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iBzIeBnkCVrXoNXQoOxobOMp6H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362" y="72"/>
      </p:cViewPr>
      <p:guideLst>
        <p:guide orient="horz" pos="2137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f26c2b14bd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g1f26c2b14bd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26c2b14bd_4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g1f26c2b14bd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f26c2b14bd_3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g1f26c2b14bd_3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26c2b14bd_3_1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g1f26c2b14bd_3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26c2b14bd_3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f26c2b14bd_3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f26c2b14bd_3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g1f26c2b14bd_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26c2b14bd_3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1f26c2b14bd_3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26c2b14bd_3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g1f26c2b14bd_3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6c2b14bd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g1f26c2b14b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26c2b14bd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g1f26c2b14b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_Course Name">
  <p:cSld name="Front Cover_Course Nam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6000" cy="6861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9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87543" y="386869"/>
            <a:ext cx="279859" cy="25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10"/>
          <p:cNvCxnSpPr/>
          <p:nvPr/>
        </p:nvCxnSpPr>
        <p:spPr>
          <a:xfrm rot="10800000">
            <a:off x="0" y="1111048"/>
            <a:ext cx="9906004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" name="Google Shape;1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20220" y="121885"/>
            <a:ext cx="1068038" cy="243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10"/>
          <p:cNvCxnSpPr/>
          <p:nvPr/>
        </p:nvCxnSpPr>
        <p:spPr>
          <a:xfrm>
            <a:off x="449614" y="6424935"/>
            <a:ext cx="9003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10"/>
          <p:cNvSpPr txBox="1"/>
          <p:nvPr/>
        </p:nvSpPr>
        <p:spPr>
          <a:xfrm>
            <a:off x="8839176" y="6503323"/>
            <a:ext cx="614036" cy="12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ko-KR" sz="831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31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0"/>
          <p:cNvSpPr/>
          <p:nvPr/>
        </p:nvSpPr>
        <p:spPr>
          <a:xfrm>
            <a:off x="449612" y="6498004"/>
            <a:ext cx="288971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lang="ko-KR" sz="10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1050" b="1" i="0" u="none" strike="noStrike" cap="non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0"/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12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1" descr="저성장&amp;#39;에 발목 잡힌 &amp;#39;한국 제조업&amp;#39;… &amp;#39;AI&amp;#39;와 사랑에 빠질 수 있을까 - 인더스트리뉴스"/>
          <p:cNvPicPr preferRelativeResize="0"/>
          <p:nvPr/>
        </p:nvPicPr>
        <p:blipFill rotWithShape="1">
          <a:blip r:embed="rId2">
            <a:alphaModFix amt="49000"/>
          </a:blip>
          <a:srcRect r="14659"/>
          <a:stretch/>
        </p:blipFill>
        <p:spPr>
          <a:xfrm>
            <a:off x="1" y="0"/>
            <a:ext cx="9906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1"/>
          <p:cNvSpPr/>
          <p:nvPr/>
        </p:nvSpPr>
        <p:spPr>
          <a:xfrm>
            <a:off x="0" y="-1891"/>
            <a:ext cx="9906000" cy="6858000"/>
          </a:xfrm>
          <a:prstGeom prst="rect">
            <a:avLst/>
          </a:prstGeom>
          <a:solidFill>
            <a:srgbClr val="01BCB5">
              <a:alpha val="2627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9364" y="404872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1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21534"/>
            <a:ext cx="279859" cy="259337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1"/>
          <p:cNvSpPr/>
          <p:nvPr/>
        </p:nvSpPr>
        <p:spPr>
          <a:xfrm>
            <a:off x="6397277" y="3492798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11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42326" y="2907768"/>
            <a:ext cx="1927553" cy="49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hapter &amp; Sub Unit">
  <p:cSld name="1_Chapter &amp; Sub Uni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12"/>
          <p:cNvCxnSpPr/>
          <p:nvPr/>
        </p:nvCxnSpPr>
        <p:spPr>
          <a:xfrm>
            <a:off x="570046" y="6438029"/>
            <a:ext cx="8779971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1" name="Google Shape;3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9906001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2"/>
          <p:cNvSpPr/>
          <p:nvPr/>
        </p:nvSpPr>
        <p:spPr>
          <a:xfrm>
            <a:off x="1" y="0"/>
            <a:ext cx="437030" cy="6858000"/>
          </a:xfrm>
          <a:prstGeom prst="rect">
            <a:avLst/>
          </a:prstGeom>
          <a:solidFill>
            <a:srgbClr val="05686C"/>
          </a:solidFill>
          <a:ln>
            <a:noFill/>
          </a:ln>
        </p:spPr>
        <p:txBody>
          <a:bodyPr spcFirstLastPara="1" wrap="square" lIns="0" tIns="34975" rIns="0" bIns="34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body" idx="1"/>
          </p:nvPr>
        </p:nvSpPr>
        <p:spPr>
          <a:xfrm>
            <a:off x="218758" y="1189178"/>
            <a:ext cx="9468487" cy="1717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8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495300" y="27432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0967" algn="l" rtl="0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24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1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0042" algn="l" rtl="0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175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9755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9755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9755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9755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>
            <a:spLocks noGrp="1"/>
          </p:cNvSpPr>
          <p:nvPr>
            <p:ph type="title"/>
          </p:nvPr>
        </p:nvSpPr>
        <p:spPr>
          <a:xfrm>
            <a:off x="218758" y="2084172"/>
            <a:ext cx="9468487" cy="110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976506" y="2240542"/>
            <a:ext cx="37024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lang="ko-K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2000" b="1" i="0" u="none" strike="noStrike" cap="non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7292137" y="6204683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1054243" y="2890841"/>
            <a:ext cx="887005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>
                <a:solidFill>
                  <a:schemeClr val="dk1"/>
                </a:solidFill>
              </a:rPr>
              <a:t>따릉이 데이터 수요분석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" name="Google Shape;48;p1"/>
          <p:cNvCxnSpPr/>
          <p:nvPr/>
        </p:nvCxnSpPr>
        <p:spPr>
          <a:xfrm>
            <a:off x="976506" y="2849436"/>
            <a:ext cx="0" cy="768407"/>
          </a:xfrm>
          <a:prstGeom prst="straightConnector1">
            <a:avLst/>
          </a:prstGeom>
          <a:noFill/>
          <a:ln w="28575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9" name="Google Shape;49;p1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7186" y="5619653"/>
            <a:ext cx="1927553" cy="496671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"/>
          <p:cNvSpPr/>
          <p:nvPr/>
        </p:nvSpPr>
        <p:spPr>
          <a:xfrm>
            <a:off x="5861902" y="4200516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0</a:t>
            </a:r>
            <a:r>
              <a:rPr lang="ko-KR" sz="1600" b="1">
                <a:solidFill>
                  <a:schemeClr val="dk1"/>
                </a:solidFill>
              </a:rPr>
              <a:t>8</a:t>
            </a:r>
            <a:r>
              <a:rPr lang="ko-KR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반 </a:t>
            </a:r>
            <a:r>
              <a:rPr lang="ko-KR" sz="1600" b="1">
                <a:solidFill>
                  <a:schemeClr val="dk1"/>
                </a:solidFill>
              </a:rPr>
              <a:t>32</a:t>
            </a:r>
            <a:r>
              <a:rPr lang="ko-KR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g1f26c2b14bd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50" y="2009300"/>
            <a:ext cx="5114825" cy="323560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1f26c2b14bd_4_0"/>
          <p:cNvSpPr/>
          <p:nvPr/>
        </p:nvSpPr>
        <p:spPr>
          <a:xfrm>
            <a:off x="3688425" y="2206800"/>
            <a:ext cx="1575300" cy="65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f26c2b14bd_4_0"/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9517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X : </a:t>
            </a:r>
            <a:r>
              <a:rPr lang="ko-KR"/>
              <a:t>습도(humidity)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  Y : </a:t>
            </a:r>
            <a:r>
              <a:rPr lang="ko-KR"/>
              <a:t>따릉이대여수(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lang="ko-KR"/>
              <a:t>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1f26c2b14bd_4_0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이변량 분석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f26c2b14bd_4_0"/>
          <p:cNvSpPr txBox="1"/>
          <p:nvPr/>
        </p:nvSpPr>
        <p:spPr>
          <a:xfrm>
            <a:off x="3618925" y="2209050"/>
            <a:ext cx="1601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-KR" sz="1000"/>
              <a:t>row : 20 ~ 45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-KR" sz="1000"/>
              <a:t>nor : 45 ~ 70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-KR" sz="1000"/>
              <a:t>high : 70 ~ 100</a:t>
            </a:r>
            <a:endParaRPr sz="1000"/>
          </a:p>
        </p:txBody>
      </p:sp>
      <p:pic>
        <p:nvPicPr>
          <p:cNvPr id="136" name="Google Shape;136;g1f26c2b14bd_4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9700" y="2113075"/>
            <a:ext cx="4538001" cy="229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1f26c2b14bd_4_0"/>
          <p:cNvSpPr txBox="1"/>
          <p:nvPr/>
        </p:nvSpPr>
        <p:spPr>
          <a:xfrm>
            <a:off x="308100" y="5500450"/>
            <a:ext cx="9418200" cy="7389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습도를 기준으로 분석한 결과 습도가 높을수록 따릉이 대여수는 낮아지는 음의 상관관계를 알 수 있다.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f26c2b14bd_4_5"/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200" cy="18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9517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X : </a:t>
            </a:r>
            <a:r>
              <a:rPr lang="ko-KR"/>
              <a:t>불쾌지수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  Y : </a:t>
            </a:r>
            <a:r>
              <a:rPr lang="ko-KR"/>
              <a:t>따릉이대여수(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lang="ko-KR"/>
              <a:t>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29517" lvl="1" indent="-631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29517" lvl="1" indent="-631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29517" lvl="1" indent="-631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1f26c2b14bd_4_5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이변량 분석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g1f26c2b14bd_4_5"/>
          <p:cNvPicPr preferRelativeResize="0"/>
          <p:nvPr/>
        </p:nvPicPr>
        <p:blipFill rotWithShape="1">
          <a:blip r:embed="rId3">
            <a:alphaModFix/>
          </a:blip>
          <a:srcRect t="16874"/>
          <a:stretch/>
        </p:blipFill>
        <p:spPr>
          <a:xfrm>
            <a:off x="644925" y="1974800"/>
            <a:ext cx="4197326" cy="290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1f26c2b14bd_4_5"/>
          <p:cNvPicPr preferRelativeResize="0"/>
          <p:nvPr/>
        </p:nvPicPr>
        <p:blipFill rotWithShape="1">
          <a:blip r:embed="rId4">
            <a:alphaModFix/>
          </a:blip>
          <a:srcRect t="59823" r="45986"/>
          <a:stretch/>
        </p:blipFill>
        <p:spPr>
          <a:xfrm>
            <a:off x="949050" y="4978350"/>
            <a:ext cx="3779924" cy="36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1f26c2b14bd_4_5"/>
          <p:cNvSpPr txBox="1"/>
          <p:nvPr/>
        </p:nvSpPr>
        <p:spPr>
          <a:xfrm>
            <a:off x="1180913" y="5434175"/>
            <a:ext cx="3316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/>
              <a:t>불쾌지수와 count는 양의 상관관계를 가지는 것을 확인 할 수 있음</a:t>
            </a:r>
            <a:endParaRPr b="1"/>
          </a:p>
        </p:txBody>
      </p:sp>
      <p:sp>
        <p:nvSpPr>
          <p:cNvPr id="147" name="Google Shape;147;g1f26c2b14bd_4_5"/>
          <p:cNvSpPr/>
          <p:nvPr/>
        </p:nvSpPr>
        <p:spPr>
          <a:xfrm>
            <a:off x="5974825" y="2063050"/>
            <a:ext cx="2963100" cy="26589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CC0000"/>
                </a:solidFill>
              </a:rPr>
              <a:t>불쾌지수</a:t>
            </a:r>
            <a:endParaRPr b="1">
              <a:solidFill>
                <a:srgbClr val="CC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/>
              <a:t>80이상 : 매우 높음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/>
              <a:t>75 ~ 80 : 높음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/>
              <a:t>68 ~ 75 : 보통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/>
              <a:t>68 미만 : 낮음</a:t>
            </a:r>
            <a:endParaRPr b="1"/>
          </a:p>
        </p:txBody>
      </p:sp>
      <p:sp>
        <p:nvSpPr>
          <p:cNvPr id="148" name="Google Shape;148;g1f26c2b14bd_4_5"/>
          <p:cNvSpPr txBox="1"/>
          <p:nvPr/>
        </p:nvSpPr>
        <p:spPr>
          <a:xfrm>
            <a:off x="5925825" y="5339025"/>
            <a:ext cx="356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49" name="Google Shape;149;g1f26c2b14bd_4_5"/>
          <p:cNvSpPr txBox="1"/>
          <p:nvPr/>
        </p:nvSpPr>
        <p:spPr>
          <a:xfrm>
            <a:off x="5675575" y="5541875"/>
            <a:ext cx="3561600" cy="400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>
                <a:solidFill>
                  <a:schemeClr val="dk1"/>
                </a:solidFill>
              </a:rPr>
              <a:t>불쾌지수가 높을수록 따릉이 수요가 높음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가설 검증 과정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AutoNum type="arabicPeriod"/>
            </a:pPr>
            <a:r>
              <a:rPr lang="ko-KR"/>
              <a:t>개인별 데이터 분석 및 가설 도출 진행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475" y="1914800"/>
            <a:ext cx="5554750" cy="405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f26c2b14bd_3_98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가설 검증 과정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1f26c2b14bd_3_98"/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/>
              <a:t>2. Zoom을 활용한 가설 발표 및 선정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g1f26c2b14bd_3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200" y="1800150"/>
            <a:ext cx="6649000" cy="436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f26c2b14bd_3_106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가설 검증 과정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f26c2b14bd_3_106"/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/>
              <a:t>3. 조별 분석 및 구글 프레젠테이션를 이용한 발표자료 제작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g1f26c2b14bd_3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700" y="1847328"/>
            <a:ext cx="185737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1f26c2b14bd_3_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7775" y="2678300"/>
            <a:ext cx="2347425" cy="311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1f26c2b14bd_3_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600" y="2220075"/>
            <a:ext cx="6115751" cy="357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/>
          <p:nvPr/>
        </p:nvSpPr>
        <p:spPr>
          <a:xfrm>
            <a:off x="608100" y="1792875"/>
            <a:ext cx="9044700" cy="193950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결 론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6"/>
          <p:cNvSpPr txBox="1"/>
          <p:nvPr/>
        </p:nvSpPr>
        <p:spPr>
          <a:xfrm>
            <a:off x="556050" y="1792875"/>
            <a:ext cx="93012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</a:rPr>
              <a:t>온도,습도,불쾌지수가 높아질 수록 따릉이 이용량이 증가하는 경향이 확인되었고 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</a:rPr>
              <a:t>이는 날씨가 더워지면서 도보이동 보다 따릉이를 이용한 이동시간 감축에 대한 선호도가 높아짐으로 인한 현상으로 보인다 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</a:rPr>
              <a:t>반대로 춥고 불쾌지수가 낮은 경우에는 따릉이를 타지 않음 → 손 시림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</a:rPr>
              <a:t>따라서 </a:t>
            </a:r>
            <a:r>
              <a:rPr lang="ko-KR" sz="1800" b="1">
                <a:solidFill>
                  <a:schemeClr val="dk1"/>
                </a:solidFill>
              </a:rPr>
              <a:t>“온,습도가 높은 날에는 더 많은 따릉이를 배치</a:t>
            </a:r>
            <a:r>
              <a:rPr lang="ko-KR" sz="1800">
                <a:solidFill>
                  <a:schemeClr val="dk1"/>
                </a:solidFill>
              </a:rPr>
              <a:t>”을 솔루션으로 제시한다.  </a:t>
            </a:r>
            <a:endParaRPr/>
          </a:p>
        </p:txBody>
      </p:sp>
      <p:sp>
        <p:nvSpPr>
          <p:cNvPr id="180" name="Google Shape;180;p6"/>
          <p:cNvSpPr txBox="1"/>
          <p:nvPr/>
        </p:nvSpPr>
        <p:spPr>
          <a:xfrm>
            <a:off x="734675" y="4652625"/>
            <a:ext cx="85938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시간대별 분석결과 12~18시, 18~24시에 수요량이 증가한다. 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사유는 퇴근시간에 이용고객 증가로 인한 현상으로 보인다.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따라서 “</a:t>
            </a:r>
            <a:r>
              <a:rPr lang="ko-KR" sz="1800" b="1">
                <a:solidFill>
                  <a:schemeClr val="dk1"/>
                </a:solidFill>
              </a:rPr>
              <a:t>12~18시, 18~24시에 따릉이를 많이 배치”</a:t>
            </a:r>
            <a:r>
              <a:rPr lang="ko-KR" sz="1800">
                <a:solidFill>
                  <a:schemeClr val="dk1"/>
                </a:solidFill>
              </a:rPr>
              <a:t>를 솔루션으로 제시한다.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1" name="Google Shape;181;p6"/>
          <p:cNvSpPr/>
          <p:nvPr/>
        </p:nvSpPr>
        <p:spPr>
          <a:xfrm>
            <a:off x="602000" y="4148325"/>
            <a:ext cx="9044700" cy="1939500"/>
          </a:xfrm>
          <a:prstGeom prst="rect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가설 수립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"/>
          <p:cNvSpPr/>
          <p:nvPr/>
        </p:nvSpPr>
        <p:spPr>
          <a:xfrm>
            <a:off x="432650" y="2069475"/>
            <a:ext cx="51216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52109" marR="0" lvl="0" indent="-25210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가설 1 :   </a:t>
            </a:r>
            <a:r>
              <a:rPr lang="ko-KR"/>
              <a:t>온도와 따릉이 대여량은 관련이 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432649" y="2969125"/>
            <a:ext cx="62199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52109" marR="0" lvl="0" indent="-25210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가설 2 :   </a:t>
            </a:r>
            <a:r>
              <a:rPr lang="ko-KR"/>
              <a:t>습도</a:t>
            </a:r>
            <a:r>
              <a:rPr lang="ko-KR">
                <a:solidFill>
                  <a:schemeClr val="dk1"/>
                </a:solidFill>
              </a:rPr>
              <a:t>와</a:t>
            </a:r>
            <a:r>
              <a:rPr lang="ko-KR"/>
              <a:t> 따릉이 대여량은 관련이 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432649" y="3868744"/>
            <a:ext cx="63534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52109" marR="0" lvl="0" indent="-25210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가설 3 :   </a:t>
            </a:r>
            <a:r>
              <a:rPr lang="ko-KR"/>
              <a:t>불쾌지수</a:t>
            </a:r>
            <a:r>
              <a:rPr lang="ko-KR">
                <a:solidFill>
                  <a:schemeClr val="dk1"/>
                </a:solidFill>
              </a:rPr>
              <a:t>와</a:t>
            </a:r>
            <a:r>
              <a:rPr lang="ko-KR"/>
              <a:t> 따릉이 대여량은 관련이 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"/>
          <p:cNvSpPr/>
          <p:nvPr/>
        </p:nvSpPr>
        <p:spPr>
          <a:xfrm>
            <a:off x="432650" y="4768400"/>
            <a:ext cx="60558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52109" marR="0" lvl="0" indent="-25210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가설 4 :   </a:t>
            </a:r>
            <a:r>
              <a:rPr lang="ko-KR"/>
              <a:t>시간대와 따릉이 대여량은 관련이 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432634" y="510875"/>
            <a:ext cx="91044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단변량 분석(온도)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425" y="1917924"/>
            <a:ext cx="3174775" cy="35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5351" y="1766963"/>
            <a:ext cx="5179200" cy="38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 txBox="1"/>
          <p:nvPr/>
        </p:nvSpPr>
        <p:spPr>
          <a:xfrm>
            <a:off x="702750" y="1366775"/>
            <a:ext cx="444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/>
              <a:t>온도의 분포 확인(boxplot, describe)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f26c2b14bd_3_42"/>
          <p:cNvSpPr txBox="1">
            <a:spLocks noGrp="1"/>
          </p:cNvSpPr>
          <p:nvPr>
            <p:ph type="title"/>
          </p:nvPr>
        </p:nvSpPr>
        <p:spPr>
          <a:xfrm>
            <a:off x="432634" y="510875"/>
            <a:ext cx="91044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단변량 분석(습도)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g1f26c2b14bd_3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75" y="2014774"/>
            <a:ext cx="3245450" cy="364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1f26c2b14bd_3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1916" y="1970722"/>
            <a:ext cx="5006309" cy="37217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1f26c2b14bd_3_42"/>
          <p:cNvSpPr txBox="1"/>
          <p:nvPr/>
        </p:nvSpPr>
        <p:spPr>
          <a:xfrm>
            <a:off x="692475" y="1417838"/>
            <a:ext cx="444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/>
              <a:t>습도의 분포 확인(boxplot, describe)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26c2b14bd_3_48"/>
          <p:cNvSpPr txBox="1">
            <a:spLocks noGrp="1"/>
          </p:cNvSpPr>
          <p:nvPr>
            <p:ph type="title"/>
          </p:nvPr>
        </p:nvSpPr>
        <p:spPr>
          <a:xfrm>
            <a:off x="432634" y="510875"/>
            <a:ext cx="91044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단변량 분석(시간대)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g1f26c2b14bd_3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0" y="1864425"/>
            <a:ext cx="4329350" cy="31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1f26c2b14bd_3_48"/>
          <p:cNvSpPr txBox="1"/>
          <p:nvPr/>
        </p:nvSpPr>
        <p:spPr>
          <a:xfrm>
            <a:off x="764350" y="1366775"/>
            <a:ext cx="444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/>
              <a:t>시간대의 분포 확인( boxplot, describe)</a:t>
            </a:r>
            <a:endParaRPr b="1"/>
          </a:p>
        </p:txBody>
      </p:sp>
      <p:pic>
        <p:nvPicPr>
          <p:cNvPr id="83" name="Google Shape;83;g1f26c2b14bd_3_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6976" y="1864437"/>
            <a:ext cx="3859910" cy="31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26c2b14bd_3_54"/>
          <p:cNvSpPr txBox="1">
            <a:spLocks noGrp="1"/>
          </p:cNvSpPr>
          <p:nvPr>
            <p:ph type="title"/>
          </p:nvPr>
        </p:nvSpPr>
        <p:spPr>
          <a:xfrm>
            <a:off x="432634" y="510875"/>
            <a:ext cx="91044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단변량 분석(불쾌지수)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g1f26c2b14bd_3_54"/>
          <p:cNvPicPr preferRelativeResize="0"/>
          <p:nvPr/>
        </p:nvPicPr>
        <p:blipFill rotWithShape="1">
          <a:blip r:embed="rId3">
            <a:alphaModFix/>
          </a:blip>
          <a:srcRect t="15311"/>
          <a:stretch/>
        </p:blipFill>
        <p:spPr>
          <a:xfrm>
            <a:off x="4496575" y="2030900"/>
            <a:ext cx="4614725" cy="368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1f26c2b14bd_3_54"/>
          <p:cNvPicPr preferRelativeResize="0"/>
          <p:nvPr/>
        </p:nvPicPr>
        <p:blipFill rotWithShape="1">
          <a:blip r:embed="rId4">
            <a:alphaModFix/>
          </a:blip>
          <a:srcRect t="20540" r="28160"/>
          <a:stretch/>
        </p:blipFill>
        <p:spPr>
          <a:xfrm>
            <a:off x="799925" y="2747125"/>
            <a:ext cx="2477000" cy="17407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1f26c2b14bd_3_54"/>
          <p:cNvSpPr txBox="1"/>
          <p:nvPr/>
        </p:nvSpPr>
        <p:spPr>
          <a:xfrm>
            <a:off x="702750" y="1366775"/>
            <a:ext cx="444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/>
              <a:t>불쾌지수의 분포 확인(boxplot, describe)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26c2b14bd_3_60"/>
          <p:cNvSpPr txBox="1">
            <a:spLocks noGrp="1"/>
          </p:cNvSpPr>
          <p:nvPr>
            <p:ph type="title"/>
          </p:nvPr>
        </p:nvSpPr>
        <p:spPr>
          <a:xfrm>
            <a:off x="432634" y="510875"/>
            <a:ext cx="91044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단변량 분석(이용량)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g1f26c2b14bd_3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25" y="1517800"/>
            <a:ext cx="3245275" cy="35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1f26c2b14bd_3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3025" y="1602700"/>
            <a:ext cx="5008350" cy="376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6c2b14bd_2_0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이변량 분석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1f26c2b14bd_2_0"/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9517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ko-KR"/>
              <a:t>: 온도(temperature) Y : 따릉이 대여 수(count)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g1f26c2b14bd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75" y="2021125"/>
            <a:ext cx="5053863" cy="373176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1f26c2b14bd_2_0"/>
          <p:cNvSpPr txBox="1"/>
          <p:nvPr/>
        </p:nvSpPr>
        <p:spPr>
          <a:xfrm>
            <a:off x="6881525" y="1338450"/>
            <a:ext cx="2160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cold : -3.5 ~ 5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cool : 5 ~ 15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warm : 15 ~ 25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hot : 25 ~ 36.3</a:t>
            </a:r>
            <a:endParaRPr/>
          </a:p>
        </p:txBody>
      </p:sp>
      <p:pic>
        <p:nvPicPr>
          <p:cNvPr id="113" name="Google Shape;113;g1f26c2b14bd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350" y="5874850"/>
            <a:ext cx="6105525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1f26c2b14bd_2_0"/>
          <p:cNvSpPr txBox="1"/>
          <p:nvPr/>
        </p:nvSpPr>
        <p:spPr>
          <a:xfrm>
            <a:off x="6058525" y="4826650"/>
            <a:ext cx="3755400" cy="8958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온도를 기준으로 분석한 결과 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온도가 높아질 수록 따릉이 대여 수가 증가하는 것을 알 수 있다.</a:t>
            </a:r>
            <a:endParaRPr/>
          </a:p>
        </p:txBody>
      </p:sp>
      <p:pic>
        <p:nvPicPr>
          <p:cNvPr id="115" name="Google Shape;115;g1f26c2b14bd_2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8538" y="2537550"/>
            <a:ext cx="3111626" cy="22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26c2b14bd_1_0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이변량 분석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1f26c2b14bd_1_0"/>
          <p:cNvSpPr txBox="1">
            <a:spLocks noGrp="1"/>
          </p:cNvSpPr>
          <p:nvPr>
            <p:ph type="body" idx="1"/>
          </p:nvPr>
        </p:nvSpPr>
        <p:spPr>
          <a:xfrm>
            <a:off x="449600" y="1338450"/>
            <a:ext cx="404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9517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/>
              <a:t>X: 시간대   Y: 따릉이 대여 수 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g1f26c2b14bd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75" y="1707750"/>
            <a:ext cx="4890800" cy="368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1f26c2b14bd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620" y="5459625"/>
            <a:ext cx="4962525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f26c2b14bd_1_0"/>
          <p:cNvSpPr txBox="1"/>
          <p:nvPr/>
        </p:nvSpPr>
        <p:spPr>
          <a:xfrm>
            <a:off x="4764400" y="5170275"/>
            <a:ext cx="4962600" cy="7389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시간대별로 분석해본 결과 시간대별로 차이가 컸고 특히 오후부터 밤까지의 수요가 크다.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25" name="Google Shape;125;g1f26c2b14bd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5150" y="2300472"/>
            <a:ext cx="3822975" cy="275935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f26c2b14bd_1_0"/>
          <p:cNvSpPr txBox="1"/>
          <p:nvPr/>
        </p:nvSpPr>
        <p:spPr>
          <a:xfrm>
            <a:off x="6273500" y="1125025"/>
            <a:ext cx="2073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52157" lvl="1" indent="-260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ko-KR">
                <a:solidFill>
                  <a:schemeClr val="dk1"/>
                </a:solidFill>
              </a:rPr>
              <a:t>새벽 0~6</a:t>
            </a:r>
            <a:endParaRPr>
              <a:solidFill>
                <a:schemeClr val="dk1"/>
              </a:solidFill>
            </a:endParaRPr>
          </a:p>
          <a:p>
            <a:pPr marL="652157" lvl="1" indent="-260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-"/>
            </a:pPr>
            <a:r>
              <a:rPr lang="ko-KR">
                <a:solidFill>
                  <a:schemeClr val="dk1"/>
                </a:solidFill>
              </a:rPr>
              <a:t>오전 6~12</a:t>
            </a:r>
            <a:endParaRPr>
              <a:solidFill>
                <a:schemeClr val="dk1"/>
              </a:solidFill>
            </a:endParaRPr>
          </a:p>
          <a:p>
            <a:pPr marL="652157" lvl="1" indent="-260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-"/>
            </a:pPr>
            <a:r>
              <a:rPr lang="ko-KR">
                <a:solidFill>
                  <a:schemeClr val="dk1"/>
                </a:solidFill>
              </a:rPr>
              <a:t>오후 12~18</a:t>
            </a:r>
            <a:endParaRPr>
              <a:solidFill>
                <a:schemeClr val="dk1"/>
              </a:solidFill>
            </a:endParaRPr>
          </a:p>
          <a:p>
            <a:pPr marL="652157" lvl="1" indent="-260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-"/>
            </a:pPr>
            <a:r>
              <a:rPr lang="ko-KR">
                <a:solidFill>
                  <a:schemeClr val="dk1"/>
                </a:solidFill>
              </a:rPr>
              <a:t>밤 18~0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Microsoft Office PowerPoint</Application>
  <PresentationFormat>A4 용지(210x297mm)</PresentationFormat>
  <Paragraphs>69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Noto Sans Symbols</vt:lpstr>
      <vt:lpstr>Malgun Gothic</vt:lpstr>
      <vt:lpstr>Arial</vt:lpstr>
      <vt:lpstr>Calibri</vt:lpstr>
      <vt:lpstr>Office 테마</vt:lpstr>
      <vt:lpstr>PowerPoint 프레젠테이션</vt:lpstr>
      <vt:lpstr>가설 수립</vt:lpstr>
      <vt:lpstr>단변량 분석(온도)</vt:lpstr>
      <vt:lpstr>단변량 분석(습도)</vt:lpstr>
      <vt:lpstr>단변량 분석(시간대)</vt:lpstr>
      <vt:lpstr>단변량 분석(불쾌지수)</vt:lpstr>
      <vt:lpstr>단변량 분석(이용량)</vt:lpstr>
      <vt:lpstr>이변량 분석</vt:lpstr>
      <vt:lpstr>이변량 분석</vt:lpstr>
      <vt:lpstr>이변량 분석</vt:lpstr>
      <vt:lpstr>이변량 분석</vt:lpstr>
      <vt:lpstr>가설 검증 과정</vt:lpstr>
      <vt:lpstr>가설 검증 과정</vt:lpstr>
      <vt:lpstr>가설 검증 과정</vt:lpstr>
      <vt:lpstr>결 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modified xsi:type="dcterms:W3CDTF">2023-02-15T06:55:20Z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</Properties>
</file>