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RAcTYksyXwFIrfcZRLxUt+JXb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744C10-42EF-43C2-9AAA-27D07AA2F1E8}">
  <a:tblStyle styleId="{F2744C10-42EF-43C2-9AAA-27D07AA2F1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6f8d0cf87_15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16f8d0cf87_15_4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6f8d0cf87_15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16f8d0cf87_15_4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6f8d0cf8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16f8d0cf87_0_4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6f8d0cf87_9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16f8d0cf87_9_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6f8d0cf87_1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16f8d0cf87_17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주어진 시간동안 feature 처리했을 때  현재 저희 모델 중 성능이 제일 좋았다</a:t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6f8d0cf87_1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이변량 분석</a:t>
            </a:r>
            <a:endParaRPr/>
          </a:p>
        </p:txBody>
      </p:sp>
      <p:sp>
        <p:nvSpPr>
          <p:cNvPr id="130" name="Google Shape;130;g216f8d0cf87_12_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f8d0cf8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16f8d0cf87_0_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6f8d0cf8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16f8d0cf87_0_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6f8d0cf8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216f8d0cf87_0_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  <a:defRPr b="0" i="0" sz="1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  <a:defRPr b="0" i="0" sz="14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10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0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0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400" u="none" cap="none" strike="noStrike">
              <a:solidFill>
                <a:srgbClr val="59BD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5" name="Google Shape;25;p11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1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1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9" name="Google Shape;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2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ailysecu.com/news/articleView.html?idxno=139090" TargetMode="External"/><Relationship Id="rId4" Type="http://schemas.openxmlformats.org/officeDocument/2006/relationships/hyperlink" Target="https://www.itworld.co.kr/news/272193" TargetMode="External"/><Relationship Id="rId5" Type="http://schemas.openxmlformats.org/officeDocument/2006/relationships/hyperlink" Target="https://www.munhwa.com/news/view.html?no=2023022001039927306001" TargetMode="External"/><Relationship Id="rId6" Type="http://schemas.openxmlformats.org/officeDocument/2006/relationships/hyperlink" Target="https://www.codingworldnews.com/news/articleView.html?idxno=15283" TargetMode="External"/><Relationship Id="rId7" Type="http://schemas.openxmlformats.org/officeDocument/2006/relationships/hyperlink" Target="https://www.yna.co.kr/view/AKR20230220056000054?input=1195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9903341" cy="6858000"/>
          </a:xfrm>
          <a:custGeom>
            <a:rect b="b" l="l" r="r" t="t"/>
            <a:pathLst>
              <a:path extrusionOk="0" h="2619375" w="647700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528943" y="2371623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A5DD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5948759" y="1007405"/>
            <a:ext cx="3519739" cy="5207659"/>
          </a:xfrm>
          <a:custGeom>
            <a:rect b="b" l="l" r="r" t="t"/>
            <a:pathLst>
              <a:path extrusionOk="0" h="2550795" w="172402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427078" y="635929"/>
            <a:ext cx="1840499" cy="525024"/>
          </a:xfrm>
          <a:custGeom>
            <a:rect b="b" l="l" r="r" t="t"/>
            <a:pathLst>
              <a:path extrusionOk="0" h="342900" w="1202054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575542" y="635929"/>
            <a:ext cx="1542984" cy="438492"/>
          </a:xfrm>
          <a:custGeom>
            <a:rect b="b" l="l" r="r" t="t"/>
            <a:pathLst>
              <a:path extrusionOk="0" h="286384" w="1007745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30738" y="803827"/>
            <a:ext cx="102088" cy="59308"/>
          </a:xfrm>
          <a:custGeom>
            <a:rect b="b" l="l" r="r" t="t"/>
            <a:pathLst>
              <a:path extrusionOk="0" h="38734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71796" y="1713866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74175" y="1848628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13686" y="467035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269632" y="5839857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878909" y="3749403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209349" y="234572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27540" y="6203975"/>
            <a:ext cx="156535" cy="3889"/>
          </a:xfrm>
          <a:custGeom>
            <a:rect b="b" l="l" r="r" t="t"/>
            <a:pathLst>
              <a:path extrusionOk="0" h="2539" w="102235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56028" y="648096"/>
            <a:ext cx="1295056" cy="1076298"/>
          </a:xfrm>
          <a:custGeom>
            <a:rect b="b" l="l" r="r" t="t"/>
            <a:pathLst>
              <a:path extrusionOk="0" h="702944" w="845819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1" y="683809"/>
            <a:ext cx="3425292" cy="1954254"/>
          </a:xfrm>
          <a:custGeom>
            <a:rect b="b" l="l" r="r" t="t"/>
            <a:pathLst>
              <a:path extrusionOk="0" h="1276350" w="2237105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0" y="2046010"/>
            <a:ext cx="953793" cy="299457"/>
          </a:xfrm>
          <a:custGeom>
            <a:rect b="b" l="l" r="r" t="t"/>
            <a:pathLst>
              <a:path extrusionOk="0" h="195580" w="622935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47732" y="2633110"/>
            <a:ext cx="3079165" cy="3575020"/>
          </a:xfrm>
          <a:custGeom>
            <a:rect b="b" l="l" r="r" t="t"/>
            <a:pathLst>
              <a:path extrusionOk="0" h="2334895" w="201104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5007" y="4751573"/>
            <a:ext cx="932403" cy="1456454"/>
          </a:xfrm>
          <a:custGeom>
            <a:rect b="b" l="l" r="r" t="t"/>
            <a:pathLst>
              <a:path extrusionOk="0" h="951229" w="608965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13685" y="2584253"/>
            <a:ext cx="2122844" cy="938602"/>
          </a:xfrm>
          <a:custGeom>
            <a:rect b="b" l="l" r="r" t="t"/>
            <a:pathLst>
              <a:path extrusionOk="0" h="394969" w="95758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2053" y="833163"/>
            <a:ext cx="1375756" cy="368489"/>
          </a:xfrm>
          <a:custGeom>
            <a:rect b="b" l="l" r="r" t="t"/>
            <a:pathLst>
              <a:path extrusionOk="0" h="240665" w="89852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67" name="Google Shape;67;p1"/>
            <p:cNvSpPr/>
            <p:nvPr/>
          </p:nvSpPr>
          <p:spPr>
            <a:xfrm>
              <a:off x="5776680" y="79250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305456" y="1060756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93518" y="165511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48531" y="826683"/>
              <a:ext cx="828675" cy="835660"/>
            </a:xfrm>
            <a:custGeom>
              <a:rect b="b" l="l" r="r" t="t"/>
              <a:pathLst>
                <a:path extrusionOk="0" h="835660" w="828675">
                  <a:moveTo>
                    <a:pt x="180060" y="0"/>
                  </a:moveTo>
                  <a:lnTo>
                    <a:pt x="828215" y="360630"/>
                  </a:lnTo>
                </a:path>
                <a:path extrusionOk="0" h="835660" w="828675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371628" y="1079916"/>
              <a:ext cx="1105535" cy="364490"/>
            </a:xfrm>
            <a:custGeom>
              <a:rect b="b" l="l" r="r" t="t"/>
              <a:pathLst>
                <a:path extrusionOk="0" h="364489" w="1105534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1062153" y="4893443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894420" y="5079963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193531" y="4967987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025798" y="5154511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324910" y="5042538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353953" y="5339972"/>
            <a:ext cx="834204" cy="507522"/>
          </a:xfrm>
          <a:custGeom>
            <a:rect b="b" l="l" r="r" t="t"/>
            <a:pathLst>
              <a:path extrusionOk="0" h="331470" w="54483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157176" y="5229059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75489" y="1877969"/>
            <a:ext cx="886706" cy="97226"/>
          </a:xfrm>
          <a:custGeom>
            <a:rect b="b" l="l" r="r" t="t"/>
            <a:pathLst>
              <a:path extrusionOk="0" h="63500" w="579119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07342" y="5458934"/>
            <a:ext cx="694198" cy="740867"/>
          </a:xfrm>
          <a:custGeom>
            <a:rect b="b" l="l" r="r" t="t"/>
            <a:pathLst>
              <a:path extrusionOk="0" h="483870" w="453389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272389" y="3800185"/>
            <a:ext cx="4623400" cy="1586685"/>
          </a:xfrm>
          <a:custGeom>
            <a:rect b="b" l="l" r="r" t="t"/>
            <a:pathLst>
              <a:path extrusionOk="0" h="554989" w="208026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5002" y="4571122"/>
            <a:ext cx="615444" cy="165285"/>
          </a:xfrm>
          <a:custGeom>
            <a:rect b="b" l="l" r="r" t="t"/>
            <a:pathLst>
              <a:path extrusionOk="0" h="107950" w="401955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165009" y="1603229"/>
            <a:ext cx="4667434" cy="527880"/>
          </a:xfrm>
          <a:custGeom>
            <a:rect b="b" l="l" r="r" t="t"/>
            <a:pathLst>
              <a:path extrusionOk="0" h="409575" w="3621404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extrusionOk="0" h="409575" w="3621404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38652" y="1235874"/>
            <a:ext cx="197238" cy="139949"/>
          </a:xfrm>
          <a:custGeom>
            <a:rect b="b" l="l" r="r" t="t"/>
            <a:pathLst>
              <a:path extrusionOk="0" h="108584" w="15303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91630" y="4386963"/>
            <a:ext cx="172686" cy="176778"/>
          </a:xfrm>
          <a:custGeom>
            <a:rect b="b" l="l" r="r" t="t"/>
            <a:pathLst>
              <a:path extrusionOk="0" h="137160" w="133984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64855" y="4504337"/>
            <a:ext cx="1636835" cy="831513"/>
          </a:xfrm>
          <a:custGeom>
            <a:rect b="b" l="l" r="r" t="t"/>
            <a:pathLst>
              <a:path extrusionOk="0" h="645160" w="127000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extrusionOk="0" h="645160" w="127000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388425" y="1805538"/>
            <a:ext cx="175960" cy="144860"/>
          </a:xfrm>
          <a:custGeom>
            <a:rect b="b" l="l" r="r" t="t"/>
            <a:pathLst>
              <a:path extrusionOk="0" h="112394" w="136525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790759" y="954412"/>
            <a:ext cx="197238" cy="140768"/>
          </a:xfrm>
          <a:custGeom>
            <a:rect b="b" l="l" r="r" t="t"/>
            <a:pathLst>
              <a:path extrusionOk="0" h="109219" w="153035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2665" y="1432771"/>
            <a:ext cx="192329" cy="164502"/>
          </a:xfrm>
          <a:custGeom>
            <a:rect b="b" l="l" r="r" t="t"/>
            <a:pathLst>
              <a:path extrusionOk="0" h="127635" w="14922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822433" y="913081"/>
            <a:ext cx="98210" cy="82661"/>
          </a:xfrm>
          <a:custGeom>
            <a:rect b="b" l="l" r="r" t="t"/>
            <a:pathLst>
              <a:path extrusionOk="0" h="64134" w="7620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058" y="3182410"/>
            <a:ext cx="3422530" cy="31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627542" y="2364484"/>
            <a:ext cx="3601200" cy="1724100"/>
          </a:xfrm>
          <a:prstGeom prst="round1Rect">
            <a:avLst>
              <a:gd fmla="val 16667" name="adj"/>
            </a:avLst>
          </a:prstGeom>
          <a:solidFill>
            <a:srgbClr val="37B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63257" y="2477839"/>
            <a:ext cx="323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</a:rPr>
              <a:t>악성 사이트 탐지 자동화 프로젝트</a:t>
            </a:r>
            <a:endParaRPr b="1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252" y="817669"/>
            <a:ext cx="1210199" cy="2775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885922" y="4322076"/>
            <a:ext cx="2758271" cy="457200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2000">
                <a:solidFill>
                  <a:schemeClr val="dk1"/>
                </a:solidFill>
              </a:rPr>
              <a:t>8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2000">
                <a:solidFill>
                  <a:schemeClr val="dk1"/>
                </a:solidFill>
              </a:rPr>
              <a:t>32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kaggle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92491"/>
            <a:ext cx="9601200" cy="5547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"/>
          <p:cNvSpPr txBox="1"/>
          <p:nvPr/>
        </p:nvSpPr>
        <p:spPr>
          <a:xfrm>
            <a:off x="5293500" y="4334475"/>
            <a:ext cx="400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/>
              <a:t>F</a:t>
            </a:r>
            <a:r>
              <a:rPr b="1" lang="ko-KR" sz="2100"/>
              <a:t>1 score</a:t>
            </a:r>
            <a:r>
              <a:rPr b="1" lang="ko-KR" sz="2100"/>
              <a:t> : </a:t>
            </a:r>
            <a:r>
              <a:rPr b="1" lang="ko-KR" sz="2100"/>
              <a:t>0.92585</a:t>
            </a:r>
            <a:endParaRPr b="1"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6f8d0cf87_15_49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 튜닝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16f8d0cf87_15_49"/>
          <p:cNvSpPr/>
          <p:nvPr/>
        </p:nvSpPr>
        <p:spPr>
          <a:xfrm>
            <a:off x="432619" y="1354137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GrideSearchCV()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이미지" id="195" name="Google Shape;195;g216f8d0cf87_15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38" y="2250544"/>
            <a:ext cx="62293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6f8d0cf87_15_41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 튜닝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16f8d0cf87_15_41"/>
          <p:cNvSpPr/>
          <p:nvPr/>
        </p:nvSpPr>
        <p:spPr>
          <a:xfrm>
            <a:off x="432619" y="1354137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GrideSearchCV()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이미지" id="202" name="Google Shape;202;g216f8d0cf87_15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5" y="1976275"/>
            <a:ext cx="84010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6f8d0cf87_0_44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16f8d0cf87_0_44"/>
          <p:cNvSpPr/>
          <p:nvPr/>
        </p:nvSpPr>
        <p:spPr>
          <a:xfrm>
            <a:off x="432619" y="1354137"/>
            <a:ext cx="6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410" lvl="1" marL="4295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>
                <a:solidFill>
                  <a:schemeClr val="dk1"/>
                </a:solidFill>
              </a:rPr>
              <a:t>GrideSearchCV()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16f8d0cf87_0_44"/>
          <p:cNvSpPr txBox="1"/>
          <p:nvPr/>
        </p:nvSpPr>
        <p:spPr>
          <a:xfrm>
            <a:off x="672425" y="2928050"/>
            <a:ext cx="762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중요도가 낮은 특징을 제거하여 학습을 하지 못한것에 아쉬움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결측치를 어떻게 다뤄야하는지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하이퍼 파라미터 튜닝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6f8d0cf87_9_17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출처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16f8d0cf87_9_17"/>
          <p:cNvSpPr/>
          <p:nvPr/>
        </p:nvSpPr>
        <p:spPr>
          <a:xfrm>
            <a:off x="432625" y="1658925"/>
            <a:ext cx="91071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060" lvl="1" marL="42951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▪"/>
            </a:pPr>
            <a:r>
              <a:rPr b="1" lang="ko-KR" sz="1700" u="sng">
                <a:solidFill>
                  <a:schemeClr val="hlink"/>
                </a:solidFill>
                <a:hlinkClick r:id="rId3"/>
              </a:rPr>
              <a:t>https://www.dailysecu.com/news/articleView.html?idxno=139090</a:t>
            </a:r>
            <a:endParaRPr b="1" sz="1700">
              <a:solidFill>
                <a:schemeClr val="dk1"/>
              </a:solidFill>
            </a:endParaRPr>
          </a:p>
          <a:p>
            <a:pPr indent="-171060" lvl="1" marL="42951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b="1" lang="ko-KR" sz="1700" u="sng">
                <a:solidFill>
                  <a:schemeClr val="hlink"/>
                </a:solidFill>
                <a:hlinkClick r:id="rId4"/>
              </a:rPr>
              <a:t>https://www.itworld.co.kr/news/272193</a:t>
            </a:r>
            <a:endParaRPr b="1" sz="1700">
              <a:solidFill>
                <a:schemeClr val="dk1"/>
              </a:solidFill>
            </a:endParaRPr>
          </a:p>
          <a:p>
            <a:pPr indent="-171060" lvl="1" marL="42951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b="1" lang="ko-KR" sz="1700" u="sng">
                <a:solidFill>
                  <a:schemeClr val="hlink"/>
                </a:solidFill>
                <a:hlinkClick r:id="rId5"/>
              </a:rPr>
              <a:t>https://www.munhwa.com/news/view.html?no=2023022001039927306001</a:t>
            </a:r>
            <a:endParaRPr b="1" sz="1700">
              <a:solidFill>
                <a:schemeClr val="dk1"/>
              </a:solidFill>
            </a:endParaRPr>
          </a:p>
          <a:p>
            <a:pPr indent="-171060" lvl="1" marL="42951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b="1" lang="ko-KR" sz="1700" u="sng">
                <a:solidFill>
                  <a:schemeClr val="hlink"/>
                </a:solidFill>
                <a:hlinkClick r:id="rId6"/>
              </a:rPr>
              <a:t>https://www.codingworldnews.com/news/articleView.html?idxno=15283</a:t>
            </a:r>
            <a:endParaRPr b="1" sz="1700">
              <a:solidFill>
                <a:schemeClr val="dk1"/>
              </a:solidFill>
            </a:endParaRPr>
          </a:p>
          <a:p>
            <a:pPr indent="-171060" lvl="1" marL="42951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b="1" lang="ko-KR" sz="1700" u="sng">
                <a:solidFill>
                  <a:schemeClr val="hlink"/>
                </a:solidFill>
                <a:hlinkClick r:id="rId7"/>
              </a:rPr>
              <a:t>https://www.yna.co.kr/view/AKR20230220056000054?input=1195m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6f8d0cf87_17_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정의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216f8d0cf87_1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2054"/>
            <a:ext cx="9601198" cy="53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16f8d0cf87_1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25" y="2291450"/>
            <a:ext cx="4526051" cy="29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16f8d0cf87_17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75" y="5516275"/>
            <a:ext cx="9087449" cy="7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16f8d0cf87_17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3150" y="2826850"/>
            <a:ext cx="5891149" cy="7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16f8d0cf87_17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0575" y="4445875"/>
            <a:ext cx="8023026" cy="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32627" y="510875"/>
            <a:ext cx="4520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 (단변량 분석)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32620" y="1924943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125" y="1151125"/>
            <a:ext cx="5197302" cy="51617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5513100" y="3139362"/>
            <a:ext cx="1237800" cy="118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572800" y="5226412"/>
            <a:ext cx="1237800" cy="118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614825" y="3045962"/>
            <a:ext cx="1237800" cy="118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614825" y="4231262"/>
            <a:ext cx="1237800" cy="118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07125" y="3034801"/>
            <a:ext cx="39714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단변량 분석을 통해 어느 한 숫자로 몰려있는 column이 존재하는 것 확인</a:t>
            </a:r>
            <a:endParaRPr sz="1600"/>
          </a:p>
        </p:txBody>
      </p:sp>
      <p:sp>
        <p:nvSpPr>
          <p:cNvPr id="120" name="Google Shape;120;p4"/>
          <p:cNvSpPr/>
          <p:nvPr/>
        </p:nvSpPr>
        <p:spPr>
          <a:xfrm>
            <a:off x="707125" y="1890072"/>
            <a:ext cx="3971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 모든 columns을 한눈에 확인하기 위해 histogram을 이용</a:t>
            </a:r>
            <a:endParaRPr sz="1600"/>
          </a:p>
        </p:txBody>
      </p:sp>
      <p:sp>
        <p:nvSpPr>
          <p:cNvPr id="121" name="Google Shape;121;p4"/>
          <p:cNvSpPr/>
          <p:nvPr/>
        </p:nvSpPr>
        <p:spPr>
          <a:xfrm>
            <a:off x="432620" y="3392493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064525" y="4437725"/>
            <a:ext cx="2721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'url_chinese_present'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"html_num_tags('script')"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"html_num_tags('body')"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500">
                <a:solidFill>
                  <a:schemeClr val="dk1"/>
                </a:solidFill>
              </a:rPr>
              <a:t>"html_num_tags('applet')"</a:t>
            </a:r>
            <a:endParaRPr b="1" sz="1500">
              <a:solidFill>
                <a:schemeClr val="dk1"/>
              </a:solidFill>
            </a:endParaRPr>
          </a:p>
        </p:txBody>
      </p:sp>
      <p:cxnSp>
        <p:nvCxnSpPr>
          <p:cNvPr id="123" name="Google Shape;123;p4"/>
          <p:cNvCxnSpPr>
            <a:endCxn id="115" idx="2"/>
          </p:cNvCxnSpPr>
          <p:nvPr/>
        </p:nvCxnSpPr>
        <p:spPr>
          <a:xfrm flipH="1" rot="10800000">
            <a:off x="3231600" y="3732012"/>
            <a:ext cx="2281500" cy="87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4"/>
          <p:cNvCxnSpPr>
            <a:endCxn id="117" idx="3"/>
          </p:cNvCxnSpPr>
          <p:nvPr/>
        </p:nvCxnSpPr>
        <p:spPr>
          <a:xfrm flipH="1" rot="10800000">
            <a:off x="3578497" y="4057679"/>
            <a:ext cx="5217600" cy="104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4"/>
          <p:cNvCxnSpPr>
            <a:endCxn id="118" idx="2"/>
          </p:cNvCxnSpPr>
          <p:nvPr/>
        </p:nvCxnSpPr>
        <p:spPr>
          <a:xfrm flipH="1" rot="10800000">
            <a:off x="3498325" y="4823912"/>
            <a:ext cx="5116500" cy="72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4"/>
          <p:cNvCxnSpPr>
            <a:endCxn id="116" idx="2"/>
          </p:cNvCxnSpPr>
          <p:nvPr/>
        </p:nvCxnSpPr>
        <p:spPr>
          <a:xfrm flipH="1" rot="10800000">
            <a:off x="3551800" y="5819062"/>
            <a:ext cx="3021000" cy="24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4"/>
          <p:cNvSpPr txBox="1"/>
          <p:nvPr/>
        </p:nvSpPr>
        <p:spPr>
          <a:xfrm>
            <a:off x="7634550" y="5819150"/>
            <a:ext cx="21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[자료 1] EDA 분석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f8d0cf87_12_1"/>
          <p:cNvSpPr txBox="1"/>
          <p:nvPr>
            <p:ph type="title"/>
          </p:nvPr>
        </p:nvSpPr>
        <p:spPr>
          <a:xfrm>
            <a:off x="432627" y="510875"/>
            <a:ext cx="4520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 (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16f8d0cf87_12_1"/>
          <p:cNvSpPr txBox="1"/>
          <p:nvPr/>
        </p:nvSpPr>
        <p:spPr>
          <a:xfrm>
            <a:off x="7577100" y="4700525"/>
            <a:ext cx="21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[자료 2] HEAT MAP</a:t>
            </a:r>
            <a:endParaRPr/>
          </a:p>
        </p:txBody>
      </p:sp>
      <p:pic>
        <p:nvPicPr>
          <p:cNvPr id="134" name="Google Shape;134;g216f8d0cf87_1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200" y="1244950"/>
            <a:ext cx="5033599" cy="50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16f8d0cf87_12_1"/>
          <p:cNvSpPr/>
          <p:nvPr/>
        </p:nvSpPr>
        <p:spPr>
          <a:xfrm>
            <a:off x="2436200" y="5241425"/>
            <a:ext cx="5230200" cy="1180800"/>
          </a:xfrm>
          <a:prstGeom prst="frame">
            <a:avLst>
              <a:gd fmla="val 7169" name="adj1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432620" y="1277570"/>
            <a:ext cx="4460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▪"/>
            </a:pPr>
            <a:r>
              <a:rPr b="1" lang="ko-KR" sz="2300"/>
              <a:t>columns 제거</a:t>
            </a:r>
            <a:endParaRPr b="1" i="0" sz="2300" u="none" cap="none" strike="noStrike">
              <a:solidFill>
                <a:srgbClr val="000000"/>
              </a:solidFill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99700" y="1761700"/>
            <a:ext cx="8670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제거한 columns</a:t>
            </a:r>
            <a:r>
              <a:rPr lang="ko-KR"/>
              <a:t>: </a:t>
            </a:r>
            <a:r>
              <a:rPr lang="ko-KR"/>
              <a:t>["html_num_tags('applet')",'url_chinese_present',"html_num_tags('script')", "html_num_tags('body')"]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C4043"/>
                </a:solidFill>
                <a:highlight>
                  <a:srgbClr val="FFFFFF"/>
                </a:highlight>
              </a:rPr>
              <a:t>(범주형) URL내 중국어 표기 여부, </a:t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C4043"/>
                </a:solidFill>
                <a:highlight>
                  <a:srgbClr val="FFFFFF"/>
                </a:highlight>
              </a:rPr>
              <a:t>(수치형) html내 ‘applet’ 태그개수,</a:t>
            </a:r>
            <a:r>
              <a:rPr lang="ko-KR">
                <a:solidFill>
                  <a:srgbClr val="3C4043"/>
                </a:solidFill>
                <a:highlight>
                  <a:srgbClr val="FFFFFF"/>
                </a:highlight>
              </a:rPr>
              <a:t>html내 ‘script’ 태그개수,html내 ‘body’태그 개수</a:t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C4043"/>
                </a:solidFill>
                <a:highlight>
                  <a:srgbClr val="FFFFFF"/>
                </a:highlight>
              </a:rPr>
              <a:t>script랑 body태그는 아주 약하게 1이 존재함.</a:t>
            </a:r>
            <a:endParaRPr/>
          </a:p>
        </p:txBody>
      </p:sp>
      <p:pic>
        <p:nvPicPr>
          <p:cNvPr id="143" name="Google Shape;14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30" y="3631238"/>
            <a:ext cx="3293374" cy="24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704" y="4076063"/>
            <a:ext cx="5524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3391650" y="6087800"/>
            <a:ext cx="21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[자료 3] EDA 분석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6f8d0cf87_0_1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16f8d0cf87_0_10"/>
          <p:cNvSpPr/>
          <p:nvPr/>
        </p:nvSpPr>
        <p:spPr>
          <a:xfrm>
            <a:off x="432620" y="1277570"/>
            <a:ext cx="446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▪"/>
            </a:pPr>
            <a:r>
              <a:rPr b="1" lang="ko-KR" sz="2300"/>
              <a:t>결측치 제거</a:t>
            </a:r>
            <a:endParaRPr b="1" i="0" sz="2300" u="none" cap="none" strike="noStrike">
              <a:solidFill>
                <a:srgbClr val="000000"/>
              </a:solidFill>
            </a:endParaRPr>
          </a:p>
        </p:txBody>
      </p:sp>
      <p:sp>
        <p:nvSpPr>
          <p:cNvPr id="152" name="Google Shape;152;g216f8d0cf87_0_10"/>
          <p:cNvSpPr/>
          <p:nvPr/>
        </p:nvSpPr>
        <p:spPr>
          <a:xfrm>
            <a:off x="413325" y="2280825"/>
            <a:ext cx="677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2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7"/>
              <a:buFont typeface="Noto Sans Symbols"/>
              <a:buChar char="✔"/>
            </a:pPr>
            <a:r>
              <a:rPr b="1" lang="ko-KR" sz="2000">
                <a:solidFill>
                  <a:schemeClr val="dk1"/>
                </a:solidFill>
              </a:rPr>
              <a:t>train. </a:t>
            </a:r>
            <a:r>
              <a:rPr lang="ko-KR" sz="1900">
                <a:solidFill>
                  <a:schemeClr val="dk1"/>
                </a:solidFill>
              </a:rPr>
              <a:t>: medium 결측치 채워 넣음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53" name="Google Shape;153;g216f8d0cf87_0_10"/>
          <p:cNvSpPr/>
          <p:nvPr/>
        </p:nvSpPr>
        <p:spPr>
          <a:xfrm>
            <a:off x="413375" y="3272900"/>
            <a:ext cx="62271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2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7"/>
              <a:buFont typeface="Noto Sans Symbols"/>
              <a:buChar char="✔"/>
            </a:pPr>
            <a:r>
              <a:rPr b="1" lang="ko-KR" sz="2000"/>
              <a:t>test </a:t>
            </a:r>
            <a:r>
              <a:rPr lang="ko-KR" sz="1900"/>
              <a:t>: KNN으로 채워넣음</a:t>
            </a:r>
            <a:r>
              <a:rPr b="0" i="0" lang="ko-K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16f8d0cf87_0_10"/>
          <p:cNvSpPr/>
          <p:nvPr/>
        </p:nvSpPr>
        <p:spPr>
          <a:xfrm>
            <a:off x="413375" y="4180450"/>
            <a:ext cx="62271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9129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Noto Sans Symbols"/>
              <a:buChar char="✔"/>
            </a:pPr>
            <a:r>
              <a:rPr lang="ko-KR" sz="1900"/>
              <a:t>중복은 놔둠</a:t>
            </a:r>
            <a: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16f8d0cf87_0_10"/>
          <p:cNvSpPr/>
          <p:nvPr/>
        </p:nvSpPr>
        <p:spPr>
          <a:xfrm>
            <a:off x="413375" y="5088000"/>
            <a:ext cx="90861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9129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Noto Sans Symbols"/>
              <a:buChar char="✔"/>
            </a:pPr>
            <a:r>
              <a:rPr b="1" i="0" lang="ko-KR" sz="1900" u="none" cap="none" strike="noStrike">
                <a:solidFill>
                  <a:srgbClr val="000000"/>
                </a:solidFill>
              </a:rPr>
              <a:t> </a:t>
            </a:r>
            <a:r>
              <a:rPr b="1" lang="ko-KR" sz="2000">
                <a:solidFill>
                  <a:schemeClr val="dk1"/>
                </a:solidFill>
              </a:rPr>
              <a:t>label object</a:t>
            </a:r>
            <a:r>
              <a:rPr lang="ko-KR" sz="1900">
                <a:solidFill>
                  <a:schemeClr val="dk1"/>
                </a:solidFill>
              </a:rPr>
              <a:t> :  replace 사용하여 label_binary로 만든 후 </a:t>
            </a:r>
            <a:endParaRPr sz="1900">
              <a:solidFill>
                <a:schemeClr val="dk1"/>
              </a:solidFill>
            </a:endParaRPr>
          </a:p>
          <a:p>
            <a:pPr indent="0" lvl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dk1"/>
                </a:solidFill>
              </a:rPr>
              <a:t>   benign:0, malicious:1로 바꾸기</a:t>
            </a:r>
            <a:endParaRPr sz="1900"/>
          </a:p>
        </p:txBody>
      </p:sp>
      <p:pic>
        <p:nvPicPr>
          <p:cNvPr id="156" name="Google Shape;156;g216f8d0cf8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925" y="2942375"/>
            <a:ext cx="5714266" cy="9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25" y="1219523"/>
            <a:ext cx="6020699" cy="35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6880300" y="4164700"/>
            <a:ext cx="21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[자료 4]  ACCURACY</a:t>
            </a:r>
            <a:endParaRPr/>
          </a:p>
        </p:txBody>
      </p:sp>
      <p:graphicFrame>
        <p:nvGraphicFramePr>
          <p:cNvPr id="164" name="Google Shape;164;p5"/>
          <p:cNvGraphicFramePr/>
          <p:nvPr/>
        </p:nvGraphicFramePr>
        <p:xfrm>
          <a:off x="1099475" y="495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{F2744C10-42EF-43C2-9AAA-27D07AA2F1E8}</a:tableStyleId>
              </a:tblPr>
              <a:tblGrid>
                <a:gridCol w="1032800"/>
                <a:gridCol w="1032800"/>
                <a:gridCol w="1032800"/>
                <a:gridCol w="1032800"/>
                <a:gridCol w="1032800"/>
                <a:gridCol w="1032800"/>
                <a:gridCol w="1032800"/>
                <a:gridCol w="1032800"/>
              </a:tblGrid>
              <a:tr h="7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XGBoost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LGBM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Random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Forest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KNN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Logistic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SVC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0.94973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0.95292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0.91908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0.95199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0.82338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0.71213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0.73779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5"/>
          <p:cNvSpPr/>
          <p:nvPr/>
        </p:nvSpPr>
        <p:spPr>
          <a:xfrm>
            <a:off x="3090825" y="4754975"/>
            <a:ext cx="1192200" cy="1830900"/>
          </a:xfrm>
          <a:prstGeom prst="frame">
            <a:avLst>
              <a:gd fmla="val 5951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6f8d0cf87_0_20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216f8d0cf8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475" y="1242400"/>
            <a:ext cx="6291975" cy="340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16f8d0cf87_0_20"/>
          <p:cNvSpPr txBox="1"/>
          <p:nvPr/>
        </p:nvSpPr>
        <p:spPr>
          <a:xfrm>
            <a:off x="7223425" y="4073600"/>
            <a:ext cx="21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[자료 5]  F1-SCORE</a:t>
            </a:r>
            <a:endParaRPr/>
          </a:p>
        </p:txBody>
      </p:sp>
      <p:graphicFrame>
        <p:nvGraphicFramePr>
          <p:cNvPr id="173" name="Google Shape;173;g216f8d0cf87_0_20"/>
          <p:cNvGraphicFramePr/>
          <p:nvPr/>
        </p:nvGraphicFramePr>
        <p:xfrm>
          <a:off x="913763" y="481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{F2744C10-42EF-43C2-9AAA-27D07AA2F1E8}</a:tableStyleId>
              </a:tblPr>
              <a:tblGrid>
                <a:gridCol w="1211250"/>
                <a:gridCol w="1211250"/>
                <a:gridCol w="1211250"/>
                <a:gridCol w="1211250"/>
                <a:gridCol w="1211250"/>
                <a:gridCol w="1211250"/>
              </a:tblGrid>
              <a:tr h="7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XGB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Light GMB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Decision Tree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KNN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Linear Regression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7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f1_score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0.9614</a:t>
                      </a:r>
                      <a:endParaRPr b="1"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0.9632</a:t>
                      </a:r>
                      <a:endParaRPr b="1"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0.9241</a:t>
                      </a:r>
                      <a:endParaRPr b="1"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0.8401</a:t>
                      </a:r>
                      <a:endParaRPr b="1"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0.0072</a:t>
                      </a:r>
                      <a:endParaRPr b="1" sz="15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4" name="Google Shape;174;g216f8d0cf87_0_20"/>
          <p:cNvSpPr/>
          <p:nvPr/>
        </p:nvSpPr>
        <p:spPr>
          <a:xfrm>
            <a:off x="3336275" y="4648500"/>
            <a:ext cx="1315500" cy="1913100"/>
          </a:xfrm>
          <a:prstGeom prst="frame">
            <a:avLst>
              <a:gd fmla="val 5951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6f8d0cf87_0_28"/>
          <p:cNvSpPr txBox="1"/>
          <p:nvPr>
            <p:ph type="title"/>
          </p:nvPr>
        </p:nvSpPr>
        <p:spPr>
          <a:xfrm>
            <a:off x="432620" y="510866"/>
            <a:ext cx="421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머신러닝 모델 학습 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216f8d0cf8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50" y="1404512"/>
            <a:ext cx="7077999" cy="445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16f8d0cf87_0_28"/>
          <p:cNvSpPr txBox="1"/>
          <p:nvPr/>
        </p:nvSpPr>
        <p:spPr>
          <a:xfrm>
            <a:off x="3618875" y="6015100"/>
            <a:ext cx="21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[자료 6]  Feature별 중요도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