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71" r:id="rId4"/>
    <p:sldId id="270" r:id="rId5"/>
    <p:sldId id="261" r:id="rId6"/>
    <p:sldId id="272" r:id="rId7"/>
    <p:sldId id="262" r:id="rId8"/>
    <p:sldId id="273" r:id="rId9"/>
    <p:sldId id="263" r:id="rId10"/>
    <p:sldId id="264" r:id="rId11"/>
    <p:sldId id="265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665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715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222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474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978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677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1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774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4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818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457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5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3600" b="1" i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None/>
        <a:defRPr sz="2000" kern="1200" spc="12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600" kern="1200" spc="12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400" kern="1200" spc="12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400" kern="1200" spc="1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" name="Picture 1" descr="이진 숫자와 청사진이 포함된 CPU">
            <a:extLst>
              <a:ext uri="{FF2B5EF4-FFF2-40B4-BE49-F238E27FC236}">
                <a16:creationId xmlns:a16="http://schemas.microsoft.com/office/drawing/2014/main" id="{A14A9880-BF3B-42C4-BF65-52D7C358B7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DE9006-D572-4811-A8CB-D4F75DC9162D}"/>
              </a:ext>
            </a:extLst>
          </p:cNvPr>
          <p:cNvSpPr txBox="1"/>
          <p:nvPr/>
        </p:nvSpPr>
        <p:spPr>
          <a:xfrm>
            <a:off x="530351" y="1122363"/>
            <a:ext cx="7630931" cy="1978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spcBef>
                <a:spcPct val="0"/>
              </a:spcBef>
              <a:spcAft>
                <a:spcPts val="600"/>
              </a:spcAft>
            </a:pPr>
            <a:r>
              <a:rPr lang="ko-KR" altLang="en-US" sz="4000" i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센서 데이터 수집을 통한 예지 보전 기술 구현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03434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4067B-48A0-41E9-8E98-AFE00513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학습</a:t>
            </a:r>
            <a:r>
              <a:rPr lang="en-US" altLang="ko-KR" dirty="0"/>
              <a:t>(R)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A706AA3-7874-4B39-9F5A-47979F318B39}"/>
              </a:ext>
            </a:extLst>
          </p:cNvPr>
          <p:cNvSpPr txBox="1">
            <a:spLocks/>
          </p:cNvSpPr>
          <p:nvPr/>
        </p:nvSpPr>
        <p:spPr>
          <a:xfrm>
            <a:off x="525718" y="2962275"/>
            <a:ext cx="10077556" cy="760081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1. KNN(K Nearest Neighbor)</a:t>
            </a:r>
            <a:endParaRPr lang="ko-KR" altLang="en-US" sz="28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89D2630-DBD6-4C2C-B2D8-6151265F1E23}"/>
              </a:ext>
            </a:extLst>
          </p:cNvPr>
          <p:cNvSpPr txBox="1">
            <a:spLocks/>
          </p:cNvSpPr>
          <p:nvPr/>
        </p:nvSpPr>
        <p:spPr>
          <a:xfrm>
            <a:off x="525718" y="4608181"/>
            <a:ext cx="10077556" cy="760081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2. </a:t>
            </a:r>
            <a:r>
              <a:rPr lang="en-US" altLang="ko-KR" sz="2800" dirty="0" err="1"/>
              <a:t>NonLinear</a:t>
            </a:r>
            <a:r>
              <a:rPr lang="en-US" altLang="ko-KR" sz="2800" dirty="0"/>
              <a:t> Regression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0795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8E9B3-E0DE-4E14-801E-6B5AEB303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KNN(K Nearest Neighbor)</a:t>
            </a:r>
            <a:endParaRPr lang="ko-KR" altLang="en-US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AD50201-54AA-47CA-B7AA-5D3D41AF9AE8}"/>
              </a:ext>
            </a:extLst>
          </p:cNvPr>
          <p:cNvGrpSpPr/>
          <p:nvPr/>
        </p:nvGrpSpPr>
        <p:grpSpPr>
          <a:xfrm>
            <a:off x="525718" y="2526268"/>
            <a:ext cx="4486275" cy="2676525"/>
            <a:chOff x="352424" y="2457450"/>
            <a:chExt cx="4486275" cy="267652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96F21EC-DDE1-4612-B97E-3BB371093E10}"/>
                </a:ext>
              </a:extLst>
            </p:cNvPr>
            <p:cNvSpPr/>
            <p:nvPr/>
          </p:nvSpPr>
          <p:spPr>
            <a:xfrm>
              <a:off x="352424" y="2457450"/>
              <a:ext cx="4486275" cy="267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A02839E8-E7BD-4B99-8125-7917728C285F}"/>
                </a:ext>
              </a:extLst>
            </p:cNvPr>
            <p:cNvCxnSpPr/>
            <p:nvPr/>
          </p:nvCxnSpPr>
          <p:spPr>
            <a:xfrm flipV="1">
              <a:off x="544768" y="2686050"/>
              <a:ext cx="0" cy="21526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1195B020-EA4F-4E17-805B-FE274A6139FF}"/>
                </a:ext>
              </a:extLst>
            </p:cNvPr>
            <p:cNvCxnSpPr>
              <a:cxnSpLocks/>
            </p:cNvCxnSpPr>
            <p:nvPr/>
          </p:nvCxnSpPr>
          <p:spPr>
            <a:xfrm>
              <a:off x="544768" y="4838700"/>
              <a:ext cx="219843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F955085-F904-44D9-98EB-780ED24F0D51}"/>
                </a:ext>
              </a:extLst>
            </p:cNvPr>
            <p:cNvSpPr/>
            <p:nvPr/>
          </p:nvSpPr>
          <p:spPr>
            <a:xfrm>
              <a:off x="1171575" y="3262313"/>
              <a:ext cx="1171575" cy="10001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별: 꼭짓점 5개 11">
              <a:extLst>
                <a:ext uri="{FF2B5EF4-FFF2-40B4-BE49-F238E27FC236}">
                  <a16:creationId xmlns:a16="http://schemas.microsoft.com/office/drawing/2014/main" id="{36F76B1C-2A2A-4245-9C76-315DD3313139}"/>
                </a:ext>
              </a:extLst>
            </p:cNvPr>
            <p:cNvSpPr/>
            <p:nvPr/>
          </p:nvSpPr>
          <p:spPr>
            <a:xfrm>
              <a:off x="1350553" y="3762375"/>
              <a:ext cx="83881" cy="9525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별: 꼭짓점 5개 12">
              <a:extLst>
                <a:ext uri="{FF2B5EF4-FFF2-40B4-BE49-F238E27FC236}">
                  <a16:creationId xmlns:a16="http://schemas.microsoft.com/office/drawing/2014/main" id="{567E4483-C003-406D-98C2-2D7F78C2CE18}"/>
                </a:ext>
              </a:extLst>
            </p:cNvPr>
            <p:cNvSpPr/>
            <p:nvPr/>
          </p:nvSpPr>
          <p:spPr>
            <a:xfrm>
              <a:off x="1392494" y="3981450"/>
              <a:ext cx="83881" cy="9525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별: 꼭짓점 5개 13">
              <a:extLst>
                <a:ext uri="{FF2B5EF4-FFF2-40B4-BE49-F238E27FC236}">
                  <a16:creationId xmlns:a16="http://schemas.microsoft.com/office/drawing/2014/main" id="{0C5B7364-AD86-4C9D-8CFA-C690484D3A00}"/>
                </a:ext>
              </a:extLst>
            </p:cNvPr>
            <p:cNvSpPr/>
            <p:nvPr/>
          </p:nvSpPr>
          <p:spPr>
            <a:xfrm>
              <a:off x="1570089" y="4086225"/>
              <a:ext cx="83881" cy="9525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별: 꼭짓점 5개 14">
              <a:extLst>
                <a:ext uri="{FF2B5EF4-FFF2-40B4-BE49-F238E27FC236}">
                  <a16:creationId xmlns:a16="http://schemas.microsoft.com/office/drawing/2014/main" id="{149EB4E9-B115-4FBE-A4DB-9E42FD89F3AF}"/>
                </a:ext>
              </a:extLst>
            </p:cNvPr>
            <p:cNvSpPr/>
            <p:nvPr/>
          </p:nvSpPr>
          <p:spPr>
            <a:xfrm>
              <a:off x="1831566" y="4067175"/>
              <a:ext cx="83881" cy="9525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순서도: 판단 16">
              <a:extLst>
                <a:ext uri="{FF2B5EF4-FFF2-40B4-BE49-F238E27FC236}">
                  <a16:creationId xmlns:a16="http://schemas.microsoft.com/office/drawing/2014/main" id="{064EE191-F7D5-4D32-81EC-B073FAC8ADA3}"/>
                </a:ext>
              </a:extLst>
            </p:cNvPr>
            <p:cNvSpPr/>
            <p:nvPr/>
          </p:nvSpPr>
          <p:spPr>
            <a:xfrm>
              <a:off x="1944022" y="3429000"/>
              <a:ext cx="131444" cy="114300"/>
            </a:xfrm>
            <a:prstGeom prst="flowChartDecis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C08C546-BDDB-4799-9A88-31D1CAABC7E4}"/>
                </a:ext>
              </a:extLst>
            </p:cNvPr>
            <p:cNvSpPr/>
            <p:nvPr/>
          </p:nvSpPr>
          <p:spPr>
            <a:xfrm>
              <a:off x="1755366" y="3762375"/>
              <a:ext cx="114300" cy="114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2639D2-0831-4402-B54D-8A8C2DFD128F}"/>
                </a:ext>
              </a:extLst>
            </p:cNvPr>
            <p:cNvSpPr txBox="1"/>
            <p:nvPr/>
          </p:nvSpPr>
          <p:spPr>
            <a:xfrm>
              <a:off x="2075466" y="2983111"/>
              <a:ext cx="800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K = 5</a:t>
              </a:r>
              <a:endParaRPr lang="ko-KR" altLang="en-US" sz="1400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19DFF62-34C9-42A9-9AAC-EB9F478D869B}"/>
                </a:ext>
              </a:extLst>
            </p:cNvPr>
            <p:cNvGrpSpPr/>
            <p:nvPr/>
          </p:nvGrpSpPr>
          <p:grpSpPr>
            <a:xfrm>
              <a:off x="3467100" y="3583543"/>
              <a:ext cx="1047750" cy="369332"/>
              <a:chOff x="2628900" y="3676650"/>
              <a:chExt cx="1047750" cy="369332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2C50FA94-7874-4120-80E8-AD696D2CF2BA}"/>
                  </a:ext>
                </a:extLst>
              </p:cNvPr>
              <p:cNvSpPr/>
              <p:nvPr/>
            </p:nvSpPr>
            <p:spPr>
              <a:xfrm>
                <a:off x="2805882" y="3819525"/>
                <a:ext cx="114300" cy="1143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별: 꼭짓점 5개 20">
                <a:extLst>
                  <a:ext uri="{FF2B5EF4-FFF2-40B4-BE49-F238E27FC236}">
                    <a16:creationId xmlns:a16="http://schemas.microsoft.com/office/drawing/2014/main" id="{1C660AB7-1C25-4686-A80E-1BE9C8C2D784}"/>
                  </a:ext>
                </a:extLst>
              </p:cNvPr>
              <p:cNvSpPr/>
              <p:nvPr/>
            </p:nvSpPr>
            <p:spPr>
              <a:xfrm>
                <a:off x="3382914" y="3819525"/>
                <a:ext cx="83881" cy="9525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7C5B3E96-DA1D-4234-8E50-9CF299F2B067}"/>
                  </a:ext>
                </a:extLst>
              </p:cNvPr>
              <p:cNvCxnSpPr/>
              <p:nvPr/>
            </p:nvCxnSpPr>
            <p:spPr>
              <a:xfrm>
                <a:off x="3067050" y="3876675"/>
                <a:ext cx="1809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9F96F5FB-38FA-4AC9-9799-8E3495F24847}"/>
                  </a:ext>
                </a:extLst>
              </p:cNvPr>
              <p:cNvSpPr/>
              <p:nvPr/>
            </p:nvSpPr>
            <p:spPr>
              <a:xfrm>
                <a:off x="2628900" y="3676650"/>
                <a:ext cx="1047750" cy="36933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7F14F83A-F357-4336-9BA9-7CE5B875D981}"/>
                </a:ext>
              </a:extLst>
            </p:cNvPr>
            <p:cNvCxnSpPr>
              <a:cxnSpLocks/>
            </p:cNvCxnSpPr>
            <p:nvPr/>
          </p:nvCxnSpPr>
          <p:spPr>
            <a:xfrm>
              <a:off x="2655478" y="3774043"/>
              <a:ext cx="4877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그림 46" descr="테이블이(가) 표시된 사진&#10;&#10;자동 생성된 설명">
            <a:extLst>
              <a:ext uri="{FF2B5EF4-FFF2-40B4-BE49-F238E27FC236}">
                <a16:creationId xmlns:a16="http://schemas.microsoft.com/office/drawing/2014/main" id="{FB11A010-5481-4C39-8D68-23C49EE3D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184" y="2525374"/>
            <a:ext cx="4094554" cy="265402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C9DC8A06-D42B-4ADB-8EA4-C433A24A0438}"/>
              </a:ext>
            </a:extLst>
          </p:cNvPr>
          <p:cNvSpPr txBox="1"/>
          <p:nvPr/>
        </p:nvSpPr>
        <p:spPr>
          <a:xfrm>
            <a:off x="5310034" y="5295900"/>
            <a:ext cx="2286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Type 1 : normal</a:t>
            </a:r>
          </a:p>
          <a:p>
            <a:r>
              <a:rPr lang="en-US" altLang="ko-KR" sz="1100" dirty="0"/>
              <a:t>Type 2 : ERROR TYPE 2</a:t>
            </a:r>
          </a:p>
          <a:p>
            <a:r>
              <a:rPr lang="en-US" altLang="ko-KR" sz="1100" dirty="0"/>
              <a:t>Type 3 : ERROR TYPE 3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36DD6B-77EF-46B3-ABA2-6DBBBA345B84}"/>
              </a:ext>
            </a:extLst>
          </p:cNvPr>
          <p:cNvSpPr txBox="1"/>
          <p:nvPr/>
        </p:nvSpPr>
        <p:spPr>
          <a:xfrm>
            <a:off x="9461738" y="2524541"/>
            <a:ext cx="228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신뢰도 </a:t>
            </a:r>
            <a:r>
              <a:rPr lang="en-US" altLang="ko-KR" sz="1200" b="1" dirty="0"/>
              <a:t>-&gt; Type 1 : 100%</a:t>
            </a:r>
          </a:p>
          <a:p>
            <a:endParaRPr lang="en-US" altLang="ko-KR" sz="1200" b="1" dirty="0"/>
          </a:p>
          <a:p>
            <a:r>
              <a:rPr lang="en-US" altLang="ko-KR" sz="1200" b="1" dirty="0"/>
              <a:t>                 Type 2 : 100%</a:t>
            </a:r>
          </a:p>
          <a:p>
            <a:r>
              <a:rPr lang="en-US" altLang="ko-KR" sz="1200" b="1" dirty="0"/>
              <a:t> </a:t>
            </a:r>
          </a:p>
          <a:p>
            <a:r>
              <a:rPr lang="en-US" altLang="ko-KR" sz="1200" b="1" dirty="0"/>
              <a:t>                 Type 3 : 99%</a:t>
            </a:r>
            <a:endParaRPr lang="ko-KR" altLang="en-US" sz="1200" b="1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9E19565-11B7-4359-93EE-50A48F91C5DF}"/>
              </a:ext>
            </a:extLst>
          </p:cNvPr>
          <p:cNvCxnSpPr>
            <a:cxnSpLocks/>
          </p:cNvCxnSpPr>
          <p:nvPr/>
        </p:nvCxnSpPr>
        <p:spPr>
          <a:xfrm>
            <a:off x="5367184" y="5295900"/>
            <a:ext cx="40945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28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947EA3-E631-4DA1-A23B-821F401B9A7B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000" y="687324"/>
            <a:ext cx="4680000" cy="288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76F3E32-F345-4C8C-9639-22E45FB6AF43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000" y="3725037"/>
            <a:ext cx="4680000" cy="2880000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B44E13C4-D31F-471D-9F2B-40673672BE94}"/>
              </a:ext>
            </a:extLst>
          </p:cNvPr>
          <p:cNvSpPr/>
          <p:nvPr/>
        </p:nvSpPr>
        <p:spPr>
          <a:xfrm>
            <a:off x="4057649" y="2047875"/>
            <a:ext cx="4378351" cy="1085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0A4BFD3-48A5-4655-8E8D-6303FB376355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8436000" y="2590419"/>
            <a:ext cx="622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3FA9365-41F9-4852-93C9-F223D87FFCF3}"/>
              </a:ext>
            </a:extLst>
          </p:cNvPr>
          <p:cNvSpPr txBox="1"/>
          <p:nvPr/>
        </p:nvSpPr>
        <p:spPr>
          <a:xfrm>
            <a:off x="9058275" y="2405753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Type 1 : Normal state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BEE8238-6204-4D20-B8AA-0F8A7C70DED3}"/>
              </a:ext>
            </a:extLst>
          </p:cNvPr>
          <p:cNvSpPr/>
          <p:nvPr/>
        </p:nvSpPr>
        <p:spPr>
          <a:xfrm>
            <a:off x="5362575" y="933450"/>
            <a:ext cx="1733550" cy="43415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34C06EB-B02D-4E95-8679-E903B2446274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7096125" y="1150525"/>
            <a:ext cx="1962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918A824-26AD-40C3-911A-C4705D31BF7B}"/>
              </a:ext>
            </a:extLst>
          </p:cNvPr>
          <p:cNvSpPr txBox="1"/>
          <p:nvPr/>
        </p:nvSpPr>
        <p:spPr>
          <a:xfrm>
            <a:off x="9058275" y="965859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Type 3 : Error Type3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B274860-C84B-4E4E-8462-74184D4A4FEB}"/>
              </a:ext>
            </a:extLst>
          </p:cNvPr>
          <p:cNvSpPr/>
          <p:nvPr/>
        </p:nvSpPr>
        <p:spPr>
          <a:xfrm>
            <a:off x="6534150" y="3940270"/>
            <a:ext cx="561975" cy="39447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A1F9932-F7F6-4EF1-A80A-FD90ED5ABE32}"/>
              </a:ext>
            </a:extLst>
          </p:cNvPr>
          <p:cNvCxnSpPr>
            <a:cxnSpLocks/>
            <a:stCxn id="50" idx="6"/>
          </p:cNvCxnSpPr>
          <p:nvPr/>
        </p:nvCxnSpPr>
        <p:spPr>
          <a:xfrm>
            <a:off x="7096125" y="4137510"/>
            <a:ext cx="1962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932AC5B-2477-41B1-B985-D8AA83F3CC39}"/>
              </a:ext>
            </a:extLst>
          </p:cNvPr>
          <p:cNvSpPr txBox="1"/>
          <p:nvPr/>
        </p:nvSpPr>
        <p:spPr>
          <a:xfrm>
            <a:off x="9058275" y="3952843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Type 2 : Error Type2</a:t>
            </a:r>
            <a:endParaRPr lang="ko-KR" altLang="en-US" dirty="0"/>
          </a:p>
        </p:txBody>
      </p:sp>
      <p:sp>
        <p:nvSpPr>
          <p:cNvPr id="55" name="제목 1">
            <a:extLst>
              <a:ext uri="{FF2B5EF4-FFF2-40B4-BE49-F238E27FC236}">
                <a16:creationId xmlns:a16="http://schemas.microsoft.com/office/drawing/2014/main" id="{A43B68C6-C38C-4847-AB86-A4C827A233F1}"/>
              </a:ext>
            </a:extLst>
          </p:cNvPr>
          <p:cNvSpPr txBox="1">
            <a:spLocks/>
          </p:cNvSpPr>
          <p:nvPr/>
        </p:nvSpPr>
        <p:spPr>
          <a:xfrm>
            <a:off x="628597" y="672409"/>
            <a:ext cx="10077556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/>
              <a:t>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604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8E9B3-E0DE-4E14-801E-6B5AEB303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Nonlinear Regression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F8056F-155D-4998-AEEC-E11CCACC5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18" y="2847976"/>
            <a:ext cx="5268926" cy="313372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41A585-0FF9-463B-8232-A8F3443DABF1}"/>
              </a:ext>
            </a:extLst>
          </p:cNvPr>
          <p:cNvSpPr txBox="1"/>
          <p:nvPr/>
        </p:nvSpPr>
        <p:spPr>
          <a:xfrm>
            <a:off x="6096000" y="334464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관찰된 연속형 변수들에 대해 두 변수 사이의 모형을 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구한뒤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적합도를 측정해 내는 분석 방법이다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B696E5-DF1E-49AC-BBC5-6642D21C4CEC}"/>
              </a:ext>
            </a:extLst>
          </p:cNvPr>
          <p:cNvSpPr txBox="1"/>
          <p:nvPr/>
        </p:nvSpPr>
        <p:spPr>
          <a:xfrm>
            <a:off x="6096000" y="28208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회귀 분석이란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632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4067B-48A0-41E9-8E98-AFE00513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  <a:r>
              <a:rPr lang="en-US" altLang="ko-KR" dirty="0"/>
              <a:t>(R)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7CB590-BEE8-47F9-B41A-5AD69569E262}"/>
              </a:ext>
            </a:extLst>
          </p:cNvPr>
          <p:cNvSpPr txBox="1"/>
          <p:nvPr/>
        </p:nvSpPr>
        <p:spPr>
          <a:xfrm>
            <a:off x="1588727" y="2718316"/>
            <a:ext cx="288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데이터 입력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132355-6D92-4714-897E-FD4B0B5D10C8}"/>
              </a:ext>
            </a:extLst>
          </p:cNvPr>
          <p:cNvSpPr txBox="1"/>
          <p:nvPr/>
        </p:nvSpPr>
        <p:spPr>
          <a:xfrm>
            <a:off x="7723274" y="2705100"/>
            <a:ext cx="288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KNN</a:t>
            </a:r>
            <a:r>
              <a:rPr lang="ko-KR" altLang="en-US" dirty="0"/>
              <a:t>을 통하여 데이터 예측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317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DE48B-2C6F-4498-A554-8B355E821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예지 보전 기술이란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74D1C3-AB56-415A-8F51-0184E1425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777777"/>
                </a:solidFill>
                <a:latin typeface="Nanum Gothic"/>
              </a:rPr>
              <a:t>장비</a:t>
            </a:r>
            <a:r>
              <a:rPr lang="ko-KR" altLang="en-US" b="0" i="0" dirty="0">
                <a:solidFill>
                  <a:srgbClr val="777777"/>
                </a:solidFill>
                <a:effectLst/>
                <a:latin typeface="Nanum Gothic"/>
              </a:rPr>
              <a:t>의 이상을 상태감시에 의하여 예지하고</a:t>
            </a:r>
            <a:r>
              <a:rPr lang="en-US" altLang="ko-KR" b="0" i="0" dirty="0">
                <a:solidFill>
                  <a:srgbClr val="777777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777777"/>
                </a:solidFill>
                <a:effectLst/>
                <a:latin typeface="Nanum Gothic"/>
              </a:rPr>
              <a:t>그 정보에 기인하여 장비를 보전하는 것을 의미합니다</a:t>
            </a:r>
            <a:r>
              <a:rPr lang="en-US" altLang="ko-KR" b="0" i="0" dirty="0">
                <a:solidFill>
                  <a:srgbClr val="777777"/>
                </a:solidFill>
                <a:effectLst/>
                <a:latin typeface="Nanum Gothic"/>
              </a:rPr>
              <a:t>. </a:t>
            </a:r>
            <a:r>
              <a:rPr lang="ko-KR" altLang="en-US" b="0" i="0" dirty="0">
                <a:solidFill>
                  <a:srgbClr val="777777"/>
                </a:solidFill>
                <a:effectLst/>
                <a:latin typeface="Nanum Gothic"/>
              </a:rPr>
              <a:t>예지보전 솔루션은 센서로 수집한 데이터를 통합</a:t>
            </a:r>
            <a:r>
              <a:rPr lang="en-US" altLang="ko-KR" b="0" i="0" dirty="0">
                <a:solidFill>
                  <a:srgbClr val="777777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777777"/>
                </a:solidFill>
                <a:effectLst/>
                <a:latin typeface="Nanum Gothic"/>
              </a:rPr>
              <a:t>분석하여 지능형 시스템을 갖추는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17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49323B-E2D8-437F-8816-A92F75F4947A}"/>
              </a:ext>
            </a:extLst>
          </p:cNvPr>
          <p:cNvSpPr txBox="1"/>
          <p:nvPr/>
        </p:nvSpPr>
        <p:spPr>
          <a:xfrm>
            <a:off x="2801471" y="2828835"/>
            <a:ext cx="6589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소프트웨어 기능</a:t>
            </a:r>
          </a:p>
        </p:txBody>
      </p:sp>
    </p:spTree>
    <p:extLst>
      <p:ext uri="{BB962C8B-B14F-4D97-AF65-F5344CB8AC3E}">
        <p14:creationId xmlns:p14="http://schemas.microsoft.com/office/powerpoint/2010/main" val="141302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DE48B-2C6F-4498-A554-8B355E821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74D1C3-AB56-415A-8F51-0184E1425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장비등록 시스템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센서 데이터 기반 분석 및 예측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이메일 전송 기능</a:t>
            </a:r>
          </a:p>
        </p:txBody>
      </p:sp>
    </p:spTree>
    <p:extLst>
      <p:ext uri="{BB962C8B-B14F-4D97-AF65-F5344CB8AC3E}">
        <p14:creationId xmlns:p14="http://schemas.microsoft.com/office/powerpoint/2010/main" val="363225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>
            <a:extLst>
              <a:ext uri="{FF2B5EF4-FFF2-40B4-BE49-F238E27FC236}">
                <a16:creationId xmlns:a16="http://schemas.microsoft.com/office/drawing/2014/main" id="{9C82B4DB-4790-4E60-8E3D-D6410697658C}"/>
              </a:ext>
            </a:extLst>
          </p:cNvPr>
          <p:cNvSpPr/>
          <p:nvPr/>
        </p:nvSpPr>
        <p:spPr>
          <a:xfrm>
            <a:off x="6581775" y="1419225"/>
            <a:ext cx="3086100" cy="5229225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1B80236-1C20-4C9A-9408-8772E666020A}"/>
              </a:ext>
            </a:extLst>
          </p:cNvPr>
          <p:cNvSpPr/>
          <p:nvPr/>
        </p:nvSpPr>
        <p:spPr>
          <a:xfrm>
            <a:off x="2712788" y="2440375"/>
            <a:ext cx="3868988" cy="4208075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044DFB-4E21-4AE1-BBA9-D56A8AD55E45}"/>
              </a:ext>
            </a:extLst>
          </p:cNvPr>
          <p:cNvSpPr txBox="1"/>
          <p:nvPr/>
        </p:nvSpPr>
        <p:spPr>
          <a:xfrm>
            <a:off x="2970118" y="1701711"/>
            <a:ext cx="216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센서 값 측정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14378B0-74E4-4A73-AD66-D057B59991B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4050118" y="2071043"/>
            <a:ext cx="0" cy="697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1CB3FE9-B409-4A37-AA11-FDC9AE71F5D3}"/>
              </a:ext>
            </a:extLst>
          </p:cNvPr>
          <p:cNvSpPr txBox="1"/>
          <p:nvPr/>
        </p:nvSpPr>
        <p:spPr>
          <a:xfrm>
            <a:off x="2970118" y="2768511"/>
            <a:ext cx="216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센서 데이터 전송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1DDF940-7F08-47F4-A7AA-7A8FD35805BA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>
            <a:off x="4050118" y="3137843"/>
            <a:ext cx="0" cy="6543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8B38B46-5504-4068-B30B-A42116955B45}"/>
              </a:ext>
            </a:extLst>
          </p:cNvPr>
          <p:cNvSpPr txBox="1"/>
          <p:nvPr/>
        </p:nvSpPr>
        <p:spPr>
          <a:xfrm>
            <a:off x="2970118" y="3792199"/>
            <a:ext cx="216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데이터 베이스 저장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AFECB0-BAF0-4309-B896-9CBEE687C0CA}"/>
              </a:ext>
            </a:extLst>
          </p:cNvPr>
          <p:cNvSpPr txBox="1"/>
          <p:nvPr/>
        </p:nvSpPr>
        <p:spPr>
          <a:xfrm>
            <a:off x="2970118" y="4806555"/>
            <a:ext cx="216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데이터 분석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3B9F2B1-247F-4F86-9B4A-2D4FFD4714DE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4050118" y="4161531"/>
            <a:ext cx="0" cy="645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19BFD80-0EF8-401D-AADE-4E895FE957B2}"/>
              </a:ext>
            </a:extLst>
          </p:cNvPr>
          <p:cNvSpPr txBox="1"/>
          <p:nvPr/>
        </p:nvSpPr>
        <p:spPr>
          <a:xfrm>
            <a:off x="7061884" y="1701711"/>
            <a:ext cx="216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사용자 등록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E2F1C9-321E-4030-9BD3-59832F1E0530}"/>
              </a:ext>
            </a:extLst>
          </p:cNvPr>
          <p:cNvSpPr txBox="1"/>
          <p:nvPr/>
        </p:nvSpPr>
        <p:spPr>
          <a:xfrm>
            <a:off x="7061884" y="2787706"/>
            <a:ext cx="216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사용자 정보 </a:t>
            </a:r>
            <a:r>
              <a:rPr lang="en-US" altLang="ko-KR" b="1" dirty="0"/>
              <a:t>DB</a:t>
            </a:r>
            <a:r>
              <a:rPr lang="ko-KR" altLang="en-US" b="1" dirty="0"/>
              <a:t>저장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D5A2E1-B3AE-4141-B022-792FAA5F45EC}"/>
              </a:ext>
            </a:extLst>
          </p:cNvPr>
          <p:cNvSpPr txBox="1"/>
          <p:nvPr/>
        </p:nvSpPr>
        <p:spPr>
          <a:xfrm>
            <a:off x="7061884" y="3854506"/>
            <a:ext cx="216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사용자 정보 추출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8E82EB8-86C5-4BB1-AE24-707D87EF0DD0}"/>
              </a:ext>
            </a:extLst>
          </p:cNvPr>
          <p:cNvCxnSpPr>
            <a:cxnSpLocks/>
            <a:stCxn id="39" idx="2"/>
            <a:endCxn id="66" idx="3"/>
          </p:cNvCxnSpPr>
          <p:nvPr/>
        </p:nvCxnSpPr>
        <p:spPr>
          <a:xfrm flipH="1">
            <a:off x="7176000" y="4223838"/>
            <a:ext cx="965884" cy="1948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71CA362-054D-4F41-8EF8-23045CA5D033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8141884" y="2071043"/>
            <a:ext cx="0" cy="716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6195AC5-6E1C-4424-9DA4-5AFE24E4C5F1}"/>
              </a:ext>
            </a:extLst>
          </p:cNvPr>
          <p:cNvCxnSpPr>
            <a:cxnSpLocks/>
            <a:stCxn id="29" idx="2"/>
            <a:endCxn id="39" idx="0"/>
          </p:cNvCxnSpPr>
          <p:nvPr/>
        </p:nvCxnSpPr>
        <p:spPr>
          <a:xfrm>
            <a:off x="8141884" y="3157038"/>
            <a:ext cx="0" cy="697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F26394A-AD51-4185-B92A-617FB283FD0D}"/>
              </a:ext>
            </a:extLst>
          </p:cNvPr>
          <p:cNvSpPr txBox="1"/>
          <p:nvPr/>
        </p:nvSpPr>
        <p:spPr>
          <a:xfrm>
            <a:off x="5016000" y="5987702"/>
            <a:ext cx="216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이메일 전송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CCE602E-6AB5-4ED7-B97B-655B3B70F731}"/>
              </a:ext>
            </a:extLst>
          </p:cNvPr>
          <p:cNvCxnSpPr>
            <a:cxnSpLocks/>
            <a:stCxn id="23" idx="2"/>
            <a:endCxn id="66" idx="1"/>
          </p:cNvCxnSpPr>
          <p:nvPr/>
        </p:nvCxnSpPr>
        <p:spPr>
          <a:xfrm>
            <a:off x="4050118" y="5175887"/>
            <a:ext cx="965882" cy="996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제목 1">
            <a:extLst>
              <a:ext uri="{FF2B5EF4-FFF2-40B4-BE49-F238E27FC236}">
                <a16:creationId xmlns:a16="http://schemas.microsoft.com/office/drawing/2014/main" id="{32F2EF8A-9696-4EB7-B02F-BCB912F89512}"/>
              </a:ext>
            </a:extLst>
          </p:cNvPr>
          <p:cNvSpPr txBox="1">
            <a:spLocks/>
          </p:cNvSpPr>
          <p:nvPr/>
        </p:nvSpPr>
        <p:spPr>
          <a:xfrm>
            <a:off x="4200564" y="500966"/>
            <a:ext cx="3790871" cy="697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소프트웨어 구조도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531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49323B-E2D8-437F-8816-A92F75F4947A}"/>
              </a:ext>
            </a:extLst>
          </p:cNvPr>
          <p:cNvSpPr txBox="1"/>
          <p:nvPr/>
        </p:nvSpPr>
        <p:spPr>
          <a:xfrm>
            <a:off x="2801471" y="2828835"/>
            <a:ext cx="6589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장비 등록</a:t>
            </a:r>
          </a:p>
        </p:txBody>
      </p:sp>
    </p:spTree>
    <p:extLst>
      <p:ext uri="{BB962C8B-B14F-4D97-AF65-F5344CB8AC3E}">
        <p14:creationId xmlns:p14="http://schemas.microsoft.com/office/powerpoint/2010/main" val="2955697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4067B-48A0-41E9-8E98-AFE00513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장비 등록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7816D8-70A9-455A-9F2D-A2B51330275D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rcRect l="20339" r="20151"/>
          <a:stretch/>
        </p:blipFill>
        <p:spPr>
          <a:xfrm>
            <a:off x="3808977" y="233548"/>
            <a:ext cx="3240000" cy="288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B72F28C-59DC-4AB7-88DA-AE4BC418F600}"/>
              </a:ext>
            </a:extLst>
          </p:cNvPr>
          <p:cNvSpPr/>
          <p:nvPr/>
        </p:nvSpPr>
        <p:spPr>
          <a:xfrm>
            <a:off x="7363274" y="1512183"/>
            <a:ext cx="726142" cy="32272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0E55E4-A714-4E2A-832A-4EA8B3CE676C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410302" y="233548"/>
            <a:ext cx="3240000" cy="288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D5C5344-60F2-49D0-BAB3-BA474BF818A1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998839" y="4061157"/>
            <a:ext cx="2880000" cy="216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623EAC2-5007-4D35-9B44-018148206EA0}"/>
              </a:ext>
            </a:extLst>
          </p:cNvPr>
          <p:cNvSpPr/>
          <p:nvPr/>
        </p:nvSpPr>
        <p:spPr>
          <a:xfrm>
            <a:off x="7411457" y="4979792"/>
            <a:ext cx="726142" cy="32272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D27E529-8045-48B2-B727-6463525E7FA1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670217" y="4061157"/>
            <a:ext cx="2880000" cy="216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7163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49323B-E2D8-437F-8816-A92F75F4947A}"/>
              </a:ext>
            </a:extLst>
          </p:cNvPr>
          <p:cNvSpPr txBox="1"/>
          <p:nvPr/>
        </p:nvSpPr>
        <p:spPr>
          <a:xfrm>
            <a:off x="2801471" y="2828835"/>
            <a:ext cx="6589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센서 데이터 기반 분석 및 예측</a:t>
            </a:r>
          </a:p>
        </p:txBody>
      </p:sp>
    </p:spTree>
    <p:extLst>
      <p:ext uri="{BB962C8B-B14F-4D97-AF65-F5344CB8AC3E}">
        <p14:creationId xmlns:p14="http://schemas.microsoft.com/office/powerpoint/2010/main" val="718175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4067B-48A0-41E9-8E98-AFE00513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RAW DATA </a:t>
            </a:r>
            <a:r>
              <a:rPr lang="ko-KR" altLang="en-US" dirty="0"/>
              <a:t>수집</a:t>
            </a: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66469B55-B10E-436B-9C00-10BDB569F520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25718" y="2830932"/>
            <a:ext cx="4680000" cy="324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9F5233A3-EA96-4E6F-9426-D3395735682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86282" y="2830932"/>
            <a:ext cx="4680000" cy="324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CEDC538-59FF-40A8-AA5D-B475D30F01E4}"/>
              </a:ext>
            </a:extLst>
          </p:cNvPr>
          <p:cNvSpPr/>
          <p:nvPr/>
        </p:nvSpPr>
        <p:spPr>
          <a:xfrm>
            <a:off x="5730235" y="4450932"/>
            <a:ext cx="731529" cy="4953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88FB4D-2DD9-4971-A219-D174593A6A8A}"/>
              </a:ext>
            </a:extLst>
          </p:cNvPr>
          <p:cNvSpPr txBox="1"/>
          <p:nvPr/>
        </p:nvSpPr>
        <p:spPr>
          <a:xfrm>
            <a:off x="5576887" y="3867150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DB</a:t>
            </a:r>
            <a:r>
              <a:rPr lang="ko-KR" altLang="en-US" dirty="0"/>
              <a:t> 저장</a:t>
            </a:r>
          </a:p>
        </p:txBody>
      </p:sp>
    </p:spTree>
    <p:extLst>
      <p:ext uri="{BB962C8B-B14F-4D97-AF65-F5344CB8AC3E}">
        <p14:creationId xmlns:p14="http://schemas.microsoft.com/office/powerpoint/2010/main" val="2780181195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D3397"/>
      </a:accent1>
      <a:accent2>
        <a:srgbClr val="CA21CB"/>
      </a:accent2>
      <a:accent3>
        <a:srgbClr val="9533DD"/>
      </a:accent3>
      <a:accent4>
        <a:srgbClr val="4A31CF"/>
      </a:accent4>
      <a:accent5>
        <a:srgbClr val="335FDD"/>
      </a:accent5>
      <a:accent6>
        <a:srgbClr val="2194CB"/>
      </a:accent6>
      <a:hlink>
        <a:srgbClr val="3F4BBF"/>
      </a:hlink>
      <a:folHlink>
        <a:srgbClr val="7F7F7F"/>
      </a:folHlink>
    </a:clrScheme>
    <a:fontScheme name="Custom 36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205</Words>
  <Application>Microsoft Office PowerPoint</Application>
  <PresentationFormat>와이드스크린</PresentationFormat>
  <Paragraphs>48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Microsoft GothicNeo</vt:lpstr>
      <vt:lpstr>Microsoft GothicNeo Light</vt:lpstr>
      <vt:lpstr>Nanum Gothic</vt:lpstr>
      <vt:lpstr>Arial</vt:lpstr>
      <vt:lpstr>Avenir Next LT Pro Light</vt:lpstr>
      <vt:lpstr>RocaVTI</vt:lpstr>
      <vt:lpstr>PowerPoint 프레젠테이션</vt:lpstr>
      <vt:lpstr>예지 보전 기술이란?</vt:lpstr>
      <vt:lpstr>PowerPoint 프레젠테이션</vt:lpstr>
      <vt:lpstr>소프트웨어 기능</vt:lpstr>
      <vt:lpstr>PowerPoint 프레젠테이션</vt:lpstr>
      <vt:lpstr>PowerPoint 프레젠테이션</vt:lpstr>
      <vt:lpstr>장비 등록</vt:lpstr>
      <vt:lpstr>PowerPoint 프레젠테이션</vt:lpstr>
      <vt:lpstr>RAW DATA 수집</vt:lpstr>
      <vt:lpstr>데이터 학습(R)</vt:lpstr>
      <vt:lpstr>1. KNN(K Nearest Neighbor)</vt:lpstr>
      <vt:lpstr>PowerPoint 프레젠테이션</vt:lpstr>
      <vt:lpstr>2. Nonlinear Regression</vt:lpstr>
      <vt:lpstr>데이터 분석(R)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 SOONYONG</dc:creator>
  <cp:lastModifiedBy>KWON SOONYONG</cp:lastModifiedBy>
  <cp:revision>14</cp:revision>
  <dcterms:created xsi:type="dcterms:W3CDTF">2021-08-19T16:59:17Z</dcterms:created>
  <dcterms:modified xsi:type="dcterms:W3CDTF">2021-08-20T01:46:47Z</dcterms:modified>
</cp:coreProperties>
</file>