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5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4D2"/>
    <a:srgbClr val="B4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esh Otari" userId="6a21fa8eb38d3ac1" providerId="LiveId" clId="{8BF517B4-D434-430B-8F45-0D8BE3279821}"/>
    <pc:docChg chg="modSld sldOrd">
      <pc:chgData name="Siddhesh Otari" userId="6a21fa8eb38d3ac1" providerId="LiveId" clId="{8BF517B4-D434-430B-8F45-0D8BE3279821}" dt="2022-12-08T11:19:11.702" v="1"/>
      <pc:docMkLst>
        <pc:docMk/>
      </pc:docMkLst>
      <pc:sldChg chg="ord">
        <pc:chgData name="Siddhesh Otari" userId="6a21fa8eb38d3ac1" providerId="LiveId" clId="{8BF517B4-D434-430B-8F45-0D8BE3279821}" dt="2022-12-08T11:19:11.702" v="1"/>
        <pc:sldMkLst>
          <pc:docMk/>
          <pc:sldMk cId="1686408926" sldId="26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%20Bhanushali\Downloads\DISNEY%20PROJECT%20PPT\Stakeholder%20Matrix%20Bhuwan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3600" b="1">
                <a:solidFill>
                  <a:schemeClr val="tx1"/>
                </a:solidFill>
              </a:rPr>
              <a:t>Stakeholder Map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407922954221751"/>
          <c:y val="0.16695798894703379"/>
          <c:w val="0.78071777967068101"/>
          <c:h val="0.76747513845696447"/>
        </c:manualLayout>
      </c:layout>
      <c:scatterChart>
        <c:scatterStyle val="lineMarker"/>
        <c:varyColors val="0"/>
        <c:ser>
          <c:idx val="0"/>
          <c:order val="0"/>
          <c:tx>
            <c:strRef>
              <c:f>Matrix!$D$5</c:f>
              <c:strCache>
                <c:ptCount val="1"/>
                <c:pt idx="0">
                  <c:v>Interest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DC9E6DA6-1419-40C8-88EC-CBD736B8A62D}" type="CELLREF">
                      <a:rPr lang="en-US" b="1"/>
                      <a:pPr/>
                      <a:t>[CELLREF]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{DC9E6DA6-1419-40C8-88EC-CBD736B8A62D}</c15:txfldGUID>
                      <c15:f>Matrix!$B$6</c15:f>
                      <c15:dlblFieldTableCache>
                        <c:ptCount val="1"/>
                        <c:pt idx="0">
                          <c:v>Walt Disney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0-CD6A-4A4B-91B3-FF8732CFA2E0}"/>
                </c:ext>
              </c:extLst>
            </c:dLbl>
            <c:dLbl>
              <c:idx val="1"/>
              <c:layout>
                <c:manualLayout>
                  <c:x val="-7.4758135444151386E-2"/>
                  <c:y val="2.4844720496894408E-2"/>
                </c:manualLayout>
              </c:layout>
              <c:tx>
                <c:rich>
                  <a:bodyPr/>
                  <a:lstStyle/>
                  <a:p>
                    <a:fld id="{71E4C4B2-800E-40AD-B1C5-6CB9DAF5E3E7}" type="CELLREF">
                      <a:rPr lang="en-US" b="1"/>
                      <a:pPr/>
                      <a:t>[CELLREF]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{71E4C4B2-800E-40AD-B1C5-6CB9DAF5E3E7}</c15:txfldGUID>
                      <c15:f>Matrix!$B$7</c15:f>
                      <c15:dlblFieldTableCache>
                        <c:ptCount val="1"/>
                        <c:pt idx="0">
                          <c:v>Government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1-CD6A-4A4B-91B3-FF8732CFA2E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6CDA7F7-C16D-4B58-85E3-6028FF71C7B6}" type="CELLREF">
                      <a:rPr lang="en-US" b="1"/>
                      <a:pPr/>
                      <a:t>[CELLREF]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{76CDA7F7-C16D-4B58-85E3-6028FF71C7B6}</c15:txfldGUID>
                      <c15:f>Matrix!$B$10</c15:f>
                      <c15:dlblFieldTableCache>
                        <c:ptCount val="1"/>
                        <c:pt idx="0">
                          <c:v>Ride Designer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2-CD6A-4A4B-91B3-FF8732CFA2E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21FAD71-C9B5-477F-B70F-F3EBD7A3E52A}" type="CELLREF">
                      <a:rPr lang="en-US"/>
                      <a:pPr/>
                      <a:t>[CELLREF]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{021FAD71-C9B5-477F-B70F-F3EBD7A3E52A}</c15:txfldGUID>
                      <c15:f>Matrix!$B$11</c15:f>
                      <c15:dlblFieldTableCache>
                        <c:ptCount val="1"/>
                        <c:pt idx="0">
                          <c:v>Operation team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3-CD6A-4A4B-91B3-FF8732CFA2E0}"/>
                </c:ext>
              </c:extLst>
            </c:dLbl>
            <c:dLbl>
              <c:idx val="6"/>
              <c:layout>
                <c:manualLayout>
                  <c:x val="-0.11580181764878335"/>
                  <c:y val="-1.832178621134113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Environment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CD6A-4A4B-91B3-FF8732CFA2E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6EC989E-7304-44EC-A7BD-5700D665AD15}" type="CELLREF">
                      <a:rPr lang="en-US" b="1"/>
                      <a:pPr/>
                      <a:t>[CELLREF]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{66EC989E-7304-44EC-A7BD-5700D665AD15}</c15:txfldGUID>
                      <c15:f>Matrix!$B$13</c15:f>
                      <c15:dlblFieldTableCache>
                        <c:ptCount val="1"/>
                        <c:pt idx="0">
                          <c:v>Guests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5-CD6A-4A4B-91B3-FF8732CFA2E0}"/>
                </c:ext>
              </c:extLst>
            </c:dLbl>
            <c:dLbl>
              <c:idx val="8"/>
              <c:layout>
                <c:manualLayout>
                  <c:x val="-7.1826443858106132E-2"/>
                  <c:y val="2.6915113871635612E-2"/>
                </c:manualLayout>
              </c:layout>
              <c:tx>
                <c:rich>
                  <a:bodyPr/>
                  <a:lstStyle/>
                  <a:p>
                    <a:fld id="{E2E31E78-7B6E-4E8D-8170-A99A3C0AD594}" type="CELLREF">
                      <a:rPr lang="en-US" b="1"/>
                      <a:pPr/>
                      <a:t>[CELLREF]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{E2E31E78-7B6E-4E8D-8170-A99A3C0AD594}</c15:txfldGUID>
                      <c15:f>Matrix!$B$14</c15:f>
                      <c15:dlblFieldTableCache>
                        <c:ptCount val="1"/>
                        <c:pt idx="0">
                          <c:v>NGO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6-CD6A-4A4B-91B3-FF8732CFA2E0}"/>
                </c:ext>
              </c:extLst>
            </c:dLbl>
            <c:dLbl>
              <c:idx val="9"/>
              <c:layout>
                <c:manualLayout>
                  <c:x val="-8.9416593374377129E-2"/>
                  <c:y val="-1.6563146997929646E-2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Hygeiene Department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CD6A-4A4B-91B3-FF8732CFA2E0}"/>
                </c:ext>
              </c:extLst>
            </c:dLbl>
            <c:dLbl>
              <c:idx val="10"/>
              <c:layout>
                <c:manualLayout>
                  <c:x val="-0.16417472881852832"/>
                  <c:y val="-2.8791378332107511E-2"/>
                </c:manualLayout>
              </c:layout>
              <c:tx>
                <c:rich>
                  <a:bodyPr/>
                  <a:lstStyle/>
                  <a:p>
                    <a:fld id="{8BF143F6-40DB-43D1-B437-53E270500652}" type="CELLREF">
                      <a:rPr lang="en-US" b="1"/>
                      <a:pPr/>
                      <a:t>[CELLREF]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{8BF143F6-40DB-43D1-B437-53E270500652}</c15:txfldGUID>
                      <c15:f>Matrix!$B$16</c15:f>
                      <c15:dlblFieldTableCache>
                        <c:ptCount val="1"/>
                        <c:pt idx="0">
                          <c:v>Equipment Supplier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8-CD6A-4A4B-91B3-FF8732CFA2E0}"/>
                </c:ext>
              </c:extLst>
            </c:dLbl>
            <c:dLbl>
              <c:idx val="11"/>
              <c:layout>
                <c:manualLayout>
                  <c:x val="-6.7428906479038403E-2"/>
                  <c:y val="4.0390950184257271E-2"/>
                </c:manualLayout>
              </c:layout>
              <c:tx>
                <c:rich>
                  <a:bodyPr/>
                  <a:lstStyle/>
                  <a:p>
                    <a:fld id="{7693CB5C-A408-4280-ABF7-6031CCFF5FE9}" type="CELLREF">
                      <a:rPr lang="en-US" b="1"/>
                      <a:pPr/>
                      <a:t>[CELLREF]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{7693CB5C-A408-4280-ABF7-6031CCFF5FE9}</c15:txfldGUID>
                      <c15:f>Matrix!$B$17</c15:f>
                      <c15:dlblFieldTableCache>
                        <c:ptCount val="1"/>
                        <c:pt idx="0">
                          <c:v>Maintenance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9-CD6A-4A4B-91B3-FF8732CFA2E0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FB925CDE-ADAE-4DA8-914A-D0315A96B06A}" type="CELLREF">
                      <a:rPr lang="en-US" b="1"/>
                      <a:pPr/>
                      <a:t>[CELLREF]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{FB925CDE-ADAE-4DA8-914A-D0315A96B06A}</c15:txfldGUID>
                      <c15:f>Matrix!$B$18</c15:f>
                      <c15:dlblFieldTableCache>
                        <c:ptCount val="1"/>
                        <c:pt idx="0">
                          <c:v>Construction Department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A-CD6A-4A4B-91B3-FF8732CFA2E0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r>
                      <a:rPr lang="en-US"/>
                      <a:t>Marketing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CD6A-4A4B-91B3-FF8732CFA2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/>
                      </a:solidFill>
                      <a:round/>
                      <a:tailEnd type="triangle"/>
                    </a:ln>
                    <a:effectLst/>
                  </c:spPr>
                </c15:leaderLines>
              </c:ext>
            </c:extLst>
          </c:dLbls>
          <c:xVal>
            <c:numRef>
              <c:f>Matrix!$D$6:$D$19</c:f>
              <c:numCache>
                <c:formatCode>General</c:formatCode>
                <c:ptCount val="14"/>
                <c:pt idx="0">
                  <c:v>10</c:v>
                </c:pt>
                <c:pt idx="1">
                  <c:v>4</c:v>
                </c:pt>
                <c:pt idx="2">
                  <c:v>9</c:v>
                </c:pt>
                <c:pt idx="3">
                  <c:v>8</c:v>
                </c:pt>
                <c:pt idx="4">
                  <c:v>8</c:v>
                </c:pt>
                <c:pt idx="5">
                  <c:v>9</c:v>
                </c:pt>
                <c:pt idx="6">
                  <c:v>8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6</c:v>
                </c:pt>
                <c:pt idx="12">
                  <c:v>7</c:v>
                </c:pt>
                <c:pt idx="13">
                  <c:v>8</c:v>
                </c:pt>
              </c:numCache>
            </c:numRef>
          </c:xVal>
          <c:yVal>
            <c:numRef>
              <c:f>Matrix!$C$6:$C$19</c:f>
              <c:numCache>
                <c:formatCode>General</c:formatCode>
                <c:ptCount val="14"/>
                <c:pt idx="0">
                  <c:v>10</c:v>
                </c:pt>
                <c:pt idx="1">
                  <c:v>9</c:v>
                </c:pt>
                <c:pt idx="2">
                  <c:v>9</c:v>
                </c:pt>
                <c:pt idx="3">
                  <c:v>10</c:v>
                </c:pt>
                <c:pt idx="4">
                  <c:v>6</c:v>
                </c:pt>
                <c:pt idx="5">
                  <c:v>8</c:v>
                </c:pt>
                <c:pt idx="6">
                  <c:v>8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3</c:v>
                </c:pt>
                <c:pt idx="11">
                  <c:v>4</c:v>
                </c:pt>
                <c:pt idx="12">
                  <c:v>7</c:v>
                </c:pt>
                <c:pt idx="13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CD6A-4A4B-91B3-FF8732CFA2E0}"/>
            </c:ext>
          </c:extLst>
        </c:ser>
        <c:ser>
          <c:idx val="2"/>
          <c:order val="2"/>
          <c:tx>
            <c:strRef>
              <c:f>Matrix!#REF!</c:f>
              <c:strCache>
                <c:ptCount val="1"/>
                <c:pt idx="0">
                  <c:v>#REF!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1"/>
            <c:val val="90"/>
            <c:spPr>
              <a:noFill/>
              <a:ln w="15875" cap="flat" cmpd="sng" algn="ctr">
                <a:solidFill>
                  <a:srgbClr val="C00000"/>
                </a:solidFill>
                <a:round/>
                <a:tailEnd type="triangle"/>
              </a:ln>
              <a:effectLst/>
            </c:spPr>
          </c:errBars>
          <c:errBars>
            <c:errDir val="x"/>
            <c:errBarType val="both"/>
            <c:errValType val="percentage"/>
            <c:noEndCap val="1"/>
            <c:val val="90"/>
            <c:spPr>
              <a:noFill/>
              <a:ln w="15875" cap="flat" cmpd="sng" algn="ctr">
                <a:solidFill>
                  <a:srgbClr val="C00000"/>
                </a:solidFill>
                <a:round/>
                <a:tailEnd type="triangle"/>
              </a:ln>
              <a:effectLst/>
            </c:spPr>
          </c:errBars>
          <c:xVal>
            <c:numRef>
              <c:f>Matrix!#REF!</c:f>
              <c:extLst xmlns:c15="http://schemas.microsoft.com/office/drawing/2012/chart"/>
            </c:numRef>
          </c:xVal>
          <c:yVal>
            <c:numRef>
              <c:f>Matrix!#REF!</c:f>
              <c:numCache>
                <c:formatCode>General</c:formatCode>
                <c:ptCount val="1"/>
                <c:pt idx="0">
                  <c:v>1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D-CD6A-4A4B-91B3-FF8732CFA2E0}"/>
            </c:ext>
          </c:extLst>
        </c:ser>
        <c:ser>
          <c:idx val="3"/>
          <c:order val="3"/>
          <c:tx>
            <c:strRef>
              <c:f>Matrix!$B$20</c:f>
              <c:strCache>
                <c:ptCount val="1"/>
                <c:pt idx="0">
                  <c:v>Chart axis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1"/>
            <c:val val="90"/>
            <c:spPr>
              <a:noFill/>
              <a:ln w="15875" cap="flat" cmpd="sng" algn="ctr">
                <a:solidFill>
                  <a:srgbClr val="C00000"/>
                </a:solidFill>
                <a:round/>
                <a:tailEnd type="arrow"/>
              </a:ln>
              <a:effectLst/>
            </c:spPr>
          </c:errBars>
          <c:errBars>
            <c:errDir val="x"/>
            <c:errBarType val="both"/>
            <c:errValType val="percentage"/>
            <c:noEndCap val="1"/>
            <c:val val="90"/>
            <c:spPr>
              <a:noFill/>
              <a:ln w="15875" cap="flat" cmpd="sng" algn="ctr">
                <a:solidFill>
                  <a:srgbClr val="C00000"/>
                </a:solidFill>
                <a:round/>
                <a:tailEnd type="arrow"/>
              </a:ln>
              <a:effectLst/>
            </c:spPr>
          </c:errBars>
          <c:xVal>
            <c:numRef>
              <c:f>Matrix!$C$20</c:f>
              <c:numCache>
                <c:formatCode>General</c:formatCode>
                <c:ptCount val="1"/>
                <c:pt idx="0">
                  <c:v>5</c:v>
                </c:pt>
              </c:numCache>
            </c:numRef>
          </c:xVal>
          <c:yVal>
            <c:numRef>
              <c:f>Matrix!$D$20</c:f>
              <c:numCache>
                <c:formatCode>General</c:formatCode>
                <c:ptCount val="1"/>
                <c:pt idx="0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CD6A-4A4B-91B3-FF8732CFA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8782872"/>
        <c:axId val="1755684424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Matrix!#REF!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Matrix!$C$24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Matrix!$D$24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F-CD6A-4A4B-91B3-FF8732CFA2E0}"/>
                  </c:ext>
                </c:extLst>
              </c15:ser>
            </c15:filteredScatterSeries>
          </c:ext>
        </c:extLst>
      </c:scatterChart>
      <c:valAx>
        <c:axId val="518782872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400" b="1">
                    <a:solidFill>
                      <a:schemeClr val="tx1"/>
                    </a:solidFill>
                  </a:rPr>
                  <a:t>Interest</a:t>
                </a:r>
              </a:p>
            </c:rich>
          </c:tx>
          <c:layout>
            <c:manualLayout>
              <c:xMode val="edge"/>
              <c:yMode val="edge"/>
              <c:x val="0.47558951239274505"/>
              <c:y val="0.936397515527950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684424"/>
        <c:crosses val="autoZero"/>
        <c:crossBetween val="midCat"/>
      </c:valAx>
      <c:valAx>
        <c:axId val="1755684424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400" b="1">
                    <a:solidFill>
                      <a:schemeClr val="tx1"/>
                    </a:solidFill>
                  </a:rPr>
                  <a:t>Power</a:t>
                </a:r>
              </a:p>
            </c:rich>
          </c:tx>
          <c:layout>
            <c:manualLayout>
              <c:xMode val="edge"/>
              <c:yMode val="edge"/>
              <c:x val="4.7768567187676747E-2"/>
              <c:y val="0.478936274270064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alpha val="96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782872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0.22164</cdr:x>
      <cdr:y>0.25342</cdr:y>
    </cdr:from>
    <cdr:to>
      <cdr:x>0.35444</cdr:x>
      <cdr:y>0.29193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5F5531D-662E-496C-3E5F-7990106FC5D8}"/>
            </a:ext>
          </a:extLst>
        </cdr:cNvPr>
        <cdr:cNvSpPr txBox="1"/>
      </cdr:nvSpPr>
      <cdr:spPr>
        <a:xfrm xmlns:a="http://schemas.openxmlformats.org/drawingml/2006/main">
          <a:off x="1920240" y="1554480"/>
          <a:ext cx="1150620" cy="236220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1100" b="1">
              <a:solidFill>
                <a:srgbClr val="FF0000"/>
              </a:solidFill>
            </a:rPr>
            <a:t>Keep</a:t>
          </a:r>
          <a:r>
            <a:rPr lang="en-CA" sz="1100" b="1" baseline="0">
              <a:solidFill>
                <a:srgbClr val="FF0000"/>
              </a:solidFill>
            </a:rPr>
            <a:t> Satisfied</a:t>
          </a:r>
        </a:p>
        <a:p xmlns:a="http://schemas.openxmlformats.org/drawingml/2006/main">
          <a:endParaRPr lang="en-CA" sz="1100"/>
        </a:p>
      </cdr:txBody>
    </cdr:sp>
  </cdr:relSizeAnchor>
  <cdr:relSizeAnchor xmlns:cdr="http://schemas.openxmlformats.org/drawingml/2006/chartDrawing">
    <cdr:from>
      <cdr:x>0.75638</cdr:x>
      <cdr:y>0.25093</cdr:y>
    </cdr:from>
    <cdr:to>
      <cdr:x>0.88918</cdr:x>
      <cdr:y>0.29607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7A3CA0C6-8615-4DC3-FFD4-24B0792A38A0}"/>
            </a:ext>
          </a:extLst>
        </cdr:cNvPr>
        <cdr:cNvSpPr txBox="1"/>
      </cdr:nvSpPr>
      <cdr:spPr>
        <a:xfrm xmlns:a="http://schemas.openxmlformats.org/drawingml/2006/main">
          <a:off x="6553231" y="1217549"/>
          <a:ext cx="1150571" cy="219046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1100" b="1">
              <a:solidFill>
                <a:srgbClr val="FF0000"/>
              </a:solidFill>
            </a:rPr>
            <a:t>Manage Closely</a:t>
          </a:r>
        </a:p>
      </cdr:txBody>
    </cdr:sp>
  </cdr:relSizeAnchor>
  <cdr:relSizeAnchor xmlns:cdr="http://schemas.openxmlformats.org/drawingml/2006/chartDrawing">
    <cdr:from>
      <cdr:x>0.84609</cdr:x>
      <cdr:y>0.76398</cdr:y>
    </cdr:from>
    <cdr:to>
      <cdr:x>0.99208</cdr:x>
      <cdr:y>0.81491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22142C3E-BD40-80EB-C78E-42E1B56999B4}"/>
            </a:ext>
          </a:extLst>
        </cdr:cNvPr>
        <cdr:cNvSpPr txBox="1"/>
      </cdr:nvSpPr>
      <cdr:spPr>
        <a:xfrm xmlns:a="http://schemas.openxmlformats.org/drawingml/2006/main">
          <a:off x="7330440" y="4686300"/>
          <a:ext cx="1264920" cy="3124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CA" sz="1100"/>
        </a:p>
      </cdr:txBody>
    </cdr:sp>
  </cdr:relSizeAnchor>
  <cdr:relSizeAnchor xmlns:cdr="http://schemas.openxmlformats.org/drawingml/2006/chartDrawing">
    <cdr:from>
      <cdr:x>0.72032</cdr:x>
      <cdr:y>0.74037</cdr:y>
    </cdr:from>
    <cdr:to>
      <cdr:x>0.85136</cdr:x>
      <cdr:y>0.78137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E5C9C852-F8B8-203C-0E9F-09175D4BD02B}"/>
            </a:ext>
          </a:extLst>
        </cdr:cNvPr>
        <cdr:cNvSpPr txBox="1"/>
      </cdr:nvSpPr>
      <cdr:spPr>
        <a:xfrm xmlns:a="http://schemas.openxmlformats.org/drawingml/2006/main">
          <a:off x="6240780" y="4541520"/>
          <a:ext cx="1135380" cy="251460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1100" b="1">
              <a:solidFill>
                <a:srgbClr val="FF0000"/>
              </a:solidFill>
            </a:rPr>
            <a:t>Keep</a:t>
          </a:r>
          <a:r>
            <a:rPr lang="en-CA" sz="1100" b="1" baseline="0">
              <a:solidFill>
                <a:srgbClr val="FF0000"/>
              </a:solidFill>
            </a:rPr>
            <a:t> Informed</a:t>
          </a:r>
          <a:endParaRPr lang="en-CA" sz="1100" b="1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0.22955</cdr:x>
      <cdr:y>0.75652</cdr:y>
    </cdr:from>
    <cdr:to>
      <cdr:x>0.33509</cdr:x>
      <cdr:y>0.90559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C7A1F031-21A1-7EA3-C26D-BB7D5BE8D3A0}"/>
            </a:ext>
          </a:extLst>
        </cdr:cNvPr>
        <cdr:cNvSpPr txBox="1"/>
      </cdr:nvSpPr>
      <cdr:spPr>
        <a:xfrm xmlns:a="http://schemas.openxmlformats.org/drawingml/2006/main">
          <a:off x="1988820" y="464058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CA" sz="1100"/>
        </a:p>
      </cdr:txBody>
    </cdr:sp>
  </cdr:relSizeAnchor>
  <cdr:relSizeAnchor xmlns:cdr="http://schemas.openxmlformats.org/drawingml/2006/chartDrawing">
    <cdr:from>
      <cdr:x>0.23747</cdr:x>
      <cdr:y>0.74286</cdr:y>
    </cdr:from>
    <cdr:to>
      <cdr:x>0.37291</cdr:x>
      <cdr:y>0.7913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8DB2237C-747B-24B9-AFA9-FEA831998851}"/>
            </a:ext>
          </a:extLst>
        </cdr:cNvPr>
        <cdr:cNvSpPr txBox="1"/>
      </cdr:nvSpPr>
      <cdr:spPr>
        <a:xfrm xmlns:a="http://schemas.openxmlformats.org/drawingml/2006/main">
          <a:off x="2057400" y="4556760"/>
          <a:ext cx="1173480" cy="297180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1100" b="1">
              <a:solidFill>
                <a:srgbClr val="FF0000"/>
              </a:solidFill>
            </a:rPr>
            <a:t>Monitor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2905" y="1169589"/>
            <a:ext cx="6329657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2905" y="3649264"/>
            <a:ext cx="6329657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00916" y="6257061"/>
            <a:ext cx="218367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8B981-5571-4E1E-85B1-E1FDED02576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4872" y="6257061"/>
            <a:ext cx="32755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0666" y="6257062"/>
            <a:ext cx="190391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61C0C7-FCC8-4BAE-B6A0-D45EBA96F5F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61E9DD-9D01-E040-8A28-61AF30A7C31E}"/>
              </a:ext>
            </a:extLst>
          </p:cNvPr>
          <p:cNvCxnSpPr>
            <a:cxnSpLocks/>
          </p:cNvCxnSpPr>
          <p:nvPr/>
        </p:nvCxnSpPr>
        <p:spPr>
          <a:xfrm>
            <a:off x="5287617" y="1842052"/>
            <a:ext cx="0" cy="304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9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B981-5571-4E1E-85B1-E1FDED02576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0C7-FCC8-4BAE-B6A0-D45EBA96F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11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B981-5571-4E1E-85B1-E1FDED02576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0C7-FCC8-4BAE-B6A0-D45EBA96F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03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B981-5571-4E1E-85B1-E1FDED02576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0C7-FCC8-4BAE-B6A0-D45EBA96F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10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B981-5571-4E1E-85B1-E1FDED02576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0C7-FCC8-4BAE-B6A0-D45EBA96F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93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B981-5571-4E1E-85B1-E1FDED02576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0C7-FCC8-4BAE-B6A0-D45EBA96F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20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B981-5571-4E1E-85B1-E1FDED02576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0C7-FCC8-4BAE-B6A0-D45EBA96F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5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B981-5571-4E1E-85B1-E1FDED02576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0C7-FCC8-4BAE-B6A0-D45EBA96F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31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B981-5571-4E1E-85B1-E1FDED02576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0C7-FCC8-4BAE-B6A0-D45EBA96F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07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prezentr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EA2A1"/>
                </a:solidFill>
              </a:defRPr>
            </a:lvl1pPr>
          </a:lstStyle>
          <a:p>
            <a:fld id="{0458B981-5571-4E1E-85B1-E1FDED02576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EA2A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4" y="6356350"/>
            <a:ext cx="1597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EA2A1"/>
                </a:solidFill>
              </a:defRPr>
            </a:lvl1pPr>
          </a:lstStyle>
          <a:p>
            <a:fld id="{F761C0C7-FCC8-4BAE-B6A0-D45EBA96F5FF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tx1">
                    <a:lumMod val="50000"/>
                    <a:lumOff val="50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2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733D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3D41-722E-4C1E-2D00-742D492D9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8" y="2781936"/>
            <a:ext cx="6329657" cy="238760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ahnschrift Condensed" panose="020B0502040204020203" pitchFamily="34" charset="0"/>
              </a:rPr>
              <a:t>JAY BHANUSHALI</a:t>
            </a:r>
            <a:br>
              <a:rPr lang="en-US" sz="4800" dirty="0">
                <a:latin typeface="Bahnschrift Condensed" panose="020B0502040204020203" pitchFamily="34" charset="0"/>
              </a:rPr>
            </a:br>
            <a:r>
              <a:rPr lang="en-US" sz="4800" dirty="0">
                <a:latin typeface="Bahnschrift Condensed" panose="020B0502040204020203" pitchFamily="34" charset="0"/>
              </a:rPr>
              <a:t>VINIT PAWASKAR</a:t>
            </a:r>
            <a:br>
              <a:rPr lang="en-US" sz="4800" dirty="0">
                <a:latin typeface="Bahnschrift Condensed" panose="020B0502040204020203" pitchFamily="34" charset="0"/>
              </a:rPr>
            </a:br>
            <a:r>
              <a:rPr lang="en-US" sz="4800" dirty="0">
                <a:latin typeface="Bahnschrift Condensed" panose="020B0502040204020203" pitchFamily="34" charset="0"/>
              </a:rPr>
              <a:t>SIDDHESH OTARI</a:t>
            </a:r>
            <a:br>
              <a:rPr lang="en-US" sz="4800" dirty="0">
                <a:latin typeface="Bahnschrift Condensed" panose="020B0502040204020203" pitchFamily="34" charset="0"/>
              </a:rPr>
            </a:br>
            <a:r>
              <a:rPr lang="en-US" sz="4800" dirty="0">
                <a:latin typeface="Bahnschrift Condensed" panose="020B0502040204020203" pitchFamily="34" charset="0"/>
              </a:rPr>
              <a:t>BHUWAN GUPTA</a:t>
            </a:r>
            <a:br>
              <a:rPr lang="en-US" sz="4800" dirty="0">
                <a:latin typeface="Bahnschrift Condensed" panose="020B0502040204020203" pitchFamily="34" charset="0"/>
              </a:rPr>
            </a:br>
            <a:r>
              <a:rPr lang="en-US" sz="4800" dirty="0">
                <a:latin typeface="Bahnschrift Condensed" panose="020B0502040204020203" pitchFamily="34" charset="0"/>
              </a:rPr>
              <a:t>ORVAL PERRIERA </a:t>
            </a:r>
            <a:endParaRPr lang="en-IN" sz="4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3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763389AD-42DC-6F5C-6F75-157D0F8053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47960" y="323308"/>
            <a:ext cx="5067300" cy="771525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44C80542-4D39-53AC-779A-700B2036B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8" y="1356915"/>
            <a:ext cx="8499370" cy="51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7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B1B0ABA9-7E68-3F86-9D78-B4C870624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96" b="4134"/>
          <a:stretch/>
        </p:blipFill>
        <p:spPr>
          <a:xfrm>
            <a:off x="404813" y="1533442"/>
            <a:ext cx="9201097" cy="4284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C8E610-36FE-326D-0784-535D270FAE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58403" y="528277"/>
            <a:ext cx="5272464" cy="7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57DF-01D9-50B0-F93F-56A191D74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5" y="1093694"/>
            <a:ext cx="8722659" cy="5638800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  <a:tabLst>
                <a:tab pos="457200" algn="l"/>
              </a:tabLst>
            </a:pPr>
            <a:r>
              <a:rPr lang="en-CA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Why do most project managers not recognize that they either need or can use the skills required to perform as an Imagineering project manager?</a:t>
            </a:r>
            <a:endParaRPr lang="en-IN" sz="17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285750" fontAlgn="base"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project has its own uniqueness to it. Imagineering projects not only require unique approach but also innovative ideas to successfully complete the projects.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fontAlgn="base">
              <a:buNone/>
              <a:tabLst>
                <a:tab pos="457200" algn="l"/>
              </a:tabLst>
            </a:pPr>
            <a:r>
              <a:rPr lang="en-CA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the fundamental difference between a ride and an attraction?</a:t>
            </a:r>
            <a:endParaRPr lang="en-IN" sz="17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285750" fontAlgn="base"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ride provides first hand user experience and attraction can be enjoyed just by viewing it.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fontAlgn="base">
              <a:buNone/>
              <a:tabLst>
                <a:tab pos="457200" algn="l"/>
              </a:tabLst>
            </a:pPr>
            <a:r>
              <a:rPr lang="en-CA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are some of the differences between traditional brainstorming and Imagineering brainstorming?</a:t>
            </a:r>
            <a:endParaRPr lang="en-IN" sz="17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285750" fontAlgn="base"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Imagineering brainstorming helps the team to bring idea to life that can’t even be imagined. 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fontAlgn="base">
              <a:buNone/>
              <a:tabLst>
                <a:tab pos="457200" algn="l"/>
              </a:tabLst>
            </a:pPr>
            <a:r>
              <a:rPr lang="en-CA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many project constraints are there on a traditional theme park attraction?</a:t>
            </a:r>
            <a:endParaRPr lang="en-IN" sz="17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285750" fontAlgn="base"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Time, Cost, Scope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285750" fontAlgn="base"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Imagineering project : Time, Cost, Scope, Safety, Quality and Aesthetic Value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fontAlgn="base">
              <a:buNone/>
              <a:tabLst>
                <a:tab pos="457200" algn="l"/>
              </a:tabLst>
            </a:pPr>
            <a:r>
              <a:rPr lang="en-CA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would you prioritize the constraints?</a:t>
            </a:r>
            <a:endParaRPr lang="en-IN" sz="17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Safety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Quality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Aesthetic Value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fontAlgn="base">
              <a:buNone/>
              <a:tabLst>
                <a:tab pos="457200" algn="l"/>
              </a:tabLst>
            </a:pPr>
            <a:r>
              <a:rPr lang="en-CA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Why is it necessary to consider cost before the Imagineering brainstorming sessions are completed?</a:t>
            </a:r>
            <a:endParaRPr lang="en-IN" sz="17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285750" fontAlgn="base"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over the budget may make the important safety features less feasible.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6D3B8-22B1-1996-0E34-FD0459A03FA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03494" y="125506"/>
            <a:ext cx="35052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1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535154-9F58-E951-6F00-7549D234416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5849" y="628786"/>
            <a:ext cx="7181850" cy="771525"/>
          </a:xfrm>
          <a:prstGeom prst="rect">
            <a:avLst/>
          </a:prstGeom>
        </p:spPr>
      </p:pic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B8354D30-EC17-74FF-9896-7295A83F8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692" y="1706880"/>
            <a:ext cx="9015711" cy="452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9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CD6CA011-AE39-3DBE-D3CA-276BAEB8F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172" y="1280160"/>
            <a:ext cx="9415325" cy="42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6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965E35-7583-22DD-5234-2E5841DC0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19" y="1363980"/>
            <a:ext cx="8297453" cy="5036820"/>
          </a:xfrm>
        </p:spPr>
      </p:pic>
      <p:pic>
        <p:nvPicPr>
          <p:cNvPr id="3074" name="Picture 2" descr="Walter">
            <a:extLst>
              <a:ext uri="{FF2B5EF4-FFF2-40B4-BE49-F238E27FC236}">
                <a16:creationId xmlns:a16="http://schemas.microsoft.com/office/drawing/2014/main" id="{F55224C5-917C-DA4E-301C-4BD74F823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957" y="457200"/>
            <a:ext cx="47529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BD7CD9-4ABC-5D0F-90B3-E2F1E65CE8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0600" y="417370"/>
            <a:ext cx="7610475" cy="771525"/>
          </a:xfrm>
          <a:prstGeom prst="rect">
            <a:avLst/>
          </a:prstGeom>
        </p:spPr>
      </p:pic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9D7265A-29D2-0188-D2C0-FC9AF3C9B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594493"/>
              </p:ext>
            </p:extLst>
          </p:nvPr>
        </p:nvGraphicFramePr>
        <p:xfrm>
          <a:off x="711201" y="1330960"/>
          <a:ext cx="7909874" cy="4887516"/>
        </p:xfrm>
        <a:graphic>
          <a:graphicData uri="http://schemas.openxmlformats.org/drawingml/2006/table">
            <a:tbl>
              <a:tblPr/>
              <a:tblGrid>
                <a:gridCol w="1026146">
                  <a:extLst>
                    <a:ext uri="{9D8B030D-6E8A-4147-A177-3AD203B41FA5}">
                      <a16:colId xmlns:a16="http://schemas.microsoft.com/office/drawing/2014/main" val="2004771290"/>
                    </a:ext>
                  </a:extLst>
                </a:gridCol>
                <a:gridCol w="3570132">
                  <a:extLst>
                    <a:ext uri="{9D8B030D-6E8A-4147-A177-3AD203B41FA5}">
                      <a16:colId xmlns:a16="http://schemas.microsoft.com/office/drawing/2014/main" val="1526778908"/>
                    </a:ext>
                  </a:extLst>
                </a:gridCol>
                <a:gridCol w="1026146">
                  <a:extLst>
                    <a:ext uri="{9D8B030D-6E8A-4147-A177-3AD203B41FA5}">
                      <a16:colId xmlns:a16="http://schemas.microsoft.com/office/drawing/2014/main" val="3667796466"/>
                    </a:ext>
                  </a:extLst>
                </a:gridCol>
                <a:gridCol w="2287450">
                  <a:extLst>
                    <a:ext uri="{9D8B030D-6E8A-4147-A177-3AD203B41FA5}">
                      <a16:colId xmlns:a16="http://schemas.microsoft.com/office/drawing/2014/main" val="4213931873"/>
                    </a:ext>
                  </a:extLst>
                </a:gridCol>
              </a:tblGrid>
              <a:tr h="3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Sr. no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Stakeholder Name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315529"/>
                  </a:ext>
                </a:extLst>
              </a:tr>
              <a:tr h="3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WALT DISNEY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978654"/>
                  </a:ext>
                </a:extLst>
              </a:tr>
              <a:tr h="3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GOVERNMENT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106616"/>
                  </a:ext>
                </a:extLst>
              </a:tr>
              <a:tr h="3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PROJECT MANAGER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08883"/>
                  </a:ext>
                </a:extLst>
              </a:tr>
              <a:tr h="3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SAFETY DEPARTMENT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507365"/>
                  </a:ext>
                </a:extLst>
              </a:tr>
              <a:tr h="3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RIDE DESIGNER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728085"/>
                  </a:ext>
                </a:extLst>
              </a:tr>
              <a:tr h="3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OPERATION TEAM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50521"/>
                  </a:ext>
                </a:extLst>
              </a:tr>
              <a:tr h="3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ENVIRONMENT DEPARTMENT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961409"/>
                  </a:ext>
                </a:extLst>
              </a:tr>
              <a:tr h="3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GUESTS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496018"/>
                  </a:ext>
                </a:extLst>
              </a:tr>
              <a:tr h="3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NGO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063940"/>
                  </a:ext>
                </a:extLst>
              </a:tr>
              <a:tr h="3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HYGIENE DEPARTNEMENT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985065"/>
                  </a:ext>
                </a:extLst>
              </a:tr>
              <a:tr h="3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EQUIPMENT SUPPLIER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184297"/>
                  </a:ext>
                </a:extLst>
              </a:tr>
              <a:tr h="3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MAINTAINENCE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067734"/>
                  </a:ext>
                </a:extLst>
              </a:tr>
              <a:tr h="3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CONSTRUCTION DEPARTMENT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703771"/>
                  </a:ext>
                </a:extLst>
              </a:tr>
              <a:tr h="3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MARKETING TEAM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142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CHART AXIS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831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6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2F450BB-D71C-E13A-4C55-3D9E95BBCB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095325"/>
              </p:ext>
            </p:extLst>
          </p:nvPr>
        </p:nvGraphicFramePr>
        <p:xfrm>
          <a:off x="544830" y="857100"/>
          <a:ext cx="8663940" cy="5712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888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Content Placeholder 62">
            <a:extLst>
              <a:ext uri="{FF2B5EF4-FFF2-40B4-BE49-F238E27FC236}">
                <a16:creationId xmlns:a16="http://schemas.microsoft.com/office/drawing/2014/main" id="{0C2694C7-00A9-B9A4-F61A-C793D606D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262" y="1246540"/>
            <a:ext cx="8190286" cy="5603522"/>
          </a:xfr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9824DD1-60E8-F3BA-583E-AE37799CAB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71962" y="523874"/>
            <a:ext cx="15906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2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F6C5950-F1F2-AD17-1EC0-42947932C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674329"/>
              </p:ext>
            </p:extLst>
          </p:nvPr>
        </p:nvGraphicFramePr>
        <p:xfrm>
          <a:off x="401142" y="1321546"/>
          <a:ext cx="7416075" cy="5870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9035">
                  <a:extLst>
                    <a:ext uri="{9D8B030D-6E8A-4147-A177-3AD203B41FA5}">
                      <a16:colId xmlns:a16="http://schemas.microsoft.com/office/drawing/2014/main" val="4206910900"/>
                    </a:ext>
                  </a:extLst>
                </a:gridCol>
                <a:gridCol w="1644238">
                  <a:extLst>
                    <a:ext uri="{9D8B030D-6E8A-4147-A177-3AD203B41FA5}">
                      <a16:colId xmlns:a16="http://schemas.microsoft.com/office/drawing/2014/main" val="4247497419"/>
                    </a:ext>
                  </a:extLst>
                </a:gridCol>
                <a:gridCol w="283489">
                  <a:extLst>
                    <a:ext uri="{9D8B030D-6E8A-4147-A177-3AD203B41FA5}">
                      <a16:colId xmlns:a16="http://schemas.microsoft.com/office/drawing/2014/main" val="1418339152"/>
                    </a:ext>
                  </a:extLst>
                </a:gridCol>
                <a:gridCol w="283489">
                  <a:extLst>
                    <a:ext uri="{9D8B030D-6E8A-4147-A177-3AD203B41FA5}">
                      <a16:colId xmlns:a16="http://schemas.microsoft.com/office/drawing/2014/main" val="1462856736"/>
                    </a:ext>
                  </a:extLst>
                </a:gridCol>
                <a:gridCol w="283489">
                  <a:extLst>
                    <a:ext uri="{9D8B030D-6E8A-4147-A177-3AD203B41FA5}">
                      <a16:colId xmlns:a16="http://schemas.microsoft.com/office/drawing/2014/main" val="3308179886"/>
                    </a:ext>
                  </a:extLst>
                </a:gridCol>
                <a:gridCol w="283489">
                  <a:extLst>
                    <a:ext uri="{9D8B030D-6E8A-4147-A177-3AD203B41FA5}">
                      <a16:colId xmlns:a16="http://schemas.microsoft.com/office/drawing/2014/main" val="3950166320"/>
                    </a:ext>
                  </a:extLst>
                </a:gridCol>
                <a:gridCol w="283489">
                  <a:extLst>
                    <a:ext uri="{9D8B030D-6E8A-4147-A177-3AD203B41FA5}">
                      <a16:colId xmlns:a16="http://schemas.microsoft.com/office/drawing/2014/main" val="2531263215"/>
                    </a:ext>
                  </a:extLst>
                </a:gridCol>
                <a:gridCol w="283489">
                  <a:extLst>
                    <a:ext uri="{9D8B030D-6E8A-4147-A177-3AD203B41FA5}">
                      <a16:colId xmlns:a16="http://schemas.microsoft.com/office/drawing/2014/main" val="3734109911"/>
                    </a:ext>
                  </a:extLst>
                </a:gridCol>
                <a:gridCol w="283489">
                  <a:extLst>
                    <a:ext uri="{9D8B030D-6E8A-4147-A177-3AD203B41FA5}">
                      <a16:colId xmlns:a16="http://schemas.microsoft.com/office/drawing/2014/main" val="214885420"/>
                    </a:ext>
                  </a:extLst>
                </a:gridCol>
                <a:gridCol w="283489">
                  <a:extLst>
                    <a:ext uri="{9D8B030D-6E8A-4147-A177-3AD203B41FA5}">
                      <a16:colId xmlns:a16="http://schemas.microsoft.com/office/drawing/2014/main" val="2876032563"/>
                    </a:ext>
                  </a:extLst>
                </a:gridCol>
                <a:gridCol w="283489">
                  <a:extLst>
                    <a:ext uri="{9D8B030D-6E8A-4147-A177-3AD203B41FA5}">
                      <a16:colId xmlns:a16="http://schemas.microsoft.com/office/drawing/2014/main" val="434837314"/>
                    </a:ext>
                  </a:extLst>
                </a:gridCol>
                <a:gridCol w="283489">
                  <a:extLst>
                    <a:ext uri="{9D8B030D-6E8A-4147-A177-3AD203B41FA5}">
                      <a16:colId xmlns:a16="http://schemas.microsoft.com/office/drawing/2014/main" val="3049904502"/>
                    </a:ext>
                  </a:extLst>
                </a:gridCol>
                <a:gridCol w="283489">
                  <a:extLst>
                    <a:ext uri="{9D8B030D-6E8A-4147-A177-3AD203B41FA5}">
                      <a16:colId xmlns:a16="http://schemas.microsoft.com/office/drawing/2014/main" val="1552247911"/>
                    </a:ext>
                  </a:extLst>
                </a:gridCol>
                <a:gridCol w="283489">
                  <a:extLst>
                    <a:ext uri="{9D8B030D-6E8A-4147-A177-3AD203B41FA5}">
                      <a16:colId xmlns:a16="http://schemas.microsoft.com/office/drawing/2014/main" val="1724694668"/>
                    </a:ext>
                  </a:extLst>
                </a:gridCol>
                <a:gridCol w="283489">
                  <a:extLst>
                    <a:ext uri="{9D8B030D-6E8A-4147-A177-3AD203B41FA5}">
                      <a16:colId xmlns:a16="http://schemas.microsoft.com/office/drawing/2014/main" val="750992329"/>
                    </a:ext>
                  </a:extLst>
                </a:gridCol>
                <a:gridCol w="283489">
                  <a:extLst>
                    <a:ext uri="{9D8B030D-6E8A-4147-A177-3AD203B41FA5}">
                      <a16:colId xmlns:a16="http://schemas.microsoft.com/office/drawing/2014/main" val="2160500326"/>
                    </a:ext>
                  </a:extLst>
                </a:gridCol>
                <a:gridCol w="283489">
                  <a:extLst>
                    <a:ext uri="{9D8B030D-6E8A-4147-A177-3AD203B41FA5}">
                      <a16:colId xmlns:a16="http://schemas.microsoft.com/office/drawing/2014/main" val="2674383347"/>
                    </a:ext>
                  </a:extLst>
                </a:gridCol>
                <a:gridCol w="283489">
                  <a:extLst>
                    <a:ext uri="{9D8B030D-6E8A-4147-A177-3AD203B41FA5}">
                      <a16:colId xmlns:a16="http://schemas.microsoft.com/office/drawing/2014/main" val="287387780"/>
                    </a:ext>
                  </a:extLst>
                </a:gridCol>
                <a:gridCol w="283489">
                  <a:extLst>
                    <a:ext uri="{9D8B030D-6E8A-4147-A177-3AD203B41FA5}">
                      <a16:colId xmlns:a16="http://schemas.microsoft.com/office/drawing/2014/main" val="3123867576"/>
                    </a:ext>
                  </a:extLst>
                </a:gridCol>
                <a:gridCol w="283489">
                  <a:extLst>
                    <a:ext uri="{9D8B030D-6E8A-4147-A177-3AD203B41FA5}">
                      <a16:colId xmlns:a16="http://schemas.microsoft.com/office/drawing/2014/main" val="2089526782"/>
                    </a:ext>
                  </a:extLst>
                </a:gridCol>
              </a:tblGrid>
              <a:tr h="38403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 dirty="0">
                          <a:effectLst/>
                        </a:rPr>
                        <a:t>WBS Item</a:t>
                      </a:r>
                      <a:endParaRPr lang="en-IN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Work Item</a:t>
                      </a:r>
                      <a:endParaRPr lang="en-IN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 dirty="0" err="1">
                          <a:effectLst/>
                        </a:rPr>
                        <a:t>Siddhesh</a:t>
                      </a:r>
                      <a:endParaRPr lang="en-IN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vert="vert27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 dirty="0">
                          <a:effectLst/>
                        </a:rPr>
                        <a:t>Jay</a:t>
                      </a:r>
                      <a:endParaRPr lang="en-IN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vert="vert27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Raja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vert="vert27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 dirty="0" err="1">
                          <a:effectLst/>
                        </a:rPr>
                        <a:t>Bhuwan</a:t>
                      </a:r>
                      <a:endParaRPr lang="en-IN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vert="vert27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 dirty="0">
                          <a:effectLst/>
                        </a:rPr>
                        <a:t>Kartik</a:t>
                      </a:r>
                      <a:endParaRPr lang="en-IN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vert="vert27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 dirty="0">
                          <a:effectLst/>
                        </a:rPr>
                        <a:t>Aaron</a:t>
                      </a:r>
                      <a:endParaRPr lang="en-IN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vert="vert27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 dirty="0" err="1">
                          <a:effectLst/>
                        </a:rPr>
                        <a:t>Elster</a:t>
                      </a:r>
                      <a:endParaRPr lang="en-IN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vert="vert27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Andy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vert="vert27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Orval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vert="vert27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 dirty="0" err="1">
                          <a:effectLst/>
                        </a:rPr>
                        <a:t>Shivam</a:t>
                      </a:r>
                      <a:endParaRPr lang="en-IN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vert="vert27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 dirty="0" err="1">
                          <a:effectLst/>
                        </a:rPr>
                        <a:t>Yuvi</a:t>
                      </a:r>
                      <a:endParaRPr lang="en-IN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vert="vert27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Vinit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vert="vert27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 dirty="0" err="1">
                          <a:effectLst/>
                        </a:rPr>
                        <a:t>Arvinder</a:t>
                      </a:r>
                      <a:endParaRPr lang="en-IN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vert="vert27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 dirty="0" err="1">
                          <a:effectLst/>
                        </a:rPr>
                        <a:t>Sannhith</a:t>
                      </a:r>
                      <a:endParaRPr lang="en-IN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vert="vert27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 dirty="0" err="1">
                          <a:effectLst/>
                        </a:rPr>
                        <a:t>Sanjo</a:t>
                      </a:r>
                      <a:endParaRPr lang="en-IN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vert="vert27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 dirty="0">
                          <a:effectLst/>
                        </a:rPr>
                        <a:t>Siddharth</a:t>
                      </a:r>
                      <a:endParaRPr lang="en-IN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vert="vert27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 dirty="0" err="1">
                          <a:effectLst/>
                        </a:rPr>
                        <a:t>Harit</a:t>
                      </a:r>
                      <a:endParaRPr lang="en-IN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vert="vert27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 dirty="0">
                          <a:effectLst/>
                        </a:rPr>
                        <a:t>John</a:t>
                      </a:r>
                      <a:endParaRPr lang="en-IN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vert="vert27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02368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PLANNING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P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12814325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1.1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INNOVATORS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P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1692128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1.2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PROJECT CHARTER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48791012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1.3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COST ESTIMATION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4203571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1.4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RESOURCE PLANNING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06055894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1.5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RISK MANAGEMENT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05421509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PERMIT/LICENSES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1347833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2.1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CONSTRUCTION PERMIT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98456713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2.2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WATER PERMIT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26073288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2.3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ELECTRIC SUPPLY PERMIT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57079950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2.4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RIDE PERMIT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8426280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2.5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LAND USE PERMIT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24642570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2.6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SAFETY PERMIT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37919606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DESIGN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53618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3.1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PARK LAYOUT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85793588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3.2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VISITOR CENTERS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07483548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3.3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PARKING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05886756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3.4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SECURITY SYSTEMS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7098877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3.5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CAFETERIA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04537102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3.6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WASHROOM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30835574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3.7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FIRST AID DEPT.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70367830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CONSTRUCTION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0992998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4.1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PREPARATION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01152386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4.1.1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GROUND LEVELING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6952720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4.1.2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BUILDING FOUNDATION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23221454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4.1.3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RIDE BASE FORMATION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2747115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4.1.4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RESOURCE ALIGNMENT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1537511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4.1.5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PARKING LAND ALLOCATION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P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33742477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4.1.6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SAFETY ZONE PLANNING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98473660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4.1.7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PRIMARY FACILITY PLANNING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09741398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4.2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INSTALLATION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7079237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4.2.1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DEVELOP BUILDINGS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P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8224022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4.2.2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FIX HVAC IN PARK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6328580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4.2.3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RIDE SETUPS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26843135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4.2.4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ATTRACTIONS INSTALLATIONS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4339342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4.2.5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CAFETERIA SETUP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8088269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4.2.6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SAFETY EQUIPMENT SETUP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60773778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4.3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AESTHETICS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66367024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4.3.1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PAINTING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0560773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4.3.2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EFFECTS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25479913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4.3.3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THEME SETTINGS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66018562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EVALUATION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5695081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5.1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CUSTOMER EXPERIENCE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795880"/>
                  </a:ext>
                </a:extLst>
              </a:tr>
              <a:tr h="11240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5.2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BUDGET EVALUATION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S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72527783"/>
                  </a:ext>
                </a:extLst>
              </a:tr>
              <a:tr h="117085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5.3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RIDE/PARK SAFETY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235848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AB01DC8-4F49-82F4-561A-7EE8B1CF3B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45099" y="470366"/>
            <a:ext cx="39433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7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507145-CB2A-82C1-C54A-4AC12A9E4D80}"/>
              </a:ext>
            </a:extLst>
          </p:cNvPr>
          <p:cNvGrpSpPr/>
          <p:nvPr/>
        </p:nvGrpSpPr>
        <p:grpSpPr>
          <a:xfrm>
            <a:off x="434159" y="3092904"/>
            <a:ext cx="1300831" cy="888546"/>
            <a:chOff x="1981197" y="3331029"/>
            <a:chExt cx="1143003" cy="8375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D3DD86-91D8-9030-3358-DB0502DBD478}"/>
                </a:ext>
              </a:extLst>
            </p:cNvPr>
            <p:cNvSpPr/>
            <p:nvPr/>
          </p:nvSpPr>
          <p:spPr>
            <a:xfrm>
              <a:off x="1981197" y="3917576"/>
              <a:ext cx="298941" cy="251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A95621-878D-6DA2-11C1-87D88B7A74E5}"/>
                </a:ext>
              </a:extLst>
            </p:cNvPr>
            <p:cNvSpPr/>
            <p:nvPr/>
          </p:nvSpPr>
          <p:spPr>
            <a:xfrm>
              <a:off x="2825259" y="3917576"/>
              <a:ext cx="298941" cy="251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dirty="0"/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D82F17-890D-86C0-6A0D-8FB38623FABA}"/>
                </a:ext>
              </a:extLst>
            </p:cNvPr>
            <p:cNvSpPr/>
            <p:nvPr/>
          </p:nvSpPr>
          <p:spPr>
            <a:xfrm>
              <a:off x="2280138" y="3917576"/>
              <a:ext cx="545121" cy="251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VINIT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65DD8A-FC91-8619-A223-34D13B395921}"/>
                </a:ext>
              </a:extLst>
            </p:cNvPr>
            <p:cNvSpPr/>
            <p:nvPr/>
          </p:nvSpPr>
          <p:spPr>
            <a:xfrm>
              <a:off x="1981198" y="3331029"/>
              <a:ext cx="1143001" cy="5865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START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E1AC370-DB6A-0F73-00F3-92F3D4DAE9FE}"/>
              </a:ext>
            </a:extLst>
          </p:cNvPr>
          <p:cNvGrpSpPr/>
          <p:nvPr/>
        </p:nvGrpSpPr>
        <p:grpSpPr>
          <a:xfrm>
            <a:off x="2309036" y="2212114"/>
            <a:ext cx="1300831" cy="888546"/>
            <a:chOff x="1981197" y="3331029"/>
            <a:chExt cx="1143003" cy="83755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12CF91-7FDB-E881-BE71-302AC4211825}"/>
                </a:ext>
              </a:extLst>
            </p:cNvPr>
            <p:cNvSpPr/>
            <p:nvPr/>
          </p:nvSpPr>
          <p:spPr>
            <a:xfrm>
              <a:off x="1981197" y="3917576"/>
              <a:ext cx="298941" cy="251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>
                  <a:solidFill>
                    <a:schemeClr val="tx1"/>
                  </a:solidFill>
                </a:rPr>
                <a:t>2.1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EB3ABB-AAA9-3C39-4506-813C77CF5B09}"/>
                </a:ext>
              </a:extLst>
            </p:cNvPr>
            <p:cNvSpPr/>
            <p:nvPr/>
          </p:nvSpPr>
          <p:spPr>
            <a:xfrm>
              <a:off x="2825259" y="3917576"/>
              <a:ext cx="298941" cy="251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dirty="0"/>
                <a:t>12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C77BFD-339D-8CBF-8A31-123B4CDDAAE5}"/>
                </a:ext>
              </a:extLst>
            </p:cNvPr>
            <p:cNvSpPr/>
            <p:nvPr/>
          </p:nvSpPr>
          <p:spPr>
            <a:xfrm>
              <a:off x="2280138" y="3917576"/>
              <a:ext cx="545121" cy="251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VINIT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4E9404-275F-11D5-7374-A6B5DAF499E5}"/>
                </a:ext>
              </a:extLst>
            </p:cNvPr>
            <p:cNvSpPr/>
            <p:nvPr/>
          </p:nvSpPr>
          <p:spPr>
            <a:xfrm>
              <a:off x="1981198" y="3331029"/>
              <a:ext cx="1143001" cy="5865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Innovation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64FE35-067A-D8A0-E32D-D51732F7B080}"/>
              </a:ext>
            </a:extLst>
          </p:cNvPr>
          <p:cNvGrpSpPr/>
          <p:nvPr/>
        </p:nvGrpSpPr>
        <p:grpSpPr>
          <a:xfrm>
            <a:off x="2339763" y="3981450"/>
            <a:ext cx="1300831" cy="888546"/>
            <a:chOff x="1981197" y="3331029"/>
            <a:chExt cx="1143003" cy="8375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AE435D-6F42-3239-72BE-0BC30B04992F}"/>
                </a:ext>
              </a:extLst>
            </p:cNvPr>
            <p:cNvSpPr/>
            <p:nvPr/>
          </p:nvSpPr>
          <p:spPr>
            <a:xfrm>
              <a:off x="1981197" y="3917576"/>
              <a:ext cx="298941" cy="251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>
                  <a:solidFill>
                    <a:schemeClr val="tx1"/>
                  </a:solidFill>
                </a:rPr>
                <a:t>2.2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D3F4EE5-C0CF-F9DD-23FE-C88817C2DAFC}"/>
                </a:ext>
              </a:extLst>
            </p:cNvPr>
            <p:cNvSpPr/>
            <p:nvPr/>
          </p:nvSpPr>
          <p:spPr>
            <a:xfrm>
              <a:off x="2825259" y="3917576"/>
              <a:ext cx="298941" cy="251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dirty="0"/>
                <a:t>8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B7B1F9A-C3E2-E7EF-A504-2B8D117996C5}"/>
                </a:ext>
              </a:extLst>
            </p:cNvPr>
            <p:cNvSpPr/>
            <p:nvPr/>
          </p:nvSpPr>
          <p:spPr>
            <a:xfrm>
              <a:off x="2280138" y="3917576"/>
              <a:ext cx="545121" cy="251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VINIT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106075A-6658-57C7-80FB-D5227DAC11E8}"/>
                </a:ext>
              </a:extLst>
            </p:cNvPr>
            <p:cNvSpPr/>
            <p:nvPr/>
          </p:nvSpPr>
          <p:spPr>
            <a:xfrm>
              <a:off x="1981198" y="3331029"/>
              <a:ext cx="1143001" cy="5865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Cost Estimation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C0DCFF-009F-8213-EC37-2F4A457827AE}"/>
              </a:ext>
            </a:extLst>
          </p:cNvPr>
          <p:cNvGrpSpPr/>
          <p:nvPr/>
        </p:nvGrpSpPr>
        <p:grpSpPr>
          <a:xfrm>
            <a:off x="4183914" y="3092904"/>
            <a:ext cx="1300831" cy="888546"/>
            <a:chOff x="1981197" y="3331029"/>
            <a:chExt cx="1143003" cy="83755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2C1A16-3070-DB29-F720-1708799AF7BA}"/>
                </a:ext>
              </a:extLst>
            </p:cNvPr>
            <p:cNvSpPr/>
            <p:nvPr/>
          </p:nvSpPr>
          <p:spPr>
            <a:xfrm>
              <a:off x="1981197" y="3917576"/>
              <a:ext cx="298941" cy="251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FAD68C8-FB67-18A8-DAC9-D2DE382ADFC0}"/>
                </a:ext>
              </a:extLst>
            </p:cNvPr>
            <p:cNvSpPr/>
            <p:nvPr/>
          </p:nvSpPr>
          <p:spPr>
            <a:xfrm>
              <a:off x="2825259" y="3917576"/>
              <a:ext cx="298941" cy="251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dirty="0"/>
                <a:t>10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480A1AA-D0CD-ADC9-9903-DC25229E029A}"/>
                </a:ext>
              </a:extLst>
            </p:cNvPr>
            <p:cNvSpPr/>
            <p:nvPr/>
          </p:nvSpPr>
          <p:spPr>
            <a:xfrm>
              <a:off x="2280138" y="3917576"/>
              <a:ext cx="545121" cy="251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VINIT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05B600-215C-9F24-A75C-02B012E7690F}"/>
                </a:ext>
              </a:extLst>
            </p:cNvPr>
            <p:cNvSpPr/>
            <p:nvPr/>
          </p:nvSpPr>
          <p:spPr>
            <a:xfrm>
              <a:off x="1981198" y="3331029"/>
              <a:ext cx="1143001" cy="5865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Finalizing Idea for park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E97581E-3C39-2EAE-9BDC-FE445AB8969C}"/>
              </a:ext>
            </a:extLst>
          </p:cNvPr>
          <p:cNvGrpSpPr/>
          <p:nvPr/>
        </p:nvGrpSpPr>
        <p:grpSpPr>
          <a:xfrm>
            <a:off x="6096000" y="2212114"/>
            <a:ext cx="1300831" cy="888546"/>
            <a:chOff x="1981197" y="3331029"/>
            <a:chExt cx="1143003" cy="83755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4A3F6D-F65D-2CAF-5B3C-D3523BB57E4C}"/>
                </a:ext>
              </a:extLst>
            </p:cNvPr>
            <p:cNvSpPr/>
            <p:nvPr/>
          </p:nvSpPr>
          <p:spPr>
            <a:xfrm>
              <a:off x="1981197" y="3917576"/>
              <a:ext cx="298941" cy="251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>
                  <a:solidFill>
                    <a:schemeClr val="tx1"/>
                  </a:solidFill>
                </a:rPr>
                <a:t>3.1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992B1B9-A589-88C3-ADBD-1964C63A6EF7}"/>
                </a:ext>
              </a:extLst>
            </p:cNvPr>
            <p:cNvSpPr/>
            <p:nvPr/>
          </p:nvSpPr>
          <p:spPr>
            <a:xfrm>
              <a:off x="2825259" y="3917576"/>
              <a:ext cx="298941" cy="251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dirty="0"/>
                <a:t>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32AAD4-129C-8247-140E-24DFBAD46CC2}"/>
                </a:ext>
              </a:extLst>
            </p:cNvPr>
            <p:cNvSpPr/>
            <p:nvPr/>
          </p:nvSpPr>
          <p:spPr>
            <a:xfrm>
              <a:off x="2280138" y="3917576"/>
              <a:ext cx="545121" cy="251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VINIT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F71CA2-E3AD-35CC-D427-63A392EDDBFB}"/>
                </a:ext>
              </a:extLst>
            </p:cNvPr>
            <p:cNvSpPr/>
            <p:nvPr/>
          </p:nvSpPr>
          <p:spPr>
            <a:xfrm>
              <a:off x="1981198" y="3331029"/>
              <a:ext cx="1143001" cy="5865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Finalizing Design 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976125-1C68-7ABA-DF76-06B0241A62CB}"/>
              </a:ext>
            </a:extLst>
          </p:cNvPr>
          <p:cNvGrpSpPr/>
          <p:nvPr/>
        </p:nvGrpSpPr>
        <p:grpSpPr>
          <a:xfrm>
            <a:off x="6214430" y="4033780"/>
            <a:ext cx="1300831" cy="888546"/>
            <a:chOff x="1981197" y="3331029"/>
            <a:chExt cx="1143003" cy="83755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1A5122C-8F6F-1A16-0ED4-E148795073A2}"/>
                </a:ext>
              </a:extLst>
            </p:cNvPr>
            <p:cNvSpPr/>
            <p:nvPr/>
          </p:nvSpPr>
          <p:spPr>
            <a:xfrm>
              <a:off x="1981197" y="3917576"/>
              <a:ext cx="298941" cy="251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>
                  <a:solidFill>
                    <a:schemeClr val="tx1"/>
                  </a:solidFill>
                </a:rPr>
                <a:t>3.2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DB4476-3294-502B-3787-3AB97FFAA7DC}"/>
                </a:ext>
              </a:extLst>
            </p:cNvPr>
            <p:cNvSpPr/>
            <p:nvPr/>
          </p:nvSpPr>
          <p:spPr>
            <a:xfrm>
              <a:off x="2825259" y="3917576"/>
              <a:ext cx="298941" cy="251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dirty="0"/>
                <a:t>6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D4744D-307B-7352-F365-61CD8C527697}"/>
                </a:ext>
              </a:extLst>
            </p:cNvPr>
            <p:cNvSpPr/>
            <p:nvPr/>
          </p:nvSpPr>
          <p:spPr>
            <a:xfrm>
              <a:off x="2280138" y="3917576"/>
              <a:ext cx="545121" cy="251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VINIT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0E7782-E791-2F9B-AE8D-A61307FCB964}"/>
                </a:ext>
              </a:extLst>
            </p:cNvPr>
            <p:cNvSpPr/>
            <p:nvPr/>
          </p:nvSpPr>
          <p:spPr>
            <a:xfrm>
              <a:off x="1981198" y="3331029"/>
              <a:ext cx="1143001" cy="5865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Licensing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1255394-2C8F-B785-0122-03B42CDE450A}"/>
              </a:ext>
            </a:extLst>
          </p:cNvPr>
          <p:cNvGrpSpPr/>
          <p:nvPr/>
        </p:nvGrpSpPr>
        <p:grpSpPr>
          <a:xfrm>
            <a:off x="8165677" y="3093911"/>
            <a:ext cx="1300831" cy="888548"/>
            <a:chOff x="1981197" y="3331029"/>
            <a:chExt cx="1143003" cy="83755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24CB5FF-CB32-81D7-5D04-241A0D360F61}"/>
                </a:ext>
              </a:extLst>
            </p:cNvPr>
            <p:cNvSpPr/>
            <p:nvPr/>
          </p:nvSpPr>
          <p:spPr>
            <a:xfrm>
              <a:off x="1981197" y="3917576"/>
              <a:ext cx="298941" cy="251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AFE9E9-80CC-30CB-DFEB-E08E2E3AE0A9}"/>
                </a:ext>
              </a:extLst>
            </p:cNvPr>
            <p:cNvSpPr/>
            <p:nvPr/>
          </p:nvSpPr>
          <p:spPr>
            <a:xfrm>
              <a:off x="2825259" y="3917576"/>
              <a:ext cx="298941" cy="251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dirty="0"/>
                <a:t>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009B312-44D0-4FC9-1B2F-5BA6AC38CE1F}"/>
                </a:ext>
              </a:extLst>
            </p:cNvPr>
            <p:cNvSpPr/>
            <p:nvPr/>
          </p:nvSpPr>
          <p:spPr>
            <a:xfrm>
              <a:off x="2280138" y="3917576"/>
              <a:ext cx="545121" cy="251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VINIT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D2952C-354A-BFB0-E81F-57A619F1A928}"/>
                </a:ext>
              </a:extLst>
            </p:cNvPr>
            <p:cNvSpPr/>
            <p:nvPr/>
          </p:nvSpPr>
          <p:spPr>
            <a:xfrm>
              <a:off x="1981198" y="3331029"/>
              <a:ext cx="1143001" cy="5865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Beginning of Construction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5EC7ED-B87C-B607-16F6-D6271F17ACDE}"/>
              </a:ext>
            </a:extLst>
          </p:cNvPr>
          <p:cNvCxnSpPr>
            <a:cxnSpLocks/>
          </p:cNvCxnSpPr>
          <p:nvPr/>
        </p:nvCxnSpPr>
        <p:spPr>
          <a:xfrm>
            <a:off x="1924086" y="3560405"/>
            <a:ext cx="25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903C2A-B917-8313-BA40-4C214E0A8351}"/>
              </a:ext>
            </a:extLst>
          </p:cNvPr>
          <p:cNvGrpSpPr/>
          <p:nvPr/>
        </p:nvGrpSpPr>
        <p:grpSpPr>
          <a:xfrm>
            <a:off x="1756724" y="2598420"/>
            <a:ext cx="369113" cy="959946"/>
            <a:chOff x="4820954" y="2183178"/>
            <a:chExt cx="369113" cy="134625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F17BDEB-E7E1-C0DF-070A-2B191E971F0B}"/>
                </a:ext>
              </a:extLst>
            </p:cNvPr>
            <p:cNvCxnSpPr>
              <a:cxnSpLocks/>
            </p:cNvCxnSpPr>
            <p:nvPr/>
          </p:nvCxnSpPr>
          <p:spPr>
            <a:xfrm>
              <a:off x="4820954" y="3529430"/>
              <a:ext cx="1743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1DA0376-6CAA-0F1F-134C-EC966FF5DC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333" y="2184348"/>
              <a:ext cx="0" cy="1345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F28C06F-3BE2-787C-6684-88F170DD1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333" y="2183178"/>
              <a:ext cx="194734" cy="1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300B37-8D0A-8598-10D9-614AA13C4AEB}"/>
              </a:ext>
            </a:extLst>
          </p:cNvPr>
          <p:cNvGrpSpPr/>
          <p:nvPr/>
        </p:nvGrpSpPr>
        <p:grpSpPr>
          <a:xfrm rot="10800000" flipH="1">
            <a:off x="1751263" y="3553807"/>
            <a:ext cx="340218" cy="959946"/>
            <a:chOff x="4820954" y="2183178"/>
            <a:chExt cx="369113" cy="134625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1801C51-F037-A570-488F-6B03452986D7}"/>
                </a:ext>
              </a:extLst>
            </p:cNvPr>
            <p:cNvCxnSpPr>
              <a:cxnSpLocks/>
            </p:cNvCxnSpPr>
            <p:nvPr/>
          </p:nvCxnSpPr>
          <p:spPr>
            <a:xfrm>
              <a:off x="4820954" y="3529430"/>
              <a:ext cx="1743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523A177-44CF-8432-2479-42D64375B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333" y="2184348"/>
              <a:ext cx="0" cy="1345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2A620D2-BCA9-5FAC-C550-4E3D80CAC0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333" y="2183178"/>
              <a:ext cx="194734" cy="1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35A12F-238C-C435-AEA3-F8F388453E22}"/>
              </a:ext>
            </a:extLst>
          </p:cNvPr>
          <p:cNvGrpSpPr/>
          <p:nvPr/>
        </p:nvGrpSpPr>
        <p:grpSpPr>
          <a:xfrm flipH="1">
            <a:off x="7555327" y="2541512"/>
            <a:ext cx="401122" cy="1030647"/>
            <a:chOff x="4820954" y="2183178"/>
            <a:chExt cx="369113" cy="134625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101B2C9-1D2A-DB18-870C-5F0C050B13D5}"/>
                </a:ext>
              </a:extLst>
            </p:cNvPr>
            <p:cNvCxnSpPr>
              <a:cxnSpLocks/>
            </p:cNvCxnSpPr>
            <p:nvPr/>
          </p:nvCxnSpPr>
          <p:spPr>
            <a:xfrm>
              <a:off x="4820954" y="3529430"/>
              <a:ext cx="1743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09ACCE1-DBCC-7551-E1AE-E6E18B67F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333" y="2184348"/>
              <a:ext cx="0" cy="1345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AA64EB5-3B7D-A933-D03E-D3A2BEC9E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333" y="2183178"/>
              <a:ext cx="194734" cy="1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5B822E3-E79D-F256-1B84-0200C18BF597}"/>
              </a:ext>
            </a:extLst>
          </p:cNvPr>
          <p:cNvGrpSpPr/>
          <p:nvPr/>
        </p:nvGrpSpPr>
        <p:grpSpPr>
          <a:xfrm rot="10800000">
            <a:off x="7576681" y="3573056"/>
            <a:ext cx="369721" cy="1030647"/>
            <a:chOff x="4820954" y="2183178"/>
            <a:chExt cx="369113" cy="134625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1C13AE9-DC89-49F3-7AA3-D66F4B7EC0E7}"/>
                </a:ext>
              </a:extLst>
            </p:cNvPr>
            <p:cNvCxnSpPr>
              <a:cxnSpLocks/>
            </p:cNvCxnSpPr>
            <p:nvPr/>
          </p:nvCxnSpPr>
          <p:spPr>
            <a:xfrm>
              <a:off x="4820954" y="3529430"/>
              <a:ext cx="1743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A5CC4DC-A2E8-D082-E5A2-CB4C3A6DA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333" y="2184348"/>
              <a:ext cx="0" cy="1345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5393CBA-8408-9CFF-D075-C836718CA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333" y="2183178"/>
              <a:ext cx="194734" cy="1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0EF694-EDC9-D2E8-6C26-ACC8FED6BA39}"/>
              </a:ext>
            </a:extLst>
          </p:cNvPr>
          <p:cNvGrpSpPr/>
          <p:nvPr/>
        </p:nvGrpSpPr>
        <p:grpSpPr>
          <a:xfrm>
            <a:off x="5522458" y="2593861"/>
            <a:ext cx="369113" cy="959946"/>
            <a:chOff x="4820954" y="2183178"/>
            <a:chExt cx="369113" cy="134625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F4D4758-9EAC-899D-9036-1D4BE9636579}"/>
                </a:ext>
              </a:extLst>
            </p:cNvPr>
            <p:cNvCxnSpPr>
              <a:cxnSpLocks/>
            </p:cNvCxnSpPr>
            <p:nvPr/>
          </p:nvCxnSpPr>
          <p:spPr>
            <a:xfrm>
              <a:off x="4820954" y="3529430"/>
              <a:ext cx="1743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1FD503C-BB97-CD1E-A655-69DC4E9E34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333" y="2184348"/>
              <a:ext cx="0" cy="1345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B3096-80AB-B94A-56AB-C3A998FCC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333" y="2183178"/>
              <a:ext cx="194734" cy="1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45FC05B-EA0C-EF71-1382-0EA82D5ABE8E}"/>
              </a:ext>
            </a:extLst>
          </p:cNvPr>
          <p:cNvGrpSpPr/>
          <p:nvPr/>
        </p:nvGrpSpPr>
        <p:grpSpPr>
          <a:xfrm rot="10800000" flipH="1">
            <a:off x="5516997" y="3549248"/>
            <a:ext cx="340218" cy="959946"/>
            <a:chOff x="4820954" y="2183178"/>
            <a:chExt cx="369113" cy="134625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05A8DF9-78B7-E85F-6BD2-14C3818AA13D}"/>
                </a:ext>
              </a:extLst>
            </p:cNvPr>
            <p:cNvCxnSpPr>
              <a:cxnSpLocks/>
            </p:cNvCxnSpPr>
            <p:nvPr/>
          </p:nvCxnSpPr>
          <p:spPr>
            <a:xfrm>
              <a:off x="4820954" y="3529430"/>
              <a:ext cx="1743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0207065-97BF-B38D-D134-427A05250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333" y="2184348"/>
              <a:ext cx="0" cy="1345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E929B48-2249-3376-1830-E8D2268B2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333" y="2183178"/>
              <a:ext cx="194734" cy="1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81757D-B9BC-7333-2566-27376CB3AF4E}"/>
              </a:ext>
            </a:extLst>
          </p:cNvPr>
          <p:cNvGrpSpPr/>
          <p:nvPr/>
        </p:nvGrpSpPr>
        <p:grpSpPr>
          <a:xfrm flipH="1">
            <a:off x="3685459" y="2518601"/>
            <a:ext cx="401122" cy="1030647"/>
            <a:chOff x="4820954" y="2183178"/>
            <a:chExt cx="369113" cy="1346252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EDB670E-1E30-8896-4906-BC6119C81D6E}"/>
                </a:ext>
              </a:extLst>
            </p:cNvPr>
            <p:cNvCxnSpPr>
              <a:cxnSpLocks/>
            </p:cNvCxnSpPr>
            <p:nvPr/>
          </p:nvCxnSpPr>
          <p:spPr>
            <a:xfrm>
              <a:off x="4820954" y="3529430"/>
              <a:ext cx="1743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2386DA7-D06E-A340-BBFB-B632615A26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333" y="2184348"/>
              <a:ext cx="0" cy="1345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E61BA8E-EDA8-7E5B-1C4C-C161FCC8BC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333" y="2183178"/>
              <a:ext cx="194734" cy="1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2A00E1E-5E14-E030-62A8-37FA3C7734A2}"/>
              </a:ext>
            </a:extLst>
          </p:cNvPr>
          <p:cNvGrpSpPr/>
          <p:nvPr/>
        </p:nvGrpSpPr>
        <p:grpSpPr>
          <a:xfrm rot="10800000">
            <a:off x="3706813" y="3550145"/>
            <a:ext cx="369721" cy="1030647"/>
            <a:chOff x="4820954" y="2183178"/>
            <a:chExt cx="369113" cy="1346252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4BD603A-CA6D-7153-24DE-C317728BF44D}"/>
                </a:ext>
              </a:extLst>
            </p:cNvPr>
            <p:cNvCxnSpPr>
              <a:cxnSpLocks/>
            </p:cNvCxnSpPr>
            <p:nvPr/>
          </p:nvCxnSpPr>
          <p:spPr>
            <a:xfrm>
              <a:off x="4820954" y="3529430"/>
              <a:ext cx="1743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87B4977-512D-7E4F-616F-56634BDCB4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333" y="2184348"/>
              <a:ext cx="0" cy="1345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300C295-126E-8C3C-6691-BF70A843A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333" y="2183178"/>
              <a:ext cx="194734" cy="1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763389AD-42DC-6F5C-6F75-157D0F8053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47960" y="323308"/>
            <a:ext cx="50673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47739"/>
      </p:ext>
    </p:extLst>
  </p:cSld>
  <p:clrMapOvr>
    <a:masterClrMapping/>
  </p:clrMapOvr>
</p:sld>
</file>

<file path=ppt/theme/theme1.xml><?xml version="1.0" encoding="utf-8"?>
<a:theme xmlns:a="http://schemas.openxmlformats.org/drawingml/2006/main" name="Disney PowerPoin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3" id="{39C744A2-E5FC-2F48-A80F-F4AE7949EA6D}" vid="{FAD25278-B638-3C4A-BB40-38A1F31F345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Disney PowerPoint Template</Template>
  <TotalTime>130</TotalTime>
  <Words>1303</Words>
  <Application>Microsoft Office PowerPoint</Application>
  <PresentationFormat>Widescreen</PresentationFormat>
  <Paragraphs>1050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 Condensed</vt:lpstr>
      <vt:lpstr>Calibri</vt:lpstr>
      <vt:lpstr>Times New Roman</vt:lpstr>
      <vt:lpstr>Trebuchet MS</vt:lpstr>
      <vt:lpstr>Wingdings</vt:lpstr>
      <vt:lpstr>Disney PowerPoint Template</vt:lpstr>
      <vt:lpstr>JAY BHANUSHALI VINIT PAWASKAR SIDDHESH OTARI BHUWAN GUPTA ORVAL PERRIERA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JAY BHANUSHALI VINIT PAWASKAR SIDDHESH OTARI BHUWAN GUPTA ORVAL PERRIERA</dc:title>
  <dc:creator>Jay Bhanushali</dc:creator>
  <cp:lastModifiedBy>Siddhesh Otari</cp:lastModifiedBy>
  <cp:revision>3</cp:revision>
  <dcterms:created xsi:type="dcterms:W3CDTF">2022-12-08T03:23:39Z</dcterms:created>
  <dcterms:modified xsi:type="dcterms:W3CDTF">2022-12-08T11:41:19Z</dcterms:modified>
</cp:coreProperties>
</file>