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4379\Downloads\Stakeholder%20register%20(1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3600" b="1">
                <a:solidFill>
                  <a:schemeClr val="tx1"/>
                </a:solidFill>
              </a:rPr>
              <a:t>Stakeholder Map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07922954221751"/>
          <c:y val="0.16695798894703379"/>
          <c:w val="0.78071777967068101"/>
          <c:h val="0.76747513845696447"/>
        </c:manualLayout>
      </c:layout>
      <c:scatterChart>
        <c:scatterStyle val="lineMarker"/>
        <c:varyColors val="0"/>
        <c:ser>
          <c:idx val="0"/>
          <c:order val="0"/>
          <c:tx>
            <c:strRef>
              <c:f>Matrix!$D$5</c:f>
              <c:strCache>
                <c:ptCount val="1"/>
                <c:pt idx="0">
                  <c:v>Interest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C9E6DA6-1419-40C8-88EC-CBD736B8A62D}" type="CELLREF">
                      <a:rPr lang="en-US" b="1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{DC9E6DA6-1419-40C8-88EC-CBD736B8A62D}</c15:txfldGUID>
                      <c15:f>Matrix!$B$6</c15:f>
                      <c15:dlblFieldTableCache>
                        <c:ptCount val="1"/>
                        <c:pt idx="0">
                          <c:v>Walt Disney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0-1EF4-4AE0-A550-4C8C6880BBDC}"/>
                </c:ext>
              </c:extLst>
            </c:dLbl>
            <c:dLbl>
              <c:idx val="1"/>
              <c:layout>
                <c:manualLayout>
                  <c:x val="-7.4758135444151386E-2"/>
                  <c:y val="2.4844720496894408E-2"/>
                </c:manualLayout>
              </c:layout>
              <c:tx>
                <c:rich>
                  <a:bodyPr/>
                  <a:lstStyle/>
                  <a:p>
                    <a:fld id="{71E4C4B2-800E-40AD-B1C5-6CB9DAF5E3E7}" type="CELLREF">
                      <a:rPr lang="en-US" b="1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{71E4C4B2-800E-40AD-B1C5-6CB9DAF5E3E7}</c15:txfldGUID>
                      <c15:f>Matrix!$B$7</c15:f>
                      <c15:dlblFieldTableCache>
                        <c:ptCount val="1"/>
                        <c:pt idx="0">
                          <c:v>government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1-1EF4-4AE0-A550-4C8C6880BBD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6CDA7F7-C16D-4B58-85E3-6028FF71C7B6}" type="CELLREF">
                      <a:rPr lang="en-US" b="1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{76CDA7F7-C16D-4B58-85E3-6028FF71C7B6}</c15:txfldGUID>
                      <c15:f>Matrix!$B$10</c15:f>
                      <c15:dlblFieldTableCache>
                        <c:ptCount val="1"/>
                        <c:pt idx="0">
                          <c:v>Ride Designer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2-1EF4-4AE0-A550-4C8C6880BBD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21FAD71-C9B5-477F-B70F-F3EBD7A3E52A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{021FAD71-C9B5-477F-B70F-F3EBD7A3E52A}</c15:txfldGUID>
                      <c15:f>Matrix!$B$11</c15:f>
                      <c15:dlblFieldTableCache>
                        <c:ptCount val="1"/>
                        <c:pt idx="0">
                          <c:v>operation team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3-1EF4-4AE0-A550-4C8C6880BBDC}"/>
                </c:ext>
              </c:extLst>
            </c:dLbl>
            <c:dLbl>
              <c:idx val="6"/>
              <c:layout>
                <c:manualLayout>
                  <c:x val="-0.11580181764878335"/>
                  <c:y val="-1.832178621134113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Environment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1EF4-4AE0-A550-4C8C6880BBD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6EC989E-7304-44EC-A7BD-5700D665AD15}" type="CELLREF">
                      <a:rPr lang="en-US" b="1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{66EC989E-7304-44EC-A7BD-5700D665AD15}</c15:txfldGUID>
                      <c15:f>Matrix!$B$13</c15:f>
                      <c15:dlblFieldTableCache>
                        <c:ptCount val="1"/>
                        <c:pt idx="0">
                          <c:v>Guests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5-1EF4-4AE0-A550-4C8C6880BBDC}"/>
                </c:ext>
              </c:extLst>
            </c:dLbl>
            <c:dLbl>
              <c:idx val="8"/>
              <c:layout>
                <c:manualLayout>
                  <c:x val="-7.1826443858106132E-2"/>
                  <c:y val="2.6915113871635612E-2"/>
                </c:manualLayout>
              </c:layout>
              <c:tx>
                <c:rich>
                  <a:bodyPr/>
                  <a:lstStyle/>
                  <a:p>
                    <a:fld id="{E2E31E78-7B6E-4E8D-8170-A99A3C0AD594}" type="CELLREF">
                      <a:rPr lang="en-US" b="1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{E2E31E78-7B6E-4E8D-8170-A99A3C0AD594}</c15:txfldGUID>
                      <c15:f>Matrix!$B$14</c15:f>
                      <c15:dlblFieldTableCache>
                        <c:ptCount val="1"/>
                        <c:pt idx="0">
                          <c:v>NGO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6-1EF4-4AE0-A550-4C8C6880BBDC}"/>
                </c:ext>
              </c:extLst>
            </c:dLbl>
            <c:dLbl>
              <c:idx val="9"/>
              <c:layout>
                <c:manualLayout>
                  <c:x val="-8.9416593374377129E-2"/>
                  <c:y val="-1.6563146997929646E-2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Hygeiene Department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1EF4-4AE0-A550-4C8C6880BBDC}"/>
                </c:ext>
              </c:extLst>
            </c:dLbl>
            <c:dLbl>
              <c:idx val="10"/>
              <c:layout>
                <c:manualLayout>
                  <c:x val="-0.16417472881852832"/>
                  <c:y val="-2.8791378332107511E-2"/>
                </c:manualLayout>
              </c:layout>
              <c:tx>
                <c:rich>
                  <a:bodyPr/>
                  <a:lstStyle/>
                  <a:p>
                    <a:fld id="{8BF143F6-40DB-43D1-B437-53E270500652}" type="CELLREF">
                      <a:rPr lang="en-US" b="1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{8BF143F6-40DB-43D1-B437-53E270500652}</c15:txfldGUID>
                      <c15:f>Matrix!$B$16</c15:f>
                      <c15:dlblFieldTableCache>
                        <c:ptCount val="1"/>
                        <c:pt idx="0">
                          <c:v>Equipment Supplier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1EF4-4AE0-A550-4C8C6880BBDC}"/>
                </c:ext>
              </c:extLst>
            </c:dLbl>
            <c:dLbl>
              <c:idx val="11"/>
              <c:layout>
                <c:manualLayout>
                  <c:x val="-6.7428906479038403E-2"/>
                  <c:y val="4.0390950184257271E-2"/>
                </c:manualLayout>
              </c:layout>
              <c:tx>
                <c:rich>
                  <a:bodyPr/>
                  <a:lstStyle/>
                  <a:p>
                    <a:fld id="{7693CB5C-A408-4280-ABF7-6031CCFF5FE9}" type="CELLREF">
                      <a:rPr lang="en-US" b="1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{7693CB5C-A408-4280-ABF7-6031CCFF5FE9}</c15:txfldGUID>
                      <c15:f>Matrix!$B$17</c15:f>
                      <c15:dlblFieldTableCache>
                        <c:ptCount val="1"/>
                        <c:pt idx="0">
                          <c:v>Maintainence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9-1EF4-4AE0-A550-4C8C6880BBDC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FB925CDE-ADAE-4DA8-914A-D0315A96B06A}" type="CELLREF">
                      <a:rPr lang="en-US" b="1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{FB925CDE-ADAE-4DA8-914A-D0315A96B06A}</c15:txfldGUID>
                      <c15:f>Matrix!$B$18</c15:f>
                      <c15:dlblFieldTableCache>
                        <c:ptCount val="1"/>
                        <c:pt idx="0">
                          <c:v>Construction Department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A-1EF4-4AE0-A550-4C8C6880BBD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r>
                      <a:rPr lang="en-US"/>
                      <a:t>Marketing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1EF4-4AE0-A550-4C8C6880BB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round/>
                      <a:tailEnd type="triangle"/>
                    </a:ln>
                    <a:effectLst/>
                  </c:spPr>
                </c15:leaderLines>
              </c:ext>
            </c:extLst>
          </c:dLbls>
          <c:xVal>
            <c:numRef>
              <c:f>Matrix!$D$6:$D$19</c:f>
              <c:numCache>
                <c:formatCode>General</c:formatCode>
                <c:ptCount val="14"/>
                <c:pt idx="0">
                  <c:v>10</c:v>
                </c:pt>
                <c:pt idx="1">
                  <c:v>4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8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6</c:v>
                </c:pt>
                <c:pt idx="12">
                  <c:v>7</c:v>
                </c:pt>
                <c:pt idx="13">
                  <c:v>8</c:v>
                </c:pt>
              </c:numCache>
            </c:numRef>
          </c:xVal>
          <c:yVal>
            <c:numRef>
              <c:f>Matrix!$C$6:$C$19</c:f>
              <c:numCache>
                <c:formatCode>General</c:formatCode>
                <c:ptCount val="14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6</c:v>
                </c:pt>
                <c:pt idx="5">
                  <c:v>8</c:v>
                </c:pt>
                <c:pt idx="6">
                  <c:v>8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3</c:v>
                </c:pt>
                <c:pt idx="11">
                  <c:v>4</c:v>
                </c:pt>
                <c:pt idx="12">
                  <c:v>7</c:v>
                </c:pt>
                <c:pt idx="1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1EF4-4AE0-A550-4C8C6880BBDC}"/>
            </c:ext>
          </c:extLst>
        </c:ser>
        <c:ser>
          <c:idx val="2"/>
          <c:order val="2"/>
          <c:tx>
            <c:strRef>
              <c:f>Matrix!#REF!</c:f>
              <c:strCache>
                <c:ptCount val="1"/>
                <c:pt idx="0">
                  <c:v>#REF!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1"/>
            <c:val val="90"/>
            <c:spPr>
              <a:noFill/>
              <a:ln w="15875" cap="flat" cmpd="sng" algn="ctr">
                <a:solidFill>
                  <a:srgbClr val="C00000"/>
                </a:solidFill>
                <a:round/>
                <a:tailEnd type="triangle"/>
              </a:ln>
              <a:effectLst/>
            </c:spPr>
          </c:errBars>
          <c:errBars>
            <c:errDir val="x"/>
            <c:errBarType val="both"/>
            <c:errValType val="percentage"/>
            <c:noEndCap val="1"/>
            <c:val val="90"/>
            <c:spPr>
              <a:noFill/>
              <a:ln w="15875" cap="flat" cmpd="sng" algn="ctr">
                <a:solidFill>
                  <a:srgbClr val="C00000"/>
                </a:solidFill>
                <a:round/>
                <a:tailEnd type="triangle"/>
              </a:ln>
              <a:effectLst/>
            </c:spPr>
          </c:errBars>
          <c:xVal>
            <c:numRef>
              <c:f>Matrix!#REF!</c:f>
              <c:extLst xmlns:c15="http://schemas.microsoft.com/office/drawing/2012/chart"/>
            </c:numRef>
          </c:xVal>
          <c:yVal>
            <c:numRef>
              <c:f>Matrix!#REF!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D-1EF4-4AE0-A550-4C8C6880BBDC}"/>
            </c:ext>
          </c:extLst>
        </c:ser>
        <c:ser>
          <c:idx val="3"/>
          <c:order val="3"/>
          <c:tx>
            <c:strRef>
              <c:f>Matrix!$B$20</c:f>
              <c:strCache>
                <c:ptCount val="1"/>
                <c:pt idx="0">
                  <c:v>Chart axis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1"/>
            <c:val val="90"/>
            <c:spPr>
              <a:noFill/>
              <a:ln w="15875" cap="flat" cmpd="sng" algn="ctr">
                <a:solidFill>
                  <a:srgbClr val="C00000"/>
                </a:solidFill>
                <a:round/>
                <a:tailEnd type="arrow"/>
              </a:ln>
              <a:effectLst/>
            </c:spPr>
          </c:errBars>
          <c:errBars>
            <c:errDir val="x"/>
            <c:errBarType val="both"/>
            <c:errValType val="percentage"/>
            <c:noEndCap val="1"/>
            <c:val val="90"/>
            <c:spPr>
              <a:noFill/>
              <a:ln w="15875" cap="flat" cmpd="sng" algn="ctr">
                <a:solidFill>
                  <a:srgbClr val="C00000"/>
                </a:solidFill>
                <a:round/>
                <a:tailEnd type="arrow"/>
              </a:ln>
              <a:effectLst/>
            </c:spPr>
          </c:errBars>
          <c:xVal>
            <c:numRef>
              <c:f>Matrix!$C$20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Matrix!$D$20</c:f>
              <c:numCache>
                <c:formatCode>General</c:formatCode>
                <c:ptCount val="1"/>
                <c:pt idx="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1EF4-4AE0-A550-4C8C6880B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8782872"/>
        <c:axId val="175568442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Matrix!#REF!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Matrix!$C$24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Matrix!$D$24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F-1EF4-4AE0-A550-4C8C6880BBDC}"/>
                  </c:ext>
                </c:extLst>
              </c15:ser>
            </c15:filteredScatterSeries>
          </c:ext>
        </c:extLst>
      </c:scatterChart>
      <c:valAx>
        <c:axId val="518782872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 b="1">
                    <a:solidFill>
                      <a:schemeClr val="tx1"/>
                    </a:solidFill>
                  </a:rPr>
                  <a:t>Interest</a:t>
                </a:r>
              </a:p>
            </c:rich>
          </c:tx>
          <c:layout>
            <c:manualLayout>
              <c:xMode val="edge"/>
              <c:yMode val="edge"/>
              <c:x val="0.47558951239274505"/>
              <c:y val="0.936397515527950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684424"/>
        <c:crosses val="autoZero"/>
        <c:crossBetween val="midCat"/>
      </c:valAx>
      <c:valAx>
        <c:axId val="175568442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400" b="1">
                    <a:solidFill>
                      <a:schemeClr val="tx1"/>
                    </a:solidFill>
                  </a:rPr>
                  <a:t>Power</a:t>
                </a:r>
              </a:p>
            </c:rich>
          </c:tx>
          <c:layout>
            <c:manualLayout>
              <c:xMode val="edge"/>
              <c:yMode val="edge"/>
              <c:x val="4.7768567187676747E-2"/>
              <c:y val="0.478936274270064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alpha val="96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78287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0.22164</cdr:x>
      <cdr:y>0.25342</cdr:y>
    </cdr:from>
    <cdr:to>
      <cdr:x>0.35444</cdr:x>
      <cdr:y>0.29193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5F5531D-662E-496C-3E5F-7990106FC5D8}"/>
            </a:ext>
          </a:extLst>
        </cdr:cNvPr>
        <cdr:cNvSpPr txBox="1"/>
      </cdr:nvSpPr>
      <cdr:spPr>
        <a:xfrm xmlns:a="http://schemas.openxmlformats.org/drawingml/2006/main">
          <a:off x="1920240" y="1554480"/>
          <a:ext cx="1150620" cy="236220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100" b="1">
              <a:solidFill>
                <a:srgbClr val="FF0000"/>
              </a:solidFill>
            </a:rPr>
            <a:t>Keep</a:t>
          </a:r>
          <a:r>
            <a:rPr lang="en-CA" sz="1100" b="1" baseline="0">
              <a:solidFill>
                <a:srgbClr val="FF0000"/>
              </a:solidFill>
            </a:rPr>
            <a:t> Satisfied</a:t>
          </a:r>
        </a:p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0.75638</cdr:x>
      <cdr:y>0.25093</cdr:y>
    </cdr:from>
    <cdr:to>
      <cdr:x>0.88918</cdr:x>
      <cdr:y>0.29607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A3CA0C6-8615-4DC3-FFD4-24B0792A38A0}"/>
            </a:ext>
          </a:extLst>
        </cdr:cNvPr>
        <cdr:cNvSpPr txBox="1"/>
      </cdr:nvSpPr>
      <cdr:spPr>
        <a:xfrm xmlns:a="http://schemas.openxmlformats.org/drawingml/2006/main">
          <a:off x="6553231" y="1217549"/>
          <a:ext cx="1150571" cy="219046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100" b="1">
              <a:solidFill>
                <a:srgbClr val="FF0000"/>
              </a:solidFill>
            </a:rPr>
            <a:t>Manage Closely</a:t>
          </a:r>
        </a:p>
      </cdr:txBody>
    </cdr:sp>
  </cdr:relSizeAnchor>
  <cdr:relSizeAnchor xmlns:cdr="http://schemas.openxmlformats.org/drawingml/2006/chartDrawing">
    <cdr:from>
      <cdr:x>0.84609</cdr:x>
      <cdr:y>0.76398</cdr:y>
    </cdr:from>
    <cdr:to>
      <cdr:x>0.99208</cdr:x>
      <cdr:y>0.81491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22142C3E-BD40-80EB-C78E-42E1B56999B4}"/>
            </a:ext>
          </a:extLst>
        </cdr:cNvPr>
        <cdr:cNvSpPr txBox="1"/>
      </cdr:nvSpPr>
      <cdr:spPr>
        <a:xfrm xmlns:a="http://schemas.openxmlformats.org/drawingml/2006/main">
          <a:off x="7330440" y="4686300"/>
          <a:ext cx="1264920" cy="3124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0.72032</cdr:x>
      <cdr:y>0.74037</cdr:y>
    </cdr:from>
    <cdr:to>
      <cdr:x>0.85136</cdr:x>
      <cdr:y>0.78137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E5C9C852-F8B8-203C-0E9F-09175D4BD02B}"/>
            </a:ext>
          </a:extLst>
        </cdr:cNvPr>
        <cdr:cNvSpPr txBox="1"/>
      </cdr:nvSpPr>
      <cdr:spPr>
        <a:xfrm xmlns:a="http://schemas.openxmlformats.org/drawingml/2006/main">
          <a:off x="6240780" y="4541520"/>
          <a:ext cx="1135380" cy="251460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100" b="1">
              <a:solidFill>
                <a:srgbClr val="FF0000"/>
              </a:solidFill>
            </a:rPr>
            <a:t>Keep</a:t>
          </a:r>
          <a:r>
            <a:rPr lang="en-CA" sz="1100" b="1" baseline="0">
              <a:solidFill>
                <a:srgbClr val="FF0000"/>
              </a:solidFill>
            </a:rPr>
            <a:t> Informed</a:t>
          </a:r>
          <a:endParaRPr lang="en-CA" sz="1100" b="1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0.22955</cdr:x>
      <cdr:y>0.75652</cdr:y>
    </cdr:from>
    <cdr:to>
      <cdr:x>0.33509</cdr:x>
      <cdr:y>0.90559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C7A1F031-21A1-7EA3-C26D-BB7D5BE8D3A0}"/>
            </a:ext>
          </a:extLst>
        </cdr:cNvPr>
        <cdr:cNvSpPr txBox="1"/>
      </cdr:nvSpPr>
      <cdr:spPr>
        <a:xfrm xmlns:a="http://schemas.openxmlformats.org/drawingml/2006/main">
          <a:off x="1988820" y="464058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0.23747</cdr:x>
      <cdr:y>0.74286</cdr:y>
    </cdr:from>
    <cdr:to>
      <cdr:x>0.37291</cdr:x>
      <cdr:y>0.7913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8DB2237C-747B-24B9-AFA9-FEA831998851}"/>
            </a:ext>
          </a:extLst>
        </cdr:cNvPr>
        <cdr:cNvSpPr txBox="1"/>
      </cdr:nvSpPr>
      <cdr:spPr>
        <a:xfrm xmlns:a="http://schemas.openxmlformats.org/drawingml/2006/main">
          <a:off x="2057400" y="4556760"/>
          <a:ext cx="1173480" cy="297180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CA" sz="1100" b="1">
              <a:solidFill>
                <a:srgbClr val="FF0000"/>
              </a:solidFill>
            </a:rPr>
            <a:t>Monitor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D318-9135-F401-FA9F-82F32CD7B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77F5F-BDAB-B31C-BBD5-A856CD583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8DDC-1C78-E63A-9850-4A09B711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E1C4-7A48-43E5-8B80-F67C5BE7F074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5A7C-BE14-4A73-6E7A-278F7186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8DD6E-3F40-2F34-1F84-D7AC5AE9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834F-112D-4123-BD4B-9EDE8E6DF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89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9538-24E8-8980-69B9-A2DCC3BE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B5695-51E6-7A4D-99ED-1282ED4F0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251A4-0C8C-F74A-E3A7-4A62E970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E1C4-7A48-43E5-8B80-F67C5BE7F074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EE9ED-68DF-B5C3-1570-146A0BB5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07DE-68FA-33F6-454B-62EEFE9C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834F-112D-4123-BD4B-9EDE8E6DF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1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A301D-9E1F-5903-A1E0-68DAB6440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1A997-69CD-BFFF-08FA-18099EBA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DF49-B27B-B569-E61F-E336F5FC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E1C4-7A48-43E5-8B80-F67C5BE7F074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C1388-A3B4-19F9-7BE4-5E0E8152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DED49-7398-0014-195C-F54CA37D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834F-112D-4123-BD4B-9EDE8E6DF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58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E8B0-1775-C96F-247C-E60AC8EE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D840-E7FE-8E79-BD38-03C01510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E0DE8-0FA1-434E-3805-48849C80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E1C4-7A48-43E5-8B80-F67C5BE7F074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58376-8161-0D8F-F276-DCC2269B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B44B-62B3-D7F2-C137-C23A19ED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834F-112D-4123-BD4B-9EDE8E6DF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18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0AA7-3696-376D-D0C1-68606859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2FA65-77D4-0334-B2B8-FA6EB588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ABB6E-BCAA-6568-F753-8DE46837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E1C4-7A48-43E5-8B80-F67C5BE7F074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85A85-F275-6F78-28D0-DD26F834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852F-E7B6-D464-FA5B-E3AA3CA9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834F-112D-4123-BD4B-9EDE8E6DF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325F-3D13-B7C6-9BAD-F36D804B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2101-E3EF-83C0-82DB-A7090F597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A4836-2976-69BB-E615-85D7FD32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A3EE8-2AD7-3986-176D-296DBAB6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E1C4-7A48-43E5-8B80-F67C5BE7F074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FB9C-9953-C7AD-C34F-6A8A7BC9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4B21B-B1AD-02C5-1EAE-DF51BC86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834F-112D-4123-BD4B-9EDE8E6DF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6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2837-B058-44E6-F55B-F7554817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5169-1F34-6162-FAAB-748DACBE2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B0A37-A49C-CA36-404F-E5363346C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84EF7-E567-E645-A182-E08E2994E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E7778-C4BE-A5E1-B8AB-3922A8A90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4B658-08AC-8398-6DC6-0917117A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E1C4-7A48-43E5-8B80-F67C5BE7F074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1BB6C-A747-0B33-DD57-BFCEC1F3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9BB21-3914-84CE-11FB-86F2F7A5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834F-112D-4123-BD4B-9EDE8E6DF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42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425F-2271-2DAB-29E4-F50AE081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EE6F8-895D-8B49-5BB4-CE88A46F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E1C4-7A48-43E5-8B80-F67C5BE7F074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64732-4BB7-A91E-F1C8-A595FFA1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DD26F-1D15-F144-01C6-09A63A57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834F-112D-4123-BD4B-9EDE8E6DF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11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B87EA-522A-E50F-77D3-2FDDDFB0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E1C4-7A48-43E5-8B80-F67C5BE7F074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0F3DA-3B42-F730-872D-9C6889B8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A7585-DC54-4BDF-4FD9-B6F2FBF9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834F-112D-4123-BD4B-9EDE8E6DF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8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25B3-7A6D-E450-81F5-2B78E448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060F-A59E-860B-46D7-43A1F054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8E082-E27E-B8BB-96F9-8D47BCCC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6E04D-F1C3-A14A-AF20-9EC76A92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E1C4-7A48-43E5-8B80-F67C5BE7F074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5864A-AE8B-80A7-1AF7-0320B1AD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B71D4-ED4B-FEB3-AB2F-F8D8DF04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834F-112D-4123-BD4B-9EDE8E6DF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74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6D51-9DEA-657F-EB13-BEDBEB30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14418-7BEF-8A97-9913-BD807327C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8908B-663D-8F54-2B9C-8A733022F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1C169-D90A-226B-F982-3A18113D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E1C4-7A48-43E5-8B80-F67C5BE7F074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02F99-8AAD-CF19-46E9-28DB6E14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AA67F-53F6-C279-B73E-E66BCA7C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834F-112D-4123-BD4B-9EDE8E6DF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76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1476D-8148-0169-8FD8-85BA331B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D2236-8139-A8A5-1A66-A8B9D9834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EFAEE-993D-8899-20E4-C791F1F6A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E1C4-7A48-43E5-8B80-F67C5BE7F074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39EE9-0569-D0D0-8FDF-4A575B5DD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4267-FE95-D1A9-8C09-B1FC98F10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0834F-112D-4123-BD4B-9EDE8E6DF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2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2A31-7F2F-C388-7BAC-6FB5C13A9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AND INTEREST GRID</a:t>
            </a:r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20F50F-B74E-1005-4F0A-B335C48B4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98319"/>
              </p:ext>
            </p:extLst>
          </p:nvPr>
        </p:nvGraphicFramePr>
        <p:xfrm>
          <a:off x="1036320" y="2298654"/>
          <a:ext cx="9631679" cy="4559346"/>
        </p:xfrm>
        <a:graphic>
          <a:graphicData uri="http://schemas.openxmlformats.org/drawingml/2006/table">
            <a:tbl>
              <a:tblPr/>
              <a:tblGrid>
                <a:gridCol w="1336978">
                  <a:extLst>
                    <a:ext uri="{9D8B030D-6E8A-4147-A177-3AD203B41FA5}">
                      <a16:colId xmlns:a16="http://schemas.microsoft.com/office/drawing/2014/main" val="2468251034"/>
                    </a:ext>
                  </a:extLst>
                </a:gridCol>
                <a:gridCol w="4496433">
                  <a:extLst>
                    <a:ext uri="{9D8B030D-6E8A-4147-A177-3AD203B41FA5}">
                      <a16:colId xmlns:a16="http://schemas.microsoft.com/office/drawing/2014/main" val="2501141685"/>
                    </a:ext>
                  </a:extLst>
                </a:gridCol>
                <a:gridCol w="1336978">
                  <a:extLst>
                    <a:ext uri="{9D8B030D-6E8A-4147-A177-3AD203B41FA5}">
                      <a16:colId xmlns:a16="http://schemas.microsoft.com/office/drawing/2014/main" val="1705913613"/>
                    </a:ext>
                  </a:extLst>
                </a:gridCol>
                <a:gridCol w="2461290">
                  <a:extLst>
                    <a:ext uri="{9D8B030D-6E8A-4147-A177-3AD203B41FA5}">
                      <a16:colId xmlns:a16="http://schemas.microsoft.com/office/drawing/2014/main" val="373796505"/>
                    </a:ext>
                  </a:extLst>
                </a:gridCol>
              </a:tblGrid>
              <a:tr h="543036"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i="0" u="none" strike="noStrike">
                          <a:solidFill>
                            <a:srgbClr val="203764"/>
                          </a:solidFill>
                          <a:effectLst/>
                          <a:latin typeface="Algerian" panose="04020705040A02060702" pitchFamily="82" charset="0"/>
                        </a:rPr>
                        <a:t>Disney </a:t>
                      </a:r>
                      <a:br>
                        <a:rPr lang="en-CA" sz="1200" b="1" i="0" u="none" strike="noStrike">
                          <a:solidFill>
                            <a:srgbClr val="203764"/>
                          </a:solidFill>
                          <a:effectLst/>
                          <a:latin typeface="Algerian" panose="04020705040A02060702" pitchFamily="82" charset="0"/>
                        </a:rPr>
                      </a:br>
                      <a:r>
                        <a:rPr lang="en-CA" sz="1200" b="1" i="0" u="none" strike="noStrike">
                          <a:solidFill>
                            <a:srgbClr val="203764"/>
                          </a:solidFill>
                          <a:effectLst/>
                          <a:latin typeface="Algerian" panose="04020705040A02060702" pitchFamily="82" charset="0"/>
                        </a:rPr>
                        <a:t>Case study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13" marR="70713" marT="35356" marB="3535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97177"/>
                  </a:ext>
                </a:extLst>
              </a:tr>
              <a:tr h="354854"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Stakeholder Map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13" marR="70713" marT="35356" marB="3535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41526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Sr. no 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Name 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02896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Walt Disney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075350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government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54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Manager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37072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Department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917848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Ride Designer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957544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 team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665356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 Department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943141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Guests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816242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NGO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433743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Hygiene Departnement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221995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Equipment Supplier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53082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Maintainence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93978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 Department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78770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team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759740"/>
                  </a:ext>
                </a:extLst>
              </a:tr>
              <a:tr h="2288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Chart axis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6" marR="7366" marT="7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689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20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2F450BB-D71C-E13A-4C55-3D9E95BBC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847581"/>
              </p:ext>
            </p:extLst>
          </p:nvPr>
        </p:nvGraphicFramePr>
        <p:xfrm>
          <a:off x="228600" y="228600"/>
          <a:ext cx="11658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064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112</Words>
  <Application>Microsoft Office PowerPoint</Application>
  <PresentationFormat>Widescreen</PresentationFormat>
  <Paragraphs>86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 AND INTEREST GRID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INTEREST GRID</dc:title>
  <dc:creator>Arvinderpal Singh Sran</dc:creator>
  <cp:lastModifiedBy>Bhuwan Gupta [Student]</cp:lastModifiedBy>
  <cp:revision>4</cp:revision>
  <dcterms:created xsi:type="dcterms:W3CDTF">2022-12-07T04:24:15Z</dcterms:created>
  <dcterms:modified xsi:type="dcterms:W3CDTF">2022-12-07T06:13:56Z</dcterms:modified>
</cp:coreProperties>
</file>