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471"/>
            <a:ext cx="10972800" cy="4525963"/>
          </a:xfrm>
        </p:spPr>
        <p:txBody>
          <a:bodyPr lIns="0" tIns="0" rIns="0"/>
          <a:lstStyle>
            <a:lvl1pPr marL="255600" indent="-255600"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2400">
                <a:latin typeface="+mn-lt"/>
              </a:defRPr>
            </a:lvl1pPr>
            <a:lvl2pPr marL="741600" indent="-284400">
              <a:buClr>
                <a:srgbClr val="007FA3"/>
              </a:buClr>
              <a:defRPr sz="2400">
                <a:latin typeface="+mn-lt"/>
              </a:defRPr>
            </a:lvl2pPr>
            <a:lvl3pPr indent="-230400">
              <a:buClr>
                <a:srgbClr val="007FA3"/>
              </a:buClr>
              <a:defRPr sz="2400">
                <a:latin typeface="+mn-lt"/>
              </a:defRPr>
            </a:lvl3pPr>
            <a:lvl4pPr indent="-230400">
              <a:buClr>
                <a:srgbClr val="007FA3"/>
              </a:buClr>
              <a:defRPr sz="2400">
                <a:latin typeface="+mn-lt"/>
              </a:defRPr>
            </a:lvl4pPr>
            <a:lvl5pPr indent="-230400">
              <a:buClr>
                <a:srgbClr val="007FA3"/>
              </a:buClr>
              <a:defRPr sz="2400">
                <a:latin typeface="+mn-lt"/>
              </a:defRPr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11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38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705600" y="1600200"/>
            <a:ext cx="48768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705600" y="3200401"/>
            <a:ext cx="48768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25293" y="6165337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428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09600" y="816430"/>
            <a:ext cx="109728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47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99583" y="3962400"/>
            <a:ext cx="1039283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14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lang="en-US" dirty="0"/>
            </a:lvl1pPr>
            <a:lvl2pPr>
              <a:buClr>
                <a:srgbClr val="007FA3"/>
              </a:buClr>
              <a:defRPr lang="en-US" dirty="0"/>
            </a:lvl2pPr>
            <a:lvl3pPr>
              <a:buClr>
                <a:srgbClr val="007FA3"/>
              </a:buClr>
              <a:defRPr lang="en-US" dirty="0"/>
            </a:lvl3pPr>
            <a:lvl4pPr>
              <a:buClr>
                <a:srgbClr val="007FA3"/>
              </a:buClr>
              <a:defRPr lang="en-US" dirty="0"/>
            </a:lvl4pPr>
            <a:lvl5pPr>
              <a:buClr>
                <a:srgbClr val="007FA3"/>
              </a:buClr>
              <a:defRPr lang="en-US" dirty="0"/>
            </a:lvl5pPr>
            <a:lvl6pPr>
              <a:buClr>
                <a:srgbClr val="007FA3"/>
              </a:buClr>
              <a:defRPr lang="en-US" dirty="0"/>
            </a:lvl6pPr>
            <a:lvl7pPr>
              <a:buClr>
                <a:srgbClr val="007FA3"/>
              </a:buClr>
              <a:defRPr lang="en-US" dirty="0"/>
            </a:lvl7pPr>
            <a:lvl8pPr>
              <a:buClr>
                <a:srgbClr val="007FA3"/>
              </a:buClr>
              <a:defRPr lang="en-US" dirty="0"/>
            </a:lvl8pPr>
            <a:lvl9pPr>
              <a:buClr>
                <a:srgbClr val="007FA3"/>
              </a:buClr>
              <a:defRPr lang="en-US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09600" y="2756651"/>
            <a:ext cx="109728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lang="en-US" dirty="0"/>
            </a:lvl1pPr>
            <a:lvl2pPr>
              <a:buClr>
                <a:srgbClr val="007FA3"/>
              </a:buClr>
              <a:defRPr lang="en-US" dirty="0"/>
            </a:lvl2pPr>
            <a:lvl3pPr>
              <a:buClr>
                <a:srgbClr val="007FA3"/>
              </a:buClr>
              <a:defRPr lang="en-US" dirty="0"/>
            </a:lvl3pPr>
            <a:lvl4pPr>
              <a:buClr>
                <a:srgbClr val="007FA3"/>
              </a:buClr>
              <a:defRPr lang="en-US" dirty="0"/>
            </a:lvl4pPr>
            <a:lvl5pPr>
              <a:buClr>
                <a:srgbClr val="007FA3"/>
              </a:buClr>
              <a:defRPr lang="en-US" dirty="0"/>
            </a:lvl5pPr>
            <a:lvl6pPr>
              <a:buClr>
                <a:srgbClr val="007FA3"/>
              </a:buClr>
              <a:defRPr lang="en-US" dirty="0"/>
            </a:lvl6pPr>
            <a:lvl7pPr>
              <a:buClr>
                <a:srgbClr val="007FA3"/>
              </a:buClr>
              <a:defRPr lang="en-US" dirty="0"/>
            </a:lvl7pPr>
            <a:lvl8pPr>
              <a:buClr>
                <a:srgbClr val="007FA3"/>
              </a:buClr>
              <a:defRPr lang="en-US" dirty="0"/>
            </a:lvl8pPr>
            <a:lvl9pPr>
              <a:buClr>
                <a:srgbClr val="007FA3"/>
              </a:buClr>
              <a:defRPr lang="en-US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" y="3886204"/>
            <a:ext cx="109728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lang="en-US" dirty="0"/>
            </a:lvl1pPr>
            <a:lvl2pPr>
              <a:buClr>
                <a:srgbClr val="007FA3"/>
              </a:buClr>
              <a:defRPr lang="en-US" dirty="0"/>
            </a:lvl2pPr>
            <a:lvl3pPr>
              <a:buClr>
                <a:srgbClr val="007FA3"/>
              </a:buClr>
              <a:defRPr lang="en-US" dirty="0"/>
            </a:lvl3pPr>
            <a:lvl4pPr>
              <a:buClr>
                <a:srgbClr val="007FA3"/>
              </a:buClr>
              <a:defRPr lang="en-US" dirty="0"/>
            </a:lvl4pPr>
            <a:lvl5pPr>
              <a:buClr>
                <a:srgbClr val="007FA3"/>
              </a:buClr>
              <a:defRPr lang="en-US" dirty="0"/>
            </a:lvl5pPr>
            <a:lvl6pPr>
              <a:buClr>
                <a:srgbClr val="007FA3"/>
              </a:buClr>
              <a:defRPr lang="en-US" dirty="0"/>
            </a:lvl6pPr>
            <a:lvl7pPr>
              <a:buClr>
                <a:srgbClr val="007FA3"/>
              </a:buClr>
              <a:defRPr lang="en-US" dirty="0"/>
            </a:lvl7pPr>
            <a:lvl8pPr>
              <a:buClr>
                <a:srgbClr val="007FA3"/>
              </a:buClr>
              <a:defRPr lang="en-US" dirty="0"/>
            </a:lvl8pPr>
            <a:lvl9pPr>
              <a:buClr>
                <a:srgbClr val="007FA3"/>
              </a:buClr>
              <a:defRPr lang="en-US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609600" y="5029204"/>
            <a:ext cx="109728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lang="en-US" dirty="0"/>
            </a:lvl1pPr>
            <a:lvl2pPr>
              <a:buClr>
                <a:srgbClr val="007FA3"/>
              </a:buClr>
              <a:defRPr lang="en-US" dirty="0"/>
            </a:lvl2pPr>
            <a:lvl3pPr>
              <a:buClr>
                <a:srgbClr val="007FA3"/>
              </a:buClr>
              <a:defRPr lang="en-US" dirty="0"/>
            </a:lvl3pPr>
            <a:lvl4pPr>
              <a:buClr>
                <a:srgbClr val="007FA3"/>
              </a:buClr>
              <a:defRPr lang="en-US" dirty="0"/>
            </a:lvl4pPr>
            <a:lvl5pPr>
              <a:buClr>
                <a:srgbClr val="007FA3"/>
              </a:buClr>
              <a:defRPr lang="en-US" dirty="0"/>
            </a:lvl5pPr>
            <a:lvl6pPr>
              <a:buClr>
                <a:srgbClr val="007FA3"/>
              </a:buClr>
              <a:defRPr lang="en-US" dirty="0"/>
            </a:lvl6pPr>
            <a:lvl7pPr>
              <a:buClr>
                <a:srgbClr val="007FA3"/>
              </a:buClr>
              <a:defRPr lang="en-US" dirty="0"/>
            </a:lvl7pPr>
            <a:lvl8pPr>
              <a:buClr>
                <a:srgbClr val="007FA3"/>
              </a:buClr>
              <a:defRPr lang="en-US" dirty="0"/>
            </a:lvl8pPr>
            <a:lvl9pPr>
              <a:buClr>
                <a:srgbClr val="007FA3"/>
              </a:buClr>
              <a:defRPr lang="en-US" dirty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8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96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971D-B1BC-48D4-BC59-7C845415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E176-41B3-4221-88BB-8A62E741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6E29-323B-4DB8-A0F7-270DAF6B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8DBB-CD9F-4E8C-AA7B-99B66F791350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BDC3-0892-456F-9B52-937BAA3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139F-7574-400A-829D-4137C129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40B-847B-4802-9964-78EEF47965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6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1836354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3632201"/>
            <a:ext cx="10972800" cy="179387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667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8"/>
            <a:ext cx="10972800" cy="126378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3063790"/>
            <a:ext cx="10972800" cy="118347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490939"/>
            <a:ext cx="10972800" cy="126057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716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8"/>
            <a:ext cx="10972800" cy="89505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2760292"/>
            <a:ext cx="10972800" cy="107677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016773"/>
            <a:ext cx="10972800" cy="1016701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09601" y="5155501"/>
            <a:ext cx="10977033" cy="91192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903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v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8"/>
            <a:ext cx="10972800" cy="70830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2451378"/>
            <a:ext cx="10972800" cy="735437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3486685"/>
            <a:ext cx="10972800" cy="716830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09601" y="4503386"/>
            <a:ext cx="10977033" cy="716828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09600" y="5494339"/>
            <a:ext cx="10972800" cy="55562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76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8"/>
            <a:ext cx="10972800" cy="59517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2273744"/>
            <a:ext cx="10972800" cy="554915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2950896"/>
            <a:ext cx="10972800" cy="535791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09601" y="3639492"/>
            <a:ext cx="10977033" cy="677152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09600" y="4469451"/>
            <a:ext cx="10972800" cy="598206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609601" y="5221288"/>
            <a:ext cx="10977033" cy="641350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152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even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8"/>
            <a:ext cx="10972800" cy="407853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2116988"/>
            <a:ext cx="10972800" cy="41256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2734850"/>
            <a:ext cx="10972800" cy="433357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09601" y="3365733"/>
            <a:ext cx="10977033" cy="465069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09600" y="3938595"/>
            <a:ext cx="10972800" cy="443837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609601" y="4569758"/>
            <a:ext cx="10977033" cy="464206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609600" y="5221289"/>
            <a:ext cx="10972800" cy="551633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59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Eight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8"/>
            <a:ext cx="10972800" cy="407853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3"/>
            <a:r>
              <a:rPr lang="en-US" dirty="0"/>
              <a:t> 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2116988"/>
            <a:ext cx="10972800" cy="412568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30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2734850"/>
            <a:ext cx="10972800" cy="433357"/>
          </a:xfrm>
        </p:spPr>
        <p:txBody>
          <a:bodyPr lIns="0" tIns="0" rIns="0" bIns="0"/>
          <a:lstStyle>
            <a:lvl1pPr indent="-255600">
              <a:defRPr sz="2400">
                <a:latin typeface="+mn-lt"/>
              </a:defRPr>
            </a:lvl1pPr>
            <a:lvl2pPr indent="-2556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09601" y="3365732"/>
            <a:ext cx="10977033" cy="38553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09600" y="3938595"/>
            <a:ext cx="10972800" cy="378050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609601" y="4503970"/>
            <a:ext cx="10977033" cy="384225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609600" y="5069349"/>
            <a:ext cx="10972800" cy="451321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609601" y="5614988"/>
            <a:ext cx="10977033" cy="444500"/>
          </a:xfrm>
        </p:spPr>
        <p:txBody>
          <a:bodyPr lIns="0" tIns="0" rIns="0" bIns="0"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96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28601"/>
            <a:ext cx="109728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09600" y="5368160"/>
            <a:ext cx="109728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10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1963" y="6429709"/>
            <a:ext cx="1223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5"/>
          <p:cNvSpPr txBox="1">
            <a:spLocks/>
          </p:cNvSpPr>
          <p:nvPr userDrawn="1"/>
        </p:nvSpPr>
        <p:spPr>
          <a:xfrm>
            <a:off x="4034327" y="6392221"/>
            <a:ext cx="7993799" cy="38865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2020 Pearson Education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92246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8F4AEC-8AEB-43B5-AEBA-515A9A32F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02121"/>
              </p:ext>
            </p:extLst>
          </p:nvPr>
        </p:nvGraphicFramePr>
        <p:xfrm>
          <a:off x="2006601" y="1224299"/>
          <a:ext cx="8178800" cy="4800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8329">
                  <a:extLst>
                    <a:ext uri="{9D8B030D-6E8A-4147-A177-3AD203B41FA5}">
                      <a16:colId xmlns:a16="http://schemas.microsoft.com/office/drawing/2014/main" val="3455213079"/>
                    </a:ext>
                  </a:extLst>
                </a:gridCol>
                <a:gridCol w="2877890">
                  <a:extLst>
                    <a:ext uri="{9D8B030D-6E8A-4147-A177-3AD203B41FA5}">
                      <a16:colId xmlns:a16="http://schemas.microsoft.com/office/drawing/2014/main" val="2620856252"/>
                    </a:ext>
                  </a:extLst>
                </a:gridCol>
                <a:gridCol w="2692581">
                  <a:extLst>
                    <a:ext uri="{9D8B030D-6E8A-4147-A177-3AD203B41FA5}">
                      <a16:colId xmlns:a16="http://schemas.microsoft.com/office/drawing/2014/main" val="2840643110"/>
                    </a:ext>
                  </a:extLst>
                </a:gridCol>
              </a:tblGrid>
              <a:tr h="19575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Case study name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Disney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226" marR="53226" marT="53226" marB="5322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Strengths – 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Highest safety standards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Blue sky Speculation</a:t>
                      </a:r>
                    </a:p>
                  </a:txBody>
                  <a:tcPr marL="53226" marR="53226" marT="53226" marB="5322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Weaknesses – W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Lack of patents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 training cost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Less online presence</a:t>
                      </a:r>
                    </a:p>
                  </a:txBody>
                  <a:tcPr marL="53226" marR="53226" marT="53226" marB="53226"/>
                </a:tc>
                <a:extLst>
                  <a:ext uri="{0D108BD9-81ED-4DB2-BD59-A6C34878D82A}">
                    <a16:rowId xmlns:a16="http://schemas.microsoft.com/office/drawing/2014/main" val="2424238453"/>
                  </a:ext>
                </a:extLst>
              </a:tr>
              <a:tr h="12852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Opportunities – O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Knowledge about consumer preferences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Increase market share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Addition of delivery channel(OTT platform)</a:t>
                      </a:r>
                    </a:p>
                  </a:txBody>
                  <a:tcPr marL="53226" marR="53226" marT="53226" marB="5322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 strategies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qualitative market research to find out market gaps to be filled</a:t>
                      </a:r>
                    </a:p>
                  </a:txBody>
                  <a:tcPr marL="53226" marR="53226" marT="53226" marB="5322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WO strategies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Launch their OTT platform (Disney +)</a:t>
                      </a:r>
                    </a:p>
                  </a:txBody>
                  <a:tcPr marL="53226" marR="53226" marT="53226" marB="53226"/>
                </a:tc>
                <a:extLst>
                  <a:ext uri="{0D108BD9-81ED-4DB2-BD59-A6C34878D82A}">
                    <a16:rowId xmlns:a16="http://schemas.microsoft.com/office/drawing/2014/main" val="626275245"/>
                  </a:ext>
                </a:extLst>
              </a:tr>
              <a:tr h="12852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Threats – T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Wastage of time in repairs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Failure of special effects</a:t>
                      </a:r>
                    </a:p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Replication of rides</a:t>
                      </a:r>
                    </a:p>
                  </a:txBody>
                  <a:tcPr marL="53226" marR="53226" marT="53226" marB="5322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 strategies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a periodic maintenance schedule</a:t>
                      </a:r>
                    </a:p>
                  </a:txBody>
                  <a:tcPr marL="53226" marR="53226" marT="53226" marB="5322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WT strategies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 Licensing their ride designs</a:t>
                      </a:r>
                    </a:p>
                  </a:txBody>
                  <a:tcPr marL="53226" marR="53226" marT="53226" marB="53226"/>
                </a:tc>
                <a:extLst>
                  <a:ext uri="{0D108BD9-81ED-4DB2-BD59-A6C34878D82A}">
                    <a16:rowId xmlns:a16="http://schemas.microsoft.com/office/drawing/2014/main" val="154558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2585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Noto Sans Symbols</vt:lpstr>
      <vt:lpstr>Times New Roman</vt:lpstr>
      <vt:lpstr>Verdana</vt:lpstr>
      <vt:lpstr>508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Bhanushali</dc:creator>
  <cp:lastModifiedBy>Jay Bhanushali</cp:lastModifiedBy>
  <cp:revision>2</cp:revision>
  <dcterms:created xsi:type="dcterms:W3CDTF">2022-10-13T01:44:43Z</dcterms:created>
  <dcterms:modified xsi:type="dcterms:W3CDTF">2022-12-07T08:01:56Z</dcterms:modified>
</cp:coreProperties>
</file>