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7" r:id="rId5"/>
    <p:sldId id="258" r:id="rId6"/>
    <p:sldId id="259"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D097B-6389-7ECC-4130-3BA9B69230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D0E89F-A521-FB2E-8642-C149E964B9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D25AA9-C3E0-5C0A-F221-2FAE874AB39C}"/>
              </a:ext>
            </a:extLst>
          </p:cNvPr>
          <p:cNvSpPr>
            <a:spLocks noGrp="1"/>
          </p:cNvSpPr>
          <p:nvPr>
            <p:ph type="dt" sz="half" idx="10"/>
          </p:nvPr>
        </p:nvSpPr>
        <p:spPr/>
        <p:txBody>
          <a:bodyPr/>
          <a:lstStyle/>
          <a:p>
            <a:fld id="{84650F94-A52D-479C-BE4A-92FF8090C6EE}" type="datetimeFigureOut">
              <a:rPr lang="en-IN" smtClean="0"/>
              <a:t>11-04-2024</a:t>
            </a:fld>
            <a:endParaRPr lang="en-IN"/>
          </a:p>
        </p:txBody>
      </p:sp>
      <p:sp>
        <p:nvSpPr>
          <p:cNvPr id="5" name="Footer Placeholder 4">
            <a:extLst>
              <a:ext uri="{FF2B5EF4-FFF2-40B4-BE49-F238E27FC236}">
                <a16:creationId xmlns:a16="http://schemas.microsoft.com/office/drawing/2014/main" id="{B475AB79-BB77-8A90-B01D-C4E4C6281E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22BE1B-493D-5EA4-6560-E93D1BBD2EFA}"/>
              </a:ext>
            </a:extLst>
          </p:cNvPr>
          <p:cNvSpPr>
            <a:spLocks noGrp="1"/>
          </p:cNvSpPr>
          <p:nvPr>
            <p:ph type="sldNum" sz="quarter" idx="12"/>
          </p:nvPr>
        </p:nvSpPr>
        <p:spPr/>
        <p:txBody>
          <a:bodyPr/>
          <a:lstStyle/>
          <a:p>
            <a:fld id="{96B8F404-A56B-4511-8CB9-4D452D91EBCE}" type="slidenum">
              <a:rPr lang="en-IN" smtClean="0"/>
              <a:t>‹#›</a:t>
            </a:fld>
            <a:endParaRPr lang="en-IN"/>
          </a:p>
        </p:txBody>
      </p:sp>
    </p:spTree>
    <p:extLst>
      <p:ext uri="{BB962C8B-B14F-4D97-AF65-F5344CB8AC3E}">
        <p14:creationId xmlns:p14="http://schemas.microsoft.com/office/powerpoint/2010/main" val="3356197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99870-9D9C-AC9C-EBBA-9C673E2770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02C791-655E-83CE-85ED-194ABEC164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D1D48D-7230-D412-57A0-150511BE5A71}"/>
              </a:ext>
            </a:extLst>
          </p:cNvPr>
          <p:cNvSpPr>
            <a:spLocks noGrp="1"/>
          </p:cNvSpPr>
          <p:nvPr>
            <p:ph type="dt" sz="half" idx="10"/>
          </p:nvPr>
        </p:nvSpPr>
        <p:spPr/>
        <p:txBody>
          <a:bodyPr/>
          <a:lstStyle/>
          <a:p>
            <a:fld id="{84650F94-A52D-479C-BE4A-92FF8090C6EE}" type="datetimeFigureOut">
              <a:rPr lang="en-IN" smtClean="0"/>
              <a:t>11-04-2024</a:t>
            </a:fld>
            <a:endParaRPr lang="en-IN"/>
          </a:p>
        </p:txBody>
      </p:sp>
      <p:sp>
        <p:nvSpPr>
          <p:cNvPr id="5" name="Footer Placeholder 4">
            <a:extLst>
              <a:ext uri="{FF2B5EF4-FFF2-40B4-BE49-F238E27FC236}">
                <a16:creationId xmlns:a16="http://schemas.microsoft.com/office/drawing/2014/main" id="{596129CE-A711-6DFF-7F5C-CBC02A9397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EC5447-081C-F93E-B718-A82A3458F192}"/>
              </a:ext>
            </a:extLst>
          </p:cNvPr>
          <p:cNvSpPr>
            <a:spLocks noGrp="1"/>
          </p:cNvSpPr>
          <p:nvPr>
            <p:ph type="sldNum" sz="quarter" idx="12"/>
          </p:nvPr>
        </p:nvSpPr>
        <p:spPr/>
        <p:txBody>
          <a:bodyPr/>
          <a:lstStyle/>
          <a:p>
            <a:fld id="{96B8F404-A56B-4511-8CB9-4D452D91EBCE}" type="slidenum">
              <a:rPr lang="en-IN" smtClean="0"/>
              <a:t>‹#›</a:t>
            </a:fld>
            <a:endParaRPr lang="en-IN"/>
          </a:p>
        </p:txBody>
      </p:sp>
    </p:spTree>
    <p:extLst>
      <p:ext uri="{BB962C8B-B14F-4D97-AF65-F5344CB8AC3E}">
        <p14:creationId xmlns:p14="http://schemas.microsoft.com/office/powerpoint/2010/main" val="274361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74F1A0-5B97-68B9-79F5-C6777B7262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CA9F31-AA2F-14AA-5A4A-7E8BE0BC09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6E1DE7-BC7B-3A5F-E00A-E12D589EE0C8}"/>
              </a:ext>
            </a:extLst>
          </p:cNvPr>
          <p:cNvSpPr>
            <a:spLocks noGrp="1"/>
          </p:cNvSpPr>
          <p:nvPr>
            <p:ph type="dt" sz="half" idx="10"/>
          </p:nvPr>
        </p:nvSpPr>
        <p:spPr/>
        <p:txBody>
          <a:bodyPr/>
          <a:lstStyle/>
          <a:p>
            <a:fld id="{84650F94-A52D-479C-BE4A-92FF8090C6EE}" type="datetimeFigureOut">
              <a:rPr lang="en-IN" smtClean="0"/>
              <a:t>11-04-2024</a:t>
            </a:fld>
            <a:endParaRPr lang="en-IN"/>
          </a:p>
        </p:txBody>
      </p:sp>
      <p:sp>
        <p:nvSpPr>
          <p:cNvPr id="5" name="Footer Placeholder 4">
            <a:extLst>
              <a:ext uri="{FF2B5EF4-FFF2-40B4-BE49-F238E27FC236}">
                <a16:creationId xmlns:a16="http://schemas.microsoft.com/office/drawing/2014/main" id="{ACA1C838-8DA8-ADCB-A14E-875B4FD407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50C6D1-7027-5744-9C37-A135AD2F372F}"/>
              </a:ext>
            </a:extLst>
          </p:cNvPr>
          <p:cNvSpPr>
            <a:spLocks noGrp="1"/>
          </p:cNvSpPr>
          <p:nvPr>
            <p:ph type="sldNum" sz="quarter" idx="12"/>
          </p:nvPr>
        </p:nvSpPr>
        <p:spPr/>
        <p:txBody>
          <a:bodyPr/>
          <a:lstStyle/>
          <a:p>
            <a:fld id="{96B8F404-A56B-4511-8CB9-4D452D91EBCE}" type="slidenum">
              <a:rPr lang="en-IN" smtClean="0"/>
              <a:t>‹#›</a:t>
            </a:fld>
            <a:endParaRPr lang="en-IN"/>
          </a:p>
        </p:txBody>
      </p:sp>
    </p:spTree>
    <p:extLst>
      <p:ext uri="{BB962C8B-B14F-4D97-AF65-F5344CB8AC3E}">
        <p14:creationId xmlns:p14="http://schemas.microsoft.com/office/powerpoint/2010/main" val="32176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0D0CB-D2D4-9A4A-5225-1A172FD08B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B73238-3BCB-E7B4-2B20-08FC225B84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57CA15-58F7-75B3-B453-2ECA99550D30}"/>
              </a:ext>
            </a:extLst>
          </p:cNvPr>
          <p:cNvSpPr>
            <a:spLocks noGrp="1"/>
          </p:cNvSpPr>
          <p:nvPr>
            <p:ph type="dt" sz="half" idx="10"/>
          </p:nvPr>
        </p:nvSpPr>
        <p:spPr/>
        <p:txBody>
          <a:bodyPr/>
          <a:lstStyle/>
          <a:p>
            <a:fld id="{84650F94-A52D-479C-BE4A-92FF8090C6EE}" type="datetimeFigureOut">
              <a:rPr lang="en-IN" smtClean="0"/>
              <a:t>11-04-2024</a:t>
            </a:fld>
            <a:endParaRPr lang="en-IN"/>
          </a:p>
        </p:txBody>
      </p:sp>
      <p:sp>
        <p:nvSpPr>
          <p:cNvPr id="5" name="Footer Placeholder 4">
            <a:extLst>
              <a:ext uri="{FF2B5EF4-FFF2-40B4-BE49-F238E27FC236}">
                <a16:creationId xmlns:a16="http://schemas.microsoft.com/office/drawing/2014/main" id="{F5EB308D-5DD4-7248-FCD6-9D8EF4798D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5C95F6-95D6-4801-FAAF-680B6FABA393}"/>
              </a:ext>
            </a:extLst>
          </p:cNvPr>
          <p:cNvSpPr>
            <a:spLocks noGrp="1"/>
          </p:cNvSpPr>
          <p:nvPr>
            <p:ph type="sldNum" sz="quarter" idx="12"/>
          </p:nvPr>
        </p:nvSpPr>
        <p:spPr/>
        <p:txBody>
          <a:bodyPr/>
          <a:lstStyle/>
          <a:p>
            <a:fld id="{96B8F404-A56B-4511-8CB9-4D452D91EBCE}" type="slidenum">
              <a:rPr lang="en-IN" smtClean="0"/>
              <a:t>‹#›</a:t>
            </a:fld>
            <a:endParaRPr lang="en-IN"/>
          </a:p>
        </p:txBody>
      </p:sp>
    </p:spTree>
    <p:extLst>
      <p:ext uri="{BB962C8B-B14F-4D97-AF65-F5344CB8AC3E}">
        <p14:creationId xmlns:p14="http://schemas.microsoft.com/office/powerpoint/2010/main" val="2207037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864C4-D76A-DAB1-021A-B806C09FB7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7C950B-1018-75FB-350B-F2363CCBA7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FFB06C-5CCB-E100-467E-2AF6914C28E7}"/>
              </a:ext>
            </a:extLst>
          </p:cNvPr>
          <p:cNvSpPr>
            <a:spLocks noGrp="1"/>
          </p:cNvSpPr>
          <p:nvPr>
            <p:ph type="dt" sz="half" idx="10"/>
          </p:nvPr>
        </p:nvSpPr>
        <p:spPr/>
        <p:txBody>
          <a:bodyPr/>
          <a:lstStyle/>
          <a:p>
            <a:fld id="{84650F94-A52D-479C-BE4A-92FF8090C6EE}" type="datetimeFigureOut">
              <a:rPr lang="en-IN" smtClean="0"/>
              <a:t>11-04-2024</a:t>
            </a:fld>
            <a:endParaRPr lang="en-IN"/>
          </a:p>
        </p:txBody>
      </p:sp>
      <p:sp>
        <p:nvSpPr>
          <p:cNvPr id="5" name="Footer Placeholder 4">
            <a:extLst>
              <a:ext uri="{FF2B5EF4-FFF2-40B4-BE49-F238E27FC236}">
                <a16:creationId xmlns:a16="http://schemas.microsoft.com/office/drawing/2014/main" id="{7A1B0B21-4B52-D07C-C7C5-993246EF72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E5199D-9377-FACE-7AF0-4049C18726A7}"/>
              </a:ext>
            </a:extLst>
          </p:cNvPr>
          <p:cNvSpPr>
            <a:spLocks noGrp="1"/>
          </p:cNvSpPr>
          <p:nvPr>
            <p:ph type="sldNum" sz="quarter" idx="12"/>
          </p:nvPr>
        </p:nvSpPr>
        <p:spPr/>
        <p:txBody>
          <a:bodyPr/>
          <a:lstStyle/>
          <a:p>
            <a:fld id="{96B8F404-A56B-4511-8CB9-4D452D91EBCE}" type="slidenum">
              <a:rPr lang="en-IN" smtClean="0"/>
              <a:t>‹#›</a:t>
            </a:fld>
            <a:endParaRPr lang="en-IN"/>
          </a:p>
        </p:txBody>
      </p:sp>
    </p:spTree>
    <p:extLst>
      <p:ext uri="{BB962C8B-B14F-4D97-AF65-F5344CB8AC3E}">
        <p14:creationId xmlns:p14="http://schemas.microsoft.com/office/powerpoint/2010/main" val="13247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118A-9D18-92C3-6013-D377C9E5BD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EAC10B-FBC8-CD49-CD00-AA8E1C2F8A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F5EDBD-4796-2981-2BB7-17A0154B37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5E48F1-5C3C-8D3C-2FC7-997FA16F22DC}"/>
              </a:ext>
            </a:extLst>
          </p:cNvPr>
          <p:cNvSpPr>
            <a:spLocks noGrp="1"/>
          </p:cNvSpPr>
          <p:nvPr>
            <p:ph type="dt" sz="half" idx="10"/>
          </p:nvPr>
        </p:nvSpPr>
        <p:spPr/>
        <p:txBody>
          <a:bodyPr/>
          <a:lstStyle/>
          <a:p>
            <a:fld id="{84650F94-A52D-479C-BE4A-92FF8090C6EE}" type="datetimeFigureOut">
              <a:rPr lang="en-IN" smtClean="0"/>
              <a:t>11-04-2024</a:t>
            </a:fld>
            <a:endParaRPr lang="en-IN"/>
          </a:p>
        </p:txBody>
      </p:sp>
      <p:sp>
        <p:nvSpPr>
          <p:cNvPr id="6" name="Footer Placeholder 5">
            <a:extLst>
              <a:ext uri="{FF2B5EF4-FFF2-40B4-BE49-F238E27FC236}">
                <a16:creationId xmlns:a16="http://schemas.microsoft.com/office/drawing/2014/main" id="{8A86ED02-ADE1-1997-9022-A52DA0C409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4D69E4-B231-F9F1-DC78-196215AB03C0}"/>
              </a:ext>
            </a:extLst>
          </p:cNvPr>
          <p:cNvSpPr>
            <a:spLocks noGrp="1"/>
          </p:cNvSpPr>
          <p:nvPr>
            <p:ph type="sldNum" sz="quarter" idx="12"/>
          </p:nvPr>
        </p:nvSpPr>
        <p:spPr/>
        <p:txBody>
          <a:bodyPr/>
          <a:lstStyle/>
          <a:p>
            <a:fld id="{96B8F404-A56B-4511-8CB9-4D452D91EBCE}" type="slidenum">
              <a:rPr lang="en-IN" smtClean="0"/>
              <a:t>‹#›</a:t>
            </a:fld>
            <a:endParaRPr lang="en-IN"/>
          </a:p>
        </p:txBody>
      </p:sp>
    </p:spTree>
    <p:extLst>
      <p:ext uri="{BB962C8B-B14F-4D97-AF65-F5344CB8AC3E}">
        <p14:creationId xmlns:p14="http://schemas.microsoft.com/office/powerpoint/2010/main" val="1061070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02788-3462-76DC-1422-0210FEA8F4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3A1871-CAFB-BCCF-BECA-636878E5CC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9A0ACB-99AE-5956-D8BD-DDD23BE40B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E68E5E-1606-A265-2B9B-B2DD1E2708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3ADEF1-7364-17CC-BBB4-8E27D8B576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3E2F58-5EC3-3A4A-B589-8E9A34930F0A}"/>
              </a:ext>
            </a:extLst>
          </p:cNvPr>
          <p:cNvSpPr>
            <a:spLocks noGrp="1"/>
          </p:cNvSpPr>
          <p:nvPr>
            <p:ph type="dt" sz="half" idx="10"/>
          </p:nvPr>
        </p:nvSpPr>
        <p:spPr/>
        <p:txBody>
          <a:bodyPr/>
          <a:lstStyle/>
          <a:p>
            <a:fld id="{84650F94-A52D-479C-BE4A-92FF8090C6EE}" type="datetimeFigureOut">
              <a:rPr lang="en-IN" smtClean="0"/>
              <a:t>11-04-2024</a:t>
            </a:fld>
            <a:endParaRPr lang="en-IN"/>
          </a:p>
        </p:txBody>
      </p:sp>
      <p:sp>
        <p:nvSpPr>
          <p:cNvPr id="8" name="Footer Placeholder 7">
            <a:extLst>
              <a:ext uri="{FF2B5EF4-FFF2-40B4-BE49-F238E27FC236}">
                <a16:creationId xmlns:a16="http://schemas.microsoft.com/office/drawing/2014/main" id="{1456D15F-0E21-E2B1-B4A6-9BFFD426DA2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C0B29F-3BF1-554D-CC98-2DD3F33AABA1}"/>
              </a:ext>
            </a:extLst>
          </p:cNvPr>
          <p:cNvSpPr>
            <a:spLocks noGrp="1"/>
          </p:cNvSpPr>
          <p:nvPr>
            <p:ph type="sldNum" sz="quarter" idx="12"/>
          </p:nvPr>
        </p:nvSpPr>
        <p:spPr/>
        <p:txBody>
          <a:bodyPr/>
          <a:lstStyle/>
          <a:p>
            <a:fld id="{96B8F404-A56B-4511-8CB9-4D452D91EBCE}" type="slidenum">
              <a:rPr lang="en-IN" smtClean="0"/>
              <a:t>‹#›</a:t>
            </a:fld>
            <a:endParaRPr lang="en-IN"/>
          </a:p>
        </p:txBody>
      </p:sp>
    </p:spTree>
    <p:extLst>
      <p:ext uri="{BB962C8B-B14F-4D97-AF65-F5344CB8AC3E}">
        <p14:creationId xmlns:p14="http://schemas.microsoft.com/office/powerpoint/2010/main" val="3625652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67162-0FBE-7602-5452-6885EEE349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E0185B-35AF-EFED-07C4-0A7282AB3DE6}"/>
              </a:ext>
            </a:extLst>
          </p:cNvPr>
          <p:cNvSpPr>
            <a:spLocks noGrp="1"/>
          </p:cNvSpPr>
          <p:nvPr>
            <p:ph type="dt" sz="half" idx="10"/>
          </p:nvPr>
        </p:nvSpPr>
        <p:spPr/>
        <p:txBody>
          <a:bodyPr/>
          <a:lstStyle/>
          <a:p>
            <a:fld id="{84650F94-A52D-479C-BE4A-92FF8090C6EE}" type="datetimeFigureOut">
              <a:rPr lang="en-IN" smtClean="0"/>
              <a:t>11-04-2024</a:t>
            </a:fld>
            <a:endParaRPr lang="en-IN"/>
          </a:p>
        </p:txBody>
      </p:sp>
      <p:sp>
        <p:nvSpPr>
          <p:cNvPr id="4" name="Footer Placeholder 3">
            <a:extLst>
              <a:ext uri="{FF2B5EF4-FFF2-40B4-BE49-F238E27FC236}">
                <a16:creationId xmlns:a16="http://schemas.microsoft.com/office/drawing/2014/main" id="{3535992B-4B1B-6320-CA68-6013C8B302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370432-7838-2600-4468-A1E060B3644C}"/>
              </a:ext>
            </a:extLst>
          </p:cNvPr>
          <p:cNvSpPr>
            <a:spLocks noGrp="1"/>
          </p:cNvSpPr>
          <p:nvPr>
            <p:ph type="sldNum" sz="quarter" idx="12"/>
          </p:nvPr>
        </p:nvSpPr>
        <p:spPr/>
        <p:txBody>
          <a:bodyPr/>
          <a:lstStyle/>
          <a:p>
            <a:fld id="{96B8F404-A56B-4511-8CB9-4D452D91EBCE}" type="slidenum">
              <a:rPr lang="en-IN" smtClean="0"/>
              <a:t>‹#›</a:t>
            </a:fld>
            <a:endParaRPr lang="en-IN"/>
          </a:p>
        </p:txBody>
      </p:sp>
    </p:spTree>
    <p:extLst>
      <p:ext uri="{BB962C8B-B14F-4D97-AF65-F5344CB8AC3E}">
        <p14:creationId xmlns:p14="http://schemas.microsoft.com/office/powerpoint/2010/main" val="364826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676F92-F8BE-D31F-D8E2-C0C627299EE8}"/>
              </a:ext>
            </a:extLst>
          </p:cNvPr>
          <p:cNvSpPr>
            <a:spLocks noGrp="1"/>
          </p:cNvSpPr>
          <p:nvPr>
            <p:ph type="dt" sz="half" idx="10"/>
          </p:nvPr>
        </p:nvSpPr>
        <p:spPr/>
        <p:txBody>
          <a:bodyPr/>
          <a:lstStyle/>
          <a:p>
            <a:fld id="{84650F94-A52D-479C-BE4A-92FF8090C6EE}" type="datetimeFigureOut">
              <a:rPr lang="en-IN" smtClean="0"/>
              <a:t>11-04-2024</a:t>
            </a:fld>
            <a:endParaRPr lang="en-IN"/>
          </a:p>
        </p:txBody>
      </p:sp>
      <p:sp>
        <p:nvSpPr>
          <p:cNvPr id="3" name="Footer Placeholder 2">
            <a:extLst>
              <a:ext uri="{FF2B5EF4-FFF2-40B4-BE49-F238E27FC236}">
                <a16:creationId xmlns:a16="http://schemas.microsoft.com/office/drawing/2014/main" id="{87B50C59-FF10-DB7E-D308-4F92B5B155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5B2B9E3-4D28-F52F-69B5-472642FA9663}"/>
              </a:ext>
            </a:extLst>
          </p:cNvPr>
          <p:cNvSpPr>
            <a:spLocks noGrp="1"/>
          </p:cNvSpPr>
          <p:nvPr>
            <p:ph type="sldNum" sz="quarter" idx="12"/>
          </p:nvPr>
        </p:nvSpPr>
        <p:spPr/>
        <p:txBody>
          <a:bodyPr/>
          <a:lstStyle/>
          <a:p>
            <a:fld id="{96B8F404-A56B-4511-8CB9-4D452D91EBCE}" type="slidenum">
              <a:rPr lang="en-IN" smtClean="0"/>
              <a:t>‹#›</a:t>
            </a:fld>
            <a:endParaRPr lang="en-IN"/>
          </a:p>
        </p:txBody>
      </p:sp>
    </p:spTree>
    <p:extLst>
      <p:ext uri="{BB962C8B-B14F-4D97-AF65-F5344CB8AC3E}">
        <p14:creationId xmlns:p14="http://schemas.microsoft.com/office/powerpoint/2010/main" val="925632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F494-AF08-3C33-572B-67DCB6ED2A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F198C0-83F7-D036-50EE-95EBE7A1D0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E6DFCA-B098-0E60-25AC-1A77DC257D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2BE40D-EAFE-5B74-84F0-111AB8B17032}"/>
              </a:ext>
            </a:extLst>
          </p:cNvPr>
          <p:cNvSpPr>
            <a:spLocks noGrp="1"/>
          </p:cNvSpPr>
          <p:nvPr>
            <p:ph type="dt" sz="half" idx="10"/>
          </p:nvPr>
        </p:nvSpPr>
        <p:spPr/>
        <p:txBody>
          <a:bodyPr/>
          <a:lstStyle/>
          <a:p>
            <a:fld id="{84650F94-A52D-479C-BE4A-92FF8090C6EE}" type="datetimeFigureOut">
              <a:rPr lang="en-IN" smtClean="0"/>
              <a:t>11-04-2024</a:t>
            </a:fld>
            <a:endParaRPr lang="en-IN"/>
          </a:p>
        </p:txBody>
      </p:sp>
      <p:sp>
        <p:nvSpPr>
          <p:cNvPr id="6" name="Footer Placeholder 5">
            <a:extLst>
              <a:ext uri="{FF2B5EF4-FFF2-40B4-BE49-F238E27FC236}">
                <a16:creationId xmlns:a16="http://schemas.microsoft.com/office/drawing/2014/main" id="{63860B13-02F7-782D-E10F-BB3AFBD748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EB7537-71CE-C2E1-0F38-85688F41C171}"/>
              </a:ext>
            </a:extLst>
          </p:cNvPr>
          <p:cNvSpPr>
            <a:spLocks noGrp="1"/>
          </p:cNvSpPr>
          <p:nvPr>
            <p:ph type="sldNum" sz="quarter" idx="12"/>
          </p:nvPr>
        </p:nvSpPr>
        <p:spPr/>
        <p:txBody>
          <a:bodyPr/>
          <a:lstStyle/>
          <a:p>
            <a:fld id="{96B8F404-A56B-4511-8CB9-4D452D91EBCE}" type="slidenum">
              <a:rPr lang="en-IN" smtClean="0"/>
              <a:t>‹#›</a:t>
            </a:fld>
            <a:endParaRPr lang="en-IN"/>
          </a:p>
        </p:txBody>
      </p:sp>
    </p:spTree>
    <p:extLst>
      <p:ext uri="{BB962C8B-B14F-4D97-AF65-F5344CB8AC3E}">
        <p14:creationId xmlns:p14="http://schemas.microsoft.com/office/powerpoint/2010/main" val="2065789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0DD55-2625-0FAF-07F3-561CDA72CD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FC22EC-D350-24BC-124E-E0FB3EC948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6903408-6737-70FA-AE24-D8A218726D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578BE-1250-0140-F2F0-689FE3B8E1B0}"/>
              </a:ext>
            </a:extLst>
          </p:cNvPr>
          <p:cNvSpPr>
            <a:spLocks noGrp="1"/>
          </p:cNvSpPr>
          <p:nvPr>
            <p:ph type="dt" sz="half" idx="10"/>
          </p:nvPr>
        </p:nvSpPr>
        <p:spPr/>
        <p:txBody>
          <a:bodyPr/>
          <a:lstStyle/>
          <a:p>
            <a:fld id="{84650F94-A52D-479C-BE4A-92FF8090C6EE}" type="datetimeFigureOut">
              <a:rPr lang="en-IN" smtClean="0"/>
              <a:t>11-04-2024</a:t>
            </a:fld>
            <a:endParaRPr lang="en-IN"/>
          </a:p>
        </p:txBody>
      </p:sp>
      <p:sp>
        <p:nvSpPr>
          <p:cNvPr id="6" name="Footer Placeholder 5">
            <a:extLst>
              <a:ext uri="{FF2B5EF4-FFF2-40B4-BE49-F238E27FC236}">
                <a16:creationId xmlns:a16="http://schemas.microsoft.com/office/drawing/2014/main" id="{D7EA2A3D-7A9F-85DF-7F59-2FF08FAE2C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E8FEA7-F35D-9561-F7DC-D6BFF24295F4}"/>
              </a:ext>
            </a:extLst>
          </p:cNvPr>
          <p:cNvSpPr>
            <a:spLocks noGrp="1"/>
          </p:cNvSpPr>
          <p:nvPr>
            <p:ph type="sldNum" sz="quarter" idx="12"/>
          </p:nvPr>
        </p:nvSpPr>
        <p:spPr/>
        <p:txBody>
          <a:bodyPr/>
          <a:lstStyle/>
          <a:p>
            <a:fld id="{96B8F404-A56B-4511-8CB9-4D452D91EBCE}" type="slidenum">
              <a:rPr lang="en-IN" smtClean="0"/>
              <a:t>‹#›</a:t>
            </a:fld>
            <a:endParaRPr lang="en-IN"/>
          </a:p>
        </p:txBody>
      </p:sp>
    </p:spTree>
    <p:extLst>
      <p:ext uri="{BB962C8B-B14F-4D97-AF65-F5344CB8AC3E}">
        <p14:creationId xmlns:p14="http://schemas.microsoft.com/office/powerpoint/2010/main" val="3843108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9216D3-E6DF-9EF6-977D-12087B765A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F819AE-6769-A298-AF14-BB46AD6AE0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7E79A0-07A3-8F5A-562E-E318885E60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50F94-A52D-479C-BE4A-92FF8090C6EE}" type="datetimeFigureOut">
              <a:rPr lang="en-IN" smtClean="0"/>
              <a:t>11-04-2024</a:t>
            </a:fld>
            <a:endParaRPr lang="en-IN"/>
          </a:p>
        </p:txBody>
      </p:sp>
      <p:sp>
        <p:nvSpPr>
          <p:cNvPr id="5" name="Footer Placeholder 4">
            <a:extLst>
              <a:ext uri="{FF2B5EF4-FFF2-40B4-BE49-F238E27FC236}">
                <a16:creationId xmlns:a16="http://schemas.microsoft.com/office/drawing/2014/main" id="{F9FBE6B4-F870-CE07-2E04-4DD7EF7C99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31C4C1-8F6D-D671-E749-FC5EBAF28C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B8F404-A56B-4511-8CB9-4D452D91EBCE}" type="slidenum">
              <a:rPr lang="en-IN" smtClean="0"/>
              <a:t>‹#›</a:t>
            </a:fld>
            <a:endParaRPr lang="en-IN"/>
          </a:p>
        </p:txBody>
      </p:sp>
    </p:spTree>
    <p:extLst>
      <p:ext uri="{BB962C8B-B14F-4D97-AF65-F5344CB8AC3E}">
        <p14:creationId xmlns:p14="http://schemas.microsoft.com/office/powerpoint/2010/main" val="3937366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4D7F6-4BF2-65CF-2B73-FEB5823B737C}"/>
              </a:ext>
            </a:extLst>
          </p:cNvPr>
          <p:cNvSpPr>
            <a:spLocks noGrp="1"/>
          </p:cNvSpPr>
          <p:nvPr>
            <p:ph type="ctrTitle"/>
          </p:nvPr>
        </p:nvSpPr>
        <p:spPr>
          <a:xfrm>
            <a:off x="690663" y="558158"/>
            <a:ext cx="10661515" cy="1941851"/>
          </a:xfrm>
        </p:spPr>
        <p:txBody>
          <a:bodyPr>
            <a:normAutofit fontScale="90000"/>
          </a:bodyPr>
          <a:lstStyle/>
          <a:p>
            <a:r>
              <a:rPr lang="en-US" dirty="0">
                <a:solidFill>
                  <a:schemeClr val="accent2">
                    <a:lumMod val="75000"/>
                  </a:schemeClr>
                </a:solidFill>
                <a:highlight>
                  <a:srgbClr val="C0C0C0"/>
                </a:highlight>
              </a:rPr>
              <a:t>Data Analytics Group Project</a:t>
            </a:r>
            <a:br>
              <a:rPr lang="en-US" dirty="0">
                <a:solidFill>
                  <a:schemeClr val="accent2">
                    <a:lumMod val="75000"/>
                  </a:schemeClr>
                </a:solidFill>
                <a:highlight>
                  <a:srgbClr val="C0C0C0"/>
                </a:highlight>
              </a:rPr>
            </a:br>
            <a:br>
              <a:rPr lang="en-US" dirty="0">
                <a:solidFill>
                  <a:schemeClr val="accent2">
                    <a:lumMod val="75000"/>
                  </a:schemeClr>
                </a:solidFill>
                <a:highlight>
                  <a:srgbClr val="C0C0C0"/>
                </a:highlight>
              </a:rPr>
            </a:br>
            <a:r>
              <a:rPr lang="en-US" sz="3600" dirty="0">
                <a:solidFill>
                  <a:schemeClr val="accent2">
                    <a:lumMod val="75000"/>
                  </a:schemeClr>
                </a:solidFill>
                <a:highlight>
                  <a:srgbClr val="C0C0C0"/>
                </a:highlight>
              </a:rPr>
              <a:t>Comprehensive Analysis of Energy Project Development</a:t>
            </a:r>
            <a:endParaRPr lang="en-IN" dirty="0">
              <a:solidFill>
                <a:schemeClr val="accent2">
                  <a:lumMod val="75000"/>
                </a:schemeClr>
              </a:solidFill>
              <a:highlight>
                <a:srgbClr val="C0C0C0"/>
              </a:highlight>
            </a:endParaRPr>
          </a:p>
        </p:txBody>
      </p:sp>
      <p:sp>
        <p:nvSpPr>
          <p:cNvPr id="3" name="Subtitle 2">
            <a:extLst>
              <a:ext uri="{FF2B5EF4-FFF2-40B4-BE49-F238E27FC236}">
                <a16:creationId xmlns:a16="http://schemas.microsoft.com/office/drawing/2014/main" id="{EECD305C-B27D-EE3B-1569-04FFF5F7384B}"/>
              </a:ext>
            </a:extLst>
          </p:cNvPr>
          <p:cNvSpPr>
            <a:spLocks noGrp="1"/>
          </p:cNvSpPr>
          <p:nvPr>
            <p:ph type="subTitle" idx="1"/>
          </p:nvPr>
        </p:nvSpPr>
        <p:spPr>
          <a:xfrm>
            <a:off x="846306" y="3219855"/>
            <a:ext cx="9821694" cy="3336588"/>
          </a:xfrm>
        </p:spPr>
        <p:txBody>
          <a:bodyPr>
            <a:normAutofit/>
          </a:bodyPr>
          <a:lstStyle/>
          <a:p>
            <a:pPr algn="l"/>
            <a:endParaRPr lang="en-US" b="1" dirty="0"/>
          </a:p>
          <a:p>
            <a:pPr algn="l"/>
            <a:endParaRPr lang="en-US" b="1" dirty="0"/>
          </a:p>
          <a:p>
            <a:pPr algn="l"/>
            <a:endParaRPr lang="en-US" b="1" dirty="0"/>
          </a:p>
          <a:p>
            <a:pPr algn="l"/>
            <a:endParaRPr lang="en-US" b="1" dirty="0"/>
          </a:p>
          <a:p>
            <a:pPr algn="l"/>
            <a:r>
              <a:rPr lang="en-US" b="1" dirty="0"/>
              <a:t>Project By:-</a:t>
            </a:r>
          </a:p>
          <a:p>
            <a:pPr algn="l"/>
            <a:r>
              <a:rPr lang="en-IN" sz="2000" dirty="0"/>
              <a:t>Siddhesh Otari</a:t>
            </a:r>
          </a:p>
          <a:p>
            <a:endParaRPr lang="en-IN" dirty="0"/>
          </a:p>
        </p:txBody>
      </p:sp>
    </p:spTree>
    <p:extLst>
      <p:ext uri="{BB962C8B-B14F-4D97-AF65-F5344CB8AC3E}">
        <p14:creationId xmlns:p14="http://schemas.microsoft.com/office/powerpoint/2010/main" val="1586982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673FF-1EEA-F7AA-CCCF-3C6DEFDFB321}"/>
              </a:ext>
            </a:extLst>
          </p:cNvPr>
          <p:cNvSpPr>
            <a:spLocks noGrp="1"/>
          </p:cNvSpPr>
          <p:nvPr>
            <p:ph type="title"/>
          </p:nvPr>
        </p:nvSpPr>
        <p:spPr/>
        <p:txBody>
          <a:bodyPr>
            <a:normAutofit/>
          </a:bodyPr>
          <a:lstStyle/>
          <a:p>
            <a:pPr algn="ctr"/>
            <a:r>
              <a:rPr lang="en-US" sz="6000" dirty="0">
                <a:solidFill>
                  <a:schemeClr val="accent2">
                    <a:lumMod val="75000"/>
                  </a:schemeClr>
                </a:solidFill>
                <a:highlight>
                  <a:srgbClr val="C0C0C0"/>
                </a:highlight>
              </a:rPr>
              <a:t>Introduction</a:t>
            </a:r>
            <a:endParaRPr lang="en-IN" sz="6000" dirty="0">
              <a:solidFill>
                <a:schemeClr val="accent2">
                  <a:lumMod val="75000"/>
                </a:schemeClr>
              </a:solidFill>
              <a:highlight>
                <a:srgbClr val="C0C0C0"/>
              </a:highlight>
            </a:endParaRPr>
          </a:p>
        </p:txBody>
      </p:sp>
      <p:sp>
        <p:nvSpPr>
          <p:cNvPr id="3" name="Content Placeholder 2">
            <a:extLst>
              <a:ext uri="{FF2B5EF4-FFF2-40B4-BE49-F238E27FC236}">
                <a16:creationId xmlns:a16="http://schemas.microsoft.com/office/drawing/2014/main" id="{D6904D5B-CC71-1996-D8B9-1770E517F3B2}"/>
              </a:ext>
            </a:extLst>
          </p:cNvPr>
          <p:cNvSpPr>
            <a:spLocks noGrp="1"/>
          </p:cNvSpPr>
          <p:nvPr>
            <p:ph idx="1"/>
          </p:nvPr>
        </p:nvSpPr>
        <p:spPr/>
        <p:txBody>
          <a:bodyPr>
            <a:normAutofit lnSpcReduction="10000"/>
          </a:bodyPr>
          <a:lstStyle/>
          <a:p>
            <a:r>
              <a:rPr lang="en-US" sz="2400" dirty="0"/>
              <a:t>The dataset includes a variety of wind energy projects, ranging in size from small scale establishments like Walmart canada Corp wind turbine which has a single turbine producing 0.02MW to bigger projects like Kent Breeze Corp wind farms which has 8 turbines producing 80MW.</a:t>
            </a:r>
          </a:p>
          <a:p>
            <a:r>
              <a:rPr lang="en-US" sz="2400" dirty="0"/>
              <a:t>The study of the impact of location specific variables on the approval and execution of wind energy products is made possible by this geographical variability. </a:t>
            </a:r>
          </a:p>
          <a:p>
            <a:r>
              <a:rPr lang="en-US" sz="2400" dirty="0"/>
              <a:t>The diversity of proponent types makes it possible to investigate the wage in which various Stakeholders approach and maneuver to the regulatory processes pertaining to wind energy projects.</a:t>
            </a:r>
          </a:p>
          <a:p>
            <a:r>
              <a:rPr lang="en-US" sz="2400" dirty="0"/>
              <a:t>This diversity offers insights into the various complexities and factors related to each project type.</a:t>
            </a:r>
            <a:endParaRPr lang="en-IN" sz="2400" dirty="0"/>
          </a:p>
        </p:txBody>
      </p:sp>
    </p:spTree>
    <p:extLst>
      <p:ext uri="{BB962C8B-B14F-4D97-AF65-F5344CB8AC3E}">
        <p14:creationId xmlns:p14="http://schemas.microsoft.com/office/powerpoint/2010/main" val="2824493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0042-A3A7-E20C-6022-6E034DABE309}"/>
              </a:ext>
            </a:extLst>
          </p:cNvPr>
          <p:cNvSpPr>
            <a:spLocks noGrp="1"/>
          </p:cNvSpPr>
          <p:nvPr>
            <p:ph type="title"/>
          </p:nvPr>
        </p:nvSpPr>
        <p:spPr/>
        <p:txBody>
          <a:bodyPr>
            <a:normAutofit/>
          </a:bodyPr>
          <a:lstStyle/>
          <a:p>
            <a:pPr algn="ctr"/>
            <a:r>
              <a:rPr lang="en-US" sz="6000" dirty="0">
                <a:solidFill>
                  <a:schemeClr val="accent2">
                    <a:lumMod val="75000"/>
                  </a:schemeClr>
                </a:solidFill>
                <a:highlight>
                  <a:srgbClr val="C0C0C0"/>
                </a:highlight>
              </a:rPr>
              <a:t>Data Cleaning/RDBMS</a:t>
            </a:r>
            <a:endParaRPr lang="en-IN" sz="6000" dirty="0">
              <a:solidFill>
                <a:schemeClr val="accent2">
                  <a:lumMod val="75000"/>
                </a:schemeClr>
              </a:solidFill>
              <a:highlight>
                <a:srgbClr val="C0C0C0"/>
              </a:highlight>
            </a:endParaRPr>
          </a:p>
        </p:txBody>
      </p:sp>
      <p:sp>
        <p:nvSpPr>
          <p:cNvPr id="3" name="Content Placeholder 2">
            <a:extLst>
              <a:ext uri="{FF2B5EF4-FFF2-40B4-BE49-F238E27FC236}">
                <a16:creationId xmlns:a16="http://schemas.microsoft.com/office/drawing/2014/main" id="{77019E7B-5076-0DCE-99F7-4B8D560684C4}"/>
              </a:ext>
            </a:extLst>
          </p:cNvPr>
          <p:cNvSpPr>
            <a:spLocks noGrp="1"/>
          </p:cNvSpPr>
          <p:nvPr>
            <p:ph idx="1"/>
          </p:nvPr>
        </p:nvSpPr>
        <p:spPr>
          <a:xfrm>
            <a:off x="838200" y="2159539"/>
            <a:ext cx="10515600" cy="4017423"/>
          </a:xfrm>
        </p:spPr>
        <p:txBody>
          <a:bodyPr>
            <a:normAutofit/>
          </a:bodyPr>
          <a:lstStyle/>
          <a:p>
            <a:r>
              <a:rPr lang="en-US" sz="2400" dirty="0"/>
              <a:t>Import the necessary libraries: pandas for data manipulation and </a:t>
            </a:r>
            <a:r>
              <a:rPr lang="en-US" sz="2400" dirty="0" err="1"/>
              <a:t>numpy</a:t>
            </a:r>
            <a:r>
              <a:rPr lang="en-US" sz="2400" dirty="0"/>
              <a:t> for numerical operations.</a:t>
            </a:r>
          </a:p>
          <a:p>
            <a:r>
              <a:rPr lang="en-US" sz="2400" dirty="0"/>
              <a:t>Read an Excel file into a Pandas </a:t>
            </a:r>
            <a:r>
              <a:rPr lang="en-US" sz="2400" dirty="0" err="1"/>
              <a:t>DataFrame</a:t>
            </a:r>
            <a:r>
              <a:rPr lang="en-US" sz="2400" dirty="0"/>
              <a:t>.</a:t>
            </a:r>
          </a:p>
          <a:p>
            <a:r>
              <a:rPr lang="en-US" sz="2400" dirty="0"/>
              <a:t>Remove leading and trailing whitespaces from column names.</a:t>
            </a:r>
          </a:p>
          <a:p>
            <a:r>
              <a:rPr lang="en-US" sz="2400" dirty="0"/>
              <a:t>Filter out all the rows if any null value is present in any of the cells. </a:t>
            </a:r>
          </a:p>
          <a:p>
            <a:r>
              <a:rPr lang="en-US" sz="2400" dirty="0"/>
              <a:t>Replace empty strings with </a:t>
            </a:r>
            <a:r>
              <a:rPr lang="en-US" sz="2400" dirty="0" err="1"/>
              <a:t>NaN</a:t>
            </a:r>
            <a:r>
              <a:rPr lang="en-US" sz="2400" dirty="0"/>
              <a:t> (Not a Number) in the </a:t>
            </a:r>
            <a:r>
              <a:rPr lang="en-US" sz="2400" dirty="0" err="1"/>
              <a:t>DataFrame</a:t>
            </a:r>
            <a:r>
              <a:rPr lang="en-US" sz="2400" dirty="0"/>
              <a:t>.</a:t>
            </a:r>
          </a:p>
          <a:p>
            <a:r>
              <a:rPr lang="en-US" sz="2400" dirty="0"/>
              <a:t>Fill </a:t>
            </a:r>
            <a:r>
              <a:rPr lang="en-US" sz="2400" dirty="0" err="1"/>
              <a:t>NaN</a:t>
            </a:r>
            <a:r>
              <a:rPr lang="en-US" sz="2400" dirty="0"/>
              <a:t> values with the previous non-null value using forward fill (fill).</a:t>
            </a:r>
          </a:p>
          <a:p>
            <a:r>
              <a:rPr lang="en-US" sz="2400" dirty="0"/>
              <a:t>Save the cleaned </a:t>
            </a:r>
            <a:r>
              <a:rPr lang="en-US" sz="2400" dirty="0" err="1"/>
              <a:t>DataFrame</a:t>
            </a:r>
            <a:r>
              <a:rPr lang="en-US" sz="2400" dirty="0"/>
              <a:t> back to an Excel file.</a:t>
            </a:r>
            <a:endParaRPr lang="en-IN" sz="2400" dirty="0"/>
          </a:p>
        </p:txBody>
      </p:sp>
    </p:spTree>
    <p:extLst>
      <p:ext uri="{BB962C8B-B14F-4D97-AF65-F5344CB8AC3E}">
        <p14:creationId xmlns:p14="http://schemas.microsoft.com/office/powerpoint/2010/main" val="2798193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EFD251-B3F3-1DCE-25A6-B9EB9DCF5ACB}"/>
              </a:ext>
            </a:extLst>
          </p:cNvPr>
          <p:cNvPicPr>
            <a:picLocks noChangeAspect="1"/>
          </p:cNvPicPr>
          <p:nvPr/>
        </p:nvPicPr>
        <p:blipFill>
          <a:blip r:embed="rId2"/>
          <a:stretch>
            <a:fillRect/>
          </a:stretch>
        </p:blipFill>
        <p:spPr>
          <a:xfrm>
            <a:off x="463473" y="950259"/>
            <a:ext cx="6439351" cy="5280211"/>
          </a:xfrm>
          <a:prstGeom prst="rect">
            <a:avLst/>
          </a:prstGeom>
        </p:spPr>
      </p:pic>
      <p:sp>
        <p:nvSpPr>
          <p:cNvPr id="7" name="TextBox 6">
            <a:extLst>
              <a:ext uri="{FF2B5EF4-FFF2-40B4-BE49-F238E27FC236}">
                <a16:creationId xmlns:a16="http://schemas.microsoft.com/office/drawing/2014/main" id="{B08E6D4B-5453-7E81-601F-0A57EC7742C0}"/>
              </a:ext>
            </a:extLst>
          </p:cNvPr>
          <p:cNvSpPr txBox="1"/>
          <p:nvPr/>
        </p:nvSpPr>
        <p:spPr>
          <a:xfrm>
            <a:off x="7171766" y="950259"/>
            <a:ext cx="4392706"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The dataset indicates a higher degree of project activity in the Southwest region, where there is a concentration of energy projects.</a:t>
            </a:r>
          </a:p>
          <a:p>
            <a:pPr marL="285750" indent="-285750">
              <a:buFont typeface="Arial" panose="020B0604020202020204" pitchFamily="34" charset="0"/>
              <a:buChar char="•"/>
            </a:pPr>
            <a:r>
              <a:rPr lang="en-US" dirty="0"/>
              <a:t>The two most common types of projects are solar and wind, with solar projects being more common, particularly in the Southwest and Eastern regions, demonstrating a concentration on sustainable energy sources.</a:t>
            </a:r>
          </a:p>
          <a:p>
            <a:pPr marL="285750" indent="-285750">
              <a:buFont typeface="Arial" panose="020B0604020202020204" pitchFamily="34" charset="0"/>
              <a:buChar char="•"/>
            </a:pPr>
            <a:r>
              <a:rPr lang="en-US" dirty="0"/>
              <a:t>The Northern region is notable for its focus on solar projects, indicating a particular approach or interest in utilizing the region's sun energy resources.</a:t>
            </a:r>
          </a:p>
          <a:p>
            <a:pPr marL="285750" indent="-285750">
              <a:buFont typeface="Arial" panose="020B0604020202020204" pitchFamily="34" charset="0"/>
              <a:buChar char="•"/>
            </a:pPr>
            <a:r>
              <a:rPr lang="en-US" dirty="0"/>
              <a:t>Additionally, bioenergy projects can be found in areas like Eastern and Central, suggesting research into a variety of non-conventional energy production channels.</a:t>
            </a:r>
            <a:endParaRPr lang="en-IN" dirty="0"/>
          </a:p>
        </p:txBody>
      </p:sp>
      <p:sp>
        <p:nvSpPr>
          <p:cNvPr id="2" name="Title 1">
            <a:extLst>
              <a:ext uri="{FF2B5EF4-FFF2-40B4-BE49-F238E27FC236}">
                <a16:creationId xmlns:a16="http://schemas.microsoft.com/office/drawing/2014/main" id="{63E72C53-E779-7953-D2AD-E7B0280F3C8F}"/>
              </a:ext>
            </a:extLst>
          </p:cNvPr>
          <p:cNvSpPr>
            <a:spLocks noGrp="1"/>
          </p:cNvSpPr>
          <p:nvPr>
            <p:ph type="ctrTitle"/>
          </p:nvPr>
        </p:nvSpPr>
        <p:spPr>
          <a:xfrm>
            <a:off x="1290536" y="243191"/>
            <a:ext cx="9144000" cy="623257"/>
          </a:xfrm>
        </p:spPr>
        <p:txBody>
          <a:bodyPr>
            <a:noAutofit/>
          </a:bodyPr>
          <a:lstStyle/>
          <a:p>
            <a:r>
              <a:rPr lang="en-US" sz="4000" dirty="0">
                <a:solidFill>
                  <a:schemeClr val="accent2">
                    <a:lumMod val="75000"/>
                  </a:schemeClr>
                </a:solidFill>
                <a:highlight>
                  <a:srgbClr val="C0C0C0"/>
                </a:highlight>
              </a:rPr>
              <a:t>Insight 1</a:t>
            </a:r>
            <a:endParaRPr lang="en-IN" sz="4000" dirty="0">
              <a:solidFill>
                <a:schemeClr val="accent2">
                  <a:lumMod val="75000"/>
                </a:schemeClr>
              </a:solidFill>
              <a:highlight>
                <a:srgbClr val="C0C0C0"/>
              </a:highlight>
            </a:endParaRPr>
          </a:p>
        </p:txBody>
      </p:sp>
    </p:spTree>
    <p:extLst>
      <p:ext uri="{BB962C8B-B14F-4D97-AF65-F5344CB8AC3E}">
        <p14:creationId xmlns:p14="http://schemas.microsoft.com/office/powerpoint/2010/main" val="2961585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DCB65A-F58B-8550-1819-85925F847172}"/>
              </a:ext>
            </a:extLst>
          </p:cNvPr>
          <p:cNvPicPr>
            <a:picLocks noChangeAspect="1"/>
          </p:cNvPicPr>
          <p:nvPr/>
        </p:nvPicPr>
        <p:blipFill>
          <a:blip r:embed="rId2"/>
          <a:stretch>
            <a:fillRect/>
          </a:stretch>
        </p:blipFill>
        <p:spPr>
          <a:xfrm>
            <a:off x="614099" y="989395"/>
            <a:ext cx="5347430" cy="4879210"/>
          </a:xfrm>
          <a:prstGeom prst="rect">
            <a:avLst/>
          </a:prstGeom>
        </p:spPr>
      </p:pic>
      <p:sp>
        <p:nvSpPr>
          <p:cNvPr id="4" name="TextBox 3">
            <a:extLst>
              <a:ext uri="{FF2B5EF4-FFF2-40B4-BE49-F238E27FC236}">
                <a16:creationId xmlns:a16="http://schemas.microsoft.com/office/drawing/2014/main" id="{7BFFD8FA-4DF8-4A74-9C6D-FC7D607F5ACE}"/>
              </a:ext>
            </a:extLst>
          </p:cNvPr>
          <p:cNvSpPr txBox="1"/>
          <p:nvPr/>
        </p:nvSpPr>
        <p:spPr>
          <a:xfrm>
            <a:off x="6544235" y="905435"/>
            <a:ext cx="4921624" cy="4801314"/>
          </a:xfrm>
          <a:prstGeom prst="rect">
            <a:avLst/>
          </a:prstGeom>
          <a:noFill/>
        </p:spPr>
        <p:txBody>
          <a:bodyPr wrap="square" rtlCol="0">
            <a:spAutoFit/>
          </a:bodyPr>
          <a:lstStyle/>
          <a:p>
            <a:pPr marL="285750" indent="-285750">
              <a:buFont typeface="Arial" panose="020B0604020202020204" pitchFamily="34" charset="0"/>
              <a:buChar char="•"/>
            </a:pPr>
            <a:r>
              <a:rPr lang="en-US" dirty="0"/>
              <a:t>Solar and wind energy projects make up the majority of the dataset, with solar projects being the most prevalent. </a:t>
            </a:r>
          </a:p>
          <a:p>
            <a:pPr marL="285750" indent="-285750">
              <a:buFont typeface="Arial" panose="020B0604020202020204" pitchFamily="34" charset="0"/>
              <a:buChar char="•"/>
            </a:pPr>
            <a:r>
              <a:rPr lang="en-US" dirty="0"/>
              <a:t>There is a dedication to using wind energy resources as evidenced by the expansion of wind projects across different locations.</a:t>
            </a:r>
          </a:p>
          <a:p>
            <a:pPr marL="285750" indent="-285750">
              <a:buFont typeface="Arial" panose="020B0604020202020204" pitchFamily="34" charset="0"/>
              <a:buChar char="•"/>
            </a:pPr>
            <a:r>
              <a:rPr lang="en-US" dirty="0"/>
              <a:t>There are also bioenergy projects, demonstrating a curiosity in various energy generation techniques. </a:t>
            </a:r>
          </a:p>
          <a:p>
            <a:pPr marL="285750" indent="-285750">
              <a:buFont typeface="Arial" panose="020B0604020202020204" pitchFamily="34" charset="0"/>
              <a:buChar char="•"/>
            </a:pPr>
            <a:r>
              <a:rPr lang="en-US" dirty="0"/>
              <a:t>Geographic preferences are suggested by the differences in the distribution of wind and solar projects by region. Project evolution trends may become apparent through additional analysis over time. </a:t>
            </a:r>
          </a:p>
          <a:p>
            <a:pPr marL="285750" indent="-285750">
              <a:buFont typeface="Arial" panose="020B0604020202020204" pitchFamily="34" charset="0"/>
              <a:buChar char="•"/>
            </a:pPr>
            <a:r>
              <a:rPr lang="en-US" dirty="0"/>
              <a:t>Personalized plans for areas according to popular project kinds might help promote a varied and sustainable energy portfolio.</a:t>
            </a:r>
            <a:endParaRPr lang="en-IN" dirty="0"/>
          </a:p>
        </p:txBody>
      </p:sp>
      <p:sp>
        <p:nvSpPr>
          <p:cNvPr id="2" name="Title 1">
            <a:extLst>
              <a:ext uri="{FF2B5EF4-FFF2-40B4-BE49-F238E27FC236}">
                <a16:creationId xmlns:a16="http://schemas.microsoft.com/office/drawing/2014/main" id="{8E29A15F-8FA0-2215-2B97-33927B50D8B8}"/>
              </a:ext>
            </a:extLst>
          </p:cNvPr>
          <p:cNvSpPr>
            <a:spLocks noGrp="1"/>
          </p:cNvSpPr>
          <p:nvPr>
            <p:ph type="title"/>
          </p:nvPr>
        </p:nvSpPr>
        <p:spPr>
          <a:xfrm>
            <a:off x="838200" y="204281"/>
            <a:ext cx="10515600" cy="622571"/>
          </a:xfrm>
        </p:spPr>
        <p:txBody>
          <a:bodyPr>
            <a:normAutofit fontScale="90000"/>
          </a:bodyPr>
          <a:lstStyle/>
          <a:p>
            <a:pPr algn="ctr"/>
            <a:r>
              <a:rPr lang="en-US" sz="4400" dirty="0">
                <a:solidFill>
                  <a:schemeClr val="accent2">
                    <a:lumMod val="75000"/>
                  </a:schemeClr>
                </a:solidFill>
                <a:highlight>
                  <a:srgbClr val="C0C0C0"/>
                </a:highlight>
              </a:rPr>
              <a:t>Insight 2</a:t>
            </a:r>
            <a:endParaRPr lang="en-IN" dirty="0"/>
          </a:p>
        </p:txBody>
      </p:sp>
    </p:spTree>
    <p:extLst>
      <p:ext uri="{BB962C8B-B14F-4D97-AF65-F5344CB8AC3E}">
        <p14:creationId xmlns:p14="http://schemas.microsoft.com/office/powerpoint/2010/main" val="372128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7F0762-44F3-5199-CFA4-525A7DAA9549}"/>
              </a:ext>
            </a:extLst>
          </p:cNvPr>
          <p:cNvPicPr>
            <a:picLocks noChangeAspect="1"/>
          </p:cNvPicPr>
          <p:nvPr/>
        </p:nvPicPr>
        <p:blipFill rotWithShape="1">
          <a:blip r:embed="rId2"/>
          <a:srcRect t="660"/>
          <a:stretch/>
        </p:blipFill>
        <p:spPr>
          <a:xfrm>
            <a:off x="290221" y="972766"/>
            <a:ext cx="6047825" cy="5517680"/>
          </a:xfrm>
          <a:prstGeom prst="rect">
            <a:avLst/>
          </a:prstGeom>
        </p:spPr>
      </p:pic>
      <p:sp>
        <p:nvSpPr>
          <p:cNvPr id="4" name="TextBox 3">
            <a:extLst>
              <a:ext uri="{FF2B5EF4-FFF2-40B4-BE49-F238E27FC236}">
                <a16:creationId xmlns:a16="http://schemas.microsoft.com/office/drawing/2014/main" id="{CC8E3F97-36BA-923D-2C75-D9F75AAA773A}"/>
              </a:ext>
            </a:extLst>
          </p:cNvPr>
          <p:cNvSpPr txBox="1"/>
          <p:nvPr/>
        </p:nvSpPr>
        <p:spPr>
          <a:xfrm>
            <a:off x="6687671" y="896471"/>
            <a:ext cx="4849905" cy="3970318"/>
          </a:xfrm>
          <a:prstGeom prst="rect">
            <a:avLst/>
          </a:prstGeom>
          <a:noFill/>
        </p:spPr>
        <p:txBody>
          <a:bodyPr wrap="square" rtlCol="0">
            <a:spAutoFit/>
          </a:bodyPr>
          <a:lstStyle/>
          <a:p>
            <a:pPr marL="285750" indent="-285750">
              <a:buFont typeface="Arial" panose="020B0604020202020204" pitchFamily="34" charset="0"/>
              <a:buChar char="•"/>
            </a:pPr>
            <a:r>
              <a:rPr lang="en-US" dirty="0"/>
              <a:t>According to the dataset, most energy projects—mostly of the solar and wind varieties—are approved. </a:t>
            </a:r>
          </a:p>
          <a:p>
            <a:pPr marL="285750" indent="-285750">
              <a:buFont typeface="Arial" panose="020B0604020202020204" pitchFamily="34" charset="0"/>
              <a:buChar char="•"/>
            </a:pPr>
            <a:r>
              <a:rPr lang="en-US" dirty="0"/>
              <a:t>While some projects are undergoing technical assessment, others may experience rejections or application returns. Lesser bioenergy initiatives are either approved or pending review. </a:t>
            </a:r>
          </a:p>
          <a:p>
            <a:pPr marL="285750" indent="-285750">
              <a:buFont typeface="Arial" panose="020B0604020202020204" pitchFamily="34" charset="0"/>
              <a:buChar char="•"/>
            </a:pPr>
            <a:r>
              <a:rPr lang="en-US" dirty="0"/>
              <a:t>The dataset provides insights into the various stages of energy projects, highlighting the importance of innovations linked to solar and wind energy and the necessity for more research into the causes of application-related outcomes.</a:t>
            </a:r>
            <a:endParaRPr lang="en-IN" dirty="0"/>
          </a:p>
        </p:txBody>
      </p:sp>
      <p:sp>
        <p:nvSpPr>
          <p:cNvPr id="2" name="Title 1">
            <a:extLst>
              <a:ext uri="{FF2B5EF4-FFF2-40B4-BE49-F238E27FC236}">
                <a16:creationId xmlns:a16="http://schemas.microsoft.com/office/drawing/2014/main" id="{C5B425FB-3A9E-F3DD-8693-D29DBD851AFE}"/>
              </a:ext>
            </a:extLst>
          </p:cNvPr>
          <p:cNvSpPr>
            <a:spLocks noGrp="1"/>
          </p:cNvSpPr>
          <p:nvPr>
            <p:ph type="title"/>
          </p:nvPr>
        </p:nvSpPr>
        <p:spPr>
          <a:xfrm>
            <a:off x="838200" y="243191"/>
            <a:ext cx="10515600" cy="653281"/>
          </a:xfrm>
        </p:spPr>
        <p:txBody>
          <a:bodyPr>
            <a:normAutofit fontScale="90000"/>
          </a:bodyPr>
          <a:lstStyle/>
          <a:p>
            <a:pPr algn="ctr"/>
            <a:r>
              <a:rPr lang="en-US" sz="4400" dirty="0">
                <a:solidFill>
                  <a:schemeClr val="accent2">
                    <a:lumMod val="75000"/>
                  </a:schemeClr>
                </a:solidFill>
                <a:highlight>
                  <a:srgbClr val="C0C0C0"/>
                </a:highlight>
              </a:rPr>
              <a:t>Insight 3</a:t>
            </a:r>
            <a:endParaRPr lang="en-IN" dirty="0"/>
          </a:p>
        </p:txBody>
      </p:sp>
    </p:spTree>
    <p:extLst>
      <p:ext uri="{BB962C8B-B14F-4D97-AF65-F5344CB8AC3E}">
        <p14:creationId xmlns:p14="http://schemas.microsoft.com/office/powerpoint/2010/main" val="3846462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7F6F-1F5E-CCC6-1CEB-D86F1E7D4D0C}"/>
              </a:ext>
            </a:extLst>
          </p:cNvPr>
          <p:cNvSpPr>
            <a:spLocks noGrp="1"/>
          </p:cNvSpPr>
          <p:nvPr>
            <p:ph type="title"/>
          </p:nvPr>
        </p:nvSpPr>
        <p:spPr>
          <a:xfrm>
            <a:off x="838200" y="365125"/>
            <a:ext cx="10515600" cy="993571"/>
          </a:xfrm>
        </p:spPr>
        <p:txBody>
          <a:bodyPr>
            <a:normAutofit/>
          </a:bodyPr>
          <a:lstStyle/>
          <a:p>
            <a:pPr algn="ctr"/>
            <a:r>
              <a:rPr lang="en-US" dirty="0">
                <a:solidFill>
                  <a:schemeClr val="accent2">
                    <a:lumMod val="75000"/>
                  </a:schemeClr>
                </a:solidFill>
                <a:highlight>
                  <a:srgbClr val="C0C0C0"/>
                </a:highlight>
              </a:rPr>
              <a:t>Further Analysis</a:t>
            </a:r>
            <a:endParaRPr lang="en-IN" dirty="0">
              <a:solidFill>
                <a:schemeClr val="accent2">
                  <a:lumMod val="75000"/>
                </a:schemeClr>
              </a:solidFill>
              <a:highlight>
                <a:srgbClr val="C0C0C0"/>
              </a:highlight>
            </a:endParaRPr>
          </a:p>
        </p:txBody>
      </p:sp>
      <p:sp>
        <p:nvSpPr>
          <p:cNvPr id="3" name="Subtitle 2">
            <a:extLst>
              <a:ext uri="{FF2B5EF4-FFF2-40B4-BE49-F238E27FC236}">
                <a16:creationId xmlns:a16="http://schemas.microsoft.com/office/drawing/2014/main" id="{CF6ACB2F-FF9E-FAD9-8A11-7B05317C9E50}"/>
              </a:ext>
            </a:extLst>
          </p:cNvPr>
          <p:cNvSpPr>
            <a:spLocks noGrp="1"/>
          </p:cNvSpPr>
          <p:nvPr>
            <p:ph idx="1"/>
          </p:nvPr>
        </p:nvSpPr>
        <p:spPr>
          <a:xfrm>
            <a:off x="838200" y="1358696"/>
            <a:ext cx="10698804" cy="5285295"/>
          </a:xfrm>
        </p:spPr>
        <p:txBody>
          <a:bodyPr>
            <a:normAutofit fontScale="92500" lnSpcReduction="10000"/>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sz="2600" u="sng" dirty="0"/>
              <a:t>Feature Engineering</a:t>
            </a:r>
            <a:r>
              <a:rPr lang="en-US" sz="2600" dirty="0"/>
              <a:t>: Enhance model predictiveness by creating new features from existing ones in your machine learning dataset.</a:t>
            </a:r>
          </a:p>
          <a:p>
            <a:pPr marL="342900" indent="-342900" algn="l">
              <a:buFont typeface="Arial" panose="020B0604020202020204" pitchFamily="34" charset="0"/>
              <a:buChar char="•"/>
            </a:pPr>
            <a:r>
              <a:rPr lang="en-US" sz="2600" u="sng" dirty="0"/>
              <a:t>Advanced Visualization Techniques</a:t>
            </a:r>
            <a:r>
              <a:rPr lang="en-US" sz="2600" dirty="0"/>
              <a:t>: Elevate data comprehension with advanced visualization methods like interactive dashboards or 3D visualizations.</a:t>
            </a:r>
          </a:p>
          <a:p>
            <a:pPr marL="342900" indent="-342900" algn="l">
              <a:buFont typeface="Arial" panose="020B0604020202020204" pitchFamily="34" charset="0"/>
              <a:buChar char="•"/>
            </a:pPr>
            <a:r>
              <a:rPr lang="en-US" sz="2600" u="sng" dirty="0"/>
              <a:t>Model Building and Evaluation</a:t>
            </a:r>
            <a:r>
              <a:rPr lang="en-US" sz="2600" dirty="0"/>
              <a:t>: Progress to the model-building stage, tuning algorithms, and assessing performance using metrics such as accuracy, precision, recall, or F1 score.</a:t>
            </a:r>
          </a:p>
          <a:p>
            <a:pPr marL="342900" indent="-342900" algn="l">
              <a:buFont typeface="Arial" panose="020B0604020202020204" pitchFamily="34" charset="0"/>
              <a:buChar char="•"/>
            </a:pPr>
            <a:r>
              <a:rPr lang="en-US" sz="2600" u="sng" dirty="0"/>
              <a:t>Predictive Modeling</a:t>
            </a:r>
            <a:r>
              <a:rPr lang="en-US" sz="2600" dirty="0"/>
              <a:t>: Apply machine learning algorithms to make predictions or classifications based on your cleaned and visualized dataset.</a:t>
            </a:r>
          </a:p>
          <a:p>
            <a:pPr marL="342900" indent="-342900" algn="l">
              <a:buFont typeface="Arial" panose="020B0604020202020204" pitchFamily="34" charset="0"/>
              <a:buChar char="•"/>
            </a:pPr>
            <a:r>
              <a:rPr lang="en-US" sz="2600" u="sng" dirty="0"/>
              <a:t>Ensemble Learning</a:t>
            </a:r>
            <a:r>
              <a:rPr lang="en-US" sz="2600" dirty="0"/>
              <a:t>: Improve accuracy by exploring ensemble learning, combining predictions from multiple models.</a:t>
            </a:r>
          </a:p>
          <a:p>
            <a:pPr marL="342900" indent="-342900" algn="l">
              <a:buFont typeface="Arial" panose="020B0604020202020204" pitchFamily="34" charset="0"/>
              <a:buChar char="•"/>
            </a:pPr>
            <a:r>
              <a:rPr lang="en-US" sz="2600" u="sng" dirty="0"/>
              <a:t>Deployment Considerations</a:t>
            </a:r>
            <a:r>
              <a:rPr lang="en-US" sz="2600" dirty="0"/>
              <a:t>: Strategize the deployment of your machine learning model, accounting for scalability, integration ease, and ongoing maintenance in real-world settings.</a:t>
            </a:r>
          </a:p>
        </p:txBody>
      </p:sp>
    </p:spTree>
    <p:extLst>
      <p:ext uri="{BB962C8B-B14F-4D97-AF65-F5344CB8AC3E}">
        <p14:creationId xmlns:p14="http://schemas.microsoft.com/office/powerpoint/2010/main" val="1858436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60E8-BE1D-1369-8871-D4EDC5C74F2E}"/>
              </a:ext>
            </a:extLst>
          </p:cNvPr>
          <p:cNvSpPr>
            <a:spLocks noGrp="1"/>
          </p:cNvSpPr>
          <p:nvPr>
            <p:ph type="title"/>
          </p:nvPr>
        </p:nvSpPr>
        <p:spPr>
          <a:xfrm>
            <a:off x="643647" y="2544121"/>
            <a:ext cx="10515600" cy="1325563"/>
          </a:xfrm>
        </p:spPr>
        <p:txBody>
          <a:bodyPr>
            <a:normAutofit/>
          </a:bodyPr>
          <a:lstStyle/>
          <a:p>
            <a:pPr algn="ctr"/>
            <a:r>
              <a:rPr lang="en-US" sz="8800" dirty="0">
                <a:solidFill>
                  <a:schemeClr val="accent2">
                    <a:lumMod val="75000"/>
                  </a:schemeClr>
                </a:solidFill>
                <a:highlight>
                  <a:srgbClr val="C0C0C0"/>
                </a:highlight>
              </a:rPr>
              <a:t>Thank you…</a:t>
            </a:r>
            <a:endParaRPr lang="en-IN" sz="8800" dirty="0">
              <a:solidFill>
                <a:schemeClr val="accent2">
                  <a:lumMod val="75000"/>
                </a:schemeClr>
              </a:solidFill>
              <a:highlight>
                <a:srgbClr val="C0C0C0"/>
              </a:highlight>
            </a:endParaRPr>
          </a:p>
        </p:txBody>
      </p:sp>
    </p:spTree>
    <p:extLst>
      <p:ext uri="{BB962C8B-B14F-4D97-AF65-F5344CB8AC3E}">
        <p14:creationId xmlns:p14="http://schemas.microsoft.com/office/powerpoint/2010/main" val="1829982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665</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Data Analytics Group Project  Comprehensive Analysis of Energy Project Development</vt:lpstr>
      <vt:lpstr>Introduction</vt:lpstr>
      <vt:lpstr>Data Cleaning/RDBMS</vt:lpstr>
      <vt:lpstr>Insight 1</vt:lpstr>
      <vt:lpstr>Insight 2</vt:lpstr>
      <vt:lpstr>Insight 3</vt:lpstr>
      <vt:lpstr>Further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purviben patel</dc:creator>
  <cp:lastModifiedBy>Siddhesh Otari</cp:lastModifiedBy>
  <cp:revision>19</cp:revision>
  <dcterms:created xsi:type="dcterms:W3CDTF">2023-12-07T22:45:59Z</dcterms:created>
  <dcterms:modified xsi:type="dcterms:W3CDTF">2024-04-11T22:44:42Z</dcterms:modified>
</cp:coreProperties>
</file>