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2" r:id="rId6"/>
    <p:sldId id="263" r:id="rId7"/>
    <p:sldId id="264" r:id="rId8"/>
    <p:sldId id="265" r:id="rId9"/>
    <p:sldId id="266" r:id="rId10"/>
    <p:sldId id="267" r:id="rId11"/>
    <p:sldId id="268" r:id="rId12"/>
    <p:sldId id="293" r:id="rId13"/>
    <p:sldId id="341" r:id="rId14"/>
    <p:sldId id="271" r:id="rId15"/>
    <p:sldId id="272" r:id="rId16"/>
    <p:sldId id="310" r:id="rId17"/>
    <p:sldId id="273" r:id="rId18"/>
    <p:sldId id="309" r:id="rId19"/>
    <p:sldId id="311" r:id="rId20"/>
    <p:sldId id="312" r:id="rId21"/>
    <p:sldId id="313" r:id="rId22"/>
    <p:sldId id="314" r:id="rId23"/>
    <p:sldId id="315" r:id="rId24"/>
    <p:sldId id="316" r:id="rId25"/>
    <p:sldId id="317" r:id="rId26"/>
    <p:sldId id="318" r:id="rId27"/>
    <p:sldId id="319" r:id="rId28"/>
    <p:sldId id="320" r:id="rId29"/>
    <p:sldId id="321" r:id="rId30"/>
    <p:sldId id="322" r:id="rId31"/>
    <p:sldId id="323" r:id="rId32"/>
    <p:sldId id="324" r:id="rId33"/>
    <p:sldId id="326" r:id="rId34"/>
    <p:sldId id="328" r:id="rId35"/>
    <p:sldId id="291" r:id="rId36"/>
    <p:sldId id="292"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29" r:id="rId50"/>
    <p:sldId id="331" r:id="rId51"/>
    <p:sldId id="332" r:id="rId52"/>
    <p:sldId id="333" r:id="rId53"/>
    <p:sldId id="334" r:id="rId54"/>
    <p:sldId id="335" r:id="rId55"/>
    <p:sldId id="336" r:id="rId56"/>
    <p:sldId id="337" r:id="rId57"/>
    <p:sldId id="338" r:id="rId58"/>
    <p:sldId id="339" r:id="rId59"/>
    <p:sldId id="340"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1T09:10:40.586"/>
    </inkml:context>
    <inkml:brush xml:id="br0">
      <inkml:brushProperty name="width" value="0.035" units="cm"/>
      <inkml:brushProperty name="height" value="0.035" units="cm"/>
      <inkml:brushProperty name="color" value="#E71224"/>
    </inkml:brush>
  </inkml:definitions>
  <inkml:trace contextRef="#ctx0" brushRef="#br0">0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9/21/2023</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3132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9/21/2023</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4402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9/21/2023</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2681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9/21/2023</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1072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9/21/2023</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213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9/21/2023</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773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9/21/2023</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8291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9/21/2023</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1931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9/21/2023</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4734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9/21/2023</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7801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9/21/2023</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3717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9/21/2023</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193260914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eclass.upatras.gr/courses/CEID1162/"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github.com/ssouli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D7EC86-7CB9-431D-8AC3-8AAF0440B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D4B9777F-B610-419B-9193-80306388F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Arc">
            <a:extLst>
              <a:ext uri="{FF2B5EF4-FFF2-40B4-BE49-F238E27FC236}">
                <a16:creationId xmlns:a16="http://schemas.microsoft.com/office/drawing/2014/main" id="{311F016A-A753-449B-9EA6-322199B71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Τίτλος 1">
            <a:extLst>
              <a:ext uri="{FF2B5EF4-FFF2-40B4-BE49-F238E27FC236}">
                <a16:creationId xmlns:a16="http://schemas.microsoft.com/office/drawing/2014/main" id="{76239988-6E0B-218D-EEEE-CCCEBCBEECF2}"/>
              </a:ext>
            </a:extLst>
          </p:cNvPr>
          <p:cNvSpPr>
            <a:spLocks noGrp="1"/>
          </p:cNvSpPr>
          <p:nvPr>
            <p:ph type="ctrTitle"/>
          </p:nvPr>
        </p:nvSpPr>
        <p:spPr>
          <a:xfrm>
            <a:off x="860742" y="1124988"/>
            <a:ext cx="4425962" cy="2387600"/>
          </a:xfrm>
        </p:spPr>
        <p:txBody>
          <a:bodyPr>
            <a:normAutofit/>
          </a:bodyPr>
          <a:lstStyle/>
          <a:p>
            <a:pPr algn="l"/>
            <a:r>
              <a:rPr lang="el-GR" sz="3300" b="0" i="0" u="none" strike="noStrike" dirty="0">
                <a:effectLst/>
                <a:latin typeface="Roboto" panose="02000000000000000000" pitchFamily="2" charset="0"/>
                <a:hlinkClick r:id="rId2"/>
              </a:rPr>
              <a:t>Πολυδιάστατες Δομές Δεδομένων και Υπολογιστική Γεωμετρία</a:t>
            </a:r>
            <a:r>
              <a:rPr lang="el-GR" sz="3300" b="0" i="0" dirty="0">
                <a:effectLst/>
                <a:latin typeface="Roboto" panose="02000000000000000000" pitchFamily="2" charset="0"/>
              </a:rPr>
              <a:t> </a:t>
            </a:r>
            <a:br>
              <a:rPr lang="el-GR" sz="3300" b="0" i="0" dirty="0">
                <a:effectLst/>
                <a:latin typeface="Roboto" panose="02000000000000000000" pitchFamily="2" charset="0"/>
              </a:rPr>
            </a:br>
            <a:endParaRPr lang="en-US" sz="3300" dirty="0"/>
          </a:p>
        </p:txBody>
      </p:sp>
      <p:sp>
        <p:nvSpPr>
          <p:cNvPr id="3" name="Υπότιτλος 2">
            <a:extLst>
              <a:ext uri="{FF2B5EF4-FFF2-40B4-BE49-F238E27FC236}">
                <a16:creationId xmlns:a16="http://schemas.microsoft.com/office/drawing/2014/main" id="{1ACB2AAC-9BDD-84B1-D019-4936AE94BB3B}"/>
              </a:ext>
            </a:extLst>
          </p:cNvPr>
          <p:cNvSpPr>
            <a:spLocks noGrp="1"/>
          </p:cNvSpPr>
          <p:nvPr>
            <p:ph type="subTitle" idx="1"/>
          </p:nvPr>
        </p:nvSpPr>
        <p:spPr>
          <a:xfrm>
            <a:off x="968307" y="3529532"/>
            <a:ext cx="4425962" cy="2027889"/>
          </a:xfrm>
        </p:spPr>
        <p:txBody>
          <a:bodyPr>
            <a:noAutofit/>
          </a:bodyPr>
          <a:lstStyle/>
          <a:p>
            <a:pPr algn="l"/>
            <a:endParaRPr lang="en-US" b="1" i="1" u="sng" dirty="0">
              <a:solidFill>
                <a:srgbClr val="FF0000"/>
              </a:solidFill>
              <a:latin typeface="Roboto" panose="02000000000000000000" pitchFamily="2" charset="0"/>
              <a:ea typeface="Roboto" panose="02000000000000000000" pitchFamily="2" charset="0"/>
            </a:endParaRPr>
          </a:p>
          <a:p>
            <a:pPr algn="l"/>
            <a:r>
              <a:rPr lang="el-GR" b="1" i="1" u="sng" dirty="0">
                <a:solidFill>
                  <a:srgbClr val="FF0000"/>
                </a:solidFill>
                <a:latin typeface="Roboto" panose="02000000000000000000" pitchFamily="2" charset="0"/>
                <a:ea typeface="Roboto" panose="02000000000000000000" pitchFamily="2" charset="0"/>
              </a:rPr>
              <a:t>ΟΝ/ΜΟ </a:t>
            </a:r>
            <a:r>
              <a:rPr lang="en-US" b="1" i="1" u="sng" dirty="0">
                <a:solidFill>
                  <a:srgbClr val="FF0000"/>
                </a:solidFill>
                <a:latin typeface="Roboto" panose="02000000000000000000" pitchFamily="2" charset="0"/>
                <a:ea typeface="Roboto" panose="02000000000000000000" pitchFamily="2" charset="0"/>
              </a:rPr>
              <a:t>: </a:t>
            </a:r>
            <a:r>
              <a:rPr lang="el-GR" b="1" i="1" u="sng" dirty="0">
                <a:solidFill>
                  <a:srgbClr val="FF0000"/>
                </a:solidFill>
                <a:latin typeface="Roboto" panose="02000000000000000000" pitchFamily="2" charset="0"/>
                <a:ea typeface="Roboto" panose="02000000000000000000" pitchFamily="2" charset="0"/>
              </a:rPr>
              <a:t>ΣΠΥΡΟ ΣΟΥΛΙ </a:t>
            </a:r>
            <a:r>
              <a:rPr lang="en-US" b="1" i="1" u="sng" dirty="0">
                <a:solidFill>
                  <a:srgbClr val="FF0000"/>
                </a:solidFill>
                <a:latin typeface="Roboto" panose="02000000000000000000" pitchFamily="2" charset="0"/>
                <a:ea typeface="Roboto" panose="02000000000000000000" pitchFamily="2" charset="0"/>
              </a:rPr>
              <a:t> </a:t>
            </a:r>
            <a:endParaRPr lang="el-GR" b="1" i="1" u="sng" dirty="0">
              <a:solidFill>
                <a:srgbClr val="FF0000"/>
              </a:solidFill>
              <a:latin typeface="Roboto" panose="02000000000000000000" pitchFamily="2" charset="0"/>
              <a:ea typeface="Roboto" panose="02000000000000000000" pitchFamily="2" charset="0"/>
            </a:endParaRPr>
          </a:p>
          <a:p>
            <a:pPr algn="l"/>
            <a:r>
              <a:rPr lang="el-GR" b="1" i="1" u="sng" dirty="0">
                <a:solidFill>
                  <a:srgbClr val="FF0000"/>
                </a:solidFill>
                <a:latin typeface="Roboto" panose="02000000000000000000" pitchFamily="2" charset="0"/>
                <a:ea typeface="Roboto" panose="02000000000000000000" pitchFamily="2" charset="0"/>
              </a:rPr>
              <a:t>ΑΜ </a:t>
            </a:r>
            <a:r>
              <a:rPr lang="en-US" b="1" i="1" u="sng" dirty="0">
                <a:solidFill>
                  <a:srgbClr val="FF0000"/>
                </a:solidFill>
                <a:latin typeface="Roboto" panose="02000000000000000000" pitchFamily="2" charset="0"/>
                <a:ea typeface="Roboto" panose="02000000000000000000" pitchFamily="2" charset="0"/>
              </a:rPr>
              <a:t>: 1070263</a:t>
            </a:r>
          </a:p>
          <a:p>
            <a:pPr algn="l"/>
            <a:r>
              <a:rPr lang="el-GR" b="1" i="1" u="sng" dirty="0">
                <a:solidFill>
                  <a:srgbClr val="FF0000"/>
                </a:solidFill>
                <a:latin typeface="Roboto" panose="02000000000000000000" pitchFamily="2" charset="0"/>
                <a:ea typeface="Roboto" panose="02000000000000000000" pitchFamily="2" charset="0"/>
              </a:rPr>
              <a:t>ΕΤΟΣ </a:t>
            </a:r>
            <a:r>
              <a:rPr lang="en-US" b="1" i="1" u="sng" dirty="0">
                <a:solidFill>
                  <a:srgbClr val="FF0000"/>
                </a:solidFill>
                <a:latin typeface="Roboto" panose="02000000000000000000" pitchFamily="2" charset="0"/>
                <a:ea typeface="Roboto" panose="02000000000000000000" pitchFamily="2" charset="0"/>
              </a:rPr>
              <a:t>: 2022-2023 </a:t>
            </a:r>
          </a:p>
        </p:txBody>
      </p:sp>
      <p:pic>
        <p:nvPicPr>
          <p:cNvPr id="4" name="Picture 3" descr="Εικόνα που περιέχει μοβ, πολυχρωμία, βιολέτα, τέχνη&#10;&#10;Περιγραφή που δημιουργήθηκε αυτόματα">
            <a:extLst>
              <a:ext uri="{FF2B5EF4-FFF2-40B4-BE49-F238E27FC236}">
                <a16:creationId xmlns:a16="http://schemas.microsoft.com/office/drawing/2014/main" id="{9991E9E3-0AC0-6345-4CDB-922F86D0BC17}"/>
              </a:ext>
            </a:extLst>
          </p:cNvPr>
          <p:cNvPicPr>
            <a:picLocks noChangeAspect="1"/>
          </p:cNvPicPr>
          <p:nvPr/>
        </p:nvPicPr>
        <p:blipFill rotWithShape="1">
          <a:blip r:embed="rId3"/>
          <a:srcRect l="983" r="36157" b="-2"/>
          <a:stretch/>
        </p:blipFill>
        <p:spPr>
          <a:xfrm>
            <a:off x="5733768" y="-1"/>
            <a:ext cx="6458232" cy="6858001"/>
          </a:xfrm>
          <a:custGeom>
            <a:avLst/>
            <a:gdLst/>
            <a:ahLst/>
            <a:cxnLst/>
            <a:rect l="l" t="t" r="r" b="b"/>
            <a:pathLst>
              <a:path w="6458232" h="6858001">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p:spPr>
      </p:pic>
      <p:sp>
        <p:nvSpPr>
          <p:cNvPr id="15" name="!!Rectangle">
            <a:extLst>
              <a:ext uri="{FF2B5EF4-FFF2-40B4-BE49-F238E27FC236}">
                <a16:creationId xmlns:a16="http://schemas.microsoft.com/office/drawing/2014/main" id="{95106A28-883A-4993-BF9E-C403B81A8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4269" y="4274457"/>
            <a:ext cx="825256" cy="82525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Oval">
            <a:extLst>
              <a:ext uri="{FF2B5EF4-FFF2-40B4-BE49-F238E27FC236}">
                <a16:creationId xmlns:a16="http://schemas.microsoft.com/office/drawing/2014/main" id="{F5AE4E4F-9F4C-43ED-8299-9BD63B74E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163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56599A3-9897-5769-AA72-302879CCF21B}"/>
              </a:ext>
            </a:extLst>
          </p:cNvPr>
          <p:cNvSpPr>
            <a:spLocks noGrp="1"/>
          </p:cNvSpPr>
          <p:nvPr>
            <p:ph type="title"/>
          </p:nvPr>
        </p:nvSpPr>
        <p:spPr>
          <a:xfrm>
            <a:off x="980243" y="0"/>
            <a:ext cx="10515600" cy="1325563"/>
          </a:xfrm>
        </p:spPr>
        <p:txBody>
          <a:bodyPr>
            <a:normAutofit/>
          </a:bodyPr>
          <a:lstStyle/>
          <a:p>
            <a:pPr algn="ct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3</a:t>
            </a:r>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D</a:t>
            </a: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R-</a:t>
            </a:r>
            <a:r>
              <a:rPr lang="el-GR" sz="2000" b="1" dirty="0" err="1">
                <a:solidFill>
                  <a:srgbClr val="FF0000"/>
                </a:solidFill>
                <a:latin typeface="Verdana" panose="020B0604030504040204" pitchFamily="34" charset="0"/>
                <a:ea typeface="Verdana" panose="020B0604030504040204" pitchFamily="34" charset="0"/>
                <a:cs typeface="Verdana" panose="020B0604030504040204" pitchFamily="34" charset="0"/>
              </a:rPr>
              <a:t>trees</a:t>
            </a: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for </a:t>
            </a:r>
            <a:r>
              <a:rPr lang="el-GR" sz="2000" b="1" dirty="0" err="1">
                <a:solidFill>
                  <a:srgbClr val="FF0000"/>
                </a:solidFill>
                <a:latin typeface="Verdana" panose="020B0604030504040204" pitchFamily="34" charset="0"/>
                <a:ea typeface="Verdana" panose="020B0604030504040204" pitchFamily="34" charset="0"/>
                <a:cs typeface="Verdana" panose="020B0604030504040204" pitchFamily="34" charset="0"/>
              </a:rPr>
              <a:t>Spatio-Temporal</a:t>
            </a: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l-GR" sz="2000" b="1" dirty="0" err="1">
                <a:solidFill>
                  <a:srgbClr val="FF0000"/>
                </a:solidFill>
                <a:latin typeface="Verdana" panose="020B0604030504040204" pitchFamily="34" charset="0"/>
                <a:ea typeface="Verdana" panose="020B0604030504040204" pitchFamily="34" charset="0"/>
                <a:cs typeface="Verdana" panose="020B0604030504040204" pitchFamily="34" charset="0"/>
              </a:rPr>
              <a:t>Queries</a:t>
            </a: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σε ΒΔ τροχιών στο επίπεδο</a:t>
            </a:r>
            <a:b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b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(συνέχεια)		</a:t>
            </a:r>
            <a:endParaRPr lang="en-US" sz="2000" dirty="0">
              <a:solidFill>
                <a:srgbClr val="FF0000"/>
              </a:solidFill>
            </a:endParaRPr>
          </a:p>
        </p:txBody>
      </p:sp>
      <p:sp>
        <p:nvSpPr>
          <p:cNvPr id="4" name="Θέση περιεχομένου 3">
            <a:extLst>
              <a:ext uri="{FF2B5EF4-FFF2-40B4-BE49-F238E27FC236}">
                <a16:creationId xmlns:a16="http://schemas.microsoft.com/office/drawing/2014/main" id="{995DB51B-5CFD-A5CA-555D-8EBBB8CE9386}"/>
              </a:ext>
            </a:extLst>
          </p:cNvPr>
          <p:cNvSpPr>
            <a:spLocks noGrp="1"/>
          </p:cNvSpPr>
          <p:nvPr>
            <p:ph idx="1"/>
          </p:nvPr>
        </p:nvSpPr>
        <p:spPr>
          <a:xfrm>
            <a:off x="838200" y="1499129"/>
            <a:ext cx="10515600" cy="3859742"/>
          </a:xfrm>
        </p:spPr>
        <p:txBody>
          <a:bodyPr>
            <a:noAutofit/>
          </a:bodyPr>
          <a:lstStyle/>
          <a:p>
            <a:r>
              <a:rPr lang="en-US" sz="1300" b="0" dirty="0">
                <a:solidFill>
                  <a:srgbClr val="C678DD"/>
                </a:solidFill>
                <a:effectLst/>
                <a:latin typeface="Consolas" panose="020B0609020204030204" pitchFamily="49" charset="0"/>
                <a:ea typeface="Roboto" panose="02000000000000000000" pitchFamily="2" charset="0"/>
              </a:rPr>
              <a:t>def</a:t>
            </a:r>
            <a:r>
              <a:rPr lang="en-US" sz="1300" b="0" dirty="0">
                <a:solidFill>
                  <a:srgbClr val="ABB2BF"/>
                </a:solidFill>
                <a:effectLst/>
                <a:latin typeface="Consolas" panose="020B0609020204030204" pitchFamily="49" charset="0"/>
                <a:ea typeface="Roboto" panose="02000000000000000000" pitchFamily="2" charset="0"/>
              </a:rPr>
              <a:t> </a:t>
            </a:r>
            <a:r>
              <a:rPr lang="en-US" sz="1300" b="0" dirty="0" err="1">
                <a:solidFill>
                  <a:srgbClr val="61AFEF"/>
                </a:solidFill>
                <a:effectLst/>
                <a:latin typeface="Consolas" panose="020B0609020204030204" pitchFamily="49" charset="0"/>
                <a:ea typeface="Roboto" panose="02000000000000000000" pitchFamily="2" charset="0"/>
              </a:rPr>
              <a:t>intersection_query</a:t>
            </a:r>
            <a:r>
              <a:rPr lang="en-US" sz="1300" b="0" dirty="0">
                <a:solidFill>
                  <a:srgbClr val="ABB2BF"/>
                </a:solidFill>
                <a:effectLst/>
                <a:latin typeface="Consolas" panose="020B0609020204030204" pitchFamily="49" charset="0"/>
                <a:ea typeface="Roboto" panose="02000000000000000000" pitchFamily="2" charset="0"/>
              </a:rPr>
              <a:t>():</a:t>
            </a:r>
          </a:p>
          <a:p>
            <a:pPr marL="0" indent="0">
              <a:buNone/>
            </a:pPr>
            <a:r>
              <a:rPr lang="el-GR" sz="1400" dirty="0">
                <a:latin typeface="Consolas" panose="020B0609020204030204" pitchFamily="49" charset="0"/>
                <a:ea typeface="Roboto" panose="02000000000000000000" pitchFamily="2" charset="0"/>
              </a:rPr>
              <a:t>Η συνάρτηση </a:t>
            </a:r>
            <a:r>
              <a:rPr lang="el-GR" sz="1400" dirty="0" err="1">
                <a:latin typeface="Consolas" panose="020B0609020204030204" pitchFamily="49" charset="0"/>
                <a:ea typeface="Roboto" panose="02000000000000000000" pitchFamily="2" charset="0"/>
              </a:rPr>
              <a:t>intersection_query</a:t>
            </a:r>
            <a:r>
              <a:rPr lang="el-GR" sz="1400" dirty="0">
                <a:latin typeface="Consolas" panose="020B0609020204030204" pitchFamily="49" charset="0"/>
                <a:ea typeface="Roboto" panose="02000000000000000000" pitchFamily="2" charset="0"/>
              </a:rPr>
              <a:t> </a:t>
            </a:r>
            <a:r>
              <a:rPr lang="el-GR" sz="1400" dirty="0" err="1">
                <a:latin typeface="Consolas" panose="020B0609020204030204" pitchFamily="49" charset="0"/>
                <a:ea typeface="Roboto" panose="02000000000000000000" pitchFamily="2" charset="0"/>
              </a:rPr>
              <a:t>αρχικοποιεί</a:t>
            </a:r>
            <a:r>
              <a:rPr lang="el-GR" sz="1400" dirty="0">
                <a:latin typeface="Consolas" panose="020B0609020204030204" pitchFamily="49" charset="0"/>
                <a:ea typeface="Roboto" panose="02000000000000000000" pitchFamily="2" charset="0"/>
              </a:rPr>
              <a:t> μια κενή λίστα με το όνομα </a:t>
            </a:r>
            <a:r>
              <a:rPr lang="el-GR" sz="1400" dirty="0" err="1">
                <a:latin typeface="Consolas" panose="020B0609020204030204" pitchFamily="49" charset="0"/>
                <a:ea typeface="Roboto" panose="02000000000000000000" pitchFamily="2" charset="0"/>
              </a:rPr>
              <a:t>intersecting_trajectories</a:t>
            </a:r>
            <a:r>
              <a:rPr lang="el-GR" sz="1400" dirty="0">
                <a:latin typeface="Consolas" panose="020B0609020204030204" pitchFamily="49" charset="0"/>
                <a:ea typeface="Roboto" panose="02000000000000000000" pitchFamily="2" charset="0"/>
              </a:rPr>
              <a:t> για την αποθήκευση ζευγών διασταυρούμενων τροχιών.</a:t>
            </a:r>
            <a:endParaRPr lang="en-US" sz="1400" dirty="0">
              <a:latin typeface="Consolas" panose="020B0609020204030204" pitchFamily="49" charset="0"/>
              <a:ea typeface="Roboto" panose="02000000000000000000" pitchFamily="2" charset="0"/>
            </a:endParaRPr>
          </a:p>
          <a:p>
            <a:pPr marL="0" indent="0">
              <a:buNone/>
            </a:pPr>
            <a:r>
              <a:rPr lang="el-GR" sz="1400" dirty="0">
                <a:latin typeface="Consolas" panose="020B0609020204030204" pitchFamily="49" charset="0"/>
                <a:ea typeface="Roboto" panose="02000000000000000000" pitchFamily="2" charset="0"/>
              </a:rPr>
              <a:t>Χρησιμοποιεί </a:t>
            </a:r>
            <a:r>
              <a:rPr lang="el-GR" sz="1400" dirty="0" err="1">
                <a:latin typeface="Consolas" panose="020B0609020204030204" pitchFamily="49" charset="0"/>
                <a:ea typeface="Roboto" panose="02000000000000000000" pitchFamily="2" charset="0"/>
              </a:rPr>
              <a:t>εμφωλευμένους</a:t>
            </a:r>
            <a:r>
              <a:rPr lang="el-GR" sz="1400" dirty="0">
                <a:latin typeface="Consolas" panose="020B0609020204030204" pitchFamily="49" charset="0"/>
                <a:ea typeface="Roboto" panose="02000000000000000000" pitchFamily="2" charset="0"/>
              </a:rPr>
              <a:t> βρόχους για την επανάληψη όλων των πιθανών ζευγών κινούμενων αντικειμένων.</a:t>
            </a:r>
            <a:endParaRPr lang="en-US" sz="1400" dirty="0">
              <a:latin typeface="Consolas" panose="020B0609020204030204" pitchFamily="49" charset="0"/>
              <a:ea typeface="Roboto" panose="02000000000000000000" pitchFamily="2" charset="0"/>
            </a:endParaRPr>
          </a:p>
          <a:p>
            <a:pPr marL="0" indent="0">
              <a:buNone/>
            </a:pPr>
            <a:r>
              <a:rPr lang="el-GR" sz="1400" dirty="0">
                <a:latin typeface="Consolas" panose="020B0609020204030204" pitchFamily="49" charset="0"/>
                <a:ea typeface="Roboto" panose="02000000000000000000" pitchFamily="2" charset="0"/>
              </a:rPr>
              <a:t>Για κάθε ζεύγος αντικειμένων (obj1 και obj2), ελέγχει διάφορες συνθήκες για να καθορίσει αν οι τροχιές τους τέμνονται:</a:t>
            </a:r>
            <a:endParaRPr lang="en-US" sz="1400" dirty="0">
              <a:latin typeface="Consolas" panose="020B0609020204030204" pitchFamily="49" charset="0"/>
              <a:ea typeface="Roboto" panose="02000000000000000000" pitchFamily="2" charset="0"/>
            </a:endParaRPr>
          </a:p>
          <a:p>
            <a:pPr marL="0" indent="0">
              <a:buNone/>
            </a:pPr>
            <a:r>
              <a:rPr lang="el-GR" sz="1400" dirty="0">
                <a:latin typeface="Consolas" panose="020B0609020204030204" pitchFamily="49" charset="0"/>
                <a:ea typeface="Roboto" panose="02000000000000000000" pitchFamily="2" charset="0"/>
              </a:rPr>
              <a:t>Ο χρόνος τέλους του obj1 είναι μετά ή ταυτόχρονα με τον χρόνο έναρξης του obj2.</a:t>
            </a:r>
            <a:endParaRPr lang="en-US" sz="1400" dirty="0">
              <a:latin typeface="Consolas" panose="020B0609020204030204" pitchFamily="49" charset="0"/>
              <a:ea typeface="Roboto" panose="02000000000000000000" pitchFamily="2" charset="0"/>
            </a:endParaRPr>
          </a:p>
          <a:p>
            <a:pPr marL="0" indent="0">
              <a:buNone/>
            </a:pPr>
            <a:r>
              <a:rPr lang="el-GR" sz="1400" dirty="0">
                <a:latin typeface="Consolas" panose="020B0609020204030204" pitchFamily="49" charset="0"/>
                <a:ea typeface="Roboto" panose="02000000000000000000" pitchFamily="2" charset="0"/>
              </a:rPr>
              <a:t>Ο χρόνος έναρξης του obj1 είναι πριν ή ταυτόχρονα με τον χρόνο λήξης του obj2.</a:t>
            </a:r>
            <a:endParaRPr lang="en-US" sz="1400" dirty="0">
              <a:latin typeface="Consolas" panose="020B0609020204030204" pitchFamily="49" charset="0"/>
              <a:ea typeface="Roboto" panose="02000000000000000000" pitchFamily="2" charset="0"/>
            </a:endParaRPr>
          </a:p>
          <a:p>
            <a:pPr marL="0" indent="0">
              <a:buNone/>
            </a:pPr>
            <a:r>
              <a:rPr lang="el-GR" sz="1400" dirty="0">
                <a:latin typeface="Consolas" panose="020B0609020204030204" pitchFamily="49" charset="0"/>
                <a:ea typeface="Roboto" panose="02000000000000000000" pitchFamily="2" charset="0"/>
              </a:rPr>
              <a:t>Οι συντεταγμένες x και y του obj1 είναι μικρότερες ή ίσες από τις συντεταγμένες x και y του obj2.</a:t>
            </a:r>
            <a:endParaRPr lang="en-US" sz="1400" dirty="0">
              <a:latin typeface="Consolas" panose="020B0609020204030204" pitchFamily="49" charset="0"/>
              <a:ea typeface="Roboto" panose="02000000000000000000" pitchFamily="2" charset="0"/>
            </a:endParaRPr>
          </a:p>
          <a:p>
            <a:pPr marL="0" indent="0">
              <a:buNone/>
            </a:pPr>
            <a:r>
              <a:rPr lang="el-GR" sz="1400" dirty="0">
                <a:latin typeface="Consolas" panose="020B0609020204030204" pitchFamily="49" charset="0"/>
                <a:ea typeface="Roboto" panose="02000000000000000000" pitchFamily="2" charset="0"/>
              </a:rPr>
              <a:t>Οι προβαλλόμενες θέσεις του obj1 την ώρα λήξης του obj2 τέμνονται με τη θέση του obj2 την ίδια ώρα.</a:t>
            </a:r>
            <a:endParaRPr lang="en-US" sz="1400" dirty="0">
              <a:latin typeface="Consolas" panose="020B0609020204030204" pitchFamily="49" charset="0"/>
              <a:ea typeface="Roboto" panose="02000000000000000000" pitchFamily="2" charset="0"/>
            </a:endParaRPr>
          </a:p>
          <a:p>
            <a:pPr marL="0" indent="0">
              <a:buNone/>
            </a:pPr>
            <a:r>
              <a:rPr lang="el-GR" sz="1400" dirty="0">
                <a:latin typeface="Consolas" panose="020B0609020204030204" pitchFamily="49" charset="0"/>
                <a:ea typeface="Roboto" panose="02000000000000000000" pitchFamily="2" charset="0"/>
              </a:rPr>
              <a:t>Εάν πληρούνται οι προϋποθέσεις, το ζεύγος των τεμνόμενων τροχιών αποθηκεύεται στη λίστα </a:t>
            </a:r>
            <a:r>
              <a:rPr lang="el-GR" sz="1400" dirty="0" err="1">
                <a:latin typeface="Consolas" panose="020B0609020204030204" pitchFamily="49" charset="0"/>
                <a:ea typeface="Roboto" panose="02000000000000000000" pitchFamily="2" charset="0"/>
              </a:rPr>
              <a:t>intersecting_trajectories</a:t>
            </a:r>
            <a:r>
              <a:rPr lang="el-GR" sz="1400" dirty="0">
                <a:latin typeface="Consolas" panose="020B0609020204030204" pitchFamily="49" charset="0"/>
                <a:ea typeface="Roboto" panose="02000000000000000000" pitchFamily="2" charset="0"/>
              </a:rPr>
              <a:t>. </a:t>
            </a:r>
            <a:endParaRPr lang="en-US" sz="1400" dirty="0">
              <a:latin typeface="Consolas" panose="020B0609020204030204" pitchFamily="49" charset="0"/>
              <a:ea typeface="Roboto" panose="02000000000000000000" pitchFamily="2" charset="0"/>
            </a:endParaRPr>
          </a:p>
          <a:p>
            <a:pPr marL="0" indent="0">
              <a:buNone/>
            </a:pPr>
            <a:r>
              <a:rPr lang="el-GR" sz="1400" dirty="0">
                <a:latin typeface="Consolas" panose="020B0609020204030204" pitchFamily="49" charset="0"/>
                <a:ea typeface="Roboto" panose="02000000000000000000" pitchFamily="2" charset="0"/>
              </a:rPr>
              <a:t>Η συνάρτηση </a:t>
            </a:r>
            <a:r>
              <a:rPr lang="el-GR" sz="1400" dirty="0" err="1">
                <a:latin typeface="Consolas" panose="020B0609020204030204" pitchFamily="49" charset="0"/>
                <a:ea typeface="Roboto" panose="02000000000000000000" pitchFamily="2" charset="0"/>
              </a:rPr>
              <a:t>intersection_query</a:t>
            </a:r>
            <a:r>
              <a:rPr lang="el-GR" sz="1400" dirty="0">
                <a:latin typeface="Consolas" panose="020B0609020204030204" pitchFamily="49" charset="0"/>
                <a:ea typeface="Roboto" panose="02000000000000000000" pitchFamily="2" charset="0"/>
              </a:rPr>
              <a:t> καλείται για να ληφθούν τα ζεύγη τροχιών που τέμνονται.</a:t>
            </a:r>
            <a:endParaRPr lang="en-US" sz="1400" dirty="0">
              <a:latin typeface="Consolas" panose="020B0609020204030204" pitchFamily="49" charset="0"/>
              <a:ea typeface="Roboto" panose="02000000000000000000" pitchFamily="2" charset="0"/>
            </a:endParaRPr>
          </a:p>
          <a:p>
            <a:pPr marL="0" indent="0">
              <a:buNone/>
            </a:pPr>
            <a:r>
              <a:rPr lang="el-GR" sz="1400" dirty="0">
                <a:latin typeface="Consolas" panose="020B0609020204030204" pitchFamily="49" charset="0"/>
                <a:ea typeface="Roboto" panose="02000000000000000000" pitchFamily="2" charset="0"/>
              </a:rPr>
              <a:t>Εάν υπάρχουν τέμνουσες τροχιές, εκτυπώνονται οι λεπτομέρειές τους, συμπεριλαμβανομένων των αναγνωριστικών αντικειμένων, των χρόνων έναρξης και λήξης.</a:t>
            </a:r>
            <a:endParaRPr lang="en-US" sz="1400" dirty="0">
              <a:latin typeface="Consolas" panose="020B0609020204030204" pitchFamily="49" charset="0"/>
              <a:ea typeface="Roboto" panose="02000000000000000000" pitchFamily="2" charset="0"/>
            </a:endParaRPr>
          </a:p>
          <a:p>
            <a:pPr marL="0" indent="0">
              <a:buNone/>
            </a:pPr>
            <a:r>
              <a:rPr lang="el-GR" sz="1400" dirty="0">
                <a:latin typeface="Consolas" panose="020B0609020204030204" pitchFamily="49" charset="0"/>
                <a:ea typeface="Roboto" panose="02000000000000000000" pitchFamily="2" charset="0"/>
              </a:rPr>
              <a:t>Εάν δεν βρεθούν τέμνουσες τροχιές, εκτυπώνεται ένα μήνυμα που το αναφέρει.</a:t>
            </a:r>
            <a:endParaRPr lang="en-US" sz="1400" dirty="0">
              <a:latin typeface="Consolas" panose="020B0609020204030204" pitchFamily="49" charset="0"/>
              <a:ea typeface="Roboto" panose="02000000000000000000" pitchFamily="2" charset="0"/>
            </a:endParaRPr>
          </a:p>
        </p:txBody>
      </p:sp>
    </p:spTree>
    <p:extLst>
      <p:ext uri="{BB962C8B-B14F-4D97-AF65-F5344CB8AC3E}">
        <p14:creationId xmlns:p14="http://schemas.microsoft.com/office/powerpoint/2010/main" val="3611260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500"/>
                                        <p:tgtEl>
                                          <p:spTgt spid="4">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fade">
                                      <p:cBhvr>
                                        <p:cTn id="29" dur="500"/>
                                        <p:tgtEl>
                                          <p:spTgt spid="4">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fade">
                                      <p:cBhvr>
                                        <p:cTn id="35" dur="500"/>
                                        <p:tgtEl>
                                          <p:spTgt spid="4">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8" end="8"/>
                                            </p:txEl>
                                          </p:spTgt>
                                        </p:tgtEl>
                                        <p:attrNameLst>
                                          <p:attrName>style.visibility</p:attrName>
                                        </p:attrNameLst>
                                      </p:cBhvr>
                                      <p:to>
                                        <p:strVal val="visible"/>
                                      </p:to>
                                    </p:set>
                                    <p:animEffect transition="in" filter="fade">
                                      <p:cBhvr>
                                        <p:cTn id="38" dur="500"/>
                                        <p:tgtEl>
                                          <p:spTgt spid="4">
                                            <p:txEl>
                                              <p:pRg st="8" end="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animEffect transition="in" filter="fade">
                                      <p:cBhvr>
                                        <p:cTn id="41" dur="500"/>
                                        <p:tgtEl>
                                          <p:spTgt spid="4">
                                            <p:txEl>
                                              <p:pRg st="9" end="9"/>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0" end="10"/>
                                            </p:txEl>
                                          </p:spTgt>
                                        </p:tgtEl>
                                        <p:attrNameLst>
                                          <p:attrName>style.visibility</p:attrName>
                                        </p:attrNameLst>
                                      </p:cBhvr>
                                      <p:to>
                                        <p:strVal val="visible"/>
                                      </p:to>
                                    </p:set>
                                    <p:animEffect transition="in" filter="fade">
                                      <p:cBhvr>
                                        <p:cTn id="44" dur="500"/>
                                        <p:tgtEl>
                                          <p:spTgt spid="4">
                                            <p:txEl>
                                              <p:pRg st="10" end="10"/>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animEffect transition="in" filter="fade">
                                      <p:cBhvr>
                                        <p:cTn id="47"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56599A3-9897-5769-AA72-302879CCF21B}"/>
              </a:ext>
            </a:extLst>
          </p:cNvPr>
          <p:cNvSpPr>
            <a:spLocks noGrp="1"/>
          </p:cNvSpPr>
          <p:nvPr>
            <p:ph type="title"/>
          </p:nvPr>
        </p:nvSpPr>
        <p:spPr>
          <a:xfrm>
            <a:off x="1033508" y="-137736"/>
            <a:ext cx="10515600" cy="1325563"/>
          </a:xfrm>
        </p:spPr>
        <p:txBody>
          <a:bodyPr>
            <a:normAutofit/>
          </a:bodyPr>
          <a:lstStyle/>
          <a:p>
            <a:pPr algn="ct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3</a:t>
            </a:r>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D</a:t>
            </a: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R-</a:t>
            </a:r>
            <a:r>
              <a:rPr lang="el-GR" sz="2000" b="1" dirty="0" err="1">
                <a:solidFill>
                  <a:srgbClr val="FF0000"/>
                </a:solidFill>
                <a:latin typeface="Verdana" panose="020B0604030504040204" pitchFamily="34" charset="0"/>
                <a:ea typeface="Verdana" panose="020B0604030504040204" pitchFamily="34" charset="0"/>
                <a:cs typeface="Verdana" panose="020B0604030504040204" pitchFamily="34" charset="0"/>
              </a:rPr>
              <a:t>trees</a:t>
            </a: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for </a:t>
            </a:r>
            <a:r>
              <a:rPr lang="el-GR" sz="2000" b="1" dirty="0" err="1">
                <a:solidFill>
                  <a:srgbClr val="FF0000"/>
                </a:solidFill>
                <a:latin typeface="Verdana" panose="020B0604030504040204" pitchFamily="34" charset="0"/>
                <a:ea typeface="Verdana" panose="020B0604030504040204" pitchFamily="34" charset="0"/>
                <a:cs typeface="Verdana" panose="020B0604030504040204" pitchFamily="34" charset="0"/>
              </a:rPr>
              <a:t>Spatio-Temporal</a:t>
            </a: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l-GR" sz="2000" b="1" dirty="0" err="1">
                <a:solidFill>
                  <a:srgbClr val="FF0000"/>
                </a:solidFill>
                <a:latin typeface="Verdana" panose="020B0604030504040204" pitchFamily="34" charset="0"/>
                <a:ea typeface="Verdana" panose="020B0604030504040204" pitchFamily="34" charset="0"/>
                <a:cs typeface="Verdana" panose="020B0604030504040204" pitchFamily="34" charset="0"/>
              </a:rPr>
              <a:t>Queries</a:t>
            </a: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σε ΒΔ τροχιών στο επίπεδο</a:t>
            </a:r>
            <a:b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b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(συνέχεια)		</a:t>
            </a:r>
            <a:endParaRPr lang="en-US" sz="2000" dirty="0">
              <a:solidFill>
                <a:srgbClr val="FF0000"/>
              </a:solidFill>
            </a:endParaRPr>
          </a:p>
        </p:txBody>
      </p:sp>
      <p:sp>
        <p:nvSpPr>
          <p:cNvPr id="4" name="Θέση περιεχομένου 3">
            <a:extLst>
              <a:ext uri="{FF2B5EF4-FFF2-40B4-BE49-F238E27FC236}">
                <a16:creationId xmlns:a16="http://schemas.microsoft.com/office/drawing/2014/main" id="{995DB51B-5CFD-A5CA-555D-8EBBB8CE9386}"/>
              </a:ext>
            </a:extLst>
          </p:cNvPr>
          <p:cNvSpPr>
            <a:spLocks noGrp="1"/>
          </p:cNvSpPr>
          <p:nvPr>
            <p:ph idx="1"/>
          </p:nvPr>
        </p:nvSpPr>
        <p:spPr>
          <a:xfrm>
            <a:off x="669525" y="1301842"/>
            <a:ext cx="10515600" cy="3909350"/>
          </a:xfrm>
        </p:spPr>
        <p:txBody>
          <a:bodyPr>
            <a:noAutofit/>
          </a:bodyPr>
          <a:lstStyle/>
          <a:p>
            <a:pPr marL="0" indent="0" algn="ctr">
              <a:buNone/>
            </a:pPr>
            <a:r>
              <a:rPr lang="el-GR" sz="1300" dirty="0">
                <a:solidFill>
                  <a:srgbClr val="00B050"/>
                </a:solidFill>
                <a:latin typeface="Consolas" panose="020B0609020204030204" pitchFamily="49" charset="0"/>
                <a:ea typeface="Roboto" panose="02000000000000000000" pitchFamily="2" charset="0"/>
              </a:rPr>
              <a:t>ΓΡΑΦΗΜΑΤΑ ΜΕ ΤΗΝ ΒΙΒΛΙΟΘΗΚΗ </a:t>
            </a:r>
            <a:r>
              <a:rPr lang="en-US" sz="1300" dirty="0">
                <a:solidFill>
                  <a:srgbClr val="00B050"/>
                </a:solidFill>
                <a:latin typeface="Consolas" panose="020B0609020204030204" pitchFamily="49" charset="0"/>
                <a:ea typeface="Roboto" panose="02000000000000000000" pitchFamily="2" charset="0"/>
              </a:rPr>
              <a:t>MATPLOTLIB</a:t>
            </a:r>
          </a:p>
          <a:p>
            <a:pPr marL="0" indent="0">
              <a:buNone/>
            </a:pPr>
            <a:r>
              <a:rPr lang="en-US" sz="1300" dirty="0">
                <a:solidFill>
                  <a:srgbClr val="FF0000"/>
                </a:solidFill>
                <a:latin typeface="Consolas" panose="020B0609020204030204" pitchFamily="49" charset="0"/>
                <a:ea typeface="Roboto" panose="02000000000000000000" pitchFamily="2" charset="0"/>
              </a:rPr>
              <a:t>				import </a:t>
            </a:r>
            <a:r>
              <a:rPr lang="en-US" sz="1300" dirty="0" err="1">
                <a:solidFill>
                  <a:srgbClr val="FF0000"/>
                </a:solidFill>
                <a:latin typeface="Consolas" panose="020B0609020204030204" pitchFamily="49" charset="0"/>
                <a:ea typeface="Roboto" panose="02000000000000000000" pitchFamily="2" charset="0"/>
              </a:rPr>
              <a:t>matplotlib.pyplot</a:t>
            </a:r>
            <a:r>
              <a:rPr lang="en-US" sz="1300" dirty="0">
                <a:solidFill>
                  <a:srgbClr val="FF0000"/>
                </a:solidFill>
                <a:latin typeface="Consolas" panose="020B0609020204030204" pitchFamily="49" charset="0"/>
                <a:ea typeface="Roboto" panose="02000000000000000000" pitchFamily="2" charset="0"/>
              </a:rPr>
              <a:t> as </a:t>
            </a:r>
            <a:r>
              <a:rPr lang="en-US" sz="1300" dirty="0" err="1">
                <a:solidFill>
                  <a:srgbClr val="FF0000"/>
                </a:solidFill>
                <a:latin typeface="Consolas" panose="020B0609020204030204" pitchFamily="49" charset="0"/>
                <a:ea typeface="Roboto" panose="02000000000000000000" pitchFamily="2" charset="0"/>
              </a:rPr>
              <a:t>plt</a:t>
            </a:r>
            <a:endParaRPr lang="en-US" sz="1300" dirty="0">
              <a:solidFill>
                <a:srgbClr val="FF0000"/>
              </a:solidFill>
              <a:latin typeface="Consolas" panose="020B0609020204030204" pitchFamily="49" charset="0"/>
              <a:ea typeface="Roboto" panose="02000000000000000000" pitchFamily="2" charset="0"/>
            </a:endParaRPr>
          </a:p>
          <a:p>
            <a:pPr marL="0" indent="0">
              <a:buNone/>
            </a:pPr>
            <a:endParaRPr lang="en-US" sz="1000" dirty="0">
              <a:solidFill>
                <a:srgbClr val="00B050"/>
              </a:solidFill>
              <a:latin typeface="Roboto" panose="02000000000000000000" pitchFamily="2" charset="0"/>
              <a:ea typeface="Roboto" panose="02000000000000000000" pitchFamily="2" charset="0"/>
            </a:endParaRPr>
          </a:p>
        </p:txBody>
      </p:sp>
      <p:pic>
        <p:nvPicPr>
          <p:cNvPr id="5" name="Εικόνα 4">
            <a:extLst>
              <a:ext uri="{FF2B5EF4-FFF2-40B4-BE49-F238E27FC236}">
                <a16:creationId xmlns:a16="http://schemas.microsoft.com/office/drawing/2014/main" id="{B9277048-8D15-6D3C-6A84-884C10342E83}"/>
              </a:ext>
            </a:extLst>
          </p:cNvPr>
          <p:cNvPicPr>
            <a:picLocks noChangeAspect="1"/>
          </p:cNvPicPr>
          <p:nvPr/>
        </p:nvPicPr>
        <p:blipFill>
          <a:blip r:embed="rId2"/>
          <a:stretch>
            <a:fillRect/>
          </a:stretch>
        </p:blipFill>
        <p:spPr>
          <a:xfrm>
            <a:off x="1443681" y="2192784"/>
            <a:ext cx="8967288" cy="4203576"/>
          </a:xfrm>
          <a:prstGeom prst="rect">
            <a:avLst/>
          </a:prstGeom>
        </p:spPr>
      </p:pic>
    </p:spTree>
    <p:extLst>
      <p:ext uri="{BB962C8B-B14F-4D97-AF65-F5344CB8AC3E}">
        <p14:creationId xmlns:p14="http://schemas.microsoft.com/office/powerpoint/2010/main" val="2348554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56599A3-9897-5769-AA72-302879CCF21B}"/>
              </a:ext>
            </a:extLst>
          </p:cNvPr>
          <p:cNvSpPr>
            <a:spLocks noGrp="1"/>
          </p:cNvSpPr>
          <p:nvPr>
            <p:ph type="title"/>
          </p:nvPr>
        </p:nvSpPr>
        <p:spPr>
          <a:xfrm>
            <a:off x="1015753" y="-129193"/>
            <a:ext cx="10515600" cy="1325563"/>
          </a:xfrm>
        </p:spPr>
        <p:txBody>
          <a:bodyPr>
            <a:normAutofit/>
          </a:bodyPr>
          <a:lstStyle/>
          <a:p>
            <a:pPr algn="ct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3</a:t>
            </a:r>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D</a:t>
            </a: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R-</a:t>
            </a:r>
            <a:r>
              <a:rPr lang="el-GR" sz="2000" b="1" dirty="0" err="1">
                <a:solidFill>
                  <a:srgbClr val="FF0000"/>
                </a:solidFill>
                <a:latin typeface="Verdana" panose="020B0604030504040204" pitchFamily="34" charset="0"/>
                <a:ea typeface="Verdana" panose="020B0604030504040204" pitchFamily="34" charset="0"/>
                <a:cs typeface="Verdana" panose="020B0604030504040204" pitchFamily="34" charset="0"/>
              </a:rPr>
              <a:t>trees</a:t>
            </a: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for </a:t>
            </a:r>
            <a:r>
              <a:rPr lang="el-GR" sz="2000" b="1" dirty="0" err="1">
                <a:solidFill>
                  <a:srgbClr val="FF0000"/>
                </a:solidFill>
                <a:latin typeface="Verdana" panose="020B0604030504040204" pitchFamily="34" charset="0"/>
                <a:ea typeface="Verdana" panose="020B0604030504040204" pitchFamily="34" charset="0"/>
                <a:cs typeface="Verdana" panose="020B0604030504040204" pitchFamily="34" charset="0"/>
              </a:rPr>
              <a:t>Spatio-Temporal</a:t>
            </a: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l-GR" sz="2000" b="1" dirty="0" err="1">
                <a:solidFill>
                  <a:srgbClr val="FF0000"/>
                </a:solidFill>
                <a:latin typeface="Verdana" panose="020B0604030504040204" pitchFamily="34" charset="0"/>
                <a:ea typeface="Verdana" panose="020B0604030504040204" pitchFamily="34" charset="0"/>
                <a:cs typeface="Verdana" panose="020B0604030504040204" pitchFamily="34" charset="0"/>
              </a:rPr>
              <a:t>Queries</a:t>
            </a: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σε ΒΔ τροχιών στο επίπεδο</a:t>
            </a:r>
            <a:b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b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(συνέχεια)		</a:t>
            </a:r>
            <a:endParaRPr lang="en-US" sz="2000" dirty="0">
              <a:solidFill>
                <a:srgbClr val="FF0000"/>
              </a:solidFill>
            </a:endParaRPr>
          </a:p>
        </p:txBody>
      </p:sp>
      <p:sp>
        <p:nvSpPr>
          <p:cNvPr id="4" name="Θέση περιεχομένου 3">
            <a:extLst>
              <a:ext uri="{FF2B5EF4-FFF2-40B4-BE49-F238E27FC236}">
                <a16:creationId xmlns:a16="http://schemas.microsoft.com/office/drawing/2014/main" id="{995DB51B-5CFD-A5CA-555D-8EBBB8CE9386}"/>
              </a:ext>
            </a:extLst>
          </p:cNvPr>
          <p:cNvSpPr>
            <a:spLocks noGrp="1"/>
          </p:cNvSpPr>
          <p:nvPr>
            <p:ph idx="1"/>
          </p:nvPr>
        </p:nvSpPr>
        <p:spPr>
          <a:xfrm>
            <a:off x="651769" y="1603683"/>
            <a:ext cx="10515600" cy="3909350"/>
          </a:xfrm>
        </p:spPr>
        <p:txBody>
          <a:bodyPr>
            <a:noAutofit/>
          </a:bodyPr>
          <a:lstStyle/>
          <a:p>
            <a:pPr marL="0" indent="0" algn="ctr">
              <a:buNone/>
            </a:pPr>
            <a:r>
              <a:rPr lang="el-GR" sz="1300" b="1" dirty="0">
                <a:latin typeface="Consolas" panose="020B0609020204030204" pitchFamily="49" charset="0"/>
                <a:ea typeface="Roboto" panose="02000000000000000000" pitchFamily="2" charset="0"/>
              </a:rPr>
              <a:t>ΚΑΠΟΙΑ ΑΠΌ ΤΑ ΑΠΟΤΕΛΕΣΜΑΤΑ</a:t>
            </a:r>
          </a:p>
          <a:p>
            <a:pPr marL="0" indent="0" algn="ctr">
              <a:buNone/>
            </a:pPr>
            <a:endParaRPr lang="el-GR" sz="1300" dirty="0">
              <a:solidFill>
                <a:srgbClr val="00B050"/>
              </a:solidFill>
              <a:latin typeface="Consolas" panose="020B0609020204030204" pitchFamily="49" charset="0"/>
              <a:ea typeface="Roboto" panose="02000000000000000000" pitchFamily="2" charset="0"/>
            </a:endParaRPr>
          </a:p>
          <a:p>
            <a:pPr marL="0" indent="0" algn="ctr">
              <a:buNone/>
            </a:pPr>
            <a:endParaRPr lang="en-US" sz="1300" dirty="0">
              <a:solidFill>
                <a:srgbClr val="FF0000"/>
              </a:solidFill>
              <a:latin typeface="Consolas" panose="020B0609020204030204" pitchFamily="49" charset="0"/>
              <a:ea typeface="Roboto" panose="02000000000000000000" pitchFamily="2" charset="0"/>
            </a:endParaRPr>
          </a:p>
          <a:p>
            <a:pPr marL="0" indent="0">
              <a:buNone/>
            </a:pPr>
            <a:endParaRPr lang="en-US" sz="1000" dirty="0">
              <a:solidFill>
                <a:srgbClr val="00B050"/>
              </a:solidFill>
              <a:latin typeface="Roboto" panose="02000000000000000000" pitchFamily="2" charset="0"/>
              <a:ea typeface="Roboto" panose="02000000000000000000" pitchFamily="2" charset="0"/>
            </a:endParaRPr>
          </a:p>
        </p:txBody>
      </p:sp>
      <p:pic>
        <p:nvPicPr>
          <p:cNvPr id="14" name="Εικόνα 13">
            <a:extLst>
              <a:ext uri="{FF2B5EF4-FFF2-40B4-BE49-F238E27FC236}">
                <a16:creationId xmlns:a16="http://schemas.microsoft.com/office/drawing/2014/main" id="{32C32427-33DC-4E76-7CB3-75B70D72E8FB}"/>
              </a:ext>
            </a:extLst>
          </p:cNvPr>
          <p:cNvPicPr>
            <a:picLocks noChangeAspect="1"/>
          </p:cNvPicPr>
          <p:nvPr/>
        </p:nvPicPr>
        <p:blipFill>
          <a:blip r:embed="rId2"/>
          <a:stretch>
            <a:fillRect/>
          </a:stretch>
        </p:blipFill>
        <p:spPr>
          <a:xfrm>
            <a:off x="1257119" y="2227502"/>
            <a:ext cx="4825298" cy="4030713"/>
          </a:xfrm>
          <a:prstGeom prst="rect">
            <a:avLst/>
          </a:prstGeom>
        </p:spPr>
      </p:pic>
      <p:pic>
        <p:nvPicPr>
          <p:cNvPr id="16" name="Εικόνα 15">
            <a:extLst>
              <a:ext uri="{FF2B5EF4-FFF2-40B4-BE49-F238E27FC236}">
                <a16:creationId xmlns:a16="http://schemas.microsoft.com/office/drawing/2014/main" id="{F512503D-2B91-9C34-4B69-C6C01CFDAADD}"/>
              </a:ext>
            </a:extLst>
          </p:cNvPr>
          <p:cNvPicPr>
            <a:picLocks noChangeAspect="1"/>
          </p:cNvPicPr>
          <p:nvPr/>
        </p:nvPicPr>
        <p:blipFill>
          <a:blip r:embed="rId3"/>
          <a:stretch>
            <a:fillRect/>
          </a:stretch>
        </p:blipFill>
        <p:spPr>
          <a:xfrm>
            <a:off x="6505383" y="2227502"/>
            <a:ext cx="4825298" cy="4030713"/>
          </a:xfrm>
          <a:prstGeom prst="rect">
            <a:avLst/>
          </a:prstGeom>
        </p:spPr>
      </p:pic>
    </p:spTree>
    <p:extLst>
      <p:ext uri="{BB962C8B-B14F-4D97-AF65-F5344CB8AC3E}">
        <p14:creationId xmlns:p14="http://schemas.microsoft.com/office/powerpoint/2010/main" val="2615359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56599A3-9897-5769-AA72-302879CCF21B}"/>
              </a:ext>
            </a:extLst>
          </p:cNvPr>
          <p:cNvSpPr>
            <a:spLocks noGrp="1"/>
          </p:cNvSpPr>
          <p:nvPr>
            <p:ph type="title"/>
          </p:nvPr>
        </p:nvSpPr>
        <p:spPr>
          <a:xfrm>
            <a:off x="1015753" y="-129193"/>
            <a:ext cx="10515600" cy="1325563"/>
          </a:xfrm>
        </p:spPr>
        <p:txBody>
          <a:bodyPr>
            <a:normAutofit/>
          </a:bodyPr>
          <a:lstStyle/>
          <a:p>
            <a:pPr algn="ct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3</a:t>
            </a:r>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D</a:t>
            </a: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R-</a:t>
            </a:r>
            <a:r>
              <a:rPr lang="el-GR" sz="2000" b="1" dirty="0" err="1">
                <a:solidFill>
                  <a:srgbClr val="FF0000"/>
                </a:solidFill>
                <a:latin typeface="Verdana" panose="020B0604030504040204" pitchFamily="34" charset="0"/>
                <a:ea typeface="Verdana" panose="020B0604030504040204" pitchFamily="34" charset="0"/>
                <a:cs typeface="Verdana" panose="020B0604030504040204" pitchFamily="34" charset="0"/>
              </a:rPr>
              <a:t>trees</a:t>
            </a: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for </a:t>
            </a:r>
            <a:r>
              <a:rPr lang="el-GR" sz="2000" b="1" dirty="0" err="1">
                <a:solidFill>
                  <a:srgbClr val="FF0000"/>
                </a:solidFill>
                <a:latin typeface="Verdana" panose="020B0604030504040204" pitchFamily="34" charset="0"/>
                <a:ea typeface="Verdana" panose="020B0604030504040204" pitchFamily="34" charset="0"/>
                <a:cs typeface="Verdana" panose="020B0604030504040204" pitchFamily="34" charset="0"/>
              </a:rPr>
              <a:t>Spatio-Temporal</a:t>
            </a: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l-GR" sz="2000" b="1" dirty="0" err="1">
                <a:solidFill>
                  <a:srgbClr val="FF0000"/>
                </a:solidFill>
                <a:latin typeface="Verdana" panose="020B0604030504040204" pitchFamily="34" charset="0"/>
                <a:ea typeface="Verdana" panose="020B0604030504040204" pitchFamily="34" charset="0"/>
                <a:cs typeface="Verdana" panose="020B0604030504040204" pitchFamily="34" charset="0"/>
              </a:rPr>
              <a:t>Queries</a:t>
            </a: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σε ΒΔ τροχιών στο επίπεδο</a:t>
            </a:r>
            <a:b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b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(συνέχεια)		</a:t>
            </a:r>
            <a:endParaRPr lang="en-US" sz="2000" dirty="0">
              <a:solidFill>
                <a:srgbClr val="FF0000"/>
              </a:solidFill>
            </a:endParaRPr>
          </a:p>
        </p:txBody>
      </p:sp>
      <p:sp>
        <p:nvSpPr>
          <p:cNvPr id="4" name="Θέση περιεχομένου 3">
            <a:extLst>
              <a:ext uri="{FF2B5EF4-FFF2-40B4-BE49-F238E27FC236}">
                <a16:creationId xmlns:a16="http://schemas.microsoft.com/office/drawing/2014/main" id="{995DB51B-5CFD-A5CA-555D-8EBBB8CE9386}"/>
              </a:ext>
            </a:extLst>
          </p:cNvPr>
          <p:cNvSpPr>
            <a:spLocks noGrp="1"/>
          </p:cNvSpPr>
          <p:nvPr>
            <p:ph idx="1"/>
          </p:nvPr>
        </p:nvSpPr>
        <p:spPr>
          <a:xfrm>
            <a:off x="651769" y="1603683"/>
            <a:ext cx="10515600" cy="3909350"/>
          </a:xfrm>
        </p:spPr>
        <p:txBody>
          <a:bodyPr>
            <a:noAutofit/>
          </a:bodyPr>
          <a:lstStyle/>
          <a:p>
            <a:pPr marL="0" indent="0" algn="ctr">
              <a:buNone/>
            </a:pPr>
            <a:r>
              <a:rPr lang="el-GR" sz="1300" b="1" dirty="0">
                <a:latin typeface="Consolas" panose="020B0609020204030204" pitchFamily="49" charset="0"/>
                <a:ea typeface="Roboto" panose="02000000000000000000" pitchFamily="2" charset="0"/>
              </a:rPr>
              <a:t>ΚΑΠΟΙΑ ΑΠΌ ΤΑ ΑΠΟΤΕΛΕΣΜΑΤΑ</a:t>
            </a:r>
          </a:p>
          <a:p>
            <a:pPr marL="0" indent="0" algn="ctr">
              <a:buNone/>
            </a:pPr>
            <a:endParaRPr lang="el-GR" sz="1300" dirty="0">
              <a:solidFill>
                <a:srgbClr val="00B050"/>
              </a:solidFill>
              <a:latin typeface="Consolas" panose="020B0609020204030204" pitchFamily="49" charset="0"/>
              <a:ea typeface="Roboto" panose="02000000000000000000" pitchFamily="2" charset="0"/>
            </a:endParaRPr>
          </a:p>
          <a:p>
            <a:pPr marL="0" indent="0" algn="ctr">
              <a:buNone/>
            </a:pPr>
            <a:endParaRPr lang="en-US" sz="1300" dirty="0">
              <a:solidFill>
                <a:srgbClr val="FF0000"/>
              </a:solidFill>
              <a:latin typeface="Consolas" panose="020B0609020204030204" pitchFamily="49" charset="0"/>
              <a:ea typeface="Roboto" panose="02000000000000000000" pitchFamily="2" charset="0"/>
            </a:endParaRPr>
          </a:p>
          <a:p>
            <a:pPr marL="0" indent="0">
              <a:buNone/>
            </a:pPr>
            <a:endParaRPr lang="en-US" sz="1000" dirty="0">
              <a:solidFill>
                <a:srgbClr val="00B050"/>
              </a:solidFill>
              <a:latin typeface="Roboto" panose="02000000000000000000" pitchFamily="2" charset="0"/>
              <a:ea typeface="Roboto" panose="02000000000000000000" pitchFamily="2" charset="0"/>
            </a:endParaRPr>
          </a:p>
        </p:txBody>
      </p:sp>
      <p:pic>
        <p:nvPicPr>
          <p:cNvPr id="7" name="Εικόνα 6">
            <a:extLst>
              <a:ext uri="{FF2B5EF4-FFF2-40B4-BE49-F238E27FC236}">
                <a16:creationId xmlns:a16="http://schemas.microsoft.com/office/drawing/2014/main" id="{5CE29F09-6051-6E49-448A-D08F449B00E0}"/>
              </a:ext>
            </a:extLst>
          </p:cNvPr>
          <p:cNvPicPr>
            <a:picLocks noChangeAspect="1"/>
          </p:cNvPicPr>
          <p:nvPr/>
        </p:nvPicPr>
        <p:blipFill>
          <a:blip r:embed="rId2"/>
          <a:stretch>
            <a:fillRect/>
          </a:stretch>
        </p:blipFill>
        <p:spPr>
          <a:xfrm>
            <a:off x="516385" y="3132118"/>
            <a:ext cx="5537985" cy="2122199"/>
          </a:xfrm>
          <a:prstGeom prst="rect">
            <a:avLst/>
          </a:prstGeom>
        </p:spPr>
      </p:pic>
      <p:pic>
        <p:nvPicPr>
          <p:cNvPr id="9" name="Εικόνα 8">
            <a:extLst>
              <a:ext uri="{FF2B5EF4-FFF2-40B4-BE49-F238E27FC236}">
                <a16:creationId xmlns:a16="http://schemas.microsoft.com/office/drawing/2014/main" id="{36CD9310-7BE8-E3DE-FBA4-D117B89600B3}"/>
              </a:ext>
            </a:extLst>
          </p:cNvPr>
          <p:cNvPicPr>
            <a:picLocks noChangeAspect="1"/>
          </p:cNvPicPr>
          <p:nvPr/>
        </p:nvPicPr>
        <p:blipFill>
          <a:blip r:embed="rId3"/>
          <a:stretch>
            <a:fillRect/>
          </a:stretch>
        </p:blipFill>
        <p:spPr>
          <a:xfrm>
            <a:off x="6275836" y="3132118"/>
            <a:ext cx="5415793" cy="2122199"/>
          </a:xfrm>
          <a:prstGeom prst="rect">
            <a:avLst/>
          </a:prstGeom>
        </p:spPr>
      </p:pic>
    </p:spTree>
    <p:extLst>
      <p:ext uri="{BB962C8B-B14F-4D97-AF65-F5344CB8AC3E}">
        <p14:creationId xmlns:p14="http://schemas.microsoft.com/office/powerpoint/2010/main" val="211617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166DD54-DFB9-2BDD-B803-C500B3A157FF}"/>
              </a:ext>
            </a:extLst>
          </p:cNvPr>
          <p:cNvSpPr>
            <a:spLocks noGrp="1"/>
          </p:cNvSpPr>
          <p:nvPr>
            <p:ph type="title"/>
          </p:nvPr>
        </p:nvSpPr>
        <p:spPr>
          <a:xfrm>
            <a:off x="838200" y="-132024"/>
            <a:ext cx="10515600" cy="1325563"/>
          </a:xfrm>
        </p:spPr>
        <p:txBody>
          <a:bodyPr>
            <a:normAutofit/>
          </a:bodyPr>
          <a:lstStyle/>
          <a:p>
            <a:pPr algn="ctr"/>
            <a:r>
              <a:rPr lang="el-GR" sz="2800" b="1" u="sng" dirty="0">
                <a:solidFill>
                  <a:srgbClr val="FF0000"/>
                </a:solidFill>
                <a:effectLst/>
                <a:latin typeface="Roboto" panose="02000000000000000000" pitchFamily="2" charset="0"/>
                <a:ea typeface="Roboto" panose="02000000000000000000" pitchFamily="2" charset="0"/>
                <a:cs typeface="Verdana" panose="020B0604030504040204" pitchFamily="34" charset="0"/>
              </a:rPr>
              <a:t>Ανάπτυξη γεωμετρικών πολυδιάστατων δομών</a:t>
            </a:r>
            <a:endParaRPr lang="en-US" sz="2800" b="1" u="sng" dirty="0">
              <a:solidFill>
                <a:srgbClr val="FF0000"/>
              </a:solidFill>
              <a:latin typeface="Roboto" panose="02000000000000000000" pitchFamily="2" charset="0"/>
              <a:ea typeface="Roboto" panose="02000000000000000000" pitchFamily="2" charset="0"/>
            </a:endParaRPr>
          </a:p>
        </p:txBody>
      </p:sp>
      <p:sp>
        <p:nvSpPr>
          <p:cNvPr id="3" name="Θέση περιεχομένου 2">
            <a:extLst>
              <a:ext uri="{FF2B5EF4-FFF2-40B4-BE49-F238E27FC236}">
                <a16:creationId xmlns:a16="http://schemas.microsoft.com/office/drawing/2014/main" id="{EBA6A6B0-8D26-6CA4-DA64-4E8234DA52DF}"/>
              </a:ext>
            </a:extLst>
          </p:cNvPr>
          <p:cNvSpPr>
            <a:spLocks noGrp="1"/>
          </p:cNvSpPr>
          <p:nvPr>
            <p:ph idx="1"/>
          </p:nvPr>
        </p:nvSpPr>
        <p:spPr>
          <a:xfrm>
            <a:off x="838200" y="1452762"/>
            <a:ext cx="10515600" cy="4894772"/>
          </a:xfrm>
        </p:spPr>
        <p:txBody>
          <a:bodyPr>
            <a:normAutofit/>
          </a:bodyPr>
          <a:lstStyle/>
          <a:p>
            <a:r>
              <a:rPr lang="en-US" sz="1800" b="1" dirty="0">
                <a:effectLst/>
                <a:latin typeface="Verdana" panose="020B0604030504040204" pitchFamily="34" charset="0"/>
                <a:ea typeface="Verdana" panose="020B0604030504040204" pitchFamily="34" charset="0"/>
                <a:cs typeface="Verdana" panose="020B0604030504040204" pitchFamily="34" charset="0"/>
              </a:rPr>
              <a:t>Interval trees </a:t>
            </a:r>
            <a:r>
              <a:rPr lang="el-GR" sz="1800" dirty="0">
                <a:effectLst/>
                <a:latin typeface="Verdana" panose="020B0604030504040204" pitchFamily="34" charset="0"/>
                <a:ea typeface="Verdana" panose="020B0604030504040204" pitchFamily="34" charset="0"/>
                <a:cs typeface="Verdana" panose="020B0604030504040204" pitchFamily="34" charset="0"/>
              </a:rPr>
              <a:t>και </a:t>
            </a:r>
            <a:r>
              <a:rPr lang="en-US" sz="1800" b="1" dirty="0">
                <a:effectLst/>
                <a:latin typeface="Verdana" panose="020B0604030504040204" pitchFamily="34" charset="0"/>
                <a:ea typeface="Verdana" panose="020B0604030504040204" pitchFamily="34" charset="0"/>
                <a:cs typeface="Verdana" panose="020B0604030504040204" pitchFamily="34" charset="0"/>
              </a:rPr>
              <a:t>Segment trees </a:t>
            </a:r>
            <a:r>
              <a:rPr lang="el-GR" sz="1800" dirty="0">
                <a:effectLst/>
                <a:latin typeface="Verdana" panose="020B0604030504040204" pitchFamily="34" charset="0"/>
                <a:ea typeface="Verdana" panose="020B0604030504040204" pitchFamily="34" charset="0"/>
                <a:cs typeface="Verdana" panose="020B0604030504040204" pitchFamily="34" charset="0"/>
              </a:rPr>
              <a:t>για </a:t>
            </a:r>
            <a:r>
              <a:rPr lang="en-US" sz="1800" dirty="0">
                <a:effectLst/>
                <a:latin typeface="Verdana" panose="020B0604030504040204" pitchFamily="34" charset="0"/>
                <a:ea typeface="Verdana" panose="020B0604030504040204" pitchFamily="34" charset="0"/>
                <a:cs typeface="Verdana" panose="020B0604030504040204" pitchFamily="34" charset="0"/>
              </a:rPr>
              <a:t>interval </a:t>
            </a:r>
            <a:r>
              <a:rPr lang="el-GR" sz="1800" dirty="0">
                <a:effectLst/>
                <a:latin typeface="Verdana" panose="020B0604030504040204" pitchFamily="34" charset="0"/>
                <a:ea typeface="Verdana" panose="020B0604030504040204" pitchFamily="34" charset="0"/>
                <a:cs typeface="Verdana" panose="020B0604030504040204" pitchFamily="34" charset="0"/>
              </a:rPr>
              <a:t>και </a:t>
            </a:r>
            <a:r>
              <a:rPr lang="en-US" sz="1800" dirty="0">
                <a:effectLst/>
                <a:latin typeface="Verdana" panose="020B0604030504040204" pitchFamily="34" charset="0"/>
                <a:ea typeface="Verdana" panose="020B0604030504040204" pitchFamily="34" charset="0"/>
                <a:cs typeface="Verdana" panose="020B0604030504040204" pitchFamily="34" charset="0"/>
              </a:rPr>
              <a:t>stabbing Queries </a:t>
            </a:r>
            <a:r>
              <a:rPr lang="el-GR" sz="1800" dirty="0">
                <a:effectLst/>
                <a:latin typeface="Verdana" panose="020B0604030504040204" pitchFamily="34" charset="0"/>
                <a:ea typeface="Verdana" panose="020B0604030504040204" pitchFamily="34" charset="0"/>
                <a:cs typeface="Verdana" panose="020B0604030504040204" pitchFamily="34" charset="0"/>
              </a:rPr>
              <a:t>αντίστοιχα</a:t>
            </a:r>
            <a:r>
              <a:rPr lang="en-US" sz="1800" dirty="0">
                <a:effectLst/>
                <a:latin typeface="Verdana" panose="020B0604030504040204" pitchFamily="34" charset="0"/>
                <a:ea typeface="Verdana" panose="020B0604030504040204" pitchFamily="34" charset="0"/>
                <a:cs typeface="Verdana" panose="020B0604030504040204" pitchFamily="34" charset="0"/>
              </a:rPr>
              <a:t>. </a:t>
            </a:r>
            <a:r>
              <a:rPr lang="el-GR" sz="1800" dirty="0">
                <a:effectLst/>
                <a:latin typeface="Verdana" panose="020B0604030504040204" pitchFamily="34" charset="0"/>
                <a:ea typeface="Verdana" panose="020B0604030504040204" pitchFamily="34" charset="0"/>
                <a:cs typeface="Verdana" panose="020B0604030504040204" pitchFamily="34" charset="0"/>
              </a:rPr>
              <a:t>Μελέτη απόδοσης των βασικών πράξεων στις δύο δομές. </a:t>
            </a:r>
            <a:endParaRPr lang="en-US" sz="1800" dirty="0">
              <a:effectLst/>
              <a:latin typeface="Times New Roman" panose="02020603050405020304" pitchFamily="18" charset="0"/>
              <a:ea typeface="Times New Roman" panose="02020603050405020304" pitchFamily="18" charset="0"/>
            </a:endParaRPr>
          </a:p>
          <a:p>
            <a:pPr marL="0" indent="0">
              <a:buNone/>
            </a:pPr>
            <a:r>
              <a:rPr lang="el-GR" sz="1600" dirty="0"/>
              <a:t> Ένα δέντρο διαστημάτων (</a:t>
            </a:r>
            <a:r>
              <a:rPr lang="en-US" sz="1600" dirty="0">
                <a:latin typeface="Verdana" panose="020B0604030504040204" pitchFamily="34" charset="0"/>
                <a:ea typeface="Verdana" panose="020B0604030504040204" pitchFamily="34" charset="0"/>
                <a:cs typeface="Verdana" panose="020B0604030504040204" pitchFamily="34" charset="0"/>
              </a:rPr>
              <a:t>Interval trees</a:t>
            </a:r>
            <a:r>
              <a:rPr lang="el-GR" sz="1600" dirty="0">
                <a:latin typeface="Verdana" panose="020B0604030504040204" pitchFamily="34" charset="0"/>
                <a:ea typeface="Verdana" panose="020B0604030504040204" pitchFamily="34" charset="0"/>
                <a:cs typeface="Verdana" panose="020B0604030504040204" pitchFamily="34" charset="0"/>
              </a:rPr>
              <a:t>)</a:t>
            </a:r>
            <a:r>
              <a:rPr lang="el-GR" sz="1600" dirty="0"/>
              <a:t> είναι ένα </a:t>
            </a:r>
            <a:r>
              <a:rPr lang="el-GR" sz="1600" dirty="0" err="1"/>
              <a:t>αυτοεξισορροπημένο</a:t>
            </a:r>
            <a:r>
              <a:rPr lang="el-GR" sz="1600" dirty="0"/>
              <a:t> δυαδικό δέντρο αναζήτησης που έχει σχεδιαστεί για να χειρίζεται αποτελεσματικά διαστήματα. Χρησιμοποιείται κυρίως για την επίλυση προβλημάτων που σχετίζονται με διαστήματα, όπως η εύρεση αλληλεπικαλυπτόμενων διαστημάτων ή η αναζήτηση διαστημάτων που περιέχουν ένα δεδομένο σημείο. Η βασική ιδέα πίσω από ένα δέντρο διαστημάτων είναι η αποθήκευση διαστημάτων ως κόμβων σε μια </a:t>
            </a:r>
            <a:r>
              <a:rPr lang="el-GR" sz="1600" dirty="0" err="1"/>
              <a:t>δενδρική</a:t>
            </a:r>
            <a:r>
              <a:rPr lang="el-GR" sz="1600" dirty="0"/>
              <a:t> δομή, διατηρώντας παράλληλα ορισμένες ιδιότητες που επιτρέπουν την αποτελεσματική αναζήτηση.</a:t>
            </a:r>
          </a:p>
          <a:p>
            <a:pPr marL="0" indent="0">
              <a:buNone/>
            </a:pPr>
            <a:r>
              <a:rPr lang="el-GR" sz="1600" dirty="0"/>
              <a:t>Τα δέντρα διαστημάτων και τα δέντρα τμημάτων είναι δομές δεδομένων που χρησιμοποιούνται στην επιστήμη των υπολογιστών για την αποτελεσματική διαχείριση διαφόρων τύπων ερωτημάτων που βασίζονται σε διαστήματα. Οι βασικές λειτουργίες σε δέντρα διαστημάτων περιλαμβάνουν την εισαγωγή, τη διαγραφή και την υποβολή ερωτημάτων(ερώτηση αλληλεπικαλυπτόμενων διαστημάτων και ερώτηση διαστημάτων που περιέχουν ένα σημείο)</a:t>
            </a:r>
          </a:p>
          <a:p>
            <a:pPr marL="0" indent="0">
              <a:buNone/>
            </a:pPr>
            <a:r>
              <a:rPr lang="el-GR" sz="1600" dirty="0"/>
              <a:t>Ένα δέντρο τμημάτων (</a:t>
            </a:r>
            <a:r>
              <a:rPr lang="en-US" sz="1600" dirty="0">
                <a:latin typeface="Verdana" panose="020B0604030504040204" pitchFamily="34" charset="0"/>
                <a:ea typeface="Verdana" panose="020B0604030504040204" pitchFamily="34" charset="0"/>
                <a:cs typeface="Verdana" panose="020B0604030504040204" pitchFamily="34" charset="0"/>
              </a:rPr>
              <a:t>Segment trees</a:t>
            </a:r>
            <a:r>
              <a:rPr lang="el-GR" sz="1600" dirty="0">
                <a:latin typeface="Verdana" panose="020B0604030504040204" pitchFamily="34" charset="0"/>
                <a:ea typeface="Verdana" panose="020B0604030504040204" pitchFamily="34" charset="0"/>
                <a:cs typeface="Verdana" panose="020B0604030504040204" pitchFamily="34" charset="0"/>
              </a:rPr>
              <a:t>)</a:t>
            </a:r>
            <a:r>
              <a:rPr lang="el-GR" sz="1600" dirty="0"/>
              <a:t>, επίσης γνωστό ως "δέντρο διαστήματος", "δέντρο αποθήκευσης" ή "δέντρο </a:t>
            </a:r>
            <a:r>
              <a:rPr lang="el-GR" sz="1600" dirty="0" err="1"/>
              <a:t>min-max</a:t>
            </a:r>
            <a:r>
              <a:rPr lang="el-GR" sz="1600" dirty="0"/>
              <a:t>", είναι μια ευέλικτη δομή δεδομένων που χρησιμοποιείται κυρίως για ερωτήματα εύρους και ενημερώσεις σε έναν πίνακα ή μια ακολουθία. Χρησιμοποιείται συνήθως για την επίλυση προβλημάτων που περιλαμβάνουν ερωτήματα όπως η εύρεση της ελάχιστης ή της μέγιστης τιμής εντός ενός συγκεκριμένου εύρους σε έναν πίνακα και η αποτελεσματική ενημέρωση τιμών</a:t>
            </a:r>
          </a:p>
          <a:p>
            <a:pPr marL="0" indent="0">
              <a:buNone/>
            </a:pPr>
            <a:r>
              <a:rPr lang="el-GR" sz="1600" dirty="0"/>
              <a:t>Τα δέντρα τμημάτων χρησιμοποιούνται συνήθως για ερωτήματα και ενημερώσεις εύρους. Οι βασικές λειτουργίες περιλαμβάνουν τη δημιουργία του δέντρου, την αναζήτηση περιοχών και την ενημέρωση τιμών.</a:t>
            </a:r>
            <a:endParaRPr lang="en-US" sz="1600" dirty="0"/>
          </a:p>
        </p:txBody>
      </p:sp>
      <mc:AlternateContent xmlns:mc="http://schemas.openxmlformats.org/markup-compatibility/2006">
        <mc:Choice xmlns:p14="http://schemas.microsoft.com/office/powerpoint/2010/main" Requires="p14">
          <p:contentPart p14:bwMode="auto" r:id="rId2">
            <p14:nvContentPartPr>
              <p14:cNvPr id="4" name="Γραφή 3">
                <a:extLst>
                  <a:ext uri="{FF2B5EF4-FFF2-40B4-BE49-F238E27FC236}">
                    <a16:creationId xmlns:a16="http://schemas.microsoft.com/office/drawing/2014/main" id="{BCC3BFC0-A015-1AC2-C16A-27401378F1FD}"/>
                  </a:ext>
                </a:extLst>
              </p14:cNvPr>
              <p14:cNvContentPartPr/>
              <p14:nvPr/>
            </p14:nvContentPartPr>
            <p14:xfrm>
              <a:off x="-373047" y="2352268"/>
              <a:ext cx="360" cy="360"/>
            </p14:xfrm>
          </p:contentPart>
        </mc:Choice>
        <mc:Fallback>
          <p:pic>
            <p:nvPicPr>
              <p:cNvPr id="4" name="Γραφή 3">
                <a:extLst>
                  <a:ext uri="{FF2B5EF4-FFF2-40B4-BE49-F238E27FC236}">
                    <a16:creationId xmlns:a16="http://schemas.microsoft.com/office/drawing/2014/main" id="{BCC3BFC0-A015-1AC2-C16A-27401378F1FD}"/>
                  </a:ext>
                </a:extLst>
              </p:cNvPr>
              <p:cNvPicPr/>
              <p:nvPr/>
            </p:nvPicPr>
            <p:blipFill>
              <a:blip r:embed="rId3"/>
              <a:stretch>
                <a:fillRect/>
              </a:stretch>
            </p:blipFill>
            <p:spPr>
              <a:xfrm>
                <a:off x="-379167" y="2346148"/>
                <a:ext cx="12600" cy="12600"/>
              </a:xfrm>
              <a:prstGeom prst="rect">
                <a:avLst/>
              </a:prstGeom>
            </p:spPr>
          </p:pic>
        </mc:Fallback>
      </mc:AlternateContent>
    </p:spTree>
    <p:extLst>
      <p:ext uri="{BB962C8B-B14F-4D97-AF65-F5344CB8AC3E}">
        <p14:creationId xmlns:p14="http://schemas.microsoft.com/office/powerpoint/2010/main" val="2728018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56599A3-9897-5769-AA72-302879CCF21B}"/>
              </a:ext>
            </a:extLst>
          </p:cNvPr>
          <p:cNvSpPr>
            <a:spLocks noGrp="1"/>
          </p:cNvSpPr>
          <p:nvPr>
            <p:ph type="title"/>
          </p:nvPr>
        </p:nvSpPr>
        <p:spPr>
          <a:xfrm>
            <a:off x="1033509" y="0"/>
            <a:ext cx="10515600" cy="1325563"/>
          </a:xfrm>
        </p:spPr>
        <p:txBody>
          <a:bodyPr>
            <a:normAutofit/>
          </a:bodyPr>
          <a:lstStyle/>
          <a:p>
            <a:pPr algn="ctr"/>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Interval trees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και </a:t>
            </a:r>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Segment trees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για </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interval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και </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stabbing Queries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αντίστοιχα</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Μελέτη απόδοσης των βασικών πράξεων στις δύο δομές. </a:t>
            </a:r>
            <a:br>
              <a:rPr lang="en-US" sz="2000" dirty="0">
                <a:latin typeface="Times New Roman" panose="02020603050405020304" pitchFamily="18" charset="0"/>
                <a:ea typeface="Times New Roman" panose="02020603050405020304" pitchFamily="18" charset="0"/>
              </a:rPr>
            </a:b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a:t>
            </a:r>
            <a:endParaRPr lang="en-US" sz="2000" dirty="0">
              <a:solidFill>
                <a:srgbClr val="FF0000"/>
              </a:solidFill>
            </a:endParaRPr>
          </a:p>
        </p:txBody>
      </p:sp>
      <p:sp>
        <p:nvSpPr>
          <p:cNvPr id="4" name="Θέση περιεχομένου 3">
            <a:extLst>
              <a:ext uri="{FF2B5EF4-FFF2-40B4-BE49-F238E27FC236}">
                <a16:creationId xmlns:a16="http://schemas.microsoft.com/office/drawing/2014/main" id="{995DB51B-5CFD-A5CA-555D-8EBBB8CE9386}"/>
              </a:ext>
            </a:extLst>
          </p:cNvPr>
          <p:cNvSpPr>
            <a:spLocks noGrp="1"/>
          </p:cNvSpPr>
          <p:nvPr>
            <p:ph idx="1"/>
          </p:nvPr>
        </p:nvSpPr>
        <p:spPr>
          <a:xfrm>
            <a:off x="669525" y="1825625"/>
            <a:ext cx="10515600" cy="3909350"/>
          </a:xfrm>
        </p:spPr>
        <p:txBody>
          <a:bodyPr>
            <a:noAutofit/>
          </a:bodyPr>
          <a:lstStyle/>
          <a:p>
            <a:pPr marL="0" indent="0">
              <a:buNone/>
            </a:pPr>
            <a:br>
              <a:rPr lang="en-US" sz="1400" dirty="0"/>
            </a:br>
            <a:endParaRPr lang="en-US" sz="1400" dirty="0"/>
          </a:p>
          <a:p>
            <a:pPr marL="0" indent="0">
              <a:buNone/>
            </a:pPr>
            <a:endParaRPr lang="en-US" sz="1000" dirty="0">
              <a:solidFill>
                <a:srgbClr val="00B050"/>
              </a:solidFill>
              <a:latin typeface="Roboto" panose="02000000000000000000" pitchFamily="2" charset="0"/>
              <a:ea typeface="Roboto" panose="02000000000000000000" pitchFamily="2" charset="0"/>
            </a:endParaRPr>
          </a:p>
        </p:txBody>
      </p:sp>
      <p:sp>
        <p:nvSpPr>
          <p:cNvPr id="5" name="TextBox 4">
            <a:extLst>
              <a:ext uri="{FF2B5EF4-FFF2-40B4-BE49-F238E27FC236}">
                <a16:creationId xmlns:a16="http://schemas.microsoft.com/office/drawing/2014/main" id="{022264D7-B6FF-D4DB-EFBE-CFFC21BD684A}"/>
              </a:ext>
            </a:extLst>
          </p:cNvPr>
          <p:cNvSpPr txBox="1"/>
          <p:nvPr/>
        </p:nvSpPr>
        <p:spPr>
          <a:xfrm>
            <a:off x="909221" y="1400980"/>
            <a:ext cx="10515600" cy="5355312"/>
          </a:xfrm>
          <a:prstGeom prst="rect">
            <a:avLst/>
          </a:prstGeom>
          <a:noFill/>
        </p:spPr>
        <p:txBody>
          <a:bodyPr wrap="square">
            <a:spAutoFit/>
          </a:bodyPr>
          <a:lstStyle/>
          <a:p>
            <a:r>
              <a:rPr lang="el-GR" sz="1800" b="1" dirty="0">
                <a:latin typeface="Roboto" panose="02000000000000000000" pitchFamily="2" charset="0"/>
                <a:ea typeface="Roboto" panose="02000000000000000000" pitchFamily="2" charset="0"/>
              </a:rPr>
              <a:t>Εισαγωγή της βιβλιοθήκης:</a:t>
            </a:r>
            <a:endParaRPr lang="en-US" sz="1800" b="1" dirty="0">
              <a:latin typeface="Roboto" panose="02000000000000000000" pitchFamily="2" charset="0"/>
              <a:ea typeface="Roboto" panose="02000000000000000000" pitchFamily="2" charset="0"/>
            </a:endParaRPr>
          </a:p>
          <a:p>
            <a:r>
              <a:rPr lang="en-US" b="0" dirty="0">
                <a:solidFill>
                  <a:srgbClr val="C678DD"/>
                </a:solidFill>
                <a:effectLst/>
                <a:latin typeface="Consolas" panose="020B0609020204030204" pitchFamily="49" charset="0"/>
              </a:rPr>
              <a:t>	from</a:t>
            </a:r>
            <a:r>
              <a:rPr lang="en-US" b="0" dirty="0">
                <a:solidFill>
                  <a:srgbClr val="ABB2BF"/>
                </a:solidFill>
                <a:effectLst/>
                <a:latin typeface="Consolas" panose="020B0609020204030204" pitchFamily="49" charset="0"/>
              </a:rPr>
              <a:t> </a:t>
            </a:r>
            <a:r>
              <a:rPr lang="en-US" b="0" dirty="0" err="1">
                <a:solidFill>
                  <a:srgbClr val="ABB2BF"/>
                </a:solidFill>
                <a:effectLst/>
                <a:latin typeface="Consolas" panose="020B0609020204030204" pitchFamily="49" charset="0"/>
              </a:rPr>
              <a:t>intervaltree</a:t>
            </a:r>
            <a:r>
              <a:rPr lang="en-US" b="0" dirty="0">
                <a:solidFill>
                  <a:srgbClr val="ABB2BF"/>
                </a:solidFill>
                <a:effectLst/>
                <a:latin typeface="Consolas" panose="020B0609020204030204" pitchFamily="49" charset="0"/>
              </a:rPr>
              <a:t> </a:t>
            </a:r>
            <a:r>
              <a:rPr lang="en-US" b="0" dirty="0">
                <a:solidFill>
                  <a:srgbClr val="C678DD"/>
                </a:solidFill>
                <a:effectLst/>
                <a:latin typeface="Consolas" panose="020B0609020204030204" pitchFamily="49" charset="0"/>
              </a:rPr>
              <a:t>import</a:t>
            </a:r>
            <a:r>
              <a:rPr lang="en-US" b="0" dirty="0">
                <a:solidFill>
                  <a:srgbClr val="ABB2BF"/>
                </a:solidFill>
                <a:effectLst/>
                <a:latin typeface="Consolas" panose="020B0609020204030204" pitchFamily="49" charset="0"/>
              </a:rPr>
              <a:t> Interval, </a:t>
            </a:r>
            <a:r>
              <a:rPr lang="en-US" b="0" dirty="0" err="1">
                <a:solidFill>
                  <a:srgbClr val="ABB2BF"/>
                </a:solidFill>
                <a:effectLst/>
                <a:latin typeface="Consolas" panose="020B0609020204030204" pitchFamily="49" charset="0"/>
              </a:rPr>
              <a:t>IntervalTree</a:t>
            </a:r>
            <a:endParaRPr lang="en-US" b="0" dirty="0">
              <a:solidFill>
                <a:srgbClr val="ABB2BF"/>
              </a:solidFill>
              <a:effectLst/>
              <a:latin typeface="Consolas" panose="020B0609020204030204" pitchFamily="49" charset="0"/>
            </a:endParaRPr>
          </a:p>
          <a:p>
            <a:r>
              <a:rPr lang="en-US" dirty="0">
                <a:solidFill>
                  <a:srgbClr val="ABB2BF"/>
                </a:solidFill>
                <a:latin typeface="Consolas" panose="020B0609020204030204" pitchFamily="49" charset="0"/>
              </a:rPr>
              <a:t>	</a:t>
            </a:r>
            <a:r>
              <a:rPr lang="el-GR" dirty="0">
                <a:latin typeface="Consolas" panose="020B0609020204030204" pitchFamily="49" charset="0"/>
              </a:rPr>
              <a:t>Θα </a:t>
            </a:r>
            <a:r>
              <a:rPr lang="el-GR" dirty="0" err="1">
                <a:latin typeface="Consolas" panose="020B0609020204030204" pitchFamily="49" charset="0"/>
              </a:rPr>
              <a:t>μπορουσαμε</a:t>
            </a:r>
            <a:r>
              <a:rPr lang="el-GR" dirty="0">
                <a:latin typeface="Consolas" panose="020B0609020204030204" pitchFamily="49" charset="0"/>
              </a:rPr>
              <a:t> να χρησιμοποιήσουμε και την </a:t>
            </a:r>
            <a:r>
              <a:rPr lang="el-GR" dirty="0" err="1">
                <a:latin typeface="Consolas" panose="020B0609020204030204" pitchFamily="49" charset="0"/>
              </a:rPr>
              <a:t>βιβλιοθηκη</a:t>
            </a:r>
            <a:r>
              <a:rPr lang="el-GR" dirty="0">
                <a:latin typeface="Consolas" panose="020B0609020204030204" pitchFamily="49" charset="0"/>
              </a:rPr>
              <a:t> </a:t>
            </a:r>
            <a:r>
              <a:rPr lang="en-US" dirty="0">
                <a:latin typeface="Consolas" panose="020B0609020204030204" pitchFamily="49" charset="0"/>
              </a:rPr>
              <a:t>pandas </a:t>
            </a:r>
            <a:r>
              <a:rPr lang="el-GR" dirty="0" err="1">
                <a:latin typeface="Consolas" panose="020B0609020204030204" pitchFamily="49" charset="0"/>
              </a:rPr>
              <a:t>αλλα</a:t>
            </a:r>
            <a:endParaRPr lang="el-GR" dirty="0">
              <a:latin typeface="Consolas" panose="020B0609020204030204" pitchFamily="49" charset="0"/>
            </a:endParaRPr>
          </a:p>
          <a:p>
            <a:r>
              <a:rPr lang="el-GR" dirty="0">
                <a:latin typeface="Consolas" panose="020B0609020204030204" pitchFamily="49" charset="0"/>
              </a:rPr>
              <a:t>προτίμησα την </a:t>
            </a:r>
            <a:r>
              <a:rPr lang="en-US" b="0" dirty="0" err="1">
                <a:effectLst/>
                <a:latin typeface="Consolas" panose="020B0609020204030204" pitchFamily="49" charset="0"/>
              </a:rPr>
              <a:t>intervaltree</a:t>
            </a:r>
            <a:r>
              <a:rPr lang="en-US" b="0" dirty="0">
                <a:effectLst/>
                <a:latin typeface="Consolas" panose="020B0609020204030204" pitchFamily="49" charset="0"/>
              </a:rPr>
              <a:t> </a:t>
            </a:r>
            <a:r>
              <a:rPr lang="el-GR" b="0" dirty="0">
                <a:effectLst/>
                <a:latin typeface="Consolas" panose="020B0609020204030204" pitchFamily="49" charset="0"/>
              </a:rPr>
              <a:t>διότι φτιάχτηκε για αυτόν τον σκοπό. </a:t>
            </a:r>
            <a:endParaRPr lang="en-US" b="0" dirty="0">
              <a:effectLst/>
              <a:latin typeface="Consolas" panose="020B0609020204030204" pitchFamily="49" charset="0"/>
            </a:endParaRPr>
          </a:p>
          <a:p>
            <a:endParaRPr lang="en-US" b="0" dirty="0">
              <a:effectLst/>
              <a:latin typeface="Consolas" panose="020B0609020204030204" pitchFamily="49" charset="0"/>
            </a:endParaRPr>
          </a:p>
          <a:p>
            <a:r>
              <a:rPr lang="en-US" b="0" dirty="0">
                <a:solidFill>
                  <a:srgbClr val="C678DD"/>
                </a:solidFill>
                <a:effectLst/>
                <a:latin typeface="Consolas" panose="020B0609020204030204" pitchFamily="49" charset="0"/>
              </a:rPr>
              <a:t>class</a:t>
            </a:r>
            <a:r>
              <a:rPr lang="en-US" b="0" dirty="0">
                <a:solidFill>
                  <a:srgbClr val="ABB2BF"/>
                </a:solidFill>
                <a:effectLst/>
                <a:latin typeface="Consolas" panose="020B0609020204030204" pitchFamily="49" charset="0"/>
              </a:rPr>
              <a:t> </a:t>
            </a:r>
            <a:r>
              <a:rPr lang="en-US" b="0" dirty="0" err="1">
                <a:solidFill>
                  <a:srgbClr val="E5C07B"/>
                </a:solidFill>
                <a:effectLst/>
                <a:latin typeface="Consolas" panose="020B0609020204030204" pitchFamily="49" charset="0"/>
              </a:rPr>
              <a:t>SegmentTree</a:t>
            </a:r>
            <a:r>
              <a:rPr lang="en-US" b="0" dirty="0">
                <a:solidFill>
                  <a:srgbClr val="ABB2BF"/>
                </a:solidFill>
                <a:effectLst/>
                <a:latin typeface="Consolas" panose="020B0609020204030204" pitchFamily="49" charset="0"/>
              </a:rPr>
              <a:t>:</a:t>
            </a:r>
          </a:p>
          <a:p>
            <a:r>
              <a:rPr lang="en-US" dirty="0">
                <a:latin typeface="Consolas" panose="020B0609020204030204" pitchFamily="49" charset="0"/>
              </a:rPr>
              <a:t>	</a:t>
            </a:r>
            <a:r>
              <a:rPr lang="el-GR" dirty="0">
                <a:latin typeface="Consolas" panose="020B0609020204030204" pitchFamily="49" charset="0"/>
              </a:rPr>
              <a:t>Ο</a:t>
            </a:r>
            <a:r>
              <a:rPr lang="el-GR" b="0" dirty="0">
                <a:effectLst/>
                <a:latin typeface="Consolas" panose="020B0609020204030204" pitchFamily="49" charset="0"/>
              </a:rPr>
              <a:t> συγκεκριμένος κώδικας ορίζει μια κλάση με το όνομα </a:t>
            </a:r>
            <a:r>
              <a:rPr lang="el-GR" b="0" dirty="0" err="1">
                <a:effectLst/>
                <a:latin typeface="Consolas" panose="020B0609020204030204" pitchFamily="49" charset="0"/>
              </a:rPr>
              <a:t>SegmentTree</a:t>
            </a:r>
            <a:r>
              <a:rPr lang="el-GR" b="0" dirty="0">
                <a:effectLst/>
                <a:latin typeface="Consolas" panose="020B0609020204030204" pitchFamily="49" charset="0"/>
              </a:rPr>
              <a:t>, η οποία χρησιμοποιείται για την υλοποίηση μιας δομής δεδομένων </a:t>
            </a:r>
            <a:r>
              <a:rPr lang="el-GR" b="0" dirty="0" err="1">
                <a:effectLst/>
                <a:latin typeface="Consolas" panose="020B0609020204030204" pitchFamily="49" charset="0"/>
              </a:rPr>
              <a:t>segment</a:t>
            </a:r>
            <a:r>
              <a:rPr lang="el-GR" b="0" dirty="0">
                <a:effectLst/>
                <a:latin typeface="Consolas" panose="020B0609020204030204" pitchFamily="49" charset="0"/>
              </a:rPr>
              <a:t> </a:t>
            </a:r>
            <a:r>
              <a:rPr lang="el-GR" b="0" dirty="0" err="1">
                <a:effectLst/>
                <a:latin typeface="Consolas" panose="020B0609020204030204" pitchFamily="49" charset="0"/>
              </a:rPr>
              <a:t>tree</a:t>
            </a:r>
            <a:r>
              <a:rPr lang="el-GR" b="0" dirty="0">
                <a:effectLst/>
                <a:latin typeface="Consolas" panose="020B0609020204030204" pitchFamily="49" charset="0"/>
              </a:rPr>
              <a:t>. Το μέγεθος του δέντρου ορίζεται σε 4 φορές το μήκος του πίνακα εισόδου</a:t>
            </a:r>
            <a:endParaRPr lang="en-US" b="0" dirty="0">
              <a:effectLst/>
              <a:latin typeface="Consolas" panose="020B0609020204030204" pitchFamily="49" charset="0"/>
            </a:endParaRPr>
          </a:p>
          <a:p>
            <a:endParaRPr lang="en-US" b="0" dirty="0">
              <a:effectLst/>
              <a:latin typeface="Consolas" panose="020B0609020204030204" pitchFamily="49" charset="0"/>
            </a:endParaRPr>
          </a:p>
          <a:p>
            <a:r>
              <a:rPr lang="en-US" b="0" dirty="0">
                <a:solidFill>
                  <a:srgbClr val="C678DD"/>
                </a:solidFill>
                <a:effectLst/>
                <a:latin typeface="Consolas" panose="020B0609020204030204" pitchFamily="49" charset="0"/>
              </a:rPr>
              <a:t>def</a:t>
            </a:r>
            <a:r>
              <a:rPr lang="en-US" b="0" dirty="0">
                <a:solidFill>
                  <a:srgbClr val="ABB2BF"/>
                </a:solidFill>
                <a:effectLst/>
                <a:latin typeface="Consolas" panose="020B0609020204030204" pitchFamily="49" charset="0"/>
              </a:rPr>
              <a:t> </a:t>
            </a:r>
            <a:r>
              <a:rPr lang="en-US" b="0" dirty="0" err="1">
                <a:solidFill>
                  <a:srgbClr val="61AFEF"/>
                </a:solidFill>
                <a:effectLst/>
                <a:latin typeface="Consolas" panose="020B0609020204030204" pitchFamily="49" charset="0"/>
              </a:rPr>
              <a:t>build_tree</a:t>
            </a:r>
            <a:r>
              <a:rPr lang="en-US" b="0" dirty="0">
                <a:solidFill>
                  <a:srgbClr val="ABB2BF"/>
                </a:solidFill>
                <a:effectLst/>
                <a:latin typeface="Consolas" panose="020B0609020204030204" pitchFamily="49" charset="0"/>
              </a:rPr>
              <a:t>(</a:t>
            </a:r>
            <a:r>
              <a:rPr lang="en-US" b="0" i="1" dirty="0">
                <a:solidFill>
                  <a:srgbClr val="E5C07B"/>
                </a:solidFill>
                <a:effectLst/>
                <a:latin typeface="Consolas" panose="020B0609020204030204" pitchFamily="49" charset="0"/>
              </a:rPr>
              <a:t>self</a:t>
            </a:r>
            <a:r>
              <a:rPr lang="en-US" b="0" dirty="0">
                <a:solidFill>
                  <a:srgbClr val="ABB2BF"/>
                </a:solidFill>
                <a:effectLst/>
                <a:latin typeface="Consolas" panose="020B0609020204030204" pitchFamily="49" charset="0"/>
              </a:rPr>
              <a:t>, </a:t>
            </a:r>
            <a:r>
              <a:rPr lang="en-US" b="0" i="1" dirty="0">
                <a:solidFill>
                  <a:srgbClr val="E06C75"/>
                </a:solidFill>
                <a:effectLst/>
                <a:latin typeface="Consolas" panose="020B0609020204030204" pitchFamily="49" charset="0"/>
              </a:rPr>
              <a:t>node</a:t>
            </a:r>
            <a:r>
              <a:rPr lang="en-US" b="0" dirty="0">
                <a:solidFill>
                  <a:srgbClr val="ABB2BF"/>
                </a:solidFill>
                <a:effectLst/>
                <a:latin typeface="Consolas" panose="020B0609020204030204" pitchFamily="49" charset="0"/>
              </a:rPr>
              <a:t>, </a:t>
            </a:r>
            <a:r>
              <a:rPr lang="en-US" b="0" i="1" dirty="0">
                <a:solidFill>
                  <a:srgbClr val="E06C75"/>
                </a:solidFill>
                <a:effectLst/>
                <a:latin typeface="Consolas" panose="020B0609020204030204" pitchFamily="49" charset="0"/>
              </a:rPr>
              <a:t>start</a:t>
            </a:r>
            <a:r>
              <a:rPr lang="en-US" b="0" dirty="0">
                <a:solidFill>
                  <a:srgbClr val="ABB2BF"/>
                </a:solidFill>
                <a:effectLst/>
                <a:latin typeface="Consolas" panose="020B0609020204030204" pitchFamily="49" charset="0"/>
              </a:rPr>
              <a:t>, </a:t>
            </a:r>
            <a:r>
              <a:rPr lang="en-US" b="0" i="1" dirty="0">
                <a:solidFill>
                  <a:srgbClr val="E06C75"/>
                </a:solidFill>
                <a:effectLst/>
                <a:latin typeface="Consolas" panose="020B0609020204030204" pitchFamily="49" charset="0"/>
              </a:rPr>
              <a:t>end</a:t>
            </a:r>
            <a:r>
              <a:rPr lang="en-US" b="0" dirty="0">
                <a:solidFill>
                  <a:srgbClr val="ABB2BF"/>
                </a:solidFill>
                <a:effectLst/>
                <a:latin typeface="Consolas" panose="020B0609020204030204" pitchFamily="49" charset="0"/>
              </a:rPr>
              <a:t>): </a:t>
            </a:r>
            <a:r>
              <a:rPr lang="en-US" b="0" i="1" dirty="0">
                <a:solidFill>
                  <a:srgbClr val="7F848E"/>
                </a:solidFill>
                <a:effectLst/>
                <a:latin typeface="Consolas" panose="020B0609020204030204" pitchFamily="49" charset="0"/>
              </a:rPr>
              <a:t># Build the segment tree</a:t>
            </a:r>
          </a:p>
          <a:p>
            <a:r>
              <a:rPr lang="en-US" dirty="0">
                <a:latin typeface="Consolas" panose="020B0609020204030204" pitchFamily="49" charset="0"/>
              </a:rPr>
              <a:t>	</a:t>
            </a:r>
            <a:r>
              <a:rPr lang="el-GR" b="0" dirty="0">
                <a:effectLst/>
                <a:latin typeface="Consolas" panose="020B0609020204030204" pitchFamily="49" charset="0"/>
              </a:rPr>
              <a:t>Λαμβάνει τρία ορίσματα: </a:t>
            </a:r>
            <a:r>
              <a:rPr lang="el-GR" b="0" dirty="0" err="1">
                <a:effectLst/>
                <a:latin typeface="Consolas" panose="020B0609020204030204" pitchFamily="49" charset="0"/>
              </a:rPr>
              <a:t>node</a:t>
            </a:r>
            <a:r>
              <a:rPr lang="el-GR" b="0" dirty="0">
                <a:effectLst/>
                <a:latin typeface="Consolas" panose="020B0609020204030204" pitchFamily="49" charset="0"/>
              </a:rPr>
              <a:t> (ο τρέχων κόμβος στο δέντρο), </a:t>
            </a:r>
            <a:r>
              <a:rPr lang="el-GR" b="0" dirty="0" err="1">
                <a:effectLst/>
                <a:latin typeface="Consolas" panose="020B0609020204030204" pitchFamily="49" charset="0"/>
              </a:rPr>
              <a:t>start</a:t>
            </a:r>
            <a:r>
              <a:rPr lang="el-GR" b="0" dirty="0">
                <a:effectLst/>
                <a:latin typeface="Consolas" panose="020B0609020204030204" pitchFamily="49" charset="0"/>
              </a:rPr>
              <a:t> και </a:t>
            </a:r>
            <a:r>
              <a:rPr lang="el-GR" b="0" dirty="0" err="1">
                <a:effectLst/>
                <a:latin typeface="Consolas" panose="020B0609020204030204" pitchFamily="49" charset="0"/>
              </a:rPr>
              <a:t>end</a:t>
            </a:r>
            <a:r>
              <a:rPr lang="el-GR" b="0" dirty="0">
                <a:effectLst/>
                <a:latin typeface="Consolas" panose="020B0609020204030204" pitchFamily="49" charset="0"/>
              </a:rPr>
              <a:t> (το εύρος των δεικτών στον πίνακα εισόδου που αντιπροσωπεύει ο τρέχων κόμβος). Εάν η </a:t>
            </a:r>
            <a:r>
              <a:rPr lang="el-GR" b="0" dirty="0" err="1">
                <a:effectLst/>
                <a:latin typeface="Consolas" panose="020B0609020204030204" pitchFamily="49" charset="0"/>
              </a:rPr>
              <a:t>start</a:t>
            </a:r>
            <a:r>
              <a:rPr lang="el-GR" b="0" dirty="0">
                <a:effectLst/>
                <a:latin typeface="Consolas" panose="020B0609020204030204" pitchFamily="49" charset="0"/>
              </a:rPr>
              <a:t> είναι ίση με την </a:t>
            </a:r>
            <a:r>
              <a:rPr lang="el-GR" b="0" dirty="0" err="1">
                <a:effectLst/>
                <a:latin typeface="Consolas" panose="020B0609020204030204" pitchFamily="49" charset="0"/>
              </a:rPr>
              <a:t>end</a:t>
            </a:r>
            <a:r>
              <a:rPr lang="el-GR" b="0" dirty="0">
                <a:effectLst/>
                <a:latin typeface="Consolas" panose="020B0609020204030204" pitchFamily="49" charset="0"/>
              </a:rPr>
              <a:t>, σημαίνει ότι έχει επιτευχθεί ένας κόμβος φύλλου και η τιμή αυτού του δείκτη στον πίνακα εισόδου αποθηκεύεται στον αντίστοιχο κόμβο του</a:t>
            </a:r>
            <a:r>
              <a:rPr lang="en-US" b="0" dirty="0">
                <a:effectLst/>
                <a:latin typeface="Consolas" panose="020B0609020204030204" pitchFamily="49" charset="0"/>
              </a:rPr>
              <a:t> segment tree</a:t>
            </a:r>
            <a:r>
              <a:rPr lang="el-GR" b="0" dirty="0">
                <a:effectLst/>
                <a:latin typeface="Consolas" panose="020B0609020204030204" pitchFamily="49" charset="0"/>
              </a:rPr>
              <a:t>. Διαφορετικά, η μέθοδος υπολογίζει το μεσαίο σημείο </a:t>
            </a:r>
            <a:r>
              <a:rPr lang="el-GR" b="0" dirty="0" err="1">
                <a:effectLst/>
                <a:latin typeface="Consolas" panose="020B0609020204030204" pitchFamily="49" charset="0"/>
              </a:rPr>
              <a:t>mid</a:t>
            </a:r>
            <a:r>
              <a:rPr lang="el-GR" b="0" dirty="0">
                <a:effectLst/>
                <a:latin typeface="Consolas" panose="020B0609020204030204" pitchFamily="49" charset="0"/>
              </a:rPr>
              <a:t> της περιοχής και καλεί αναδρομικά τον εαυτό της για τα αριστερά και δεξιά παιδιά του τρέχοντος κόμβου. Τέλος, αποθηκεύει το άθροισμα των τιμών των δύο παιδιών της στον τρέχοντα </a:t>
            </a:r>
            <a:r>
              <a:rPr lang="el-GR" b="0" dirty="0" err="1">
                <a:effectLst/>
                <a:latin typeface="Consolas" panose="020B0609020204030204" pitchFamily="49" charset="0"/>
              </a:rPr>
              <a:t>κόμβ</a:t>
            </a:r>
            <a:r>
              <a:rPr lang="en-US" b="0" dirty="0">
                <a:effectLst/>
                <a:latin typeface="Consolas" panose="020B0609020204030204" pitchFamily="49" charset="0"/>
              </a:rPr>
              <a:t>o.</a:t>
            </a:r>
          </a:p>
        </p:txBody>
      </p:sp>
    </p:spTree>
    <p:extLst>
      <p:ext uri="{BB962C8B-B14F-4D97-AF65-F5344CB8AC3E}">
        <p14:creationId xmlns:p14="http://schemas.microsoft.com/office/powerpoint/2010/main" val="438732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fade">
                                      <p:cBhvr>
                                        <p:cTn id="18" dur="500"/>
                                        <p:tgtEl>
                                          <p:spTgt spid="5">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500"/>
                                        <p:tgtEl>
                                          <p:spTgt spid="5">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xEl>
                                              <p:pRg st="8" end="8"/>
                                            </p:txEl>
                                          </p:spTgt>
                                        </p:tgtEl>
                                        <p:attrNameLst>
                                          <p:attrName>style.visibility</p:attrName>
                                        </p:attrNameLst>
                                      </p:cBhvr>
                                      <p:to>
                                        <p:strVal val="visible"/>
                                      </p:to>
                                    </p:set>
                                    <p:animEffect transition="in" filter="fade">
                                      <p:cBhvr>
                                        <p:cTn id="34" dur="500"/>
                                        <p:tgtEl>
                                          <p:spTgt spid="5">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Effect transition="in" filter="fade">
                                      <p:cBhvr>
                                        <p:cTn id="37"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56599A3-9897-5769-AA72-302879CCF21B}"/>
              </a:ext>
            </a:extLst>
          </p:cNvPr>
          <p:cNvSpPr>
            <a:spLocks noGrp="1"/>
          </p:cNvSpPr>
          <p:nvPr>
            <p:ph type="title"/>
          </p:nvPr>
        </p:nvSpPr>
        <p:spPr>
          <a:xfrm>
            <a:off x="702075" y="0"/>
            <a:ext cx="10515600" cy="1325563"/>
          </a:xfrm>
        </p:spPr>
        <p:txBody>
          <a:bodyPr>
            <a:normAutofit/>
          </a:bodyPr>
          <a:lstStyle/>
          <a:p>
            <a:pPr algn="ctr"/>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Interval trees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και </a:t>
            </a:r>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Segment trees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για </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interval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και </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stabbing Queries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αντίστοιχα</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Μελέτη απόδοσης των βασικών πράξεων στις δύο δομές. </a:t>
            </a:r>
            <a:br>
              <a:rPr lang="el-GR" sz="2000" dirty="0">
                <a:latin typeface="Times New Roman" panose="02020603050405020304" pitchFamily="18" charset="0"/>
                <a:ea typeface="Verdana" panose="020B0604030504040204" pitchFamily="34" charset="0"/>
              </a:rPr>
            </a:br>
            <a:r>
              <a:rPr lang="el-GR" sz="2000" dirty="0">
                <a:solidFill>
                  <a:srgbClr val="FF0000"/>
                </a:solidFill>
                <a:latin typeface="Verdana" panose="020B0604030504040204" pitchFamily="34" charset="0"/>
                <a:ea typeface="Verdana" panose="020B0604030504040204" pitchFamily="34" charset="0"/>
              </a:rPr>
              <a:t>(συνέχεια)</a:t>
            </a:r>
            <a:endParaRPr lang="en-US" sz="2000" dirty="0">
              <a:solidFill>
                <a:srgbClr val="FF0000"/>
              </a:solidFill>
              <a:latin typeface="Verdana" panose="020B0604030504040204" pitchFamily="34" charset="0"/>
              <a:ea typeface="Verdana" panose="020B0604030504040204" pitchFamily="34" charset="0"/>
            </a:endParaRPr>
          </a:p>
        </p:txBody>
      </p:sp>
      <p:sp>
        <p:nvSpPr>
          <p:cNvPr id="4" name="Θέση περιεχομένου 3">
            <a:extLst>
              <a:ext uri="{FF2B5EF4-FFF2-40B4-BE49-F238E27FC236}">
                <a16:creationId xmlns:a16="http://schemas.microsoft.com/office/drawing/2014/main" id="{995DB51B-5CFD-A5CA-555D-8EBBB8CE9386}"/>
              </a:ext>
            </a:extLst>
          </p:cNvPr>
          <p:cNvSpPr>
            <a:spLocks noGrp="1"/>
          </p:cNvSpPr>
          <p:nvPr>
            <p:ph idx="1"/>
          </p:nvPr>
        </p:nvSpPr>
        <p:spPr>
          <a:xfrm>
            <a:off x="669525" y="1825625"/>
            <a:ext cx="10515600" cy="3909350"/>
          </a:xfrm>
        </p:spPr>
        <p:txBody>
          <a:bodyPr>
            <a:noAutofit/>
          </a:bodyPr>
          <a:lstStyle/>
          <a:p>
            <a:pPr marL="0" indent="0">
              <a:buNone/>
            </a:pPr>
            <a:br>
              <a:rPr lang="en-US" sz="1400" dirty="0"/>
            </a:br>
            <a:endParaRPr lang="en-US" sz="1400" dirty="0"/>
          </a:p>
          <a:p>
            <a:pPr marL="0" indent="0">
              <a:buNone/>
            </a:pPr>
            <a:endParaRPr lang="en-US" sz="1000" dirty="0">
              <a:solidFill>
                <a:srgbClr val="00B050"/>
              </a:solidFill>
              <a:latin typeface="Roboto" panose="02000000000000000000" pitchFamily="2" charset="0"/>
              <a:ea typeface="Roboto" panose="02000000000000000000" pitchFamily="2" charset="0"/>
            </a:endParaRPr>
          </a:p>
        </p:txBody>
      </p:sp>
      <p:sp>
        <p:nvSpPr>
          <p:cNvPr id="5" name="TextBox 4">
            <a:extLst>
              <a:ext uri="{FF2B5EF4-FFF2-40B4-BE49-F238E27FC236}">
                <a16:creationId xmlns:a16="http://schemas.microsoft.com/office/drawing/2014/main" id="{022264D7-B6FF-D4DB-EFBE-CFFC21BD684A}"/>
              </a:ext>
            </a:extLst>
          </p:cNvPr>
          <p:cNvSpPr txBox="1"/>
          <p:nvPr/>
        </p:nvSpPr>
        <p:spPr>
          <a:xfrm>
            <a:off x="974325" y="4620829"/>
            <a:ext cx="10515600" cy="1815882"/>
          </a:xfrm>
          <a:prstGeom prst="rect">
            <a:avLst/>
          </a:prstGeom>
          <a:noFill/>
        </p:spPr>
        <p:txBody>
          <a:bodyPr wrap="square">
            <a:spAutoFit/>
          </a:bodyPr>
          <a:lstStyle/>
          <a:p>
            <a:endParaRPr lang="en-US" sz="1400" b="1" dirty="0">
              <a:latin typeface="Consolas" panose="020B0609020204030204" pitchFamily="49" charset="0"/>
            </a:endParaRPr>
          </a:p>
          <a:p>
            <a:r>
              <a:rPr lang="en-US" sz="1400" b="1" dirty="0">
                <a:effectLst/>
                <a:latin typeface="Consolas" panose="020B0609020204030204" pitchFamily="49" charset="0"/>
              </a:rPr>
              <a:t>def update(</a:t>
            </a:r>
            <a:r>
              <a:rPr lang="en-US" sz="1400" b="1" i="1" dirty="0">
                <a:effectLst/>
                <a:latin typeface="Consolas" panose="020B0609020204030204" pitchFamily="49" charset="0"/>
              </a:rPr>
              <a:t>self</a:t>
            </a:r>
            <a:r>
              <a:rPr lang="en-US" sz="1400" b="1" dirty="0">
                <a:effectLst/>
                <a:latin typeface="Consolas" panose="020B0609020204030204" pitchFamily="49" charset="0"/>
              </a:rPr>
              <a:t>, </a:t>
            </a:r>
            <a:r>
              <a:rPr lang="en-US" sz="1400" b="1" i="1" dirty="0">
                <a:effectLst/>
                <a:latin typeface="Consolas" panose="020B0609020204030204" pitchFamily="49" charset="0"/>
              </a:rPr>
              <a:t>node</a:t>
            </a:r>
            <a:r>
              <a:rPr lang="en-US" sz="1400" b="1" dirty="0">
                <a:effectLst/>
                <a:latin typeface="Consolas" panose="020B0609020204030204" pitchFamily="49" charset="0"/>
              </a:rPr>
              <a:t>, </a:t>
            </a:r>
            <a:r>
              <a:rPr lang="en-US" sz="1400" b="1" i="1" dirty="0">
                <a:effectLst/>
                <a:latin typeface="Consolas" panose="020B0609020204030204" pitchFamily="49" charset="0"/>
              </a:rPr>
              <a:t>start</a:t>
            </a:r>
            <a:r>
              <a:rPr lang="en-US" sz="1400" b="1" dirty="0">
                <a:effectLst/>
                <a:latin typeface="Consolas" panose="020B0609020204030204" pitchFamily="49" charset="0"/>
              </a:rPr>
              <a:t>, </a:t>
            </a:r>
            <a:r>
              <a:rPr lang="en-US" sz="1400" b="1" i="1" dirty="0">
                <a:effectLst/>
                <a:latin typeface="Consolas" panose="020B0609020204030204" pitchFamily="49" charset="0"/>
              </a:rPr>
              <a:t>end</a:t>
            </a:r>
            <a:r>
              <a:rPr lang="en-US" sz="1400" b="1" dirty="0">
                <a:effectLst/>
                <a:latin typeface="Consolas" panose="020B0609020204030204" pitchFamily="49" charset="0"/>
              </a:rPr>
              <a:t>, </a:t>
            </a:r>
            <a:r>
              <a:rPr lang="en-US" sz="1400" b="1" i="1" dirty="0">
                <a:effectLst/>
                <a:latin typeface="Consolas" panose="020B0609020204030204" pitchFamily="49" charset="0"/>
              </a:rPr>
              <a:t>index</a:t>
            </a:r>
            <a:r>
              <a:rPr lang="en-US" sz="1400" b="1" dirty="0">
                <a:effectLst/>
                <a:latin typeface="Consolas" panose="020B0609020204030204" pitchFamily="49" charset="0"/>
              </a:rPr>
              <a:t>, </a:t>
            </a:r>
            <a:r>
              <a:rPr lang="en-US" sz="1400" b="1" i="1" dirty="0">
                <a:effectLst/>
                <a:latin typeface="Consolas" panose="020B0609020204030204" pitchFamily="49" charset="0"/>
              </a:rPr>
              <a:t>value</a:t>
            </a:r>
            <a:r>
              <a:rPr lang="en-US" sz="1400" b="1" dirty="0">
                <a:effectLst/>
                <a:latin typeface="Consolas" panose="020B0609020204030204" pitchFamily="49" charset="0"/>
              </a:rPr>
              <a:t>): </a:t>
            </a:r>
            <a:r>
              <a:rPr lang="en-US" sz="1400" b="1" i="1" dirty="0">
                <a:effectLst/>
                <a:latin typeface="Consolas" panose="020B0609020204030204" pitchFamily="49" charset="0"/>
              </a:rPr>
              <a:t># Update the segment tree</a:t>
            </a:r>
            <a:endParaRPr lang="en-US" sz="1400" b="1" dirty="0">
              <a:effectLst/>
              <a:latin typeface="Consolas" panose="020B0609020204030204" pitchFamily="49" charset="0"/>
            </a:endParaRPr>
          </a:p>
          <a:p>
            <a:r>
              <a:rPr lang="en-US" sz="1400" b="0" dirty="0">
                <a:effectLst/>
                <a:latin typeface="Consolas" panose="020B0609020204030204" pitchFamily="49" charset="0"/>
              </a:rPr>
              <a:t>	</a:t>
            </a:r>
            <a:r>
              <a:rPr lang="el-GR" sz="1400" b="0" dirty="0">
                <a:effectLst/>
                <a:latin typeface="Consolas" panose="020B0609020204030204" pitchFamily="49" charset="0"/>
              </a:rPr>
              <a:t> Αυτή η μέθοδος επιτρέπει την ενημέρωση μιας τιμής στον πίνακα εισόδου και στη συνέχεια την αντίστοιχη ενημέρωση του δέντρου τμημάτων. Λαμβάνει πέντε ορίσματα: </a:t>
            </a:r>
            <a:r>
              <a:rPr lang="el-GR" sz="1400" b="0" dirty="0" err="1">
                <a:effectLst/>
                <a:latin typeface="Consolas" panose="020B0609020204030204" pitchFamily="49" charset="0"/>
              </a:rPr>
              <a:t>node</a:t>
            </a:r>
            <a:r>
              <a:rPr lang="el-GR" sz="1400" b="0" dirty="0">
                <a:effectLst/>
                <a:latin typeface="Consolas" panose="020B0609020204030204" pitchFamily="49" charset="0"/>
              </a:rPr>
              <a:t>, </a:t>
            </a:r>
            <a:r>
              <a:rPr lang="el-GR" sz="1400" b="0" dirty="0" err="1">
                <a:effectLst/>
                <a:latin typeface="Consolas" panose="020B0609020204030204" pitchFamily="49" charset="0"/>
              </a:rPr>
              <a:t>start</a:t>
            </a:r>
            <a:r>
              <a:rPr lang="el-GR" sz="1400" b="0" dirty="0">
                <a:effectLst/>
                <a:latin typeface="Consolas" panose="020B0609020204030204" pitchFamily="49" charset="0"/>
              </a:rPr>
              <a:t>, </a:t>
            </a:r>
            <a:r>
              <a:rPr lang="el-GR" sz="1400" b="0" dirty="0" err="1">
                <a:effectLst/>
                <a:latin typeface="Consolas" panose="020B0609020204030204" pitchFamily="49" charset="0"/>
              </a:rPr>
              <a:t>end</a:t>
            </a:r>
            <a:r>
              <a:rPr lang="el-GR" sz="1400" b="0" dirty="0">
                <a:effectLst/>
                <a:latin typeface="Consolas" panose="020B0609020204030204" pitchFamily="49" charset="0"/>
              </a:rPr>
              <a:t>, </a:t>
            </a:r>
            <a:r>
              <a:rPr lang="el-GR" sz="1400" b="0" dirty="0" err="1">
                <a:effectLst/>
                <a:latin typeface="Consolas" panose="020B0609020204030204" pitchFamily="49" charset="0"/>
              </a:rPr>
              <a:t>index</a:t>
            </a:r>
            <a:r>
              <a:rPr lang="el-GR" sz="1400" b="0" dirty="0">
                <a:effectLst/>
                <a:latin typeface="Consolas" panose="020B0609020204030204" pitchFamily="49" charset="0"/>
              </a:rPr>
              <a:t> (ο δείκτης στον πίνακα που πρέπει να ενημερωθεί) και </a:t>
            </a:r>
            <a:r>
              <a:rPr lang="el-GR" sz="1400" b="0" dirty="0" err="1">
                <a:effectLst/>
                <a:latin typeface="Consolas" panose="020B0609020204030204" pitchFamily="49" charset="0"/>
              </a:rPr>
              <a:t>value</a:t>
            </a:r>
            <a:r>
              <a:rPr lang="el-GR" sz="1400" b="0" dirty="0">
                <a:effectLst/>
                <a:latin typeface="Consolas" panose="020B0609020204030204" pitchFamily="49" charset="0"/>
              </a:rPr>
              <a:t> (η νέα τιμή που πρέπει να ανατεθεί σε αυτόν τον δείκτη). Εάν η μέθοδος φτάσει σε έναν κόμβο φύλλου που αντιστοιχεί στον παρεχόμενο δείκτη, ενημερώνει τόσο τον πίνακα εισόδου όσο και τον κόμβο του δέντρου τμημάτων. Διαφορετικά, </a:t>
            </a:r>
            <a:r>
              <a:rPr lang="el-GR" sz="1400" b="0" dirty="0" err="1">
                <a:effectLst/>
                <a:latin typeface="Consolas" panose="020B0609020204030204" pitchFamily="49" charset="0"/>
              </a:rPr>
              <a:t>πλοηγείται</a:t>
            </a:r>
            <a:r>
              <a:rPr lang="el-GR" sz="1400" b="0" dirty="0">
                <a:effectLst/>
                <a:latin typeface="Consolas" panose="020B0609020204030204" pitchFamily="49" charset="0"/>
              </a:rPr>
              <a:t> αναδρομικά στον κατάλληλο κόμβο-παιδί και ενημερώνει το σχετικό </a:t>
            </a:r>
            <a:r>
              <a:rPr lang="el-GR" sz="1400" b="0" dirty="0" err="1">
                <a:effectLst/>
                <a:latin typeface="Consolas" panose="020B0609020204030204" pitchFamily="49" charset="0"/>
              </a:rPr>
              <a:t>υποδέντρο</a:t>
            </a:r>
            <a:r>
              <a:rPr lang="el-GR" sz="1400" b="0" dirty="0">
                <a:effectLst/>
                <a:latin typeface="Consolas" panose="020B0609020204030204" pitchFamily="49" charset="0"/>
              </a:rPr>
              <a:t>.</a:t>
            </a:r>
            <a:endParaRPr lang="en-US" sz="1400" b="0" dirty="0">
              <a:effectLst/>
              <a:latin typeface="Consolas" panose="020B0609020204030204" pitchFamily="49" charset="0"/>
            </a:endParaRPr>
          </a:p>
        </p:txBody>
      </p:sp>
      <p:pic>
        <p:nvPicPr>
          <p:cNvPr id="6" name="Εικόνα 5">
            <a:extLst>
              <a:ext uri="{FF2B5EF4-FFF2-40B4-BE49-F238E27FC236}">
                <a16:creationId xmlns:a16="http://schemas.microsoft.com/office/drawing/2014/main" id="{ECAA9B44-9C68-4E6B-DD48-67C6DE653B99}"/>
              </a:ext>
            </a:extLst>
          </p:cNvPr>
          <p:cNvPicPr>
            <a:picLocks noChangeAspect="1"/>
          </p:cNvPicPr>
          <p:nvPr/>
        </p:nvPicPr>
        <p:blipFill>
          <a:blip r:embed="rId2"/>
          <a:stretch>
            <a:fillRect/>
          </a:stretch>
        </p:blipFill>
        <p:spPr>
          <a:xfrm>
            <a:off x="702075" y="1534085"/>
            <a:ext cx="10820400" cy="3171825"/>
          </a:xfrm>
          <a:prstGeom prst="rect">
            <a:avLst/>
          </a:prstGeom>
        </p:spPr>
      </p:pic>
    </p:spTree>
    <p:extLst>
      <p:ext uri="{BB962C8B-B14F-4D97-AF65-F5344CB8AC3E}">
        <p14:creationId xmlns:p14="http://schemas.microsoft.com/office/powerpoint/2010/main" val="262095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56599A3-9897-5769-AA72-302879CCF21B}"/>
              </a:ext>
            </a:extLst>
          </p:cNvPr>
          <p:cNvSpPr>
            <a:spLocks noGrp="1"/>
          </p:cNvSpPr>
          <p:nvPr>
            <p:ph type="title"/>
          </p:nvPr>
        </p:nvSpPr>
        <p:spPr>
          <a:xfrm>
            <a:off x="669525" y="0"/>
            <a:ext cx="10515600" cy="1325563"/>
          </a:xfrm>
        </p:spPr>
        <p:txBody>
          <a:bodyPr>
            <a:normAutofit/>
          </a:bodyPr>
          <a:lstStyle/>
          <a:p>
            <a:pPr algn="ctr"/>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Interval trees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και </a:t>
            </a:r>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Segment trees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για </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interval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και </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stabbing Queries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αντίστοιχα</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Μελέτη απόδοσης των βασικών πράξεων στις δύο δομές. </a:t>
            </a:r>
            <a:br>
              <a:rPr lang="el-GR" sz="2000" dirty="0">
                <a:latin typeface="Times New Roman" panose="02020603050405020304" pitchFamily="18" charset="0"/>
                <a:ea typeface="Verdana" panose="020B0604030504040204" pitchFamily="34" charset="0"/>
              </a:rPr>
            </a:br>
            <a:r>
              <a:rPr lang="el-GR" sz="2000" dirty="0">
                <a:solidFill>
                  <a:srgbClr val="FF0000"/>
                </a:solidFill>
                <a:latin typeface="Verdana" panose="020B0604030504040204" pitchFamily="34" charset="0"/>
                <a:ea typeface="Verdana" panose="020B0604030504040204" pitchFamily="34" charset="0"/>
              </a:rPr>
              <a:t>(συνέχεια)</a:t>
            </a:r>
            <a:endParaRPr lang="en-US" sz="2000" dirty="0">
              <a:solidFill>
                <a:srgbClr val="FF0000"/>
              </a:solidFill>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022264D7-B6FF-D4DB-EFBE-CFFC21BD684A}"/>
              </a:ext>
            </a:extLst>
          </p:cNvPr>
          <p:cNvSpPr txBox="1"/>
          <p:nvPr/>
        </p:nvSpPr>
        <p:spPr>
          <a:xfrm>
            <a:off x="1006875" y="4303814"/>
            <a:ext cx="10515600" cy="2308324"/>
          </a:xfrm>
          <a:prstGeom prst="rect">
            <a:avLst/>
          </a:prstGeom>
          <a:noFill/>
        </p:spPr>
        <p:txBody>
          <a:bodyPr wrap="square">
            <a:spAutoFit/>
          </a:bodyPr>
          <a:lstStyle/>
          <a:p>
            <a:r>
              <a:rPr lang="en-US" sz="1600" b="1" dirty="0">
                <a:effectLst/>
                <a:latin typeface="Consolas" panose="020B0609020204030204" pitchFamily="49" charset="0"/>
              </a:rPr>
              <a:t>def query(</a:t>
            </a:r>
            <a:r>
              <a:rPr lang="en-US" sz="1600" b="1" i="1" dirty="0">
                <a:effectLst/>
                <a:latin typeface="Consolas" panose="020B0609020204030204" pitchFamily="49" charset="0"/>
              </a:rPr>
              <a:t>self</a:t>
            </a:r>
            <a:r>
              <a:rPr lang="en-US" sz="1600" b="1" dirty="0">
                <a:effectLst/>
                <a:latin typeface="Consolas" panose="020B0609020204030204" pitchFamily="49" charset="0"/>
              </a:rPr>
              <a:t>, </a:t>
            </a:r>
            <a:r>
              <a:rPr lang="en-US" sz="1600" b="1" i="1" dirty="0">
                <a:effectLst/>
                <a:latin typeface="Consolas" panose="020B0609020204030204" pitchFamily="49" charset="0"/>
              </a:rPr>
              <a:t>node</a:t>
            </a:r>
            <a:r>
              <a:rPr lang="en-US" sz="1600" b="1" dirty="0">
                <a:effectLst/>
                <a:latin typeface="Consolas" panose="020B0609020204030204" pitchFamily="49" charset="0"/>
              </a:rPr>
              <a:t>, </a:t>
            </a:r>
            <a:r>
              <a:rPr lang="en-US" sz="1600" b="1" i="1" dirty="0">
                <a:effectLst/>
                <a:latin typeface="Consolas" panose="020B0609020204030204" pitchFamily="49" charset="0"/>
              </a:rPr>
              <a:t>start</a:t>
            </a:r>
            <a:r>
              <a:rPr lang="en-US" sz="1600" b="1" dirty="0">
                <a:effectLst/>
                <a:latin typeface="Consolas" panose="020B0609020204030204" pitchFamily="49" charset="0"/>
              </a:rPr>
              <a:t>, </a:t>
            </a:r>
            <a:r>
              <a:rPr lang="en-US" sz="1600" b="1" i="1" dirty="0">
                <a:effectLst/>
                <a:latin typeface="Consolas" panose="020B0609020204030204" pitchFamily="49" charset="0"/>
              </a:rPr>
              <a:t>end</a:t>
            </a:r>
            <a:r>
              <a:rPr lang="en-US" sz="1600" b="1" dirty="0">
                <a:effectLst/>
                <a:latin typeface="Consolas" panose="020B0609020204030204" pitchFamily="49" charset="0"/>
              </a:rPr>
              <a:t>, </a:t>
            </a:r>
            <a:r>
              <a:rPr lang="en-US" sz="1600" b="1" i="1" dirty="0">
                <a:effectLst/>
                <a:latin typeface="Consolas" panose="020B0609020204030204" pitchFamily="49" charset="0"/>
              </a:rPr>
              <a:t>left</a:t>
            </a:r>
            <a:r>
              <a:rPr lang="en-US" sz="1600" b="1" dirty="0">
                <a:effectLst/>
                <a:latin typeface="Consolas" panose="020B0609020204030204" pitchFamily="49" charset="0"/>
              </a:rPr>
              <a:t>, </a:t>
            </a:r>
            <a:r>
              <a:rPr lang="en-US" sz="1600" b="1" i="1" dirty="0">
                <a:effectLst/>
                <a:latin typeface="Consolas" panose="020B0609020204030204" pitchFamily="49" charset="0"/>
              </a:rPr>
              <a:t>right</a:t>
            </a:r>
            <a:r>
              <a:rPr lang="en-US" sz="1600" b="1" dirty="0">
                <a:effectLst/>
                <a:latin typeface="Consolas" panose="020B0609020204030204" pitchFamily="49" charset="0"/>
              </a:rPr>
              <a:t>): </a:t>
            </a:r>
            <a:r>
              <a:rPr lang="en-US" sz="1600" b="1" i="1" dirty="0">
                <a:effectLst/>
                <a:latin typeface="Consolas" panose="020B0609020204030204" pitchFamily="49" charset="0"/>
              </a:rPr>
              <a:t># Query the segment tree</a:t>
            </a:r>
            <a:endParaRPr lang="en-US" sz="1600" b="1" dirty="0">
              <a:effectLst/>
              <a:latin typeface="Consolas" panose="020B0609020204030204" pitchFamily="49" charset="0"/>
            </a:endParaRPr>
          </a:p>
          <a:p>
            <a:r>
              <a:rPr lang="en-US" sz="1600" b="0" dirty="0">
                <a:solidFill>
                  <a:srgbClr val="C678DD"/>
                </a:solidFill>
                <a:effectLst/>
                <a:latin typeface="Consolas" panose="020B0609020204030204" pitchFamily="49" charset="0"/>
              </a:rPr>
              <a:t>	</a:t>
            </a:r>
            <a:r>
              <a:rPr lang="el-GR" sz="1600" b="0" dirty="0">
                <a:effectLst/>
                <a:latin typeface="Consolas" panose="020B0609020204030204" pitchFamily="49" charset="0"/>
              </a:rPr>
              <a:t> Αυτή η μέθοδος χρησιμοποιείται για την εκτέλεση ενός ερωτήματος εύρους στο δέντρο τμημάτων. Λαμβάνει πέντε ορίσματα: </a:t>
            </a:r>
            <a:r>
              <a:rPr lang="el-GR" sz="1600" b="0" dirty="0" err="1">
                <a:effectLst/>
                <a:latin typeface="Consolas" panose="020B0609020204030204" pitchFamily="49" charset="0"/>
              </a:rPr>
              <a:t>node</a:t>
            </a:r>
            <a:r>
              <a:rPr lang="el-GR" sz="1600" b="0" dirty="0">
                <a:effectLst/>
                <a:latin typeface="Consolas" panose="020B0609020204030204" pitchFamily="49" charset="0"/>
              </a:rPr>
              <a:t>, </a:t>
            </a:r>
            <a:r>
              <a:rPr lang="el-GR" sz="1600" b="0" dirty="0" err="1">
                <a:effectLst/>
                <a:latin typeface="Consolas" panose="020B0609020204030204" pitchFamily="49" charset="0"/>
              </a:rPr>
              <a:t>start</a:t>
            </a:r>
            <a:r>
              <a:rPr lang="el-GR" sz="1600" b="0" dirty="0">
                <a:effectLst/>
                <a:latin typeface="Consolas" panose="020B0609020204030204" pitchFamily="49" charset="0"/>
              </a:rPr>
              <a:t>, </a:t>
            </a:r>
            <a:r>
              <a:rPr lang="el-GR" sz="1600" b="0" dirty="0" err="1">
                <a:effectLst/>
                <a:latin typeface="Consolas" panose="020B0609020204030204" pitchFamily="49" charset="0"/>
              </a:rPr>
              <a:t>end</a:t>
            </a:r>
            <a:r>
              <a:rPr lang="el-GR" sz="1600" b="0" dirty="0">
                <a:effectLst/>
                <a:latin typeface="Consolas" panose="020B0609020204030204" pitchFamily="49" charset="0"/>
              </a:rPr>
              <a:t> (που αντιπροσωπεύουν τον τρέχοντα κόμβο και το εύρος του), και </a:t>
            </a:r>
            <a:r>
              <a:rPr lang="el-GR" sz="1600" b="0" dirty="0" err="1">
                <a:effectLst/>
                <a:latin typeface="Consolas" panose="020B0609020204030204" pitchFamily="49" charset="0"/>
              </a:rPr>
              <a:t>left</a:t>
            </a:r>
            <a:r>
              <a:rPr lang="el-GR" sz="1600" b="0" dirty="0">
                <a:effectLst/>
                <a:latin typeface="Consolas" panose="020B0609020204030204" pitchFamily="49" charset="0"/>
              </a:rPr>
              <a:t>, </a:t>
            </a:r>
            <a:r>
              <a:rPr lang="el-GR" sz="1600" b="0" dirty="0" err="1">
                <a:effectLst/>
                <a:latin typeface="Consolas" panose="020B0609020204030204" pitchFamily="49" charset="0"/>
              </a:rPr>
              <a:t>right</a:t>
            </a:r>
            <a:r>
              <a:rPr lang="el-GR" sz="1600" b="0" dirty="0">
                <a:effectLst/>
                <a:latin typeface="Consolas" panose="020B0609020204030204" pitchFamily="49" charset="0"/>
              </a:rPr>
              <a:t> (το εύρος για το ερώτημα). Η μέθοδος ελέγχει πρώτα τρεις περιπτώσεις: καμία επικάλυψη (το εύρος του ερωτήματος βρίσκεται εκτός του εύρους του κόμβου), πλήρης επικάλυψη (το εύρος του ερωτήματος καλύπτει πλήρως το εύρος του κόμβου) και μερική επικάλυψη. Ανάλογα με αυτές τις περιπτώσεις, η μέθοδος επιστρέφει είτε 0 (καμία συνεισφορά στο άθροισμα), είτε την τιμή που είναι αποθηκευμένη στον τρέχοντα κόμβο, είτε το άθροισμα των αποτελεσμάτων από την αναζήτηση των αριστερών και δεξιών παιδιών.</a:t>
            </a:r>
            <a:endParaRPr lang="en-US" sz="1600" b="0" dirty="0">
              <a:effectLst/>
              <a:latin typeface="Consolas" panose="020B0609020204030204" pitchFamily="49" charset="0"/>
            </a:endParaRPr>
          </a:p>
        </p:txBody>
      </p:sp>
      <p:pic>
        <p:nvPicPr>
          <p:cNvPr id="6" name="Εικόνα 5">
            <a:extLst>
              <a:ext uri="{FF2B5EF4-FFF2-40B4-BE49-F238E27FC236}">
                <a16:creationId xmlns:a16="http://schemas.microsoft.com/office/drawing/2014/main" id="{7FF03887-C6BE-C679-0496-8B523558F8E2}"/>
              </a:ext>
            </a:extLst>
          </p:cNvPr>
          <p:cNvPicPr>
            <a:picLocks noChangeAspect="1"/>
          </p:cNvPicPr>
          <p:nvPr/>
        </p:nvPicPr>
        <p:blipFill>
          <a:blip r:embed="rId2"/>
          <a:stretch>
            <a:fillRect/>
          </a:stretch>
        </p:blipFill>
        <p:spPr>
          <a:xfrm>
            <a:off x="2517375" y="1479274"/>
            <a:ext cx="6819900" cy="2686050"/>
          </a:xfrm>
          <a:prstGeom prst="rect">
            <a:avLst/>
          </a:prstGeom>
        </p:spPr>
      </p:pic>
    </p:spTree>
    <p:extLst>
      <p:ext uri="{BB962C8B-B14F-4D97-AF65-F5344CB8AC3E}">
        <p14:creationId xmlns:p14="http://schemas.microsoft.com/office/powerpoint/2010/main" val="156527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56599A3-9897-5769-AA72-302879CCF21B}"/>
              </a:ext>
            </a:extLst>
          </p:cNvPr>
          <p:cNvSpPr>
            <a:spLocks noGrp="1"/>
          </p:cNvSpPr>
          <p:nvPr>
            <p:ph type="title"/>
          </p:nvPr>
        </p:nvSpPr>
        <p:spPr>
          <a:xfrm>
            <a:off x="997998" y="17174"/>
            <a:ext cx="10515600" cy="1325563"/>
          </a:xfrm>
        </p:spPr>
        <p:txBody>
          <a:bodyPr>
            <a:normAutofit/>
          </a:bodyPr>
          <a:lstStyle/>
          <a:p>
            <a:pPr algn="ctr"/>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Interval trees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και </a:t>
            </a:r>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Segment trees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για </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interval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και </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stabbing Queries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αντίστοιχα</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Μελέτη απόδοσης των βασικών πράξεων στις δύο δομές. </a:t>
            </a:r>
            <a:br>
              <a:rPr lang="en-US" sz="2000" dirty="0">
                <a:latin typeface="Times New Roman" panose="02020603050405020304" pitchFamily="18" charset="0"/>
                <a:ea typeface="Times New Roman" panose="02020603050405020304" pitchFamily="18" charset="0"/>
              </a:rPr>
            </a:b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a:t>
            </a:r>
            <a:endParaRPr lang="en-US" sz="2000" dirty="0">
              <a:solidFill>
                <a:srgbClr val="FF0000"/>
              </a:solidFill>
            </a:endParaRPr>
          </a:p>
        </p:txBody>
      </p:sp>
      <p:sp>
        <p:nvSpPr>
          <p:cNvPr id="4" name="Θέση περιεχομένου 3">
            <a:extLst>
              <a:ext uri="{FF2B5EF4-FFF2-40B4-BE49-F238E27FC236}">
                <a16:creationId xmlns:a16="http://schemas.microsoft.com/office/drawing/2014/main" id="{995DB51B-5CFD-A5CA-555D-8EBBB8CE9386}"/>
              </a:ext>
            </a:extLst>
          </p:cNvPr>
          <p:cNvSpPr>
            <a:spLocks noGrp="1"/>
          </p:cNvSpPr>
          <p:nvPr>
            <p:ph idx="1"/>
          </p:nvPr>
        </p:nvSpPr>
        <p:spPr>
          <a:xfrm>
            <a:off x="669525" y="1825625"/>
            <a:ext cx="10515600" cy="3909350"/>
          </a:xfrm>
        </p:spPr>
        <p:txBody>
          <a:bodyPr>
            <a:noAutofit/>
          </a:bodyPr>
          <a:lstStyle/>
          <a:p>
            <a:pPr marL="0" indent="0">
              <a:buNone/>
            </a:pPr>
            <a:br>
              <a:rPr lang="en-US" sz="1400" dirty="0"/>
            </a:br>
            <a:endParaRPr lang="en-US" sz="1400" dirty="0"/>
          </a:p>
          <a:p>
            <a:pPr marL="0" indent="0">
              <a:buNone/>
            </a:pPr>
            <a:endParaRPr lang="en-US" sz="1000" dirty="0">
              <a:solidFill>
                <a:srgbClr val="00B050"/>
              </a:solidFill>
              <a:latin typeface="Roboto" panose="02000000000000000000" pitchFamily="2" charset="0"/>
              <a:ea typeface="Roboto" panose="02000000000000000000" pitchFamily="2" charset="0"/>
            </a:endParaRPr>
          </a:p>
        </p:txBody>
      </p:sp>
      <p:sp>
        <p:nvSpPr>
          <p:cNvPr id="10" name="TextBox 9">
            <a:extLst>
              <a:ext uri="{FF2B5EF4-FFF2-40B4-BE49-F238E27FC236}">
                <a16:creationId xmlns:a16="http://schemas.microsoft.com/office/drawing/2014/main" id="{A8A44769-92BE-1FF8-FDF0-F06F406DF16C}"/>
              </a:ext>
            </a:extLst>
          </p:cNvPr>
          <p:cNvSpPr txBox="1"/>
          <p:nvPr/>
        </p:nvSpPr>
        <p:spPr>
          <a:xfrm>
            <a:off x="3048000" y="4992749"/>
            <a:ext cx="6096000" cy="1477328"/>
          </a:xfrm>
          <a:prstGeom prst="rect">
            <a:avLst/>
          </a:prstGeom>
          <a:noFill/>
        </p:spPr>
        <p:txBody>
          <a:bodyPr wrap="square">
            <a:spAutoFit/>
          </a:bodyPr>
          <a:lstStyle/>
          <a:p>
            <a:r>
              <a:rPr lang="en-US" b="1" dirty="0">
                <a:effectLst/>
                <a:latin typeface="Consolas" panose="020B0609020204030204" pitchFamily="49" charset="0"/>
              </a:rPr>
              <a:t>def </a:t>
            </a:r>
            <a:r>
              <a:rPr lang="en-US" b="1" dirty="0" err="1">
                <a:effectLst/>
                <a:latin typeface="Consolas" panose="020B0609020204030204" pitchFamily="49" charset="0"/>
              </a:rPr>
              <a:t>measure_build_time</a:t>
            </a:r>
            <a:r>
              <a:rPr lang="en-US" b="1" dirty="0">
                <a:effectLst/>
                <a:latin typeface="Consolas" panose="020B0609020204030204" pitchFamily="49" charset="0"/>
              </a:rPr>
              <a:t>(</a:t>
            </a:r>
            <a:r>
              <a:rPr lang="en-US" b="1" i="1" dirty="0">
                <a:effectLst/>
                <a:latin typeface="Consolas" panose="020B0609020204030204" pitchFamily="49" charset="0"/>
              </a:rPr>
              <a:t>self</a:t>
            </a:r>
            <a:r>
              <a:rPr lang="en-US" b="1" dirty="0">
                <a:effectLst/>
                <a:latin typeface="Consolas" panose="020B0609020204030204" pitchFamily="49" charset="0"/>
              </a:rPr>
              <a:t>, </a:t>
            </a:r>
            <a:r>
              <a:rPr lang="en-US" b="1" i="1" dirty="0" err="1">
                <a:effectLst/>
                <a:latin typeface="Consolas" panose="020B0609020204030204" pitchFamily="49" charset="0"/>
              </a:rPr>
              <a:t>num_iterations</a:t>
            </a:r>
            <a:r>
              <a:rPr lang="en-US" b="1" dirty="0">
                <a:effectLst/>
                <a:latin typeface="Consolas" panose="020B0609020204030204" pitchFamily="49" charset="0"/>
              </a:rPr>
              <a:t>):</a:t>
            </a:r>
          </a:p>
          <a:p>
            <a:r>
              <a:rPr lang="el-GR" dirty="0"/>
              <a:t>Αυτή η μέθοδος μετρά τον μέσο χρόνο που απαιτείται για τις λειτουργίες εισαγωγής σε ένα δέντρο τμημάτων. Το δέντρο τμημάτων αναπαρίσταται από ένα παράδειγμα μιας κλάσης που έχει υλοποιήσει τη μέθοδο ενημέρωσης. </a:t>
            </a:r>
            <a:endParaRPr lang="en-US" dirty="0"/>
          </a:p>
        </p:txBody>
      </p:sp>
      <p:pic>
        <p:nvPicPr>
          <p:cNvPr id="5" name="Εικόνα 4">
            <a:extLst>
              <a:ext uri="{FF2B5EF4-FFF2-40B4-BE49-F238E27FC236}">
                <a16:creationId xmlns:a16="http://schemas.microsoft.com/office/drawing/2014/main" id="{6F0FB385-AB27-86C3-38EC-BBC4E3A6D0EB}"/>
              </a:ext>
            </a:extLst>
          </p:cNvPr>
          <p:cNvPicPr>
            <a:picLocks noChangeAspect="1"/>
          </p:cNvPicPr>
          <p:nvPr/>
        </p:nvPicPr>
        <p:blipFill>
          <a:blip r:embed="rId2"/>
          <a:stretch>
            <a:fillRect/>
          </a:stretch>
        </p:blipFill>
        <p:spPr>
          <a:xfrm>
            <a:off x="2637813" y="1605643"/>
            <a:ext cx="7067550" cy="3124200"/>
          </a:xfrm>
          <a:prstGeom prst="rect">
            <a:avLst/>
          </a:prstGeom>
        </p:spPr>
      </p:pic>
    </p:spTree>
    <p:extLst>
      <p:ext uri="{BB962C8B-B14F-4D97-AF65-F5344CB8AC3E}">
        <p14:creationId xmlns:p14="http://schemas.microsoft.com/office/powerpoint/2010/main" val="44155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56599A3-9897-5769-AA72-302879CCF21B}"/>
              </a:ext>
            </a:extLst>
          </p:cNvPr>
          <p:cNvSpPr>
            <a:spLocks noGrp="1"/>
          </p:cNvSpPr>
          <p:nvPr>
            <p:ph type="title"/>
          </p:nvPr>
        </p:nvSpPr>
        <p:spPr>
          <a:xfrm>
            <a:off x="944731" y="-134740"/>
            <a:ext cx="10515600" cy="1325563"/>
          </a:xfrm>
        </p:spPr>
        <p:txBody>
          <a:bodyPr>
            <a:normAutofit/>
          </a:bodyPr>
          <a:lstStyle/>
          <a:p>
            <a:pPr algn="ctr"/>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Interval trees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και </a:t>
            </a:r>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Segment trees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για </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interval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και </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stabbing Queries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αντίστοιχα</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Μελέτη απόδοσης των βασικών πράξεων στις δύο δομές. </a:t>
            </a:r>
            <a:br>
              <a:rPr lang="en-US" sz="2000" dirty="0">
                <a:latin typeface="Times New Roman" panose="02020603050405020304" pitchFamily="18" charset="0"/>
                <a:ea typeface="Times New Roman" panose="02020603050405020304" pitchFamily="18" charset="0"/>
              </a:rPr>
            </a:b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a:t>
            </a:r>
            <a:endParaRPr lang="en-US" sz="2000" dirty="0">
              <a:solidFill>
                <a:srgbClr val="FF0000"/>
              </a:solidFill>
            </a:endParaRPr>
          </a:p>
        </p:txBody>
      </p:sp>
      <p:sp>
        <p:nvSpPr>
          <p:cNvPr id="4" name="Θέση περιεχομένου 3">
            <a:extLst>
              <a:ext uri="{FF2B5EF4-FFF2-40B4-BE49-F238E27FC236}">
                <a16:creationId xmlns:a16="http://schemas.microsoft.com/office/drawing/2014/main" id="{995DB51B-5CFD-A5CA-555D-8EBBB8CE9386}"/>
              </a:ext>
            </a:extLst>
          </p:cNvPr>
          <p:cNvSpPr>
            <a:spLocks noGrp="1"/>
          </p:cNvSpPr>
          <p:nvPr>
            <p:ph idx="1"/>
          </p:nvPr>
        </p:nvSpPr>
        <p:spPr>
          <a:xfrm>
            <a:off x="669525" y="1825625"/>
            <a:ext cx="10515600" cy="3909350"/>
          </a:xfrm>
        </p:spPr>
        <p:txBody>
          <a:bodyPr>
            <a:noAutofit/>
          </a:bodyPr>
          <a:lstStyle/>
          <a:p>
            <a:pPr marL="0" indent="0">
              <a:buNone/>
            </a:pPr>
            <a:br>
              <a:rPr lang="en-US" sz="1400" dirty="0"/>
            </a:br>
            <a:endParaRPr lang="en-US" sz="1400" dirty="0"/>
          </a:p>
          <a:p>
            <a:pPr marL="0" indent="0">
              <a:buNone/>
            </a:pPr>
            <a:endParaRPr lang="en-US" sz="1000" dirty="0">
              <a:solidFill>
                <a:srgbClr val="00B050"/>
              </a:solidFill>
              <a:latin typeface="Roboto" panose="02000000000000000000" pitchFamily="2" charset="0"/>
              <a:ea typeface="Roboto" panose="02000000000000000000" pitchFamily="2" charset="0"/>
            </a:endParaRPr>
          </a:p>
        </p:txBody>
      </p:sp>
      <p:sp>
        <p:nvSpPr>
          <p:cNvPr id="10" name="TextBox 9">
            <a:extLst>
              <a:ext uri="{FF2B5EF4-FFF2-40B4-BE49-F238E27FC236}">
                <a16:creationId xmlns:a16="http://schemas.microsoft.com/office/drawing/2014/main" id="{A8A44769-92BE-1FF8-FDF0-F06F406DF16C}"/>
              </a:ext>
            </a:extLst>
          </p:cNvPr>
          <p:cNvSpPr txBox="1"/>
          <p:nvPr/>
        </p:nvSpPr>
        <p:spPr>
          <a:xfrm>
            <a:off x="519717" y="4553895"/>
            <a:ext cx="11365629" cy="1815882"/>
          </a:xfrm>
          <a:prstGeom prst="rect">
            <a:avLst/>
          </a:prstGeom>
          <a:noFill/>
        </p:spPr>
        <p:txBody>
          <a:bodyPr wrap="square">
            <a:spAutoFit/>
          </a:bodyPr>
          <a:lstStyle/>
          <a:p>
            <a:r>
              <a:rPr lang="el-GR" sz="1400" b="1" dirty="0" err="1"/>
              <a:t>measure_insertion_time</a:t>
            </a:r>
            <a:r>
              <a:rPr lang="el-GR" sz="1400" b="1" dirty="0"/>
              <a:t>(</a:t>
            </a:r>
            <a:r>
              <a:rPr lang="el-GR" sz="1400" b="1" dirty="0" err="1"/>
              <a:t>self</a:t>
            </a:r>
            <a:r>
              <a:rPr lang="el-GR" sz="1400" b="1" dirty="0"/>
              <a:t>, </a:t>
            </a:r>
            <a:r>
              <a:rPr lang="el-GR" sz="1400" b="1" dirty="0" err="1"/>
              <a:t>num_iterations</a:t>
            </a:r>
            <a:r>
              <a:rPr lang="el-GR" sz="1400" b="1" dirty="0"/>
              <a:t>):</a:t>
            </a:r>
            <a:r>
              <a:rPr lang="el-GR" sz="1400" dirty="0"/>
              <a:t>Αυτή η μέθοδος μετρά τον μέσο χρόνο που απαιτείται για την εκτέλεση πράξεων εισαγωγής σε ένα δέντρο </a:t>
            </a:r>
            <a:r>
              <a:rPr lang="el-GR" sz="1400" dirty="0" err="1"/>
              <a:t>τμημάτων.Δέχεται</a:t>
            </a:r>
            <a:r>
              <a:rPr lang="el-GR" sz="1400" dirty="0"/>
              <a:t> δύο παραμέτρους: </a:t>
            </a:r>
            <a:r>
              <a:rPr lang="el-GR" sz="1400" dirty="0" err="1"/>
              <a:t>self</a:t>
            </a:r>
            <a:r>
              <a:rPr lang="el-GR" sz="1400" dirty="0"/>
              <a:t> και </a:t>
            </a:r>
            <a:r>
              <a:rPr lang="el-GR" sz="1400" dirty="0" err="1"/>
              <a:t>num_iterations.Αρχικοποιεί</a:t>
            </a:r>
            <a:r>
              <a:rPr lang="el-GR" sz="1400" dirty="0"/>
              <a:t> μια κενή λίστα που ονομάζεται </a:t>
            </a:r>
            <a:r>
              <a:rPr lang="el-GR" sz="1400" dirty="0" err="1"/>
              <a:t>timings</a:t>
            </a:r>
            <a:r>
              <a:rPr lang="el-GR" sz="1400" dirty="0"/>
              <a:t> για την αποθήκευση του χρόνου που απαιτείται για κάθε πράξη </a:t>
            </a:r>
            <a:r>
              <a:rPr lang="el-GR" sz="1400" dirty="0" err="1"/>
              <a:t>εισαγωγής.Εισέρχεται</a:t>
            </a:r>
            <a:r>
              <a:rPr lang="el-GR" sz="1400" dirty="0"/>
              <a:t> σε έναν βρόχο που επαναλαμβάνει το πείραμα εισαγωγής </a:t>
            </a:r>
            <a:r>
              <a:rPr lang="el-GR" sz="1400" dirty="0" err="1"/>
              <a:t>num_iterations</a:t>
            </a:r>
            <a:r>
              <a:rPr lang="el-GR" sz="1400" dirty="0"/>
              <a:t> </a:t>
            </a:r>
            <a:r>
              <a:rPr lang="el-GR" sz="1400" dirty="0" err="1"/>
              <a:t>φορές.Μέσα</a:t>
            </a:r>
            <a:r>
              <a:rPr lang="el-GR" sz="1400" dirty="0"/>
              <a:t> στο </a:t>
            </a:r>
            <a:r>
              <a:rPr lang="el-GR" sz="1400" dirty="0" err="1"/>
              <a:t>βρόχο:Καταγράφει</a:t>
            </a:r>
            <a:r>
              <a:rPr lang="el-GR" sz="1400" dirty="0"/>
              <a:t> την ώρα έναρξης χρησιμοποιώντας την </a:t>
            </a:r>
            <a:r>
              <a:rPr lang="el-GR" sz="1400" dirty="0" err="1"/>
              <a:t>time.time</a:t>
            </a:r>
            <a:r>
              <a:rPr lang="el-GR" sz="1400" dirty="0"/>
              <a:t>().Στη συνέχεια εκτελεί μια πράξη εισαγωγής για κάθε στοιχείο του πίνακα χρησιμοποιώντας τη μέθοδο </a:t>
            </a:r>
            <a:r>
              <a:rPr lang="el-GR" sz="1400" dirty="0" err="1"/>
              <a:t>update</a:t>
            </a:r>
            <a:r>
              <a:rPr lang="el-GR" sz="1400" dirty="0"/>
              <a:t>. Αυτή η μέθοδος ενημερώνει το δέντρο τμημάτων με το δεδομένο διάστημα και την </a:t>
            </a:r>
            <a:r>
              <a:rPr lang="el-GR" sz="1400" dirty="0" err="1"/>
              <a:t>τιμή.Μετά</a:t>
            </a:r>
            <a:r>
              <a:rPr lang="el-GR" sz="1400" dirty="0"/>
              <a:t> την πράξη εισαγωγής, υπολογίζει τον χρόνο που χρειάστηκε για την πράξη αφαιρώντας τον χρόνο έναρξης από τον τρέχοντα </a:t>
            </a:r>
            <a:r>
              <a:rPr lang="el-GR" sz="1400" dirty="0" err="1"/>
              <a:t>χρόνο.Ο</a:t>
            </a:r>
            <a:r>
              <a:rPr lang="el-GR" sz="1400" dirty="0"/>
              <a:t> χρόνος που παρήλθε προσαρτάται στον κατάλογο </a:t>
            </a:r>
            <a:r>
              <a:rPr lang="el-GR" sz="1400" dirty="0" err="1"/>
              <a:t>χρονομετρήσεων.Μετά</a:t>
            </a:r>
            <a:r>
              <a:rPr lang="el-GR" sz="1400" dirty="0"/>
              <a:t> το πέρας του βρόχου, υπολογίζεται ο μέσος χρόνος εισαγωγής με τη λήψη του μέσου όρου των χρόνων στον κατάλογο </a:t>
            </a:r>
            <a:r>
              <a:rPr lang="el-GR" sz="1400" dirty="0" err="1"/>
              <a:t>χρόνων.Η</a:t>
            </a:r>
            <a:r>
              <a:rPr lang="el-GR" sz="1400" dirty="0"/>
              <a:t> μέθοδος επιστρέφει τον υπολογισμένο μέσο χρόνο εισαγωγής.</a:t>
            </a:r>
            <a:endParaRPr lang="en-US" sz="1400" dirty="0"/>
          </a:p>
        </p:txBody>
      </p:sp>
      <p:pic>
        <p:nvPicPr>
          <p:cNvPr id="5" name="Εικόνα 4">
            <a:extLst>
              <a:ext uri="{FF2B5EF4-FFF2-40B4-BE49-F238E27FC236}">
                <a16:creationId xmlns:a16="http://schemas.microsoft.com/office/drawing/2014/main" id="{C206CE56-0A23-B3AE-B6F6-2D90C8DD7D45}"/>
              </a:ext>
            </a:extLst>
          </p:cNvPr>
          <p:cNvPicPr>
            <a:picLocks noChangeAspect="1"/>
          </p:cNvPicPr>
          <p:nvPr/>
        </p:nvPicPr>
        <p:blipFill>
          <a:blip r:embed="rId2"/>
          <a:stretch>
            <a:fillRect/>
          </a:stretch>
        </p:blipFill>
        <p:spPr>
          <a:xfrm>
            <a:off x="2006353" y="1057748"/>
            <a:ext cx="8037389" cy="3214956"/>
          </a:xfrm>
          <a:prstGeom prst="rect">
            <a:avLst/>
          </a:prstGeom>
        </p:spPr>
      </p:pic>
    </p:spTree>
    <p:extLst>
      <p:ext uri="{BB962C8B-B14F-4D97-AF65-F5344CB8AC3E}">
        <p14:creationId xmlns:p14="http://schemas.microsoft.com/office/powerpoint/2010/main" val="4217018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166DD54-DFB9-2BDD-B803-C500B3A157FF}"/>
              </a:ext>
            </a:extLst>
          </p:cNvPr>
          <p:cNvSpPr>
            <a:spLocks noGrp="1"/>
          </p:cNvSpPr>
          <p:nvPr>
            <p:ph type="title"/>
          </p:nvPr>
        </p:nvSpPr>
        <p:spPr/>
        <p:txBody>
          <a:bodyPr>
            <a:normAutofit/>
          </a:bodyPr>
          <a:lstStyle/>
          <a:p>
            <a:pPr algn="ctr"/>
            <a:r>
              <a:rPr lang="el-GR" sz="2800" b="1" u="sng" dirty="0">
                <a:solidFill>
                  <a:srgbClr val="FF0000"/>
                </a:solidFill>
                <a:effectLst/>
                <a:latin typeface="Roboto" panose="02000000000000000000" pitchFamily="2" charset="0"/>
                <a:ea typeface="Roboto" panose="02000000000000000000" pitchFamily="2" charset="0"/>
                <a:cs typeface="Verdana" panose="020B0604030504040204" pitchFamily="34" charset="0"/>
              </a:rPr>
              <a:t>Ανάπτυξη γεωμετρικών πολυδιάστατων δομών</a:t>
            </a:r>
            <a:endParaRPr lang="en-US" sz="2800" b="1" u="sng" dirty="0">
              <a:solidFill>
                <a:srgbClr val="FF0000"/>
              </a:solidFill>
              <a:latin typeface="Roboto" panose="02000000000000000000" pitchFamily="2" charset="0"/>
              <a:ea typeface="Roboto" panose="02000000000000000000" pitchFamily="2" charset="0"/>
            </a:endParaRPr>
          </a:p>
        </p:txBody>
      </p:sp>
      <p:sp>
        <p:nvSpPr>
          <p:cNvPr id="3" name="Θέση περιεχομένου 2">
            <a:extLst>
              <a:ext uri="{FF2B5EF4-FFF2-40B4-BE49-F238E27FC236}">
                <a16:creationId xmlns:a16="http://schemas.microsoft.com/office/drawing/2014/main" id="{EBA6A6B0-8D26-6CA4-DA64-4E8234DA52DF}"/>
              </a:ext>
            </a:extLst>
          </p:cNvPr>
          <p:cNvSpPr>
            <a:spLocks noGrp="1"/>
          </p:cNvSpPr>
          <p:nvPr>
            <p:ph idx="1"/>
          </p:nvPr>
        </p:nvSpPr>
        <p:spPr/>
        <p:txBody>
          <a:bodyPr/>
          <a:lstStyle/>
          <a:p>
            <a:r>
              <a:rPr lang="el-GR" sz="1800" b="1" dirty="0">
                <a:effectLst/>
                <a:latin typeface="Verdana" panose="020B0604030504040204" pitchFamily="34" charset="0"/>
                <a:ea typeface="Verdana" panose="020B0604030504040204" pitchFamily="34" charset="0"/>
                <a:cs typeface="Verdana" panose="020B0604030504040204" pitchFamily="34" charset="0"/>
              </a:rPr>
              <a:t>3</a:t>
            </a:r>
            <a:r>
              <a:rPr lang="en-US" sz="1800" b="1" dirty="0">
                <a:effectLst/>
                <a:latin typeface="Verdana" panose="020B0604030504040204" pitchFamily="34" charset="0"/>
                <a:ea typeface="Verdana" panose="020B0604030504040204" pitchFamily="34" charset="0"/>
                <a:cs typeface="Verdana" panose="020B0604030504040204" pitchFamily="34" charset="0"/>
              </a:rPr>
              <a:t>D</a:t>
            </a:r>
            <a:r>
              <a:rPr lang="el-GR" sz="1800" b="1" dirty="0">
                <a:effectLst/>
                <a:latin typeface="Verdana" panose="020B0604030504040204" pitchFamily="34" charset="0"/>
                <a:ea typeface="Verdana" panose="020B0604030504040204" pitchFamily="34" charset="0"/>
                <a:cs typeface="Verdana" panose="020B0604030504040204" pitchFamily="34" charset="0"/>
              </a:rPr>
              <a:t> R-</a:t>
            </a:r>
            <a:r>
              <a:rPr lang="el-GR" sz="1800" b="1" dirty="0" err="1">
                <a:effectLst/>
                <a:latin typeface="Verdana" panose="020B0604030504040204" pitchFamily="34" charset="0"/>
                <a:ea typeface="Verdana" panose="020B0604030504040204" pitchFamily="34" charset="0"/>
                <a:cs typeface="Verdana" panose="020B0604030504040204" pitchFamily="34" charset="0"/>
              </a:rPr>
              <a:t>trees</a:t>
            </a:r>
            <a:r>
              <a:rPr lang="el-GR" sz="1800" b="1" dirty="0">
                <a:effectLst/>
                <a:latin typeface="Verdana" panose="020B0604030504040204" pitchFamily="34" charset="0"/>
                <a:ea typeface="Verdana" panose="020B0604030504040204" pitchFamily="34" charset="0"/>
                <a:cs typeface="Verdana" panose="020B0604030504040204" pitchFamily="34" charset="0"/>
              </a:rPr>
              <a:t> for </a:t>
            </a:r>
            <a:r>
              <a:rPr lang="el-GR" sz="1800" b="1" dirty="0" err="1">
                <a:effectLst/>
                <a:latin typeface="Verdana" panose="020B0604030504040204" pitchFamily="34" charset="0"/>
                <a:ea typeface="Verdana" panose="020B0604030504040204" pitchFamily="34" charset="0"/>
                <a:cs typeface="Verdana" panose="020B0604030504040204" pitchFamily="34" charset="0"/>
              </a:rPr>
              <a:t>Spatio-Temporal</a:t>
            </a:r>
            <a:r>
              <a:rPr lang="el-GR" sz="1800" b="1" dirty="0">
                <a:effectLst/>
                <a:latin typeface="Verdana" panose="020B0604030504040204" pitchFamily="34" charset="0"/>
                <a:ea typeface="Verdana" panose="020B0604030504040204" pitchFamily="34" charset="0"/>
                <a:cs typeface="Verdana" panose="020B0604030504040204" pitchFamily="34" charset="0"/>
              </a:rPr>
              <a:t> </a:t>
            </a:r>
            <a:r>
              <a:rPr lang="el-GR" sz="1800" b="1" dirty="0" err="1">
                <a:effectLst/>
                <a:latin typeface="Verdana" panose="020B0604030504040204" pitchFamily="34" charset="0"/>
                <a:ea typeface="Verdana" panose="020B0604030504040204" pitchFamily="34" charset="0"/>
                <a:cs typeface="Verdana" panose="020B0604030504040204" pitchFamily="34" charset="0"/>
              </a:rPr>
              <a:t>Queries</a:t>
            </a:r>
            <a:r>
              <a:rPr lang="el-GR" sz="1800" b="1" dirty="0">
                <a:effectLst/>
                <a:latin typeface="Verdana" panose="020B0604030504040204" pitchFamily="34" charset="0"/>
                <a:ea typeface="Verdana" panose="020B0604030504040204" pitchFamily="34" charset="0"/>
                <a:cs typeface="Verdana" panose="020B0604030504040204" pitchFamily="34" charset="0"/>
              </a:rPr>
              <a:t> σε ΒΔ τροχιών στο επίπεδο</a:t>
            </a:r>
            <a:r>
              <a:rPr lang="el-GR" sz="1800" dirty="0">
                <a:effectLst/>
                <a:latin typeface="Verdana" panose="020B0604030504040204" pitchFamily="34" charset="0"/>
                <a:ea typeface="Verdana" panose="020B0604030504040204" pitchFamily="34" charset="0"/>
                <a:cs typeface="Verdana" panose="020B0604030504040204" pitchFamily="34" charset="0"/>
              </a:rPr>
              <a:t>: Υλοποίηση ερωτημάτων σε τροχιές κινούμενων αντικειμένων (</a:t>
            </a:r>
            <a:r>
              <a:rPr lang="el-GR" sz="1800" dirty="0" err="1">
                <a:effectLst/>
                <a:latin typeface="Verdana" panose="020B0604030504040204" pitchFamily="34" charset="0"/>
                <a:ea typeface="Verdana" panose="020B0604030504040204" pitchFamily="34" charset="0"/>
                <a:cs typeface="Verdana" panose="020B0604030504040204" pitchFamily="34" charset="0"/>
              </a:rPr>
              <a:t>trajectory</a:t>
            </a:r>
            <a:r>
              <a:rPr lang="el-GR" sz="1800" dirty="0">
                <a:effectLst/>
                <a:latin typeface="Verdana" panose="020B0604030504040204" pitchFamily="34" charset="0"/>
                <a:ea typeface="Verdana" panose="020B0604030504040204" pitchFamily="34" charset="0"/>
                <a:cs typeface="Verdana" panose="020B0604030504040204" pitchFamily="34" charset="0"/>
              </a:rPr>
              <a:t> </a:t>
            </a:r>
            <a:r>
              <a:rPr lang="el-GR" sz="1800" dirty="0" err="1">
                <a:effectLst/>
                <a:latin typeface="Verdana" panose="020B0604030504040204" pitchFamily="34" charset="0"/>
                <a:ea typeface="Verdana" panose="020B0604030504040204" pitchFamily="34" charset="0"/>
                <a:cs typeface="Verdana" panose="020B0604030504040204" pitchFamily="34" charset="0"/>
              </a:rPr>
              <a:t>queries</a:t>
            </a:r>
            <a:r>
              <a:rPr lang="el-GR" sz="1800" dirty="0">
                <a:effectLst/>
                <a:latin typeface="Verdana" panose="020B0604030504040204" pitchFamily="34" charset="0"/>
                <a:ea typeface="Verdana" panose="020B0604030504040204" pitchFamily="34" charset="0"/>
                <a:cs typeface="Verdana" panose="020B0604030504040204" pitchFamily="34" charset="0"/>
              </a:rPr>
              <a:t>) στο επίπεδο, κάνοντας χρήση τρισδιάστατων </a:t>
            </a:r>
            <a:r>
              <a:rPr lang="en-US" sz="1800" dirty="0">
                <a:effectLst/>
                <a:latin typeface="Verdana" panose="020B0604030504040204" pitchFamily="34" charset="0"/>
                <a:ea typeface="Verdana" panose="020B0604030504040204" pitchFamily="34" charset="0"/>
                <a:cs typeface="Verdana" panose="020B0604030504040204" pitchFamily="34" charset="0"/>
              </a:rPr>
              <a:t>R</a:t>
            </a:r>
            <a:r>
              <a:rPr lang="el-GR" sz="1800" dirty="0">
                <a:effectLst/>
                <a:latin typeface="Verdana" panose="020B0604030504040204" pitchFamily="34" charset="0"/>
                <a:ea typeface="Verdana" panose="020B0604030504040204" pitchFamily="34" charset="0"/>
                <a:cs typeface="Verdana" panose="020B0604030504040204" pitchFamily="34" charset="0"/>
              </a:rPr>
              <a:t>-</a:t>
            </a:r>
            <a:r>
              <a:rPr lang="en-US" sz="1800" dirty="0">
                <a:effectLst/>
                <a:latin typeface="Verdana" panose="020B0604030504040204" pitchFamily="34" charset="0"/>
                <a:ea typeface="Verdana" panose="020B0604030504040204" pitchFamily="34" charset="0"/>
                <a:cs typeface="Verdana" panose="020B0604030504040204" pitchFamily="34" charset="0"/>
              </a:rPr>
              <a:t>trees</a:t>
            </a:r>
            <a:r>
              <a:rPr lang="el-GR" sz="1800" dirty="0">
                <a:effectLst/>
                <a:latin typeface="Verdana" panose="020B0604030504040204" pitchFamily="34" charset="0"/>
                <a:ea typeface="Verdana" panose="020B0604030504040204" pitchFamily="34" charset="0"/>
                <a:cs typeface="Verdana" panose="020B0604030504040204" pitchFamily="34" charset="0"/>
              </a:rPr>
              <a:t> που δεικτοδοτούν σημεία της μορφής (</a:t>
            </a:r>
            <a:r>
              <a:rPr lang="en-US" sz="1800" dirty="0">
                <a:effectLst/>
                <a:latin typeface="Verdana" panose="020B0604030504040204" pitchFamily="34" charset="0"/>
                <a:ea typeface="Verdana" panose="020B0604030504040204" pitchFamily="34" charset="0"/>
                <a:cs typeface="Verdana" panose="020B0604030504040204" pitchFamily="34" charset="0"/>
              </a:rPr>
              <a:t>x</a:t>
            </a:r>
            <a:r>
              <a:rPr lang="el-GR" sz="1800" dirty="0">
                <a:effectLst/>
                <a:latin typeface="Verdana" panose="020B0604030504040204" pitchFamily="34" charset="0"/>
                <a:ea typeface="Verdana" panose="020B0604030504040204" pitchFamily="34" charset="0"/>
                <a:cs typeface="Verdana" panose="020B0604030504040204" pitchFamily="34" charset="0"/>
              </a:rPr>
              <a:t>,</a:t>
            </a:r>
            <a:r>
              <a:rPr lang="en-US" sz="1800" dirty="0">
                <a:effectLst/>
                <a:latin typeface="Verdana" panose="020B0604030504040204" pitchFamily="34" charset="0"/>
                <a:ea typeface="Verdana" panose="020B0604030504040204" pitchFamily="34" charset="0"/>
                <a:cs typeface="Verdana" panose="020B0604030504040204" pitchFamily="34" charset="0"/>
              </a:rPr>
              <a:t>y</a:t>
            </a:r>
            <a:r>
              <a:rPr lang="el-GR" sz="1800" dirty="0">
                <a:effectLst/>
                <a:latin typeface="Verdana" panose="020B0604030504040204" pitchFamily="34" charset="0"/>
                <a:ea typeface="Verdana" panose="020B0604030504040204" pitchFamily="34" charset="0"/>
                <a:cs typeface="Verdana" panose="020B0604030504040204" pitchFamily="34" charset="0"/>
              </a:rPr>
              <a:t>,</a:t>
            </a:r>
            <a:r>
              <a:rPr lang="en-US" sz="1800" dirty="0">
                <a:effectLst/>
                <a:latin typeface="Verdana" panose="020B0604030504040204" pitchFamily="34" charset="0"/>
                <a:ea typeface="Verdana" panose="020B0604030504040204" pitchFamily="34" charset="0"/>
                <a:cs typeface="Verdana" panose="020B0604030504040204" pitchFamily="34" charset="0"/>
              </a:rPr>
              <a:t>t</a:t>
            </a:r>
            <a:r>
              <a:rPr lang="el-GR" sz="1800" dirty="0">
                <a:effectLst/>
                <a:latin typeface="Verdana" panose="020B0604030504040204" pitchFamily="34" charset="0"/>
                <a:ea typeface="Verdana" panose="020B0604030504040204" pitchFamily="34" charset="0"/>
                <a:cs typeface="Verdana" panose="020B0604030504040204" pitchFamily="34" charset="0"/>
              </a:rPr>
              <a:t>).</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Verdana" panose="020B0604030504040204" pitchFamily="34" charset="0"/>
                <a:ea typeface="Verdana" panose="020B0604030504040204" pitchFamily="34" charset="0"/>
                <a:cs typeface="Verdana" panose="020B0604030504040204" pitchFamily="34" charset="0"/>
              </a:rPr>
              <a:t>Interval trees </a:t>
            </a:r>
            <a:r>
              <a:rPr lang="el-GR" sz="1800" dirty="0">
                <a:effectLst/>
                <a:latin typeface="Verdana" panose="020B0604030504040204" pitchFamily="34" charset="0"/>
                <a:ea typeface="Verdana" panose="020B0604030504040204" pitchFamily="34" charset="0"/>
                <a:cs typeface="Verdana" panose="020B0604030504040204" pitchFamily="34" charset="0"/>
              </a:rPr>
              <a:t>και </a:t>
            </a:r>
            <a:r>
              <a:rPr lang="en-US" sz="1800" b="1" dirty="0">
                <a:effectLst/>
                <a:latin typeface="Verdana" panose="020B0604030504040204" pitchFamily="34" charset="0"/>
                <a:ea typeface="Verdana" panose="020B0604030504040204" pitchFamily="34" charset="0"/>
                <a:cs typeface="Verdana" panose="020B0604030504040204" pitchFamily="34" charset="0"/>
              </a:rPr>
              <a:t>Segment trees </a:t>
            </a:r>
            <a:r>
              <a:rPr lang="el-GR" sz="1800" dirty="0">
                <a:effectLst/>
                <a:latin typeface="Verdana" panose="020B0604030504040204" pitchFamily="34" charset="0"/>
                <a:ea typeface="Verdana" panose="020B0604030504040204" pitchFamily="34" charset="0"/>
                <a:cs typeface="Verdana" panose="020B0604030504040204" pitchFamily="34" charset="0"/>
              </a:rPr>
              <a:t>για </a:t>
            </a:r>
            <a:r>
              <a:rPr lang="en-US" sz="1800" dirty="0">
                <a:effectLst/>
                <a:latin typeface="Verdana" panose="020B0604030504040204" pitchFamily="34" charset="0"/>
                <a:ea typeface="Verdana" panose="020B0604030504040204" pitchFamily="34" charset="0"/>
                <a:cs typeface="Verdana" panose="020B0604030504040204" pitchFamily="34" charset="0"/>
              </a:rPr>
              <a:t>interval </a:t>
            </a:r>
            <a:r>
              <a:rPr lang="el-GR" sz="1800" dirty="0">
                <a:effectLst/>
                <a:latin typeface="Verdana" panose="020B0604030504040204" pitchFamily="34" charset="0"/>
                <a:ea typeface="Verdana" panose="020B0604030504040204" pitchFamily="34" charset="0"/>
                <a:cs typeface="Verdana" panose="020B0604030504040204" pitchFamily="34" charset="0"/>
              </a:rPr>
              <a:t>και </a:t>
            </a:r>
            <a:r>
              <a:rPr lang="en-US" sz="1800" dirty="0">
                <a:effectLst/>
                <a:latin typeface="Verdana" panose="020B0604030504040204" pitchFamily="34" charset="0"/>
                <a:ea typeface="Verdana" panose="020B0604030504040204" pitchFamily="34" charset="0"/>
                <a:cs typeface="Verdana" panose="020B0604030504040204" pitchFamily="34" charset="0"/>
              </a:rPr>
              <a:t>stabbing Queries </a:t>
            </a:r>
            <a:r>
              <a:rPr lang="el-GR" sz="1800" dirty="0">
                <a:effectLst/>
                <a:latin typeface="Verdana" panose="020B0604030504040204" pitchFamily="34" charset="0"/>
                <a:ea typeface="Verdana" panose="020B0604030504040204" pitchFamily="34" charset="0"/>
                <a:cs typeface="Verdana" panose="020B0604030504040204" pitchFamily="34" charset="0"/>
              </a:rPr>
              <a:t>αντίστοιχα</a:t>
            </a:r>
            <a:r>
              <a:rPr lang="en-US" sz="1800" dirty="0">
                <a:effectLst/>
                <a:latin typeface="Verdana" panose="020B0604030504040204" pitchFamily="34" charset="0"/>
                <a:ea typeface="Verdana" panose="020B0604030504040204" pitchFamily="34" charset="0"/>
                <a:cs typeface="Verdana" panose="020B0604030504040204" pitchFamily="34" charset="0"/>
              </a:rPr>
              <a:t>. </a:t>
            </a:r>
            <a:r>
              <a:rPr lang="el-GR" sz="1800" dirty="0">
                <a:effectLst/>
                <a:latin typeface="Verdana" panose="020B0604030504040204" pitchFamily="34" charset="0"/>
                <a:ea typeface="Verdana" panose="020B0604030504040204" pitchFamily="34" charset="0"/>
                <a:cs typeface="Verdana" panose="020B0604030504040204" pitchFamily="34" charset="0"/>
              </a:rPr>
              <a:t>Μελέτη απόδοσης των βασικών πράξεων στις δύο δομές. </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Verdana" panose="020B0604030504040204" pitchFamily="34" charset="0"/>
                <a:ea typeface="Verdana" panose="020B0604030504040204" pitchFamily="34" charset="0"/>
                <a:cs typeface="Verdana" panose="020B0604030504040204" pitchFamily="34" charset="0"/>
              </a:rPr>
              <a:t>Convex Hull</a:t>
            </a:r>
            <a:r>
              <a:rPr lang="el-GR" sz="1800" b="1" dirty="0">
                <a:effectLst/>
                <a:latin typeface="Verdana" panose="020B0604030504040204" pitchFamily="34" charset="0"/>
                <a:ea typeface="Verdana" panose="020B0604030504040204" pitchFamily="34" charset="0"/>
                <a:cs typeface="Verdana" panose="020B0604030504040204" pitchFamily="34" charset="0"/>
              </a:rPr>
              <a:t>: </a:t>
            </a:r>
            <a:r>
              <a:rPr lang="el-GR" sz="1800" dirty="0">
                <a:effectLst/>
                <a:latin typeface="Verdana" panose="020B0604030504040204" pitchFamily="34" charset="0"/>
                <a:ea typeface="Verdana" panose="020B0604030504040204" pitchFamily="34" charset="0"/>
                <a:cs typeface="Verdana" panose="020B0604030504040204" pitchFamily="34" charset="0"/>
              </a:rPr>
              <a:t>Υλοποίηση κυρτών περιβλημάτων σε 2 διαστάσεις.</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Verdana" panose="020B0604030504040204" pitchFamily="34" charset="0"/>
                <a:ea typeface="Verdana" panose="020B0604030504040204" pitchFamily="34" charset="0"/>
                <a:cs typeface="Verdana" panose="020B0604030504040204" pitchFamily="34" charset="0"/>
              </a:rPr>
              <a:t>Line Segment Intersection</a:t>
            </a:r>
            <a:r>
              <a:rPr lang="el-GR" sz="1800" b="1" dirty="0">
                <a:effectLst/>
                <a:latin typeface="Verdana" panose="020B0604030504040204" pitchFamily="34" charset="0"/>
                <a:ea typeface="Verdana" panose="020B0604030504040204" pitchFamily="34" charset="0"/>
                <a:cs typeface="Verdana" panose="020B0604030504040204" pitchFamily="34" charset="0"/>
              </a:rPr>
              <a:t>:</a:t>
            </a:r>
            <a:r>
              <a:rPr lang="el-GR" sz="1800" dirty="0">
                <a:effectLst/>
                <a:latin typeface="Verdana" panose="020B0604030504040204" pitchFamily="34" charset="0"/>
                <a:ea typeface="Verdana" panose="020B0604030504040204" pitchFamily="34" charset="0"/>
                <a:cs typeface="Verdana" panose="020B0604030504040204" pitchFamily="34" charset="0"/>
              </a:rPr>
              <a:t> Υλοποίηση αλγορίθμων εύρεσης τομών μεταξύ ευθυγράμμων τμημάτων στο επίπεδο που προκύπτουν από τα «σύνορα» πολυγωνικών περιοχών π.χ. σε εφαρμογές υπέρθεσης χαρτών στα </a:t>
            </a:r>
            <a:r>
              <a:rPr lang="en-US" sz="1800" dirty="0">
                <a:effectLst/>
                <a:latin typeface="Verdana" panose="020B0604030504040204" pitchFamily="34" charset="0"/>
                <a:ea typeface="Verdana" panose="020B0604030504040204" pitchFamily="34" charset="0"/>
                <a:cs typeface="Verdana" panose="020B0604030504040204" pitchFamily="34" charset="0"/>
              </a:rPr>
              <a:t>GIS</a:t>
            </a:r>
            <a:r>
              <a:rPr lang="el-GR" sz="1800" dirty="0">
                <a:effectLst/>
                <a:latin typeface="Verdana" panose="020B0604030504040204" pitchFamily="34" charset="0"/>
                <a:ea typeface="Verdana" panose="020B0604030504040204" pitchFamily="34" charset="0"/>
                <a:cs typeface="Verdana" panose="020B0604030504040204" pitchFamily="34" charset="0"/>
              </a:rPr>
              <a:t> κ.τ.λ..</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4016597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56599A3-9897-5769-AA72-302879CCF21B}"/>
              </a:ext>
            </a:extLst>
          </p:cNvPr>
          <p:cNvSpPr>
            <a:spLocks noGrp="1"/>
          </p:cNvSpPr>
          <p:nvPr>
            <p:ph type="title"/>
          </p:nvPr>
        </p:nvSpPr>
        <p:spPr>
          <a:xfrm>
            <a:off x="944731" y="-134740"/>
            <a:ext cx="10515600" cy="1325563"/>
          </a:xfrm>
        </p:spPr>
        <p:txBody>
          <a:bodyPr>
            <a:normAutofit/>
          </a:bodyPr>
          <a:lstStyle/>
          <a:p>
            <a:pPr algn="ctr"/>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Interval trees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και </a:t>
            </a:r>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Segment trees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για </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interval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και </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stabbing Queries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αντίστοιχα</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Μελέτη απόδοσης των βασικών πράξεων στις δύο δομές. </a:t>
            </a:r>
            <a:br>
              <a:rPr lang="en-US" sz="2000" dirty="0">
                <a:latin typeface="Times New Roman" panose="02020603050405020304" pitchFamily="18" charset="0"/>
                <a:ea typeface="Times New Roman" panose="02020603050405020304" pitchFamily="18" charset="0"/>
              </a:rPr>
            </a:b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a:t>
            </a:r>
            <a:endParaRPr lang="en-US" sz="2000" dirty="0">
              <a:solidFill>
                <a:srgbClr val="FF0000"/>
              </a:solidFill>
            </a:endParaRPr>
          </a:p>
        </p:txBody>
      </p:sp>
      <p:sp>
        <p:nvSpPr>
          <p:cNvPr id="4" name="Θέση περιεχομένου 3">
            <a:extLst>
              <a:ext uri="{FF2B5EF4-FFF2-40B4-BE49-F238E27FC236}">
                <a16:creationId xmlns:a16="http://schemas.microsoft.com/office/drawing/2014/main" id="{995DB51B-5CFD-A5CA-555D-8EBBB8CE9386}"/>
              </a:ext>
            </a:extLst>
          </p:cNvPr>
          <p:cNvSpPr>
            <a:spLocks noGrp="1"/>
          </p:cNvSpPr>
          <p:nvPr>
            <p:ph idx="1"/>
          </p:nvPr>
        </p:nvSpPr>
        <p:spPr>
          <a:xfrm>
            <a:off x="669525" y="1825625"/>
            <a:ext cx="10515600" cy="3909350"/>
          </a:xfrm>
        </p:spPr>
        <p:txBody>
          <a:bodyPr>
            <a:noAutofit/>
          </a:bodyPr>
          <a:lstStyle/>
          <a:p>
            <a:pPr marL="0" indent="0">
              <a:buNone/>
            </a:pPr>
            <a:br>
              <a:rPr lang="en-US" sz="1400" dirty="0"/>
            </a:br>
            <a:endParaRPr lang="en-US" sz="1400" dirty="0"/>
          </a:p>
          <a:p>
            <a:pPr marL="0" indent="0">
              <a:buNone/>
            </a:pPr>
            <a:endParaRPr lang="en-US" sz="1000" dirty="0">
              <a:solidFill>
                <a:srgbClr val="00B050"/>
              </a:solidFill>
              <a:latin typeface="Roboto" panose="02000000000000000000" pitchFamily="2" charset="0"/>
              <a:ea typeface="Roboto" panose="02000000000000000000" pitchFamily="2" charset="0"/>
            </a:endParaRPr>
          </a:p>
        </p:txBody>
      </p:sp>
      <p:sp>
        <p:nvSpPr>
          <p:cNvPr id="10" name="TextBox 9">
            <a:extLst>
              <a:ext uri="{FF2B5EF4-FFF2-40B4-BE49-F238E27FC236}">
                <a16:creationId xmlns:a16="http://schemas.microsoft.com/office/drawing/2014/main" id="{A8A44769-92BE-1FF8-FDF0-F06F406DF16C}"/>
              </a:ext>
            </a:extLst>
          </p:cNvPr>
          <p:cNvSpPr txBox="1"/>
          <p:nvPr/>
        </p:nvSpPr>
        <p:spPr>
          <a:xfrm>
            <a:off x="519717" y="4553895"/>
            <a:ext cx="11365629" cy="2062103"/>
          </a:xfrm>
          <a:prstGeom prst="rect">
            <a:avLst/>
          </a:prstGeom>
          <a:noFill/>
        </p:spPr>
        <p:txBody>
          <a:bodyPr wrap="square">
            <a:spAutoFit/>
          </a:bodyPr>
          <a:lstStyle/>
          <a:p>
            <a:r>
              <a:rPr lang="el-GR" sz="1600" b="1" dirty="0" err="1"/>
              <a:t>measure_deletion_time</a:t>
            </a:r>
            <a:r>
              <a:rPr lang="el-GR" sz="1600" b="1" dirty="0"/>
              <a:t>(</a:t>
            </a:r>
            <a:r>
              <a:rPr lang="el-GR" sz="1600" b="1" dirty="0" err="1"/>
              <a:t>self</a:t>
            </a:r>
            <a:r>
              <a:rPr lang="el-GR" sz="1600" b="1" dirty="0"/>
              <a:t>, </a:t>
            </a:r>
            <a:r>
              <a:rPr lang="el-GR" sz="1600" b="1" dirty="0" err="1"/>
              <a:t>intervals</a:t>
            </a:r>
            <a:r>
              <a:rPr lang="el-GR" sz="1600" b="1" dirty="0"/>
              <a:t>, </a:t>
            </a:r>
            <a:r>
              <a:rPr lang="el-GR" sz="1600" b="1" dirty="0" err="1"/>
              <a:t>num_iterations</a:t>
            </a:r>
            <a:r>
              <a:rPr lang="el-GR" sz="1600" b="1" dirty="0"/>
              <a:t>):</a:t>
            </a:r>
            <a:r>
              <a:rPr lang="el-GR" sz="1600" dirty="0"/>
              <a:t>Αυτή η μέθοδος μετρά τον μέσο χρόνο που απαιτείται για την εκτέλεση πράξεων διαγραφής (προσομοίωση της αφαίρεσης) σε ένα δέντρο </a:t>
            </a:r>
            <a:r>
              <a:rPr lang="el-GR" sz="1600" dirty="0" err="1"/>
              <a:t>τμημάτων.Δέχεται</a:t>
            </a:r>
            <a:r>
              <a:rPr lang="el-GR" sz="1600" dirty="0"/>
              <a:t> τρεις παραμέτρους: </a:t>
            </a:r>
            <a:r>
              <a:rPr lang="el-GR" sz="1600" dirty="0" err="1"/>
              <a:t>self</a:t>
            </a:r>
            <a:r>
              <a:rPr lang="el-GR" sz="1600" dirty="0"/>
              <a:t>, </a:t>
            </a:r>
            <a:r>
              <a:rPr lang="el-GR" sz="1600" dirty="0" err="1"/>
              <a:t>intervals</a:t>
            </a:r>
            <a:r>
              <a:rPr lang="el-GR" sz="1600" dirty="0"/>
              <a:t> και </a:t>
            </a:r>
            <a:r>
              <a:rPr lang="el-GR" sz="1600" dirty="0" err="1"/>
              <a:t>num.Αρχικοποιεί</a:t>
            </a:r>
            <a:r>
              <a:rPr lang="el-GR" sz="1600" dirty="0"/>
              <a:t> μια κενή λίστα που ονομάζεται </a:t>
            </a:r>
            <a:r>
              <a:rPr lang="el-GR" sz="1600" dirty="0" err="1"/>
              <a:t>timings</a:t>
            </a:r>
            <a:r>
              <a:rPr lang="el-GR" sz="1600" dirty="0"/>
              <a:t> για την αποθήκευση του χρόνου που απαιτείται για κάθε πράξη </a:t>
            </a:r>
            <a:r>
              <a:rPr lang="el-GR" sz="1600" dirty="0" err="1"/>
              <a:t>διαγραφής.Εισέρχεται</a:t>
            </a:r>
            <a:r>
              <a:rPr lang="el-GR" sz="1600" dirty="0"/>
              <a:t> σε έναν βρόχο που επαναλαμβάνει το πείραμα διαγραφής </a:t>
            </a:r>
            <a:r>
              <a:rPr lang="el-GR" sz="1600" dirty="0" err="1"/>
              <a:t>num_iterations</a:t>
            </a:r>
            <a:r>
              <a:rPr lang="el-GR" sz="1600" dirty="0"/>
              <a:t> </a:t>
            </a:r>
            <a:r>
              <a:rPr lang="el-GR" sz="1600" dirty="0" err="1"/>
              <a:t>φορές.Μέσα</a:t>
            </a:r>
            <a:r>
              <a:rPr lang="el-GR" sz="1600" dirty="0"/>
              <a:t> στο βρόχο καταγράφει την ώρα έναρξης χρησιμοποιώντας την </a:t>
            </a:r>
            <a:r>
              <a:rPr lang="el-GR" sz="1600" dirty="0" err="1"/>
              <a:t>time.time</a:t>
            </a:r>
            <a:r>
              <a:rPr lang="el-GR" sz="1600" dirty="0"/>
              <a:t>().Κατασκευάζει το δέντρο τμημάτων χρησιμοποιώντας τα δεδομένα διαστήματα χρησιμοποιώντας τη μέθοδο </a:t>
            </a:r>
            <a:r>
              <a:rPr lang="el-GR" sz="1600" dirty="0" err="1"/>
              <a:t>build_tree</a:t>
            </a:r>
            <a:r>
              <a:rPr lang="el-GR" sz="1600" dirty="0"/>
              <a:t>. Εκτελεί μια πράξη διαγραφής για κάθε διάστημα στη λίστα διαστημάτων ενημερώνοντας το δέντρο τμημάτων με την τιμή 0 για να προσομοιώσει τη διαγραφή. </a:t>
            </a:r>
            <a:r>
              <a:rPr lang="el-GR" sz="1600" dirty="0" err="1"/>
              <a:t>Τελος,επιστρέφει</a:t>
            </a:r>
            <a:r>
              <a:rPr lang="el-GR" sz="1600" dirty="0"/>
              <a:t> τον υπολογισμένο μέσο χρόνο διαγραφής.</a:t>
            </a:r>
            <a:endParaRPr lang="en-US" sz="1600" dirty="0"/>
          </a:p>
        </p:txBody>
      </p:sp>
      <p:pic>
        <p:nvPicPr>
          <p:cNvPr id="6" name="Εικόνα 5">
            <a:extLst>
              <a:ext uri="{FF2B5EF4-FFF2-40B4-BE49-F238E27FC236}">
                <a16:creationId xmlns:a16="http://schemas.microsoft.com/office/drawing/2014/main" id="{BBFB250E-3F93-EB05-EFF2-2E67707F3402}"/>
              </a:ext>
            </a:extLst>
          </p:cNvPr>
          <p:cNvPicPr>
            <a:picLocks noChangeAspect="1"/>
          </p:cNvPicPr>
          <p:nvPr/>
        </p:nvPicPr>
        <p:blipFill>
          <a:blip r:embed="rId2"/>
          <a:stretch>
            <a:fillRect/>
          </a:stretch>
        </p:blipFill>
        <p:spPr>
          <a:xfrm>
            <a:off x="2769833" y="1190823"/>
            <a:ext cx="5939161" cy="2963216"/>
          </a:xfrm>
          <a:prstGeom prst="rect">
            <a:avLst/>
          </a:prstGeom>
        </p:spPr>
      </p:pic>
    </p:spTree>
    <p:extLst>
      <p:ext uri="{BB962C8B-B14F-4D97-AF65-F5344CB8AC3E}">
        <p14:creationId xmlns:p14="http://schemas.microsoft.com/office/powerpoint/2010/main" val="1013546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56599A3-9897-5769-AA72-302879CCF21B}"/>
              </a:ext>
            </a:extLst>
          </p:cNvPr>
          <p:cNvSpPr>
            <a:spLocks noGrp="1"/>
          </p:cNvSpPr>
          <p:nvPr>
            <p:ph type="title"/>
          </p:nvPr>
        </p:nvSpPr>
        <p:spPr>
          <a:xfrm>
            <a:off x="953610" y="0"/>
            <a:ext cx="10515600" cy="1325563"/>
          </a:xfrm>
        </p:spPr>
        <p:txBody>
          <a:bodyPr>
            <a:normAutofit/>
          </a:bodyPr>
          <a:lstStyle/>
          <a:p>
            <a:pPr algn="ctr"/>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Interval trees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και </a:t>
            </a:r>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Segment trees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για </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interval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και </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stabbing Queries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αντίστοιχα</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Μελέτη απόδοσης των βασικών πράξεων στις δύο δομές. </a:t>
            </a:r>
            <a:br>
              <a:rPr lang="en-US" sz="2000" dirty="0">
                <a:latin typeface="Times New Roman" panose="02020603050405020304" pitchFamily="18" charset="0"/>
                <a:ea typeface="Times New Roman" panose="02020603050405020304" pitchFamily="18" charset="0"/>
              </a:rPr>
            </a:b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a:t>
            </a:r>
            <a:endParaRPr lang="en-US" sz="2000" dirty="0">
              <a:solidFill>
                <a:srgbClr val="FF0000"/>
              </a:solidFill>
            </a:endParaRPr>
          </a:p>
        </p:txBody>
      </p:sp>
      <p:sp>
        <p:nvSpPr>
          <p:cNvPr id="4" name="Θέση περιεχομένου 3">
            <a:extLst>
              <a:ext uri="{FF2B5EF4-FFF2-40B4-BE49-F238E27FC236}">
                <a16:creationId xmlns:a16="http://schemas.microsoft.com/office/drawing/2014/main" id="{995DB51B-5CFD-A5CA-555D-8EBBB8CE9386}"/>
              </a:ext>
            </a:extLst>
          </p:cNvPr>
          <p:cNvSpPr>
            <a:spLocks noGrp="1"/>
          </p:cNvSpPr>
          <p:nvPr>
            <p:ph idx="1"/>
          </p:nvPr>
        </p:nvSpPr>
        <p:spPr>
          <a:xfrm>
            <a:off x="669525" y="1825625"/>
            <a:ext cx="10515600" cy="3909350"/>
          </a:xfrm>
        </p:spPr>
        <p:txBody>
          <a:bodyPr>
            <a:noAutofit/>
          </a:bodyPr>
          <a:lstStyle/>
          <a:p>
            <a:pPr marL="0" indent="0">
              <a:buNone/>
            </a:pPr>
            <a:br>
              <a:rPr lang="en-US" sz="1400" dirty="0"/>
            </a:br>
            <a:endParaRPr lang="en-US" sz="1400" dirty="0"/>
          </a:p>
          <a:p>
            <a:pPr marL="0" indent="0">
              <a:buNone/>
            </a:pPr>
            <a:endParaRPr lang="en-US" sz="1000" dirty="0">
              <a:solidFill>
                <a:srgbClr val="00B050"/>
              </a:solidFill>
              <a:latin typeface="Roboto" panose="02000000000000000000" pitchFamily="2" charset="0"/>
              <a:ea typeface="Roboto" panose="02000000000000000000" pitchFamily="2" charset="0"/>
            </a:endParaRPr>
          </a:p>
        </p:txBody>
      </p:sp>
      <p:sp>
        <p:nvSpPr>
          <p:cNvPr id="10" name="TextBox 9">
            <a:extLst>
              <a:ext uri="{FF2B5EF4-FFF2-40B4-BE49-F238E27FC236}">
                <a16:creationId xmlns:a16="http://schemas.microsoft.com/office/drawing/2014/main" id="{A8A44769-92BE-1FF8-FDF0-F06F406DF16C}"/>
              </a:ext>
            </a:extLst>
          </p:cNvPr>
          <p:cNvSpPr txBox="1"/>
          <p:nvPr/>
        </p:nvSpPr>
        <p:spPr>
          <a:xfrm>
            <a:off x="413185" y="4065623"/>
            <a:ext cx="11365629" cy="2677656"/>
          </a:xfrm>
          <a:prstGeom prst="rect">
            <a:avLst/>
          </a:prstGeom>
          <a:noFill/>
        </p:spPr>
        <p:txBody>
          <a:bodyPr wrap="square">
            <a:spAutoFit/>
          </a:bodyPr>
          <a:lstStyle/>
          <a:p>
            <a:r>
              <a:rPr lang="el-GR" sz="1400" b="1" dirty="0" err="1"/>
              <a:t>measure_query_time</a:t>
            </a:r>
            <a:r>
              <a:rPr lang="el-GR" sz="1400" b="1" dirty="0"/>
              <a:t>(</a:t>
            </a:r>
            <a:r>
              <a:rPr lang="el-GR" sz="1400" b="1" dirty="0" err="1"/>
              <a:t>self</a:t>
            </a:r>
            <a:r>
              <a:rPr lang="el-GR" sz="1400" b="1" dirty="0"/>
              <a:t>, </a:t>
            </a:r>
            <a:r>
              <a:rPr lang="el-GR" sz="1400" b="1" dirty="0" err="1"/>
              <a:t>num_iterations</a:t>
            </a:r>
            <a:r>
              <a:rPr lang="el-GR" sz="1400" b="1" dirty="0"/>
              <a:t>, </a:t>
            </a:r>
            <a:r>
              <a:rPr lang="el-GR" sz="1400" b="1" dirty="0" err="1"/>
              <a:t>query_ranges</a:t>
            </a:r>
            <a:r>
              <a:rPr lang="el-GR" sz="1400" b="1" dirty="0"/>
              <a:t>):</a:t>
            </a:r>
            <a:r>
              <a:rPr lang="el-GR" sz="1400" dirty="0"/>
              <a:t>Αυτή η μέθοδος μετράει το μέσο χρόνο που απαιτείται για την εκτέλεση πράξεων ερωτήματος σε ένα δέντρο </a:t>
            </a:r>
            <a:r>
              <a:rPr lang="el-GR" sz="1400" dirty="0" err="1"/>
              <a:t>τμημάτων.Δέχεται</a:t>
            </a:r>
            <a:r>
              <a:rPr lang="el-GR" sz="1400" dirty="0"/>
              <a:t> τρεις παραμέτρους: </a:t>
            </a:r>
            <a:r>
              <a:rPr lang="el-GR" sz="1400" dirty="0" err="1"/>
              <a:t>self</a:t>
            </a:r>
            <a:r>
              <a:rPr lang="el-GR" sz="1400" dirty="0"/>
              <a:t> (που αναφέρεται στην περίπτωση της κλάσης), </a:t>
            </a:r>
            <a:r>
              <a:rPr lang="el-GR" sz="1400" dirty="0" err="1"/>
              <a:t>num_iterations</a:t>
            </a:r>
            <a:r>
              <a:rPr lang="el-GR" sz="1400" dirty="0"/>
              <a:t> (ο αριθμός των φορών που επαναλαμβάνεται η λειτουργία ερωτήματος) και </a:t>
            </a:r>
            <a:r>
              <a:rPr lang="el-GR" sz="1400" dirty="0" err="1"/>
              <a:t>query_ranges</a:t>
            </a:r>
            <a:r>
              <a:rPr lang="el-GR" sz="1400" dirty="0"/>
              <a:t> (μια λίστα περιοχών ερωτήματος, όπου κάθε περιοχή ερωτήματος αναπαρίσταται ως(αριστερά, δεξιά)).Εισέρχεται σε έναν βρόχο που επαναλαμβάνει το ερώτημα </a:t>
            </a:r>
            <a:r>
              <a:rPr lang="el-GR" sz="1400" dirty="0" err="1"/>
              <a:t>num_iterations</a:t>
            </a:r>
            <a:r>
              <a:rPr lang="el-GR" sz="1400" dirty="0"/>
              <a:t> </a:t>
            </a:r>
            <a:r>
              <a:rPr lang="el-GR" sz="1400" dirty="0" err="1"/>
              <a:t>φορές.Εντός</a:t>
            </a:r>
            <a:r>
              <a:rPr lang="el-GR" sz="1400" dirty="0"/>
              <a:t> του </a:t>
            </a:r>
            <a:r>
              <a:rPr lang="el-GR" sz="1400" dirty="0" err="1"/>
              <a:t>βρόχου:Αρχικοποιεί</a:t>
            </a:r>
            <a:r>
              <a:rPr lang="el-GR" sz="1400" dirty="0"/>
              <a:t> το </a:t>
            </a:r>
            <a:r>
              <a:rPr lang="el-GR" sz="1400" dirty="0" err="1"/>
              <a:t>total_query_time</a:t>
            </a:r>
            <a:r>
              <a:rPr lang="el-GR" sz="1400" dirty="0"/>
              <a:t> σε 0 για να συσσωρεύσει το χρόνο που χρειάστηκε για όλα τα ερωτήματα στην τρέχουσα </a:t>
            </a:r>
            <a:r>
              <a:rPr lang="el-GR" sz="1400" dirty="0" err="1"/>
              <a:t>επανάληψη.Επαναλαμβάνει</a:t>
            </a:r>
            <a:r>
              <a:rPr lang="el-GR" sz="1400" dirty="0"/>
              <a:t> κάθε εύρος ερωτημάτων στη λίστα </a:t>
            </a:r>
            <a:r>
              <a:rPr lang="el-GR" sz="1400" dirty="0" err="1"/>
              <a:t>query_ranges.Για</a:t>
            </a:r>
            <a:r>
              <a:rPr lang="el-GR" sz="1400" dirty="0"/>
              <a:t> κάθε εύρος ερωτημάτων, καταγράφει τον χρόνο έναρξης χρησιμοποιώντας την </a:t>
            </a:r>
            <a:r>
              <a:rPr lang="el-GR" sz="1400" dirty="0" err="1"/>
              <a:t>time.time</a:t>
            </a:r>
            <a:r>
              <a:rPr lang="el-GR" sz="1400" dirty="0"/>
              <a:t>().Εκτελεί λειτουργίες ερωτήματος για το καθορισμένο εύρος χρησιμοποιώντας τη μέθοδο </a:t>
            </a:r>
            <a:r>
              <a:rPr lang="el-GR" sz="1400" dirty="0" err="1"/>
              <a:t>query.Μετά</a:t>
            </a:r>
            <a:r>
              <a:rPr lang="el-GR" sz="1400" dirty="0"/>
              <a:t> τις λειτουργίες ερωτημάτων, υπολογίζει το χρόνο που χρειάστηκε για τα </a:t>
            </a:r>
            <a:r>
              <a:rPr lang="el-GR" sz="1400" dirty="0" err="1"/>
              <a:t>ερωτήματα.Ο</a:t>
            </a:r>
            <a:r>
              <a:rPr lang="el-GR" sz="1400" dirty="0"/>
              <a:t> χρόνος του ερωτήματος προστίθεται στον </a:t>
            </a:r>
            <a:r>
              <a:rPr lang="el-GR" sz="1400" dirty="0" err="1"/>
              <a:t>συνολικό_χρόνο_ερωτήματος.Μετά</a:t>
            </a:r>
            <a:r>
              <a:rPr lang="el-GR" sz="1400" dirty="0"/>
              <a:t> τον εσωτερικό βρόχο, ο μέσος χρόνος ερωτήματος για την τρέχουσα επανάληψη υπολογίζεται διαιρώντας το </a:t>
            </a:r>
            <a:r>
              <a:rPr lang="el-GR" sz="1400" dirty="0" err="1"/>
              <a:t>total_query_time</a:t>
            </a:r>
            <a:r>
              <a:rPr lang="el-GR" sz="1400" dirty="0"/>
              <a:t> με τον αριθμό των περιοχών </a:t>
            </a:r>
            <a:r>
              <a:rPr lang="el-GR" sz="1400" dirty="0" err="1"/>
              <a:t>ερωτημάτων.Ο</a:t>
            </a:r>
            <a:r>
              <a:rPr lang="el-GR" sz="1400" dirty="0"/>
              <a:t> μέσος χρόνος ερωτήματος για την τρέχουσα επανάληψη προσαρτάται στον κατάλογο </a:t>
            </a:r>
            <a:r>
              <a:rPr lang="el-GR" sz="1400" dirty="0" err="1"/>
              <a:t>χρονομετρήσεων.Μετά</a:t>
            </a:r>
            <a:r>
              <a:rPr lang="el-GR" sz="1400" dirty="0"/>
              <a:t> τον εξωτερικό βρόχο, ο συνολικός μέσος χρόνος ερωτήματος υπολογίζεται με τη λήψη του μέσου όρου των χρόνων στον κατάλογο </a:t>
            </a:r>
            <a:r>
              <a:rPr lang="el-GR" sz="1400" dirty="0" err="1"/>
              <a:t>χρόνων.Η</a:t>
            </a:r>
            <a:r>
              <a:rPr lang="el-GR" sz="1400" dirty="0"/>
              <a:t> μέθοδος επιστρέφει τον υπολογισμένο μέσο χρόνο ερωτήματος.</a:t>
            </a:r>
            <a:endParaRPr lang="en-US" sz="1400" dirty="0"/>
          </a:p>
        </p:txBody>
      </p:sp>
      <p:pic>
        <p:nvPicPr>
          <p:cNvPr id="5" name="Εικόνα 4">
            <a:extLst>
              <a:ext uri="{FF2B5EF4-FFF2-40B4-BE49-F238E27FC236}">
                <a16:creationId xmlns:a16="http://schemas.microsoft.com/office/drawing/2014/main" id="{7F8BEF6B-7D3E-8B10-1BD8-F0627A76B482}"/>
              </a:ext>
            </a:extLst>
          </p:cNvPr>
          <p:cNvPicPr>
            <a:picLocks noChangeAspect="1"/>
          </p:cNvPicPr>
          <p:nvPr/>
        </p:nvPicPr>
        <p:blipFill>
          <a:blip r:embed="rId2"/>
          <a:stretch>
            <a:fillRect/>
          </a:stretch>
        </p:blipFill>
        <p:spPr>
          <a:xfrm>
            <a:off x="3071675" y="995074"/>
            <a:ext cx="5246702" cy="3050547"/>
          </a:xfrm>
          <a:prstGeom prst="rect">
            <a:avLst/>
          </a:prstGeom>
        </p:spPr>
      </p:pic>
    </p:spTree>
    <p:extLst>
      <p:ext uri="{BB962C8B-B14F-4D97-AF65-F5344CB8AC3E}">
        <p14:creationId xmlns:p14="http://schemas.microsoft.com/office/powerpoint/2010/main" val="3583126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56599A3-9897-5769-AA72-302879CCF21B}"/>
              </a:ext>
            </a:extLst>
          </p:cNvPr>
          <p:cNvSpPr>
            <a:spLocks noGrp="1"/>
          </p:cNvSpPr>
          <p:nvPr>
            <p:ph type="title"/>
          </p:nvPr>
        </p:nvSpPr>
        <p:spPr>
          <a:xfrm>
            <a:off x="962487" y="0"/>
            <a:ext cx="10515600" cy="1325563"/>
          </a:xfrm>
        </p:spPr>
        <p:txBody>
          <a:bodyPr>
            <a:normAutofit/>
          </a:bodyPr>
          <a:lstStyle/>
          <a:p>
            <a:pPr algn="ctr"/>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Interval trees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και </a:t>
            </a:r>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Segment trees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για </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interval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και </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stabbing Queries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αντίστοιχα</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Μελέτη απόδοσης των βασικών πράξεων στις δύο δομές. </a:t>
            </a:r>
            <a:br>
              <a:rPr lang="en-US" sz="2000" dirty="0">
                <a:latin typeface="Times New Roman" panose="02020603050405020304" pitchFamily="18" charset="0"/>
                <a:ea typeface="Times New Roman" panose="02020603050405020304" pitchFamily="18" charset="0"/>
              </a:rPr>
            </a:b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a:t>
            </a:r>
            <a:endParaRPr lang="en-US" sz="2000" dirty="0">
              <a:solidFill>
                <a:srgbClr val="FF0000"/>
              </a:solidFill>
            </a:endParaRPr>
          </a:p>
        </p:txBody>
      </p:sp>
      <p:sp>
        <p:nvSpPr>
          <p:cNvPr id="4" name="Θέση περιεχομένου 3">
            <a:extLst>
              <a:ext uri="{FF2B5EF4-FFF2-40B4-BE49-F238E27FC236}">
                <a16:creationId xmlns:a16="http://schemas.microsoft.com/office/drawing/2014/main" id="{995DB51B-5CFD-A5CA-555D-8EBBB8CE9386}"/>
              </a:ext>
            </a:extLst>
          </p:cNvPr>
          <p:cNvSpPr>
            <a:spLocks noGrp="1"/>
          </p:cNvSpPr>
          <p:nvPr>
            <p:ph idx="1"/>
          </p:nvPr>
        </p:nvSpPr>
        <p:spPr>
          <a:xfrm>
            <a:off x="669525" y="1825625"/>
            <a:ext cx="10515600" cy="3909350"/>
          </a:xfrm>
        </p:spPr>
        <p:txBody>
          <a:bodyPr>
            <a:noAutofit/>
          </a:bodyPr>
          <a:lstStyle/>
          <a:p>
            <a:pPr marL="0" indent="0">
              <a:buNone/>
            </a:pPr>
            <a:br>
              <a:rPr lang="en-US" sz="1400" dirty="0"/>
            </a:br>
            <a:endParaRPr lang="en-US" sz="1400" dirty="0"/>
          </a:p>
          <a:p>
            <a:pPr marL="0" indent="0">
              <a:buNone/>
            </a:pPr>
            <a:endParaRPr lang="en-US" sz="1000" dirty="0">
              <a:solidFill>
                <a:srgbClr val="00B050"/>
              </a:solidFill>
              <a:latin typeface="Roboto" panose="02000000000000000000" pitchFamily="2" charset="0"/>
              <a:ea typeface="Roboto" panose="02000000000000000000" pitchFamily="2" charset="0"/>
            </a:endParaRPr>
          </a:p>
        </p:txBody>
      </p:sp>
      <p:sp>
        <p:nvSpPr>
          <p:cNvPr id="10" name="TextBox 9">
            <a:extLst>
              <a:ext uri="{FF2B5EF4-FFF2-40B4-BE49-F238E27FC236}">
                <a16:creationId xmlns:a16="http://schemas.microsoft.com/office/drawing/2014/main" id="{A8A44769-92BE-1FF8-FDF0-F06F406DF16C}"/>
              </a:ext>
            </a:extLst>
          </p:cNvPr>
          <p:cNvSpPr txBox="1"/>
          <p:nvPr/>
        </p:nvSpPr>
        <p:spPr>
          <a:xfrm>
            <a:off x="413185" y="4591597"/>
            <a:ext cx="11365629" cy="1815882"/>
          </a:xfrm>
          <a:prstGeom prst="rect">
            <a:avLst/>
          </a:prstGeom>
          <a:noFill/>
        </p:spPr>
        <p:txBody>
          <a:bodyPr wrap="square">
            <a:spAutoFit/>
          </a:bodyPr>
          <a:lstStyle/>
          <a:p>
            <a:r>
              <a:rPr lang="el-GR" sz="1400" b="1" dirty="0" err="1"/>
              <a:t>measure_update_time</a:t>
            </a:r>
            <a:r>
              <a:rPr lang="el-GR" sz="1400" b="1" dirty="0"/>
              <a:t>(</a:t>
            </a:r>
            <a:r>
              <a:rPr lang="el-GR" sz="1400" b="1" dirty="0" err="1"/>
              <a:t>self</a:t>
            </a:r>
            <a:r>
              <a:rPr lang="el-GR" sz="1400" b="1" dirty="0"/>
              <a:t>, </a:t>
            </a:r>
            <a:r>
              <a:rPr lang="el-GR" sz="1400" b="1" dirty="0" err="1"/>
              <a:t>num_iterations</a:t>
            </a:r>
            <a:r>
              <a:rPr lang="el-GR" sz="1400" b="1" dirty="0"/>
              <a:t>, </a:t>
            </a:r>
            <a:r>
              <a:rPr lang="el-GR" sz="1400" b="1" dirty="0" err="1"/>
              <a:t>indices</a:t>
            </a:r>
            <a:r>
              <a:rPr lang="el-GR" sz="1400" b="1" dirty="0"/>
              <a:t>, </a:t>
            </a:r>
            <a:r>
              <a:rPr lang="el-GR" sz="1400" b="1" dirty="0" err="1"/>
              <a:t>values</a:t>
            </a:r>
            <a:r>
              <a:rPr lang="el-GR" sz="1400" b="1" dirty="0"/>
              <a:t>):</a:t>
            </a:r>
            <a:r>
              <a:rPr lang="el-GR" sz="1400" dirty="0"/>
              <a:t>Αυτή η μέθοδος μετρά τον μέσο χρόνο που απαιτείται για την εκτέλεση πράξεων ενημέρωσης σε ένα δέντρο </a:t>
            </a:r>
            <a:r>
              <a:rPr lang="el-GR" sz="1400" dirty="0" err="1"/>
              <a:t>τμημάτων.Δέχεται</a:t>
            </a:r>
            <a:r>
              <a:rPr lang="el-GR" sz="1400" dirty="0"/>
              <a:t> τέσσερις παραμέτρους: </a:t>
            </a:r>
            <a:r>
              <a:rPr lang="el-GR" sz="1400" dirty="0" err="1"/>
              <a:t>self</a:t>
            </a:r>
            <a:r>
              <a:rPr lang="el-GR" sz="1400" dirty="0"/>
              <a:t>, </a:t>
            </a:r>
            <a:r>
              <a:rPr lang="el-GR" sz="1400" dirty="0" err="1"/>
              <a:t>num_iterations</a:t>
            </a:r>
            <a:r>
              <a:rPr lang="el-GR" sz="1400" dirty="0"/>
              <a:t> (ο αριθμός των φορών που επαναλαμβάνεται η λειτουργία ενημέρωσης), </a:t>
            </a:r>
            <a:r>
              <a:rPr lang="el-GR" sz="1400" dirty="0" err="1"/>
              <a:t>indices</a:t>
            </a:r>
            <a:r>
              <a:rPr lang="el-GR" sz="1400" dirty="0"/>
              <a:t> (μια λίστα δεικτών) και </a:t>
            </a:r>
            <a:r>
              <a:rPr lang="el-GR" sz="1400" dirty="0" err="1"/>
              <a:t>values</a:t>
            </a:r>
            <a:r>
              <a:rPr lang="el-GR" sz="1400" dirty="0"/>
              <a:t> (μια λίστα τιμών προς ενημέρωση, που αντιστοιχούν στους δείκτες).</a:t>
            </a:r>
            <a:r>
              <a:rPr lang="el-GR" sz="1400" dirty="0" err="1"/>
              <a:t>Αρχικοποιεί</a:t>
            </a:r>
            <a:r>
              <a:rPr lang="el-GR" sz="1400" dirty="0"/>
              <a:t> μια κενή λίστα που ονομάζεται </a:t>
            </a:r>
            <a:r>
              <a:rPr lang="el-GR" sz="1400" dirty="0" err="1"/>
              <a:t>timings.Εισέρχεται</a:t>
            </a:r>
            <a:r>
              <a:rPr lang="el-GR" sz="1400" dirty="0"/>
              <a:t> σε έναν βρόχο που επαναλαμβάνει την ενημέρωση </a:t>
            </a:r>
            <a:r>
              <a:rPr lang="el-GR" sz="1400" dirty="0" err="1"/>
              <a:t>num_iterations</a:t>
            </a:r>
            <a:r>
              <a:rPr lang="el-GR" sz="1400" dirty="0"/>
              <a:t> </a:t>
            </a:r>
            <a:r>
              <a:rPr lang="el-GR" sz="1400" dirty="0" err="1"/>
              <a:t>φορές.Μέσα</a:t>
            </a:r>
            <a:r>
              <a:rPr lang="el-GR" sz="1400" dirty="0"/>
              <a:t> στο </a:t>
            </a:r>
            <a:r>
              <a:rPr lang="el-GR" sz="1400" dirty="0" err="1"/>
              <a:t>βρόχο:Καταγράφει</a:t>
            </a:r>
            <a:r>
              <a:rPr lang="el-GR" sz="1400" dirty="0"/>
              <a:t> την ώρα έναρξης χρησιμοποιώντας την </a:t>
            </a:r>
            <a:r>
              <a:rPr lang="el-GR" sz="1400" dirty="0" err="1"/>
              <a:t>time.time</a:t>
            </a:r>
            <a:r>
              <a:rPr lang="el-GR" sz="1400" dirty="0"/>
              <a:t>().Κάνει επανάληψη σε ζεύγη δεικτών και τιμών χρησιμοποιώντας τη συνάρτηση </a:t>
            </a:r>
            <a:r>
              <a:rPr lang="el-GR" sz="1400" dirty="0" err="1"/>
              <a:t>zip</a:t>
            </a:r>
            <a:r>
              <a:rPr lang="el-GR" sz="1400" dirty="0"/>
              <a:t> για να ενημερώσει το δέντρο με τον καθορισμένο δείκτη και </a:t>
            </a:r>
            <a:r>
              <a:rPr lang="el-GR" sz="1400" dirty="0" err="1"/>
              <a:t>τιμή.Μετά</a:t>
            </a:r>
            <a:r>
              <a:rPr lang="el-GR" sz="1400" dirty="0"/>
              <a:t> τις πράξεις ενημέρωσης, υπολογίζει το χρόνο που χρειάστηκε για τις </a:t>
            </a:r>
            <a:r>
              <a:rPr lang="el-GR" sz="1400" dirty="0" err="1"/>
              <a:t>πράξεις.Ο</a:t>
            </a:r>
            <a:r>
              <a:rPr lang="el-GR" sz="1400" dirty="0"/>
              <a:t> χρόνος που παρήλθε προσαρτάται στον κατάλογο </a:t>
            </a:r>
            <a:r>
              <a:rPr lang="el-GR" sz="1400" dirty="0" err="1"/>
              <a:t>χρονομετρήσεων.Μετά</a:t>
            </a:r>
            <a:r>
              <a:rPr lang="el-GR" sz="1400" dirty="0"/>
              <a:t> το πέρας του βρόχου, ο μέσος χρόνος ενημέρωσης υπολογίζεται με τη λήψη του μέσου όρου των χρόνων στον κατάλογο </a:t>
            </a:r>
            <a:r>
              <a:rPr lang="el-GR" sz="1400" dirty="0" err="1"/>
              <a:t>χρονομετρήσεων.Η</a:t>
            </a:r>
            <a:r>
              <a:rPr lang="el-GR" sz="1400" dirty="0"/>
              <a:t> μέθοδος επιστρέφει τον υπολογισμένο μέσο χρόνο ενημέρωσης.</a:t>
            </a:r>
            <a:endParaRPr lang="en-US" sz="1400" dirty="0"/>
          </a:p>
        </p:txBody>
      </p:sp>
      <p:pic>
        <p:nvPicPr>
          <p:cNvPr id="6" name="Εικόνα 5">
            <a:extLst>
              <a:ext uri="{FF2B5EF4-FFF2-40B4-BE49-F238E27FC236}">
                <a16:creationId xmlns:a16="http://schemas.microsoft.com/office/drawing/2014/main" id="{E05AFB31-201D-8599-B08F-0788E7CEBD8E}"/>
              </a:ext>
            </a:extLst>
          </p:cNvPr>
          <p:cNvPicPr>
            <a:picLocks noChangeAspect="1"/>
          </p:cNvPicPr>
          <p:nvPr/>
        </p:nvPicPr>
        <p:blipFill>
          <a:blip r:embed="rId2"/>
          <a:stretch>
            <a:fillRect/>
          </a:stretch>
        </p:blipFill>
        <p:spPr>
          <a:xfrm>
            <a:off x="3106676" y="1026712"/>
            <a:ext cx="5978648" cy="3394656"/>
          </a:xfrm>
          <a:prstGeom prst="rect">
            <a:avLst/>
          </a:prstGeom>
        </p:spPr>
      </p:pic>
    </p:spTree>
    <p:extLst>
      <p:ext uri="{BB962C8B-B14F-4D97-AF65-F5344CB8AC3E}">
        <p14:creationId xmlns:p14="http://schemas.microsoft.com/office/powerpoint/2010/main" val="888447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56599A3-9897-5769-AA72-302879CCF21B}"/>
              </a:ext>
            </a:extLst>
          </p:cNvPr>
          <p:cNvSpPr>
            <a:spLocks noGrp="1"/>
          </p:cNvSpPr>
          <p:nvPr>
            <p:ph type="title"/>
          </p:nvPr>
        </p:nvSpPr>
        <p:spPr>
          <a:xfrm>
            <a:off x="944732" y="-37931"/>
            <a:ext cx="10515600" cy="1325563"/>
          </a:xfrm>
        </p:spPr>
        <p:txBody>
          <a:bodyPr>
            <a:normAutofit/>
          </a:bodyPr>
          <a:lstStyle/>
          <a:p>
            <a:pPr algn="ctr"/>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Interval trees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και </a:t>
            </a:r>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Segment trees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για </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interval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και </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stabbing Queries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αντίστοιχα</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Μελέτη απόδοσης των βασικών πράξεων στις δύο δομές. </a:t>
            </a:r>
            <a:br>
              <a:rPr lang="en-US" sz="2000" dirty="0">
                <a:latin typeface="Times New Roman" panose="02020603050405020304" pitchFamily="18" charset="0"/>
                <a:ea typeface="Times New Roman" panose="02020603050405020304" pitchFamily="18" charset="0"/>
              </a:rPr>
            </a:b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a:t>
            </a:r>
            <a:endParaRPr lang="en-US" sz="2000" dirty="0">
              <a:solidFill>
                <a:srgbClr val="FF0000"/>
              </a:solidFill>
            </a:endParaRPr>
          </a:p>
        </p:txBody>
      </p:sp>
      <p:sp>
        <p:nvSpPr>
          <p:cNvPr id="4" name="Θέση περιεχομένου 3">
            <a:extLst>
              <a:ext uri="{FF2B5EF4-FFF2-40B4-BE49-F238E27FC236}">
                <a16:creationId xmlns:a16="http://schemas.microsoft.com/office/drawing/2014/main" id="{995DB51B-5CFD-A5CA-555D-8EBBB8CE9386}"/>
              </a:ext>
            </a:extLst>
          </p:cNvPr>
          <p:cNvSpPr>
            <a:spLocks noGrp="1"/>
          </p:cNvSpPr>
          <p:nvPr>
            <p:ph idx="1"/>
          </p:nvPr>
        </p:nvSpPr>
        <p:spPr>
          <a:xfrm>
            <a:off x="669525" y="1825625"/>
            <a:ext cx="10515600" cy="3909350"/>
          </a:xfrm>
        </p:spPr>
        <p:txBody>
          <a:bodyPr>
            <a:noAutofit/>
          </a:bodyPr>
          <a:lstStyle/>
          <a:p>
            <a:pPr marL="0" indent="0">
              <a:buNone/>
            </a:pPr>
            <a:br>
              <a:rPr lang="en-US" sz="1400" dirty="0"/>
            </a:br>
            <a:endParaRPr lang="en-US" sz="1400" dirty="0"/>
          </a:p>
          <a:p>
            <a:pPr marL="0" indent="0">
              <a:buNone/>
            </a:pPr>
            <a:endParaRPr lang="en-US" sz="1000" dirty="0">
              <a:solidFill>
                <a:srgbClr val="00B050"/>
              </a:solidFill>
              <a:latin typeface="Roboto" panose="02000000000000000000" pitchFamily="2" charset="0"/>
              <a:ea typeface="Roboto" panose="02000000000000000000" pitchFamily="2" charset="0"/>
            </a:endParaRPr>
          </a:p>
        </p:txBody>
      </p:sp>
      <p:sp>
        <p:nvSpPr>
          <p:cNvPr id="10" name="TextBox 9">
            <a:extLst>
              <a:ext uri="{FF2B5EF4-FFF2-40B4-BE49-F238E27FC236}">
                <a16:creationId xmlns:a16="http://schemas.microsoft.com/office/drawing/2014/main" id="{A8A44769-92BE-1FF8-FDF0-F06F406DF16C}"/>
              </a:ext>
            </a:extLst>
          </p:cNvPr>
          <p:cNvSpPr txBox="1"/>
          <p:nvPr/>
        </p:nvSpPr>
        <p:spPr>
          <a:xfrm>
            <a:off x="413185" y="5030942"/>
            <a:ext cx="11365629" cy="738664"/>
          </a:xfrm>
          <a:prstGeom prst="rect">
            <a:avLst/>
          </a:prstGeom>
          <a:noFill/>
        </p:spPr>
        <p:txBody>
          <a:bodyPr wrap="square">
            <a:spAutoFit/>
          </a:bodyPr>
          <a:lstStyle/>
          <a:p>
            <a:r>
              <a:rPr lang="el-GR" sz="1400" b="1" dirty="0" err="1"/>
              <a:t>measure_interval_tree_build_performance</a:t>
            </a:r>
            <a:r>
              <a:rPr lang="en-US" sz="1400" b="1" dirty="0"/>
              <a:t> :</a:t>
            </a:r>
            <a:r>
              <a:rPr lang="el-GR" sz="1400" b="1" dirty="0"/>
              <a:t> </a:t>
            </a:r>
            <a:r>
              <a:rPr lang="el-GR" sz="1400" dirty="0"/>
              <a:t>που υπολογίζει το μέσο χρόνο που απαιτείται για τη δημιουργία ενός δέντρου διαστημάτων από μια λίστα διαστημάτων. Επαναλαμβάνει αυτή τη διαδικασία για ορισμένο αριθμό φορών (</a:t>
            </a:r>
            <a:r>
              <a:rPr lang="el-GR" sz="1400" dirty="0" err="1"/>
              <a:t>num_iterations</a:t>
            </a:r>
            <a:r>
              <a:rPr lang="el-GR" sz="1400" dirty="0"/>
              <a:t>) και καταγράφει το χρόνο που απαιτείται για κάθε επανάληψη. Στη συνέχεια υπολογίζεται και επιστρέφεται ο μέσος χρόνος για την κατασκευή του δέντρου διαστημάτων</a:t>
            </a:r>
            <a:endParaRPr lang="en-US" sz="1400" dirty="0"/>
          </a:p>
        </p:txBody>
      </p:sp>
      <p:pic>
        <p:nvPicPr>
          <p:cNvPr id="5" name="Εικόνα 4">
            <a:extLst>
              <a:ext uri="{FF2B5EF4-FFF2-40B4-BE49-F238E27FC236}">
                <a16:creationId xmlns:a16="http://schemas.microsoft.com/office/drawing/2014/main" id="{B43DE83B-CB61-5241-0710-981F58BBC5D1}"/>
              </a:ext>
            </a:extLst>
          </p:cNvPr>
          <p:cNvPicPr>
            <a:picLocks noChangeAspect="1"/>
          </p:cNvPicPr>
          <p:nvPr/>
        </p:nvPicPr>
        <p:blipFill>
          <a:blip r:embed="rId2"/>
          <a:stretch>
            <a:fillRect/>
          </a:stretch>
        </p:blipFill>
        <p:spPr>
          <a:xfrm>
            <a:off x="2172949" y="1287632"/>
            <a:ext cx="7508752" cy="3218037"/>
          </a:xfrm>
          <a:prstGeom prst="rect">
            <a:avLst/>
          </a:prstGeom>
        </p:spPr>
      </p:pic>
    </p:spTree>
    <p:extLst>
      <p:ext uri="{BB962C8B-B14F-4D97-AF65-F5344CB8AC3E}">
        <p14:creationId xmlns:p14="http://schemas.microsoft.com/office/powerpoint/2010/main" val="2825570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56599A3-9897-5769-AA72-302879CCF21B}"/>
              </a:ext>
            </a:extLst>
          </p:cNvPr>
          <p:cNvSpPr>
            <a:spLocks noGrp="1"/>
          </p:cNvSpPr>
          <p:nvPr>
            <p:ph type="title"/>
          </p:nvPr>
        </p:nvSpPr>
        <p:spPr>
          <a:xfrm>
            <a:off x="944732" y="-37931"/>
            <a:ext cx="10515600" cy="1325563"/>
          </a:xfrm>
        </p:spPr>
        <p:txBody>
          <a:bodyPr>
            <a:normAutofit/>
          </a:bodyPr>
          <a:lstStyle/>
          <a:p>
            <a:pPr algn="ctr"/>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Interval trees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και </a:t>
            </a:r>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Segment trees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για </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interval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και </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stabbing Queries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αντίστοιχα</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Μελέτη απόδοσης των βασικών πράξεων στις δύο δομές. </a:t>
            </a:r>
            <a:br>
              <a:rPr lang="en-US" sz="2000" dirty="0">
                <a:latin typeface="Times New Roman" panose="02020603050405020304" pitchFamily="18" charset="0"/>
                <a:ea typeface="Times New Roman" panose="02020603050405020304" pitchFamily="18" charset="0"/>
              </a:rPr>
            </a:b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a:t>
            </a:r>
            <a:endParaRPr lang="en-US" sz="2000" dirty="0">
              <a:solidFill>
                <a:srgbClr val="FF0000"/>
              </a:solidFill>
            </a:endParaRPr>
          </a:p>
        </p:txBody>
      </p:sp>
      <p:sp>
        <p:nvSpPr>
          <p:cNvPr id="4" name="Θέση περιεχομένου 3">
            <a:extLst>
              <a:ext uri="{FF2B5EF4-FFF2-40B4-BE49-F238E27FC236}">
                <a16:creationId xmlns:a16="http://schemas.microsoft.com/office/drawing/2014/main" id="{995DB51B-5CFD-A5CA-555D-8EBBB8CE9386}"/>
              </a:ext>
            </a:extLst>
          </p:cNvPr>
          <p:cNvSpPr>
            <a:spLocks noGrp="1"/>
          </p:cNvSpPr>
          <p:nvPr>
            <p:ph idx="1"/>
          </p:nvPr>
        </p:nvSpPr>
        <p:spPr>
          <a:xfrm>
            <a:off x="669525" y="1825625"/>
            <a:ext cx="10515600" cy="3909350"/>
          </a:xfrm>
        </p:spPr>
        <p:txBody>
          <a:bodyPr>
            <a:noAutofit/>
          </a:bodyPr>
          <a:lstStyle/>
          <a:p>
            <a:pPr marL="0" indent="0">
              <a:buNone/>
            </a:pPr>
            <a:br>
              <a:rPr lang="en-US" sz="1400" dirty="0"/>
            </a:br>
            <a:endParaRPr lang="en-US" sz="1400" dirty="0"/>
          </a:p>
          <a:p>
            <a:pPr marL="0" indent="0">
              <a:buNone/>
            </a:pPr>
            <a:endParaRPr lang="en-US" sz="1000" dirty="0">
              <a:solidFill>
                <a:srgbClr val="00B050"/>
              </a:solidFill>
              <a:latin typeface="Roboto" panose="02000000000000000000" pitchFamily="2" charset="0"/>
              <a:ea typeface="Roboto" panose="02000000000000000000" pitchFamily="2" charset="0"/>
            </a:endParaRPr>
          </a:p>
        </p:txBody>
      </p:sp>
      <p:sp>
        <p:nvSpPr>
          <p:cNvPr id="10" name="TextBox 9">
            <a:extLst>
              <a:ext uri="{FF2B5EF4-FFF2-40B4-BE49-F238E27FC236}">
                <a16:creationId xmlns:a16="http://schemas.microsoft.com/office/drawing/2014/main" id="{A8A44769-92BE-1FF8-FDF0-F06F406DF16C}"/>
              </a:ext>
            </a:extLst>
          </p:cNvPr>
          <p:cNvSpPr txBox="1"/>
          <p:nvPr/>
        </p:nvSpPr>
        <p:spPr>
          <a:xfrm>
            <a:off x="413185" y="4411163"/>
            <a:ext cx="11365629" cy="2031325"/>
          </a:xfrm>
          <a:prstGeom prst="rect">
            <a:avLst/>
          </a:prstGeom>
          <a:noFill/>
        </p:spPr>
        <p:txBody>
          <a:bodyPr wrap="square">
            <a:spAutoFit/>
          </a:bodyPr>
          <a:lstStyle/>
          <a:p>
            <a:r>
              <a:rPr lang="el-GR" sz="1400" b="1" dirty="0"/>
              <a:t>Η </a:t>
            </a:r>
            <a:r>
              <a:rPr lang="el-GR" sz="1400" b="1" dirty="0" err="1"/>
              <a:t>measure_insertion_performance</a:t>
            </a:r>
            <a:r>
              <a:rPr lang="el-GR" sz="1400" b="1" dirty="0"/>
              <a:t> </a:t>
            </a:r>
            <a:r>
              <a:rPr lang="en-US" sz="1400" b="1" dirty="0"/>
              <a:t>:</a:t>
            </a:r>
            <a:r>
              <a:rPr lang="en-US" sz="1400" dirty="0"/>
              <a:t> </a:t>
            </a:r>
            <a:r>
              <a:rPr lang="el-GR" sz="1400" dirty="0" err="1"/>
              <a:t>Αρχικοποιεί</a:t>
            </a:r>
            <a:r>
              <a:rPr lang="el-GR" sz="1400" dirty="0"/>
              <a:t> μια κενή λίστα με το όνομα </a:t>
            </a:r>
            <a:r>
              <a:rPr lang="el-GR" sz="1400" dirty="0" err="1"/>
              <a:t>timings</a:t>
            </a:r>
            <a:r>
              <a:rPr lang="el-GR" sz="1400" dirty="0"/>
              <a:t> για να αποθηκεύσει το χρόνο που απαιτείται για κάθε πράξη </a:t>
            </a:r>
            <a:r>
              <a:rPr lang="el-GR" sz="1400" dirty="0" err="1"/>
              <a:t>εισαγωγής.Μια</a:t>
            </a:r>
            <a:r>
              <a:rPr lang="el-GR" sz="1400" dirty="0"/>
              <a:t> περίπτωση του διαστημικού δέντρου (</a:t>
            </a:r>
            <a:r>
              <a:rPr lang="el-GR" sz="1400" dirty="0" err="1"/>
              <a:t>tree</a:t>
            </a:r>
            <a:r>
              <a:rPr lang="el-GR" sz="1400" dirty="0"/>
              <a:t>) δημιουργείται χρησιμοποιώντας την κλάση </a:t>
            </a:r>
            <a:r>
              <a:rPr lang="el-GR" sz="1400" dirty="0" err="1"/>
              <a:t>IntervalTree</a:t>
            </a:r>
            <a:r>
              <a:rPr lang="el-GR" sz="1400" dirty="0"/>
              <a:t>..Ο κώδικας εισέρχεται σε έναν βρόχο που επαναλαμβάνει το πείραμα εισαγωγής </a:t>
            </a:r>
            <a:r>
              <a:rPr lang="el-GR" sz="1400" dirty="0" err="1"/>
              <a:t>num_iterations</a:t>
            </a:r>
            <a:r>
              <a:rPr lang="el-GR" sz="1400" dirty="0"/>
              <a:t> </a:t>
            </a:r>
            <a:r>
              <a:rPr lang="el-GR" sz="1400" dirty="0" err="1"/>
              <a:t>φορές.Μέσα</a:t>
            </a:r>
            <a:r>
              <a:rPr lang="el-GR" sz="1400" dirty="0"/>
              <a:t> σε κάθε επανάληψη του εξωτερικού </a:t>
            </a:r>
            <a:r>
              <a:rPr lang="el-GR" sz="1400" dirty="0" err="1"/>
              <a:t>βρόχου:Η</a:t>
            </a:r>
            <a:r>
              <a:rPr lang="el-GR" sz="1400" dirty="0"/>
              <a:t> ώρα έναρξης καταγράφεται με τη χρήση της </a:t>
            </a:r>
            <a:r>
              <a:rPr lang="el-GR" sz="1400" dirty="0" err="1"/>
              <a:t>time.time</a:t>
            </a:r>
            <a:r>
              <a:rPr lang="el-GR" sz="1400" dirty="0"/>
              <a:t>() λίγο πριν από την έναρξη της διαδικασίας </a:t>
            </a:r>
            <a:r>
              <a:rPr lang="el-GR" sz="1400" dirty="0" err="1"/>
              <a:t>εισαγωγής.Ο</a:t>
            </a:r>
            <a:r>
              <a:rPr lang="el-GR" sz="1400" dirty="0"/>
              <a:t> κώδικας επαναλαμβάνει κάθε διάστημα στην παρεχόμενη λίστα </a:t>
            </a:r>
            <a:r>
              <a:rPr lang="el-GR" sz="1400" dirty="0" err="1"/>
              <a:t>interval_list.Για</a:t>
            </a:r>
            <a:r>
              <a:rPr lang="el-GR" sz="1400" dirty="0"/>
              <a:t> κάθε διάστημα, ο κώδικας το εισάγει στο δέντρο διαστημάτων χρησιμοποιώντας τη μέθοδο </a:t>
            </a:r>
            <a:r>
              <a:rPr lang="el-GR" sz="1400" dirty="0" err="1"/>
              <a:t>add</a:t>
            </a:r>
            <a:r>
              <a:rPr lang="el-GR" sz="1400" dirty="0"/>
              <a:t> του αντικειμένου </a:t>
            </a:r>
            <a:r>
              <a:rPr lang="el-GR" sz="1400" dirty="0" err="1"/>
              <a:t>tree.Μετά</a:t>
            </a:r>
            <a:r>
              <a:rPr lang="el-GR" sz="1400" dirty="0"/>
              <a:t> την εισαγωγή όλων των διαστημάτων, καταγράφεται η ώρα λήξης με τη χρήση της </a:t>
            </a:r>
            <a:r>
              <a:rPr lang="el-GR" sz="1400" dirty="0" err="1"/>
              <a:t>time.time</a:t>
            </a:r>
            <a:r>
              <a:rPr lang="el-GR" sz="1400" dirty="0"/>
              <a:t>()..Ο υπολογισμένος χρόνος που έχει παρέλθει προστίθεται στη λίστα </a:t>
            </a:r>
            <a:r>
              <a:rPr lang="el-GR" sz="1400" dirty="0" err="1"/>
              <a:t>χρονομετρήσεων.Μετά</a:t>
            </a:r>
            <a:r>
              <a:rPr lang="el-GR" sz="1400" dirty="0"/>
              <a:t> την ολοκλήρωση του εξωτερικού βρόχου, ο μέσος χρόνος που απαιτείται για την εισαγωγή διαστημάτων στο δέντρο διαστημάτων υπολογίζεται με την εύρεση του μέσου όρου των χρόνων που είναι αποθηκευμένοι στη λίστα </a:t>
            </a:r>
            <a:r>
              <a:rPr lang="el-GR" sz="1400" dirty="0" err="1"/>
              <a:t>timings.Ο</a:t>
            </a:r>
            <a:r>
              <a:rPr lang="el-GR" sz="1400" dirty="0"/>
              <a:t> υπολογισμένος μέσος χρόνος επιστρέφεται από τη συνάρτηση</a:t>
            </a:r>
            <a:endParaRPr lang="en-US" sz="1400" dirty="0"/>
          </a:p>
        </p:txBody>
      </p:sp>
      <p:pic>
        <p:nvPicPr>
          <p:cNvPr id="5" name="Εικόνα 4">
            <a:extLst>
              <a:ext uri="{FF2B5EF4-FFF2-40B4-BE49-F238E27FC236}">
                <a16:creationId xmlns:a16="http://schemas.microsoft.com/office/drawing/2014/main" id="{B43DE83B-CB61-5241-0710-981F58BBC5D1}"/>
              </a:ext>
            </a:extLst>
          </p:cNvPr>
          <p:cNvPicPr>
            <a:picLocks noChangeAspect="1"/>
          </p:cNvPicPr>
          <p:nvPr/>
        </p:nvPicPr>
        <p:blipFill>
          <a:blip r:embed="rId2"/>
          <a:stretch>
            <a:fillRect/>
          </a:stretch>
        </p:blipFill>
        <p:spPr>
          <a:xfrm>
            <a:off x="2243969" y="955316"/>
            <a:ext cx="7508752" cy="3218037"/>
          </a:xfrm>
          <a:prstGeom prst="rect">
            <a:avLst/>
          </a:prstGeom>
        </p:spPr>
      </p:pic>
    </p:spTree>
    <p:extLst>
      <p:ext uri="{BB962C8B-B14F-4D97-AF65-F5344CB8AC3E}">
        <p14:creationId xmlns:p14="http://schemas.microsoft.com/office/powerpoint/2010/main" val="1760389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56599A3-9897-5769-AA72-302879CCF21B}"/>
              </a:ext>
            </a:extLst>
          </p:cNvPr>
          <p:cNvSpPr>
            <a:spLocks noGrp="1"/>
          </p:cNvSpPr>
          <p:nvPr>
            <p:ph type="title"/>
          </p:nvPr>
        </p:nvSpPr>
        <p:spPr>
          <a:xfrm>
            <a:off x="944732" y="-37931"/>
            <a:ext cx="10515600" cy="1325563"/>
          </a:xfrm>
        </p:spPr>
        <p:txBody>
          <a:bodyPr>
            <a:normAutofit/>
          </a:bodyPr>
          <a:lstStyle/>
          <a:p>
            <a:pPr algn="ctr"/>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Interval trees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και </a:t>
            </a:r>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Segment trees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για </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interval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και </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stabbing Queries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αντίστοιχα</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Μελέτη απόδοσης των βασικών πράξεων στις δύο δομές. </a:t>
            </a:r>
            <a:br>
              <a:rPr lang="en-US" sz="2000" dirty="0">
                <a:latin typeface="Times New Roman" panose="02020603050405020304" pitchFamily="18" charset="0"/>
                <a:ea typeface="Times New Roman" panose="02020603050405020304" pitchFamily="18" charset="0"/>
              </a:rPr>
            </a:b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a:t>
            </a:r>
            <a:endParaRPr lang="en-US" sz="2000" dirty="0">
              <a:solidFill>
                <a:srgbClr val="FF0000"/>
              </a:solidFill>
            </a:endParaRPr>
          </a:p>
        </p:txBody>
      </p:sp>
      <p:sp>
        <p:nvSpPr>
          <p:cNvPr id="4" name="Θέση περιεχομένου 3">
            <a:extLst>
              <a:ext uri="{FF2B5EF4-FFF2-40B4-BE49-F238E27FC236}">
                <a16:creationId xmlns:a16="http://schemas.microsoft.com/office/drawing/2014/main" id="{995DB51B-5CFD-A5CA-555D-8EBBB8CE9386}"/>
              </a:ext>
            </a:extLst>
          </p:cNvPr>
          <p:cNvSpPr>
            <a:spLocks noGrp="1"/>
          </p:cNvSpPr>
          <p:nvPr>
            <p:ph idx="1"/>
          </p:nvPr>
        </p:nvSpPr>
        <p:spPr>
          <a:xfrm>
            <a:off x="669525" y="1825625"/>
            <a:ext cx="10515600" cy="3909350"/>
          </a:xfrm>
        </p:spPr>
        <p:txBody>
          <a:bodyPr>
            <a:noAutofit/>
          </a:bodyPr>
          <a:lstStyle/>
          <a:p>
            <a:pPr marL="0" indent="0">
              <a:buNone/>
            </a:pPr>
            <a:br>
              <a:rPr lang="en-US" sz="1400" dirty="0"/>
            </a:br>
            <a:endParaRPr lang="en-US" sz="1400" dirty="0"/>
          </a:p>
          <a:p>
            <a:pPr marL="0" indent="0">
              <a:buNone/>
            </a:pPr>
            <a:endParaRPr lang="en-US" sz="1000" dirty="0">
              <a:solidFill>
                <a:srgbClr val="00B050"/>
              </a:solidFill>
              <a:latin typeface="Roboto" panose="02000000000000000000" pitchFamily="2" charset="0"/>
              <a:ea typeface="Roboto" panose="02000000000000000000" pitchFamily="2" charset="0"/>
            </a:endParaRPr>
          </a:p>
        </p:txBody>
      </p:sp>
      <p:sp>
        <p:nvSpPr>
          <p:cNvPr id="10" name="TextBox 9">
            <a:extLst>
              <a:ext uri="{FF2B5EF4-FFF2-40B4-BE49-F238E27FC236}">
                <a16:creationId xmlns:a16="http://schemas.microsoft.com/office/drawing/2014/main" id="{A8A44769-92BE-1FF8-FDF0-F06F406DF16C}"/>
              </a:ext>
            </a:extLst>
          </p:cNvPr>
          <p:cNvSpPr txBox="1"/>
          <p:nvPr/>
        </p:nvSpPr>
        <p:spPr>
          <a:xfrm>
            <a:off x="413185" y="4411163"/>
            <a:ext cx="11365629" cy="2031325"/>
          </a:xfrm>
          <a:prstGeom prst="rect">
            <a:avLst/>
          </a:prstGeom>
          <a:noFill/>
        </p:spPr>
        <p:txBody>
          <a:bodyPr wrap="square">
            <a:spAutoFit/>
          </a:bodyPr>
          <a:lstStyle/>
          <a:p>
            <a:r>
              <a:rPr lang="el-GR" sz="1400" b="1" dirty="0"/>
              <a:t>Η </a:t>
            </a:r>
            <a:r>
              <a:rPr lang="el-GR" sz="1400" b="1" dirty="0" err="1"/>
              <a:t>measure_deletion_performance</a:t>
            </a:r>
            <a:r>
              <a:rPr lang="el-GR" sz="1400" b="1" dirty="0"/>
              <a:t>(</a:t>
            </a:r>
            <a:r>
              <a:rPr lang="el-GR" sz="1400" b="1" dirty="0" err="1"/>
              <a:t>interval_list</a:t>
            </a:r>
            <a:r>
              <a:rPr lang="el-GR" sz="1400" b="1" dirty="0"/>
              <a:t>, </a:t>
            </a:r>
            <a:r>
              <a:rPr lang="el-GR" sz="1400" b="1" dirty="0" err="1"/>
              <a:t>num_iterations</a:t>
            </a:r>
            <a:r>
              <a:rPr lang="el-GR" sz="1400" b="1" dirty="0"/>
              <a:t>)</a:t>
            </a:r>
            <a:r>
              <a:rPr lang="en-US" sz="1400" b="1" dirty="0"/>
              <a:t>: </a:t>
            </a:r>
            <a:r>
              <a:rPr lang="el-GR" sz="1400" dirty="0"/>
              <a:t>Λαμβάνει ως είσοδο μια λίστα διαστημάτων (</a:t>
            </a:r>
            <a:r>
              <a:rPr lang="el-GR" sz="1400" dirty="0" err="1"/>
              <a:t>interval_list</a:t>
            </a:r>
            <a:r>
              <a:rPr lang="el-GR" sz="1400" dirty="0"/>
              <a:t>) και τον αριθμό των επαναλήψεων (</a:t>
            </a:r>
            <a:r>
              <a:rPr lang="el-GR" sz="1400" dirty="0" err="1"/>
              <a:t>num_iterations</a:t>
            </a:r>
            <a:r>
              <a:rPr lang="el-GR" sz="1400" dirty="0"/>
              <a:t>).Μια κενή λίστα με το όνομα </a:t>
            </a:r>
            <a:r>
              <a:rPr lang="el-GR" sz="1400" dirty="0" err="1"/>
              <a:t>timings</a:t>
            </a:r>
            <a:r>
              <a:rPr lang="el-GR" sz="1400" dirty="0"/>
              <a:t> </a:t>
            </a:r>
            <a:r>
              <a:rPr lang="el-GR" sz="1400" dirty="0" err="1"/>
              <a:t>αρχικοποιείται</a:t>
            </a:r>
            <a:r>
              <a:rPr lang="el-GR" sz="1400" dirty="0"/>
              <a:t> για να αποθηκεύσει το χρόνο </a:t>
            </a:r>
            <a:r>
              <a:rPr lang="el-GR" sz="1400" dirty="0" err="1"/>
              <a:t>διαγραφής.Ένα</a:t>
            </a:r>
            <a:r>
              <a:rPr lang="el-GR" sz="1400" dirty="0"/>
              <a:t> κενό δέντρο διαστημάτων (</a:t>
            </a:r>
            <a:r>
              <a:rPr lang="el-GR" sz="1400" dirty="0" err="1"/>
              <a:t>tree</a:t>
            </a:r>
            <a:r>
              <a:rPr lang="el-GR" sz="1400" dirty="0"/>
              <a:t>) δημιουργείται χρησιμοποιώντας</a:t>
            </a:r>
            <a:r>
              <a:rPr lang="en-US" sz="1400" dirty="0"/>
              <a:t> </a:t>
            </a:r>
            <a:r>
              <a:rPr lang="el-GR" sz="1400" dirty="0"/>
              <a:t>την κλάση </a:t>
            </a:r>
            <a:r>
              <a:rPr lang="el-GR" sz="1400" dirty="0" err="1"/>
              <a:t>IntervalTree</a:t>
            </a:r>
            <a:r>
              <a:rPr lang="el-GR" sz="1400" dirty="0"/>
              <a:t>. Επαναλαμβάνει το πείραμα </a:t>
            </a:r>
            <a:r>
              <a:rPr lang="el-GR" sz="1400" dirty="0" err="1"/>
              <a:t>num_iterations</a:t>
            </a:r>
            <a:r>
              <a:rPr lang="el-GR" sz="1400" dirty="0"/>
              <a:t> </a:t>
            </a:r>
            <a:r>
              <a:rPr lang="el-GR" sz="1400" dirty="0" err="1"/>
              <a:t>φορές.Μέσα</a:t>
            </a:r>
            <a:r>
              <a:rPr lang="el-GR" sz="1400" dirty="0"/>
              <a:t> σε κάθε επανάληψη του εξωτερικού </a:t>
            </a:r>
            <a:r>
              <a:rPr lang="el-GR" sz="1400" dirty="0" err="1"/>
              <a:t>βρόχου:Όλα</a:t>
            </a:r>
            <a:r>
              <a:rPr lang="el-GR" sz="1400" dirty="0"/>
              <a:t> τα διαστήματα στη λίστα </a:t>
            </a:r>
            <a:r>
              <a:rPr lang="el-GR" sz="1400" dirty="0" err="1"/>
              <a:t>interval_list</a:t>
            </a:r>
            <a:r>
              <a:rPr lang="el-GR" sz="1400" dirty="0"/>
              <a:t> εισάγονται στο δέντρο χρησιμοποιώντας τη μέθοδο </a:t>
            </a:r>
            <a:r>
              <a:rPr lang="el-GR" sz="1400" dirty="0" err="1"/>
              <a:t>add.Μετά</a:t>
            </a:r>
            <a:r>
              <a:rPr lang="el-GR" sz="1400" dirty="0"/>
              <a:t> την εισαγωγή των διαστημάτων, καταγράφεται η ώρα έναρξης με τη χρήση της </a:t>
            </a:r>
            <a:r>
              <a:rPr lang="el-GR" sz="1400" dirty="0" err="1"/>
              <a:t>time.time</a:t>
            </a:r>
            <a:r>
              <a:rPr lang="el-GR" sz="1400" dirty="0"/>
              <a:t>() για να σηματοδοτήσει την έναρξη της διαδικασίας </a:t>
            </a:r>
            <a:r>
              <a:rPr lang="el-GR" sz="1400" dirty="0" err="1"/>
              <a:t>διαγραφής.Για</a:t>
            </a:r>
            <a:r>
              <a:rPr lang="el-GR" sz="1400" dirty="0"/>
              <a:t> κάθε διάστημα στη λίστα </a:t>
            </a:r>
            <a:r>
              <a:rPr lang="el-GR" sz="1400" dirty="0" err="1"/>
              <a:t>interval_list</a:t>
            </a:r>
            <a:r>
              <a:rPr lang="el-GR" sz="1400" dirty="0"/>
              <a:t>, το διάστημα αφαιρείται από το δέντρο χρησιμοποιώντας τη μέθοδο </a:t>
            </a:r>
            <a:r>
              <a:rPr lang="el-GR" sz="1400" dirty="0" err="1"/>
              <a:t>remove</a:t>
            </a:r>
            <a:r>
              <a:rPr lang="el-GR" sz="1400" dirty="0"/>
              <a:t> για να προσομοιωθεί η </a:t>
            </a:r>
            <a:r>
              <a:rPr lang="el-GR" sz="1400" dirty="0" err="1"/>
              <a:t>διαγραφή.Η</a:t>
            </a:r>
            <a:r>
              <a:rPr lang="el-GR" sz="1400" dirty="0"/>
              <a:t> ώρα λήξης καταγράφεται με τη χρήση της </a:t>
            </a:r>
            <a:r>
              <a:rPr lang="el-GR" sz="1400" dirty="0" err="1"/>
              <a:t>time.time</a:t>
            </a:r>
            <a:r>
              <a:rPr lang="el-GR" sz="1400" dirty="0"/>
              <a:t>() αφού διαγραφούν όλα τα </a:t>
            </a:r>
            <a:r>
              <a:rPr lang="el-GR" sz="1400" dirty="0" err="1"/>
              <a:t>διαστήματα.Ο</a:t>
            </a:r>
            <a:r>
              <a:rPr lang="el-GR" sz="1400" dirty="0"/>
              <a:t> υπολογισμένος χρόνος που έχει παρέλθει προστίθεται στη λίστα </a:t>
            </a:r>
            <a:r>
              <a:rPr lang="el-GR" sz="1400" dirty="0" err="1"/>
              <a:t>χρονομετρήσεων.Ο</a:t>
            </a:r>
            <a:r>
              <a:rPr lang="el-GR" sz="1400" dirty="0"/>
              <a:t> μέσος χρόνος που απαιτείται για τις λειτουργίες διαγραφής υπολογίζεται με την εύρεση του μέσου όρου των χρόνων που είναι αποθηκευμένοι στη λίστα </a:t>
            </a:r>
            <a:r>
              <a:rPr lang="el-GR" sz="1400" dirty="0" err="1"/>
              <a:t>χρόνων.Ο</a:t>
            </a:r>
            <a:r>
              <a:rPr lang="el-GR" sz="1400" dirty="0"/>
              <a:t> υπολογισμένος μέσος χρόνος επιστρέφεται από τη συνάρτηση</a:t>
            </a:r>
            <a:endParaRPr lang="en-US" sz="1400" dirty="0"/>
          </a:p>
        </p:txBody>
      </p:sp>
      <p:pic>
        <p:nvPicPr>
          <p:cNvPr id="5" name="Εικόνα 4">
            <a:extLst>
              <a:ext uri="{FF2B5EF4-FFF2-40B4-BE49-F238E27FC236}">
                <a16:creationId xmlns:a16="http://schemas.microsoft.com/office/drawing/2014/main" id="{B43DE83B-CB61-5241-0710-981F58BBC5D1}"/>
              </a:ext>
            </a:extLst>
          </p:cNvPr>
          <p:cNvPicPr>
            <a:picLocks noChangeAspect="1"/>
          </p:cNvPicPr>
          <p:nvPr/>
        </p:nvPicPr>
        <p:blipFill>
          <a:blip r:embed="rId2"/>
          <a:stretch>
            <a:fillRect/>
          </a:stretch>
        </p:blipFill>
        <p:spPr>
          <a:xfrm>
            <a:off x="2243969" y="955316"/>
            <a:ext cx="7508752" cy="3218037"/>
          </a:xfrm>
          <a:prstGeom prst="rect">
            <a:avLst/>
          </a:prstGeom>
        </p:spPr>
      </p:pic>
    </p:spTree>
    <p:extLst>
      <p:ext uri="{BB962C8B-B14F-4D97-AF65-F5344CB8AC3E}">
        <p14:creationId xmlns:p14="http://schemas.microsoft.com/office/powerpoint/2010/main" val="3099235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56599A3-9897-5769-AA72-302879CCF21B}"/>
              </a:ext>
            </a:extLst>
          </p:cNvPr>
          <p:cNvSpPr>
            <a:spLocks noGrp="1"/>
          </p:cNvSpPr>
          <p:nvPr>
            <p:ph type="title"/>
          </p:nvPr>
        </p:nvSpPr>
        <p:spPr>
          <a:xfrm>
            <a:off x="944732" y="-37931"/>
            <a:ext cx="10515600" cy="1325563"/>
          </a:xfrm>
        </p:spPr>
        <p:txBody>
          <a:bodyPr>
            <a:normAutofit/>
          </a:bodyPr>
          <a:lstStyle/>
          <a:p>
            <a:pPr algn="ctr"/>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Interval trees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και </a:t>
            </a:r>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Segment trees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για </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interval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και </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stabbing Queries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αντίστοιχα</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Μελέτη απόδοσης των βασικών πράξεων στις δύο δομές. </a:t>
            </a:r>
            <a:br>
              <a:rPr lang="en-US" sz="2000" dirty="0">
                <a:latin typeface="Times New Roman" panose="02020603050405020304" pitchFamily="18" charset="0"/>
                <a:ea typeface="Times New Roman" panose="02020603050405020304" pitchFamily="18" charset="0"/>
              </a:rPr>
            </a:b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a:t>
            </a:r>
            <a:endParaRPr lang="en-US" sz="2000" dirty="0">
              <a:solidFill>
                <a:srgbClr val="FF0000"/>
              </a:solidFill>
            </a:endParaRPr>
          </a:p>
        </p:txBody>
      </p:sp>
      <p:sp>
        <p:nvSpPr>
          <p:cNvPr id="4" name="Θέση περιεχομένου 3">
            <a:extLst>
              <a:ext uri="{FF2B5EF4-FFF2-40B4-BE49-F238E27FC236}">
                <a16:creationId xmlns:a16="http://schemas.microsoft.com/office/drawing/2014/main" id="{995DB51B-5CFD-A5CA-555D-8EBBB8CE9386}"/>
              </a:ext>
            </a:extLst>
          </p:cNvPr>
          <p:cNvSpPr>
            <a:spLocks noGrp="1"/>
          </p:cNvSpPr>
          <p:nvPr>
            <p:ph idx="1"/>
          </p:nvPr>
        </p:nvSpPr>
        <p:spPr>
          <a:xfrm>
            <a:off x="669525" y="1825625"/>
            <a:ext cx="10515600" cy="3909350"/>
          </a:xfrm>
        </p:spPr>
        <p:txBody>
          <a:bodyPr>
            <a:noAutofit/>
          </a:bodyPr>
          <a:lstStyle/>
          <a:p>
            <a:pPr marL="0" indent="0">
              <a:buNone/>
            </a:pPr>
            <a:br>
              <a:rPr lang="en-US" sz="1400" dirty="0"/>
            </a:br>
            <a:endParaRPr lang="en-US" sz="1400" dirty="0"/>
          </a:p>
          <a:p>
            <a:pPr marL="0" indent="0">
              <a:buNone/>
            </a:pPr>
            <a:endParaRPr lang="en-US" sz="1000" dirty="0">
              <a:solidFill>
                <a:srgbClr val="00B050"/>
              </a:solidFill>
              <a:latin typeface="Roboto" panose="02000000000000000000" pitchFamily="2" charset="0"/>
              <a:ea typeface="Roboto" panose="02000000000000000000" pitchFamily="2" charset="0"/>
            </a:endParaRPr>
          </a:p>
        </p:txBody>
      </p:sp>
      <p:sp>
        <p:nvSpPr>
          <p:cNvPr id="10" name="TextBox 9">
            <a:extLst>
              <a:ext uri="{FF2B5EF4-FFF2-40B4-BE49-F238E27FC236}">
                <a16:creationId xmlns:a16="http://schemas.microsoft.com/office/drawing/2014/main" id="{A8A44769-92BE-1FF8-FDF0-F06F406DF16C}"/>
              </a:ext>
            </a:extLst>
          </p:cNvPr>
          <p:cNvSpPr txBox="1"/>
          <p:nvPr/>
        </p:nvSpPr>
        <p:spPr>
          <a:xfrm>
            <a:off x="519717" y="4387113"/>
            <a:ext cx="11365629" cy="2462213"/>
          </a:xfrm>
          <a:prstGeom prst="rect">
            <a:avLst/>
          </a:prstGeom>
          <a:noFill/>
        </p:spPr>
        <p:txBody>
          <a:bodyPr wrap="square">
            <a:spAutoFit/>
          </a:bodyPr>
          <a:lstStyle/>
          <a:p>
            <a:r>
              <a:rPr lang="el-GR" sz="1400" b="1" dirty="0" err="1"/>
              <a:t>measure_query_overlap_performance</a:t>
            </a:r>
            <a:r>
              <a:rPr lang="el-GR" sz="1400" b="1" dirty="0"/>
              <a:t>(</a:t>
            </a:r>
            <a:r>
              <a:rPr lang="el-GR" sz="1400" b="1" dirty="0" err="1"/>
              <a:t>tree</a:t>
            </a:r>
            <a:r>
              <a:rPr lang="el-GR" sz="1400" b="1" dirty="0"/>
              <a:t>, </a:t>
            </a:r>
            <a:r>
              <a:rPr lang="el-GR" sz="1400" b="1" dirty="0" err="1"/>
              <a:t>query_intervals</a:t>
            </a:r>
            <a:r>
              <a:rPr lang="el-GR" sz="1400" b="1" dirty="0"/>
              <a:t>, </a:t>
            </a:r>
            <a:r>
              <a:rPr lang="el-GR" sz="1400" b="1" dirty="0" err="1"/>
              <a:t>num_iterations</a:t>
            </a:r>
            <a:r>
              <a:rPr lang="el-GR" sz="1400" b="1" dirty="0"/>
              <a:t>):</a:t>
            </a:r>
            <a:r>
              <a:rPr lang="el-GR" sz="1400" dirty="0"/>
              <a:t>Αυτή η συνάρτηση μετρά τον μέσο χρόνο που απαιτείται για την εκτέλεση πράξεων ερωτήματος για αλληλεπικαλυπτόμενα διαστήματα σε ένα δέντρο </a:t>
            </a:r>
            <a:r>
              <a:rPr lang="el-GR" sz="1400" dirty="0" err="1"/>
              <a:t>διαστημάτων.Λαμβάνει</a:t>
            </a:r>
            <a:r>
              <a:rPr lang="el-GR" sz="1400" dirty="0"/>
              <a:t> τρία ορίσματα: </a:t>
            </a:r>
            <a:r>
              <a:rPr lang="el-GR" sz="1400" dirty="0" err="1"/>
              <a:t>tree</a:t>
            </a:r>
            <a:r>
              <a:rPr lang="el-GR" sz="1400" dirty="0"/>
              <a:t> (το δέντρο διαστημάτων), </a:t>
            </a:r>
            <a:r>
              <a:rPr lang="el-GR" sz="1400" dirty="0" err="1"/>
              <a:t>query_intervals</a:t>
            </a:r>
            <a:r>
              <a:rPr lang="el-GR" sz="1400" dirty="0"/>
              <a:t> (μια λίστα διαστημάτων ερωτήματος) και </a:t>
            </a:r>
            <a:r>
              <a:rPr lang="el-GR" sz="1400" dirty="0" err="1"/>
              <a:t>num_iterations</a:t>
            </a:r>
            <a:r>
              <a:rPr lang="el-GR" sz="1400" dirty="0"/>
              <a:t> (ο αριθμός των φορών που επαναλαμβάνεται το πείραμα ερωτήματος).Δημιουργείται μια κενή λίστα με το όνομα </a:t>
            </a:r>
            <a:r>
              <a:rPr lang="el-GR" sz="1400" dirty="0" err="1"/>
              <a:t>timings</a:t>
            </a:r>
            <a:r>
              <a:rPr lang="el-GR" sz="1400" dirty="0"/>
              <a:t> για να αποθηκεύεται ο χρόνος που </a:t>
            </a:r>
            <a:r>
              <a:rPr lang="el-GR" sz="1400" dirty="0" err="1"/>
              <a:t>απαιτείται.Ο</a:t>
            </a:r>
            <a:r>
              <a:rPr lang="el-GR" sz="1400" dirty="0"/>
              <a:t> κώδικας εισέρχεται σε έναν βρόχο που επαναλαμβάνει το πείραμα ερωτήματος </a:t>
            </a:r>
            <a:r>
              <a:rPr lang="el-GR" sz="1400" dirty="0" err="1"/>
              <a:t>num_iterations</a:t>
            </a:r>
            <a:r>
              <a:rPr lang="el-GR" sz="1400" dirty="0"/>
              <a:t> φορές. Ο χρόνος έναρξης καταγράφεται με τη χρήση της </a:t>
            </a:r>
            <a:r>
              <a:rPr lang="el-GR" sz="1400" dirty="0" err="1"/>
              <a:t>time.time</a:t>
            </a:r>
            <a:r>
              <a:rPr lang="el-GR" sz="1400" dirty="0"/>
              <a:t>() λίγο πριν από την εκτέλεση των πράξεων </a:t>
            </a:r>
            <a:r>
              <a:rPr lang="el-GR" sz="1400" dirty="0" err="1"/>
              <a:t>ερωτήματος.Για</a:t>
            </a:r>
            <a:r>
              <a:rPr lang="el-GR" sz="1400" dirty="0"/>
              <a:t> κάθε διάστημα ερώτησης στο </a:t>
            </a:r>
            <a:r>
              <a:rPr lang="el-GR" sz="1400" dirty="0" err="1"/>
              <a:t>query_intervals</a:t>
            </a:r>
            <a:r>
              <a:rPr lang="el-GR" sz="1400" dirty="0"/>
              <a:t>, ο κώδικας πραγματοποιεί ερωτήματα στο δέντρο διαστημάτων χρησιμοποιώντας τη μέθοδο επικάλυψης με ορίσματα τις τιμές αρχής και τέλους του </a:t>
            </a:r>
            <a:r>
              <a:rPr lang="el-GR" sz="1400" dirty="0" err="1"/>
              <a:t>διαστήματος.Η</a:t>
            </a:r>
            <a:r>
              <a:rPr lang="el-GR" sz="1400" dirty="0"/>
              <a:t> ώρα λήξης καταγράφεται με τη χρήση της </a:t>
            </a:r>
            <a:r>
              <a:rPr lang="el-GR" sz="1400" dirty="0" err="1"/>
              <a:t>time.time</a:t>
            </a:r>
            <a:r>
              <a:rPr lang="el-GR" sz="1400" dirty="0"/>
              <a:t>() μετά την επεξεργασία όλων των διαστημάτων </a:t>
            </a:r>
            <a:r>
              <a:rPr lang="el-GR" sz="1400" dirty="0" err="1"/>
              <a:t>ερώτησης.Υπολογίζεται</a:t>
            </a:r>
            <a:r>
              <a:rPr lang="el-GR" sz="1400" dirty="0"/>
              <a:t> ο χρόνος που παρήλθε για τις λειτουργίες της </a:t>
            </a:r>
            <a:r>
              <a:rPr lang="el-GR" sz="1400" dirty="0" err="1"/>
              <a:t>ερώτησης.Ο</a:t>
            </a:r>
            <a:r>
              <a:rPr lang="el-GR" sz="1400" dirty="0"/>
              <a:t> υπολογιζόμενος χρόνος προστίθεται στη λίστα </a:t>
            </a:r>
            <a:r>
              <a:rPr lang="el-GR" sz="1400" dirty="0" err="1"/>
              <a:t>χρονομετρήσεων.Μετά</a:t>
            </a:r>
            <a:r>
              <a:rPr lang="el-GR" sz="1400" dirty="0"/>
              <a:t> την ολοκλήρωση του εξωτερικού βρόχου, υπολογίζεται ο μέσος χρόνος που χρειάστηκε για τις επερωτήσεις αλληλεπικαλυπτόμενων διαστημάτων με την εύρεση του μέσου όρου των χρόνων που είναι αποθηκευμένοι στη λίστα </a:t>
            </a:r>
            <a:r>
              <a:rPr lang="el-GR" sz="1400" dirty="0" err="1"/>
              <a:t>χρόνων.Ο</a:t>
            </a:r>
            <a:r>
              <a:rPr lang="el-GR" sz="1400" dirty="0"/>
              <a:t> υπολογισμένος μέσος χρόνος επιστρέφεται από τη συνάρτηση.</a:t>
            </a:r>
            <a:endParaRPr lang="en-US" sz="1400" dirty="0"/>
          </a:p>
        </p:txBody>
      </p:sp>
      <p:pic>
        <p:nvPicPr>
          <p:cNvPr id="8" name="Εικόνα 7">
            <a:extLst>
              <a:ext uri="{FF2B5EF4-FFF2-40B4-BE49-F238E27FC236}">
                <a16:creationId xmlns:a16="http://schemas.microsoft.com/office/drawing/2014/main" id="{E9AED2E0-A079-5BFD-72B9-6386E4EEA6EC}"/>
              </a:ext>
            </a:extLst>
          </p:cNvPr>
          <p:cNvPicPr>
            <a:picLocks noChangeAspect="1"/>
          </p:cNvPicPr>
          <p:nvPr/>
        </p:nvPicPr>
        <p:blipFill>
          <a:blip r:embed="rId2"/>
          <a:stretch>
            <a:fillRect/>
          </a:stretch>
        </p:blipFill>
        <p:spPr>
          <a:xfrm>
            <a:off x="1637281" y="1082933"/>
            <a:ext cx="9130499" cy="3035184"/>
          </a:xfrm>
          <a:prstGeom prst="rect">
            <a:avLst/>
          </a:prstGeom>
        </p:spPr>
      </p:pic>
    </p:spTree>
    <p:extLst>
      <p:ext uri="{BB962C8B-B14F-4D97-AF65-F5344CB8AC3E}">
        <p14:creationId xmlns:p14="http://schemas.microsoft.com/office/powerpoint/2010/main" val="260168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56599A3-9897-5769-AA72-302879CCF21B}"/>
              </a:ext>
            </a:extLst>
          </p:cNvPr>
          <p:cNvSpPr>
            <a:spLocks noGrp="1"/>
          </p:cNvSpPr>
          <p:nvPr>
            <p:ph type="title"/>
          </p:nvPr>
        </p:nvSpPr>
        <p:spPr>
          <a:xfrm>
            <a:off x="944732" y="-37931"/>
            <a:ext cx="10515600" cy="1325563"/>
          </a:xfrm>
        </p:spPr>
        <p:txBody>
          <a:bodyPr>
            <a:normAutofit/>
          </a:bodyPr>
          <a:lstStyle/>
          <a:p>
            <a:pPr algn="ctr"/>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Interval trees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και </a:t>
            </a:r>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Segment trees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για </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interval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και </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stabbing Queries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αντίστοιχα</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Μελέτη απόδοσης των βασικών πράξεων στις δύο δομές. </a:t>
            </a:r>
            <a:br>
              <a:rPr lang="en-US" sz="2000" dirty="0">
                <a:latin typeface="Times New Roman" panose="02020603050405020304" pitchFamily="18" charset="0"/>
                <a:ea typeface="Times New Roman" panose="02020603050405020304" pitchFamily="18" charset="0"/>
              </a:rPr>
            </a:b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a:t>
            </a:r>
            <a:endParaRPr lang="en-US" sz="2000" dirty="0">
              <a:solidFill>
                <a:srgbClr val="FF0000"/>
              </a:solidFill>
            </a:endParaRPr>
          </a:p>
        </p:txBody>
      </p:sp>
      <p:sp>
        <p:nvSpPr>
          <p:cNvPr id="4" name="Θέση περιεχομένου 3">
            <a:extLst>
              <a:ext uri="{FF2B5EF4-FFF2-40B4-BE49-F238E27FC236}">
                <a16:creationId xmlns:a16="http://schemas.microsoft.com/office/drawing/2014/main" id="{995DB51B-5CFD-A5CA-555D-8EBBB8CE9386}"/>
              </a:ext>
            </a:extLst>
          </p:cNvPr>
          <p:cNvSpPr>
            <a:spLocks noGrp="1"/>
          </p:cNvSpPr>
          <p:nvPr>
            <p:ph idx="1"/>
          </p:nvPr>
        </p:nvSpPr>
        <p:spPr>
          <a:xfrm>
            <a:off x="669525" y="1825625"/>
            <a:ext cx="10515600" cy="3909350"/>
          </a:xfrm>
        </p:spPr>
        <p:txBody>
          <a:bodyPr>
            <a:noAutofit/>
          </a:bodyPr>
          <a:lstStyle/>
          <a:p>
            <a:pPr marL="0" indent="0">
              <a:buNone/>
            </a:pPr>
            <a:br>
              <a:rPr lang="en-US" sz="1400" dirty="0"/>
            </a:br>
            <a:endParaRPr lang="en-US" sz="1400" dirty="0"/>
          </a:p>
          <a:p>
            <a:pPr marL="0" indent="0">
              <a:buNone/>
            </a:pPr>
            <a:endParaRPr lang="en-US" sz="1000" dirty="0">
              <a:solidFill>
                <a:srgbClr val="00B050"/>
              </a:solidFill>
              <a:latin typeface="Roboto" panose="02000000000000000000" pitchFamily="2" charset="0"/>
              <a:ea typeface="Roboto" panose="02000000000000000000" pitchFamily="2" charset="0"/>
            </a:endParaRPr>
          </a:p>
        </p:txBody>
      </p:sp>
      <p:sp>
        <p:nvSpPr>
          <p:cNvPr id="10" name="TextBox 9">
            <a:extLst>
              <a:ext uri="{FF2B5EF4-FFF2-40B4-BE49-F238E27FC236}">
                <a16:creationId xmlns:a16="http://schemas.microsoft.com/office/drawing/2014/main" id="{A8A44769-92BE-1FF8-FDF0-F06F406DF16C}"/>
              </a:ext>
            </a:extLst>
          </p:cNvPr>
          <p:cNvSpPr txBox="1"/>
          <p:nvPr/>
        </p:nvSpPr>
        <p:spPr>
          <a:xfrm>
            <a:off x="519717" y="4387113"/>
            <a:ext cx="11365629" cy="2246769"/>
          </a:xfrm>
          <a:prstGeom prst="rect">
            <a:avLst/>
          </a:prstGeom>
          <a:noFill/>
        </p:spPr>
        <p:txBody>
          <a:bodyPr wrap="square">
            <a:spAutoFit/>
          </a:bodyPr>
          <a:lstStyle/>
          <a:p>
            <a:r>
              <a:rPr lang="el-GR" sz="1400" b="1" dirty="0" err="1"/>
              <a:t>measure_query_point_performance</a:t>
            </a:r>
            <a:r>
              <a:rPr lang="el-GR" sz="1400" b="1" dirty="0"/>
              <a:t>(</a:t>
            </a:r>
            <a:r>
              <a:rPr lang="el-GR" sz="1400" b="1" dirty="0" err="1"/>
              <a:t>tree</a:t>
            </a:r>
            <a:r>
              <a:rPr lang="el-GR" sz="1400" b="1" dirty="0"/>
              <a:t>, </a:t>
            </a:r>
            <a:r>
              <a:rPr lang="el-GR" sz="1400" b="1" dirty="0" err="1"/>
              <a:t>query_points</a:t>
            </a:r>
            <a:r>
              <a:rPr lang="el-GR" sz="1400" b="1" dirty="0"/>
              <a:t>, </a:t>
            </a:r>
            <a:r>
              <a:rPr lang="el-GR" sz="1400" b="1" dirty="0" err="1"/>
              <a:t>num_iterations</a:t>
            </a:r>
            <a:r>
              <a:rPr lang="el-GR" sz="1400" b="1" dirty="0"/>
              <a:t>):</a:t>
            </a:r>
            <a:r>
              <a:rPr lang="el-GR" sz="1400" dirty="0"/>
              <a:t>Αυτή η συνάρτηση μετράει το μέσο χρόνο που απαιτείται για την εκτέλεση πράξεων ερωτήματος για τα σημεία που περιέχονται σε διαστήματα σε ένα δέντρο </a:t>
            </a:r>
            <a:r>
              <a:rPr lang="el-GR" sz="1400" dirty="0" err="1"/>
              <a:t>διαστημάτων.Λαμβάνει</a:t>
            </a:r>
            <a:r>
              <a:rPr lang="el-GR" sz="1400" dirty="0"/>
              <a:t> τρία ορίσματα: </a:t>
            </a:r>
            <a:r>
              <a:rPr lang="el-GR" sz="1400" dirty="0" err="1"/>
              <a:t>tree</a:t>
            </a:r>
            <a:r>
              <a:rPr lang="el-GR" sz="1400" dirty="0"/>
              <a:t> (το δέντρο διαστημάτων), </a:t>
            </a:r>
            <a:r>
              <a:rPr lang="el-GR" sz="1400" dirty="0" err="1"/>
              <a:t>query_points</a:t>
            </a:r>
            <a:r>
              <a:rPr lang="el-GR" sz="1400" dirty="0"/>
              <a:t> (ένας κατάλογος σημείων ερωτήματος) και </a:t>
            </a:r>
            <a:r>
              <a:rPr lang="el-GR" sz="1400" dirty="0" err="1"/>
              <a:t>num_iterations</a:t>
            </a:r>
            <a:r>
              <a:rPr lang="el-GR" sz="1400" dirty="0"/>
              <a:t> (ο αριθμός των φορών που επαναλαμβάνεται το πείραμα ερωτήματος).Παρόμοια με την πρώτη συνάρτηση, δημιουργεί μια κενή λίστα με το όνομα </a:t>
            </a:r>
            <a:r>
              <a:rPr lang="el-GR" sz="1400" dirty="0" err="1"/>
              <a:t>timings</a:t>
            </a:r>
            <a:r>
              <a:rPr lang="el-GR" sz="1400" dirty="0"/>
              <a:t> για να αποθηκεύσει το χρόνο που απαιτείται για κάθε λειτουργία </a:t>
            </a:r>
            <a:r>
              <a:rPr lang="el-GR" sz="1400" dirty="0" err="1"/>
              <a:t>ερωτήματος.Ένας</a:t>
            </a:r>
            <a:r>
              <a:rPr lang="el-GR" sz="1400" dirty="0"/>
              <a:t> εξωτερικός βρόχος επαναλαμβάνει το πείραμα ερωτήματος </a:t>
            </a:r>
            <a:r>
              <a:rPr lang="el-GR" sz="1400" dirty="0" err="1"/>
              <a:t>num_iterations</a:t>
            </a:r>
            <a:r>
              <a:rPr lang="el-GR" sz="1400" dirty="0"/>
              <a:t> </a:t>
            </a:r>
            <a:r>
              <a:rPr lang="el-GR" sz="1400" dirty="0" err="1"/>
              <a:t>φορές.Για</a:t>
            </a:r>
            <a:r>
              <a:rPr lang="el-GR" sz="1400" dirty="0"/>
              <a:t> κάθε </a:t>
            </a:r>
            <a:r>
              <a:rPr lang="el-GR" sz="1400" dirty="0" err="1"/>
              <a:t>επανάληψη:Καταγράφεται</a:t>
            </a:r>
            <a:r>
              <a:rPr lang="el-GR" sz="1400" dirty="0"/>
              <a:t> ο χρόνος </a:t>
            </a:r>
            <a:r>
              <a:rPr lang="el-GR" sz="1400" dirty="0" err="1"/>
              <a:t>έναρξης.Για</a:t>
            </a:r>
            <a:r>
              <a:rPr lang="el-GR" sz="1400" dirty="0"/>
              <a:t> κάθε σημείο ερώτησης στη λίστα </a:t>
            </a:r>
            <a:r>
              <a:rPr lang="el-GR" sz="1400" dirty="0" err="1"/>
              <a:t>query_points</a:t>
            </a:r>
            <a:r>
              <a:rPr lang="el-GR" sz="1400" dirty="0"/>
              <a:t> (τα οποία είναι τα μέσα σημεία των διαστημάτων), ο κώδικας πραγματοποιεί αναζήτηση στο δέντρο διαστημάτων χρησιμοποιώντας τη μέθοδο επικάλυψης με το ίδιο σημείο ως τιμή αρχής και </a:t>
            </a:r>
            <a:r>
              <a:rPr lang="el-GR" sz="1400" dirty="0" err="1"/>
              <a:t>τέλους.Καταγράφεται</a:t>
            </a:r>
            <a:r>
              <a:rPr lang="el-GR" sz="1400" dirty="0"/>
              <a:t> ο χρόνος </a:t>
            </a:r>
            <a:r>
              <a:rPr lang="el-GR" sz="1400" dirty="0" err="1"/>
              <a:t>τέλους.Υπολογίζεται</a:t>
            </a:r>
            <a:r>
              <a:rPr lang="el-GR" sz="1400" dirty="0"/>
              <a:t> ο χρόνος που παρήλθε για τις λειτουργίες της ερώτησης και προστίθεται στον κατάλογο </a:t>
            </a:r>
            <a:r>
              <a:rPr lang="el-GR" sz="1400" dirty="0" err="1"/>
              <a:t>χρονομετρήσεων.Μετά</a:t>
            </a:r>
            <a:r>
              <a:rPr lang="el-GR" sz="1400" dirty="0"/>
              <a:t> τον εξωτερικό βρόχο, υπολογίζεται ο μέσος χρόνος που απαιτείται για τις επερωτήσεις διαστημάτων που περιέχουν </a:t>
            </a:r>
            <a:r>
              <a:rPr lang="el-GR" sz="1400" dirty="0" err="1"/>
              <a:t>σημεία.Ο</a:t>
            </a:r>
            <a:r>
              <a:rPr lang="el-GR" sz="1400" dirty="0"/>
              <a:t> υπολογισμένος μέσος χρόνος επιστρέφεται από τη συνάρτηση.</a:t>
            </a:r>
            <a:endParaRPr lang="en-US" sz="1400" dirty="0"/>
          </a:p>
        </p:txBody>
      </p:sp>
      <p:pic>
        <p:nvPicPr>
          <p:cNvPr id="5" name="Εικόνα 4">
            <a:extLst>
              <a:ext uri="{FF2B5EF4-FFF2-40B4-BE49-F238E27FC236}">
                <a16:creationId xmlns:a16="http://schemas.microsoft.com/office/drawing/2014/main" id="{2FC3435E-1CBC-8B29-5729-77A85F50AA73}"/>
              </a:ext>
            </a:extLst>
          </p:cNvPr>
          <p:cNvPicPr>
            <a:picLocks noChangeAspect="1"/>
          </p:cNvPicPr>
          <p:nvPr/>
        </p:nvPicPr>
        <p:blipFill>
          <a:blip r:embed="rId2"/>
          <a:stretch>
            <a:fillRect/>
          </a:stretch>
        </p:blipFill>
        <p:spPr>
          <a:xfrm>
            <a:off x="1911527" y="1016179"/>
            <a:ext cx="8368945" cy="3191837"/>
          </a:xfrm>
          <a:prstGeom prst="rect">
            <a:avLst/>
          </a:prstGeom>
        </p:spPr>
      </p:pic>
    </p:spTree>
    <p:extLst>
      <p:ext uri="{BB962C8B-B14F-4D97-AF65-F5344CB8AC3E}">
        <p14:creationId xmlns:p14="http://schemas.microsoft.com/office/powerpoint/2010/main" val="910103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56599A3-9897-5769-AA72-302879CCF21B}"/>
              </a:ext>
            </a:extLst>
          </p:cNvPr>
          <p:cNvSpPr>
            <a:spLocks noGrp="1"/>
          </p:cNvSpPr>
          <p:nvPr>
            <p:ph type="title"/>
          </p:nvPr>
        </p:nvSpPr>
        <p:spPr>
          <a:xfrm>
            <a:off x="944732" y="-37931"/>
            <a:ext cx="10515600" cy="1325563"/>
          </a:xfrm>
        </p:spPr>
        <p:txBody>
          <a:bodyPr>
            <a:normAutofit/>
          </a:bodyPr>
          <a:lstStyle/>
          <a:p>
            <a:pPr algn="ctr"/>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Interval trees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και </a:t>
            </a:r>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Segment trees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για </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interval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και </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stabbing Queries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αντίστοιχα</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Μελέτη απόδοσης των βασικών πράξεων στις δύο δομές. </a:t>
            </a:r>
            <a:br>
              <a:rPr lang="en-US" sz="2000" dirty="0">
                <a:latin typeface="Times New Roman" panose="02020603050405020304" pitchFamily="18" charset="0"/>
                <a:ea typeface="Times New Roman" panose="02020603050405020304" pitchFamily="18" charset="0"/>
              </a:rPr>
            </a:b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a:t>
            </a:r>
            <a:endParaRPr lang="en-US" sz="2000" dirty="0">
              <a:solidFill>
                <a:srgbClr val="FF0000"/>
              </a:solidFill>
            </a:endParaRPr>
          </a:p>
        </p:txBody>
      </p:sp>
      <p:sp>
        <p:nvSpPr>
          <p:cNvPr id="4" name="Θέση περιεχομένου 3">
            <a:extLst>
              <a:ext uri="{FF2B5EF4-FFF2-40B4-BE49-F238E27FC236}">
                <a16:creationId xmlns:a16="http://schemas.microsoft.com/office/drawing/2014/main" id="{995DB51B-5CFD-A5CA-555D-8EBBB8CE9386}"/>
              </a:ext>
            </a:extLst>
          </p:cNvPr>
          <p:cNvSpPr>
            <a:spLocks noGrp="1"/>
          </p:cNvSpPr>
          <p:nvPr>
            <p:ph idx="1"/>
          </p:nvPr>
        </p:nvSpPr>
        <p:spPr>
          <a:xfrm>
            <a:off x="669525" y="1825625"/>
            <a:ext cx="10515600" cy="3909350"/>
          </a:xfrm>
        </p:spPr>
        <p:txBody>
          <a:bodyPr>
            <a:noAutofit/>
          </a:bodyPr>
          <a:lstStyle/>
          <a:p>
            <a:pPr marL="0" indent="0">
              <a:buNone/>
            </a:pPr>
            <a:br>
              <a:rPr lang="en-US" sz="1400" dirty="0"/>
            </a:br>
            <a:endParaRPr lang="en-US" sz="1400" dirty="0"/>
          </a:p>
          <a:p>
            <a:pPr marL="0" indent="0">
              <a:buNone/>
            </a:pPr>
            <a:endParaRPr lang="en-US" sz="1000" dirty="0">
              <a:solidFill>
                <a:srgbClr val="00B050"/>
              </a:solidFill>
              <a:latin typeface="Roboto" panose="02000000000000000000" pitchFamily="2" charset="0"/>
              <a:ea typeface="Roboto" panose="02000000000000000000" pitchFamily="2" charset="0"/>
            </a:endParaRPr>
          </a:p>
        </p:txBody>
      </p:sp>
      <p:sp>
        <p:nvSpPr>
          <p:cNvPr id="10" name="TextBox 9">
            <a:extLst>
              <a:ext uri="{FF2B5EF4-FFF2-40B4-BE49-F238E27FC236}">
                <a16:creationId xmlns:a16="http://schemas.microsoft.com/office/drawing/2014/main" id="{A8A44769-92BE-1FF8-FDF0-F06F406DF16C}"/>
              </a:ext>
            </a:extLst>
          </p:cNvPr>
          <p:cNvSpPr txBox="1"/>
          <p:nvPr/>
        </p:nvSpPr>
        <p:spPr>
          <a:xfrm>
            <a:off x="669525" y="5072385"/>
            <a:ext cx="11365629" cy="646331"/>
          </a:xfrm>
          <a:prstGeom prst="rect">
            <a:avLst/>
          </a:prstGeom>
          <a:noFill/>
        </p:spPr>
        <p:txBody>
          <a:bodyPr wrap="square">
            <a:spAutoFit/>
          </a:bodyPr>
          <a:lstStyle/>
          <a:p>
            <a:r>
              <a:rPr lang="el-GR" dirty="0" err="1"/>
              <a:t>Εδω</a:t>
            </a:r>
            <a:r>
              <a:rPr lang="el-GR" dirty="0"/>
              <a:t> βλέπουμε τα </a:t>
            </a:r>
            <a:r>
              <a:rPr lang="en-US" dirty="0"/>
              <a:t>intervals </a:t>
            </a:r>
            <a:r>
              <a:rPr lang="el-GR" dirty="0"/>
              <a:t>που θα τεστάρουμε και τις λίστες που θα μας βοηθήσουν να αποθηκεύσουμε τους χρόνους για κάθε συνάρτηση</a:t>
            </a:r>
            <a:endParaRPr lang="en-US" dirty="0"/>
          </a:p>
        </p:txBody>
      </p:sp>
      <p:pic>
        <p:nvPicPr>
          <p:cNvPr id="6" name="Εικόνα 5">
            <a:extLst>
              <a:ext uri="{FF2B5EF4-FFF2-40B4-BE49-F238E27FC236}">
                <a16:creationId xmlns:a16="http://schemas.microsoft.com/office/drawing/2014/main" id="{2065089D-C100-79E8-76D4-C3F71C73774F}"/>
              </a:ext>
            </a:extLst>
          </p:cNvPr>
          <p:cNvPicPr>
            <a:picLocks noChangeAspect="1"/>
          </p:cNvPicPr>
          <p:nvPr/>
        </p:nvPicPr>
        <p:blipFill>
          <a:blip r:embed="rId2"/>
          <a:stretch>
            <a:fillRect/>
          </a:stretch>
        </p:blipFill>
        <p:spPr>
          <a:xfrm>
            <a:off x="1878783" y="1072380"/>
            <a:ext cx="8434434" cy="3691092"/>
          </a:xfrm>
          <a:prstGeom prst="rect">
            <a:avLst/>
          </a:prstGeom>
        </p:spPr>
      </p:pic>
    </p:spTree>
    <p:extLst>
      <p:ext uri="{BB962C8B-B14F-4D97-AF65-F5344CB8AC3E}">
        <p14:creationId xmlns:p14="http://schemas.microsoft.com/office/powerpoint/2010/main" val="3195151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56599A3-9897-5769-AA72-302879CCF21B}"/>
              </a:ext>
            </a:extLst>
          </p:cNvPr>
          <p:cNvSpPr>
            <a:spLocks noGrp="1"/>
          </p:cNvSpPr>
          <p:nvPr>
            <p:ph type="title"/>
          </p:nvPr>
        </p:nvSpPr>
        <p:spPr>
          <a:xfrm>
            <a:off x="944732" y="-37931"/>
            <a:ext cx="10515600" cy="1325563"/>
          </a:xfrm>
        </p:spPr>
        <p:txBody>
          <a:bodyPr>
            <a:normAutofit/>
          </a:bodyPr>
          <a:lstStyle/>
          <a:p>
            <a:pPr algn="ctr"/>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Interval trees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και </a:t>
            </a:r>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Segment trees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για </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interval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και </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stabbing Queries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αντίστοιχα</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Μελέτη απόδοσης των βασικών πράξεων στις δύο δομές. </a:t>
            </a:r>
            <a:br>
              <a:rPr lang="en-US" sz="2000" dirty="0">
                <a:latin typeface="Times New Roman" panose="02020603050405020304" pitchFamily="18" charset="0"/>
                <a:ea typeface="Times New Roman" panose="02020603050405020304" pitchFamily="18" charset="0"/>
              </a:rPr>
            </a:b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a:t>
            </a:r>
            <a:endParaRPr lang="en-US" sz="2000" dirty="0">
              <a:solidFill>
                <a:srgbClr val="FF0000"/>
              </a:solidFill>
            </a:endParaRPr>
          </a:p>
        </p:txBody>
      </p:sp>
      <p:sp>
        <p:nvSpPr>
          <p:cNvPr id="4" name="Θέση περιεχομένου 3">
            <a:extLst>
              <a:ext uri="{FF2B5EF4-FFF2-40B4-BE49-F238E27FC236}">
                <a16:creationId xmlns:a16="http://schemas.microsoft.com/office/drawing/2014/main" id="{995DB51B-5CFD-A5CA-555D-8EBBB8CE9386}"/>
              </a:ext>
            </a:extLst>
          </p:cNvPr>
          <p:cNvSpPr>
            <a:spLocks noGrp="1"/>
          </p:cNvSpPr>
          <p:nvPr>
            <p:ph idx="1"/>
          </p:nvPr>
        </p:nvSpPr>
        <p:spPr>
          <a:xfrm>
            <a:off x="669525" y="1825625"/>
            <a:ext cx="10515600" cy="3909350"/>
          </a:xfrm>
        </p:spPr>
        <p:txBody>
          <a:bodyPr>
            <a:noAutofit/>
          </a:bodyPr>
          <a:lstStyle/>
          <a:p>
            <a:pPr marL="0" indent="0">
              <a:buNone/>
            </a:pPr>
            <a:br>
              <a:rPr lang="en-US" sz="1400" dirty="0"/>
            </a:br>
            <a:endParaRPr lang="en-US" sz="1400" dirty="0"/>
          </a:p>
          <a:p>
            <a:pPr marL="0" indent="0">
              <a:buNone/>
            </a:pPr>
            <a:endParaRPr lang="en-US" sz="1000" dirty="0">
              <a:solidFill>
                <a:srgbClr val="00B050"/>
              </a:solidFill>
              <a:latin typeface="Roboto" panose="02000000000000000000" pitchFamily="2" charset="0"/>
              <a:ea typeface="Roboto" panose="02000000000000000000" pitchFamily="2" charset="0"/>
            </a:endParaRPr>
          </a:p>
        </p:txBody>
      </p:sp>
      <p:sp>
        <p:nvSpPr>
          <p:cNvPr id="10" name="TextBox 9">
            <a:extLst>
              <a:ext uri="{FF2B5EF4-FFF2-40B4-BE49-F238E27FC236}">
                <a16:creationId xmlns:a16="http://schemas.microsoft.com/office/drawing/2014/main" id="{A8A44769-92BE-1FF8-FDF0-F06F406DF16C}"/>
              </a:ext>
            </a:extLst>
          </p:cNvPr>
          <p:cNvSpPr txBox="1"/>
          <p:nvPr/>
        </p:nvSpPr>
        <p:spPr>
          <a:xfrm>
            <a:off x="669525" y="4921465"/>
            <a:ext cx="11365629" cy="1477328"/>
          </a:xfrm>
          <a:prstGeom prst="rect">
            <a:avLst/>
          </a:prstGeom>
          <a:noFill/>
        </p:spPr>
        <p:txBody>
          <a:bodyPr wrap="square">
            <a:spAutoFit/>
          </a:bodyPr>
          <a:lstStyle/>
          <a:p>
            <a:r>
              <a:rPr lang="en-US" dirty="0"/>
              <a:t>O </a:t>
            </a:r>
            <a:r>
              <a:rPr lang="el-GR" dirty="0"/>
              <a:t>βρόχος επαναλαμβάνει διάφορες τιμές του </a:t>
            </a:r>
            <a:r>
              <a:rPr lang="el-GR" dirty="0" err="1"/>
              <a:t>num_intervals</a:t>
            </a:r>
            <a:r>
              <a:rPr lang="el-GR" dirty="0"/>
              <a:t>, που αντιπροσωπεύει τον αριθμό των διαστημάτων που πρέπει να </a:t>
            </a:r>
            <a:r>
              <a:rPr lang="el-GR" dirty="0" err="1"/>
              <a:t>εξεταστούν.Για</a:t>
            </a:r>
            <a:r>
              <a:rPr lang="el-GR" dirty="0"/>
              <a:t> κάθε </a:t>
            </a:r>
            <a:r>
              <a:rPr lang="el-GR" dirty="0" err="1"/>
              <a:t>num_intervals:Δημιουργούνται</a:t>
            </a:r>
            <a:r>
              <a:rPr lang="el-GR" dirty="0"/>
              <a:t> διαστήματα με τη χρήση </a:t>
            </a:r>
            <a:r>
              <a:rPr lang="el-GR" dirty="0" err="1"/>
              <a:t>Interval</a:t>
            </a:r>
            <a:r>
              <a:rPr lang="el-GR" dirty="0"/>
              <a:t>(i, i+1) για κάθε i στο εύρος </a:t>
            </a:r>
            <a:r>
              <a:rPr lang="el-GR" dirty="0" err="1"/>
              <a:t>num_intervals.Κατασκευάζεται</a:t>
            </a:r>
            <a:r>
              <a:rPr lang="el-GR" dirty="0"/>
              <a:t> ένα δέντρο τμημάτων με στοιχεία </a:t>
            </a:r>
            <a:r>
              <a:rPr lang="el-GR" dirty="0" err="1"/>
              <a:t>num_intervals</a:t>
            </a:r>
            <a:r>
              <a:rPr lang="el-GR" dirty="0"/>
              <a:t> χρησιμοποιώντας την κλάση </a:t>
            </a:r>
            <a:r>
              <a:rPr lang="el-GR" dirty="0" err="1"/>
              <a:t>SegmentTree</a:t>
            </a:r>
            <a:r>
              <a:rPr lang="el-GR" dirty="0"/>
              <a:t> Τέλος τρέχουμε κάθε συνάρτηση για τα συγκεκριμένα </a:t>
            </a:r>
            <a:r>
              <a:rPr lang="en-US" dirty="0"/>
              <a:t>interval </a:t>
            </a:r>
            <a:r>
              <a:rPr lang="el-GR" dirty="0"/>
              <a:t>του βρόχου εκτυπώνουμε τα αποτελέσματα και αποθηκεύουμε σε σωστές λίστες τα αποτελέσματα ώστε να τα χρησιμοποιήσουμε παρακάτω.</a:t>
            </a:r>
            <a:endParaRPr lang="en-US" dirty="0"/>
          </a:p>
        </p:txBody>
      </p:sp>
      <p:pic>
        <p:nvPicPr>
          <p:cNvPr id="5" name="Εικόνα 4">
            <a:extLst>
              <a:ext uri="{FF2B5EF4-FFF2-40B4-BE49-F238E27FC236}">
                <a16:creationId xmlns:a16="http://schemas.microsoft.com/office/drawing/2014/main" id="{10D5D29E-A536-B3E4-E48D-2225DE0AE94E}"/>
              </a:ext>
            </a:extLst>
          </p:cNvPr>
          <p:cNvPicPr>
            <a:picLocks noChangeAspect="1"/>
          </p:cNvPicPr>
          <p:nvPr/>
        </p:nvPicPr>
        <p:blipFill>
          <a:blip r:embed="rId2"/>
          <a:stretch>
            <a:fillRect/>
          </a:stretch>
        </p:blipFill>
        <p:spPr>
          <a:xfrm>
            <a:off x="1718719" y="1069359"/>
            <a:ext cx="8754561" cy="3754087"/>
          </a:xfrm>
          <a:prstGeom prst="rect">
            <a:avLst/>
          </a:prstGeom>
        </p:spPr>
      </p:pic>
    </p:spTree>
    <p:extLst>
      <p:ext uri="{BB962C8B-B14F-4D97-AF65-F5344CB8AC3E}">
        <p14:creationId xmlns:p14="http://schemas.microsoft.com/office/powerpoint/2010/main" val="328900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166DD54-DFB9-2BDD-B803-C500B3A157FF}"/>
              </a:ext>
            </a:extLst>
          </p:cNvPr>
          <p:cNvSpPr>
            <a:spLocks noGrp="1"/>
          </p:cNvSpPr>
          <p:nvPr>
            <p:ph type="title"/>
          </p:nvPr>
        </p:nvSpPr>
        <p:spPr/>
        <p:txBody>
          <a:bodyPr>
            <a:normAutofit/>
          </a:bodyPr>
          <a:lstStyle/>
          <a:p>
            <a:pPr algn="ctr"/>
            <a:r>
              <a:rPr lang="el-GR" sz="2800" b="1" u="sng" dirty="0">
                <a:solidFill>
                  <a:srgbClr val="FF0000"/>
                </a:solidFill>
                <a:effectLst/>
                <a:latin typeface="Roboto" panose="02000000000000000000" pitchFamily="2" charset="0"/>
                <a:ea typeface="Roboto" panose="02000000000000000000" pitchFamily="2" charset="0"/>
                <a:cs typeface="Verdana" panose="020B0604030504040204" pitchFamily="34" charset="0"/>
              </a:rPr>
              <a:t>Ανάπτυξη γεωμετρικών πολυδιάστατων δομών</a:t>
            </a:r>
            <a:endParaRPr lang="en-US" sz="2800" b="1" u="sng" dirty="0">
              <a:solidFill>
                <a:srgbClr val="FF0000"/>
              </a:solidFill>
              <a:latin typeface="Roboto" panose="02000000000000000000" pitchFamily="2" charset="0"/>
              <a:ea typeface="Roboto" panose="02000000000000000000" pitchFamily="2" charset="0"/>
            </a:endParaRPr>
          </a:p>
        </p:txBody>
      </p:sp>
      <p:sp>
        <p:nvSpPr>
          <p:cNvPr id="3" name="Θέση περιεχομένου 2">
            <a:extLst>
              <a:ext uri="{FF2B5EF4-FFF2-40B4-BE49-F238E27FC236}">
                <a16:creationId xmlns:a16="http://schemas.microsoft.com/office/drawing/2014/main" id="{EBA6A6B0-8D26-6CA4-DA64-4E8234DA52DF}"/>
              </a:ext>
            </a:extLst>
          </p:cNvPr>
          <p:cNvSpPr>
            <a:spLocks noGrp="1"/>
          </p:cNvSpPr>
          <p:nvPr>
            <p:ph idx="1"/>
          </p:nvPr>
        </p:nvSpPr>
        <p:spPr/>
        <p:txBody>
          <a:bodyPr/>
          <a:lstStyle/>
          <a:p>
            <a:r>
              <a:rPr lang="el-GR" sz="1800" b="1" dirty="0">
                <a:effectLst/>
                <a:latin typeface="Verdana" panose="020B0604030504040204" pitchFamily="34" charset="0"/>
                <a:ea typeface="Verdana" panose="020B0604030504040204" pitchFamily="34" charset="0"/>
                <a:cs typeface="Verdana" panose="020B0604030504040204" pitchFamily="34" charset="0"/>
              </a:rPr>
              <a:t>3</a:t>
            </a:r>
            <a:r>
              <a:rPr lang="en-US" sz="1800" b="1" dirty="0">
                <a:effectLst/>
                <a:latin typeface="Verdana" panose="020B0604030504040204" pitchFamily="34" charset="0"/>
                <a:ea typeface="Verdana" panose="020B0604030504040204" pitchFamily="34" charset="0"/>
                <a:cs typeface="Verdana" panose="020B0604030504040204" pitchFamily="34" charset="0"/>
              </a:rPr>
              <a:t>D</a:t>
            </a:r>
            <a:r>
              <a:rPr lang="el-GR" sz="1800" b="1" dirty="0">
                <a:effectLst/>
                <a:latin typeface="Verdana" panose="020B0604030504040204" pitchFamily="34" charset="0"/>
                <a:ea typeface="Verdana" panose="020B0604030504040204" pitchFamily="34" charset="0"/>
                <a:cs typeface="Verdana" panose="020B0604030504040204" pitchFamily="34" charset="0"/>
              </a:rPr>
              <a:t> R-</a:t>
            </a:r>
            <a:r>
              <a:rPr lang="el-GR" sz="1800" b="1" dirty="0" err="1">
                <a:effectLst/>
                <a:latin typeface="Verdana" panose="020B0604030504040204" pitchFamily="34" charset="0"/>
                <a:ea typeface="Verdana" panose="020B0604030504040204" pitchFamily="34" charset="0"/>
                <a:cs typeface="Verdana" panose="020B0604030504040204" pitchFamily="34" charset="0"/>
              </a:rPr>
              <a:t>trees</a:t>
            </a:r>
            <a:r>
              <a:rPr lang="el-GR" sz="1800" b="1" dirty="0">
                <a:effectLst/>
                <a:latin typeface="Verdana" panose="020B0604030504040204" pitchFamily="34" charset="0"/>
                <a:ea typeface="Verdana" panose="020B0604030504040204" pitchFamily="34" charset="0"/>
                <a:cs typeface="Verdana" panose="020B0604030504040204" pitchFamily="34" charset="0"/>
              </a:rPr>
              <a:t> for </a:t>
            </a:r>
            <a:r>
              <a:rPr lang="el-GR" sz="1800" b="1" dirty="0" err="1">
                <a:effectLst/>
                <a:latin typeface="Verdana" panose="020B0604030504040204" pitchFamily="34" charset="0"/>
                <a:ea typeface="Verdana" panose="020B0604030504040204" pitchFamily="34" charset="0"/>
                <a:cs typeface="Verdana" panose="020B0604030504040204" pitchFamily="34" charset="0"/>
              </a:rPr>
              <a:t>Spatio-Temporal</a:t>
            </a:r>
            <a:r>
              <a:rPr lang="el-GR" sz="1800" b="1" dirty="0">
                <a:effectLst/>
                <a:latin typeface="Verdana" panose="020B0604030504040204" pitchFamily="34" charset="0"/>
                <a:ea typeface="Verdana" panose="020B0604030504040204" pitchFamily="34" charset="0"/>
                <a:cs typeface="Verdana" panose="020B0604030504040204" pitchFamily="34" charset="0"/>
              </a:rPr>
              <a:t> </a:t>
            </a:r>
            <a:r>
              <a:rPr lang="el-GR" sz="1800" b="1" dirty="0" err="1">
                <a:effectLst/>
                <a:latin typeface="Verdana" panose="020B0604030504040204" pitchFamily="34" charset="0"/>
                <a:ea typeface="Verdana" panose="020B0604030504040204" pitchFamily="34" charset="0"/>
                <a:cs typeface="Verdana" panose="020B0604030504040204" pitchFamily="34" charset="0"/>
              </a:rPr>
              <a:t>Queries</a:t>
            </a:r>
            <a:r>
              <a:rPr lang="el-GR" sz="1800" b="1" dirty="0">
                <a:effectLst/>
                <a:latin typeface="Verdana" panose="020B0604030504040204" pitchFamily="34" charset="0"/>
                <a:ea typeface="Verdana" panose="020B0604030504040204" pitchFamily="34" charset="0"/>
                <a:cs typeface="Verdana" panose="020B0604030504040204" pitchFamily="34" charset="0"/>
              </a:rPr>
              <a:t> σε ΒΔ τροχιών στο επίπεδο</a:t>
            </a:r>
            <a:r>
              <a:rPr lang="el-GR" sz="1800" dirty="0">
                <a:effectLst/>
                <a:latin typeface="Verdana" panose="020B0604030504040204" pitchFamily="34" charset="0"/>
                <a:ea typeface="Verdana" panose="020B0604030504040204" pitchFamily="34" charset="0"/>
                <a:cs typeface="Verdana" panose="020B0604030504040204" pitchFamily="34" charset="0"/>
              </a:rPr>
              <a:t>: Υλοποίηση ερωτημάτων σε τροχιές κινούμενων αντικειμένων (</a:t>
            </a:r>
            <a:r>
              <a:rPr lang="el-GR" sz="1800" dirty="0" err="1">
                <a:effectLst/>
                <a:latin typeface="Verdana" panose="020B0604030504040204" pitchFamily="34" charset="0"/>
                <a:ea typeface="Verdana" panose="020B0604030504040204" pitchFamily="34" charset="0"/>
                <a:cs typeface="Verdana" panose="020B0604030504040204" pitchFamily="34" charset="0"/>
              </a:rPr>
              <a:t>trajectory</a:t>
            </a:r>
            <a:r>
              <a:rPr lang="el-GR" sz="1800" dirty="0">
                <a:effectLst/>
                <a:latin typeface="Verdana" panose="020B0604030504040204" pitchFamily="34" charset="0"/>
                <a:ea typeface="Verdana" panose="020B0604030504040204" pitchFamily="34" charset="0"/>
                <a:cs typeface="Verdana" panose="020B0604030504040204" pitchFamily="34" charset="0"/>
              </a:rPr>
              <a:t> </a:t>
            </a:r>
            <a:r>
              <a:rPr lang="el-GR" sz="1800" dirty="0" err="1">
                <a:effectLst/>
                <a:latin typeface="Verdana" panose="020B0604030504040204" pitchFamily="34" charset="0"/>
                <a:ea typeface="Verdana" panose="020B0604030504040204" pitchFamily="34" charset="0"/>
                <a:cs typeface="Verdana" panose="020B0604030504040204" pitchFamily="34" charset="0"/>
              </a:rPr>
              <a:t>queries</a:t>
            </a:r>
            <a:r>
              <a:rPr lang="el-GR" sz="1800" dirty="0">
                <a:effectLst/>
                <a:latin typeface="Verdana" panose="020B0604030504040204" pitchFamily="34" charset="0"/>
                <a:ea typeface="Verdana" panose="020B0604030504040204" pitchFamily="34" charset="0"/>
                <a:cs typeface="Verdana" panose="020B0604030504040204" pitchFamily="34" charset="0"/>
              </a:rPr>
              <a:t>) στο επίπεδο, κάνοντας χρήση τρισδιάστατων </a:t>
            </a:r>
            <a:r>
              <a:rPr lang="en-US" sz="1800" dirty="0">
                <a:effectLst/>
                <a:latin typeface="Verdana" panose="020B0604030504040204" pitchFamily="34" charset="0"/>
                <a:ea typeface="Verdana" panose="020B0604030504040204" pitchFamily="34" charset="0"/>
                <a:cs typeface="Verdana" panose="020B0604030504040204" pitchFamily="34" charset="0"/>
              </a:rPr>
              <a:t>R</a:t>
            </a:r>
            <a:r>
              <a:rPr lang="el-GR" sz="1800" dirty="0">
                <a:effectLst/>
                <a:latin typeface="Verdana" panose="020B0604030504040204" pitchFamily="34" charset="0"/>
                <a:ea typeface="Verdana" panose="020B0604030504040204" pitchFamily="34" charset="0"/>
                <a:cs typeface="Verdana" panose="020B0604030504040204" pitchFamily="34" charset="0"/>
              </a:rPr>
              <a:t>-</a:t>
            </a:r>
            <a:r>
              <a:rPr lang="en-US" sz="1800" dirty="0">
                <a:effectLst/>
                <a:latin typeface="Verdana" panose="020B0604030504040204" pitchFamily="34" charset="0"/>
                <a:ea typeface="Verdana" panose="020B0604030504040204" pitchFamily="34" charset="0"/>
                <a:cs typeface="Verdana" panose="020B0604030504040204" pitchFamily="34" charset="0"/>
              </a:rPr>
              <a:t>trees</a:t>
            </a:r>
            <a:r>
              <a:rPr lang="el-GR" sz="1800" dirty="0">
                <a:effectLst/>
                <a:latin typeface="Verdana" panose="020B0604030504040204" pitchFamily="34" charset="0"/>
                <a:ea typeface="Verdana" panose="020B0604030504040204" pitchFamily="34" charset="0"/>
                <a:cs typeface="Verdana" panose="020B0604030504040204" pitchFamily="34" charset="0"/>
              </a:rPr>
              <a:t> που δεικτοδοτούν σημεία της μορφής (</a:t>
            </a:r>
            <a:r>
              <a:rPr lang="en-US" sz="1800" dirty="0">
                <a:effectLst/>
                <a:latin typeface="Verdana" panose="020B0604030504040204" pitchFamily="34" charset="0"/>
                <a:ea typeface="Verdana" panose="020B0604030504040204" pitchFamily="34" charset="0"/>
                <a:cs typeface="Verdana" panose="020B0604030504040204" pitchFamily="34" charset="0"/>
              </a:rPr>
              <a:t>x</a:t>
            </a:r>
            <a:r>
              <a:rPr lang="el-GR" sz="1800" dirty="0">
                <a:effectLst/>
                <a:latin typeface="Verdana" panose="020B0604030504040204" pitchFamily="34" charset="0"/>
                <a:ea typeface="Verdana" panose="020B0604030504040204" pitchFamily="34" charset="0"/>
                <a:cs typeface="Verdana" panose="020B0604030504040204" pitchFamily="34" charset="0"/>
              </a:rPr>
              <a:t>,</a:t>
            </a:r>
            <a:r>
              <a:rPr lang="en-US" sz="1800" dirty="0">
                <a:effectLst/>
                <a:latin typeface="Verdana" panose="020B0604030504040204" pitchFamily="34" charset="0"/>
                <a:ea typeface="Verdana" panose="020B0604030504040204" pitchFamily="34" charset="0"/>
                <a:cs typeface="Verdana" panose="020B0604030504040204" pitchFamily="34" charset="0"/>
              </a:rPr>
              <a:t>y</a:t>
            </a:r>
            <a:r>
              <a:rPr lang="el-GR" sz="1800" dirty="0">
                <a:effectLst/>
                <a:latin typeface="Verdana" panose="020B0604030504040204" pitchFamily="34" charset="0"/>
                <a:ea typeface="Verdana" panose="020B0604030504040204" pitchFamily="34" charset="0"/>
                <a:cs typeface="Verdana" panose="020B0604030504040204" pitchFamily="34" charset="0"/>
              </a:rPr>
              <a:t>,</a:t>
            </a:r>
            <a:r>
              <a:rPr lang="en-US" sz="1800" dirty="0">
                <a:effectLst/>
                <a:latin typeface="Verdana" panose="020B0604030504040204" pitchFamily="34" charset="0"/>
                <a:ea typeface="Verdana" panose="020B0604030504040204" pitchFamily="34" charset="0"/>
                <a:cs typeface="Verdana" panose="020B0604030504040204" pitchFamily="34" charset="0"/>
              </a:rPr>
              <a:t>t</a:t>
            </a:r>
            <a:r>
              <a:rPr lang="el-GR" sz="1800" dirty="0">
                <a:effectLst/>
                <a:latin typeface="Verdana" panose="020B0604030504040204" pitchFamily="34" charset="0"/>
                <a:ea typeface="Verdana" panose="020B0604030504040204" pitchFamily="34" charset="0"/>
                <a:cs typeface="Verdana" panose="020B0604030504040204" pitchFamily="34" charset="0"/>
              </a:rPr>
              <a:t>).</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8781E5CC-0844-4B29-91DB-E376E848BC9C}"/>
              </a:ext>
            </a:extLst>
          </p:cNvPr>
          <p:cNvSpPr txBox="1"/>
          <p:nvPr/>
        </p:nvSpPr>
        <p:spPr>
          <a:xfrm>
            <a:off x="1067540" y="2916250"/>
            <a:ext cx="6094520" cy="2308324"/>
          </a:xfrm>
          <a:prstGeom prst="rect">
            <a:avLst/>
          </a:prstGeom>
          <a:noFill/>
        </p:spPr>
        <p:txBody>
          <a:bodyPr wrap="square">
            <a:spAutoFit/>
          </a:bodyPr>
          <a:lstStyle/>
          <a:p>
            <a:r>
              <a:rPr lang="el-GR" dirty="0"/>
              <a:t>Η υλοποίηση ερωτημάτων τροχιάς για κινούμενα αντικείμενα χρησιμοποιώντας τρισδιάστατα δέντρα R περιλαμβάνει αποτελεσματική ευρετηρίαση και αναζήτηση τροχιών σε έναν τρισδιάστατο χώρο (x, y, t) όπου το (x, y) αντιπροσωπεύει τις χωρικές συντεταγμένες και το t αντιπροσωπεύει τη χρονική διάσταση. Τα ερωτήματα τροχιάς μπορεί να περιλαμβάνουν ερωτήματα εύρους, ερωτήματα πλησιέστερου γείτονα και άλλους τύπους ερωτημάτων. </a:t>
            </a:r>
            <a:endParaRPr lang="en-US" dirty="0"/>
          </a:p>
        </p:txBody>
      </p:sp>
    </p:spTree>
    <p:extLst>
      <p:ext uri="{BB962C8B-B14F-4D97-AF65-F5344CB8AC3E}">
        <p14:creationId xmlns:p14="http://schemas.microsoft.com/office/powerpoint/2010/main" val="2344051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56599A3-9897-5769-AA72-302879CCF21B}"/>
              </a:ext>
            </a:extLst>
          </p:cNvPr>
          <p:cNvSpPr>
            <a:spLocks noGrp="1"/>
          </p:cNvSpPr>
          <p:nvPr>
            <p:ph type="title"/>
          </p:nvPr>
        </p:nvSpPr>
        <p:spPr>
          <a:xfrm>
            <a:off x="944732" y="-37931"/>
            <a:ext cx="10515600" cy="1325563"/>
          </a:xfrm>
        </p:spPr>
        <p:txBody>
          <a:bodyPr>
            <a:normAutofit/>
          </a:bodyPr>
          <a:lstStyle/>
          <a:p>
            <a:pPr algn="ctr"/>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Interval trees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και </a:t>
            </a:r>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Segment trees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για </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interval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και </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stabbing Queries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αντίστοιχα</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Μελέτη απόδοσης των βασικών πράξεων στις δύο δομές. </a:t>
            </a:r>
            <a:br>
              <a:rPr lang="en-US" sz="2000" dirty="0">
                <a:latin typeface="Times New Roman" panose="02020603050405020304" pitchFamily="18" charset="0"/>
                <a:ea typeface="Times New Roman" panose="02020603050405020304" pitchFamily="18" charset="0"/>
              </a:rPr>
            </a:b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a:t>
            </a:r>
            <a:endParaRPr lang="en-US" sz="2000" dirty="0">
              <a:solidFill>
                <a:srgbClr val="FF0000"/>
              </a:solidFill>
            </a:endParaRPr>
          </a:p>
        </p:txBody>
      </p:sp>
      <p:sp>
        <p:nvSpPr>
          <p:cNvPr id="4" name="Θέση περιεχομένου 3">
            <a:extLst>
              <a:ext uri="{FF2B5EF4-FFF2-40B4-BE49-F238E27FC236}">
                <a16:creationId xmlns:a16="http://schemas.microsoft.com/office/drawing/2014/main" id="{995DB51B-5CFD-A5CA-555D-8EBBB8CE9386}"/>
              </a:ext>
            </a:extLst>
          </p:cNvPr>
          <p:cNvSpPr>
            <a:spLocks noGrp="1"/>
          </p:cNvSpPr>
          <p:nvPr>
            <p:ph idx="1"/>
          </p:nvPr>
        </p:nvSpPr>
        <p:spPr>
          <a:xfrm>
            <a:off x="669525" y="1825625"/>
            <a:ext cx="10515600" cy="3909350"/>
          </a:xfrm>
        </p:spPr>
        <p:txBody>
          <a:bodyPr>
            <a:noAutofit/>
          </a:bodyPr>
          <a:lstStyle/>
          <a:p>
            <a:pPr marL="0" indent="0">
              <a:buNone/>
            </a:pPr>
            <a:br>
              <a:rPr lang="en-US" sz="1400" dirty="0"/>
            </a:br>
            <a:endParaRPr lang="en-US" sz="1400" dirty="0"/>
          </a:p>
          <a:p>
            <a:pPr marL="0" indent="0">
              <a:buNone/>
            </a:pPr>
            <a:endParaRPr lang="en-US" sz="1000" dirty="0">
              <a:solidFill>
                <a:srgbClr val="00B050"/>
              </a:solidFill>
              <a:latin typeface="Roboto" panose="02000000000000000000" pitchFamily="2" charset="0"/>
              <a:ea typeface="Roboto" panose="02000000000000000000" pitchFamily="2" charset="0"/>
            </a:endParaRPr>
          </a:p>
        </p:txBody>
      </p:sp>
      <p:sp>
        <p:nvSpPr>
          <p:cNvPr id="10" name="TextBox 9">
            <a:extLst>
              <a:ext uri="{FF2B5EF4-FFF2-40B4-BE49-F238E27FC236}">
                <a16:creationId xmlns:a16="http://schemas.microsoft.com/office/drawing/2014/main" id="{A8A44769-92BE-1FF8-FDF0-F06F406DF16C}"/>
              </a:ext>
            </a:extLst>
          </p:cNvPr>
          <p:cNvSpPr txBox="1"/>
          <p:nvPr/>
        </p:nvSpPr>
        <p:spPr>
          <a:xfrm>
            <a:off x="509357" y="5516260"/>
            <a:ext cx="11365629" cy="646331"/>
          </a:xfrm>
          <a:prstGeom prst="rect">
            <a:avLst/>
          </a:prstGeom>
          <a:noFill/>
        </p:spPr>
        <p:txBody>
          <a:bodyPr wrap="square">
            <a:spAutoFit/>
          </a:bodyPr>
          <a:lstStyle/>
          <a:p>
            <a:r>
              <a:rPr lang="el-GR" dirty="0"/>
              <a:t>Στον κώδικα που φαίνεται </a:t>
            </a:r>
            <a:r>
              <a:rPr lang="el-GR" dirty="0" err="1"/>
              <a:t>αλλα</a:t>
            </a:r>
            <a:r>
              <a:rPr lang="el-GR" dirty="0"/>
              <a:t> και παρακάτω φτιάχνουμε τα κατάλληλα  γραφήματα για τις επιδόσεις των πράξεων στα </a:t>
            </a:r>
            <a:r>
              <a:rPr lang="en-US" dirty="0"/>
              <a:t>Interval </a:t>
            </a:r>
            <a:r>
              <a:rPr lang="el-GR" dirty="0"/>
              <a:t>και </a:t>
            </a:r>
            <a:r>
              <a:rPr lang="en-US" dirty="0"/>
              <a:t>Segment Tree</a:t>
            </a:r>
            <a:r>
              <a:rPr lang="el-GR" dirty="0"/>
              <a:t>, συγκρίνοντας τα με τον θεωρητικό τύπο πολυπλοκότητας τους και τα εμφανίζουμε.</a:t>
            </a:r>
            <a:endParaRPr lang="en-US" dirty="0"/>
          </a:p>
        </p:txBody>
      </p:sp>
      <p:pic>
        <p:nvPicPr>
          <p:cNvPr id="6" name="Εικόνα 5">
            <a:extLst>
              <a:ext uri="{FF2B5EF4-FFF2-40B4-BE49-F238E27FC236}">
                <a16:creationId xmlns:a16="http://schemas.microsoft.com/office/drawing/2014/main" id="{507CE7B3-C9EB-01EC-6924-DDA1F5ABB0DE}"/>
              </a:ext>
            </a:extLst>
          </p:cNvPr>
          <p:cNvPicPr>
            <a:picLocks noChangeAspect="1"/>
          </p:cNvPicPr>
          <p:nvPr/>
        </p:nvPicPr>
        <p:blipFill>
          <a:blip r:embed="rId2"/>
          <a:stretch>
            <a:fillRect/>
          </a:stretch>
        </p:blipFill>
        <p:spPr>
          <a:xfrm>
            <a:off x="953422" y="1018574"/>
            <a:ext cx="10477500" cy="4171950"/>
          </a:xfrm>
          <a:prstGeom prst="rect">
            <a:avLst/>
          </a:prstGeom>
        </p:spPr>
      </p:pic>
    </p:spTree>
    <p:extLst>
      <p:ext uri="{BB962C8B-B14F-4D97-AF65-F5344CB8AC3E}">
        <p14:creationId xmlns:p14="http://schemas.microsoft.com/office/powerpoint/2010/main" val="58822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56599A3-9897-5769-AA72-302879CCF21B}"/>
              </a:ext>
            </a:extLst>
          </p:cNvPr>
          <p:cNvSpPr>
            <a:spLocks noGrp="1"/>
          </p:cNvSpPr>
          <p:nvPr>
            <p:ph type="title"/>
          </p:nvPr>
        </p:nvSpPr>
        <p:spPr>
          <a:xfrm>
            <a:off x="944732" y="-37931"/>
            <a:ext cx="10515600" cy="1325563"/>
          </a:xfrm>
        </p:spPr>
        <p:txBody>
          <a:bodyPr>
            <a:normAutofit/>
          </a:bodyPr>
          <a:lstStyle/>
          <a:p>
            <a:pPr algn="ctr"/>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Interval trees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και </a:t>
            </a:r>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Segment trees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για </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interval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και </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stabbing Queries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αντίστοιχα</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Μελέτη απόδοσης των βασικών πράξεων στις δύο δομές. </a:t>
            </a:r>
            <a:br>
              <a:rPr lang="en-US" sz="2000" dirty="0">
                <a:latin typeface="Times New Roman" panose="02020603050405020304" pitchFamily="18" charset="0"/>
                <a:ea typeface="Times New Roman" panose="02020603050405020304" pitchFamily="18" charset="0"/>
              </a:rPr>
            </a:b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a:t>
            </a:r>
            <a:endParaRPr lang="en-US" sz="2000" dirty="0">
              <a:solidFill>
                <a:srgbClr val="FF0000"/>
              </a:solidFill>
            </a:endParaRPr>
          </a:p>
        </p:txBody>
      </p:sp>
      <p:sp>
        <p:nvSpPr>
          <p:cNvPr id="4" name="Θέση περιεχομένου 3">
            <a:extLst>
              <a:ext uri="{FF2B5EF4-FFF2-40B4-BE49-F238E27FC236}">
                <a16:creationId xmlns:a16="http://schemas.microsoft.com/office/drawing/2014/main" id="{995DB51B-5CFD-A5CA-555D-8EBBB8CE9386}"/>
              </a:ext>
            </a:extLst>
          </p:cNvPr>
          <p:cNvSpPr>
            <a:spLocks noGrp="1"/>
          </p:cNvSpPr>
          <p:nvPr>
            <p:ph idx="1"/>
          </p:nvPr>
        </p:nvSpPr>
        <p:spPr>
          <a:xfrm>
            <a:off x="669525" y="1825625"/>
            <a:ext cx="10515600" cy="3909350"/>
          </a:xfrm>
        </p:spPr>
        <p:txBody>
          <a:bodyPr>
            <a:noAutofit/>
          </a:bodyPr>
          <a:lstStyle/>
          <a:p>
            <a:pPr marL="0" indent="0">
              <a:buNone/>
            </a:pPr>
            <a:br>
              <a:rPr lang="en-US" sz="1400" dirty="0"/>
            </a:br>
            <a:endParaRPr lang="en-US" sz="1400" dirty="0"/>
          </a:p>
          <a:p>
            <a:pPr marL="0" indent="0">
              <a:buNone/>
            </a:pPr>
            <a:endParaRPr lang="en-US" sz="1000" dirty="0">
              <a:solidFill>
                <a:srgbClr val="00B050"/>
              </a:solidFill>
              <a:latin typeface="Roboto" panose="02000000000000000000" pitchFamily="2" charset="0"/>
              <a:ea typeface="Roboto" panose="02000000000000000000" pitchFamily="2" charset="0"/>
            </a:endParaRPr>
          </a:p>
        </p:txBody>
      </p:sp>
      <p:sp>
        <p:nvSpPr>
          <p:cNvPr id="10" name="TextBox 9">
            <a:extLst>
              <a:ext uri="{FF2B5EF4-FFF2-40B4-BE49-F238E27FC236}">
                <a16:creationId xmlns:a16="http://schemas.microsoft.com/office/drawing/2014/main" id="{A8A44769-92BE-1FF8-FDF0-F06F406DF16C}"/>
              </a:ext>
            </a:extLst>
          </p:cNvPr>
          <p:cNvSpPr txBox="1"/>
          <p:nvPr/>
        </p:nvSpPr>
        <p:spPr>
          <a:xfrm>
            <a:off x="509357" y="5516260"/>
            <a:ext cx="11365629" cy="646331"/>
          </a:xfrm>
          <a:prstGeom prst="rect">
            <a:avLst/>
          </a:prstGeom>
          <a:noFill/>
        </p:spPr>
        <p:txBody>
          <a:bodyPr wrap="square">
            <a:spAutoFit/>
          </a:bodyPr>
          <a:lstStyle/>
          <a:p>
            <a:r>
              <a:rPr lang="el-GR" dirty="0"/>
              <a:t>Στον κώδικα που φαίνεται </a:t>
            </a:r>
            <a:r>
              <a:rPr lang="el-GR" dirty="0" err="1"/>
              <a:t>αλλα</a:t>
            </a:r>
            <a:r>
              <a:rPr lang="el-GR" dirty="0"/>
              <a:t> και παρακάτω υπολογίζουμε την απόδοση των πράξεων σε κάθε </a:t>
            </a:r>
            <a:r>
              <a:rPr lang="el-GR" dirty="0" err="1"/>
              <a:t>δομη</a:t>
            </a:r>
            <a:r>
              <a:rPr lang="el-GR" dirty="0"/>
              <a:t> και στην συνέχεια τους εμφανίζουμε.</a:t>
            </a:r>
            <a:endParaRPr lang="en-US" dirty="0"/>
          </a:p>
        </p:txBody>
      </p:sp>
      <p:pic>
        <p:nvPicPr>
          <p:cNvPr id="5" name="Εικόνα 4">
            <a:extLst>
              <a:ext uri="{FF2B5EF4-FFF2-40B4-BE49-F238E27FC236}">
                <a16:creationId xmlns:a16="http://schemas.microsoft.com/office/drawing/2014/main" id="{078A6452-3EBA-BE21-4002-03746FAEB8FC}"/>
              </a:ext>
            </a:extLst>
          </p:cNvPr>
          <p:cNvPicPr>
            <a:picLocks noChangeAspect="1"/>
          </p:cNvPicPr>
          <p:nvPr/>
        </p:nvPicPr>
        <p:blipFill>
          <a:blip r:embed="rId2"/>
          <a:stretch>
            <a:fillRect/>
          </a:stretch>
        </p:blipFill>
        <p:spPr>
          <a:xfrm>
            <a:off x="349736" y="1287632"/>
            <a:ext cx="11525250" cy="3714750"/>
          </a:xfrm>
          <a:prstGeom prst="rect">
            <a:avLst/>
          </a:prstGeom>
        </p:spPr>
      </p:pic>
    </p:spTree>
    <p:extLst>
      <p:ext uri="{BB962C8B-B14F-4D97-AF65-F5344CB8AC3E}">
        <p14:creationId xmlns:p14="http://schemas.microsoft.com/office/powerpoint/2010/main" val="3675358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56599A3-9897-5769-AA72-302879CCF21B}"/>
              </a:ext>
            </a:extLst>
          </p:cNvPr>
          <p:cNvSpPr>
            <a:spLocks noGrp="1"/>
          </p:cNvSpPr>
          <p:nvPr>
            <p:ph type="title"/>
          </p:nvPr>
        </p:nvSpPr>
        <p:spPr>
          <a:xfrm>
            <a:off x="944732" y="-37931"/>
            <a:ext cx="10515600" cy="1325563"/>
          </a:xfrm>
        </p:spPr>
        <p:txBody>
          <a:bodyPr>
            <a:normAutofit/>
          </a:bodyPr>
          <a:lstStyle/>
          <a:p>
            <a:pPr algn="ctr"/>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Interval trees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και </a:t>
            </a:r>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Segment trees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για </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interval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και </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stabbing Queries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αντίστοιχα</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Μελέτη απόδοσης των βασικών πράξεων στις δύο δομές. </a:t>
            </a:r>
            <a:br>
              <a:rPr lang="en-US" sz="2000" dirty="0">
                <a:latin typeface="Times New Roman" panose="02020603050405020304" pitchFamily="18" charset="0"/>
                <a:ea typeface="Times New Roman" panose="02020603050405020304" pitchFamily="18" charset="0"/>
              </a:rPr>
            </a:b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a:t>
            </a:r>
            <a:endParaRPr lang="en-US" sz="2000" dirty="0">
              <a:solidFill>
                <a:srgbClr val="FF0000"/>
              </a:solidFill>
            </a:endParaRPr>
          </a:p>
        </p:txBody>
      </p:sp>
      <p:sp>
        <p:nvSpPr>
          <p:cNvPr id="4" name="Θέση περιεχομένου 3">
            <a:extLst>
              <a:ext uri="{FF2B5EF4-FFF2-40B4-BE49-F238E27FC236}">
                <a16:creationId xmlns:a16="http://schemas.microsoft.com/office/drawing/2014/main" id="{995DB51B-5CFD-A5CA-555D-8EBBB8CE9386}"/>
              </a:ext>
            </a:extLst>
          </p:cNvPr>
          <p:cNvSpPr>
            <a:spLocks noGrp="1"/>
          </p:cNvSpPr>
          <p:nvPr>
            <p:ph idx="1"/>
          </p:nvPr>
        </p:nvSpPr>
        <p:spPr>
          <a:xfrm>
            <a:off x="669525" y="1825625"/>
            <a:ext cx="10515600" cy="3909350"/>
          </a:xfrm>
        </p:spPr>
        <p:txBody>
          <a:bodyPr>
            <a:noAutofit/>
          </a:bodyPr>
          <a:lstStyle/>
          <a:p>
            <a:pPr marL="0" indent="0">
              <a:buNone/>
            </a:pPr>
            <a:br>
              <a:rPr lang="en-US" sz="1400" dirty="0"/>
            </a:br>
            <a:endParaRPr lang="en-US" sz="1400" dirty="0"/>
          </a:p>
          <a:p>
            <a:pPr marL="0" indent="0">
              <a:buNone/>
            </a:pPr>
            <a:endParaRPr lang="en-US" sz="1000" dirty="0">
              <a:solidFill>
                <a:srgbClr val="00B050"/>
              </a:solidFill>
              <a:latin typeface="Roboto" panose="02000000000000000000" pitchFamily="2" charset="0"/>
              <a:ea typeface="Roboto" panose="02000000000000000000" pitchFamily="2" charset="0"/>
            </a:endParaRPr>
          </a:p>
        </p:txBody>
      </p:sp>
      <p:sp>
        <p:nvSpPr>
          <p:cNvPr id="10" name="TextBox 9">
            <a:extLst>
              <a:ext uri="{FF2B5EF4-FFF2-40B4-BE49-F238E27FC236}">
                <a16:creationId xmlns:a16="http://schemas.microsoft.com/office/drawing/2014/main" id="{A8A44769-92BE-1FF8-FDF0-F06F406DF16C}"/>
              </a:ext>
            </a:extLst>
          </p:cNvPr>
          <p:cNvSpPr txBox="1"/>
          <p:nvPr/>
        </p:nvSpPr>
        <p:spPr>
          <a:xfrm>
            <a:off x="519717" y="4577186"/>
            <a:ext cx="11365629" cy="646331"/>
          </a:xfrm>
          <a:prstGeom prst="rect">
            <a:avLst/>
          </a:prstGeom>
          <a:noFill/>
        </p:spPr>
        <p:txBody>
          <a:bodyPr wrap="square">
            <a:spAutoFit/>
          </a:bodyPr>
          <a:lstStyle/>
          <a:p>
            <a:r>
              <a:rPr lang="el-GR" dirty="0"/>
              <a:t>Τέλος, φτιάχνουμε ένα </a:t>
            </a:r>
            <a:r>
              <a:rPr lang="el-GR" dirty="0" err="1"/>
              <a:t>ραβδόγραμμα</a:t>
            </a:r>
            <a:r>
              <a:rPr lang="en-US" dirty="0"/>
              <a:t> </a:t>
            </a:r>
            <a:r>
              <a:rPr lang="el-GR" dirty="0"/>
              <a:t>για να συγκρίνουμε τους χρόνους εκτέλεσης των πράξεων μεταξύ των δυο δομών που μας ενδιαφέρουν.</a:t>
            </a:r>
            <a:endParaRPr lang="en-US" dirty="0"/>
          </a:p>
        </p:txBody>
      </p:sp>
      <p:pic>
        <p:nvPicPr>
          <p:cNvPr id="6" name="Εικόνα 5">
            <a:extLst>
              <a:ext uri="{FF2B5EF4-FFF2-40B4-BE49-F238E27FC236}">
                <a16:creationId xmlns:a16="http://schemas.microsoft.com/office/drawing/2014/main" id="{4A9B9B17-6937-DEF0-E1CE-3EC026565326}"/>
              </a:ext>
            </a:extLst>
          </p:cNvPr>
          <p:cNvPicPr>
            <a:picLocks noChangeAspect="1"/>
          </p:cNvPicPr>
          <p:nvPr/>
        </p:nvPicPr>
        <p:blipFill>
          <a:blip r:embed="rId2"/>
          <a:stretch>
            <a:fillRect/>
          </a:stretch>
        </p:blipFill>
        <p:spPr>
          <a:xfrm>
            <a:off x="560933" y="1702660"/>
            <a:ext cx="11262476" cy="2363069"/>
          </a:xfrm>
          <a:prstGeom prst="rect">
            <a:avLst/>
          </a:prstGeom>
        </p:spPr>
      </p:pic>
    </p:spTree>
    <p:extLst>
      <p:ext uri="{BB962C8B-B14F-4D97-AF65-F5344CB8AC3E}">
        <p14:creationId xmlns:p14="http://schemas.microsoft.com/office/powerpoint/2010/main" val="1456699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61D3AFC3-8AFE-9B9C-5320-B64D782CB229}"/>
              </a:ext>
            </a:extLst>
          </p:cNvPr>
          <p:cNvSpPr>
            <a:spLocks noGrp="1"/>
          </p:cNvSpPr>
          <p:nvPr>
            <p:ph idx="1"/>
          </p:nvPr>
        </p:nvSpPr>
        <p:spPr>
          <a:xfrm>
            <a:off x="838200" y="1115411"/>
            <a:ext cx="10515600" cy="3859742"/>
          </a:xfrm>
        </p:spPr>
        <p:txBody>
          <a:bodyPr/>
          <a:lstStyle/>
          <a:p>
            <a:pPr marL="0" indent="0" algn="ctr">
              <a:buNone/>
            </a:pPr>
            <a:r>
              <a:rPr lang="el-GR" dirty="0"/>
              <a:t>Αποτελέσματα</a:t>
            </a:r>
            <a:endParaRPr lang="en-US" dirty="0"/>
          </a:p>
        </p:txBody>
      </p:sp>
      <p:sp>
        <p:nvSpPr>
          <p:cNvPr id="4" name="Τίτλος 1">
            <a:extLst>
              <a:ext uri="{FF2B5EF4-FFF2-40B4-BE49-F238E27FC236}">
                <a16:creationId xmlns:a16="http://schemas.microsoft.com/office/drawing/2014/main" id="{0DE7E583-3694-44D7-EB87-E76EBC999969}"/>
              </a:ext>
            </a:extLst>
          </p:cNvPr>
          <p:cNvSpPr>
            <a:spLocks noGrp="1"/>
          </p:cNvSpPr>
          <p:nvPr>
            <p:ph type="title"/>
          </p:nvPr>
        </p:nvSpPr>
        <p:spPr>
          <a:xfrm>
            <a:off x="838200" y="0"/>
            <a:ext cx="10515600" cy="1325563"/>
          </a:xfrm>
        </p:spPr>
        <p:txBody>
          <a:bodyPr>
            <a:normAutofit/>
          </a:bodyPr>
          <a:lstStyle/>
          <a:p>
            <a:pPr algn="ctr"/>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Interval trees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και </a:t>
            </a:r>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Segment trees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για </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interval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και </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stabbing Queries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αντίστοιχα</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Μελέτη απόδοσης των βασικών πράξεων στις δύο δομές. </a:t>
            </a:r>
            <a:br>
              <a:rPr lang="en-US" sz="2000" dirty="0">
                <a:latin typeface="Times New Roman" panose="02020603050405020304" pitchFamily="18" charset="0"/>
                <a:ea typeface="Times New Roman" panose="02020603050405020304" pitchFamily="18" charset="0"/>
              </a:rPr>
            </a:b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a:t>
            </a:r>
            <a:endParaRPr lang="en-US" sz="2000" dirty="0">
              <a:solidFill>
                <a:srgbClr val="FF0000"/>
              </a:solidFill>
            </a:endParaRPr>
          </a:p>
        </p:txBody>
      </p:sp>
      <p:pic>
        <p:nvPicPr>
          <p:cNvPr id="6" name="Εικόνα 5">
            <a:extLst>
              <a:ext uri="{FF2B5EF4-FFF2-40B4-BE49-F238E27FC236}">
                <a16:creationId xmlns:a16="http://schemas.microsoft.com/office/drawing/2014/main" id="{9B150103-3475-FED0-B423-6E5312D5E9A1}"/>
              </a:ext>
            </a:extLst>
          </p:cNvPr>
          <p:cNvPicPr>
            <a:picLocks noChangeAspect="1"/>
          </p:cNvPicPr>
          <p:nvPr/>
        </p:nvPicPr>
        <p:blipFill>
          <a:blip r:embed="rId2"/>
          <a:stretch>
            <a:fillRect/>
          </a:stretch>
        </p:blipFill>
        <p:spPr>
          <a:xfrm>
            <a:off x="690367" y="1941892"/>
            <a:ext cx="5158690" cy="4417025"/>
          </a:xfrm>
          <a:prstGeom prst="rect">
            <a:avLst/>
          </a:prstGeom>
        </p:spPr>
      </p:pic>
      <p:pic>
        <p:nvPicPr>
          <p:cNvPr id="8" name="Εικόνα 7">
            <a:extLst>
              <a:ext uri="{FF2B5EF4-FFF2-40B4-BE49-F238E27FC236}">
                <a16:creationId xmlns:a16="http://schemas.microsoft.com/office/drawing/2014/main" id="{9E72C94B-8E2A-369A-C6D6-5C0C4FA2B09A}"/>
              </a:ext>
            </a:extLst>
          </p:cNvPr>
          <p:cNvPicPr>
            <a:picLocks noChangeAspect="1"/>
          </p:cNvPicPr>
          <p:nvPr/>
        </p:nvPicPr>
        <p:blipFill>
          <a:blip r:embed="rId3"/>
          <a:stretch>
            <a:fillRect/>
          </a:stretch>
        </p:blipFill>
        <p:spPr>
          <a:xfrm>
            <a:off x="6342944" y="1941893"/>
            <a:ext cx="5411073" cy="4417026"/>
          </a:xfrm>
          <a:prstGeom prst="rect">
            <a:avLst/>
          </a:prstGeom>
        </p:spPr>
      </p:pic>
    </p:spTree>
    <p:extLst>
      <p:ext uri="{BB962C8B-B14F-4D97-AF65-F5344CB8AC3E}">
        <p14:creationId xmlns:p14="http://schemas.microsoft.com/office/powerpoint/2010/main" val="2377041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61D3AFC3-8AFE-9B9C-5320-B64D782CB229}"/>
              </a:ext>
            </a:extLst>
          </p:cNvPr>
          <p:cNvSpPr>
            <a:spLocks noGrp="1"/>
          </p:cNvSpPr>
          <p:nvPr>
            <p:ph idx="1"/>
          </p:nvPr>
        </p:nvSpPr>
        <p:spPr>
          <a:xfrm>
            <a:off x="838200" y="1115411"/>
            <a:ext cx="10515600" cy="3859742"/>
          </a:xfrm>
        </p:spPr>
        <p:txBody>
          <a:bodyPr/>
          <a:lstStyle/>
          <a:p>
            <a:pPr marL="0" indent="0" algn="ctr">
              <a:buNone/>
            </a:pPr>
            <a:r>
              <a:rPr lang="el-GR" dirty="0"/>
              <a:t>Αποτελέσματα</a:t>
            </a:r>
            <a:endParaRPr lang="en-US" dirty="0"/>
          </a:p>
        </p:txBody>
      </p:sp>
      <p:sp>
        <p:nvSpPr>
          <p:cNvPr id="4" name="Τίτλος 1">
            <a:extLst>
              <a:ext uri="{FF2B5EF4-FFF2-40B4-BE49-F238E27FC236}">
                <a16:creationId xmlns:a16="http://schemas.microsoft.com/office/drawing/2014/main" id="{0DE7E583-3694-44D7-EB87-E76EBC999969}"/>
              </a:ext>
            </a:extLst>
          </p:cNvPr>
          <p:cNvSpPr>
            <a:spLocks noGrp="1"/>
          </p:cNvSpPr>
          <p:nvPr>
            <p:ph type="title"/>
          </p:nvPr>
        </p:nvSpPr>
        <p:spPr>
          <a:xfrm>
            <a:off x="838200" y="0"/>
            <a:ext cx="10515600" cy="1325563"/>
          </a:xfrm>
        </p:spPr>
        <p:txBody>
          <a:bodyPr>
            <a:normAutofit/>
          </a:bodyPr>
          <a:lstStyle/>
          <a:p>
            <a:pPr algn="ctr"/>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Interval trees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και </a:t>
            </a:r>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Segment trees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για </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interval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και </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stabbing Queries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αντίστοιχα</a:t>
            </a:r>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l-GR" sz="2000" dirty="0">
                <a:solidFill>
                  <a:srgbClr val="FF0000"/>
                </a:solidFill>
                <a:latin typeface="Verdana" panose="020B0604030504040204" pitchFamily="34" charset="0"/>
                <a:ea typeface="Verdana" panose="020B0604030504040204" pitchFamily="34" charset="0"/>
                <a:cs typeface="Verdana" panose="020B0604030504040204" pitchFamily="34" charset="0"/>
              </a:rPr>
              <a:t>Μελέτη απόδοσης των βασικών πράξεων στις δύο δομές. </a:t>
            </a:r>
            <a:br>
              <a:rPr lang="en-US" sz="2000" dirty="0">
                <a:latin typeface="Times New Roman" panose="02020603050405020304" pitchFamily="18" charset="0"/>
                <a:ea typeface="Times New Roman" panose="02020603050405020304" pitchFamily="18" charset="0"/>
              </a:rPr>
            </a:b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a:t>
            </a:r>
            <a:endParaRPr lang="en-US" sz="2000" dirty="0">
              <a:solidFill>
                <a:srgbClr val="FF0000"/>
              </a:solidFill>
            </a:endParaRPr>
          </a:p>
        </p:txBody>
      </p:sp>
      <p:pic>
        <p:nvPicPr>
          <p:cNvPr id="5" name="Εικόνα 4">
            <a:extLst>
              <a:ext uri="{FF2B5EF4-FFF2-40B4-BE49-F238E27FC236}">
                <a16:creationId xmlns:a16="http://schemas.microsoft.com/office/drawing/2014/main" id="{B8EB854B-6705-E6F2-F6EF-B100D13A036E}"/>
              </a:ext>
            </a:extLst>
          </p:cNvPr>
          <p:cNvPicPr>
            <a:picLocks noChangeAspect="1"/>
          </p:cNvPicPr>
          <p:nvPr/>
        </p:nvPicPr>
        <p:blipFill>
          <a:blip r:embed="rId2"/>
          <a:stretch>
            <a:fillRect/>
          </a:stretch>
        </p:blipFill>
        <p:spPr>
          <a:xfrm>
            <a:off x="1590675" y="1760637"/>
            <a:ext cx="9010650" cy="4833838"/>
          </a:xfrm>
          <a:prstGeom prst="rect">
            <a:avLst/>
          </a:prstGeom>
        </p:spPr>
      </p:pic>
    </p:spTree>
    <p:extLst>
      <p:ext uri="{BB962C8B-B14F-4D97-AF65-F5344CB8AC3E}">
        <p14:creationId xmlns:p14="http://schemas.microsoft.com/office/powerpoint/2010/main" val="386967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166DD54-DFB9-2BDD-B803-C500B3A157FF}"/>
              </a:ext>
            </a:extLst>
          </p:cNvPr>
          <p:cNvSpPr>
            <a:spLocks noGrp="1"/>
          </p:cNvSpPr>
          <p:nvPr>
            <p:ph type="title"/>
          </p:nvPr>
        </p:nvSpPr>
        <p:spPr>
          <a:xfrm>
            <a:off x="838200" y="-87636"/>
            <a:ext cx="10515600" cy="1325563"/>
          </a:xfrm>
        </p:spPr>
        <p:txBody>
          <a:bodyPr>
            <a:normAutofit/>
          </a:bodyPr>
          <a:lstStyle/>
          <a:p>
            <a:pPr algn="ctr"/>
            <a:r>
              <a:rPr lang="el-GR" sz="2800" b="1" u="sng" dirty="0">
                <a:solidFill>
                  <a:srgbClr val="FF0000"/>
                </a:solidFill>
                <a:effectLst/>
                <a:latin typeface="Roboto" panose="02000000000000000000" pitchFamily="2" charset="0"/>
                <a:ea typeface="Roboto" panose="02000000000000000000" pitchFamily="2" charset="0"/>
                <a:cs typeface="Verdana" panose="020B0604030504040204" pitchFamily="34" charset="0"/>
              </a:rPr>
              <a:t>Ανάπτυξη γεωμετρικών πολυδιάστατων δομών</a:t>
            </a:r>
            <a:endParaRPr lang="en-US" sz="2800" b="1" u="sng" dirty="0">
              <a:solidFill>
                <a:srgbClr val="FF0000"/>
              </a:solidFill>
              <a:latin typeface="Roboto" panose="02000000000000000000" pitchFamily="2" charset="0"/>
              <a:ea typeface="Roboto" panose="02000000000000000000" pitchFamily="2" charset="0"/>
            </a:endParaRPr>
          </a:p>
        </p:txBody>
      </p:sp>
      <p:sp>
        <p:nvSpPr>
          <p:cNvPr id="3" name="Θέση περιεχομένου 2">
            <a:extLst>
              <a:ext uri="{FF2B5EF4-FFF2-40B4-BE49-F238E27FC236}">
                <a16:creationId xmlns:a16="http://schemas.microsoft.com/office/drawing/2014/main" id="{EBA6A6B0-8D26-6CA4-DA64-4E8234DA52DF}"/>
              </a:ext>
            </a:extLst>
          </p:cNvPr>
          <p:cNvSpPr>
            <a:spLocks noGrp="1"/>
          </p:cNvSpPr>
          <p:nvPr>
            <p:ph idx="1"/>
          </p:nvPr>
        </p:nvSpPr>
        <p:spPr>
          <a:xfrm>
            <a:off x="381000" y="1499129"/>
            <a:ext cx="10515600" cy="4013904"/>
          </a:xfrm>
        </p:spPr>
        <p:txBody>
          <a:bodyPr/>
          <a:lstStyle/>
          <a:p>
            <a:r>
              <a:rPr lang="en-US" sz="1800" b="1" dirty="0">
                <a:effectLst/>
                <a:latin typeface="Verdana" panose="020B0604030504040204" pitchFamily="34" charset="0"/>
                <a:ea typeface="Verdana" panose="020B0604030504040204" pitchFamily="34" charset="0"/>
                <a:cs typeface="Verdana" panose="020B0604030504040204" pitchFamily="34" charset="0"/>
              </a:rPr>
              <a:t>Convex Hull</a:t>
            </a:r>
            <a:r>
              <a:rPr lang="el-GR" sz="1800" b="1" dirty="0">
                <a:effectLst/>
                <a:latin typeface="Verdana" panose="020B0604030504040204" pitchFamily="34" charset="0"/>
                <a:ea typeface="Verdana" panose="020B0604030504040204" pitchFamily="34" charset="0"/>
                <a:cs typeface="Verdana" panose="020B0604030504040204" pitchFamily="34" charset="0"/>
              </a:rPr>
              <a:t>: </a:t>
            </a:r>
            <a:r>
              <a:rPr lang="el-GR" sz="1800" dirty="0">
                <a:effectLst/>
                <a:latin typeface="Verdana" panose="020B0604030504040204" pitchFamily="34" charset="0"/>
                <a:ea typeface="Verdana" panose="020B0604030504040204" pitchFamily="34" charset="0"/>
                <a:cs typeface="Verdana" panose="020B0604030504040204" pitchFamily="34" charset="0"/>
              </a:rPr>
              <a:t>Υλοποίηση κυρτών περιβλημάτων σε 2 διαστάσεις.</a:t>
            </a:r>
            <a:endParaRPr lang="en-US" sz="1800" dirty="0">
              <a:effectLst/>
              <a:latin typeface="Verdana" panose="020B0604030504040204" pitchFamily="34" charset="0"/>
              <a:ea typeface="Verdana" panose="020B0604030504040204" pitchFamily="34" charset="0"/>
              <a:cs typeface="Verdana" panose="020B0604030504040204" pitchFamily="34" charset="0"/>
            </a:endParaRPr>
          </a:p>
          <a:p>
            <a:pPr lvl="1"/>
            <a:endParaRPr lang="el-GR" sz="1400" dirty="0">
              <a:latin typeface="Verdana" panose="020B0604030504040204" pitchFamily="34" charset="0"/>
              <a:ea typeface="Verdana" panose="020B0604030504040204" pitchFamily="34" charset="0"/>
            </a:endParaRPr>
          </a:p>
          <a:p>
            <a:pPr lvl="1"/>
            <a:endParaRPr lang="el-GR" sz="1400" dirty="0">
              <a:latin typeface="Verdana" panose="020B0604030504040204" pitchFamily="34" charset="0"/>
              <a:ea typeface="Verdana" panose="020B0604030504040204" pitchFamily="34" charset="0"/>
            </a:endParaRPr>
          </a:p>
          <a:p>
            <a:pPr marL="457200" lvl="1" indent="0">
              <a:buNone/>
            </a:pPr>
            <a:r>
              <a:rPr lang="el-GR" sz="1600" dirty="0">
                <a:latin typeface="Verdana" panose="020B0604030504040204" pitchFamily="34" charset="0"/>
                <a:ea typeface="Verdana" panose="020B0604030504040204" pitchFamily="34" charset="0"/>
              </a:rPr>
              <a:t>Οι αλγόριθμοι κυρτού περιβλήματος</a:t>
            </a:r>
            <a:r>
              <a:rPr lang="en-US" sz="1600" dirty="0">
                <a:latin typeface="Verdana" panose="020B0604030504040204" pitchFamily="34" charset="0"/>
                <a:ea typeface="Verdana" panose="020B0604030504040204" pitchFamily="34" charset="0"/>
              </a:rPr>
              <a:t>(Convex Hull)</a:t>
            </a:r>
            <a:r>
              <a:rPr lang="el-GR" sz="1600" dirty="0">
                <a:latin typeface="Verdana" panose="020B0604030504040204" pitchFamily="34" charset="0"/>
                <a:ea typeface="Verdana" panose="020B0604030504040204" pitchFamily="34" charset="0"/>
              </a:rPr>
              <a:t> αποτελούν θεμελιώδη έννοια στην υπολογιστική γεωμετρία. Το κυρτό περίβλημα ενός συνόλου σημείων σε ένα δισδιάστατο ή τρισδιάστατο χώρο είναι το μικρότερο κυρτό πολύγωνο ή πολύεδρο που περικλείει όλα τα συγκεκριμένα σημεία. Με απλούστερους όρους, είναι το σχήμα που σχηματίζεται τυλίγοντας σφιχτά ένα λαστιχάκι γύρω από τα εξωτερικά σημεία του </a:t>
            </a:r>
            <a:r>
              <a:rPr lang="el-GR" sz="1600" dirty="0" err="1">
                <a:latin typeface="Verdana" panose="020B0604030504040204" pitchFamily="34" charset="0"/>
                <a:ea typeface="Verdana" panose="020B0604030504040204" pitchFamily="34" charset="0"/>
              </a:rPr>
              <a:t>συνόλου.Οι</a:t>
            </a:r>
            <a:r>
              <a:rPr lang="el-GR" sz="1600" dirty="0">
                <a:latin typeface="Verdana" panose="020B0604030504040204" pitchFamily="34" charset="0"/>
                <a:ea typeface="Verdana" panose="020B0604030504040204" pitchFamily="34" charset="0"/>
              </a:rPr>
              <a:t> αλγόριθμοι κυρτού περιβλήματος χρησιμοποιούνται σε διάφορες εφαρμογές, όπως τα γραφικά υπολογιστών, ο σχεδιασμός με τη βοήθεια υπολογιστή, τα γεωγραφικά συστήματα πληροφοριών, η ρομποτική και άλλα.</a:t>
            </a:r>
          </a:p>
          <a:p>
            <a:pPr marL="457200" lvl="1" indent="0">
              <a:buNone/>
            </a:pPr>
            <a:r>
              <a:rPr lang="el-GR" sz="1600" dirty="0">
                <a:latin typeface="Verdana" panose="020B0604030504040204" pitchFamily="34" charset="0"/>
                <a:ea typeface="Verdana" panose="020B0604030504040204" pitchFamily="34" charset="0"/>
              </a:rPr>
              <a:t>Υπάρχουν διάφοροι αλγόριθμοι που έχουν σχεδιαστεί για τον υπολογισμό του κυρτού περιβλήματος ενός συνόλου σημείων.</a:t>
            </a:r>
          </a:p>
          <a:p>
            <a:pPr marL="457200" lvl="1" indent="0">
              <a:buNone/>
            </a:pPr>
            <a:r>
              <a:rPr lang="el-GR" sz="1600" dirty="0">
                <a:latin typeface="Verdana" panose="020B0604030504040204" pitchFamily="34" charset="0"/>
                <a:ea typeface="Verdana" panose="020B0604030504040204" pitchFamily="34" charset="0"/>
              </a:rPr>
              <a:t>Εμείς θα ασχοληθούμε με 3 από </a:t>
            </a:r>
            <a:r>
              <a:rPr lang="el-GR" sz="1600" dirty="0" err="1">
                <a:latin typeface="Verdana" panose="020B0604030504040204" pitchFamily="34" charset="0"/>
                <a:ea typeface="Verdana" panose="020B0604030504040204" pitchFamily="34" charset="0"/>
              </a:rPr>
              <a:t>αυτόυς</a:t>
            </a:r>
            <a:r>
              <a:rPr lang="en-US" sz="1600" dirty="0">
                <a:latin typeface="Verdana" panose="020B0604030504040204" pitchFamily="34" charset="0"/>
                <a:ea typeface="Verdana" panose="020B0604030504040204" pitchFamily="34" charset="0"/>
              </a:rPr>
              <a:t>.</a:t>
            </a:r>
          </a:p>
        </p:txBody>
      </p:sp>
      <p:sp>
        <p:nvSpPr>
          <p:cNvPr id="9" name="TextBox 8">
            <a:extLst>
              <a:ext uri="{FF2B5EF4-FFF2-40B4-BE49-F238E27FC236}">
                <a16:creationId xmlns:a16="http://schemas.microsoft.com/office/drawing/2014/main" id="{AB5C4A4A-5442-2412-CA09-ED2A1F68041B}"/>
              </a:ext>
            </a:extLst>
          </p:cNvPr>
          <p:cNvSpPr txBox="1"/>
          <p:nvPr/>
        </p:nvSpPr>
        <p:spPr>
          <a:xfrm>
            <a:off x="838200" y="4917023"/>
            <a:ext cx="6096000" cy="646331"/>
          </a:xfrm>
          <a:prstGeom prst="rect">
            <a:avLst/>
          </a:prstGeom>
          <a:noFill/>
        </p:spPr>
        <p:txBody>
          <a:bodyPr wrap="square">
            <a:spAutoFit/>
          </a:bodyPr>
          <a:lstStyle/>
          <a:p>
            <a:r>
              <a:rPr lang="el-GR" b="0" dirty="0">
                <a:effectLst/>
                <a:latin typeface="Consolas" panose="020B0609020204030204" pitchFamily="49" charset="0"/>
              </a:rPr>
              <a:t>Εδώ βλέπουμε ένα παρ</a:t>
            </a:r>
            <a:r>
              <a:rPr lang="el-GR" dirty="0">
                <a:latin typeface="Consolas" panose="020B0609020204030204" pitchFamily="49" charset="0"/>
              </a:rPr>
              <a:t>άδειγμα </a:t>
            </a:r>
            <a:r>
              <a:rPr lang="en-US" dirty="0">
                <a:latin typeface="Consolas" panose="020B0609020204030204" pitchFamily="49" charset="0"/>
              </a:rPr>
              <a:t>Convex Hull </a:t>
            </a:r>
            <a:r>
              <a:rPr lang="el-GR" dirty="0">
                <a:latin typeface="Consolas" panose="020B0609020204030204" pitchFamily="49" charset="0"/>
              </a:rPr>
              <a:t>από τον κώδικα μου.</a:t>
            </a:r>
            <a:endParaRPr lang="en-US" b="0" dirty="0">
              <a:effectLst/>
              <a:latin typeface="Consolas" panose="020B0609020204030204" pitchFamily="49" charset="0"/>
            </a:endParaRPr>
          </a:p>
        </p:txBody>
      </p:sp>
      <p:pic>
        <p:nvPicPr>
          <p:cNvPr id="13" name="Εικόνα 12">
            <a:extLst>
              <a:ext uri="{FF2B5EF4-FFF2-40B4-BE49-F238E27FC236}">
                <a16:creationId xmlns:a16="http://schemas.microsoft.com/office/drawing/2014/main" id="{3917DDEA-C615-9EB5-092F-F2BA314FF638}"/>
              </a:ext>
            </a:extLst>
          </p:cNvPr>
          <p:cNvPicPr>
            <a:picLocks noChangeAspect="1"/>
          </p:cNvPicPr>
          <p:nvPr/>
        </p:nvPicPr>
        <p:blipFill>
          <a:blip r:embed="rId2"/>
          <a:stretch>
            <a:fillRect/>
          </a:stretch>
        </p:blipFill>
        <p:spPr>
          <a:xfrm>
            <a:off x="6934201" y="4397235"/>
            <a:ext cx="4686670" cy="2332238"/>
          </a:xfrm>
          <a:prstGeom prst="rect">
            <a:avLst/>
          </a:prstGeom>
        </p:spPr>
      </p:pic>
    </p:spTree>
    <p:extLst>
      <p:ext uri="{BB962C8B-B14F-4D97-AF65-F5344CB8AC3E}">
        <p14:creationId xmlns:p14="http://schemas.microsoft.com/office/powerpoint/2010/main" val="154399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166DD54-DFB9-2BDD-B803-C500B3A157FF}"/>
              </a:ext>
            </a:extLst>
          </p:cNvPr>
          <p:cNvSpPr>
            <a:spLocks noGrp="1"/>
          </p:cNvSpPr>
          <p:nvPr>
            <p:ph type="title"/>
          </p:nvPr>
        </p:nvSpPr>
        <p:spPr>
          <a:xfrm>
            <a:off x="838200" y="0"/>
            <a:ext cx="10515600" cy="1325563"/>
          </a:xfrm>
        </p:spPr>
        <p:txBody>
          <a:bodyPr>
            <a:normAutofit/>
          </a:bodyPr>
          <a:lstStyle/>
          <a:p>
            <a:r>
              <a:rPr lang="en-US" sz="2400" b="1" dirty="0">
                <a:solidFill>
                  <a:srgbClr val="FF0000"/>
                </a:solidFill>
                <a:latin typeface="Verdana" panose="020B0604030504040204" pitchFamily="34" charset="0"/>
                <a:ea typeface="Verdana" panose="020B0604030504040204" pitchFamily="34" charset="0"/>
                <a:cs typeface="Verdana" panose="020B0604030504040204" pitchFamily="34" charset="0"/>
              </a:rPr>
              <a:t>Convex Hull</a:t>
            </a:r>
            <a:r>
              <a:rPr lang="el-GR" sz="2400" b="1"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l-GR" sz="2400" dirty="0">
                <a:solidFill>
                  <a:srgbClr val="FF0000"/>
                </a:solidFill>
                <a:latin typeface="Verdana" panose="020B0604030504040204" pitchFamily="34" charset="0"/>
                <a:ea typeface="Verdana" panose="020B0604030504040204" pitchFamily="34" charset="0"/>
                <a:cs typeface="Verdana" panose="020B0604030504040204" pitchFamily="34" charset="0"/>
              </a:rPr>
              <a:t>Υλοποίηση κυρτών περιβλημάτων σε 2 διαστάσεις.</a:t>
            </a:r>
            <a:endParaRPr lang="en-US" sz="2400"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Θέση περιεχομένου 2">
            <a:extLst>
              <a:ext uri="{FF2B5EF4-FFF2-40B4-BE49-F238E27FC236}">
                <a16:creationId xmlns:a16="http://schemas.microsoft.com/office/drawing/2014/main" id="{EBA6A6B0-8D26-6CA4-DA64-4E8234DA52DF}"/>
              </a:ext>
            </a:extLst>
          </p:cNvPr>
          <p:cNvSpPr>
            <a:spLocks noGrp="1"/>
          </p:cNvSpPr>
          <p:nvPr>
            <p:ph idx="1"/>
          </p:nvPr>
        </p:nvSpPr>
        <p:spPr>
          <a:xfrm>
            <a:off x="700597" y="1325563"/>
            <a:ext cx="10515600" cy="4919426"/>
          </a:xfrm>
        </p:spPr>
        <p:txBody>
          <a:bodyPr>
            <a:normAutofit/>
          </a:bodyPr>
          <a:lstStyle/>
          <a:p>
            <a:pPr marL="0" indent="0">
              <a:buNone/>
            </a:pPr>
            <a:endParaRPr lang="en-US" sz="1800" dirty="0">
              <a:latin typeface="Verdana" panose="020B0604030504040204" pitchFamily="34" charset="0"/>
              <a:ea typeface="Verdana" panose="020B0604030504040204" pitchFamily="34" charset="0"/>
            </a:endParaRPr>
          </a:p>
          <a:p>
            <a:pPr marL="0" indent="0">
              <a:buNone/>
            </a:pPr>
            <a:r>
              <a:rPr lang="el-GR" sz="1800" dirty="0">
                <a:latin typeface="Verdana" panose="020B0604030504040204" pitchFamily="34" charset="0"/>
                <a:ea typeface="Verdana" panose="020B0604030504040204" pitchFamily="34" charset="0"/>
              </a:rPr>
              <a:t>Οι αλγόριθμοι που θα μελετήσουμε είναι </a:t>
            </a:r>
            <a:r>
              <a:rPr lang="en-US" sz="1800" dirty="0">
                <a:latin typeface="Verdana" panose="020B0604030504040204" pitchFamily="34" charset="0"/>
                <a:ea typeface="Verdana" panose="020B0604030504040204" pitchFamily="34" charset="0"/>
              </a:rPr>
              <a:t>:</a:t>
            </a:r>
            <a:endParaRPr lang="el-GR" sz="1800" dirty="0">
              <a:latin typeface="Verdana" panose="020B0604030504040204" pitchFamily="34" charset="0"/>
              <a:ea typeface="Verdana" panose="020B0604030504040204" pitchFamily="34" charset="0"/>
            </a:endParaRPr>
          </a:p>
          <a:p>
            <a:pPr marL="0" indent="0">
              <a:buNone/>
            </a:pPr>
            <a:endParaRPr lang="el-GR" sz="1400" dirty="0">
              <a:latin typeface="Verdana" panose="020B0604030504040204" pitchFamily="34" charset="0"/>
              <a:ea typeface="Verdana" panose="020B0604030504040204" pitchFamily="34" charset="0"/>
            </a:endParaRPr>
          </a:p>
          <a:p>
            <a:pPr lvl="1"/>
            <a:r>
              <a:rPr lang="en-US" sz="1400" b="1" dirty="0">
                <a:latin typeface="Verdana" panose="020B0604030504040204" pitchFamily="34" charset="0"/>
                <a:ea typeface="Verdana" panose="020B0604030504040204" pitchFamily="34" charset="0"/>
              </a:rPr>
              <a:t>Graham</a:t>
            </a:r>
            <a:r>
              <a:rPr lang="el-GR" sz="1400" b="1" dirty="0">
                <a:latin typeface="Verdana" panose="020B0604030504040204" pitchFamily="34" charset="0"/>
                <a:ea typeface="Verdana" panose="020B0604030504040204" pitchFamily="34" charset="0"/>
              </a:rPr>
              <a:t>’</a:t>
            </a:r>
            <a:r>
              <a:rPr lang="en-US" sz="1400" b="1" dirty="0">
                <a:latin typeface="Verdana" panose="020B0604030504040204" pitchFamily="34" charset="0"/>
                <a:ea typeface="Verdana" panose="020B0604030504040204" pitchFamily="34" charset="0"/>
              </a:rPr>
              <a:t>s Scan</a:t>
            </a:r>
            <a:r>
              <a:rPr lang="el-GR" sz="1400" b="1" dirty="0">
                <a:latin typeface="Verdana" panose="020B0604030504040204" pitchFamily="34" charset="0"/>
                <a:ea typeface="Verdana" panose="020B0604030504040204" pitchFamily="34" charset="0"/>
              </a:rPr>
              <a:t>: </a:t>
            </a:r>
            <a:r>
              <a:rPr lang="el-GR" sz="1400" dirty="0">
                <a:latin typeface="Verdana" panose="020B0604030504040204" pitchFamily="34" charset="0"/>
                <a:ea typeface="Verdana" panose="020B0604030504040204" pitchFamily="34" charset="0"/>
              </a:rPr>
              <a:t>Ο αλγόριθμος αυτός είναι</a:t>
            </a:r>
            <a:r>
              <a:rPr lang="en-US" sz="1400" dirty="0">
                <a:latin typeface="Verdana" panose="020B0604030504040204" pitchFamily="34" charset="0"/>
                <a:ea typeface="Verdana" panose="020B0604030504040204" pitchFamily="34" charset="0"/>
              </a:rPr>
              <a:t> </a:t>
            </a:r>
            <a:r>
              <a:rPr lang="el-GR" sz="1400" dirty="0">
                <a:latin typeface="Verdana" panose="020B0604030504040204" pitchFamily="34" charset="0"/>
                <a:ea typeface="Verdana" panose="020B0604030504040204" pitchFamily="34" charset="0"/>
              </a:rPr>
              <a:t>ο πιο γνωστός και λειτουργεί με χρονική πολυπλοκότητα O(n </a:t>
            </a:r>
            <a:r>
              <a:rPr lang="el-GR" sz="1400" dirty="0" err="1">
                <a:latin typeface="Verdana" panose="020B0604030504040204" pitchFamily="34" charset="0"/>
                <a:ea typeface="Verdana" panose="020B0604030504040204" pitchFamily="34" charset="0"/>
              </a:rPr>
              <a:t>log</a:t>
            </a:r>
            <a:r>
              <a:rPr lang="el-GR" sz="1400" dirty="0">
                <a:latin typeface="Verdana" panose="020B0604030504040204" pitchFamily="34" charset="0"/>
                <a:ea typeface="Verdana" panose="020B0604030504040204" pitchFamily="34" charset="0"/>
              </a:rPr>
              <a:t> n). Βρίσκει πρώτα το σημείο με τη χαμηλότερη συντεταγμένη y (και το αριστερότερο σε περίπτωση ισοπαλίας) και στη συνέχεια ταξινομεί τα άλλα σημεία με βάση τις πολικές γωνίες τους ως προς αυτό το σημείο αναφοράς. Στη συνέχεια, ο αλγόριθμος επεξεργάζεται τα ταξινομημένα σημεία για να κατασκευάσει το κυρτό περίβλημα.</a:t>
            </a:r>
          </a:p>
          <a:p>
            <a:pPr lvl="1"/>
            <a:r>
              <a:rPr lang="el-GR" sz="1400" b="1" dirty="0" err="1">
                <a:latin typeface="Verdana" panose="020B0604030504040204" pitchFamily="34" charset="0"/>
                <a:ea typeface="Verdana" panose="020B0604030504040204" pitchFamily="34" charset="0"/>
              </a:rPr>
              <a:t>Quickhull</a:t>
            </a:r>
            <a:r>
              <a:rPr lang="el-GR" sz="1400" b="1" dirty="0">
                <a:latin typeface="Verdana" panose="020B0604030504040204" pitchFamily="34" charset="0"/>
                <a:ea typeface="Verdana" panose="020B0604030504040204" pitchFamily="34" charset="0"/>
              </a:rPr>
              <a:t>: </a:t>
            </a:r>
            <a:r>
              <a:rPr lang="el-GR" sz="1400" dirty="0">
                <a:latin typeface="Verdana" panose="020B0604030504040204" pitchFamily="34" charset="0"/>
                <a:ea typeface="Verdana" panose="020B0604030504040204" pitchFamily="34" charset="0"/>
              </a:rPr>
              <a:t>Ο αλγόριθμος </a:t>
            </a:r>
            <a:r>
              <a:rPr lang="el-GR" sz="1400" dirty="0" err="1">
                <a:latin typeface="Verdana" panose="020B0604030504040204" pitchFamily="34" charset="0"/>
                <a:ea typeface="Verdana" panose="020B0604030504040204" pitchFamily="34" charset="0"/>
              </a:rPr>
              <a:t>Quickhull</a:t>
            </a:r>
            <a:r>
              <a:rPr lang="el-GR" sz="1400" dirty="0">
                <a:latin typeface="Verdana" panose="020B0604030504040204" pitchFamily="34" charset="0"/>
                <a:ea typeface="Verdana" panose="020B0604030504040204" pitchFamily="34" charset="0"/>
              </a:rPr>
              <a:t> είναι ένας αποτελεσματικός αλγόριθμος διαίρει και βασίλευε για τον υπολογισμό του κυρτού περιβλήματος. Λειτουργεί διαιρώντας αναδρομικά τα σημεία σε δύο σύνολα πάνω και κάτω από μια γραμμή που σχηματίζεται από τα δύο ακραία σημεία. Στη συνέχεια, προσδιορίζει τα σημεία που απέχουν περισσότερο από αυτή τη γραμμή σε κάθε </a:t>
            </a:r>
            <a:r>
              <a:rPr lang="el-GR" sz="1400" dirty="0" err="1">
                <a:latin typeface="Verdana" panose="020B0604030504040204" pitchFamily="34" charset="0"/>
                <a:ea typeface="Verdana" panose="020B0604030504040204" pitchFamily="34" charset="0"/>
              </a:rPr>
              <a:t>διαμέριση</a:t>
            </a:r>
            <a:r>
              <a:rPr lang="en-US" sz="1400" dirty="0">
                <a:latin typeface="Verdana" panose="020B0604030504040204" pitchFamily="34" charset="0"/>
                <a:ea typeface="Verdana" panose="020B0604030504040204" pitchFamily="34" charset="0"/>
              </a:rPr>
              <a:t> </a:t>
            </a:r>
            <a:r>
              <a:rPr lang="el-GR" sz="1400" dirty="0">
                <a:latin typeface="Verdana" panose="020B0604030504040204" pitchFamily="34" charset="0"/>
                <a:ea typeface="Verdana" panose="020B0604030504040204" pitchFamily="34" charset="0"/>
              </a:rPr>
              <a:t>τα οποία πρέπει να αποτελούν μέρος του κυρτού κελύφους. Ο αλγόριθμος επαναλαμβάνει αυτή τη διαδικασία έως ότου να κατασκευαστεί το επιθυμητό αποτέλεσμα.</a:t>
            </a:r>
          </a:p>
          <a:p>
            <a:pPr lvl="1"/>
            <a:r>
              <a:rPr lang="el-GR" sz="1400" b="1" dirty="0" err="1">
                <a:latin typeface="Verdana" panose="020B0604030504040204" pitchFamily="34" charset="0"/>
                <a:ea typeface="Verdana" panose="020B0604030504040204" pitchFamily="34" charset="0"/>
              </a:rPr>
              <a:t>Jarvis</a:t>
            </a:r>
            <a:r>
              <a:rPr lang="el-GR" sz="1400" b="1" dirty="0">
                <a:latin typeface="Verdana" panose="020B0604030504040204" pitchFamily="34" charset="0"/>
                <a:ea typeface="Verdana" panose="020B0604030504040204" pitchFamily="34" charset="0"/>
              </a:rPr>
              <a:t> </a:t>
            </a:r>
            <a:r>
              <a:rPr lang="el-GR" sz="1400" b="1" dirty="0" err="1">
                <a:latin typeface="Verdana" panose="020B0604030504040204" pitchFamily="34" charset="0"/>
                <a:ea typeface="Verdana" panose="020B0604030504040204" pitchFamily="34" charset="0"/>
              </a:rPr>
              <a:t>March</a:t>
            </a:r>
            <a:r>
              <a:rPr lang="el-GR" sz="1400" b="1" dirty="0">
                <a:latin typeface="Verdana" panose="020B0604030504040204" pitchFamily="34" charset="0"/>
                <a:ea typeface="Verdana" panose="020B0604030504040204" pitchFamily="34" charset="0"/>
              </a:rPr>
              <a:t> (</a:t>
            </a:r>
            <a:r>
              <a:rPr lang="en-US" sz="1400" b="1" dirty="0">
                <a:latin typeface="Verdana" panose="020B0604030504040204" pitchFamily="34" charset="0"/>
                <a:ea typeface="Verdana" panose="020B0604030504040204" pitchFamily="34" charset="0"/>
              </a:rPr>
              <a:t>gift wrapping</a:t>
            </a:r>
            <a:r>
              <a:rPr lang="el-GR" sz="1400" b="1" dirty="0">
                <a:latin typeface="Verdana" panose="020B0604030504040204" pitchFamily="34" charset="0"/>
                <a:ea typeface="Verdana" panose="020B0604030504040204" pitchFamily="34" charset="0"/>
              </a:rPr>
              <a:t>): </a:t>
            </a:r>
            <a:r>
              <a:rPr lang="el-GR" sz="1400" dirty="0">
                <a:latin typeface="Verdana" panose="020B0604030504040204" pitchFamily="34" charset="0"/>
                <a:ea typeface="Verdana" panose="020B0604030504040204" pitchFamily="34" charset="0"/>
              </a:rPr>
              <a:t>Ο αλγόριθμος αυτός είναι επίσης γνωστός ως αλγόριθμος "</a:t>
            </a:r>
            <a:r>
              <a:rPr lang="el-GR" sz="1400" dirty="0" err="1">
                <a:latin typeface="Verdana" panose="020B0604030504040204" pitchFamily="34" charset="0"/>
                <a:ea typeface="Verdana" panose="020B0604030504040204" pitchFamily="34" charset="0"/>
              </a:rPr>
              <a:t>gift</a:t>
            </a:r>
            <a:r>
              <a:rPr lang="el-GR" sz="1400" dirty="0">
                <a:latin typeface="Verdana" panose="020B0604030504040204" pitchFamily="34" charset="0"/>
                <a:ea typeface="Verdana" panose="020B0604030504040204" pitchFamily="34" charset="0"/>
              </a:rPr>
              <a:t> </a:t>
            </a:r>
            <a:r>
              <a:rPr lang="el-GR" sz="1400" dirty="0" err="1">
                <a:latin typeface="Verdana" panose="020B0604030504040204" pitchFamily="34" charset="0"/>
                <a:ea typeface="Verdana" panose="020B0604030504040204" pitchFamily="34" charset="0"/>
              </a:rPr>
              <a:t>wrapping</a:t>
            </a:r>
            <a:r>
              <a:rPr lang="el-GR" sz="1400" dirty="0">
                <a:latin typeface="Verdana" panose="020B0604030504040204" pitchFamily="34" charset="0"/>
                <a:ea typeface="Verdana" panose="020B0604030504040204" pitchFamily="34" charset="0"/>
              </a:rPr>
              <a:t>". Ξεκινά με το πιο αριστερό σημείο και στη συνέχεια προσθέτει επανειλημμένα το σημείο που έχει τη μικρότερη πολική γωνία σε σχέση με το τρέχον σημείο. Αυτός ο αλγόριθμος λειτουργεί με χρονική πολυπλοκότητα O(</a:t>
            </a:r>
            <a:r>
              <a:rPr lang="el-GR" sz="1400" dirty="0" err="1">
                <a:latin typeface="Verdana" panose="020B0604030504040204" pitchFamily="34" charset="0"/>
                <a:ea typeface="Verdana" panose="020B0604030504040204" pitchFamily="34" charset="0"/>
              </a:rPr>
              <a:t>nh</a:t>
            </a:r>
            <a:r>
              <a:rPr lang="el-GR" sz="1400" dirty="0">
                <a:latin typeface="Verdana" panose="020B0604030504040204" pitchFamily="34" charset="0"/>
                <a:ea typeface="Verdana" panose="020B0604030504040204" pitchFamily="34" charset="0"/>
              </a:rPr>
              <a:t>) στη χειρότερη περίπτωση, όπου n είναι ο αριθμός των σημείων εισόδου και h είναι ο αριθμός των σημείων στο κυρτό περίβλημα.</a:t>
            </a:r>
          </a:p>
        </p:txBody>
      </p:sp>
    </p:spTree>
    <p:extLst>
      <p:ext uri="{BB962C8B-B14F-4D97-AF65-F5344CB8AC3E}">
        <p14:creationId xmlns:p14="http://schemas.microsoft.com/office/powerpoint/2010/main" val="132530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166DD54-DFB9-2BDD-B803-C500B3A157FF}"/>
              </a:ext>
            </a:extLst>
          </p:cNvPr>
          <p:cNvSpPr>
            <a:spLocks noGrp="1"/>
          </p:cNvSpPr>
          <p:nvPr>
            <p:ph type="title"/>
          </p:nvPr>
        </p:nvSpPr>
        <p:spPr>
          <a:xfrm>
            <a:off x="838200" y="0"/>
            <a:ext cx="10515600" cy="1325563"/>
          </a:xfrm>
        </p:spPr>
        <p:txBody>
          <a:bodyPr>
            <a:normAutofit/>
          </a:bodyPr>
          <a:lstStyle/>
          <a:p>
            <a:r>
              <a:rPr lang="en-US" sz="2400" b="1" dirty="0">
                <a:solidFill>
                  <a:srgbClr val="FF0000"/>
                </a:solidFill>
                <a:latin typeface="Verdana" panose="020B0604030504040204" pitchFamily="34" charset="0"/>
                <a:ea typeface="Verdana" panose="020B0604030504040204" pitchFamily="34" charset="0"/>
                <a:cs typeface="Verdana" panose="020B0604030504040204" pitchFamily="34" charset="0"/>
              </a:rPr>
              <a:t>Convex Hull</a:t>
            </a:r>
            <a:r>
              <a:rPr lang="el-GR" sz="2400" b="1"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l-GR" sz="2400" dirty="0">
                <a:solidFill>
                  <a:srgbClr val="FF0000"/>
                </a:solidFill>
                <a:latin typeface="Verdana" panose="020B0604030504040204" pitchFamily="34" charset="0"/>
                <a:ea typeface="Verdana" panose="020B0604030504040204" pitchFamily="34" charset="0"/>
                <a:cs typeface="Verdana" panose="020B0604030504040204" pitchFamily="34" charset="0"/>
              </a:rPr>
              <a:t>Υλοποίηση κυρτών περιβλημάτων σε 2 διαστάσεις.</a:t>
            </a:r>
            <a:br>
              <a:rPr lang="el-GR" sz="2400" dirty="0">
                <a:solidFill>
                  <a:srgbClr val="FF0000"/>
                </a:solidFill>
                <a:latin typeface="Verdana" panose="020B0604030504040204" pitchFamily="34" charset="0"/>
                <a:ea typeface="Verdana" panose="020B0604030504040204" pitchFamily="34" charset="0"/>
                <a:cs typeface="Verdana" panose="020B0604030504040204" pitchFamily="34" charset="0"/>
              </a:rPr>
            </a:br>
            <a:r>
              <a:rPr lang="el-GR" sz="2400" dirty="0">
                <a:solidFill>
                  <a:srgbClr val="FF0000"/>
                </a:solidFill>
                <a:latin typeface="Verdana" panose="020B0604030504040204" pitchFamily="34" charset="0"/>
                <a:ea typeface="Verdana" panose="020B0604030504040204" pitchFamily="34" charset="0"/>
                <a:cs typeface="Verdana" panose="020B0604030504040204" pitchFamily="34" charset="0"/>
              </a:rPr>
              <a:t>				   (συνέχεια)</a:t>
            </a:r>
            <a:endParaRPr lang="en-US" sz="2400"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pic>
        <p:nvPicPr>
          <p:cNvPr id="5" name="Θέση περιεχομένου 4">
            <a:extLst>
              <a:ext uri="{FF2B5EF4-FFF2-40B4-BE49-F238E27FC236}">
                <a16:creationId xmlns:a16="http://schemas.microsoft.com/office/drawing/2014/main" id="{9B7CFCAC-AFDB-94E2-BF6A-7B9922A86B66}"/>
              </a:ext>
            </a:extLst>
          </p:cNvPr>
          <p:cNvPicPr>
            <a:picLocks noGrp="1" noChangeAspect="1"/>
          </p:cNvPicPr>
          <p:nvPr>
            <p:ph idx="1"/>
          </p:nvPr>
        </p:nvPicPr>
        <p:blipFill>
          <a:blip r:embed="rId2"/>
          <a:stretch>
            <a:fillRect/>
          </a:stretch>
        </p:blipFill>
        <p:spPr>
          <a:xfrm>
            <a:off x="838200" y="1696886"/>
            <a:ext cx="10515600" cy="1478203"/>
          </a:xfrm>
        </p:spPr>
      </p:pic>
      <p:sp>
        <p:nvSpPr>
          <p:cNvPr id="7" name="TextBox 6">
            <a:extLst>
              <a:ext uri="{FF2B5EF4-FFF2-40B4-BE49-F238E27FC236}">
                <a16:creationId xmlns:a16="http://schemas.microsoft.com/office/drawing/2014/main" id="{A1B43A6A-9FC3-4DB7-C1D0-AAD0C619C7A4}"/>
              </a:ext>
            </a:extLst>
          </p:cNvPr>
          <p:cNvSpPr txBox="1"/>
          <p:nvPr/>
        </p:nvSpPr>
        <p:spPr>
          <a:xfrm>
            <a:off x="2959223" y="3546412"/>
            <a:ext cx="6096000" cy="2585323"/>
          </a:xfrm>
          <a:prstGeom prst="rect">
            <a:avLst/>
          </a:prstGeom>
          <a:noFill/>
        </p:spPr>
        <p:txBody>
          <a:bodyPr wrap="square">
            <a:spAutoFit/>
          </a:bodyPr>
          <a:lstStyle/>
          <a:p>
            <a:r>
              <a:rPr lang="en-US" b="1" dirty="0"/>
              <a:t>orientation(p, q, r): </a:t>
            </a:r>
            <a:r>
              <a:rPr lang="en-US" dirty="0" err="1"/>
              <a:t>Αυτή</a:t>
            </a:r>
            <a:r>
              <a:rPr lang="en-US" dirty="0"/>
              <a:t> η </a:t>
            </a:r>
            <a:r>
              <a:rPr lang="en-US" dirty="0" err="1"/>
              <a:t>συνάρτηση</a:t>
            </a:r>
            <a:r>
              <a:rPr lang="en-US" dirty="0"/>
              <a:t> </a:t>
            </a:r>
            <a:r>
              <a:rPr lang="en-US" dirty="0" err="1"/>
              <a:t>χρησιμο</a:t>
            </a:r>
            <a:r>
              <a:rPr lang="en-US" dirty="0"/>
              <a:t>ποιείται για τον προσδιορισμό του προσανατολισμού τριών σημείων (p, q, r).Ο προσανατολισμός υπολογίζεται χρησιμοποιώντας το διασταυρούμενο γινόμενο των διανυσμάτων (pq) και (qr).Εάν το διασταυρούμενο γινόμενο είναι μηδέν, τα σημεία είναι κολλητά.Εάν το διασταυρούμενο γινόμενο είναι θετικό, τα σημεία έχουν αριστερόστροφο προσανατολισμό (αριστερή στροφή).Εάν το διασταυρούμενο γινόμενο είναι αρνητικό, τα σημεία έχουν δεξιόστροφο προσανατολισμό (δεξιά στροφή).</a:t>
            </a:r>
          </a:p>
        </p:txBody>
      </p:sp>
    </p:spTree>
    <p:extLst>
      <p:ext uri="{BB962C8B-B14F-4D97-AF65-F5344CB8AC3E}">
        <p14:creationId xmlns:p14="http://schemas.microsoft.com/office/powerpoint/2010/main" val="333653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166DD54-DFB9-2BDD-B803-C500B3A157FF}"/>
              </a:ext>
            </a:extLst>
          </p:cNvPr>
          <p:cNvSpPr>
            <a:spLocks noGrp="1"/>
          </p:cNvSpPr>
          <p:nvPr>
            <p:ph type="title"/>
          </p:nvPr>
        </p:nvSpPr>
        <p:spPr>
          <a:xfrm>
            <a:off x="838200" y="0"/>
            <a:ext cx="10515600" cy="1325563"/>
          </a:xfrm>
        </p:spPr>
        <p:txBody>
          <a:bodyPr>
            <a:normAutofit/>
          </a:bodyPr>
          <a:lstStyle/>
          <a:p>
            <a:r>
              <a:rPr lang="en-US" sz="2400" b="1" dirty="0">
                <a:solidFill>
                  <a:srgbClr val="FF0000"/>
                </a:solidFill>
                <a:latin typeface="Verdana" panose="020B0604030504040204" pitchFamily="34" charset="0"/>
                <a:ea typeface="Verdana" panose="020B0604030504040204" pitchFamily="34" charset="0"/>
                <a:cs typeface="Verdana" panose="020B0604030504040204" pitchFamily="34" charset="0"/>
              </a:rPr>
              <a:t>Convex Hull</a:t>
            </a:r>
            <a:r>
              <a:rPr lang="el-GR" sz="2400" b="1"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l-GR" sz="2400" dirty="0">
                <a:solidFill>
                  <a:srgbClr val="FF0000"/>
                </a:solidFill>
                <a:latin typeface="Verdana" panose="020B0604030504040204" pitchFamily="34" charset="0"/>
                <a:ea typeface="Verdana" panose="020B0604030504040204" pitchFamily="34" charset="0"/>
                <a:cs typeface="Verdana" panose="020B0604030504040204" pitchFamily="34" charset="0"/>
              </a:rPr>
              <a:t>Υλοποίηση κυρτών περιβλημάτων σε 2 διαστάσεις.</a:t>
            </a:r>
            <a:br>
              <a:rPr lang="el-GR" sz="2400" dirty="0">
                <a:solidFill>
                  <a:srgbClr val="FF0000"/>
                </a:solidFill>
                <a:latin typeface="Verdana" panose="020B0604030504040204" pitchFamily="34" charset="0"/>
                <a:ea typeface="Verdana" panose="020B0604030504040204" pitchFamily="34" charset="0"/>
                <a:cs typeface="Verdana" panose="020B0604030504040204" pitchFamily="34" charset="0"/>
              </a:rPr>
            </a:br>
            <a:r>
              <a:rPr lang="el-GR" sz="2400" dirty="0">
                <a:solidFill>
                  <a:srgbClr val="FF0000"/>
                </a:solidFill>
                <a:latin typeface="Verdana" panose="020B0604030504040204" pitchFamily="34" charset="0"/>
                <a:ea typeface="Verdana" panose="020B0604030504040204" pitchFamily="34" charset="0"/>
                <a:cs typeface="Verdana" panose="020B0604030504040204" pitchFamily="34" charset="0"/>
              </a:rPr>
              <a:t>				   (συνέχεια)</a:t>
            </a:r>
            <a:endParaRPr lang="en-US" sz="2400"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Box 6">
            <a:extLst>
              <a:ext uri="{FF2B5EF4-FFF2-40B4-BE49-F238E27FC236}">
                <a16:creationId xmlns:a16="http://schemas.microsoft.com/office/drawing/2014/main" id="{A1B43A6A-9FC3-4DB7-C1D0-AAD0C619C7A4}"/>
              </a:ext>
            </a:extLst>
          </p:cNvPr>
          <p:cNvSpPr txBox="1"/>
          <p:nvPr/>
        </p:nvSpPr>
        <p:spPr>
          <a:xfrm>
            <a:off x="6096000" y="1347756"/>
            <a:ext cx="6096000" cy="5355312"/>
          </a:xfrm>
          <a:prstGeom prst="rect">
            <a:avLst/>
          </a:prstGeom>
          <a:noFill/>
        </p:spPr>
        <p:txBody>
          <a:bodyPr wrap="square">
            <a:spAutoFit/>
          </a:bodyPr>
          <a:lstStyle/>
          <a:p>
            <a:r>
              <a:rPr lang="el-GR" b="1" dirty="0" err="1"/>
              <a:t>graham_scan</a:t>
            </a:r>
            <a:r>
              <a:rPr lang="el-GR" b="1" dirty="0"/>
              <a:t>(</a:t>
            </a:r>
            <a:r>
              <a:rPr lang="el-GR" b="1" dirty="0" err="1"/>
              <a:t>points</a:t>
            </a:r>
            <a:r>
              <a:rPr lang="el-GR" b="1" dirty="0"/>
              <a:t>): </a:t>
            </a:r>
            <a:r>
              <a:rPr lang="el-GR" dirty="0"/>
              <a:t>Αυτή η συνάρτηση υλοποιεί τον αλγόριθμο </a:t>
            </a:r>
            <a:r>
              <a:rPr lang="el-GR" dirty="0" err="1"/>
              <a:t>Graham's</a:t>
            </a:r>
            <a:r>
              <a:rPr lang="el-GR" dirty="0"/>
              <a:t> </a:t>
            </a:r>
            <a:r>
              <a:rPr lang="el-GR" dirty="0" err="1"/>
              <a:t>Scan</a:t>
            </a:r>
            <a:r>
              <a:rPr lang="el-GR" dirty="0"/>
              <a:t> για την εύρεση του κυρτού </a:t>
            </a:r>
            <a:r>
              <a:rPr lang="el-GR" dirty="0" err="1"/>
              <a:t>περιβλήματος.Λαμβάνει</a:t>
            </a:r>
            <a:r>
              <a:rPr lang="el-GR" dirty="0"/>
              <a:t> ως είσοδο μια λίστα 2D </a:t>
            </a:r>
            <a:r>
              <a:rPr lang="el-GR" dirty="0" err="1"/>
              <a:t>σημείων.Αρχικά</a:t>
            </a:r>
            <a:r>
              <a:rPr lang="el-GR" dirty="0"/>
              <a:t> ελέγχει αν ο αριθμός των σημείων είναι μικρότερος από 3. Αν ναι, επιστρέφει τα σημεία εισόδου, καθώς δεν μπορεί να σχηματιστεί κυρτό περίβλημα με λιγότερα από 3 </a:t>
            </a:r>
            <a:r>
              <a:rPr lang="el-GR" dirty="0" err="1"/>
              <a:t>σημεία.Το</a:t>
            </a:r>
            <a:r>
              <a:rPr lang="el-GR" dirty="0"/>
              <a:t> χαμηλότερο (κάτω αριστερά) σημείο επιλέγεται ως σημείο εκκίνησης για τη δημιουργία του κυρτού περιβλήματος.</a:t>
            </a:r>
            <a:r>
              <a:rPr lang="en-US" dirty="0"/>
              <a:t>T</a:t>
            </a:r>
            <a:r>
              <a:rPr lang="el-GR" dirty="0"/>
              <a:t>α σημεία ταξινομούνται με βάση τις πολικές τους γωνίες ως προς το χαμηλότερο </a:t>
            </a:r>
            <a:r>
              <a:rPr lang="el-GR" dirty="0" err="1"/>
              <a:t>σημείο.Μια</a:t>
            </a:r>
            <a:r>
              <a:rPr lang="el-GR" dirty="0"/>
              <a:t> στοίβα με όνομα </a:t>
            </a:r>
            <a:r>
              <a:rPr lang="el-GR" dirty="0" err="1"/>
              <a:t>convex_hull</a:t>
            </a:r>
            <a:r>
              <a:rPr lang="el-GR" dirty="0"/>
              <a:t> </a:t>
            </a:r>
            <a:r>
              <a:rPr lang="el-GR" dirty="0" err="1"/>
              <a:t>αρχικοποιείται</a:t>
            </a:r>
            <a:r>
              <a:rPr lang="el-GR" dirty="0"/>
              <a:t> με τα δύο πιο αριστερά </a:t>
            </a:r>
            <a:r>
              <a:rPr lang="el-GR" dirty="0" err="1"/>
              <a:t>σημεία.Ο</a:t>
            </a:r>
            <a:r>
              <a:rPr lang="el-GR" dirty="0"/>
              <a:t> αλγόριθμος επαναλαμβάνει τα ταξινομημένα σημεία και ελέγχει τον προσανατολισμό τους με τα δύο τελευταία σημεία της στοίβας </a:t>
            </a:r>
            <a:r>
              <a:rPr lang="el-GR" dirty="0" err="1"/>
              <a:t>convex_hull.Εάν</a:t>
            </a:r>
            <a:r>
              <a:rPr lang="el-GR" dirty="0"/>
              <a:t> ο προσανατολισμός δεν είναι αριστερόστροφος, το τελευταίο σημείο αφαιρείται από τη στοίβα μέχρι να επιτευχθεί αριστερόστροφος προσανατολισμός. Τέλος, η στοίβα </a:t>
            </a:r>
            <a:r>
              <a:rPr lang="el-GR" dirty="0" err="1"/>
              <a:t>convex_hull</a:t>
            </a:r>
            <a:r>
              <a:rPr lang="el-GR" dirty="0"/>
              <a:t> περιέχει όλες τις κορυφές του κυρτού περιβλήματος.</a:t>
            </a:r>
            <a:endParaRPr lang="en-US" dirty="0"/>
          </a:p>
        </p:txBody>
      </p:sp>
      <p:pic>
        <p:nvPicPr>
          <p:cNvPr id="8" name="Εικόνα 7">
            <a:extLst>
              <a:ext uri="{FF2B5EF4-FFF2-40B4-BE49-F238E27FC236}">
                <a16:creationId xmlns:a16="http://schemas.microsoft.com/office/drawing/2014/main" id="{DD0A188D-76D4-0030-CA00-D8B2133B6C1E}"/>
              </a:ext>
            </a:extLst>
          </p:cNvPr>
          <p:cNvPicPr>
            <a:picLocks noChangeAspect="1"/>
          </p:cNvPicPr>
          <p:nvPr/>
        </p:nvPicPr>
        <p:blipFill>
          <a:blip r:embed="rId2"/>
          <a:stretch>
            <a:fillRect/>
          </a:stretch>
        </p:blipFill>
        <p:spPr>
          <a:xfrm>
            <a:off x="167385" y="1482571"/>
            <a:ext cx="5928615" cy="5060272"/>
          </a:xfrm>
          <a:prstGeom prst="rect">
            <a:avLst/>
          </a:prstGeom>
        </p:spPr>
      </p:pic>
    </p:spTree>
    <p:extLst>
      <p:ext uri="{BB962C8B-B14F-4D97-AF65-F5344CB8AC3E}">
        <p14:creationId xmlns:p14="http://schemas.microsoft.com/office/powerpoint/2010/main" val="121570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166DD54-DFB9-2BDD-B803-C500B3A157FF}"/>
              </a:ext>
            </a:extLst>
          </p:cNvPr>
          <p:cNvSpPr>
            <a:spLocks noGrp="1"/>
          </p:cNvSpPr>
          <p:nvPr>
            <p:ph type="title"/>
          </p:nvPr>
        </p:nvSpPr>
        <p:spPr>
          <a:xfrm>
            <a:off x="838200" y="0"/>
            <a:ext cx="10515600" cy="1325563"/>
          </a:xfrm>
        </p:spPr>
        <p:txBody>
          <a:bodyPr>
            <a:normAutofit/>
          </a:bodyPr>
          <a:lstStyle/>
          <a:p>
            <a:r>
              <a:rPr lang="en-US" sz="2400" b="1" dirty="0">
                <a:solidFill>
                  <a:srgbClr val="FF0000"/>
                </a:solidFill>
                <a:latin typeface="Verdana" panose="020B0604030504040204" pitchFamily="34" charset="0"/>
                <a:ea typeface="Verdana" panose="020B0604030504040204" pitchFamily="34" charset="0"/>
                <a:cs typeface="Verdana" panose="020B0604030504040204" pitchFamily="34" charset="0"/>
              </a:rPr>
              <a:t>Convex Hull</a:t>
            </a:r>
            <a:r>
              <a:rPr lang="el-GR" sz="2400" b="1"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l-GR" sz="2400" dirty="0">
                <a:solidFill>
                  <a:srgbClr val="FF0000"/>
                </a:solidFill>
                <a:latin typeface="Verdana" panose="020B0604030504040204" pitchFamily="34" charset="0"/>
                <a:ea typeface="Verdana" panose="020B0604030504040204" pitchFamily="34" charset="0"/>
                <a:cs typeface="Verdana" panose="020B0604030504040204" pitchFamily="34" charset="0"/>
              </a:rPr>
              <a:t>Υλοποίηση κυρτών περιβλημάτων σε 2 διαστάσεις.</a:t>
            </a:r>
            <a:br>
              <a:rPr lang="el-GR" sz="2400" dirty="0">
                <a:solidFill>
                  <a:srgbClr val="FF0000"/>
                </a:solidFill>
                <a:latin typeface="Verdana" panose="020B0604030504040204" pitchFamily="34" charset="0"/>
                <a:ea typeface="Verdana" panose="020B0604030504040204" pitchFamily="34" charset="0"/>
                <a:cs typeface="Verdana" panose="020B0604030504040204" pitchFamily="34" charset="0"/>
              </a:rPr>
            </a:br>
            <a:r>
              <a:rPr lang="el-GR" sz="2400" dirty="0">
                <a:solidFill>
                  <a:srgbClr val="FF0000"/>
                </a:solidFill>
                <a:latin typeface="Verdana" panose="020B0604030504040204" pitchFamily="34" charset="0"/>
                <a:ea typeface="Verdana" panose="020B0604030504040204" pitchFamily="34" charset="0"/>
                <a:cs typeface="Verdana" panose="020B0604030504040204" pitchFamily="34" charset="0"/>
              </a:rPr>
              <a:t>				   (συνέχεια)</a:t>
            </a:r>
            <a:endParaRPr lang="en-US" sz="2400"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Box 6">
            <a:extLst>
              <a:ext uri="{FF2B5EF4-FFF2-40B4-BE49-F238E27FC236}">
                <a16:creationId xmlns:a16="http://schemas.microsoft.com/office/drawing/2014/main" id="{A1B43A6A-9FC3-4DB7-C1D0-AAD0C619C7A4}"/>
              </a:ext>
            </a:extLst>
          </p:cNvPr>
          <p:cNvSpPr txBox="1"/>
          <p:nvPr/>
        </p:nvSpPr>
        <p:spPr>
          <a:xfrm>
            <a:off x="6096000" y="1193441"/>
            <a:ext cx="6096000" cy="5509200"/>
          </a:xfrm>
          <a:prstGeom prst="rect">
            <a:avLst/>
          </a:prstGeom>
          <a:noFill/>
        </p:spPr>
        <p:txBody>
          <a:bodyPr wrap="square">
            <a:spAutoFit/>
          </a:bodyPr>
          <a:lstStyle/>
          <a:p>
            <a:r>
              <a:rPr lang="el-GR" sz="1600" b="1" dirty="0" err="1"/>
              <a:t>jarvis_march</a:t>
            </a:r>
            <a:r>
              <a:rPr lang="el-GR" sz="1600" b="1" dirty="0"/>
              <a:t>(</a:t>
            </a:r>
            <a:r>
              <a:rPr lang="el-GR" sz="1600" b="1" dirty="0" err="1"/>
              <a:t>points</a:t>
            </a:r>
            <a:r>
              <a:rPr lang="el-GR" sz="1600" b="1" dirty="0"/>
              <a:t>) :</a:t>
            </a:r>
            <a:r>
              <a:rPr lang="el-GR" sz="1600" dirty="0"/>
              <a:t>Λαμβάνει ως είσοδο μια λίστα σημείων 2D.Αρχικά, ελέγχει αν ο αριθμός των σημείων είναι μικρότερος από 3. Αν ναι, επιστρέφει τα σημεία εισόδου, καθώς δεν μπορεί να σχηματιστεί κυρτό περίβλημα με λιγότερα από 3 </a:t>
            </a:r>
            <a:r>
              <a:rPr lang="el-GR" sz="1600" dirty="0" err="1"/>
              <a:t>σημεία.Αρχικοποιεί</a:t>
            </a:r>
            <a:r>
              <a:rPr lang="el-GR" sz="1600" dirty="0"/>
              <a:t> μια κενή λίστα με το όνομα </a:t>
            </a:r>
            <a:r>
              <a:rPr lang="el-GR" sz="1600" dirty="0" err="1"/>
              <a:t>hull</a:t>
            </a:r>
            <a:r>
              <a:rPr lang="el-GR" sz="1600" dirty="0"/>
              <a:t> για να αποθηκεύσει τις κορυφές του κυρτού </a:t>
            </a:r>
            <a:r>
              <a:rPr lang="el-GR" sz="1600" dirty="0" err="1"/>
              <a:t>περιβλήματος.Το</a:t>
            </a:r>
            <a:r>
              <a:rPr lang="el-GR" sz="1600" dirty="0"/>
              <a:t> αριστερότερο σημείο (με τη μικρότερη συντεταγμένη x) επιλέγεται ως σημείο </a:t>
            </a:r>
            <a:r>
              <a:rPr lang="el-GR" sz="1600" dirty="0" err="1"/>
              <a:t>εκκίνησης.Ο</a:t>
            </a:r>
            <a:r>
              <a:rPr lang="el-GR" sz="1600" dirty="0"/>
              <a:t> αλγόριθμος επαναλαμβάνει μέχρι να επισκεφθεί εκ νέου το σημείο </a:t>
            </a:r>
            <a:r>
              <a:rPr lang="el-GR" sz="1600" dirty="0" err="1"/>
              <a:t>εκκίνησης.Επαναλαμβάνει</a:t>
            </a:r>
            <a:r>
              <a:rPr lang="el-GR" sz="1600" dirty="0"/>
              <a:t> όλα τα άλλα σημεία και υπολογίζει τον προσανατολισμό του τρέχοντος σημείου, του σημείου που προστέθηκε προηγουμένως και του υποψήφιου </a:t>
            </a:r>
            <a:r>
              <a:rPr lang="el-GR" sz="1600" dirty="0" err="1"/>
              <a:t>σημείου.Εάν</a:t>
            </a:r>
            <a:r>
              <a:rPr lang="el-GR" sz="1600" dirty="0"/>
              <a:t> ο προσανατολισμός είναι αριστερόστροφος ή τα σημεία είναι κολλητά και το υποψήφιο σημείο απέχει περισσότερο από το τρέχον σημείο από ό,τι το προηγουμένως εξεταζόμενο σημείο, το υποψήφιο σημείο γίνεται το επόμενο σημείο του </a:t>
            </a:r>
            <a:r>
              <a:rPr lang="el-GR" sz="1600" dirty="0" err="1"/>
              <a:t>περιβλήματος.Ο</a:t>
            </a:r>
            <a:r>
              <a:rPr lang="el-GR" sz="1600" dirty="0"/>
              <a:t> αλγόριθμος συνεχίζει μέχρι να επιστρέψει στο πιο αριστερό σημείο, ολοκληρώνοντας το κυρτό </a:t>
            </a:r>
            <a:r>
              <a:rPr lang="el-GR" sz="1600" dirty="0" err="1"/>
              <a:t>περίβλημα.Οι</a:t>
            </a:r>
            <a:r>
              <a:rPr lang="el-GR" sz="1600" dirty="0"/>
              <a:t> κορυφές του κυρτού περιβλήματος προστίθενται στον κατάλογο και ενημερώνεται για την επόμενη </a:t>
            </a:r>
            <a:r>
              <a:rPr lang="el-GR" sz="1600" dirty="0" err="1"/>
              <a:t>επανάληψη.Τέλος</a:t>
            </a:r>
            <a:r>
              <a:rPr lang="el-GR" sz="1600" dirty="0"/>
              <a:t>, επιστρέφεται ο κατάλογος του περιβλήματος που περιέχει τις κορυφές του.</a:t>
            </a:r>
            <a:endParaRPr lang="en-US" sz="1600" dirty="0"/>
          </a:p>
          <a:p>
            <a:r>
              <a:rPr lang="el-GR" sz="1600" dirty="0"/>
              <a:t>συνάρτηση </a:t>
            </a:r>
            <a:r>
              <a:rPr lang="el-GR" sz="1600" dirty="0" err="1"/>
              <a:t>distance</a:t>
            </a:r>
            <a:r>
              <a:rPr lang="el-GR" sz="1600" dirty="0"/>
              <a:t>(p, q): Αυτή η συνάρτηση υπολογίζει την τετραγωνική ευκλείδεια απόσταση μεταξύ δύο σημείων 2D.</a:t>
            </a:r>
            <a:endParaRPr lang="en-US" sz="1600" dirty="0"/>
          </a:p>
        </p:txBody>
      </p:sp>
      <p:pic>
        <p:nvPicPr>
          <p:cNvPr id="4" name="Εικόνα 3">
            <a:extLst>
              <a:ext uri="{FF2B5EF4-FFF2-40B4-BE49-F238E27FC236}">
                <a16:creationId xmlns:a16="http://schemas.microsoft.com/office/drawing/2014/main" id="{D3B4B686-4A09-3B0E-B4B3-93965BE8E28E}"/>
              </a:ext>
            </a:extLst>
          </p:cNvPr>
          <p:cNvPicPr>
            <a:picLocks noChangeAspect="1"/>
          </p:cNvPicPr>
          <p:nvPr/>
        </p:nvPicPr>
        <p:blipFill>
          <a:blip r:embed="rId2"/>
          <a:stretch>
            <a:fillRect/>
          </a:stretch>
        </p:blipFill>
        <p:spPr>
          <a:xfrm>
            <a:off x="113284" y="1325563"/>
            <a:ext cx="5982716" cy="5252790"/>
          </a:xfrm>
          <a:prstGeom prst="rect">
            <a:avLst/>
          </a:prstGeom>
        </p:spPr>
      </p:pic>
    </p:spTree>
    <p:extLst>
      <p:ext uri="{BB962C8B-B14F-4D97-AF65-F5344CB8AC3E}">
        <p14:creationId xmlns:p14="http://schemas.microsoft.com/office/powerpoint/2010/main" val="452686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56599A3-9897-5769-AA72-302879CCF21B}"/>
              </a:ext>
            </a:extLst>
          </p:cNvPr>
          <p:cNvSpPr>
            <a:spLocks noGrp="1"/>
          </p:cNvSpPr>
          <p:nvPr>
            <p:ph type="title"/>
          </p:nvPr>
        </p:nvSpPr>
        <p:spPr>
          <a:xfrm>
            <a:off x="1024631" y="365125"/>
            <a:ext cx="10515600" cy="1325563"/>
          </a:xfrm>
        </p:spPr>
        <p:txBody>
          <a:bodyPr>
            <a:normAutofit/>
          </a:bodyPr>
          <a:lstStyle/>
          <a:p>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3</a:t>
            </a:r>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D</a:t>
            </a: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R-</a:t>
            </a:r>
            <a:r>
              <a:rPr lang="el-GR" sz="2000" b="1" dirty="0" err="1">
                <a:solidFill>
                  <a:srgbClr val="FF0000"/>
                </a:solidFill>
                <a:latin typeface="Verdana" panose="020B0604030504040204" pitchFamily="34" charset="0"/>
                <a:ea typeface="Verdana" panose="020B0604030504040204" pitchFamily="34" charset="0"/>
                <a:cs typeface="Verdana" panose="020B0604030504040204" pitchFamily="34" charset="0"/>
              </a:rPr>
              <a:t>trees</a:t>
            </a: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for </a:t>
            </a:r>
            <a:r>
              <a:rPr lang="el-GR" sz="2000" b="1" dirty="0" err="1">
                <a:solidFill>
                  <a:srgbClr val="FF0000"/>
                </a:solidFill>
                <a:latin typeface="Verdana" panose="020B0604030504040204" pitchFamily="34" charset="0"/>
                <a:ea typeface="Verdana" panose="020B0604030504040204" pitchFamily="34" charset="0"/>
                <a:cs typeface="Verdana" panose="020B0604030504040204" pitchFamily="34" charset="0"/>
              </a:rPr>
              <a:t>Spatio-Temporal</a:t>
            </a: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l-GR" sz="2000" b="1" dirty="0" err="1">
                <a:solidFill>
                  <a:srgbClr val="FF0000"/>
                </a:solidFill>
                <a:latin typeface="Verdana" panose="020B0604030504040204" pitchFamily="34" charset="0"/>
                <a:ea typeface="Verdana" panose="020B0604030504040204" pitchFamily="34" charset="0"/>
                <a:cs typeface="Verdana" panose="020B0604030504040204" pitchFamily="34" charset="0"/>
              </a:rPr>
              <a:t>Queries</a:t>
            </a: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σε ΒΔ τροχιών στο επίπεδο</a:t>
            </a:r>
            <a:endParaRPr lang="en-US" sz="2000" dirty="0">
              <a:solidFill>
                <a:srgbClr val="FF0000"/>
              </a:solidFill>
            </a:endParaRPr>
          </a:p>
        </p:txBody>
      </p:sp>
      <p:sp>
        <p:nvSpPr>
          <p:cNvPr id="3" name="Θέση περιεχομένου 2">
            <a:extLst>
              <a:ext uri="{FF2B5EF4-FFF2-40B4-BE49-F238E27FC236}">
                <a16:creationId xmlns:a16="http://schemas.microsoft.com/office/drawing/2014/main" id="{1B016284-17CB-0AEB-059A-1B146579A37B}"/>
              </a:ext>
            </a:extLst>
          </p:cNvPr>
          <p:cNvSpPr>
            <a:spLocks noGrp="1"/>
          </p:cNvSpPr>
          <p:nvPr>
            <p:ph idx="1"/>
          </p:nvPr>
        </p:nvSpPr>
        <p:spPr>
          <a:xfrm>
            <a:off x="838200" y="1509203"/>
            <a:ext cx="10515600" cy="5140172"/>
          </a:xfrm>
        </p:spPr>
        <p:txBody>
          <a:bodyPr>
            <a:noAutofit/>
          </a:bodyPr>
          <a:lstStyle/>
          <a:p>
            <a:pPr marL="0" indent="0">
              <a:buNone/>
            </a:pPr>
            <a:r>
              <a:rPr lang="el-GR" sz="1400" b="1" dirty="0"/>
              <a:t>Βέβαια, ας εμβαθύνουμε λίγο περισσότερο στην υλοποίηση τρισδιάστατων δέντρων R ειδικά για </a:t>
            </a:r>
            <a:r>
              <a:rPr lang="el-GR" sz="1400" b="1" dirty="0" err="1"/>
              <a:t>χωροχρονικά</a:t>
            </a:r>
            <a:r>
              <a:rPr lang="el-GR" sz="1400" b="1" dirty="0"/>
              <a:t> ερωτήματα σε βάσεις δεδομένων τροχιών. Ακολουθεί μια πιο λεπτομερής εξήγηση των σχετικών βημάτων:</a:t>
            </a:r>
            <a:endParaRPr lang="en-US" sz="1400" b="1" dirty="0"/>
          </a:p>
          <a:p>
            <a:r>
              <a:rPr lang="el-GR" sz="1400" b="1" dirty="0"/>
              <a:t>Δομή δεδομένων:</a:t>
            </a:r>
            <a:endParaRPr lang="en-US" sz="1400" b="1" dirty="0"/>
          </a:p>
          <a:p>
            <a:pPr marL="457200" lvl="1" indent="0">
              <a:buNone/>
            </a:pPr>
            <a:r>
              <a:rPr lang="el-GR" sz="1400" dirty="0"/>
              <a:t>Κάθε κόμβος του 3D R-</a:t>
            </a:r>
            <a:r>
              <a:rPr lang="el-GR" sz="1400" dirty="0" err="1"/>
              <a:t>tree</a:t>
            </a:r>
            <a:r>
              <a:rPr lang="el-GR" sz="1400" dirty="0"/>
              <a:t> αποθηκεύει ένα </a:t>
            </a:r>
            <a:r>
              <a:rPr lang="el-GR" sz="1400" dirty="0" err="1"/>
              <a:t>bounding</a:t>
            </a:r>
            <a:r>
              <a:rPr lang="el-GR" sz="1400" dirty="0"/>
              <a:t> </a:t>
            </a:r>
            <a:r>
              <a:rPr lang="el-GR" sz="1400" dirty="0" err="1"/>
              <a:t>box</a:t>
            </a:r>
            <a:r>
              <a:rPr lang="el-GR" sz="1400" dirty="0"/>
              <a:t> στο χώρο (x, y, t) που περικλείει τους κόμβους-παιδιά </a:t>
            </a:r>
            <a:r>
              <a:rPr lang="el-GR" sz="1400" dirty="0" err="1"/>
              <a:t>του.Ο</a:t>
            </a:r>
            <a:r>
              <a:rPr lang="el-GR" sz="1400" dirty="0"/>
              <a:t> ριζικός κόμβος περιέχει το πλαίσιο οριοθέτησης που καλύπτει ολόκληρο το </a:t>
            </a:r>
            <a:r>
              <a:rPr lang="el-GR" sz="1400" dirty="0" err="1"/>
              <a:t>χωροχρονικό</a:t>
            </a:r>
            <a:r>
              <a:rPr lang="el-GR" sz="1400" dirty="0"/>
              <a:t> πεδίο και οι εσωτερικοί κόμβοι διαιρούν τα πλαίσια οριοθέτησής τους για να περικλείουν περισσότερα </a:t>
            </a:r>
            <a:r>
              <a:rPr lang="el-GR" sz="1400" dirty="0" err="1"/>
              <a:t>δεδομένα.Οι</a:t>
            </a:r>
            <a:r>
              <a:rPr lang="el-GR" sz="1400" dirty="0"/>
              <a:t> κόμβοι φύλλων αποθηκεύουν τμήματα τροχιάς ή σημεία που αντιπροσωπεύουν τις τροχιές.</a:t>
            </a:r>
            <a:endParaRPr lang="en-US" sz="1400" dirty="0"/>
          </a:p>
          <a:p>
            <a:r>
              <a:rPr lang="el-GR" sz="1400" b="1" dirty="0"/>
              <a:t>Προετοιμασία δεδομένων:</a:t>
            </a:r>
            <a:endParaRPr lang="en-US" sz="1400" b="1" dirty="0"/>
          </a:p>
          <a:p>
            <a:pPr marL="457200" lvl="1" indent="0">
              <a:buNone/>
            </a:pPr>
            <a:r>
              <a:rPr lang="el-GR" sz="1400" dirty="0" err="1"/>
              <a:t>Αναπαραστούμε</a:t>
            </a:r>
            <a:r>
              <a:rPr lang="el-GR" sz="1400" dirty="0"/>
              <a:t> κάθε τροχιά ως μια ακολουθία σημείων ή τμημάτων (x, y, t), όπου κάθε τμήμα αντιπροσωπεύει ένα τμήμα της τροχιάς εντός ενός συγκεκριμένου χρονικού </a:t>
            </a:r>
            <a:r>
              <a:rPr lang="el-GR" sz="1400" dirty="0" err="1"/>
              <a:t>διαστήματος.Χωρίζουμε</a:t>
            </a:r>
            <a:r>
              <a:rPr lang="el-GR" sz="1400" dirty="0"/>
              <a:t> τις τροχιές σε τμήματα που μπορούν να χωρέσουν στη χωρητικότητα ενός μόνο κόμβου </a:t>
            </a:r>
            <a:r>
              <a:rPr lang="el-GR" sz="1400" dirty="0" err="1"/>
              <a:t>φύλλου.Κατασκευή</a:t>
            </a:r>
            <a:r>
              <a:rPr lang="el-GR" sz="1400" dirty="0"/>
              <a:t> του τρισδιάστατου δέντρου R :Ξεκινάμε με ένα κενό δέντρο και εισάγουμε ένα προς ένα τα τμήματα τροχιάς (σημεία).Κατά την εισαγωγή ενός τμήματος, βρίσκουμε τον κατάλληλο κόμβο φύλλου που μπορεί να το χωρέσει λαμβάνοντας υπόψη τόσο τη χωρική όσο και τη χρονική </a:t>
            </a:r>
            <a:r>
              <a:rPr lang="el-GR" sz="1400" dirty="0" err="1"/>
              <a:t>διάσταση.Προσαρμόζουμε</a:t>
            </a:r>
            <a:r>
              <a:rPr lang="el-GR" sz="1400" dirty="0"/>
              <a:t> τα πλαίσια οριοθέτησης των γονικών κόμβων κατά την εισαγωγή ώστε να καλύπτουν τα </a:t>
            </a:r>
            <a:r>
              <a:rPr lang="el-GR" sz="1400" dirty="0" err="1"/>
              <a:t>νεοπροστιθέμενα</a:t>
            </a:r>
            <a:r>
              <a:rPr lang="el-GR" sz="1400" dirty="0"/>
              <a:t> δεδομένα. </a:t>
            </a:r>
          </a:p>
          <a:p>
            <a:r>
              <a:rPr lang="el-GR" sz="1400" b="1" dirty="0"/>
              <a:t>Επεξεργασία ερωτημάτων:</a:t>
            </a:r>
          </a:p>
          <a:p>
            <a:pPr marL="457200" lvl="1" indent="0">
              <a:buNone/>
            </a:pPr>
            <a:r>
              <a:rPr lang="el-GR" sz="1400" dirty="0"/>
              <a:t>Εύρος ερωτημάτων: Αναζήτηση τμημάτων τροχιάς που τέμνουν ένα δεδομένο τρισδιάστατο εύρος (χωρικό πλαίσιο και χρονικό διάστημα).Διασχίζουμε το δέντρο, κλαδεύοντας τα κλαδιά που δεν τέμνουν το εύρος του </a:t>
            </a:r>
            <a:r>
              <a:rPr lang="el-GR" sz="1400" dirty="0" err="1"/>
              <a:t>ερωτήματος.Έλεγχος</a:t>
            </a:r>
            <a:r>
              <a:rPr lang="el-GR" sz="1400" dirty="0"/>
              <a:t> τμημάτων τροχιάς σε κόμβους φύλλων για τομή με το εύρος ερωτήματος.</a:t>
            </a:r>
          </a:p>
          <a:p>
            <a:pPr marL="457200" lvl="1" indent="0">
              <a:buNone/>
            </a:pPr>
            <a:r>
              <a:rPr lang="el-GR" sz="1400" dirty="0"/>
              <a:t>Ερωτήματα πλησιέστερου γείτονα: Εύρεση του τμήματος τροχιάς που βρίσκεται πλησιέστερα σε ένα δεδομένο σημείο στο χώρο (x, y, t).Διασχίστε το δέντρο λαμβάνοντας υπόψη τόσο τη χωρική όσο και τη χρονική </a:t>
            </a:r>
            <a:r>
              <a:rPr lang="el-GR" sz="1400" dirty="0" err="1"/>
              <a:t>διάσταση.Κλαδεύουμε</a:t>
            </a:r>
            <a:r>
              <a:rPr lang="el-GR" sz="1400" dirty="0"/>
              <a:t> τους κλάδους που δεν μπορούν να περιέχουν ένα κοντινότερο τμήμα τροχιάς.</a:t>
            </a:r>
            <a:endParaRPr lang="en-US" sz="1400" dirty="0"/>
          </a:p>
        </p:txBody>
      </p:sp>
    </p:spTree>
    <p:extLst>
      <p:ext uri="{BB962C8B-B14F-4D97-AF65-F5344CB8AC3E}">
        <p14:creationId xmlns:p14="http://schemas.microsoft.com/office/powerpoint/2010/main" val="2895204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166DD54-DFB9-2BDD-B803-C500B3A157FF}"/>
              </a:ext>
            </a:extLst>
          </p:cNvPr>
          <p:cNvSpPr>
            <a:spLocks noGrp="1"/>
          </p:cNvSpPr>
          <p:nvPr>
            <p:ph type="title"/>
          </p:nvPr>
        </p:nvSpPr>
        <p:spPr>
          <a:xfrm>
            <a:off x="838200" y="0"/>
            <a:ext cx="10515600" cy="1325563"/>
          </a:xfrm>
        </p:spPr>
        <p:txBody>
          <a:bodyPr>
            <a:normAutofit/>
          </a:bodyPr>
          <a:lstStyle/>
          <a:p>
            <a:r>
              <a:rPr lang="en-US" sz="2400" b="1" dirty="0">
                <a:solidFill>
                  <a:srgbClr val="FF0000"/>
                </a:solidFill>
                <a:latin typeface="Verdana" panose="020B0604030504040204" pitchFamily="34" charset="0"/>
                <a:ea typeface="Verdana" panose="020B0604030504040204" pitchFamily="34" charset="0"/>
                <a:cs typeface="Verdana" panose="020B0604030504040204" pitchFamily="34" charset="0"/>
              </a:rPr>
              <a:t>Convex Hull</a:t>
            </a:r>
            <a:r>
              <a:rPr lang="el-GR" sz="2400" b="1"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l-GR" sz="2400" dirty="0">
                <a:solidFill>
                  <a:srgbClr val="FF0000"/>
                </a:solidFill>
                <a:latin typeface="Verdana" panose="020B0604030504040204" pitchFamily="34" charset="0"/>
                <a:ea typeface="Verdana" panose="020B0604030504040204" pitchFamily="34" charset="0"/>
                <a:cs typeface="Verdana" panose="020B0604030504040204" pitchFamily="34" charset="0"/>
              </a:rPr>
              <a:t>Υλοποίηση κυρτών περιβλημάτων σε 2 διαστάσεις.</a:t>
            </a:r>
            <a:br>
              <a:rPr lang="el-GR" sz="2400" dirty="0">
                <a:solidFill>
                  <a:srgbClr val="FF0000"/>
                </a:solidFill>
                <a:latin typeface="Verdana" panose="020B0604030504040204" pitchFamily="34" charset="0"/>
                <a:ea typeface="Verdana" panose="020B0604030504040204" pitchFamily="34" charset="0"/>
                <a:cs typeface="Verdana" panose="020B0604030504040204" pitchFamily="34" charset="0"/>
              </a:rPr>
            </a:br>
            <a:r>
              <a:rPr lang="el-GR" sz="2400" dirty="0">
                <a:solidFill>
                  <a:srgbClr val="FF0000"/>
                </a:solidFill>
                <a:latin typeface="Verdana" panose="020B0604030504040204" pitchFamily="34" charset="0"/>
                <a:ea typeface="Verdana" panose="020B0604030504040204" pitchFamily="34" charset="0"/>
                <a:cs typeface="Verdana" panose="020B0604030504040204" pitchFamily="34" charset="0"/>
              </a:rPr>
              <a:t>				   (συνέχεια)</a:t>
            </a:r>
            <a:endParaRPr lang="en-US" sz="2400"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Box 6">
            <a:extLst>
              <a:ext uri="{FF2B5EF4-FFF2-40B4-BE49-F238E27FC236}">
                <a16:creationId xmlns:a16="http://schemas.microsoft.com/office/drawing/2014/main" id="{A1B43A6A-9FC3-4DB7-C1D0-AAD0C619C7A4}"/>
              </a:ext>
            </a:extLst>
          </p:cNvPr>
          <p:cNvSpPr txBox="1"/>
          <p:nvPr/>
        </p:nvSpPr>
        <p:spPr>
          <a:xfrm>
            <a:off x="6096000" y="1964756"/>
            <a:ext cx="6096000" cy="3693319"/>
          </a:xfrm>
          <a:prstGeom prst="rect">
            <a:avLst/>
          </a:prstGeom>
          <a:noFill/>
        </p:spPr>
        <p:txBody>
          <a:bodyPr wrap="square">
            <a:spAutoFit/>
          </a:bodyPr>
          <a:lstStyle/>
          <a:p>
            <a:r>
              <a:rPr lang="el-GR" b="1" dirty="0" err="1"/>
              <a:t>quickhull</a:t>
            </a:r>
            <a:r>
              <a:rPr lang="el-GR" b="1" dirty="0"/>
              <a:t>(</a:t>
            </a:r>
            <a:r>
              <a:rPr lang="el-GR" b="1" dirty="0" err="1"/>
              <a:t>points</a:t>
            </a:r>
            <a:r>
              <a:rPr lang="el-GR" b="1" dirty="0"/>
              <a:t>):</a:t>
            </a:r>
            <a:r>
              <a:rPr lang="el-GR" dirty="0"/>
              <a:t>Λαμβάνει μια λίστα 2D σημείων ως </a:t>
            </a:r>
            <a:r>
              <a:rPr lang="el-GR" dirty="0" err="1"/>
              <a:t>είσοδο.Εάν</a:t>
            </a:r>
            <a:r>
              <a:rPr lang="el-GR" dirty="0"/>
              <a:t> υπάρχουν 3 ή λιγότερα σημεία, η συνάρτηση επιστρέφει τα σημεία εισόδου ως κυρτό περιβλήματος, δεδομένου ότι ένα κυρτό περίβλημα δεν μπορεί να σχηματιστεί με λιγότερα από 3 </a:t>
            </a:r>
            <a:r>
              <a:rPr lang="el-GR" dirty="0" err="1"/>
              <a:t>σημεία.Βρίσκει</a:t>
            </a:r>
            <a:r>
              <a:rPr lang="el-GR" dirty="0"/>
              <a:t> το αριστερότερο και το δεξιότερο σημείο και </a:t>
            </a:r>
            <a:r>
              <a:rPr lang="el-GR" dirty="0" err="1"/>
              <a:t>αρχικοποιεί</a:t>
            </a:r>
            <a:r>
              <a:rPr lang="el-GR" dirty="0"/>
              <a:t> το κυρτό περίβλημα με αυτά τα δύο </a:t>
            </a:r>
            <a:r>
              <a:rPr lang="el-GR" dirty="0" err="1"/>
              <a:t>σημεία.Διαχωρίζει</a:t>
            </a:r>
            <a:r>
              <a:rPr lang="el-GR" dirty="0"/>
              <a:t> τα σημεία σε δύο σύνολα: </a:t>
            </a:r>
            <a:r>
              <a:rPr lang="el-GR" dirty="0" err="1"/>
              <a:t>points_above</a:t>
            </a:r>
            <a:r>
              <a:rPr lang="el-GR" dirty="0"/>
              <a:t> (σημεία πάνω από την ευθεία που σχηματίζεται από το αριστερότερο και το δεξιότερο σημείο) και </a:t>
            </a:r>
            <a:r>
              <a:rPr lang="el-GR" dirty="0" err="1"/>
              <a:t>points_below</a:t>
            </a:r>
            <a:r>
              <a:rPr lang="el-GR" dirty="0"/>
              <a:t> (σημεία κάτω από την ευθεία).Καλεί τη συνάρτηση </a:t>
            </a:r>
            <a:r>
              <a:rPr lang="el-GR" dirty="0" err="1"/>
              <a:t>quickhull_recursive</a:t>
            </a:r>
            <a:r>
              <a:rPr lang="el-GR" dirty="0"/>
              <a:t> δύο φορές: μία για τα σημεία πάνω από τη γραμμή και μία για τα σημεία κάτω από τη </a:t>
            </a:r>
            <a:r>
              <a:rPr lang="el-GR" dirty="0" err="1"/>
              <a:t>γραμμή.Τέλος</a:t>
            </a:r>
            <a:r>
              <a:rPr lang="el-GR" dirty="0"/>
              <a:t>, επιστρέφει το κυρτό περίβλημα.</a:t>
            </a:r>
            <a:endParaRPr lang="en-US" dirty="0"/>
          </a:p>
        </p:txBody>
      </p:sp>
      <p:pic>
        <p:nvPicPr>
          <p:cNvPr id="5" name="Εικόνα 4">
            <a:extLst>
              <a:ext uri="{FF2B5EF4-FFF2-40B4-BE49-F238E27FC236}">
                <a16:creationId xmlns:a16="http://schemas.microsoft.com/office/drawing/2014/main" id="{2B4F0FEE-838F-2BCC-5481-658B65ADF34B}"/>
              </a:ext>
            </a:extLst>
          </p:cNvPr>
          <p:cNvPicPr>
            <a:picLocks noChangeAspect="1"/>
          </p:cNvPicPr>
          <p:nvPr/>
        </p:nvPicPr>
        <p:blipFill>
          <a:blip r:embed="rId2"/>
          <a:stretch>
            <a:fillRect/>
          </a:stretch>
        </p:blipFill>
        <p:spPr>
          <a:xfrm>
            <a:off x="276226" y="2343704"/>
            <a:ext cx="5819774" cy="2569392"/>
          </a:xfrm>
          <a:prstGeom prst="rect">
            <a:avLst/>
          </a:prstGeom>
        </p:spPr>
      </p:pic>
    </p:spTree>
    <p:extLst>
      <p:ext uri="{BB962C8B-B14F-4D97-AF65-F5344CB8AC3E}">
        <p14:creationId xmlns:p14="http://schemas.microsoft.com/office/powerpoint/2010/main" val="101705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166DD54-DFB9-2BDD-B803-C500B3A157FF}"/>
              </a:ext>
            </a:extLst>
          </p:cNvPr>
          <p:cNvSpPr>
            <a:spLocks noGrp="1"/>
          </p:cNvSpPr>
          <p:nvPr>
            <p:ph type="title"/>
          </p:nvPr>
        </p:nvSpPr>
        <p:spPr>
          <a:xfrm>
            <a:off x="838200" y="0"/>
            <a:ext cx="10515600" cy="1325563"/>
          </a:xfrm>
        </p:spPr>
        <p:txBody>
          <a:bodyPr>
            <a:normAutofit/>
          </a:bodyPr>
          <a:lstStyle/>
          <a:p>
            <a:r>
              <a:rPr lang="en-US" sz="2400" b="1" dirty="0">
                <a:solidFill>
                  <a:srgbClr val="FF0000"/>
                </a:solidFill>
                <a:latin typeface="Verdana" panose="020B0604030504040204" pitchFamily="34" charset="0"/>
                <a:ea typeface="Verdana" panose="020B0604030504040204" pitchFamily="34" charset="0"/>
                <a:cs typeface="Verdana" panose="020B0604030504040204" pitchFamily="34" charset="0"/>
              </a:rPr>
              <a:t>Convex Hull</a:t>
            </a:r>
            <a:r>
              <a:rPr lang="el-GR" sz="2400" b="1"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l-GR" sz="2400" dirty="0">
                <a:solidFill>
                  <a:srgbClr val="FF0000"/>
                </a:solidFill>
                <a:latin typeface="Verdana" panose="020B0604030504040204" pitchFamily="34" charset="0"/>
                <a:ea typeface="Verdana" panose="020B0604030504040204" pitchFamily="34" charset="0"/>
                <a:cs typeface="Verdana" panose="020B0604030504040204" pitchFamily="34" charset="0"/>
              </a:rPr>
              <a:t>Υλοποίηση κυρτών περιβλημάτων σε 2 διαστάσεις.</a:t>
            </a:r>
            <a:br>
              <a:rPr lang="el-GR" sz="2400" dirty="0">
                <a:solidFill>
                  <a:srgbClr val="FF0000"/>
                </a:solidFill>
                <a:latin typeface="Verdana" panose="020B0604030504040204" pitchFamily="34" charset="0"/>
                <a:ea typeface="Verdana" panose="020B0604030504040204" pitchFamily="34" charset="0"/>
                <a:cs typeface="Verdana" panose="020B0604030504040204" pitchFamily="34" charset="0"/>
              </a:rPr>
            </a:br>
            <a:r>
              <a:rPr lang="el-GR" sz="2400" dirty="0">
                <a:solidFill>
                  <a:srgbClr val="FF0000"/>
                </a:solidFill>
                <a:latin typeface="Verdana" panose="020B0604030504040204" pitchFamily="34" charset="0"/>
                <a:ea typeface="Verdana" panose="020B0604030504040204" pitchFamily="34" charset="0"/>
                <a:cs typeface="Verdana" panose="020B0604030504040204" pitchFamily="34" charset="0"/>
              </a:rPr>
              <a:t>				   (συνέχεια)</a:t>
            </a:r>
            <a:endParaRPr lang="en-US" sz="2400"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Box 6">
            <a:extLst>
              <a:ext uri="{FF2B5EF4-FFF2-40B4-BE49-F238E27FC236}">
                <a16:creationId xmlns:a16="http://schemas.microsoft.com/office/drawing/2014/main" id="{A1B43A6A-9FC3-4DB7-C1D0-AAD0C619C7A4}"/>
              </a:ext>
            </a:extLst>
          </p:cNvPr>
          <p:cNvSpPr txBox="1"/>
          <p:nvPr/>
        </p:nvSpPr>
        <p:spPr>
          <a:xfrm>
            <a:off x="6096000" y="1611297"/>
            <a:ext cx="6096000" cy="4524315"/>
          </a:xfrm>
          <a:prstGeom prst="rect">
            <a:avLst/>
          </a:prstGeom>
          <a:noFill/>
        </p:spPr>
        <p:txBody>
          <a:bodyPr wrap="square">
            <a:spAutoFit/>
          </a:bodyPr>
          <a:lstStyle/>
          <a:p>
            <a:r>
              <a:rPr lang="el-GR" sz="1600" b="1" dirty="0" err="1"/>
              <a:t>quickhull_recursive</a:t>
            </a:r>
            <a:r>
              <a:rPr lang="el-GR" sz="1600" b="1" dirty="0"/>
              <a:t>(</a:t>
            </a:r>
            <a:r>
              <a:rPr lang="el-GR" sz="1600" b="1" dirty="0" err="1"/>
              <a:t>convex_hull</a:t>
            </a:r>
            <a:r>
              <a:rPr lang="el-GR" sz="1600" b="1" dirty="0"/>
              <a:t>, </a:t>
            </a:r>
            <a:r>
              <a:rPr lang="el-GR" sz="1600" b="1" dirty="0" err="1"/>
              <a:t>points</a:t>
            </a:r>
            <a:r>
              <a:rPr lang="el-GR" sz="1600" b="1" dirty="0"/>
              <a:t>, p1, p2):</a:t>
            </a:r>
            <a:r>
              <a:rPr lang="en-US" sz="1600" b="1" dirty="0"/>
              <a:t> </a:t>
            </a:r>
            <a:r>
              <a:rPr lang="el-GR" sz="1600" dirty="0"/>
              <a:t>Αυτή η αναδρομική συνάρτηση καλείται για την εύρεση των σημείων του κυρτού περιβλήματος μέσα σε ένα δεδομένο </a:t>
            </a:r>
            <a:r>
              <a:rPr lang="el-GR" sz="1600" dirty="0" err="1"/>
              <a:t>εύρος.convex_hull</a:t>
            </a:r>
            <a:r>
              <a:rPr lang="el-GR" sz="1600" dirty="0"/>
              <a:t> είναι η λίστα που θα αποθηκεύει τις κορυφές του κυρτού </a:t>
            </a:r>
            <a:r>
              <a:rPr lang="el-GR" sz="1600" dirty="0" err="1"/>
              <a:t>περιβλήματος.points</a:t>
            </a:r>
            <a:r>
              <a:rPr lang="el-GR" sz="1600" dirty="0"/>
              <a:t> είναι η λίστα των σημείων που θα εξεταστούν.p1 και p2 είναι τα τελικά σημεία του ευθύγραμμου τμήματος που πρέπει να </a:t>
            </a:r>
            <a:r>
              <a:rPr lang="el-GR" sz="1600" dirty="0" err="1"/>
              <a:t>εξεταστεί.Αρχικά</a:t>
            </a:r>
            <a:r>
              <a:rPr lang="el-GR" sz="1600" dirty="0"/>
              <a:t> ελέγχει αν δεν έχουν απομείνει σημεία και τα </a:t>
            </a:r>
            <a:r>
              <a:rPr lang="el-GR" sz="1600" dirty="0" err="1"/>
              <a:t>επιστρέφει.Βρίσκει</a:t>
            </a:r>
            <a:r>
              <a:rPr lang="el-GR" sz="1600" dirty="0"/>
              <a:t> το πιο απομακρυσμένο σημείο από την ευθεία που σχηματίζεται από τα p1 και p2.Το πιο απομακρυσμένο σημείο εισάγεται στη λίστα </a:t>
            </a:r>
            <a:r>
              <a:rPr lang="el-GR" sz="1600" dirty="0" err="1"/>
              <a:t>convex_hull</a:t>
            </a:r>
            <a:r>
              <a:rPr lang="el-GR" sz="1600" dirty="0"/>
              <a:t>, ακριβώς πριν από το p2.Τα σημεία διαχωρίζονται σε δύο σύνολα: </a:t>
            </a:r>
            <a:r>
              <a:rPr lang="el-GR" sz="1600" dirty="0" err="1"/>
              <a:t>points_above</a:t>
            </a:r>
            <a:r>
              <a:rPr lang="el-GR" sz="1600" dirty="0"/>
              <a:t> και </a:t>
            </a:r>
            <a:r>
              <a:rPr lang="el-GR" sz="1600" dirty="0" err="1"/>
              <a:t>points_below</a:t>
            </a:r>
            <a:r>
              <a:rPr lang="el-GR" sz="1600" dirty="0"/>
              <a:t> (με βάση τον προσανατολισμό τους ως προς την ευθεία που ορίζεται από τα p1 και p2).Η συνάρτηση καλείται αναδρομικά δύο φορές: μία φορά για τα σημεία πάνω από τη γραμμή και μία φορά για τα σημεία κάτω από τη γραμμή.</a:t>
            </a:r>
          </a:p>
          <a:p>
            <a:r>
              <a:rPr lang="el-GR" sz="1600" b="1" dirty="0" err="1"/>
              <a:t>quickhull_distance</a:t>
            </a:r>
            <a:r>
              <a:rPr lang="el-GR" sz="1600" b="1" dirty="0"/>
              <a:t>(p1, p2, p) </a:t>
            </a:r>
            <a:r>
              <a:rPr lang="el-GR" sz="1600" dirty="0"/>
              <a:t>: Η συνάρτηση αυτή υπολογίζει την απόσταση μεταξύ ενός σημείου p και μιας ευθείας που ορίζεται από δύο σημεία p1 και p2.</a:t>
            </a:r>
            <a:endParaRPr lang="en-US" sz="1600" dirty="0"/>
          </a:p>
        </p:txBody>
      </p:sp>
      <p:pic>
        <p:nvPicPr>
          <p:cNvPr id="4" name="Εικόνα 3">
            <a:extLst>
              <a:ext uri="{FF2B5EF4-FFF2-40B4-BE49-F238E27FC236}">
                <a16:creationId xmlns:a16="http://schemas.microsoft.com/office/drawing/2014/main" id="{5F31BD5B-066C-637E-9D4E-55995D2CB9DB}"/>
              </a:ext>
            </a:extLst>
          </p:cNvPr>
          <p:cNvPicPr>
            <a:picLocks noChangeAspect="1"/>
          </p:cNvPicPr>
          <p:nvPr/>
        </p:nvPicPr>
        <p:blipFill>
          <a:blip r:embed="rId2"/>
          <a:stretch>
            <a:fillRect/>
          </a:stretch>
        </p:blipFill>
        <p:spPr>
          <a:xfrm>
            <a:off x="71437" y="1964756"/>
            <a:ext cx="6024563" cy="3743586"/>
          </a:xfrm>
          <a:prstGeom prst="rect">
            <a:avLst/>
          </a:prstGeom>
        </p:spPr>
      </p:pic>
    </p:spTree>
    <p:extLst>
      <p:ext uri="{BB962C8B-B14F-4D97-AF65-F5344CB8AC3E}">
        <p14:creationId xmlns:p14="http://schemas.microsoft.com/office/powerpoint/2010/main" val="354088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166DD54-DFB9-2BDD-B803-C500B3A157FF}"/>
              </a:ext>
            </a:extLst>
          </p:cNvPr>
          <p:cNvSpPr>
            <a:spLocks noGrp="1"/>
          </p:cNvSpPr>
          <p:nvPr>
            <p:ph type="title"/>
          </p:nvPr>
        </p:nvSpPr>
        <p:spPr>
          <a:xfrm>
            <a:off x="838200" y="0"/>
            <a:ext cx="10515600" cy="1325563"/>
          </a:xfrm>
        </p:spPr>
        <p:txBody>
          <a:bodyPr>
            <a:normAutofit/>
          </a:bodyPr>
          <a:lstStyle/>
          <a:p>
            <a:r>
              <a:rPr lang="en-US" sz="2400" b="1" dirty="0">
                <a:solidFill>
                  <a:srgbClr val="FF0000"/>
                </a:solidFill>
                <a:latin typeface="Verdana" panose="020B0604030504040204" pitchFamily="34" charset="0"/>
                <a:ea typeface="Verdana" panose="020B0604030504040204" pitchFamily="34" charset="0"/>
                <a:cs typeface="Verdana" panose="020B0604030504040204" pitchFamily="34" charset="0"/>
              </a:rPr>
              <a:t>Convex Hull</a:t>
            </a:r>
            <a:r>
              <a:rPr lang="el-GR" sz="2400" b="1"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l-GR" sz="2400" dirty="0">
                <a:solidFill>
                  <a:srgbClr val="FF0000"/>
                </a:solidFill>
                <a:latin typeface="Verdana" panose="020B0604030504040204" pitchFamily="34" charset="0"/>
                <a:ea typeface="Verdana" panose="020B0604030504040204" pitchFamily="34" charset="0"/>
                <a:cs typeface="Verdana" panose="020B0604030504040204" pitchFamily="34" charset="0"/>
              </a:rPr>
              <a:t>Υλοποίηση κυρτών περιβλημάτων σε 2 διαστάσεις.</a:t>
            </a:r>
            <a:br>
              <a:rPr lang="el-GR" sz="2400" dirty="0">
                <a:solidFill>
                  <a:srgbClr val="FF0000"/>
                </a:solidFill>
                <a:latin typeface="Verdana" panose="020B0604030504040204" pitchFamily="34" charset="0"/>
                <a:ea typeface="Verdana" panose="020B0604030504040204" pitchFamily="34" charset="0"/>
                <a:cs typeface="Verdana" panose="020B0604030504040204" pitchFamily="34" charset="0"/>
              </a:rPr>
            </a:br>
            <a:r>
              <a:rPr lang="el-GR" sz="2400" dirty="0">
                <a:solidFill>
                  <a:srgbClr val="FF0000"/>
                </a:solidFill>
                <a:latin typeface="Verdana" panose="020B0604030504040204" pitchFamily="34" charset="0"/>
                <a:ea typeface="Verdana" panose="020B0604030504040204" pitchFamily="34" charset="0"/>
                <a:cs typeface="Verdana" panose="020B0604030504040204" pitchFamily="34" charset="0"/>
              </a:rPr>
              <a:t>				   (συνέχεια)</a:t>
            </a:r>
            <a:endParaRPr lang="en-US" sz="2400"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Box 6">
            <a:extLst>
              <a:ext uri="{FF2B5EF4-FFF2-40B4-BE49-F238E27FC236}">
                <a16:creationId xmlns:a16="http://schemas.microsoft.com/office/drawing/2014/main" id="{A1B43A6A-9FC3-4DB7-C1D0-AAD0C619C7A4}"/>
              </a:ext>
            </a:extLst>
          </p:cNvPr>
          <p:cNvSpPr txBox="1"/>
          <p:nvPr/>
        </p:nvSpPr>
        <p:spPr>
          <a:xfrm>
            <a:off x="3163409" y="5644367"/>
            <a:ext cx="6096000" cy="830997"/>
          </a:xfrm>
          <a:prstGeom prst="rect">
            <a:avLst/>
          </a:prstGeom>
          <a:noFill/>
        </p:spPr>
        <p:txBody>
          <a:bodyPr wrap="square">
            <a:spAutoFit/>
          </a:bodyPr>
          <a:lstStyle/>
          <a:p>
            <a:r>
              <a:rPr lang="el-GR" sz="1600" dirty="0"/>
              <a:t>Αυτός ο κώδικας γράφτηκε για να επιδείξει και να συγκρίνει τα αποτελέσματα των τριών διαφορετικών αλγορίθμων για την εύρεση του κυρτού περιβλήματος ενός συνόλου 2D σημείων</a:t>
            </a:r>
            <a:endParaRPr lang="en-US" sz="1600" dirty="0"/>
          </a:p>
        </p:txBody>
      </p:sp>
      <p:pic>
        <p:nvPicPr>
          <p:cNvPr id="8" name="Εικόνα 7">
            <a:extLst>
              <a:ext uri="{FF2B5EF4-FFF2-40B4-BE49-F238E27FC236}">
                <a16:creationId xmlns:a16="http://schemas.microsoft.com/office/drawing/2014/main" id="{F0366082-20AF-8806-2BE1-409C8AE53A7D}"/>
              </a:ext>
            </a:extLst>
          </p:cNvPr>
          <p:cNvPicPr>
            <a:picLocks noChangeAspect="1"/>
          </p:cNvPicPr>
          <p:nvPr/>
        </p:nvPicPr>
        <p:blipFill>
          <a:blip r:embed="rId2"/>
          <a:stretch>
            <a:fillRect/>
          </a:stretch>
        </p:blipFill>
        <p:spPr>
          <a:xfrm>
            <a:off x="1539397" y="1420275"/>
            <a:ext cx="9344025" cy="4019550"/>
          </a:xfrm>
          <a:prstGeom prst="rect">
            <a:avLst/>
          </a:prstGeom>
        </p:spPr>
      </p:pic>
    </p:spTree>
    <p:extLst>
      <p:ext uri="{BB962C8B-B14F-4D97-AF65-F5344CB8AC3E}">
        <p14:creationId xmlns:p14="http://schemas.microsoft.com/office/powerpoint/2010/main" val="3464455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166DD54-DFB9-2BDD-B803-C500B3A157FF}"/>
              </a:ext>
            </a:extLst>
          </p:cNvPr>
          <p:cNvSpPr>
            <a:spLocks noGrp="1"/>
          </p:cNvSpPr>
          <p:nvPr>
            <p:ph type="title"/>
          </p:nvPr>
        </p:nvSpPr>
        <p:spPr>
          <a:xfrm>
            <a:off x="838200" y="0"/>
            <a:ext cx="10515600" cy="1325563"/>
          </a:xfrm>
        </p:spPr>
        <p:txBody>
          <a:bodyPr>
            <a:normAutofit/>
          </a:bodyPr>
          <a:lstStyle/>
          <a:p>
            <a:r>
              <a:rPr lang="en-US" sz="2400" b="1" dirty="0">
                <a:solidFill>
                  <a:srgbClr val="FF0000"/>
                </a:solidFill>
                <a:latin typeface="Verdana" panose="020B0604030504040204" pitchFamily="34" charset="0"/>
                <a:ea typeface="Verdana" panose="020B0604030504040204" pitchFamily="34" charset="0"/>
                <a:cs typeface="Verdana" panose="020B0604030504040204" pitchFamily="34" charset="0"/>
              </a:rPr>
              <a:t>Convex Hull</a:t>
            </a:r>
            <a:r>
              <a:rPr lang="el-GR" sz="2400" b="1"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l-GR" sz="2400" dirty="0">
                <a:solidFill>
                  <a:srgbClr val="FF0000"/>
                </a:solidFill>
                <a:latin typeface="Verdana" panose="020B0604030504040204" pitchFamily="34" charset="0"/>
                <a:ea typeface="Verdana" panose="020B0604030504040204" pitchFamily="34" charset="0"/>
                <a:cs typeface="Verdana" panose="020B0604030504040204" pitchFamily="34" charset="0"/>
              </a:rPr>
              <a:t>Υλοποίηση κυρτών περιβλημάτων σε 2 διαστάσεις.</a:t>
            </a:r>
            <a:br>
              <a:rPr lang="el-GR" sz="2400" dirty="0">
                <a:solidFill>
                  <a:srgbClr val="FF0000"/>
                </a:solidFill>
                <a:latin typeface="Verdana" panose="020B0604030504040204" pitchFamily="34" charset="0"/>
                <a:ea typeface="Verdana" panose="020B0604030504040204" pitchFamily="34" charset="0"/>
                <a:cs typeface="Verdana" panose="020B0604030504040204" pitchFamily="34" charset="0"/>
              </a:rPr>
            </a:br>
            <a:r>
              <a:rPr lang="el-GR" sz="2400" dirty="0">
                <a:solidFill>
                  <a:srgbClr val="FF0000"/>
                </a:solidFill>
                <a:latin typeface="Verdana" panose="020B0604030504040204" pitchFamily="34" charset="0"/>
                <a:ea typeface="Verdana" panose="020B0604030504040204" pitchFamily="34" charset="0"/>
                <a:cs typeface="Verdana" panose="020B0604030504040204" pitchFamily="34" charset="0"/>
              </a:rPr>
              <a:t>				   (συνέχεια)</a:t>
            </a:r>
            <a:endParaRPr lang="en-US" sz="2400"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Box 6">
            <a:extLst>
              <a:ext uri="{FF2B5EF4-FFF2-40B4-BE49-F238E27FC236}">
                <a16:creationId xmlns:a16="http://schemas.microsoft.com/office/drawing/2014/main" id="{A1B43A6A-9FC3-4DB7-C1D0-AAD0C619C7A4}"/>
              </a:ext>
            </a:extLst>
          </p:cNvPr>
          <p:cNvSpPr txBox="1"/>
          <p:nvPr/>
        </p:nvSpPr>
        <p:spPr>
          <a:xfrm>
            <a:off x="3048000" y="4305094"/>
            <a:ext cx="6096000" cy="1077218"/>
          </a:xfrm>
          <a:prstGeom prst="rect">
            <a:avLst/>
          </a:prstGeom>
          <a:noFill/>
        </p:spPr>
        <p:txBody>
          <a:bodyPr wrap="square">
            <a:spAutoFit/>
          </a:bodyPr>
          <a:lstStyle/>
          <a:p>
            <a:r>
              <a:rPr lang="el-GR" sz="1600" dirty="0"/>
              <a:t>Αυτός ο κώδικας δημιουργεί ένα μεγάλο σύνολο δεδομένων από τυχαία 2D σημεία και στη συνέχεια μετρά και εκτυπώνει τους χρόνους εκτέλεσης διαφόρων αλγορίθμων </a:t>
            </a:r>
            <a:r>
              <a:rPr lang="el-GR" sz="1600" dirty="0" err="1"/>
              <a:t>κυρτου</a:t>
            </a:r>
            <a:r>
              <a:rPr lang="el-GR" sz="1600" dirty="0"/>
              <a:t> περιβλήματος όταν εφαρμόζονται σε αυτό το σύνολο δεδομένων.</a:t>
            </a:r>
            <a:endParaRPr lang="en-US" sz="1600" dirty="0"/>
          </a:p>
        </p:txBody>
      </p:sp>
      <p:pic>
        <p:nvPicPr>
          <p:cNvPr id="4" name="Εικόνα 3">
            <a:extLst>
              <a:ext uri="{FF2B5EF4-FFF2-40B4-BE49-F238E27FC236}">
                <a16:creationId xmlns:a16="http://schemas.microsoft.com/office/drawing/2014/main" id="{D68649A2-5ADE-B6E0-EB0A-DEE9477ED7F3}"/>
              </a:ext>
            </a:extLst>
          </p:cNvPr>
          <p:cNvPicPr>
            <a:picLocks noChangeAspect="1"/>
          </p:cNvPicPr>
          <p:nvPr/>
        </p:nvPicPr>
        <p:blipFill>
          <a:blip r:embed="rId2"/>
          <a:stretch>
            <a:fillRect/>
          </a:stretch>
        </p:blipFill>
        <p:spPr>
          <a:xfrm>
            <a:off x="1057275" y="2133923"/>
            <a:ext cx="10296525" cy="1666875"/>
          </a:xfrm>
          <a:prstGeom prst="rect">
            <a:avLst/>
          </a:prstGeom>
        </p:spPr>
      </p:pic>
    </p:spTree>
    <p:extLst>
      <p:ext uri="{BB962C8B-B14F-4D97-AF65-F5344CB8AC3E}">
        <p14:creationId xmlns:p14="http://schemas.microsoft.com/office/powerpoint/2010/main" val="190540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166DD54-DFB9-2BDD-B803-C500B3A157FF}"/>
              </a:ext>
            </a:extLst>
          </p:cNvPr>
          <p:cNvSpPr>
            <a:spLocks noGrp="1"/>
          </p:cNvSpPr>
          <p:nvPr>
            <p:ph type="title"/>
          </p:nvPr>
        </p:nvSpPr>
        <p:spPr>
          <a:xfrm>
            <a:off x="838200" y="0"/>
            <a:ext cx="10515600" cy="1325563"/>
          </a:xfrm>
        </p:spPr>
        <p:txBody>
          <a:bodyPr>
            <a:normAutofit/>
          </a:bodyPr>
          <a:lstStyle/>
          <a:p>
            <a:r>
              <a:rPr lang="en-US" sz="2400" b="1" dirty="0">
                <a:solidFill>
                  <a:srgbClr val="FF0000"/>
                </a:solidFill>
                <a:latin typeface="Verdana" panose="020B0604030504040204" pitchFamily="34" charset="0"/>
                <a:ea typeface="Verdana" panose="020B0604030504040204" pitchFamily="34" charset="0"/>
                <a:cs typeface="Verdana" panose="020B0604030504040204" pitchFamily="34" charset="0"/>
              </a:rPr>
              <a:t>Convex Hull</a:t>
            </a:r>
            <a:r>
              <a:rPr lang="el-GR" sz="2400" b="1"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l-GR" sz="2400" dirty="0">
                <a:solidFill>
                  <a:srgbClr val="FF0000"/>
                </a:solidFill>
                <a:latin typeface="Verdana" panose="020B0604030504040204" pitchFamily="34" charset="0"/>
                <a:ea typeface="Verdana" panose="020B0604030504040204" pitchFamily="34" charset="0"/>
                <a:cs typeface="Verdana" panose="020B0604030504040204" pitchFamily="34" charset="0"/>
              </a:rPr>
              <a:t>Υλοποίηση κυρτών περιβλημάτων σε 2 διαστάσεις.</a:t>
            </a:r>
            <a:br>
              <a:rPr lang="el-GR" sz="2400" dirty="0">
                <a:solidFill>
                  <a:srgbClr val="FF0000"/>
                </a:solidFill>
                <a:latin typeface="Verdana" panose="020B0604030504040204" pitchFamily="34" charset="0"/>
                <a:ea typeface="Verdana" panose="020B0604030504040204" pitchFamily="34" charset="0"/>
                <a:cs typeface="Verdana" panose="020B0604030504040204" pitchFamily="34" charset="0"/>
              </a:rPr>
            </a:br>
            <a:r>
              <a:rPr lang="el-GR" sz="2400" dirty="0">
                <a:solidFill>
                  <a:srgbClr val="FF0000"/>
                </a:solidFill>
                <a:latin typeface="Verdana" panose="020B0604030504040204" pitchFamily="34" charset="0"/>
                <a:ea typeface="Verdana" panose="020B0604030504040204" pitchFamily="34" charset="0"/>
                <a:cs typeface="Verdana" panose="020B0604030504040204" pitchFamily="34" charset="0"/>
              </a:rPr>
              <a:t>				   (συνέχεια)</a:t>
            </a:r>
            <a:endParaRPr lang="en-US" sz="2400"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Box 6">
            <a:extLst>
              <a:ext uri="{FF2B5EF4-FFF2-40B4-BE49-F238E27FC236}">
                <a16:creationId xmlns:a16="http://schemas.microsoft.com/office/drawing/2014/main" id="{A1B43A6A-9FC3-4DB7-C1D0-AAD0C619C7A4}"/>
              </a:ext>
            </a:extLst>
          </p:cNvPr>
          <p:cNvSpPr txBox="1"/>
          <p:nvPr/>
        </p:nvSpPr>
        <p:spPr>
          <a:xfrm>
            <a:off x="2801804" y="1128266"/>
            <a:ext cx="6096000" cy="584775"/>
          </a:xfrm>
          <a:prstGeom prst="rect">
            <a:avLst/>
          </a:prstGeom>
          <a:noFill/>
        </p:spPr>
        <p:txBody>
          <a:bodyPr wrap="square">
            <a:spAutoFit/>
          </a:bodyPr>
          <a:lstStyle/>
          <a:p>
            <a:pPr marL="0" indent="0" algn="ctr">
              <a:buNone/>
            </a:pPr>
            <a:r>
              <a:rPr lang="el-GR" sz="1600" dirty="0">
                <a:solidFill>
                  <a:srgbClr val="00B050"/>
                </a:solidFill>
                <a:latin typeface="Consolas" panose="020B0609020204030204" pitchFamily="49" charset="0"/>
                <a:ea typeface="Roboto" panose="02000000000000000000" pitchFamily="2" charset="0"/>
              </a:rPr>
              <a:t>ΓΡΑΦΗΜΑΤΑ ΜΕ ΤΗΝ ΒΙΒΛΙΟΘΗΚΗ </a:t>
            </a:r>
            <a:r>
              <a:rPr lang="en-US" sz="1600" dirty="0">
                <a:solidFill>
                  <a:srgbClr val="00B050"/>
                </a:solidFill>
                <a:latin typeface="Consolas" panose="020B0609020204030204" pitchFamily="49" charset="0"/>
                <a:ea typeface="Roboto" panose="02000000000000000000" pitchFamily="2" charset="0"/>
              </a:rPr>
              <a:t>MATPLOTLIB</a:t>
            </a:r>
          </a:p>
          <a:p>
            <a:pPr marL="0" indent="0">
              <a:buNone/>
            </a:pPr>
            <a:r>
              <a:rPr lang="en-US" sz="1600" dirty="0">
                <a:solidFill>
                  <a:srgbClr val="FF0000"/>
                </a:solidFill>
                <a:latin typeface="Consolas" panose="020B0609020204030204" pitchFamily="49" charset="0"/>
                <a:ea typeface="Roboto" panose="02000000000000000000" pitchFamily="2" charset="0"/>
              </a:rPr>
              <a:t>	</a:t>
            </a:r>
            <a:r>
              <a:rPr lang="el-GR" sz="1600" dirty="0">
                <a:solidFill>
                  <a:srgbClr val="FF0000"/>
                </a:solidFill>
                <a:latin typeface="Consolas" panose="020B0609020204030204" pitchFamily="49" charset="0"/>
                <a:ea typeface="Roboto" panose="02000000000000000000" pitchFamily="2" charset="0"/>
              </a:rPr>
              <a:t>   </a:t>
            </a:r>
            <a:r>
              <a:rPr lang="en-US" sz="1600" dirty="0">
                <a:solidFill>
                  <a:srgbClr val="FF0000"/>
                </a:solidFill>
                <a:latin typeface="Consolas" panose="020B0609020204030204" pitchFamily="49" charset="0"/>
                <a:ea typeface="Roboto" panose="02000000000000000000" pitchFamily="2" charset="0"/>
              </a:rPr>
              <a:t>import </a:t>
            </a:r>
            <a:r>
              <a:rPr lang="en-US" sz="1600" dirty="0" err="1">
                <a:solidFill>
                  <a:srgbClr val="FF0000"/>
                </a:solidFill>
                <a:latin typeface="Consolas" panose="020B0609020204030204" pitchFamily="49" charset="0"/>
                <a:ea typeface="Roboto" panose="02000000000000000000" pitchFamily="2" charset="0"/>
              </a:rPr>
              <a:t>matplotlib.pyplot</a:t>
            </a:r>
            <a:r>
              <a:rPr lang="en-US" sz="1600" dirty="0">
                <a:solidFill>
                  <a:srgbClr val="FF0000"/>
                </a:solidFill>
                <a:latin typeface="Consolas" panose="020B0609020204030204" pitchFamily="49" charset="0"/>
                <a:ea typeface="Roboto" panose="02000000000000000000" pitchFamily="2" charset="0"/>
              </a:rPr>
              <a:t> as </a:t>
            </a:r>
            <a:r>
              <a:rPr lang="en-US" sz="1600" dirty="0" err="1">
                <a:solidFill>
                  <a:srgbClr val="FF0000"/>
                </a:solidFill>
                <a:latin typeface="Consolas" panose="020B0609020204030204" pitchFamily="49" charset="0"/>
                <a:ea typeface="Roboto" panose="02000000000000000000" pitchFamily="2" charset="0"/>
              </a:rPr>
              <a:t>plt</a:t>
            </a:r>
            <a:endParaRPr lang="en-US" sz="1600" dirty="0">
              <a:solidFill>
                <a:srgbClr val="FF0000"/>
              </a:solidFill>
              <a:latin typeface="Consolas" panose="020B0609020204030204" pitchFamily="49" charset="0"/>
              <a:ea typeface="Roboto" panose="02000000000000000000" pitchFamily="2" charset="0"/>
            </a:endParaRPr>
          </a:p>
        </p:txBody>
      </p:sp>
      <p:pic>
        <p:nvPicPr>
          <p:cNvPr id="5" name="Εικόνα 4">
            <a:extLst>
              <a:ext uri="{FF2B5EF4-FFF2-40B4-BE49-F238E27FC236}">
                <a16:creationId xmlns:a16="http://schemas.microsoft.com/office/drawing/2014/main" id="{DD6D8177-CC7D-7BFF-63AB-B1D05B86678B}"/>
              </a:ext>
            </a:extLst>
          </p:cNvPr>
          <p:cNvPicPr>
            <a:picLocks noChangeAspect="1"/>
          </p:cNvPicPr>
          <p:nvPr/>
        </p:nvPicPr>
        <p:blipFill>
          <a:blip r:embed="rId2"/>
          <a:stretch>
            <a:fillRect/>
          </a:stretch>
        </p:blipFill>
        <p:spPr>
          <a:xfrm>
            <a:off x="2111075" y="1921814"/>
            <a:ext cx="7969849" cy="4356677"/>
          </a:xfrm>
          <a:prstGeom prst="rect">
            <a:avLst/>
          </a:prstGeom>
        </p:spPr>
      </p:pic>
    </p:spTree>
    <p:extLst>
      <p:ext uri="{BB962C8B-B14F-4D97-AF65-F5344CB8AC3E}">
        <p14:creationId xmlns:p14="http://schemas.microsoft.com/office/powerpoint/2010/main" val="1958775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166DD54-DFB9-2BDD-B803-C500B3A157FF}"/>
              </a:ext>
            </a:extLst>
          </p:cNvPr>
          <p:cNvSpPr>
            <a:spLocks noGrp="1"/>
          </p:cNvSpPr>
          <p:nvPr>
            <p:ph type="title"/>
          </p:nvPr>
        </p:nvSpPr>
        <p:spPr>
          <a:xfrm>
            <a:off x="838200" y="0"/>
            <a:ext cx="10515600" cy="1325563"/>
          </a:xfrm>
        </p:spPr>
        <p:txBody>
          <a:bodyPr>
            <a:normAutofit/>
          </a:bodyPr>
          <a:lstStyle/>
          <a:p>
            <a:r>
              <a:rPr lang="en-US" sz="2400" b="1" dirty="0">
                <a:solidFill>
                  <a:srgbClr val="FF0000"/>
                </a:solidFill>
                <a:latin typeface="Verdana" panose="020B0604030504040204" pitchFamily="34" charset="0"/>
                <a:ea typeface="Verdana" panose="020B0604030504040204" pitchFamily="34" charset="0"/>
                <a:cs typeface="Verdana" panose="020B0604030504040204" pitchFamily="34" charset="0"/>
              </a:rPr>
              <a:t>Convex Hull</a:t>
            </a:r>
            <a:r>
              <a:rPr lang="el-GR" sz="2400" b="1"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l-GR" sz="2400" dirty="0">
                <a:solidFill>
                  <a:srgbClr val="FF0000"/>
                </a:solidFill>
                <a:latin typeface="Verdana" panose="020B0604030504040204" pitchFamily="34" charset="0"/>
                <a:ea typeface="Verdana" panose="020B0604030504040204" pitchFamily="34" charset="0"/>
                <a:cs typeface="Verdana" panose="020B0604030504040204" pitchFamily="34" charset="0"/>
              </a:rPr>
              <a:t>Υλοποίηση κυρτών περιβλημάτων σε 2 διαστάσεις.</a:t>
            </a:r>
            <a:br>
              <a:rPr lang="el-GR" sz="2400" dirty="0">
                <a:solidFill>
                  <a:srgbClr val="FF0000"/>
                </a:solidFill>
                <a:latin typeface="Verdana" panose="020B0604030504040204" pitchFamily="34" charset="0"/>
                <a:ea typeface="Verdana" panose="020B0604030504040204" pitchFamily="34" charset="0"/>
                <a:cs typeface="Verdana" panose="020B0604030504040204" pitchFamily="34" charset="0"/>
              </a:rPr>
            </a:br>
            <a:r>
              <a:rPr lang="el-GR" sz="2400" dirty="0">
                <a:solidFill>
                  <a:srgbClr val="FF0000"/>
                </a:solidFill>
                <a:latin typeface="Verdana" panose="020B0604030504040204" pitchFamily="34" charset="0"/>
                <a:ea typeface="Verdana" panose="020B0604030504040204" pitchFamily="34" charset="0"/>
                <a:cs typeface="Verdana" panose="020B0604030504040204" pitchFamily="34" charset="0"/>
              </a:rPr>
              <a:t>				   (συνέχεια)</a:t>
            </a:r>
            <a:endParaRPr lang="en-US" sz="2400"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Box 6">
            <a:extLst>
              <a:ext uri="{FF2B5EF4-FFF2-40B4-BE49-F238E27FC236}">
                <a16:creationId xmlns:a16="http://schemas.microsoft.com/office/drawing/2014/main" id="{A1B43A6A-9FC3-4DB7-C1D0-AAD0C619C7A4}"/>
              </a:ext>
            </a:extLst>
          </p:cNvPr>
          <p:cNvSpPr txBox="1"/>
          <p:nvPr/>
        </p:nvSpPr>
        <p:spPr>
          <a:xfrm>
            <a:off x="3048000" y="5408974"/>
            <a:ext cx="6096000" cy="1077218"/>
          </a:xfrm>
          <a:prstGeom prst="rect">
            <a:avLst/>
          </a:prstGeom>
          <a:noFill/>
        </p:spPr>
        <p:txBody>
          <a:bodyPr wrap="square">
            <a:spAutoFit/>
          </a:bodyPr>
          <a:lstStyle/>
          <a:p>
            <a:r>
              <a:rPr lang="el-GR" sz="1600" dirty="0"/>
              <a:t>Αυτός ο κώδικας </a:t>
            </a:r>
            <a:r>
              <a:rPr lang="el-GR" sz="1600" dirty="0" err="1"/>
              <a:t>οπτικοποιεί</a:t>
            </a:r>
            <a:r>
              <a:rPr lang="el-GR" sz="1600" dirty="0"/>
              <a:t> τα αποτελέσματα της εφαρμογής αλγορίθμων κυρτού περιβλήματος (</a:t>
            </a:r>
            <a:r>
              <a:rPr lang="el-GR" sz="1600" dirty="0" err="1"/>
              <a:t>Graham's</a:t>
            </a:r>
            <a:r>
              <a:rPr lang="el-GR" sz="1600" dirty="0"/>
              <a:t> </a:t>
            </a:r>
            <a:r>
              <a:rPr lang="el-GR" sz="1600" dirty="0" err="1"/>
              <a:t>Scan</a:t>
            </a:r>
            <a:r>
              <a:rPr lang="el-GR" sz="1600" dirty="0"/>
              <a:t>, </a:t>
            </a:r>
            <a:r>
              <a:rPr lang="el-GR" sz="1600" dirty="0" err="1"/>
              <a:t>Jarvis</a:t>
            </a:r>
            <a:r>
              <a:rPr lang="el-GR" sz="1600" dirty="0"/>
              <a:t> </a:t>
            </a:r>
            <a:r>
              <a:rPr lang="el-GR" sz="1600" dirty="0" err="1"/>
              <a:t>March,Quickhull</a:t>
            </a:r>
            <a:r>
              <a:rPr lang="el-GR" sz="1600" dirty="0"/>
              <a:t>) σε ένα μεγάλο σύνολο δεδομένων τυχαίων 2D σημείων.</a:t>
            </a:r>
            <a:endParaRPr lang="en-US" sz="1600" dirty="0"/>
          </a:p>
        </p:txBody>
      </p:sp>
      <p:pic>
        <p:nvPicPr>
          <p:cNvPr id="5" name="Εικόνα 4">
            <a:extLst>
              <a:ext uri="{FF2B5EF4-FFF2-40B4-BE49-F238E27FC236}">
                <a16:creationId xmlns:a16="http://schemas.microsoft.com/office/drawing/2014/main" id="{F603CF5A-7475-0B48-B79C-DB34C7A1BE99}"/>
              </a:ext>
            </a:extLst>
          </p:cNvPr>
          <p:cNvPicPr>
            <a:picLocks noChangeAspect="1"/>
          </p:cNvPicPr>
          <p:nvPr/>
        </p:nvPicPr>
        <p:blipFill>
          <a:blip r:embed="rId2"/>
          <a:stretch>
            <a:fillRect/>
          </a:stretch>
        </p:blipFill>
        <p:spPr>
          <a:xfrm>
            <a:off x="2246049" y="1132682"/>
            <a:ext cx="7467280" cy="4154681"/>
          </a:xfrm>
          <a:prstGeom prst="rect">
            <a:avLst/>
          </a:prstGeom>
        </p:spPr>
      </p:pic>
    </p:spTree>
    <p:extLst>
      <p:ext uri="{BB962C8B-B14F-4D97-AF65-F5344CB8AC3E}">
        <p14:creationId xmlns:p14="http://schemas.microsoft.com/office/powerpoint/2010/main" val="210582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166DD54-DFB9-2BDD-B803-C500B3A157FF}"/>
              </a:ext>
            </a:extLst>
          </p:cNvPr>
          <p:cNvSpPr>
            <a:spLocks noGrp="1"/>
          </p:cNvSpPr>
          <p:nvPr>
            <p:ph type="title"/>
          </p:nvPr>
        </p:nvSpPr>
        <p:spPr>
          <a:xfrm>
            <a:off x="838200" y="0"/>
            <a:ext cx="10515600" cy="1325563"/>
          </a:xfrm>
        </p:spPr>
        <p:txBody>
          <a:bodyPr>
            <a:normAutofit/>
          </a:bodyPr>
          <a:lstStyle/>
          <a:p>
            <a:r>
              <a:rPr lang="en-US" sz="2400" b="1" dirty="0">
                <a:solidFill>
                  <a:srgbClr val="FF0000"/>
                </a:solidFill>
                <a:latin typeface="Verdana" panose="020B0604030504040204" pitchFamily="34" charset="0"/>
                <a:ea typeface="Verdana" panose="020B0604030504040204" pitchFamily="34" charset="0"/>
                <a:cs typeface="Verdana" panose="020B0604030504040204" pitchFamily="34" charset="0"/>
              </a:rPr>
              <a:t>Convex Hull</a:t>
            </a:r>
            <a:r>
              <a:rPr lang="el-GR" sz="2400" b="1"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l-GR" sz="2400" dirty="0">
                <a:solidFill>
                  <a:srgbClr val="FF0000"/>
                </a:solidFill>
                <a:latin typeface="Verdana" panose="020B0604030504040204" pitchFamily="34" charset="0"/>
                <a:ea typeface="Verdana" panose="020B0604030504040204" pitchFamily="34" charset="0"/>
                <a:cs typeface="Verdana" panose="020B0604030504040204" pitchFamily="34" charset="0"/>
              </a:rPr>
              <a:t>Υλοποίηση κυρτών περιβλημάτων σε 2 διαστάσεις.</a:t>
            </a:r>
            <a:br>
              <a:rPr lang="el-GR" sz="2400" dirty="0">
                <a:solidFill>
                  <a:srgbClr val="FF0000"/>
                </a:solidFill>
                <a:latin typeface="Verdana" panose="020B0604030504040204" pitchFamily="34" charset="0"/>
                <a:ea typeface="Verdana" panose="020B0604030504040204" pitchFamily="34" charset="0"/>
                <a:cs typeface="Verdana" panose="020B0604030504040204" pitchFamily="34" charset="0"/>
              </a:rPr>
            </a:br>
            <a:r>
              <a:rPr lang="el-GR" sz="2400" dirty="0">
                <a:solidFill>
                  <a:srgbClr val="FF0000"/>
                </a:solidFill>
                <a:latin typeface="Verdana" panose="020B0604030504040204" pitchFamily="34" charset="0"/>
                <a:ea typeface="Verdana" panose="020B0604030504040204" pitchFamily="34" charset="0"/>
                <a:cs typeface="Verdana" panose="020B0604030504040204" pitchFamily="34" charset="0"/>
              </a:rPr>
              <a:t>				   (συνέχεια)</a:t>
            </a:r>
            <a:endParaRPr lang="en-US" sz="2400"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Box 6">
            <a:extLst>
              <a:ext uri="{FF2B5EF4-FFF2-40B4-BE49-F238E27FC236}">
                <a16:creationId xmlns:a16="http://schemas.microsoft.com/office/drawing/2014/main" id="{A1B43A6A-9FC3-4DB7-C1D0-AAD0C619C7A4}"/>
              </a:ext>
            </a:extLst>
          </p:cNvPr>
          <p:cNvSpPr txBox="1"/>
          <p:nvPr/>
        </p:nvSpPr>
        <p:spPr>
          <a:xfrm>
            <a:off x="3048000" y="5408974"/>
            <a:ext cx="6096000" cy="1077218"/>
          </a:xfrm>
          <a:prstGeom prst="rect">
            <a:avLst/>
          </a:prstGeom>
          <a:noFill/>
        </p:spPr>
        <p:txBody>
          <a:bodyPr wrap="square">
            <a:spAutoFit/>
          </a:bodyPr>
          <a:lstStyle/>
          <a:p>
            <a:r>
              <a:rPr lang="el-GR" sz="1600" dirty="0"/>
              <a:t>Αυτός </a:t>
            </a:r>
            <a:r>
              <a:rPr lang="el-GR" sz="1600"/>
              <a:t>ο κώδικας υλοποιεί </a:t>
            </a:r>
            <a:r>
              <a:rPr lang="el-GR" sz="1600" dirty="0"/>
              <a:t>σύγκριση των χρόνων εκτέλεσης των διαφορετικών αλγορίθμων κυρτού περιβλήματος, παρουσιάζει τον πιο αργό και τον πιο γρήγορο αλγόριθμο και υπολογίζει το πόσο πιο αποδοτικός είναι ο γρηγορότερος </a:t>
            </a:r>
            <a:r>
              <a:rPr lang="el-GR" sz="1600" dirty="0" err="1"/>
              <a:t>απο</a:t>
            </a:r>
            <a:r>
              <a:rPr lang="el-GR" sz="1600" dirty="0"/>
              <a:t> τον πιο αργό αλγόριθμο.</a:t>
            </a:r>
            <a:endParaRPr lang="en-US" sz="1600" dirty="0"/>
          </a:p>
        </p:txBody>
      </p:sp>
      <p:pic>
        <p:nvPicPr>
          <p:cNvPr id="4" name="Εικόνα 3">
            <a:extLst>
              <a:ext uri="{FF2B5EF4-FFF2-40B4-BE49-F238E27FC236}">
                <a16:creationId xmlns:a16="http://schemas.microsoft.com/office/drawing/2014/main" id="{115E734C-074A-EED3-914A-7348E579969A}"/>
              </a:ext>
            </a:extLst>
          </p:cNvPr>
          <p:cNvPicPr>
            <a:picLocks noChangeAspect="1"/>
          </p:cNvPicPr>
          <p:nvPr/>
        </p:nvPicPr>
        <p:blipFill>
          <a:blip r:embed="rId2"/>
          <a:stretch>
            <a:fillRect/>
          </a:stretch>
        </p:blipFill>
        <p:spPr>
          <a:xfrm>
            <a:off x="2687784" y="1276573"/>
            <a:ext cx="6658114" cy="4132401"/>
          </a:xfrm>
          <a:prstGeom prst="rect">
            <a:avLst/>
          </a:prstGeom>
        </p:spPr>
      </p:pic>
    </p:spTree>
    <p:extLst>
      <p:ext uri="{BB962C8B-B14F-4D97-AF65-F5344CB8AC3E}">
        <p14:creationId xmlns:p14="http://schemas.microsoft.com/office/powerpoint/2010/main" val="3625482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166DD54-DFB9-2BDD-B803-C500B3A157FF}"/>
              </a:ext>
            </a:extLst>
          </p:cNvPr>
          <p:cNvSpPr>
            <a:spLocks noGrp="1"/>
          </p:cNvSpPr>
          <p:nvPr>
            <p:ph type="title"/>
          </p:nvPr>
        </p:nvSpPr>
        <p:spPr>
          <a:xfrm>
            <a:off x="838200" y="0"/>
            <a:ext cx="10515600" cy="1325563"/>
          </a:xfrm>
        </p:spPr>
        <p:txBody>
          <a:bodyPr>
            <a:normAutofit/>
          </a:bodyPr>
          <a:lstStyle/>
          <a:p>
            <a:r>
              <a:rPr lang="en-US" sz="2400" b="1" dirty="0">
                <a:solidFill>
                  <a:srgbClr val="FF0000"/>
                </a:solidFill>
                <a:latin typeface="Verdana" panose="020B0604030504040204" pitchFamily="34" charset="0"/>
                <a:ea typeface="Verdana" panose="020B0604030504040204" pitchFamily="34" charset="0"/>
                <a:cs typeface="Verdana" panose="020B0604030504040204" pitchFamily="34" charset="0"/>
              </a:rPr>
              <a:t>Convex Hull</a:t>
            </a:r>
            <a:r>
              <a:rPr lang="el-GR" sz="2400" b="1"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l-GR" sz="2400" dirty="0">
                <a:solidFill>
                  <a:srgbClr val="FF0000"/>
                </a:solidFill>
                <a:latin typeface="Verdana" panose="020B0604030504040204" pitchFamily="34" charset="0"/>
                <a:ea typeface="Verdana" panose="020B0604030504040204" pitchFamily="34" charset="0"/>
                <a:cs typeface="Verdana" panose="020B0604030504040204" pitchFamily="34" charset="0"/>
              </a:rPr>
              <a:t>Υλοποίηση κυρτών περιβλημάτων σε 2 διαστάσεις.</a:t>
            </a:r>
            <a:br>
              <a:rPr lang="el-GR" sz="2400" dirty="0">
                <a:solidFill>
                  <a:srgbClr val="FF0000"/>
                </a:solidFill>
                <a:latin typeface="Verdana" panose="020B0604030504040204" pitchFamily="34" charset="0"/>
                <a:ea typeface="Verdana" panose="020B0604030504040204" pitchFamily="34" charset="0"/>
                <a:cs typeface="Verdana" panose="020B0604030504040204" pitchFamily="34" charset="0"/>
              </a:rPr>
            </a:br>
            <a:r>
              <a:rPr lang="el-GR" sz="2400" dirty="0">
                <a:solidFill>
                  <a:srgbClr val="FF0000"/>
                </a:solidFill>
                <a:latin typeface="Verdana" panose="020B0604030504040204" pitchFamily="34" charset="0"/>
                <a:ea typeface="Verdana" panose="020B0604030504040204" pitchFamily="34" charset="0"/>
                <a:cs typeface="Verdana" panose="020B0604030504040204" pitchFamily="34" charset="0"/>
              </a:rPr>
              <a:t>				   (συνέχεια)</a:t>
            </a:r>
            <a:endParaRPr lang="en-US" sz="2400"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
        <p:nvSpPr>
          <p:cNvPr id="5" name="TextBox 4">
            <a:extLst>
              <a:ext uri="{FF2B5EF4-FFF2-40B4-BE49-F238E27FC236}">
                <a16:creationId xmlns:a16="http://schemas.microsoft.com/office/drawing/2014/main" id="{D07DDB24-04E4-E13C-4118-5643B98F7A02}"/>
              </a:ext>
            </a:extLst>
          </p:cNvPr>
          <p:cNvSpPr txBox="1"/>
          <p:nvPr/>
        </p:nvSpPr>
        <p:spPr>
          <a:xfrm>
            <a:off x="2851952" y="1325563"/>
            <a:ext cx="6094520" cy="369332"/>
          </a:xfrm>
          <a:prstGeom prst="rect">
            <a:avLst/>
          </a:prstGeom>
          <a:noFill/>
        </p:spPr>
        <p:txBody>
          <a:bodyPr wrap="square">
            <a:spAutoFit/>
          </a:bodyPr>
          <a:lstStyle/>
          <a:p>
            <a:pPr marL="0" indent="0" algn="ctr">
              <a:buNone/>
            </a:pPr>
            <a:r>
              <a:rPr lang="el-GR" sz="1800" b="1" dirty="0">
                <a:latin typeface="Consolas" panose="020B0609020204030204" pitchFamily="49" charset="0"/>
                <a:ea typeface="Roboto" panose="02000000000000000000" pitchFamily="2" charset="0"/>
              </a:rPr>
              <a:t>ΚΑΠΟΙΑ ΑΠΌ ΤΑ ΑΠΟΤΕΛΕΣΜΑΤΑ</a:t>
            </a:r>
          </a:p>
        </p:txBody>
      </p:sp>
      <p:pic>
        <p:nvPicPr>
          <p:cNvPr id="8" name="Εικόνα 7">
            <a:extLst>
              <a:ext uri="{FF2B5EF4-FFF2-40B4-BE49-F238E27FC236}">
                <a16:creationId xmlns:a16="http://schemas.microsoft.com/office/drawing/2014/main" id="{5C000AB4-12BB-3CD1-38C1-DDD16B11CC89}"/>
              </a:ext>
            </a:extLst>
          </p:cNvPr>
          <p:cNvPicPr>
            <a:picLocks noChangeAspect="1"/>
          </p:cNvPicPr>
          <p:nvPr/>
        </p:nvPicPr>
        <p:blipFill>
          <a:blip r:embed="rId2"/>
          <a:stretch>
            <a:fillRect/>
          </a:stretch>
        </p:blipFill>
        <p:spPr>
          <a:xfrm>
            <a:off x="378691" y="2208012"/>
            <a:ext cx="5512957" cy="3832338"/>
          </a:xfrm>
          <a:prstGeom prst="rect">
            <a:avLst/>
          </a:prstGeom>
        </p:spPr>
      </p:pic>
      <p:pic>
        <p:nvPicPr>
          <p:cNvPr id="10" name="Εικόνα 9">
            <a:extLst>
              <a:ext uri="{FF2B5EF4-FFF2-40B4-BE49-F238E27FC236}">
                <a16:creationId xmlns:a16="http://schemas.microsoft.com/office/drawing/2014/main" id="{11EEA845-7BC0-367C-9E4B-93C5210446DB}"/>
              </a:ext>
            </a:extLst>
          </p:cNvPr>
          <p:cNvPicPr>
            <a:picLocks noChangeAspect="1"/>
          </p:cNvPicPr>
          <p:nvPr/>
        </p:nvPicPr>
        <p:blipFill>
          <a:blip r:embed="rId3"/>
          <a:stretch>
            <a:fillRect/>
          </a:stretch>
        </p:blipFill>
        <p:spPr>
          <a:xfrm>
            <a:off x="6300353" y="2208012"/>
            <a:ext cx="5716156" cy="3832338"/>
          </a:xfrm>
          <a:prstGeom prst="rect">
            <a:avLst/>
          </a:prstGeom>
        </p:spPr>
      </p:pic>
    </p:spTree>
    <p:extLst>
      <p:ext uri="{BB962C8B-B14F-4D97-AF65-F5344CB8AC3E}">
        <p14:creationId xmlns:p14="http://schemas.microsoft.com/office/powerpoint/2010/main" val="114238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166DD54-DFB9-2BDD-B803-C500B3A157FF}"/>
              </a:ext>
            </a:extLst>
          </p:cNvPr>
          <p:cNvSpPr>
            <a:spLocks noGrp="1"/>
          </p:cNvSpPr>
          <p:nvPr>
            <p:ph type="title"/>
          </p:nvPr>
        </p:nvSpPr>
        <p:spPr>
          <a:xfrm>
            <a:off x="838200" y="0"/>
            <a:ext cx="10515600" cy="1325563"/>
          </a:xfrm>
        </p:spPr>
        <p:txBody>
          <a:bodyPr>
            <a:normAutofit/>
          </a:bodyPr>
          <a:lstStyle/>
          <a:p>
            <a:r>
              <a:rPr lang="en-US" sz="2400" b="1" dirty="0">
                <a:solidFill>
                  <a:srgbClr val="FF0000"/>
                </a:solidFill>
                <a:latin typeface="Verdana" panose="020B0604030504040204" pitchFamily="34" charset="0"/>
                <a:ea typeface="Verdana" panose="020B0604030504040204" pitchFamily="34" charset="0"/>
                <a:cs typeface="Verdana" panose="020B0604030504040204" pitchFamily="34" charset="0"/>
              </a:rPr>
              <a:t>Convex Hull</a:t>
            </a:r>
            <a:r>
              <a:rPr lang="el-GR" sz="2400" b="1"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l-GR" sz="2400" dirty="0">
                <a:solidFill>
                  <a:srgbClr val="FF0000"/>
                </a:solidFill>
                <a:latin typeface="Verdana" panose="020B0604030504040204" pitchFamily="34" charset="0"/>
                <a:ea typeface="Verdana" panose="020B0604030504040204" pitchFamily="34" charset="0"/>
                <a:cs typeface="Verdana" panose="020B0604030504040204" pitchFamily="34" charset="0"/>
              </a:rPr>
              <a:t>Υλοποίηση κυρτών περιβλημάτων σε 2 διαστάσεις.</a:t>
            </a:r>
            <a:br>
              <a:rPr lang="el-GR" sz="2400" dirty="0">
                <a:solidFill>
                  <a:srgbClr val="FF0000"/>
                </a:solidFill>
                <a:latin typeface="Verdana" panose="020B0604030504040204" pitchFamily="34" charset="0"/>
                <a:ea typeface="Verdana" panose="020B0604030504040204" pitchFamily="34" charset="0"/>
                <a:cs typeface="Verdana" panose="020B0604030504040204" pitchFamily="34" charset="0"/>
              </a:rPr>
            </a:br>
            <a:r>
              <a:rPr lang="el-GR" sz="2400" dirty="0">
                <a:solidFill>
                  <a:srgbClr val="FF0000"/>
                </a:solidFill>
                <a:latin typeface="Verdana" panose="020B0604030504040204" pitchFamily="34" charset="0"/>
                <a:ea typeface="Verdana" panose="020B0604030504040204" pitchFamily="34" charset="0"/>
                <a:cs typeface="Verdana" panose="020B0604030504040204" pitchFamily="34" charset="0"/>
              </a:rPr>
              <a:t>				   (συνέχεια)</a:t>
            </a:r>
            <a:endParaRPr lang="en-US" sz="2400"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
        <p:nvSpPr>
          <p:cNvPr id="5" name="TextBox 4">
            <a:extLst>
              <a:ext uri="{FF2B5EF4-FFF2-40B4-BE49-F238E27FC236}">
                <a16:creationId xmlns:a16="http://schemas.microsoft.com/office/drawing/2014/main" id="{D07DDB24-04E4-E13C-4118-5643B98F7A02}"/>
              </a:ext>
            </a:extLst>
          </p:cNvPr>
          <p:cNvSpPr txBox="1"/>
          <p:nvPr/>
        </p:nvSpPr>
        <p:spPr>
          <a:xfrm>
            <a:off x="2851952" y="1325563"/>
            <a:ext cx="6094520" cy="369332"/>
          </a:xfrm>
          <a:prstGeom prst="rect">
            <a:avLst/>
          </a:prstGeom>
          <a:noFill/>
        </p:spPr>
        <p:txBody>
          <a:bodyPr wrap="square">
            <a:spAutoFit/>
          </a:bodyPr>
          <a:lstStyle/>
          <a:p>
            <a:pPr marL="0" indent="0" algn="ctr">
              <a:buNone/>
            </a:pPr>
            <a:r>
              <a:rPr lang="el-GR" sz="1800" b="1" dirty="0">
                <a:latin typeface="Consolas" panose="020B0609020204030204" pitchFamily="49" charset="0"/>
                <a:ea typeface="Roboto" panose="02000000000000000000" pitchFamily="2" charset="0"/>
              </a:rPr>
              <a:t>ΚΑΠΟΙΑ ΑΠΌ ΤΑ ΑΠΟΤΕΛΕΣΜΑΤΑ</a:t>
            </a:r>
          </a:p>
        </p:txBody>
      </p:sp>
      <p:pic>
        <p:nvPicPr>
          <p:cNvPr id="4" name="Εικόνα 3">
            <a:extLst>
              <a:ext uri="{FF2B5EF4-FFF2-40B4-BE49-F238E27FC236}">
                <a16:creationId xmlns:a16="http://schemas.microsoft.com/office/drawing/2014/main" id="{DEF60AD3-2FFF-EC47-69B2-B748023CB6D4}"/>
              </a:ext>
            </a:extLst>
          </p:cNvPr>
          <p:cNvPicPr>
            <a:picLocks noChangeAspect="1"/>
          </p:cNvPicPr>
          <p:nvPr/>
        </p:nvPicPr>
        <p:blipFill>
          <a:blip r:embed="rId2"/>
          <a:stretch>
            <a:fillRect/>
          </a:stretch>
        </p:blipFill>
        <p:spPr>
          <a:xfrm>
            <a:off x="537035" y="2208012"/>
            <a:ext cx="5873002" cy="4003964"/>
          </a:xfrm>
          <a:prstGeom prst="rect">
            <a:avLst/>
          </a:prstGeom>
        </p:spPr>
      </p:pic>
      <p:pic>
        <p:nvPicPr>
          <p:cNvPr id="7" name="Εικόνα 6">
            <a:extLst>
              <a:ext uri="{FF2B5EF4-FFF2-40B4-BE49-F238E27FC236}">
                <a16:creationId xmlns:a16="http://schemas.microsoft.com/office/drawing/2014/main" id="{AFCFE589-A26F-7F1F-9DFE-97BE9449E06E}"/>
              </a:ext>
            </a:extLst>
          </p:cNvPr>
          <p:cNvPicPr>
            <a:picLocks noChangeAspect="1"/>
          </p:cNvPicPr>
          <p:nvPr/>
        </p:nvPicPr>
        <p:blipFill>
          <a:blip r:embed="rId3"/>
          <a:stretch>
            <a:fillRect/>
          </a:stretch>
        </p:blipFill>
        <p:spPr>
          <a:xfrm>
            <a:off x="7116300" y="2208012"/>
            <a:ext cx="4674205" cy="4003964"/>
          </a:xfrm>
          <a:prstGeom prst="rect">
            <a:avLst/>
          </a:prstGeom>
        </p:spPr>
      </p:pic>
    </p:spTree>
    <p:extLst>
      <p:ext uri="{BB962C8B-B14F-4D97-AF65-F5344CB8AC3E}">
        <p14:creationId xmlns:p14="http://schemas.microsoft.com/office/powerpoint/2010/main" val="958479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166DD54-DFB9-2BDD-B803-C500B3A157FF}"/>
              </a:ext>
            </a:extLst>
          </p:cNvPr>
          <p:cNvSpPr>
            <a:spLocks noGrp="1"/>
          </p:cNvSpPr>
          <p:nvPr>
            <p:ph type="title"/>
          </p:nvPr>
        </p:nvSpPr>
        <p:spPr>
          <a:xfrm>
            <a:off x="838200" y="-220801"/>
            <a:ext cx="10515600" cy="1325563"/>
          </a:xfrm>
        </p:spPr>
        <p:txBody>
          <a:bodyPr>
            <a:normAutofit/>
          </a:bodyPr>
          <a:lstStyle/>
          <a:p>
            <a:pPr algn="ctr"/>
            <a:r>
              <a:rPr lang="el-GR" sz="2800" b="1" u="sng" dirty="0">
                <a:solidFill>
                  <a:srgbClr val="FF0000"/>
                </a:solidFill>
                <a:effectLst/>
                <a:latin typeface="Roboto" panose="02000000000000000000" pitchFamily="2" charset="0"/>
                <a:ea typeface="Roboto" panose="02000000000000000000" pitchFamily="2" charset="0"/>
                <a:cs typeface="Verdana" panose="020B0604030504040204" pitchFamily="34" charset="0"/>
              </a:rPr>
              <a:t>Ανάπτυξη γεωμετρικών πολυδιάστατων δομών</a:t>
            </a:r>
            <a:endParaRPr lang="en-US" sz="2800" b="1" u="sng" dirty="0">
              <a:solidFill>
                <a:srgbClr val="FF0000"/>
              </a:solidFill>
              <a:latin typeface="Roboto" panose="02000000000000000000" pitchFamily="2" charset="0"/>
              <a:ea typeface="Roboto" panose="02000000000000000000" pitchFamily="2" charset="0"/>
            </a:endParaRPr>
          </a:p>
        </p:txBody>
      </p:sp>
      <p:sp>
        <p:nvSpPr>
          <p:cNvPr id="3" name="Θέση περιεχομένου 2">
            <a:extLst>
              <a:ext uri="{FF2B5EF4-FFF2-40B4-BE49-F238E27FC236}">
                <a16:creationId xmlns:a16="http://schemas.microsoft.com/office/drawing/2014/main" id="{EBA6A6B0-8D26-6CA4-DA64-4E8234DA52DF}"/>
              </a:ext>
            </a:extLst>
          </p:cNvPr>
          <p:cNvSpPr>
            <a:spLocks noGrp="1"/>
          </p:cNvSpPr>
          <p:nvPr>
            <p:ph idx="1"/>
          </p:nvPr>
        </p:nvSpPr>
        <p:spPr>
          <a:xfrm>
            <a:off x="838200" y="1559295"/>
            <a:ext cx="10515600" cy="4667250"/>
          </a:xfrm>
        </p:spPr>
        <p:txBody>
          <a:bodyPr>
            <a:normAutofit/>
          </a:bodyPr>
          <a:lstStyle/>
          <a:p>
            <a:r>
              <a:rPr lang="en-US" sz="1800" b="1" dirty="0">
                <a:effectLst/>
                <a:latin typeface="Verdana" panose="020B0604030504040204" pitchFamily="34" charset="0"/>
                <a:ea typeface="Verdana" panose="020B0604030504040204" pitchFamily="34" charset="0"/>
                <a:cs typeface="Verdana" panose="020B0604030504040204" pitchFamily="34" charset="0"/>
              </a:rPr>
              <a:t>Line Segment Intersection</a:t>
            </a:r>
            <a:r>
              <a:rPr lang="el-GR" sz="1800" b="1" dirty="0">
                <a:effectLst/>
                <a:latin typeface="Verdana" panose="020B0604030504040204" pitchFamily="34" charset="0"/>
                <a:ea typeface="Verdana" panose="020B0604030504040204" pitchFamily="34" charset="0"/>
                <a:cs typeface="Verdana" panose="020B0604030504040204" pitchFamily="34" charset="0"/>
              </a:rPr>
              <a:t>:</a:t>
            </a:r>
            <a:r>
              <a:rPr lang="el-GR" sz="1800" dirty="0">
                <a:effectLst/>
                <a:latin typeface="Verdana" panose="020B0604030504040204" pitchFamily="34" charset="0"/>
                <a:ea typeface="Verdana" panose="020B0604030504040204" pitchFamily="34" charset="0"/>
                <a:cs typeface="Verdana" panose="020B0604030504040204" pitchFamily="34" charset="0"/>
              </a:rPr>
              <a:t> Υλοποίηση αλγορίθμων εύρεσης τομών μεταξύ ευθυγράμμων τμημάτων στο επίπεδο που προκύπτουν από τα «σύνορα» πολυγωνικών περιοχών π.χ. σε εφαρμογές υπέρθεσης χαρτών στα </a:t>
            </a:r>
            <a:r>
              <a:rPr lang="en-US" sz="1800" dirty="0">
                <a:effectLst/>
                <a:latin typeface="Verdana" panose="020B0604030504040204" pitchFamily="34" charset="0"/>
                <a:ea typeface="Verdana" panose="020B0604030504040204" pitchFamily="34" charset="0"/>
                <a:cs typeface="Verdana" panose="020B0604030504040204" pitchFamily="34" charset="0"/>
              </a:rPr>
              <a:t>GIS</a:t>
            </a:r>
            <a:r>
              <a:rPr lang="el-GR" sz="1800" dirty="0">
                <a:effectLst/>
                <a:latin typeface="Verdana" panose="020B0604030504040204" pitchFamily="34" charset="0"/>
                <a:ea typeface="Verdana" panose="020B0604030504040204" pitchFamily="34" charset="0"/>
                <a:cs typeface="Verdana" panose="020B0604030504040204" pitchFamily="34" charset="0"/>
              </a:rPr>
              <a:t> κ.τ.λ..</a:t>
            </a:r>
            <a:endParaRPr lang="en-US" sz="1800" dirty="0">
              <a:effectLst/>
              <a:latin typeface="Times New Roman" panose="02020603050405020304" pitchFamily="18" charset="0"/>
              <a:ea typeface="Times New Roman" panose="02020603050405020304" pitchFamily="18" charset="0"/>
            </a:endParaRPr>
          </a:p>
          <a:p>
            <a:pPr marL="0" indent="0">
              <a:buNone/>
            </a:pPr>
            <a:r>
              <a:rPr lang="en-US" dirty="0"/>
              <a:t>	</a:t>
            </a:r>
            <a:r>
              <a:rPr lang="el-GR" dirty="0"/>
              <a:t> </a:t>
            </a:r>
            <a:r>
              <a:rPr lang="el-GR" sz="1800" dirty="0">
                <a:latin typeface="Verdana" panose="020B0604030504040204" pitchFamily="34" charset="0"/>
                <a:ea typeface="Verdana" panose="020B0604030504040204" pitchFamily="34" charset="0"/>
              </a:rPr>
              <a:t>Η εύρεση τομών μεταξύ ευθύγραμμων τμημάτων στο επίπεδο είναι ένα κοινό πρόβλημα στην υπολογιστική γεωμετρία. Οι αλγόριθμοι </a:t>
            </a:r>
            <a:r>
              <a:rPr lang="el-GR" sz="1800" dirty="0" err="1">
                <a:latin typeface="Verdana" panose="020B0604030504040204" pitchFamily="34" charset="0"/>
                <a:ea typeface="Verdana" panose="020B0604030504040204" pitchFamily="34" charset="0"/>
              </a:rPr>
              <a:t>Bentley-Ottmann</a:t>
            </a:r>
            <a:r>
              <a:rPr lang="el-GR" sz="1800" dirty="0">
                <a:latin typeface="Verdana" panose="020B0604030504040204" pitchFamily="34" charset="0"/>
                <a:ea typeface="Verdana" panose="020B0604030504040204" pitchFamily="34" charset="0"/>
              </a:rPr>
              <a:t> και </a:t>
            </a:r>
            <a:r>
              <a:rPr lang="en-US" sz="1800" dirty="0">
                <a:solidFill>
                  <a:srgbClr val="000000"/>
                </a:solidFill>
                <a:latin typeface="Verdana" panose="020B0604030504040204" pitchFamily="34" charset="0"/>
                <a:ea typeface="Verdana" panose="020B0604030504040204" pitchFamily="34" charset="0"/>
              </a:rPr>
              <a:t>Sweep Line</a:t>
            </a:r>
            <a:r>
              <a:rPr lang="el-GR" sz="1800" dirty="0">
                <a:latin typeface="Verdana" panose="020B0604030504040204" pitchFamily="34" charset="0"/>
                <a:ea typeface="Verdana" panose="020B0604030504040204" pitchFamily="34" charset="0"/>
              </a:rPr>
              <a:t> είναι δύο από τους ευρέως χρησιμοποιούμενους αλγορίθμους για την αποτελεσματική επίλυση αυτού του </a:t>
            </a:r>
            <a:r>
              <a:rPr lang="el-GR" sz="1800" dirty="0" err="1">
                <a:latin typeface="Verdana" panose="020B0604030504040204" pitchFamily="34" charset="0"/>
                <a:ea typeface="Verdana" panose="020B0604030504040204" pitchFamily="34" charset="0"/>
              </a:rPr>
              <a:t>προβλήματος.Βέβαια</a:t>
            </a:r>
            <a:r>
              <a:rPr lang="el-GR" sz="1800" dirty="0">
                <a:latin typeface="Verdana" panose="020B0604030504040204" pitchFamily="34" charset="0"/>
                <a:ea typeface="Verdana" panose="020B0604030504040204" pitchFamily="34" charset="0"/>
              </a:rPr>
              <a:t> εφόσον δόθηκε το ελεύθερο από τους καθηγητές μας αποφάσισα να χρησιμοποιήσω μια δικιά μου υλοποίηση και να την συγκρίνω με την υλοποίηση του </a:t>
            </a:r>
            <a:r>
              <a:rPr lang="en-US" sz="1800" dirty="0">
                <a:latin typeface="Verdana" panose="020B0604030504040204" pitchFamily="34" charset="0"/>
                <a:ea typeface="Verdana" panose="020B0604030504040204" pitchFamily="34" charset="0"/>
              </a:rPr>
              <a:t>Sweep Line </a:t>
            </a:r>
            <a:r>
              <a:rPr lang="el-GR" sz="1800" dirty="0">
                <a:latin typeface="Verdana" panose="020B0604030504040204" pitchFamily="34" charset="0"/>
                <a:ea typeface="Verdana" panose="020B0604030504040204" pitchFamily="34" charset="0"/>
              </a:rPr>
              <a:t>αλγορίθμου.</a:t>
            </a:r>
            <a:r>
              <a:rPr lang="en-US" sz="1800" dirty="0">
                <a:latin typeface="Verdana" panose="020B0604030504040204" pitchFamily="34" charset="0"/>
                <a:ea typeface="Verdana" panose="020B0604030504040204" pitchFamily="34" charset="0"/>
              </a:rPr>
              <a:t>H</a:t>
            </a:r>
            <a:r>
              <a:rPr lang="el-GR" sz="1800" dirty="0">
                <a:latin typeface="Verdana" panose="020B0604030504040204" pitchFamily="34" charset="0"/>
                <a:ea typeface="Verdana" panose="020B0604030504040204" pitchFamily="34" charset="0"/>
              </a:rPr>
              <a:t> δικιά μου υλοποίηση</a:t>
            </a:r>
            <a:r>
              <a:rPr lang="en-US" sz="1800" dirty="0">
                <a:latin typeface="Verdana" panose="020B0604030504040204" pitchFamily="34" charset="0"/>
                <a:ea typeface="Verdana" panose="020B0604030504040204" pitchFamily="34" charset="0"/>
              </a:rPr>
              <a:t>, </a:t>
            </a:r>
            <a:r>
              <a:rPr lang="el-GR" sz="1800" dirty="0">
                <a:latin typeface="Verdana" panose="020B0604030504040204" pitchFamily="34" charset="0"/>
                <a:ea typeface="Verdana" panose="020B0604030504040204" pitchFamily="34" charset="0"/>
              </a:rPr>
              <a:t>έχει χρησιμοποιηθεί για διάφορα </a:t>
            </a:r>
            <a:r>
              <a:rPr lang="en-US" sz="1800" dirty="0">
                <a:latin typeface="Verdana" panose="020B0604030504040204" pitchFamily="34" charset="0"/>
                <a:ea typeface="Verdana" panose="020B0604030504040204" pitchFamily="34" charset="0"/>
              </a:rPr>
              <a:t>synthetic-data </a:t>
            </a:r>
            <a:r>
              <a:rPr lang="el-GR" sz="1800" dirty="0">
                <a:latin typeface="Verdana" panose="020B0604030504040204" pitchFamily="34" charset="0"/>
                <a:ea typeface="Verdana" panose="020B0604030504040204" pitchFamily="34" charset="0"/>
              </a:rPr>
              <a:t>και βγάζει σωστά αποτελέσματα με καλύτερους χρόνους από τον </a:t>
            </a:r>
            <a:r>
              <a:rPr lang="en-US" sz="1800" dirty="0">
                <a:latin typeface="Verdana" panose="020B0604030504040204" pitchFamily="34" charset="0"/>
                <a:ea typeface="Verdana" panose="020B0604030504040204" pitchFamily="34" charset="0"/>
              </a:rPr>
              <a:t>Sweep Line.</a:t>
            </a:r>
            <a:r>
              <a:rPr lang="el-GR" sz="1800" dirty="0">
                <a:latin typeface="Verdana" panose="020B0604030504040204" pitchFamily="34" charset="0"/>
                <a:ea typeface="Verdana" panose="020B0604030504040204" pitchFamily="34" charset="0"/>
              </a:rPr>
              <a:t>Η πολυπλοκότητα του είναι</a:t>
            </a:r>
            <a:r>
              <a:rPr lang="en-US" sz="1800" dirty="0">
                <a:latin typeface="Verdana" panose="020B0604030504040204" pitchFamily="34" charset="0"/>
                <a:ea typeface="Verdana" panose="020B0604030504040204" pitchFamily="34" charset="0"/>
              </a:rPr>
              <a:t> </a:t>
            </a:r>
            <a:r>
              <a:rPr lang="pt-BR" sz="1800" dirty="0">
                <a:latin typeface="Verdana" panose="020B0604030504040204" pitchFamily="34" charset="0"/>
                <a:ea typeface="Verdana" panose="020B0604030504040204" pitchFamily="34" charset="0"/>
              </a:rPr>
              <a:t>O(n</a:t>
            </a:r>
            <a:r>
              <a:rPr lang="el-GR" sz="1800" dirty="0">
                <a:latin typeface="Verdana" panose="020B0604030504040204" pitchFamily="34" charset="0"/>
                <a:ea typeface="Verdana" panose="020B0604030504040204" pitchFamily="34" charset="0"/>
              </a:rPr>
              <a:t> </a:t>
            </a:r>
            <a:r>
              <a:rPr lang="en-US" sz="1800" dirty="0">
                <a:latin typeface="Verdana" panose="020B0604030504040204" pitchFamily="34" charset="0"/>
                <a:ea typeface="Verdana" panose="020B0604030504040204" pitchFamily="34" charset="0"/>
              </a:rPr>
              <a:t>●</a:t>
            </a:r>
            <a:r>
              <a:rPr lang="pt-BR" sz="1800" dirty="0">
                <a:latin typeface="Verdana" panose="020B0604030504040204" pitchFamily="34" charset="0"/>
                <a:ea typeface="Verdana" panose="020B0604030504040204" pitchFamily="34" charset="0"/>
              </a:rPr>
              <a:t> m + k^2) </a:t>
            </a:r>
            <a:r>
              <a:rPr lang="el-GR" sz="1800" dirty="0">
                <a:latin typeface="Verdana" panose="020B0604030504040204" pitchFamily="34" charset="0"/>
                <a:ea typeface="Verdana" panose="020B0604030504040204" pitchFamily="34" charset="0"/>
              </a:rPr>
              <a:t>όπου n είναι ο αριθμός των πολυγώνων, m είναι ο μέσος αριθμός κορυφών ανά πολύγωνο και k είναι ο συνολικός αριθμός των τμημάτων γραμμής. Τέλος, είναι εξίσου σημαντικό να σημειωθεί ότι ο </a:t>
            </a:r>
            <a:r>
              <a:rPr lang="en-US" sz="1800" dirty="0">
                <a:latin typeface="Verdana" panose="020B0604030504040204" pitchFamily="34" charset="0"/>
                <a:ea typeface="Verdana" panose="020B0604030504040204" pitchFamily="34" charset="0"/>
              </a:rPr>
              <a:t>Sweep Line </a:t>
            </a:r>
            <a:r>
              <a:rPr lang="el-GR" sz="1800" dirty="0">
                <a:latin typeface="Verdana" panose="020B0604030504040204" pitchFamily="34" charset="0"/>
                <a:ea typeface="Verdana" panose="020B0604030504040204" pitchFamily="34" charset="0"/>
              </a:rPr>
              <a:t>αλγόριθμος με </a:t>
            </a:r>
            <a:r>
              <a:rPr lang="en-US" sz="1800" dirty="0">
                <a:latin typeface="Verdana" panose="020B0604030504040204" pitchFamily="34" charset="0"/>
                <a:ea typeface="Verdana" panose="020B0604030504040204" pitchFamily="34" charset="0"/>
              </a:rPr>
              <a:t>real data </a:t>
            </a:r>
            <a:r>
              <a:rPr lang="el-GR" sz="1800" dirty="0">
                <a:latin typeface="Verdana" panose="020B0604030504040204" pitchFamily="34" charset="0"/>
                <a:ea typeface="Verdana" panose="020B0604030504040204" pitchFamily="34" charset="0"/>
              </a:rPr>
              <a:t>όπως </a:t>
            </a:r>
            <a:r>
              <a:rPr lang="en-US" sz="1800" dirty="0" err="1">
                <a:latin typeface="Verdana" panose="020B0604030504040204" pitchFamily="34" charset="0"/>
                <a:ea typeface="Verdana" panose="020B0604030504040204" pitchFamily="34" charset="0"/>
              </a:rPr>
              <a:t>Geojson</a:t>
            </a:r>
            <a:r>
              <a:rPr lang="el-GR" sz="1800" dirty="0">
                <a:latin typeface="Verdana" panose="020B0604030504040204" pitchFamily="34" charset="0"/>
                <a:ea typeface="Verdana" panose="020B0604030504040204" pitchFamily="34" charset="0"/>
              </a:rPr>
              <a:t> που είναι και σημαντικά μεγαλύτερα από τα πειράματα που θα κάνω θα έχει καλύτερους χρόνους λόγο της πολυπλοκότητας του.</a:t>
            </a:r>
            <a:endParaRPr lang="en-US"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05470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56599A3-9897-5769-AA72-302879CCF21B}"/>
              </a:ext>
            </a:extLst>
          </p:cNvPr>
          <p:cNvSpPr>
            <a:spLocks noGrp="1"/>
          </p:cNvSpPr>
          <p:nvPr>
            <p:ph type="title"/>
          </p:nvPr>
        </p:nvSpPr>
        <p:spPr>
          <a:xfrm>
            <a:off x="1024631" y="365125"/>
            <a:ext cx="10515600" cy="1325563"/>
          </a:xfrm>
        </p:spPr>
        <p:txBody>
          <a:bodyPr>
            <a:normAutofit/>
          </a:bodyPr>
          <a:lstStyle/>
          <a:p>
            <a:pPr algn="ct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3</a:t>
            </a:r>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D</a:t>
            </a: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R-</a:t>
            </a:r>
            <a:r>
              <a:rPr lang="el-GR" sz="2000" b="1" dirty="0" err="1">
                <a:solidFill>
                  <a:srgbClr val="FF0000"/>
                </a:solidFill>
                <a:latin typeface="Verdana" panose="020B0604030504040204" pitchFamily="34" charset="0"/>
                <a:ea typeface="Verdana" panose="020B0604030504040204" pitchFamily="34" charset="0"/>
                <a:cs typeface="Verdana" panose="020B0604030504040204" pitchFamily="34" charset="0"/>
              </a:rPr>
              <a:t>trees</a:t>
            </a: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for </a:t>
            </a:r>
            <a:r>
              <a:rPr lang="el-GR" sz="2000" b="1" dirty="0" err="1">
                <a:solidFill>
                  <a:srgbClr val="FF0000"/>
                </a:solidFill>
                <a:latin typeface="Verdana" panose="020B0604030504040204" pitchFamily="34" charset="0"/>
                <a:ea typeface="Verdana" panose="020B0604030504040204" pitchFamily="34" charset="0"/>
                <a:cs typeface="Verdana" panose="020B0604030504040204" pitchFamily="34" charset="0"/>
              </a:rPr>
              <a:t>Spatio-Temporal</a:t>
            </a: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l-GR" sz="2000" b="1" dirty="0" err="1">
                <a:solidFill>
                  <a:srgbClr val="FF0000"/>
                </a:solidFill>
                <a:latin typeface="Verdana" panose="020B0604030504040204" pitchFamily="34" charset="0"/>
                <a:ea typeface="Verdana" panose="020B0604030504040204" pitchFamily="34" charset="0"/>
                <a:cs typeface="Verdana" panose="020B0604030504040204" pitchFamily="34" charset="0"/>
              </a:rPr>
              <a:t>Queries</a:t>
            </a: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σε ΒΔ τροχιών στο επίπεδο</a:t>
            </a:r>
            <a:b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b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(συνέχεια)		</a:t>
            </a:r>
            <a:endParaRPr lang="en-US" sz="2000" dirty="0">
              <a:solidFill>
                <a:srgbClr val="FF0000"/>
              </a:solidFill>
            </a:endParaRPr>
          </a:p>
        </p:txBody>
      </p:sp>
      <p:sp>
        <p:nvSpPr>
          <p:cNvPr id="3" name="Θέση περιεχομένου 2">
            <a:extLst>
              <a:ext uri="{FF2B5EF4-FFF2-40B4-BE49-F238E27FC236}">
                <a16:creationId xmlns:a16="http://schemas.microsoft.com/office/drawing/2014/main" id="{1B016284-17CB-0AEB-059A-1B146579A37B}"/>
              </a:ext>
            </a:extLst>
          </p:cNvPr>
          <p:cNvSpPr>
            <a:spLocks noGrp="1"/>
          </p:cNvSpPr>
          <p:nvPr>
            <p:ph idx="1"/>
          </p:nvPr>
        </p:nvSpPr>
        <p:spPr>
          <a:xfrm>
            <a:off x="838200" y="1690688"/>
            <a:ext cx="10515600" cy="5140172"/>
          </a:xfrm>
        </p:spPr>
        <p:txBody>
          <a:bodyPr>
            <a:noAutofit/>
          </a:bodyPr>
          <a:lstStyle/>
          <a:p>
            <a:pPr marL="0" indent="0" algn="ctr">
              <a:buNone/>
            </a:pPr>
            <a:r>
              <a:rPr lang="el-GR" sz="2000" dirty="0">
                <a:solidFill>
                  <a:srgbClr val="7030A0"/>
                </a:solidFill>
              </a:rPr>
              <a:t>Τι </a:t>
            </a:r>
            <a:r>
              <a:rPr lang="el-GR" sz="2000" dirty="0" err="1">
                <a:solidFill>
                  <a:srgbClr val="7030A0"/>
                </a:solidFill>
              </a:rPr>
              <a:t>κανουμε</a:t>
            </a:r>
            <a:r>
              <a:rPr lang="el-GR" sz="2000" dirty="0">
                <a:solidFill>
                  <a:srgbClr val="7030A0"/>
                </a:solidFill>
              </a:rPr>
              <a:t> όμως σε </a:t>
            </a:r>
            <a:r>
              <a:rPr lang="el-GR" sz="2000" dirty="0" err="1">
                <a:solidFill>
                  <a:srgbClr val="7030A0"/>
                </a:solidFill>
              </a:rPr>
              <a:t>θεμα</a:t>
            </a:r>
            <a:r>
              <a:rPr lang="el-GR" sz="2000" dirty="0">
                <a:solidFill>
                  <a:srgbClr val="7030A0"/>
                </a:solidFill>
              </a:rPr>
              <a:t> </a:t>
            </a:r>
            <a:r>
              <a:rPr lang="el-GR" sz="2000" dirty="0" err="1">
                <a:solidFill>
                  <a:srgbClr val="7030A0"/>
                </a:solidFill>
              </a:rPr>
              <a:t>υλοποιησης</a:t>
            </a:r>
            <a:r>
              <a:rPr lang="el-GR" sz="2000" dirty="0">
                <a:solidFill>
                  <a:srgbClr val="7030A0"/>
                </a:solidFill>
              </a:rPr>
              <a:t> και κώδικα ?</a:t>
            </a:r>
            <a:endParaRPr lang="en-US" sz="2000" dirty="0">
              <a:solidFill>
                <a:srgbClr val="7030A0"/>
              </a:solidFill>
            </a:endParaRPr>
          </a:p>
        </p:txBody>
      </p:sp>
      <p:sp>
        <p:nvSpPr>
          <p:cNvPr id="5" name="TextBox 4">
            <a:extLst>
              <a:ext uri="{FF2B5EF4-FFF2-40B4-BE49-F238E27FC236}">
                <a16:creationId xmlns:a16="http://schemas.microsoft.com/office/drawing/2014/main" id="{A11B7E0E-BCE4-EDF3-F303-1AC2E6248AE0}"/>
              </a:ext>
            </a:extLst>
          </p:cNvPr>
          <p:cNvSpPr txBox="1"/>
          <p:nvPr/>
        </p:nvSpPr>
        <p:spPr>
          <a:xfrm>
            <a:off x="5445711" y="4878903"/>
            <a:ext cx="6094520" cy="1477328"/>
          </a:xfrm>
          <a:prstGeom prst="rect">
            <a:avLst/>
          </a:prstGeom>
          <a:noFill/>
        </p:spPr>
        <p:txBody>
          <a:bodyPr wrap="square">
            <a:spAutoFit/>
          </a:bodyPr>
          <a:lstStyle/>
          <a:p>
            <a:r>
              <a:rPr lang="en-US" dirty="0" err="1"/>
              <a:t>Ακολουθεί</a:t>
            </a:r>
            <a:r>
              <a:rPr lang="en-US" dirty="0"/>
              <a:t> </a:t>
            </a:r>
            <a:r>
              <a:rPr lang="en-US" dirty="0" err="1"/>
              <a:t>μι</a:t>
            </a:r>
            <a:r>
              <a:rPr lang="en-US" dirty="0"/>
              <a:t>α βασική υλοποίηση σε Python των ερωτημάτων τροχιάς για κινούμενα αντικείμενα με χρήση ενός ευρετηρίου 3D R-tree. </a:t>
            </a:r>
            <a:r>
              <a:rPr lang="en-US" dirty="0" err="1"/>
              <a:t>Σε</a:t>
            </a:r>
            <a:r>
              <a:rPr lang="en-US" dirty="0"/>
              <a:t> α</a:t>
            </a:r>
            <a:r>
              <a:rPr lang="en-US" dirty="0" err="1"/>
              <a:t>υτή</a:t>
            </a:r>
            <a:r>
              <a:rPr lang="en-US" dirty="0"/>
              <a:t> </a:t>
            </a:r>
            <a:r>
              <a:rPr lang="en-US" dirty="0" err="1"/>
              <a:t>την</a:t>
            </a:r>
            <a:r>
              <a:rPr lang="en-US" dirty="0"/>
              <a:t> </a:t>
            </a:r>
            <a:r>
              <a:rPr lang="en-US" dirty="0" err="1"/>
              <a:t>υλο</a:t>
            </a:r>
            <a:r>
              <a:rPr lang="en-US" dirty="0"/>
              <a:t>ποίηση, θα χρησιμοποιήσουμε τη βιβλιοθήκη rtree για τη δημιουργία και την υποβολή ερωτημάτων στο 3D R-tree.</a:t>
            </a:r>
          </a:p>
        </p:txBody>
      </p:sp>
      <p:sp>
        <p:nvSpPr>
          <p:cNvPr id="6" name="TextBox 5">
            <a:extLst>
              <a:ext uri="{FF2B5EF4-FFF2-40B4-BE49-F238E27FC236}">
                <a16:creationId xmlns:a16="http://schemas.microsoft.com/office/drawing/2014/main" id="{3A72B2FE-695B-8240-36BA-0704A84F5CE0}"/>
              </a:ext>
            </a:extLst>
          </p:cNvPr>
          <p:cNvSpPr txBox="1"/>
          <p:nvPr/>
        </p:nvSpPr>
        <p:spPr>
          <a:xfrm>
            <a:off x="305540" y="2293580"/>
            <a:ext cx="6094520" cy="2585323"/>
          </a:xfrm>
          <a:prstGeom prst="rect">
            <a:avLst/>
          </a:prstGeom>
          <a:noFill/>
        </p:spPr>
        <p:txBody>
          <a:bodyPr wrap="square">
            <a:spAutoFit/>
          </a:bodyPr>
          <a:lstStyle/>
          <a:p>
            <a:r>
              <a:rPr lang="el-GR" dirty="0"/>
              <a:t>Τα ερωτήματα τα οποία θα ασχοληθούμε είναι </a:t>
            </a:r>
            <a:r>
              <a:rPr lang="en-US" dirty="0"/>
              <a:t>:</a:t>
            </a:r>
          </a:p>
          <a:p>
            <a:r>
              <a:rPr lang="en-US" dirty="0" err="1"/>
              <a:t>Ερωτήμ</a:t>
            </a:r>
            <a:r>
              <a:rPr lang="en-US" dirty="0"/>
              <a:t>ατα πλησιέστερου γείτονα: Βρείτε την τροχιά που είναι πιο κοντά σε ένα δεδομένο σημείο στον τρισδιάστατο χώρο.</a:t>
            </a:r>
          </a:p>
          <a:p>
            <a:r>
              <a:rPr lang="el-GR" dirty="0"/>
              <a:t>Ερωτήματα χρονικού εύρους: Ανάκτηση όλων των τροχιών που ήταν ενεργές εντός ενός καθορισμένου χρονικού διαστήματος</a:t>
            </a:r>
            <a:endParaRPr lang="en-US" dirty="0"/>
          </a:p>
          <a:p>
            <a:r>
              <a:rPr lang="el-GR" dirty="0"/>
              <a:t>Ερωτήματα διασταύρωσης: Προσδιορισμός τροχιών που τέμνονται ή συγκρούονται μεταξύ τους.</a:t>
            </a:r>
            <a:endParaRPr lang="en-US" dirty="0"/>
          </a:p>
        </p:txBody>
      </p:sp>
    </p:spTree>
    <p:extLst>
      <p:ext uri="{BB962C8B-B14F-4D97-AF65-F5344CB8AC3E}">
        <p14:creationId xmlns:p14="http://schemas.microsoft.com/office/powerpoint/2010/main" val="1170403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166DD54-DFB9-2BDD-B803-C500B3A157FF}"/>
              </a:ext>
            </a:extLst>
          </p:cNvPr>
          <p:cNvSpPr>
            <a:spLocks noGrp="1"/>
          </p:cNvSpPr>
          <p:nvPr>
            <p:ph type="title"/>
          </p:nvPr>
        </p:nvSpPr>
        <p:spPr>
          <a:xfrm>
            <a:off x="792331" y="-265292"/>
            <a:ext cx="10515600" cy="1325563"/>
          </a:xfrm>
        </p:spPr>
        <p:txBody>
          <a:bodyPr>
            <a:normAutofit/>
          </a:bodyPr>
          <a:lstStyle/>
          <a:p>
            <a:pPr algn="ctr"/>
            <a:r>
              <a:rPr lang="en-US" sz="2800" b="1" dirty="0">
                <a:solidFill>
                  <a:srgbClr val="FF0000"/>
                </a:solidFill>
                <a:latin typeface="Roboto" panose="02000000000000000000" pitchFamily="2" charset="0"/>
                <a:ea typeface="Roboto" panose="02000000000000000000" pitchFamily="2" charset="0"/>
                <a:cs typeface="Verdana" panose="020B0604030504040204" pitchFamily="34" charset="0"/>
              </a:rPr>
              <a:t>Line Segment Intersection</a:t>
            </a:r>
            <a:br>
              <a:rPr lang="el-GR" sz="2800" b="1" dirty="0">
                <a:solidFill>
                  <a:srgbClr val="FF0000"/>
                </a:solidFill>
                <a:latin typeface="Roboto" panose="02000000000000000000" pitchFamily="2" charset="0"/>
                <a:ea typeface="Roboto" panose="02000000000000000000" pitchFamily="2" charset="0"/>
                <a:cs typeface="Verdana" panose="020B0604030504040204" pitchFamily="34" charset="0"/>
              </a:rPr>
            </a:br>
            <a:r>
              <a:rPr lang="el-GR" sz="2800" b="1" dirty="0">
                <a:solidFill>
                  <a:srgbClr val="FF0000"/>
                </a:solidFill>
                <a:latin typeface="Roboto" panose="02000000000000000000" pitchFamily="2" charset="0"/>
                <a:ea typeface="Roboto" panose="02000000000000000000" pitchFamily="2" charset="0"/>
                <a:cs typeface="Verdana" panose="020B0604030504040204" pitchFamily="34" charset="0"/>
              </a:rPr>
              <a:t>(συνέχεια)</a:t>
            </a:r>
            <a:endParaRPr lang="en-US" sz="2800" b="1" u="sng" dirty="0">
              <a:solidFill>
                <a:srgbClr val="FF0000"/>
              </a:solidFill>
              <a:latin typeface="Roboto" panose="02000000000000000000" pitchFamily="2" charset="0"/>
              <a:ea typeface="Roboto" panose="02000000000000000000" pitchFamily="2" charset="0"/>
            </a:endParaRPr>
          </a:p>
        </p:txBody>
      </p:sp>
      <p:sp>
        <p:nvSpPr>
          <p:cNvPr id="3" name="Θέση περιεχομένου 2">
            <a:extLst>
              <a:ext uri="{FF2B5EF4-FFF2-40B4-BE49-F238E27FC236}">
                <a16:creationId xmlns:a16="http://schemas.microsoft.com/office/drawing/2014/main" id="{EBA6A6B0-8D26-6CA4-DA64-4E8234DA52DF}"/>
              </a:ext>
            </a:extLst>
          </p:cNvPr>
          <p:cNvSpPr>
            <a:spLocks noGrp="1"/>
          </p:cNvSpPr>
          <p:nvPr>
            <p:ph idx="1"/>
          </p:nvPr>
        </p:nvSpPr>
        <p:spPr>
          <a:xfrm>
            <a:off x="903395" y="4468981"/>
            <a:ext cx="10601325" cy="2130425"/>
          </a:xfrm>
        </p:spPr>
        <p:txBody>
          <a:bodyPr>
            <a:normAutofit/>
          </a:bodyPr>
          <a:lstStyle/>
          <a:p>
            <a:r>
              <a:rPr lang="el-GR" sz="1800" dirty="0">
                <a:latin typeface="Times New Roman" panose="02020603050405020304" pitchFamily="18" charset="0"/>
                <a:ea typeface="Times New Roman" panose="02020603050405020304" pitchFamily="18" charset="0"/>
              </a:rPr>
              <a:t>Ξεκινάμε </a:t>
            </a:r>
            <a:r>
              <a:rPr lang="el-GR" sz="1800" dirty="0" err="1">
                <a:latin typeface="Times New Roman" panose="02020603050405020304" pitchFamily="18" charset="0"/>
                <a:ea typeface="Times New Roman" panose="02020603050405020304" pitchFamily="18" charset="0"/>
              </a:rPr>
              <a:t>εισάγωντας</a:t>
            </a:r>
            <a:r>
              <a:rPr lang="el-GR" sz="1800" dirty="0">
                <a:latin typeface="Times New Roman" panose="02020603050405020304" pitchFamily="18" charset="0"/>
                <a:ea typeface="Times New Roman" panose="02020603050405020304" pitchFamily="18" charset="0"/>
              </a:rPr>
              <a:t> διάφορες βιβλιοθήκες της </a:t>
            </a:r>
            <a:r>
              <a:rPr lang="el-GR" sz="1800" dirty="0" err="1">
                <a:latin typeface="Times New Roman" panose="02020603050405020304" pitchFamily="18" charset="0"/>
                <a:ea typeface="Times New Roman" panose="02020603050405020304" pitchFamily="18" charset="0"/>
              </a:rPr>
              <a:t>Python</a:t>
            </a:r>
            <a:r>
              <a:rPr lang="el-GR" sz="1800" dirty="0">
                <a:latin typeface="Times New Roman" panose="02020603050405020304" pitchFamily="18" charset="0"/>
                <a:ea typeface="Times New Roman" panose="02020603050405020304" pitchFamily="18" charset="0"/>
              </a:rPr>
              <a:t>, όπως τα </a:t>
            </a:r>
            <a:r>
              <a:rPr lang="el-GR" sz="1800" dirty="0" err="1">
                <a:latin typeface="Times New Roman" panose="02020603050405020304" pitchFamily="18" charset="0"/>
                <a:ea typeface="Times New Roman" panose="02020603050405020304" pitchFamily="18" charset="0"/>
              </a:rPr>
              <a:t>sortedcontainers</a:t>
            </a:r>
            <a:r>
              <a:rPr lang="el-GR" sz="1800" dirty="0">
                <a:latin typeface="Times New Roman" panose="02020603050405020304" pitchFamily="18" charset="0"/>
                <a:ea typeface="Times New Roman" panose="02020603050405020304" pitchFamily="18" charset="0"/>
              </a:rPr>
              <a:t> (για τη διατήρηση ταξινομημένων </a:t>
            </a:r>
            <a:r>
              <a:rPr lang="en-US" sz="1800" dirty="0">
                <a:latin typeface="Times New Roman" panose="02020603050405020304" pitchFamily="18" charset="0"/>
                <a:ea typeface="Times New Roman" panose="02020603050405020304" pitchFamily="18" charset="0"/>
              </a:rPr>
              <a:t>dictionaries</a:t>
            </a:r>
            <a:r>
              <a:rPr lang="el-GR" sz="1800" dirty="0">
                <a:latin typeface="Times New Roman" panose="02020603050405020304" pitchFamily="18" charset="0"/>
                <a:ea typeface="Times New Roman" panose="02020603050405020304" pitchFamily="18" charset="0"/>
              </a:rPr>
              <a:t>), </a:t>
            </a:r>
            <a:r>
              <a:rPr lang="el-GR" sz="1800" dirty="0" err="1">
                <a:latin typeface="Times New Roman" panose="02020603050405020304" pitchFamily="18" charset="0"/>
                <a:ea typeface="Times New Roman" panose="02020603050405020304" pitchFamily="18" charset="0"/>
              </a:rPr>
              <a:t>matplotlib.pyplot</a:t>
            </a:r>
            <a:r>
              <a:rPr lang="el-GR" sz="1800" dirty="0">
                <a:latin typeface="Times New Roman" panose="02020603050405020304" pitchFamily="18" charset="0"/>
                <a:ea typeface="Times New Roman" panose="02020603050405020304" pitchFamily="18" charset="0"/>
              </a:rPr>
              <a:t> (για τη σχεδίαση), </a:t>
            </a:r>
            <a:r>
              <a:rPr lang="el-GR" sz="1800" dirty="0" err="1">
                <a:latin typeface="Times New Roman" panose="02020603050405020304" pitchFamily="18" charset="0"/>
                <a:ea typeface="Times New Roman" panose="02020603050405020304" pitchFamily="18" charset="0"/>
              </a:rPr>
              <a:t>shapely.geometry</a:t>
            </a:r>
            <a:r>
              <a:rPr lang="el-GR" sz="1800" dirty="0">
                <a:latin typeface="Times New Roman" panose="02020603050405020304" pitchFamily="18" charset="0"/>
                <a:ea typeface="Times New Roman" panose="02020603050405020304" pitchFamily="18" charset="0"/>
              </a:rPr>
              <a:t> (για την εργασία με γεωμετρικά σχήματα) και </a:t>
            </a:r>
            <a:r>
              <a:rPr lang="el-GR" sz="1800" dirty="0" err="1">
                <a:latin typeface="Times New Roman" panose="02020603050405020304" pitchFamily="18" charset="0"/>
                <a:ea typeface="Times New Roman" panose="02020603050405020304" pitchFamily="18" charset="0"/>
              </a:rPr>
              <a:t>time</a:t>
            </a:r>
            <a:r>
              <a:rPr lang="el-GR" sz="1800" dirty="0">
                <a:latin typeface="Times New Roman" panose="02020603050405020304" pitchFamily="18" charset="0"/>
                <a:ea typeface="Times New Roman" panose="02020603050405020304" pitchFamily="18" charset="0"/>
              </a:rPr>
              <a:t> (για τη μέτρηση του χρόνου εκτέλεσης).Ορίζουμε τις συντεταγμένες πολυγώνου: μια λίστα που ονομάζεται </a:t>
            </a:r>
            <a:r>
              <a:rPr lang="el-GR" sz="1800" dirty="0" err="1">
                <a:latin typeface="Times New Roman" panose="02020603050405020304" pitchFamily="18" charset="0"/>
                <a:ea typeface="Times New Roman" panose="02020603050405020304" pitchFamily="18" charset="0"/>
              </a:rPr>
              <a:t>polygon_coords</a:t>
            </a:r>
            <a:r>
              <a:rPr lang="el-GR" sz="1800" dirty="0">
                <a:latin typeface="Times New Roman" panose="02020603050405020304" pitchFamily="18" charset="0"/>
                <a:ea typeface="Times New Roman" panose="02020603050405020304" pitchFamily="18" charset="0"/>
              </a:rPr>
              <a:t>, όπου κάθε στοιχείο είναι μια λίστα με 2D συντεταγμένες που αντιπροσωπεύουν τις κορυφές διαφορετικών </a:t>
            </a:r>
            <a:r>
              <a:rPr lang="el-GR" sz="1800" dirty="0" err="1">
                <a:latin typeface="Times New Roman" panose="02020603050405020304" pitchFamily="18" charset="0"/>
                <a:ea typeface="Times New Roman" panose="02020603050405020304" pitchFamily="18" charset="0"/>
              </a:rPr>
              <a:t>πολυγώνων.Ύστερα</a:t>
            </a:r>
            <a:r>
              <a:rPr lang="el-GR" sz="1800" dirty="0">
                <a:latin typeface="Times New Roman" panose="02020603050405020304" pitchFamily="18" charset="0"/>
                <a:ea typeface="Times New Roman" panose="02020603050405020304" pitchFamily="18" charset="0"/>
              </a:rPr>
              <a:t> ορίζουμε τα ονόματα και τα χρώματα των </a:t>
            </a:r>
            <a:r>
              <a:rPr lang="el-GR" sz="1800" dirty="0" err="1">
                <a:latin typeface="Times New Roman" panose="02020603050405020304" pitchFamily="18" charset="0"/>
                <a:ea typeface="Times New Roman" panose="02020603050405020304" pitchFamily="18" charset="0"/>
              </a:rPr>
              <a:t>πολυγώνων.Τέλος</a:t>
            </a:r>
            <a:r>
              <a:rPr lang="el-GR" sz="1800" dirty="0">
                <a:latin typeface="Times New Roman" panose="02020603050405020304" pitchFamily="18" charset="0"/>
                <a:ea typeface="Times New Roman" panose="02020603050405020304" pitchFamily="18" charset="0"/>
              </a:rPr>
              <a:t>, ορίζουμε δύο επιπλέον λίστες: την </a:t>
            </a:r>
            <a:r>
              <a:rPr lang="el-GR" sz="1800" dirty="0" err="1">
                <a:latin typeface="Times New Roman" panose="02020603050405020304" pitchFamily="18" charset="0"/>
                <a:ea typeface="Times New Roman" panose="02020603050405020304" pitchFamily="18" charset="0"/>
              </a:rPr>
              <a:t>polygon_names</a:t>
            </a:r>
            <a:r>
              <a:rPr lang="el-GR" sz="1800" dirty="0">
                <a:latin typeface="Times New Roman" panose="02020603050405020304" pitchFamily="18" charset="0"/>
                <a:ea typeface="Times New Roman" panose="02020603050405020304" pitchFamily="18" charset="0"/>
              </a:rPr>
              <a:t> που περιέχει ονόματα για κάθε πολύγωνο και τη </a:t>
            </a:r>
            <a:r>
              <a:rPr lang="el-GR" sz="1800" dirty="0" err="1">
                <a:latin typeface="Times New Roman" panose="02020603050405020304" pitchFamily="18" charset="0"/>
                <a:ea typeface="Times New Roman" panose="02020603050405020304" pitchFamily="18" charset="0"/>
              </a:rPr>
              <a:t>polygon_colors</a:t>
            </a:r>
            <a:r>
              <a:rPr lang="el-GR" sz="1800" dirty="0">
                <a:latin typeface="Times New Roman" panose="02020603050405020304" pitchFamily="18" charset="0"/>
                <a:ea typeface="Times New Roman" panose="02020603050405020304" pitchFamily="18" charset="0"/>
              </a:rPr>
              <a:t> που περιέχει  τα χρώματα για κάθε πολύγωνο.</a:t>
            </a:r>
            <a:endParaRPr lang="en-US" sz="1800" dirty="0">
              <a:effectLst/>
              <a:latin typeface="Times New Roman" panose="02020603050405020304" pitchFamily="18" charset="0"/>
              <a:ea typeface="Times New Roman" panose="02020603050405020304" pitchFamily="18" charset="0"/>
            </a:endParaRPr>
          </a:p>
        </p:txBody>
      </p:sp>
      <p:pic>
        <p:nvPicPr>
          <p:cNvPr id="5" name="Εικόνα 4">
            <a:extLst>
              <a:ext uri="{FF2B5EF4-FFF2-40B4-BE49-F238E27FC236}">
                <a16:creationId xmlns:a16="http://schemas.microsoft.com/office/drawing/2014/main" id="{1B0F44FB-D357-6076-35A0-445672AFE6FC}"/>
              </a:ext>
            </a:extLst>
          </p:cNvPr>
          <p:cNvPicPr>
            <a:picLocks noChangeAspect="1"/>
          </p:cNvPicPr>
          <p:nvPr/>
        </p:nvPicPr>
        <p:blipFill>
          <a:blip r:embed="rId2"/>
          <a:stretch>
            <a:fillRect/>
          </a:stretch>
        </p:blipFill>
        <p:spPr>
          <a:xfrm>
            <a:off x="1837678" y="1060271"/>
            <a:ext cx="8629095" cy="3362274"/>
          </a:xfrm>
          <a:prstGeom prst="rect">
            <a:avLst/>
          </a:prstGeom>
        </p:spPr>
      </p:pic>
    </p:spTree>
    <p:extLst>
      <p:ext uri="{BB962C8B-B14F-4D97-AF65-F5344CB8AC3E}">
        <p14:creationId xmlns:p14="http://schemas.microsoft.com/office/powerpoint/2010/main" val="4198478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166DD54-DFB9-2BDD-B803-C500B3A157FF}"/>
              </a:ext>
            </a:extLst>
          </p:cNvPr>
          <p:cNvSpPr>
            <a:spLocks noGrp="1"/>
          </p:cNvSpPr>
          <p:nvPr>
            <p:ph type="title"/>
          </p:nvPr>
        </p:nvSpPr>
        <p:spPr>
          <a:xfrm>
            <a:off x="792331" y="-265292"/>
            <a:ext cx="10515600" cy="1325563"/>
          </a:xfrm>
        </p:spPr>
        <p:txBody>
          <a:bodyPr>
            <a:normAutofit/>
          </a:bodyPr>
          <a:lstStyle/>
          <a:p>
            <a:pPr algn="ctr"/>
            <a:r>
              <a:rPr lang="en-US" sz="2800" b="1" dirty="0">
                <a:solidFill>
                  <a:srgbClr val="FF0000"/>
                </a:solidFill>
                <a:latin typeface="Roboto" panose="02000000000000000000" pitchFamily="2" charset="0"/>
                <a:ea typeface="Roboto" panose="02000000000000000000" pitchFamily="2" charset="0"/>
                <a:cs typeface="Verdana" panose="020B0604030504040204" pitchFamily="34" charset="0"/>
              </a:rPr>
              <a:t>Line Segment Intersection</a:t>
            </a:r>
            <a:br>
              <a:rPr lang="el-GR" sz="2800" b="1" dirty="0">
                <a:solidFill>
                  <a:srgbClr val="FF0000"/>
                </a:solidFill>
                <a:latin typeface="Roboto" panose="02000000000000000000" pitchFamily="2" charset="0"/>
                <a:ea typeface="Roboto" panose="02000000000000000000" pitchFamily="2" charset="0"/>
                <a:cs typeface="Verdana" panose="020B0604030504040204" pitchFamily="34" charset="0"/>
              </a:rPr>
            </a:br>
            <a:r>
              <a:rPr lang="el-GR" sz="2800" b="1" dirty="0">
                <a:solidFill>
                  <a:srgbClr val="FF0000"/>
                </a:solidFill>
                <a:latin typeface="Roboto" panose="02000000000000000000" pitchFamily="2" charset="0"/>
                <a:ea typeface="Roboto" panose="02000000000000000000" pitchFamily="2" charset="0"/>
                <a:cs typeface="Verdana" panose="020B0604030504040204" pitchFamily="34" charset="0"/>
              </a:rPr>
              <a:t>(συνέχεια)</a:t>
            </a:r>
            <a:endParaRPr lang="en-US" sz="2800" b="1" u="sng" dirty="0">
              <a:solidFill>
                <a:srgbClr val="FF0000"/>
              </a:solidFill>
              <a:latin typeface="Roboto" panose="02000000000000000000" pitchFamily="2" charset="0"/>
              <a:ea typeface="Roboto" panose="02000000000000000000" pitchFamily="2" charset="0"/>
            </a:endParaRPr>
          </a:p>
        </p:txBody>
      </p:sp>
      <p:sp>
        <p:nvSpPr>
          <p:cNvPr id="3" name="Θέση περιεχομένου 2">
            <a:extLst>
              <a:ext uri="{FF2B5EF4-FFF2-40B4-BE49-F238E27FC236}">
                <a16:creationId xmlns:a16="http://schemas.microsoft.com/office/drawing/2014/main" id="{EBA6A6B0-8D26-6CA4-DA64-4E8234DA52DF}"/>
              </a:ext>
            </a:extLst>
          </p:cNvPr>
          <p:cNvSpPr>
            <a:spLocks noGrp="1"/>
          </p:cNvSpPr>
          <p:nvPr>
            <p:ph idx="1"/>
          </p:nvPr>
        </p:nvSpPr>
        <p:spPr>
          <a:xfrm>
            <a:off x="1202185" y="5053392"/>
            <a:ext cx="10515600" cy="1823220"/>
          </a:xfrm>
        </p:spPr>
        <p:txBody>
          <a:bodyPr>
            <a:normAutofit/>
          </a:bodyPr>
          <a:lstStyle/>
          <a:p>
            <a:pPr marL="0" indent="0">
              <a:buNone/>
            </a:pPr>
            <a:r>
              <a:rPr lang="el-GR" sz="1800" dirty="0">
                <a:latin typeface="Times New Roman" panose="02020603050405020304" pitchFamily="18" charset="0"/>
                <a:ea typeface="Times New Roman" panose="02020603050405020304" pitchFamily="18" charset="0"/>
              </a:rPr>
              <a:t>Στο παραπάνω τμήμα κώδικα αρχικά δημιουργούμε αντικείμενα </a:t>
            </a:r>
            <a:r>
              <a:rPr lang="el-GR" sz="1800" dirty="0" err="1">
                <a:latin typeface="Times New Roman" panose="02020603050405020304" pitchFamily="18" charset="0"/>
                <a:ea typeface="Times New Roman" panose="02020603050405020304" pitchFamily="18" charset="0"/>
              </a:rPr>
              <a:t>Shapely</a:t>
            </a:r>
            <a:r>
              <a:rPr lang="el-GR" sz="1800" dirty="0">
                <a:latin typeface="Times New Roman" panose="02020603050405020304" pitchFamily="18" charset="0"/>
                <a:ea typeface="Times New Roman" panose="02020603050405020304" pitchFamily="18" charset="0"/>
              </a:rPr>
              <a:t> </a:t>
            </a:r>
            <a:r>
              <a:rPr lang="el-GR" sz="1800" dirty="0" err="1">
                <a:latin typeface="Times New Roman" panose="02020603050405020304" pitchFamily="18" charset="0"/>
                <a:ea typeface="Times New Roman" panose="02020603050405020304" pitchFamily="18" charset="0"/>
              </a:rPr>
              <a:t>Polygon</a:t>
            </a:r>
            <a:r>
              <a:rPr lang="el-GR" sz="1800" dirty="0">
                <a:latin typeface="Times New Roman" panose="02020603050405020304" pitchFamily="18" charset="0"/>
                <a:ea typeface="Times New Roman" panose="02020603050405020304" pitchFamily="18" charset="0"/>
              </a:rPr>
              <a:t> χρησιμοποιώντας τις συντεταγμένες που ορίστηκαν </a:t>
            </a:r>
            <a:r>
              <a:rPr lang="el-GR" sz="1800" dirty="0" err="1">
                <a:latin typeface="Times New Roman" panose="02020603050405020304" pitchFamily="18" charset="0"/>
                <a:ea typeface="Times New Roman" panose="02020603050405020304" pitchFamily="18" charset="0"/>
              </a:rPr>
              <a:t>προηγουμένως.Μετά</a:t>
            </a:r>
            <a:r>
              <a:rPr lang="el-GR" sz="1800" dirty="0">
                <a:latin typeface="Times New Roman" panose="02020603050405020304" pitchFamily="18" charset="0"/>
                <a:ea typeface="Times New Roman" panose="02020603050405020304" pitchFamily="18" charset="0"/>
              </a:rPr>
              <a:t>, μετράμε το χρόνο εκτέλεσης χρησιμοποιώντας τη συνάρτηση </a:t>
            </a:r>
            <a:r>
              <a:rPr lang="el-GR" sz="1800" dirty="0" err="1">
                <a:latin typeface="Times New Roman" panose="02020603050405020304" pitchFamily="18" charset="0"/>
                <a:ea typeface="Times New Roman" panose="02020603050405020304" pitchFamily="18" charset="0"/>
              </a:rPr>
              <a:t>time.time</a:t>
            </a:r>
            <a:r>
              <a:rPr lang="el-GR" sz="1800" dirty="0">
                <a:latin typeface="Times New Roman" panose="02020603050405020304" pitchFamily="18" charset="0"/>
                <a:ea typeface="Times New Roman" panose="02020603050405020304" pitchFamily="18" charset="0"/>
              </a:rPr>
              <a:t>() για να ξέρουμε το χρόνο εκτέλεσης των ακόλουθων </a:t>
            </a:r>
            <a:r>
              <a:rPr lang="el-GR" sz="1800" dirty="0" err="1">
                <a:latin typeface="Times New Roman" panose="02020603050405020304" pitchFamily="18" charset="0"/>
                <a:ea typeface="Times New Roman" panose="02020603050405020304" pitchFamily="18" charset="0"/>
              </a:rPr>
              <a:t>βημάτων.Τέλος</a:t>
            </a:r>
            <a:r>
              <a:rPr lang="el-GR" sz="1800" dirty="0">
                <a:latin typeface="Times New Roman" panose="02020603050405020304" pitchFamily="18" charset="0"/>
                <a:ea typeface="Times New Roman" panose="02020603050405020304" pitchFamily="18" charset="0"/>
              </a:rPr>
              <a:t>, δημιουργούμε τμήματα γραμμής για κάθε πολύγωνο συνδέοντας διαδοχικές κορυφές. Αυτά τα τμήματα γραμμής δημιουργούνται ως αντικείμενα </a:t>
            </a:r>
            <a:r>
              <a:rPr lang="el-GR" sz="1800" dirty="0" err="1">
                <a:latin typeface="Times New Roman" panose="02020603050405020304" pitchFamily="18" charset="0"/>
                <a:ea typeface="Times New Roman" panose="02020603050405020304" pitchFamily="18" charset="0"/>
              </a:rPr>
              <a:t>LineString</a:t>
            </a:r>
            <a:r>
              <a:rPr lang="el-GR" sz="1800" dirty="0">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p:txBody>
      </p:sp>
      <p:pic>
        <p:nvPicPr>
          <p:cNvPr id="6" name="Εικόνα 5">
            <a:extLst>
              <a:ext uri="{FF2B5EF4-FFF2-40B4-BE49-F238E27FC236}">
                <a16:creationId xmlns:a16="http://schemas.microsoft.com/office/drawing/2014/main" id="{D93F8C61-9CF0-BAC3-64CF-7A36B5AFDD9E}"/>
              </a:ext>
            </a:extLst>
          </p:cNvPr>
          <p:cNvPicPr>
            <a:picLocks noChangeAspect="1"/>
          </p:cNvPicPr>
          <p:nvPr/>
        </p:nvPicPr>
        <p:blipFill>
          <a:blip r:embed="rId2"/>
          <a:stretch>
            <a:fillRect/>
          </a:stretch>
        </p:blipFill>
        <p:spPr>
          <a:xfrm>
            <a:off x="2083880" y="919578"/>
            <a:ext cx="8018907" cy="3848587"/>
          </a:xfrm>
          <a:prstGeom prst="rect">
            <a:avLst/>
          </a:prstGeom>
        </p:spPr>
      </p:pic>
    </p:spTree>
    <p:extLst>
      <p:ext uri="{BB962C8B-B14F-4D97-AF65-F5344CB8AC3E}">
        <p14:creationId xmlns:p14="http://schemas.microsoft.com/office/powerpoint/2010/main" val="423475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166DD54-DFB9-2BDD-B803-C500B3A157FF}"/>
              </a:ext>
            </a:extLst>
          </p:cNvPr>
          <p:cNvSpPr>
            <a:spLocks noGrp="1"/>
          </p:cNvSpPr>
          <p:nvPr>
            <p:ph type="title"/>
          </p:nvPr>
        </p:nvSpPr>
        <p:spPr>
          <a:xfrm>
            <a:off x="792331" y="-265292"/>
            <a:ext cx="10515600" cy="1325563"/>
          </a:xfrm>
        </p:spPr>
        <p:txBody>
          <a:bodyPr>
            <a:normAutofit/>
          </a:bodyPr>
          <a:lstStyle/>
          <a:p>
            <a:pPr algn="ctr"/>
            <a:r>
              <a:rPr lang="en-US" sz="2800" b="1" dirty="0">
                <a:solidFill>
                  <a:srgbClr val="FF0000"/>
                </a:solidFill>
                <a:latin typeface="Roboto" panose="02000000000000000000" pitchFamily="2" charset="0"/>
                <a:ea typeface="Roboto" panose="02000000000000000000" pitchFamily="2" charset="0"/>
                <a:cs typeface="Verdana" panose="020B0604030504040204" pitchFamily="34" charset="0"/>
              </a:rPr>
              <a:t>Line Segment Intersection</a:t>
            </a:r>
            <a:br>
              <a:rPr lang="el-GR" sz="2800" b="1" dirty="0">
                <a:solidFill>
                  <a:srgbClr val="FF0000"/>
                </a:solidFill>
                <a:latin typeface="Roboto" panose="02000000000000000000" pitchFamily="2" charset="0"/>
                <a:ea typeface="Roboto" panose="02000000000000000000" pitchFamily="2" charset="0"/>
                <a:cs typeface="Verdana" panose="020B0604030504040204" pitchFamily="34" charset="0"/>
              </a:rPr>
            </a:br>
            <a:r>
              <a:rPr lang="el-GR" sz="2800" b="1" dirty="0">
                <a:solidFill>
                  <a:srgbClr val="FF0000"/>
                </a:solidFill>
                <a:latin typeface="Roboto" panose="02000000000000000000" pitchFamily="2" charset="0"/>
                <a:ea typeface="Roboto" panose="02000000000000000000" pitchFamily="2" charset="0"/>
                <a:cs typeface="Verdana" panose="020B0604030504040204" pitchFamily="34" charset="0"/>
              </a:rPr>
              <a:t>(συνέχεια)</a:t>
            </a:r>
            <a:endParaRPr lang="en-US" sz="2800" b="1" u="sng" dirty="0">
              <a:solidFill>
                <a:srgbClr val="FF0000"/>
              </a:solidFill>
              <a:latin typeface="Roboto" panose="02000000000000000000" pitchFamily="2" charset="0"/>
              <a:ea typeface="Roboto" panose="02000000000000000000" pitchFamily="2" charset="0"/>
            </a:endParaRPr>
          </a:p>
        </p:txBody>
      </p:sp>
      <p:sp>
        <p:nvSpPr>
          <p:cNvPr id="3" name="Θέση περιεχομένου 2">
            <a:extLst>
              <a:ext uri="{FF2B5EF4-FFF2-40B4-BE49-F238E27FC236}">
                <a16:creationId xmlns:a16="http://schemas.microsoft.com/office/drawing/2014/main" id="{EBA6A6B0-8D26-6CA4-DA64-4E8234DA52DF}"/>
              </a:ext>
            </a:extLst>
          </p:cNvPr>
          <p:cNvSpPr>
            <a:spLocks noGrp="1"/>
          </p:cNvSpPr>
          <p:nvPr>
            <p:ph idx="1"/>
          </p:nvPr>
        </p:nvSpPr>
        <p:spPr>
          <a:xfrm>
            <a:off x="1184429" y="5188069"/>
            <a:ext cx="10515600" cy="1823220"/>
          </a:xfrm>
        </p:spPr>
        <p:txBody>
          <a:bodyPr>
            <a:normAutofit/>
          </a:bodyPr>
          <a:lstStyle/>
          <a:p>
            <a:pPr marL="0" indent="0">
              <a:buNone/>
            </a:pPr>
            <a:r>
              <a:rPr lang="el-GR" sz="1800" dirty="0">
                <a:latin typeface="Times New Roman" panose="02020603050405020304" pitchFamily="18" charset="0"/>
                <a:ea typeface="Times New Roman" panose="02020603050405020304" pitchFamily="18" charset="0"/>
              </a:rPr>
              <a:t>Στο παραπάνω τμήμα κώδικα συγκρίνουμε κάθε ζεύγος τμημάτων γραμμής για να ελέγξουμε αν τέμνονται. Εάν ναι, υπολογίζουμε την τομή και αποθηκεύουμε τα επικαλυπτόμενα τμήματα σε ένα λεξικό που ονομάζεται </a:t>
            </a:r>
            <a:r>
              <a:rPr lang="el-GR" sz="1800" dirty="0" err="1">
                <a:latin typeface="Times New Roman" panose="02020603050405020304" pitchFamily="18" charset="0"/>
                <a:ea typeface="Times New Roman" panose="02020603050405020304" pitchFamily="18" charset="0"/>
              </a:rPr>
              <a:t>overlapping_groups</a:t>
            </a:r>
            <a:r>
              <a:rPr lang="el-GR" sz="1800" dirty="0">
                <a:latin typeface="Times New Roman" panose="02020603050405020304" pitchFamily="18" charset="0"/>
                <a:ea typeface="Times New Roman" panose="02020603050405020304" pitchFamily="18" charset="0"/>
              </a:rPr>
              <a:t>. Τα κλειδιά του λεξικού είναι τα σημεία αρχής και τέλους των επικαλυπτόμενων τμημάτων και οι τιμές είναι λίστες ζευγών τμημάτων γραμμής που </a:t>
            </a:r>
            <a:r>
              <a:rPr lang="el-GR" sz="1800" dirty="0" err="1">
                <a:latin typeface="Times New Roman" panose="02020603050405020304" pitchFamily="18" charset="0"/>
                <a:ea typeface="Times New Roman" panose="02020603050405020304" pitchFamily="18" charset="0"/>
              </a:rPr>
              <a:t>τέμνονται.Τέλος</a:t>
            </a:r>
            <a:r>
              <a:rPr lang="el-GR" sz="1800" dirty="0">
                <a:latin typeface="Times New Roman" panose="02020603050405020304" pitchFamily="18" charset="0"/>
                <a:ea typeface="Times New Roman" panose="02020603050405020304" pitchFamily="18" charset="0"/>
              </a:rPr>
              <a:t>, μετράμε και εκτυπώνουμε τον χρόνο που έχει παρέλθει για την υλοποίηση του αλγορίθμου.</a:t>
            </a:r>
            <a:endParaRPr lang="en-US" sz="1800" dirty="0">
              <a:effectLst/>
              <a:latin typeface="Times New Roman" panose="02020603050405020304" pitchFamily="18" charset="0"/>
              <a:ea typeface="Times New Roman" panose="02020603050405020304" pitchFamily="18" charset="0"/>
            </a:endParaRPr>
          </a:p>
        </p:txBody>
      </p:sp>
      <p:pic>
        <p:nvPicPr>
          <p:cNvPr id="5" name="Εικόνα 4">
            <a:extLst>
              <a:ext uri="{FF2B5EF4-FFF2-40B4-BE49-F238E27FC236}">
                <a16:creationId xmlns:a16="http://schemas.microsoft.com/office/drawing/2014/main" id="{C5407A4A-6CB2-5AD6-4ACB-AE95C9F8DDEF}"/>
              </a:ext>
            </a:extLst>
          </p:cNvPr>
          <p:cNvPicPr>
            <a:picLocks noChangeAspect="1"/>
          </p:cNvPicPr>
          <p:nvPr/>
        </p:nvPicPr>
        <p:blipFill>
          <a:blip r:embed="rId2"/>
          <a:stretch>
            <a:fillRect/>
          </a:stretch>
        </p:blipFill>
        <p:spPr>
          <a:xfrm>
            <a:off x="2148396" y="923038"/>
            <a:ext cx="7751390" cy="4130354"/>
          </a:xfrm>
          <a:prstGeom prst="rect">
            <a:avLst/>
          </a:prstGeom>
        </p:spPr>
      </p:pic>
    </p:spTree>
    <p:extLst>
      <p:ext uri="{BB962C8B-B14F-4D97-AF65-F5344CB8AC3E}">
        <p14:creationId xmlns:p14="http://schemas.microsoft.com/office/powerpoint/2010/main" val="586657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166DD54-DFB9-2BDD-B803-C500B3A157FF}"/>
              </a:ext>
            </a:extLst>
          </p:cNvPr>
          <p:cNvSpPr>
            <a:spLocks noGrp="1"/>
          </p:cNvSpPr>
          <p:nvPr>
            <p:ph type="title"/>
          </p:nvPr>
        </p:nvSpPr>
        <p:spPr>
          <a:xfrm>
            <a:off x="792331" y="-265292"/>
            <a:ext cx="10515600" cy="1325563"/>
          </a:xfrm>
        </p:spPr>
        <p:txBody>
          <a:bodyPr>
            <a:normAutofit/>
          </a:bodyPr>
          <a:lstStyle/>
          <a:p>
            <a:pPr algn="ctr"/>
            <a:r>
              <a:rPr lang="en-US" sz="2800" b="1" dirty="0">
                <a:solidFill>
                  <a:srgbClr val="FF0000"/>
                </a:solidFill>
                <a:latin typeface="Roboto" panose="02000000000000000000" pitchFamily="2" charset="0"/>
                <a:ea typeface="Roboto" panose="02000000000000000000" pitchFamily="2" charset="0"/>
                <a:cs typeface="Verdana" panose="020B0604030504040204" pitchFamily="34" charset="0"/>
              </a:rPr>
              <a:t>Line Segment Intersection</a:t>
            </a:r>
            <a:br>
              <a:rPr lang="el-GR" sz="2800" b="1" dirty="0">
                <a:solidFill>
                  <a:srgbClr val="FF0000"/>
                </a:solidFill>
                <a:latin typeface="Roboto" panose="02000000000000000000" pitchFamily="2" charset="0"/>
                <a:ea typeface="Roboto" panose="02000000000000000000" pitchFamily="2" charset="0"/>
                <a:cs typeface="Verdana" panose="020B0604030504040204" pitchFamily="34" charset="0"/>
              </a:rPr>
            </a:br>
            <a:r>
              <a:rPr lang="el-GR" sz="2800" b="1" dirty="0">
                <a:solidFill>
                  <a:srgbClr val="FF0000"/>
                </a:solidFill>
                <a:latin typeface="Roboto" panose="02000000000000000000" pitchFamily="2" charset="0"/>
                <a:ea typeface="Roboto" panose="02000000000000000000" pitchFamily="2" charset="0"/>
                <a:cs typeface="Verdana" panose="020B0604030504040204" pitchFamily="34" charset="0"/>
              </a:rPr>
              <a:t>(συνέχεια)</a:t>
            </a:r>
            <a:endParaRPr lang="en-US" sz="2800" b="1" u="sng" dirty="0">
              <a:solidFill>
                <a:srgbClr val="FF0000"/>
              </a:solidFill>
              <a:latin typeface="Roboto" panose="02000000000000000000" pitchFamily="2" charset="0"/>
              <a:ea typeface="Roboto" panose="02000000000000000000" pitchFamily="2" charset="0"/>
            </a:endParaRPr>
          </a:p>
        </p:txBody>
      </p:sp>
      <p:sp>
        <p:nvSpPr>
          <p:cNvPr id="3" name="Θέση περιεχομένου 2">
            <a:extLst>
              <a:ext uri="{FF2B5EF4-FFF2-40B4-BE49-F238E27FC236}">
                <a16:creationId xmlns:a16="http://schemas.microsoft.com/office/drawing/2014/main" id="{EBA6A6B0-8D26-6CA4-DA64-4E8234DA52DF}"/>
              </a:ext>
            </a:extLst>
          </p:cNvPr>
          <p:cNvSpPr>
            <a:spLocks noGrp="1"/>
          </p:cNvSpPr>
          <p:nvPr>
            <p:ph idx="1"/>
          </p:nvPr>
        </p:nvSpPr>
        <p:spPr>
          <a:xfrm>
            <a:off x="1184429" y="5188069"/>
            <a:ext cx="10515600" cy="1823220"/>
          </a:xfrm>
        </p:spPr>
        <p:txBody>
          <a:bodyPr>
            <a:normAutofit/>
          </a:bodyPr>
          <a:lstStyle/>
          <a:p>
            <a:pPr marL="0" indent="0">
              <a:buNone/>
            </a:pPr>
            <a:r>
              <a:rPr lang="el-GR" sz="1800" dirty="0">
                <a:latin typeface="Times New Roman" panose="02020603050405020304" pitchFamily="18" charset="0"/>
                <a:ea typeface="Times New Roman" panose="02020603050405020304" pitchFamily="18" charset="0"/>
              </a:rPr>
              <a:t>Αυτό το τμήμα του κώδικα επαναλαμβάνεται</a:t>
            </a:r>
            <a:r>
              <a:rPr lang="en-US" sz="1800" dirty="0">
                <a:latin typeface="Times New Roman" panose="02020603050405020304" pitchFamily="18" charset="0"/>
                <a:ea typeface="Times New Roman" panose="02020603050405020304" pitchFamily="18" charset="0"/>
              </a:rPr>
              <a:t> </a:t>
            </a:r>
            <a:r>
              <a:rPr lang="el-GR" sz="1800" dirty="0">
                <a:latin typeface="Times New Roman" panose="02020603050405020304" pitchFamily="18" charset="0"/>
                <a:ea typeface="Times New Roman" panose="02020603050405020304" pitchFamily="18" charset="0"/>
              </a:rPr>
              <a:t>για τα περιεχόμενα του λεξικού </a:t>
            </a:r>
            <a:r>
              <a:rPr lang="el-GR" sz="1800" dirty="0" err="1">
                <a:latin typeface="Times New Roman" panose="02020603050405020304" pitchFamily="18" charset="0"/>
                <a:ea typeface="Times New Roman" panose="02020603050405020304" pitchFamily="18" charset="0"/>
              </a:rPr>
              <a:t>overlapping_groups</a:t>
            </a:r>
            <a:r>
              <a:rPr lang="el-GR" sz="1800" dirty="0">
                <a:latin typeface="Times New Roman" panose="02020603050405020304" pitchFamily="18" charset="0"/>
                <a:ea typeface="Times New Roman" panose="02020603050405020304" pitchFamily="18" charset="0"/>
              </a:rPr>
              <a:t>, το οποίο περιέχει πληροφορίες σχετικά με τα </a:t>
            </a:r>
            <a:r>
              <a:rPr lang="el-GR" sz="1800" dirty="0" err="1">
                <a:latin typeface="Times New Roman" panose="02020603050405020304" pitchFamily="18" charset="0"/>
                <a:ea typeface="Times New Roman" panose="02020603050405020304" pitchFamily="18" charset="0"/>
              </a:rPr>
              <a:t>αλληλοεπικαλυπτόμενα</a:t>
            </a:r>
            <a:r>
              <a:rPr lang="el-GR" sz="1800" dirty="0">
                <a:latin typeface="Times New Roman" panose="02020603050405020304" pitchFamily="18" charset="0"/>
                <a:ea typeface="Times New Roman" panose="02020603050405020304" pitchFamily="18" charset="0"/>
              </a:rPr>
              <a:t> τμήματα γραμμής και τα πολύγωνα που τα μοιράζονται. Για κάθε επικαλυπτόμενο τμήμα γραμμής, εκτυπώνει τα σημεία αρχής και τέλους του τμήματος και τα πολύγωνα που έχουν γειτονικά όρια κατά μήκος αυτού του τμήματος.</a:t>
            </a:r>
            <a:endParaRPr lang="en-US" sz="1800" dirty="0">
              <a:effectLst/>
              <a:latin typeface="Times New Roman" panose="02020603050405020304" pitchFamily="18" charset="0"/>
              <a:ea typeface="Times New Roman" panose="02020603050405020304" pitchFamily="18" charset="0"/>
            </a:endParaRPr>
          </a:p>
        </p:txBody>
      </p:sp>
      <p:pic>
        <p:nvPicPr>
          <p:cNvPr id="6" name="Εικόνα 5">
            <a:extLst>
              <a:ext uri="{FF2B5EF4-FFF2-40B4-BE49-F238E27FC236}">
                <a16:creationId xmlns:a16="http://schemas.microsoft.com/office/drawing/2014/main" id="{5C5D707A-5CAB-E672-A398-30D1A4FB8D5C}"/>
              </a:ext>
            </a:extLst>
          </p:cNvPr>
          <p:cNvPicPr>
            <a:picLocks noChangeAspect="1"/>
          </p:cNvPicPr>
          <p:nvPr/>
        </p:nvPicPr>
        <p:blipFill>
          <a:blip r:embed="rId2"/>
          <a:stretch>
            <a:fillRect/>
          </a:stretch>
        </p:blipFill>
        <p:spPr>
          <a:xfrm>
            <a:off x="1371445" y="904875"/>
            <a:ext cx="9449109" cy="4152900"/>
          </a:xfrm>
          <a:prstGeom prst="rect">
            <a:avLst/>
          </a:prstGeom>
        </p:spPr>
      </p:pic>
    </p:spTree>
    <p:extLst>
      <p:ext uri="{BB962C8B-B14F-4D97-AF65-F5344CB8AC3E}">
        <p14:creationId xmlns:p14="http://schemas.microsoft.com/office/powerpoint/2010/main" val="2133103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166DD54-DFB9-2BDD-B803-C500B3A157FF}"/>
              </a:ext>
            </a:extLst>
          </p:cNvPr>
          <p:cNvSpPr>
            <a:spLocks noGrp="1"/>
          </p:cNvSpPr>
          <p:nvPr>
            <p:ph type="title"/>
          </p:nvPr>
        </p:nvSpPr>
        <p:spPr>
          <a:xfrm>
            <a:off x="792331" y="-265292"/>
            <a:ext cx="10515600" cy="1325563"/>
          </a:xfrm>
        </p:spPr>
        <p:txBody>
          <a:bodyPr>
            <a:normAutofit/>
          </a:bodyPr>
          <a:lstStyle/>
          <a:p>
            <a:pPr algn="ctr"/>
            <a:r>
              <a:rPr lang="en-US" sz="2800" b="1" dirty="0">
                <a:solidFill>
                  <a:srgbClr val="FF0000"/>
                </a:solidFill>
                <a:latin typeface="Roboto" panose="02000000000000000000" pitchFamily="2" charset="0"/>
                <a:ea typeface="Roboto" panose="02000000000000000000" pitchFamily="2" charset="0"/>
                <a:cs typeface="Verdana" panose="020B0604030504040204" pitchFamily="34" charset="0"/>
              </a:rPr>
              <a:t>Line Segment Intersection</a:t>
            </a:r>
            <a:br>
              <a:rPr lang="el-GR" sz="2800" b="1" dirty="0">
                <a:solidFill>
                  <a:srgbClr val="FF0000"/>
                </a:solidFill>
                <a:latin typeface="Roboto" panose="02000000000000000000" pitchFamily="2" charset="0"/>
                <a:ea typeface="Roboto" panose="02000000000000000000" pitchFamily="2" charset="0"/>
                <a:cs typeface="Verdana" panose="020B0604030504040204" pitchFamily="34" charset="0"/>
              </a:rPr>
            </a:br>
            <a:r>
              <a:rPr lang="el-GR" sz="2800" b="1" dirty="0">
                <a:solidFill>
                  <a:srgbClr val="FF0000"/>
                </a:solidFill>
                <a:latin typeface="Roboto" panose="02000000000000000000" pitchFamily="2" charset="0"/>
                <a:ea typeface="Roboto" panose="02000000000000000000" pitchFamily="2" charset="0"/>
                <a:cs typeface="Verdana" panose="020B0604030504040204" pitchFamily="34" charset="0"/>
              </a:rPr>
              <a:t>(συνέχεια)</a:t>
            </a:r>
            <a:endParaRPr lang="en-US" sz="2800" b="1" u="sng" dirty="0">
              <a:solidFill>
                <a:srgbClr val="FF0000"/>
              </a:solidFill>
              <a:latin typeface="Roboto" panose="02000000000000000000" pitchFamily="2" charset="0"/>
              <a:ea typeface="Roboto" panose="02000000000000000000" pitchFamily="2" charset="0"/>
            </a:endParaRPr>
          </a:p>
        </p:txBody>
      </p:sp>
      <p:sp>
        <p:nvSpPr>
          <p:cNvPr id="3" name="Θέση περιεχομένου 2">
            <a:extLst>
              <a:ext uri="{FF2B5EF4-FFF2-40B4-BE49-F238E27FC236}">
                <a16:creationId xmlns:a16="http://schemas.microsoft.com/office/drawing/2014/main" id="{EBA6A6B0-8D26-6CA4-DA64-4E8234DA52DF}"/>
              </a:ext>
            </a:extLst>
          </p:cNvPr>
          <p:cNvSpPr>
            <a:spLocks noGrp="1"/>
          </p:cNvSpPr>
          <p:nvPr>
            <p:ph idx="1"/>
          </p:nvPr>
        </p:nvSpPr>
        <p:spPr>
          <a:xfrm>
            <a:off x="1184429" y="5188069"/>
            <a:ext cx="10515600" cy="1823220"/>
          </a:xfrm>
        </p:spPr>
        <p:txBody>
          <a:bodyPr>
            <a:normAutofit/>
          </a:bodyPr>
          <a:lstStyle/>
          <a:p>
            <a:pPr marL="0" indent="0">
              <a:buNone/>
            </a:pPr>
            <a:r>
              <a:rPr lang="el-GR" sz="1800" dirty="0">
                <a:effectLst/>
                <a:latin typeface="Times New Roman" panose="02020603050405020304" pitchFamily="18" charset="0"/>
                <a:ea typeface="Times New Roman" panose="02020603050405020304" pitchFamily="18" charset="0"/>
              </a:rPr>
              <a:t>Τέλος, κάνουμε </a:t>
            </a:r>
            <a:r>
              <a:rPr lang="el-GR" sz="1800" dirty="0" err="1">
                <a:effectLst/>
                <a:latin typeface="Times New Roman" panose="02020603050405020304" pitchFamily="18" charset="0"/>
                <a:ea typeface="Times New Roman" panose="02020603050405020304" pitchFamily="18" charset="0"/>
              </a:rPr>
              <a:t>οπτικοποίηση</a:t>
            </a:r>
            <a:r>
              <a:rPr lang="el-GR" sz="1800" dirty="0">
                <a:effectLst/>
                <a:latin typeface="Times New Roman" panose="02020603050405020304" pitchFamily="18" charset="0"/>
                <a:ea typeface="Times New Roman" panose="02020603050405020304" pitchFamily="18" charset="0"/>
              </a:rPr>
              <a:t> </a:t>
            </a:r>
            <a:r>
              <a:rPr lang="el-GR" sz="1800" dirty="0">
                <a:latin typeface="Times New Roman" panose="02020603050405020304" pitchFamily="18" charset="0"/>
                <a:ea typeface="Times New Roman" panose="02020603050405020304" pitchFamily="18" charset="0"/>
              </a:rPr>
              <a:t>του κώδικα. Δηλαδή, τρέχουμε βρόχο επανάληψης για τη λίστα των πολυγώνων, απεικονίζοντας κάθε πολύγωνο με το αντίστοιχο χρώμα του και επισημαίνοντας τις κορυφές με τις συντεταγμένες </a:t>
            </a:r>
            <a:r>
              <a:rPr lang="el-GR" sz="1800" dirty="0" err="1">
                <a:latin typeface="Times New Roman" panose="02020603050405020304" pitchFamily="18" charset="0"/>
                <a:ea typeface="Times New Roman" panose="02020603050405020304" pitchFamily="18" charset="0"/>
              </a:rPr>
              <a:t>τους.Βρίσκουμε</a:t>
            </a:r>
            <a:r>
              <a:rPr lang="el-GR" sz="1800" dirty="0">
                <a:latin typeface="Times New Roman" panose="02020603050405020304" pitchFamily="18" charset="0"/>
                <a:ea typeface="Times New Roman" panose="02020603050405020304" pitchFamily="18" charset="0"/>
              </a:rPr>
              <a:t>, το </a:t>
            </a:r>
            <a:r>
              <a:rPr lang="el-GR" sz="1800" dirty="0" err="1">
                <a:latin typeface="Times New Roman" panose="02020603050405020304" pitchFamily="18" charset="0"/>
                <a:ea typeface="Times New Roman" panose="02020603050405020304" pitchFamily="18" charset="0"/>
              </a:rPr>
              <a:t>κεντρο</a:t>
            </a:r>
            <a:r>
              <a:rPr lang="el-GR" sz="1800" dirty="0">
                <a:latin typeface="Times New Roman" panose="02020603050405020304" pitchFamily="18" charset="0"/>
                <a:ea typeface="Times New Roman" panose="02020603050405020304" pitchFamily="18" charset="0"/>
              </a:rPr>
              <a:t> κάθε πολυγώνου και το επισημαίνουμε με το όνομα του </a:t>
            </a:r>
            <a:r>
              <a:rPr lang="el-GR" sz="1800" dirty="0" err="1">
                <a:latin typeface="Times New Roman" panose="02020603050405020304" pitchFamily="18" charset="0"/>
                <a:ea typeface="Times New Roman" panose="02020603050405020304" pitchFamily="18" charset="0"/>
              </a:rPr>
              <a:t>πολυγώνου.Τρέχουμε</a:t>
            </a:r>
            <a:r>
              <a:rPr lang="el-GR" sz="1800" dirty="0">
                <a:latin typeface="Times New Roman" panose="02020603050405020304" pitchFamily="18" charset="0"/>
                <a:ea typeface="Times New Roman" panose="02020603050405020304" pitchFamily="18" charset="0"/>
              </a:rPr>
              <a:t> βρόχο επανάληψης για τα </a:t>
            </a:r>
            <a:r>
              <a:rPr lang="el-GR" sz="1800" dirty="0" err="1">
                <a:latin typeface="Times New Roman" panose="02020603050405020304" pitchFamily="18" charset="0"/>
                <a:ea typeface="Times New Roman" panose="02020603050405020304" pitchFamily="18" charset="0"/>
              </a:rPr>
              <a:t>αλληλοεπικαλυπτόμενα</a:t>
            </a:r>
            <a:r>
              <a:rPr lang="el-GR" sz="1800" dirty="0">
                <a:latin typeface="Times New Roman" panose="02020603050405020304" pitchFamily="18" charset="0"/>
                <a:ea typeface="Times New Roman" panose="02020603050405020304" pitchFamily="18" charset="0"/>
              </a:rPr>
              <a:t> τμήματα γραμμών που είναι αποθηκευμένα στις ομάδες </a:t>
            </a:r>
            <a:r>
              <a:rPr lang="el-GR" sz="1800" dirty="0" err="1">
                <a:latin typeface="Times New Roman" panose="02020603050405020304" pitchFamily="18" charset="0"/>
                <a:ea typeface="Times New Roman" panose="02020603050405020304" pitchFamily="18" charset="0"/>
              </a:rPr>
              <a:t>overlapping_groups</a:t>
            </a:r>
            <a:r>
              <a:rPr lang="el-GR" sz="1800" dirty="0">
                <a:latin typeface="Times New Roman" panose="02020603050405020304" pitchFamily="18" charset="0"/>
                <a:ea typeface="Times New Roman" panose="02020603050405020304" pitchFamily="18" charset="0"/>
              </a:rPr>
              <a:t>, τα σχεδιάζουμε ως διακεκομμένες μαύρες γραμμές και εμφανίζουμε το γράφημα.</a:t>
            </a:r>
            <a:endParaRPr lang="en-US" sz="1800" dirty="0">
              <a:effectLst/>
              <a:latin typeface="Times New Roman" panose="02020603050405020304" pitchFamily="18" charset="0"/>
              <a:ea typeface="Times New Roman" panose="02020603050405020304" pitchFamily="18" charset="0"/>
            </a:endParaRPr>
          </a:p>
        </p:txBody>
      </p:sp>
      <p:pic>
        <p:nvPicPr>
          <p:cNvPr id="5" name="Εικόνα 4">
            <a:extLst>
              <a:ext uri="{FF2B5EF4-FFF2-40B4-BE49-F238E27FC236}">
                <a16:creationId xmlns:a16="http://schemas.microsoft.com/office/drawing/2014/main" id="{F8CEC457-6C29-1937-39F9-24CA60F53F8C}"/>
              </a:ext>
            </a:extLst>
          </p:cNvPr>
          <p:cNvPicPr>
            <a:picLocks noChangeAspect="1"/>
          </p:cNvPicPr>
          <p:nvPr/>
        </p:nvPicPr>
        <p:blipFill>
          <a:blip r:embed="rId2"/>
          <a:stretch>
            <a:fillRect/>
          </a:stretch>
        </p:blipFill>
        <p:spPr>
          <a:xfrm>
            <a:off x="2157273" y="885807"/>
            <a:ext cx="8136754" cy="4136689"/>
          </a:xfrm>
          <a:prstGeom prst="rect">
            <a:avLst/>
          </a:prstGeom>
        </p:spPr>
      </p:pic>
    </p:spTree>
    <p:extLst>
      <p:ext uri="{BB962C8B-B14F-4D97-AF65-F5344CB8AC3E}">
        <p14:creationId xmlns:p14="http://schemas.microsoft.com/office/powerpoint/2010/main" val="183708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166DD54-DFB9-2BDD-B803-C500B3A157FF}"/>
              </a:ext>
            </a:extLst>
          </p:cNvPr>
          <p:cNvSpPr>
            <a:spLocks noGrp="1"/>
          </p:cNvSpPr>
          <p:nvPr>
            <p:ph type="title"/>
          </p:nvPr>
        </p:nvSpPr>
        <p:spPr>
          <a:xfrm>
            <a:off x="792331" y="-265292"/>
            <a:ext cx="10515600" cy="1325563"/>
          </a:xfrm>
        </p:spPr>
        <p:txBody>
          <a:bodyPr>
            <a:normAutofit/>
          </a:bodyPr>
          <a:lstStyle/>
          <a:p>
            <a:pPr algn="ctr"/>
            <a:r>
              <a:rPr lang="en-US" sz="2800" b="1" dirty="0">
                <a:solidFill>
                  <a:srgbClr val="FF0000"/>
                </a:solidFill>
                <a:latin typeface="Roboto" panose="02000000000000000000" pitchFamily="2" charset="0"/>
                <a:ea typeface="Roboto" panose="02000000000000000000" pitchFamily="2" charset="0"/>
                <a:cs typeface="Verdana" panose="020B0604030504040204" pitchFamily="34" charset="0"/>
              </a:rPr>
              <a:t>Line Segment Intersection</a:t>
            </a:r>
            <a:br>
              <a:rPr lang="el-GR" sz="2800" b="1" dirty="0">
                <a:solidFill>
                  <a:srgbClr val="FF0000"/>
                </a:solidFill>
                <a:latin typeface="Roboto" panose="02000000000000000000" pitchFamily="2" charset="0"/>
                <a:ea typeface="Roboto" panose="02000000000000000000" pitchFamily="2" charset="0"/>
                <a:cs typeface="Verdana" panose="020B0604030504040204" pitchFamily="34" charset="0"/>
              </a:rPr>
            </a:br>
            <a:r>
              <a:rPr lang="el-GR" sz="2800" b="1" dirty="0">
                <a:solidFill>
                  <a:srgbClr val="FF0000"/>
                </a:solidFill>
                <a:latin typeface="Roboto" panose="02000000000000000000" pitchFamily="2" charset="0"/>
                <a:ea typeface="Roboto" panose="02000000000000000000" pitchFamily="2" charset="0"/>
                <a:cs typeface="Verdana" panose="020B0604030504040204" pitchFamily="34" charset="0"/>
              </a:rPr>
              <a:t>(συνέχεια)</a:t>
            </a:r>
            <a:endParaRPr lang="en-US" sz="2800" b="1" u="sng" dirty="0">
              <a:solidFill>
                <a:srgbClr val="FF0000"/>
              </a:solidFill>
              <a:latin typeface="Roboto" panose="02000000000000000000" pitchFamily="2" charset="0"/>
              <a:ea typeface="Roboto" panose="02000000000000000000" pitchFamily="2" charset="0"/>
            </a:endParaRPr>
          </a:p>
        </p:txBody>
      </p:sp>
      <p:sp>
        <p:nvSpPr>
          <p:cNvPr id="3" name="Θέση περιεχομένου 2">
            <a:extLst>
              <a:ext uri="{FF2B5EF4-FFF2-40B4-BE49-F238E27FC236}">
                <a16:creationId xmlns:a16="http://schemas.microsoft.com/office/drawing/2014/main" id="{EBA6A6B0-8D26-6CA4-DA64-4E8234DA52DF}"/>
              </a:ext>
            </a:extLst>
          </p:cNvPr>
          <p:cNvSpPr>
            <a:spLocks noGrp="1"/>
          </p:cNvSpPr>
          <p:nvPr>
            <p:ph idx="1"/>
          </p:nvPr>
        </p:nvSpPr>
        <p:spPr>
          <a:xfrm>
            <a:off x="838200" y="1060271"/>
            <a:ext cx="10515600" cy="1823220"/>
          </a:xfrm>
        </p:spPr>
        <p:txBody>
          <a:bodyPr>
            <a:normAutofit/>
          </a:bodyPr>
          <a:lstStyle/>
          <a:p>
            <a:pPr marL="0" indent="0" algn="ctr">
              <a:buNone/>
            </a:pPr>
            <a:r>
              <a:rPr lang="el-GR" sz="1800" b="1" dirty="0">
                <a:latin typeface="Consolas" panose="020B0609020204030204" pitchFamily="49" charset="0"/>
                <a:ea typeface="Roboto" panose="02000000000000000000" pitchFamily="2" charset="0"/>
              </a:rPr>
              <a:t>ΚΑΠΟΙΑ ΑΠΌ ΤΑ ΑΠΟΤΕΛΕΣΜΑΤΑ</a:t>
            </a:r>
          </a:p>
          <a:p>
            <a:pPr marL="0" indent="0">
              <a:buNone/>
            </a:pPr>
            <a:endParaRPr lang="en-US" sz="1800" dirty="0">
              <a:effectLst/>
              <a:latin typeface="Times New Roman" panose="02020603050405020304" pitchFamily="18" charset="0"/>
              <a:ea typeface="Times New Roman" panose="02020603050405020304" pitchFamily="18" charset="0"/>
            </a:endParaRPr>
          </a:p>
        </p:txBody>
      </p:sp>
      <p:pic>
        <p:nvPicPr>
          <p:cNvPr id="6" name="Εικόνα 5">
            <a:extLst>
              <a:ext uri="{FF2B5EF4-FFF2-40B4-BE49-F238E27FC236}">
                <a16:creationId xmlns:a16="http://schemas.microsoft.com/office/drawing/2014/main" id="{15F74CC4-01DA-DFCB-2608-A62F2DDB2DC0}"/>
              </a:ext>
            </a:extLst>
          </p:cNvPr>
          <p:cNvPicPr>
            <a:picLocks noChangeAspect="1"/>
          </p:cNvPicPr>
          <p:nvPr/>
        </p:nvPicPr>
        <p:blipFill>
          <a:blip r:embed="rId2"/>
          <a:stretch>
            <a:fillRect/>
          </a:stretch>
        </p:blipFill>
        <p:spPr>
          <a:xfrm>
            <a:off x="513623" y="2061166"/>
            <a:ext cx="5315677" cy="4449545"/>
          </a:xfrm>
          <a:prstGeom prst="rect">
            <a:avLst/>
          </a:prstGeom>
        </p:spPr>
      </p:pic>
      <p:pic>
        <p:nvPicPr>
          <p:cNvPr id="8" name="Εικόνα 7">
            <a:extLst>
              <a:ext uri="{FF2B5EF4-FFF2-40B4-BE49-F238E27FC236}">
                <a16:creationId xmlns:a16="http://schemas.microsoft.com/office/drawing/2014/main" id="{F5AEEB53-D42B-F542-8E4F-6680FE2730F9}"/>
              </a:ext>
            </a:extLst>
          </p:cNvPr>
          <p:cNvPicPr>
            <a:picLocks noChangeAspect="1"/>
          </p:cNvPicPr>
          <p:nvPr/>
        </p:nvPicPr>
        <p:blipFill>
          <a:blip r:embed="rId3"/>
          <a:stretch>
            <a:fillRect/>
          </a:stretch>
        </p:blipFill>
        <p:spPr>
          <a:xfrm>
            <a:off x="6050131" y="2061167"/>
            <a:ext cx="5992534" cy="4449544"/>
          </a:xfrm>
          <a:prstGeom prst="rect">
            <a:avLst/>
          </a:prstGeom>
        </p:spPr>
      </p:pic>
    </p:spTree>
    <p:extLst>
      <p:ext uri="{BB962C8B-B14F-4D97-AF65-F5344CB8AC3E}">
        <p14:creationId xmlns:p14="http://schemas.microsoft.com/office/powerpoint/2010/main" val="584076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166DD54-DFB9-2BDD-B803-C500B3A157FF}"/>
              </a:ext>
            </a:extLst>
          </p:cNvPr>
          <p:cNvSpPr>
            <a:spLocks noGrp="1"/>
          </p:cNvSpPr>
          <p:nvPr>
            <p:ph type="title"/>
          </p:nvPr>
        </p:nvSpPr>
        <p:spPr>
          <a:xfrm>
            <a:off x="792331" y="-265292"/>
            <a:ext cx="10515600" cy="1325563"/>
          </a:xfrm>
        </p:spPr>
        <p:txBody>
          <a:bodyPr>
            <a:normAutofit/>
          </a:bodyPr>
          <a:lstStyle/>
          <a:p>
            <a:pPr algn="ctr"/>
            <a:r>
              <a:rPr lang="en-US" sz="2800" b="1" dirty="0">
                <a:solidFill>
                  <a:srgbClr val="FF0000"/>
                </a:solidFill>
                <a:latin typeface="Roboto" panose="02000000000000000000" pitchFamily="2" charset="0"/>
                <a:ea typeface="Roboto" panose="02000000000000000000" pitchFamily="2" charset="0"/>
                <a:cs typeface="Verdana" panose="020B0604030504040204" pitchFamily="34" charset="0"/>
              </a:rPr>
              <a:t>Line Segment Intersection</a:t>
            </a:r>
            <a:br>
              <a:rPr lang="el-GR" sz="2800" b="1" dirty="0">
                <a:solidFill>
                  <a:srgbClr val="FF0000"/>
                </a:solidFill>
                <a:latin typeface="Roboto" panose="02000000000000000000" pitchFamily="2" charset="0"/>
                <a:ea typeface="Roboto" panose="02000000000000000000" pitchFamily="2" charset="0"/>
                <a:cs typeface="Verdana" panose="020B0604030504040204" pitchFamily="34" charset="0"/>
              </a:rPr>
            </a:br>
            <a:r>
              <a:rPr lang="el-GR" sz="2800" b="1" dirty="0">
                <a:solidFill>
                  <a:srgbClr val="FF0000"/>
                </a:solidFill>
                <a:latin typeface="Roboto" panose="02000000000000000000" pitchFamily="2" charset="0"/>
                <a:ea typeface="Roboto" panose="02000000000000000000" pitchFamily="2" charset="0"/>
                <a:cs typeface="Verdana" panose="020B0604030504040204" pitchFamily="34" charset="0"/>
              </a:rPr>
              <a:t>(συνέχεια)</a:t>
            </a:r>
            <a:endParaRPr lang="en-US" sz="2800" b="1" u="sng" dirty="0">
              <a:solidFill>
                <a:srgbClr val="FF0000"/>
              </a:solidFill>
              <a:latin typeface="Roboto" panose="02000000000000000000" pitchFamily="2" charset="0"/>
              <a:ea typeface="Roboto" panose="02000000000000000000" pitchFamily="2" charset="0"/>
            </a:endParaRPr>
          </a:p>
        </p:txBody>
      </p:sp>
      <p:sp>
        <p:nvSpPr>
          <p:cNvPr id="3" name="Θέση περιεχομένου 2">
            <a:extLst>
              <a:ext uri="{FF2B5EF4-FFF2-40B4-BE49-F238E27FC236}">
                <a16:creationId xmlns:a16="http://schemas.microsoft.com/office/drawing/2014/main" id="{EBA6A6B0-8D26-6CA4-DA64-4E8234DA52DF}"/>
              </a:ext>
            </a:extLst>
          </p:cNvPr>
          <p:cNvSpPr>
            <a:spLocks noGrp="1"/>
          </p:cNvSpPr>
          <p:nvPr>
            <p:ph idx="1"/>
          </p:nvPr>
        </p:nvSpPr>
        <p:spPr>
          <a:xfrm>
            <a:off x="838200" y="1060271"/>
            <a:ext cx="10515600" cy="1823220"/>
          </a:xfrm>
        </p:spPr>
        <p:txBody>
          <a:bodyPr>
            <a:normAutofit/>
          </a:bodyPr>
          <a:lstStyle/>
          <a:p>
            <a:pPr marL="0" indent="0" algn="ctr">
              <a:buNone/>
            </a:pPr>
            <a:r>
              <a:rPr lang="el-GR" sz="1800" b="1" dirty="0">
                <a:latin typeface="Consolas" panose="020B0609020204030204" pitchFamily="49" charset="0"/>
                <a:ea typeface="Roboto" panose="02000000000000000000" pitchFamily="2" charset="0"/>
              </a:rPr>
              <a:t>ΚΑΠΟΙΑ ΑΠΌ ΤΑ ΑΠΟΤΕΛΕΣΜΑΤΑ</a:t>
            </a:r>
          </a:p>
          <a:p>
            <a:pPr marL="0" indent="0">
              <a:buNone/>
            </a:pPr>
            <a:endParaRPr lang="en-US" sz="1800" dirty="0">
              <a:effectLst/>
              <a:latin typeface="Times New Roman" panose="02020603050405020304" pitchFamily="18" charset="0"/>
              <a:ea typeface="Times New Roman" panose="02020603050405020304" pitchFamily="18" charset="0"/>
            </a:endParaRPr>
          </a:p>
        </p:txBody>
      </p:sp>
      <p:pic>
        <p:nvPicPr>
          <p:cNvPr id="5" name="Εικόνα 4">
            <a:extLst>
              <a:ext uri="{FF2B5EF4-FFF2-40B4-BE49-F238E27FC236}">
                <a16:creationId xmlns:a16="http://schemas.microsoft.com/office/drawing/2014/main" id="{2F8A0307-6E97-3D71-2A9B-AD14469B1092}"/>
              </a:ext>
            </a:extLst>
          </p:cNvPr>
          <p:cNvPicPr>
            <a:picLocks noChangeAspect="1"/>
          </p:cNvPicPr>
          <p:nvPr/>
        </p:nvPicPr>
        <p:blipFill>
          <a:blip r:embed="rId2"/>
          <a:stretch>
            <a:fillRect/>
          </a:stretch>
        </p:blipFill>
        <p:spPr>
          <a:xfrm>
            <a:off x="1905000" y="1872659"/>
            <a:ext cx="8381999" cy="4496593"/>
          </a:xfrm>
          <a:prstGeom prst="rect">
            <a:avLst/>
          </a:prstGeom>
        </p:spPr>
      </p:pic>
    </p:spTree>
    <p:extLst>
      <p:ext uri="{BB962C8B-B14F-4D97-AF65-F5344CB8AC3E}">
        <p14:creationId xmlns:p14="http://schemas.microsoft.com/office/powerpoint/2010/main" val="2511466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166DD54-DFB9-2BDD-B803-C500B3A157FF}"/>
              </a:ext>
            </a:extLst>
          </p:cNvPr>
          <p:cNvSpPr>
            <a:spLocks noGrp="1"/>
          </p:cNvSpPr>
          <p:nvPr>
            <p:ph type="title"/>
          </p:nvPr>
        </p:nvSpPr>
        <p:spPr>
          <a:xfrm>
            <a:off x="792331" y="-265292"/>
            <a:ext cx="10515600" cy="1325563"/>
          </a:xfrm>
        </p:spPr>
        <p:txBody>
          <a:bodyPr>
            <a:normAutofit/>
          </a:bodyPr>
          <a:lstStyle/>
          <a:p>
            <a:pPr algn="ctr"/>
            <a:r>
              <a:rPr lang="en-US" sz="2800" b="1" dirty="0">
                <a:solidFill>
                  <a:srgbClr val="FF0000"/>
                </a:solidFill>
                <a:latin typeface="Roboto" panose="02000000000000000000" pitchFamily="2" charset="0"/>
                <a:ea typeface="Roboto" panose="02000000000000000000" pitchFamily="2" charset="0"/>
                <a:cs typeface="Verdana" panose="020B0604030504040204" pitchFamily="34" charset="0"/>
              </a:rPr>
              <a:t>Line Segment Intersection</a:t>
            </a:r>
            <a:br>
              <a:rPr lang="el-GR" sz="2800" b="1" dirty="0">
                <a:solidFill>
                  <a:srgbClr val="FF0000"/>
                </a:solidFill>
                <a:latin typeface="Roboto" panose="02000000000000000000" pitchFamily="2" charset="0"/>
                <a:ea typeface="Roboto" panose="02000000000000000000" pitchFamily="2" charset="0"/>
                <a:cs typeface="Verdana" panose="020B0604030504040204" pitchFamily="34" charset="0"/>
              </a:rPr>
            </a:br>
            <a:r>
              <a:rPr lang="el-GR" sz="2800" b="1" dirty="0">
                <a:solidFill>
                  <a:srgbClr val="FF0000"/>
                </a:solidFill>
                <a:latin typeface="Roboto" panose="02000000000000000000" pitchFamily="2" charset="0"/>
                <a:ea typeface="Roboto" panose="02000000000000000000" pitchFamily="2" charset="0"/>
                <a:cs typeface="Verdana" panose="020B0604030504040204" pitchFamily="34" charset="0"/>
              </a:rPr>
              <a:t>(συνέχεια)</a:t>
            </a:r>
            <a:endParaRPr lang="en-US" sz="2800" b="1" u="sng" dirty="0">
              <a:solidFill>
                <a:srgbClr val="FF0000"/>
              </a:solidFill>
              <a:latin typeface="Roboto" panose="02000000000000000000" pitchFamily="2" charset="0"/>
              <a:ea typeface="Roboto" panose="02000000000000000000" pitchFamily="2" charset="0"/>
            </a:endParaRPr>
          </a:p>
        </p:txBody>
      </p:sp>
      <p:sp>
        <p:nvSpPr>
          <p:cNvPr id="3" name="Θέση περιεχομένου 2">
            <a:extLst>
              <a:ext uri="{FF2B5EF4-FFF2-40B4-BE49-F238E27FC236}">
                <a16:creationId xmlns:a16="http://schemas.microsoft.com/office/drawing/2014/main" id="{EBA6A6B0-8D26-6CA4-DA64-4E8234DA52DF}"/>
              </a:ext>
            </a:extLst>
          </p:cNvPr>
          <p:cNvSpPr>
            <a:spLocks noGrp="1"/>
          </p:cNvSpPr>
          <p:nvPr>
            <p:ph idx="1"/>
          </p:nvPr>
        </p:nvSpPr>
        <p:spPr>
          <a:xfrm>
            <a:off x="838200" y="1060271"/>
            <a:ext cx="10515600" cy="1823220"/>
          </a:xfrm>
        </p:spPr>
        <p:txBody>
          <a:bodyPr>
            <a:normAutofit/>
          </a:bodyPr>
          <a:lstStyle/>
          <a:p>
            <a:pPr marL="0" indent="0" algn="ctr">
              <a:buNone/>
            </a:pPr>
            <a:r>
              <a:rPr lang="el-GR" sz="1800" b="1" dirty="0">
                <a:latin typeface="Consolas" panose="020B0609020204030204" pitchFamily="49" charset="0"/>
                <a:ea typeface="Roboto" panose="02000000000000000000" pitchFamily="2" charset="0"/>
              </a:rPr>
              <a:t>ΚΑΠΟΙΑ ΑΠΌ ΤΑ ΑΠΟΤΕΛΕΣΜΑΤΑ</a:t>
            </a:r>
          </a:p>
          <a:p>
            <a:pPr marL="0" indent="0">
              <a:buNone/>
            </a:pPr>
            <a:endParaRPr lang="en-US" sz="1800" dirty="0">
              <a:effectLst/>
              <a:latin typeface="Times New Roman" panose="02020603050405020304" pitchFamily="18" charset="0"/>
              <a:ea typeface="Times New Roman" panose="02020603050405020304" pitchFamily="18" charset="0"/>
            </a:endParaRPr>
          </a:p>
        </p:txBody>
      </p:sp>
      <p:pic>
        <p:nvPicPr>
          <p:cNvPr id="6" name="Εικόνα 5">
            <a:extLst>
              <a:ext uri="{FF2B5EF4-FFF2-40B4-BE49-F238E27FC236}">
                <a16:creationId xmlns:a16="http://schemas.microsoft.com/office/drawing/2014/main" id="{1A6E4982-02F1-FFE3-4E7C-B1B509BB1AAD}"/>
              </a:ext>
            </a:extLst>
          </p:cNvPr>
          <p:cNvPicPr>
            <a:picLocks noChangeAspect="1"/>
          </p:cNvPicPr>
          <p:nvPr/>
        </p:nvPicPr>
        <p:blipFill>
          <a:blip r:embed="rId2"/>
          <a:stretch>
            <a:fillRect/>
          </a:stretch>
        </p:blipFill>
        <p:spPr>
          <a:xfrm>
            <a:off x="2342525" y="1853037"/>
            <a:ext cx="7415212" cy="4712034"/>
          </a:xfrm>
          <a:prstGeom prst="rect">
            <a:avLst/>
          </a:prstGeom>
        </p:spPr>
      </p:pic>
    </p:spTree>
    <p:extLst>
      <p:ext uri="{BB962C8B-B14F-4D97-AF65-F5344CB8AC3E}">
        <p14:creationId xmlns:p14="http://schemas.microsoft.com/office/powerpoint/2010/main" val="2165209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166DD54-DFB9-2BDD-B803-C500B3A157FF}"/>
              </a:ext>
            </a:extLst>
          </p:cNvPr>
          <p:cNvSpPr>
            <a:spLocks noGrp="1"/>
          </p:cNvSpPr>
          <p:nvPr>
            <p:ph type="title"/>
          </p:nvPr>
        </p:nvSpPr>
        <p:spPr>
          <a:xfrm>
            <a:off x="614777" y="-273027"/>
            <a:ext cx="10515600" cy="1325563"/>
          </a:xfrm>
        </p:spPr>
        <p:txBody>
          <a:bodyPr>
            <a:normAutofit/>
          </a:bodyPr>
          <a:lstStyle/>
          <a:p>
            <a:pPr algn="ctr"/>
            <a:r>
              <a:rPr lang="en-US" sz="2800" b="1" dirty="0">
                <a:solidFill>
                  <a:srgbClr val="FF0000"/>
                </a:solidFill>
                <a:latin typeface="Roboto" panose="02000000000000000000" pitchFamily="2" charset="0"/>
                <a:ea typeface="Roboto" panose="02000000000000000000" pitchFamily="2" charset="0"/>
                <a:cs typeface="Verdana" panose="020B0604030504040204" pitchFamily="34" charset="0"/>
              </a:rPr>
              <a:t>Line Segment Intersection</a:t>
            </a:r>
            <a:br>
              <a:rPr lang="el-GR" sz="2800" b="1" dirty="0">
                <a:solidFill>
                  <a:srgbClr val="FF0000"/>
                </a:solidFill>
                <a:latin typeface="Roboto" panose="02000000000000000000" pitchFamily="2" charset="0"/>
                <a:ea typeface="Roboto" panose="02000000000000000000" pitchFamily="2" charset="0"/>
                <a:cs typeface="Verdana" panose="020B0604030504040204" pitchFamily="34" charset="0"/>
              </a:rPr>
            </a:br>
            <a:r>
              <a:rPr lang="el-GR" sz="2800" b="1" dirty="0">
                <a:solidFill>
                  <a:srgbClr val="FF0000"/>
                </a:solidFill>
                <a:latin typeface="Roboto" panose="02000000000000000000" pitchFamily="2" charset="0"/>
                <a:ea typeface="Roboto" panose="02000000000000000000" pitchFamily="2" charset="0"/>
                <a:cs typeface="Verdana" panose="020B0604030504040204" pitchFamily="34" charset="0"/>
              </a:rPr>
              <a:t>(συνέχεια)</a:t>
            </a:r>
            <a:endParaRPr lang="en-US" sz="2800" b="1" u="sng" dirty="0">
              <a:solidFill>
                <a:srgbClr val="FF0000"/>
              </a:solidFill>
              <a:latin typeface="Roboto" panose="02000000000000000000" pitchFamily="2" charset="0"/>
              <a:ea typeface="Roboto" panose="02000000000000000000" pitchFamily="2" charset="0"/>
            </a:endParaRPr>
          </a:p>
        </p:txBody>
      </p:sp>
      <p:sp>
        <p:nvSpPr>
          <p:cNvPr id="3" name="Θέση περιεχομένου 2">
            <a:extLst>
              <a:ext uri="{FF2B5EF4-FFF2-40B4-BE49-F238E27FC236}">
                <a16:creationId xmlns:a16="http://schemas.microsoft.com/office/drawing/2014/main" id="{EBA6A6B0-8D26-6CA4-DA64-4E8234DA52DF}"/>
              </a:ext>
            </a:extLst>
          </p:cNvPr>
          <p:cNvSpPr>
            <a:spLocks noGrp="1"/>
          </p:cNvSpPr>
          <p:nvPr>
            <p:ph idx="1"/>
          </p:nvPr>
        </p:nvSpPr>
        <p:spPr>
          <a:xfrm>
            <a:off x="838200" y="1060271"/>
            <a:ext cx="10515600" cy="1823220"/>
          </a:xfrm>
        </p:spPr>
        <p:txBody>
          <a:bodyPr>
            <a:normAutofit/>
          </a:bodyPr>
          <a:lstStyle/>
          <a:p>
            <a:pPr marL="0" indent="0" algn="ctr">
              <a:buNone/>
            </a:pPr>
            <a:r>
              <a:rPr lang="el-GR" sz="1800" b="1" dirty="0">
                <a:latin typeface="Consolas" panose="020B0609020204030204" pitchFamily="49" charset="0"/>
                <a:ea typeface="Roboto" panose="02000000000000000000" pitchFamily="2" charset="0"/>
              </a:rPr>
              <a:t>ΚΑΠΟΙΑ ΑΠΌ ΤΑ ΑΠΟΤΕΛΕΣΜΑΤΑ</a:t>
            </a:r>
            <a:endParaRPr lang="en-US" sz="1800" b="1" dirty="0">
              <a:latin typeface="Consolas" panose="020B0609020204030204" pitchFamily="49" charset="0"/>
              <a:ea typeface="Roboto" panose="02000000000000000000" pitchFamily="2" charset="0"/>
            </a:endParaRPr>
          </a:p>
          <a:p>
            <a:pPr marL="0" indent="0" algn="ctr">
              <a:buNone/>
            </a:pPr>
            <a:r>
              <a:rPr lang="en-US" sz="1800" b="1" dirty="0">
                <a:latin typeface="Consolas" panose="020B0609020204030204" pitchFamily="49" charset="0"/>
                <a:ea typeface="Roboto" panose="02000000000000000000" pitchFamily="2" charset="0"/>
              </a:rPr>
              <a:t>(Sweep Line)</a:t>
            </a:r>
            <a:endParaRPr lang="el-GR" sz="1800" b="1" dirty="0">
              <a:latin typeface="Consolas" panose="020B0609020204030204" pitchFamily="49" charset="0"/>
              <a:ea typeface="Roboto" panose="02000000000000000000" pitchFamily="2"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p:txBody>
      </p:sp>
      <p:pic>
        <p:nvPicPr>
          <p:cNvPr id="5" name="Εικόνα 4">
            <a:extLst>
              <a:ext uri="{FF2B5EF4-FFF2-40B4-BE49-F238E27FC236}">
                <a16:creationId xmlns:a16="http://schemas.microsoft.com/office/drawing/2014/main" id="{9CFD88C3-6A73-CF46-5B62-00E2E397B2FB}"/>
              </a:ext>
            </a:extLst>
          </p:cNvPr>
          <p:cNvPicPr>
            <a:picLocks noChangeAspect="1"/>
          </p:cNvPicPr>
          <p:nvPr/>
        </p:nvPicPr>
        <p:blipFill>
          <a:blip r:embed="rId2"/>
          <a:stretch>
            <a:fillRect/>
          </a:stretch>
        </p:blipFill>
        <p:spPr>
          <a:xfrm>
            <a:off x="1403770" y="2347638"/>
            <a:ext cx="9726607" cy="3126784"/>
          </a:xfrm>
          <a:prstGeom prst="rect">
            <a:avLst/>
          </a:prstGeom>
        </p:spPr>
      </p:pic>
    </p:spTree>
    <p:extLst>
      <p:ext uri="{BB962C8B-B14F-4D97-AF65-F5344CB8AC3E}">
        <p14:creationId xmlns:p14="http://schemas.microsoft.com/office/powerpoint/2010/main" val="1681762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EBA6A6B0-8D26-6CA4-DA64-4E8234DA52DF}"/>
              </a:ext>
            </a:extLst>
          </p:cNvPr>
          <p:cNvSpPr>
            <a:spLocks noGrp="1"/>
          </p:cNvSpPr>
          <p:nvPr>
            <p:ph idx="1"/>
          </p:nvPr>
        </p:nvSpPr>
        <p:spPr>
          <a:xfrm>
            <a:off x="926975" y="3026208"/>
            <a:ext cx="10515600" cy="1823220"/>
          </a:xfrm>
        </p:spPr>
        <p:txBody>
          <a:bodyPr>
            <a:normAutofit/>
          </a:bodyPr>
          <a:lstStyle/>
          <a:p>
            <a:pPr marL="0" indent="0">
              <a:buNone/>
            </a:pPr>
            <a:endParaRPr lang="el-GR" dirty="0">
              <a:latin typeface="Times New Roman" panose="02020603050405020304" pitchFamily="18" charset="0"/>
              <a:ea typeface="Times New Roman" panose="02020603050405020304" pitchFamily="18" charset="0"/>
            </a:endParaRPr>
          </a:p>
          <a:p>
            <a:pPr marL="0" indent="0" algn="ctr">
              <a:buNone/>
            </a:pPr>
            <a:r>
              <a:rPr lang="el-GR" b="1" i="1" dirty="0">
                <a:solidFill>
                  <a:srgbClr val="FF0000"/>
                </a:solidFill>
                <a:latin typeface="Times New Roman" panose="02020603050405020304" pitchFamily="18" charset="0"/>
                <a:ea typeface="Times New Roman" panose="02020603050405020304" pitchFamily="18" charset="0"/>
              </a:rPr>
              <a:t>ΕΔΩ ΤΕΛΕΙΩΝΕΙ Η ΠΑΡΟΥΣΙΑΣΗ ΜΟΥ </a:t>
            </a:r>
          </a:p>
          <a:p>
            <a:pPr marL="0" indent="0" algn="ctr">
              <a:buNone/>
            </a:pPr>
            <a:r>
              <a:rPr lang="el-GR" b="1" i="1" dirty="0">
                <a:solidFill>
                  <a:srgbClr val="FF0000"/>
                </a:solidFill>
                <a:latin typeface="Times New Roman" panose="02020603050405020304" pitchFamily="18" charset="0"/>
                <a:ea typeface="Times New Roman" panose="02020603050405020304" pitchFamily="18" charset="0"/>
              </a:rPr>
              <a:t>ΕΥΧΑΡΙΣΤΩ ΠΟΛΥ ΓΙΑ ΤΟΝ ΧΡΟΝΟ ΣΑΣ !</a:t>
            </a:r>
          </a:p>
        </p:txBody>
      </p:sp>
      <p:sp>
        <p:nvSpPr>
          <p:cNvPr id="4" name="TextBox 3">
            <a:extLst>
              <a:ext uri="{FF2B5EF4-FFF2-40B4-BE49-F238E27FC236}">
                <a16:creationId xmlns:a16="http://schemas.microsoft.com/office/drawing/2014/main" id="{E991EE9D-EFCA-E58C-881A-25A4BFC3EBC2}"/>
              </a:ext>
            </a:extLst>
          </p:cNvPr>
          <p:cNvSpPr txBox="1"/>
          <p:nvPr/>
        </p:nvSpPr>
        <p:spPr>
          <a:xfrm>
            <a:off x="4566819" y="1808369"/>
            <a:ext cx="6601289" cy="646331"/>
          </a:xfrm>
          <a:prstGeom prst="rect">
            <a:avLst/>
          </a:prstGeom>
          <a:noFill/>
        </p:spPr>
        <p:txBody>
          <a:bodyPr wrap="square">
            <a:spAutoFit/>
          </a:bodyPr>
          <a:lstStyle/>
          <a:p>
            <a:r>
              <a:rPr lang="en-US" sz="3600" b="1" dirty="0">
                <a:solidFill>
                  <a:schemeClr val="accent1"/>
                </a:solidFill>
                <a:hlinkClick r:id="rId2">
                  <a:extLst>
                    <a:ext uri="{A12FA001-AC4F-418D-AE19-62706E023703}">
                      <ahyp:hlinkClr xmlns:ahyp="http://schemas.microsoft.com/office/drawing/2018/hyperlinkcolor" val="tx"/>
                    </a:ext>
                  </a:extLst>
                </a:hlinkClick>
              </a:rPr>
              <a:t>MY GITHUB</a:t>
            </a:r>
            <a:endParaRPr lang="en-US" sz="3600" b="1" dirty="0">
              <a:solidFill>
                <a:schemeClr val="accent1"/>
              </a:solidFill>
            </a:endParaRPr>
          </a:p>
        </p:txBody>
      </p:sp>
    </p:spTree>
    <p:extLst>
      <p:ext uri="{BB962C8B-B14F-4D97-AF65-F5344CB8AC3E}">
        <p14:creationId xmlns:p14="http://schemas.microsoft.com/office/powerpoint/2010/main" val="408543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56599A3-9897-5769-AA72-302879CCF21B}"/>
              </a:ext>
            </a:extLst>
          </p:cNvPr>
          <p:cNvSpPr>
            <a:spLocks noGrp="1"/>
          </p:cNvSpPr>
          <p:nvPr>
            <p:ph type="title"/>
          </p:nvPr>
        </p:nvSpPr>
        <p:spPr>
          <a:xfrm>
            <a:off x="1024631" y="365125"/>
            <a:ext cx="10515600" cy="1325563"/>
          </a:xfrm>
        </p:spPr>
        <p:txBody>
          <a:bodyPr>
            <a:normAutofit/>
          </a:bodyPr>
          <a:lstStyle/>
          <a:p>
            <a:pPr algn="ct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3</a:t>
            </a:r>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D</a:t>
            </a: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R-</a:t>
            </a:r>
            <a:r>
              <a:rPr lang="el-GR" sz="2000" b="1" dirty="0" err="1">
                <a:solidFill>
                  <a:srgbClr val="FF0000"/>
                </a:solidFill>
                <a:latin typeface="Verdana" panose="020B0604030504040204" pitchFamily="34" charset="0"/>
                <a:ea typeface="Verdana" panose="020B0604030504040204" pitchFamily="34" charset="0"/>
                <a:cs typeface="Verdana" panose="020B0604030504040204" pitchFamily="34" charset="0"/>
              </a:rPr>
              <a:t>trees</a:t>
            </a: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for </a:t>
            </a:r>
            <a:r>
              <a:rPr lang="el-GR" sz="2000" b="1" dirty="0" err="1">
                <a:solidFill>
                  <a:srgbClr val="FF0000"/>
                </a:solidFill>
                <a:latin typeface="Verdana" panose="020B0604030504040204" pitchFamily="34" charset="0"/>
                <a:ea typeface="Verdana" panose="020B0604030504040204" pitchFamily="34" charset="0"/>
                <a:cs typeface="Verdana" panose="020B0604030504040204" pitchFamily="34" charset="0"/>
              </a:rPr>
              <a:t>Spatio-Temporal</a:t>
            </a: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l-GR" sz="2000" b="1" dirty="0" err="1">
                <a:solidFill>
                  <a:srgbClr val="FF0000"/>
                </a:solidFill>
                <a:latin typeface="Verdana" panose="020B0604030504040204" pitchFamily="34" charset="0"/>
                <a:ea typeface="Verdana" panose="020B0604030504040204" pitchFamily="34" charset="0"/>
                <a:cs typeface="Verdana" panose="020B0604030504040204" pitchFamily="34" charset="0"/>
              </a:rPr>
              <a:t>Queries</a:t>
            </a: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σε ΒΔ τροχιών στο επίπεδο</a:t>
            </a:r>
            <a:b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b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(συνέχεια)		</a:t>
            </a:r>
            <a:endParaRPr lang="en-US" sz="2000" dirty="0">
              <a:solidFill>
                <a:srgbClr val="FF0000"/>
              </a:solidFill>
            </a:endParaRPr>
          </a:p>
        </p:txBody>
      </p:sp>
      <p:sp>
        <p:nvSpPr>
          <p:cNvPr id="6" name="Θέση περιεχομένου 5">
            <a:extLst>
              <a:ext uri="{FF2B5EF4-FFF2-40B4-BE49-F238E27FC236}">
                <a16:creationId xmlns:a16="http://schemas.microsoft.com/office/drawing/2014/main" id="{EDF9CBC1-8057-6FC5-EC52-75F955FF3E33}"/>
              </a:ext>
            </a:extLst>
          </p:cNvPr>
          <p:cNvSpPr>
            <a:spLocks noGrp="1"/>
          </p:cNvSpPr>
          <p:nvPr>
            <p:ph idx="1"/>
          </p:nvPr>
        </p:nvSpPr>
        <p:spPr/>
        <p:txBody>
          <a:bodyPr>
            <a:normAutofit lnSpcReduction="10000"/>
          </a:bodyPr>
          <a:lstStyle/>
          <a:p>
            <a:r>
              <a:rPr lang="el-GR" sz="1800" b="1" dirty="0">
                <a:latin typeface="Roboto" panose="02000000000000000000" pitchFamily="2" charset="0"/>
                <a:ea typeface="Roboto" panose="02000000000000000000" pitchFamily="2" charset="0"/>
              </a:rPr>
              <a:t>Εισαγωγή της βιβλιοθήκης:</a:t>
            </a:r>
            <a:endParaRPr lang="en-US" sz="1800" b="1" dirty="0">
              <a:latin typeface="Roboto" panose="02000000000000000000" pitchFamily="2" charset="0"/>
              <a:ea typeface="Roboto" panose="02000000000000000000" pitchFamily="2" charset="0"/>
            </a:endParaRPr>
          </a:p>
          <a:p>
            <a:pPr marL="457200" lvl="1" indent="0">
              <a:buNone/>
            </a:pPr>
            <a:r>
              <a:rPr lang="en-US" sz="1800" b="0" dirty="0">
                <a:solidFill>
                  <a:srgbClr val="C678DD"/>
                </a:solidFill>
                <a:effectLst/>
                <a:latin typeface="Roboto" panose="02000000000000000000" pitchFamily="2" charset="0"/>
                <a:ea typeface="Roboto" panose="02000000000000000000" pitchFamily="2" charset="0"/>
              </a:rPr>
              <a:t>from</a:t>
            </a:r>
            <a:r>
              <a:rPr lang="en-US" sz="1800" b="0" dirty="0">
                <a:solidFill>
                  <a:srgbClr val="ABB2BF"/>
                </a:solidFill>
                <a:effectLst/>
                <a:latin typeface="Roboto" panose="02000000000000000000" pitchFamily="2" charset="0"/>
                <a:ea typeface="Roboto" panose="02000000000000000000" pitchFamily="2" charset="0"/>
              </a:rPr>
              <a:t> </a:t>
            </a:r>
            <a:r>
              <a:rPr lang="en-US" sz="1800" b="0" dirty="0" err="1">
                <a:solidFill>
                  <a:srgbClr val="ABB2BF"/>
                </a:solidFill>
                <a:effectLst/>
                <a:latin typeface="Roboto" panose="02000000000000000000" pitchFamily="2" charset="0"/>
                <a:ea typeface="Roboto" panose="02000000000000000000" pitchFamily="2" charset="0"/>
              </a:rPr>
              <a:t>rtree</a:t>
            </a:r>
            <a:r>
              <a:rPr lang="en-US" sz="1800" b="0" dirty="0">
                <a:solidFill>
                  <a:srgbClr val="ABB2BF"/>
                </a:solidFill>
                <a:effectLst/>
                <a:latin typeface="Roboto" panose="02000000000000000000" pitchFamily="2" charset="0"/>
                <a:ea typeface="Roboto" panose="02000000000000000000" pitchFamily="2" charset="0"/>
              </a:rPr>
              <a:t> </a:t>
            </a:r>
            <a:r>
              <a:rPr lang="en-US" sz="1800" b="0" dirty="0">
                <a:solidFill>
                  <a:srgbClr val="C678DD"/>
                </a:solidFill>
                <a:effectLst/>
                <a:latin typeface="Roboto" panose="02000000000000000000" pitchFamily="2" charset="0"/>
                <a:ea typeface="Roboto" panose="02000000000000000000" pitchFamily="2" charset="0"/>
              </a:rPr>
              <a:t>import</a:t>
            </a:r>
            <a:r>
              <a:rPr lang="en-US" sz="1800" b="0" dirty="0">
                <a:solidFill>
                  <a:srgbClr val="ABB2BF"/>
                </a:solidFill>
                <a:effectLst/>
                <a:latin typeface="Roboto" panose="02000000000000000000" pitchFamily="2" charset="0"/>
                <a:ea typeface="Roboto" panose="02000000000000000000" pitchFamily="2" charset="0"/>
              </a:rPr>
              <a:t> index</a:t>
            </a:r>
          </a:p>
          <a:p>
            <a:r>
              <a:rPr lang="en-US" sz="1800" b="1" i="0" dirty="0">
                <a:effectLst/>
                <a:latin typeface="Roboto" panose="02000000000000000000" pitchFamily="2" charset="0"/>
                <a:ea typeface="Roboto" panose="02000000000000000000" pitchFamily="2" charset="0"/>
              </a:rPr>
              <a:t>Creating an R-tree Index:</a:t>
            </a:r>
          </a:p>
          <a:p>
            <a:pPr marL="457200" lvl="1" indent="0">
              <a:buNone/>
            </a:pPr>
            <a:r>
              <a:rPr lang="en-US" sz="1800" b="0" dirty="0">
                <a:solidFill>
                  <a:srgbClr val="E06C75"/>
                </a:solidFill>
                <a:effectLst/>
                <a:latin typeface="Roboto" panose="02000000000000000000" pitchFamily="2" charset="0"/>
                <a:ea typeface="Roboto" panose="02000000000000000000" pitchFamily="2" charset="0"/>
              </a:rPr>
              <a:t>p</a:t>
            </a:r>
            <a:r>
              <a:rPr lang="en-US" sz="1800" b="0" dirty="0">
                <a:solidFill>
                  <a:srgbClr val="ABB2BF"/>
                </a:solidFill>
                <a:effectLst/>
                <a:latin typeface="Roboto" panose="02000000000000000000" pitchFamily="2" charset="0"/>
                <a:ea typeface="Roboto" panose="02000000000000000000" pitchFamily="2" charset="0"/>
              </a:rPr>
              <a:t> </a:t>
            </a:r>
            <a:r>
              <a:rPr lang="en-US" sz="1800" b="0" dirty="0">
                <a:solidFill>
                  <a:srgbClr val="56B6C2"/>
                </a:solidFill>
                <a:effectLst/>
                <a:latin typeface="Roboto" panose="02000000000000000000" pitchFamily="2" charset="0"/>
                <a:ea typeface="Roboto" panose="02000000000000000000" pitchFamily="2" charset="0"/>
              </a:rPr>
              <a:t>=</a:t>
            </a:r>
            <a:r>
              <a:rPr lang="en-US" sz="1800" b="0" dirty="0">
                <a:solidFill>
                  <a:srgbClr val="ABB2BF"/>
                </a:solidFill>
                <a:effectLst/>
                <a:latin typeface="Roboto" panose="02000000000000000000" pitchFamily="2" charset="0"/>
                <a:ea typeface="Roboto" panose="02000000000000000000" pitchFamily="2" charset="0"/>
              </a:rPr>
              <a:t> </a:t>
            </a:r>
            <a:r>
              <a:rPr lang="en-US" sz="1800" b="0" dirty="0" err="1">
                <a:solidFill>
                  <a:srgbClr val="ABB2BF"/>
                </a:solidFill>
                <a:effectLst/>
                <a:latin typeface="Roboto" panose="02000000000000000000" pitchFamily="2" charset="0"/>
                <a:ea typeface="Roboto" panose="02000000000000000000" pitchFamily="2" charset="0"/>
              </a:rPr>
              <a:t>index.Property</a:t>
            </a:r>
            <a:r>
              <a:rPr lang="en-US" sz="1800" b="0" dirty="0">
                <a:solidFill>
                  <a:srgbClr val="ABB2BF"/>
                </a:solidFill>
                <a:effectLst/>
                <a:latin typeface="Roboto" panose="02000000000000000000" pitchFamily="2" charset="0"/>
                <a:ea typeface="Roboto" panose="02000000000000000000" pitchFamily="2" charset="0"/>
              </a:rPr>
              <a:t>()</a:t>
            </a:r>
          </a:p>
          <a:p>
            <a:pPr marL="457200" lvl="1" indent="0">
              <a:buNone/>
            </a:pPr>
            <a:r>
              <a:rPr lang="en-US" sz="1800" b="0" dirty="0" err="1">
                <a:solidFill>
                  <a:srgbClr val="E06C75"/>
                </a:solidFill>
                <a:effectLst/>
                <a:latin typeface="Roboto" panose="02000000000000000000" pitchFamily="2" charset="0"/>
                <a:ea typeface="Roboto" panose="02000000000000000000" pitchFamily="2" charset="0"/>
              </a:rPr>
              <a:t>p</a:t>
            </a:r>
            <a:r>
              <a:rPr lang="en-US" sz="1800" b="0" dirty="0" err="1">
                <a:solidFill>
                  <a:srgbClr val="ABB2BF"/>
                </a:solidFill>
                <a:effectLst/>
                <a:latin typeface="Roboto" panose="02000000000000000000" pitchFamily="2" charset="0"/>
                <a:ea typeface="Roboto" panose="02000000000000000000" pitchFamily="2" charset="0"/>
              </a:rPr>
              <a:t>.dimension</a:t>
            </a:r>
            <a:r>
              <a:rPr lang="en-US" sz="1800" b="0" dirty="0">
                <a:solidFill>
                  <a:srgbClr val="ABB2BF"/>
                </a:solidFill>
                <a:effectLst/>
                <a:latin typeface="Roboto" panose="02000000000000000000" pitchFamily="2" charset="0"/>
                <a:ea typeface="Roboto" panose="02000000000000000000" pitchFamily="2" charset="0"/>
              </a:rPr>
              <a:t> </a:t>
            </a:r>
            <a:r>
              <a:rPr lang="en-US" sz="1800" b="0" dirty="0">
                <a:solidFill>
                  <a:srgbClr val="56B6C2"/>
                </a:solidFill>
                <a:effectLst/>
                <a:latin typeface="Roboto" panose="02000000000000000000" pitchFamily="2" charset="0"/>
                <a:ea typeface="Roboto" panose="02000000000000000000" pitchFamily="2" charset="0"/>
              </a:rPr>
              <a:t>=</a:t>
            </a:r>
            <a:r>
              <a:rPr lang="en-US" sz="1800" b="0" dirty="0">
                <a:solidFill>
                  <a:srgbClr val="ABB2BF"/>
                </a:solidFill>
                <a:effectLst/>
                <a:latin typeface="Roboto" panose="02000000000000000000" pitchFamily="2" charset="0"/>
                <a:ea typeface="Roboto" panose="02000000000000000000" pitchFamily="2" charset="0"/>
              </a:rPr>
              <a:t> </a:t>
            </a:r>
            <a:r>
              <a:rPr lang="en-US" sz="1800" b="0" dirty="0">
                <a:solidFill>
                  <a:srgbClr val="D19A66"/>
                </a:solidFill>
                <a:effectLst/>
                <a:latin typeface="Roboto" panose="02000000000000000000" pitchFamily="2" charset="0"/>
                <a:ea typeface="Roboto" panose="02000000000000000000" pitchFamily="2" charset="0"/>
              </a:rPr>
              <a:t>3</a:t>
            </a:r>
            <a:r>
              <a:rPr lang="en-US" sz="1800" b="0" dirty="0">
                <a:solidFill>
                  <a:srgbClr val="ABB2BF"/>
                </a:solidFill>
                <a:effectLst/>
                <a:latin typeface="Roboto" panose="02000000000000000000" pitchFamily="2" charset="0"/>
                <a:ea typeface="Roboto" panose="02000000000000000000" pitchFamily="2" charset="0"/>
              </a:rPr>
              <a:t>  </a:t>
            </a:r>
            <a:r>
              <a:rPr lang="en-US" sz="1800" b="0" i="1" dirty="0">
                <a:solidFill>
                  <a:srgbClr val="7F848E"/>
                </a:solidFill>
                <a:effectLst/>
                <a:latin typeface="Roboto" panose="02000000000000000000" pitchFamily="2" charset="0"/>
                <a:ea typeface="Roboto" panose="02000000000000000000" pitchFamily="2" charset="0"/>
              </a:rPr>
              <a:t># Use 3D for spatial dimensions plus time</a:t>
            </a:r>
            <a:endParaRPr lang="en-US" sz="1800" b="0" dirty="0">
              <a:solidFill>
                <a:srgbClr val="ABB2BF"/>
              </a:solidFill>
              <a:effectLst/>
              <a:latin typeface="Roboto" panose="02000000000000000000" pitchFamily="2" charset="0"/>
              <a:ea typeface="Roboto" panose="02000000000000000000" pitchFamily="2" charset="0"/>
            </a:endParaRPr>
          </a:p>
          <a:p>
            <a:pPr marL="457200" lvl="1" indent="0">
              <a:buNone/>
            </a:pPr>
            <a:r>
              <a:rPr lang="en-US" sz="1800" b="0" dirty="0" err="1">
                <a:solidFill>
                  <a:srgbClr val="E06C75"/>
                </a:solidFill>
                <a:effectLst/>
                <a:latin typeface="Roboto" panose="02000000000000000000" pitchFamily="2" charset="0"/>
                <a:ea typeface="Roboto" panose="02000000000000000000" pitchFamily="2" charset="0"/>
              </a:rPr>
              <a:t>idx</a:t>
            </a:r>
            <a:r>
              <a:rPr lang="en-US" sz="1800" b="0" dirty="0">
                <a:solidFill>
                  <a:srgbClr val="ABB2BF"/>
                </a:solidFill>
                <a:effectLst/>
                <a:latin typeface="Roboto" panose="02000000000000000000" pitchFamily="2" charset="0"/>
                <a:ea typeface="Roboto" panose="02000000000000000000" pitchFamily="2" charset="0"/>
              </a:rPr>
              <a:t> </a:t>
            </a:r>
            <a:r>
              <a:rPr lang="en-US" sz="1800" b="0" dirty="0">
                <a:solidFill>
                  <a:srgbClr val="56B6C2"/>
                </a:solidFill>
                <a:effectLst/>
                <a:latin typeface="Roboto" panose="02000000000000000000" pitchFamily="2" charset="0"/>
                <a:ea typeface="Roboto" panose="02000000000000000000" pitchFamily="2" charset="0"/>
              </a:rPr>
              <a:t>=</a:t>
            </a:r>
            <a:r>
              <a:rPr lang="en-US" sz="1800" b="0" dirty="0">
                <a:solidFill>
                  <a:srgbClr val="ABB2BF"/>
                </a:solidFill>
                <a:effectLst/>
                <a:latin typeface="Roboto" panose="02000000000000000000" pitchFamily="2" charset="0"/>
                <a:ea typeface="Roboto" panose="02000000000000000000" pitchFamily="2" charset="0"/>
              </a:rPr>
              <a:t> </a:t>
            </a:r>
            <a:r>
              <a:rPr lang="en-US" sz="1800" b="0" dirty="0" err="1">
                <a:solidFill>
                  <a:srgbClr val="ABB2BF"/>
                </a:solidFill>
                <a:effectLst/>
                <a:latin typeface="Roboto" panose="02000000000000000000" pitchFamily="2" charset="0"/>
                <a:ea typeface="Roboto" panose="02000000000000000000" pitchFamily="2" charset="0"/>
              </a:rPr>
              <a:t>index.Index</a:t>
            </a:r>
            <a:r>
              <a:rPr lang="en-US" sz="1800" b="0" dirty="0">
                <a:solidFill>
                  <a:srgbClr val="ABB2BF"/>
                </a:solidFill>
                <a:effectLst/>
                <a:latin typeface="Roboto" panose="02000000000000000000" pitchFamily="2" charset="0"/>
                <a:ea typeface="Roboto" panose="02000000000000000000" pitchFamily="2" charset="0"/>
              </a:rPr>
              <a:t>(</a:t>
            </a:r>
            <a:r>
              <a:rPr lang="en-US" sz="1800" b="0" i="1" dirty="0">
                <a:solidFill>
                  <a:srgbClr val="D19A66"/>
                </a:solidFill>
                <a:effectLst/>
                <a:latin typeface="Roboto" panose="02000000000000000000" pitchFamily="2" charset="0"/>
                <a:ea typeface="Roboto" panose="02000000000000000000" pitchFamily="2" charset="0"/>
              </a:rPr>
              <a:t>properties</a:t>
            </a:r>
            <a:r>
              <a:rPr lang="en-US" sz="1800" b="0" dirty="0">
                <a:solidFill>
                  <a:srgbClr val="56B6C2"/>
                </a:solidFill>
                <a:effectLst/>
                <a:latin typeface="Roboto" panose="02000000000000000000" pitchFamily="2" charset="0"/>
                <a:ea typeface="Roboto" panose="02000000000000000000" pitchFamily="2" charset="0"/>
              </a:rPr>
              <a:t>=</a:t>
            </a:r>
            <a:r>
              <a:rPr lang="en-US" sz="1800" b="0" dirty="0">
                <a:solidFill>
                  <a:srgbClr val="E06C75"/>
                </a:solidFill>
                <a:effectLst/>
                <a:latin typeface="Roboto" panose="02000000000000000000" pitchFamily="2" charset="0"/>
                <a:ea typeface="Roboto" panose="02000000000000000000" pitchFamily="2" charset="0"/>
              </a:rPr>
              <a:t>p</a:t>
            </a:r>
            <a:r>
              <a:rPr lang="en-US" sz="1800" b="0" dirty="0">
                <a:solidFill>
                  <a:srgbClr val="ABB2BF"/>
                </a:solidFill>
                <a:effectLst/>
                <a:latin typeface="Roboto" panose="02000000000000000000" pitchFamily="2" charset="0"/>
                <a:ea typeface="Roboto" panose="02000000000000000000" pitchFamily="2" charset="0"/>
              </a:rPr>
              <a:t>)</a:t>
            </a:r>
          </a:p>
          <a:p>
            <a:r>
              <a:rPr lang="en-US" sz="1800" b="1" dirty="0">
                <a:effectLst/>
                <a:latin typeface="Roboto" panose="02000000000000000000" pitchFamily="2" charset="0"/>
                <a:ea typeface="Roboto" panose="02000000000000000000" pitchFamily="2" charset="0"/>
              </a:rPr>
              <a:t>class </a:t>
            </a:r>
            <a:r>
              <a:rPr lang="en-US" sz="1800" b="1" dirty="0" err="1">
                <a:effectLst/>
                <a:latin typeface="Roboto" panose="02000000000000000000" pitchFamily="2" charset="0"/>
                <a:ea typeface="Roboto" panose="02000000000000000000" pitchFamily="2" charset="0"/>
              </a:rPr>
              <a:t>MovingObject</a:t>
            </a:r>
            <a:r>
              <a:rPr lang="en-US" sz="1800" b="1" dirty="0">
                <a:effectLst/>
                <a:latin typeface="Roboto" panose="02000000000000000000" pitchFamily="2" charset="0"/>
                <a:ea typeface="Roboto" panose="02000000000000000000" pitchFamily="2" charset="0"/>
              </a:rPr>
              <a:t>:</a:t>
            </a:r>
          </a:p>
          <a:p>
            <a:pPr marL="457200" lvl="1" indent="0">
              <a:buNone/>
            </a:pPr>
            <a:r>
              <a:rPr lang="el-GR" sz="1800" dirty="0">
                <a:latin typeface="Roboto" panose="02000000000000000000" pitchFamily="2" charset="0"/>
                <a:ea typeface="Roboto" panose="02000000000000000000" pitchFamily="2" charset="0"/>
              </a:rPr>
              <a:t>Συνοπτικά, αυτή η κλάση έχει σχεδιαστεί για να κρατά πληροφορίες σχετικά με τη θέση ενός κινούμενου αντικειμένου σε ένα χώρο 2D για ένα συγκεκριμένο χρονικό διάστημα. Οι πληροφορίες αυτές περιλαμβάνουν το αναγνωριστικό του αντικειμένου, τις συντεταγμένες θέσης και το χρονικό διάστημα κατά το οποίο βρίσκεται σε κίνηση. Αυτή η κλάση  είναι χρήσιμη για τη </a:t>
            </a:r>
            <a:r>
              <a:rPr lang="el-GR" sz="1800" dirty="0" err="1">
                <a:latin typeface="Roboto" panose="02000000000000000000" pitchFamily="2" charset="0"/>
                <a:ea typeface="Roboto" panose="02000000000000000000" pitchFamily="2" charset="0"/>
              </a:rPr>
              <a:t>μοντελοποίηση</a:t>
            </a:r>
            <a:r>
              <a:rPr lang="el-GR" sz="1800" dirty="0">
                <a:latin typeface="Roboto" panose="02000000000000000000" pitchFamily="2" charset="0"/>
                <a:ea typeface="Roboto" panose="02000000000000000000" pitchFamily="2" charset="0"/>
              </a:rPr>
              <a:t> και προσομοίωση σεναρίων που περιλαμβάνουν κινούμενα αντικείμενα εντός ενός καθορισμένου χώρου και χρονικού πλαισίου.</a:t>
            </a:r>
            <a:endParaRPr lang="en-US" sz="1800" dirty="0">
              <a:latin typeface="Roboto" panose="02000000000000000000" pitchFamily="2" charset="0"/>
              <a:ea typeface="Roboto" panose="02000000000000000000" pitchFamily="2" charset="0"/>
            </a:endParaRPr>
          </a:p>
          <a:p>
            <a:pPr marL="457200" lvl="1" indent="0">
              <a:buNone/>
            </a:pPr>
            <a:endParaRPr lang="en-US" sz="1100" dirty="0"/>
          </a:p>
        </p:txBody>
      </p:sp>
    </p:spTree>
    <p:extLst>
      <p:ext uri="{BB962C8B-B14F-4D97-AF65-F5344CB8AC3E}">
        <p14:creationId xmlns:p14="http://schemas.microsoft.com/office/powerpoint/2010/main" val="105958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fade">
                                      <p:cBhvr>
                                        <p:cTn id="20" dur="500"/>
                                        <p:tgtEl>
                                          <p:spTgt spid="6">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fade">
                                      <p:cBhvr>
                                        <p:cTn id="23" dur="500"/>
                                        <p:tgtEl>
                                          <p:spTgt spid="6">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500"/>
                                        <p:tgtEl>
                                          <p:spTgt spid="6">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Effect transition="in" filter="fade">
                                      <p:cBhvr>
                                        <p:cTn id="29" dur="500"/>
                                        <p:tgtEl>
                                          <p:spTgt spid="6">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fade">
                                      <p:cBhvr>
                                        <p:cTn id="34" dur="500"/>
                                        <p:tgtEl>
                                          <p:spTgt spid="6">
                                            <p:txEl>
                                              <p:pRg st="6" end="6"/>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56599A3-9897-5769-AA72-302879CCF21B}"/>
              </a:ext>
            </a:extLst>
          </p:cNvPr>
          <p:cNvSpPr>
            <a:spLocks noGrp="1"/>
          </p:cNvSpPr>
          <p:nvPr>
            <p:ph type="title"/>
          </p:nvPr>
        </p:nvSpPr>
        <p:spPr>
          <a:xfrm>
            <a:off x="1024631" y="365125"/>
            <a:ext cx="10515600" cy="1325563"/>
          </a:xfrm>
        </p:spPr>
        <p:txBody>
          <a:bodyPr>
            <a:normAutofit/>
          </a:bodyPr>
          <a:lstStyle/>
          <a:p>
            <a:pPr algn="ct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3</a:t>
            </a:r>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D</a:t>
            </a: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R-</a:t>
            </a:r>
            <a:r>
              <a:rPr lang="el-GR" sz="2000" b="1" dirty="0" err="1">
                <a:solidFill>
                  <a:srgbClr val="FF0000"/>
                </a:solidFill>
                <a:latin typeface="Verdana" panose="020B0604030504040204" pitchFamily="34" charset="0"/>
                <a:ea typeface="Verdana" panose="020B0604030504040204" pitchFamily="34" charset="0"/>
                <a:cs typeface="Verdana" panose="020B0604030504040204" pitchFamily="34" charset="0"/>
              </a:rPr>
              <a:t>trees</a:t>
            </a: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for </a:t>
            </a:r>
            <a:r>
              <a:rPr lang="el-GR" sz="2000" b="1" dirty="0" err="1">
                <a:solidFill>
                  <a:srgbClr val="FF0000"/>
                </a:solidFill>
                <a:latin typeface="Verdana" panose="020B0604030504040204" pitchFamily="34" charset="0"/>
                <a:ea typeface="Verdana" panose="020B0604030504040204" pitchFamily="34" charset="0"/>
                <a:cs typeface="Verdana" panose="020B0604030504040204" pitchFamily="34" charset="0"/>
              </a:rPr>
              <a:t>Spatio-Temporal</a:t>
            </a: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l-GR" sz="2000" b="1" dirty="0" err="1">
                <a:solidFill>
                  <a:srgbClr val="FF0000"/>
                </a:solidFill>
                <a:latin typeface="Verdana" panose="020B0604030504040204" pitchFamily="34" charset="0"/>
                <a:ea typeface="Verdana" panose="020B0604030504040204" pitchFamily="34" charset="0"/>
                <a:cs typeface="Verdana" panose="020B0604030504040204" pitchFamily="34" charset="0"/>
              </a:rPr>
              <a:t>Queries</a:t>
            </a: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σε ΒΔ τροχιών στο επίπεδο</a:t>
            </a:r>
            <a:b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b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(συνέχεια)		</a:t>
            </a:r>
            <a:endParaRPr lang="en-US" sz="2000" dirty="0">
              <a:solidFill>
                <a:srgbClr val="FF0000"/>
              </a:solidFill>
            </a:endParaRPr>
          </a:p>
        </p:txBody>
      </p:sp>
      <p:sp>
        <p:nvSpPr>
          <p:cNvPr id="4" name="Θέση περιεχομένου 3">
            <a:extLst>
              <a:ext uri="{FF2B5EF4-FFF2-40B4-BE49-F238E27FC236}">
                <a16:creationId xmlns:a16="http://schemas.microsoft.com/office/drawing/2014/main" id="{C99D2266-6C47-FD4B-DFAA-FE41A213C020}"/>
              </a:ext>
            </a:extLst>
          </p:cNvPr>
          <p:cNvSpPr>
            <a:spLocks noGrp="1"/>
          </p:cNvSpPr>
          <p:nvPr>
            <p:ph idx="1"/>
          </p:nvPr>
        </p:nvSpPr>
        <p:spPr>
          <a:xfrm>
            <a:off x="838200" y="1523783"/>
            <a:ext cx="10515600" cy="4353234"/>
          </a:xfrm>
        </p:spPr>
        <p:txBody>
          <a:bodyPr>
            <a:normAutofit fontScale="92500" lnSpcReduction="20000"/>
          </a:bodyPr>
          <a:lstStyle/>
          <a:p>
            <a:r>
              <a:rPr lang="en-US" sz="1400" b="0" dirty="0" err="1">
                <a:solidFill>
                  <a:srgbClr val="E06C75"/>
                </a:solidFill>
                <a:effectLst/>
                <a:latin typeface="Consolas" panose="020B0609020204030204" pitchFamily="49" charset="0"/>
              </a:rPr>
              <a:t>num_objects</a:t>
            </a:r>
            <a:r>
              <a:rPr lang="en-US" sz="1400" b="0" dirty="0">
                <a:solidFill>
                  <a:srgbClr val="ABB2BF"/>
                </a:solidFill>
                <a:effectLst/>
                <a:latin typeface="Consolas" panose="020B0609020204030204" pitchFamily="49" charset="0"/>
              </a:rPr>
              <a:t> </a:t>
            </a:r>
            <a:r>
              <a:rPr lang="en-US" sz="1400" b="0" dirty="0">
                <a:solidFill>
                  <a:srgbClr val="56B6C2"/>
                </a:solidFill>
                <a:effectLst/>
                <a:latin typeface="Consolas" panose="020B0609020204030204" pitchFamily="49" charset="0"/>
              </a:rPr>
              <a:t>=</a:t>
            </a:r>
            <a:r>
              <a:rPr lang="en-US" sz="1400" b="0" dirty="0">
                <a:solidFill>
                  <a:srgbClr val="ABB2BF"/>
                </a:solidFill>
                <a:effectLst/>
                <a:latin typeface="Consolas" panose="020B0609020204030204" pitchFamily="49" charset="0"/>
              </a:rPr>
              <a:t> </a:t>
            </a:r>
            <a:r>
              <a:rPr lang="en-US" sz="1400" b="0" dirty="0">
                <a:solidFill>
                  <a:srgbClr val="D19A66"/>
                </a:solidFill>
                <a:effectLst/>
                <a:latin typeface="Consolas" panose="020B0609020204030204" pitchFamily="49" charset="0"/>
              </a:rPr>
              <a:t>200</a:t>
            </a:r>
            <a:endParaRPr lang="en-US" sz="1400" b="0" dirty="0">
              <a:solidFill>
                <a:srgbClr val="ABB2BF"/>
              </a:solidFill>
              <a:effectLst/>
              <a:latin typeface="Consolas" panose="020B0609020204030204" pitchFamily="49" charset="0"/>
            </a:endParaRPr>
          </a:p>
          <a:p>
            <a:r>
              <a:rPr lang="en-US" sz="1400" b="0" dirty="0" err="1">
                <a:solidFill>
                  <a:srgbClr val="E06C75"/>
                </a:solidFill>
                <a:effectLst/>
                <a:latin typeface="Consolas" panose="020B0609020204030204" pitchFamily="49" charset="0"/>
              </a:rPr>
              <a:t>moving_objects</a:t>
            </a:r>
            <a:r>
              <a:rPr lang="en-US" sz="1400" b="0" dirty="0">
                <a:solidFill>
                  <a:srgbClr val="ABB2BF"/>
                </a:solidFill>
                <a:effectLst/>
                <a:latin typeface="Consolas" panose="020B0609020204030204" pitchFamily="49" charset="0"/>
              </a:rPr>
              <a:t> </a:t>
            </a:r>
            <a:r>
              <a:rPr lang="en-US" sz="1400" b="0" dirty="0">
                <a:solidFill>
                  <a:srgbClr val="56B6C2"/>
                </a:solidFill>
                <a:effectLst/>
                <a:latin typeface="Consolas" panose="020B0609020204030204" pitchFamily="49" charset="0"/>
              </a:rPr>
              <a:t>=</a:t>
            </a:r>
            <a:r>
              <a:rPr lang="en-US" sz="1400" b="0" dirty="0">
                <a:solidFill>
                  <a:srgbClr val="ABB2BF"/>
                </a:solidFill>
                <a:effectLst/>
                <a:latin typeface="Consolas" panose="020B0609020204030204" pitchFamily="49" charset="0"/>
              </a:rPr>
              <a:t> []</a:t>
            </a:r>
          </a:p>
          <a:p>
            <a:br>
              <a:rPr lang="en-US" sz="1400" b="0" dirty="0">
                <a:solidFill>
                  <a:srgbClr val="ABB2BF"/>
                </a:solidFill>
                <a:effectLst/>
                <a:latin typeface="Consolas" panose="020B0609020204030204" pitchFamily="49" charset="0"/>
              </a:rPr>
            </a:br>
            <a:r>
              <a:rPr lang="en-US" sz="1400" b="0" dirty="0">
                <a:solidFill>
                  <a:srgbClr val="C678DD"/>
                </a:solidFill>
                <a:effectLst/>
                <a:latin typeface="Consolas" panose="020B0609020204030204" pitchFamily="49" charset="0"/>
              </a:rPr>
              <a:t>for</a:t>
            </a:r>
            <a:r>
              <a:rPr lang="en-US" sz="1400" b="0" dirty="0">
                <a:solidFill>
                  <a:srgbClr val="ABB2BF"/>
                </a:solidFill>
                <a:effectLst/>
                <a:latin typeface="Consolas" panose="020B0609020204030204" pitchFamily="49" charset="0"/>
              </a:rPr>
              <a:t> </a:t>
            </a:r>
            <a:r>
              <a:rPr lang="en-US" sz="1400" b="0" dirty="0" err="1">
                <a:solidFill>
                  <a:srgbClr val="E06C75"/>
                </a:solidFill>
                <a:effectLst/>
                <a:latin typeface="Consolas" panose="020B0609020204030204" pitchFamily="49" charset="0"/>
              </a:rPr>
              <a:t>i</a:t>
            </a:r>
            <a:r>
              <a:rPr lang="en-US" sz="1400" b="0" dirty="0">
                <a:solidFill>
                  <a:srgbClr val="ABB2BF"/>
                </a:solidFill>
                <a:effectLst/>
                <a:latin typeface="Consolas" panose="020B0609020204030204" pitchFamily="49" charset="0"/>
              </a:rPr>
              <a:t> </a:t>
            </a:r>
            <a:r>
              <a:rPr lang="en-US" sz="1400" b="0" dirty="0">
                <a:solidFill>
                  <a:srgbClr val="C678DD"/>
                </a:solidFill>
                <a:effectLst/>
                <a:latin typeface="Consolas" panose="020B0609020204030204" pitchFamily="49" charset="0"/>
              </a:rPr>
              <a:t>in</a:t>
            </a:r>
            <a:r>
              <a:rPr lang="en-US" sz="1400" b="0" dirty="0">
                <a:solidFill>
                  <a:srgbClr val="ABB2BF"/>
                </a:solidFill>
                <a:effectLst/>
                <a:latin typeface="Consolas" panose="020B0609020204030204" pitchFamily="49" charset="0"/>
              </a:rPr>
              <a:t> </a:t>
            </a:r>
            <a:r>
              <a:rPr lang="en-US" sz="1400" b="0" dirty="0">
                <a:solidFill>
                  <a:srgbClr val="E5C07B"/>
                </a:solidFill>
                <a:effectLst/>
                <a:latin typeface="Consolas" panose="020B0609020204030204" pitchFamily="49" charset="0"/>
              </a:rPr>
              <a:t>range</a:t>
            </a:r>
            <a:r>
              <a:rPr lang="en-US" sz="1400" b="0" dirty="0">
                <a:solidFill>
                  <a:srgbClr val="ABB2BF"/>
                </a:solidFill>
                <a:effectLst/>
                <a:latin typeface="Consolas" panose="020B0609020204030204" pitchFamily="49" charset="0"/>
              </a:rPr>
              <a:t>(</a:t>
            </a:r>
            <a:r>
              <a:rPr lang="en-US" sz="1400" b="0" dirty="0" err="1">
                <a:solidFill>
                  <a:srgbClr val="E06C75"/>
                </a:solidFill>
                <a:effectLst/>
                <a:latin typeface="Consolas" panose="020B0609020204030204" pitchFamily="49" charset="0"/>
              </a:rPr>
              <a:t>num_objects</a:t>
            </a:r>
            <a:r>
              <a:rPr lang="en-US" sz="1400" b="0" dirty="0">
                <a:solidFill>
                  <a:srgbClr val="ABB2BF"/>
                </a:solidFill>
                <a:effectLst/>
                <a:latin typeface="Consolas" panose="020B0609020204030204" pitchFamily="49" charset="0"/>
              </a:rPr>
              <a:t>):</a:t>
            </a:r>
          </a:p>
          <a:p>
            <a:r>
              <a:rPr lang="en-US" sz="1400" b="0" dirty="0">
                <a:solidFill>
                  <a:srgbClr val="ABB2BF"/>
                </a:solidFill>
                <a:effectLst/>
                <a:latin typeface="Consolas" panose="020B0609020204030204" pitchFamily="49" charset="0"/>
              </a:rPr>
              <a:t>    </a:t>
            </a:r>
            <a:r>
              <a:rPr lang="en-US" sz="1400" b="0" dirty="0" err="1">
                <a:solidFill>
                  <a:srgbClr val="E06C75"/>
                </a:solidFill>
                <a:effectLst/>
                <a:latin typeface="Consolas" panose="020B0609020204030204" pitchFamily="49" charset="0"/>
              </a:rPr>
              <a:t>object_id</a:t>
            </a:r>
            <a:r>
              <a:rPr lang="en-US" sz="1400" b="0" dirty="0">
                <a:solidFill>
                  <a:srgbClr val="ABB2BF"/>
                </a:solidFill>
                <a:effectLst/>
                <a:latin typeface="Consolas" panose="020B0609020204030204" pitchFamily="49" charset="0"/>
              </a:rPr>
              <a:t> </a:t>
            </a:r>
            <a:r>
              <a:rPr lang="en-US" sz="1400" b="0" dirty="0">
                <a:solidFill>
                  <a:srgbClr val="56B6C2"/>
                </a:solidFill>
                <a:effectLst/>
                <a:latin typeface="Consolas" panose="020B0609020204030204" pitchFamily="49" charset="0"/>
              </a:rPr>
              <a:t>=</a:t>
            </a:r>
            <a:r>
              <a:rPr lang="en-US" sz="1400" b="0" dirty="0">
                <a:solidFill>
                  <a:srgbClr val="ABB2BF"/>
                </a:solidFill>
                <a:effectLst/>
                <a:latin typeface="Consolas" panose="020B0609020204030204" pitchFamily="49" charset="0"/>
              </a:rPr>
              <a:t> </a:t>
            </a:r>
            <a:r>
              <a:rPr lang="en-US" sz="1400" b="0" dirty="0" err="1">
                <a:solidFill>
                  <a:srgbClr val="E06C75"/>
                </a:solidFill>
                <a:effectLst/>
                <a:latin typeface="Consolas" panose="020B0609020204030204" pitchFamily="49" charset="0"/>
              </a:rPr>
              <a:t>i</a:t>
            </a:r>
            <a:r>
              <a:rPr lang="en-US" sz="1400" b="0" dirty="0">
                <a:solidFill>
                  <a:srgbClr val="ABB2BF"/>
                </a:solidFill>
                <a:effectLst/>
                <a:latin typeface="Consolas" panose="020B0609020204030204" pitchFamily="49" charset="0"/>
              </a:rPr>
              <a:t>   </a:t>
            </a:r>
          </a:p>
          <a:p>
            <a:r>
              <a:rPr lang="en-US" sz="1400" b="0" dirty="0">
                <a:solidFill>
                  <a:srgbClr val="ABB2BF"/>
                </a:solidFill>
                <a:effectLst/>
                <a:latin typeface="Consolas" panose="020B0609020204030204" pitchFamily="49" charset="0"/>
              </a:rPr>
              <a:t>    </a:t>
            </a:r>
            <a:r>
              <a:rPr lang="en-US" sz="1400" b="0" dirty="0">
                <a:solidFill>
                  <a:srgbClr val="E06C75"/>
                </a:solidFill>
                <a:effectLst/>
                <a:latin typeface="Consolas" panose="020B0609020204030204" pitchFamily="49" charset="0"/>
              </a:rPr>
              <a:t>x</a:t>
            </a:r>
            <a:r>
              <a:rPr lang="en-US" sz="1400" b="0" dirty="0">
                <a:solidFill>
                  <a:srgbClr val="ABB2BF"/>
                </a:solidFill>
                <a:effectLst/>
                <a:latin typeface="Consolas" panose="020B0609020204030204" pitchFamily="49" charset="0"/>
              </a:rPr>
              <a:t> </a:t>
            </a:r>
            <a:r>
              <a:rPr lang="en-US" sz="1400" b="0" dirty="0">
                <a:solidFill>
                  <a:srgbClr val="56B6C2"/>
                </a:solidFill>
                <a:effectLst/>
                <a:latin typeface="Consolas" panose="020B0609020204030204" pitchFamily="49" charset="0"/>
              </a:rPr>
              <a:t>=</a:t>
            </a:r>
            <a:r>
              <a:rPr lang="en-US" sz="1400" b="0" dirty="0">
                <a:solidFill>
                  <a:srgbClr val="ABB2BF"/>
                </a:solidFill>
                <a:effectLst/>
                <a:latin typeface="Consolas" panose="020B0609020204030204" pitchFamily="49" charset="0"/>
              </a:rPr>
              <a:t> </a:t>
            </a:r>
            <a:r>
              <a:rPr lang="en-US" sz="1400" b="0" dirty="0" err="1">
                <a:solidFill>
                  <a:srgbClr val="E5C07B"/>
                </a:solidFill>
                <a:effectLst/>
                <a:latin typeface="Consolas" panose="020B0609020204030204" pitchFamily="49" charset="0"/>
              </a:rPr>
              <a:t>random</a:t>
            </a:r>
            <a:r>
              <a:rPr lang="en-US" sz="1400" b="0" dirty="0" err="1">
                <a:solidFill>
                  <a:srgbClr val="ABB2BF"/>
                </a:solidFill>
                <a:effectLst/>
                <a:latin typeface="Consolas" panose="020B0609020204030204" pitchFamily="49" charset="0"/>
              </a:rPr>
              <a:t>.</a:t>
            </a:r>
            <a:r>
              <a:rPr lang="en-US" sz="1400" b="0" dirty="0" err="1">
                <a:solidFill>
                  <a:srgbClr val="E06C75"/>
                </a:solidFill>
                <a:effectLst/>
                <a:latin typeface="Consolas" panose="020B0609020204030204" pitchFamily="49" charset="0"/>
              </a:rPr>
              <a:t>uniform</a:t>
            </a:r>
            <a:r>
              <a:rPr lang="en-US" sz="1400" b="0" dirty="0">
                <a:solidFill>
                  <a:srgbClr val="ABB2BF"/>
                </a:solidFill>
                <a:effectLst/>
                <a:latin typeface="Consolas" panose="020B0609020204030204" pitchFamily="49" charset="0"/>
              </a:rPr>
              <a:t>(</a:t>
            </a:r>
            <a:r>
              <a:rPr lang="en-US" sz="1400" b="0" dirty="0">
                <a:solidFill>
                  <a:srgbClr val="D19A66"/>
                </a:solidFill>
                <a:effectLst/>
                <a:latin typeface="Consolas" panose="020B0609020204030204" pitchFamily="49" charset="0"/>
              </a:rPr>
              <a:t>0</a:t>
            </a:r>
            <a:r>
              <a:rPr lang="en-US" sz="1400" b="0" dirty="0">
                <a:solidFill>
                  <a:srgbClr val="ABB2BF"/>
                </a:solidFill>
                <a:effectLst/>
                <a:latin typeface="Consolas" panose="020B0609020204030204" pitchFamily="49" charset="0"/>
              </a:rPr>
              <a:t>, </a:t>
            </a:r>
            <a:r>
              <a:rPr lang="en-US" sz="1400" b="0" dirty="0">
                <a:solidFill>
                  <a:srgbClr val="D19A66"/>
                </a:solidFill>
                <a:effectLst/>
                <a:latin typeface="Consolas" panose="020B0609020204030204" pitchFamily="49" charset="0"/>
              </a:rPr>
              <a:t>100</a:t>
            </a:r>
            <a:r>
              <a:rPr lang="en-US" sz="1400" b="0" dirty="0">
                <a:solidFill>
                  <a:srgbClr val="ABB2BF"/>
                </a:solidFill>
                <a:effectLst/>
                <a:latin typeface="Consolas" panose="020B0609020204030204" pitchFamily="49" charset="0"/>
              </a:rPr>
              <a:t>)</a:t>
            </a:r>
          </a:p>
          <a:p>
            <a:r>
              <a:rPr lang="en-US" sz="1400" b="0" dirty="0">
                <a:solidFill>
                  <a:srgbClr val="ABB2BF"/>
                </a:solidFill>
                <a:effectLst/>
                <a:latin typeface="Consolas" panose="020B0609020204030204" pitchFamily="49" charset="0"/>
              </a:rPr>
              <a:t>    </a:t>
            </a:r>
            <a:r>
              <a:rPr lang="en-US" sz="1400" b="0" dirty="0">
                <a:solidFill>
                  <a:srgbClr val="E06C75"/>
                </a:solidFill>
                <a:effectLst/>
                <a:latin typeface="Consolas" panose="020B0609020204030204" pitchFamily="49" charset="0"/>
              </a:rPr>
              <a:t>y</a:t>
            </a:r>
            <a:r>
              <a:rPr lang="en-US" sz="1400" b="0" dirty="0">
                <a:solidFill>
                  <a:srgbClr val="ABB2BF"/>
                </a:solidFill>
                <a:effectLst/>
                <a:latin typeface="Consolas" panose="020B0609020204030204" pitchFamily="49" charset="0"/>
              </a:rPr>
              <a:t> </a:t>
            </a:r>
            <a:r>
              <a:rPr lang="en-US" sz="1400" b="0" dirty="0">
                <a:solidFill>
                  <a:srgbClr val="56B6C2"/>
                </a:solidFill>
                <a:effectLst/>
                <a:latin typeface="Consolas" panose="020B0609020204030204" pitchFamily="49" charset="0"/>
              </a:rPr>
              <a:t>=</a:t>
            </a:r>
            <a:r>
              <a:rPr lang="en-US" sz="1400" b="0" dirty="0">
                <a:solidFill>
                  <a:srgbClr val="ABB2BF"/>
                </a:solidFill>
                <a:effectLst/>
                <a:latin typeface="Consolas" panose="020B0609020204030204" pitchFamily="49" charset="0"/>
              </a:rPr>
              <a:t> </a:t>
            </a:r>
            <a:r>
              <a:rPr lang="en-US" sz="1400" b="0" dirty="0" err="1">
                <a:solidFill>
                  <a:srgbClr val="E5C07B"/>
                </a:solidFill>
                <a:effectLst/>
                <a:latin typeface="Consolas" panose="020B0609020204030204" pitchFamily="49" charset="0"/>
              </a:rPr>
              <a:t>random</a:t>
            </a:r>
            <a:r>
              <a:rPr lang="en-US" sz="1400" b="0" dirty="0" err="1">
                <a:solidFill>
                  <a:srgbClr val="ABB2BF"/>
                </a:solidFill>
                <a:effectLst/>
                <a:latin typeface="Consolas" panose="020B0609020204030204" pitchFamily="49" charset="0"/>
              </a:rPr>
              <a:t>.</a:t>
            </a:r>
            <a:r>
              <a:rPr lang="en-US" sz="1400" b="0" dirty="0" err="1">
                <a:solidFill>
                  <a:srgbClr val="E06C75"/>
                </a:solidFill>
                <a:effectLst/>
                <a:latin typeface="Consolas" panose="020B0609020204030204" pitchFamily="49" charset="0"/>
              </a:rPr>
              <a:t>uniform</a:t>
            </a:r>
            <a:r>
              <a:rPr lang="en-US" sz="1400" b="0" dirty="0">
                <a:solidFill>
                  <a:srgbClr val="ABB2BF"/>
                </a:solidFill>
                <a:effectLst/>
                <a:latin typeface="Consolas" panose="020B0609020204030204" pitchFamily="49" charset="0"/>
              </a:rPr>
              <a:t>(</a:t>
            </a:r>
            <a:r>
              <a:rPr lang="en-US" sz="1400" b="0" dirty="0">
                <a:solidFill>
                  <a:srgbClr val="D19A66"/>
                </a:solidFill>
                <a:effectLst/>
                <a:latin typeface="Consolas" panose="020B0609020204030204" pitchFamily="49" charset="0"/>
              </a:rPr>
              <a:t>0</a:t>
            </a:r>
            <a:r>
              <a:rPr lang="en-US" sz="1400" b="0" dirty="0">
                <a:solidFill>
                  <a:srgbClr val="ABB2BF"/>
                </a:solidFill>
                <a:effectLst/>
                <a:latin typeface="Consolas" panose="020B0609020204030204" pitchFamily="49" charset="0"/>
              </a:rPr>
              <a:t>, </a:t>
            </a:r>
            <a:r>
              <a:rPr lang="en-US" sz="1400" b="0" dirty="0">
                <a:solidFill>
                  <a:srgbClr val="D19A66"/>
                </a:solidFill>
                <a:effectLst/>
                <a:latin typeface="Consolas" panose="020B0609020204030204" pitchFamily="49" charset="0"/>
              </a:rPr>
              <a:t>100</a:t>
            </a:r>
            <a:r>
              <a:rPr lang="en-US" sz="1400" b="0" dirty="0">
                <a:solidFill>
                  <a:srgbClr val="ABB2BF"/>
                </a:solidFill>
                <a:effectLst/>
                <a:latin typeface="Consolas" panose="020B0609020204030204" pitchFamily="49" charset="0"/>
              </a:rPr>
              <a:t>)</a:t>
            </a:r>
          </a:p>
          <a:p>
            <a:r>
              <a:rPr lang="en-US" sz="1400" b="0" dirty="0">
                <a:solidFill>
                  <a:srgbClr val="ABB2BF"/>
                </a:solidFill>
                <a:effectLst/>
                <a:latin typeface="Consolas" panose="020B0609020204030204" pitchFamily="49" charset="0"/>
              </a:rPr>
              <a:t>    </a:t>
            </a:r>
            <a:r>
              <a:rPr lang="en-US" sz="1400" b="0" dirty="0" err="1">
                <a:solidFill>
                  <a:srgbClr val="E06C75"/>
                </a:solidFill>
                <a:effectLst/>
                <a:latin typeface="Consolas" panose="020B0609020204030204" pitchFamily="49" charset="0"/>
              </a:rPr>
              <a:t>start_time</a:t>
            </a:r>
            <a:r>
              <a:rPr lang="en-US" sz="1400" b="0" dirty="0">
                <a:solidFill>
                  <a:srgbClr val="ABB2BF"/>
                </a:solidFill>
                <a:effectLst/>
                <a:latin typeface="Consolas" panose="020B0609020204030204" pitchFamily="49" charset="0"/>
              </a:rPr>
              <a:t> </a:t>
            </a:r>
            <a:r>
              <a:rPr lang="en-US" sz="1400" b="0" dirty="0">
                <a:solidFill>
                  <a:srgbClr val="56B6C2"/>
                </a:solidFill>
                <a:effectLst/>
                <a:latin typeface="Consolas" panose="020B0609020204030204" pitchFamily="49" charset="0"/>
              </a:rPr>
              <a:t>=</a:t>
            </a:r>
            <a:r>
              <a:rPr lang="en-US" sz="1400" b="0" dirty="0">
                <a:solidFill>
                  <a:srgbClr val="ABB2BF"/>
                </a:solidFill>
                <a:effectLst/>
                <a:latin typeface="Consolas" panose="020B0609020204030204" pitchFamily="49" charset="0"/>
              </a:rPr>
              <a:t> </a:t>
            </a:r>
            <a:r>
              <a:rPr lang="en-US" sz="1400" b="0" dirty="0" err="1">
                <a:solidFill>
                  <a:srgbClr val="E5C07B"/>
                </a:solidFill>
                <a:effectLst/>
                <a:latin typeface="Consolas" panose="020B0609020204030204" pitchFamily="49" charset="0"/>
              </a:rPr>
              <a:t>random</a:t>
            </a:r>
            <a:r>
              <a:rPr lang="en-US" sz="1400" b="0" dirty="0" err="1">
                <a:solidFill>
                  <a:srgbClr val="ABB2BF"/>
                </a:solidFill>
                <a:effectLst/>
                <a:latin typeface="Consolas" panose="020B0609020204030204" pitchFamily="49" charset="0"/>
              </a:rPr>
              <a:t>.</a:t>
            </a:r>
            <a:r>
              <a:rPr lang="en-US" sz="1400" b="0" dirty="0" err="1">
                <a:solidFill>
                  <a:srgbClr val="E06C75"/>
                </a:solidFill>
                <a:effectLst/>
                <a:latin typeface="Consolas" panose="020B0609020204030204" pitchFamily="49" charset="0"/>
              </a:rPr>
              <a:t>uniform</a:t>
            </a:r>
            <a:r>
              <a:rPr lang="en-US" sz="1400" b="0" dirty="0">
                <a:solidFill>
                  <a:srgbClr val="ABB2BF"/>
                </a:solidFill>
                <a:effectLst/>
                <a:latin typeface="Consolas" panose="020B0609020204030204" pitchFamily="49" charset="0"/>
              </a:rPr>
              <a:t>(</a:t>
            </a:r>
            <a:r>
              <a:rPr lang="en-US" sz="1400" b="0" dirty="0">
                <a:solidFill>
                  <a:srgbClr val="D19A66"/>
                </a:solidFill>
                <a:effectLst/>
                <a:latin typeface="Consolas" panose="020B0609020204030204" pitchFamily="49" charset="0"/>
              </a:rPr>
              <a:t>0</a:t>
            </a:r>
            <a:r>
              <a:rPr lang="en-US" sz="1400" b="0" dirty="0">
                <a:solidFill>
                  <a:srgbClr val="ABB2BF"/>
                </a:solidFill>
                <a:effectLst/>
                <a:latin typeface="Consolas" panose="020B0609020204030204" pitchFamily="49" charset="0"/>
              </a:rPr>
              <a:t>, </a:t>
            </a:r>
            <a:r>
              <a:rPr lang="en-US" sz="1400" b="0" dirty="0">
                <a:solidFill>
                  <a:srgbClr val="D19A66"/>
                </a:solidFill>
                <a:effectLst/>
                <a:latin typeface="Consolas" panose="020B0609020204030204" pitchFamily="49" charset="0"/>
              </a:rPr>
              <a:t>100</a:t>
            </a:r>
            <a:r>
              <a:rPr lang="en-US" sz="1400" b="0" dirty="0">
                <a:solidFill>
                  <a:srgbClr val="ABB2BF"/>
                </a:solidFill>
                <a:effectLst/>
                <a:latin typeface="Consolas" panose="020B0609020204030204" pitchFamily="49" charset="0"/>
              </a:rPr>
              <a:t>)</a:t>
            </a:r>
          </a:p>
          <a:p>
            <a:r>
              <a:rPr lang="en-US" sz="1400" b="0" dirty="0">
                <a:solidFill>
                  <a:srgbClr val="ABB2BF"/>
                </a:solidFill>
                <a:effectLst/>
                <a:latin typeface="Consolas" panose="020B0609020204030204" pitchFamily="49" charset="0"/>
              </a:rPr>
              <a:t>    </a:t>
            </a:r>
            <a:r>
              <a:rPr lang="en-US" sz="1400" b="0" dirty="0" err="1">
                <a:solidFill>
                  <a:srgbClr val="E06C75"/>
                </a:solidFill>
                <a:effectLst/>
                <a:latin typeface="Consolas" panose="020B0609020204030204" pitchFamily="49" charset="0"/>
              </a:rPr>
              <a:t>end_time</a:t>
            </a:r>
            <a:r>
              <a:rPr lang="en-US" sz="1400" b="0" dirty="0">
                <a:solidFill>
                  <a:srgbClr val="ABB2BF"/>
                </a:solidFill>
                <a:effectLst/>
                <a:latin typeface="Consolas" panose="020B0609020204030204" pitchFamily="49" charset="0"/>
              </a:rPr>
              <a:t> </a:t>
            </a:r>
            <a:r>
              <a:rPr lang="en-US" sz="1400" b="0" dirty="0">
                <a:solidFill>
                  <a:srgbClr val="56B6C2"/>
                </a:solidFill>
                <a:effectLst/>
                <a:latin typeface="Consolas" panose="020B0609020204030204" pitchFamily="49" charset="0"/>
              </a:rPr>
              <a:t>=</a:t>
            </a:r>
            <a:r>
              <a:rPr lang="en-US" sz="1400" b="0" dirty="0">
                <a:solidFill>
                  <a:srgbClr val="ABB2BF"/>
                </a:solidFill>
                <a:effectLst/>
                <a:latin typeface="Consolas" panose="020B0609020204030204" pitchFamily="49" charset="0"/>
              </a:rPr>
              <a:t> </a:t>
            </a:r>
            <a:r>
              <a:rPr lang="en-US" sz="1400" b="0" dirty="0" err="1">
                <a:solidFill>
                  <a:srgbClr val="E06C75"/>
                </a:solidFill>
                <a:effectLst/>
                <a:latin typeface="Consolas" panose="020B0609020204030204" pitchFamily="49" charset="0"/>
              </a:rPr>
              <a:t>start_time</a:t>
            </a:r>
            <a:r>
              <a:rPr lang="en-US" sz="1400" b="0" dirty="0">
                <a:solidFill>
                  <a:srgbClr val="ABB2BF"/>
                </a:solidFill>
                <a:effectLst/>
                <a:latin typeface="Consolas" panose="020B0609020204030204" pitchFamily="49" charset="0"/>
              </a:rPr>
              <a:t> </a:t>
            </a:r>
            <a:r>
              <a:rPr lang="en-US" sz="1400" b="0" dirty="0">
                <a:solidFill>
                  <a:srgbClr val="56B6C2"/>
                </a:solidFill>
                <a:effectLst/>
                <a:latin typeface="Consolas" panose="020B0609020204030204" pitchFamily="49" charset="0"/>
              </a:rPr>
              <a:t>+</a:t>
            </a:r>
            <a:r>
              <a:rPr lang="en-US" sz="1400" b="0" dirty="0">
                <a:solidFill>
                  <a:srgbClr val="ABB2BF"/>
                </a:solidFill>
                <a:effectLst/>
                <a:latin typeface="Consolas" panose="020B0609020204030204" pitchFamily="49" charset="0"/>
              </a:rPr>
              <a:t> </a:t>
            </a:r>
            <a:r>
              <a:rPr lang="en-US" sz="1400" b="0" dirty="0" err="1">
                <a:solidFill>
                  <a:srgbClr val="E5C07B"/>
                </a:solidFill>
                <a:effectLst/>
                <a:latin typeface="Consolas" panose="020B0609020204030204" pitchFamily="49" charset="0"/>
              </a:rPr>
              <a:t>random</a:t>
            </a:r>
            <a:r>
              <a:rPr lang="en-US" sz="1400" b="0" dirty="0" err="1">
                <a:solidFill>
                  <a:srgbClr val="ABB2BF"/>
                </a:solidFill>
                <a:effectLst/>
                <a:latin typeface="Consolas" panose="020B0609020204030204" pitchFamily="49" charset="0"/>
              </a:rPr>
              <a:t>.</a:t>
            </a:r>
            <a:r>
              <a:rPr lang="en-US" sz="1400" b="0" dirty="0" err="1">
                <a:solidFill>
                  <a:srgbClr val="E06C75"/>
                </a:solidFill>
                <a:effectLst/>
                <a:latin typeface="Consolas" panose="020B0609020204030204" pitchFamily="49" charset="0"/>
              </a:rPr>
              <a:t>uniform</a:t>
            </a:r>
            <a:r>
              <a:rPr lang="en-US" sz="1400" b="0" dirty="0">
                <a:solidFill>
                  <a:srgbClr val="ABB2BF"/>
                </a:solidFill>
                <a:effectLst/>
                <a:latin typeface="Consolas" panose="020B0609020204030204" pitchFamily="49" charset="0"/>
              </a:rPr>
              <a:t>(</a:t>
            </a:r>
            <a:r>
              <a:rPr lang="en-US" sz="1400" b="0" dirty="0">
                <a:solidFill>
                  <a:srgbClr val="D19A66"/>
                </a:solidFill>
                <a:effectLst/>
                <a:latin typeface="Consolas" panose="020B0609020204030204" pitchFamily="49" charset="0"/>
              </a:rPr>
              <a:t>0</a:t>
            </a:r>
            <a:r>
              <a:rPr lang="en-US" sz="1400" b="0" dirty="0">
                <a:solidFill>
                  <a:srgbClr val="ABB2BF"/>
                </a:solidFill>
                <a:effectLst/>
                <a:latin typeface="Consolas" panose="020B0609020204030204" pitchFamily="49" charset="0"/>
              </a:rPr>
              <a:t>, </a:t>
            </a:r>
            <a:r>
              <a:rPr lang="en-US" sz="1400" b="0" dirty="0">
                <a:solidFill>
                  <a:srgbClr val="D19A66"/>
                </a:solidFill>
                <a:effectLst/>
                <a:latin typeface="Consolas" panose="020B0609020204030204" pitchFamily="49" charset="0"/>
              </a:rPr>
              <a:t>10</a:t>
            </a:r>
            <a:r>
              <a:rPr lang="en-US" sz="1400" b="0" dirty="0">
                <a:solidFill>
                  <a:srgbClr val="ABB2BF"/>
                </a:solidFill>
                <a:effectLst/>
                <a:latin typeface="Consolas" panose="020B0609020204030204" pitchFamily="49" charset="0"/>
              </a:rPr>
              <a:t>)</a:t>
            </a:r>
          </a:p>
          <a:p>
            <a:r>
              <a:rPr lang="en-US" sz="1400" b="0" dirty="0">
                <a:solidFill>
                  <a:srgbClr val="ABB2BF"/>
                </a:solidFill>
                <a:effectLst/>
                <a:latin typeface="Consolas" panose="020B0609020204030204" pitchFamily="49" charset="0"/>
              </a:rPr>
              <a:t>    </a:t>
            </a:r>
            <a:r>
              <a:rPr lang="en-US" sz="1400" b="0" dirty="0" err="1">
                <a:solidFill>
                  <a:srgbClr val="E06C75"/>
                </a:solidFill>
                <a:effectLst/>
                <a:latin typeface="Consolas" panose="020B0609020204030204" pitchFamily="49" charset="0"/>
              </a:rPr>
              <a:t>moving_objects</a:t>
            </a:r>
            <a:r>
              <a:rPr lang="en-US" sz="1400" b="0" dirty="0" err="1">
                <a:solidFill>
                  <a:srgbClr val="ABB2BF"/>
                </a:solidFill>
                <a:effectLst/>
                <a:latin typeface="Consolas" panose="020B0609020204030204" pitchFamily="49" charset="0"/>
              </a:rPr>
              <a:t>.</a:t>
            </a:r>
            <a:r>
              <a:rPr lang="en-US" sz="1400" b="0" dirty="0" err="1">
                <a:solidFill>
                  <a:srgbClr val="61AFEF"/>
                </a:solidFill>
                <a:effectLst/>
                <a:latin typeface="Consolas" panose="020B0609020204030204" pitchFamily="49" charset="0"/>
              </a:rPr>
              <a:t>append</a:t>
            </a:r>
            <a:r>
              <a:rPr lang="en-US" sz="1400" b="0" dirty="0">
                <a:solidFill>
                  <a:srgbClr val="ABB2BF"/>
                </a:solidFill>
                <a:effectLst/>
                <a:latin typeface="Consolas" panose="020B0609020204030204" pitchFamily="49" charset="0"/>
              </a:rPr>
              <a:t>(</a:t>
            </a:r>
            <a:r>
              <a:rPr lang="en-US" sz="1400" b="0" dirty="0" err="1">
                <a:solidFill>
                  <a:srgbClr val="E5C07B"/>
                </a:solidFill>
                <a:effectLst/>
                <a:latin typeface="Consolas" panose="020B0609020204030204" pitchFamily="49" charset="0"/>
              </a:rPr>
              <a:t>MovingObject</a:t>
            </a:r>
            <a:r>
              <a:rPr lang="en-US" sz="1400" b="0" dirty="0">
                <a:solidFill>
                  <a:srgbClr val="ABB2BF"/>
                </a:solidFill>
                <a:effectLst/>
                <a:latin typeface="Consolas" panose="020B0609020204030204" pitchFamily="49" charset="0"/>
              </a:rPr>
              <a:t>(</a:t>
            </a:r>
            <a:r>
              <a:rPr lang="en-US" sz="1400" b="0" dirty="0" err="1">
                <a:solidFill>
                  <a:srgbClr val="E06C75"/>
                </a:solidFill>
                <a:effectLst/>
                <a:latin typeface="Consolas" panose="020B0609020204030204" pitchFamily="49" charset="0"/>
              </a:rPr>
              <a:t>object_id</a:t>
            </a:r>
            <a:r>
              <a:rPr lang="en-US" sz="1400" b="0" dirty="0">
                <a:solidFill>
                  <a:srgbClr val="ABB2BF"/>
                </a:solidFill>
                <a:effectLst/>
                <a:latin typeface="Consolas" panose="020B0609020204030204" pitchFamily="49" charset="0"/>
              </a:rPr>
              <a:t>, </a:t>
            </a:r>
            <a:r>
              <a:rPr lang="en-US" sz="1400" b="0" dirty="0">
                <a:solidFill>
                  <a:srgbClr val="E06C75"/>
                </a:solidFill>
                <a:effectLst/>
                <a:latin typeface="Consolas" panose="020B0609020204030204" pitchFamily="49" charset="0"/>
              </a:rPr>
              <a:t>x</a:t>
            </a:r>
            <a:r>
              <a:rPr lang="en-US" sz="1400" b="0" dirty="0">
                <a:solidFill>
                  <a:srgbClr val="ABB2BF"/>
                </a:solidFill>
                <a:effectLst/>
                <a:latin typeface="Consolas" panose="020B0609020204030204" pitchFamily="49" charset="0"/>
              </a:rPr>
              <a:t>, </a:t>
            </a:r>
            <a:r>
              <a:rPr lang="en-US" sz="1400" b="0" dirty="0">
                <a:solidFill>
                  <a:srgbClr val="E06C75"/>
                </a:solidFill>
                <a:effectLst/>
                <a:latin typeface="Consolas" panose="020B0609020204030204" pitchFamily="49" charset="0"/>
              </a:rPr>
              <a:t>y</a:t>
            </a:r>
            <a:r>
              <a:rPr lang="en-US" sz="1400" b="0" dirty="0">
                <a:solidFill>
                  <a:srgbClr val="ABB2BF"/>
                </a:solidFill>
                <a:effectLst/>
                <a:latin typeface="Consolas" panose="020B0609020204030204" pitchFamily="49" charset="0"/>
              </a:rPr>
              <a:t>, </a:t>
            </a:r>
            <a:r>
              <a:rPr lang="en-US" sz="1400" b="0" dirty="0" err="1">
                <a:solidFill>
                  <a:srgbClr val="E06C75"/>
                </a:solidFill>
                <a:effectLst/>
                <a:latin typeface="Consolas" panose="020B0609020204030204" pitchFamily="49" charset="0"/>
              </a:rPr>
              <a:t>start_time</a:t>
            </a:r>
            <a:r>
              <a:rPr lang="en-US" sz="1400" b="0" dirty="0">
                <a:solidFill>
                  <a:srgbClr val="ABB2BF"/>
                </a:solidFill>
                <a:effectLst/>
                <a:latin typeface="Consolas" panose="020B0609020204030204" pitchFamily="49" charset="0"/>
              </a:rPr>
              <a:t>, </a:t>
            </a:r>
            <a:r>
              <a:rPr lang="en-US" sz="1400" b="0" dirty="0" err="1">
                <a:solidFill>
                  <a:srgbClr val="E06C75"/>
                </a:solidFill>
                <a:effectLst/>
                <a:latin typeface="Consolas" panose="020B0609020204030204" pitchFamily="49" charset="0"/>
              </a:rPr>
              <a:t>end_time</a:t>
            </a:r>
            <a:r>
              <a:rPr lang="en-US" sz="1400" b="0" dirty="0">
                <a:solidFill>
                  <a:srgbClr val="ABB2BF"/>
                </a:solidFill>
                <a:effectLst/>
                <a:latin typeface="Consolas" panose="020B0609020204030204" pitchFamily="49" charset="0"/>
              </a:rPr>
              <a:t>))</a:t>
            </a:r>
          </a:p>
          <a:p>
            <a:r>
              <a:rPr lang="en-US" sz="1400" b="0" dirty="0">
                <a:solidFill>
                  <a:srgbClr val="ABB2BF"/>
                </a:solidFill>
                <a:effectLst/>
                <a:latin typeface="Consolas" panose="020B0609020204030204" pitchFamily="49" charset="0"/>
              </a:rPr>
              <a:t>    </a:t>
            </a:r>
            <a:r>
              <a:rPr lang="en-US" sz="1400" b="0" dirty="0" err="1">
                <a:solidFill>
                  <a:srgbClr val="E06C75"/>
                </a:solidFill>
                <a:effectLst/>
                <a:latin typeface="Consolas" panose="020B0609020204030204" pitchFamily="49" charset="0"/>
              </a:rPr>
              <a:t>idx</a:t>
            </a:r>
            <a:r>
              <a:rPr lang="en-US" sz="1400" b="0" dirty="0" err="1">
                <a:solidFill>
                  <a:srgbClr val="ABB2BF"/>
                </a:solidFill>
                <a:effectLst/>
                <a:latin typeface="Consolas" panose="020B0609020204030204" pitchFamily="49" charset="0"/>
              </a:rPr>
              <a:t>.insert</a:t>
            </a:r>
            <a:r>
              <a:rPr lang="en-US" sz="1400" b="0" dirty="0">
                <a:solidFill>
                  <a:srgbClr val="ABB2BF"/>
                </a:solidFill>
                <a:effectLst/>
                <a:latin typeface="Consolas" panose="020B0609020204030204" pitchFamily="49" charset="0"/>
              </a:rPr>
              <a:t>(</a:t>
            </a:r>
          </a:p>
          <a:p>
            <a:r>
              <a:rPr lang="en-US" sz="1400" b="0" dirty="0">
                <a:solidFill>
                  <a:srgbClr val="ABB2BF"/>
                </a:solidFill>
                <a:effectLst/>
                <a:latin typeface="Consolas" panose="020B0609020204030204" pitchFamily="49" charset="0"/>
              </a:rPr>
              <a:t>        </a:t>
            </a:r>
            <a:r>
              <a:rPr lang="en-US" sz="1400" b="0" dirty="0" err="1">
                <a:solidFill>
                  <a:srgbClr val="E06C75"/>
                </a:solidFill>
                <a:effectLst/>
                <a:latin typeface="Consolas" panose="020B0609020204030204" pitchFamily="49" charset="0"/>
              </a:rPr>
              <a:t>object_id</a:t>
            </a:r>
            <a:r>
              <a:rPr lang="en-US" sz="1400" b="0" dirty="0">
                <a:solidFill>
                  <a:srgbClr val="ABB2BF"/>
                </a:solidFill>
                <a:effectLst/>
                <a:latin typeface="Consolas" panose="020B0609020204030204" pitchFamily="49" charset="0"/>
              </a:rPr>
              <a:t>,</a:t>
            </a:r>
          </a:p>
          <a:p>
            <a:r>
              <a:rPr lang="en-US" sz="1400" b="0" dirty="0">
                <a:solidFill>
                  <a:srgbClr val="ABB2BF"/>
                </a:solidFill>
                <a:effectLst/>
                <a:latin typeface="Consolas" panose="020B0609020204030204" pitchFamily="49" charset="0"/>
              </a:rPr>
              <a:t>        (</a:t>
            </a:r>
            <a:r>
              <a:rPr lang="en-US" sz="1400" b="0" dirty="0">
                <a:solidFill>
                  <a:srgbClr val="E06C75"/>
                </a:solidFill>
                <a:effectLst/>
                <a:latin typeface="Consolas" panose="020B0609020204030204" pitchFamily="49" charset="0"/>
              </a:rPr>
              <a:t>x</a:t>
            </a:r>
            <a:r>
              <a:rPr lang="en-US" sz="1400" b="0" dirty="0">
                <a:solidFill>
                  <a:srgbClr val="ABB2BF"/>
                </a:solidFill>
                <a:effectLst/>
                <a:latin typeface="Consolas" panose="020B0609020204030204" pitchFamily="49" charset="0"/>
              </a:rPr>
              <a:t>, </a:t>
            </a:r>
            <a:r>
              <a:rPr lang="en-US" sz="1400" b="0" dirty="0">
                <a:solidFill>
                  <a:srgbClr val="E06C75"/>
                </a:solidFill>
                <a:effectLst/>
                <a:latin typeface="Consolas" panose="020B0609020204030204" pitchFamily="49" charset="0"/>
              </a:rPr>
              <a:t>y</a:t>
            </a:r>
            <a:r>
              <a:rPr lang="en-US" sz="1400" b="0" dirty="0">
                <a:solidFill>
                  <a:srgbClr val="ABB2BF"/>
                </a:solidFill>
                <a:effectLst/>
                <a:latin typeface="Consolas" panose="020B0609020204030204" pitchFamily="49" charset="0"/>
              </a:rPr>
              <a:t>, </a:t>
            </a:r>
            <a:r>
              <a:rPr lang="en-US" sz="1400" b="0" dirty="0" err="1">
                <a:solidFill>
                  <a:srgbClr val="E06C75"/>
                </a:solidFill>
                <a:effectLst/>
                <a:latin typeface="Consolas" panose="020B0609020204030204" pitchFamily="49" charset="0"/>
              </a:rPr>
              <a:t>start_time</a:t>
            </a:r>
            <a:r>
              <a:rPr lang="en-US" sz="1400" b="0" dirty="0">
                <a:solidFill>
                  <a:srgbClr val="ABB2BF"/>
                </a:solidFill>
                <a:effectLst/>
                <a:latin typeface="Consolas" panose="020B0609020204030204" pitchFamily="49" charset="0"/>
              </a:rPr>
              <a:t>, </a:t>
            </a:r>
            <a:r>
              <a:rPr lang="en-US" sz="1400" b="0" dirty="0">
                <a:solidFill>
                  <a:srgbClr val="E06C75"/>
                </a:solidFill>
                <a:effectLst/>
                <a:latin typeface="Consolas" panose="020B0609020204030204" pitchFamily="49" charset="0"/>
              </a:rPr>
              <a:t>x</a:t>
            </a:r>
            <a:r>
              <a:rPr lang="en-US" sz="1400" b="0" dirty="0">
                <a:solidFill>
                  <a:srgbClr val="ABB2BF"/>
                </a:solidFill>
                <a:effectLst/>
                <a:latin typeface="Consolas" panose="020B0609020204030204" pitchFamily="49" charset="0"/>
              </a:rPr>
              <a:t>, </a:t>
            </a:r>
            <a:r>
              <a:rPr lang="en-US" sz="1400" b="0" dirty="0">
                <a:solidFill>
                  <a:srgbClr val="E06C75"/>
                </a:solidFill>
                <a:effectLst/>
                <a:latin typeface="Consolas" panose="020B0609020204030204" pitchFamily="49" charset="0"/>
              </a:rPr>
              <a:t>y</a:t>
            </a:r>
            <a:r>
              <a:rPr lang="en-US" sz="1400" b="0" dirty="0">
                <a:solidFill>
                  <a:srgbClr val="ABB2BF"/>
                </a:solidFill>
                <a:effectLst/>
                <a:latin typeface="Consolas" panose="020B0609020204030204" pitchFamily="49" charset="0"/>
              </a:rPr>
              <a:t>, </a:t>
            </a:r>
            <a:r>
              <a:rPr lang="en-US" sz="1400" b="0" dirty="0" err="1">
                <a:solidFill>
                  <a:srgbClr val="E06C75"/>
                </a:solidFill>
                <a:effectLst/>
                <a:latin typeface="Consolas" panose="020B0609020204030204" pitchFamily="49" charset="0"/>
              </a:rPr>
              <a:t>end_time</a:t>
            </a:r>
            <a:r>
              <a:rPr lang="en-US" sz="1400" b="0" dirty="0">
                <a:solidFill>
                  <a:srgbClr val="ABB2BF"/>
                </a:solidFill>
                <a:effectLst/>
                <a:latin typeface="Consolas" panose="020B0609020204030204" pitchFamily="49" charset="0"/>
              </a:rPr>
              <a:t>)</a:t>
            </a:r>
          </a:p>
          <a:p>
            <a:pPr marL="0" indent="0">
              <a:buNone/>
            </a:pPr>
            <a:endParaRPr lang="en-US" sz="1400" b="0" dirty="0">
              <a:solidFill>
                <a:srgbClr val="ABB2BF"/>
              </a:solidFill>
              <a:effectLst/>
              <a:latin typeface="Consolas" panose="020B0609020204030204" pitchFamily="49" charset="0"/>
            </a:endParaRPr>
          </a:p>
          <a:p>
            <a:pPr marL="0" indent="0">
              <a:buNone/>
            </a:pPr>
            <a:r>
              <a:rPr lang="el-GR" sz="1400" b="0" dirty="0">
                <a:effectLst/>
                <a:latin typeface="Consolas" panose="020B0609020204030204" pitchFamily="49" charset="0"/>
              </a:rPr>
              <a:t>Συνοπτικά, αυτός ο κώδικας δημιουργεί μια λίστα από </a:t>
            </a:r>
            <a:r>
              <a:rPr lang="el-GR" sz="1400" b="0" dirty="0" err="1">
                <a:effectLst/>
                <a:latin typeface="Consolas" panose="020B0609020204030204" pitchFamily="49" charset="0"/>
              </a:rPr>
              <a:t>MovingObject</a:t>
            </a:r>
            <a:r>
              <a:rPr lang="el-GR" sz="1400" b="0" dirty="0">
                <a:effectLst/>
                <a:latin typeface="Consolas" panose="020B0609020204030204" pitchFamily="49" charset="0"/>
              </a:rPr>
              <a:t> με τυχαίες θέσεις και χρονικά εύρη και εισάγει τις πληροφορίες αυτών των κινούμενων αντικειμένων σε ένα ευρετήριο R-</a:t>
            </a:r>
            <a:r>
              <a:rPr lang="el-GR" sz="1400" b="0" dirty="0" err="1">
                <a:effectLst/>
                <a:latin typeface="Consolas" panose="020B0609020204030204" pitchFamily="49" charset="0"/>
              </a:rPr>
              <a:t>tree</a:t>
            </a:r>
            <a:r>
              <a:rPr lang="el-GR" sz="1400" b="0" dirty="0">
                <a:effectLst/>
                <a:latin typeface="Consolas" panose="020B0609020204030204" pitchFamily="49" charset="0"/>
              </a:rPr>
              <a:t> χρησιμοποιώντας τη μέθοδο </a:t>
            </a:r>
            <a:r>
              <a:rPr lang="el-GR" sz="1400" b="0" dirty="0" err="1">
                <a:effectLst/>
                <a:latin typeface="Consolas" panose="020B0609020204030204" pitchFamily="49" charset="0"/>
              </a:rPr>
              <a:t>idx.insert</a:t>
            </a:r>
            <a:r>
              <a:rPr lang="el-GR" sz="1400" b="0" dirty="0">
                <a:effectLst/>
                <a:latin typeface="Consolas" panose="020B0609020204030204" pitchFamily="49" charset="0"/>
              </a:rPr>
              <a:t>. Αυτό είναι χρήσιμο για τη χωρική και χρονική ευρετηρίαση κινούμενων αντικειμένων για αποτελεσματική αναζήτηση και ανάλυση.</a:t>
            </a:r>
            <a:endParaRPr lang="en-US" sz="1400"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3611103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500"/>
                                        <p:tgtEl>
                                          <p:spTgt spid="4">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fade">
                                      <p:cBhvr>
                                        <p:cTn id="30" dur="500"/>
                                        <p:tgtEl>
                                          <p:spTgt spid="4">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Effect transition="in" filter="fade">
                                      <p:cBhvr>
                                        <p:cTn id="33" dur="500"/>
                                        <p:tgtEl>
                                          <p:spTgt spid="4">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8" end="8"/>
                                            </p:txEl>
                                          </p:spTgt>
                                        </p:tgtEl>
                                        <p:attrNameLst>
                                          <p:attrName>style.visibility</p:attrName>
                                        </p:attrNameLst>
                                      </p:cBhvr>
                                      <p:to>
                                        <p:strVal val="visible"/>
                                      </p:to>
                                    </p:set>
                                    <p:animEffect transition="in" filter="fade">
                                      <p:cBhvr>
                                        <p:cTn id="36" dur="500"/>
                                        <p:tgtEl>
                                          <p:spTgt spid="4">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animEffect transition="in" filter="fade">
                                      <p:cBhvr>
                                        <p:cTn id="39" dur="500"/>
                                        <p:tgtEl>
                                          <p:spTgt spid="4">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4">
                                            <p:txEl>
                                              <p:pRg st="10" end="10"/>
                                            </p:txEl>
                                          </p:spTgt>
                                        </p:tgtEl>
                                        <p:attrNameLst>
                                          <p:attrName>style.visibility</p:attrName>
                                        </p:attrNameLst>
                                      </p:cBhvr>
                                      <p:to>
                                        <p:strVal val="visible"/>
                                      </p:to>
                                    </p:set>
                                    <p:animEffect transition="in" filter="fade">
                                      <p:cBhvr>
                                        <p:cTn id="42" dur="500"/>
                                        <p:tgtEl>
                                          <p:spTgt spid="4">
                                            <p:txEl>
                                              <p:pRg st="10" end="10"/>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4">
                                            <p:txEl>
                                              <p:pRg st="11" end="11"/>
                                            </p:txEl>
                                          </p:spTgt>
                                        </p:tgtEl>
                                        <p:attrNameLst>
                                          <p:attrName>style.visibility</p:attrName>
                                        </p:attrNameLst>
                                      </p:cBhvr>
                                      <p:to>
                                        <p:strVal val="visible"/>
                                      </p:to>
                                    </p:set>
                                    <p:animEffect transition="in" filter="fade">
                                      <p:cBhvr>
                                        <p:cTn id="45" dur="500"/>
                                        <p:tgtEl>
                                          <p:spTgt spid="4">
                                            <p:txEl>
                                              <p:pRg st="11" end="1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
                                            <p:txEl>
                                              <p:pRg st="13" end="13"/>
                                            </p:txEl>
                                          </p:spTgt>
                                        </p:tgtEl>
                                        <p:attrNameLst>
                                          <p:attrName>style.visibility</p:attrName>
                                        </p:attrNameLst>
                                      </p:cBhvr>
                                      <p:to>
                                        <p:strVal val="visible"/>
                                      </p:to>
                                    </p:set>
                                    <p:animEffect transition="in" filter="fade">
                                      <p:cBhvr>
                                        <p:cTn id="50"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56599A3-9897-5769-AA72-302879CCF21B}"/>
              </a:ext>
            </a:extLst>
          </p:cNvPr>
          <p:cNvSpPr>
            <a:spLocks noGrp="1"/>
          </p:cNvSpPr>
          <p:nvPr>
            <p:ph type="title"/>
          </p:nvPr>
        </p:nvSpPr>
        <p:spPr>
          <a:xfrm>
            <a:off x="1104531" y="0"/>
            <a:ext cx="10515600" cy="1325563"/>
          </a:xfrm>
        </p:spPr>
        <p:txBody>
          <a:bodyPr>
            <a:normAutofit/>
          </a:bodyPr>
          <a:lstStyle/>
          <a:p>
            <a:pPr algn="ct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3</a:t>
            </a:r>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D</a:t>
            </a: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R-</a:t>
            </a:r>
            <a:r>
              <a:rPr lang="el-GR" sz="2000" b="1" dirty="0" err="1">
                <a:solidFill>
                  <a:srgbClr val="FF0000"/>
                </a:solidFill>
                <a:latin typeface="Verdana" panose="020B0604030504040204" pitchFamily="34" charset="0"/>
                <a:ea typeface="Verdana" panose="020B0604030504040204" pitchFamily="34" charset="0"/>
                <a:cs typeface="Verdana" panose="020B0604030504040204" pitchFamily="34" charset="0"/>
              </a:rPr>
              <a:t>trees</a:t>
            </a: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for </a:t>
            </a:r>
            <a:r>
              <a:rPr lang="el-GR" sz="2000" b="1" dirty="0" err="1">
                <a:solidFill>
                  <a:srgbClr val="FF0000"/>
                </a:solidFill>
                <a:latin typeface="Verdana" panose="020B0604030504040204" pitchFamily="34" charset="0"/>
                <a:ea typeface="Verdana" panose="020B0604030504040204" pitchFamily="34" charset="0"/>
                <a:cs typeface="Verdana" panose="020B0604030504040204" pitchFamily="34" charset="0"/>
              </a:rPr>
              <a:t>Spatio-Temporal</a:t>
            </a: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l-GR" sz="2000" b="1" dirty="0" err="1">
                <a:solidFill>
                  <a:srgbClr val="FF0000"/>
                </a:solidFill>
                <a:latin typeface="Verdana" panose="020B0604030504040204" pitchFamily="34" charset="0"/>
                <a:ea typeface="Verdana" panose="020B0604030504040204" pitchFamily="34" charset="0"/>
                <a:cs typeface="Verdana" panose="020B0604030504040204" pitchFamily="34" charset="0"/>
              </a:rPr>
              <a:t>Queries</a:t>
            </a: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σε ΒΔ τροχιών στο επίπεδο</a:t>
            </a:r>
            <a:b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b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(συνέχεια)		</a:t>
            </a:r>
            <a:endParaRPr lang="en-US" sz="2000" dirty="0">
              <a:solidFill>
                <a:srgbClr val="FF0000"/>
              </a:solidFill>
            </a:endParaRPr>
          </a:p>
        </p:txBody>
      </p:sp>
      <p:sp>
        <p:nvSpPr>
          <p:cNvPr id="5" name="Θέση περιεχομένου 4">
            <a:extLst>
              <a:ext uri="{FF2B5EF4-FFF2-40B4-BE49-F238E27FC236}">
                <a16:creationId xmlns:a16="http://schemas.microsoft.com/office/drawing/2014/main" id="{67FF57D7-3256-901A-BF17-4236D8E140D1}"/>
              </a:ext>
            </a:extLst>
          </p:cNvPr>
          <p:cNvSpPr>
            <a:spLocks noGrp="1"/>
          </p:cNvSpPr>
          <p:nvPr>
            <p:ph idx="1"/>
          </p:nvPr>
        </p:nvSpPr>
        <p:spPr>
          <a:xfrm>
            <a:off x="838200" y="1408374"/>
            <a:ext cx="10515600" cy="3873839"/>
          </a:xfrm>
        </p:spPr>
        <p:txBody>
          <a:bodyPr>
            <a:noAutofit/>
          </a:bodyPr>
          <a:lstStyle/>
          <a:p>
            <a:r>
              <a:rPr lang="en-US" sz="1200" b="0" dirty="0">
                <a:solidFill>
                  <a:srgbClr val="C678DD"/>
                </a:solidFill>
                <a:effectLst/>
                <a:latin typeface="Consolas" panose="020B0609020204030204" pitchFamily="49" charset="0"/>
                <a:ea typeface="Roboto" panose="02000000000000000000" pitchFamily="2" charset="0"/>
              </a:rPr>
              <a:t>def</a:t>
            </a:r>
            <a:r>
              <a:rPr lang="en-US" sz="1200" b="0" dirty="0">
                <a:solidFill>
                  <a:srgbClr val="ABB2BF"/>
                </a:solidFill>
                <a:effectLst/>
                <a:latin typeface="Consolas" panose="020B0609020204030204" pitchFamily="49" charset="0"/>
                <a:ea typeface="Roboto" panose="02000000000000000000" pitchFamily="2" charset="0"/>
              </a:rPr>
              <a:t> </a:t>
            </a:r>
            <a:r>
              <a:rPr lang="en-US" sz="1200" b="0" dirty="0" err="1">
                <a:solidFill>
                  <a:srgbClr val="61AFEF"/>
                </a:solidFill>
                <a:effectLst/>
                <a:latin typeface="Consolas" panose="020B0609020204030204" pitchFamily="49" charset="0"/>
                <a:ea typeface="Roboto" panose="02000000000000000000" pitchFamily="2" charset="0"/>
              </a:rPr>
              <a:t>nearest_neighbor_query</a:t>
            </a:r>
            <a:r>
              <a:rPr lang="en-US" sz="1200" b="0" dirty="0">
                <a:solidFill>
                  <a:srgbClr val="ABB2BF"/>
                </a:solidFill>
                <a:effectLst/>
                <a:latin typeface="Consolas" panose="020B0609020204030204" pitchFamily="49" charset="0"/>
                <a:ea typeface="Roboto" panose="02000000000000000000" pitchFamily="2" charset="0"/>
              </a:rPr>
              <a:t>(</a:t>
            </a:r>
            <a:r>
              <a:rPr lang="en-US" sz="1200" b="0" i="1" dirty="0" err="1">
                <a:solidFill>
                  <a:srgbClr val="E06C75"/>
                </a:solidFill>
                <a:effectLst/>
                <a:latin typeface="Consolas" panose="020B0609020204030204" pitchFamily="49" charset="0"/>
                <a:ea typeface="Roboto" panose="02000000000000000000" pitchFamily="2" charset="0"/>
              </a:rPr>
              <a:t>query_x</a:t>
            </a:r>
            <a:r>
              <a:rPr lang="en-US" sz="1200" b="0" dirty="0">
                <a:solidFill>
                  <a:srgbClr val="ABB2BF"/>
                </a:solidFill>
                <a:effectLst/>
                <a:latin typeface="Consolas" panose="020B0609020204030204" pitchFamily="49" charset="0"/>
                <a:ea typeface="Roboto" panose="02000000000000000000" pitchFamily="2" charset="0"/>
              </a:rPr>
              <a:t>, </a:t>
            </a:r>
            <a:r>
              <a:rPr lang="en-US" sz="1200" b="0" i="1" dirty="0" err="1">
                <a:solidFill>
                  <a:srgbClr val="E06C75"/>
                </a:solidFill>
                <a:effectLst/>
                <a:latin typeface="Consolas" panose="020B0609020204030204" pitchFamily="49" charset="0"/>
                <a:ea typeface="Roboto" panose="02000000000000000000" pitchFamily="2" charset="0"/>
              </a:rPr>
              <a:t>query_y</a:t>
            </a:r>
            <a:r>
              <a:rPr lang="en-US" sz="1200" b="0" dirty="0">
                <a:solidFill>
                  <a:srgbClr val="ABB2BF"/>
                </a:solidFill>
                <a:effectLst/>
                <a:latin typeface="Consolas" panose="020B0609020204030204" pitchFamily="49" charset="0"/>
                <a:ea typeface="Roboto" panose="02000000000000000000" pitchFamily="2" charset="0"/>
              </a:rPr>
              <a:t>, </a:t>
            </a:r>
            <a:r>
              <a:rPr lang="en-US" sz="1200" b="0" i="1" dirty="0" err="1">
                <a:solidFill>
                  <a:srgbClr val="E06C75"/>
                </a:solidFill>
                <a:effectLst/>
                <a:latin typeface="Consolas" panose="020B0609020204030204" pitchFamily="49" charset="0"/>
                <a:ea typeface="Roboto" panose="02000000000000000000" pitchFamily="2" charset="0"/>
              </a:rPr>
              <a:t>query_time</a:t>
            </a:r>
            <a:r>
              <a:rPr lang="en-US" sz="1200" b="0" dirty="0">
                <a:solidFill>
                  <a:srgbClr val="ABB2BF"/>
                </a:solidFill>
                <a:effectLst/>
                <a:latin typeface="Consolas" panose="020B0609020204030204" pitchFamily="49" charset="0"/>
                <a:ea typeface="Roboto" panose="02000000000000000000" pitchFamily="2" charset="0"/>
              </a:rPr>
              <a:t>):</a:t>
            </a:r>
          </a:p>
          <a:p>
            <a:pPr marL="0" indent="0">
              <a:buNone/>
            </a:pPr>
            <a:r>
              <a:rPr lang="el-GR" sz="1400" dirty="0">
                <a:latin typeface="Consolas" panose="020B0609020204030204" pitchFamily="49" charset="0"/>
                <a:ea typeface="Roboto" panose="02000000000000000000" pitchFamily="2" charset="0"/>
              </a:rPr>
              <a:t>Η συνάρτηση </a:t>
            </a:r>
            <a:r>
              <a:rPr lang="el-GR" sz="1400" dirty="0" err="1">
                <a:latin typeface="Consolas" panose="020B0609020204030204" pitchFamily="49" charset="0"/>
                <a:ea typeface="Roboto" panose="02000000000000000000" pitchFamily="2" charset="0"/>
              </a:rPr>
              <a:t>nearest_neighbor_query</a:t>
            </a:r>
            <a:r>
              <a:rPr lang="el-GR" sz="1400" dirty="0">
                <a:latin typeface="Consolas" panose="020B0609020204030204" pitchFamily="49" charset="0"/>
                <a:ea typeface="Roboto" panose="02000000000000000000" pitchFamily="2" charset="0"/>
              </a:rPr>
              <a:t> λαμβάνει ως είσοδο τις συντεταγμένες του ερωτήματος (</a:t>
            </a:r>
            <a:r>
              <a:rPr lang="el-GR" sz="1400" dirty="0" err="1">
                <a:latin typeface="Consolas" panose="020B0609020204030204" pitchFamily="49" charset="0"/>
                <a:ea typeface="Roboto" panose="02000000000000000000" pitchFamily="2" charset="0"/>
              </a:rPr>
              <a:t>query_x</a:t>
            </a:r>
            <a:r>
              <a:rPr lang="el-GR" sz="1400" dirty="0">
                <a:latin typeface="Consolas" panose="020B0609020204030204" pitchFamily="49" charset="0"/>
                <a:ea typeface="Roboto" panose="02000000000000000000" pitchFamily="2" charset="0"/>
              </a:rPr>
              <a:t>, </a:t>
            </a:r>
            <a:r>
              <a:rPr lang="el-GR" sz="1400" dirty="0" err="1">
                <a:latin typeface="Consolas" panose="020B0609020204030204" pitchFamily="49" charset="0"/>
                <a:ea typeface="Roboto" panose="02000000000000000000" pitchFamily="2" charset="0"/>
              </a:rPr>
              <a:t>query_y</a:t>
            </a:r>
            <a:r>
              <a:rPr lang="el-GR" sz="1400" dirty="0">
                <a:latin typeface="Consolas" panose="020B0609020204030204" pitchFamily="49" charset="0"/>
                <a:ea typeface="Roboto" panose="02000000000000000000" pitchFamily="2" charset="0"/>
              </a:rPr>
              <a:t>) και ένα </a:t>
            </a:r>
            <a:r>
              <a:rPr lang="el-GR" sz="1400" dirty="0" err="1">
                <a:latin typeface="Consolas" panose="020B0609020204030204" pitchFamily="49" charset="0"/>
                <a:ea typeface="Roboto" panose="02000000000000000000" pitchFamily="2" charset="0"/>
              </a:rPr>
              <a:t>query_time</a:t>
            </a:r>
            <a:r>
              <a:rPr lang="el-GR" sz="1400" dirty="0">
                <a:latin typeface="Consolas" panose="020B0609020204030204" pitchFamily="49" charset="0"/>
                <a:ea typeface="Roboto" panose="02000000000000000000" pitchFamily="2" charset="0"/>
              </a:rPr>
              <a:t>.</a:t>
            </a:r>
            <a:endParaRPr lang="en-US" sz="1400" dirty="0">
              <a:latin typeface="Consolas" panose="020B0609020204030204" pitchFamily="49" charset="0"/>
              <a:ea typeface="Roboto" panose="02000000000000000000" pitchFamily="2" charset="0"/>
            </a:endParaRPr>
          </a:p>
          <a:p>
            <a:pPr marL="0" indent="0">
              <a:buNone/>
            </a:pPr>
            <a:r>
              <a:rPr lang="el-GR" sz="1400" dirty="0">
                <a:latin typeface="Consolas" panose="020B0609020204030204" pitchFamily="49" charset="0"/>
                <a:ea typeface="Roboto" panose="02000000000000000000" pitchFamily="2" charset="0"/>
              </a:rPr>
              <a:t>Ορίζει μια παράμετρο </a:t>
            </a:r>
            <a:r>
              <a:rPr lang="el-GR" sz="1400" dirty="0" err="1">
                <a:latin typeface="Consolas" panose="020B0609020204030204" pitchFamily="49" charset="0"/>
                <a:ea typeface="Roboto" panose="02000000000000000000" pitchFamily="2" charset="0"/>
              </a:rPr>
              <a:t>query_range</a:t>
            </a:r>
            <a:r>
              <a:rPr lang="el-GR" sz="1400" dirty="0">
                <a:latin typeface="Consolas" panose="020B0609020204030204" pitchFamily="49" charset="0"/>
                <a:ea typeface="Roboto" panose="02000000000000000000" pitchFamily="2" charset="0"/>
              </a:rPr>
              <a:t> για να καθορίσει το εύρος εντός του οποίου θα πρέπει να αναζητηθεί ο πλησιέστερος γείτονας.</a:t>
            </a:r>
            <a:endParaRPr lang="en-US" sz="1400" dirty="0">
              <a:latin typeface="Consolas" panose="020B0609020204030204" pitchFamily="49" charset="0"/>
              <a:ea typeface="Roboto" panose="02000000000000000000" pitchFamily="2" charset="0"/>
            </a:endParaRPr>
          </a:p>
          <a:p>
            <a:pPr marL="0" indent="0">
              <a:buNone/>
            </a:pPr>
            <a:r>
              <a:rPr lang="el-GR" sz="1400" dirty="0">
                <a:latin typeface="Consolas" panose="020B0609020204030204" pitchFamily="49" charset="0"/>
                <a:ea typeface="Roboto" panose="02000000000000000000" pitchFamily="2" charset="0"/>
              </a:rPr>
              <a:t>Ένα πλαίσιο οριοθέτησης για το ερώτημα υπολογίζεται με βάση το εύρος και τον χρόνο του ερωτήματος.</a:t>
            </a:r>
            <a:endParaRPr lang="en-US" sz="1400" dirty="0">
              <a:latin typeface="Consolas" panose="020B0609020204030204" pitchFamily="49" charset="0"/>
              <a:ea typeface="Roboto" panose="02000000000000000000" pitchFamily="2" charset="0"/>
            </a:endParaRPr>
          </a:p>
          <a:p>
            <a:pPr marL="0" indent="0">
              <a:buNone/>
            </a:pPr>
            <a:r>
              <a:rPr lang="el-GR" sz="1400" dirty="0">
                <a:latin typeface="Consolas" panose="020B0609020204030204" pitchFamily="49" charset="0"/>
                <a:ea typeface="Roboto" panose="02000000000000000000" pitchFamily="2" charset="0"/>
              </a:rPr>
              <a:t>Η συνάρτηση </a:t>
            </a:r>
            <a:r>
              <a:rPr lang="el-GR" sz="1400" dirty="0" err="1">
                <a:latin typeface="Consolas" panose="020B0609020204030204" pitchFamily="49" charset="0"/>
                <a:ea typeface="Roboto" panose="02000000000000000000" pitchFamily="2" charset="0"/>
              </a:rPr>
              <a:t>αρχικοποιεί</a:t>
            </a:r>
            <a:r>
              <a:rPr lang="el-GR" sz="1400" dirty="0">
                <a:latin typeface="Consolas" panose="020B0609020204030204" pitchFamily="49" charset="0"/>
                <a:ea typeface="Roboto" panose="02000000000000000000" pitchFamily="2" charset="0"/>
              </a:rPr>
              <a:t> μεταβλητές για την παρακολούθηση του πλησιέστερου αντικειμένου (</a:t>
            </a:r>
            <a:r>
              <a:rPr lang="el-GR" sz="1400" dirty="0" err="1">
                <a:latin typeface="Consolas" panose="020B0609020204030204" pitchFamily="49" charset="0"/>
                <a:ea typeface="Roboto" panose="02000000000000000000" pitchFamily="2" charset="0"/>
              </a:rPr>
              <a:t>best_distance</a:t>
            </a:r>
            <a:r>
              <a:rPr lang="el-GR" sz="1400" dirty="0">
                <a:latin typeface="Consolas" panose="020B0609020204030204" pitchFamily="49" charset="0"/>
                <a:ea typeface="Roboto" panose="02000000000000000000" pitchFamily="2" charset="0"/>
              </a:rPr>
              <a:t> και </a:t>
            </a:r>
            <a:r>
              <a:rPr lang="el-GR" sz="1400" dirty="0" err="1">
                <a:latin typeface="Consolas" panose="020B0609020204030204" pitchFamily="49" charset="0"/>
                <a:ea typeface="Roboto" panose="02000000000000000000" pitchFamily="2" charset="0"/>
              </a:rPr>
              <a:t>nearest_object</a:t>
            </a:r>
            <a:r>
              <a:rPr lang="el-GR" sz="1400" dirty="0">
                <a:latin typeface="Consolas" panose="020B0609020204030204" pitchFamily="49" charset="0"/>
                <a:ea typeface="Roboto" panose="02000000000000000000" pitchFamily="2" charset="0"/>
              </a:rPr>
              <a:t>).</a:t>
            </a:r>
            <a:endParaRPr lang="en-US" sz="1400" dirty="0">
              <a:latin typeface="Consolas" panose="020B0609020204030204" pitchFamily="49" charset="0"/>
              <a:ea typeface="Roboto" panose="02000000000000000000" pitchFamily="2" charset="0"/>
            </a:endParaRPr>
          </a:p>
          <a:p>
            <a:pPr marL="0" indent="0">
              <a:buNone/>
            </a:pPr>
            <a:r>
              <a:rPr lang="el-GR" sz="1400" dirty="0">
                <a:latin typeface="Consolas" panose="020B0609020204030204" pitchFamily="49" charset="0"/>
                <a:ea typeface="Roboto" panose="02000000000000000000" pitchFamily="2" charset="0"/>
              </a:rPr>
              <a:t>Διεξάγει τα υποψήφια αντικείμενα στο ευρετήριο R-</a:t>
            </a:r>
            <a:r>
              <a:rPr lang="el-GR" sz="1400" dirty="0" err="1">
                <a:latin typeface="Consolas" panose="020B0609020204030204" pitchFamily="49" charset="0"/>
                <a:ea typeface="Roboto" panose="02000000000000000000" pitchFamily="2" charset="0"/>
              </a:rPr>
              <a:t>tree</a:t>
            </a:r>
            <a:r>
              <a:rPr lang="el-GR" sz="1400" dirty="0">
                <a:latin typeface="Consolas" panose="020B0609020204030204" pitchFamily="49" charset="0"/>
                <a:ea typeface="Roboto" panose="02000000000000000000" pitchFamily="2" charset="0"/>
              </a:rPr>
              <a:t> χρησιμοποιώντας τη μέθοδο </a:t>
            </a:r>
            <a:r>
              <a:rPr lang="el-GR" sz="1400" dirty="0" err="1">
                <a:latin typeface="Consolas" panose="020B0609020204030204" pitchFamily="49" charset="0"/>
                <a:ea typeface="Roboto" panose="02000000000000000000" pitchFamily="2" charset="0"/>
              </a:rPr>
              <a:t>idx.intersection</a:t>
            </a:r>
            <a:r>
              <a:rPr lang="el-GR" sz="1400" dirty="0">
                <a:latin typeface="Consolas" panose="020B0609020204030204" pitchFamily="49" charset="0"/>
                <a:ea typeface="Roboto" panose="02000000000000000000" pitchFamily="2" charset="0"/>
              </a:rPr>
              <a:t>. </a:t>
            </a:r>
            <a:endParaRPr lang="en-US" sz="1400" dirty="0">
              <a:latin typeface="Consolas" panose="020B0609020204030204" pitchFamily="49" charset="0"/>
              <a:ea typeface="Roboto" panose="02000000000000000000" pitchFamily="2" charset="0"/>
            </a:endParaRPr>
          </a:p>
          <a:p>
            <a:pPr marL="0" indent="0">
              <a:buNone/>
            </a:pPr>
            <a:r>
              <a:rPr lang="el-GR" sz="1400" dirty="0">
                <a:latin typeface="Consolas" panose="020B0609020204030204" pitchFamily="49" charset="0"/>
                <a:ea typeface="Roboto" panose="02000000000000000000" pitchFamily="2" charset="0"/>
              </a:rPr>
              <a:t>Η μέθοδος αυτή επιστρέφει τα αναγνωριστικά αντικειμένων που τέμνονται με το πλαίσιο οριοθέτησης του ερωτήματος.</a:t>
            </a:r>
            <a:endParaRPr lang="en-US" sz="1400" dirty="0">
              <a:latin typeface="Consolas" panose="020B0609020204030204" pitchFamily="49" charset="0"/>
              <a:ea typeface="Roboto" panose="02000000000000000000" pitchFamily="2" charset="0"/>
            </a:endParaRPr>
          </a:p>
          <a:p>
            <a:pPr marL="0" indent="0">
              <a:buNone/>
            </a:pPr>
            <a:r>
              <a:rPr lang="el-GR" sz="1400" dirty="0">
                <a:latin typeface="Consolas" panose="020B0609020204030204" pitchFamily="49" charset="0"/>
                <a:ea typeface="Roboto" panose="02000000000000000000" pitchFamily="2" charset="0"/>
              </a:rPr>
              <a:t>Για κάθε υποψήφιο αντικείμενο, υπολογίζει την απόσταση από το σημείο του ερωτήματος και ενημερώνει τα στοιχεία </a:t>
            </a:r>
            <a:r>
              <a:rPr lang="el-GR" sz="1400" dirty="0" err="1">
                <a:latin typeface="Consolas" panose="020B0609020204030204" pitchFamily="49" charset="0"/>
                <a:ea typeface="Roboto" panose="02000000000000000000" pitchFamily="2" charset="0"/>
              </a:rPr>
              <a:t>best_distance</a:t>
            </a:r>
            <a:r>
              <a:rPr lang="el-GR" sz="1400" dirty="0">
                <a:latin typeface="Consolas" panose="020B0609020204030204" pitchFamily="49" charset="0"/>
                <a:ea typeface="Roboto" panose="02000000000000000000" pitchFamily="2" charset="0"/>
              </a:rPr>
              <a:t> και </a:t>
            </a:r>
            <a:r>
              <a:rPr lang="el-GR" sz="1400" dirty="0" err="1">
                <a:latin typeface="Consolas" panose="020B0609020204030204" pitchFamily="49" charset="0"/>
                <a:ea typeface="Roboto" panose="02000000000000000000" pitchFamily="2" charset="0"/>
              </a:rPr>
              <a:t>nearest_object</a:t>
            </a:r>
            <a:r>
              <a:rPr lang="el-GR" sz="1400" dirty="0">
                <a:latin typeface="Consolas" panose="020B0609020204030204" pitchFamily="49" charset="0"/>
                <a:ea typeface="Roboto" panose="02000000000000000000" pitchFamily="2" charset="0"/>
              </a:rPr>
              <a:t> εάν βρεθεί ένα πιο κοντινό αντικείμενο.</a:t>
            </a:r>
            <a:endParaRPr lang="en-US" sz="1400" dirty="0">
              <a:latin typeface="Consolas" panose="020B0609020204030204" pitchFamily="49" charset="0"/>
              <a:ea typeface="Roboto" panose="02000000000000000000" pitchFamily="2" charset="0"/>
            </a:endParaRPr>
          </a:p>
          <a:p>
            <a:pPr marL="0" indent="0">
              <a:buNone/>
            </a:pPr>
            <a:r>
              <a:rPr lang="el-GR" sz="1400" dirty="0">
                <a:latin typeface="Consolas" panose="020B0609020204030204" pitchFamily="49" charset="0"/>
                <a:ea typeface="Roboto" panose="02000000000000000000" pitchFamily="2" charset="0"/>
              </a:rPr>
              <a:t>Τα παραδείγματα ερωτημάτων αποτελούνται από σημεία ερωτημάτων (</a:t>
            </a:r>
            <a:r>
              <a:rPr lang="el-GR" sz="1400" dirty="0" err="1">
                <a:latin typeface="Consolas" panose="020B0609020204030204" pitchFamily="49" charset="0"/>
                <a:ea typeface="Roboto" panose="02000000000000000000" pitchFamily="2" charset="0"/>
              </a:rPr>
              <a:t>query_x</a:t>
            </a:r>
            <a:r>
              <a:rPr lang="el-GR" sz="1400" dirty="0">
                <a:latin typeface="Consolas" panose="020B0609020204030204" pitchFamily="49" charset="0"/>
                <a:ea typeface="Roboto" panose="02000000000000000000" pitchFamily="2" charset="0"/>
              </a:rPr>
              <a:t>, </a:t>
            </a:r>
            <a:r>
              <a:rPr lang="el-GR" sz="1400" dirty="0" err="1">
                <a:latin typeface="Consolas" panose="020B0609020204030204" pitchFamily="49" charset="0"/>
                <a:ea typeface="Roboto" panose="02000000000000000000" pitchFamily="2" charset="0"/>
              </a:rPr>
              <a:t>query_y</a:t>
            </a:r>
            <a:r>
              <a:rPr lang="el-GR" sz="1400" dirty="0">
                <a:latin typeface="Consolas" panose="020B0609020204030204" pitchFamily="49" charset="0"/>
                <a:ea typeface="Roboto" panose="02000000000000000000" pitchFamily="2" charset="0"/>
              </a:rPr>
              <a:t>) και χρόνους ερωτημάτων που καθορίζονται στον κατάλογο ερωτημάτων.</a:t>
            </a:r>
            <a:endParaRPr lang="en-US" sz="1400" dirty="0">
              <a:latin typeface="Consolas" panose="020B0609020204030204" pitchFamily="49" charset="0"/>
              <a:ea typeface="Roboto" panose="02000000000000000000" pitchFamily="2" charset="0"/>
            </a:endParaRPr>
          </a:p>
          <a:p>
            <a:pPr marL="0" indent="0">
              <a:buNone/>
            </a:pPr>
            <a:r>
              <a:rPr lang="el-GR" sz="1400" dirty="0">
                <a:latin typeface="Consolas" panose="020B0609020204030204" pitchFamily="49" charset="0"/>
                <a:ea typeface="Roboto" panose="02000000000000000000" pitchFamily="2" charset="0"/>
              </a:rPr>
              <a:t>Για κάθε ερώτημα, καλείται η συνάρτηση </a:t>
            </a:r>
            <a:r>
              <a:rPr lang="el-GR" sz="1400" dirty="0" err="1">
                <a:latin typeface="Consolas" panose="020B0609020204030204" pitchFamily="49" charset="0"/>
                <a:ea typeface="Roboto" panose="02000000000000000000" pitchFamily="2" charset="0"/>
              </a:rPr>
              <a:t>nearest_neighbor_query</a:t>
            </a:r>
            <a:r>
              <a:rPr lang="el-GR" sz="1400" dirty="0">
                <a:latin typeface="Consolas" panose="020B0609020204030204" pitchFamily="49" charset="0"/>
                <a:ea typeface="Roboto" panose="02000000000000000000" pitchFamily="2" charset="0"/>
              </a:rPr>
              <a:t> για την εύρεση του πλησιέστερου </a:t>
            </a:r>
            <a:r>
              <a:rPr lang="el-GR" sz="1400" dirty="0" err="1">
                <a:latin typeface="Consolas" panose="020B0609020204030204" pitchFamily="49" charset="0"/>
                <a:ea typeface="Roboto" panose="02000000000000000000" pitchFamily="2" charset="0"/>
              </a:rPr>
              <a:t>αντικειμένου.Εάν</a:t>
            </a:r>
            <a:r>
              <a:rPr lang="el-GR" sz="1400" dirty="0">
                <a:latin typeface="Consolas" panose="020B0609020204030204" pitchFamily="49" charset="0"/>
                <a:ea typeface="Roboto" panose="02000000000000000000" pitchFamily="2" charset="0"/>
              </a:rPr>
              <a:t> βρεθεί ένα πλησιέστερο αντικείμενο, εκτυπώνονται οι λεπτομέρειές του, συμπεριλαμβανομένου του αναγνωριστικού του αντικειμένου.</a:t>
            </a:r>
            <a:endParaRPr lang="en-US" sz="1400" dirty="0">
              <a:latin typeface="Consolas" panose="020B0609020204030204" pitchFamily="49" charset="0"/>
              <a:ea typeface="Roboto" panose="02000000000000000000" pitchFamily="2" charset="0"/>
            </a:endParaRPr>
          </a:p>
          <a:p>
            <a:pPr marL="0" indent="0">
              <a:buNone/>
            </a:pPr>
            <a:r>
              <a:rPr lang="el-GR" sz="1400" dirty="0">
                <a:latin typeface="Consolas" panose="020B0609020204030204" pitchFamily="49" charset="0"/>
                <a:ea typeface="Roboto" panose="02000000000000000000" pitchFamily="2" charset="0"/>
              </a:rPr>
              <a:t>Εάν δεν βρεθεί κανένα πλησιέστερο αντικείμενο, εκτυπώνεται ένα αντίστοιχο μήνυμα.</a:t>
            </a:r>
            <a:endParaRPr lang="en-US" sz="1400" dirty="0">
              <a:latin typeface="Consolas" panose="020B0609020204030204" pitchFamily="49" charset="0"/>
              <a:ea typeface="Roboto" panose="02000000000000000000" pitchFamily="2" charset="0"/>
            </a:endParaRPr>
          </a:p>
        </p:txBody>
      </p:sp>
    </p:spTree>
    <p:extLst>
      <p:ext uri="{BB962C8B-B14F-4D97-AF65-F5344CB8AC3E}">
        <p14:creationId xmlns:p14="http://schemas.microsoft.com/office/powerpoint/2010/main" val="105725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fade">
                                      <p:cBhvr>
                                        <p:cTn id="23" dur="500"/>
                                        <p:tgtEl>
                                          <p:spTgt spid="5">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fade">
                                      <p:cBhvr>
                                        <p:cTn id="26" dur="500"/>
                                        <p:tgtEl>
                                          <p:spTgt spid="5">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500"/>
                                        <p:tgtEl>
                                          <p:spTgt spid="5">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fade">
                                      <p:cBhvr>
                                        <p:cTn id="35" dur="500"/>
                                        <p:tgtEl>
                                          <p:spTgt spid="5">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5">
                                            <p:txEl>
                                              <p:pRg st="8" end="8"/>
                                            </p:txEl>
                                          </p:spTgt>
                                        </p:tgtEl>
                                        <p:attrNameLst>
                                          <p:attrName>style.visibility</p:attrName>
                                        </p:attrNameLst>
                                      </p:cBhvr>
                                      <p:to>
                                        <p:strVal val="visible"/>
                                      </p:to>
                                    </p:set>
                                    <p:animEffect transition="in" filter="fade">
                                      <p:cBhvr>
                                        <p:cTn id="38" dur="500"/>
                                        <p:tgtEl>
                                          <p:spTgt spid="5">
                                            <p:txEl>
                                              <p:pRg st="8" end="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animEffect transition="in" filter="fade">
                                      <p:cBhvr>
                                        <p:cTn id="41" dur="500"/>
                                        <p:tgtEl>
                                          <p:spTgt spid="5">
                                            <p:txEl>
                                              <p:pRg st="9" end="9"/>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5">
                                            <p:txEl>
                                              <p:pRg st="10" end="10"/>
                                            </p:txEl>
                                          </p:spTgt>
                                        </p:tgtEl>
                                        <p:attrNameLst>
                                          <p:attrName>style.visibility</p:attrName>
                                        </p:attrNameLst>
                                      </p:cBhvr>
                                      <p:to>
                                        <p:strVal val="visible"/>
                                      </p:to>
                                    </p:set>
                                    <p:animEffect transition="in" filter="fade">
                                      <p:cBhvr>
                                        <p:cTn id="44"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56599A3-9897-5769-AA72-302879CCF21B}"/>
              </a:ext>
            </a:extLst>
          </p:cNvPr>
          <p:cNvSpPr>
            <a:spLocks noGrp="1"/>
          </p:cNvSpPr>
          <p:nvPr>
            <p:ph type="title"/>
          </p:nvPr>
        </p:nvSpPr>
        <p:spPr>
          <a:xfrm>
            <a:off x="1051264" y="-167027"/>
            <a:ext cx="10515600" cy="1325563"/>
          </a:xfrm>
        </p:spPr>
        <p:txBody>
          <a:bodyPr>
            <a:normAutofit/>
          </a:bodyPr>
          <a:lstStyle/>
          <a:p>
            <a:pPr algn="ct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3</a:t>
            </a:r>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D</a:t>
            </a: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R-</a:t>
            </a:r>
            <a:r>
              <a:rPr lang="el-GR" sz="2000" b="1" dirty="0" err="1">
                <a:solidFill>
                  <a:srgbClr val="FF0000"/>
                </a:solidFill>
                <a:latin typeface="Verdana" panose="020B0604030504040204" pitchFamily="34" charset="0"/>
                <a:ea typeface="Verdana" panose="020B0604030504040204" pitchFamily="34" charset="0"/>
                <a:cs typeface="Verdana" panose="020B0604030504040204" pitchFamily="34" charset="0"/>
              </a:rPr>
              <a:t>trees</a:t>
            </a: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for </a:t>
            </a:r>
            <a:r>
              <a:rPr lang="el-GR" sz="2000" b="1" dirty="0" err="1">
                <a:solidFill>
                  <a:srgbClr val="FF0000"/>
                </a:solidFill>
                <a:latin typeface="Verdana" panose="020B0604030504040204" pitchFamily="34" charset="0"/>
                <a:ea typeface="Verdana" panose="020B0604030504040204" pitchFamily="34" charset="0"/>
                <a:cs typeface="Verdana" panose="020B0604030504040204" pitchFamily="34" charset="0"/>
              </a:rPr>
              <a:t>Spatio-Temporal</a:t>
            </a: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l-GR" sz="2000" b="1" dirty="0" err="1">
                <a:solidFill>
                  <a:srgbClr val="FF0000"/>
                </a:solidFill>
                <a:latin typeface="Verdana" panose="020B0604030504040204" pitchFamily="34" charset="0"/>
                <a:ea typeface="Verdana" panose="020B0604030504040204" pitchFamily="34" charset="0"/>
                <a:cs typeface="Verdana" panose="020B0604030504040204" pitchFamily="34" charset="0"/>
              </a:rPr>
              <a:t>Queries</a:t>
            </a: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σε ΒΔ τροχιών στο επίπεδο</a:t>
            </a:r>
            <a:b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br>
            <a:r>
              <a:rPr lang="el-G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(συνέχεια)		</a:t>
            </a:r>
            <a:endParaRPr lang="en-US" sz="2000" dirty="0">
              <a:solidFill>
                <a:srgbClr val="FF0000"/>
              </a:solidFill>
            </a:endParaRPr>
          </a:p>
        </p:txBody>
      </p:sp>
      <p:sp>
        <p:nvSpPr>
          <p:cNvPr id="5" name="Θέση περιεχομένου 4">
            <a:extLst>
              <a:ext uri="{FF2B5EF4-FFF2-40B4-BE49-F238E27FC236}">
                <a16:creationId xmlns:a16="http://schemas.microsoft.com/office/drawing/2014/main" id="{67FF57D7-3256-901A-BF17-4236D8E140D1}"/>
              </a:ext>
            </a:extLst>
          </p:cNvPr>
          <p:cNvSpPr>
            <a:spLocks noGrp="1"/>
          </p:cNvSpPr>
          <p:nvPr>
            <p:ph idx="1"/>
          </p:nvPr>
        </p:nvSpPr>
        <p:spPr>
          <a:xfrm>
            <a:off x="838200" y="1825625"/>
            <a:ext cx="10515600" cy="3873839"/>
          </a:xfrm>
        </p:spPr>
        <p:txBody>
          <a:bodyPr>
            <a:noAutofit/>
          </a:bodyPr>
          <a:lstStyle/>
          <a:p>
            <a:r>
              <a:rPr lang="en-US" sz="1400" b="0" dirty="0">
                <a:solidFill>
                  <a:srgbClr val="C678DD"/>
                </a:solidFill>
                <a:effectLst/>
                <a:latin typeface="Consolas" panose="020B0609020204030204" pitchFamily="49" charset="0"/>
              </a:rPr>
              <a:t>def</a:t>
            </a:r>
            <a:r>
              <a:rPr lang="en-US" sz="1400" b="0" dirty="0">
                <a:solidFill>
                  <a:srgbClr val="ABB2BF"/>
                </a:solidFill>
                <a:effectLst/>
                <a:latin typeface="Consolas" panose="020B0609020204030204" pitchFamily="49" charset="0"/>
              </a:rPr>
              <a:t> </a:t>
            </a:r>
            <a:r>
              <a:rPr lang="en-US" sz="1400" b="0" dirty="0" err="1">
                <a:solidFill>
                  <a:srgbClr val="61AFEF"/>
                </a:solidFill>
                <a:effectLst/>
                <a:latin typeface="Consolas" panose="020B0609020204030204" pitchFamily="49" charset="0"/>
              </a:rPr>
              <a:t>range_query</a:t>
            </a:r>
            <a:r>
              <a:rPr lang="en-US" sz="1400" b="0" dirty="0">
                <a:solidFill>
                  <a:srgbClr val="ABB2BF"/>
                </a:solidFill>
                <a:effectLst/>
                <a:latin typeface="Consolas" panose="020B0609020204030204" pitchFamily="49" charset="0"/>
              </a:rPr>
              <a:t>(</a:t>
            </a:r>
            <a:r>
              <a:rPr lang="en-US" sz="1400" b="0" i="1" dirty="0" err="1">
                <a:solidFill>
                  <a:srgbClr val="E06C75"/>
                </a:solidFill>
                <a:effectLst/>
                <a:latin typeface="Consolas" panose="020B0609020204030204" pitchFamily="49" charset="0"/>
              </a:rPr>
              <a:t>query_x_min</a:t>
            </a:r>
            <a:r>
              <a:rPr lang="en-US" sz="1400" b="0" dirty="0">
                <a:solidFill>
                  <a:srgbClr val="ABB2BF"/>
                </a:solidFill>
                <a:effectLst/>
                <a:latin typeface="Consolas" panose="020B0609020204030204" pitchFamily="49" charset="0"/>
              </a:rPr>
              <a:t>, </a:t>
            </a:r>
            <a:r>
              <a:rPr lang="en-US" sz="1400" b="0" i="1" dirty="0" err="1">
                <a:solidFill>
                  <a:srgbClr val="E06C75"/>
                </a:solidFill>
                <a:effectLst/>
                <a:latin typeface="Consolas" panose="020B0609020204030204" pitchFamily="49" charset="0"/>
              </a:rPr>
              <a:t>query_y_min</a:t>
            </a:r>
            <a:r>
              <a:rPr lang="en-US" sz="1400" b="0" dirty="0">
                <a:solidFill>
                  <a:srgbClr val="ABB2BF"/>
                </a:solidFill>
                <a:effectLst/>
                <a:latin typeface="Consolas" panose="020B0609020204030204" pitchFamily="49" charset="0"/>
              </a:rPr>
              <a:t>, </a:t>
            </a:r>
            <a:r>
              <a:rPr lang="en-US" sz="1400" b="0" i="1" dirty="0" err="1">
                <a:solidFill>
                  <a:srgbClr val="E06C75"/>
                </a:solidFill>
                <a:effectLst/>
                <a:latin typeface="Consolas" panose="020B0609020204030204" pitchFamily="49" charset="0"/>
              </a:rPr>
              <a:t>query_z_min</a:t>
            </a:r>
            <a:r>
              <a:rPr lang="en-US" sz="1400" b="0" dirty="0">
                <a:solidFill>
                  <a:srgbClr val="ABB2BF"/>
                </a:solidFill>
                <a:effectLst/>
                <a:latin typeface="Consolas" panose="020B0609020204030204" pitchFamily="49" charset="0"/>
              </a:rPr>
              <a:t>, </a:t>
            </a:r>
            <a:r>
              <a:rPr lang="en-US" sz="1400" b="0" i="1" dirty="0" err="1">
                <a:solidFill>
                  <a:srgbClr val="E06C75"/>
                </a:solidFill>
                <a:effectLst/>
                <a:latin typeface="Consolas" panose="020B0609020204030204" pitchFamily="49" charset="0"/>
              </a:rPr>
              <a:t>query_x_max</a:t>
            </a:r>
            <a:r>
              <a:rPr lang="en-US" sz="1400" b="0" dirty="0">
                <a:solidFill>
                  <a:srgbClr val="ABB2BF"/>
                </a:solidFill>
                <a:effectLst/>
                <a:latin typeface="Consolas" panose="020B0609020204030204" pitchFamily="49" charset="0"/>
              </a:rPr>
              <a:t>, </a:t>
            </a:r>
            <a:r>
              <a:rPr lang="en-US" sz="1400" b="0" i="1" dirty="0" err="1">
                <a:solidFill>
                  <a:srgbClr val="E06C75"/>
                </a:solidFill>
                <a:effectLst/>
                <a:latin typeface="Consolas" panose="020B0609020204030204" pitchFamily="49" charset="0"/>
              </a:rPr>
              <a:t>query_y_max</a:t>
            </a:r>
            <a:r>
              <a:rPr lang="en-US" sz="1400" b="0" dirty="0">
                <a:solidFill>
                  <a:srgbClr val="ABB2BF"/>
                </a:solidFill>
                <a:effectLst/>
                <a:latin typeface="Consolas" panose="020B0609020204030204" pitchFamily="49" charset="0"/>
              </a:rPr>
              <a:t>, </a:t>
            </a:r>
            <a:r>
              <a:rPr lang="en-US" sz="1400" b="0" i="1" dirty="0" err="1">
                <a:solidFill>
                  <a:srgbClr val="E06C75"/>
                </a:solidFill>
                <a:effectLst/>
                <a:latin typeface="Consolas" panose="020B0609020204030204" pitchFamily="49" charset="0"/>
              </a:rPr>
              <a:t>query_z_max</a:t>
            </a:r>
            <a:r>
              <a:rPr lang="en-US" sz="1400" b="0" dirty="0">
                <a:solidFill>
                  <a:srgbClr val="ABB2BF"/>
                </a:solidFill>
                <a:effectLst/>
                <a:latin typeface="Consolas" panose="020B0609020204030204" pitchFamily="49" charset="0"/>
              </a:rPr>
              <a:t>, </a:t>
            </a:r>
            <a:r>
              <a:rPr lang="en-US" sz="1400" b="0" i="1" dirty="0" err="1">
                <a:solidFill>
                  <a:srgbClr val="E06C75"/>
                </a:solidFill>
                <a:effectLst/>
                <a:latin typeface="Consolas" panose="020B0609020204030204" pitchFamily="49" charset="0"/>
              </a:rPr>
              <a:t>query_time_min</a:t>
            </a:r>
            <a:r>
              <a:rPr lang="en-US" sz="1400" b="0" dirty="0">
                <a:solidFill>
                  <a:srgbClr val="ABB2BF"/>
                </a:solidFill>
                <a:effectLst/>
                <a:latin typeface="Consolas" panose="020B0609020204030204" pitchFamily="49" charset="0"/>
              </a:rPr>
              <a:t>, </a:t>
            </a:r>
            <a:r>
              <a:rPr lang="en-US" sz="1400" b="0" i="1" dirty="0" err="1">
                <a:solidFill>
                  <a:srgbClr val="E06C75"/>
                </a:solidFill>
                <a:effectLst/>
                <a:latin typeface="Consolas" panose="020B0609020204030204" pitchFamily="49" charset="0"/>
              </a:rPr>
              <a:t>query_time_max</a:t>
            </a:r>
            <a:r>
              <a:rPr lang="en-US" sz="1400" b="0" dirty="0">
                <a:solidFill>
                  <a:srgbClr val="ABB2BF"/>
                </a:solidFill>
                <a:effectLst/>
                <a:latin typeface="Consolas" panose="020B0609020204030204" pitchFamily="49" charset="0"/>
              </a:rPr>
              <a:t>):</a:t>
            </a:r>
          </a:p>
          <a:p>
            <a:pPr marL="0" indent="0">
              <a:buNone/>
            </a:pPr>
            <a:r>
              <a:rPr lang="el-GR" sz="1400" b="0" dirty="0">
                <a:effectLst/>
                <a:latin typeface="Consolas" panose="020B0609020204030204" pitchFamily="49" charset="0"/>
              </a:rPr>
              <a:t>Η συνάρτηση </a:t>
            </a:r>
            <a:r>
              <a:rPr lang="el-GR" sz="1400" b="0" dirty="0" err="1">
                <a:effectLst/>
                <a:latin typeface="Consolas" panose="020B0609020204030204" pitchFamily="49" charset="0"/>
              </a:rPr>
              <a:t>range_query</a:t>
            </a:r>
            <a:r>
              <a:rPr lang="el-GR" sz="1400" b="0" dirty="0">
                <a:effectLst/>
                <a:latin typeface="Consolas" panose="020B0609020204030204" pitchFamily="49" charset="0"/>
              </a:rPr>
              <a:t> δέχεται ως είσοδο τις ελάχιστες και μέγιστες τιμές των συντεταγμένων x, y, z, καθώς και τους ελάχιστους και μέγιστους χρόνους αναζήτησης.</a:t>
            </a:r>
            <a:endParaRPr lang="en-US" sz="1400" b="0" dirty="0">
              <a:effectLst/>
              <a:latin typeface="Consolas" panose="020B0609020204030204" pitchFamily="49" charset="0"/>
            </a:endParaRPr>
          </a:p>
          <a:p>
            <a:pPr marL="0" indent="0">
              <a:buNone/>
            </a:pPr>
            <a:r>
              <a:rPr lang="el-GR" sz="1400" b="0" dirty="0" err="1">
                <a:effectLst/>
                <a:latin typeface="Consolas" panose="020B0609020204030204" pitchFamily="49" charset="0"/>
              </a:rPr>
              <a:t>Αρχικοποιεί</a:t>
            </a:r>
            <a:r>
              <a:rPr lang="el-GR" sz="1400" b="0" dirty="0">
                <a:effectLst/>
                <a:latin typeface="Consolas" panose="020B0609020204030204" pitchFamily="49" charset="0"/>
              </a:rPr>
              <a:t> μια κενή λίστα </a:t>
            </a:r>
            <a:r>
              <a:rPr lang="el-GR" sz="1400" b="0" dirty="0" err="1">
                <a:effectLst/>
                <a:latin typeface="Consolas" panose="020B0609020204030204" pitchFamily="49" charset="0"/>
              </a:rPr>
              <a:t>result_trajectories</a:t>
            </a:r>
            <a:r>
              <a:rPr lang="el-GR" sz="1400" b="0" dirty="0">
                <a:effectLst/>
                <a:latin typeface="Consolas" panose="020B0609020204030204" pitchFamily="49" charset="0"/>
              </a:rPr>
              <a:t> για να αποθηκεύσει τις τροχιές των αντικειμένων που ταιριάζουν στο ερώτημα.</a:t>
            </a:r>
            <a:endParaRPr lang="en-US" sz="1400" b="0" dirty="0">
              <a:effectLst/>
              <a:latin typeface="Consolas" panose="020B0609020204030204" pitchFamily="49" charset="0"/>
            </a:endParaRPr>
          </a:p>
          <a:p>
            <a:pPr marL="0" indent="0">
              <a:buNone/>
            </a:pPr>
            <a:r>
              <a:rPr lang="el-GR" sz="1400" b="0" dirty="0">
                <a:effectLst/>
                <a:latin typeface="Consolas" panose="020B0609020204030204" pitchFamily="49" charset="0"/>
              </a:rPr>
              <a:t>Το </a:t>
            </a:r>
            <a:r>
              <a:rPr lang="el-GR" sz="1400" b="0" dirty="0" err="1">
                <a:effectLst/>
                <a:latin typeface="Consolas" panose="020B0609020204030204" pitchFamily="49" charset="0"/>
              </a:rPr>
              <a:t>query_box</a:t>
            </a:r>
            <a:r>
              <a:rPr lang="el-GR" sz="1400" b="0" dirty="0">
                <a:effectLst/>
                <a:latin typeface="Consolas" panose="020B0609020204030204" pitchFamily="49" charset="0"/>
              </a:rPr>
              <a:t> ορίζεται με βάση τις περιοχές ερωτήματος </a:t>
            </a:r>
            <a:r>
              <a:rPr lang="el-GR" sz="1400" b="0" dirty="0" err="1">
                <a:effectLst/>
                <a:latin typeface="Consolas" panose="020B0609020204030204" pitchFamily="49" charset="0"/>
              </a:rPr>
              <a:t>εισόδου.Επαναλαμβάνει</a:t>
            </a:r>
            <a:r>
              <a:rPr lang="el-GR" sz="1400" b="0" dirty="0">
                <a:effectLst/>
                <a:latin typeface="Consolas" panose="020B0609020204030204" pitchFamily="49" charset="0"/>
              </a:rPr>
              <a:t> τα αντικείμενα στο ευρετήριο R-</a:t>
            </a:r>
            <a:r>
              <a:rPr lang="el-GR" sz="1400" b="0" dirty="0" err="1">
                <a:effectLst/>
                <a:latin typeface="Consolas" panose="020B0609020204030204" pitchFamily="49" charset="0"/>
              </a:rPr>
              <a:t>tree</a:t>
            </a:r>
            <a:r>
              <a:rPr lang="el-GR" sz="1400" b="0" dirty="0">
                <a:effectLst/>
                <a:latin typeface="Consolas" panose="020B0609020204030204" pitchFamily="49" charset="0"/>
              </a:rPr>
              <a:t> που τέμνονται με το πλαίσιο ερωτήματος.</a:t>
            </a:r>
            <a:endParaRPr lang="en-US" sz="1400" b="0" dirty="0">
              <a:effectLst/>
              <a:latin typeface="Consolas" panose="020B0609020204030204" pitchFamily="49" charset="0"/>
            </a:endParaRPr>
          </a:p>
          <a:p>
            <a:pPr marL="0" indent="0">
              <a:buNone/>
            </a:pPr>
            <a:r>
              <a:rPr lang="el-GR" sz="1400" b="0" dirty="0">
                <a:effectLst/>
                <a:latin typeface="Consolas" panose="020B0609020204030204" pitchFamily="49" charset="0"/>
              </a:rPr>
              <a:t>Για κάθε αντικείμενο, ελέγχει αν η ώρα έναρξης ή λήξης του αντικειμένου εμπίπτει στο καθορισμένο χρονικό εύρος του ερωτήματος. Εάν ναι, το αντικείμενο προστίθεται στη λίστα </a:t>
            </a:r>
            <a:r>
              <a:rPr lang="el-GR" sz="1400" b="0" dirty="0" err="1">
                <a:effectLst/>
                <a:latin typeface="Consolas" panose="020B0609020204030204" pitchFamily="49" charset="0"/>
              </a:rPr>
              <a:t>result_trajectories</a:t>
            </a:r>
            <a:r>
              <a:rPr lang="el-GR" sz="1400" b="0" dirty="0">
                <a:effectLst/>
                <a:latin typeface="Consolas" panose="020B0609020204030204" pitchFamily="49" charset="0"/>
              </a:rPr>
              <a:t>.</a:t>
            </a:r>
            <a:endParaRPr lang="en-US" sz="1400" b="0" dirty="0">
              <a:effectLst/>
              <a:latin typeface="Consolas" panose="020B0609020204030204" pitchFamily="49" charset="0"/>
            </a:endParaRPr>
          </a:p>
          <a:p>
            <a:pPr marL="0" indent="0">
              <a:buNone/>
            </a:pPr>
            <a:r>
              <a:rPr lang="el-GR" sz="1400" b="0" dirty="0">
                <a:effectLst/>
                <a:latin typeface="Consolas" panose="020B0609020204030204" pitchFamily="49" charset="0"/>
              </a:rPr>
              <a:t>Το παράδειγμα ερωτήματος εύρους καθορίζει μια τρισδιάστατη χωρική περιοχή και ένα χρονικό διάστημα.</a:t>
            </a:r>
            <a:endParaRPr lang="en-US" sz="1400" b="0" dirty="0">
              <a:effectLst/>
              <a:latin typeface="Consolas" panose="020B0609020204030204" pitchFamily="49" charset="0"/>
            </a:endParaRPr>
          </a:p>
          <a:p>
            <a:pPr marL="0" indent="0">
              <a:buNone/>
            </a:pPr>
            <a:r>
              <a:rPr lang="el-GR" sz="1400" b="0" dirty="0">
                <a:effectLst/>
                <a:latin typeface="Consolas" panose="020B0609020204030204" pitchFamily="49" charset="0"/>
              </a:rPr>
              <a:t>Η συνάρτηση </a:t>
            </a:r>
            <a:r>
              <a:rPr lang="el-GR" sz="1400" b="0" dirty="0" err="1">
                <a:effectLst/>
                <a:latin typeface="Consolas" panose="020B0609020204030204" pitchFamily="49" charset="0"/>
              </a:rPr>
              <a:t>range_query</a:t>
            </a:r>
            <a:r>
              <a:rPr lang="el-GR" sz="1400" b="0" dirty="0">
                <a:effectLst/>
                <a:latin typeface="Consolas" panose="020B0609020204030204" pitchFamily="49" charset="0"/>
              </a:rPr>
              <a:t> καλείται με τις καθορισμένες παραμέτρους.</a:t>
            </a:r>
            <a:endParaRPr lang="en-US" sz="1400" b="0" dirty="0">
              <a:effectLst/>
              <a:latin typeface="Consolas" panose="020B0609020204030204" pitchFamily="49" charset="0"/>
            </a:endParaRPr>
          </a:p>
          <a:p>
            <a:pPr marL="0" indent="0">
              <a:buNone/>
            </a:pPr>
            <a:r>
              <a:rPr lang="el-GR" sz="1400" b="0" dirty="0">
                <a:effectLst/>
                <a:latin typeface="Consolas" panose="020B0609020204030204" pitchFamily="49" charset="0"/>
              </a:rPr>
              <a:t>Εάν υπάρχουν τροχιές που ταιριάζουν με το ερώτημα, ο κώδικας εκτυπώνει τις λεπτομέρειες αυτών των τροχιών, συμπεριλαμβανομένου του αναγνωριστικού αντικειμένου, του χρόνου έναρξης και του χρόνου λήξης.</a:t>
            </a:r>
            <a:endParaRPr lang="en-US" sz="1400" b="0" dirty="0">
              <a:effectLst/>
              <a:latin typeface="Consolas" panose="020B0609020204030204" pitchFamily="49" charset="0"/>
            </a:endParaRPr>
          </a:p>
          <a:p>
            <a:pPr marL="0" indent="0">
              <a:buNone/>
            </a:pPr>
            <a:r>
              <a:rPr lang="el-GR" sz="1400" b="0" dirty="0">
                <a:effectLst/>
                <a:latin typeface="Consolas" panose="020B0609020204030204" pitchFamily="49" charset="0"/>
              </a:rPr>
              <a:t>Εάν δεν βρεθούν ταιριαστές τροχιές, εκτυπώνεται ένα μήνυμα που το αναφέρει.</a:t>
            </a:r>
            <a:endParaRPr lang="en-US" sz="1400" b="0" dirty="0">
              <a:effectLst/>
              <a:latin typeface="Consolas" panose="020B0609020204030204" pitchFamily="49" charset="0"/>
            </a:endParaRPr>
          </a:p>
        </p:txBody>
      </p:sp>
      <p:sp>
        <p:nvSpPr>
          <p:cNvPr id="3" name="TextBox 2">
            <a:extLst>
              <a:ext uri="{FF2B5EF4-FFF2-40B4-BE49-F238E27FC236}">
                <a16:creationId xmlns:a16="http://schemas.microsoft.com/office/drawing/2014/main" id="{F5DFDD93-9CC9-7C0E-D1BB-F098FDB1E744}"/>
              </a:ext>
            </a:extLst>
          </p:cNvPr>
          <p:cNvSpPr txBox="1"/>
          <p:nvPr/>
        </p:nvSpPr>
        <p:spPr>
          <a:xfrm>
            <a:off x="4536489" y="5934670"/>
            <a:ext cx="7386221" cy="1107996"/>
          </a:xfrm>
          <a:prstGeom prst="rect">
            <a:avLst/>
          </a:prstGeom>
          <a:noFill/>
        </p:spPr>
        <p:txBody>
          <a:bodyPr wrap="square">
            <a:spAutoFit/>
          </a:bodyPr>
          <a:lstStyle/>
          <a:p>
            <a:pPr algn="ctr"/>
            <a:r>
              <a:rPr lang="en-US" sz="1200" dirty="0">
                <a:latin typeface="Consolas" panose="020B0609020204030204" pitchFamily="49" charset="0"/>
                <a:ea typeface="Roboto" panose="02000000000000000000" pitchFamily="2" charset="0"/>
              </a:rPr>
              <a:t>**** </a:t>
            </a:r>
            <a:r>
              <a:rPr lang="el-GR" sz="1200" dirty="0">
                <a:latin typeface="Consolas" panose="020B0609020204030204" pitchFamily="49" charset="0"/>
                <a:ea typeface="Roboto" panose="02000000000000000000" pitchFamily="2" charset="0"/>
              </a:rPr>
              <a:t>Επίσης πρόσθεσα και τον κατάλληλο κώδικα για να δείχνει ποιο </a:t>
            </a:r>
            <a:r>
              <a:rPr lang="el-GR" sz="1200" dirty="0" err="1">
                <a:latin typeface="Consolas" panose="020B0609020204030204" pitchFamily="49" charset="0"/>
                <a:ea typeface="Roboto" panose="02000000000000000000" pitchFamily="2" charset="0"/>
              </a:rPr>
              <a:t>χωροχρονικό</a:t>
            </a:r>
            <a:r>
              <a:rPr lang="el-GR" sz="1200" dirty="0">
                <a:latin typeface="Consolas" panose="020B0609020204030204" pitchFamily="49" charset="0"/>
                <a:ea typeface="Roboto" panose="02000000000000000000" pitchFamily="2" charset="0"/>
              </a:rPr>
              <a:t> σημείο ενδιαφέροντος μελετάμε</a:t>
            </a:r>
            <a:endParaRPr lang="en-US" sz="1200" dirty="0">
              <a:latin typeface="Consolas" panose="020B0609020204030204" pitchFamily="49" charset="0"/>
              <a:ea typeface="Roboto" panose="02000000000000000000" pitchFamily="2" charset="0"/>
            </a:endParaRPr>
          </a:p>
          <a:p>
            <a:pPr algn="ctr"/>
            <a:r>
              <a:rPr lang="en-US" sz="1200" dirty="0">
                <a:latin typeface="Consolas" panose="020B0609020204030204" pitchFamily="49" charset="0"/>
                <a:ea typeface="Roboto" panose="02000000000000000000" pitchFamily="2" charset="0"/>
              </a:rPr>
              <a:t>Selected range is x from 40 to 80, y from 20 to 70, z from 0 to 100, and time from 20 to 60. </a:t>
            </a:r>
          </a:p>
          <a:p>
            <a:endParaRPr lang="en-US" dirty="0"/>
          </a:p>
        </p:txBody>
      </p:sp>
    </p:spTree>
    <p:extLst>
      <p:ext uri="{BB962C8B-B14F-4D97-AF65-F5344CB8AC3E}">
        <p14:creationId xmlns:p14="http://schemas.microsoft.com/office/powerpoint/2010/main" val="1625025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fade">
                                      <p:cBhvr>
                                        <p:cTn id="23" dur="500"/>
                                        <p:tgtEl>
                                          <p:spTgt spid="5">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fade">
                                      <p:cBhvr>
                                        <p:cTn id="26" dur="500"/>
                                        <p:tgtEl>
                                          <p:spTgt spid="5">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500"/>
                                        <p:tgtEl>
                                          <p:spTgt spid="5">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fade">
                                      <p:cBhvr>
                                        <p:cTn id="35" dur="500"/>
                                        <p:tgtEl>
                                          <p:spTgt spid="5">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5">
                                            <p:txEl>
                                              <p:pRg st="8" end="8"/>
                                            </p:txEl>
                                          </p:spTgt>
                                        </p:tgtEl>
                                        <p:attrNameLst>
                                          <p:attrName>style.visibility</p:attrName>
                                        </p:attrNameLst>
                                      </p:cBhvr>
                                      <p:to>
                                        <p:strVal val="visible"/>
                                      </p:to>
                                    </p:set>
                                    <p:animEffect transition="in" filter="fade">
                                      <p:cBhvr>
                                        <p:cTn id="38" dur="500"/>
                                        <p:tgtEl>
                                          <p:spTgt spid="5">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animEffect transition="in" filter="fade">
                                      <p:cBhvr>
                                        <p:cTn id="43" dur="500"/>
                                        <p:tgtEl>
                                          <p:spTgt spid="3">
                                            <p:txEl>
                                              <p:pRg st="0" end="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 end="1"/>
                                            </p:txEl>
                                          </p:spTgt>
                                        </p:tgtEl>
                                        <p:attrNameLst>
                                          <p:attrName>style.visibility</p:attrName>
                                        </p:attrNameLst>
                                      </p:cBhvr>
                                      <p:to>
                                        <p:strVal val="visible"/>
                                      </p:to>
                                    </p:set>
                                    <p:animEffect transition="in" filter="fade">
                                      <p:cBhvr>
                                        <p:cTn id="4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ShapesVTI">
  <a:themeElements>
    <a:clrScheme name="Offic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estival">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1378</TotalTime>
  <Words>7265</Words>
  <Application>Microsoft Office PowerPoint</Application>
  <PresentationFormat>Ευρεία οθόνη</PresentationFormat>
  <Paragraphs>243</Paragraphs>
  <Slides>59</Slides>
  <Notes>0</Notes>
  <HiddenSlides>0</HiddenSlides>
  <MMClips>0</MMClips>
  <ScaleCrop>false</ScaleCrop>
  <HeadingPairs>
    <vt:vector size="6" baseType="variant">
      <vt:variant>
        <vt:lpstr>Γραμματοσειρές που χρησιμοποιούνται</vt:lpstr>
      </vt:variant>
      <vt:variant>
        <vt:i4>8</vt:i4>
      </vt:variant>
      <vt:variant>
        <vt:lpstr>Θέμα</vt:lpstr>
      </vt:variant>
      <vt:variant>
        <vt:i4>1</vt:i4>
      </vt:variant>
      <vt:variant>
        <vt:lpstr>Τίτλοι διαφανειών</vt:lpstr>
      </vt:variant>
      <vt:variant>
        <vt:i4>59</vt:i4>
      </vt:variant>
    </vt:vector>
  </HeadingPairs>
  <TitlesOfParts>
    <vt:vector size="68" baseType="lpstr">
      <vt:lpstr>Aharoni</vt:lpstr>
      <vt:lpstr>Arial</vt:lpstr>
      <vt:lpstr>Avenir Next LT Pro</vt:lpstr>
      <vt:lpstr>Calibri</vt:lpstr>
      <vt:lpstr>Consolas</vt:lpstr>
      <vt:lpstr>Roboto</vt:lpstr>
      <vt:lpstr>Times New Roman</vt:lpstr>
      <vt:lpstr>Verdana</vt:lpstr>
      <vt:lpstr>ShapesVTI</vt:lpstr>
      <vt:lpstr>Πολυδιάστατες Δομές Δεδομένων και Υπολογιστική Γεωμετρία  </vt:lpstr>
      <vt:lpstr>Ανάπτυξη γεωμετρικών πολυδιάστατων δομών</vt:lpstr>
      <vt:lpstr>Ανάπτυξη γεωμετρικών πολυδιάστατων δομών</vt:lpstr>
      <vt:lpstr>3D R-trees for Spatio-Temporal Queries σε ΒΔ τροχιών στο επίπεδο</vt:lpstr>
      <vt:lpstr>3D R-trees for Spatio-Temporal Queries σε ΒΔ τροχιών στο επίπεδο (συνέχεια)  </vt:lpstr>
      <vt:lpstr>3D R-trees for Spatio-Temporal Queries σε ΒΔ τροχιών στο επίπεδο (συνέχεια)  </vt:lpstr>
      <vt:lpstr>3D R-trees for Spatio-Temporal Queries σε ΒΔ τροχιών στο επίπεδο (συνέχεια)  </vt:lpstr>
      <vt:lpstr>3D R-trees for Spatio-Temporal Queries σε ΒΔ τροχιών στο επίπεδο (συνέχεια)  </vt:lpstr>
      <vt:lpstr>3D R-trees for Spatio-Temporal Queries σε ΒΔ τροχιών στο επίπεδο (συνέχεια)  </vt:lpstr>
      <vt:lpstr>3D R-trees for Spatio-Temporal Queries σε ΒΔ τροχιών στο επίπεδο (συνέχεια)  </vt:lpstr>
      <vt:lpstr>3D R-trees for Spatio-Temporal Queries σε ΒΔ τροχιών στο επίπεδο (συνέχεια)  </vt:lpstr>
      <vt:lpstr>3D R-trees for Spatio-Temporal Queries σε ΒΔ τροχιών στο επίπεδο (συνέχεια)  </vt:lpstr>
      <vt:lpstr>3D R-trees for Spatio-Temporal Queries σε ΒΔ τροχιών στο επίπεδο (συνέχεια)  </vt:lpstr>
      <vt:lpstr>Ανάπτυξη γεωμετρικών πολυδιάστατων δομών</vt:lpstr>
      <vt:lpstr>Interval trees και Segment trees για interval και stabbing Queries αντίστοιχα. Μελέτη απόδοσης των βασικών πράξεων στις δύο δομές.   </vt:lpstr>
      <vt:lpstr>Interval trees και Segment trees για interval και stabbing Queries αντίστοιχα. Μελέτη απόδοσης των βασικών πράξεων στις δύο δομές.  (συνέχεια)</vt:lpstr>
      <vt:lpstr>Interval trees και Segment trees για interval και stabbing Queries αντίστοιχα. Μελέτη απόδοσης των βασικών πράξεων στις δύο δομές.  (συνέχεια)</vt:lpstr>
      <vt:lpstr>Interval trees και Segment trees για interval και stabbing Queries αντίστοιχα. Μελέτη απόδοσης των βασικών πράξεων στις δύο δομές.   </vt:lpstr>
      <vt:lpstr>Interval trees και Segment trees για interval και stabbing Queries αντίστοιχα. Μελέτη απόδοσης των βασικών πράξεων στις δύο δομές.   </vt:lpstr>
      <vt:lpstr>Interval trees και Segment trees για interval και stabbing Queries αντίστοιχα. Μελέτη απόδοσης των βασικών πράξεων στις δύο δομές.   </vt:lpstr>
      <vt:lpstr>Interval trees και Segment trees για interval και stabbing Queries αντίστοιχα. Μελέτη απόδοσης των βασικών πράξεων στις δύο δομές.   </vt:lpstr>
      <vt:lpstr>Interval trees και Segment trees για interval και stabbing Queries αντίστοιχα. Μελέτη απόδοσης των βασικών πράξεων στις δύο δομές.   </vt:lpstr>
      <vt:lpstr>Interval trees και Segment trees για interval και stabbing Queries αντίστοιχα. Μελέτη απόδοσης των βασικών πράξεων στις δύο δομές.   </vt:lpstr>
      <vt:lpstr>Interval trees και Segment trees για interval και stabbing Queries αντίστοιχα. Μελέτη απόδοσης των βασικών πράξεων στις δύο δομές.   </vt:lpstr>
      <vt:lpstr>Interval trees και Segment trees για interval και stabbing Queries αντίστοιχα. Μελέτη απόδοσης των βασικών πράξεων στις δύο δομές.   </vt:lpstr>
      <vt:lpstr>Interval trees και Segment trees για interval και stabbing Queries αντίστοιχα. Μελέτη απόδοσης των βασικών πράξεων στις δύο δομές.   </vt:lpstr>
      <vt:lpstr>Interval trees και Segment trees για interval και stabbing Queries αντίστοιχα. Μελέτη απόδοσης των βασικών πράξεων στις δύο δομές.   </vt:lpstr>
      <vt:lpstr>Interval trees και Segment trees για interval και stabbing Queries αντίστοιχα. Μελέτη απόδοσης των βασικών πράξεων στις δύο δομές.   </vt:lpstr>
      <vt:lpstr>Interval trees και Segment trees για interval και stabbing Queries αντίστοιχα. Μελέτη απόδοσης των βασικών πράξεων στις δύο δομές.   </vt:lpstr>
      <vt:lpstr>Interval trees και Segment trees για interval και stabbing Queries αντίστοιχα. Μελέτη απόδοσης των βασικών πράξεων στις δύο δομές.   </vt:lpstr>
      <vt:lpstr>Interval trees και Segment trees για interval και stabbing Queries αντίστοιχα. Μελέτη απόδοσης των βασικών πράξεων στις δύο δομές.   </vt:lpstr>
      <vt:lpstr>Interval trees και Segment trees για interval και stabbing Queries αντίστοιχα. Μελέτη απόδοσης των βασικών πράξεων στις δύο δομές.   </vt:lpstr>
      <vt:lpstr>Interval trees και Segment trees για interval και stabbing Queries αντίστοιχα. Μελέτη απόδοσης των βασικών πράξεων στις δύο δομές.   </vt:lpstr>
      <vt:lpstr>Interval trees και Segment trees για interval και stabbing Queries αντίστοιχα. Μελέτη απόδοσης των βασικών πράξεων στις δύο δομές.   </vt:lpstr>
      <vt:lpstr>Ανάπτυξη γεωμετρικών πολυδιάστατων δομών</vt:lpstr>
      <vt:lpstr>Convex Hull: Υλοποίηση κυρτών περιβλημάτων σε 2 διαστάσεις.</vt:lpstr>
      <vt:lpstr>Convex Hull: Υλοποίηση κυρτών περιβλημάτων σε 2 διαστάσεις.        (συνέχεια)</vt:lpstr>
      <vt:lpstr>Convex Hull: Υλοποίηση κυρτών περιβλημάτων σε 2 διαστάσεις.        (συνέχεια)</vt:lpstr>
      <vt:lpstr>Convex Hull: Υλοποίηση κυρτών περιβλημάτων σε 2 διαστάσεις.        (συνέχεια)</vt:lpstr>
      <vt:lpstr>Convex Hull: Υλοποίηση κυρτών περιβλημάτων σε 2 διαστάσεις.        (συνέχεια)</vt:lpstr>
      <vt:lpstr>Convex Hull: Υλοποίηση κυρτών περιβλημάτων σε 2 διαστάσεις.        (συνέχεια)</vt:lpstr>
      <vt:lpstr>Convex Hull: Υλοποίηση κυρτών περιβλημάτων σε 2 διαστάσεις.        (συνέχεια)</vt:lpstr>
      <vt:lpstr>Convex Hull: Υλοποίηση κυρτών περιβλημάτων σε 2 διαστάσεις.        (συνέχεια)</vt:lpstr>
      <vt:lpstr>Convex Hull: Υλοποίηση κυρτών περιβλημάτων σε 2 διαστάσεις.        (συνέχεια)</vt:lpstr>
      <vt:lpstr>Convex Hull: Υλοποίηση κυρτών περιβλημάτων σε 2 διαστάσεις.        (συνέχεια)</vt:lpstr>
      <vt:lpstr>Convex Hull: Υλοποίηση κυρτών περιβλημάτων σε 2 διαστάσεις.        (συνέχεια)</vt:lpstr>
      <vt:lpstr>Convex Hull: Υλοποίηση κυρτών περιβλημάτων σε 2 διαστάσεις.        (συνέχεια)</vt:lpstr>
      <vt:lpstr>Convex Hull: Υλοποίηση κυρτών περιβλημάτων σε 2 διαστάσεις.        (συνέχεια)</vt:lpstr>
      <vt:lpstr>Ανάπτυξη γεωμετρικών πολυδιάστατων δομών</vt:lpstr>
      <vt:lpstr>Line Segment Intersection (συνέχεια)</vt:lpstr>
      <vt:lpstr>Line Segment Intersection (συνέχεια)</vt:lpstr>
      <vt:lpstr>Line Segment Intersection (συνέχεια)</vt:lpstr>
      <vt:lpstr>Line Segment Intersection (συνέχεια)</vt:lpstr>
      <vt:lpstr>Line Segment Intersection (συνέχεια)</vt:lpstr>
      <vt:lpstr>Line Segment Intersection (συνέχεια)</vt:lpstr>
      <vt:lpstr>Line Segment Intersection (συνέχεια)</vt:lpstr>
      <vt:lpstr>Line Segment Intersection (συνέχεια)</vt:lpstr>
      <vt:lpstr>Line Segment Intersection (συνέχεια)</vt:lpstr>
      <vt:lpstr>Παρουσίαση του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Πολυδιάστατες Δομές Δεδομένων και Υπολογιστική Γεωμετρία  </dc:title>
  <dc:creator>ΣΟΥΛΙ ΣΠΥΡΟ</dc:creator>
  <cp:lastModifiedBy>ΣΟΥΛΙ ΣΠΥΡΟ</cp:lastModifiedBy>
  <cp:revision>32</cp:revision>
  <dcterms:created xsi:type="dcterms:W3CDTF">2023-08-11T18:00:44Z</dcterms:created>
  <dcterms:modified xsi:type="dcterms:W3CDTF">2023-09-21T11:00:01Z</dcterms:modified>
</cp:coreProperties>
</file>