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5" r:id="rId5"/>
    <p:sldId id="266" r:id="rId6"/>
    <p:sldId id="264" r:id="rId7"/>
    <p:sldId id="267" r:id="rId8"/>
    <p:sldId id="269" r:id="rId9"/>
    <p:sldId id="26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C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033" autoAdjust="0"/>
  </p:normalViewPr>
  <p:slideViewPr>
    <p:cSldViewPr>
      <p:cViewPr varScale="1">
        <p:scale>
          <a:sx n="78" d="100"/>
          <a:sy n="78" d="100"/>
        </p:scale>
        <p:origin x="25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8DFA8-FA80-42F2-8EE4-6AEF86CE835E}" type="datetimeFigureOut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5971B-9516-40A7-A075-ABEDDD87FA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, Null </a:t>
            </a:r>
            <a:r>
              <a:rPr lang="ko-KR" altLang="en-US" dirty="0" err="1"/>
              <a:t>사로잡겠어</a:t>
            </a:r>
            <a:r>
              <a:rPr lang="ko-KR" altLang="en-US" dirty="0"/>
              <a:t> </a:t>
            </a:r>
            <a:r>
              <a:rPr lang="ko-KR" altLang="en-US" dirty="0" err="1"/>
              <a:t>리턴즈</a:t>
            </a:r>
            <a:r>
              <a:rPr lang="ko-KR" altLang="en-US" dirty="0"/>
              <a:t> 조에서 발표를 </a:t>
            </a:r>
            <a:r>
              <a:rPr lang="ko-KR" altLang="en-US" dirty="0" err="1"/>
              <a:t>맡게된</a:t>
            </a:r>
            <a:r>
              <a:rPr lang="ko-KR" altLang="en-US" dirty="0"/>
              <a:t> 홍길동이라고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4C3ED-C9F0-4D90-8A3E-F9A980C00CF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723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다음과 같은 목차로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971B-9516-40A7-A075-ABEDDD87FA4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76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평소에 대중교통을 이용할 때 겪었던 불편함에 대해서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대중교통을 이용하는 대부분의 학생들이 공감할 만한 문제점을 떠올렸죠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여러분은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---</a:t>
            </a:r>
            <a:r>
              <a:rPr lang="ko-KR" altLang="en-US" dirty="0"/>
              <a:t>슬라이드 내용 언급</a:t>
            </a:r>
            <a:r>
              <a:rPr lang="en-US" altLang="ko-KR" dirty="0"/>
              <a:t>—</a:t>
            </a:r>
          </a:p>
          <a:p>
            <a:r>
              <a:rPr lang="ko-KR" altLang="en-US" dirty="0"/>
              <a:t>버스는 정해진 시간</a:t>
            </a:r>
            <a:r>
              <a:rPr lang="en-US" altLang="ko-KR" dirty="0"/>
              <a:t>, </a:t>
            </a:r>
            <a:r>
              <a:rPr lang="ko-KR" altLang="en-US" dirty="0"/>
              <a:t>정해진</a:t>
            </a:r>
            <a:r>
              <a:rPr lang="en-US" altLang="ko-KR" dirty="0"/>
              <a:t> </a:t>
            </a:r>
            <a:r>
              <a:rPr lang="ko-KR" altLang="en-US" dirty="0"/>
              <a:t>장소에만 머무르고</a:t>
            </a:r>
            <a:r>
              <a:rPr lang="en-US" altLang="ko-KR" dirty="0"/>
              <a:t>, </a:t>
            </a:r>
            <a:r>
              <a:rPr lang="ko-KR" altLang="en-US" dirty="0"/>
              <a:t>특정 시간에는 이용객들이 몰려서 불편함이 많습니다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택시는 이러한 불편함을 해결할 수 있지만 학생으로서 비용이 부담이 될 수 있죠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해결하고자 택시 동승자를 구하는 </a:t>
            </a:r>
            <a:r>
              <a:rPr lang="en-US" altLang="ko-KR" dirty="0" err="1"/>
              <a:t>ShareTaxi</a:t>
            </a:r>
            <a:r>
              <a:rPr lang="ko-KR" altLang="en-US" dirty="0"/>
              <a:t> 어플리케이션을 제작하게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971B-9516-40A7-A075-ABEDDD87FA4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37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앞서 이야기한 불편함을 해결하기 위해서 제작하고자 한 어플리케이션의 초안 인터페이스입니다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서비스를 이용하기 위해서 간단하게 </a:t>
            </a:r>
            <a:r>
              <a:rPr lang="en-US" altLang="ko-KR" dirty="0"/>
              <a:t>4</a:t>
            </a:r>
            <a:r>
              <a:rPr lang="ko-KR" altLang="en-US" dirty="0"/>
              <a:t>단계만 거치도록 고안하였죠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번째는 출발지와 목적지를 정하는 단계</a:t>
            </a:r>
            <a:endParaRPr lang="en-US" altLang="ko-KR" dirty="0"/>
          </a:p>
          <a:p>
            <a:r>
              <a:rPr lang="ko-KR" altLang="en-US" dirty="0"/>
              <a:t>두 번째는 동승할 사람들을 찾는 단계</a:t>
            </a:r>
            <a:endParaRPr lang="en-US" altLang="ko-KR" dirty="0"/>
          </a:p>
          <a:p>
            <a:r>
              <a:rPr lang="ko-KR" altLang="en-US" dirty="0"/>
              <a:t>세 번째는 동승할 인원들 간 커뮤니케이션을 할 수 있는 단계</a:t>
            </a:r>
            <a:endParaRPr lang="en-US" altLang="ko-KR" dirty="0"/>
          </a:p>
          <a:p>
            <a:r>
              <a:rPr lang="ko-KR" altLang="en-US" dirty="0"/>
              <a:t>그리고 마지막으로</a:t>
            </a:r>
            <a:r>
              <a:rPr lang="en-US" altLang="ko-KR" dirty="0"/>
              <a:t>,</a:t>
            </a:r>
            <a:r>
              <a:rPr lang="ko-KR" altLang="en-US" dirty="0"/>
              <a:t> 상호 평가 단계로 구성되어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익명성을 기반으로 서비스를 제공하고자 생각하였습니다</a:t>
            </a:r>
            <a:r>
              <a:rPr lang="en-US" altLang="ko-KR" dirty="0"/>
              <a:t>. </a:t>
            </a:r>
            <a:r>
              <a:rPr lang="ko-KR" altLang="en-US" dirty="0"/>
              <a:t>하지만 그로 인해 발생할 수 있는 동승자에 대한 문제점들을 예방할 수도 있어야했죠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점들을 예방하기 위해 문제의 소지가 발생할 수 있는 동승자인지 판단은 유저들끼리 하도록 상호평가 시스템을 도입하였습니다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971B-9516-40A7-A075-ABEDDD87FA4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626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그렇게 하여 어플리케이션으로 구현된 저희의 서비스입니다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971B-9516-40A7-A075-ABEDDD87FA4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74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어플리케이션의 자세한 내용은 다음 시연 영상을 통해서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---</a:t>
            </a:r>
            <a:r>
              <a:rPr lang="ko-KR" altLang="en-US" dirty="0"/>
              <a:t>시연 영상이 끝난 후</a:t>
            </a:r>
            <a:r>
              <a:rPr lang="en-US" altLang="ko-KR" dirty="0"/>
              <a:t>---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971B-9516-40A7-A075-ABEDDD87FA4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228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서비스에 관하여 궁금한 점이나 질문하고 싶은 부분이 </a:t>
            </a:r>
            <a:r>
              <a:rPr lang="ko-KR" altLang="en-US" dirty="0" err="1"/>
              <a:t>있으신가요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971B-9516-40A7-A075-ABEDDD87FA4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273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개발 시 사용한 기술 전반에 대한 질문을 받을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971B-9516-40A7-A075-ABEDDD87FA4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831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 </a:t>
            </a:r>
            <a:r>
              <a:rPr lang="en-US" altLang="ko-KR" dirty="0"/>
              <a:t>Null </a:t>
            </a:r>
            <a:r>
              <a:rPr lang="ko-KR" altLang="en-US" dirty="0" err="1"/>
              <a:t>사로잡겠어</a:t>
            </a:r>
            <a:r>
              <a:rPr lang="ko-KR" altLang="en-US" dirty="0"/>
              <a:t> </a:t>
            </a:r>
            <a:r>
              <a:rPr lang="ko-KR" altLang="en-US" dirty="0" err="1"/>
              <a:t>리턴즈</a:t>
            </a:r>
            <a:r>
              <a:rPr lang="ko-KR" altLang="en-US" dirty="0"/>
              <a:t> 조의 발표였습니다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971B-9516-40A7-A075-ABEDDD87FA4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2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476672"/>
            <a:ext cx="7416800" cy="5048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 can replace this text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96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17EF2-BDDC-4628-AB95-33E6418FB6AF}" type="datetimeFigureOut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C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99792" y="2492896"/>
            <a:ext cx="38561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50" dirty="0">
                <a:solidFill>
                  <a:srgbClr val="F7F7F5"/>
                </a:solidFill>
                <a:latin typeface="서울한강체 L" pitchFamily="18" charset="-127"/>
                <a:ea typeface="서울한강체 L" pitchFamily="18" charset="-127"/>
              </a:rPr>
              <a:t>Share</a:t>
            </a:r>
            <a:r>
              <a:rPr lang="ko-KR" altLang="en-US" sz="6000" b="1" spc="-50" dirty="0">
                <a:solidFill>
                  <a:srgbClr val="F7F7F5"/>
                </a:solidFill>
                <a:latin typeface="서울한강체 L" pitchFamily="18" charset="-127"/>
                <a:ea typeface="서울한강체 L" pitchFamily="18" charset="-127"/>
              </a:rPr>
              <a:t> </a:t>
            </a:r>
            <a:r>
              <a:rPr lang="en-US" altLang="ko-KR" sz="6000" b="1" spc="-50" dirty="0">
                <a:solidFill>
                  <a:srgbClr val="F7F7F5"/>
                </a:solidFill>
                <a:latin typeface="서울한강체 L" pitchFamily="18" charset="-127"/>
                <a:ea typeface="서울한강체 L" pitchFamily="18" charset="-127"/>
              </a:rPr>
              <a:t>Taxi</a:t>
            </a:r>
            <a:endParaRPr lang="ko-KR" altLang="en-US" sz="6000" b="1" spc="-50" dirty="0">
              <a:solidFill>
                <a:srgbClr val="F7F7F5"/>
              </a:solidFill>
              <a:latin typeface="서울한강체 L" pitchFamily="18" charset="-127"/>
              <a:ea typeface="서울한강체 L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2280" y="5312333"/>
            <a:ext cx="18004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팀장</a:t>
            </a:r>
            <a:r>
              <a:rPr lang="en-US" altLang="ko-KR" b="1" dirty="0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:	</a:t>
            </a:r>
            <a:r>
              <a:rPr lang="ko-KR" altLang="en-US" b="1" dirty="0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이민석</a:t>
            </a:r>
            <a:endParaRPr lang="en-US" altLang="ko-KR" b="1" dirty="0">
              <a:solidFill>
                <a:schemeClr val="bg1"/>
              </a:solidFill>
              <a:latin typeface="Arial Narrow" pitchFamily="34" charset="0"/>
              <a:ea typeface="서울한강체 L" pitchFamily="18" charset="-127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팀원</a:t>
            </a:r>
            <a:r>
              <a:rPr lang="en-US" altLang="ko-KR" b="1" dirty="0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:	</a:t>
            </a:r>
            <a:r>
              <a:rPr lang="ko-KR" altLang="en-US" b="1" dirty="0" err="1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우정우</a:t>
            </a:r>
            <a:endParaRPr lang="en-US" altLang="ko-KR" b="1" dirty="0">
              <a:solidFill>
                <a:schemeClr val="bg1"/>
              </a:solidFill>
              <a:latin typeface="Arial Narrow" pitchFamily="34" charset="0"/>
              <a:ea typeface="서울한강체 L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	</a:t>
            </a:r>
            <a:r>
              <a:rPr lang="ko-KR" altLang="en-US" b="1" dirty="0" err="1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곽준창</a:t>
            </a:r>
            <a:endParaRPr lang="en-US" altLang="ko-KR" b="1" dirty="0">
              <a:solidFill>
                <a:schemeClr val="bg1"/>
              </a:solidFill>
              <a:latin typeface="Arial Narrow" pitchFamily="34" charset="0"/>
              <a:ea typeface="서울한강체 L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	</a:t>
            </a:r>
            <a:r>
              <a:rPr lang="ko-KR" altLang="en-US" b="1" dirty="0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차수진</a:t>
            </a:r>
            <a:endParaRPr lang="en-US" altLang="ko-KR" b="1" dirty="0">
              <a:solidFill>
                <a:schemeClr val="bg1"/>
              </a:solidFill>
              <a:latin typeface="Arial Narrow" pitchFamily="34" charset="0"/>
              <a:ea typeface="서울한강체 L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	</a:t>
            </a:r>
            <a:r>
              <a:rPr lang="ko-KR" altLang="en-US" b="1" dirty="0" err="1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황원규</a:t>
            </a:r>
            <a:endParaRPr lang="ko-KR" altLang="en-US" b="1" dirty="0">
              <a:solidFill>
                <a:schemeClr val="bg1"/>
              </a:solidFill>
              <a:latin typeface="Arial Narrow" pitchFamily="34" charset="0"/>
              <a:ea typeface="서울한강체 L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627784" y="3501008"/>
            <a:ext cx="3960440" cy="0"/>
          </a:xfrm>
          <a:prstGeom prst="line">
            <a:avLst/>
          </a:prstGeom>
          <a:ln cmpd="dbl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6737838-2E54-409E-9C5B-28BB72A2ED6C}"/>
              </a:ext>
            </a:extLst>
          </p:cNvPr>
          <p:cNvSpPr txBox="1"/>
          <p:nvPr/>
        </p:nvSpPr>
        <p:spPr>
          <a:xfrm>
            <a:off x="6372200" y="4972846"/>
            <a:ext cx="263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NULL </a:t>
            </a:r>
            <a:r>
              <a:rPr lang="ko-KR" altLang="en-US" b="1" dirty="0" err="1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사로잡겠어</a:t>
            </a:r>
            <a:r>
              <a:rPr lang="ko-KR" altLang="en-US" b="1" dirty="0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리턴즈</a:t>
            </a:r>
            <a:endParaRPr lang="en-US" altLang="ko-KR" b="1" dirty="0">
              <a:solidFill>
                <a:schemeClr val="bg1"/>
              </a:solidFill>
              <a:latin typeface="Arial Narrow" pitchFamily="34" charset="0"/>
              <a:ea typeface="서울한강체 L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배경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00"/>
            <a:ext cx="9139271" cy="6858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1463412"/>
            <a:ext cx="651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87624" y="692696"/>
            <a:ext cx="23727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6BC7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INDEX</a:t>
            </a:r>
            <a:endParaRPr lang="ko-KR" altLang="en-US" sz="5000" dirty="0">
              <a:solidFill>
                <a:srgbClr val="6BC7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13780" y="2353008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</a:rPr>
              <a:t>Share Taxi</a:t>
            </a:r>
            <a:r>
              <a:rPr lang="ko-KR" altLang="en-US" sz="21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</a:rPr>
              <a:t>란</a:t>
            </a:r>
            <a:r>
              <a:rPr lang="en-US" altLang="ko-KR" sz="21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</a:rPr>
              <a:t>?</a:t>
            </a:r>
          </a:p>
          <a:p>
            <a:endParaRPr lang="en-US" altLang="ko-KR" sz="21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r>
              <a:rPr lang="en-US" altLang="ko-KR" sz="2100" b="1" spc="-50" dirty="0" err="1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</a:rPr>
              <a:t>ShareTaxi</a:t>
            </a:r>
            <a:r>
              <a:rPr lang="en-US" altLang="ko-KR" sz="21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</a:rPr>
              <a:t> </a:t>
            </a:r>
            <a:r>
              <a:rPr lang="ko-KR" altLang="en-US" sz="21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</a:rPr>
              <a:t>기획</a:t>
            </a:r>
            <a:endParaRPr lang="en-US" altLang="ko-KR" sz="21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endParaRPr lang="en-US" altLang="ko-KR" sz="21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r>
              <a:rPr lang="ko-KR" altLang="en-US" sz="21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</a:rPr>
              <a:t>시연</a:t>
            </a:r>
            <a:endParaRPr lang="en-US" altLang="ko-KR" sz="21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endParaRPr lang="en-US" altLang="ko-KR" sz="21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r>
              <a:rPr lang="en-US" altLang="ko-KR" sz="21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  <a:cs typeface="Verdana" pitchFamily="34" charset="0"/>
              </a:rPr>
              <a:t>Q&amp;A</a:t>
            </a:r>
          </a:p>
          <a:p>
            <a:endParaRPr lang="en-US" altLang="ko-KR" sz="21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</p:txBody>
      </p:sp>
      <p:pic>
        <p:nvPicPr>
          <p:cNvPr id="12" name="그림 11" descr="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7784" y="2353008"/>
            <a:ext cx="390145" cy="408433"/>
          </a:xfrm>
          <a:prstGeom prst="rect">
            <a:avLst/>
          </a:prstGeom>
        </p:spPr>
      </p:pic>
      <p:pic>
        <p:nvPicPr>
          <p:cNvPr id="13" name="그림 12" descr="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7784" y="2971929"/>
            <a:ext cx="390145" cy="408433"/>
          </a:xfrm>
          <a:prstGeom prst="rect">
            <a:avLst/>
          </a:prstGeom>
        </p:spPr>
      </p:pic>
      <p:pic>
        <p:nvPicPr>
          <p:cNvPr id="14" name="그림 13" descr="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7784" y="3590850"/>
            <a:ext cx="390145" cy="408433"/>
          </a:xfrm>
          <a:prstGeom prst="rect">
            <a:avLst/>
          </a:prstGeom>
        </p:spPr>
      </p:pic>
      <p:pic>
        <p:nvPicPr>
          <p:cNvPr id="15" name="그림 14" descr="4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27784" y="4209771"/>
            <a:ext cx="390145" cy="4084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배경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4" y="0"/>
            <a:ext cx="9139271" cy="685800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3233542" y="206052"/>
            <a:ext cx="2604908" cy="480441"/>
            <a:chOff x="1691680" y="222900"/>
            <a:chExt cx="2604908" cy="480441"/>
          </a:xfrm>
        </p:grpSpPr>
        <p:sp>
          <p:nvSpPr>
            <p:cNvPr id="3" name="TextBox 2"/>
            <p:cNvSpPr txBox="1"/>
            <p:nvPr/>
          </p:nvSpPr>
          <p:spPr>
            <a:xfrm>
              <a:off x="2124198" y="222900"/>
              <a:ext cx="217239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 err="1">
                  <a:solidFill>
                    <a:srgbClr val="6BC7BF"/>
                  </a:solidFill>
                  <a:latin typeface="나눔바른고딕" pitchFamily="50" charset="-127"/>
                  <a:ea typeface="나눔바른고딕" pitchFamily="50" charset="-127"/>
                </a:rPr>
                <a:t>ShareTaxi</a:t>
              </a:r>
              <a:r>
                <a:rPr lang="ko-KR" altLang="en-US" sz="2500" b="1" dirty="0">
                  <a:solidFill>
                    <a:srgbClr val="6BC7BF"/>
                  </a:solidFill>
                  <a:latin typeface="나눔바른고딕" pitchFamily="50" charset="-127"/>
                  <a:ea typeface="나눔바른고딕" pitchFamily="50" charset="-127"/>
                </a:rPr>
                <a:t>란</a:t>
              </a:r>
              <a:r>
                <a:rPr lang="en-US" altLang="ko-KR" sz="2500" b="1" dirty="0">
                  <a:solidFill>
                    <a:srgbClr val="6BC7BF"/>
                  </a:solidFill>
                  <a:latin typeface="나눔바른고딕" pitchFamily="50" charset="-127"/>
                  <a:ea typeface="나눔바른고딕" pitchFamily="50" charset="-127"/>
                </a:rPr>
                <a:t>?</a:t>
              </a:r>
              <a:endParaRPr lang="ko-KR" altLang="en-US" sz="2500" b="1" dirty="0">
                <a:solidFill>
                  <a:srgbClr val="6BC7BF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pic>
          <p:nvPicPr>
            <p:cNvPr id="4" name="그림 3" descr="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1680" y="294908"/>
              <a:ext cx="390145" cy="408433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3006506" y="1361429"/>
            <a:ext cx="3130985" cy="536087"/>
            <a:chOff x="2927246" y="1361429"/>
            <a:chExt cx="3130985" cy="536087"/>
          </a:xfrm>
        </p:grpSpPr>
        <p:pic>
          <p:nvPicPr>
            <p:cNvPr id="9" name="그림 8" descr="세모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7944" y="1361429"/>
              <a:ext cx="864096" cy="16675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927246" y="1528184"/>
              <a:ext cx="3130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150" dirty="0">
                  <a:solidFill>
                    <a:srgbClr val="444444"/>
                  </a:solidFill>
                  <a:latin typeface="나눔고딕" pitchFamily="50" charset="-127"/>
                  <a:ea typeface="나눔고딕" pitchFamily="50" charset="-127"/>
                </a:rPr>
                <a:t>당신의 불편함을 해소해 드립니다</a:t>
              </a:r>
            </a:p>
          </p:txBody>
        </p:sp>
      </p:grpSp>
      <p:sp>
        <p:nvSpPr>
          <p:cNvPr id="12" name="슬라이드 번호 개체 틀 3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D28410B-1D6C-45E7-A2A1-04AA6526E8C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67298" y="2647668"/>
            <a:ext cx="4708340" cy="398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버스를 타려고 할 때</a:t>
            </a:r>
            <a:r>
              <a:rPr lang="en-US" altLang="ko-KR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정류장 바로 앞에서 놓쳐 보신 적은 없나요</a:t>
            </a:r>
            <a:r>
              <a:rPr lang="en-US" altLang="ko-KR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65DDD3-7730-45E4-8F27-AB5BA8C8E884}"/>
              </a:ext>
            </a:extLst>
          </p:cNvPr>
          <p:cNvSpPr txBox="1"/>
          <p:nvPr/>
        </p:nvSpPr>
        <p:spPr>
          <a:xfrm>
            <a:off x="2231843" y="3045854"/>
            <a:ext cx="4979248" cy="398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출</a:t>
            </a:r>
            <a:r>
              <a:rPr lang="en-US" altLang="ko-KR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 퇴근 시간에 사람이 많아</a:t>
            </a:r>
            <a:r>
              <a:rPr lang="en-US" altLang="ko-KR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  타야만 하는 버스를  보내신 적 있나요</a:t>
            </a:r>
            <a:r>
              <a:rPr lang="en-US" altLang="ko-KR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5F44D2-F06C-49E7-BD84-A4D0099D8759}"/>
              </a:ext>
            </a:extLst>
          </p:cNvPr>
          <p:cNvSpPr txBox="1"/>
          <p:nvPr/>
        </p:nvSpPr>
        <p:spPr>
          <a:xfrm>
            <a:off x="1355767" y="3444040"/>
            <a:ext cx="6859571" cy="398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자가용을 타면 </a:t>
            </a:r>
            <a:r>
              <a:rPr lang="en-US" altLang="ko-KR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분</a:t>
            </a:r>
            <a:r>
              <a:rPr lang="en-US" altLang="ko-KR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버스는 </a:t>
            </a:r>
            <a:r>
              <a:rPr lang="en-US" altLang="ko-KR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30</a:t>
            </a:r>
            <a:r>
              <a:rPr lang="ko-KR" altLang="en-US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분 걸리는 거리를 어쩔 수 없이 매번 버스만 타야 하지는 않나요</a:t>
            </a:r>
            <a:r>
              <a:rPr lang="en-US" altLang="ko-KR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1500" spc="-150" dirty="0">
              <a:solidFill>
                <a:srgbClr val="44444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20E627-CD8E-4803-9E79-DE6CC8319C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96" y="4054816"/>
            <a:ext cx="2415564" cy="2447772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10B-1D6C-45E7-A2A1-04AA6526E8C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3275856" y="260648"/>
            <a:ext cx="2747779" cy="861774"/>
            <a:chOff x="2411760" y="260648"/>
            <a:chExt cx="2747779" cy="861774"/>
          </a:xfrm>
        </p:grpSpPr>
        <p:sp>
          <p:nvSpPr>
            <p:cNvPr id="18" name="TextBox 17"/>
            <p:cNvSpPr txBox="1"/>
            <p:nvPr/>
          </p:nvSpPr>
          <p:spPr>
            <a:xfrm>
              <a:off x="2844482" y="260648"/>
              <a:ext cx="231505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 err="1">
                  <a:solidFill>
                    <a:srgbClr val="6BC7BF"/>
                  </a:solidFill>
                  <a:latin typeface="나눔바른고딕" pitchFamily="50" charset="-127"/>
                  <a:ea typeface="나눔바른고딕" pitchFamily="50" charset="-127"/>
                </a:rPr>
                <a:t>ShareTaxi</a:t>
              </a:r>
              <a:r>
                <a:rPr lang="en-US" altLang="ko-KR" sz="2500" b="1" dirty="0">
                  <a:solidFill>
                    <a:srgbClr val="6BC7BF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2500" b="1" dirty="0">
                  <a:solidFill>
                    <a:srgbClr val="6BC7BF"/>
                  </a:solidFill>
                  <a:latin typeface="나눔바른고딕" pitchFamily="50" charset="-127"/>
                  <a:ea typeface="나눔바른고딕" pitchFamily="50" charset="-127"/>
                </a:rPr>
                <a:t>기획</a:t>
              </a:r>
            </a:p>
            <a:p>
              <a:endParaRPr lang="ko-KR" altLang="en-US" sz="2500" b="1" dirty="0">
                <a:solidFill>
                  <a:srgbClr val="6BC7BF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pic>
          <p:nvPicPr>
            <p:cNvPr id="22" name="그림 21" descr="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1760" y="322011"/>
              <a:ext cx="390145" cy="408433"/>
            </a:xfrm>
            <a:prstGeom prst="rect">
              <a:avLst/>
            </a:prstGeom>
          </p:spPr>
        </p:pic>
      </p:grpSp>
      <p:cxnSp>
        <p:nvCxnSpPr>
          <p:cNvPr id="19" name="직선 연결선 1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ECDD18FD-5FF1-4829-842F-3FD63CA14EE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83304" y="1289316"/>
            <a:ext cx="6377391" cy="505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10B-1D6C-45E7-A2A1-04AA6526E8C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3275856" y="260648"/>
            <a:ext cx="2747779" cy="861774"/>
            <a:chOff x="2411760" y="260648"/>
            <a:chExt cx="2747779" cy="861774"/>
          </a:xfrm>
        </p:grpSpPr>
        <p:sp>
          <p:nvSpPr>
            <p:cNvPr id="18" name="TextBox 17"/>
            <p:cNvSpPr txBox="1"/>
            <p:nvPr/>
          </p:nvSpPr>
          <p:spPr>
            <a:xfrm>
              <a:off x="2844482" y="260648"/>
              <a:ext cx="231505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 err="1">
                  <a:solidFill>
                    <a:srgbClr val="6BC7BF"/>
                  </a:solidFill>
                  <a:latin typeface="나눔바른고딕" pitchFamily="50" charset="-127"/>
                  <a:ea typeface="나눔바른고딕" pitchFamily="50" charset="-127"/>
                </a:rPr>
                <a:t>ShareTaxi</a:t>
              </a:r>
              <a:r>
                <a:rPr lang="en-US" altLang="ko-KR" sz="2500" b="1" dirty="0">
                  <a:solidFill>
                    <a:srgbClr val="6BC7BF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2500" b="1" dirty="0">
                  <a:solidFill>
                    <a:srgbClr val="6BC7BF"/>
                  </a:solidFill>
                  <a:latin typeface="나눔바른고딕" pitchFamily="50" charset="-127"/>
                  <a:ea typeface="나눔바른고딕" pitchFamily="50" charset="-127"/>
                </a:rPr>
                <a:t>기획</a:t>
              </a:r>
            </a:p>
            <a:p>
              <a:endParaRPr lang="ko-KR" altLang="en-US" sz="2500" b="1" dirty="0">
                <a:solidFill>
                  <a:srgbClr val="6BC7BF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pic>
          <p:nvPicPr>
            <p:cNvPr id="22" name="그림 21" descr="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1760" y="322011"/>
              <a:ext cx="390145" cy="408433"/>
            </a:xfrm>
            <a:prstGeom prst="rect">
              <a:avLst/>
            </a:prstGeom>
          </p:spPr>
        </p:pic>
      </p:grpSp>
      <p:cxnSp>
        <p:nvCxnSpPr>
          <p:cNvPr id="19" name="직선 연결선 1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CF5F083-C4AF-41A3-811F-3D4EEE2B549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3" y="1122416"/>
            <a:ext cx="1656185" cy="2602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570DB51-C8BE-4701-828C-36E2AB5C517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016" y="1122409"/>
            <a:ext cx="1656184" cy="2602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2D4C00-C5F1-436F-8512-653A400646AC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016" y="4082953"/>
            <a:ext cx="1656185" cy="27750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DF0C753-05E8-4C5D-B8B7-E1E58198F135}"/>
              </a:ext>
            </a:extLst>
          </p:cNvPr>
          <p:cNvSpPr/>
          <p:nvPr/>
        </p:nvSpPr>
        <p:spPr>
          <a:xfrm>
            <a:off x="4301090" y="2354671"/>
            <a:ext cx="504056" cy="360040"/>
          </a:xfrm>
          <a:prstGeom prst="rightArrow">
            <a:avLst/>
          </a:prstGeom>
          <a:solidFill>
            <a:srgbClr val="6BC8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굽음 2">
            <a:extLst>
              <a:ext uri="{FF2B5EF4-FFF2-40B4-BE49-F238E27FC236}">
                <a16:creationId xmlns:a16="http://schemas.microsoft.com/office/drawing/2014/main" id="{993D4008-7C80-4AC4-870B-3C5C8CD78438}"/>
              </a:ext>
            </a:extLst>
          </p:cNvPr>
          <p:cNvSpPr/>
          <p:nvPr/>
        </p:nvSpPr>
        <p:spPr>
          <a:xfrm rot="8075756">
            <a:off x="6583921" y="3345125"/>
            <a:ext cx="843273" cy="1235959"/>
          </a:xfrm>
          <a:prstGeom prst="bentArrow">
            <a:avLst>
              <a:gd name="adj1" fmla="val 24962"/>
              <a:gd name="adj2" fmla="val 25000"/>
              <a:gd name="adj3" fmla="val 28648"/>
              <a:gd name="adj4" fmla="val 43750"/>
            </a:avLst>
          </a:prstGeom>
          <a:solidFill>
            <a:srgbClr val="6BC8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7B7571-6A1B-40F2-9CF2-81BBAC9891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295" y="4087422"/>
            <a:ext cx="1656185" cy="273658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2D854A9-292D-4623-8C4D-4867159E7245}"/>
              </a:ext>
            </a:extLst>
          </p:cNvPr>
          <p:cNvSpPr/>
          <p:nvPr/>
        </p:nvSpPr>
        <p:spPr>
          <a:xfrm rot="10800000">
            <a:off x="4246985" y="5095675"/>
            <a:ext cx="504056" cy="360040"/>
          </a:xfrm>
          <a:prstGeom prst="rightArrow">
            <a:avLst/>
          </a:prstGeom>
          <a:solidFill>
            <a:srgbClr val="6BC8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25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 descr="배경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4" y="0"/>
            <a:ext cx="9139271" cy="6858000"/>
          </a:xfrm>
          <a:prstGeom prst="rect">
            <a:avLst/>
          </a:prstGeom>
        </p:spPr>
      </p:pic>
      <p:pic>
        <p:nvPicPr>
          <p:cNvPr id="48" name="그림 47" descr="표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9832" y="2132856"/>
            <a:ext cx="2664296" cy="233794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499182" y="3117163"/>
            <a:ext cx="175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ko-KR" altLang="en-US" b="1" dirty="0">
                <a:solidFill>
                  <a:srgbClr val="444444"/>
                </a:solidFill>
                <a:latin typeface="서울한강체 L"/>
                <a:ea typeface="Adobe 고딕 Std B" pitchFamily="34" charset="-127"/>
                <a:cs typeface="Verdana" pitchFamily="34" charset="0"/>
              </a:rPr>
              <a:t>시연 영상</a:t>
            </a:r>
          </a:p>
        </p:txBody>
      </p:sp>
      <p:sp>
        <p:nvSpPr>
          <p:cNvPr id="32" name="슬라이드 번호 개체 틀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10B-1D6C-45E7-A2A1-04AA6526E8C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04418" y="222900"/>
            <a:ext cx="7553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rgbClr val="6BC7BF"/>
                </a:solidFill>
                <a:latin typeface="나눔바른고딕" pitchFamily="50" charset="-127"/>
                <a:ea typeface="나눔바른고딕" pitchFamily="50" charset="-127"/>
              </a:rPr>
              <a:t>시연</a:t>
            </a:r>
          </a:p>
        </p:txBody>
      </p:sp>
      <p:pic>
        <p:nvPicPr>
          <p:cNvPr id="31" name="그림 30" descr="3.png">
            <a:extLst>
              <a:ext uri="{FF2B5EF4-FFF2-40B4-BE49-F238E27FC236}">
                <a16:creationId xmlns:a16="http://schemas.microsoft.com/office/drawing/2014/main" id="{D7272003-1B0E-49F7-BCFF-FAD5B98925E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14273" y="264904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1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배경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0" y="11808"/>
            <a:ext cx="913927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96134" y="211111"/>
            <a:ext cx="10499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6BC7BF"/>
                </a:solidFill>
                <a:latin typeface="나눔바른고딕" pitchFamily="50" charset="-127"/>
                <a:ea typeface="나눔바른고딕" pitchFamily="50" charset="-127"/>
              </a:rPr>
              <a:t>Q&amp;A</a:t>
            </a:r>
            <a:endParaRPr lang="ko-KR" altLang="en-US" sz="2500" b="1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슬라이드 번호 개체 틀 3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D28410B-1D6C-45E7-A2A1-04AA6526E8C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B5F44D2-F06C-49E7-BD84-A4D0099D8759}"/>
              </a:ext>
            </a:extLst>
          </p:cNvPr>
          <p:cNvSpPr txBox="1"/>
          <p:nvPr/>
        </p:nvSpPr>
        <p:spPr>
          <a:xfrm>
            <a:off x="3473779" y="2367124"/>
            <a:ext cx="2196435" cy="156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spc="-150" dirty="0">
                <a:solidFill>
                  <a:srgbClr val="6BC8C0"/>
                </a:solidFill>
                <a:latin typeface="나눔고딕" pitchFamily="50" charset="-127"/>
                <a:ea typeface="나눔고딕" pitchFamily="50" charset="-127"/>
              </a:rPr>
              <a:t>Q&amp;A</a:t>
            </a:r>
            <a:endParaRPr lang="ko-KR" altLang="en-US" sz="7200" spc="-150" dirty="0">
              <a:solidFill>
                <a:srgbClr val="6BC8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6" name="그림 15" descr="4.png">
            <a:extLst>
              <a:ext uri="{FF2B5EF4-FFF2-40B4-BE49-F238E27FC236}">
                <a16:creationId xmlns:a16="http://schemas.microsoft.com/office/drawing/2014/main" id="{67A40546-EF34-4D6E-93BA-9B063C384BE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25244" y="245421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4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배경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0" y="11808"/>
            <a:ext cx="9139271" cy="6858000"/>
          </a:xfrm>
          <a:prstGeom prst="rect">
            <a:avLst/>
          </a:prstGeom>
        </p:spPr>
      </p:pic>
      <p:sp>
        <p:nvSpPr>
          <p:cNvPr id="12" name="슬라이드 번호 개체 틀 3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D28410B-1D6C-45E7-A2A1-04AA6526E8C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B5B5EC-7AD3-4E85-A1D1-399BD21E0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86" y="2796119"/>
            <a:ext cx="4354895" cy="1800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E365C1-26FB-40BF-B7B1-A55966D6F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2521" y="4836776"/>
            <a:ext cx="3287468" cy="20094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ED29B0-632B-4C73-8B12-D4155018EE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119" y="5047913"/>
            <a:ext cx="4367588" cy="16735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21D233-EB9A-4DFD-914A-6233B8668E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1034" y="-1"/>
            <a:ext cx="4555221" cy="27843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DD2AE3-FAF2-4C4D-859E-FA3B35CC5C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1995" y="2859438"/>
            <a:ext cx="4325730" cy="167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1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배경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0" y="11808"/>
            <a:ext cx="913927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96134" y="211111"/>
            <a:ext cx="1339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6BC7BF"/>
                </a:solidFill>
                <a:latin typeface="나눔바른고딕" pitchFamily="50" charset="-127"/>
                <a:ea typeface="나눔바른고딕" pitchFamily="50" charset="-127"/>
              </a:rPr>
              <a:t>마무리</a:t>
            </a:r>
          </a:p>
        </p:txBody>
      </p:sp>
      <p:sp>
        <p:nvSpPr>
          <p:cNvPr id="12" name="슬라이드 번호 개체 틀 3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D28410B-1D6C-45E7-A2A1-04AA6526E8C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B5F44D2-F06C-49E7-BD84-A4D0099D8759}"/>
              </a:ext>
            </a:extLst>
          </p:cNvPr>
          <p:cNvSpPr txBox="1"/>
          <p:nvPr/>
        </p:nvSpPr>
        <p:spPr>
          <a:xfrm>
            <a:off x="2359693" y="2367124"/>
            <a:ext cx="4424609" cy="156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spc="-150" dirty="0">
                <a:solidFill>
                  <a:srgbClr val="6BC8C0"/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pic>
        <p:nvPicPr>
          <p:cNvPr id="16" name="그림 15" descr="4.png">
            <a:extLst>
              <a:ext uri="{FF2B5EF4-FFF2-40B4-BE49-F238E27FC236}">
                <a16:creationId xmlns:a16="http://schemas.microsoft.com/office/drawing/2014/main" id="{67A40546-EF34-4D6E-93BA-9B063C384BE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25244" y="245421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7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326</Words>
  <Application>Microsoft Office PowerPoint</Application>
  <PresentationFormat>화면 슬라이드 쇼(4:3)</PresentationFormat>
  <Paragraphs>67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Adobe 고딕 Std B</vt:lpstr>
      <vt:lpstr>HY견고딕</vt:lpstr>
      <vt:lpstr>나눔고딕</vt:lpstr>
      <vt:lpstr>나눔바른고딕</vt:lpstr>
      <vt:lpstr>맑은 고딕</vt:lpstr>
      <vt:lpstr>서울한강체 L</vt:lpstr>
      <vt:lpstr>Arial</vt:lpstr>
      <vt:lpstr>Arial Narrow</vt:lpstr>
      <vt:lpstr>Calibri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ACOMMA-C</dc:creator>
  <cp:lastModifiedBy>Woo Jeong Woo</cp:lastModifiedBy>
  <cp:revision>60</cp:revision>
  <dcterms:created xsi:type="dcterms:W3CDTF">2015-05-13T01:27:35Z</dcterms:created>
  <dcterms:modified xsi:type="dcterms:W3CDTF">2018-06-18T16:28:04Z</dcterms:modified>
</cp:coreProperties>
</file>