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841" r:id="rId3"/>
  </p:sldMasterIdLst>
  <p:notesMasterIdLst>
    <p:notesMasterId r:id="rId53"/>
  </p:notesMasterIdLst>
  <p:sldIdLst>
    <p:sldId id="292" r:id="rId4"/>
    <p:sldId id="297" r:id="rId5"/>
    <p:sldId id="291" r:id="rId6"/>
    <p:sldId id="293" r:id="rId7"/>
    <p:sldId id="294" r:id="rId8"/>
    <p:sldId id="295" r:id="rId9"/>
    <p:sldId id="296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90" r:id="rId20"/>
    <p:sldId id="256" r:id="rId21"/>
    <p:sldId id="289" r:id="rId22"/>
    <p:sldId id="258" r:id="rId23"/>
    <p:sldId id="259" r:id="rId24"/>
    <p:sldId id="261" r:id="rId25"/>
    <p:sldId id="265" r:id="rId26"/>
    <p:sldId id="266" r:id="rId27"/>
    <p:sldId id="288" r:id="rId28"/>
    <p:sldId id="257" r:id="rId29"/>
    <p:sldId id="264" r:id="rId30"/>
    <p:sldId id="268" r:id="rId31"/>
    <p:sldId id="262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3" r:id="rId45"/>
    <p:sldId id="284" r:id="rId46"/>
    <p:sldId id="285" r:id="rId47"/>
    <p:sldId id="286" r:id="rId48"/>
    <p:sldId id="287" r:id="rId49"/>
    <p:sldId id="263" r:id="rId50"/>
    <p:sldId id="282" r:id="rId51"/>
    <p:sldId id="281" r:id="rId52"/>
  </p:sldIdLst>
  <p:sldSz cx="9907588" cy="6858000"/>
  <p:notesSz cx="6670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51D3F-61BD-42B3-8A06-97AA06AA4011}" v="7" dt="2020-01-15T08:24:1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94660" autoAdjust="0"/>
  </p:normalViewPr>
  <p:slideViewPr>
    <p:cSldViewPr>
      <p:cViewPr>
        <p:scale>
          <a:sx n="125" d="100"/>
          <a:sy n="125" d="100"/>
        </p:scale>
        <p:origin x="-1380" y="-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OUNG JIN" userId="9985354d4e13345f" providerId="Windows Live" clId="Web-{17E51D3F-61BD-42B3-8A06-97AA06AA4011}"/>
    <pc:docChg chg="addSld addMainMaster">
      <pc:chgData name="KIM YOUNG JIN" userId="9985354d4e13345f" providerId="Windows Live" clId="Web-{17E51D3F-61BD-42B3-8A06-97AA06AA4011}" dt="2020-01-15T08:24:13.822" v="6"/>
      <pc:docMkLst>
        <pc:docMk/>
      </pc:docMkLst>
      <pc:sldChg chg="add">
        <pc:chgData name="KIM YOUNG JIN" userId="9985354d4e13345f" providerId="Windows Live" clId="Web-{17E51D3F-61BD-42B3-8A06-97AA06AA4011}" dt="2020-01-15T07:52:51.066" v="0"/>
        <pc:sldMkLst>
          <pc:docMk/>
          <pc:sldMk cId="832091816" sldId="273"/>
        </pc:sldMkLst>
      </pc:sldChg>
      <pc:sldChg chg="add">
        <pc:chgData name="KIM YOUNG JIN" userId="9985354d4e13345f" providerId="Windows Live" clId="Web-{17E51D3F-61BD-42B3-8A06-97AA06AA4011}" dt="2020-01-15T08:17:13.961" v="1"/>
        <pc:sldMkLst>
          <pc:docMk/>
          <pc:sldMk cId="4161632978" sldId="274"/>
        </pc:sldMkLst>
      </pc:sldChg>
      <pc:sldChg chg="add">
        <pc:chgData name="KIM YOUNG JIN" userId="9985354d4e13345f" providerId="Windows Live" clId="Web-{17E51D3F-61BD-42B3-8A06-97AA06AA4011}" dt="2020-01-15T08:17:18.742" v="2"/>
        <pc:sldMkLst>
          <pc:docMk/>
          <pc:sldMk cId="4033530359" sldId="275"/>
        </pc:sldMkLst>
      </pc:sldChg>
      <pc:sldChg chg="add">
        <pc:chgData name="KIM YOUNG JIN" userId="9985354d4e13345f" providerId="Windows Live" clId="Web-{17E51D3F-61BD-42B3-8A06-97AA06AA4011}" dt="2020-01-15T08:21:03.087" v="3"/>
        <pc:sldMkLst>
          <pc:docMk/>
          <pc:sldMk cId="4223888332" sldId="276"/>
        </pc:sldMkLst>
      </pc:sldChg>
      <pc:sldChg chg="add">
        <pc:chgData name="KIM YOUNG JIN" userId="9985354d4e13345f" providerId="Windows Live" clId="Web-{17E51D3F-61BD-42B3-8A06-97AA06AA4011}" dt="2020-01-15T08:21:09.665" v="4"/>
        <pc:sldMkLst>
          <pc:docMk/>
          <pc:sldMk cId="3724172052" sldId="277"/>
        </pc:sldMkLst>
      </pc:sldChg>
      <pc:sldChg chg="add">
        <pc:chgData name="KIM YOUNG JIN" userId="9985354d4e13345f" providerId="Windows Live" clId="Web-{17E51D3F-61BD-42B3-8A06-97AA06AA4011}" dt="2020-01-15T08:21:16.618" v="5"/>
        <pc:sldMkLst>
          <pc:docMk/>
          <pc:sldMk cId="2222911084" sldId="278"/>
        </pc:sldMkLst>
      </pc:sldChg>
      <pc:sldChg chg="add">
        <pc:chgData name="KIM YOUNG JIN" userId="9985354d4e13345f" providerId="Windows Live" clId="Web-{17E51D3F-61BD-42B3-8A06-97AA06AA4011}" dt="2020-01-15T08:24:13.822" v="6"/>
        <pc:sldMkLst>
          <pc:docMk/>
          <pc:sldMk cId="3878174746" sldId="279"/>
        </pc:sldMkLst>
      </pc:sldChg>
      <pc:sldMasterChg chg="add addSldLayout">
        <pc:chgData name="KIM YOUNG JIN" userId="9985354d4e13345f" providerId="Windows Live" clId="Web-{17E51D3F-61BD-42B3-8A06-97AA06AA4011}" dt="2020-01-15T07:52:51.066" v="0"/>
        <pc:sldMasterMkLst>
          <pc:docMk/>
          <pc:sldMasterMk cId="0" sldId="2147483841"/>
        </pc:sldMasterMkLst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212134746" sldId="2147483839"/>
          </pc:sldLayoutMkLst>
        </pc:sldLayoutChg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928219936" sldId="214748384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04:41:4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24575,'1632'0'0,"-1606"-2"38,0 0-1,31-8 0,7-1-1514,-43 9-5349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xmlns="" id="{56EF861C-007A-4247-85C5-E194774A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xmlns="" id="{0B6F6B52-557E-47FB-A536-5F0A3BBE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D9A3A2C5-EAA3-4317-AB6E-F50665E814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xmlns="" id="{1D6764C6-0C32-47F0-BF99-BD51AEAF5F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46113" y="744538"/>
            <a:ext cx="5375275" cy="37211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A3892C7-E6BD-4065-82CF-D02548FB5D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6463"/>
            <a:ext cx="533400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xmlns="" id="{D9CB4169-2CD9-4100-AA59-3165E7E5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2C1DE932-DC74-447E-AD24-CAD55C66F3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2975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ADB3FDB-566F-4732-B7FD-2566E7CFC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5597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9408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9454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5558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42311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34734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xmlns="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xmlns="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70154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xmlns="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xmlns="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48834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xmlns="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xmlns="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11335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40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41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47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9ADB3FDB-566F-4732-B7FD-2566E7CFC039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48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75094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2943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1957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9301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7681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1233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xmlns="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xmlns="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xmlns="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xmlns="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332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257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7605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737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7487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577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4063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04779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7945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5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7314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38824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31820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93108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85180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B848A0B-D5A9-4F56-972C-5283F0499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907588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0018" y="2357430"/>
            <a:ext cx="6249402" cy="533400"/>
          </a:xfrm>
          <a:noFill/>
          <a:ln>
            <a:noFill/>
          </a:ln>
        </p:spPr>
        <p:txBody>
          <a:bodyPr/>
          <a:lstStyle>
            <a:lvl1pPr algn="ctr"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603" y="3714752"/>
            <a:ext cx="2438791" cy="457200"/>
          </a:xfrm>
        </p:spPr>
        <p:txBody>
          <a:bodyPr/>
          <a:lstStyle>
            <a:lvl1pPr marL="0" indent="0" algn="ctr"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2134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xmlns="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xmlns="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xmlns="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1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3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0340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595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48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29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3391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2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D4334680-5BE6-47DC-9C08-F01020267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xmlns="" id="{7E5631DB-9DC5-4666-995D-2D4363AE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9250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xmlns="" id="{91880116-4336-40BA-AFD9-4181122A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xmlns="" id="{4749CD56-191D-4457-AF58-FDDC057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816A29-34DA-4D76-A993-041CF36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16700"/>
            <a:ext cx="381000" cy="228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fld id="{42C61E19-037B-4CB6-9D74-FD168F95FBB3}" type="slidenum">
              <a:rPr lang="ko-KR" altLang="ko-KR" sz="900" b="1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hangingPunct="1">
                <a:buSzPct val="100000"/>
                <a:defRPr/>
              </a:pPr>
              <a:t>‹#›</a:t>
            </a:fld>
            <a:endParaRPr lang="ko-KR" altLang="ko-KR" sz="900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xmlns="" id="{646DADB0-74F8-415A-9B4B-E8A4C8522F60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39763"/>
            <a:ext cx="9809163" cy="5849937"/>
            <a:chOff x="24" y="403"/>
            <a:chExt cx="6179" cy="368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xmlns="" id="{B3FD68D6-D5FB-45DE-84C9-EF886B2F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403"/>
              <a:ext cx="634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프로젝트 명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614614A0-A9D4-4365-A42F-45DAEDFA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403"/>
              <a:ext cx="951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SCM</a:t>
              </a:r>
              <a:r>
                <a:rPr lang="en-US" altLang="ko-KR" baseline="0" dirty="0">
                  <a:solidFill>
                    <a:srgbClr val="000000"/>
                  </a:solidFill>
                </a:rPr>
                <a:t> </a:t>
              </a:r>
              <a:r>
                <a:rPr lang="ko-KR" altLang="en-US" baseline="0" dirty="0">
                  <a:solidFill>
                    <a:srgbClr val="000000"/>
                  </a:solidFill>
                </a:rPr>
                <a:t>시스템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xmlns="" id="{7211B82B-2E52-4691-8815-343F76FC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403"/>
              <a:ext cx="45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화면명</a:t>
              </a:r>
            </a:p>
          </p:txBody>
        </p:sp>
        <p:sp>
          <p:nvSpPr>
            <p:cNvPr id="3083" name="Rectangle 8">
              <a:extLst>
                <a:ext uri="{FF2B5EF4-FFF2-40B4-BE49-F238E27FC236}">
                  <a16:creationId xmlns:a16="http://schemas.microsoft.com/office/drawing/2014/main" xmlns="" id="{16705E81-2791-4B1C-94E2-4E5A376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403"/>
              <a:ext cx="1813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xmlns="" id="{76ACDA46-C106-4FB3-A469-9FD240E6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403"/>
              <a:ext cx="359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버젼</a:t>
              </a: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xmlns="" id="{29DF0145-4579-4A70-A788-20DD0CF1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403"/>
              <a:ext cx="377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V1.0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xmlns="" id="{D5E1E307-2409-4942-84A1-1B8DF2A3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403"/>
              <a:ext cx="54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작성자</a:t>
              </a: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xmlns="" id="{9D3E63D7-9CBA-4E33-B777-487BDA67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403"/>
              <a:ext cx="1042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en-US" dirty="0" err="1">
                  <a:solidFill>
                    <a:srgbClr val="000000"/>
                  </a:solidFill>
                </a:rPr>
                <a:t>유미르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085" name="Rectangle 13">
              <a:extLst>
                <a:ext uri="{FF2B5EF4-FFF2-40B4-BE49-F238E27FC236}">
                  <a16:creationId xmlns:a16="http://schemas.microsoft.com/office/drawing/2014/main" xmlns="" id="{0C1B70A2-D178-4052-8D74-23007ED0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537"/>
              <a:ext cx="634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분류명</a:t>
              </a:r>
            </a:p>
          </p:txBody>
        </p:sp>
        <p:sp>
          <p:nvSpPr>
            <p:cNvPr id="3089" name="Rectangle 14">
              <a:extLst>
                <a:ext uri="{FF2B5EF4-FFF2-40B4-BE49-F238E27FC236}">
                  <a16:creationId xmlns:a16="http://schemas.microsoft.com/office/drawing/2014/main" xmlns="" id="{C31D3127-1E48-40F4-A0D3-5DA2228B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537"/>
              <a:ext cx="951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xmlns="" id="{F08797AB-160E-403C-A4A3-8CE53FF1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537"/>
              <a:ext cx="45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</a:t>
              </a:r>
              <a:r>
                <a:rPr lang="ko-KR" altLang="ko-KR">
                  <a:solidFill>
                    <a:srgbClr val="FFFFFF"/>
                  </a:solidFill>
                </a:rPr>
                <a:t>명</a:t>
              </a:r>
            </a:p>
          </p:txBody>
        </p:sp>
        <p:sp>
          <p:nvSpPr>
            <p:cNvPr id="3091" name="Rectangle 16">
              <a:extLst>
                <a:ext uri="{FF2B5EF4-FFF2-40B4-BE49-F238E27FC236}">
                  <a16:creationId xmlns:a16="http://schemas.microsoft.com/office/drawing/2014/main" xmlns="" id="{30D4E12B-5E09-45CB-8E3A-4BBF8F3B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537"/>
              <a:ext cx="1813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8C7130DF-376C-45F3-B781-9E80ACBD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537"/>
              <a:ext cx="359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P.NO</a:t>
              </a:r>
            </a:p>
          </p:txBody>
        </p:sp>
        <p:sp>
          <p:nvSpPr>
            <p:cNvPr id="3093" name="Rectangle 18">
              <a:extLst>
                <a:ext uri="{FF2B5EF4-FFF2-40B4-BE49-F238E27FC236}">
                  <a16:creationId xmlns:a16="http://schemas.microsoft.com/office/drawing/2014/main" xmlns="" id="{9E8933E4-DA22-42A1-9D00-7A508183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537"/>
              <a:ext cx="377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xmlns="" id="{D89502DC-D0DD-4D91-8BDC-68677CC5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537"/>
              <a:ext cx="54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작성날짜</a:t>
              </a:r>
            </a:p>
          </p:txBody>
        </p:sp>
        <p:sp>
          <p:nvSpPr>
            <p:cNvPr id="3092" name="Rectangle 20">
              <a:extLst>
                <a:ext uri="{FF2B5EF4-FFF2-40B4-BE49-F238E27FC236}">
                  <a16:creationId xmlns:a16="http://schemas.microsoft.com/office/drawing/2014/main" xmlns="" id="{8BA261E0-3E81-458B-8672-63D4A21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537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2020.07.07</a:t>
              </a:r>
            </a:p>
          </p:txBody>
        </p:sp>
        <p:sp>
          <p:nvSpPr>
            <p:cNvPr id="3096" name="Rectangle 21">
              <a:extLst>
                <a:ext uri="{FF2B5EF4-FFF2-40B4-BE49-F238E27FC236}">
                  <a16:creationId xmlns:a16="http://schemas.microsoft.com/office/drawing/2014/main" xmlns="" id="{AF0795C6-145B-4FBB-A77B-D62A527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674"/>
              <a:ext cx="4592" cy="3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94" name="Rectangle 22">
              <a:extLst>
                <a:ext uri="{FF2B5EF4-FFF2-40B4-BE49-F238E27FC236}">
                  <a16:creationId xmlns:a16="http://schemas.microsoft.com/office/drawing/2014/main" xmlns="" id="{7007670F-5478-4461-B8EF-C892355C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674"/>
              <a:ext cx="1586" cy="1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Description</a:t>
              </a:r>
            </a:p>
          </p:txBody>
        </p: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xmlns="" id="{43784CDB-2F17-41C7-BF29-74234207F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1"/>
              <a:ext cx="1586" cy="3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Table In</a:t>
              </a: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Formation</a:t>
              </a:r>
            </a:p>
          </p:txBody>
        </p:sp>
        <p:sp>
          <p:nvSpPr>
            <p:cNvPr id="3099" name="Line 24">
              <a:extLst>
                <a:ext uri="{FF2B5EF4-FFF2-40B4-BE49-F238E27FC236}">
                  <a16:creationId xmlns:a16="http://schemas.microsoft.com/office/drawing/2014/main" xmlns="" id="{025CC732-FA4A-431E-90C4-C5F881A2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5">
              <a:extLst>
                <a:ext uri="{FF2B5EF4-FFF2-40B4-BE49-F238E27FC236}">
                  <a16:creationId xmlns:a16="http://schemas.microsoft.com/office/drawing/2014/main" xmlns="" id="{D2A7C52A-9DAD-493D-9546-86379B049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6">
              <a:extLst>
                <a:ext uri="{FF2B5EF4-FFF2-40B4-BE49-F238E27FC236}">
                  <a16:creationId xmlns:a16="http://schemas.microsoft.com/office/drawing/2014/main" xmlns="" id="{369336A8-C1AE-4DA2-B677-A7222702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7">
              <a:extLst>
                <a:ext uri="{FF2B5EF4-FFF2-40B4-BE49-F238E27FC236}">
                  <a16:creationId xmlns:a16="http://schemas.microsoft.com/office/drawing/2014/main" xmlns="" id="{86DBC5D4-4152-4DC6-B0F8-F70830A9F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28">
              <a:extLst>
                <a:ext uri="{FF2B5EF4-FFF2-40B4-BE49-F238E27FC236}">
                  <a16:creationId xmlns:a16="http://schemas.microsoft.com/office/drawing/2014/main" xmlns="" id="{2367859F-540C-4C93-AF02-7057BCD1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29">
              <a:extLst>
                <a:ext uri="{FF2B5EF4-FFF2-40B4-BE49-F238E27FC236}">
                  <a16:creationId xmlns:a16="http://schemas.microsoft.com/office/drawing/2014/main" xmlns="" id="{EF3C278F-6883-4FB8-8040-2E637CAB6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0">
              <a:extLst>
                <a:ext uri="{FF2B5EF4-FFF2-40B4-BE49-F238E27FC236}">
                  <a16:creationId xmlns:a16="http://schemas.microsoft.com/office/drawing/2014/main" xmlns="" id="{40D57C76-BBDF-42B4-825D-EBE05066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1">
              <a:extLst>
                <a:ext uri="{FF2B5EF4-FFF2-40B4-BE49-F238E27FC236}">
                  <a16:creationId xmlns:a16="http://schemas.microsoft.com/office/drawing/2014/main" xmlns="" id="{B6B8275A-A9BA-42C4-ACC1-99D5AC2BE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537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2">
              <a:extLst>
                <a:ext uri="{FF2B5EF4-FFF2-40B4-BE49-F238E27FC236}">
                  <a16:creationId xmlns:a16="http://schemas.microsoft.com/office/drawing/2014/main" xmlns="" id="{308E0350-2A3F-4D92-BB12-90234F77A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674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3">
              <a:extLst>
                <a:ext uri="{FF2B5EF4-FFF2-40B4-BE49-F238E27FC236}">
                  <a16:creationId xmlns:a16="http://schemas.microsoft.com/office/drawing/2014/main" xmlns="" id="{FAE74E66-8F2A-419A-851C-9D2F59A6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1"/>
              <a:ext cx="158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4">
              <a:extLst>
                <a:ext uri="{FF2B5EF4-FFF2-40B4-BE49-F238E27FC236}">
                  <a16:creationId xmlns:a16="http://schemas.microsoft.com/office/drawing/2014/main" xmlns="" id="{F7985180-ACC9-474F-9EB2-E9717EED7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5">
              <a:extLst>
                <a:ext uri="{FF2B5EF4-FFF2-40B4-BE49-F238E27FC236}">
                  <a16:creationId xmlns:a16="http://schemas.microsoft.com/office/drawing/2014/main" xmlns="" id="{F0C746D6-FA99-42F3-8211-0E89301E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6">
              <a:extLst>
                <a:ext uri="{FF2B5EF4-FFF2-40B4-BE49-F238E27FC236}">
                  <a16:creationId xmlns:a16="http://schemas.microsoft.com/office/drawing/2014/main" xmlns="" id="{DE420C61-DBDD-4571-943F-0F4BE8373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7">
              <a:extLst>
                <a:ext uri="{FF2B5EF4-FFF2-40B4-BE49-F238E27FC236}">
                  <a16:creationId xmlns:a16="http://schemas.microsoft.com/office/drawing/2014/main" xmlns="" id="{2E645303-D6AE-49EB-9260-E375A346E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89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78" name="Rectangle 38">
            <a:extLst>
              <a:ext uri="{FF2B5EF4-FFF2-40B4-BE49-F238E27FC236}">
                <a16:creationId xmlns:a16="http://schemas.microsoft.com/office/drawing/2014/main" xmlns="" id="{2067F81C-CDC9-47E4-86E5-4AB9BA559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3079" name="Rectangle 39">
            <a:extLst>
              <a:ext uri="{FF2B5EF4-FFF2-40B4-BE49-F238E27FC236}">
                <a16:creationId xmlns:a16="http://schemas.microsoft.com/office/drawing/2014/main" xmlns="" id="{B66791BB-511E-4EB9-B974-D964C3BA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75" y="0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dirty="0"/>
              <a:t>개요 텍스트의 서식을 편집하려면 클릭하십시오</a:t>
            </a:r>
          </a:p>
          <a:p>
            <a:pPr lvl="1"/>
            <a:r>
              <a:rPr lang="en-GB" altLang="ko-KR" dirty="0"/>
              <a:t>2</a:t>
            </a:r>
            <a:r>
              <a:rPr lang="ko-KR" altLang="en-GB" dirty="0"/>
              <a:t>번째 개요 수준</a:t>
            </a:r>
          </a:p>
          <a:p>
            <a:pPr lvl="2"/>
            <a:r>
              <a:rPr lang="en-GB" altLang="ko-KR" dirty="0"/>
              <a:t>3</a:t>
            </a:r>
            <a:r>
              <a:rPr lang="ko-KR" altLang="en-GB" dirty="0"/>
              <a:t>번째 개요 수준</a:t>
            </a:r>
          </a:p>
          <a:p>
            <a:pPr lvl="3"/>
            <a:r>
              <a:rPr lang="en-GB" altLang="ko-KR" dirty="0"/>
              <a:t>4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5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6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7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8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9</a:t>
            </a:r>
            <a:r>
              <a:rPr lang="ko-KR" altLang="en-GB" dirty="0"/>
              <a:t>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xmlns="" id="{F15C8622-7715-48EF-B28B-FB6DE001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35718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8584857-D68E-4BF3-BD19-2725A7DC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005" y="1589"/>
            <a:ext cx="3458129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A9BD2A85-CAB8-4A3B-A4EF-30EDC9DE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5255" y="9525"/>
            <a:ext cx="28960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1029" name="Text Box 62">
            <a:extLst>
              <a:ext uri="{FF2B5EF4-FFF2-40B4-BE49-F238E27FC236}">
                <a16:creationId xmlns:a16="http://schemas.microsoft.com/office/drawing/2014/main" xmlns="" id="{E6D21EED-23EE-4309-8887-F5F6A3A0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32" y="6709732"/>
            <a:ext cx="4129750" cy="110800"/>
          </a:xfrm>
          <a:prstGeom prst="rect">
            <a:avLst/>
          </a:prstGeom>
          <a:noFill/>
          <a:ln>
            <a:noFill/>
          </a:ln>
        </p:spPr>
        <p:txBody>
          <a:bodyPr lIns="91430" tIns="0" rIns="91430" bIns="0" anchor="ctr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defRPr/>
            </a:pPr>
            <a:r>
              <a:rPr kumimoji="1" lang="en-US" altLang="ja-JP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All Rights Reserved </a:t>
            </a:r>
            <a:r>
              <a:rPr kumimoji="1" lang="ko-KR" altLang="en-US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㈜환경과학기술</a:t>
            </a:r>
            <a:endParaRPr kumimoji="1" lang="en-US" altLang="ja-JP" sz="9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B6AA23-3935-4DFF-96D6-FC36C69F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46" y="6624638"/>
            <a:ext cx="330580" cy="22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415" tIns="34208" rIns="68415" bIns="34208">
            <a:spAutoFit/>
          </a:bodyPr>
          <a:lstStyle>
            <a:lvl1pPr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latinLnBrk="1" hangingPunct="1"/>
            <a:fld id="{E654F24B-91D5-453A-88EC-05B7302532D8}" type="slidenum">
              <a:rPr kumimoji="1" lang="ko-KR" altLang="en-US" sz="1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eaLnBrk="1" latinLnBrk="1" hangingPunct="1"/>
              <a:t>‹#›</a:t>
            </a:fld>
            <a:endParaRPr kumimoji="1" lang="en-US" altLang="ko-KR" sz="10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xmlns="" id="{6BD50599-6313-4BD0-984A-54281072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56016-3C52-07FC-E35F-4C5FB7FFD1D2}"/>
              </a:ext>
            </a:extLst>
          </p:cNvPr>
          <p:cNvSpPr txBox="1"/>
          <p:nvPr/>
        </p:nvSpPr>
        <p:spPr>
          <a:xfrm>
            <a:off x="3324982" y="3044279"/>
            <a:ext cx="3299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SCM</a:t>
            </a:r>
            <a:r>
              <a:rPr lang="ko-KR" altLang="en-US" sz="4400" b="1" dirty="0"/>
              <a:t> 관리자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9317EE-AD2D-6F03-9147-754E686702CA}"/>
              </a:ext>
            </a:extLst>
          </p:cNvPr>
          <p:cNvSpPr txBox="1"/>
          <p:nvPr/>
        </p:nvSpPr>
        <p:spPr>
          <a:xfrm>
            <a:off x="417290" y="476672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합칠 페이지가 있는지 의논하기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작업지시서 내용들이 애매함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다른 </a:t>
            </a:r>
            <a:r>
              <a:rPr lang="ko-KR" altLang="en-US" b="1" dirty="0" err="1">
                <a:solidFill>
                  <a:schemeClr val="tx1"/>
                </a:solidFill>
              </a:rPr>
              <a:t>페이지들이랑</a:t>
            </a:r>
            <a:r>
              <a:rPr lang="ko-KR" altLang="en-US" b="1" dirty="0">
                <a:solidFill>
                  <a:schemeClr val="tx1"/>
                </a:solidFill>
              </a:rPr>
              <a:t> 합쳐서 가능할지</a:t>
            </a:r>
          </a:p>
        </p:txBody>
      </p:sp>
    </p:spTree>
    <p:extLst>
      <p:ext uri="{BB962C8B-B14F-4D97-AF65-F5344CB8AC3E}">
        <p14:creationId xmlns:p14="http://schemas.microsoft.com/office/powerpoint/2010/main" val="3826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7690" y="629397"/>
            <a:ext cx="2201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기준정보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 err="1">
                <a:solidFill>
                  <a:schemeClr val="tx1"/>
                </a:solidFill>
              </a:rPr>
              <a:t>창고별</a:t>
            </a:r>
            <a:r>
              <a:rPr lang="ko-KR" altLang="en-US" dirty="0">
                <a:solidFill>
                  <a:schemeClr val="tx1"/>
                </a:solidFill>
              </a:rPr>
              <a:t> 재고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189" y="860178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whInventoryForm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pic>
        <p:nvPicPr>
          <p:cNvPr id="6" name="그림 5" descr="원동희 창고별 재고현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2790" y="1017166"/>
            <a:ext cx="7082247" cy="518457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330058" y="1954932"/>
            <a:ext cx="2513136" cy="609972"/>
            <a:chOff x="2721546" y="4077072"/>
            <a:chExt cx="2513136" cy="648072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330058" y="2564904"/>
            <a:ext cx="2513136" cy="648072"/>
            <a:chOff x="2721546" y="4077072"/>
            <a:chExt cx="2513136" cy="648072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 검색 창의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선택된 값에 따라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602850" y="25572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Sub-grid</a:t>
            </a:r>
            <a:r>
              <a:rPr lang="ko-KR" altLang="en-US" dirty="0">
                <a:solidFill>
                  <a:schemeClr val="tx1"/>
                </a:solidFill>
              </a:rPr>
              <a:t>출력 시 선택 한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의 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출고 목록 출력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7614380" y="1950740"/>
            <a:ext cx="2232248" cy="6099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Grid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선택 시 </a:t>
            </a:r>
            <a:r>
              <a:rPr lang="en-US" altLang="ko-KR" dirty="0">
                <a:solidFill>
                  <a:schemeClr val="tx1"/>
                </a:solidFill>
              </a:rPr>
              <a:t>sub-grid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066" y="195759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42" y="285293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6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42" y="450912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095226-7748-AC75-9BE9-7145BFD1BD18}"/>
              </a:ext>
            </a:extLst>
          </p:cNvPr>
          <p:cNvSpPr txBox="1"/>
          <p:nvPr/>
        </p:nvSpPr>
        <p:spPr>
          <a:xfrm>
            <a:off x="2217490" y="5430415"/>
            <a:ext cx="388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 기준으로 관리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창고에 있는 제품출력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Ui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는 가급적이면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11PAGE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말고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	12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번으로 하기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xmlns="" id="{D7C5FA6A-6DB9-0318-A50A-A38F935DB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836712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거래내역 </a:t>
            </a: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반품 신청 목록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612EB0-B44C-7105-76FC-4E7E7DACEB59}"/>
              </a:ext>
            </a:extLst>
          </p:cNvPr>
          <p:cNvSpPr txBox="1"/>
          <p:nvPr/>
        </p:nvSpPr>
        <p:spPr>
          <a:xfrm>
            <a:off x="-3147163" y="670162"/>
            <a:ext cx="30187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b="1" dirty="0">
                <a:solidFill>
                  <a:schemeClr val="tx1"/>
                </a:solidFill>
              </a:rPr>
              <a:t> 재고 현황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창고별로 제품과 재고수량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창고명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재고수량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창고위치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입출고 내역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하나의 행 </a:t>
            </a:r>
            <a:r>
              <a:rPr lang="ko-KR" altLang="en-US" dirty="0" err="1">
                <a:solidFill>
                  <a:schemeClr val="tx1"/>
                </a:solidFill>
              </a:rPr>
              <a:t>선택시</a:t>
            </a:r>
            <a:r>
              <a:rPr lang="ko-KR" altLang="en-US" dirty="0">
                <a:solidFill>
                  <a:schemeClr val="tx1"/>
                </a:solidFill>
              </a:rPr>
              <a:t> 하단 표 출력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=&gt;</a:t>
            </a:r>
            <a:r>
              <a:rPr lang="ko-KR" altLang="en-US" dirty="0">
                <a:solidFill>
                  <a:schemeClr val="tx1"/>
                </a:solidFill>
              </a:rPr>
              <a:t> 창고코드에 따른 입출고 건을 가져오면 될 듯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주문일자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고객기업명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주문개수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배송담당자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입금여부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창고선택시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해당 창고에 제품 재고 건수가 입력되도록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주문개수입력은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안하는걸로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일별수주내역에 주문개수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가져오는걸로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**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타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페이지랑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 합쳐도 된다고 했으나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여쭤봐야할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 것 같음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060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A08EE8E-5262-4C6A-9F84-BBA18B427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3" y="1125799"/>
            <a:ext cx="6470733" cy="5276728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73582" y="1958360"/>
            <a:ext cx="2276756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목록 정보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39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반품이 보관될 물류창고 지정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570431" y="3243456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승인요청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임원 자동 승인으로 연계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770742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반품 신청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ReturnApplicationList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전광복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목록 조회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2" y="2313953"/>
            <a:ext cx="215900" cy="20236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818" y="4300275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8" name="Oval 41">
            <a:extLst>
              <a:ext uri="{FF2B5EF4-FFF2-40B4-BE49-F238E27FC236}">
                <a16:creationId xmlns:a16="http://schemas.microsoft.com/office/drawing/2014/main" xmlns="" id="{F6F03444-0072-4BD4-94F9-16C2419E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690" y="5960457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A40993-2E24-C8C0-DD7A-47A874E35B41}"/>
              </a:ext>
            </a:extLst>
          </p:cNvPr>
          <p:cNvSpPr txBox="1"/>
          <p:nvPr/>
        </p:nvSpPr>
        <p:spPr>
          <a:xfrm>
            <a:off x="2076847" y="1161452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구매내역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history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9A1DA3-97F7-DC3B-FA26-CB03AF7F005B}"/>
              </a:ext>
            </a:extLst>
          </p:cNvPr>
          <p:cNvSpPr txBox="1"/>
          <p:nvPr/>
        </p:nvSpPr>
        <p:spPr>
          <a:xfrm>
            <a:off x="1060061" y="4332540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SCM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담당자가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B13728-FE8C-7F71-E646-D4A17643195D}"/>
              </a:ext>
            </a:extLst>
          </p:cNvPr>
          <p:cNvSpPr txBox="1"/>
          <p:nvPr/>
        </p:nvSpPr>
        <p:spPr>
          <a:xfrm>
            <a:off x="2017712" y="2282396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기업고객이 구매내역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history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F6A92A9-1F24-E937-2121-D3A0774D7B17}"/>
              </a:ext>
            </a:extLst>
          </p:cNvPr>
          <p:cNvSpPr txBox="1"/>
          <p:nvPr/>
        </p:nvSpPr>
        <p:spPr>
          <a:xfrm>
            <a:off x="4855285" y="4234739"/>
            <a:ext cx="388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반품건에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대해서 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9PAGE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와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합쳐도될듯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xmlns="" id="{00869FCC-96D0-C141-515A-77C1E71D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거래내역 </a:t>
            </a: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반품 신청 목록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BD054A4-F111-02F1-A592-0916F6946AAD}"/>
              </a:ext>
            </a:extLst>
          </p:cNvPr>
          <p:cNvSpPr txBox="1"/>
          <p:nvPr/>
        </p:nvSpPr>
        <p:spPr>
          <a:xfrm>
            <a:off x="-2434126" y="653833"/>
            <a:ext cx="245451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반품신청목록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반품지반품 신청 내역 목록확인시서 확인가능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기업명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코드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(No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인가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?)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신청일자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제품번호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주문수량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반품수량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</a:t>
            </a:r>
            <a:r>
              <a:rPr lang="ko-KR" altLang="en-US" dirty="0" err="1">
                <a:solidFill>
                  <a:schemeClr val="tx1"/>
                </a:solidFill>
              </a:rPr>
              <a:t>총금액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부분반품 건과 관련하여 의논해보아야 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우리 팀 전체 의논해볼 것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반품 지시서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승인요청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코드</a:t>
            </a:r>
            <a:r>
              <a:rPr lang="en-US" altLang="ko-KR" dirty="0">
                <a:solidFill>
                  <a:schemeClr val="tx1"/>
                </a:solidFill>
              </a:rPr>
              <a:t>(No?)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신청일자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제품번호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반품수량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</a:t>
            </a:r>
            <a:r>
              <a:rPr lang="ko-KR" altLang="en-US" dirty="0" err="1">
                <a:solidFill>
                  <a:schemeClr val="tx1"/>
                </a:solidFill>
              </a:rPr>
              <a:t>총금액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반품 담당창고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검색 기능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반품 코드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반품 제품번호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반품 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2086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56016-3C52-07FC-E35F-4C5FB7FFD1D2}"/>
              </a:ext>
            </a:extLst>
          </p:cNvPr>
          <p:cNvSpPr txBox="1"/>
          <p:nvPr/>
        </p:nvSpPr>
        <p:spPr>
          <a:xfrm>
            <a:off x="3324982" y="3044279"/>
            <a:ext cx="3679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3. </a:t>
            </a:r>
            <a:r>
              <a:rPr lang="ko-KR" altLang="en-US" sz="4400" b="1" dirty="0"/>
              <a:t>작업지시서</a:t>
            </a:r>
          </a:p>
        </p:txBody>
      </p:sp>
    </p:spTree>
    <p:extLst>
      <p:ext uri="{BB962C8B-B14F-4D97-AF65-F5344CB8AC3E}">
        <p14:creationId xmlns:p14="http://schemas.microsoft.com/office/powerpoint/2010/main" val="330033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556792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2"/>
                </a:solidFill>
              </a:rPr>
              <a:t>주문번호 클릭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62106" y="213285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</a:rPr>
              <a:t>주문 상세 페이지 </a:t>
            </a:r>
            <a:r>
              <a:rPr lang="ko-KR" altLang="en-US" sz="1000" dirty="0" err="1">
                <a:solidFill>
                  <a:schemeClr val="tx2"/>
                </a:solidFill>
              </a:rPr>
              <a:t>모달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4" y="1628800"/>
            <a:ext cx="6912768" cy="445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34888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466" y="378904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13DCC08B-3B68-FF05-4FB7-599A625FF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작업지시서 </a:t>
            </a:r>
            <a:r>
              <a:rPr lang="en-US" altLang="ko-KR" sz="700" dirty="0">
                <a:solidFill>
                  <a:srgbClr val="000000"/>
                </a:solidFill>
              </a:rPr>
              <a:t>- </a:t>
            </a:r>
            <a:r>
              <a:rPr lang="ko-KR" altLang="en-US" sz="700" dirty="0">
                <a:solidFill>
                  <a:srgbClr val="000000"/>
                </a:solidFill>
              </a:rPr>
              <a:t>배송지시서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CCBEDF-242B-131F-098D-F115E4EB4B69}"/>
              </a:ext>
            </a:extLst>
          </p:cNvPr>
          <p:cNvSpPr txBox="1"/>
          <p:nvPr/>
        </p:nvSpPr>
        <p:spPr>
          <a:xfrm>
            <a:off x="-2537931" y="642648"/>
            <a:ext cx="228620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배송지시서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기업이 주문한 상품의 배송상태 확인 가능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 번호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제품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일자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업체명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수량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배송 희망일자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배송 상태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배송대기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배송중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배송완료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배송지시서 상세보기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해당 건수에 대한 주문내역 확인가능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 일자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번호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업체명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제품명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수량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주문상품 배정 창고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주문 배송 담당자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입금 여부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4616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484784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4"/>
                </a:solidFill>
              </a:rPr>
              <a:t>제품명</a:t>
            </a:r>
            <a:r>
              <a:rPr lang="en-US" altLang="ko-KR" sz="1000" dirty="0">
                <a:solidFill>
                  <a:schemeClr val="accent4"/>
                </a:solidFill>
              </a:rPr>
              <a:t>/</a:t>
            </a:r>
            <a:r>
              <a:rPr lang="ko-KR" altLang="en-US" sz="1000" dirty="0">
                <a:solidFill>
                  <a:schemeClr val="accent4"/>
                </a:solidFill>
              </a:rPr>
              <a:t>발주업체로 검색 가능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4114" y="206084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accent4"/>
                </a:solidFill>
              </a:rPr>
              <a:t>날짜별</a:t>
            </a:r>
            <a:r>
              <a:rPr lang="ko-KR" altLang="en-US" sz="1000" dirty="0">
                <a:solidFill>
                  <a:schemeClr val="accent4"/>
                </a:solidFill>
              </a:rPr>
              <a:t> 조회가능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290" y="1772816"/>
            <a:ext cx="6465962" cy="402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506" y="234888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730" y="2420888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66A497-7671-1EF3-6B08-958CDA43B03E}"/>
              </a:ext>
            </a:extLst>
          </p:cNvPr>
          <p:cNvSpPr txBox="1"/>
          <p:nvPr/>
        </p:nvSpPr>
        <p:spPr>
          <a:xfrm>
            <a:off x="2076847" y="1161452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화면이 애매함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088E68-58D9-BA5B-A6DF-F796B797873E}"/>
              </a:ext>
            </a:extLst>
          </p:cNvPr>
          <p:cNvSpPr txBox="1"/>
          <p:nvPr/>
        </p:nvSpPr>
        <p:spPr>
          <a:xfrm>
            <a:off x="2450852" y="1803629"/>
            <a:ext cx="388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실질적으로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발주냈을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때 발주 조회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발주지시서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INSERT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추가버튼있어야함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xmlns="" id="{B69FEAFF-EFED-0E39-5709-9703A3C1CAD8}"/>
              </a:ext>
            </a:extLst>
          </p:cNvPr>
          <p:cNvSpPr/>
          <p:nvPr/>
        </p:nvSpPr>
        <p:spPr bwMode="auto">
          <a:xfrm>
            <a:off x="4196024" y="748770"/>
            <a:ext cx="2160364" cy="2448272"/>
          </a:xfrm>
          <a:prstGeom prst="star5">
            <a:avLst/>
          </a:prstGeom>
          <a:solidFill>
            <a:srgbClr val="FFC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0B2AE7C8-A9D4-6877-C48A-C403C8BFD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작업지시서 </a:t>
            </a:r>
            <a:r>
              <a:rPr lang="en-US" altLang="ko-KR" sz="700" dirty="0">
                <a:solidFill>
                  <a:srgbClr val="000000"/>
                </a:solidFill>
              </a:rPr>
              <a:t>- </a:t>
            </a:r>
            <a:r>
              <a:rPr lang="ko-KR" altLang="en-US" sz="700" dirty="0">
                <a:solidFill>
                  <a:srgbClr val="000000"/>
                </a:solidFill>
              </a:rPr>
              <a:t>발주지시서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E543B5-08C8-E789-A1B5-A903955A464B}"/>
              </a:ext>
            </a:extLst>
          </p:cNvPr>
          <p:cNvSpPr txBox="1"/>
          <p:nvPr/>
        </p:nvSpPr>
        <p:spPr>
          <a:xfrm>
            <a:off x="-2537931" y="642648"/>
            <a:ext cx="263084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발주지시서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발주 후 발주내역들 조회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우리 회사가 재고부족으로 타 업체에 발주를 넣음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제품 번호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제품 이름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제품 발주업체명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제품 발주수량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제품 저장창고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발주 일자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발주 진행상태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검색 기능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sz="2400" b="1" dirty="0">
                <a:solidFill>
                  <a:schemeClr val="tx1"/>
                </a:solidFill>
              </a:rPr>
              <a:t/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업체명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제품종류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날짜 조회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9084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41277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4"/>
                </a:solidFill>
              </a:rPr>
              <a:t>기업 고객명으로 조회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0098" y="2060848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</a:rPr>
              <a:t>기간별 조회</a:t>
            </a: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02" y="2492897"/>
            <a:ext cx="216024" cy="72008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21" name="그림 20" descr="반품지시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58" y="2204864"/>
            <a:ext cx="7128792" cy="3581400"/>
          </a:xfrm>
          <a:prstGeom prst="rect">
            <a:avLst/>
          </a:prstGeom>
        </p:spPr>
      </p:pic>
      <p:sp>
        <p:nvSpPr>
          <p:cNvPr id="22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780928"/>
            <a:ext cx="216024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38" y="2780928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A654F6-3C1B-8347-8B27-4753D51F7375}"/>
              </a:ext>
            </a:extLst>
          </p:cNvPr>
          <p:cNvSpPr txBox="1"/>
          <p:nvPr/>
        </p:nvSpPr>
        <p:spPr>
          <a:xfrm>
            <a:off x="2076847" y="1161452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화면이 애매함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FBBB94-63FB-6CFB-1933-366471380318}"/>
              </a:ext>
            </a:extLst>
          </p:cNvPr>
          <p:cNvSpPr txBox="1"/>
          <p:nvPr/>
        </p:nvSpPr>
        <p:spPr>
          <a:xfrm>
            <a:off x="2450852" y="1803629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반품지시서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INSERT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추가버튼있어야함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xmlns="" id="{5AEEF060-247D-562C-EA87-E2C5567BFC0C}"/>
              </a:ext>
            </a:extLst>
          </p:cNvPr>
          <p:cNvSpPr/>
          <p:nvPr/>
        </p:nvSpPr>
        <p:spPr bwMode="auto">
          <a:xfrm>
            <a:off x="4196024" y="748770"/>
            <a:ext cx="2160364" cy="2448272"/>
          </a:xfrm>
          <a:prstGeom prst="star5">
            <a:avLst/>
          </a:prstGeom>
          <a:solidFill>
            <a:srgbClr val="FFC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516BC0F8-A8E2-5E14-EC9C-C4037AEF4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작업지시서 </a:t>
            </a:r>
            <a:r>
              <a:rPr lang="en-US" altLang="ko-KR" sz="700" dirty="0">
                <a:solidFill>
                  <a:srgbClr val="000000"/>
                </a:solidFill>
              </a:rPr>
              <a:t>- </a:t>
            </a:r>
            <a:r>
              <a:rPr lang="ko-KR" altLang="en-US" sz="700" dirty="0">
                <a:solidFill>
                  <a:srgbClr val="000000"/>
                </a:solidFill>
              </a:rPr>
              <a:t>반품지시서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105DAB-D04D-742C-B2DC-DB6F9E2B7852}"/>
              </a:ext>
            </a:extLst>
          </p:cNvPr>
          <p:cNvSpPr txBox="1"/>
          <p:nvPr/>
        </p:nvSpPr>
        <p:spPr>
          <a:xfrm>
            <a:off x="-2537931" y="642648"/>
            <a:ext cx="261642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반품지시서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반품 후 반품목록 내용 조회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우리가 발주 받은 품목들도 반품을 하는건지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?</a:t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우리회사 제품을 산 고객들의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반품건인지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?</a:t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반품 번호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주문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/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발주</a:t>
            </a:r>
            <a:r>
              <a:rPr lang="ko-KR" altLang="en-US" dirty="0">
                <a:solidFill>
                  <a:schemeClr val="tx1"/>
                </a:solidFill>
              </a:rPr>
              <a:t> 일자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주문이야 발주야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반품 제품명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반품 수량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반품 금액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반품 종류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반품 승인여부</a:t>
            </a:r>
            <a:r>
              <a:rPr lang="en-US" altLang="ko-KR" dirty="0">
                <a:solidFill>
                  <a:schemeClr val="tx1"/>
                </a:solidFill>
              </a:rPr>
              <a:t>(Y/N)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  <a:highlight>
                  <a:srgbClr val="FFFF00"/>
                </a:highlight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  <a:highlight>
                  <a:srgbClr val="FFFF00"/>
                </a:highlight>
              </a:rPr>
              <a:t>검색 기능</a:t>
            </a:r>
            <a:r>
              <a:rPr lang="en-US" altLang="ko-KR" sz="1200" b="1" dirty="0">
                <a:solidFill>
                  <a:schemeClr val="tx1"/>
                </a:solidFill>
                <a:highlight>
                  <a:srgbClr val="FFFF00"/>
                </a:highlight>
              </a:rPr>
              <a:t>]</a:t>
            </a:r>
            <a:r>
              <a:rPr lang="en-US" altLang="ko-KR" sz="2400" b="1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sz="2400" b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기업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업체명 조회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2.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날짜 조회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검색기능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54788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56016-3C52-07FC-E35F-4C5FB7FFD1D2}"/>
              </a:ext>
            </a:extLst>
          </p:cNvPr>
          <p:cNvSpPr txBox="1"/>
          <p:nvPr/>
        </p:nvSpPr>
        <p:spPr>
          <a:xfrm>
            <a:off x="3324982" y="3044279"/>
            <a:ext cx="3679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3. </a:t>
            </a:r>
            <a:r>
              <a:rPr lang="ko-KR" altLang="en-US" sz="4400" b="1" dirty="0"/>
              <a:t>작업지시서</a:t>
            </a:r>
          </a:p>
        </p:txBody>
      </p:sp>
    </p:spTree>
    <p:extLst>
      <p:ext uri="{BB962C8B-B14F-4D97-AF65-F5344CB8AC3E}">
        <p14:creationId xmlns:p14="http://schemas.microsoft.com/office/powerpoint/2010/main" val="91945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56016-3C52-07FC-E35F-4C5FB7FFD1D2}"/>
              </a:ext>
            </a:extLst>
          </p:cNvPr>
          <p:cNvSpPr txBox="1"/>
          <p:nvPr/>
        </p:nvSpPr>
        <p:spPr>
          <a:xfrm>
            <a:off x="3324982" y="3044279"/>
            <a:ext cx="3299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SCM</a:t>
            </a:r>
            <a:r>
              <a:rPr lang="ko-KR" altLang="en-US" sz="4400" b="1" dirty="0"/>
              <a:t> 관리자</a:t>
            </a:r>
          </a:p>
        </p:txBody>
      </p:sp>
    </p:spTree>
    <p:extLst>
      <p:ext uri="{BB962C8B-B14F-4D97-AF65-F5344CB8AC3E}">
        <p14:creationId xmlns:p14="http://schemas.microsoft.com/office/powerpoint/2010/main" val="69397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xmlns="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785938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SCM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화면정의서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xmlns="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643313"/>
            <a:ext cx="18573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F3FA2B-BDA7-D0A7-1C94-5A8CFB92F698}"/>
              </a:ext>
            </a:extLst>
          </p:cNvPr>
          <p:cNvSpPr txBox="1"/>
          <p:nvPr/>
        </p:nvSpPr>
        <p:spPr>
          <a:xfrm>
            <a:off x="3085663" y="1156594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Lombok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안사용함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71D909-EF7B-42BD-B2AD-6818080B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6" y="1129594"/>
            <a:ext cx="6461427" cy="5269139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73581" y="1958360"/>
            <a:ext cx="227675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신규등록의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콤보박스로</a:t>
            </a:r>
            <a:r>
              <a:rPr lang="ko-KR" altLang="en-US" dirty="0">
                <a:solidFill>
                  <a:schemeClr val="tx1"/>
                </a:solidFill>
              </a:rPr>
              <a:t> 선택할 수 있게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수정의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기업고객 혹은 내부직원을 표시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40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 전용 항목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570431" y="3243456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 전용 항목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562529" y="3880480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내부직원 전용항목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7579847" y="4547984"/>
            <a:ext cx="225859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내부직원 전용항목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96" y="1877510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16BA03A2-E14D-4B1A-9D2A-924DCF92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기준정보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기업 고객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직원정보 관리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등록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수정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UserInfo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체크 시 목록에서 삭제된 정보도 표시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14" y="4226612"/>
            <a:ext cx="215900" cy="228278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51" y="4528551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8" name="Oval 41">
            <a:extLst>
              <a:ext uri="{FF2B5EF4-FFF2-40B4-BE49-F238E27FC236}">
                <a16:creationId xmlns:a16="http://schemas.microsoft.com/office/drawing/2014/main" xmlns="" id="{D0D00031-A4D1-4229-BFB8-0BBA3DC0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39" y="4528551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88" name="Oval 41">
            <a:extLst>
              <a:ext uri="{FF2B5EF4-FFF2-40B4-BE49-F238E27FC236}">
                <a16:creationId xmlns:a16="http://schemas.microsoft.com/office/drawing/2014/main" xmlns="" id="{C8A2A8C4-1B6E-4196-A91C-A04CD2A8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51" y="4964350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89" name="Oval 41">
            <a:extLst>
              <a:ext uri="{FF2B5EF4-FFF2-40B4-BE49-F238E27FC236}">
                <a16:creationId xmlns:a16="http://schemas.microsoft.com/office/drawing/2014/main" xmlns="" id="{3234A96B-1AFE-4D9D-B5B2-1EBF1773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39" y="4964350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66537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56016-3C52-07FC-E35F-4C5FB7FFD1D2}"/>
              </a:ext>
            </a:extLst>
          </p:cNvPr>
          <p:cNvSpPr txBox="1"/>
          <p:nvPr/>
        </p:nvSpPr>
        <p:spPr>
          <a:xfrm>
            <a:off x="3324982" y="3044279"/>
            <a:ext cx="3114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1. </a:t>
            </a:r>
            <a:r>
              <a:rPr lang="ko-KR" altLang="en-US" sz="4400" b="1" dirty="0"/>
              <a:t>기준정보</a:t>
            </a:r>
          </a:p>
        </p:txBody>
      </p:sp>
    </p:spTree>
    <p:extLst>
      <p:ext uri="{BB962C8B-B14F-4D97-AF65-F5344CB8AC3E}">
        <p14:creationId xmlns:p14="http://schemas.microsoft.com/office/powerpoint/2010/main" val="286158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157CBD-5609-4755-9553-62069EBC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0" y="1099552"/>
            <a:ext cx="6477352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CD6372C-0288-4231-B267-1A985765BA62}"/>
              </a:ext>
            </a:extLst>
          </p:cNvPr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5FC63D76-12B5-4682-A7CB-2D025C5E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xmlns="" id="{1A8AA187-EF02-4291-BC46-6C7516E06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xmlns="" id="{615BE6B2-D5C5-4DF2-A202-08D390B8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xmlns="" id="{099223E0-3D38-4C61-A6AB-77FD1131B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xmlns="" id="{36238226-12E6-4277-A7FE-FE1D58EBC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36E43D9-94F5-4BC9-A9B9-0963F3212934}"/>
              </a:ext>
            </a:extLst>
          </p:cNvPr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6146D108-AA9E-46C7-87B8-DB32E886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xmlns="" id="{19F7AB7C-2DB8-4583-8A5A-A7497EF0B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xmlns="" id="{D9070A5E-4623-495B-B282-DC211EB46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xmlns="" id="{98091718-3609-4C97-AA31-4F8E557DB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xmlns="" id="{972BF1FD-2CAA-4CD7-9B7B-63905F457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80B7729-A1B4-4A0D-962C-75EA75924A6E}"/>
              </a:ext>
            </a:extLst>
          </p:cNvPr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xmlns="" id="{D970C46C-D38F-4109-830F-3ABFA118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xmlns="" id="{DC71825A-B59B-43E0-97A3-9D168DA69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xmlns="" id="{B7CA2A7B-4DD8-4E96-B7F6-0E5211ECA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xmlns="" id="{82D0468F-32FF-409B-9B60-29930A4D5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xmlns="" id="{7CE66C98-9E31-4FF6-8CC7-825EA2CD5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2D202EA-8900-4648-A31B-14A26F027D17}"/>
              </a:ext>
            </a:extLst>
          </p:cNvPr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xmlns="" id="{9DAD189E-617A-4015-AEA2-3AD5EF57E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xmlns="" id="{706F2757-BC1F-44C4-99B2-61C82726B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xmlns="" id="{E207FF67-A50D-4344-B73D-76A3B9750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xmlns="" id="{52AA6136-EA2C-4763-A4E4-4EBCC63F9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xmlns="" id="{A06CD0D0-4C23-4379-BC96-B7DE4973F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0E80EE8F-3F74-451C-B7FC-A73F6EC926B9}"/>
              </a:ext>
            </a:extLst>
          </p:cNvPr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xmlns="" id="{602C1306-E429-4DB7-B05B-293BCE2E4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xmlns="" id="{694DF86C-D225-478B-A0E2-1D9AA0ADB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xmlns="" id="{8B6A576B-39B7-4F94-BE27-CE31AEE1F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xmlns="" id="{BDE5A33A-914E-46C1-AB98-10B729113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xmlns="" id="{CB8B73CD-7010-43E9-918E-BEAB34C74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D56CE90-66C9-4E8A-B0C8-2C6569989B84}"/>
              </a:ext>
            </a:extLst>
          </p:cNvPr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xmlns="" id="{3A913423-D40A-4553-B2F2-DD694676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xmlns="" id="{AE8722D7-9DD3-4340-873E-057517E74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xmlns="" id="{6D794A68-A1C8-41DF-992A-7966EBDD2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xmlns="" id="{F9A1E8C5-40A8-4731-ABC9-AA9BD75F2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xmlns="" id="{4E58319A-E15C-4829-972F-9F5DBC4D9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9A668B3-FD45-42F5-B1CF-026B276AE3C7}"/>
              </a:ext>
            </a:extLst>
          </p:cNvPr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xmlns="" id="{7BC85B8B-1110-4AAC-AB3E-7A38F3D0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xmlns="" id="{21863318-FA7B-4347-9C20-AAA3F362B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xmlns="" id="{EA5048E0-F715-4B58-B02A-1F60D429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700AE68-DDE9-4EA8-90AA-285AEB48B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xmlns="" id="{EEB6950A-C65E-4B36-8056-EEB0328A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1896506-C3E6-44ED-A509-58AB0094B448}"/>
              </a:ext>
            </a:extLst>
          </p:cNvPr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xmlns="" id="{756CEF03-4CB5-4E7C-B99A-5043AE240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xmlns="" id="{3B4B3FA7-C38D-413D-8540-4108FE94E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xmlns="" id="{33A97BF3-8215-4E4C-AE48-3579AD928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xmlns="" id="{179A3D45-EC61-4D4C-BEC3-CF9D2A974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xmlns="" id="{9A7226D7-4BA5-4E31-8CF6-89D4330E0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26DE15C-0724-42E8-95A9-1A23C18D4970}"/>
              </a:ext>
            </a:extLst>
          </p:cNvPr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목록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A492E3F-8955-4978-8AF8-21BFFECA43C2}"/>
              </a:ext>
            </a:extLst>
          </p:cNvPr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게시물 조회 기능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A2C9861-46E5-4668-82A1-840034473DA4}"/>
              </a:ext>
            </a:extLst>
          </p:cNvPr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게시물 제목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상세보기 페이지로 이동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4634850-CAB7-46D8-AA02-E5710BDD44BF}"/>
              </a:ext>
            </a:extLst>
          </p:cNvPr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글쓰기 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글쓰기 페이지로 이동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BC5C241-7217-465C-A1B7-F51254DE139F}"/>
              </a:ext>
            </a:extLst>
          </p:cNvPr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읽기 페이지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4F38CA6-FC0A-44E5-BFA4-52AB7C3012DE}"/>
              </a:ext>
            </a:extLst>
          </p:cNvPr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쓰기 페이지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3D00451-F6AC-4A92-A260-9D580244333A}"/>
              </a:ext>
            </a:extLst>
          </p:cNvPr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B5CC5D0-2A70-4BA6-AED8-A3B08CDAB962}"/>
              </a:ext>
            </a:extLst>
          </p:cNvPr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79FB6E4-D06D-4CD3-BE84-188BFA80CC67}"/>
              </a:ext>
            </a:extLst>
          </p:cNvPr>
          <p:cNvSpPr txBox="1"/>
          <p:nvPr/>
        </p:nvSpPr>
        <p:spPr>
          <a:xfrm>
            <a:off x="2797169" y="217002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F8047DB-E084-49A1-9BC6-7E4862E6BC6C}"/>
              </a:ext>
            </a:extLst>
          </p:cNvPr>
          <p:cNvSpPr txBox="1"/>
          <p:nvPr/>
        </p:nvSpPr>
        <p:spPr>
          <a:xfrm>
            <a:off x="1682563" y="264673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2012305-3864-4187-8928-0C71F6B60F33}"/>
              </a:ext>
            </a:extLst>
          </p:cNvPr>
          <p:cNvSpPr txBox="1"/>
          <p:nvPr/>
        </p:nvSpPr>
        <p:spPr>
          <a:xfrm>
            <a:off x="2271367" y="3042838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1C90D2A-60FD-450E-8F66-275F2CCE06B1}"/>
              </a:ext>
            </a:extLst>
          </p:cNvPr>
          <p:cNvSpPr txBox="1"/>
          <p:nvPr/>
        </p:nvSpPr>
        <p:spPr>
          <a:xfrm>
            <a:off x="5337364" y="304684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BC43463-F66B-43CD-AF44-B8E2D7D5FA43}"/>
              </a:ext>
            </a:extLst>
          </p:cNvPr>
          <p:cNvSpPr txBox="1"/>
          <p:nvPr/>
        </p:nvSpPr>
        <p:spPr>
          <a:xfrm>
            <a:off x="2931975" y="443468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347C6CA-5485-474C-8CDB-A2C3DCA3AA6E}"/>
              </a:ext>
            </a:extLst>
          </p:cNvPr>
          <p:cNvSpPr txBox="1"/>
          <p:nvPr/>
        </p:nvSpPr>
        <p:spPr>
          <a:xfrm>
            <a:off x="2931975" y="6826917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76" name="Text Box 1">
            <a:extLst>
              <a:ext uri="{FF2B5EF4-FFF2-40B4-BE49-F238E27FC236}">
                <a16:creationId xmlns:a16="http://schemas.microsoft.com/office/drawing/2014/main" xmlns="" id="{A6A61883-8A35-4FD9-9167-F945E97D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sp>
        <p:nvSpPr>
          <p:cNvPr id="67" name="Text Box 1">
            <a:extLst>
              <a:ext uri="{FF2B5EF4-FFF2-40B4-BE49-F238E27FC236}">
                <a16:creationId xmlns:a16="http://schemas.microsoft.com/office/drawing/2014/main" xmlns="" id="{8F14F8D5-7250-48B6-9631-725F67144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기준정보 </a:t>
            </a:r>
            <a:r>
              <a:rPr lang="en-US" altLang="ko-KR" dirty="0">
                <a:solidFill>
                  <a:srgbClr val="000000"/>
                </a:solidFill>
              </a:rPr>
              <a:t>– SCM </a:t>
            </a:r>
            <a:r>
              <a:rPr lang="ko-KR" altLang="en-US" dirty="0">
                <a:solidFill>
                  <a:srgbClr val="000000"/>
                </a:solidFill>
              </a:rPr>
              <a:t>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xmlns="" id="{93DEC279-E600-45C8-A92D-E4ECAABA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공지사항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9" name="Text Box 31">
            <a:extLst>
              <a:ext uri="{FF2B5EF4-FFF2-40B4-BE49-F238E27FC236}">
                <a16:creationId xmlns:a16="http://schemas.microsoft.com/office/drawing/2014/main" xmlns="" id="{82F9A470-8E78-47EB-95B6-4D8C1DAF8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notice</a:t>
            </a:r>
          </a:p>
        </p:txBody>
      </p:sp>
    </p:spTree>
    <p:extLst>
      <p:ext uri="{BB962C8B-B14F-4D97-AF65-F5344CB8AC3E}">
        <p14:creationId xmlns:p14="http://schemas.microsoft.com/office/powerpoint/2010/main" val="217692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BFBC6E58-1C55-4786-BBFE-C3F9CC3B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1" y="1099552"/>
            <a:ext cx="600297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DBCE66D-ED49-49D5-B111-0359D4E44902}"/>
              </a:ext>
            </a:extLst>
          </p:cNvPr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7DB570A-153B-4426-923B-DDEB87A5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xmlns="" id="{871A94F4-E579-45D3-B25D-290AF6B9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xmlns="" id="{32C47BE6-FDAC-42E0-8542-58F1ED77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xmlns="" id="{E8DEDFE6-6293-4127-BC98-4C8239061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xmlns="" id="{A28D10B7-ED70-4CD6-8749-C6242F87E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590CAB-61F4-4032-8401-51610A96809E}"/>
              </a:ext>
            </a:extLst>
          </p:cNvPr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8F0925CE-7CDC-4B43-97AF-CBC33EC8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xmlns="" id="{7EBC1E39-2E1D-457E-AFA9-616615A19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xmlns="" id="{254B7349-4676-4B59-A820-1D1C54A25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xmlns="" id="{3034D0C5-4283-4977-B573-34D1AA124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xmlns="" id="{27CF7A40-3E2A-4A49-B0D1-85535945F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84033BF-6BF8-4B3D-A1ED-B390844CAA3D}"/>
              </a:ext>
            </a:extLst>
          </p:cNvPr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03B75219-C2F0-42BD-B556-56AE9486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xmlns="" id="{69FB4A82-F281-41D2-BE09-8DE1C177D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xmlns="" id="{E2097AF4-32AC-443A-9B59-B931DE416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xmlns="" id="{C17D3AB2-4839-475C-9209-C963D5891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xmlns="" id="{0D0E6767-AF82-4509-8884-945245E37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E28B8CF-DD56-48FB-A361-70004CCB6BAA}"/>
              </a:ext>
            </a:extLst>
          </p:cNvPr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xmlns="" id="{C09697A4-85C7-4549-9A21-BB5CA74BC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xmlns="" id="{C6641D8C-8C79-4303-9CB0-4BEE7C673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xmlns="" id="{9B35F370-F8AE-4B87-810C-442488DBD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xmlns="" id="{B3F3A051-8C6C-439E-846E-6DE551975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xmlns="" id="{C4B3D748-FA6E-40D1-871F-26FC104EE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82D32C6D-BB4C-450E-850F-0DCE348741EC}"/>
              </a:ext>
            </a:extLst>
          </p:cNvPr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xmlns="" id="{D8F59C8C-0E62-4AB0-B15D-E8AFCA3D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xmlns="" id="{01CA3464-49D0-4071-B0C2-80186184C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xmlns="" id="{8CD1B58B-6204-4469-8F51-631811BF8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CC409D41-6EE1-495B-BC69-6063B5AD4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xmlns="" id="{691FB7D2-99DE-4FD6-8727-3153B7AE6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5A2B4D19-33E6-4E5F-8F11-90AEB301C405}"/>
              </a:ext>
            </a:extLst>
          </p:cNvPr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xmlns="" id="{96FBF47C-0362-4987-81C6-6D0764A7E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xmlns="" id="{7FC2BFD8-AEBF-457E-9C1C-E8FAA89DE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xmlns="" id="{6FA4BAD2-BC03-4881-BE4B-3F3E96DF0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xmlns="" id="{6C25BC9A-528C-4EC0-AE33-7ADC461AE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xmlns="" id="{6749ED3D-3DCB-4860-83F0-A627DD7F7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65C3D93-EDFC-46AC-BE01-55EA17530781}"/>
              </a:ext>
            </a:extLst>
          </p:cNvPr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xmlns="" id="{F063C3EC-7D94-441D-A99B-5661D0FB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xmlns="" id="{079E0CAE-0045-4AF5-818C-F07D11DE0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xmlns="" id="{9DB4C2CF-09F5-44DE-9C87-FE830C91F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xmlns="" id="{117CB82B-6988-488F-A9BE-1373CDF59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xmlns="" id="{6D9F4FB3-7B73-4CC8-A89F-6ACDB07FA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1DEFAA2-9F55-46B1-9265-A6012457E972}"/>
              </a:ext>
            </a:extLst>
          </p:cNvPr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xmlns="" id="{4AC3E912-6022-4342-98F8-FC072382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8" name="Line 9">
              <a:extLst>
                <a:ext uri="{FF2B5EF4-FFF2-40B4-BE49-F238E27FC236}">
                  <a16:creationId xmlns:a16="http://schemas.microsoft.com/office/drawing/2014/main" xmlns="" id="{AA69FB2F-A2EC-47D9-B7D7-EE3EC36A0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Line 10">
              <a:extLst>
                <a:ext uri="{FF2B5EF4-FFF2-40B4-BE49-F238E27FC236}">
                  <a16:creationId xmlns:a16="http://schemas.microsoft.com/office/drawing/2014/main" xmlns="" id="{6FCF481D-244C-4055-B6EC-2E81FD15A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1">
              <a:extLst>
                <a:ext uri="{FF2B5EF4-FFF2-40B4-BE49-F238E27FC236}">
                  <a16:creationId xmlns:a16="http://schemas.microsoft.com/office/drawing/2014/main" xmlns="" id="{2C3D821A-71AA-44D4-93F1-A62D73AD3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2">
              <a:extLst>
                <a:ext uri="{FF2B5EF4-FFF2-40B4-BE49-F238E27FC236}">
                  <a16:creationId xmlns:a16="http://schemas.microsoft.com/office/drawing/2014/main" xmlns="" id="{D700CD3E-7F0B-4DB4-AC36-7E1D252B7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E7849BB-DAD3-4764-893C-3B67623F07D1}"/>
              </a:ext>
            </a:extLst>
          </p:cNvPr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공통코드 목록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40762CA-0308-434D-8879-E4B130BA36DB}"/>
              </a:ext>
            </a:extLst>
          </p:cNvPr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수정버튼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수정 및 삭제 페이지로 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61B0672-A7A0-473E-BBCB-01B92E4272CC}"/>
              </a:ext>
            </a:extLst>
          </p:cNvPr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코드 검색 기능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9478C95-705C-46EE-A963-124D65290633}"/>
              </a:ext>
            </a:extLst>
          </p:cNvPr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등록 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등록 페이지로 이동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9313631-803E-4AE1-A903-1588844CBEA9}"/>
              </a:ext>
            </a:extLst>
          </p:cNvPr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그룹코드 수정 및 삭제 창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D58103B-5048-4C85-AB3E-4E2805EDE7EB}"/>
              </a:ext>
            </a:extLst>
          </p:cNvPr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그룹코드 등록 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358A607-6494-4299-B890-E09A9DD77611}"/>
              </a:ext>
            </a:extLst>
          </p:cNvPr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그룹코드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하단에 상세코드 목록 표시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75EDCEC-ADC4-4CF3-B38E-4EDCB011276B}"/>
              </a:ext>
            </a:extLst>
          </p:cNvPr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상세코드 목록 표시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7E9932B-CB0C-4363-9A5F-6AB152481471}"/>
              </a:ext>
            </a:extLst>
          </p:cNvPr>
          <p:cNvSpPr txBox="1"/>
          <p:nvPr/>
        </p:nvSpPr>
        <p:spPr>
          <a:xfrm>
            <a:off x="3226377" y="2197873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9AD4BA7-191A-49B8-AF27-835D7463B93E}"/>
              </a:ext>
            </a:extLst>
          </p:cNvPr>
          <p:cNvSpPr txBox="1"/>
          <p:nvPr/>
        </p:nvSpPr>
        <p:spPr>
          <a:xfrm>
            <a:off x="5686614" y="284334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D70C4F0-CE0C-4CA4-B1E8-907C2837904F}"/>
              </a:ext>
            </a:extLst>
          </p:cNvPr>
          <p:cNvSpPr txBox="1"/>
          <p:nvPr/>
        </p:nvSpPr>
        <p:spPr>
          <a:xfrm>
            <a:off x="1533152" y="394886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4957565-452D-40ED-942B-D43191F06DDA}"/>
              </a:ext>
            </a:extLst>
          </p:cNvPr>
          <p:cNvSpPr txBox="1"/>
          <p:nvPr/>
        </p:nvSpPr>
        <p:spPr>
          <a:xfrm>
            <a:off x="5529858" y="361228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A3B4FAB-0076-4A75-89FE-E2B2671EF848}"/>
              </a:ext>
            </a:extLst>
          </p:cNvPr>
          <p:cNvSpPr txBox="1"/>
          <p:nvPr/>
        </p:nvSpPr>
        <p:spPr>
          <a:xfrm>
            <a:off x="3546311" y="4780450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16F542A-B95F-48ED-ABDB-5C9488B88BF1}"/>
              </a:ext>
            </a:extLst>
          </p:cNvPr>
          <p:cNvSpPr txBox="1"/>
          <p:nvPr/>
        </p:nvSpPr>
        <p:spPr>
          <a:xfrm>
            <a:off x="3546311" y="584679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4F583D0-2661-4091-BDCC-8EF8CAB47E54}"/>
              </a:ext>
            </a:extLst>
          </p:cNvPr>
          <p:cNvSpPr txBox="1"/>
          <p:nvPr/>
        </p:nvSpPr>
        <p:spPr>
          <a:xfrm>
            <a:off x="1425402" y="6355211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DF0FA65-FDF7-4EB5-B652-CC1BAABA6080}"/>
              </a:ext>
            </a:extLst>
          </p:cNvPr>
          <p:cNvSpPr txBox="1"/>
          <p:nvPr/>
        </p:nvSpPr>
        <p:spPr>
          <a:xfrm>
            <a:off x="3191892" y="716297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⑧</a:t>
            </a:r>
          </a:p>
        </p:txBody>
      </p:sp>
      <p:sp>
        <p:nvSpPr>
          <p:cNvPr id="70" name="Text Box 1">
            <a:extLst>
              <a:ext uri="{FF2B5EF4-FFF2-40B4-BE49-F238E27FC236}">
                <a16:creationId xmlns:a16="http://schemas.microsoft.com/office/drawing/2014/main" xmlns="" id="{6B96DFF4-0957-4BB7-988D-7112B8C89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sp>
        <p:nvSpPr>
          <p:cNvPr id="71" name="Text Box 1">
            <a:extLst>
              <a:ext uri="{FF2B5EF4-FFF2-40B4-BE49-F238E27FC236}">
                <a16:creationId xmlns:a16="http://schemas.microsoft.com/office/drawing/2014/main" xmlns="" id="{9313A921-DB1D-4276-B1DF-1735CAFF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기준정보 </a:t>
            </a:r>
            <a:r>
              <a:rPr lang="en-US" altLang="ko-KR" dirty="0">
                <a:solidFill>
                  <a:srgbClr val="000000"/>
                </a:solidFill>
              </a:rPr>
              <a:t>– SCM </a:t>
            </a:r>
            <a:r>
              <a:rPr lang="ko-KR" altLang="en-US" dirty="0">
                <a:solidFill>
                  <a:srgbClr val="000000"/>
                </a:solidFill>
              </a:rPr>
              <a:t>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564FE40F-C106-4B3B-89BF-3F40CD4CB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err="1">
                <a:solidFill>
                  <a:srgbClr val="000000"/>
                </a:solidFill>
              </a:rPr>
              <a:t>공통코드관리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3" name="Text Box 31">
            <a:extLst>
              <a:ext uri="{FF2B5EF4-FFF2-40B4-BE49-F238E27FC236}">
                <a16:creationId xmlns:a16="http://schemas.microsoft.com/office/drawing/2014/main" xmlns="" id="{776CA163-B45F-4D23-A313-6D4A9007F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cmnCodeMng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F373E47-4219-41AD-042B-C78627637404}"/>
              </a:ext>
            </a:extLst>
          </p:cNvPr>
          <p:cNvSpPr/>
          <p:nvPr/>
        </p:nvSpPr>
        <p:spPr bwMode="auto">
          <a:xfrm>
            <a:off x="417290" y="1310288"/>
            <a:ext cx="6768752" cy="5044923"/>
          </a:xfrm>
          <a:prstGeom prst="rect">
            <a:avLst/>
          </a:prstGeom>
          <a:solidFill>
            <a:schemeClr val="accent1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5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F92EE9-3E16-442C-BF58-885FBAD4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4" y="1134158"/>
            <a:ext cx="6496952" cy="5298111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73582" y="1958360"/>
            <a:ext cx="2276756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납품업체 목록과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등록된 정보 표시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39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납품업체가 보유하고 있는 제품 정보 목록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30" y="1760607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16BA03A2-E14D-4B1A-9D2A-924DCF92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기준정보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납품업체 정보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SupplierInfo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전광복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업체명 혹은 제품명으로 납품업체 정보 조회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63" y="2255759"/>
            <a:ext cx="215900" cy="20236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145" y="4564137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2510A4-99C2-D1EA-20D0-B8181ACCF2CB}"/>
              </a:ext>
            </a:extLst>
          </p:cNvPr>
          <p:cNvSpPr txBox="1"/>
          <p:nvPr/>
        </p:nvSpPr>
        <p:spPr>
          <a:xfrm>
            <a:off x="2133782" y="1231586"/>
            <a:ext cx="388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납품회사 관리</a:t>
            </a:r>
          </a:p>
        </p:txBody>
      </p:sp>
    </p:spTree>
    <p:extLst>
      <p:ext uri="{BB962C8B-B14F-4D97-AF65-F5344CB8AC3E}">
        <p14:creationId xmlns:p14="http://schemas.microsoft.com/office/powerpoint/2010/main" val="425772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3394" y="85413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기준정보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3869" y="629397"/>
            <a:ext cx="2098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기준정보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제품 정보 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0999" y="86017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productInfoForm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2"/>
          <p:cNvGrpSpPr/>
          <p:nvPr/>
        </p:nvGrpSpPr>
        <p:grpSpPr>
          <a:xfrm>
            <a:off x="7330058" y="1954932"/>
            <a:ext cx="2513136" cy="825996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784356"/>
            <a:ext cx="2513136" cy="788660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57644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422451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 창의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선택된 값에 따라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02850" y="2776736"/>
            <a:ext cx="2232248" cy="788660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Grid</a:t>
            </a:r>
            <a:r>
              <a:rPr lang="ko-KR" altLang="en-US" dirty="0">
                <a:solidFill>
                  <a:schemeClr val="tx1"/>
                </a:solidFill>
              </a:rPr>
              <a:t>를 클릭 시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창을 화면에 띄우고 해당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의 관한 </a:t>
            </a:r>
            <a:r>
              <a:rPr lang="en-US" altLang="ko-KR" dirty="0">
                <a:solidFill>
                  <a:schemeClr val="tx1"/>
                </a:solidFill>
              </a:rPr>
              <a:t>detail </a:t>
            </a:r>
            <a:r>
              <a:rPr lang="ko-KR" altLang="en-US" dirty="0">
                <a:solidFill>
                  <a:schemeClr val="tx1"/>
                </a:solidFill>
              </a:rPr>
              <a:t>정보가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창에 기입 </a:t>
            </a:r>
            <a:r>
              <a:rPr lang="ko-KR" altLang="en-US" dirty="0" err="1">
                <a:solidFill>
                  <a:schemeClr val="tx1"/>
                </a:solidFill>
              </a:rPr>
              <a:t>되서</a:t>
            </a:r>
            <a:r>
              <a:rPr lang="ko-KR" altLang="en-US" dirty="0">
                <a:solidFill>
                  <a:schemeClr val="tx1"/>
                </a:solidFill>
              </a:rPr>
              <a:t> 나온다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의 정보 중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모델번호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 제외 모든 정보는 수정 가능하다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140" y="357644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제품 등록 버튼 클릭 시 나온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창 일 경우 해당 버튼은 없어도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14380" y="1950740"/>
            <a:ext cx="2232248" cy="825996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제품 등록 버튼 클릭 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출력된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엔 저장</a:t>
            </a:r>
            <a:r>
              <a:rPr lang="en-US" altLang="ko-KR" dirty="0">
                <a:solidFill>
                  <a:schemeClr val="tx1"/>
                </a:solidFill>
              </a:rPr>
              <a:t>(insert)</a:t>
            </a:r>
            <a:r>
              <a:rPr lang="ko-KR" altLang="en-US" dirty="0">
                <a:solidFill>
                  <a:schemeClr val="tx1"/>
                </a:solidFill>
              </a:rPr>
              <a:t>만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 저장버튼 클릭 시 </a:t>
            </a:r>
            <a:r>
              <a:rPr lang="en-US" altLang="ko-KR" dirty="0">
                <a:solidFill>
                  <a:schemeClr val="tx1"/>
                </a:solidFill>
              </a:rPr>
              <a:t>null or ‘’ </a:t>
            </a:r>
            <a:r>
              <a:rPr lang="ko-KR" altLang="en-US" dirty="0">
                <a:solidFill>
                  <a:schemeClr val="tx1"/>
                </a:solidFill>
              </a:rPr>
              <a:t>값이 있으면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alert</a:t>
            </a:r>
            <a:r>
              <a:rPr lang="ko-KR" altLang="en-US" dirty="0">
                <a:solidFill>
                  <a:schemeClr val="tx1"/>
                </a:solidFill>
              </a:rPr>
              <a:t>창이 출력됨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422108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버튼 클릭 시 이미지가 등록 됨</a:t>
            </a:r>
          </a:p>
        </p:txBody>
      </p:sp>
      <p:pic>
        <p:nvPicPr>
          <p:cNvPr id="80" name="그림 79" descr="원동희 제품정보관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58" y="1194340"/>
            <a:ext cx="7056784" cy="5186988"/>
          </a:xfrm>
          <a:prstGeom prst="rect">
            <a:avLst/>
          </a:prstGeom>
        </p:spPr>
      </p:pic>
      <p:sp>
        <p:nvSpPr>
          <p:cNvPr id="7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82" y="184482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82" y="227687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7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26" y="335699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8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386" y="597480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81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594" y="561476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AE4914-499C-15A6-586F-DB3E37AB599B}"/>
              </a:ext>
            </a:extLst>
          </p:cNvPr>
          <p:cNvSpPr txBox="1"/>
          <p:nvPr/>
        </p:nvSpPr>
        <p:spPr>
          <a:xfrm>
            <a:off x="2133782" y="1231586"/>
            <a:ext cx="388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완성도 떨어짐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3394" y="85413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기준정보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3869" y="629397"/>
            <a:ext cx="2098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기준정보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창고 정보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189" y="86017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wHouseInfoForm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3" name="직사각형 52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 창의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선택된 값에 따라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7602850" y="259881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Grid</a:t>
            </a:r>
            <a:r>
              <a:rPr lang="ko-KR" altLang="en-US" dirty="0">
                <a:solidFill>
                  <a:schemeClr val="tx1"/>
                </a:solidFill>
              </a:rPr>
              <a:t>를 클릭 시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창을 화면에 띄우고 해당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의 관한 </a:t>
            </a:r>
            <a:r>
              <a:rPr lang="en-US" altLang="ko-KR" dirty="0">
                <a:solidFill>
                  <a:schemeClr val="tx1"/>
                </a:solidFill>
              </a:rPr>
              <a:t>detail </a:t>
            </a:r>
            <a:r>
              <a:rPr lang="ko-KR" altLang="en-US" dirty="0">
                <a:solidFill>
                  <a:schemeClr val="tx1"/>
                </a:solidFill>
              </a:rPr>
              <a:t>정보가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창에 기입 </a:t>
            </a:r>
            <a:r>
              <a:rPr lang="ko-KR" altLang="en-US" dirty="0" err="1">
                <a:solidFill>
                  <a:schemeClr val="tx1"/>
                </a:solidFill>
              </a:rPr>
              <a:t>되서</a:t>
            </a:r>
            <a:r>
              <a:rPr lang="ko-KR" altLang="en-US" dirty="0">
                <a:solidFill>
                  <a:schemeClr val="tx1"/>
                </a:solidFill>
              </a:rPr>
              <a:t> 나온다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의 정보 중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창고코드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 제외 모든 정보는 수정 가능하다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599140" y="325450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창고 등록 버튼 클릭 시 나온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창 일 경우 해당 버튼은 없어도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614380" y="19507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창고 등록 버튼 클릭 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출력된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엔 저장</a:t>
            </a:r>
            <a:r>
              <a:rPr lang="en-US" altLang="ko-KR" dirty="0">
                <a:solidFill>
                  <a:schemeClr val="tx1"/>
                </a:solidFill>
              </a:rPr>
              <a:t>(insert)</a:t>
            </a:r>
            <a:r>
              <a:rPr lang="ko-KR" altLang="en-US" dirty="0">
                <a:solidFill>
                  <a:schemeClr val="tx1"/>
                </a:solidFill>
              </a:rPr>
              <a:t>만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 저장버튼 클릭 시 </a:t>
            </a:r>
            <a:r>
              <a:rPr lang="en-US" altLang="ko-KR" dirty="0">
                <a:solidFill>
                  <a:schemeClr val="tx1"/>
                </a:solidFill>
              </a:rPr>
              <a:t>null or ‘’ </a:t>
            </a:r>
            <a:r>
              <a:rPr lang="ko-KR" altLang="en-US" dirty="0">
                <a:solidFill>
                  <a:schemeClr val="tx1"/>
                </a:solidFill>
              </a:rPr>
              <a:t>값이 있으면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alert</a:t>
            </a:r>
            <a:r>
              <a:rPr lang="ko-KR" altLang="en-US" dirty="0">
                <a:solidFill>
                  <a:schemeClr val="tx1"/>
                </a:solidFill>
              </a:rPr>
              <a:t>창이 출력됨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7614098" y="389914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버튼 클릭 시 주소 검색 창 출력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" name="그림 60" descr="원동희 창고 정보 관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58" y="1196751"/>
            <a:ext cx="7056784" cy="5182254"/>
          </a:xfrm>
          <a:prstGeom prst="rect">
            <a:avLst/>
          </a:prstGeom>
        </p:spPr>
      </p:pic>
      <p:sp>
        <p:nvSpPr>
          <p:cNvPr id="62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38" y="198884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6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962" y="249289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50" y="371703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6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66" y="594928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6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674" y="501317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67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BB2BAB2-CD0F-4145-C02D-26B5199C1FA4}"/>
              </a:ext>
            </a:extLst>
          </p:cNvPr>
          <p:cNvSpPr txBox="1"/>
          <p:nvPr/>
        </p:nvSpPr>
        <p:spPr>
          <a:xfrm>
            <a:off x="1569418" y="1231586"/>
            <a:ext cx="4446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우리 회사 창고 관리</a:t>
            </a:r>
            <a:r>
              <a:rPr lang="en-US" altLang="ko-KR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 </a:t>
            </a:r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위치</a:t>
            </a:r>
            <a:r>
              <a:rPr lang="en-US" altLang="ko-KR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</a:t>
            </a:r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전화번호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원동희 문의게시판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58" y="1124744"/>
            <a:ext cx="7056784" cy="52738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3394" y="85413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기준정보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7690" y="629397"/>
            <a:ext cx="2204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기준정보 </a:t>
            </a:r>
            <a:r>
              <a:rPr lang="en-US" altLang="ko-KR" dirty="0">
                <a:solidFill>
                  <a:schemeClr val="tx1"/>
                </a:solidFill>
              </a:rPr>
              <a:t>– 1 : 1 </a:t>
            </a:r>
            <a:r>
              <a:rPr lang="ko-KR" altLang="en-US" dirty="0">
                <a:solidFill>
                  <a:schemeClr val="tx1"/>
                </a:solidFill>
              </a:rPr>
              <a:t>문의 게시판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5842" y="860178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answerForm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6" name="그룹 6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12"/>
          <p:cNvGrpSpPr/>
          <p:nvPr/>
        </p:nvGrpSpPr>
        <p:grpSpPr>
          <a:xfrm>
            <a:off x="7330058" y="1954932"/>
            <a:ext cx="2513136" cy="898004"/>
            <a:chOff x="2721546" y="4077072"/>
            <a:chExt cx="2513136" cy="648072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" name="그룹 18"/>
          <p:cNvGrpSpPr/>
          <p:nvPr/>
        </p:nvGrpSpPr>
        <p:grpSpPr>
          <a:xfrm>
            <a:off x="7330058" y="2850272"/>
            <a:ext cx="2513136" cy="1254616"/>
            <a:chOff x="2721546" y="4077072"/>
            <a:chExt cx="2513136" cy="648072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9" name="그룹 24"/>
          <p:cNvGrpSpPr/>
          <p:nvPr/>
        </p:nvGrpSpPr>
        <p:grpSpPr>
          <a:xfrm>
            <a:off x="7330058" y="4104888"/>
            <a:ext cx="2513136" cy="648072"/>
            <a:chOff x="2721546" y="4077072"/>
            <a:chExt cx="2513136" cy="648072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 검색 창의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선택된 값과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Calendar</a:t>
            </a:r>
            <a:r>
              <a:rPr lang="ko-KR" altLang="en-US" dirty="0">
                <a:solidFill>
                  <a:schemeClr val="tx1"/>
                </a:solidFill>
              </a:rPr>
              <a:t>의 입력된 값에 따라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602850" y="2842652"/>
            <a:ext cx="2232248" cy="1254616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Grid</a:t>
            </a:r>
            <a:r>
              <a:rPr lang="ko-KR" altLang="en-US" dirty="0">
                <a:solidFill>
                  <a:schemeClr val="tx1"/>
                </a:solidFill>
              </a:rPr>
              <a:t>를 클릭 시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창을 화면에 띄우고 해당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의 관한 </a:t>
            </a:r>
            <a:r>
              <a:rPr lang="en-US" altLang="ko-KR" dirty="0">
                <a:solidFill>
                  <a:schemeClr val="tx1"/>
                </a:solidFill>
              </a:rPr>
              <a:t>detail </a:t>
            </a:r>
            <a:r>
              <a:rPr lang="ko-KR" altLang="en-US" dirty="0">
                <a:solidFill>
                  <a:schemeClr val="tx1"/>
                </a:solidFill>
              </a:rPr>
              <a:t>정보가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창에 기입 </a:t>
            </a:r>
            <a:r>
              <a:rPr lang="ko-KR" altLang="en-US" dirty="0" err="1">
                <a:solidFill>
                  <a:schemeClr val="tx1"/>
                </a:solidFill>
              </a:rPr>
              <a:t>되서</a:t>
            </a:r>
            <a:r>
              <a:rPr lang="ko-KR" altLang="en-US" dirty="0">
                <a:solidFill>
                  <a:schemeClr val="tx1"/>
                </a:solidFill>
              </a:rPr>
              <a:t>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창의 정보 중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창고코드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 제외 모든 정보는 수정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창의 버튼은 작성자 일 때 모두 보이며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그 외엔 취소 버튼만 보인다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599140" y="410488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글쓰기 버튼 클릭 시 나온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창 일 경우 해당 버튼은 없어도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7614380" y="1950740"/>
            <a:ext cx="2232248" cy="898004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글쓰기버튼 클릭 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출력된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엔 저장</a:t>
            </a:r>
            <a:r>
              <a:rPr lang="en-US" altLang="ko-KR" dirty="0">
                <a:solidFill>
                  <a:schemeClr val="tx1"/>
                </a:solidFill>
              </a:rPr>
              <a:t>(insert)</a:t>
            </a:r>
            <a:r>
              <a:rPr lang="ko-KR" altLang="en-US" dirty="0">
                <a:solidFill>
                  <a:schemeClr val="tx1"/>
                </a:solidFill>
              </a:rPr>
              <a:t>만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 저장버튼 클릭 시 </a:t>
            </a:r>
            <a:r>
              <a:rPr lang="en-US" altLang="ko-KR" dirty="0">
                <a:solidFill>
                  <a:schemeClr val="tx1"/>
                </a:solidFill>
              </a:rPr>
              <a:t>null or ‘’ </a:t>
            </a:r>
            <a:r>
              <a:rPr lang="ko-KR" altLang="en-US" dirty="0">
                <a:solidFill>
                  <a:schemeClr val="tx1"/>
                </a:solidFill>
              </a:rPr>
              <a:t>값이 있으면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alert</a:t>
            </a:r>
            <a:r>
              <a:rPr lang="ko-KR" altLang="en-US" dirty="0">
                <a:solidFill>
                  <a:schemeClr val="tx1"/>
                </a:solidFill>
              </a:rPr>
              <a:t>창이 출력됨</a:t>
            </a:r>
          </a:p>
        </p:txBody>
      </p:sp>
      <p:sp>
        <p:nvSpPr>
          <p:cNvPr id="4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698" y="167032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47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126" y="203798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8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34" y="295046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9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830" y="456093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grpSp>
        <p:nvGrpSpPr>
          <p:cNvPr id="25" name="그룹 49"/>
          <p:cNvGrpSpPr/>
          <p:nvPr/>
        </p:nvGrpSpPr>
        <p:grpSpPr>
          <a:xfrm>
            <a:off x="7330058" y="4751432"/>
            <a:ext cx="2513136" cy="648072"/>
            <a:chOff x="2721546" y="4077072"/>
            <a:chExt cx="2513136" cy="648072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2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6" name="직사각형 55"/>
          <p:cNvSpPr/>
          <p:nvPr/>
        </p:nvSpPr>
        <p:spPr bwMode="auto">
          <a:xfrm>
            <a:off x="7599140" y="4751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해당 버튼은 관리자일 경우 답변 버튼으로 보인다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답변버튼 클릭 시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번이 해당된다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734" y="455903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1929458" y="4990316"/>
            <a:ext cx="4896544" cy="1368152"/>
          </a:xfrm>
          <a:prstGeom prst="rect">
            <a:avLst/>
          </a:prstGeom>
          <a:noFill/>
          <a:ln w="12600" cap="sq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50" y="488782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6</a:t>
            </a:r>
          </a:p>
        </p:txBody>
      </p:sp>
      <p:grpSp>
        <p:nvGrpSpPr>
          <p:cNvPr id="31" name="그룹 61"/>
          <p:cNvGrpSpPr/>
          <p:nvPr/>
        </p:nvGrpSpPr>
        <p:grpSpPr>
          <a:xfrm>
            <a:off x="7330058" y="5403696"/>
            <a:ext cx="2513136" cy="648072"/>
            <a:chOff x="2721546" y="4077072"/>
            <a:chExt cx="2513136" cy="648072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8" name="직사각형 67"/>
          <p:cNvSpPr/>
          <p:nvPr/>
        </p:nvSpPr>
        <p:spPr bwMode="auto">
          <a:xfrm>
            <a:off x="7599140" y="540369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번이 답변일 경우 버튼 클릭 시 해당 영역이 보여진다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5410C5A-E731-9417-5188-B6857275EFB7}"/>
              </a:ext>
            </a:extLst>
          </p:cNvPr>
          <p:cNvSpPr txBox="1"/>
          <p:nvPr/>
        </p:nvSpPr>
        <p:spPr>
          <a:xfrm>
            <a:off x="1294568" y="1079830"/>
            <a:ext cx="388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 질문 </a:t>
            </a:r>
            <a:r>
              <a:rPr lang="en-US" altLang="ko-KR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scm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담당자 답변</a:t>
            </a:r>
            <a:endParaRPr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일단 보류 의논해보기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75A10AB-E0F3-60F5-6ADD-DD8C9FBBDD7C}"/>
              </a:ext>
            </a:extLst>
          </p:cNvPr>
          <p:cNvSpPr/>
          <p:nvPr/>
        </p:nvSpPr>
        <p:spPr bwMode="auto">
          <a:xfrm>
            <a:off x="238795" y="2143643"/>
            <a:ext cx="6768752" cy="5044923"/>
          </a:xfrm>
          <a:prstGeom prst="rect">
            <a:avLst/>
          </a:prstGeom>
          <a:solidFill>
            <a:schemeClr val="accent1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731E95-2861-4C32-8949-9A1D75E80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" y="1197194"/>
            <a:ext cx="7234172" cy="4803574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91422" y="1958360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일별 수주 내역 목록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반품처리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일자로 조회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 시점 날짜로 캘린더 </a:t>
            </a:r>
            <a:r>
              <a:rPr lang="ko-KR" altLang="en-US" dirty="0" err="1">
                <a:solidFill>
                  <a:schemeClr val="tx1"/>
                </a:solidFill>
              </a:rPr>
              <a:t>픽커에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디폴트값</a:t>
            </a:r>
            <a:r>
              <a:rPr lang="ko-KR" altLang="en-US" dirty="0">
                <a:solidFill>
                  <a:schemeClr val="tx1"/>
                </a:solidFill>
              </a:rPr>
              <a:t> 넣기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반품요청에 </a:t>
            </a:r>
            <a:r>
              <a:rPr lang="ko-KR" altLang="en-US" dirty="0" err="1">
                <a:solidFill>
                  <a:schemeClr val="tx1"/>
                </a:solidFill>
              </a:rPr>
              <a:t>체크시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반품요청건만</a:t>
            </a:r>
            <a:r>
              <a:rPr lang="ko-KR" altLang="en-US" dirty="0">
                <a:solidFill>
                  <a:schemeClr val="tx1"/>
                </a:solidFill>
              </a:rPr>
              <a:t> 조회되고 </a:t>
            </a:r>
            <a:r>
              <a:rPr lang="ko-KR" altLang="en-US" dirty="0" err="1">
                <a:solidFill>
                  <a:schemeClr val="tx1"/>
                </a:solidFill>
              </a:rPr>
              <a:t>반품미요청에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체크시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반품미요청건만</a:t>
            </a:r>
            <a:r>
              <a:rPr lang="ko-KR" altLang="en-US" dirty="0">
                <a:solidFill>
                  <a:schemeClr val="tx1"/>
                </a:solidFill>
              </a:rPr>
              <a:t> 조회 됨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라디오 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 재고 개수보다 주문개수가 많은 경우 협력사로 발주지시서 작성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팝업됨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배송지시서 작성 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배송지시서 작성 창 </a:t>
            </a:r>
            <a:r>
              <a:rPr lang="ko-KR" altLang="en-US" dirty="0" err="1">
                <a:solidFill>
                  <a:schemeClr val="tx1"/>
                </a:solidFill>
              </a:rPr>
              <a:t>팝업됨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배송지시서 작성 창에서 주문 개수 입력 후 저장하기 및 수정 기능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배송지시서 상세 내역 목록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수정 저장 기능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제품 창고 선택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선택하면 창고의 총 재고 건수가 자동으로 표시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주문개수를 입력한다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입력값이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 </a:t>
            </a:r>
            <a:r>
              <a:rPr lang="ko-KR" altLang="en-US" dirty="0" err="1">
                <a:solidFill>
                  <a:schemeClr val="tx1"/>
                </a:solidFill>
              </a:rPr>
              <a:t>이하거나</a:t>
            </a:r>
            <a:r>
              <a:rPr lang="ko-KR" altLang="en-US" dirty="0">
                <a:solidFill>
                  <a:schemeClr val="tx1"/>
                </a:solidFill>
              </a:rPr>
              <a:t> 총 재고 개수 이상 값이면 </a:t>
            </a:r>
            <a:r>
              <a:rPr lang="ko-KR" altLang="en-US" dirty="0" err="1">
                <a:solidFill>
                  <a:schemeClr val="tx1"/>
                </a:solidFill>
              </a:rPr>
              <a:t>경고창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64F68F8-0944-4DCD-BCE8-8F17AAF59EE6}"/>
              </a:ext>
            </a:extLst>
          </p:cNvPr>
          <p:cNvSpPr txBox="1"/>
          <p:nvPr/>
        </p:nvSpPr>
        <p:spPr>
          <a:xfrm>
            <a:off x="6343432" y="143378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7635E-0F3D-4DF0-8AA6-0152878DE172}"/>
              </a:ext>
            </a:extLst>
          </p:cNvPr>
          <p:cNvSpPr txBox="1"/>
          <p:nvPr/>
        </p:nvSpPr>
        <p:spPr>
          <a:xfrm>
            <a:off x="2566988" y="210947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631A248-77C2-4C48-ACE3-251140DAA0FD}"/>
              </a:ext>
            </a:extLst>
          </p:cNvPr>
          <p:cNvSpPr txBox="1"/>
          <p:nvPr/>
        </p:nvSpPr>
        <p:spPr>
          <a:xfrm>
            <a:off x="3989071" y="1678318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0DA24CB-B690-4C21-8718-5AB901369AB1}"/>
              </a:ext>
            </a:extLst>
          </p:cNvPr>
          <p:cNvSpPr txBox="1"/>
          <p:nvPr/>
        </p:nvSpPr>
        <p:spPr>
          <a:xfrm>
            <a:off x="5552997" y="355249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77BB768-2312-46ED-903C-BA676718CA9E}"/>
              </a:ext>
            </a:extLst>
          </p:cNvPr>
          <p:cNvSpPr txBox="1"/>
          <p:nvPr/>
        </p:nvSpPr>
        <p:spPr>
          <a:xfrm>
            <a:off x="4134802" y="3490933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F105ACB-247F-4A86-980A-6DA0F3407920}"/>
              </a:ext>
            </a:extLst>
          </p:cNvPr>
          <p:cNvSpPr txBox="1"/>
          <p:nvPr/>
        </p:nvSpPr>
        <p:spPr>
          <a:xfrm>
            <a:off x="3702252" y="4271370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DB55931-BE14-445D-8BB8-690065BA7464}"/>
              </a:ext>
            </a:extLst>
          </p:cNvPr>
          <p:cNvSpPr txBox="1"/>
          <p:nvPr/>
        </p:nvSpPr>
        <p:spPr>
          <a:xfrm>
            <a:off x="1137370" y="474732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0D18E52-4D91-489B-B61C-29BC097951DA}"/>
              </a:ext>
            </a:extLst>
          </p:cNvPr>
          <p:cNvSpPr txBox="1"/>
          <p:nvPr/>
        </p:nvSpPr>
        <p:spPr>
          <a:xfrm>
            <a:off x="3915574" y="493601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⑧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B61FFDE1-A6FB-49FF-B589-ECB661E65538}"/>
              </a:ext>
            </a:extLst>
          </p:cNvPr>
          <p:cNvGrpSpPr/>
          <p:nvPr/>
        </p:nvGrpSpPr>
        <p:grpSpPr>
          <a:xfrm>
            <a:off x="7330058" y="6498771"/>
            <a:ext cx="2513136" cy="648072"/>
            <a:chOff x="2721546" y="4077072"/>
            <a:chExt cx="2513136" cy="648072"/>
          </a:xfrm>
        </p:grpSpPr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xmlns="" id="{902EF26D-C1A7-4196-8FB4-CBB02C79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xmlns="" id="{F36A6D56-E284-4963-897B-7D7564D4B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Line 10">
              <a:extLst>
                <a:ext uri="{FF2B5EF4-FFF2-40B4-BE49-F238E27FC236}">
                  <a16:creationId xmlns:a16="http://schemas.microsoft.com/office/drawing/2014/main" xmlns="" id="{64CD9CB4-3767-4894-BFDA-885AFBF6B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Line 11">
              <a:extLst>
                <a:ext uri="{FF2B5EF4-FFF2-40B4-BE49-F238E27FC236}">
                  <a16:creationId xmlns:a16="http://schemas.microsoft.com/office/drawing/2014/main" xmlns="" id="{ED955847-8337-42A2-9AA8-47E7371BD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Line 12">
              <a:extLst>
                <a:ext uri="{FF2B5EF4-FFF2-40B4-BE49-F238E27FC236}">
                  <a16:creationId xmlns:a16="http://schemas.microsoft.com/office/drawing/2014/main" xmlns="" id="{BAA3EF39-05E4-4667-88BE-A012BF7D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61BC15D6-93F6-42F8-91B4-1198D8704726}"/>
              </a:ext>
            </a:extLst>
          </p:cNvPr>
          <p:cNvSpPr/>
          <p:nvPr/>
        </p:nvSpPr>
        <p:spPr bwMode="auto">
          <a:xfrm>
            <a:off x="7605632" y="6489251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발주지시서 작성 후 저장 및 수정</a:t>
            </a:r>
          </a:p>
        </p:txBody>
      </p:sp>
      <p:sp>
        <p:nvSpPr>
          <p:cNvPr id="76" name="Text Box 1">
            <a:extLst>
              <a:ext uri="{FF2B5EF4-FFF2-40B4-BE49-F238E27FC236}">
                <a16:creationId xmlns:a16="http://schemas.microsoft.com/office/drawing/2014/main" xmlns="" id="{049ED7B4-525B-4D04-A872-D00F82750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거래 내역 </a:t>
            </a:r>
            <a:r>
              <a:rPr lang="en-US" altLang="ko-KR" dirty="0">
                <a:solidFill>
                  <a:srgbClr val="000000"/>
                </a:solidFill>
              </a:rPr>
              <a:t>– SCM </a:t>
            </a:r>
            <a:r>
              <a:rPr lang="ko-KR" altLang="en-US" dirty="0">
                <a:solidFill>
                  <a:srgbClr val="000000"/>
                </a:solidFill>
              </a:rPr>
              <a:t>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xmlns="" id="{1E5B2982-4D2D-483B-96A9-9F1870BA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일별 수주 내역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6" name="Text Box 31">
            <a:extLst>
              <a:ext uri="{FF2B5EF4-FFF2-40B4-BE49-F238E27FC236}">
                <a16:creationId xmlns:a16="http://schemas.microsoft.com/office/drawing/2014/main" xmlns="" id="{D3A30C41-585A-4065-BECC-CE994940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dailyOrderHistory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0E40C6-AEF2-DA20-F6D8-DE16169E5655}"/>
              </a:ext>
            </a:extLst>
          </p:cNvPr>
          <p:cNvSpPr txBox="1"/>
          <p:nvPr/>
        </p:nvSpPr>
        <p:spPr>
          <a:xfrm>
            <a:off x="1951783" y="1167933"/>
            <a:ext cx="388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수주조회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반품요청 조회</a:t>
            </a:r>
            <a:endParaRPr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한 화면으로 모든 것을 처리하게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C47A6D-99E6-668E-08A4-936721639A47}"/>
              </a:ext>
            </a:extLst>
          </p:cNvPr>
          <p:cNvSpPr txBox="1"/>
          <p:nvPr/>
        </p:nvSpPr>
        <p:spPr>
          <a:xfrm>
            <a:off x="2460041" y="5213777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입력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받아도되고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안받고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배송버튼 눌러서 주문건수에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반영되도록해도됨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155D99-BE9E-34C7-556B-122E70036F1A}"/>
              </a:ext>
            </a:extLst>
          </p:cNvPr>
          <p:cNvSpPr txBox="1"/>
          <p:nvPr/>
        </p:nvSpPr>
        <p:spPr>
          <a:xfrm>
            <a:off x="1065213" y="6145449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무슨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페이지랑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합쳐도된다는건지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574057" y="1268760"/>
            <a:ext cx="2276281" cy="534535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● </a:t>
            </a:r>
            <a:r>
              <a:rPr lang="ko-KR" altLang="en-US" dirty="0">
                <a:solidFill>
                  <a:schemeClr val="tx1"/>
                </a:solidFill>
              </a:rPr>
              <a:t>재고 조회 검색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검색조건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장비구분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창고명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모델명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제조사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98294" y="1947311"/>
            <a:ext cx="2252044" cy="640451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● 재고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검색조건에 부합하는 장비의 재고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페이지를 처음 방문했을 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전체 재고가 </a:t>
            </a:r>
            <a:r>
              <a:rPr lang="en-US" altLang="ko-KR" dirty="0">
                <a:solidFill>
                  <a:schemeClr val="tx1"/>
                </a:solidFill>
              </a:rPr>
              <a:t>default</a:t>
            </a:r>
            <a:r>
              <a:rPr lang="ko-KR" altLang="en-US" dirty="0">
                <a:solidFill>
                  <a:schemeClr val="tx1"/>
                </a:solidFill>
              </a:rPr>
              <a:t>로 조회되어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● 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출고 내역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조회된 제품의 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출고 내역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scm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담당자가 남긴 이력을 가져옴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7AD9587-14E9-443A-A217-B9B1C382FBA6}"/>
              </a:ext>
            </a:extLst>
          </p:cNvPr>
          <p:cNvSpPr txBox="1"/>
          <p:nvPr/>
        </p:nvSpPr>
        <p:spPr>
          <a:xfrm>
            <a:off x="3225602" y="620688"/>
            <a:ext cx="152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회사임원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창고 별 재고 현황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A43D79D-CEFD-4896-BB02-2A0D193D3FFE}"/>
              </a:ext>
            </a:extLst>
          </p:cNvPr>
          <p:cNvSpPr txBox="1"/>
          <p:nvPr/>
        </p:nvSpPr>
        <p:spPr>
          <a:xfrm>
            <a:off x="3225602" y="83729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warehouse_stock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6C1D10-8900-4E64-8AAA-4C20502C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8" y="1196753"/>
            <a:ext cx="7056776" cy="5184576"/>
          </a:xfrm>
          <a:prstGeom prst="rect">
            <a:avLst/>
          </a:prstGeom>
        </p:spPr>
      </p:pic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xmlns="" id="{21E2FFC2-440B-4563-9FB5-D43885144382}"/>
              </a:ext>
            </a:extLst>
          </p:cNvPr>
          <p:cNvSpPr/>
          <p:nvPr/>
        </p:nvSpPr>
        <p:spPr bwMode="auto">
          <a:xfrm>
            <a:off x="6537970" y="1196752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xmlns="" id="{258E3F91-6551-462A-ACFC-78362A3AAD41}"/>
              </a:ext>
            </a:extLst>
          </p:cNvPr>
          <p:cNvSpPr/>
          <p:nvPr/>
        </p:nvSpPr>
        <p:spPr bwMode="auto">
          <a:xfrm>
            <a:off x="6362474" y="3320988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xmlns="" id="{50582E5C-2303-4B71-8464-79777B04C082}"/>
              </a:ext>
            </a:extLst>
          </p:cNvPr>
          <p:cNvSpPr/>
          <p:nvPr/>
        </p:nvSpPr>
        <p:spPr bwMode="auto">
          <a:xfrm>
            <a:off x="6321946" y="5516664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43C038-04CC-BB17-0417-1F2767666FC6}"/>
              </a:ext>
            </a:extLst>
          </p:cNvPr>
          <p:cNvSpPr txBox="1"/>
          <p:nvPr/>
        </p:nvSpPr>
        <p:spPr>
          <a:xfrm>
            <a:off x="2312740" y="4317151"/>
            <a:ext cx="388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창고에 대한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…..</a:t>
            </a: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최종적으로 </a:t>
            </a:r>
            <a:r>
              <a:rPr lang="en-US" altLang="ko-KR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auucroskadk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있는지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창고제품별로 입고되었는지 출고되었는지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history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270111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3394" y="85413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기준정보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7690" y="629397"/>
            <a:ext cx="2201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기준정보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 err="1">
                <a:solidFill>
                  <a:schemeClr val="tx1"/>
                </a:solidFill>
              </a:rPr>
              <a:t>창고별</a:t>
            </a:r>
            <a:r>
              <a:rPr lang="ko-KR" altLang="en-US" dirty="0">
                <a:solidFill>
                  <a:schemeClr val="tx1"/>
                </a:solidFill>
              </a:rPr>
              <a:t> 재고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189" y="860178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whInventoryForm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pic>
        <p:nvPicPr>
          <p:cNvPr id="6" name="그림 5" descr="원동희 창고별 재고현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57" y="1196752"/>
            <a:ext cx="7082247" cy="518457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330058" y="1954932"/>
            <a:ext cx="2513136" cy="609972"/>
            <a:chOff x="2721546" y="4077072"/>
            <a:chExt cx="2513136" cy="648072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330058" y="2564904"/>
            <a:ext cx="2513136" cy="648072"/>
            <a:chOff x="2721546" y="4077072"/>
            <a:chExt cx="2513136" cy="648072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 검색 창의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선택된 값에 따라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602850" y="25572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Sub-grid</a:t>
            </a:r>
            <a:r>
              <a:rPr lang="ko-KR" altLang="en-US" dirty="0">
                <a:solidFill>
                  <a:schemeClr val="tx1"/>
                </a:solidFill>
              </a:rPr>
              <a:t>출력 시 선택 한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의 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출고 목록 출력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7614380" y="1950740"/>
            <a:ext cx="2232248" cy="6099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Grid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선택 시 </a:t>
            </a:r>
            <a:r>
              <a:rPr lang="en-US" altLang="ko-KR" dirty="0">
                <a:solidFill>
                  <a:schemeClr val="tx1"/>
                </a:solidFill>
              </a:rPr>
              <a:t>sub-grid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066" y="195759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42" y="285293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6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42" y="450912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095226-7748-AC75-9BE9-7145BFD1BD18}"/>
              </a:ext>
            </a:extLst>
          </p:cNvPr>
          <p:cNvSpPr txBox="1"/>
          <p:nvPr/>
        </p:nvSpPr>
        <p:spPr>
          <a:xfrm>
            <a:off x="2460041" y="5213777"/>
            <a:ext cx="388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 기준으로 관리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창고에 있는 제품출력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Ui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는 가급적이면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11PAGE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말고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	12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번으로 하기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A08EE8E-5262-4C6A-9F84-BBA18B427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3" y="1125799"/>
            <a:ext cx="6470733" cy="5276728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73582" y="1958360"/>
            <a:ext cx="2276756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목록 정보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39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반품이 보관될 물류창고 지정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570431" y="3243456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승인요청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임원 자동 승인으로 연계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770742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16BA03A2-E14D-4B1A-9D2A-924DCF92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거래내역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반품 신청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ReturnApplicationList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전광복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목록 조회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2" y="2313953"/>
            <a:ext cx="215900" cy="20236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818" y="4300275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8" name="Oval 41">
            <a:extLst>
              <a:ext uri="{FF2B5EF4-FFF2-40B4-BE49-F238E27FC236}">
                <a16:creationId xmlns:a16="http://schemas.microsoft.com/office/drawing/2014/main" xmlns="" id="{F6F03444-0072-4BD4-94F9-16C2419E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690" y="5960457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A40993-2E24-C8C0-DD7A-47A874E35B41}"/>
              </a:ext>
            </a:extLst>
          </p:cNvPr>
          <p:cNvSpPr txBox="1"/>
          <p:nvPr/>
        </p:nvSpPr>
        <p:spPr>
          <a:xfrm>
            <a:off x="2076847" y="1161452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구매내역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history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9A1DA3-97F7-DC3B-FA26-CB03AF7F005B}"/>
              </a:ext>
            </a:extLst>
          </p:cNvPr>
          <p:cNvSpPr txBox="1"/>
          <p:nvPr/>
        </p:nvSpPr>
        <p:spPr>
          <a:xfrm>
            <a:off x="1060061" y="4332540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SCM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담당자가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B13728-FE8C-7F71-E646-D4A17643195D}"/>
              </a:ext>
            </a:extLst>
          </p:cNvPr>
          <p:cNvSpPr txBox="1"/>
          <p:nvPr/>
        </p:nvSpPr>
        <p:spPr>
          <a:xfrm>
            <a:off x="2017712" y="2282396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기업고객이 구매내역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history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F6A92A9-1F24-E937-2121-D3A0774D7B17}"/>
              </a:ext>
            </a:extLst>
          </p:cNvPr>
          <p:cNvSpPr txBox="1"/>
          <p:nvPr/>
        </p:nvSpPr>
        <p:spPr>
          <a:xfrm>
            <a:off x="4855285" y="4234739"/>
            <a:ext cx="388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반품건에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대해서 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9PAGE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와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합쳐도될듯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054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71D909-EF7B-42BD-B2AD-6818080B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6" y="1129594"/>
            <a:ext cx="6461427" cy="5269139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46082" y="1958360"/>
            <a:ext cx="2376262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신규등록과 성명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내부직원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기업고객 </a:t>
            </a:r>
            <a:r>
              <a:rPr lang="en-US" altLang="ko-KR" dirty="0" err="1">
                <a:solidFill>
                  <a:schemeClr val="tx1"/>
                </a:solidFill>
              </a:rPr>
              <a:t>selectBox</a:t>
            </a:r>
            <a:r>
              <a:rPr lang="ko-KR" altLang="en-US" dirty="0">
                <a:solidFill>
                  <a:schemeClr val="tx1"/>
                </a:solidFill>
              </a:rPr>
              <a:t>로 선택할 수 있게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40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 전용 항목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570431" y="3243456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 전용 항목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562529" y="3880480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내부직원 전용항목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7579847" y="4547984"/>
            <a:ext cx="225859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내부직원 전용항목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38" y="1947312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16BA03A2-E14D-4B1A-9D2A-924DCF92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기준정보 </a:t>
            </a: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기업고객</a:t>
            </a:r>
            <a:r>
              <a:rPr lang="en-US" altLang="ko-KR" sz="700" dirty="0">
                <a:solidFill>
                  <a:srgbClr val="000000"/>
                </a:solidFill>
              </a:rPr>
              <a:t>/</a:t>
            </a:r>
            <a:r>
              <a:rPr lang="ko-KR" altLang="en-US" sz="700" dirty="0">
                <a:solidFill>
                  <a:srgbClr val="000000"/>
                </a:solidFill>
              </a:rPr>
              <a:t>직원정보 관리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기업 고객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직원정보 관리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등록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수정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UserInfo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삭제된 정보 표시 체크 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목록에서 삭제된 정보도 표시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14" y="4226612"/>
            <a:ext cx="215900" cy="228278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34" y="4523008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8" name="Oval 41">
            <a:extLst>
              <a:ext uri="{FF2B5EF4-FFF2-40B4-BE49-F238E27FC236}">
                <a16:creationId xmlns:a16="http://schemas.microsoft.com/office/drawing/2014/main" xmlns="" id="{D0D00031-A4D1-4229-BFB8-0BBA3DC0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39" y="4528551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88" name="Oval 41">
            <a:extLst>
              <a:ext uri="{FF2B5EF4-FFF2-40B4-BE49-F238E27FC236}">
                <a16:creationId xmlns:a16="http://schemas.microsoft.com/office/drawing/2014/main" xmlns="" id="{C8A2A8C4-1B6E-4196-A91C-A04CD2A8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51" y="4964350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89" name="Oval 41">
            <a:extLst>
              <a:ext uri="{FF2B5EF4-FFF2-40B4-BE49-F238E27FC236}">
                <a16:creationId xmlns:a16="http://schemas.microsoft.com/office/drawing/2014/main" xmlns="" id="{3234A96B-1AFE-4D9D-B5B2-1EBF1773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39" y="4964350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584AEF-DE22-3250-B311-E854D1AB83F6}"/>
              </a:ext>
            </a:extLst>
          </p:cNvPr>
          <p:cNvSpPr txBox="1"/>
          <p:nvPr/>
        </p:nvSpPr>
        <p:spPr>
          <a:xfrm>
            <a:off x="-2100772" y="5229200"/>
            <a:ext cx="20152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신규등록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내부직원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기업고객 선택 가능하도록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내부고객 </a:t>
            </a:r>
            <a:r>
              <a:rPr lang="ko-KR" altLang="en-US" dirty="0" err="1">
                <a:solidFill>
                  <a:schemeClr val="tx1"/>
                </a:solidFill>
              </a:rPr>
              <a:t>선택시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기업고객 </a:t>
            </a:r>
            <a:r>
              <a:rPr lang="ko-KR" altLang="en-US" dirty="0" err="1">
                <a:solidFill>
                  <a:schemeClr val="tx1"/>
                </a:solidFill>
              </a:rPr>
              <a:t>선택시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입력해야 될 </a:t>
            </a:r>
            <a:r>
              <a:rPr lang="ko-KR" altLang="en-US" dirty="0" err="1">
                <a:solidFill>
                  <a:schemeClr val="tx1"/>
                </a:solidFill>
              </a:rPr>
              <a:t>정보값이</a:t>
            </a:r>
            <a:r>
              <a:rPr lang="ko-KR" altLang="en-US" dirty="0">
                <a:solidFill>
                  <a:schemeClr val="tx1"/>
                </a:solidFill>
              </a:rPr>
              <a:t> 다름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삭제된 정보 표시 체크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목록에서 삭제된 정보 별도 표시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1CB6A3D-36B1-0C6A-C3F9-4CE0AB7D8B53}"/>
              </a:ext>
            </a:extLst>
          </p:cNvPr>
          <p:cNvSpPr/>
          <p:nvPr/>
        </p:nvSpPr>
        <p:spPr bwMode="auto">
          <a:xfrm>
            <a:off x="-2174998" y="653833"/>
            <a:ext cx="1862258" cy="2487135"/>
          </a:xfrm>
          <a:prstGeom prst="rect">
            <a:avLst/>
          </a:prstGeom>
          <a:solidFill>
            <a:srgbClr val="FFFF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회원 테이블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</a:t>
            </a:r>
            <a:r>
              <a:rPr lang="en-US" altLang="ko-KR" dirty="0" err="1">
                <a:solidFill>
                  <a:schemeClr val="tx1"/>
                </a:solidFill>
              </a:rPr>
              <a:t>nn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연락처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회사타입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기업고객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내부직원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회사명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기업고객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직원명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내부직원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담당자명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기업고객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담당업무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내부직원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우편번호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상세주소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은행명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기업고객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계좌번호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기업고객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91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556792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2"/>
                </a:solidFill>
              </a:rPr>
              <a:t>주문번호 클릭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62106" y="213285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</a:rPr>
              <a:t>주문 상세 페이지 </a:t>
            </a:r>
            <a:r>
              <a:rPr lang="ko-KR" altLang="en-US" sz="1000" dirty="0" err="1">
                <a:solidFill>
                  <a:schemeClr val="tx2"/>
                </a:solidFill>
              </a:rPr>
              <a:t>모달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4" y="1628800"/>
            <a:ext cx="6912768" cy="445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34888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466" y="378904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484784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4"/>
                </a:solidFill>
              </a:rPr>
              <a:t>제품명</a:t>
            </a:r>
            <a:r>
              <a:rPr lang="en-US" altLang="ko-KR" sz="1000" dirty="0">
                <a:solidFill>
                  <a:schemeClr val="accent4"/>
                </a:solidFill>
              </a:rPr>
              <a:t>/</a:t>
            </a:r>
            <a:r>
              <a:rPr lang="ko-KR" altLang="en-US" sz="1000" dirty="0">
                <a:solidFill>
                  <a:schemeClr val="accent4"/>
                </a:solidFill>
              </a:rPr>
              <a:t>발주업체로 검색 가능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4114" y="206084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accent4"/>
                </a:solidFill>
              </a:rPr>
              <a:t>날짜별</a:t>
            </a:r>
            <a:r>
              <a:rPr lang="ko-KR" altLang="en-US" sz="1000" dirty="0">
                <a:solidFill>
                  <a:schemeClr val="accent4"/>
                </a:solidFill>
              </a:rPr>
              <a:t> 조회가능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290" y="1772816"/>
            <a:ext cx="6465962" cy="402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506" y="234888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730" y="2420888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66A497-7671-1EF3-6B08-958CDA43B03E}"/>
              </a:ext>
            </a:extLst>
          </p:cNvPr>
          <p:cNvSpPr txBox="1"/>
          <p:nvPr/>
        </p:nvSpPr>
        <p:spPr>
          <a:xfrm>
            <a:off x="2076847" y="1161452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화면이 애매함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088E68-58D9-BA5B-A6DF-F796B797873E}"/>
              </a:ext>
            </a:extLst>
          </p:cNvPr>
          <p:cNvSpPr txBox="1"/>
          <p:nvPr/>
        </p:nvSpPr>
        <p:spPr>
          <a:xfrm>
            <a:off x="2450852" y="1803629"/>
            <a:ext cx="388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실질적으로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발주냈을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때 발주 조회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발주지시서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INSERT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추가버튼있어야함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xmlns="" id="{B69FEAFF-EFED-0E39-5709-9703A3C1CAD8}"/>
              </a:ext>
            </a:extLst>
          </p:cNvPr>
          <p:cNvSpPr/>
          <p:nvPr/>
        </p:nvSpPr>
        <p:spPr bwMode="auto">
          <a:xfrm>
            <a:off x="4196024" y="748770"/>
            <a:ext cx="2160364" cy="2448272"/>
          </a:xfrm>
          <a:prstGeom prst="star5">
            <a:avLst/>
          </a:prstGeom>
          <a:solidFill>
            <a:srgbClr val="FFC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41277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4"/>
                </a:solidFill>
              </a:rPr>
              <a:t>기업 고객명으로 조회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0098" y="2060848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2"/>
                </a:solidFill>
              </a:rPr>
              <a:t>기간별 조회</a:t>
            </a: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02" y="2492897"/>
            <a:ext cx="216024" cy="72008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21" name="그림 20" descr="반품지시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58" y="2204864"/>
            <a:ext cx="7128792" cy="3581400"/>
          </a:xfrm>
          <a:prstGeom prst="rect">
            <a:avLst/>
          </a:prstGeom>
        </p:spPr>
      </p:pic>
      <p:sp>
        <p:nvSpPr>
          <p:cNvPr id="22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780928"/>
            <a:ext cx="216024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38" y="2780928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A654F6-3C1B-8347-8B27-4753D51F7375}"/>
              </a:ext>
            </a:extLst>
          </p:cNvPr>
          <p:cNvSpPr txBox="1"/>
          <p:nvPr/>
        </p:nvSpPr>
        <p:spPr>
          <a:xfrm>
            <a:off x="2076847" y="1161452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화면이 애매함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FBBB94-63FB-6CFB-1933-366471380318}"/>
              </a:ext>
            </a:extLst>
          </p:cNvPr>
          <p:cNvSpPr txBox="1"/>
          <p:nvPr/>
        </p:nvSpPr>
        <p:spPr>
          <a:xfrm>
            <a:off x="2450852" y="1803629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반품지시서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INSERT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추가버튼있어야함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xmlns="" id="{5AEEF060-247D-562C-EA87-E2C5567BFC0C}"/>
              </a:ext>
            </a:extLst>
          </p:cNvPr>
          <p:cNvSpPr/>
          <p:nvPr/>
        </p:nvSpPr>
        <p:spPr bwMode="auto">
          <a:xfrm>
            <a:off x="4196024" y="748770"/>
            <a:ext cx="2160364" cy="2448272"/>
          </a:xfrm>
          <a:prstGeom prst="star5">
            <a:avLst/>
          </a:prstGeom>
          <a:solidFill>
            <a:srgbClr val="FFC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제품 발주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반품 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구매담당자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발주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40" name="Rectangle 4">
            <a:extLst>
              <a:ext uri="{FF2B5EF4-FFF2-40B4-BE49-F238E27FC236}">
                <a16:creationId xmlns:a16="http://schemas.microsoft.com/office/drawing/2014/main" xmlns="" id="{952216C5-BF66-4097-A6F4-EABCED24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309688"/>
            <a:ext cx="244475" cy="711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41" name="Rectangle 5">
            <a:extLst>
              <a:ext uri="{FF2B5EF4-FFF2-40B4-BE49-F238E27FC236}">
                <a16:creationId xmlns:a16="http://schemas.microsoft.com/office/drawing/2014/main" xmlns="" id="{302E9E77-DF26-442B-86A1-C812F763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1309688"/>
            <a:ext cx="22542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협력업체에 발주를 하기 위한 목록</a:t>
            </a:r>
            <a:endParaRPr lang="ko-KR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업체별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제품별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승인여부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검색어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날짜 검색 등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검색조건을 통해 검색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42" name="Rectangle 6">
            <a:extLst>
              <a:ext uri="{FF2B5EF4-FFF2-40B4-BE49-F238E27FC236}">
                <a16:creationId xmlns:a16="http://schemas.microsoft.com/office/drawing/2014/main" xmlns="" id="{B801E4F8-C8B3-450E-BC57-657AF9BE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02247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43" name="Rectangle 7">
            <a:extLst>
              <a:ext uri="{FF2B5EF4-FFF2-40B4-BE49-F238E27FC236}">
                <a16:creationId xmlns:a16="http://schemas.microsoft.com/office/drawing/2014/main" xmlns="" id="{F38D3CDD-4EF2-48CF-8B46-D0047EA5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202247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모든 발주건의 리스트가 디폴트로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출력당시 임원승인여부가 출력되고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임원승인이 </a:t>
            </a:r>
            <a:r>
              <a:rPr lang="en-US" altLang="ko-KR" dirty="0">
                <a:solidFill>
                  <a:srgbClr val="000000"/>
                </a:solidFill>
              </a:rPr>
              <a:t>Y</a:t>
            </a:r>
            <a:r>
              <a:rPr lang="ko-KR" altLang="en-US" dirty="0">
                <a:solidFill>
                  <a:srgbClr val="000000"/>
                </a:solidFill>
              </a:rPr>
              <a:t>값인 로우만 입금확인 버튼이 활성화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44" name="Line 8">
            <a:extLst>
              <a:ext uri="{FF2B5EF4-FFF2-40B4-BE49-F238E27FC236}">
                <a16:creationId xmlns:a16="http://schemas.microsoft.com/office/drawing/2014/main" xmlns="" id="{59F6B022-E5FB-4188-9FC2-CB028CA70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5" name="Line 9">
            <a:extLst>
              <a:ext uri="{FF2B5EF4-FFF2-40B4-BE49-F238E27FC236}">
                <a16:creationId xmlns:a16="http://schemas.microsoft.com/office/drawing/2014/main" xmlns="" id="{643AE15C-280F-48D9-AADA-A889EAD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0224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6" name="Line 10">
            <a:extLst>
              <a:ext uri="{FF2B5EF4-FFF2-40B4-BE49-F238E27FC236}">
                <a16:creationId xmlns:a16="http://schemas.microsoft.com/office/drawing/2014/main" xmlns="" id="{1B82E214-FFF2-4ADF-8036-97ABF2852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7" name="Line 11">
            <a:extLst>
              <a:ext uri="{FF2B5EF4-FFF2-40B4-BE49-F238E27FC236}">
                <a16:creationId xmlns:a16="http://schemas.microsoft.com/office/drawing/2014/main" xmlns="" id="{57A22713-6291-458F-8D4F-7B2F25CFC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326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Line 12">
            <a:extLst>
              <a:ext uri="{FF2B5EF4-FFF2-40B4-BE49-F238E27FC236}">
                <a16:creationId xmlns:a16="http://schemas.microsoft.com/office/drawing/2014/main" xmlns="" id="{15019D8A-8DED-4592-9C7D-478285803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9" name="Line 13">
            <a:extLst>
              <a:ext uri="{FF2B5EF4-FFF2-40B4-BE49-F238E27FC236}">
                <a16:creationId xmlns:a16="http://schemas.microsoft.com/office/drawing/2014/main" xmlns="" id="{84BA3DA3-6506-429E-8848-E3440ACA4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082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Text Box 14">
            <a:extLst>
              <a:ext uri="{FF2B5EF4-FFF2-40B4-BE49-F238E27FC236}">
                <a16:creationId xmlns:a16="http://schemas.microsoft.com/office/drawing/2014/main" xmlns="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xmlns="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xmlns="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xmlns="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xmlns="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xmlns="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xmlns="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xmlns="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xmlns="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xmlns="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xmlns="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xmlns="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xmlns="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1214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xmlns="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81" y="2271713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xmlns="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purchaseOrderList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xmlns="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C3ABB32-E69C-4AE1-AED8-851A1A0D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6" y="1291392"/>
            <a:ext cx="5837007" cy="5105074"/>
          </a:xfrm>
          <a:prstGeom prst="rect">
            <a:avLst/>
          </a:prstGeom>
        </p:spPr>
      </p:pic>
      <p:sp>
        <p:nvSpPr>
          <p:cNvPr id="39" name="Line 9">
            <a:extLst>
              <a:ext uri="{FF2B5EF4-FFF2-40B4-BE49-F238E27FC236}">
                <a16:creationId xmlns:a16="http://schemas.microsoft.com/office/drawing/2014/main" xmlns="" id="{BBC998A5-770C-4775-B836-57D3CC547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272018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E2B46FF1-782D-46DE-BC50-AA78279B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72335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029A33BF-4889-433C-BE91-2CD69F68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088" y="272335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클릭한 로우의 정보 </a:t>
            </a:r>
            <a:r>
              <a:rPr lang="ko-KR" altLang="en-US" dirty="0" err="1">
                <a:solidFill>
                  <a:srgbClr val="000000"/>
                </a:solidFill>
              </a:rPr>
              <a:t>모달창</a:t>
            </a:r>
            <a:r>
              <a:rPr lang="ko-KR" altLang="en-US" dirty="0">
                <a:solidFill>
                  <a:srgbClr val="000000"/>
                </a:solidFill>
              </a:rPr>
              <a:t>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임원승인이 </a:t>
            </a:r>
            <a:r>
              <a:rPr lang="en-US" altLang="ko-KR" dirty="0">
                <a:solidFill>
                  <a:srgbClr val="000000"/>
                </a:solidFill>
              </a:rPr>
              <a:t>Y, </a:t>
            </a:r>
            <a:r>
              <a:rPr lang="ko-KR" altLang="en-US" dirty="0">
                <a:solidFill>
                  <a:srgbClr val="000000"/>
                </a:solidFill>
              </a:rPr>
              <a:t>입금확인 버튼을 누른 로우만 출력이 되고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배송 버튼을 클릭 시 </a:t>
            </a:r>
            <a:r>
              <a:rPr lang="en-US" altLang="ko-KR" dirty="0">
                <a:solidFill>
                  <a:srgbClr val="000000"/>
                </a:solidFill>
              </a:rPr>
              <a:t>DB</a:t>
            </a:r>
            <a:r>
              <a:rPr lang="ko-KR" altLang="en-US" dirty="0">
                <a:solidFill>
                  <a:srgbClr val="000000"/>
                </a:solidFill>
              </a:rPr>
              <a:t>변경 후 창 닫기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xmlns="" id="{31B7746F-C096-4AF2-8DCB-3191B94E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233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839C2134-C111-4429-B5F6-942BB81A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34091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xmlns="" id="{22AF7C94-AEA9-451B-9F55-0663D0838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342106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xmlns="" id="{FA7863E2-E33E-4400-BF86-BD803606C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730501"/>
            <a:ext cx="0" cy="661986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xmlns="" id="{4817900E-D6AD-4BFD-8397-02602085C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7738" y="2706688"/>
            <a:ext cx="0" cy="71437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Oval 30">
            <a:extLst>
              <a:ext uri="{FF2B5EF4-FFF2-40B4-BE49-F238E27FC236}">
                <a16:creationId xmlns:a16="http://schemas.microsoft.com/office/drawing/2014/main" xmlns="" id="{260D6879-9D03-4AE0-86FD-D948784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81" y="3748679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A36482-BC0B-3E09-BB28-8A7B8C111E67}"/>
              </a:ext>
            </a:extLst>
          </p:cNvPr>
          <p:cNvSpPr txBox="1"/>
          <p:nvPr/>
        </p:nvSpPr>
        <p:spPr>
          <a:xfrm>
            <a:off x="1565275" y="2852936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14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번과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같은페이지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xmlns="" id="{F28A1A95-D37F-F70F-BCC9-9A9BF2FDFD12}"/>
              </a:ext>
            </a:extLst>
          </p:cNvPr>
          <p:cNvSpPr/>
          <p:nvPr/>
        </p:nvSpPr>
        <p:spPr bwMode="auto">
          <a:xfrm>
            <a:off x="3873674" y="2844670"/>
            <a:ext cx="567354" cy="547817"/>
          </a:xfrm>
          <a:prstGeom prst="star5">
            <a:avLst/>
          </a:prstGeom>
          <a:solidFill>
            <a:srgbClr val="FFC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40A5638-AC92-2379-5B25-891C0023622A}"/>
              </a:ext>
            </a:extLst>
          </p:cNvPr>
          <p:cNvSpPr/>
          <p:nvPr/>
        </p:nvSpPr>
        <p:spPr bwMode="auto">
          <a:xfrm>
            <a:off x="4656303" y="2204864"/>
            <a:ext cx="1035131" cy="1056443"/>
          </a:xfrm>
          <a:prstGeom prst="rect">
            <a:avLst/>
          </a:prstGeom>
          <a:noFill/>
          <a:ln w="57150" cap="sq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제품 발주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반품 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구매담당자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반품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40" name="Rectangle 4">
            <a:extLst>
              <a:ext uri="{FF2B5EF4-FFF2-40B4-BE49-F238E27FC236}">
                <a16:creationId xmlns:a16="http://schemas.microsoft.com/office/drawing/2014/main" xmlns="" id="{952216C5-BF66-4097-A6F4-EABCED24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309688"/>
            <a:ext cx="244475" cy="711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41" name="Rectangle 5">
            <a:extLst>
              <a:ext uri="{FF2B5EF4-FFF2-40B4-BE49-F238E27FC236}">
                <a16:creationId xmlns:a16="http://schemas.microsoft.com/office/drawing/2014/main" xmlns="" id="{302E9E77-DF26-442B-86A1-C812F763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1309688"/>
            <a:ext cx="22542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반품 목록 조회</a:t>
            </a:r>
            <a:endParaRPr lang="ko-KR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 업체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제품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승인여부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검색어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날짜 검색 등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검색조건을 통해 검색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42" name="Rectangle 6">
            <a:extLst>
              <a:ext uri="{FF2B5EF4-FFF2-40B4-BE49-F238E27FC236}">
                <a16:creationId xmlns:a16="http://schemas.microsoft.com/office/drawing/2014/main" xmlns="" id="{B801E4F8-C8B3-450E-BC57-657AF9BE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02247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43" name="Rectangle 7">
            <a:extLst>
              <a:ext uri="{FF2B5EF4-FFF2-40B4-BE49-F238E27FC236}">
                <a16:creationId xmlns:a16="http://schemas.microsoft.com/office/drawing/2014/main" xmlns="" id="{F38D3CDD-4EF2-48CF-8B46-D0047EA5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202247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모든 반품 리스트가 디폴트로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입금확인 버튼을 누르면 </a:t>
            </a:r>
            <a:r>
              <a:rPr lang="en-US" altLang="ko-KR" dirty="0">
                <a:solidFill>
                  <a:srgbClr val="000000"/>
                </a:solidFill>
              </a:rPr>
              <a:t>Y</a:t>
            </a:r>
            <a:r>
              <a:rPr lang="ko-KR" altLang="en-US" dirty="0">
                <a:solidFill>
                  <a:srgbClr val="000000"/>
                </a:solidFill>
              </a:rPr>
              <a:t>값으로 값 변경</a:t>
            </a:r>
          </a:p>
        </p:txBody>
      </p:sp>
      <p:sp>
        <p:nvSpPr>
          <p:cNvPr id="9244" name="Line 8">
            <a:extLst>
              <a:ext uri="{FF2B5EF4-FFF2-40B4-BE49-F238E27FC236}">
                <a16:creationId xmlns:a16="http://schemas.microsoft.com/office/drawing/2014/main" xmlns="" id="{59F6B022-E5FB-4188-9FC2-CB028CA70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5" name="Line 9">
            <a:extLst>
              <a:ext uri="{FF2B5EF4-FFF2-40B4-BE49-F238E27FC236}">
                <a16:creationId xmlns:a16="http://schemas.microsoft.com/office/drawing/2014/main" xmlns="" id="{643AE15C-280F-48D9-AADA-A889EAD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0224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9246" name="Line 10">
            <a:extLst>
              <a:ext uri="{FF2B5EF4-FFF2-40B4-BE49-F238E27FC236}">
                <a16:creationId xmlns:a16="http://schemas.microsoft.com/office/drawing/2014/main" xmlns="" id="{1B82E214-FFF2-4ADF-8036-97ABF2852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7" name="Line 11">
            <a:extLst>
              <a:ext uri="{FF2B5EF4-FFF2-40B4-BE49-F238E27FC236}">
                <a16:creationId xmlns:a16="http://schemas.microsoft.com/office/drawing/2014/main" xmlns="" id="{57A22713-6291-458F-8D4F-7B2F25CFC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326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Line 12">
            <a:extLst>
              <a:ext uri="{FF2B5EF4-FFF2-40B4-BE49-F238E27FC236}">
                <a16:creationId xmlns:a16="http://schemas.microsoft.com/office/drawing/2014/main" xmlns="" id="{15019D8A-8DED-4592-9C7D-478285803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9" name="Line 13">
            <a:extLst>
              <a:ext uri="{FF2B5EF4-FFF2-40B4-BE49-F238E27FC236}">
                <a16:creationId xmlns:a16="http://schemas.microsoft.com/office/drawing/2014/main" xmlns="" id="{84BA3DA3-6506-429E-8848-E3440ACA4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082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Text Box 14">
            <a:extLst>
              <a:ext uri="{FF2B5EF4-FFF2-40B4-BE49-F238E27FC236}">
                <a16:creationId xmlns:a16="http://schemas.microsoft.com/office/drawing/2014/main" xmlns="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xmlns="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xmlns="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xmlns="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xmlns="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xmlns="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xmlns="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xmlns="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xmlns="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xmlns="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xmlns="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xmlns="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xmlns="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1214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xmlns="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2243753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xmlns="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returnOrderList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xmlns="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xmlns="" id="{BBC998A5-770C-4775-B836-57D3CC547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272018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E2B46FF1-782D-46DE-BC50-AA78279B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72335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029A33BF-4889-433C-BE91-2CD69F68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088" y="272335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클릭한 로우의 정보 </a:t>
            </a:r>
            <a:r>
              <a:rPr lang="ko-KR" altLang="en-US" dirty="0" err="1">
                <a:solidFill>
                  <a:srgbClr val="000000"/>
                </a:solidFill>
              </a:rPr>
              <a:t>모달창</a:t>
            </a:r>
            <a:r>
              <a:rPr lang="ko-KR" altLang="en-US" dirty="0">
                <a:solidFill>
                  <a:srgbClr val="000000"/>
                </a:solidFill>
              </a:rPr>
              <a:t>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로우의 정보가 출력되고 입금확인이 </a:t>
            </a:r>
            <a:r>
              <a:rPr lang="en-US" altLang="ko-KR" dirty="0">
                <a:solidFill>
                  <a:srgbClr val="000000"/>
                </a:solidFill>
              </a:rPr>
              <a:t>Y</a:t>
            </a:r>
            <a:r>
              <a:rPr lang="ko-KR" altLang="en-US" dirty="0">
                <a:solidFill>
                  <a:srgbClr val="000000"/>
                </a:solidFill>
              </a:rPr>
              <a:t>값이고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반품 버튼을 </a:t>
            </a:r>
            <a:r>
              <a:rPr lang="ko-KR" altLang="en-US" dirty="0" err="1">
                <a:solidFill>
                  <a:srgbClr val="000000"/>
                </a:solidFill>
              </a:rPr>
              <a:t>클릭시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DB </a:t>
            </a:r>
            <a:r>
              <a:rPr lang="ko-KR" altLang="en-US" dirty="0">
                <a:solidFill>
                  <a:srgbClr val="000000"/>
                </a:solidFill>
              </a:rPr>
              <a:t>추가되고 창 닫기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xmlns="" id="{31B7746F-C096-4AF2-8DCB-3191B94E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233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839C2134-C111-4429-B5F6-942BB81A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34091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xmlns="" id="{22AF7C94-AEA9-451B-9F55-0663D0838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342106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xmlns="" id="{FA7863E2-E33E-4400-BF86-BD803606C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730501"/>
            <a:ext cx="0" cy="661986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xmlns="" id="{4817900E-D6AD-4BFD-8397-02602085C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7738" y="2706688"/>
            <a:ext cx="0" cy="71437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Oval 30">
            <a:extLst>
              <a:ext uri="{FF2B5EF4-FFF2-40B4-BE49-F238E27FC236}">
                <a16:creationId xmlns:a16="http://schemas.microsoft.com/office/drawing/2014/main" xmlns="" id="{260D6879-9D03-4AE0-86FD-D948784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3942710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617680-27C4-4183-863D-B175E4D41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4" y="1139692"/>
            <a:ext cx="5308383" cy="52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발주 지시서 목록 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배송담당자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발주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40" name="Rectangle 4">
            <a:extLst>
              <a:ext uri="{FF2B5EF4-FFF2-40B4-BE49-F238E27FC236}">
                <a16:creationId xmlns:a16="http://schemas.microsoft.com/office/drawing/2014/main" xmlns="" id="{952216C5-BF66-4097-A6F4-EABCED24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309688"/>
            <a:ext cx="244475" cy="711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41" name="Rectangle 5">
            <a:extLst>
              <a:ext uri="{FF2B5EF4-FFF2-40B4-BE49-F238E27FC236}">
                <a16:creationId xmlns:a16="http://schemas.microsoft.com/office/drawing/2014/main" xmlns="" id="{302E9E77-DF26-442B-86A1-C812F763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1309688"/>
            <a:ext cx="22542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배송 목록 조회</a:t>
            </a:r>
            <a:endParaRPr lang="ko-KR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 검색어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날짜 검색 등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검색조건을 통해 검색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42" name="Rectangle 6">
            <a:extLst>
              <a:ext uri="{FF2B5EF4-FFF2-40B4-BE49-F238E27FC236}">
                <a16:creationId xmlns:a16="http://schemas.microsoft.com/office/drawing/2014/main" xmlns="" id="{B801E4F8-C8B3-450E-BC57-657AF9BE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02247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43" name="Rectangle 7">
            <a:extLst>
              <a:ext uri="{FF2B5EF4-FFF2-40B4-BE49-F238E27FC236}">
                <a16:creationId xmlns:a16="http://schemas.microsoft.com/office/drawing/2014/main" xmlns="" id="{F38D3CDD-4EF2-48CF-8B46-D0047EA5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202247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모든 배송 리스트가 디폴트로 출력</a:t>
            </a:r>
          </a:p>
        </p:txBody>
      </p:sp>
      <p:sp>
        <p:nvSpPr>
          <p:cNvPr id="9244" name="Line 8">
            <a:extLst>
              <a:ext uri="{FF2B5EF4-FFF2-40B4-BE49-F238E27FC236}">
                <a16:creationId xmlns:a16="http://schemas.microsoft.com/office/drawing/2014/main" xmlns="" id="{59F6B022-E5FB-4188-9FC2-CB028CA70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5" name="Line 9">
            <a:extLst>
              <a:ext uri="{FF2B5EF4-FFF2-40B4-BE49-F238E27FC236}">
                <a16:creationId xmlns:a16="http://schemas.microsoft.com/office/drawing/2014/main" xmlns="" id="{643AE15C-280F-48D9-AADA-A889EAD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0224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6" name="Line 10">
            <a:extLst>
              <a:ext uri="{FF2B5EF4-FFF2-40B4-BE49-F238E27FC236}">
                <a16:creationId xmlns:a16="http://schemas.microsoft.com/office/drawing/2014/main" xmlns="" id="{1B82E214-FFF2-4ADF-8036-97ABF2852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7" name="Line 11">
            <a:extLst>
              <a:ext uri="{FF2B5EF4-FFF2-40B4-BE49-F238E27FC236}">
                <a16:creationId xmlns:a16="http://schemas.microsoft.com/office/drawing/2014/main" xmlns="" id="{57A22713-6291-458F-8D4F-7B2F25CFC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326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Line 12">
            <a:extLst>
              <a:ext uri="{FF2B5EF4-FFF2-40B4-BE49-F238E27FC236}">
                <a16:creationId xmlns:a16="http://schemas.microsoft.com/office/drawing/2014/main" xmlns="" id="{15019D8A-8DED-4592-9C7D-478285803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9" name="Line 13">
            <a:extLst>
              <a:ext uri="{FF2B5EF4-FFF2-40B4-BE49-F238E27FC236}">
                <a16:creationId xmlns:a16="http://schemas.microsoft.com/office/drawing/2014/main" xmlns="" id="{84BA3DA3-6506-429E-8848-E3440ACA4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082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Text Box 14">
            <a:extLst>
              <a:ext uri="{FF2B5EF4-FFF2-40B4-BE49-F238E27FC236}">
                <a16:creationId xmlns:a16="http://schemas.microsoft.com/office/drawing/2014/main" xmlns="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xmlns="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xmlns="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xmlns="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xmlns="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xmlns="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xmlns="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xmlns="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xmlns="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xmlns="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xmlns="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xmlns="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xmlns="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1214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xmlns="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75" y="2373710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xmlns="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orderList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xmlns="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xmlns="" id="{BBC998A5-770C-4775-B836-57D3CC547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272018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E2B46FF1-782D-46DE-BC50-AA78279B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72335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029A33BF-4889-433C-BE91-2CD69F68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088" y="272335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클릭한 로우의 정보 </a:t>
            </a:r>
            <a:r>
              <a:rPr lang="ko-KR" altLang="en-US" dirty="0" err="1">
                <a:solidFill>
                  <a:srgbClr val="000000"/>
                </a:solidFill>
              </a:rPr>
              <a:t>모달창</a:t>
            </a:r>
            <a:r>
              <a:rPr lang="ko-KR" altLang="en-US" dirty="0">
                <a:solidFill>
                  <a:srgbClr val="000000"/>
                </a:solidFill>
              </a:rPr>
              <a:t>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로우의 정보가 출력되고 배송완료 버튼을 </a:t>
            </a:r>
            <a:r>
              <a:rPr lang="ko-KR" altLang="en-US" dirty="0" err="1">
                <a:solidFill>
                  <a:srgbClr val="000000"/>
                </a:solidFill>
              </a:rPr>
              <a:t>누를시</a:t>
            </a:r>
            <a:r>
              <a:rPr lang="ko-KR" altLang="en-US" dirty="0">
                <a:solidFill>
                  <a:srgbClr val="000000"/>
                </a:solidFill>
              </a:rPr>
              <a:t> 배송상태 변경 후 창 닫기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xmlns="" id="{31B7746F-C096-4AF2-8DCB-3191B94E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233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839C2134-C111-4429-B5F6-942BB81A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34091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xmlns="" id="{22AF7C94-AEA9-451B-9F55-0663D0838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342106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xmlns="" id="{FA7863E2-E33E-4400-BF86-BD803606C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730501"/>
            <a:ext cx="0" cy="661986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xmlns="" id="{4817900E-D6AD-4BFD-8397-02602085C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7738" y="2706688"/>
            <a:ext cx="0" cy="71437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Oval 30">
            <a:extLst>
              <a:ext uri="{FF2B5EF4-FFF2-40B4-BE49-F238E27FC236}">
                <a16:creationId xmlns:a16="http://schemas.microsoft.com/office/drawing/2014/main" xmlns="" id="{260D6879-9D03-4AE0-86FD-D948784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75" y="4072667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AA62C13-6455-439D-8075-4E2B2434B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09" y="1147763"/>
            <a:ext cx="5836227" cy="44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 기능 구현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에서 전체 선택 시 전체조회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리스트 조회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반품 지시서 전체 목록을 조회하며 값이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개를 초과할 시 한 페이지 당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개씩 출력 및 </a:t>
            </a:r>
            <a:r>
              <a:rPr lang="ko-KR" altLang="en-US" dirty="0" err="1">
                <a:solidFill>
                  <a:schemeClr val="tx1"/>
                </a:solidFill>
              </a:rPr>
              <a:t>페이징</a:t>
            </a:r>
            <a:r>
              <a:rPr lang="ko-KR" altLang="en-US" dirty="0">
                <a:solidFill>
                  <a:schemeClr val="tx1"/>
                </a:solidFill>
              </a:rPr>
              <a:t> 처리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Sub Grid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r>
              <a:rPr lang="en-US" altLang="ko-KR" dirty="0">
                <a:solidFill>
                  <a:schemeClr val="tx1"/>
                </a:solidFill>
              </a:rPr>
              <a:t>, Main Grid 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No. </a:t>
            </a:r>
            <a:r>
              <a:rPr lang="ko-KR" altLang="en-US" dirty="0">
                <a:solidFill>
                  <a:schemeClr val="tx1"/>
                </a:solidFill>
              </a:rPr>
              <a:t>를 기준으로 값 선택 시 상세내역 출력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재고 처리 버튼 클릭 시  </a:t>
            </a:r>
            <a:r>
              <a:rPr lang="en-US" altLang="ko-KR" dirty="0">
                <a:solidFill>
                  <a:schemeClr val="tx1"/>
                </a:solidFill>
              </a:rPr>
              <a:t>Alert </a:t>
            </a:r>
            <a:r>
              <a:rPr lang="ko-KR" altLang="en-US" dirty="0">
                <a:solidFill>
                  <a:schemeClr val="tx1"/>
                </a:solidFill>
              </a:rPr>
              <a:t>창이 열리게 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확인 선택 시 재고처리 및 상태 변경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반품 수량에 대해서 창고 물량 증가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yoomir\Desktop\yoomir\기업 고객 - 반품 지시서 목록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638" y="1142984"/>
            <a:ext cx="6357981" cy="5300967"/>
          </a:xfrm>
          <a:prstGeom prst="rect">
            <a:avLst/>
          </a:prstGeom>
          <a:noFill/>
        </p:spPr>
      </p:pic>
      <p:sp>
        <p:nvSpPr>
          <p:cNvPr id="19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6" y="1214422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22" y="171448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9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22" y="350043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97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64" y="5214950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41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배송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담당자 </a:t>
            </a:r>
            <a:r>
              <a:rPr lang="en-US" altLang="ko-KR" dirty="0">
                <a:solidFill>
                  <a:srgbClr val="000000"/>
                </a:solidFill>
              </a:rPr>
              <a:t>– </a:t>
            </a:r>
            <a:r>
              <a:rPr lang="ko-KR" altLang="en-US" dirty="0">
                <a:solidFill>
                  <a:srgbClr val="000000"/>
                </a:solidFill>
              </a:rPr>
              <a:t>기업고객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7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042" y="857232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반품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9114D3-2029-375D-06AE-C839B66CCE9E}"/>
              </a:ext>
            </a:extLst>
          </p:cNvPr>
          <p:cNvSpPr txBox="1"/>
          <p:nvPr/>
        </p:nvSpPr>
        <p:spPr>
          <a:xfrm>
            <a:off x="83993" y="1157304"/>
            <a:ext cx="388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기업고객이 제품구매한 정보</a:t>
            </a:r>
            <a:endParaRPr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배송할거냐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말거냐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43C9F12-3DB3-2A16-6830-03E47ED73858}"/>
              </a:ext>
            </a:extLst>
          </p:cNvPr>
          <p:cNvSpPr/>
          <p:nvPr/>
        </p:nvSpPr>
        <p:spPr bwMode="auto">
          <a:xfrm>
            <a:off x="462935" y="1892378"/>
            <a:ext cx="6463239" cy="4129010"/>
          </a:xfrm>
          <a:prstGeom prst="rect">
            <a:avLst/>
          </a:prstGeom>
          <a:solidFill>
            <a:srgbClr val="CC00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sz="3300" dirty="0"/>
              <a:t>참고용</a:t>
            </a:r>
            <a:endParaRPr lang="en-US" altLang="ko-KR" sz="3300" dirty="0"/>
          </a:p>
          <a:p>
            <a:pPr algn="ctr"/>
            <a:r>
              <a:rPr lang="ko-KR" altLang="en-US" sz="3300" dirty="0"/>
              <a:t>팀장님이 </a:t>
            </a:r>
            <a:r>
              <a:rPr lang="ko-KR" altLang="en-US" sz="3300" dirty="0" err="1"/>
              <a:t>다시알려주신다함</a:t>
            </a:r>
            <a:endParaRPr lang="en-US" altLang="ko-KR" sz="3300" dirty="0"/>
          </a:p>
          <a:p>
            <a:pPr algn="ctr"/>
            <a:r>
              <a:rPr lang="ko-KR" altLang="en-US" sz="3300" dirty="0" err="1"/>
              <a:t>화면하나로</a:t>
            </a:r>
            <a:r>
              <a:rPr lang="ko-KR" altLang="en-US" sz="3300" dirty="0"/>
              <a:t> 목록조회해서 </a:t>
            </a:r>
            <a:r>
              <a:rPr lang="ko-KR" altLang="en-US" sz="3300" dirty="0" err="1"/>
              <a:t>구매들어온거에</a:t>
            </a:r>
            <a:r>
              <a:rPr lang="ko-KR" altLang="en-US" sz="3300" dirty="0"/>
              <a:t> 대해 건 단위 구성해보자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mir\Desktop\yoomir\제품 발주_반품 - 발주지시서 목록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390" y="1142984"/>
            <a:ext cx="6072230" cy="5290431"/>
          </a:xfrm>
          <a:prstGeom prst="rect">
            <a:avLst/>
          </a:prstGeom>
          <a:noFill/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 기능 구현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에서 전체 선택 시 전체조회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리스트 조회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임원 승인 완료 된 목록만 조회하며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값이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개를 초과할 시 한 페이지 당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개씩 출력 및 </a:t>
            </a:r>
            <a:r>
              <a:rPr lang="ko-KR" altLang="en-US" dirty="0" err="1">
                <a:solidFill>
                  <a:schemeClr val="tx1"/>
                </a:solidFill>
              </a:rPr>
              <a:t>페이징</a:t>
            </a:r>
            <a:r>
              <a:rPr lang="ko-KR" altLang="en-US" dirty="0">
                <a:solidFill>
                  <a:schemeClr val="tx1"/>
                </a:solidFill>
              </a:rPr>
              <a:t> 처리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Sub Grid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r>
              <a:rPr lang="en-US" altLang="ko-KR" dirty="0">
                <a:solidFill>
                  <a:schemeClr val="tx1"/>
                </a:solidFill>
              </a:rPr>
              <a:t>, Main Grid 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No. </a:t>
            </a:r>
            <a:r>
              <a:rPr lang="ko-KR" altLang="en-US" dirty="0">
                <a:solidFill>
                  <a:schemeClr val="tx1"/>
                </a:solidFill>
              </a:rPr>
              <a:t>를 기준으로 값 선택 시 상세내역 출력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발주 처리 버튼 클릭 시  </a:t>
            </a:r>
            <a:r>
              <a:rPr lang="en-US" altLang="ko-KR" dirty="0">
                <a:solidFill>
                  <a:schemeClr val="tx1"/>
                </a:solidFill>
              </a:rPr>
              <a:t>Alert </a:t>
            </a:r>
            <a:r>
              <a:rPr lang="ko-KR" altLang="en-US" dirty="0">
                <a:solidFill>
                  <a:schemeClr val="tx1"/>
                </a:solidFill>
              </a:rPr>
              <a:t>창이 열리게 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확인 선택 시 발주처리 및 상태 변경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배송 준비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배송 완료 상태로 변경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6" y="1214422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98" y="171448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9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98" y="350043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97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64" y="5214950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41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배송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담당자 </a:t>
            </a:r>
            <a:r>
              <a:rPr lang="en-US" altLang="ko-KR" dirty="0">
                <a:solidFill>
                  <a:srgbClr val="000000"/>
                </a:solidFill>
              </a:rPr>
              <a:t>– </a:t>
            </a:r>
            <a:r>
              <a:rPr lang="ko-KR" altLang="en-US" dirty="0">
                <a:solidFill>
                  <a:srgbClr val="000000"/>
                </a:solidFill>
              </a:rPr>
              <a:t>제품 발주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반품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7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042" y="857232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발주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EBFD19-0C1A-FBA7-DEAC-2EABB99F0FAD}"/>
              </a:ext>
            </a:extLst>
          </p:cNvPr>
          <p:cNvSpPr txBox="1"/>
          <p:nvPr/>
        </p:nvSpPr>
        <p:spPr>
          <a:xfrm>
            <a:off x="83993" y="1157304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발주지시서임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7DD2309-5A40-009E-1FA4-D89B951EAA2F}"/>
              </a:ext>
            </a:extLst>
          </p:cNvPr>
          <p:cNvSpPr/>
          <p:nvPr/>
        </p:nvSpPr>
        <p:spPr bwMode="auto">
          <a:xfrm>
            <a:off x="451791" y="1871758"/>
            <a:ext cx="6463239" cy="4129010"/>
          </a:xfrm>
          <a:prstGeom prst="rect">
            <a:avLst/>
          </a:prstGeom>
          <a:solidFill>
            <a:schemeClr val="accent1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sz="1500" dirty="0"/>
              <a:t>참고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dirty="0" err="1"/>
              <a:t>ㅈ문들어온거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반품들어온거</a:t>
            </a:r>
            <a:endParaRPr lang="en-US" altLang="ko-KR" sz="1500" dirty="0"/>
          </a:p>
          <a:p>
            <a:pPr algn="ctr"/>
            <a:r>
              <a:rPr lang="ko-KR" altLang="en-US" sz="1500" dirty="0" err="1"/>
              <a:t>주문했던거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반품한거</a:t>
            </a:r>
            <a:endParaRPr lang="en-US" altLang="ko-KR" sz="1500" dirty="0"/>
          </a:p>
          <a:p>
            <a:pPr algn="ctr"/>
            <a:r>
              <a:rPr lang="ko-KR" altLang="en-US" sz="1500" dirty="0"/>
              <a:t>한 페이지로 작성하여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배송아젔기ㅏ</a:t>
            </a:r>
            <a:r>
              <a:rPr lang="ko-KR" altLang="en-US" sz="1500" dirty="0"/>
              <a:t> 목록에서 </a:t>
            </a:r>
            <a:r>
              <a:rPr lang="ko-KR" altLang="en-US" sz="1500" dirty="0" err="1"/>
              <a:t>클릭만하면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해겨결되게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dirty="0" err="1"/>
              <a:t>배송아저씬느</a:t>
            </a:r>
            <a:r>
              <a:rPr lang="ko-KR" altLang="en-US" sz="1500" dirty="0"/>
              <a:t> 한 화면으로</a:t>
            </a:r>
            <a:endParaRPr lang="en-US" altLang="ko-KR" sz="1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oomir\Desktop\yoomir\제품 발주_반품 - 반품 지시서 목록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076" y="1142983"/>
            <a:ext cx="6357983" cy="5300969"/>
          </a:xfrm>
          <a:prstGeom prst="rect">
            <a:avLst/>
          </a:prstGeom>
          <a:noFill/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 기능 구현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에서 전체 선택 시 전체조회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리스트 조회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입금 확인된 건에 대해서만  조회하며 값이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개를 초과할 시 한 페이지 당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개씩 출력 및 </a:t>
            </a:r>
            <a:r>
              <a:rPr lang="ko-KR" altLang="en-US" dirty="0" err="1">
                <a:solidFill>
                  <a:schemeClr val="tx1"/>
                </a:solidFill>
              </a:rPr>
              <a:t>페이징</a:t>
            </a:r>
            <a:r>
              <a:rPr lang="ko-KR" altLang="en-US" dirty="0">
                <a:solidFill>
                  <a:schemeClr val="tx1"/>
                </a:solidFill>
              </a:rPr>
              <a:t> 처리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Sub Grid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r>
              <a:rPr lang="en-US" altLang="ko-KR" dirty="0">
                <a:solidFill>
                  <a:schemeClr val="tx1"/>
                </a:solidFill>
              </a:rPr>
              <a:t>, Main Grid 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No. </a:t>
            </a:r>
            <a:r>
              <a:rPr lang="ko-KR" altLang="en-US" dirty="0">
                <a:solidFill>
                  <a:schemeClr val="tx1"/>
                </a:solidFill>
              </a:rPr>
              <a:t>를 기준으로 값 선택 시 상세내역 출력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재고 처리 버튼 클릭 시  </a:t>
            </a:r>
            <a:r>
              <a:rPr lang="en-US" altLang="ko-KR" dirty="0">
                <a:solidFill>
                  <a:schemeClr val="tx1"/>
                </a:solidFill>
              </a:rPr>
              <a:t>Alert </a:t>
            </a:r>
            <a:r>
              <a:rPr lang="ko-KR" altLang="en-US" dirty="0">
                <a:solidFill>
                  <a:schemeClr val="tx1"/>
                </a:solidFill>
              </a:rPr>
              <a:t>창이 열리게 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확인 선택 시 재고처리 및 상태 변경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반품 수량에 대해서 창고 물량 증가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6" y="1214422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22" y="171448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9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22" y="350043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97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64" y="5214950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41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배송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담당자 </a:t>
            </a:r>
            <a:r>
              <a:rPr lang="en-US" altLang="ko-KR" dirty="0">
                <a:solidFill>
                  <a:srgbClr val="000000"/>
                </a:solidFill>
              </a:rPr>
              <a:t>– </a:t>
            </a:r>
            <a:r>
              <a:rPr lang="ko-KR" altLang="en-US" dirty="0">
                <a:solidFill>
                  <a:srgbClr val="000000"/>
                </a:solidFill>
              </a:rPr>
              <a:t>제품 발주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반품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7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042" y="857232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반품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기업고객명 검색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거래날짜 기간 검색 선택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기업고객명 </a:t>
            </a:r>
            <a:r>
              <a:rPr lang="ko-KR" altLang="en-US" dirty="0" err="1">
                <a:solidFill>
                  <a:schemeClr val="tx1"/>
                </a:solidFill>
              </a:rPr>
              <a:t>선택시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해당 기업고객명의 거래내역 보여짐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최근 거래 날짜 순으로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desc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sd55\Desktop\오성철\매출 현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2" y="1130209"/>
            <a:ext cx="7200000" cy="530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7" y="208489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36" y="218014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26" y="265635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7614280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 검색 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전체 거래 기간의 대한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기업고객별 매출 리스트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매출액 </a:t>
            </a:r>
            <a:r>
              <a:rPr lang="ko-KR" altLang="en-US" dirty="0" err="1">
                <a:solidFill>
                  <a:schemeClr val="tx1"/>
                </a:solidFill>
              </a:rPr>
              <a:t>높은순으로</a:t>
            </a:r>
            <a:r>
              <a:rPr lang="ko-KR" altLang="en-US" dirty="0">
                <a:solidFill>
                  <a:schemeClr val="tx1"/>
                </a:solidFill>
              </a:rPr>
              <a:t> 정렬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desc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506" y="413136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92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359" y="510347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93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매출 현황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4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359" y="8620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salesStatus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5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매출 현황 </a:t>
            </a:r>
            <a:r>
              <a:rPr lang="en-US" altLang="ko-KR" dirty="0">
                <a:solidFill>
                  <a:srgbClr val="000000"/>
                </a:solidFill>
              </a:rPr>
              <a:t>– </a:t>
            </a:r>
            <a:r>
              <a:rPr lang="ko-KR" altLang="en-US" dirty="0">
                <a:solidFill>
                  <a:srgbClr val="000000"/>
                </a:solidFill>
              </a:rPr>
              <a:t>매출 현황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B4B389-A113-608D-AA9D-D41CE111002C}"/>
              </a:ext>
            </a:extLst>
          </p:cNvPr>
          <p:cNvSpPr txBox="1"/>
          <p:nvPr/>
        </p:nvSpPr>
        <p:spPr>
          <a:xfrm>
            <a:off x="2076847" y="1161452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기업고객단위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157CBD-5609-4755-9553-62069EBC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0" y="1099552"/>
            <a:ext cx="6477352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CD6372C-0288-4231-B267-1A985765BA62}"/>
              </a:ext>
            </a:extLst>
          </p:cNvPr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5FC63D76-12B5-4682-A7CB-2D025C5E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xmlns="" id="{1A8AA187-EF02-4291-BC46-6C7516E06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xmlns="" id="{615BE6B2-D5C5-4DF2-A202-08D390B8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xmlns="" id="{099223E0-3D38-4C61-A6AB-77FD1131B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xmlns="" id="{36238226-12E6-4277-A7FE-FE1D58EBC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36E43D9-94F5-4BC9-A9B9-0963F3212934}"/>
              </a:ext>
            </a:extLst>
          </p:cNvPr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6146D108-AA9E-46C7-87B8-DB32E886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xmlns="" id="{19F7AB7C-2DB8-4583-8A5A-A7497EF0B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xmlns="" id="{D9070A5E-4623-495B-B282-DC211EB46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xmlns="" id="{98091718-3609-4C97-AA31-4F8E557DB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xmlns="" id="{972BF1FD-2CAA-4CD7-9B7B-63905F457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80B7729-A1B4-4A0D-962C-75EA75924A6E}"/>
              </a:ext>
            </a:extLst>
          </p:cNvPr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xmlns="" id="{D970C46C-D38F-4109-830F-3ABFA118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xmlns="" id="{DC71825A-B59B-43E0-97A3-9D168DA69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xmlns="" id="{B7CA2A7B-4DD8-4E96-B7F6-0E5211ECA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xmlns="" id="{82D0468F-32FF-409B-9B60-29930A4D5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xmlns="" id="{7CE66C98-9E31-4FF6-8CC7-825EA2CD5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2D202EA-8900-4648-A31B-14A26F027D17}"/>
              </a:ext>
            </a:extLst>
          </p:cNvPr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xmlns="" id="{9DAD189E-617A-4015-AEA2-3AD5EF57E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xmlns="" id="{706F2757-BC1F-44C4-99B2-61C82726B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xmlns="" id="{E207FF67-A50D-4344-B73D-76A3B9750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xmlns="" id="{52AA6136-EA2C-4763-A4E4-4EBCC63F9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xmlns="" id="{A06CD0D0-4C23-4379-BC96-B7DE4973F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0E80EE8F-3F74-451C-B7FC-A73F6EC926B9}"/>
              </a:ext>
            </a:extLst>
          </p:cNvPr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xmlns="" id="{602C1306-E429-4DB7-B05B-293BCE2E4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xmlns="" id="{694DF86C-D225-478B-A0E2-1D9AA0ADB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xmlns="" id="{8B6A576B-39B7-4F94-BE27-CE31AEE1F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xmlns="" id="{BDE5A33A-914E-46C1-AB98-10B729113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xmlns="" id="{CB8B73CD-7010-43E9-918E-BEAB34C74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D56CE90-66C9-4E8A-B0C8-2C6569989B84}"/>
              </a:ext>
            </a:extLst>
          </p:cNvPr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xmlns="" id="{3A913423-D40A-4553-B2F2-DD694676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xmlns="" id="{AE8722D7-9DD3-4340-873E-057517E74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xmlns="" id="{6D794A68-A1C8-41DF-992A-7966EBDD2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xmlns="" id="{F9A1E8C5-40A8-4731-ABC9-AA9BD75F2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xmlns="" id="{4E58319A-E15C-4829-972F-9F5DBC4D9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9A668B3-FD45-42F5-B1CF-026B276AE3C7}"/>
              </a:ext>
            </a:extLst>
          </p:cNvPr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xmlns="" id="{7BC85B8B-1110-4AAC-AB3E-7A38F3D0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xmlns="" id="{21863318-FA7B-4347-9C20-AAA3F362B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xmlns="" id="{EA5048E0-F715-4B58-B02A-1F60D429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700AE68-DDE9-4EA8-90AA-285AEB48B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xmlns="" id="{EEB6950A-C65E-4B36-8056-EEB0328A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1896506-C3E6-44ED-A509-58AB0094B448}"/>
              </a:ext>
            </a:extLst>
          </p:cNvPr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xmlns="" id="{756CEF03-4CB5-4E7C-B99A-5043AE240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xmlns="" id="{3B4B3FA7-C38D-413D-8540-4108FE94E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xmlns="" id="{33A97BF3-8215-4E4C-AE48-3579AD928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xmlns="" id="{179A3D45-EC61-4D4C-BEC3-CF9D2A974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xmlns="" id="{9A7226D7-4BA5-4E31-8CF6-89D4330E0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26DE15C-0724-42E8-95A9-1A23C18D4970}"/>
              </a:ext>
            </a:extLst>
          </p:cNvPr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목록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A492E3F-8955-4978-8AF8-21BFFECA43C2}"/>
              </a:ext>
            </a:extLst>
          </p:cNvPr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게시물 조회 기능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A2C9861-46E5-4668-82A1-840034473DA4}"/>
              </a:ext>
            </a:extLst>
          </p:cNvPr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게시물 제목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상세보기 페이지로 이동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4634850-CAB7-46D8-AA02-E5710BDD44BF}"/>
              </a:ext>
            </a:extLst>
          </p:cNvPr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글쓰기 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글쓰기 페이지로 이동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BC5C241-7217-465C-A1B7-F51254DE139F}"/>
              </a:ext>
            </a:extLst>
          </p:cNvPr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읽기 페이지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4F38CA6-FC0A-44E5-BFA4-52AB7C3012DE}"/>
              </a:ext>
            </a:extLst>
          </p:cNvPr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쓰기 페이지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3D00451-F6AC-4A92-A260-9D580244333A}"/>
              </a:ext>
            </a:extLst>
          </p:cNvPr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B5CC5D0-2A70-4BA6-AED8-A3B08CDAB962}"/>
              </a:ext>
            </a:extLst>
          </p:cNvPr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79FB6E4-D06D-4CD3-BE84-188BFA80CC67}"/>
              </a:ext>
            </a:extLst>
          </p:cNvPr>
          <p:cNvSpPr txBox="1"/>
          <p:nvPr/>
        </p:nvSpPr>
        <p:spPr>
          <a:xfrm>
            <a:off x="2797169" y="217002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F8047DB-E084-49A1-9BC6-7E4862E6BC6C}"/>
              </a:ext>
            </a:extLst>
          </p:cNvPr>
          <p:cNvSpPr txBox="1"/>
          <p:nvPr/>
        </p:nvSpPr>
        <p:spPr>
          <a:xfrm>
            <a:off x="1682563" y="264673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2012305-3864-4187-8928-0C71F6B60F33}"/>
              </a:ext>
            </a:extLst>
          </p:cNvPr>
          <p:cNvSpPr txBox="1"/>
          <p:nvPr/>
        </p:nvSpPr>
        <p:spPr>
          <a:xfrm>
            <a:off x="2271367" y="3042838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1C90D2A-60FD-450E-8F66-275F2CCE06B1}"/>
              </a:ext>
            </a:extLst>
          </p:cNvPr>
          <p:cNvSpPr txBox="1"/>
          <p:nvPr/>
        </p:nvSpPr>
        <p:spPr>
          <a:xfrm>
            <a:off x="5337364" y="304684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BC43463-F66B-43CD-AF44-B8E2D7D5FA43}"/>
              </a:ext>
            </a:extLst>
          </p:cNvPr>
          <p:cNvSpPr txBox="1"/>
          <p:nvPr/>
        </p:nvSpPr>
        <p:spPr>
          <a:xfrm>
            <a:off x="2931975" y="443468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347C6CA-5485-474C-8CDB-A2C3DCA3AA6E}"/>
              </a:ext>
            </a:extLst>
          </p:cNvPr>
          <p:cNvSpPr txBox="1"/>
          <p:nvPr/>
        </p:nvSpPr>
        <p:spPr>
          <a:xfrm>
            <a:off x="2931975" y="6826917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76" name="Text Box 1">
            <a:extLst>
              <a:ext uri="{FF2B5EF4-FFF2-40B4-BE49-F238E27FC236}">
                <a16:creationId xmlns:a16="http://schemas.microsoft.com/office/drawing/2014/main" xmlns="" id="{A6A61883-8A35-4FD9-9167-F945E97D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xmlns="" id="{93DEC279-E600-45C8-A92D-E4ECAABA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공지사항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9" name="Text Box 31">
            <a:extLst>
              <a:ext uri="{FF2B5EF4-FFF2-40B4-BE49-F238E27FC236}">
                <a16:creationId xmlns:a16="http://schemas.microsoft.com/office/drawing/2014/main" xmlns="" id="{82F9A470-8E78-47EB-95B6-4D8C1DAF8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notice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51D872D1-0DB4-893E-B1D7-3AA36148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기준정보 </a:t>
            </a: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공지사항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5AA26B-1BB6-7211-6E27-605C41117D94}"/>
              </a:ext>
            </a:extLst>
          </p:cNvPr>
          <p:cNvSpPr txBox="1"/>
          <p:nvPr/>
        </p:nvSpPr>
        <p:spPr>
          <a:xfrm>
            <a:off x="-2281616" y="633413"/>
            <a:ext cx="175240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공지사항 목록표시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공지사항 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공지사항 제목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공지사항 작성일자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공지사항 작성자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공지사항 조회수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공지사항 상세보기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작성자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작성일자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첨부파일 업로드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첨부파일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다운로드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검색 기능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endParaRPr lang="en-US" altLang="ko-K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063D6330-A141-CA3B-B0B6-B87C995604C4}"/>
                  </a:ext>
                </a:extLst>
              </p14:cNvPr>
              <p14:cNvContentPartPr/>
              <p14:nvPr/>
            </p14:nvContentPartPr>
            <p14:xfrm>
              <a:off x="2437935" y="3962175"/>
              <a:ext cx="657720" cy="10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63D6330-A141-CA3B-B0B6-B87C9956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8935" y="3953175"/>
                <a:ext cx="67536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589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기간별로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 </a:t>
            </a:r>
            <a:r>
              <a:rPr lang="ko-KR" altLang="en-US" dirty="0" err="1">
                <a:solidFill>
                  <a:schemeClr val="tx1"/>
                </a:solidFill>
              </a:rPr>
              <a:t>검색시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전체 거래 기간의 대한 순위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 </a:t>
            </a:r>
            <a:r>
              <a:rPr lang="ko-KR" altLang="en-US" dirty="0" err="1">
                <a:solidFill>
                  <a:schemeClr val="tx1"/>
                </a:solidFill>
              </a:rPr>
              <a:t>검색시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전체 거래 기간에 대한 차트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sd55\Desktop\오성철\매출 상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" y="1097311"/>
            <a:ext cx="7200000" cy="536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858" y="242357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26" y="347224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562" y="306514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6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매출 현황 </a:t>
            </a:r>
            <a:r>
              <a:rPr lang="en-US" altLang="ko-KR" dirty="0">
                <a:solidFill>
                  <a:srgbClr val="000000"/>
                </a:solidFill>
              </a:rPr>
              <a:t>– </a:t>
            </a:r>
            <a:r>
              <a:rPr lang="ko-KR" altLang="en-US" dirty="0">
                <a:solidFill>
                  <a:srgbClr val="000000"/>
                </a:solidFill>
              </a:rPr>
              <a:t>매출 상위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매출 상위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359" y="8620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salesTop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90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기업고객명 검색 입력 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거래 기간 검색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 검색 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전체 거래 기간의 대한 기업 별 손익 리스트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총 손익이 높은 순으로 정렬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desc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기업명 클릭 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해당 기업의 판매제품의 대한 손익 리스트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최근 거래 날짜 순으로 정렬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desc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asd55\Desktop\오성철\손익 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" y="1130382"/>
            <a:ext cx="7272332" cy="53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283521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2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874" y="233611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490" y="435748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7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70" y="509737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77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매출 현황 </a:t>
            </a:r>
            <a:r>
              <a:rPr lang="en-US" altLang="ko-KR" dirty="0">
                <a:solidFill>
                  <a:srgbClr val="000000"/>
                </a:solidFill>
              </a:rPr>
              <a:t>– </a:t>
            </a:r>
            <a:r>
              <a:rPr lang="ko-KR" altLang="en-US" dirty="0">
                <a:solidFill>
                  <a:srgbClr val="000000"/>
                </a:solidFill>
              </a:rPr>
              <a:t>손익 조회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손익 조회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359" y="8620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profitAndLoss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6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35363"/>
              </p:ext>
            </p:extLst>
          </p:nvPr>
        </p:nvGraphicFramePr>
        <p:xfrm>
          <a:off x="0" y="639763"/>
          <a:ext cx="9907588" cy="6218237"/>
        </p:xfrm>
        <a:graphic>
          <a:graphicData uri="http://schemas.openxmlformats.org/drawingml/2006/table">
            <a:tbl>
              <a:tblPr/>
              <a:tblGrid>
                <a:gridCol w="1018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4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구매승인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회사임원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OrderConfirm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981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709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제품명으로 검색기능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구매일자별로 검색기능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3C0EDD9-EF48-4009-8123-676F7620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423" y="1317547"/>
            <a:ext cx="2254251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43C2A934-AB1A-4C2D-88F0-08EE3975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423" y="1920797"/>
            <a:ext cx="2254251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6D210471-8B68-4E65-83B8-B879323F7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" y="1412782"/>
            <a:ext cx="7263867" cy="4680514"/>
          </a:xfrm>
          <a:prstGeom prst="rect">
            <a:avLst/>
          </a:prstGeom>
        </p:spPr>
      </p:pic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69" y="2498646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xmlns="" id="{F47EC991-D1CD-4D5F-9A82-55701972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257" y="247904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xmlns="" id="{72895E62-1C9C-413A-ACAF-D796089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834" y="3267236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grpSp>
        <p:nvGrpSpPr>
          <p:cNvPr id="4" name="그룹 31">
            <a:extLst>
              <a:ext uri="{FF2B5EF4-FFF2-40B4-BE49-F238E27FC236}">
                <a16:creationId xmlns:a16="http://schemas.microsoft.com/office/drawing/2014/main" xmlns="" id="{755F27BB-B2F9-43C0-A1D5-2C585C80B4B9}"/>
              </a:ext>
            </a:extLst>
          </p:cNvPr>
          <p:cNvGrpSpPr/>
          <p:nvPr/>
        </p:nvGrpSpPr>
        <p:grpSpPr>
          <a:xfrm>
            <a:off x="7367818" y="1306513"/>
            <a:ext cx="2522705" cy="3655953"/>
            <a:chOff x="10066361" y="1944946"/>
            <a:chExt cx="2522705" cy="3655953"/>
          </a:xfrm>
        </p:grpSpPr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6C3F2E28-28C6-42B1-B4C1-A05BC50E7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3702393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xmlns="" id="{289573FB-CB46-457A-8D4E-8AE2EBB08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4327946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xmlns="" id="{83838A26-5719-435D-AEE9-D359B369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471" y="4966110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xmlns="" id="{FF1850CE-3699-411C-ACAD-18C285B5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1956026"/>
              <a:ext cx="6563" cy="364254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xmlns="" id="{021BE609-BAE2-4A3A-8223-66579B56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513" y="1944946"/>
              <a:ext cx="25262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xmlns="" id="{1B01B28A-AF58-46BD-8ACA-E76A0DAE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2560016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xmlns="" id="{AF7DED43-5338-410D-961D-6DCE00A03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2559277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xmlns="" id="{CCF3327D-3B2C-4451-9D82-25AE54C5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3102232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xmlns="" id="{2CEEBEC6-FFE5-4E3E-A67A-FED39BF93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10223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xmlns="" id="{50E88B74-91D1-4672-8567-F415A3736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681670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xmlns="" id="{FBE211D5-F8DD-49CA-AAAC-52529232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4926011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xmlns="" id="{54BFCED1-2FDB-4C0C-95A9-519964181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8753" y="5598573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xmlns="" id="{D6006908-5865-4891-B81B-FA4DCE0A7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514" y="4297480"/>
              <a:ext cx="2500314" cy="45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xmlns="" id="{57D0D508-2D79-4B84-8DE3-C35795C43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725" y="1956025"/>
              <a:ext cx="12653" cy="36437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xmlns="" id="{562E49AF-F136-4412-A33F-76CEA10A2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1" y="1947785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FE1DC8-A202-8614-01B1-1F1755BCE307}"/>
              </a:ext>
            </a:extLst>
          </p:cNvPr>
          <p:cNvSpPr txBox="1"/>
          <p:nvPr/>
        </p:nvSpPr>
        <p:spPr>
          <a:xfrm>
            <a:off x="2076847" y="1161452"/>
            <a:ext cx="388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임원의 승인처리</a:t>
            </a:r>
            <a:endParaRPr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반려버튼도 있어야 함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xmlns="" id="{AF80CFE2-BD48-BABD-1430-46EBF39B02EE}"/>
              </a:ext>
            </a:extLst>
          </p:cNvPr>
          <p:cNvSpPr/>
          <p:nvPr/>
        </p:nvSpPr>
        <p:spPr bwMode="auto">
          <a:xfrm>
            <a:off x="1569418" y="1412782"/>
            <a:ext cx="555451" cy="506428"/>
          </a:xfrm>
          <a:prstGeom prst="star5">
            <a:avLst/>
          </a:prstGeom>
          <a:solidFill>
            <a:srgbClr val="FFC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0236"/>
              </p:ext>
            </p:extLst>
          </p:nvPr>
        </p:nvGraphicFramePr>
        <p:xfrm>
          <a:off x="0" y="620688"/>
          <a:ext cx="9907590" cy="6218634"/>
        </p:xfrm>
        <a:graphic>
          <a:graphicData uri="http://schemas.openxmlformats.org/drawingml/2006/table">
            <a:tbl>
              <a:tblPr/>
              <a:tblGrid>
                <a:gridCol w="1018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4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반품승인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회사임원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ReturnConfirm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79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264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제품명으로 검색기능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반품기간별로 검색기능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E1198FE-EE90-4945-89C0-0FD01084B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" y="1397477"/>
            <a:ext cx="7231929" cy="4623811"/>
          </a:xfrm>
          <a:prstGeom prst="rect">
            <a:avLst/>
          </a:prstGeom>
        </p:spPr>
      </p:pic>
      <p:sp>
        <p:nvSpPr>
          <p:cNvPr id="21" name="Oval 31">
            <a:extLst>
              <a:ext uri="{FF2B5EF4-FFF2-40B4-BE49-F238E27FC236}">
                <a16:creationId xmlns:a16="http://schemas.microsoft.com/office/drawing/2014/main" xmlns="" id="{F47EC991-D1CD-4D5F-9A82-55701972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074" y="2422638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xmlns="" id="{58564324-15F7-427D-9935-1F7A86CCE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534" y="3152349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934" y="2422639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grpSp>
        <p:nvGrpSpPr>
          <p:cNvPr id="4" name="그룹 30">
            <a:extLst>
              <a:ext uri="{FF2B5EF4-FFF2-40B4-BE49-F238E27FC236}">
                <a16:creationId xmlns:a16="http://schemas.microsoft.com/office/drawing/2014/main" xmlns="" id="{FF0739D5-ECF8-4EB3-AECD-E6BAC1D27456}"/>
              </a:ext>
            </a:extLst>
          </p:cNvPr>
          <p:cNvGrpSpPr/>
          <p:nvPr/>
        </p:nvGrpSpPr>
        <p:grpSpPr>
          <a:xfrm>
            <a:off x="7384860" y="1287438"/>
            <a:ext cx="2522705" cy="3655953"/>
            <a:chOff x="10066361" y="1944946"/>
            <a:chExt cx="2522705" cy="3655953"/>
          </a:xfrm>
        </p:grpSpPr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xmlns="" id="{B4F286D9-11E5-4159-943E-67A828F73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3702393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FE612C17-BA9E-45A0-8AD0-5CEA378C7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4327946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xmlns="" id="{DD0AA784-8E0F-4E57-B038-44EEF9B45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471" y="4966110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xmlns="" id="{A94E6BF1-32D5-429F-9099-43332229F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1956026"/>
              <a:ext cx="6563" cy="364254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982E4D3B-3DE1-490D-ACE7-409118CD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513" y="1944946"/>
              <a:ext cx="25262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xmlns="" id="{B4DD380B-4C0D-4A26-AF79-654EA814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2560016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xmlns="" id="{9BFE7479-1F50-4CAB-B598-D94E51340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2559277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xmlns="" id="{5D2E14E3-BE3C-4750-85D2-CEA7EE399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3102232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xmlns="" id="{3E964592-A230-468A-B8BD-32B6329E6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10223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xmlns="" id="{90B9F856-8B1D-4E85-9124-2FCF8802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681670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xmlns="" id="{4D98C4FD-DE7A-49EA-9387-738E10E91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4926011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xmlns="" id="{168EB1B3-AC88-4FBA-ADB8-487B80EB3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8753" y="5598573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xmlns="" id="{B5F1D662-B66E-40FE-B264-C199D9EE8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514" y="4297480"/>
              <a:ext cx="2500314" cy="45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xmlns="" id="{6D44E61D-6ED2-4DAA-831B-1D304699B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725" y="1956025"/>
              <a:ext cx="12653" cy="36437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9E98B692-4ED9-4B35-8026-41333D6A7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1" y="1947785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3B4AC6-0019-B4EE-1672-2D23DED26F61}"/>
              </a:ext>
            </a:extLst>
          </p:cNvPr>
          <p:cNvSpPr txBox="1"/>
          <p:nvPr/>
        </p:nvSpPr>
        <p:spPr>
          <a:xfrm>
            <a:off x="2076847" y="1161452"/>
            <a:ext cx="3881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25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페이지말고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26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페이지로 하는게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나을듯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반려버튼있어야함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xmlns="" id="{C3699B8F-0F4D-CA58-5693-EF8D2C0568D4}"/>
              </a:ext>
            </a:extLst>
          </p:cNvPr>
          <p:cNvSpPr/>
          <p:nvPr/>
        </p:nvSpPr>
        <p:spPr bwMode="auto">
          <a:xfrm>
            <a:off x="1569418" y="1412782"/>
            <a:ext cx="555451" cy="506428"/>
          </a:xfrm>
          <a:prstGeom prst="star5">
            <a:avLst/>
          </a:prstGeom>
          <a:solidFill>
            <a:srgbClr val="FFC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79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16941"/>
              </p:ext>
            </p:extLst>
          </p:nvPr>
        </p:nvGraphicFramePr>
        <p:xfrm>
          <a:off x="0" y="422275"/>
          <a:ext cx="9907588" cy="7848873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안주현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기업고객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productlist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4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FD58B449-AA6B-4044-AB1A-8D06441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r>
              <a:rPr kumimoji="1" lang="en-US" altLang="ko-KR" sz="900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endParaRPr kumimoji="1" lang="en-US" altLang="ko-KR" sz="900" dirty="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901A537-A2AB-4932-A15E-48AC3675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" y="964951"/>
            <a:ext cx="7371800" cy="5470764"/>
          </a:xfrm>
          <a:prstGeom prst="rect">
            <a:avLst/>
          </a:prstGeom>
        </p:spPr>
      </p:pic>
      <p:sp>
        <p:nvSpPr>
          <p:cNvPr id="34" name="Oval 31">
            <a:extLst>
              <a:ext uri="{FF2B5EF4-FFF2-40B4-BE49-F238E27FC236}">
                <a16:creationId xmlns:a16="http://schemas.microsoft.com/office/drawing/2014/main" xmlns="" id="{A2FF9D29-6990-479F-9FC2-025F322AD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742" y="1488307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1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3399238D-E344-4CFE-94D0-325BE9EC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52580"/>
              </p:ext>
            </p:extLst>
          </p:nvPr>
        </p:nvGraphicFramePr>
        <p:xfrm>
          <a:off x="7366690" y="965110"/>
          <a:ext cx="2540898" cy="44940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595">
                  <a:extLst>
                    <a:ext uri="{9D8B030D-6E8A-4147-A177-3AD203B41FA5}">
                      <a16:colId xmlns:a16="http://schemas.microsoft.com/office/drawing/2014/main" xmlns="" val="2493314936"/>
                    </a:ext>
                  </a:extLst>
                </a:gridCol>
                <a:gridCol w="2306303">
                  <a:extLst>
                    <a:ext uri="{9D8B030D-6E8A-4147-A177-3AD203B41FA5}">
                      <a16:colId xmlns:a16="http://schemas.microsoft.com/office/drawing/2014/main" xmlns="" val="142557546"/>
                    </a:ext>
                  </a:extLst>
                </a:gridCol>
              </a:tblGrid>
              <a:tr h="303650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13623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장비선택시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동적으로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select box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option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구성됨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option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HP, IBM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30989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대분류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소분류 두 가지 필터를 적용하여 검색하거나 검색조건을 주지 않고 검색할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768132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개의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row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상세정보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76072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주문수량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납품 희망일자를 입력해야 주문이 가능함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주문수량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 : 1)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368180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해당 상품을 장바구니에 담거나 바로 주문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637297"/>
                  </a:ext>
                </a:extLst>
              </a:tr>
            </a:tbl>
          </a:graphicData>
        </a:graphic>
      </p:graphicFrame>
      <p:sp>
        <p:nvSpPr>
          <p:cNvPr id="39" name="Oval 31">
            <a:extLst>
              <a:ext uri="{FF2B5EF4-FFF2-40B4-BE49-F238E27FC236}">
                <a16:creationId xmlns:a16="http://schemas.microsoft.com/office/drawing/2014/main" xmlns="" id="{9FF52B86-2F56-441E-AB3F-E302CE0D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756" y="1488306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0" name="Oval 31">
            <a:extLst>
              <a:ext uri="{FF2B5EF4-FFF2-40B4-BE49-F238E27FC236}">
                <a16:creationId xmlns:a16="http://schemas.microsoft.com/office/drawing/2014/main" xmlns="" id="{247F8B14-B3E5-4D9A-BFEF-7BB927E5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62" y="2492896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57" name="Oval 31">
            <a:extLst>
              <a:ext uri="{FF2B5EF4-FFF2-40B4-BE49-F238E27FC236}">
                <a16:creationId xmlns:a16="http://schemas.microsoft.com/office/drawing/2014/main" xmlns="" id="{A48046F6-E871-43C8-8E23-958BEFBC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969" y="3789040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58" name="Oval 31">
            <a:extLst>
              <a:ext uri="{FF2B5EF4-FFF2-40B4-BE49-F238E27FC236}">
                <a16:creationId xmlns:a16="http://schemas.microsoft.com/office/drawing/2014/main" xmlns="" id="{39358E5F-076C-40A3-9A1A-1A1D423A5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578" y="6084179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5F070B-265F-2636-1A18-4584BF5E348A}"/>
              </a:ext>
            </a:extLst>
          </p:cNvPr>
          <p:cNvSpPr txBox="1"/>
          <p:nvPr/>
        </p:nvSpPr>
        <p:spPr>
          <a:xfrm>
            <a:off x="4919443" y="4293096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주문수량 그냥 고정</a:t>
            </a:r>
          </a:p>
        </p:txBody>
      </p:sp>
    </p:spTree>
    <p:extLst>
      <p:ext uri="{BB962C8B-B14F-4D97-AF65-F5344CB8AC3E}">
        <p14:creationId xmlns:p14="http://schemas.microsoft.com/office/powerpoint/2010/main" val="1108122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04377"/>
              </p:ext>
            </p:extLst>
          </p:nvPr>
        </p:nvGraphicFramePr>
        <p:xfrm>
          <a:off x="0" y="422275"/>
          <a:ext cx="9907588" cy="7848873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장바구니목록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안주현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기엄고객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shoppingcart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4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FD58B449-AA6B-4044-AB1A-8D06441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r>
              <a:rPr kumimoji="1" lang="en-US" altLang="ko-KR" sz="900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endParaRPr kumimoji="1" lang="en-US" altLang="ko-KR" sz="900" dirty="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3399238D-E344-4CFE-94D0-325BE9EC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71554"/>
              </p:ext>
            </p:extLst>
          </p:nvPr>
        </p:nvGraphicFramePr>
        <p:xfrm>
          <a:off x="7366690" y="965110"/>
          <a:ext cx="2540898" cy="44940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595">
                  <a:extLst>
                    <a:ext uri="{9D8B030D-6E8A-4147-A177-3AD203B41FA5}">
                      <a16:colId xmlns:a16="http://schemas.microsoft.com/office/drawing/2014/main" xmlns="" val="2493314936"/>
                    </a:ext>
                  </a:extLst>
                </a:gridCol>
                <a:gridCol w="2306303">
                  <a:extLst>
                    <a:ext uri="{9D8B030D-6E8A-4147-A177-3AD203B41FA5}">
                      <a16:colId xmlns:a16="http://schemas.microsoft.com/office/drawing/2014/main" xmlns="" val="142557546"/>
                    </a:ext>
                  </a:extLst>
                </a:gridCol>
              </a:tblGrid>
              <a:tr h="303650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13623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장바구니에 담긴 항목 중 주문을 원하는 항목만 선택가능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30989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주문하기 전 수량을 수정할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수량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조절시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총 금액과 합계금액이 동적으로 변경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768132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납품 희망날짜 클릭 시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datepicker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이용하여 날짜를 수정할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76072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항목은 삭제 아이콘 클릭 시 목록에서 삭제할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368180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입금하기 버튼을 누르면 프롬프트창이 뜨며 확인과 함께 주문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637297"/>
                  </a:ext>
                </a:extLst>
              </a:tr>
            </a:tbl>
          </a:graphicData>
        </a:graphic>
      </p:graphicFrame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D5F58D5-AC64-47B9-99D0-872A6AA0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" y="1089025"/>
            <a:ext cx="7241302" cy="4883782"/>
          </a:xfrm>
          <a:prstGeom prst="rect">
            <a:avLst/>
          </a:prstGeom>
        </p:spPr>
      </p:pic>
      <p:sp>
        <p:nvSpPr>
          <p:cNvPr id="16" name="Oval 31">
            <a:extLst>
              <a:ext uri="{FF2B5EF4-FFF2-40B4-BE49-F238E27FC236}">
                <a16:creationId xmlns:a16="http://schemas.microsoft.com/office/drawing/2014/main" xmlns="" id="{C00A3D0C-23C3-4A0A-BCDE-D6ABFA79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78" y="1844824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xmlns="" id="{7E5F26EF-B464-496A-82F1-81AFFDD1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682" y="2204864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xmlns="" id="{97BBF926-B6A2-480F-87FB-A3275EF0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25" y="2204864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xmlns="" id="{4E0385B0-E860-4D44-B029-27F59B65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383" y="2204864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xmlns="" id="{3C4485FF-1A97-4BB1-BBA1-5F639BA6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55" y="5346609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4FE66B-8550-D2EC-1E25-E6B92D286A38}"/>
              </a:ext>
            </a:extLst>
          </p:cNvPr>
          <p:cNvSpPr txBox="1"/>
          <p:nvPr/>
        </p:nvSpPr>
        <p:spPr>
          <a:xfrm>
            <a:off x="1908969" y="675990"/>
            <a:ext cx="3881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UI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복잡함</a:t>
            </a:r>
            <a:endParaRPr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장바구니담기</a:t>
            </a:r>
            <a:endParaRPr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조종하는거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하지말라고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4B6B6C6-E455-4F2E-AA3B-95F9C01ACDE2}"/>
              </a:ext>
            </a:extLst>
          </p:cNvPr>
          <p:cNvSpPr/>
          <p:nvPr/>
        </p:nvSpPr>
        <p:spPr bwMode="auto">
          <a:xfrm>
            <a:off x="3984791" y="2031575"/>
            <a:ext cx="570870" cy="2437373"/>
          </a:xfrm>
          <a:prstGeom prst="rect">
            <a:avLst/>
          </a:prstGeom>
          <a:solidFill>
            <a:schemeClr val="accent1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sz="1500" dirty="0" err="1"/>
              <a:t>여기하지마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88966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C207725-A5EA-400B-A902-B8D6A230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110"/>
            <a:ext cx="7366690" cy="5651590"/>
          </a:xfrm>
          <a:prstGeom prst="rect">
            <a:avLst/>
          </a:prstGeom>
        </p:spPr>
      </p:pic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6396"/>
              </p:ext>
            </p:extLst>
          </p:nvPr>
        </p:nvGraphicFramePr>
        <p:xfrm>
          <a:off x="0" y="422275"/>
          <a:ext cx="9907588" cy="7848873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주문이력조회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안주현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반품처리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기업고객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refundrequest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4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FD58B449-AA6B-4044-AB1A-8D06441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r>
              <a:rPr kumimoji="1" lang="en-US" altLang="ko-KR" sz="900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endParaRPr kumimoji="1" lang="en-US" altLang="ko-KR" sz="900" dirty="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3399238D-E344-4CFE-94D0-325BE9EC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36854"/>
              </p:ext>
            </p:extLst>
          </p:nvPr>
        </p:nvGraphicFramePr>
        <p:xfrm>
          <a:off x="7366690" y="965110"/>
          <a:ext cx="2540898" cy="51021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595">
                  <a:extLst>
                    <a:ext uri="{9D8B030D-6E8A-4147-A177-3AD203B41FA5}">
                      <a16:colId xmlns:a16="http://schemas.microsoft.com/office/drawing/2014/main" xmlns="" val="2493314936"/>
                    </a:ext>
                  </a:extLst>
                </a:gridCol>
                <a:gridCol w="2306303">
                  <a:extLst>
                    <a:ext uri="{9D8B030D-6E8A-4147-A177-3AD203B41FA5}">
                      <a16:colId xmlns:a16="http://schemas.microsoft.com/office/drawing/2014/main" xmlns="" val="142557546"/>
                    </a:ext>
                  </a:extLst>
                </a:gridCol>
              </a:tblGrid>
              <a:tr h="303650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13623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모델명 또는 구매일자로 검색가능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30989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row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하나의 주문건에 대한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subgrid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상세정보가 나타남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Cf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일련번호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하나의 주문건에 대한 시퀀스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주문번호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주문항목에 대한 시퀀스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768132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주문상태 표시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반품이 가능한 상태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배송완료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반품완료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일부반품 완료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수량 중 일부만 반품 된 경우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760727"/>
                  </a:ext>
                </a:extLst>
              </a:tr>
              <a:tr h="560012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하나의 주문건에 대해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반품요청할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제품과 수량을 선택할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36818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반품요청 버튼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입금받을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계좌를 입력할 수 있는 팝업창이 뜸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617603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프롬프트창의 반품 확인 버튼을 누르면 반품요청 완료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637297"/>
                  </a:ext>
                </a:extLst>
              </a:tr>
            </a:tbl>
          </a:graphicData>
        </a:graphic>
      </p:graphicFrame>
      <p:sp>
        <p:nvSpPr>
          <p:cNvPr id="15" name="Oval 31">
            <a:extLst>
              <a:ext uri="{FF2B5EF4-FFF2-40B4-BE49-F238E27FC236}">
                <a16:creationId xmlns:a16="http://schemas.microsoft.com/office/drawing/2014/main" xmlns="" id="{F39C395F-497E-4DBA-90BE-48B9DA04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86" y="1770463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xmlns="" id="{2528AA6C-FFFE-44F3-ADBC-BD54C2D1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55" y="2462179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xmlns="" id="{8090A55A-B80B-496D-8E2B-2178EA83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946" y="2349608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xmlns="" id="{2DC32EC6-C1DA-40FF-A06B-663EE8D5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551" y="3429937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xmlns="" id="{2D6B4019-87B4-4467-B159-5C568F4E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737" y="6205769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6</a:t>
            </a: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xmlns="" id="{2A75358A-E290-4E94-83B9-A7EF128F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976" y="4295930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xmlns="" id="{6451638C-C680-32C3-F7E4-0304280A1B65}"/>
              </a:ext>
            </a:extLst>
          </p:cNvPr>
          <p:cNvSpPr/>
          <p:nvPr/>
        </p:nvSpPr>
        <p:spPr bwMode="auto">
          <a:xfrm>
            <a:off x="2577530" y="1056002"/>
            <a:ext cx="555451" cy="506428"/>
          </a:xfrm>
          <a:prstGeom prst="star5">
            <a:avLst/>
          </a:prstGeom>
          <a:solidFill>
            <a:srgbClr val="FFC00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B27A05-4B86-C677-212D-09172A772344}"/>
              </a:ext>
            </a:extLst>
          </p:cNvPr>
          <p:cNvSpPr txBox="1"/>
          <p:nvPr/>
        </p:nvSpPr>
        <p:spPr>
          <a:xfrm>
            <a:off x="3085663" y="1156594"/>
            <a:ext cx="388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부분반품과 </a:t>
            </a:r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관련하여의논하기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3834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412776"/>
            <a:ext cx="2232248" cy="534535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● 등록한 </a:t>
            </a:r>
            <a:r>
              <a:rPr lang="en-US" altLang="ko-KR" sz="800" dirty="0">
                <a:solidFill>
                  <a:schemeClr val="tx1"/>
                </a:solidFill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</a:rPr>
              <a:t>문의 내역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제목을 클릭했을 때 상세 내용 및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답변을 볼 수 있음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페이징</a:t>
            </a:r>
            <a:r>
              <a:rPr lang="ko-KR" altLang="en-US" sz="800">
                <a:solidFill>
                  <a:schemeClr val="tx1"/>
                </a:solidFill>
              </a:rPr>
              <a:t> 처리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로그인을 해야만 접근할 수 있음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아이디 별로 문의 내역 출력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2060847"/>
            <a:ext cx="2232248" cy="545584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● 상세 내용 팝업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등록한 내용의 상세 보기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내용의 수정 및 삭제도 가능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답변이 달리기 전 까지만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수정 및 삭제 시 </a:t>
            </a:r>
            <a:r>
              <a:rPr lang="en-US" altLang="ko-KR" sz="800" dirty="0">
                <a:solidFill>
                  <a:schemeClr val="tx1"/>
                </a:solidFill>
              </a:rPr>
              <a:t>alert </a:t>
            </a:r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● 문의 등록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카테고리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내용을 입력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등록 버튼 클릭 시 </a:t>
            </a:r>
            <a:r>
              <a:rPr lang="en-US" altLang="ko-KR" dirty="0">
                <a:solidFill>
                  <a:schemeClr val="tx1"/>
                </a:solidFill>
              </a:rPr>
              <a:t>alert </a:t>
            </a:r>
            <a:r>
              <a:rPr lang="ko-KR" altLang="en-US" dirty="0">
                <a:solidFill>
                  <a:schemeClr val="tx1"/>
                </a:solidFill>
              </a:rPr>
              <a:t>팝업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BF02B10-A2FB-4241-BB75-7B6A44ECD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" y="1098860"/>
            <a:ext cx="7202986" cy="5282468"/>
          </a:xfrm>
          <a:prstGeom prst="rect">
            <a:avLst/>
          </a:prstGeom>
        </p:spPr>
      </p:pic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xmlns="" id="{13473928-6B49-4FA2-B7EB-AC8D3D79E2AA}"/>
              </a:ext>
            </a:extLst>
          </p:cNvPr>
          <p:cNvSpPr/>
          <p:nvPr/>
        </p:nvSpPr>
        <p:spPr bwMode="auto">
          <a:xfrm>
            <a:off x="4161706" y="1556792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xmlns="" id="{10A2ADBC-5322-48B3-B9EA-C8A0211D9525}"/>
              </a:ext>
            </a:extLst>
          </p:cNvPr>
          <p:cNvSpPr/>
          <p:nvPr/>
        </p:nvSpPr>
        <p:spPr bwMode="auto">
          <a:xfrm>
            <a:off x="3707365" y="2876427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xmlns="" id="{73FBF066-C276-465D-8181-1E25019A1A3C}"/>
              </a:ext>
            </a:extLst>
          </p:cNvPr>
          <p:cNvSpPr/>
          <p:nvPr/>
        </p:nvSpPr>
        <p:spPr bwMode="auto">
          <a:xfrm>
            <a:off x="2217490" y="5651128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7AD9587-14E9-443A-A217-B9B1C382FBA6}"/>
              </a:ext>
            </a:extLst>
          </p:cNvPr>
          <p:cNvSpPr txBox="1"/>
          <p:nvPr/>
        </p:nvSpPr>
        <p:spPr>
          <a:xfrm>
            <a:off x="3225602" y="620688"/>
            <a:ext cx="152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기업고객</a:t>
            </a:r>
            <a:r>
              <a:rPr lang="en-US" altLang="ko-KR" dirty="0">
                <a:solidFill>
                  <a:schemeClr val="tx1"/>
                </a:solidFill>
              </a:rPr>
              <a:t>] 1:1 </a:t>
            </a:r>
            <a:r>
              <a:rPr lang="ko-KR" altLang="en-US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A43D79D-CEFD-4896-BB02-2A0D193D3FFE}"/>
              </a:ext>
            </a:extLst>
          </p:cNvPr>
          <p:cNvSpPr txBox="1"/>
          <p:nvPr/>
        </p:nvSpPr>
        <p:spPr>
          <a:xfrm>
            <a:off x="3225602" y="83729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inquiry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539852-B6EB-4402-874D-5FF7B3966C2E}"/>
              </a:ext>
            </a:extLst>
          </p:cNvPr>
          <p:cNvSpPr txBox="1"/>
          <p:nvPr/>
        </p:nvSpPr>
        <p:spPr>
          <a:xfrm>
            <a:off x="4262281" y="2035544"/>
            <a:ext cx="50405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85AAE85-5294-7E89-09B8-3D130C40CD93}"/>
              </a:ext>
            </a:extLst>
          </p:cNvPr>
          <p:cNvSpPr/>
          <p:nvPr/>
        </p:nvSpPr>
        <p:spPr bwMode="auto">
          <a:xfrm>
            <a:off x="-14757" y="1196752"/>
            <a:ext cx="7319925" cy="4823951"/>
          </a:xfrm>
          <a:prstGeom prst="rect">
            <a:avLst/>
          </a:prstGeom>
          <a:solidFill>
            <a:schemeClr val="accent1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sz="1500" dirty="0" err="1"/>
              <a:t>여기하지마</a:t>
            </a:r>
            <a:endParaRPr lang="en-US" altLang="ko-KR" sz="1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01050"/>
              </p:ext>
            </p:extLst>
          </p:nvPr>
        </p:nvGraphicFramePr>
        <p:xfrm>
          <a:off x="-1" y="422275"/>
          <a:ext cx="9907588" cy="6434137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login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92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445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popup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찾기 이메일 인증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인증완료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창으로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3C0EDD9-EF48-4009-8123-676F7620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423" y="1317547"/>
            <a:ext cx="2254251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43C2A934-AB1A-4C2D-88F0-08EE3975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423" y="1920797"/>
            <a:ext cx="2254251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1642534-596C-493C-B1F6-63875E967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5" y="1203126"/>
            <a:ext cx="6534855" cy="4641779"/>
          </a:xfrm>
          <a:prstGeom prst="rect">
            <a:avLst/>
          </a:prstGeom>
        </p:spPr>
      </p:pic>
      <p:grpSp>
        <p:nvGrpSpPr>
          <p:cNvPr id="4" name="그룹 27">
            <a:extLst>
              <a:ext uri="{FF2B5EF4-FFF2-40B4-BE49-F238E27FC236}">
                <a16:creationId xmlns:a16="http://schemas.microsoft.com/office/drawing/2014/main" xmlns="" id="{5D63E202-7919-4435-8C3A-89286461AD1B}"/>
              </a:ext>
            </a:extLst>
          </p:cNvPr>
          <p:cNvGrpSpPr/>
          <p:nvPr/>
        </p:nvGrpSpPr>
        <p:grpSpPr>
          <a:xfrm>
            <a:off x="7372592" y="1216445"/>
            <a:ext cx="2522705" cy="3655953"/>
            <a:chOff x="10066361" y="1944946"/>
            <a:chExt cx="2522705" cy="3655953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xmlns="" id="{0659F3CC-12EC-433B-811C-FE1E8C68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3702393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2C5B58B9-4AB9-4E55-A2C1-2E303F48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4327946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xmlns="" id="{18112543-987F-442F-8D73-B3A0BB49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471" y="4966110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xmlns="" id="{0BB0134A-9710-4E81-AA3C-CC9E79CE0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1956026"/>
              <a:ext cx="6563" cy="364254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F840BF09-CEC8-4E5F-93BF-99E55974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513" y="1944946"/>
              <a:ext cx="25262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xmlns="" id="{753AABE7-3167-4A98-B7A9-F7F0A7D26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2560016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xmlns="" id="{5C1F69E7-0A47-4183-AB2C-8CFC8656E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2559277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xmlns="" id="{7688C94B-9D54-4AA0-B0CE-D8D2BC1BB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3102232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xmlns="" id="{85AC3139-94CD-4ED4-92D3-E4C9D879D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10223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xmlns="" id="{478CC24C-BD14-42A0-A18F-25F54C8C7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681670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xmlns="" id="{3001EB2D-4B9C-4595-B006-42A735ADB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4926011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xmlns="" id="{625F108E-516D-4647-9EF5-A07F75501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8753" y="5598573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xmlns="" id="{AA552DE3-02DC-49E5-81E9-3DC96AEC7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514" y="4297480"/>
              <a:ext cx="2500314" cy="45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xmlns="" id="{8F655507-7120-4CEA-B0C7-0E5DDAB9F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725" y="1956025"/>
              <a:ext cx="12653" cy="36437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xmlns="" id="{3BCE8CBC-3258-43A3-9CD1-7A1426C76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1" y="1947785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0" name="Oval 31">
            <a:extLst>
              <a:ext uri="{FF2B5EF4-FFF2-40B4-BE49-F238E27FC236}">
                <a16:creationId xmlns:a16="http://schemas.microsoft.com/office/drawing/2014/main" xmlns="" id="{B1F1D037-25DC-4A92-BEE0-BE59F179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505" y="3219054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xmlns="" id="{C771AD53-EECD-460F-B467-95AFA4CB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598" y="1620518"/>
            <a:ext cx="309026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7" name="Oval 31">
            <a:extLst>
              <a:ext uri="{FF2B5EF4-FFF2-40B4-BE49-F238E27FC236}">
                <a16:creationId xmlns:a16="http://schemas.microsoft.com/office/drawing/2014/main" xmlns="" id="{DD044C78-4D0E-4234-BED1-89C5D6E5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724" y="2498647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8" name="Oval 31">
            <a:extLst>
              <a:ext uri="{FF2B5EF4-FFF2-40B4-BE49-F238E27FC236}">
                <a16:creationId xmlns:a16="http://schemas.microsoft.com/office/drawing/2014/main" xmlns="" id="{CFED4B23-3B1F-47CB-AE19-54DD9461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82" y="1973401"/>
            <a:ext cx="309026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55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03682"/>
              </p:ext>
            </p:extLst>
          </p:nvPr>
        </p:nvGraphicFramePr>
        <p:xfrm>
          <a:off x="0" y="422275"/>
          <a:ext cx="9907588" cy="7848873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main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4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 별 메뉴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타입이 고객일때 보이는 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경우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타입이 회사임원 일 경우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타입이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배송자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일 경우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로그인 타입 공지사항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FD58B449-AA6B-4044-AB1A-8D06441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r>
              <a:rPr kumimoji="1" lang="en-US" altLang="ko-KR" sz="900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endParaRPr kumimoji="1" lang="en-US" altLang="ko-KR" sz="900" dirty="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F88A577-C660-4F92-BB1A-279C1446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6" y="1248564"/>
            <a:ext cx="6153583" cy="6858000"/>
          </a:xfrm>
          <a:prstGeom prst="rect">
            <a:avLst/>
          </a:prstGeom>
        </p:spPr>
      </p:pic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25" y="169165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xmlns="" id="{F47EC991-D1CD-4D5F-9A82-55701972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22" y="183200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xmlns="" id="{58564324-15F7-427D-9935-1F7A86CCE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372" y="306896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4987061-7F7A-421C-8856-262486B8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04" y="4533101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37" name="Oval 31">
            <a:extLst>
              <a:ext uri="{FF2B5EF4-FFF2-40B4-BE49-F238E27FC236}">
                <a16:creationId xmlns:a16="http://schemas.microsoft.com/office/drawing/2014/main" xmlns="" id="{D63ADB85-3029-4E6C-84C0-0A702176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04" y="5187146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38" name="Oval 31">
            <a:extLst>
              <a:ext uri="{FF2B5EF4-FFF2-40B4-BE49-F238E27FC236}">
                <a16:creationId xmlns:a16="http://schemas.microsoft.com/office/drawing/2014/main" xmlns="" id="{972B9363-5C44-423E-862A-E7AB125E1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58" y="623731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6</a:t>
            </a:r>
          </a:p>
        </p:txBody>
      </p:sp>
      <p:grpSp>
        <p:nvGrpSpPr>
          <p:cNvPr id="7" name="그룹 40">
            <a:extLst>
              <a:ext uri="{FF2B5EF4-FFF2-40B4-BE49-F238E27FC236}">
                <a16:creationId xmlns:a16="http://schemas.microsoft.com/office/drawing/2014/main" xmlns="" id="{9B3B9D02-E283-4263-A05E-C83212A6D6D7}"/>
              </a:ext>
            </a:extLst>
          </p:cNvPr>
          <p:cNvGrpSpPr/>
          <p:nvPr/>
        </p:nvGrpSpPr>
        <p:grpSpPr>
          <a:xfrm>
            <a:off x="7358463" y="1248564"/>
            <a:ext cx="2522705" cy="3655953"/>
            <a:chOff x="10066361" y="1944946"/>
            <a:chExt cx="2522705" cy="3655953"/>
          </a:xfrm>
        </p:grpSpPr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xmlns="" id="{3931DDA8-C4A5-4C52-917B-7AEB4B300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3702393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xmlns="" id="{202178AB-42EA-4080-9F22-A932BBD6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4327946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xmlns="" id="{27A12BA0-28DE-4740-BFD0-97BC10C1F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471" y="4966110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xmlns="" id="{2223EFBD-EBE2-41B8-A1F6-CB8411938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1956026"/>
              <a:ext cx="6563" cy="364254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xmlns="" id="{D2DA495C-0D87-4D00-A6E2-0E6075AEB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513" y="1944946"/>
              <a:ext cx="25262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xmlns="" id="{F8FA0349-E85C-4E59-A36A-D5370BC7D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2560016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" name="Line 9">
              <a:extLst>
                <a:ext uri="{FF2B5EF4-FFF2-40B4-BE49-F238E27FC236}">
                  <a16:creationId xmlns:a16="http://schemas.microsoft.com/office/drawing/2014/main" xmlns="" id="{BE956A14-93E7-4B89-AC38-3AF9D4228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2559277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9" name="Rectangle 6">
              <a:extLst>
                <a:ext uri="{FF2B5EF4-FFF2-40B4-BE49-F238E27FC236}">
                  <a16:creationId xmlns:a16="http://schemas.microsoft.com/office/drawing/2014/main" xmlns="" id="{E6300F16-FADD-4861-9586-8B8C7B035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3102232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xmlns="" id="{C0C8B30E-7105-4FC9-B667-0FC3F1F35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10223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xmlns="" id="{4959DF77-834D-41B5-8DE2-ACAA27FC0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681670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xmlns="" id="{80376EB1-CB07-44F7-B439-97874338B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4926011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3" name="Line 13">
              <a:extLst>
                <a:ext uri="{FF2B5EF4-FFF2-40B4-BE49-F238E27FC236}">
                  <a16:creationId xmlns:a16="http://schemas.microsoft.com/office/drawing/2014/main" xmlns="" id="{C85FABA1-E911-4EDE-A6D5-10DD18736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8753" y="5598573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xmlns="" id="{95DBFB9C-EEF8-412F-981B-9430FBF7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514" y="4297480"/>
              <a:ext cx="2500314" cy="45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xmlns="" id="{145895AD-5D51-4D07-9056-2EC1109D3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725" y="1956025"/>
              <a:ext cx="12653" cy="36437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xmlns="" id="{890A03D1-CCDA-48E3-B8D2-2F3547C52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1" y="1947785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96677F1-C508-118B-CEF9-0BF7542CDB35}"/>
              </a:ext>
            </a:extLst>
          </p:cNvPr>
          <p:cNvSpPr/>
          <p:nvPr/>
        </p:nvSpPr>
        <p:spPr bwMode="auto">
          <a:xfrm>
            <a:off x="-14757" y="1196752"/>
            <a:ext cx="7319925" cy="4823951"/>
          </a:xfrm>
          <a:prstGeom prst="rect">
            <a:avLst/>
          </a:prstGeom>
          <a:solidFill>
            <a:schemeClr val="accent1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sz="1500" dirty="0" err="1"/>
              <a:t>여기하지마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0812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F92EE9-3E16-442C-BF58-885FBAD4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4" y="1134158"/>
            <a:ext cx="6496952" cy="5298111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73582" y="1958360"/>
            <a:ext cx="2276756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납품업체 목록과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등록된 정보 표시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39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납품업체가 보유하고 있는 제품 정보 목록</a:t>
            </a: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30" y="1760607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납품업체 정보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SupplierInfo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전광복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업체명 혹은 제품명으로 납품업체 정보 조회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63" y="2255759"/>
            <a:ext cx="215900" cy="20236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145" y="4564137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2510A4-99C2-D1EA-20D0-B8181ACCF2CB}"/>
              </a:ext>
            </a:extLst>
          </p:cNvPr>
          <p:cNvSpPr txBox="1"/>
          <p:nvPr/>
        </p:nvSpPr>
        <p:spPr>
          <a:xfrm>
            <a:off x="2133782" y="1231586"/>
            <a:ext cx="388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납품회사 관리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xmlns="" id="{39171045-9FC5-CD7A-460F-F34B8D68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기준정보 </a:t>
            </a: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납품 업체 정보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1750BB-1989-0C4D-DC2C-A1597170D395}"/>
              </a:ext>
            </a:extLst>
          </p:cNvPr>
          <p:cNvSpPr txBox="1"/>
          <p:nvPr/>
        </p:nvSpPr>
        <p:spPr>
          <a:xfrm>
            <a:off x="-2877711" y="689789"/>
            <a:ext cx="2877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납품업체정보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 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 이름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 로그인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납품업체 비밀번호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비밀번호가 굳이 필요한지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  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ㄴ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율아 누나 뜻에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따르겠음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 담당자명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 담당자 연락처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 담당자 </a:t>
            </a:r>
            <a:r>
              <a:rPr lang="ko-KR" altLang="en-US" dirty="0" err="1">
                <a:solidFill>
                  <a:schemeClr val="tx1"/>
                </a:solidFill>
              </a:rPr>
              <a:t>이메일주소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납품업체 정보수정관련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 버튼을 두던지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</a:t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업체번호나 업체명 클릭해서 수정을 하도록 하던지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납품업체 판매 제품 정보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납품단가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제품업체명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납품업체에서 판매중인 제품 상세보기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검색 기능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납품업체명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97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33869" y="629397"/>
            <a:ext cx="2098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기준정보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제품 정보 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0999" y="86017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productInfoForm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2"/>
          <p:cNvGrpSpPr/>
          <p:nvPr/>
        </p:nvGrpSpPr>
        <p:grpSpPr>
          <a:xfrm>
            <a:off x="7330058" y="1954932"/>
            <a:ext cx="2513136" cy="825996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784356"/>
            <a:ext cx="2513136" cy="788660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57644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422451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 창의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선택된 값에 따라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02850" y="2776736"/>
            <a:ext cx="2232248" cy="788660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Grid</a:t>
            </a:r>
            <a:r>
              <a:rPr lang="ko-KR" altLang="en-US" dirty="0">
                <a:solidFill>
                  <a:schemeClr val="tx1"/>
                </a:solidFill>
              </a:rPr>
              <a:t>를 클릭 시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창을 화면에 띄우고 해당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의 관한 </a:t>
            </a:r>
            <a:r>
              <a:rPr lang="en-US" altLang="ko-KR" dirty="0">
                <a:solidFill>
                  <a:schemeClr val="tx1"/>
                </a:solidFill>
              </a:rPr>
              <a:t>detail </a:t>
            </a:r>
            <a:r>
              <a:rPr lang="ko-KR" altLang="en-US" dirty="0">
                <a:solidFill>
                  <a:schemeClr val="tx1"/>
                </a:solidFill>
              </a:rPr>
              <a:t>정보가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창에 기입 </a:t>
            </a:r>
            <a:r>
              <a:rPr lang="ko-KR" altLang="en-US" dirty="0" err="1">
                <a:solidFill>
                  <a:schemeClr val="tx1"/>
                </a:solidFill>
              </a:rPr>
              <a:t>되서</a:t>
            </a:r>
            <a:r>
              <a:rPr lang="ko-KR" altLang="en-US" dirty="0">
                <a:solidFill>
                  <a:schemeClr val="tx1"/>
                </a:solidFill>
              </a:rPr>
              <a:t> 나온다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의 정보 중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모델번호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 제외 모든 정보는 수정 가능하다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140" y="357644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제품 등록 버튼 클릭 시 나온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창 일 경우 해당 버튼은 없어도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14380" y="1950740"/>
            <a:ext cx="2232248" cy="825996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제품 등록 버튼 클릭 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출력된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엔 저장</a:t>
            </a:r>
            <a:r>
              <a:rPr lang="en-US" altLang="ko-KR" dirty="0">
                <a:solidFill>
                  <a:schemeClr val="tx1"/>
                </a:solidFill>
              </a:rPr>
              <a:t>(insert)</a:t>
            </a:r>
            <a:r>
              <a:rPr lang="ko-KR" altLang="en-US" dirty="0">
                <a:solidFill>
                  <a:schemeClr val="tx1"/>
                </a:solidFill>
              </a:rPr>
              <a:t>만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 저장버튼 클릭 시 </a:t>
            </a:r>
            <a:r>
              <a:rPr lang="en-US" altLang="ko-KR" dirty="0">
                <a:solidFill>
                  <a:schemeClr val="tx1"/>
                </a:solidFill>
              </a:rPr>
              <a:t>null or ‘’ </a:t>
            </a:r>
            <a:r>
              <a:rPr lang="ko-KR" altLang="en-US" dirty="0">
                <a:solidFill>
                  <a:schemeClr val="tx1"/>
                </a:solidFill>
              </a:rPr>
              <a:t>값이 있으면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alert</a:t>
            </a:r>
            <a:r>
              <a:rPr lang="ko-KR" altLang="en-US" dirty="0">
                <a:solidFill>
                  <a:schemeClr val="tx1"/>
                </a:solidFill>
              </a:rPr>
              <a:t>창이 출력됨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422108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버튼 클릭 시 이미지가 등록 됨</a:t>
            </a:r>
          </a:p>
        </p:txBody>
      </p:sp>
      <p:pic>
        <p:nvPicPr>
          <p:cNvPr id="80" name="그림 79" descr="원동희 제품정보관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58" y="1194340"/>
            <a:ext cx="7056784" cy="5186988"/>
          </a:xfrm>
          <a:prstGeom prst="rect">
            <a:avLst/>
          </a:prstGeom>
        </p:spPr>
      </p:pic>
      <p:sp>
        <p:nvSpPr>
          <p:cNvPr id="7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82" y="184482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82" y="227687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7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26" y="335699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8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386" y="597480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81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594" y="561476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AE4914-499C-15A6-586F-DB3E37AB599B}"/>
              </a:ext>
            </a:extLst>
          </p:cNvPr>
          <p:cNvSpPr txBox="1"/>
          <p:nvPr/>
        </p:nvSpPr>
        <p:spPr>
          <a:xfrm>
            <a:off x="2133782" y="1231586"/>
            <a:ext cx="388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완성도 떨어짐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xmlns="" id="{6FCCF741-64CD-7CEA-48C5-74D5A845B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기준정보 </a:t>
            </a: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제품 정보 관리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B0A82E-8D4F-B5CD-33AE-513E4064F3EE}"/>
              </a:ext>
            </a:extLst>
          </p:cNvPr>
          <p:cNvSpPr txBox="1"/>
          <p:nvPr/>
        </p:nvSpPr>
        <p:spPr>
          <a:xfrm>
            <a:off x="-2946680" y="629397"/>
            <a:ext cx="287771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제품정보관리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납품업체에서 판매중인 제품목록에 대해 확인 가능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모델명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제조사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판매가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표기 순서 조정하면 좋을 듯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납품업체 정보수정관련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 버튼을 두던지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</a:t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업체번호나 업체명 클릭해서 수정을 하도록 하던지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제품정보 상세관리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제품상세보기로 수정과 삭제가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제품코드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저장창고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모델명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제조사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제품가격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납품업체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납품단가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상세정보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파일업로드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 err="1">
                <a:solidFill>
                  <a:schemeClr val="tx1"/>
                </a:solidFill>
              </a:rPr>
              <a:t>파일미리보기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표기 순서 조정하면 좋을 듯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검색 기능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제품번호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모델명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제조사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00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3869" y="629397"/>
            <a:ext cx="2098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기준정보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창고 정보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189" y="86017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wHouseInfoForm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3" name="직사각형 52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 창의 </a:t>
            </a:r>
            <a:r>
              <a:rPr lang="en-US" altLang="ko-KR" dirty="0" err="1">
                <a:solidFill>
                  <a:schemeClr val="tx1"/>
                </a:solidFill>
              </a:rPr>
              <a:t>ComboBox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선택된 값에 따라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7602850" y="259881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Grid</a:t>
            </a:r>
            <a:r>
              <a:rPr lang="ko-KR" altLang="en-US" dirty="0">
                <a:solidFill>
                  <a:schemeClr val="tx1"/>
                </a:solidFill>
              </a:rPr>
              <a:t>를 클릭 시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창을 화면에 띄우고 해당 </a:t>
            </a:r>
            <a:r>
              <a:rPr lang="en-US" altLang="ko-KR" dirty="0">
                <a:solidFill>
                  <a:schemeClr val="tx1"/>
                </a:solidFill>
              </a:rPr>
              <a:t>row</a:t>
            </a:r>
            <a:r>
              <a:rPr lang="ko-KR" altLang="en-US" dirty="0">
                <a:solidFill>
                  <a:schemeClr val="tx1"/>
                </a:solidFill>
              </a:rPr>
              <a:t>의 관한 </a:t>
            </a:r>
            <a:r>
              <a:rPr lang="en-US" altLang="ko-KR" dirty="0">
                <a:solidFill>
                  <a:schemeClr val="tx1"/>
                </a:solidFill>
              </a:rPr>
              <a:t>detail </a:t>
            </a:r>
            <a:r>
              <a:rPr lang="ko-KR" altLang="en-US" dirty="0">
                <a:solidFill>
                  <a:schemeClr val="tx1"/>
                </a:solidFill>
              </a:rPr>
              <a:t>정보가 </a:t>
            </a:r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창에 기입 </a:t>
            </a:r>
            <a:r>
              <a:rPr lang="ko-KR" altLang="en-US" dirty="0" err="1">
                <a:solidFill>
                  <a:schemeClr val="tx1"/>
                </a:solidFill>
              </a:rPr>
              <a:t>되서</a:t>
            </a:r>
            <a:r>
              <a:rPr lang="ko-KR" altLang="en-US" dirty="0">
                <a:solidFill>
                  <a:schemeClr val="tx1"/>
                </a:solidFill>
              </a:rPr>
              <a:t> 나온다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Modal</a:t>
            </a:r>
            <a:r>
              <a:rPr lang="ko-KR" altLang="en-US" dirty="0">
                <a:solidFill>
                  <a:schemeClr val="tx1"/>
                </a:solidFill>
              </a:rPr>
              <a:t>의 정보 중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창고코드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 제외 모든 정보는 수정 가능하다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599140" y="325450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창고 등록 버튼 클릭 시 나온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창 일 경우 해당 버튼은 없어도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614380" y="19507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창고 등록 버튼 클릭 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출력된 </a:t>
            </a:r>
            <a:r>
              <a:rPr lang="en-US" altLang="ko-KR" dirty="0">
                <a:solidFill>
                  <a:schemeClr val="tx1"/>
                </a:solidFill>
              </a:rPr>
              <a:t>Pop-up</a:t>
            </a:r>
            <a:r>
              <a:rPr lang="ko-KR" altLang="en-US" dirty="0">
                <a:solidFill>
                  <a:schemeClr val="tx1"/>
                </a:solidFill>
              </a:rPr>
              <a:t>엔 저장</a:t>
            </a:r>
            <a:r>
              <a:rPr lang="en-US" altLang="ko-KR" dirty="0">
                <a:solidFill>
                  <a:schemeClr val="tx1"/>
                </a:solidFill>
              </a:rPr>
              <a:t>(insert)</a:t>
            </a:r>
            <a:r>
              <a:rPr lang="ko-KR" altLang="en-US" dirty="0">
                <a:solidFill>
                  <a:schemeClr val="tx1"/>
                </a:solidFill>
              </a:rPr>
              <a:t>만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 저장버튼 클릭 시 </a:t>
            </a:r>
            <a:r>
              <a:rPr lang="en-US" altLang="ko-KR" dirty="0">
                <a:solidFill>
                  <a:schemeClr val="tx1"/>
                </a:solidFill>
              </a:rPr>
              <a:t>null or ‘’ </a:t>
            </a:r>
            <a:r>
              <a:rPr lang="ko-KR" altLang="en-US" dirty="0">
                <a:solidFill>
                  <a:schemeClr val="tx1"/>
                </a:solidFill>
              </a:rPr>
              <a:t>값이 있으면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alert</a:t>
            </a:r>
            <a:r>
              <a:rPr lang="ko-KR" altLang="en-US" dirty="0">
                <a:solidFill>
                  <a:schemeClr val="tx1"/>
                </a:solidFill>
              </a:rPr>
              <a:t>창이 출력됨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7614098" y="389914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버튼 클릭 시 주소 검색 창 출력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" name="그림 60" descr="원동희 창고 정보 관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58" y="1196751"/>
            <a:ext cx="7056784" cy="5182254"/>
          </a:xfrm>
          <a:prstGeom prst="rect">
            <a:avLst/>
          </a:prstGeom>
        </p:spPr>
      </p:pic>
      <p:sp>
        <p:nvSpPr>
          <p:cNvPr id="62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38" y="198884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6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962" y="249289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50" y="371703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6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66" y="594928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6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674" y="501317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67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BB2BAB2-CD0F-4145-C02D-26B5199C1FA4}"/>
              </a:ext>
            </a:extLst>
          </p:cNvPr>
          <p:cNvSpPr txBox="1"/>
          <p:nvPr/>
        </p:nvSpPr>
        <p:spPr>
          <a:xfrm>
            <a:off x="1569418" y="1231586"/>
            <a:ext cx="4446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우리 회사 창고 관리</a:t>
            </a:r>
            <a:r>
              <a:rPr lang="en-US" altLang="ko-KR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 </a:t>
            </a:r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위치</a:t>
            </a:r>
            <a:r>
              <a:rPr lang="en-US" altLang="ko-KR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</a:t>
            </a:r>
            <a:r>
              <a:rPr lang="ko-KR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전화번호</a:t>
            </a: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xmlns="" id="{F14F090E-DAEE-116A-43F2-FEB7D9B80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기준정보 </a:t>
            </a: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창고 정보 관리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4E0CC9-D727-2FF7-464D-59BDAC8AB664}"/>
              </a:ext>
            </a:extLst>
          </p:cNvPr>
          <p:cNvSpPr txBox="1"/>
          <p:nvPr/>
        </p:nvSpPr>
        <p:spPr>
          <a:xfrm>
            <a:off x="-2235862" y="629397"/>
            <a:ext cx="21868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창고 정보 관리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현재 보유하고 있는 창고에 대한 관리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코드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이름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담당자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담당자 이메일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전화번호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우편번호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위치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표기 순서 조정하면 좋을 듯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창고 정보 상세보기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창고에 대한 정보를 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 가능하다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코드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이름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담당자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담당자 이메일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전화번호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우편번호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 주소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주소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/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상세주소 나뉨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검색 기능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창고명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창고위치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3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56016-3C52-07FC-E35F-4C5FB7FFD1D2}"/>
              </a:ext>
            </a:extLst>
          </p:cNvPr>
          <p:cNvSpPr txBox="1"/>
          <p:nvPr/>
        </p:nvSpPr>
        <p:spPr>
          <a:xfrm>
            <a:off x="3324982" y="3044279"/>
            <a:ext cx="3114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2. </a:t>
            </a:r>
            <a:r>
              <a:rPr lang="ko-KR" altLang="en-US" sz="4400" b="1" dirty="0"/>
              <a:t>거래내역</a:t>
            </a:r>
          </a:p>
        </p:txBody>
      </p:sp>
    </p:spTree>
    <p:extLst>
      <p:ext uri="{BB962C8B-B14F-4D97-AF65-F5344CB8AC3E}">
        <p14:creationId xmlns:p14="http://schemas.microsoft.com/office/powerpoint/2010/main" val="241306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731E95-2861-4C32-8949-9A1D75E80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" y="1197194"/>
            <a:ext cx="7234172" cy="4803574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일별 수주 내역 목록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반품처리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일자로 조회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 시점 날짜로 캘린더 </a:t>
            </a:r>
            <a:r>
              <a:rPr lang="ko-KR" altLang="en-US" dirty="0" err="1">
                <a:solidFill>
                  <a:schemeClr val="tx1"/>
                </a:solidFill>
              </a:rPr>
              <a:t>픽커에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디폴트값</a:t>
            </a:r>
            <a:r>
              <a:rPr lang="ko-KR" altLang="en-US" dirty="0">
                <a:solidFill>
                  <a:schemeClr val="tx1"/>
                </a:solidFill>
              </a:rPr>
              <a:t> 넣기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반품요청에 </a:t>
            </a:r>
            <a:r>
              <a:rPr lang="ko-KR" altLang="en-US" dirty="0" err="1">
                <a:solidFill>
                  <a:schemeClr val="tx1"/>
                </a:solidFill>
              </a:rPr>
              <a:t>체크시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반품요청건만</a:t>
            </a:r>
            <a:r>
              <a:rPr lang="ko-KR" altLang="en-US" dirty="0">
                <a:solidFill>
                  <a:schemeClr val="tx1"/>
                </a:solidFill>
              </a:rPr>
              <a:t> 조회되고 </a:t>
            </a:r>
            <a:r>
              <a:rPr lang="ko-KR" altLang="en-US" dirty="0" err="1">
                <a:solidFill>
                  <a:schemeClr val="tx1"/>
                </a:solidFill>
              </a:rPr>
              <a:t>반품미요청에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체크시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반품미요청건만</a:t>
            </a:r>
            <a:r>
              <a:rPr lang="ko-KR" altLang="en-US" dirty="0">
                <a:solidFill>
                  <a:schemeClr val="tx1"/>
                </a:solidFill>
              </a:rPr>
              <a:t> 조회 됨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라디오 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 재고 개수보다 주문개수가 많은 경우 협력사로 발주지시서 작성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팝업됨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배송지시서 작성 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배송지시서 작성 창 </a:t>
            </a:r>
            <a:r>
              <a:rPr lang="ko-KR" altLang="en-US" dirty="0" err="1">
                <a:solidFill>
                  <a:schemeClr val="tx1"/>
                </a:solidFill>
              </a:rPr>
              <a:t>팝업됨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배송지시서 작성 창에서 주문 개수 입력 후 저장하기 및 수정 기능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배송지시서 상세 내역 목록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수정 저장 기능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제품 창고 선택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선택하면 창고의 총 재고 건수가 자동으로 표시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주문개수를 입력한다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입력값이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 </a:t>
            </a:r>
            <a:r>
              <a:rPr lang="ko-KR" altLang="en-US" dirty="0" err="1">
                <a:solidFill>
                  <a:schemeClr val="tx1"/>
                </a:solidFill>
              </a:rPr>
              <a:t>이하거나</a:t>
            </a:r>
            <a:r>
              <a:rPr lang="ko-KR" altLang="en-US" dirty="0">
                <a:solidFill>
                  <a:schemeClr val="tx1"/>
                </a:solidFill>
              </a:rPr>
              <a:t> 총 재고 개수 이상 값이면 </a:t>
            </a:r>
            <a:r>
              <a:rPr lang="ko-KR" altLang="en-US" dirty="0" err="1">
                <a:solidFill>
                  <a:schemeClr val="tx1"/>
                </a:solidFill>
              </a:rPr>
              <a:t>경고창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64F68F8-0944-4DCD-BCE8-8F17AAF59EE6}"/>
              </a:ext>
            </a:extLst>
          </p:cNvPr>
          <p:cNvSpPr txBox="1"/>
          <p:nvPr/>
        </p:nvSpPr>
        <p:spPr>
          <a:xfrm>
            <a:off x="6343432" y="143378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7635E-0F3D-4DF0-8AA6-0152878DE172}"/>
              </a:ext>
            </a:extLst>
          </p:cNvPr>
          <p:cNvSpPr txBox="1"/>
          <p:nvPr/>
        </p:nvSpPr>
        <p:spPr>
          <a:xfrm>
            <a:off x="2566988" y="210947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631A248-77C2-4C48-ACE3-251140DAA0FD}"/>
              </a:ext>
            </a:extLst>
          </p:cNvPr>
          <p:cNvSpPr txBox="1"/>
          <p:nvPr/>
        </p:nvSpPr>
        <p:spPr>
          <a:xfrm>
            <a:off x="3989071" y="1678318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0DA24CB-B690-4C21-8718-5AB901369AB1}"/>
              </a:ext>
            </a:extLst>
          </p:cNvPr>
          <p:cNvSpPr txBox="1"/>
          <p:nvPr/>
        </p:nvSpPr>
        <p:spPr>
          <a:xfrm>
            <a:off x="5552997" y="355249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77BB768-2312-46ED-903C-BA676718CA9E}"/>
              </a:ext>
            </a:extLst>
          </p:cNvPr>
          <p:cNvSpPr txBox="1"/>
          <p:nvPr/>
        </p:nvSpPr>
        <p:spPr>
          <a:xfrm>
            <a:off x="4134802" y="3490933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F105ACB-247F-4A86-980A-6DA0F3407920}"/>
              </a:ext>
            </a:extLst>
          </p:cNvPr>
          <p:cNvSpPr txBox="1"/>
          <p:nvPr/>
        </p:nvSpPr>
        <p:spPr>
          <a:xfrm>
            <a:off x="3702252" y="4271370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DB55931-BE14-445D-8BB8-690065BA7464}"/>
              </a:ext>
            </a:extLst>
          </p:cNvPr>
          <p:cNvSpPr txBox="1"/>
          <p:nvPr/>
        </p:nvSpPr>
        <p:spPr>
          <a:xfrm>
            <a:off x="1137370" y="474732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0D18E52-4D91-489B-B61C-29BC097951DA}"/>
              </a:ext>
            </a:extLst>
          </p:cNvPr>
          <p:cNvSpPr txBox="1"/>
          <p:nvPr/>
        </p:nvSpPr>
        <p:spPr>
          <a:xfrm>
            <a:off x="3915574" y="493601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⑧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B61FFDE1-A6FB-49FF-B589-ECB661E65538}"/>
              </a:ext>
            </a:extLst>
          </p:cNvPr>
          <p:cNvGrpSpPr/>
          <p:nvPr/>
        </p:nvGrpSpPr>
        <p:grpSpPr>
          <a:xfrm>
            <a:off x="7330058" y="6498771"/>
            <a:ext cx="2513136" cy="648072"/>
            <a:chOff x="2721546" y="4077072"/>
            <a:chExt cx="2513136" cy="648072"/>
          </a:xfrm>
        </p:grpSpPr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xmlns="" id="{902EF26D-C1A7-4196-8FB4-CBB02C79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xmlns="" id="{F36A6D56-E284-4963-897B-7D7564D4B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Line 10">
              <a:extLst>
                <a:ext uri="{FF2B5EF4-FFF2-40B4-BE49-F238E27FC236}">
                  <a16:creationId xmlns:a16="http://schemas.microsoft.com/office/drawing/2014/main" xmlns="" id="{64CD9CB4-3767-4894-BFDA-885AFBF6B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Line 11">
              <a:extLst>
                <a:ext uri="{FF2B5EF4-FFF2-40B4-BE49-F238E27FC236}">
                  <a16:creationId xmlns:a16="http://schemas.microsoft.com/office/drawing/2014/main" xmlns="" id="{ED955847-8337-42A2-9AA8-47E7371BD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Line 12">
              <a:extLst>
                <a:ext uri="{FF2B5EF4-FFF2-40B4-BE49-F238E27FC236}">
                  <a16:creationId xmlns:a16="http://schemas.microsoft.com/office/drawing/2014/main" xmlns="" id="{BAA3EF39-05E4-4667-88BE-A012BF7D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61BC15D6-93F6-42F8-91B4-1198D8704726}"/>
              </a:ext>
            </a:extLst>
          </p:cNvPr>
          <p:cNvSpPr/>
          <p:nvPr/>
        </p:nvSpPr>
        <p:spPr bwMode="auto">
          <a:xfrm>
            <a:off x="7605632" y="6489251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발주지시서 작성 후 저장 및 수정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xmlns="" id="{1E5B2982-4D2D-483B-96A9-9F1870BA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일별 수주 내역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6" name="Text Box 31">
            <a:extLst>
              <a:ext uri="{FF2B5EF4-FFF2-40B4-BE49-F238E27FC236}">
                <a16:creationId xmlns:a16="http://schemas.microsoft.com/office/drawing/2014/main" xmlns="" id="{D3A30C41-585A-4065-BECC-CE994940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dailyOrderHistory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0E40C6-AEF2-DA20-F6D8-DE16169E5655}"/>
              </a:ext>
            </a:extLst>
          </p:cNvPr>
          <p:cNvSpPr txBox="1"/>
          <p:nvPr/>
        </p:nvSpPr>
        <p:spPr>
          <a:xfrm>
            <a:off x="1951783" y="1167933"/>
            <a:ext cx="388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수주조회</a:t>
            </a:r>
            <a:r>
              <a:rPr lang="en-US" altLang="ko-KR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반품요청 조회</a:t>
            </a:r>
            <a:endParaRPr lang="en-US" altLang="ko-KR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한 화면으로 모든 것을 처리하게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C47A6D-99E6-668E-08A4-936721639A47}"/>
              </a:ext>
            </a:extLst>
          </p:cNvPr>
          <p:cNvSpPr txBox="1"/>
          <p:nvPr/>
        </p:nvSpPr>
        <p:spPr>
          <a:xfrm>
            <a:off x="2460041" y="5213777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입력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받아도되고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안받고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배송버튼 눌러서 주문건수에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반영되도록해도됨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155D99-BE9E-34C7-556B-122E70036F1A}"/>
              </a:ext>
            </a:extLst>
          </p:cNvPr>
          <p:cNvSpPr txBox="1"/>
          <p:nvPr/>
        </p:nvSpPr>
        <p:spPr>
          <a:xfrm>
            <a:off x="1065213" y="6145449"/>
            <a:ext cx="3881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무슨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페이지랑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합쳐도된다는건지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40DD74CF-42B3-4E7D-80F3-DFD8AAA6C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362" y="908844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sz="700" dirty="0">
                <a:solidFill>
                  <a:srgbClr val="000000"/>
                </a:solidFill>
              </a:rPr>
              <a:t>거래내역 </a:t>
            </a:r>
            <a:r>
              <a:rPr lang="en-US" altLang="ko-KR" sz="700" dirty="0">
                <a:solidFill>
                  <a:srgbClr val="000000"/>
                </a:solidFill>
              </a:rPr>
              <a:t>- </a:t>
            </a:r>
            <a:r>
              <a:rPr lang="ko-KR" altLang="en-US" sz="700" dirty="0">
                <a:solidFill>
                  <a:srgbClr val="000000"/>
                </a:solidFill>
              </a:rPr>
              <a:t>일별수주내역</a:t>
            </a:r>
            <a:endParaRPr lang="ko-KR" altLang="ko-KR" sz="7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B41F3A-CF2A-D998-DB6C-68F3385E0F74}"/>
              </a:ext>
            </a:extLst>
          </p:cNvPr>
          <p:cNvSpPr txBox="1"/>
          <p:nvPr/>
        </p:nvSpPr>
        <p:spPr>
          <a:xfrm>
            <a:off x="-3147163" y="670162"/>
            <a:ext cx="318067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일별수주내역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주문번호 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주문번호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주문일자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주문일자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고객기업명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고객기업명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주문제품명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주문제품명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재고량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재고개수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단가</a:t>
            </a:r>
            <a:r>
              <a:rPr lang="en-US" altLang="ko-KR" dirty="0">
                <a:solidFill>
                  <a:schemeClr val="tx1"/>
                </a:solidFill>
              </a:rPr>
              <a:t>			</a:t>
            </a:r>
            <a:r>
              <a:rPr lang="ko-KR" altLang="en-US" dirty="0">
                <a:solidFill>
                  <a:schemeClr val="tx1"/>
                </a:solidFill>
              </a:rPr>
              <a:t>공급가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주문수량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주문개수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금액합계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금액합계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반품요청여부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b="1" dirty="0">
                <a:solidFill>
                  <a:schemeClr val="tx1"/>
                </a:solidFill>
              </a:rPr>
              <a:t>주문구분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주문</a:t>
            </a:r>
            <a:r>
              <a:rPr lang="en-US" altLang="ko-KR" b="1" dirty="0">
                <a:solidFill>
                  <a:schemeClr val="tx1"/>
                </a:solidFill>
                <a:highlight>
                  <a:srgbClr val="FFFF00"/>
                </a:highlight>
              </a:rPr>
              <a:t>/??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반품처리일자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b="1" dirty="0">
                <a:solidFill>
                  <a:schemeClr val="tx1"/>
                </a:solidFill>
              </a:rPr>
              <a:t>납품희망날짜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입금여부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ko-KR" altLang="en-US" dirty="0">
                <a:solidFill>
                  <a:schemeClr val="tx1"/>
                </a:solidFill>
              </a:rPr>
              <a:t>입금여부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배송지시서 작성</a:t>
            </a:r>
            <a:r>
              <a:rPr lang="en-US" altLang="ko-KR" dirty="0">
                <a:solidFill>
                  <a:schemeClr val="tx1"/>
                </a:solidFill>
              </a:rPr>
              <a:t>	 + </a:t>
            </a:r>
            <a:r>
              <a:rPr lang="ko-KR" altLang="en-US" dirty="0">
                <a:solidFill>
                  <a:schemeClr val="tx1"/>
                </a:solidFill>
              </a:rPr>
              <a:t>배송지시서 작성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발주지시서 작성</a:t>
            </a:r>
            <a:r>
              <a:rPr lang="en-US" altLang="ko-KR" dirty="0">
                <a:solidFill>
                  <a:schemeClr val="tx1"/>
                </a:solidFill>
              </a:rPr>
              <a:t>	 + </a:t>
            </a:r>
            <a:r>
              <a:rPr lang="ko-KR" altLang="en-US" dirty="0">
                <a:solidFill>
                  <a:schemeClr val="tx1"/>
                </a:solidFill>
              </a:rPr>
              <a:t>발주지시서 작성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납품업체 정보수정관련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 버튼을 두던지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</a:t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=&gt;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업체번호나 업체명 클릭해서 수정을 하도록 하던지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/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/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배송지시서 작성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역할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일별 수주 내역에 들어있는 주문내용 토대로 주문지시서 작성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주문번호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주문일자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고객기업명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주문제품명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주문개수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배송담당자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입금여부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창고선택시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해당 창고에 제품 재고 건수가 입력되도록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주문개수입력은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안하는걸로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b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일별수주내역에 주문개수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가져오는걸로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**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타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페이지랑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 합쳐도 된다고 했으나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여쭤봐야할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 것 같음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86AEF4-2D32-6629-DF57-0A8AFADAB644}"/>
              </a:ext>
            </a:extLst>
          </p:cNvPr>
          <p:cNvSpPr txBox="1"/>
          <p:nvPr/>
        </p:nvSpPr>
        <p:spPr>
          <a:xfrm>
            <a:off x="-3125968" y="0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수주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주문을 받음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. </a:t>
            </a:r>
            <a:b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생산자가 제품의 주문을 받는 것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31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600" cap="sq">
          <a:solidFill>
            <a:srgbClr val="000000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Z사업부 템플릿">
  <a:themeElements>
    <a:clrScheme name="JustSELL문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JustSELL문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11431</TotalTime>
  <Words>3380</Words>
  <Application>Microsoft Office PowerPoint</Application>
  <PresentationFormat>사용자 지정</PresentationFormat>
  <Paragraphs>1283</Paragraphs>
  <Slides>49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Office 테마</vt:lpstr>
      <vt:lpstr>Office 테마</vt:lpstr>
      <vt:lpstr>EZ사업부 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 관리시스템    화면사양서</dc:title>
  <dc:creator>김철민</dc:creator>
  <cp:lastModifiedBy>ww</cp:lastModifiedBy>
  <cp:revision>858</cp:revision>
  <cp:lastPrinted>1601-01-01T00:00:00Z</cp:lastPrinted>
  <dcterms:created xsi:type="dcterms:W3CDTF">2008-10-14T05:47:18Z</dcterms:created>
  <dcterms:modified xsi:type="dcterms:W3CDTF">2022-12-21T08:25:55Z</dcterms:modified>
</cp:coreProperties>
</file>