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69f47437e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69f47437e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69f47437e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69f47437e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80af36b7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80af36b7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13515811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13515811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69f47437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69f47437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69f47437e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69f47437e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69f47437e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69f47437e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69f47437e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69f47437e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9f47437e_6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9f47437e_6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69f47437e_6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69f47437e_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1351581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1351581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9f47437e_6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9f47437e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69f47437e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69f47437e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69f47437e_5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69f47437e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69f47437e_5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69f47437e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69f47437e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69f47437e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69f47437e_9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69f47437e_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69f47437e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69f47437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69f47437e_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69f47437e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69f47437e_9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69f47437e_9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69f47437e_9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69f47437e_9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afa721f0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afa721f0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https://7t.co/blog/3-benefits-of-predictive-analytics-for-car-insurance-companies/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69f47437e_9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69f47437e_9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69f47437e_6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69f47437e_6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b="1">
              <a:solidFill>
                <a:schemeClr val="dk1"/>
              </a:solidFill>
            </a:endParaRPr>
          </a:p>
          <a:p>
            <a:pPr marL="0" lvl="0" indent="0" algn="l" rtl="0">
              <a:spcBef>
                <a:spcPts val="1200"/>
              </a:spcBef>
              <a:spcAft>
                <a:spcPts val="0"/>
              </a:spcAft>
              <a:buNone/>
            </a:pPr>
            <a:endParaRPr sz="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bb970115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bb97011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bb970115a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bb970115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135158115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d135158115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d13515811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d13515811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afa721f0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afa721f0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https://7t.co/blog/3-benefits-of-predictive-analytics-for-car-insurance-companies/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69f47437e_9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69f47437e_9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135158115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135158115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69f47437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69f47437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9f47437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9f47437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69f47437e_5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69f47437e_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Hyojinko/DataScience.git"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7083" y="9608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ko" sz="5650" b="1"/>
              <a:t>Insurance customer’s claim prediction system</a:t>
            </a:r>
            <a:endParaRPr sz="5650" b="1"/>
          </a:p>
        </p:txBody>
      </p:sp>
      <p:sp>
        <p:nvSpPr>
          <p:cNvPr id="55" name="Google Shape;55;p13"/>
          <p:cNvSpPr txBox="1"/>
          <p:nvPr/>
        </p:nvSpPr>
        <p:spPr>
          <a:xfrm>
            <a:off x="6421950" y="3881400"/>
            <a:ext cx="5604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201632202 An geonha</a:t>
            </a:r>
            <a:endParaRPr b="1"/>
          </a:p>
          <a:p>
            <a:pPr marL="0" lvl="0" indent="0" algn="l" rtl="0">
              <a:spcBef>
                <a:spcPts val="0"/>
              </a:spcBef>
              <a:spcAft>
                <a:spcPts val="0"/>
              </a:spcAft>
              <a:buNone/>
            </a:pPr>
            <a:r>
              <a:rPr lang="ko" b="1"/>
              <a:t>201835518 </a:t>
            </a:r>
            <a:r>
              <a:rPr lang="ko" b="1">
                <a:solidFill>
                  <a:schemeClr val="dk1"/>
                </a:solidFill>
              </a:rPr>
              <a:t>Jeon Soyeong</a:t>
            </a:r>
            <a:endParaRPr b="1">
              <a:solidFill>
                <a:schemeClr val="dk1"/>
              </a:solidFill>
            </a:endParaRPr>
          </a:p>
          <a:p>
            <a:pPr marL="0" lvl="0" indent="0" algn="l" rtl="0">
              <a:spcBef>
                <a:spcPts val="0"/>
              </a:spcBef>
              <a:spcAft>
                <a:spcPts val="0"/>
              </a:spcAft>
              <a:buNone/>
            </a:pPr>
            <a:r>
              <a:rPr lang="ko" b="1">
                <a:solidFill>
                  <a:schemeClr val="dk1"/>
                </a:solidFill>
              </a:rPr>
              <a:t>201935006 Ko Hyojin</a:t>
            </a:r>
            <a:endParaRPr b="1">
              <a:solidFill>
                <a:schemeClr val="dk1"/>
              </a:solidFill>
            </a:endParaRPr>
          </a:p>
          <a:p>
            <a:pPr marL="0" lvl="0" indent="0" algn="l" rtl="0">
              <a:spcBef>
                <a:spcPts val="0"/>
              </a:spcBef>
              <a:spcAft>
                <a:spcPts val="0"/>
              </a:spcAft>
              <a:buNone/>
            </a:pPr>
            <a:r>
              <a:rPr lang="ko" b="1"/>
              <a:t>201935077 Oh yejin</a:t>
            </a:r>
            <a:endParaRPr b="1"/>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123" name="Google Shape;123;p22"/>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 name="Google Shape;124;p22"/>
          <p:cNvPicPr preferRelativeResize="0"/>
          <p:nvPr/>
        </p:nvPicPr>
        <p:blipFill>
          <a:blip r:embed="rId3">
            <a:alphaModFix/>
          </a:blip>
          <a:stretch>
            <a:fillRect/>
          </a:stretch>
        </p:blipFill>
        <p:spPr>
          <a:xfrm>
            <a:off x="1444200" y="804013"/>
            <a:ext cx="2765300" cy="2052124"/>
          </a:xfrm>
          <a:prstGeom prst="rect">
            <a:avLst/>
          </a:prstGeom>
          <a:noFill/>
          <a:ln>
            <a:noFill/>
          </a:ln>
        </p:spPr>
      </p:pic>
      <p:pic>
        <p:nvPicPr>
          <p:cNvPr id="125" name="Google Shape;125;p22"/>
          <p:cNvPicPr preferRelativeResize="0"/>
          <p:nvPr/>
        </p:nvPicPr>
        <p:blipFill>
          <a:blip r:embed="rId4">
            <a:alphaModFix/>
          </a:blip>
          <a:stretch>
            <a:fillRect/>
          </a:stretch>
        </p:blipFill>
        <p:spPr>
          <a:xfrm>
            <a:off x="4825025" y="768650"/>
            <a:ext cx="2765299" cy="2037123"/>
          </a:xfrm>
          <a:prstGeom prst="rect">
            <a:avLst/>
          </a:prstGeom>
          <a:noFill/>
          <a:ln>
            <a:noFill/>
          </a:ln>
        </p:spPr>
      </p:pic>
      <p:pic>
        <p:nvPicPr>
          <p:cNvPr id="126" name="Google Shape;126;p22"/>
          <p:cNvPicPr preferRelativeResize="0"/>
          <p:nvPr/>
        </p:nvPicPr>
        <p:blipFill>
          <a:blip r:embed="rId5">
            <a:alphaModFix/>
          </a:blip>
          <a:stretch>
            <a:fillRect/>
          </a:stretch>
        </p:blipFill>
        <p:spPr>
          <a:xfrm>
            <a:off x="1444200" y="2856124"/>
            <a:ext cx="2872793" cy="2134974"/>
          </a:xfrm>
          <a:prstGeom prst="rect">
            <a:avLst/>
          </a:prstGeom>
          <a:noFill/>
          <a:ln>
            <a:noFill/>
          </a:ln>
        </p:spPr>
      </p:pic>
      <p:pic>
        <p:nvPicPr>
          <p:cNvPr id="127" name="Google Shape;127;p22"/>
          <p:cNvPicPr preferRelativeResize="0"/>
          <p:nvPr/>
        </p:nvPicPr>
        <p:blipFill>
          <a:blip r:embed="rId6">
            <a:alphaModFix/>
          </a:blip>
          <a:stretch>
            <a:fillRect/>
          </a:stretch>
        </p:blipFill>
        <p:spPr>
          <a:xfrm>
            <a:off x="4856175" y="2856125"/>
            <a:ext cx="3032399" cy="2197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133" name="Google Shape;133;p23"/>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23"/>
          <p:cNvPicPr preferRelativeResize="0"/>
          <p:nvPr/>
        </p:nvPicPr>
        <p:blipFill>
          <a:blip r:embed="rId3">
            <a:alphaModFix/>
          </a:blip>
          <a:stretch>
            <a:fillRect/>
          </a:stretch>
        </p:blipFill>
        <p:spPr>
          <a:xfrm>
            <a:off x="1658200" y="2778200"/>
            <a:ext cx="2407924" cy="2238949"/>
          </a:xfrm>
          <a:prstGeom prst="rect">
            <a:avLst/>
          </a:prstGeom>
          <a:noFill/>
          <a:ln>
            <a:noFill/>
          </a:ln>
        </p:spPr>
      </p:pic>
      <p:pic>
        <p:nvPicPr>
          <p:cNvPr id="135" name="Google Shape;135;p23"/>
          <p:cNvPicPr preferRelativeResize="0"/>
          <p:nvPr/>
        </p:nvPicPr>
        <p:blipFill>
          <a:blip r:embed="rId4">
            <a:alphaModFix/>
          </a:blip>
          <a:stretch>
            <a:fillRect/>
          </a:stretch>
        </p:blipFill>
        <p:spPr>
          <a:xfrm>
            <a:off x="393150" y="801753"/>
            <a:ext cx="2578537" cy="1979851"/>
          </a:xfrm>
          <a:prstGeom prst="rect">
            <a:avLst/>
          </a:prstGeom>
          <a:noFill/>
          <a:ln>
            <a:noFill/>
          </a:ln>
        </p:spPr>
      </p:pic>
      <p:pic>
        <p:nvPicPr>
          <p:cNvPr id="136" name="Google Shape;136;p23"/>
          <p:cNvPicPr preferRelativeResize="0"/>
          <p:nvPr/>
        </p:nvPicPr>
        <p:blipFill>
          <a:blip r:embed="rId5">
            <a:alphaModFix/>
          </a:blip>
          <a:stretch>
            <a:fillRect/>
          </a:stretch>
        </p:blipFill>
        <p:spPr>
          <a:xfrm>
            <a:off x="4529550" y="2893600"/>
            <a:ext cx="2798025" cy="2008150"/>
          </a:xfrm>
          <a:prstGeom prst="rect">
            <a:avLst/>
          </a:prstGeom>
          <a:noFill/>
          <a:ln>
            <a:noFill/>
          </a:ln>
        </p:spPr>
      </p:pic>
      <p:pic>
        <p:nvPicPr>
          <p:cNvPr id="137" name="Google Shape;137;p23"/>
          <p:cNvPicPr preferRelativeResize="0"/>
          <p:nvPr/>
        </p:nvPicPr>
        <p:blipFill>
          <a:blip r:embed="rId6">
            <a:alphaModFix/>
          </a:blip>
          <a:stretch>
            <a:fillRect/>
          </a:stretch>
        </p:blipFill>
        <p:spPr>
          <a:xfrm>
            <a:off x="3013925" y="867625"/>
            <a:ext cx="2554808" cy="1913975"/>
          </a:xfrm>
          <a:prstGeom prst="rect">
            <a:avLst/>
          </a:prstGeom>
          <a:noFill/>
          <a:ln>
            <a:noFill/>
          </a:ln>
        </p:spPr>
      </p:pic>
      <p:pic>
        <p:nvPicPr>
          <p:cNvPr id="138" name="Google Shape;138;p23"/>
          <p:cNvPicPr preferRelativeResize="0"/>
          <p:nvPr/>
        </p:nvPicPr>
        <p:blipFill>
          <a:blip r:embed="rId7">
            <a:alphaModFix/>
          </a:blip>
          <a:stretch>
            <a:fillRect/>
          </a:stretch>
        </p:blipFill>
        <p:spPr>
          <a:xfrm>
            <a:off x="5610971" y="801750"/>
            <a:ext cx="2664176" cy="197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144" name="Google Shape;144;p24"/>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 name="Google Shape;145;p24"/>
          <p:cNvPicPr preferRelativeResize="0"/>
          <p:nvPr/>
        </p:nvPicPr>
        <p:blipFill>
          <a:blip r:embed="rId3">
            <a:alphaModFix/>
          </a:blip>
          <a:stretch>
            <a:fillRect/>
          </a:stretch>
        </p:blipFill>
        <p:spPr>
          <a:xfrm>
            <a:off x="979175" y="674975"/>
            <a:ext cx="7185650" cy="436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51" name="Google Shape;151;p25"/>
          <p:cNvSpPr txBox="1"/>
          <p:nvPr/>
        </p:nvSpPr>
        <p:spPr>
          <a:xfrm>
            <a:off x="321825" y="1095050"/>
            <a:ext cx="6501900" cy="3401700"/>
          </a:xfrm>
          <a:prstGeom prst="rect">
            <a:avLst/>
          </a:prstGeom>
          <a:noFill/>
          <a:ln>
            <a:noFill/>
          </a:ln>
        </p:spPr>
        <p:txBody>
          <a:bodyPr spcFirstLastPara="1" wrap="square" lIns="91425" tIns="91425" rIns="91425" bIns="91425" anchor="t" anchorCtr="0">
            <a:spAutoFit/>
          </a:bodyPr>
          <a:lstStyle/>
          <a:p>
            <a:pPr marL="457200" lvl="0" indent="-349250" algn="l" rtl="0">
              <a:lnSpc>
                <a:spcPct val="200000"/>
              </a:lnSpc>
              <a:spcBef>
                <a:spcPts val="0"/>
              </a:spcBef>
              <a:spcAft>
                <a:spcPts val="0"/>
              </a:spcAft>
              <a:buSzPts val="1900"/>
              <a:buAutoNum type="arabicPeriod"/>
            </a:pPr>
            <a:r>
              <a:rPr lang="ko" sz="1900" b="1"/>
              <a:t>Data Restructuring</a:t>
            </a:r>
            <a:endParaRPr sz="1900" b="1"/>
          </a:p>
          <a:p>
            <a:pPr marL="457200" lvl="0" indent="-349250" algn="l" rtl="0">
              <a:lnSpc>
                <a:spcPct val="200000"/>
              </a:lnSpc>
              <a:spcBef>
                <a:spcPts val="0"/>
              </a:spcBef>
              <a:spcAft>
                <a:spcPts val="0"/>
              </a:spcAft>
              <a:buSzPts val="1900"/>
              <a:buAutoNum type="arabicPeriod"/>
            </a:pPr>
            <a:r>
              <a:rPr lang="ko" sz="1900" b="1"/>
              <a:t>Handle Missing Data</a:t>
            </a:r>
            <a:endParaRPr sz="1900" b="1"/>
          </a:p>
          <a:p>
            <a:pPr marL="457200" lvl="0" indent="-349250" algn="l" rtl="0">
              <a:lnSpc>
                <a:spcPct val="200000"/>
              </a:lnSpc>
              <a:spcBef>
                <a:spcPts val="0"/>
              </a:spcBef>
              <a:spcAft>
                <a:spcPts val="0"/>
              </a:spcAft>
              <a:buSzPts val="1900"/>
              <a:buAutoNum type="arabicPeriod"/>
            </a:pPr>
            <a:r>
              <a:rPr lang="ko" sz="1900" b="1"/>
              <a:t>Feature Encoding</a:t>
            </a:r>
            <a:endParaRPr sz="1900" b="1"/>
          </a:p>
          <a:p>
            <a:pPr marL="457200" lvl="0" indent="-349250" algn="l" rtl="0">
              <a:lnSpc>
                <a:spcPct val="200000"/>
              </a:lnSpc>
              <a:spcBef>
                <a:spcPts val="0"/>
              </a:spcBef>
              <a:spcAft>
                <a:spcPts val="0"/>
              </a:spcAft>
              <a:buClr>
                <a:schemeClr val="dk1"/>
              </a:buClr>
              <a:buSzPts val="1900"/>
              <a:buAutoNum type="arabicPeriod"/>
            </a:pPr>
            <a:r>
              <a:rPr lang="ko" sz="1900" b="1">
                <a:solidFill>
                  <a:schemeClr val="dk1"/>
                </a:solidFill>
              </a:rPr>
              <a:t>Splitting data into Train and Test set</a:t>
            </a:r>
            <a:endParaRPr sz="1900" b="1"/>
          </a:p>
          <a:p>
            <a:pPr marL="457200" lvl="0" indent="-349250" algn="l" rtl="0">
              <a:lnSpc>
                <a:spcPct val="200000"/>
              </a:lnSpc>
              <a:spcBef>
                <a:spcPts val="0"/>
              </a:spcBef>
              <a:spcAft>
                <a:spcPts val="0"/>
              </a:spcAft>
              <a:buSzPts val="1900"/>
              <a:buAutoNum type="arabicPeriod"/>
            </a:pPr>
            <a:r>
              <a:rPr lang="ko" sz="1900" b="1"/>
              <a:t>Feature Scaling</a:t>
            </a:r>
            <a:endParaRPr sz="1900" b="1"/>
          </a:p>
          <a:p>
            <a:pPr marL="457200" lvl="0" indent="-349250" algn="l" rtl="0">
              <a:lnSpc>
                <a:spcPct val="200000"/>
              </a:lnSpc>
              <a:spcBef>
                <a:spcPts val="0"/>
              </a:spcBef>
              <a:spcAft>
                <a:spcPts val="0"/>
              </a:spcAft>
              <a:buSzPts val="1900"/>
              <a:buAutoNum type="arabicPeriod"/>
            </a:pPr>
            <a:r>
              <a:rPr lang="ko" sz="1900" b="1"/>
              <a:t>Preprocessing result</a:t>
            </a:r>
            <a:endParaRPr sz="1900" b="1"/>
          </a:p>
        </p:txBody>
      </p:sp>
      <p:sp>
        <p:nvSpPr>
          <p:cNvPr id="152" name="Google Shape;152;p25"/>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58" name="Google Shape;158;p26"/>
          <p:cNvSpPr txBox="1"/>
          <p:nvPr/>
        </p:nvSpPr>
        <p:spPr>
          <a:xfrm>
            <a:off x="225650" y="932400"/>
            <a:ext cx="6501900" cy="1062000"/>
          </a:xfrm>
          <a:prstGeom prst="rect">
            <a:avLst/>
          </a:prstGeom>
          <a:noFill/>
          <a:ln>
            <a:noFill/>
          </a:ln>
        </p:spPr>
        <p:txBody>
          <a:bodyPr spcFirstLastPara="1" wrap="square" lIns="91425" tIns="91425" rIns="91425" bIns="91425" anchor="t" anchorCtr="0">
            <a:spAutoFit/>
          </a:bodyPr>
          <a:lstStyle/>
          <a:p>
            <a:pPr marL="457200" lvl="0" indent="-349250" algn="l" rtl="0">
              <a:lnSpc>
                <a:spcPct val="200000"/>
              </a:lnSpc>
              <a:spcBef>
                <a:spcPts val="0"/>
              </a:spcBef>
              <a:spcAft>
                <a:spcPts val="0"/>
              </a:spcAft>
              <a:buSzPts val="1900"/>
              <a:buAutoNum type="arabicPeriod"/>
            </a:pPr>
            <a:r>
              <a:rPr lang="ko" sz="1900" b="1"/>
              <a:t>Data Restructuring</a:t>
            </a:r>
            <a:endParaRPr sz="1900" b="1"/>
          </a:p>
          <a:p>
            <a:pPr marL="0" lvl="0" indent="0" algn="l" rtl="0">
              <a:lnSpc>
                <a:spcPct val="200000"/>
              </a:lnSpc>
              <a:spcBef>
                <a:spcPts val="0"/>
              </a:spcBef>
              <a:spcAft>
                <a:spcPts val="0"/>
              </a:spcAft>
              <a:buNone/>
            </a:pPr>
            <a:endParaRPr sz="1900" b="1"/>
          </a:p>
        </p:txBody>
      </p:sp>
      <p:sp>
        <p:nvSpPr>
          <p:cNvPr id="159" name="Google Shape;159;p26"/>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txBox="1">
            <a:spLocks noGrp="1"/>
          </p:cNvSpPr>
          <p:nvPr>
            <p:ph type="body" idx="1"/>
          </p:nvPr>
        </p:nvSpPr>
        <p:spPr>
          <a:xfrm>
            <a:off x="141900" y="3089500"/>
            <a:ext cx="7159550" cy="12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440"/>
              <a:buNone/>
            </a:pPr>
            <a:r>
              <a:rPr lang="ko" sz="1480" b="1" dirty="0">
                <a:solidFill>
                  <a:schemeClr val="dk1"/>
                </a:solidFill>
              </a:rPr>
              <a:t>Columns with the same meaning were included twice. </a:t>
            </a:r>
            <a:endParaRPr sz="1480" b="1" dirty="0">
              <a:solidFill>
                <a:schemeClr val="dk1"/>
              </a:solidFill>
            </a:endParaRPr>
          </a:p>
          <a:p>
            <a:pPr marL="0" lvl="0" indent="0" algn="l" rtl="0">
              <a:spcBef>
                <a:spcPts val="1200"/>
              </a:spcBef>
              <a:spcAft>
                <a:spcPts val="0"/>
              </a:spcAft>
              <a:buSzPts val="440"/>
              <a:buNone/>
            </a:pPr>
            <a:r>
              <a:rPr lang="ko" sz="1480" b="1" dirty="0">
                <a:solidFill>
                  <a:schemeClr val="dk1"/>
                </a:solidFill>
              </a:rPr>
              <a:t>(Age - Age Bucket, EngineHP - EngineHP Bucket, </a:t>
            </a:r>
            <a:r>
              <a:rPr lang="ko" sz="1480" b="1" dirty="0" smtClean="0">
                <a:solidFill>
                  <a:schemeClr val="dk1"/>
                </a:solidFill>
              </a:rPr>
              <a:t>etc</a:t>
            </a:r>
            <a:r>
              <a:rPr lang="ko" sz="1480" b="1" dirty="0">
                <a:solidFill>
                  <a:schemeClr val="dk1"/>
                </a:solidFill>
              </a:rPr>
              <a:t>,...)</a:t>
            </a:r>
            <a:endParaRPr sz="1480" b="1" dirty="0">
              <a:solidFill>
                <a:schemeClr val="dk1"/>
              </a:solidFill>
            </a:endParaRPr>
          </a:p>
          <a:p>
            <a:pPr marL="0" lvl="0" indent="0" algn="l" rtl="0">
              <a:spcBef>
                <a:spcPts val="1200"/>
              </a:spcBef>
              <a:spcAft>
                <a:spcPts val="1200"/>
              </a:spcAft>
              <a:buSzPts val="440"/>
              <a:buNone/>
            </a:pPr>
            <a:endParaRPr sz="1380" b="1" dirty="0">
              <a:solidFill>
                <a:schemeClr val="dk1"/>
              </a:solidFill>
            </a:endParaRPr>
          </a:p>
        </p:txBody>
      </p:sp>
      <p:sp>
        <p:nvSpPr>
          <p:cNvPr id="161" name="Google Shape;161;p26"/>
          <p:cNvSpPr txBox="1">
            <a:spLocks noGrp="1"/>
          </p:cNvSpPr>
          <p:nvPr>
            <p:ph type="body" idx="1"/>
          </p:nvPr>
        </p:nvSpPr>
        <p:spPr>
          <a:xfrm>
            <a:off x="141900" y="2571750"/>
            <a:ext cx="4812900" cy="122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sz="2200" b="1">
                <a:solidFill>
                  <a:schemeClr val="dk1"/>
                </a:solidFill>
              </a:rPr>
              <a:t>We remove overlapping columns.</a:t>
            </a:r>
            <a:endParaRPr sz="2300" b="1">
              <a:solidFill>
                <a:schemeClr val="dk1"/>
              </a:solidFill>
            </a:endParaRPr>
          </a:p>
        </p:txBody>
      </p:sp>
      <p:pic>
        <p:nvPicPr>
          <p:cNvPr id="162" name="Google Shape;162;p26"/>
          <p:cNvPicPr preferRelativeResize="0"/>
          <p:nvPr/>
        </p:nvPicPr>
        <p:blipFill>
          <a:blip r:embed="rId3">
            <a:alphaModFix/>
          </a:blip>
          <a:stretch>
            <a:fillRect/>
          </a:stretch>
        </p:blipFill>
        <p:spPr>
          <a:xfrm>
            <a:off x="141900" y="1851900"/>
            <a:ext cx="5358501" cy="420350"/>
          </a:xfrm>
          <a:prstGeom prst="rect">
            <a:avLst/>
          </a:prstGeom>
          <a:noFill/>
          <a:ln>
            <a:noFill/>
          </a:ln>
        </p:spPr>
      </p:pic>
      <p:pic>
        <p:nvPicPr>
          <p:cNvPr id="163" name="Google Shape;163;p26"/>
          <p:cNvPicPr preferRelativeResize="0"/>
          <p:nvPr/>
        </p:nvPicPr>
        <p:blipFill rotWithShape="1">
          <a:blip r:embed="rId4">
            <a:alphaModFix/>
          </a:blip>
          <a:srcRect b="14639"/>
          <a:stretch/>
        </p:blipFill>
        <p:spPr>
          <a:xfrm>
            <a:off x="1556400" y="4011925"/>
            <a:ext cx="6437475" cy="90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69" name="Google Shape;169;p27"/>
          <p:cNvSpPr txBox="1"/>
          <p:nvPr/>
        </p:nvSpPr>
        <p:spPr>
          <a:xfrm>
            <a:off x="-320200" y="911400"/>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a:t>2. Handle Missing Data</a:t>
            </a:r>
            <a:endParaRPr sz="1900" b="1"/>
          </a:p>
          <a:p>
            <a:pPr marL="0" lvl="0" indent="0" algn="l" rtl="0">
              <a:lnSpc>
                <a:spcPct val="200000"/>
              </a:lnSpc>
              <a:spcBef>
                <a:spcPts val="0"/>
              </a:spcBef>
              <a:spcAft>
                <a:spcPts val="0"/>
              </a:spcAft>
              <a:buNone/>
            </a:pPr>
            <a:endParaRPr sz="1900" b="1"/>
          </a:p>
        </p:txBody>
      </p:sp>
      <p:sp>
        <p:nvSpPr>
          <p:cNvPr id="170" name="Google Shape;170;p27"/>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txBox="1">
            <a:spLocks noGrp="1"/>
          </p:cNvSpPr>
          <p:nvPr>
            <p:ph type="body" idx="1"/>
          </p:nvPr>
        </p:nvSpPr>
        <p:spPr>
          <a:xfrm>
            <a:off x="5401225" y="1764025"/>
            <a:ext cx="3237900" cy="122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440"/>
              <a:buNone/>
            </a:pPr>
            <a:r>
              <a:rPr lang="ko" sz="1679" b="1">
                <a:solidFill>
                  <a:schemeClr val="dk1"/>
                </a:solidFill>
              </a:rPr>
              <a:t>However, there was a problem that the score was not accurate.</a:t>
            </a:r>
            <a:endParaRPr sz="1679" b="1">
              <a:solidFill>
                <a:schemeClr val="dk1"/>
              </a:solidFill>
            </a:endParaRPr>
          </a:p>
        </p:txBody>
      </p:sp>
      <p:sp>
        <p:nvSpPr>
          <p:cNvPr id="172" name="Google Shape;172;p27"/>
          <p:cNvSpPr txBox="1">
            <a:spLocks noGrp="1"/>
          </p:cNvSpPr>
          <p:nvPr>
            <p:ph type="body" idx="1"/>
          </p:nvPr>
        </p:nvSpPr>
        <p:spPr>
          <a:xfrm>
            <a:off x="131400" y="3621150"/>
            <a:ext cx="4812900" cy="122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ko" sz="2300" b="1" dirty="0">
                <a:solidFill>
                  <a:schemeClr val="dk1"/>
                </a:solidFill>
              </a:rPr>
              <a:t>So, we added overlapping columns again, dropped the bucket data with missing values.</a:t>
            </a:r>
            <a:endParaRPr sz="2300" b="1" dirty="0">
              <a:solidFill>
                <a:schemeClr val="dk1"/>
              </a:solidFill>
            </a:endParaRPr>
          </a:p>
        </p:txBody>
      </p:sp>
      <p:pic>
        <p:nvPicPr>
          <p:cNvPr id="173" name="Google Shape;173;p27"/>
          <p:cNvPicPr preferRelativeResize="0"/>
          <p:nvPr/>
        </p:nvPicPr>
        <p:blipFill>
          <a:blip r:embed="rId3">
            <a:alphaModFix/>
          </a:blip>
          <a:stretch>
            <a:fillRect/>
          </a:stretch>
        </p:blipFill>
        <p:spPr>
          <a:xfrm>
            <a:off x="131400" y="1673550"/>
            <a:ext cx="5010678" cy="17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79" name="Google Shape;179;p28"/>
          <p:cNvSpPr txBox="1"/>
          <p:nvPr/>
        </p:nvSpPr>
        <p:spPr>
          <a:xfrm>
            <a:off x="-141750" y="932400"/>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a:t>2. Handle Missing Data</a:t>
            </a:r>
            <a:endParaRPr sz="1900" b="1"/>
          </a:p>
          <a:p>
            <a:pPr marL="0" lvl="0" indent="0" algn="l" rtl="0">
              <a:lnSpc>
                <a:spcPct val="200000"/>
              </a:lnSpc>
              <a:spcBef>
                <a:spcPts val="0"/>
              </a:spcBef>
              <a:spcAft>
                <a:spcPts val="0"/>
              </a:spcAft>
              <a:buNone/>
            </a:pPr>
            <a:endParaRPr sz="1900" b="1"/>
          </a:p>
        </p:txBody>
      </p:sp>
      <p:sp>
        <p:nvSpPr>
          <p:cNvPr id="180" name="Google Shape;180;p28"/>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a:spLocks noGrp="1"/>
          </p:cNvSpPr>
          <p:nvPr>
            <p:ph type="body" idx="1"/>
          </p:nvPr>
        </p:nvSpPr>
        <p:spPr>
          <a:xfrm>
            <a:off x="425325" y="3043800"/>
            <a:ext cx="4812900" cy="122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sz="2300" b="1">
                <a:solidFill>
                  <a:schemeClr val="dk1"/>
                </a:solidFill>
              </a:rPr>
              <a:t>And fill missing values with ‘ffill’</a:t>
            </a:r>
            <a:endParaRPr sz="2300" b="1">
              <a:solidFill>
                <a:schemeClr val="dk1"/>
              </a:solidFill>
            </a:endParaRPr>
          </a:p>
        </p:txBody>
      </p:sp>
      <p:pic>
        <p:nvPicPr>
          <p:cNvPr id="182" name="Google Shape;182;p28"/>
          <p:cNvPicPr preferRelativeResize="0"/>
          <p:nvPr/>
        </p:nvPicPr>
        <p:blipFill>
          <a:blip r:embed="rId3">
            <a:alphaModFix/>
          </a:blip>
          <a:stretch>
            <a:fillRect/>
          </a:stretch>
        </p:blipFill>
        <p:spPr>
          <a:xfrm>
            <a:off x="425325" y="1819875"/>
            <a:ext cx="5673401" cy="86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88" name="Google Shape;188;p29"/>
          <p:cNvSpPr txBox="1"/>
          <p:nvPr/>
        </p:nvSpPr>
        <p:spPr>
          <a:xfrm>
            <a:off x="-176126" y="527650"/>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dirty="0"/>
              <a:t>3. Feature Encoding</a:t>
            </a:r>
            <a:endParaRPr sz="1900" b="1" dirty="0"/>
          </a:p>
          <a:p>
            <a:pPr marL="0" lvl="0" indent="0" algn="l" rtl="0">
              <a:lnSpc>
                <a:spcPct val="200000"/>
              </a:lnSpc>
              <a:spcBef>
                <a:spcPts val="0"/>
              </a:spcBef>
              <a:spcAft>
                <a:spcPts val="0"/>
              </a:spcAft>
              <a:buNone/>
            </a:pPr>
            <a:endParaRPr sz="1900" b="1" dirty="0"/>
          </a:p>
        </p:txBody>
      </p:sp>
      <p:sp>
        <p:nvSpPr>
          <p:cNvPr id="189" name="Google Shape;189;p29"/>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299375" y="4156475"/>
            <a:ext cx="5033100" cy="122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sz="2300" b="1">
                <a:solidFill>
                  <a:schemeClr val="dk1"/>
                </a:solidFill>
              </a:rPr>
              <a:t>Applying the three encoding method: Ordinal, Label, OneHot</a:t>
            </a:r>
            <a:endParaRPr sz="2300" b="1">
              <a:solidFill>
                <a:schemeClr val="dk1"/>
              </a:solidFill>
            </a:endParaRPr>
          </a:p>
        </p:txBody>
      </p:sp>
      <p:pic>
        <p:nvPicPr>
          <p:cNvPr id="191" name="Google Shape;191;p29"/>
          <p:cNvPicPr preferRelativeResize="0"/>
          <p:nvPr/>
        </p:nvPicPr>
        <p:blipFill>
          <a:blip r:embed="rId3">
            <a:alphaModFix/>
          </a:blip>
          <a:stretch>
            <a:fillRect/>
          </a:stretch>
        </p:blipFill>
        <p:spPr>
          <a:xfrm>
            <a:off x="206850" y="1161619"/>
            <a:ext cx="4646650" cy="976893"/>
          </a:xfrm>
          <a:prstGeom prst="rect">
            <a:avLst/>
          </a:prstGeom>
          <a:noFill/>
          <a:ln>
            <a:noFill/>
          </a:ln>
        </p:spPr>
      </p:pic>
      <p:pic>
        <p:nvPicPr>
          <p:cNvPr id="192" name="Google Shape;192;p29"/>
          <p:cNvPicPr preferRelativeResize="0"/>
          <p:nvPr/>
        </p:nvPicPr>
        <p:blipFill>
          <a:blip r:embed="rId4">
            <a:alphaModFix/>
          </a:blip>
          <a:stretch>
            <a:fillRect/>
          </a:stretch>
        </p:blipFill>
        <p:spPr>
          <a:xfrm>
            <a:off x="3264550" y="2195168"/>
            <a:ext cx="5748050" cy="914675"/>
          </a:xfrm>
          <a:prstGeom prst="rect">
            <a:avLst/>
          </a:prstGeom>
          <a:noFill/>
          <a:ln>
            <a:noFill/>
          </a:ln>
        </p:spPr>
      </p:pic>
      <p:pic>
        <p:nvPicPr>
          <p:cNvPr id="193" name="Google Shape;193;p29"/>
          <p:cNvPicPr preferRelativeResize="0"/>
          <p:nvPr/>
        </p:nvPicPr>
        <p:blipFill>
          <a:blip r:embed="rId5">
            <a:alphaModFix/>
          </a:blip>
          <a:stretch>
            <a:fillRect/>
          </a:stretch>
        </p:blipFill>
        <p:spPr>
          <a:xfrm>
            <a:off x="225650" y="3166500"/>
            <a:ext cx="4646649" cy="111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199" name="Google Shape;199;p30"/>
          <p:cNvSpPr txBox="1"/>
          <p:nvPr/>
        </p:nvSpPr>
        <p:spPr>
          <a:xfrm>
            <a:off x="-141750" y="932400"/>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a:t>4. Splitting data into train and test set</a:t>
            </a:r>
            <a:endParaRPr sz="1900" b="1"/>
          </a:p>
          <a:p>
            <a:pPr marL="0" lvl="0" indent="0" algn="l" rtl="0">
              <a:lnSpc>
                <a:spcPct val="200000"/>
              </a:lnSpc>
              <a:spcBef>
                <a:spcPts val="0"/>
              </a:spcBef>
              <a:spcAft>
                <a:spcPts val="0"/>
              </a:spcAft>
              <a:buNone/>
            </a:pPr>
            <a:endParaRPr sz="1900" b="1"/>
          </a:p>
        </p:txBody>
      </p:sp>
      <p:sp>
        <p:nvSpPr>
          <p:cNvPr id="200" name="Google Shape;200;p30"/>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a:spLocks noGrp="1"/>
          </p:cNvSpPr>
          <p:nvPr>
            <p:ph type="body" idx="1"/>
          </p:nvPr>
        </p:nvSpPr>
        <p:spPr>
          <a:xfrm>
            <a:off x="527550" y="3917100"/>
            <a:ext cx="6060900" cy="122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sz="2300" b="1">
                <a:solidFill>
                  <a:schemeClr val="dk1"/>
                </a:solidFill>
              </a:rPr>
              <a:t>Drop the target column of the encoded data and split it into test and train set</a:t>
            </a:r>
            <a:endParaRPr sz="2300" b="1">
              <a:solidFill>
                <a:schemeClr val="dk1"/>
              </a:solidFill>
            </a:endParaRPr>
          </a:p>
        </p:txBody>
      </p:sp>
      <p:pic>
        <p:nvPicPr>
          <p:cNvPr id="202" name="Google Shape;202;p30"/>
          <p:cNvPicPr preferRelativeResize="0"/>
          <p:nvPr/>
        </p:nvPicPr>
        <p:blipFill>
          <a:blip r:embed="rId3">
            <a:alphaModFix/>
          </a:blip>
          <a:stretch>
            <a:fillRect/>
          </a:stretch>
        </p:blipFill>
        <p:spPr>
          <a:xfrm>
            <a:off x="527550" y="1643127"/>
            <a:ext cx="5591899" cy="211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208" name="Google Shape;208;p31"/>
          <p:cNvSpPr txBox="1"/>
          <p:nvPr/>
        </p:nvSpPr>
        <p:spPr>
          <a:xfrm>
            <a:off x="-141750" y="803325"/>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dirty="0"/>
              <a:t>5. Feature Scaling</a:t>
            </a:r>
            <a:endParaRPr sz="1900" b="1" dirty="0"/>
          </a:p>
          <a:p>
            <a:pPr marL="0" lvl="0" indent="0" algn="l" rtl="0">
              <a:lnSpc>
                <a:spcPct val="200000"/>
              </a:lnSpc>
              <a:spcBef>
                <a:spcPts val="0"/>
              </a:spcBef>
              <a:spcAft>
                <a:spcPts val="0"/>
              </a:spcAft>
              <a:buNone/>
            </a:pPr>
            <a:endParaRPr sz="1900" b="1" dirty="0"/>
          </a:p>
        </p:txBody>
      </p:sp>
      <p:sp>
        <p:nvSpPr>
          <p:cNvPr id="209" name="Google Shape;209;p31"/>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body" idx="1"/>
          </p:nvPr>
        </p:nvSpPr>
        <p:spPr>
          <a:xfrm>
            <a:off x="281575" y="3673600"/>
            <a:ext cx="5500458" cy="122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ko" sz="2300" b="1" dirty="0">
                <a:solidFill>
                  <a:schemeClr val="dk1"/>
                </a:solidFill>
              </a:rPr>
              <a:t>Scaling Three-way encoded data using MinMax, Robust, MaxAbs, Standard scaler</a:t>
            </a:r>
            <a:endParaRPr sz="2300" b="1" dirty="0">
              <a:solidFill>
                <a:schemeClr val="dk1"/>
              </a:solidFill>
            </a:endParaRPr>
          </a:p>
        </p:txBody>
      </p:sp>
      <p:pic>
        <p:nvPicPr>
          <p:cNvPr id="211" name="Google Shape;211;p31"/>
          <p:cNvPicPr preferRelativeResize="0"/>
          <p:nvPr/>
        </p:nvPicPr>
        <p:blipFill>
          <a:blip r:embed="rId3">
            <a:alphaModFix/>
          </a:blip>
          <a:stretch>
            <a:fillRect/>
          </a:stretch>
        </p:blipFill>
        <p:spPr>
          <a:xfrm>
            <a:off x="281575" y="1440250"/>
            <a:ext cx="3818775" cy="831550"/>
          </a:xfrm>
          <a:prstGeom prst="rect">
            <a:avLst/>
          </a:prstGeom>
          <a:noFill/>
          <a:ln>
            <a:noFill/>
          </a:ln>
        </p:spPr>
      </p:pic>
      <p:pic>
        <p:nvPicPr>
          <p:cNvPr id="212" name="Google Shape;212;p31"/>
          <p:cNvPicPr preferRelativeResize="0"/>
          <p:nvPr/>
        </p:nvPicPr>
        <p:blipFill>
          <a:blip r:embed="rId4">
            <a:alphaModFix/>
          </a:blip>
          <a:stretch>
            <a:fillRect/>
          </a:stretch>
        </p:blipFill>
        <p:spPr>
          <a:xfrm>
            <a:off x="4490800" y="1440250"/>
            <a:ext cx="4437424" cy="806100"/>
          </a:xfrm>
          <a:prstGeom prst="rect">
            <a:avLst/>
          </a:prstGeom>
          <a:noFill/>
          <a:ln>
            <a:noFill/>
          </a:ln>
        </p:spPr>
      </p:pic>
      <p:pic>
        <p:nvPicPr>
          <p:cNvPr id="213" name="Google Shape;213;p31"/>
          <p:cNvPicPr preferRelativeResize="0"/>
          <p:nvPr/>
        </p:nvPicPr>
        <p:blipFill>
          <a:blip r:embed="rId5">
            <a:alphaModFix/>
          </a:blip>
          <a:stretch>
            <a:fillRect/>
          </a:stretch>
        </p:blipFill>
        <p:spPr>
          <a:xfrm>
            <a:off x="4490800" y="2571750"/>
            <a:ext cx="4437424" cy="831540"/>
          </a:xfrm>
          <a:prstGeom prst="rect">
            <a:avLst/>
          </a:prstGeom>
          <a:noFill/>
          <a:ln>
            <a:noFill/>
          </a:ln>
        </p:spPr>
      </p:pic>
      <p:pic>
        <p:nvPicPr>
          <p:cNvPr id="214" name="Google Shape;214;p31"/>
          <p:cNvPicPr preferRelativeResize="0"/>
          <p:nvPr/>
        </p:nvPicPr>
        <p:blipFill>
          <a:blip r:embed="rId6">
            <a:alphaModFix/>
          </a:blip>
          <a:stretch>
            <a:fillRect/>
          </a:stretch>
        </p:blipFill>
        <p:spPr>
          <a:xfrm>
            <a:off x="299375" y="2571750"/>
            <a:ext cx="3818776" cy="83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206850" y="141125"/>
            <a:ext cx="1798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AutoNum type="arabicPeriod"/>
            </a:pPr>
            <a:r>
              <a:rPr lang="ko" sz="2000" b="1">
                <a:solidFill>
                  <a:schemeClr val="dk1"/>
                </a:solidFill>
              </a:rPr>
              <a:t>Objective</a:t>
            </a:r>
            <a:endParaRPr sz="2000" b="1">
              <a:solidFill>
                <a:schemeClr val="dk1"/>
              </a:solidFill>
            </a:endParaRPr>
          </a:p>
          <a:p>
            <a:pPr marL="457200" lvl="0" indent="-355600" algn="l" rtl="0">
              <a:spcBef>
                <a:spcPts val="0"/>
              </a:spcBef>
              <a:spcAft>
                <a:spcPts val="0"/>
              </a:spcAft>
              <a:buClr>
                <a:schemeClr val="dk1"/>
              </a:buClr>
              <a:buSzPts val="2000"/>
              <a:buAutoNum type="arabicPeriod"/>
            </a:pPr>
            <a:r>
              <a:rPr lang="ko" sz="2000" b="1">
                <a:solidFill>
                  <a:schemeClr val="dk1"/>
                </a:solidFill>
              </a:rPr>
              <a:t>Dataset Information</a:t>
            </a:r>
            <a:endParaRPr sz="2000" b="1">
              <a:solidFill>
                <a:schemeClr val="dk1"/>
              </a:solidFill>
            </a:endParaRPr>
          </a:p>
          <a:p>
            <a:pPr marL="457200" lvl="0" indent="-355600" algn="l" rtl="0">
              <a:spcBef>
                <a:spcPts val="0"/>
              </a:spcBef>
              <a:spcAft>
                <a:spcPts val="0"/>
              </a:spcAft>
              <a:buClr>
                <a:schemeClr val="dk1"/>
              </a:buClr>
              <a:buSzPts val="2000"/>
              <a:buAutoNum type="arabicPeriod"/>
            </a:pPr>
            <a:r>
              <a:rPr lang="ko" sz="2000" b="1">
                <a:solidFill>
                  <a:schemeClr val="dk1"/>
                </a:solidFill>
              </a:rPr>
              <a:t>End - to - end process</a:t>
            </a:r>
            <a:endParaRPr sz="2000" b="1">
              <a:solidFill>
                <a:schemeClr val="dk1"/>
              </a:solidFill>
            </a:endParaRPr>
          </a:p>
          <a:p>
            <a:pPr marL="457200" lvl="0" indent="-355600" algn="l" rtl="0">
              <a:spcBef>
                <a:spcPts val="0"/>
              </a:spcBef>
              <a:spcAft>
                <a:spcPts val="0"/>
              </a:spcAft>
              <a:buClr>
                <a:schemeClr val="dk1"/>
              </a:buClr>
              <a:buSzPts val="2000"/>
              <a:buAutoNum type="arabicPeriod"/>
            </a:pPr>
            <a:r>
              <a:rPr lang="ko" sz="2000" b="1">
                <a:solidFill>
                  <a:schemeClr val="dk1"/>
                </a:solidFill>
              </a:rPr>
              <a:t>Open source</a:t>
            </a:r>
            <a:endParaRPr sz="2000" b="1">
              <a:solidFill>
                <a:schemeClr val="dk1"/>
              </a:solidFill>
            </a:endParaRPr>
          </a:p>
          <a:p>
            <a:pPr marL="457200" lvl="0" indent="-355600" algn="l" rtl="0">
              <a:spcBef>
                <a:spcPts val="0"/>
              </a:spcBef>
              <a:spcAft>
                <a:spcPts val="0"/>
              </a:spcAft>
              <a:buClr>
                <a:schemeClr val="dk1"/>
              </a:buClr>
              <a:buSzPts val="2000"/>
              <a:buAutoNum type="arabicPeriod"/>
            </a:pPr>
            <a:r>
              <a:rPr lang="ko" sz="2000" b="1">
                <a:solidFill>
                  <a:schemeClr val="dk1"/>
                </a:solidFill>
              </a:rPr>
              <a:t>Result</a:t>
            </a:r>
            <a:endParaRPr sz="2000" b="1">
              <a:solidFill>
                <a:schemeClr val="dk1"/>
              </a:solidFill>
            </a:endParaRPr>
          </a:p>
          <a:p>
            <a:pPr marL="457200" lvl="0" indent="-355600" algn="l" rtl="0">
              <a:spcBef>
                <a:spcPts val="0"/>
              </a:spcBef>
              <a:spcAft>
                <a:spcPts val="0"/>
              </a:spcAft>
              <a:buClr>
                <a:schemeClr val="dk1"/>
              </a:buClr>
              <a:buSzPts val="2000"/>
              <a:buAutoNum type="arabicPeriod"/>
            </a:pPr>
            <a:r>
              <a:rPr lang="ko" sz="2000" b="1">
                <a:solidFill>
                  <a:schemeClr val="dk1"/>
                </a:solidFill>
              </a:rPr>
              <a:t>conclusion</a:t>
            </a:r>
            <a:endParaRPr sz="2000" b="1">
              <a:solidFill>
                <a:schemeClr val="dk1"/>
              </a:solidFill>
            </a:endParaRPr>
          </a:p>
        </p:txBody>
      </p:sp>
      <p:sp>
        <p:nvSpPr>
          <p:cNvPr id="62" name="Google Shape;62;p14"/>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#Contents</a:t>
            </a:r>
            <a:endParaRPr b="1">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Preprocessing</a:t>
            </a:r>
            <a:endParaRPr sz="2500" b="1">
              <a:latin typeface="Impact"/>
              <a:ea typeface="Impact"/>
              <a:cs typeface="Impact"/>
              <a:sym typeface="Impact"/>
            </a:endParaRPr>
          </a:p>
        </p:txBody>
      </p:sp>
      <p:sp>
        <p:nvSpPr>
          <p:cNvPr id="220" name="Google Shape;220;p32"/>
          <p:cNvSpPr txBox="1"/>
          <p:nvPr/>
        </p:nvSpPr>
        <p:spPr>
          <a:xfrm>
            <a:off x="-155500" y="808646"/>
            <a:ext cx="6501900" cy="1062000"/>
          </a:xfrm>
          <a:prstGeom prst="rect">
            <a:avLst/>
          </a:prstGeom>
          <a:noFill/>
          <a:ln>
            <a:noFill/>
          </a:ln>
        </p:spPr>
        <p:txBody>
          <a:bodyPr spcFirstLastPara="1" wrap="square" lIns="91425" tIns="91425" rIns="91425" bIns="91425" anchor="t" anchorCtr="0">
            <a:spAutoFit/>
          </a:bodyPr>
          <a:lstStyle/>
          <a:p>
            <a:pPr marL="457200" lvl="0" indent="0" algn="l" rtl="0">
              <a:lnSpc>
                <a:spcPct val="200000"/>
              </a:lnSpc>
              <a:spcBef>
                <a:spcPts val="0"/>
              </a:spcBef>
              <a:spcAft>
                <a:spcPts val="0"/>
              </a:spcAft>
              <a:buNone/>
            </a:pPr>
            <a:r>
              <a:rPr lang="ko" sz="1900" b="1" dirty="0"/>
              <a:t>6. Preprocessing result</a:t>
            </a:r>
            <a:endParaRPr sz="1900" b="1" dirty="0"/>
          </a:p>
          <a:p>
            <a:pPr marL="0" lvl="0" indent="0" algn="l" rtl="0">
              <a:lnSpc>
                <a:spcPct val="200000"/>
              </a:lnSpc>
              <a:spcBef>
                <a:spcPts val="0"/>
              </a:spcBef>
              <a:spcAft>
                <a:spcPts val="0"/>
              </a:spcAft>
              <a:buNone/>
            </a:pPr>
            <a:endParaRPr sz="1900" b="1" dirty="0"/>
          </a:p>
        </p:txBody>
      </p:sp>
      <p:sp>
        <p:nvSpPr>
          <p:cNvPr id="221" name="Google Shape;221;p32"/>
          <p:cNvSpPr/>
          <p:nvPr/>
        </p:nvSpPr>
        <p:spPr>
          <a:xfrm>
            <a:off x="206850" y="141125"/>
            <a:ext cx="3537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txBox="1">
            <a:spLocks noGrp="1"/>
          </p:cNvSpPr>
          <p:nvPr>
            <p:ph type="body" idx="1"/>
          </p:nvPr>
        </p:nvSpPr>
        <p:spPr>
          <a:xfrm>
            <a:off x="281574" y="3673600"/>
            <a:ext cx="7590515" cy="122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ko" sz="2300" b="1" dirty="0">
                <a:solidFill>
                  <a:schemeClr val="dk1"/>
                </a:solidFill>
              </a:rPr>
              <a:t>Then, we select the most appropriate data that was encoded with label encoder and scaled with standard scaler.</a:t>
            </a:r>
            <a:endParaRPr sz="2300" b="1" dirty="0">
              <a:solidFill>
                <a:schemeClr val="dk1"/>
              </a:solidFill>
            </a:endParaRPr>
          </a:p>
        </p:txBody>
      </p:sp>
      <p:pic>
        <p:nvPicPr>
          <p:cNvPr id="223" name="Google Shape;223;p32"/>
          <p:cNvPicPr preferRelativeResize="0"/>
          <p:nvPr/>
        </p:nvPicPr>
        <p:blipFill>
          <a:blip r:embed="rId3">
            <a:alphaModFix/>
          </a:blip>
          <a:stretch>
            <a:fillRect/>
          </a:stretch>
        </p:blipFill>
        <p:spPr>
          <a:xfrm>
            <a:off x="475150" y="1505725"/>
            <a:ext cx="4781550" cy="17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30" name="Google Shape;230;p33"/>
          <p:cNvSpPr txBox="1"/>
          <p:nvPr/>
        </p:nvSpPr>
        <p:spPr>
          <a:xfrm>
            <a:off x="734538" y="639413"/>
            <a:ext cx="3045000" cy="681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t>bagging regressor</a:t>
            </a:r>
            <a:endParaRPr sz="1500" b="1"/>
          </a:p>
          <a:p>
            <a:pPr marL="0" lvl="0" indent="0" algn="ctr" rtl="0">
              <a:lnSpc>
                <a:spcPct val="115000"/>
              </a:lnSpc>
              <a:spcBef>
                <a:spcPts val="0"/>
              </a:spcBef>
              <a:spcAft>
                <a:spcPts val="0"/>
              </a:spcAft>
              <a:buNone/>
            </a:pPr>
            <a:r>
              <a:rPr lang="ko" sz="1500" b="1"/>
              <a:t>(grid search)	</a:t>
            </a:r>
            <a:endParaRPr sz="1500" b="1">
              <a:solidFill>
                <a:schemeClr val="dk1"/>
              </a:solidFill>
            </a:endParaRPr>
          </a:p>
        </p:txBody>
      </p:sp>
      <p:sp>
        <p:nvSpPr>
          <p:cNvPr id="231" name="Google Shape;231;p33"/>
          <p:cNvSpPr txBox="1"/>
          <p:nvPr/>
        </p:nvSpPr>
        <p:spPr>
          <a:xfrm>
            <a:off x="5264088" y="411125"/>
            <a:ext cx="3000000" cy="681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random forest regressor</a:t>
            </a:r>
            <a:endParaRPr sz="1500" b="1">
              <a:solidFill>
                <a:schemeClr val="dk1"/>
              </a:solidFill>
            </a:endParaRPr>
          </a:p>
          <a:p>
            <a:pPr marL="0" lvl="0" indent="0" algn="ctr" rtl="0">
              <a:lnSpc>
                <a:spcPct val="115000"/>
              </a:lnSpc>
              <a:spcBef>
                <a:spcPts val="0"/>
              </a:spcBef>
              <a:spcAft>
                <a:spcPts val="0"/>
              </a:spcAft>
              <a:buNone/>
            </a:pPr>
            <a:r>
              <a:rPr lang="ko" sz="1500" b="1">
                <a:solidFill>
                  <a:schemeClr val="dk1"/>
                </a:solidFill>
              </a:rPr>
              <a:t>(grid search)</a:t>
            </a:r>
            <a:endParaRPr sz="1500" b="1">
              <a:solidFill>
                <a:schemeClr val="dk1"/>
              </a:solidFill>
            </a:endParaRPr>
          </a:p>
        </p:txBody>
      </p:sp>
      <p:pic>
        <p:nvPicPr>
          <p:cNvPr id="232" name="Google Shape;232;p33"/>
          <p:cNvPicPr preferRelativeResize="0"/>
          <p:nvPr/>
        </p:nvPicPr>
        <p:blipFill rotWithShape="1">
          <a:blip r:embed="rId3">
            <a:alphaModFix/>
          </a:blip>
          <a:srcRect b="7054"/>
          <a:stretch/>
        </p:blipFill>
        <p:spPr>
          <a:xfrm>
            <a:off x="4381250" y="1092125"/>
            <a:ext cx="4573125" cy="2635200"/>
          </a:xfrm>
          <a:prstGeom prst="rect">
            <a:avLst/>
          </a:prstGeom>
          <a:noFill/>
          <a:ln>
            <a:noFill/>
          </a:ln>
        </p:spPr>
      </p:pic>
      <p:pic>
        <p:nvPicPr>
          <p:cNvPr id="233" name="Google Shape;233;p33"/>
          <p:cNvPicPr preferRelativeResize="0"/>
          <p:nvPr/>
        </p:nvPicPr>
        <p:blipFill>
          <a:blip r:embed="rId4">
            <a:alphaModFix/>
          </a:blip>
          <a:stretch>
            <a:fillRect/>
          </a:stretch>
        </p:blipFill>
        <p:spPr>
          <a:xfrm>
            <a:off x="159800" y="1369213"/>
            <a:ext cx="4076451" cy="1919463"/>
          </a:xfrm>
          <a:prstGeom prst="rect">
            <a:avLst/>
          </a:prstGeom>
          <a:noFill/>
          <a:ln>
            <a:noFill/>
          </a:ln>
        </p:spPr>
      </p:pic>
      <p:sp>
        <p:nvSpPr>
          <p:cNvPr id="234" name="Google Shape;234;p33"/>
          <p:cNvSpPr txBox="1"/>
          <p:nvPr/>
        </p:nvSpPr>
        <p:spPr>
          <a:xfrm>
            <a:off x="5081863" y="4548350"/>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0.55 </a:t>
            </a:r>
            <a:endParaRPr sz="1600" b="1"/>
          </a:p>
        </p:txBody>
      </p:sp>
      <p:sp>
        <p:nvSpPr>
          <p:cNvPr id="235" name="Google Shape;235;p33"/>
          <p:cNvSpPr txBox="1"/>
          <p:nvPr/>
        </p:nvSpPr>
        <p:spPr>
          <a:xfrm>
            <a:off x="471150" y="4463725"/>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0.48 </a:t>
            </a:r>
            <a:endParaRPr sz="1600" b="1"/>
          </a:p>
        </p:txBody>
      </p:sp>
      <p:pic>
        <p:nvPicPr>
          <p:cNvPr id="236" name="Google Shape;236;p33"/>
          <p:cNvPicPr preferRelativeResize="0"/>
          <p:nvPr/>
        </p:nvPicPr>
        <p:blipFill>
          <a:blip r:embed="rId5">
            <a:alphaModFix/>
          </a:blip>
          <a:stretch>
            <a:fillRect/>
          </a:stretch>
        </p:blipFill>
        <p:spPr>
          <a:xfrm>
            <a:off x="452175" y="3502995"/>
            <a:ext cx="3609745" cy="572700"/>
          </a:xfrm>
          <a:prstGeom prst="rect">
            <a:avLst/>
          </a:prstGeom>
          <a:noFill/>
          <a:ln>
            <a:noFill/>
          </a:ln>
        </p:spPr>
      </p:pic>
      <p:pic>
        <p:nvPicPr>
          <p:cNvPr id="237" name="Google Shape;237;p33"/>
          <p:cNvPicPr preferRelativeResize="0"/>
          <p:nvPr/>
        </p:nvPicPr>
        <p:blipFill>
          <a:blip r:embed="rId6">
            <a:alphaModFix/>
          </a:blip>
          <a:stretch>
            <a:fillRect/>
          </a:stretch>
        </p:blipFill>
        <p:spPr>
          <a:xfrm>
            <a:off x="4725875" y="3821195"/>
            <a:ext cx="4076451" cy="5707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44" name="Google Shape;244;p34"/>
          <p:cNvSpPr txBox="1"/>
          <p:nvPr/>
        </p:nvSpPr>
        <p:spPr>
          <a:xfrm>
            <a:off x="919800" y="1062100"/>
            <a:ext cx="3045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knn regressor</a:t>
            </a:r>
            <a:endParaRPr sz="1600" b="1">
              <a:solidFill>
                <a:schemeClr val="dk1"/>
              </a:solidFill>
            </a:endParaRPr>
          </a:p>
        </p:txBody>
      </p:sp>
      <p:sp>
        <p:nvSpPr>
          <p:cNvPr id="245" name="Google Shape;245;p34"/>
          <p:cNvSpPr txBox="1"/>
          <p:nvPr/>
        </p:nvSpPr>
        <p:spPr>
          <a:xfrm>
            <a:off x="5325700" y="10621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Linear regressor</a:t>
            </a:r>
            <a:endParaRPr sz="1500" b="1">
              <a:solidFill>
                <a:schemeClr val="dk1"/>
              </a:solidFill>
            </a:endParaRPr>
          </a:p>
        </p:txBody>
      </p:sp>
      <p:pic>
        <p:nvPicPr>
          <p:cNvPr id="246" name="Google Shape;246;p34"/>
          <p:cNvPicPr preferRelativeResize="0"/>
          <p:nvPr/>
        </p:nvPicPr>
        <p:blipFill>
          <a:blip r:embed="rId3">
            <a:alphaModFix/>
          </a:blip>
          <a:stretch>
            <a:fillRect/>
          </a:stretch>
        </p:blipFill>
        <p:spPr>
          <a:xfrm>
            <a:off x="4460100" y="1531175"/>
            <a:ext cx="4351725" cy="1577401"/>
          </a:xfrm>
          <a:prstGeom prst="rect">
            <a:avLst/>
          </a:prstGeom>
          <a:noFill/>
          <a:ln>
            <a:noFill/>
          </a:ln>
        </p:spPr>
      </p:pic>
      <p:pic>
        <p:nvPicPr>
          <p:cNvPr id="247" name="Google Shape;247;p34"/>
          <p:cNvPicPr preferRelativeResize="0"/>
          <p:nvPr/>
        </p:nvPicPr>
        <p:blipFill>
          <a:blip r:embed="rId4">
            <a:alphaModFix/>
          </a:blip>
          <a:stretch>
            <a:fillRect/>
          </a:stretch>
        </p:blipFill>
        <p:spPr>
          <a:xfrm>
            <a:off x="225650" y="1477600"/>
            <a:ext cx="4155300" cy="2022491"/>
          </a:xfrm>
          <a:prstGeom prst="rect">
            <a:avLst/>
          </a:prstGeom>
          <a:noFill/>
          <a:ln>
            <a:noFill/>
          </a:ln>
        </p:spPr>
      </p:pic>
      <p:sp>
        <p:nvSpPr>
          <p:cNvPr id="248" name="Google Shape;248;p34"/>
          <p:cNvSpPr txBox="1"/>
          <p:nvPr/>
        </p:nvSpPr>
        <p:spPr>
          <a:xfrm>
            <a:off x="717350" y="4301075"/>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0.47 </a:t>
            </a:r>
            <a:endParaRPr sz="1600" b="1"/>
          </a:p>
        </p:txBody>
      </p:sp>
      <p:sp>
        <p:nvSpPr>
          <p:cNvPr id="249" name="Google Shape;249;p34"/>
          <p:cNvSpPr txBox="1"/>
          <p:nvPr/>
        </p:nvSpPr>
        <p:spPr>
          <a:xfrm>
            <a:off x="5153788" y="4135000"/>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0.23 </a:t>
            </a:r>
            <a:endParaRPr sz="1600" b="1"/>
          </a:p>
        </p:txBody>
      </p:sp>
      <p:pic>
        <p:nvPicPr>
          <p:cNvPr id="250" name="Google Shape;250;p34"/>
          <p:cNvPicPr preferRelativeResize="0"/>
          <p:nvPr/>
        </p:nvPicPr>
        <p:blipFill>
          <a:blip r:embed="rId5">
            <a:alphaModFix/>
          </a:blip>
          <a:stretch>
            <a:fillRect/>
          </a:stretch>
        </p:blipFill>
        <p:spPr>
          <a:xfrm>
            <a:off x="860263" y="3656975"/>
            <a:ext cx="2886075" cy="695325"/>
          </a:xfrm>
          <a:prstGeom prst="rect">
            <a:avLst/>
          </a:prstGeom>
          <a:noFill/>
          <a:ln>
            <a:noFill/>
          </a:ln>
        </p:spPr>
      </p:pic>
      <p:pic>
        <p:nvPicPr>
          <p:cNvPr id="251" name="Google Shape;251;p34"/>
          <p:cNvPicPr preferRelativeResize="0"/>
          <p:nvPr/>
        </p:nvPicPr>
        <p:blipFill>
          <a:blip r:embed="rId6">
            <a:alphaModFix/>
          </a:blip>
          <a:stretch>
            <a:fillRect/>
          </a:stretch>
        </p:blipFill>
        <p:spPr>
          <a:xfrm>
            <a:off x="4947100" y="3343750"/>
            <a:ext cx="3757195" cy="69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58" name="Google Shape;258;p35"/>
          <p:cNvSpPr txBox="1"/>
          <p:nvPr/>
        </p:nvSpPr>
        <p:spPr>
          <a:xfrm>
            <a:off x="871825" y="740625"/>
            <a:ext cx="3045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Polynomial regressor</a:t>
            </a:r>
            <a:endParaRPr sz="1600" b="1">
              <a:solidFill>
                <a:schemeClr val="dk1"/>
              </a:solidFill>
            </a:endParaRPr>
          </a:p>
        </p:txBody>
      </p:sp>
      <p:sp>
        <p:nvSpPr>
          <p:cNvPr id="259" name="Google Shape;259;p35"/>
          <p:cNvSpPr txBox="1"/>
          <p:nvPr/>
        </p:nvSpPr>
        <p:spPr>
          <a:xfrm>
            <a:off x="5277725" y="740625"/>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K-mean clustering</a:t>
            </a:r>
            <a:endParaRPr sz="1500" b="1">
              <a:solidFill>
                <a:schemeClr val="dk1"/>
              </a:solidFill>
            </a:endParaRPr>
          </a:p>
        </p:txBody>
      </p:sp>
      <p:pic>
        <p:nvPicPr>
          <p:cNvPr id="260" name="Google Shape;260;p35"/>
          <p:cNvPicPr preferRelativeResize="0"/>
          <p:nvPr/>
        </p:nvPicPr>
        <p:blipFill>
          <a:blip r:embed="rId3">
            <a:alphaModFix/>
          </a:blip>
          <a:stretch>
            <a:fillRect/>
          </a:stretch>
        </p:blipFill>
        <p:spPr>
          <a:xfrm>
            <a:off x="302463" y="1301376"/>
            <a:ext cx="4183719" cy="1991875"/>
          </a:xfrm>
          <a:prstGeom prst="rect">
            <a:avLst/>
          </a:prstGeom>
          <a:noFill/>
          <a:ln>
            <a:noFill/>
          </a:ln>
        </p:spPr>
      </p:pic>
      <p:pic>
        <p:nvPicPr>
          <p:cNvPr id="261" name="Google Shape;261;p35"/>
          <p:cNvPicPr preferRelativeResize="0"/>
          <p:nvPr/>
        </p:nvPicPr>
        <p:blipFill>
          <a:blip r:embed="rId4">
            <a:alphaModFix/>
          </a:blip>
          <a:stretch>
            <a:fillRect/>
          </a:stretch>
        </p:blipFill>
        <p:spPr>
          <a:xfrm>
            <a:off x="4713937" y="1301375"/>
            <a:ext cx="4127575" cy="1991875"/>
          </a:xfrm>
          <a:prstGeom prst="rect">
            <a:avLst/>
          </a:prstGeom>
          <a:noFill/>
          <a:ln>
            <a:noFill/>
          </a:ln>
        </p:spPr>
      </p:pic>
      <p:sp>
        <p:nvSpPr>
          <p:cNvPr id="262" name="Google Shape;262;p35"/>
          <p:cNvSpPr txBox="1"/>
          <p:nvPr/>
        </p:nvSpPr>
        <p:spPr>
          <a:xfrm>
            <a:off x="808375" y="4444575"/>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0.42 </a:t>
            </a:r>
            <a:endParaRPr sz="1600" b="1"/>
          </a:p>
        </p:txBody>
      </p:sp>
      <p:sp>
        <p:nvSpPr>
          <p:cNvPr id="263" name="Google Shape;263;p35"/>
          <p:cNvSpPr txBox="1"/>
          <p:nvPr/>
        </p:nvSpPr>
        <p:spPr>
          <a:xfrm>
            <a:off x="5191775" y="4444575"/>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0.35 </a:t>
            </a:r>
            <a:endParaRPr sz="1600" b="1"/>
          </a:p>
        </p:txBody>
      </p:sp>
      <p:pic>
        <p:nvPicPr>
          <p:cNvPr id="264" name="Google Shape;264;p35"/>
          <p:cNvPicPr preferRelativeResize="0"/>
          <p:nvPr/>
        </p:nvPicPr>
        <p:blipFill>
          <a:blip r:embed="rId5">
            <a:alphaModFix/>
          </a:blip>
          <a:stretch>
            <a:fillRect/>
          </a:stretch>
        </p:blipFill>
        <p:spPr>
          <a:xfrm>
            <a:off x="5215625" y="3379250"/>
            <a:ext cx="3124200" cy="581025"/>
          </a:xfrm>
          <a:prstGeom prst="rect">
            <a:avLst/>
          </a:prstGeom>
          <a:noFill/>
          <a:ln>
            <a:noFill/>
          </a:ln>
        </p:spPr>
      </p:pic>
      <p:pic>
        <p:nvPicPr>
          <p:cNvPr id="265" name="Google Shape;265;p35"/>
          <p:cNvPicPr preferRelativeResize="0"/>
          <p:nvPr/>
        </p:nvPicPr>
        <p:blipFill>
          <a:blip r:embed="rId6">
            <a:alphaModFix/>
          </a:blip>
          <a:stretch>
            <a:fillRect/>
          </a:stretch>
        </p:blipFill>
        <p:spPr>
          <a:xfrm>
            <a:off x="211747" y="3438497"/>
            <a:ext cx="4365150" cy="723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72" name="Google Shape;272;p36"/>
          <p:cNvSpPr txBox="1"/>
          <p:nvPr/>
        </p:nvSpPr>
        <p:spPr>
          <a:xfrm>
            <a:off x="898375" y="858525"/>
            <a:ext cx="32409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Bagging Classifier (grid search)</a:t>
            </a:r>
            <a:endParaRPr sz="1600" b="1">
              <a:solidFill>
                <a:schemeClr val="dk1"/>
              </a:solidFill>
            </a:endParaRPr>
          </a:p>
        </p:txBody>
      </p:sp>
      <p:pic>
        <p:nvPicPr>
          <p:cNvPr id="273" name="Google Shape;273;p36"/>
          <p:cNvPicPr preferRelativeResize="0"/>
          <p:nvPr/>
        </p:nvPicPr>
        <p:blipFill>
          <a:blip r:embed="rId3">
            <a:alphaModFix/>
          </a:blip>
          <a:stretch>
            <a:fillRect/>
          </a:stretch>
        </p:blipFill>
        <p:spPr>
          <a:xfrm>
            <a:off x="513025" y="1351850"/>
            <a:ext cx="5957600" cy="2618800"/>
          </a:xfrm>
          <a:prstGeom prst="rect">
            <a:avLst/>
          </a:prstGeom>
          <a:noFill/>
          <a:ln>
            <a:noFill/>
          </a:ln>
        </p:spPr>
      </p:pic>
      <p:pic>
        <p:nvPicPr>
          <p:cNvPr id="274" name="Google Shape;274;p36"/>
          <p:cNvPicPr preferRelativeResize="0"/>
          <p:nvPr/>
        </p:nvPicPr>
        <p:blipFill>
          <a:blip r:embed="rId4">
            <a:alphaModFix/>
          </a:blip>
          <a:stretch>
            <a:fillRect/>
          </a:stretch>
        </p:blipFill>
        <p:spPr>
          <a:xfrm>
            <a:off x="716675" y="4156700"/>
            <a:ext cx="4571242" cy="764300"/>
          </a:xfrm>
          <a:prstGeom prst="rect">
            <a:avLst/>
          </a:prstGeom>
          <a:noFill/>
          <a:ln>
            <a:noFill/>
          </a:ln>
        </p:spPr>
      </p:pic>
      <p:sp>
        <p:nvSpPr>
          <p:cNvPr id="275" name="Google Shape;275;p36"/>
          <p:cNvSpPr txBox="1"/>
          <p:nvPr/>
        </p:nvSpPr>
        <p:spPr>
          <a:xfrm>
            <a:off x="4909975" y="4323300"/>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0.47 </a:t>
            </a:r>
            <a:endParaRPr sz="16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82" name="Google Shape;282;p37"/>
          <p:cNvSpPr txBox="1"/>
          <p:nvPr/>
        </p:nvSpPr>
        <p:spPr>
          <a:xfrm>
            <a:off x="638425" y="756800"/>
            <a:ext cx="43662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Random Forest Classifier (grid search)</a:t>
            </a:r>
            <a:endParaRPr sz="1500" b="1">
              <a:solidFill>
                <a:schemeClr val="dk1"/>
              </a:solidFill>
            </a:endParaRPr>
          </a:p>
        </p:txBody>
      </p:sp>
      <p:pic>
        <p:nvPicPr>
          <p:cNvPr id="283" name="Google Shape;283;p37"/>
          <p:cNvPicPr preferRelativeResize="0"/>
          <p:nvPr/>
        </p:nvPicPr>
        <p:blipFill rotWithShape="1">
          <a:blip r:embed="rId3">
            <a:alphaModFix/>
          </a:blip>
          <a:srcRect b="11197"/>
          <a:stretch/>
        </p:blipFill>
        <p:spPr>
          <a:xfrm>
            <a:off x="876325" y="1138700"/>
            <a:ext cx="5017676" cy="2633200"/>
          </a:xfrm>
          <a:prstGeom prst="rect">
            <a:avLst/>
          </a:prstGeom>
          <a:noFill/>
          <a:ln>
            <a:noFill/>
          </a:ln>
        </p:spPr>
      </p:pic>
      <p:sp>
        <p:nvSpPr>
          <p:cNvPr id="284" name="Google Shape;284;p37"/>
          <p:cNvSpPr txBox="1"/>
          <p:nvPr/>
        </p:nvSpPr>
        <p:spPr>
          <a:xfrm>
            <a:off x="7317100" y="4115250"/>
            <a:ext cx="1722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0.3 </a:t>
            </a:r>
            <a:endParaRPr sz="1600" b="1"/>
          </a:p>
        </p:txBody>
      </p:sp>
      <p:pic>
        <p:nvPicPr>
          <p:cNvPr id="285" name="Google Shape;285;p37"/>
          <p:cNvPicPr preferRelativeResize="0"/>
          <p:nvPr/>
        </p:nvPicPr>
        <p:blipFill>
          <a:blip r:embed="rId4">
            <a:alphaModFix/>
          </a:blip>
          <a:stretch>
            <a:fillRect/>
          </a:stretch>
        </p:blipFill>
        <p:spPr>
          <a:xfrm>
            <a:off x="154300" y="3973738"/>
            <a:ext cx="7162800"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#Algorithm</a:t>
            </a:r>
            <a:endParaRPr b="1">
              <a:latin typeface="Impact"/>
              <a:ea typeface="Impact"/>
              <a:cs typeface="Impact"/>
              <a:sym typeface="Impact"/>
            </a:endParaRPr>
          </a:p>
        </p:txBody>
      </p:sp>
      <p:sp>
        <p:nvSpPr>
          <p:cNvPr id="292" name="Google Shape;292;p38"/>
          <p:cNvSpPr txBox="1"/>
          <p:nvPr/>
        </p:nvSpPr>
        <p:spPr>
          <a:xfrm>
            <a:off x="909075" y="772775"/>
            <a:ext cx="3045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ko" sz="1500" b="1">
                <a:solidFill>
                  <a:schemeClr val="dk1"/>
                </a:solidFill>
              </a:rPr>
              <a:t>KNN Classifier</a:t>
            </a:r>
            <a:endParaRPr sz="1600" b="1">
              <a:solidFill>
                <a:schemeClr val="dk1"/>
              </a:solidFill>
            </a:endParaRPr>
          </a:p>
        </p:txBody>
      </p:sp>
      <p:pic>
        <p:nvPicPr>
          <p:cNvPr id="293" name="Google Shape;293;p38"/>
          <p:cNvPicPr preferRelativeResize="0"/>
          <p:nvPr/>
        </p:nvPicPr>
        <p:blipFill>
          <a:blip r:embed="rId3">
            <a:alphaModFix/>
          </a:blip>
          <a:stretch>
            <a:fillRect/>
          </a:stretch>
        </p:blipFill>
        <p:spPr>
          <a:xfrm>
            <a:off x="321975" y="1188275"/>
            <a:ext cx="5200650" cy="2505075"/>
          </a:xfrm>
          <a:prstGeom prst="rect">
            <a:avLst/>
          </a:prstGeom>
          <a:noFill/>
          <a:ln>
            <a:noFill/>
          </a:ln>
        </p:spPr>
      </p:pic>
      <p:pic>
        <p:nvPicPr>
          <p:cNvPr id="294" name="Google Shape;294;p38"/>
          <p:cNvPicPr preferRelativeResize="0"/>
          <p:nvPr/>
        </p:nvPicPr>
        <p:blipFill>
          <a:blip r:embed="rId4">
            <a:alphaModFix/>
          </a:blip>
          <a:stretch>
            <a:fillRect/>
          </a:stretch>
        </p:blipFill>
        <p:spPr>
          <a:xfrm>
            <a:off x="664100" y="3792174"/>
            <a:ext cx="4516400" cy="1162850"/>
          </a:xfrm>
          <a:prstGeom prst="rect">
            <a:avLst/>
          </a:prstGeom>
          <a:noFill/>
          <a:ln>
            <a:noFill/>
          </a:ln>
        </p:spPr>
      </p:pic>
      <p:sp>
        <p:nvSpPr>
          <p:cNvPr id="295" name="Google Shape;295;p38"/>
          <p:cNvSpPr txBox="1"/>
          <p:nvPr/>
        </p:nvSpPr>
        <p:spPr>
          <a:xfrm>
            <a:off x="4706375" y="4205000"/>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score : 0.47 </a:t>
            </a:r>
            <a:endParaRPr sz="16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130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#Module</a:t>
            </a:r>
            <a:endParaRPr b="1">
              <a:latin typeface="Impact"/>
              <a:ea typeface="Impact"/>
              <a:cs typeface="Impact"/>
              <a:sym typeface="Impact"/>
            </a:endParaRPr>
          </a:p>
        </p:txBody>
      </p:sp>
      <p:sp>
        <p:nvSpPr>
          <p:cNvPr id="301" name="Google Shape;301;p39"/>
          <p:cNvSpPr/>
          <p:nvPr/>
        </p:nvSpPr>
        <p:spPr>
          <a:xfrm>
            <a:off x="206850" y="141125"/>
            <a:ext cx="1325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9"/>
          <p:cNvPicPr preferRelativeResize="0"/>
          <p:nvPr/>
        </p:nvPicPr>
        <p:blipFill>
          <a:blip r:embed="rId3">
            <a:alphaModFix/>
          </a:blip>
          <a:stretch>
            <a:fillRect/>
          </a:stretch>
        </p:blipFill>
        <p:spPr>
          <a:xfrm>
            <a:off x="43075" y="676625"/>
            <a:ext cx="6110101" cy="3441575"/>
          </a:xfrm>
          <a:prstGeom prst="rect">
            <a:avLst/>
          </a:prstGeom>
          <a:noFill/>
          <a:ln>
            <a:noFill/>
          </a:ln>
        </p:spPr>
      </p:pic>
      <p:sp>
        <p:nvSpPr>
          <p:cNvPr id="303" name="Google Shape;303;p39"/>
          <p:cNvSpPr txBox="1"/>
          <p:nvPr/>
        </p:nvSpPr>
        <p:spPr>
          <a:xfrm rot="5400000">
            <a:off x="2826625" y="4164125"/>
            <a:ext cx="543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000" b="1"/>
              <a:t>...</a:t>
            </a:r>
            <a:endParaRPr sz="3000" b="1"/>
          </a:p>
        </p:txBody>
      </p:sp>
      <p:sp>
        <p:nvSpPr>
          <p:cNvPr id="304" name="Google Shape;304;p39"/>
          <p:cNvSpPr txBox="1"/>
          <p:nvPr/>
        </p:nvSpPr>
        <p:spPr>
          <a:xfrm>
            <a:off x="6224725" y="1260263"/>
            <a:ext cx="3045000" cy="2308294"/>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AutoNum type="arabicPeriod"/>
            </a:pPr>
            <a:r>
              <a:rPr lang="ko" sz="1500" b="1" dirty="0">
                <a:solidFill>
                  <a:schemeClr val="dk1"/>
                </a:solidFill>
              </a:rPr>
              <a:t>Split the dataset</a:t>
            </a:r>
            <a:endParaRPr sz="1500" b="1" dirty="0">
              <a:solidFill>
                <a:schemeClr val="dk1"/>
              </a:solidFill>
            </a:endParaRPr>
          </a:p>
          <a:p>
            <a:pPr marL="457200" lvl="0" indent="0" algn="l" rtl="0">
              <a:lnSpc>
                <a:spcPct val="115000"/>
              </a:lnSpc>
              <a:spcBef>
                <a:spcPts val="0"/>
              </a:spcBef>
              <a:spcAft>
                <a:spcPts val="0"/>
              </a:spcAft>
              <a:buNone/>
            </a:pPr>
            <a:r>
              <a:rPr lang="ko" sz="1500" b="1" dirty="0">
                <a:solidFill>
                  <a:schemeClr val="dk1"/>
                </a:solidFill>
              </a:rPr>
              <a:t>into test and train set</a:t>
            </a:r>
            <a:endParaRPr sz="1500" b="1" dirty="0">
              <a:solidFill>
                <a:schemeClr val="dk1"/>
              </a:solidFill>
            </a:endParaRPr>
          </a:p>
          <a:p>
            <a:pPr marL="457200" lvl="0" indent="0" algn="l" rtl="0">
              <a:lnSpc>
                <a:spcPct val="115000"/>
              </a:lnSpc>
              <a:spcBef>
                <a:spcPts val="0"/>
              </a:spcBef>
              <a:spcAft>
                <a:spcPts val="0"/>
              </a:spcAft>
              <a:buNone/>
            </a:pPr>
            <a:endParaRPr sz="1500" b="1" dirty="0">
              <a:solidFill>
                <a:schemeClr val="dk1"/>
              </a:solidFill>
            </a:endParaRPr>
          </a:p>
          <a:p>
            <a:pPr marL="133350" lvl="0" algn="l" rtl="0">
              <a:lnSpc>
                <a:spcPct val="115000"/>
              </a:lnSpc>
              <a:spcBef>
                <a:spcPts val="0"/>
              </a:spcBef>
              <a:spcAft>
                <a:spcPts val="0"/>
              </a:spcAft>
              <a:buClr>
                <a:schemeClr val="dk1"/>
              </a:buClr>
              <a:buSzPts val="1500"/>
            </a:pPr>
            <a:r>
              <a:rPr lang="en-US" altLang="ko" sz="1500" b="1" dirty="0" smtClean="0">
                <a:solidFill>
                  <a:schemeClr val="dk1"/>
                </a:solidFill>
              </a:rPr>
              <a:t>2.   </a:t>
            </a:r>
            <a:r>
              <a:rPr lang="ko" sz="1500" b="1" dirty="0" smtClean="0">
                <a:solidFill>
                  <a:schemeClr val="dk1"/>
                </a:solidFill>
              </a:rPr>
              <a:t>Scaling </a:t>
            </a:r>
            <a:r>
              <a:rPr lang="ko" sz="1500" b="1" dirty="0">
                <a:solidFill>
                  <a:schemeClr val="dk1"/>
                </a:solidFill>
              </a:rPr>
              <a:t>with</a:t>
            </a:r>
            <a:endParaRPr sz="1500" b="1" dirty="0">
              <a:solidFill>
                <a:schemeClr val="dk1"/>
              </a:solidFill>
            </a:endParaRPr>
          </a:p>
          <a:p>
            <a:pPr marL="457200" lvl="0" indent="0" algn="l" rtl="0">
              <a:lnSpc>
                <a:spcPct val="115000"/>
              </a:lnSpc>
              <a:spcBef>
                <a:spcPts val="0"/>
              </a:spcBef>
              <a:spcAft>
                <a:spcPts val="0"/>
              </a:spcAft>
              <a:buNone/>
            </a:pPr>
            <a:r>
              <a:rPr lang="ko" sz="1500" b="1" dirty="0">
                <a:solidFill>
                  <a:schemeClr val="dk1"/>
                </a:solidFill>
              </a:rPr>
              <a:t>MaxAbsScaler, MinMaxScaler, RobustScaler and StandardScaler</a:t>
            </a:r>
            <a:endParaRPr sz="1500" b="1"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130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#Module</a:t>
            </a:r>
            <a:endParaRPr b="1">
              <a:latin typeface="Impact"/>
              <a:ea typeface="Impact"/>
              <a:cs typeface="Impact"/>
              <a:sym typeface="Impact"/>
            </a:endParaRPr>
          </a:p>
        </p:txBody>
      </p:sp>
      <p:sp>
        <p:nvSpPr>
          <p:cNvPr id="310" name="Google Shape;310;p40"/>
          <p:cNvSpPr/>
          <p:nvPr/>
        </p:nvSpPr>
        <p:spPr>
          <a:xfrm>
            <a:off x="206850" y="141125"/>
            <a:ext cx="1325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40"/>
          <p:cNvPicPr preferRelativeResize="0"/>
          <p:nvPr/>
        </p:nvPicPr>
        <p:blipFill>
          <a:blip r:embed="rId3">
            <a:alphaModFix/>
          </a:blip>
          <a:stretch>
            <a:fillRect/>
          </a:stretch>
        </p:blipFill>
        <p:spPr>
          <a:xfrm>
            <a:off x="671350" y="951376"/>
            <a:ext cx="7979899" cy="3002750"/>
          </a:xfrm>
          <a:prstGeom prst="rect">
            <a:avLst/>
          </a:prstGeom>
          <a:noFill/>
          <a:ln>
            <a:noFill/>
          </a:ln>
        </p:spPr>
      </p:pic>
      <p:sp>
        <p:nvSpPr>
          <p:cNvPr id="312" name="Google Shape;312;p40"/>
          <p:cNvSpPr txBox="1"/>
          <p:nvPr/>
        </p:nvSpPr>
        <p:spPr>
          <a:xfrm>
            <a:off x="2871900" y="4346375"/>
            <a:ext cx="3400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 sz="1500" b="1">
                <a:solidFill>
                  <a:schemeClr val="dk1"/>
                </a:solidFill>
              </a:rPr>
              <a:t>3. Analyze using algorithm_module</a:t>
            </a:r>
            <a:endParaRPr sz="1500" b="1">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130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#Module</a:t>
            </a:r>
            <a:endParaRPr b="1">
              <a:latin typeface="Impact"/>
              <a:ea typeface="Impact"/>
              <a:cs typeface="Impact"/>
              <a:sym typeface="Impact"/>
            </a:endParaRPr>
          </a:p>
        </p:txBody>
      </p:sp>
      <p:sp>
        <p:nvSpPr>
          <p:cNvPr id="318" name="Google Shape;318;p41"/>
          <p:cNvSpPr/>
          <p:nvPr/>
        </p:nvSpPr>
        <p:spPr>
          <a:xfrm>
            <a:off x="206850" y="141125"/>
            <a:ext cx="1325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9" name="Google Shape;319;p41"/>
          <p:cNvPicPr preferRelativeResize="0"/>
          <p:nvPr/>
        </p:nvPicPr>
        <p:blipFill>
          <a:blip r:embed="rId3">
            <a:alphaModFix/>
          </a:blip>
          <a:stretch>
            <a:fillRect/>
          </a:stretch>
        </p:blipFill>
        <p:spPr>
          <a:xfrm>
            <a:off x="39450" y="676625"/>
            <a:ext cx="3574425" cy="3317125"/>
          </a:xfrm>
          <a:prstGeom prst="rect">
            <a:avLst/>
          </a:prstGeom>
          <a:noFill/>
          <a:ln>
            <a:noFill/>
          </a:ln>
        </p:spPr>
      </p:pic>
      <p:pic>
        <p:nvPicPr>
          <p:cNvPr id="320" name="Google Shape;320;p41"/>
          <p:cNvPicPr preferRelativeResize="0"/>
          <p:nvPr/>
        </p:nvPicPr>
        <p:blipFill>
          <a:blip r:embed="rId4">
            <a:alphaModFix/>
          </a:blip>
          <a:stretch>
            <a:fillRect/>
          </a:stretch>
        </p:blipFill>
        <p:spPr>
          <a:xfrm>
            <a:off x="4719650" y="-12"/>
            <a:ext cx="4424351" cy="2626729"/>
          </a:xfrm>
          <a:prstGeom prst="rect">
            <a:avLst/>
          </a:prstGeom>
          <a:noFill/>
          <a:ln>
            <a:noFill/>
          </a:ln>
        </p:spPr>
      </p:pic>
      <p:pic>
        <p:nvPicPr>
          <p:cNvPr id="321" name="Google Shape;321;p41"/>
          <p:cNvPicPr preferRelativeResize="0"/>
          <p:nvPr/>
        </p:nvPicPr>
        <p:blipFill>
          <a:blip r:embed="rId5">
            <a:alphaModFix/>
          </a:blip>
          <a:stretch>
            <a:fillRect/>
          </a:stretch>
        </p:blipFill>
        <p:spPr>
          <a:xfrm>
            <a:off x="3613875" y="2626725"/>
            <a:ext cx="5530125" cy="1349161"/>
          </a:xfrm>
          <a:prstGeom prst="rect">
            <a:avLst/>
          </a:prstGeom>
          <a:noFill/>
          <a:ln>
            <a:noFill/>
          </a:ln>
        </p:spPr>
      </p:pic>
      <p:sp>
        <p:nvSpPr>
          <p:cNvPr id="322" name="Google Shape;322;p41"/>
          <p:cNvSpPr txBox="1"/>
          <p:nvPr/>
        </p:nvSpPr>
        <p:spPr>
          <a:xfrm>
            <a:off x="1980450" y="4065325"/>
            <a:ext cx="48210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 sz="1500" b="1">
                <a:solidFill>
                  <a:schemeClr val="dk1"/>
                </a:solidFill>
              </a:rPr>
              <a:t>4. Return the best score</a:t>
            </a:r>
            <a:endParaRPr sz="1500" b="1">
              <a:solidFill>
                <a:schemeClr val="dk1"/>
              </a:solidFill>
            </a:endParaRPr>
          </a:p>
          <a:p>
            <a:pPr marL="0" lvl="0" indent="0" algn="l" rtl="0">
              <a:lnSpc>
                <a:spcPct val="115000"/>
              </a:lnSpc>
              <a:spcBef>
                <a:spcPts val="0"/>
              </a:spcBef>
              <a:spcAft>
                <a:spcPts val="0"/>
              </a:spcAft>
              <a:buNone/>
            </a:pPr>
            <a:r>
              <a:rPr lang="ko" sz="1500" b="1">
                <a:solidFill>
                  <a:schemeClr val="dk1"/>
                </a:solidFill>
              </a:rPr>
              <a:t>    using LinearRegression, PolynomialRegression,</a:t>
            </a:r>
            <a:endParaRPr sz="1500" b="1">
              <a:solidFill>
                <a:schemeClr val="dk1"/>
              </a:solidFill>
            </a:endParaRPr>
          </a:p>
          <a:p>
            <a:pPr marL="0" lvl="0" indent="0" algn="l" rtl="0">
              <a:lnSpc>
                <a:spcPct val="115000"/>
              </a:lnSpc>
              <a:spcBef>
                <a:spcPts val="0"/>
              </a:spcBef>
              <a:spcAft>
                <a:spcPts val="0"/>
              </a:spcAft>
              <a:buNone/>
            </a:pPr>
            <a:r>
              <a:rPr lang="ko" sz="1500" b="1">
                <a:solidFill>
                  <a:schemeClr val="dk1"/>
                </a:solidFill>
              </a:rPr>
              <a:t>    KNN, and RandomForest algorithms.</a:t>
            </a:r>
            <a:endParaRPr sz="15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07853" y="2058525"/>
            <a:ext cx="4989122" cy="122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ko" sz="2200" b="1" dirty="0">
                <a:solidFill>
                  <a:schemeClr val="dk1"/>
                </a:solidFill>
              </a:rPr>
              <a:t>Predict customer claim and select the best insurance model with the least risk</a:t>
            </a:r>
            <a:endParaRPr sz="2300" b="1" dirty="0">
              <a:solidFill>
                <a:schemeClr val="dk1"/>
              </a:solidFill>
            </a:endParaRPr>
          </a:p>
        </p:txBody>
      </p:sp>
      <p:sp>
        <p:nvSpPr>
          <p:cNvPr id="68" name="Google Shape;68;p15"/>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#Objective</a:t>
            </a:r>
            <a:endParaRPr b="1">
              <a:latin typeface="Impact"/>
              <a:ea typeface="Impact"/>
              <a:cs typeface="Impact"/>
              <a:sym typeface="Impact"/>
            </a:endParaRPr>
          </a:p>
        </p:txBody>
      </p:sp>
      <p:sp>
        <p:nvSpPr>
          <p:cNvPr id="69" name="Google Shape;69;p15"/>
          <p:cNvSpPr/>
          <p:nvPr/>
        </p:nvSpPr>
        <p:spPr>
          <a:xfrm>
            <a:off x="206850" y="141125"/>
            <a:ext cx="18432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a:blip r:embed="rId3">
            <a:alphaModFix/>
          </a:blip>
          <a:stretch>
            <a:fillRect/>
          </a:stretch>
        </p:blipFill>
        <p:spPr>
          <a:xfrm>
            <a:off x="5296975" y="1553750"/>
            <a:ext cx="3632150" cy="24226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130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#Module</a:t>
            </a:r>
            <a:endParaRPr b="1">
              <a:latin typeface="Impact"/>
              <a:ea typeface="Impact"/>
              <a:cs typeface="Impact"/>
              <a:sym typeface="Impact"/>
            </a:endParaRPr>
          </a:p>
        </p:txBody>
      </p:sp>
      <p:sp>
        <p:nvSpPr>
          <p:cNvPr id="328" name="Google Shape;328;p42"/>
          <p:cNvSpPr/>
          <p:nvPr/>
        </p:nvSpPr>
        <p:spPr>
          <a:xfrm>
            <a:off x="206850" y="141125"/>
            <a:ext cx="1325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txBox="1"/>
          <p:nvPr/>
        </p:nvSpPr>
        <p:spPr>
          <a:xfrm>
            <a:off x="-1088850" y="2098500"/>
            <a:ext cx="4821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b="1">
              <a:solidFill>
                <a:schemeClr val="dk1"/>
              </a:solidFill>
            </a:endParaRPr>
          </a:p>
        </p:txBody>
      </p:sp>
      <p:pic>
        <p:nvPicPr>
          <p:cNvPr id="330" name="Google Shape;330;p42"/>
          <p:cNvPicPr preferRelativeResize="0"/>
          <p:nvPr/>
        </p:nvPicPr>
        <p:blipFill>
          <a:blip r:embed="rId3">
            <a:alphaModFix/>
          </a:blip>
          <a:stretch>
            <a:fillRect/>
          </a:stretch>
        </p:blipFill>
        <p:spPr>
          <a:xfrm>
            <a:off x="206850" y="676625"/>
            <a:ext cx="4035500" cy="4395326"/>
          </a:xfrm>
          <a:prstGeom prst="rect">
            <a:avLst/>
          </a:prstGeom>
          <a:noFill/>
          <a:ln>
            <a:noFill/>
          </a:ln>
        </p:spPr>
      </p:pic>
      <p:pic>
        <p:nvPicPr>
          <p:cNvPr id="331" name="Google Shape;331;p42"/>
          <p:cNvPicPr preferRelativeResize="0"/>
          <p:nvPr/>
        </p:nvPicPr>
        <p:blipFill>
          <a:blip r:embed="rId4">
            <a:alphaModFix/>
          </a:blip>
          <a:stretch>
            <a:fillRect/>
          </a:stretch>
        </p:blipFill>
        <p:spPr>
          <a:xfrm>
            <a:off x="4437800" y="639422"/>
            <a:ext cx="4376025" cy="2557325"/>
          </a:xfrm>
          <a:prstGeom prst="rect">
            <a:avLst/>
          </a:prstGeom>
          <a:noFill/>
          <a:ln>
            <a:noFill/>
          </a:ln>
        </p:spPr>
      </p:pic>
      <p:sp>
        <p:nvSpPr>
          <p:cNvPr id="332" name="Google Shape;332;p42"/>
          <p:cNvSpPr txBox="1"/>
          <p:nvPr/>
        </p:nvSpPr>
        <p:spPr>
          <a:xfrm rot="5400000">
            <a:off x="6354313" y="67025"/>
            <a:ext cx="543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000" b="1"/>
              <a:t>...</a:t>
            </a:r>
            <a:endParaRPr sz="3000" b="1"/>
          </a:p>
        </p:txBody>
      </p:sp>
      <p:sp>
        <p:nvSpPr>
          <p:cNvPr id="333" name="Google Shape;333;p42"/>
          <p:cNvSpPr txBox="1"/>
          <p:nvPr/>
        </p:nvSpPr>
        <p:spPr>
          <a:xfrm>
            <a:off x="5039863" y="3677225"/>
            <a:ext cx="3171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600" b="1"/>
              <a:t>Best score : 0.47</a:t>
            </a:r>
            <a:endParaRPr sz="1600" b="1"/>
          </a:p>
        </p:txBody>
      </p:sp>
      <p:sp>
        <p:nvSpPr>
          <p:cNvPr id="334" name="Google Shape;334;p42"/>
          <p:cNvSpPr txBox="1"/>
          <p:nvPr/>
        </p:nvSpPr>
        <p:spPr>
          <a:xfrm>
            <a:off x="4661450" y="4456350"/>
            <a:ext cx="420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https://github.com/Hyojinko/2021_datascience/blob/main/module.py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15920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#Conclusion</a:t>
            </a:r>
            <a:endParaRPr b="1">
              <a:latin typeface="Impact"/>
              <a:ea typeface="Impact"/>
              <a:cs typeface="Impact"/>
              <a:sym typeface="Impact"/>
            </a:endParaRPr>
          </a:p>
        </p:txBody>
      </p:sp>
      <p:sp>
        <p:nvSpPr>
          <p:cNvPr id="340" name="Google Shape;340;p43"/>
          <p:cNvSpPr/>
          <p:nvPr/>
        </p:nvSpPr>
        <p:spPr>
          <a:xfrm>
            <a:off x="206850" y="141125"/>
            <a:ext cx="1914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3"/>
          <p:cNvSpPr txBox="1">
            <a:spLocks noGrp="1"/>
          </p:cNvSpPr>
          <p:nvPr>
            <p:ph type="body" idx="1"/>
          </p:nvPr>
        </p:nvSpPr>
        <p:spPr>
          <a:xfrm>
            <a:off x="394150" y="1710025"/>
            <a:ext cx="7530000" cy="122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35"/>
              <a:buNone/>
            </a:pPr>
            <a:r>
              <a:rPr lang="ko" sz="1947" b="1">
                <a:solidFill>
                  <a:schemeClr val="dk1"/>
                </a:solidFill>
                <a:highlight>
                  <a:srgbClr val="FDFDFD"/>
                </a:highlight>
                <a:latin typeface="Microsoft Yahei"/>
                <a:ea typeface="Microsoft Yahei"/>
                <a:cs typeface="Microsoft Yahei"/>
                <a:sym typeface="Microsoft Yahei"/>
              </a:rPr>
              <a:t> We find that even if the data seems to be related to the information we are trying to predict, if we analyze them in practice, sometimes they are not significant predictions.  Through this, I felt that it was important not only to analyze the data but also to determine what data we would need to achieve the results we wanted.</a:t>
            </a:r>
            <a:endParaRPr sz="2755" b="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15920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#Conclusion</a:t>
            </a:r>
            <a:endParaRPr b="1">
              <a:latin typeface="Impact"/>
              <a:ea typeface="Impact"/>
              <a:cs typeface="Impact"/>
              <a:sym typeface="Impact"/>
            </a:endParaRPr>
          </a:p>
        </p:txBody>
      </p:sp>
      <p:sp>
        <p:nvSpPr>
          <p:cNvPr id="347" name="Google Shape;347;p44"/>
          <p:cNvSpPr/>
          <p:nvPr/>
        </p:nvSpPr>
        <p:spPr>
          <a:xfrm>
            <a:off x="206850" y="141125"/>
            <a:ext cx="1914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4"/>
          <p:cNvSpPr txBox="1">
            <a:spLocks noGrp="1"/>
          </p:cNvSpPr>
          <p:nvPr>
            <p:ph type="body" idx="1"/>
          </p:nvPr>
        </p:nvSpPr>
        <p:spPr>
          <a:xfrm>
            <a:off x="408450" y="1068900"/>
            <a:ext cx="8462400" cy="317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ko" sz="1947" b="1" dirty="0">
                <a:solidFill>
                  <a:schemeClr val="dk1"/>
                </a:solidFill>
                <a:highlight>
                  <a:srgbClr val="FDFDFD"/>
                </a:highlight>
                <a:latin typeface="Microsoft Yahei"/>
                <a:ea typeface="Microsoft Yahei"/>
                <a:cs typeface="Microsoft Yahei"/>
                <a:sym typeface="Microsoft Yahei"/>
              </a:rPr>
              <a:t>Feature that we can predict with this dataset</a:t>
            </a:r>
            <a:endParaRPr sz="2755"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2755" b="1" dirty="0">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ko" sz="1600" b="1" dirty="0">
                <a:solidFill>
                  <a:schemeClr val="dk1"/>
                </a:solidFill>
                <a:highlight>
                  <a:srgbClr val="FFFFFF"/>
                </a:highlight>
              </a:rPr>
              <a:t>Whether the driver will initiate the auto insurance</a:t>
            </a:r>
            <a:endParaRPr sz="1600" b="1" dirty="0">
              <a:solidFill>
                <a:schemeClr val="dk1"/>
              </a:solidFill>
              <a:highlight>
                <a:srgbClr val="FFFFFF"/>
              </a:highlight>
            </a:endParaRPr>
          </a:p>
          <a:p>
            <a:pPr marL="127000" lvl="0" indent="0" algn="l" rtl="0">
              <a:lnSpc>
                <a:spcPct val="115000"/>
              </a:lnSpc>
              <a:spcBef>
                <a:spcPts val="1200"/>
              </a:spcBef>
              <a:spcAft>
                <a:spcPts val="0"/>
              </a:spcAft>
              <a:buClr>
                <a:schemeClr val="dk1"/>
              </a:buClr>
              <a:buSzPts val="1600"/>
              <a:buNone/>
            </a:pPr>
            <a:r>
              <a:rPr lang="en-US" altLang="ko" sz="1600" b="1" dirty="0" smtClean="0">
                <a:solidFill>
                  <a:schemeClr val="dk1"/>
                </a:solidFill>
                <a:highlight>
                  <a:srgbClr val="FFFFFF"/>
                </a:highlight>
              </a:rPr>
              <a:t>2.   </a:t>
            </a:r>
            <a:r>
              <a:rPr lang="ko" sz="1600" b="1" dirty="0" smtClean="0">
                <a:solidFill>
                  <a:schemeClr val="dk1"/>
                </a:solidFill>
                <a:highlight>
                  <a:srgbClr val="FDFDFD"/>
                </a:highlight>
              </a:rPr>
              <a:t>Traffic </a:t>
            </a:r>
            <a:r>
              <a:rPr lang="ko" sz="1600" b="1" dirty="0">
                <a:solidFill>
                  <a:schemeClr val="dk1"/>
                </a:solidFill>
                <a:highlight>
                  <a:srgbClr val="FDFDFD"/>
                </a:highlight>
              </a:rPr>
              <a:t>Safety Status by State</a:t>
            </a:r>
            <a:endParaRPr sz="1600" b="1"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2755"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b="1" dirty="0">
              <a:solidFill>
                <a:schemeClr val="dk1"/>
              </a:solidFill>
            </a:endParaRPr>
          </a:p>
          <a:p>
            <a:pPr marL="0" lvl="0" indent="0" algn="l" rtl="0">
              <a:lnSpc>
                <a:spcPct val="115000"/>
              </a:lnSpc>
              <a:spcBef>
                <a:spcPts val="1200"/>
              </a:spcBef>
              <a:spcAft>
                <a:spcPts val="0"/>
              </a:spcAft>
              <a:buSzPts val="935"/>
              <a:buNone/>
            </a:pPr>
            <a:endParaRPr sz="2755" b="1" dirty="0">
              <a:solidFill>
                <a:schemeClr val="dk1"/>
              </a:solidFill>
            </a:endParaRPr>
          </a:p>
          <a:p>
            <a:pPr marL="0" lvl="0" indent="0" algn="l" rtl="0">
              <a:lnSpc>
                <a:spcPct val="115000"/>
              </a:lnSpc>
              <a:spcBef>
                <a:spcPts val="1200"/>
              </a:spcBef>
              <a:spcAft>
                <a:spcPts val="1200"/>
              </a:spcAft>
              <a:buSzPts val="935"/>
              <a:buNone/>
            </a:pPr>
            <a:endParaRPr sz="2755" b="1" dirty="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15920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#Conclusion</a:t>
            </a:r>
            <a:endParaRPr b="1">
              <a:latin typeface="Impact"/>
              <a:ea typeface="Impact"/>
              <a:cs typeface="Impact"/>
              <a:sym typeface="Impact"/>
            </a:endParaRPr>
          </a:p>
        </p:txBody>
      </p:sp>
      <p:sp>
        <p:nvSpPr>
          <p:cNvPr id="354" name="Google Shape;354;p45"/>
          <p:cNvSpPr/>
          <p:nvPr/>
        </p:nvSpPr>
        <p:spPr>
          <a:xfrm>
            <a:off x="206850" y="141125"/>
            <a:ext cx="1914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5"/>
          <p:cNvSpPr txBox="1">
            <a:spLocks noGrp="1"/>
          </p:cNvSpPr>
          <p:nvPr>
            <p:ph type="body" idx="1"/>
          </p:nvPr>
        </p:nvSpPr>
        <p:spPr>
          <a:xfrm>
            <a:off x="415150" y="1216675"/>
            <a:ext cx="8462400" cy="317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ko" sz="1947" b="1">
                <a:solidFill>
                  <a:schemeClr val="dk1"/>
                </a:solidFill>
                <a:highlight>
                  <a:srgbClr val="FDFDFD"/>
                </a:highlight>
                <a:latin typeface="Microsoft Yahei"/>
                <a:ea typeface="Microsoft Yahei"/>
                <a:cs typeface="Microsoft Yahei"/>
                <a:sym typeface="Microsoft Yahei"/>
              </a:rPr>
              <a:t>The features we will add for better prediction are...</a:t>
            </a:r>
            <a:endParaRPr sz="2755" b="1">
              <a:solidFill>
                <a:schemeClr val="dk1"/>
              </a:solidFill>
            </a:endParaRPr>
          </a:p>
          <a:p>
            <a:pPr marL="0" lvl="0" indent="0" algn="l" rtl="0">
              <a:lnSpc>
                <a:spcPct val="115000"/>
              </a:lnSpc>
              <a:spcBef>
                <a:spcPts val="1200"/>
              </a:spcBef>
              <a:spcAft>
                <a:spcPts val="0"/>
              </a:spcAft>
              <a:buNone/>
            </a:pPr>
            <a:endParaRPr sz="3155" b="1">
              <a:solidFill>
                <a:schemeClr val="dk1"/>
              </a:solidFill>
            </a:endParaRPr>
          </a:p>
          <a:p>
            <a:pPr marL="0" lvl="0" indent="0" algn="l" rtl="0">
              <a:lnSpc>
                <a:spcPct val="115000"/>
              </a:lnSpc>
              <a:spcBef>
                <a:spcPts val="1200"/>
              </a:spcBef>
              <a:spcAft>
                <a:spcPts val="0"/>
              </a:spcAft>
              <a:buNone/>
            </a:pPr>
            <a:r>
              <a:rPr lang="ko" sz="1600" b="1">
                <a:solidFill>
                  <a:schemeClr val="dk1"/>
                </a:solidFill>
              </a:rPr>
              <a:t>1. Claims : Paid claims, Pending claims</a:t>
            </a:r>
            <a:endParaRPr sz="16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 sz="1600" b="1">
                <a:solidFill>
                  <a:schemeClr val="dk1"/>
                </a:solidFill>
              </a:rPr>
              <a:t>2. Coverage Types: Medical expense, Legal expense, Fine , Legligence rate</a:t>
            </a:r>
            <a:endParaRPr sz="16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 sz="1600" b="1">
                <a:solidFill>
                  <a:schemeClr val="dk1"/>
                </a:solidFill>
              </a:rPr>
              <a:t>3. Total insurance </a:t>
            </a:r>
            <a:endParaRPr sz="1600"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b="1">
              <a:solidFill>
                <a:schemeClr val="dk1"/>
              </a:solidFill>
            </a:endParaRPr>
          </a:p>
          <a:p>
            <a:pPr marL="0" lvl="0" indent="0" algn="l" rtl="0">
              <a:lnSpc>
                <a:spcPct val="115000"/>
              </a:lnSpc>
              <a:spcBef>
                <a:spcPts val="1200"/>
              </a:spcBef>
              <a:spcAft>
                <a:spcPts val="0"/>
              </a:spcAft>
              <a:buSzPts val="935"/>
              <a:buNone/>
            </a:pPr>
            <a:endParaRPr sz="2755" b="1">
              <a:solidFill>
                <a:schemeClr val="dk1"/>
              </a:solidFill>
            </a:endParaRPr>
          </a:p>
          <a:p>
            <a:pPr marL="0" lvl="0" indent="0" algn="l" rtl="0">
              <a:lnSpc>
                <a:spcPct val="115000"/>
              </a:lnSpc>
              <a:spcBef>
                <a:spcPts val="1200"/>
              </a:spcBef>
              <a:spcAft>
                <a:spcPts val="1200"/>
              </a:spcAft>
              <a:buSzPts val="935"/>
              <a:buNone/>
            </a:pPr>
            <a:endParaRPr sz="2755" b="1">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#Role</a:t>
            </a:r>
            <a:endParaRPr b="1">
              <a:latin typeface="Impact"/>
              <a:ea typeface="Impact"/>
              <a:cs typeface="Impact"/>
              <a:sym typeface="Impact"/>
            </a:endParaRPr>
          </a:p>
        </p:txBody>
      </p:sp>
      <p:sp>
        <p:nvSpPr>
          <p:cNvPr id="361" name="Google Shape;361;p46"/>
          <p:cNvSpPr/>
          <p:nvPr/>
        </p:nvSpPr>
        <p:spPr>
          <a:xfrm>
            <a:off x="206850" y="141125"/>
            <a:ext cx="10899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2" name="Google Shape;362;p46"/>
          <p:cNvPicPr preferRelativeResize="0"/>
          <p:nvPr/>
        </p:nvPicPr>
        <p:blipFill>
          <a:blip r:embed="rId3">
            <a:alphaModFix/>
          </a:blip>
          <a:stretch>
            <a:fillRect/>
          </a:stretch>
        </p:blipFill>
        <p:spPr>
          <a:xfrm>
            <a:off x="2802550" y="1088575"/>
            <a:ext cx="3366801" cy="3366801"/>
          </a:xfrm>
          <a:prstGeom prst="rect">
            <a:avLst/>
          </a:prstGeom>
          <a:noFill/>
          <a:ln>
            <a:noFill/>
          </a:ln>
        </p:spPr>
      </p:pic>
      <p:sp>
        <p:nvSpPr>
          <p:cNvPr id="363" name="Google Shape;363;p46"/>
          <p:cNvSpPr txBox="1"/>
          <p:nvPr/>
        </p:nvSpPr>
        <p:spPr>
          <a:xfrm>
            <a:off x="389425" y="941625"/>
            <a:ext cx="2570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Ko Hyojin</a:t>
            </a:r>
            <a:endParaRPr b="1"/>
          </a:p>
          <a:p>
            <a:pPr marL="0" lvl="0" indent="0" algn="l" rtl="0">
              <a:spcBef>
                <a:spcPts val="0"/>
              </a:spcBef>
              <a:spcAft>
                <a:spcPts val="0"/>
              </a:spcAft>
              <a:buNone/>
            </a:pPr>
            <a:endParaRPr b="1"/>
          </a:p>
          <a:p>
            <a:pPr marL="0" lvl="0" indent="0" algn="l" rtl="0">
              <a:spcBef>
                <a:spcPts val="0"/>
              </a:spcBef>
              <a:spcAft>
                <a:spcPts val="0"/>
              </a:spcAft>
              <a:buNone/>
            </a:pPr>
            <a:r>
              <a:rPr lang="ko" b="1"/>
              <a:t>-Preprocessing</a:t>
            </a:r>
            <a:endParaRPr b="1"/>
          </a:p>
          <a:p>
            <a:pPr marL="0" lvl="0" indent="0" algn="l" rtl="0">
              <a:spcBef>
                <a:spcPts val="0"/>
              </a:spcBef>
              <a:spcAft>
                <a:spcPts val="0"/>
              </a:spcAft>
              <a:buNone/>
            </a:pPr>
            <a:r>
              <a:rPr lang="ko" b="1"/>
              <a:t>-Open source  scailing</a:t>
            </a:r>
            <a:endParaRPr b="1"/>
          </a:p>
          <a:p>
            <a:pPr marL="0" lvl="0" indent="0" algn="l" rtl="0">
              <a:spcBef>
                <a:spcPts val="0"/>
              </a:spcBef>
              <a:spcAft>
                <a:spcPts val="0"/>
              </a:spcAft>
              <a:buNone/>
            </a:pPr>
            <a:r>
              <a:rPr lang="ko" b="1"/>
              <a:t>-Graph</a:t>
            </a:r>
            <a:endParaRPr b="1"/>
          </a:p>
          <a:p>
            <a:pPr marL="0" lvl="0" indent="0" algn="l" rtl="0">
              <a:spcBef>
                <a:spcPts val="0"/>
              </a:spcBef>
              <a:spcAft>
                <a:spcPts val="0"/>
              </a:spcAft>
              <a:buNone/>
            </a:pPr>
            <a:r>
              <a:rPr lang="ko" b="1"/>
              <a:t>-Contribution : 25%</a:t>
            </a:r>
            <a:endParaRPr b="1"/>
          </a:p>
        </p:txBody>
      </p:sp>
      <p:sp>
        <p:nvSpPr>
          <p:cNvPr id="364" name="Google Shape;364;p46"/>
          <p:cNvSpPr txBox="1"/>
          <p:nvPr/>
        </p:nvSpPr>
        <p:spPr>
          <a:xfrm>
            <a:off x="389375" y="3182925"/>
            <a:ext cx="2570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Jeon Soyeong</a:t>
            </a:r>
            <a:endParaRPr b="1"/>
          </a:p>
          <a:p>
            <a:pPr marL="0" lvl="0" indent="0" algn="l" rtl="0">
              <a:spcBef>
                <a:spcPts val="0"/>
              </a:spcBef>
              <a:spcAft>
                <a:spcPts val="0"/>
              </a:spcAft>
              <a:buNone/>
            </a:pPr>
            <a:endParaRPr b="1"/>
          </a:p>
          <a:p>
            <a:pPr marL="0" lvl="0" indent="0" algn="l" rtl="0">
              <a:spcBef>
                <a:spcPts val="0"/>
              </a:spcBef>
              <a:spcAft>
                <a:spcPts val="0"/>
              </a:spcAft>
              <a:buClr>
                <a:schemeClr val="dk1"/>
              </a:buClr>
              <a:buSzPts val="1100"/>
              <a:buFont typeface="Arial"/>
              <a:buNone/>
            </a:pPr>
            <a:r>
              <a:rPr lang="ko" b="1">
                <a:solidFill>
                  <a:schemeClr val="dk1"/>
                </a:solidFill>
              </a:rPr>
              <a:t>-Preprocessing</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 Open source algorithm</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 Analyze accuracy issue</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-Contribution : 25%</a:t>
            </a:r>
            <a:endParaRPr b="1">
              <a:solidFill>
                <a:schemeClr val="dk1"/>
              </a:solidFill>
            </a:endParaRPr>
          </a:p>
        </p:txBody>
      </p:sp>
      <p:sp>
        <p:nvSpPr>
          <p:cNvPr id="365" name="Google Shape;365;p46"/>
          <p:cNvSpPr txBox="1"/>
          <p:nvPr/>
        </p:nvSpPr>
        <p:spPr>
          <a:xfrm>
            <a:off x="6493975" y="1088575"/>
            <a:ext cx="2570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An Geonha</a:t>
            </a:r>
            <a:endParaRPr b="1"/>
          </a:p>
          <a:p>
            <a:pPr marL="0" lvl="0" indent="0" algn="l" rtl="0">
              <a:spcBef>
                <a:spcPts val="0"/>
              </a:spcBef>
              <a:spcAft>
                <a:spcPts val="0"/>
              </a:spcAft>
              <a:buNone/>
            </a:pPr>
            <a:endParaRPr b="1"/>
          </a:p>
          <a:p>
            <a:pPr marL="0" lvl="0" indent="0" algn="l" rtl="0">
              <a:spcBef>
                <a:spcPts val="0"/>
              </a:spcBef>
              <a:spcAft>
                <a:spcPts val="0"/>
              </a:spcAft>
              <a:buNone/>
            </a:pPr>
            <a:r>
              <a:rPr lang="ko" b="1"/>
              <a:t>-Preprocessing</a:t>
            </a:r>
            <a:endParaRPr b="1"/>
          </a:p>
          <a:p>
            <a:pPr marL="0" lvl="0" indent="0" algn="l" rtl="0">
              <a:spcBef>
                <a:spcPts val="0"/>
              </a:spcBef>
              <a:spcAft>
                <a:spcPts val="0"/>
              </a:spcAft>
              <a:buNone/>
            </a:pPr>
            <a:r>
              <a:rPr lang="ko" b="1"/>
              <a:t>-Grid search</a:t>
            </a:r>
            <a:endParaRPr b="1"/>
          </a:p>
          <a:p>
            <a:pPr marL="0" lvl="0" indent="0" algn="l" rtl="0">
              <a:spcBef>
                <a:spcPts val="0"/>
              </a:spcBef>
              <a:spcAft>
                <a:spcPts val="0"/>
              </a:spcAft>
              <a:buNone/>
            </a:pPr>
            <a:r>
              <a:rPr lang="ko" b="1"/>
              <a:t>-Final modify after merging</a:t>
            </a:r>
            <a:endParaRPr b="1"/>
          </a:p>
          <a:p>
            <a:pPr marL="0" lvl="0" indent="0" algn="l" rtl="0">
              <a:spcBef>
                <a:spcPts val="0"/>
              </a:spcBef>
              <a:spcAft>
                <a:spcPts val="0"/>
              </a:spcAft>
              <a:buNone/>
            </a:pPr>
            <a:r>
              <a:rPr lang="ko" b="1"/>
              <a:t>-Contribution : 25%</a:t>
            </a: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366" name="Google Shape;366;p46"/>
          <p:cNvSpPr txBox="1"/>
          <p:nvPr/>
        </p:nvSpPr>
        <p:spPr>
          <a:xfrm>
            <a:off x="6424500" y="3392850"/>
            <a:ext cx="2570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b="1"/>
              <a:t>Oh Yejin</a:t>
            </a:r>
            <a:endParaRPr b="1"/>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ko" b="1">
                <a:solidFill>
                  <a:schemeClr val="dk1"/>
                </a:solidFill>
              </a:rPr>
              <a:t>-Preprocessing</a:t>
            </a:r>
            <a:endParaRPr b="1">
              <a:solidFill>
                <a:schemeClr val="dk1"/>
              </a:solidFill>
            </a:endParaRPr>
          </a:p>
          <a:p>
            <a:pPr marL="0" lvl="0" indent="0" algn="l" rtl="0">
              <a:spcBef>
                <a:spcPts val="0"/>
              </a:spcBef>
              <a:spcAft>
                <a:spcPts val="0"/>
              </a:spcAft>
              <a:buNone/>
            </a:pPr>
            <a:r>
              <a:rPr lang="ko" b="1">
                <a:solidFill>
                  <a:schemeClr val="dk1"/>
                </a:solidFill>
              </a:rPr>
              <a:t>-Analyze accuracy issue</a:t>
            </a:r>
            <a:endParaRPr b="1">
              <a:solidFill>
                <a:schemeClr val="dk1"/>
              </a:solidFill>
            </a:endParaRPr>
          </a:p>
          <a:p>
            <a:pPr marL="0" lvl="0" indent="0" algn="l" rtl="0">
              <a:spcBef>
                <a:spcPts val="0"/>
              </a:spcBef>
              <a:spcAft>
                <a:spcPts val="0"/>
              </a:spcAft>
              <a:buNone/>
            </a:pPr>
            <a:r>
              <a:rPr lang="ko" b="1">
                <a:solidFill>
                  <a:schemeClr val="dk1"/>
                </a:solidFill>
              </a:rPr>
              <a:t>-Contribution : 25%</a:t>
            </a:r>
            <a:endParaRPr b="1">
              <a:solidFill>
                <a:schemeClr val="dk1"/>
              </a:solidFill>
            </a:endParaRPr>
          </a:p>
          <a:p>
            <a:pPr marL="0" lvl="0" indent="0" algn="l" rtl="0">
              <a:spcBef>
                <a:spcPts val="0"/>
              </a:spcBef>
              <a:spcAft>
                <a:spcPts val="0"/>
              </a:spcAft>
              <a:buNone/>
            </a:pP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47">
            <a:hlinkClick r:id="rId3"/>
          </p:cNvPr>
          <p:cNvPicPr preferRelativeResize="0"/>
          <p:nvPr/>
        </p:nvPicPr>
        <p:blipFill>
          <a:blip r:embed="rId4">
            <a:alphaModFix/>
          </a:blip>
          <a:stretch>
            <a:fillRect/>
          </a:stretch>
        </p:blipFill>
        <p:spPr>
          <a:xfrm>
            <a:off x="2506425" y="934250"/>
            <a:ext cx="915600" cy="915600"/>
          </a:xfrm>
          <a:prstGeom prst="rect">
            <a:avLst/>
          </a:prstGeom>
          <a:noFill/>
          <a:ln>
            <a:noFill/>
          </a:ln>
        </p:spPr>
      </p:pic>
      <p:sp>
        <p:nvSpPr>
          <p:cNvPr id="372" name="Google Shape;372;p47"/>
          <p:cNvSpPr txBox="1"/>
          <p:nvPr/>
        </p:nvSpPr>
        <p:spPr>
          <a:xfrm>
            <a:off x="3072000" y="934250"/>
            <a:ext cx="3000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4000" b="1">
                <a:solidFill>
                  <a:srgbClr val="3A8413"/>
                </a:solidFill>
                <a:latin typeface="Verdana"/>
                <a:ea typeface="Verdana"/>
                <a:cs typeface="Verdana"/>
                <a:sym typeface="Verdana"/>
              </a:rPr>
              <a:t>GitHub</a:t>
            </a:r>
            <a:endParaRPr/>
          </a:p>
        </p:txBody>
      </p:sp>
      <p:sp>
        <p:nvSpPr>
          <p:cNvPr id="373" name="Google Shape;373;p47"/>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#Documentation</a:t>
            </a:r>
            <a:endParaRPr b="1">
              <a:latin typeface="Impact"/>
              <a:ea typeface="Impact"/>
              <a:cs typeface="Impact"/>
              <a:sym typeface="Impact"/>
            </a:endParaRPr>
          </a:p>
        </p:txBody>
      </p:sp>
      <p:sp>
        <p:nvSpPr>
          <p:cNvPr id="374" name="Google Shape;374;p47"/>
          <p:cNvSpPr/>
          <p:nvPr/>
        </p:nvSpPr>
        <p:spPr>
          <a:xfrm>
            <a:off x="206850" y="141125"/>
            <a:ext cx="25683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5" name="Google Shape;375;p47"/>
          <p:cNvPicPr preferRelativeResize="0"/>
          <p:nvPr/>
        </p:nvPicPr>
        <p:blipFill>
          <a:blip r:embed="rId5">
            <a:alphaModFix/>
          </a:blip>
          <a:stretch>
            <a:fillRect/>
          </a:stretch>
        </p:blipFill>
        <p:spPr>
          <a:xfrm>
            <a:off x="2506427" y="2107475"/>
            <a:ext cx="915600" cy="915600"/>
          </a:xfrm>
          <a:prstGeom prst="rect">
            <a:avLst/>
          </a:prstGeom>
          <a:noFill/>
          <a:ln>
            <a:noFill/>
          </a:ln>
        </p:spPr>
      </p:pic>
      <p:sp>
        <p:nvSpPr>
          <p:cNvPr id="376" name="Google Shape;376;p47"/>
          <p:cNvSpPr txBox="1"/>
          <p:nvPr/>
        </p:nvSpPr>
        <p:spPr>
          <a:xfrm>
            <a:off x="3287375" y="2171550"/>
            <a:ext cx="4459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4000" b="1">
                <a:solidFill>
                  <a:srgbClr val="3A8413"/>
                </a:solidFill>
                <a:latin typeface="Verdana"/>
                <a:ea typeface="Verdana"/>
                <a:cs typeface="Verdana"/>
                <a:sym typeface="Verdana"/>
              </a:rPr>
              <a:t>Google slides</a:t>
            </a:r>
            <a:endParaRPr/>
          </a:p>
        </p:txBody>
      </p:sp>
      <p:pic>
        <p:nvPicPr>
          <p:cNvPr id="377" name="Google Shape;377;p47"/>
          <p:cNvPicPr preferRelativeResize="0"/>
          <p:nvPr/>
        </p:nvPicPr>
        <p:blipFill>
          <a:blip r:embed="rId6">
            <a:alphaModFix/>
          </a:blip>
          <a:stretch>
            <a:fillRect/>
          </a:stretch>
        </p:blipFill>
        <p:spPr>
          <a:xfrm>
            <a:off x="2555725" y="3395900"/>
            <a:ext cx="978187" cy="800401"/>
          </a:xfrm>
          <a:prstGeom prst="rect">
            <a:avLst/>
          </a:prstGeom>
          <a:noFill/>
          <a:ln>
            <a:noFill/>
          </a:ln>
        </p:spPr>
      </p:pic>
      <p:sp>
        <p:nvSpPr>
          <p:cNvPr id="378" name="Google Shape;378;p47"/>
          <p:cNvSpPr txBox="1"/>
          <p:nvPr/>
        </p:nvSpPr>
        <p:spPr>
          <a:xfrm>
            <a:off x="3422025" y="3395900"/>
            <a:ext cx="4459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4000" b="1">
                <a:solidFill>
                  <a:srgbClr val="3A8413"/>
                </a:solidFill>
                <a:latin typeface="Verdana"/>
                <a:ea typeface="Verdana"/>
                <a:cs typeface="Verdana"/>
                <a:sym typeface="Verdana"/>
              </a:rPr>
              <a:t>Google meet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#Objective-Benefits</a:t>
            </a:r>
            <a:endParaRPr b="1">
              <a:latin typeface="Impact"/>
              <a:ea typeface="Impact"/>
              <a:cs typeface="Impact"/>
              <a:sym typeface="Impact"/>
            </a:endParaRPr>
          </a:p>
        </p:txBody>
      </p:sp>
      <p:sp>
        <p:nvSpPr>
          <p:cNvPr id="76" name="Google Shape;76;p16"/>
          <p:cNvSpPr/>
          <p:nvPr/>
        </p:nvSpPr>
        <p:spPr>
          <a:xfrm>
            <a:off x="225650" y="141125"/>
            <a:ext cx="3023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799150" y="1231275"/>
            <a:ext cx="6985200" cy="1226400"/>
          </a:xfrm>
          <a:prstGeom prst="rect">
            <a:avLst/>
          </a:prstGeom>
        </p:spPr>
        <p:txBody>
          <a:bodyPr spcFirstLastPara="1" wrap="square" lIns="91425" tIns="91425" rIns="91425" bIns="91425" anchor="t" anchorCtr="0">
            <a:noAutofit/>
          </a:bodyPr>
          <a:lstStyle/>
          <a:p>
            <a:pPr marL="457200" lvl="0" indent="-406400" algn="l" rtl="0">
              <a:lnSpc>
                <a:spcPct val="105000"/>
              </a:lnSpc>
              <a:spcBef>
                <a:spcPts val="0"/>
              </a:spcBef>
              <a:spcAft>
                <a:spcPts val="0"/>
              </a:spcAft>
              <a:buClr>
                <a:schemeClr val="dk1"/>
              </a:buClr>
              <a:buSzPts val="2800"/>
              <a:buChar char="-"/>
            </a:pPr>
            <a:r>
              <a:rPr lang="ko" sz="2800" b="1">
                <a:solidFill>
                  <a:schemeClr val="dk1"/>
                </a:solidFill>
              </a:rPr>
              <a:t>Optimizing insurance pricing</a:t>
            </a:r>
            <a:endParaRPr sz="2800" b="1">
              <a:solidFill>
                <a:schemeClr val="dk1"/>
              </a:solidFill>
            </a:endParaRPr>
          </a:p>
          <a:p>
            <a:pPr marL="457200" lvl="0" indent="0" algn="l" rtl="0">
              <a:lnSpc>
                <a:spcPct val="105000"/>
              </a:lnSpc>
              <a:spcBef>
                <a:spcPts val="1200"/>
              </a:spcBef>
              <a:spcAft>
                <a:spcPts val="0"/>
              </a:spcAft>
              <a:buNone/>
            </a:pPr>
            <a:endParaRPr sz="2000" b="1">
              <a:solidFill>
                <a:schemeClr val="dk1"/>
              </a:solidFill>
            </a:endParaRPr>
          </a:p>
          <a:p>
            <a:pPr marL="457200" lvl="0" indent="-406400" algn="l" rtl="0">
              <a:lnSpc>
                <a:spcPct val="105000"/>
              </a:lnSpc>
              <a:spcBef>
                <a:spcPts val="1200"/>
              </a:spcBef>
              <a:spcAft>
                <a:spcPts val="0"/>
              </a:spcAft>
              <a:buClr>
                <a:schemeClr val="dk1"/>
              </a:buClr>
              <a:buSzPts val="2800"/>
              <a:buChar char="-"/>
            </a:pPr>
            <a:r>
              <a:rPr lang="ko" sz="2800" b="1">
                <a:solidFill>
                  <a:schemeClr val="dk1"/>
                </a:solidFill>
              </a:rPr>
              <a:t>Reducing fraudulent claims</a:t>
            </a:r>
            <a:endParaRPr sz="2800" b="1">
              <a:solidFill>
                <a:schemeClr val="dk1"/>
              </a:solidFill>
            </a:endParaRPr>
          </a:p>
          <a:p>
            <a:pPr marL="457200" lvl="0" indent="0" algn="l" rtl="0">
              <a:lnSpc>
                <a:spcPct val="105000"/>
              </a:lnSpc>
              <a:spcBef>
                <a:spcPts val="1200"/>
              </a:spcBef>
              <a:spcAft>
                <a:spcPts val="0"/>
              </a:spcAft>
              <a:buNone/>
            </a:pPr>
            <a:endParaRPr sz="2000" b="1">
              <a:solidFill>
                <a:schemeClr val="dk1"/>
              </a:solidFill>
            </a:endParaRPr>
          </a:p>
          <a:p>
            <a:pPr marL="457200" lvl="0" indent="-406400" algn="l" rtl="0">
              <a:lnSpc>
                <a:spcPct val="105000"/>
              </a:lnSpc>
              <a:spcBef>
                <a:spcPts val="1200"/>
              </a:spcBef>
              <a:spcAft>
                <a:spcPts val="0"/>
              </a:spcAft>
              <a:buClr>
                <a:schemeClr val="dk1"/>
              </a:buClr>
              <a:buSzPts val="2800"/>
              <a:buChar char="-"/>
            </a:pPr>
            <a:r>
              <a:rPr lang="ko" sz="2800" b="1">
                <a:solidFill>
                  <a:schemeClr val="dk1"/>
                </a:solidFill>
              </a:rPr>
              <a:t>Improving marketing by forecasting buyer behavior</a:t>
            </a:r>
            <a:endParaRPr sz="28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25650" y="10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b="1">
                <a:latin typeface="Impact"/>
                <a:ea typeface="Impact"/>
                <a:cs typeface="Impact"/>
                <a:sym typeface="Impact"/>
              </a:rPr>
              <a:t>#Result</a:t>
            </a:r>
            <a:endParaRPr b="1">
              <a:latin typeface="Impact"/>
              <a:ea typeface="Impact"/>
              <a:cs typeface="Impact"/>
              <a:sym typeface="Impact"/>
            </a:endParaRPr>
          </a:p>
        </p:txBody>
      </p:sp>
      <p:sp>
        <p:nvSpPr>
          <p:cNvPr id="83" name="Google Shape;83;p17"/>
          <p:cNvSpPr/>
          <p:nvPr/>
        </p:nvSpPr>
        <p:spPr>
          <a:xfrm>
            <a:off x="206850" y="141125"/>
            <a:ext cx="13254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21375" y="3447500"/>
            <a:ext cx="7578216" cy="13743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ko" sz="2300" b="1" dirty="0">
                <a:solidFill>
                  <a:schemeClr val="dk1"/>
                </a:solidFill>
              </a:rPr>
              <a:t>After analyzing the data in various ways, the predictions of data less than 50%.</a:t>
            </a:r>
            <a:endParaRPr sz="2300" b="1" dirty="0">
              <a:solidFill>
                <a:schemeClr val="dk1"/>
              </a:solidFill>
            </a:endParaRPr>
          </a:p>
          <a:p>
            <a:pPr marL="0" lvl="0" indent="0" algn="l" rtl="0">
              <a:spcBef>
                <a:spcPts val="1200"/>
              </a:spcBef>
              <a:spcAft>
                <a:spcPts val="1200"/>
              </a:spcAft>
              <a:buNone/>
            </a:pPr>
            <a:r>
              <a:rPr lang="ko" sz="2300" b="1" dirty="0">
                <a:solidFill>
                  <a:schemeClr val="dk1"/>
                </a:solidFill>
              </a:rPr>
              <a:t>It was observed that the obtained data were not very related to the target feature.</a:t>
            </a:r>
            <a:endParaRPr sz="2300" b="1" dirty="0">
              <a:solidFill>
                <a:schemeClr val="dk1"/>
              </a:solidFill>
            </a:endParaRPr>
          </a:p>
        </p:txBody>
      </p:sp>
      <p:pic>
        <p:nvPicPr>
          <p:cNvPr id="85" name="Google Shape;85;p17"/>
          <p:cNvPicPr preferRelativeResize="0"/>
          <p:nvPr/>
        </p:nvPicPr>
        <p:blipFill>
          <a:blip r:embed="rId3">
            <a:alphaModFix/>
          </a:blip>
          <a:stretch>
            <a:fillRect/>
          </a:stretch>
        </p:blipFill>
        <p:spPr>
          <a:xfrm>
            <a:off x="707225" y="1884575"/>
            <a:ext cx="4591350" cy="1182150"/>
          </a:xfrm>
          <a:prstGeom prst="rect">
            <a:avLst/>
          </a:prstGeom>
          <a:noFill/>
          <a:ln>
            <a:noFill/>
          </a:ln>
        </p:spPr>
      </p:pic>
      <p:pic>
        <p:nvPicPr>
          <p:cNvPr id="86" name="Google Shape;86;p17"/>
          <p:cNvPicPr preferRelativeResize="0"/>
          <p:nvPr/>
        </p:nvPicPr>
        <p:blipFill>
          <a:blip r:embed="rId4">
            <a:alphaModFix/>
          </a:blip>
          <a:stretch>
            <a:fillRect/>
          </a:stretch>
        </p:blipFill>
        <p:spPr>
          <a:xfrm>
            <a:off x="5583850" y="213376"/>
            <a:ext cx="3101049" cy="3234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92" name="Google Shape;92;p18"/>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89750" y="953525"/>
            <a:ext cx="6985200" cy="1226400"/>
          </a:xfrm>
          <a:prstGeom prst="rect">
            <a:avLst/>
          </a:prstGeom>
        </p:spPr>
        <p:txBody>
          <a:bodyPr spcFirstLastPara="1" wrap="square" lIns="91425" tIns="91425" rIns="91425" bIns="91425" anchor="t" anchorCtr="0">
            <a:noAutofit/>
          </a:bodyPr>
          <a:lstStyle/>
          <a:p>
            <a:pPr marL="457200" lvl="0" indent="-406400" algn="l" rtl="0">
              <a:lnSpc>
                <a:spcPct val="105000"/>
              </a:lnSpc>
              <a:spcBef>
                <a:spcPts val="0"/>
              </a:spcBef>
              <a:spcAft>
                <a:spcPts val="0"/>
              </a:spcAft>
              <a:buClr>
                <a:schemeClr val="dk1"/>
              </a:buClr>
              <a:buSzPts val="2800"/>
              <a:buChar char="-"/>
            </a:pPr>
            <a:r>
              <a:rPr lang="ko" sz="2800" b="1">
                <a:solidFill>
                  <a:schemeClr val="dk1"/>
                </a:solidFill>
              </a:rPr>
              <a:t>ID</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Marital Status</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Credit History</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Gender</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Age </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State</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Credit History</a:t>
            </a:r>
            <a:endParaRPr sz="2800" b="1">
              <a:solidFill>
                <a:schemeClr val="dk1"/>
              </a:solidFill>
            </a:endParaRPr>
          </a:p>
          <a:p>
            <a:pPr marL="457200" lvl="0" indent="-406400" algn="l" rtl="0">
              <a:lnSpc>
                <a:spcPct val="105000"/>
              </a:lnSpc>
              <a:spcBef>
                <a:spcPts val="0"/>
              </a:spcBef>
              <a:spcAft>
                <a:spcPts val="0"/>
              </a:spcAft>
              <a:buClr>
                <a:schemeClr val="dk1"/>
              </a:buClr>
              <a:buSzPts val="2800"/>
              <a:buChar char="-"/>
            </a:pPr>
            <a:r>
              <a:rPr lang="ko" sz="2800" b="1">
                <a:solidFill>
                  <a:schemeClr val="dk1"/>
                </a:solidFill>
              </a:rPr>
              <a:t>Size of Family</a:t>
            </a:r>
            <a:endParaRPr sz="2800" b="1">
              <a:solidFill>
                <a:schemeClr val="dk1"/>
              </a:solidFill>
            </a:endParaRPr>
          </a:p>
          <a:p>
            <a:pPr marL="457200" lvl="0" indent="0" algn="l" rtl="0">
              <a:lnSpc>
                <a:spcPct val="105000"/>
              </a:lnSpc>
              <a:spcBef>
                <a:spcPts val="0"/>
              </a:spcBef>
              <a:spcAft>
                <a:spcPts val="0"/>
              </a:spcAft>
              <a:buNone/>
            </a:pPr>
            <a:endParaRPr sz="28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99" name="Google Shape;99;p19"/>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body" idx="1"/>
          </p:nvPr>
        </p:nvSpPr>
        <p:spPr>
          <a:xfrm>
            <a:off x="402150" y="792975"/>
            <a:ext cx="6985200" cy="12264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800" b="1">
              <a:solidFill>
                <a:schemeClr val="dk1"/>
              </a:solidFill>
            </a:endParaRPr>
          </a:p>
          <a:p>
            <a:pPr marL="457200" lvl="0" indent="-406400" algn="l" rtl="0">
              <a:lnSpc>
                <a:spcPct val="115000"/>
              </a:lnSpc>
              <a:spcBef>
                <a:spcPts val="1200"/>
              </a:spcBef>
              <a:spcAft>
                <a:spcPts val="0"/>
              </a:spcAft>
              <a:buClr>
                <a:schemeClr val="dk1"/>
              </a:buClr>
              <a:buSzPts val="2800"/>
              <a:buChar char="-"/>
            </a:pPr>
            <a:r>
              <a:rPr lang="ko" sz="2800" b="1">
                <a:solidFill>
                  <a:schemeClr val="dk1"/>
                </a:solidFill>
              </a:rPr>
              <a:t>Vehicle Type</a:t>
            </a:r>
            <a:endParaRPr sz="2800" b="1">
              <a:solidFill>
                <a:schemeClr val="dk1"/>
              </a:solidFill>
            </a:endParaRPr>
          </a:p>
          <a:p>
            <a:pPr marL="457200" lvl="0" indent="-406400" algn="l" rtl="0">
              <a:lnSpc>
                <a:spcPct val="115000"/>
              </a:lnSpc>
              <a:spcBef>
                <a:spcPts val="0"/>
              </a:spcBef>
              <a:spcAft>
                <a:spcPts val="0"/>
              </a:spcAft>
              <a:buClr>
                <a:schemeClr val="dk1"/>
              </a:buClr>
              <a:buSzPts val="2800"/>
              <a:buChar char="-"/>
            </a:pPr>
            <a:r>
              <a:rPr lang="ko" sz="2800" b="1">
                <a:solidFill>
                  <a:schemeClr val="dk1"/>
                </a:solidFill>
              </a:rPr>
              <a:t>Engine HP</a:t>
            </a:r>
            <a:endParaRPr sz="2800" b="1">
              <a:solidFill>
                <a:schemeClr val="dk1"/>
              </a:solidFill>
            </a:endParaRPr>
          </a:p>
          <a:p>
            <a:pPr marL="457200" lvl="0" indent="-406400" algn="l" rtl="0">
              <a:lnSpc>
                <a:spcPct val="115000"/>
              </a:lnSpc>
              <a:spcBef>
                <a:spcPts val="0"/>
              </a:spcBef>
              <a:spcAft>
                <a:spcPts val="0"/>
              </a:spcAft>
              <a:buClr>
                <a:schemeClr val="dk1"/>
              </a:buClr>
              <a:buSzPts val="2800"/>
              <a:buChar char="-"/>
            </a:pPr>
            <a:r>
              <a:rPr lang="ko" sz="2800" b="1">
                <a:solidFill>
                  <a:schemeClr val="dk1"/>
                </a:solidFill>
              </a:rPr>
              <a:t>Engine HP Bucket</a:t>
            </a:r>
            <a:endParaRPr sz="2800" b="1">
              <a:solidFill>
                <a:schemeClr val="dk1"/>
              </a:solidFill>
            </a:endParaRPr>
          </a:p>
          <a:p>
            <a:pPr marL="457200" lvl="0" indent="-406400" algn="l" rtl="0">
              <a:lnSpc>
                <a:spcPct val="115000"/>
              </a:lnSpc>
              <a:spcBef>
                <a:spcPts val="0"/>
              </a:spcBef>
              <a:spcAft>
                <a:spcPts val="0"/>
              </a:spcAft>
              <a:buClr>
                <a:schemeClr val="dk1"/>
              </a:buClr>
              <a:buSzPts val="2800"/>
              <a:buChar char="-"/>
            </a:pPr>
            <a:r>
              <a:rPr lang="ko" sz="2800" b="1">
                <a:solidFill>
                  <a:schemeClr val="dk1"/>
                </a:solidFill>
              </a:rPr>
              <a:t>Miles Driven Annually</a:t>
            </a:r>
            <a:endParaRPr sz="2800" b="1">
              <a:solidFill>
                <a:schemeClr val="dk1"/>
              </a:solidFill>
            </a:endParaRPr>
          </a:p>
          <a:p>
            <a:pPr marL="457200" lvl="0" indent="-406400" algn="l" rtl="0">
              <a:lnSpc>
                <a:spcPct val="115000"/>
              </a:lnSpc>
              <a:spcBef>
                <a:spcPts val="0"/>
              </a:spcBef>
              <a:spcAft>
                <a:spcPts val="0"/>
              </a:spcAft>
              <a:buClr>
                <a:schemeClr val="dk1"/>
              </a:buClr>
              <a:buSzPts val="2800"/>
              <a:buChar char="-"/>
            </a:pPr>
            <a:r>
              <a:rPr lang="ko" sz="2800" b="1">
                <a:solidFill>
                  <a:schemeClr val="dk1"/>
                </a:solidFill>
              </a:rPr>
              <a:t>Miles Driven Annually Bucket</a:t>
            </a:r>
            <a:endParaRPr sz="2800" b="1">
              <a:solidFill>
                <a:schemeClr val="dk1"/>
              </a:solidFill>
            </a:endParaRPr>
          </a:p>
          <a:p>
            <a:pPr marL="457200" lvl="0" indent="0" algn="l" rtl="0">
              <a:lnSpc>
                <a:spcPct val="115000"/>
              </a:lnSpc>
              <a:spcBef>
                <a:spcPts val="1200"/>
              </a:spcBef>
              <a:spcAft>
                <a:spcPts val="1200"/>
              </a:spcAft>
              <a:buNone/>
            </a:pPr>
            <a:endParaRPr sz="28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106" name="Google Shape;106;p20"/>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body" idx="1"/>
          </p:nvPr>
        </p:nvSpPr>
        <p:spPr>
          <a:xfrm>
            <a:off x="341600" y="861225"/>
            <a:ext cx="6985200" cy="1226400"/>
          </a:xfrm>
          <a:prstGeom prst="rect">
            <a:avLst/>
          </a:prstGeom>
        </p:spPr>
        <p:txBody>
          <a:bodyPr spcFirstLastPara="1" wrap="square" lIns="91425" tIns="91425" rIns="91425" bIns="91425" anchor="t" anchorCtr="0">
            <a:noAutofit/>
          </a:bodyPr>
          <a:lstStyle/>
          <a:p>
            <a:pPr marL="457200" lvl="0" indent="-406400" algn="l" rtl="0">
              <a:lnSpc>
                <a:spcPct val="60000"/>
              </a:lnSpc>
              <a:spcBef>
                <a:spcPts val="0"/>
              </a:spcBef>
              <a:spcAft>
                <a:spcPts val="0"/>
              </a:spcAft>
              <a:buClr>
                <a:schemeClr val="dk1"/>
              </a:buClr>
              <a:buSzPts val="2800"/>
              <a:buChar char="-"/>
            </a:pPr>
            <a:r>
              <a:rPr lang="ko" sz="2800" b="1">
                <a:solidFill>
                  <a:schemeClr val="dk1"/>
                </a:solidFill>
              </a:rPr>
              <a:t>Credit History</a:t>
            </a:r>
            <a:endParaRPr sz="2800" b="1">
              <a:solidFill>
                <a:schemeClr val="dk1"/>
              </a:solidFill>
            </a:endParaRPr>
          </a:p>
          <a:p>
            <a:pPr marL="457200" lvl="0" indent="0" algn="l" rtl="0">
              <a:lnSpc>
                <a:spcPct val="60000"/>
              </a:lnSpc>
              <a:spcBef>
                <a:spcPts val="1200"/>
              </a:spcBef>
              <a:spcAft>
                <a:spcPts val="0"/>
              </a:spcAft>
              <a:buNone/>
            </a:pPr>
            <a:endParaRPr sz="2800" b="1">
              <a:solidFill>
                <a:schemeClr val="dk1"/>
              </a:solidFill>
            </a:endParaRPr>
          </a:p>
          <a:p>
            <a:pPr marL="457200" lvl="0" indent="-406400" algn="l" rtl="0">
              <a:lnSpc>
                <a:spcPct val="60000"/>
              </a:lnSpc>
              <a:spcBef>
                <a:spcPts val="1200"/>
              </a:spcBef>
              <a:spcAft>
                <a:spcPts val="0"/>
              </a:spcAft>
              <a:buClr>
                <a:schemeClr val="dk1"/>
              </a:buClr>
              <a:buSzPts val="2800"/>
              <a:buChar char="-"/>
            </a:pPr>
            <a:r>
              <a:rPr lang="ko" sz="2800" b="1">
                <a:solidFill>
                  <a:schemeClr val="dk1"/>
                </a:solidFill>
              </a:rPr>
              <a:t>Years Experience</a:t>
            </a:r>
            <a:endParaRPr sz="2800" b="1">
              <a:solidFill>
                <a:schemeClr val="dk1"/>
              </a:solidFill>
            </a:endParaRPr>
          </a:p>
          <a:p>
            <a:pPr marL="457200" lvl="0" indent="0" algn="l" rtl="0">
              <a:lnSpc>
                <a:spcPct val="60000"/>
              </a:lnSpc>
              <a:spcBef>
                <a:spcPts val="1200"/>
              </a:spcBef>
              <a:spcAft>
                <a:spcPts val="0"/>
              </a:spcAft>
              <a:buNone/>
            </a:pPr>
            <a:endParaRPr sz="2800" b="1">
              <a:solidFill>
                <a:schemeClr val="dk1"/>
              </a:solidFill>
            </a:endParaRPr>
          </a:p>
          <a:p>
            <a:pPr marL="457200" lvl="0" indent="-406400" algn="l" rtl="0">
              <a:lnSpc>
                <a:spcPct val="60000"/>
              </a:lnSpc>
              <a:spcBef>
                <a:spcPts val="1200"/>
              </a:spcBef>
              <a:spcAft>
                <a:spcPts val="0"/>
              </a:spcAft>
              <a:buClr>
                <a:schemeClr val="dk1"/>
              </a:buClr>
              <a:buSzPts val="2800"/>
              <a:buChar char="-"/>
            </a:pPr>
            <a:r>
              <a:rPr lang="ko" sz="2800" b="1">
                <a:solidFill>
                  <a:schemeClr val="dk1"/>
                </a:solidFill>
              </a:rPr>
              <a:t>Years Experience Bucket</a:t>
            </a:r>
            <a:endParaRPr sz="2800" b="1">
              <a:solidFill>
                <a:schemeClr val="dk1"/>
              </a:solidFill>
            </a:endParaRPr>
          </a:p>
          <a:p>
            <a:pPr marL="457200" lvl="0" indent="0" algn="l" rtl="0">
              <a:lnSpc>
                <a:spcPct val="60000"/>
              </a:lnSpc>
              <a:spcBef>
                <a:spcPts val="1200"/>
              </a:spcBef>
              <a:spcAft>
                <a:spcPts val="0"/>
              </a:spcAft>
              <a:buNone/>
            </a:pPr>
            <a:endParaRPr sz="2800" b="1">
              <a:solidFill>
                <a:schemeClr val="dk1"/>
              </a:solidFill>
            </a:endParaRPr>
          </a:p>
          <a:p>
            <a:pPr marL="457200" lvl="0" indent="-406400" algn="l" rtl="0">
              <a:lnSpc>
                <a:spcPct val="60000"/>
              </a:lnSpc>
              <a:spcBef>
                <a:spcPts val="1200"/>
              </a:spcBef>
              <a:spcAft>
                <a:spcPts val="0"/>
              </a:spcAft>
              <a:buClr>
                <a:schemeClr val="dk1"/>
              </a:buClr>
              <a:buSzPts val="2800"/>
              <a:buChar char="-"/>
            </a:pPr>
            <a:r>
              <a:rPr lang="ko" sz="2800" b="1">
                <a:solidFill>
                  <a:schemeClr val="dk1"/>
                </a:solidFill>
              </a:rPr>
              <a:t>Annual Claims</a:t>
            </a:r>
            <a:endParaRPr sz="2800" b="1">
              <a:solidFill>
                <a:schemeClr val="dk1"/>
              </a:solidFill>
            </a:endParaRPr>
          </a:p>
          <a:p>
            <a:pPr marL="457200" lvl="0" indent="0" algn="l" rtl="0">
              <a:lnSpc>
                <a:spcPct val="60000"/>
              </a:lnSpc>
              <a:spcBef>
                <a:spcPts val="1200"/>
              </a:spcBef>
              <a:spcAft>
                <a:spcPts val="0"/>
              </a:spcAft>
              <a:buNone/>
            </a:pPr>
            <a:endParaRPr sz="2800" b="1">
              <a:solidFill>
                <a:schemeClr val="dk1"/>
              </a:solidFill>
            </a:endParaRPr>
          </a:p>
          <a:p>
            <a:pPr marL="457200" lvl="0" indent="-406400" algn="l" rtl="0">
              <a:lnSpc>
                <a:spcPct val="60000"/>
              </a:lnSpc>
              <a:spcBef>
                <a:spcPts val="1200"/>
              </a:spcBef>
              <a:spcAft>
                <a:spcPts val="0"/>
              </a:spcAft>
              <a:buClr>
                <a:schemeClr val="dk1"/>
              </a:buClr>
              <a:buSzPts val="2800"/>
              <a:buChar char="-"/>
            </a:pPr>
            <a:r>
              <a:rPr lang="ko" sz="2800" b="1">
                <a:solidFill>
                  <a:schemeClr val="dk1"/>
                </a:solidFill>
              </a:rPr>
              <a:t>Target</a:t>
            </a:r>
            <a:endParaRPr sz="28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225650" y="105575"/>
            <a:ext cx="39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2500" b="1">
                <a:latin typeface="Impact"/>
                <a:ea typeface="Impact"/>
                <a:cs typeface="Impact"/>
                <a:sym typeface="Impact"/>
              </a:rPr>
              <a:t>#Dataset Information</a:t>
            </a:r>
            <a:endParaRPr sz="2500" b="1">
              <a:latin typeface="Impact"/>
              <a:ea typeface="Impact"/>
              <a:cs typeface="Impact"/>
              <a:sym typeface="Impact"/>
            </a:endParaRPr>
          </a:p>
        </p:txBody>
      </p:sp>
      <p:sp>
        <p:nvSpPr>
          <p:cNvPr id="113" name="Google Shape;113;p21"/>
          <p:cNvSpPr/>
          <p:nvPr/>
        </p:nvSpPr>
        <p:spPr>
          <a:xfrm>
            <a:off x="206850" y="141125"/>
            <a:ext cx="3145800" cy="498300"/>
          </a:xfrm>
          <a:prstGeom prst="snip1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21"/>
          <p:cNvPicPr preferRelativeResize="0"/>
          <p:nvPr/>
        </p:nvPicPr>
        <p:blipFill>
          <a:blip r:embed="rId3">
            <a:alphaModFix/>
          </a:blip>
          <a:stretch>
            <a:fillRect/>
          </a:stretch>
        </p:blipFill>
        <p:spPr>
          <a:xfrm>
            <a:off x="4501600" y="792012"/>
            <a:ext cx="3094599" cy="2271726"/>
          </a:xfrm>
          <a:prstGeom prst="rect">
            <a:avLst/>
          </a:prstGeom>
          <a:noFill/>
          <a:ln>
            <a:noFill/>
          </a:ln>
        </p:spPr>
      </p:pic>
      <p:pic>
        <p:nvPicPr>
          <p:cNvPr id="115" name="Google Shape;115;p21"/>
          <p:cNvPicPr preferRelativeResize="0"/>
          <p:nvPr/>
        </p:nvPicPr>
        <p:blipFill>
          <a:blip r:embed="rId4">
            <a:alphaModFix/>
          </a:blip>
          <a:stretch>
            <a:fillRect/>
          </a:stretch>
        </p:blipFill>
        <p:spPr>
          <a:xfrm>
            <a:off x="1265250" y="812332"/>
            <a:ext cx="3094600" cy="2231104"/>
          </a:xfrm>
          <a:prstGeom prst="rect">
            <a:avLst/>
          </a:prstGeom>
          <a:noFill/>
          <a:ln>
            <a:noFill/>
          </a:ln>
        </p:spPr>
      </p:pic>
      <p:pic>
        <p:nvPicPr>
          <p:cNvPr id="116" name="Google Shape;116;p21"/>
          <p:cNvPicPr preferRelativeResize="0"/>
          <p:nvPr/>
        </p:nvPicPr>
        <p:blipFill>
          <a:blip r:embed="rId5">
            <a:alphaModFix/>
          </a:blip>
          <a:stretch>
            <a:fillRect/>
          </a:stretch>
        </p:blipFill>
        <p:spPr>
          <a:xfrm>
            <a:off x="3249375" y="3045938"/>
            <a:ext cx="5392512" cy="1953725"/>
          </a:xfrm>
          <a:prstGeom prst="rect">
            <a:avLst/>
          </a:prstGeom>
          <a:noFill/>
          <a:ln>
            <a:noFill/>
          </a:ln>
        </p:spPr>
      </p:pic>
      <p:pic>
        <p:nvPicPr>
          <p:cNvPr id="117" name="Google Shape;117;p21"/>
          <p:cNvPicPr preferRelativeResize="0"/>
          <p:nvPr/>
        </p:nvPicPr>
        <p:blipFill rotWithShape="1">
          <a:blip r:embed="rId6">
            <a:alphaModFix/>
          </a:blip>
          <a:srcRect t="-2679" b="2680"/>
          <a:stretch/>
        </p:blipFill>
        <p:spPr>
          <a:xfrm>
            <a:off x="644175" y="2998650"/>
            <a:ext cx="2605201" cy="200102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화면 슬라이드 쇼(16:9)</PresentationFormat>
  <Paragraphs>173</Paragraphs>
  <Slides>35</Slides>
  <Notes>35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35</vt:i4>
      </vt:variant>
    </vt:vector>
  </HeadingPairs>
  <TitlesOfParts>
    <vt:vector size="40" baseType="lpstr">
      <vt:lpstr>Microsoft Yahei</vt:lpstr>
      <vt:lpstr>Arial</vt:lpstr>
      <vt:lpstr>Impact</vt:lpstr>
      <vt:lpstr>Verdana</vt:lpstr>
      <vt:lpstr>Simple Light</vt:lpstr>
      <vt:lpstr>Insurance customer’s claim prediction system</vt:lpstr>
      <vt:lpstr>#Contents</vt:lpstr>
      <vt:lpstr>#Objective</vt:lpstr>
      <vt:lpstr>#Objective-Benefits</vt:lpstr>
      <vt:lpstr>#Result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#Algorithm</vt:lpstr>
      <vt:lpstr>#Algorithm</vt:lpstr>
      <vt:lpstr>#Algorithm</vt:lpstr>
      <vt:lpstr>#Algorithm</vt:lpstr>
      <vt:lpstr>#Algorithm</vt:lpstr>
      <vt:lpstr>#Algorithm</vt:lpstr>
      <vt:lpstr>#Module</vt:lpstr>
      <vt:lpstr>#Module</vt:lpstr>
      <vt:lpstr>#Module</vt:lpstr>
      <vt:lpstr>#Module</vt:lpstr>
      <vt:lpstr>#Conclusion</vt:lpstr>
      <vt:lpstr>#Conclusion</vt:lpstr>
      <vt:lpstr>#Conclusion</vt:lpstr>
      <vt:lpstr>#Role</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customer’s claim prediction system</dc:title>
  <cp:lastModifiedBy>Windows 사용자</cp:lastModifiedBy>
  <cp:revision>1</cp:revision>
  <dcterms:modified xsi:type="dcterms:W3CDTF">2022-03-09T02:49:20Z</dcterms:modified>
</cp:coreProperties>
</file>