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7"/>
  </p:notesMasterIdLst>
  <p:handoutMasterIdLst>
    <p:handoutMasterId r:id="rId138"/>
  </p:handoutMasterIdLst>
  <p:sldIdLst>
    <p:sldId id="256" r:id="rId2"/>
    <p:sldId id="1613" r:id="rId3"/>
    <p:sldId id="474" r:id="rId4"/>
    <p:sldId id="1559" r:id="rId5"/>
    <p:sldId id="1560" r:id="rId6"/>
    <p:sldId id="477" r:id="rId7"/>
    <p:sldId id="478" r:id="rId8"/>
    <p:sldId id="479" r:id="rId9"/>
    <p:sldId id="480" r:id="rId10"/>
    <p:sldId id="528" r:id="rId11"/>
    <p:sldId id="1612" r:id="rId12"/>
    <p:sldId id="1609" r:id="rId13"/>
    <p:sldId id="1608" r:id="rId14"/>
    <p:sldId id="482" r:id="rId15"/>
    <p:sldId id="527" r:id="rId16"/>
    <p:sldId id="257" r:id="rId17"/>
    <p:sldId id="285" r:id="rId18"/>
    <p:sldId id="1484" r:id="rId19"/>
    <p:sldId id="1512" r:id="rId20"/>
    <p:sldId id="338" r:id="rId21"/>
    <p:sldId id="340" r:id="rId22"/>
    <p:sldId id="342" r:id="rId23"/>
    <p:sldId id="341" r:id="rId24"/>
    <p:sldId id="339" r:id="rId25"/>
    <p:sldId id="1515" r:id="rId26"/>
    <p:sldId id="1511" r:id="rId27"/>
    <p:sldId id="1502" r:id="rId28"/>
    <p:sldId id="1491" r:id="rId29"/>
    <p:sldId id="1510" r:id="rId30"/>
    <p:sldId id="343" r:id="rId31"/>
    <p:sldId id="1509" r:id="rId32"/>
    <p:sldId id="1513" r:id="rId33"/>
    <p:sldId id="1505" r:id="rId34"/>
    <p:sldId id="282" r:id="rId35"/>
    <p:sldId id="1503" r:id="rId36"/>
    <p:sldId id="1504" r:id="rId37"/>
    <p:sldId id="1554" r:id="rId38"/>
    <p:sldId id="1555" r:id="rId39"/>
    <p:sldId id="1556" r:id="rId40"/>
    <p:sldId id="1557" r:id="rId41"/>
    <p:sldId id="1514" r:id="rId42"/>
    <p:sldId id="1506" r:id="rId43"/>
    <p:sldId id="281" r:id="rId44"/>
    <p:sldId id="1508" r:id="rId45"/>
    <p:sldId id="280" r:id="rId46"/>
    <p:sldId id="1516" r:id="rId47"/>
    <p:sldId id="1524" r:id="rId48"/>
    <p:sldId id="289" r:id="rId49"/>
    <p:sldId id="1598" r:id="rId50"/>
    <p:sldId id="1517" r:id="rId51"/>
    <p:sldId id="1599" r:id="rId52"/>
    <p:sldId id="1518" r:id="rId53"/>
    <p:sldId id="1600" r:id="rId54"/>
    <p:sldId id="293" r:id="rId55"/>
    <p:sldId id="1526" r:id="rId56"/>
    <p:sldId id="1520" r:id="rId57"/>
    <p:sldId id="1527" r:id="rId58"/>
    <p:sldId id="1523" r:id="rId59"/>
    <p:sldId id="1528" r:id="rId60"/>
    <p:sldId id="1525" r:id="rId61"/>
    <p:sldId id="1521" r:id="rId62"/>
    <p:sldId id="1522" r:id="rId63"/>
    <p:sldId id="294" r:id="rId64"/>
    <p:sldId id="295" r:id="rId65"/>
    <p:sldId id="296" r:id="rId66"/>
    <p:sldId id="1538" r:id="rId67"/>
    <p:sldId id="297" r:id="rId68"/>
    <p:sldId id="298" r:id="rId69"/>
    <p:sldId id="299" r:id="rId70"/>
    <p:sldId id="1539" r:id="rId71"/>
    <p:sldId id="332" r:id="rId72"/>
    <p:sldId id="300" r:id="rId73"/>
    <p:sldId id="301" r:id="rId74"/>
    <p:sldId id="303" r:id="rId75"/>
    <p:sldId id="302" r:id="rId76"/>
    <p:sldId id="304" r:id="rId77"/>
    <p:sldId id="333" r:id="rId78"/>
    <p:sldId id="305" r:id="rId79"/>
    <p:sldId id="1529" r:id="rId80"/>
    <p:sldId id="1540" r:id="rId81"/>
    <p:sldId id="1530" r:id="rId82"/>
    <p:sldId id="1531" r:id="rId83"/>
    <p:sldId id="1543" r:id="rId84"/>
    <p:sldId id="1542" r:id="rId85"/>
    <p:sldId id="312" r:id="rId86"/>
    <p:sldId id="316" r:id="rId87"/>
    <p:sldId id="1544" r:id="rId88"/>
    <p:sldId id="315" r:id="rId89"/>
    <p:sldId id="334" r:id="rId90"/>
    <p:sldId id="314" r:id="rId91"/>
    <p:sldId id="1541" r:id="rId92"/>
    <p:sldId id="1545" r:id="rId93"/>
    <p:sldId id="1546" r:id="rId94"/>
    <p:sldId id="1547" r:id="rId95"/>
    <p:sldId id="317" r:id="rId96"/>
    <p:sldId id="313" r:id="rId97"/>
    <p:sldId id="307" r:id="rId98"/>
    <p:sldId id="309" r:id="rId99"/>
    <p:sldId id="335" r:id="rId100"/>
    <p:sldId id="310" r:id="rId101"/>
    <p:sldId id="311" r:id="rId102"/>
    <p:sldId id="336" r:id="rId103"/>
    <p:sldId id="308" r:id="rId104"/>
    <p:sldId id="1602" r:id="rId105"/>
    <p:sldId id="1603" r:id="rId106"/>
    <p:sldId id="1537" r:id="rId107"/>
    <p:sldId id="325" r:id="rId108"/>
    <p:sldId id="1550" r:id="rId109"/>
    <p:sldId id="1548" r:id="rId110"/>
    <p:sldId id="1551" r:id="rId111"/>
    <p:sldId id="1552" r:id="rId112"/>
    <p:sldId id="1553" r:id="rId113"/>
    <p:sldId id="330" r:id="rId114"/>
    <p:sldId id="328" r:id="rId115"/>
    <p:sldId id="1578" r:id="rId116"/>
    <p:sldId id="1579" r:id="rId117"/>
    <p:sldId id="1610" r:id="rId118"/>
    <p:sldId id="1580" r:id="rId119"/>
    <p:sldId id="1566" r:id="rId120"/>
    <p:sldId id="1567" r:id="rId121"/>
    <p:sldId id="1605" r:id="rId122"/>
    <p:sldId id="1592" r:id="rId123"/>
    <p:sldId id="1593" r:id="rId124"/>
    <p:sldId id="1594" r:id="rId125"/>
    <p:sldId id="1596" r:id="rId126"/>
    <p:sldId id="1597" r:id="rId127"/>
    <p:sldId id="529" r:id="rId128"/>
    <p:sldId id="1606" r:id="rId129"/>
    <p:sldId id="1611" r:id="rId130"/>
    <p:sldId id="1571" r:id="rId131"/>
    <p:sldId id="1577" r:id="rId132"/>
    <p:sldId id="1572" r:id="rId133"/>
    <p:sldId id="324" r:id="rId134"/>
    <p:sldId id="1573" r:id="rId135"/>
    <p:sldId id="1574" r:id="rId1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8" autoAdjust="0"/>
    <p:restoredTop sz="98208" autoAdjust="0"/>
  </p:normalViewPr>
  <p:slideViewPr>
    <p:cSldViewPr>
      <p:cViewPr varScale="1">
        <p:scale>
          <a:sx n="72" d="100"/>
          <a:sy n="72" d="100"/>
        </p:scale>
        <p:origin x="-1344" y="-102"/>
      </p:cViewPr>
      <p:guideLst>
        <p:guide orient="horz" pos="2160"/>
        <p:guide pos="2880"/>
      </p:guideLst>
    </p:cSldViewPr>
  </p:slideViewPr>
  <p:outlineViewPr>
    <p:cViewPr>
      <p:scale>
        <a:sx n="33" d="100"/>
        <a:sy n="33" d="100"/>
      </p:scale>
      <p:origin x="0" y="64242"/>
    </p:cViewPr>
  </p:outlineViewPr>
  <p:notesTextViewPr>
    <p:cViewPr>
      <p:scale>
        <a:sx n="100" d="100"/>
        <a:sy n="100" d="100"/>
      </p:scale>
      <p:origin x="0" y="0"/>
    </p:cViewPr>
  </p:notesTextViewPr>
  <p:sorterViewPr>
    <p:cViewPr>
      <p:scale>
        <a:sx n="66" d="100"/>
        <a:sy n="66" d="100"/>
      </p:scale>
      <p:origin x="0" y="12714"/>
    </p:cViewPr>
  </p:sorterViewPr>
  <p:notesViewPr>
    <p:cSldViewPr>
      <p:cViewPr varScale="1">
        <p:scale>
          <a:sx n="55" d="100"/>
          <a:sy n="55" d="100"/>
        </p:scale>
        <p:origin x="-289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F0351AA-1464-421A-9495-22096BE816C6}" type="datetimeFigureOut">
              <a:rPr lang="en-US"/>
              <a:pPr>
                <a:defRPr/>
              </a:pPr>
              <a:t>8/18/2022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CFF64A50-A09B-4D32-A550-3878D7CFB159}" type="slidenum">
              <a:rPr lang="en-US" altLang="en-US"/>
              <a:pPr/>
              <a:t>‹#›</a:t>
            </a:fld>
            <a:endParaRPr lang="en-US" altLang="en-US"/>
          </a:p>
        </p:txBody>
      </p:sp>
    </p:spTree>
    <p:extLst>
      <p:ext uri="{BB962C8B-B14F-4D97-AF65-F5344CB8AC3E}">
        <p14:creationId xmlns:p14="http://schemas.microsoft.com/office/powerpoint/2010/main" val="35382573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56D1C60-E886-4507-A683-04A1021A3318}" type="datetimeFigureOut">
              <a:rPr lang="en-US"/>
              <a:pPr>
                <a:defRPr/>
              </a:pPr>
              <a:t>8/18/2022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B5426F-BCFC-4E4C-A0D6-F27D54C85544}" type="slidenum">
              <a:rPr lang="en-US" altLang="en-US"/>
              <a:pPr/>
              <a:t>‹#›</a:t>
            </a:fld>
            <a:endParaRPr lang="en-US" altLang="en-US"/>
          </a:p>
        </p:txBody>
      </p:sp>
    </p:spTree>
    <p:extLst>
      <p:ext uri="{BB962C8B-B14F-4D97-AF65-F5344CB8AC3E}">
        <p14:creationId xmlns:p14="http://schemas.microsoft.com/office/powerpoint/2010/main" val="10314653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527EEC8-54B6-4964-B125-9203F3A06BCB}" type="slidenum">
              <a:rPr lang="en-US" altLang="en-US">
                <a:latin typeface="Calibri" panose="020F0502020204030204" pitchFamily="34" charset="0"/>
              </a:rPr>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1895553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8581EB-212F-4B3C-9CAD-AEF761340AC0}" type="slidenum">
              <a:rPr lang="en-US" altLang="en-US"/>
              <a:pPr>
                <a:spcBef>
                  <a:spcPct val="0"/>
                </a:spcBef>
              </a:pPr>
              <a:t>10</a:t>
            </a:fld>
            <a:endParaRPr lang="en-US" altLang="en-US"/>
          </a:p>
        </p:txBody>
      </p:sp>
    </p:spTree>
    <p:extLst>
      <p:ext uri="{BB962C8B-B14F-4D97-AF65-F5344CB8AC3E}">
        <p14:creationId xmlns:p14="http://schemas.microsoft.com/office/powerpoint/2010/main" val="4247744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FAC1E9-8105-4918-AB0B-EC676EB3174F}" type="slidenum">
              <a:rPr lang="en-US" altLang="en-US"/>
              <a:pPr>
                <a:spcBef>
                  <a:spcPct val="0"/>
                </a:spcBef>
              </a:pPr>
              <a:t>11</a:t>
            </a:fld>
            <a:endParaRPr lang="en-US" altLang="en-US"/>
          </a:p>
        </p:txBody>
      </p:sp>
    </p:spTree>
    <p:extLst>
      <p:ext uri="{BB962C8B-B14F-4D97-AF65-F5344CB8AC3E}">
        <p14:creationId xmlns:p14="http://schemas.microsoft.com/office/powerpoint/2010/main" val="421885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xmlns="" id="{385D8D4E-658E-43C9-B2AF-7D7365B8A7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xmlns="" id="{320EAA6E-5193-4B0E-9934-7A36DD4340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xmlns="" id="{8CDB2556-3F41-418F-A427-07ECDE3E55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8453C3-13A3-4390-B753-B862E0908636}"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3249613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xmlns="" id="{385D8D4E-658E-43C9-B2AF-7D7365B8A7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xmlns="" id="{320EAA6E-5193-4B0E-9934-7A36DD4340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Slide Number Placeholder 3">
            <a:extLst>
              <a:ext uri="{FF2B5EF4-FFF2-40B4-BE49-F238E27FC236}">
                <a16:creationId xmlns:a16="http://schemas.microsoft.com/office/drawing/2014/main" xmlns="" id="{8CDB2556-3F41-418F-A427-07ECDE3E55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8453C3-13A3-4390-B753-B862E0908636}"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B6CF5B0-D4E7-40D8-9845-33BFD43D68A6}"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4238185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65BB46-9EE3-413E-A504-FBA12434AAE1}"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177177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520860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xmlns="" id="{C1B08EE4-5558-493C-8EBE-0BD24BA452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xmlns="" id="{446022D7-C460-49DD-865A-810EC21278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xmlns="" id="{D29C0AD9-DCF0-4E8E-97A7-76B261B8A5EF}"/>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513BD5-E032-4598-A57E-9C9AC9C89554}"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F64A6C-9A4B-4BB8-95DA-2702050BA944}"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417234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79F055-7714-4916-B97A-4D323A9166A9}"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22879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64899F-9AAE-4462-8584-7F49F86B56B6}" type="slidenum">
              <a:rPr lang="en-US" altLang="en-US"/>
              <a:pPr>
                <a:spcBef>
                  <a:spcPct val="0"/>
                </a:spcBef>
              </a:pPr>
              <a:t>6</a:t>
            </a:fld>
            <a:endParaRPr lang="en-US" altLang="en-US"/>
          </a:p>
        </p:txBody>
      </p:sp>
    </p:spTree>
    <p:extLst>
      <p:ext uri="{BB962C8B-B14F-4D97-AF65-F5344CB8AC3E}">
        <p14:creationId xmlns:p14="http://schemas.microsoft.com/office/powerpoint/2010/main" val="273099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FAC1E9-8105-4918-AB0B-EC676EB3174F}" type="slidenum">
              <a:rPr lang="en-US" altLang="en-US"/>
              <a:pPr>
                <a:spcBef>
                  <a:spcPct val="0"/>
                </a:spcBef>
              </a:pPr>
              <a:t>7</a:t>
            </a:fld>
            <a:endParaRPr lang="en-US" altLang="en-US"/>
          </a:p>
        </p:txBody>
      </p:sp>
    </p:spTree>
    <p:extLst>
      <p:ext uri="{BB962C8B-B14F-4D97-AF65-F5344CB8AC3E}">
        <p14:creationId xmlns:p14="http://schemas.microsoft.com/office/powerpoint/2010/main" val="330966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7E1E8B-E080-44BA-AD09-AD9A617ACB36}" type="slidenum">
              <a:rPr lang="en-US" altLang="en-US"/>
              <a:pPr>
                <a:spcBef>
                  <a:spcPct val="0"/>
                </a:spcBef>
              </a:pPr>
              <a:t>8</a:t>
            </a:fld>
            <a:endParaRPr lang="en-US" altLang="en-US"/>
          </a:p>
        </p:txBody>
      </p:sp>
    </p:spTree>
    <p:extLst>
      <p:ext uri="{BB962C8B-B14F-4D97-AF65-F5344CB8AC3E}">
        <p14:creationId xmlns:p14="http://schemas.microsoft.com/office/powerpoint/2010/main" val="3756679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123143B-F1D3-4B04-8006-EA8A8983CCDF}" type="slidenum">
              <a:rPr lang="en-US" altLang="en-US"/>
              <a:pPr>
                <a:spcBef>
                  <a:spcPct val="0"/>
                </a:spcBef>
              </a:pPr>
              <a:t>9</a:t>
            </a:fld>
            <a:endParaRPr lang="en-US" altLang="en-US"/>
          </a:p>
        </p:txBody>
      </p:sp>
    </p:spTree>
    <p:extLst>
      <p:ext uri="{BB962C8B-B14F-4D97-AF65-F5344CB8AC3E}">
        <p14:creationId xmlns:p14="http://schemas.microsoft.com/office/powerpoint/2010/main" val="4006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B8F562E-EB81-408A-9ED0-79A5F140E4C0}" type="datetime1">
              <a:rPr lang="en-US" smtClean="0"/>
              <a:t>8/24/2022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6" name="Slide Number Placeholder 5"/>
          <p:cNvSpPr>
            <a:spLocks noGrp="1"/>
          </p:cNvSpPr>
          <p:nvPr>
            <p:ph type="sldNum" sz="quarter" idx="12"/>
          </p:nvPr>
        </p:nvSpPr>
        <p:spPr/>
        <p:txBody>
          <a:bodyPr/>
          <a:lstStyle>
            <a:lvl1pPr>
              <a:defRPr/>
            </a:lvl1pPr>
          </a:lstStyle>
          <a:p>
            <a:fld id="{4D65D9B0-D4AB-48E4-860D-46AB16068614}" type="slidenum">
              <a:rPr lang="en-US" altLang="en-US"/>
              <a:pPr/>
              <a:t>‹#›</a:t>
            </a:fld>
            <a:endParaRPr lang="en-US" altLang="en-US"/>
          </a:p>
        </p:txBody>
      </p:sp>
    </p:spTree>
    <p:extLst>
      <p:ext uri="{BB962C8B-B14F-4D97-AF65-F5344CB8AC3E}">
        <p14:creationId xmlns:p14="http://schemas.microsoft.com/office/powerpoint/2010/main" val="1268993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A19C279-4E2C-4A48-B949-7ECD5B50CA43}" type="datetime1">
              <a:rPr lang="en-US" smtClean="0"/>
              <a:t>8/24/2022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6" name="Slide Number Placeholder 5"/>
          <p:cNvSpPr>
            <a:spLocks noGrp="1"/>
          </p:cNvSpPr>
          <p:nvPr>
            <p:ph type="sldNum" sz="quarter" idx="12"/>
          </p:nvPr>
        </p:nvSpPr>
        <p:spPr/>
        <p:txBody>
          <a:bodyPr/>
          <a:lstStyle>
            <a:lvl1pPr>
              <a:defRPr/>
            </a:lvl1pPr>
          </a:lstStyle>
          <a:p>
            <a:fld id="{DCDAFE4A-24C2-4BBE-8C35-79C5A8114257}" type="slidenum">
              <a:rPr lang="en-US" altLang="en-US"/>
              <a:pPr/>
              <a:t>‹#›</a:t>
            </a:fld>
            <a:endParaRPr lang="en-US" altLang="en-US"/>
          </a:p>
        </p:txBody>
      </p:sp>
    </p:spTree>
    <p:extLst>
      <p:ext uri="{BB962C8B-B14F-4D97-AF65-F5344CB8AC3E}">
        <p14:creationId xmlns:p14="http://schemas.microsoft.com/office/powerpoint/2010/main" val="429047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2D7FD53-B68C-4ED3-9710-F9D65F43C900}" type="datetime1">
              <a:rPr lang="en-US" smtClean="0"/>
              <a:t>8/24/2022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6" name="Slide Number Placeholder 5"/>
          <p:cNvSpPr>
            <a:spLocks noGrp="1"/>
          </p:cNvSpPr>
          <p:nvPr>
            <p:ph type="sldNum" sz="quarter" idx="12"/>
          </p:nvPr>
        </p:nvSpPr>
        <p:spPr/>
        <p:txBody>
          <a:bodyPr/>
          <a:lstStyle>
            <a:lvl1pPr>
              <a:defRPr/>
            </a:lvl1pPr>
          </a:lstStyle>
          <a:p>
            <a:fld id="{15CA4BD5-B7FA-4F55-A9A1-F2902680857C}" type="slidenum">
              <a:rPr lang="en-US" altLang="en-US"/>
              <a:pPr/>
              <a:t>‹#›</a:t>
            </a:fld>
            <a:endParaRPr lang="en-US" altLang="en-US"/>
          </a:p>
        </p:txBody>
      </p:sp>
    </p:spTree>
    <p:extLst>
      <p:ext uri="{BB962C8B-B14F-4D97-AF65-F5344CB8AC3E}">
        <p14:creationId xmlns:p14="http://schemas.microsoft.com/office/powerpoint/2010/main" val="249414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98CDC40-4D26-4D38-AE34-5EC5E7ED24B9}" type="datetime1">
              <a:rPr lang="en-US" smtClean="0"/>
              <a:t>8/24/2022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6" name="Slide Number Placeholder 5"/>
          <p:cNvSpPr>
            <a:spLocks noGrp="1"/>
          </p:cNvSpPr>
          <p:nvPr>
            <p:ph type="sldNum" sz="quarter" idx="12"/>
          </p:nvPr>
        </p:nvSpPr>
        <p:spPr/>
        <p:txBody>
          <a:bodyPr/>
          <a:lstStyle>
            <a:lvl1pPr>
              <a:defRPr/>
            </a:lvl1pPr>
          </a:lstStyle>
          <a:p>
            <a:fld id="{4E3046F6-F385-4BE5-8B8E-4F7ABDC6D033}" type="slidenum">
              <a:rPr lang="en-US" altLang="en-US"/>
              <a:pPr/>
              <a:t>‹#›</a:t>
            </a:fld>
            <a:endParaRPr lang="en-US" altLang="en-US"/>
          </a:p>
        </p:txBody>
      </p:sp>
    </p:spTree>
    <p:extLst>
      <p:ext uri="{BB962C8B-B14F-4D97-AF65-F5344CB8AC3E}">
        <p14:creationId xmlns:p14="http://schemas.microsoft.com/office/powerpoint/2010/main" val="275258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81D0A5E-066B-45CE-A14E-988C5463ED20}" type="datetime1">
              <a:rPr lang="en-US" smtClean="0"/>
              <a:t>8/24/2022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6" name="Slide Number Placeholder 5"/>
          <p:cNvSpPr>
            <a:spLocks noGrp="1"/>
          </p:cNvSpPr>
          <p:nvPr>
            <p:ph type="sldNum" sz="quarter" idx="12"/>
          </p:nvPr>
        </p:nvSpPr>
        <p:spPr/>
        <p:txBody>
          <a:bodyPr/>
          <a:lstStyle>
            <a:lvl1pPr>
              <a:defRPr/>
            </a:lvl1pPr>
          </a:lstStyle>
          <a:p>
            <a:fld id="{612DF8A4-4DD5-4EE2-9C6B-3B982C52F638}" type="slidenum">
              <a:rPr lang="en-US" altLang="en-US"/>
              <a:pPr/>
              <a:t>‹#›</a:t>
            </a:fld>
            <a:endParaRPr lang="en-US" altLang="en-US"/>
          </a:p>
        </p:txBody>
      </p:sp>
    </p:spTree>
    <p:extLst>
      <p:ext uri="{BB962C8B-B14F-4D97-AF65-F5344CB8AC3E}">
        <p14:creationId xmlns:p14="http://schemas.microsoft.com/office/powerpoint/2010/main" val="258550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11FFE3B-D260-49B2-A4AD-086C24B261C6}" type="datetime1">
              <a:rPr lang="en-US" smtClean="0"/>
              <a:t>8/24/2022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7" name="Slide Number Placeholder 5"/>
          <p:cNvSpPr>
            <a:spLocks noGrp="1"/>
          </p:cNvSpPr>
          <p:nvPr>
            <p:ph type="sldNum" sz="quarter" idx="12"/>
          </p:nvPr>
        </p:nvSpPr>
        <p:spPr/>
        <p:txBody>
          <a:bodyPr/>
          <a:lstStyle>
            <a:lvl1pPr>
              <a:defRPr/>
            </a:lvl1pPr>
          </a:lstStyle>
          <a:p>
            <a:fld id="{C2BC8E6C-09DC-4C30-9B2C-1385AD1AA77D}" type="slidenum">
              <a:rPr lang="en-US" altLang="en-US"/>
              <a:pPr/>
              <a:t>‹#›</a:t>
            </a:fld>
            <a:endParaRPr lang="en-US" altLang="en-US"/>
          </a:p>
        </p:txBody>
      </p:sp>
    </p:spTree>
    <p:extLst>
      <p:ext uri="{BB962C8B-B14F-4D97-AF65-F5344CB8AC3E}">
        <p14:creationId xmlns:p14="http://schemas.microsoft.com/office/powerpoint/2010/main" val="224380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464E754-CE1B-4C43-88CA-0E3F90A2B3BF}" type="datetime1">
              <a:rPr lang="en-US" smtClean="0"/>
              <a:t>8/24/2022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9" name="Slide Number Placeholder 5"/>
          <p:cNvSpPr>
            <a:spLocks noGrp="1"/>
          </p:cNvSpPr>
          <p:nvPr>
            <p:ph type="sldNum" sz="quarter" idx="12"/>
          </p:nvPr>
        </p:nvSpPr>
        <p:spPr/>
        <p:txBody>
          <a:bodyPr/>
          <a:lstStyle>
            <a:lvl1pPr>
              <a:defRPr/>
            </a:lvl1pPr>
          </a:lstStyle>
          <a:p>
            <a:fld id="{59501B8B-6016-43FA-B922-C5D5E77E3E7B}" type="slidenum">
              <a:rPr lang="en-US" altLang="en-US"/>
              <a:pPr/>
              <a:t>‹#›</a:t>
            </a:fld>
            <a:endParaRPr lang="en-US" altLang="en-US"/>
          </a:p>
        </p:txBody>
      </p:sp>
    </p:spTree>
    <p:extLst>
      <p:ext uri="{BB962C8B-B14F-4D97-AF65-F5344CB8AC3E}">
        <p14:creationId xmlns:p14="http://schemas.microsoft.com/office/powerpoint/2010/main" val="123289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1167368-DC51-4806-936D-864B60CC771F}" type="datetime1">
              <a:rPr lang="en-US" smtClean="0"/>
              <a:t>8/24/2022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5" name="Slide Number Placeholder 5"/>
          <p:cNvSpPr>
            <a:spLocks noGrp="1"/>
          </p:cNvSpPr>
          <p:nvPr>
            <p:ph type="sldNum" sz="quarter" idx="12"/>
          </p:nvPr>
        </p:nvSpPr>
        <p:spPr/>
        <p:txBody>
          <a:bodyPr/>
          <a:lstStyle>
            <a:lvl1pPr>
              <a:defRPr/>
            </a:lvl1pPr>
          </a:lstStyle>
          <a:p>
            <a:fld id="{D8051639-A15A-41A1-8F43-D22319FC05A3}" type="slidenum">
              <a:rPr lang="en-US" altLang="en-US"/>
              <a:pPr/>
              <a:t>‹#›</a:t>
            </a:fld>
            <a:endParaRPr lang="en-US" altLang="en-US"/>
          </a:p>
        </p:txBody>
      </p:sp>
    </p:spTree>
    <p:extLst>
      <p:ext uri="{BB962C8B-B14F-4D97-AF65-F5344CB8AC3E}">
        <p14:creationId xmlns:p14="http://schemas.microsoft.com/office/powerpoint/2010/main" val="22547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5EE7BA0-0AB0-41D8-9532-6E1E9CD5400D}" type="datetime1">
              <a:rPr lang="en-US" smtClean="0"/>
              <a:t>8/24/2022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4" name="Slide Number Placeholder 5"/>
          <p:cNvSpPr>
            <a:spLocks noGrp="1"/>
          </p:cNvSpPr>
          <p:nvPr>
            <p:ph type="sldNum" sz="quarter" idx="12"/>
          </p:nvPr>
        </p:nvSpPr>
        <p:spPr/>
        <p:txBody>
          <a:bodyPr/>
          <a:lstStyle>
            <a:lvl1pPr>
              <a:defRPr/>
            </a:lvl1pPr>
          </a:lstStyle>
          <a:p>
            <a:fld id="{BF96D497-5DD7-4DA7-AD03-5DF0BE0CD328}" type="slidenum">
              <a:rPr lang="en-US" altLang="en-US"/>
              <a:pPr/>
              <a:t>‹#›</a:t>
            </a:fld>
            <a:endParaRPr lang="en-US" altLang="en-US"/>
          </a:p>
        </p:txBody>
      </p:sp>
    </p:spTree>
    <p:extLst>
      <p:ext uri="{BB962C8B-B14F-4D97-AF65-F5344CB8AC3E}">
        <p14:creationId xmlns:p14="http://schemas.microsoft.com/office/powerpoint/2010/main" val="2326321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489CBE5-9736-42FC-A9EA-CE1D78FC235B}" type="datetime1">
              <a:rPr lang="en-US" smtClean="0"/>
              <a:t>8/24/2022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7" name="Slide Number Placeholder 5"/>
          <p:cNvSpPr>
            <a:spLocks noGrp="1"/>
          </p:cNvSpPr>
          <p:nvPr>
            <p:ph type="sldNum" sz="quarter" idx="12"/>
          </p:nvPr>
        </p:nvSpPr>
        <p:spPr/>
        <p:txBody>
          <a:bodyPr/>
          <a:lstStyle>
            <a:lvl1pPr>
              <a:defRPr/>
            </a:lvl1pPr>
          </a:lstStyle>
          <a:p>
            <a:fld id="{9DB1C078-01E9-436C-BBDB-DF61A737BC7A}" type="slidenum">
              <a:rPr lang="en-US" altLang="en-US"/>
              <a:pPr/>
              <a:t>‹#›</a:t>
            </a:fld>
            <a:endParaRPr lang="en-US" altLang="en-US"/>
          </a:p>
        </p:txBody>
      </p:sp>
    </p:spTree>
    <p:extLst>
      <p:ext uri="{BB962C8B-B14F-4D97-AF65-F5344CB8AC3E}">
        <p14:creationId xmlns:p14="http://schemas.microsoft.com/office/powerpoint/2010/main" val="3695234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5ECFAB5-4A94-493A-B1ED-45443E13AA10}" type="datetime1">
              <a:rPr lang="en-US" smtClean="0"/>
              <a:t>8/24/2022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Shikha Singh                       Computer Organisation &amp; Architecture        Unit 1                      </a:t>
            </a:r>
            <a:endParaRPr lang="en-US"/>
          </a:p>
        </p:txBody>
      </p:sp>
      <p:sp>
        <p:nvSpPr>
          <p:cNvPr id="7" name="Slide Number Placeholder 5"/>
          <p:cNvSpPr>
            <a:spLocks noGrp="1"/>
          </p:cNvSpPr>
          <p:nvPr>
            <p:ph type="sldNum" sz="quarter" idx="12"/>
          </p:nvPr>
        </p:nvSpPr>
        <p:spPr/>
        <p:txBody>
          <a:bodyPr/>
          <a:lstStyle>
            <a:lvl1pPr>
              <a:defRPr/>
            </a:lvl1pPr>
          </a:lstStyle>
          <a:p>
            <a:fld id="{C73EE211-665D-4541-875E-0C78E99FC19D}" type="slidenum">
              <a:rPr lang="en-US" altLang="en-US"/>
              <a:pPr/>
              <a:t>‹#›</a:t>
            </a:fld>
            <a:endParaRPr lang="en-US" altLang="en-US"/>
          </a:p>
        </p:txBody>
      </p:sp>
    </p:spTree>
    <p:extLst>
      <p:ext uri="{BB962C8B-B14F-4D97-AF65-F5344CB8AC3E}">
        <p14:creationId xmlns:p14="http://schemas.microsoft.com/office/powerpoint/2010/main" val="60597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8500F2E-2365-41E5-AA47-A5BD77A89C42}" type="datetime1">
              <a:rPr lang="en-US" smtClean="0"/>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smtClean="0"/>
              <a:t>Shikha Singh                       Computer Organisation &amp; Architecture        Unit 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CF172C2C-40A7-4821-9F32-11A4BDB3428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www.youtube.com/watch?v=xBYhHC8_A6o&amp;list=PLxCzCOWd7aiHMonh3G6QNKq53C6oNXGrX&amp;index=4" TargetMode="External"/><Relationship Id="rId7" Type="http://schemas.openxmlformats.org/officeDocument/2006/relationships/hyperlink" Target="https://www.youtube.com/watch?v=u-sp4gBAJKI&amp;list=PLxCzCOWd7aiHMonh3G6QNKq53C6oNXGrX&amp;index=17"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youtube.com/watch?v=Za7ozdjE8VI&amp;list=PLxCzCOWd7aiHMonh3G6QNKq53C6oNXGrX&amp;index=16" TargetMode="External"/><Relationship Id="rId5" Type="http://schemas.openxmlformats.org/officeDocument/2006/relationships/hyperlink" Target="https://www.youtube.com/watch?v=k5YMLXPy1SE&amp;list=PLxCzCOWd7aiHMonh3G6QNKq53C6oNXGrX&amp;index=15" TargetMode="External"/><Relationship Id="rId4" Type="http://schemas.openxmlformats.org/officeDocument/2006/relationships/hyperlink" Target="https://www.youtube.com/watch?v=nbDd46e_LpE&amp;list=PLxCzCOWd7aiHMonh3G6QNKq53C6oNXGrX&amp;index=5" TargetMode="Externa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png"/><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7.emf"/><Relationship Id="rId4" Type="http://schemas.openxmlformats.org/officeDocument/2006/relationships/oleObject" Target="../embeddings/oleObject2.bin"/><Relationship Id="rId9"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1.bin"/><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1.pn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0.wmf"/><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q6oiRtKTpX4"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670048"/>
            <a:ext cx="6400800" cy="768351"/>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buFont typeface="Arial" charset="0"/>
              <a:buNone/>
              <a:defRPr/>
            </a:pPr>
            <a:r>
              <a:rPr lang="en-US" b="1" dirty="0">
                <a:solidFill>
                  <a:schemeClr val="tx1"/>
                </a:solidFill>
              </a:rPr>
              <a:t>Introduction</a:t>
            </a:r>
          </a:p>
        </p:txBody>
      </p:sp>
      <p:pic>
        <p:nvPicPr>
          <p:cNvPr id="4100"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400" dirty="0" err="1" smtClean="0">
                <a:solidFill>
                  <a:schemeClr val="tx1"/>
                </a:solidFill>
              </a:rPr>
              <a:t>Shikha</a:t>
            </a:r>
            <a:r>
              <a:rPr lang="en-US" sz="2400" dirty="0" smtClean="0">
                <a:solidFill>
                  <a:schemeClr val="tx1"/>
                </a:solidFill>
              </a:rPr>
              <a:t> Singh</a:t>
            </a:r>
            <a:endParaRPr lang="en-US" sz="2400" dirty="0">
              <a:solidFill>
                <a:schemeClr val="tx1"/>
              </a:solidFill>
            </a:endParaRPr>
          </a:p>
          <a:p>
            <a:pPr algn="ctr" eaLnBrk="1" fontAlgn="auto" hangingPunct="1">
              <a:spcBef>
                <a:spcPct val="20000"/>
              </a:spcBef>
              <a:spcAft>
                <a:spcPts val="0"/>
              </a:spcAft>
              <a:buFont typeface="Arial" pitchFamily="34" charset="0"/>
              <a:buNone/>
              <a:defRPr/>
            </a:pPr>
            <a:r>
              <a:rPr lang="en-US" sz="2400" dirty="0">
                <a:solidFill>
                  <a:schemeClr val="tx1"/>
                </a:solidFill>
              </a:rPr>
              <a:t>Assistant Professor</a:t>
            </a:r>
          </a:p>
          <a:p>
            <a:pPr algn="ctr" eaLnBrk="1" fontAlgn="auto" hangingPunct="1">
              <a:spcBef>
                <a:spcPct val="20000"/>
              </a:spcBef>
              <a:spcAft>
                <a:spcPts val="0"/>
              </a:spcAft>
              <a:buFont typeface="Arial" pitchFamily="34" charset="0"/>
              <a:buNone/>
              <a:defRPr/>
            </a:pPr>
            <a:r>
              <a:rPr lang="en-US" sz="2400" dirty="0">
                <a:solidFill>
                  <a:schemeClr val="tx1"/>
                </a:solidFill>
              </a:rPr>
              <a:t>NIET, Greater Noida</a:t>
            </a:r>
          </a:p>
        </p:txBody>
      </p:sp>
      <p:pic>
        <p:nvPicPr>
          <p:cNvPr id="4102" name="Picture 3" descr="C:\Users\Manks\Downloads\128_calendar-schedule-credit-mortgage-date-51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943600"/>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quarter" idx="10"/>
          </p:nvPr>
        </p:nvSpPr>
        <p:spPr>
          <a:xfrm>
            <a:off x="381000" y="6492875"/>
            <a:ext cx="2133600" cy="365125"/>
          </a:xfrm>
        </p:spPr>
        <p:txBody>
          <a:bodyPr/>
          <a:lstStyle/>
          <a:p>
            <a:pPr>
              <a:defRPr/>
            </a:pPr>
            <a:fld id="{26963454-D20C-4CF9-A46F-711F0443323E}" type="datetime1">
              <a:rPr lang="en-US" smtClean="0"/>
              <a:t>8/24/2022</a:t>
            </a:fld>
            <a:endParaRPr lang="en-US" dirty="0"/>
          </a:p>
        </p:txBody>
      </p:sp>
      <p:sp>
        <p:nvSpPr>
          <p:cNvPr id="4104" name="Slide Number Placeholder 9"/>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4EB24E9-E638-4819-B2DB-B1B8BBA5DC28}" type="slidenum">
              <a:rPr lang="en-US" altLang="en-US" sz="1200">
                <a:solidFill>
                  <a:srgbClr val="898989"/>
                </a:solidFill>
              </a:rPr>
              <a:pPr>
                <a:spcBef>
                  <a:spcPct val="0"/>
                </a:spcBef>
                <a:buFontTx/>
                <a:buNone/>
              </a:pPr>
              <a:t>1</a:t>
            </a:fld>
            <a:endParaRPr lang="en-US" altLang="en-US" sz="1200">
              <a:solidFill>
                <a:srgbClr val="898989"/>
              </a:solidFill>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500" dirty="0">
                <a:solidFill>
                  <a:schemeClr val="tx1"/>
                </a:solidFill>
              </a:rPr>
              <a:t>Unit: 1</a:t>
            </a:r>
          </a:p>
        </p:txBody>
      </p:sp>
      <p:sp>
        <p:nvSpPr>
          <p:cNvPr id="13"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200" dirty="0">
                <a:solidFill>
                  <a:schemeClr val="tx1"/>
                </a:solidFill>
              </a:rPr>
              <a:t>Computer Organization  &amp; Architecture (ACSE 0305)</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000" dirty="0">
                <a:solidFill>
                  <a:schemeClr val="tx1"/>
                </a:solidFill>
                <a:latin typeface="Times New Roman" panose="02020603050405020304" pitchFamily="18" charset="0"/>
                <a:cs typeface="Times New Roman" panose="02020603050405020304" pitchFamily="18" charset="0"/>
              </a:rPr>
              <a:t>B </a:t>
            </a:r>
            <a:r>
              <a:rPr lang="en-US" sz="2000" dirty="0" smtClean="0">
                <a:solidFill>
                  <a:schemeClr val="tx1"/>
                </a:solidFill>
                <a:latin typeface="Times New Roman" panose="02020603050405020304" pitchFamily="18" charset="0"/>
                <a:cs typeface="Times New Roman" panose="02020603050405020304" pitchFamily="18" charset="0"/>
              </a:rPr>
              <a:t>Tech- </a:t>
            </a:r>
            <a:r>
              <a:rPr lang="en-US" sz="2000" dirty="0">
                <a:solidFill>
                  <a:schemeClr val="tx1"/>
                </a:solidFill>
                <a:latin typeface="Times New Roman" panose="02020603050405020304" pitchFamily="18" charset="0"/>
                <a:cs typeface="Times New Roman" panose="02020603050405020304" pitchFamily="18" charset="0"/>
              </a:rPr>
              <a:t>3</a:t>
            </a:r>
            <a:r>
              <a:rPr lang="en-US" sz="2000" baseline="30000" dirty="0">
                <a:solidFill>
                  <a:schemeClr val="tx1"/>
                </a:solidFill>
                <a:latin typeface="Times New Roman" panose="02020603050405020304" pitchFamily="18" charset="0"/>
                <a:cs typeface="Times New Roman" panose="02020603050405020304" pitchFamily="18" charset="0"/>
              </a:rPr>
              <a:t>rd</a:t>
            </a:r>
            <a:r>
              <a:rPr lang="en-US" sz="2000" dirty="0">
                <a:solidFill>
                  <a:schemeClr val="tx1"/>
                </a:solidFill>
                <a:latin typeface="Times New Roman" panose="02020603050405020304" pitchFamily="18" charset="0"/>
                <a:cs typeface="Times New Roman" panose="02020603050405020304" pitchFamily="18" charset="0"/>
              </a:rPr>
              <a:t> Sem</a:t>
            </a:r>
          </a:p>
        </p:txBody>
      </p:sp>
      <p:sp>
        <p:nvSpPr>
          <p:cNvPr id="16" name="Title 1">
            <a:extLst>
              <a:ext uri="{FF2B5EF4-FFF2-40B4-BE49-F238E27FC236}">
                <a16:creationId xmlns:a16="http://schemas.microsoft.com/office/drawing/2014/main" xmlns="" id="{5253732F-F2F7-4930-AB38-B31CEF0A196C}"/>
              </a:ext>
            </a:extLst>
          </p:cNvPr>
          <p:cNvSpPr txBox="1">
            <a:spLocks/>
          </p:cNvSpPr>
          <p:nvPr/>
        </p:nvSpPr>
        <p:spPr bwMode="auto">
          <a:xfrm>
            <a:off x="1219200" y="0"/>
            <a:ext cx="79248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eaLnBrk="1" fontAlgn="auto" hangingPunct="1">
              <a:spcAft>
                <a:spcPts val="0"/>
              </a:spcAft>
              <a:defRPr/>
            </a:pPr>
            <a:r>
              <a:rPr lang="en-US" sz="2400" b="1" dirty="0">
                <a:latin typeface="Times New Roman" panose="02020603050405020304" pitchFamily="18" charset="0"/>
                <a:cs typeface="Times New Roman" panose="02020603050405020304" pitchFamily="18" charset="0"/>
              </a:rPr>
              <a:t>Noida Institute of Engineering and Technology, GR. Noida</a:t>
            </a:r>
            <a:r>
              <a:rPr lang="en-US" sz="2000" dirty="0">
                <a:solidFill>
                  <a:srgbClr val="C00000"/>
                </a:solidFill>
                <a:latin typeface="Times New Roman" panose="02020603050405020304" pitchFamily="18" charset="0"/>
                <a:cs typeface="Times New Roman" panose="02020603050405020304" pitchFamily="18" charset="0"/>
              </a:rPr>
              <a:t>  </a:t>
            </a:r>
            <a:br>
              <a:rPr lang="en-US" sz="2000" dirty="0">
                <a:solidFill>
                  <a:srgbClr val="C00000"/>
                </a:solidFill>
                <a:latin typeface="Times New Roman" panose="02020603050405020304" pitchFamily="18" charset="0"/>
                <a:cs typeface="Times New Roman" panose="02020603050405020304" pitchFamily="18" charset="0"/>
              </a:rPr>
            </a:br>
            <a:r>
              <a:rPr lang="en-US" sz="2000" dirty="0">
                <a:solidFill>
                  <a:srgbClr val="C00000"/>
                </a:solidFill>
                <a:latin typeface="Times New Roman" panose="02020603050405020304" pitchFamily="18" charset="0"/>
                <a:cs typeface="Times New Roman" panose="02020603050405020304" pitchFamily="18" charset="0"/>
              </a:rPr>
              <a:t>(An Autonomous Institute</a:t>
            </a:r>
            <a:r>
              <a:rPr lang="en-US" sz="2000" dirty="0" smtClean="0">
                <a:solidFill>
                  <a:srgbClr val="C00000"/>
                </a:solidFill>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0E483CE6-9E0B-49F5-8A71-9032215D5B4B}" type="datetime1">
              <a:rPr lang="en-US" smtClean="0"/>
              <a:t>8/24/2022</a:t>
            </a:fld>
            <a:endParaRPr lang="en-US"/>
          </a:p>
        </p:txBody>
      </p:sp>
      <p:sp>
        <p:nvSpPr>
          <p:cNvPr id="22531"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47F296-288F-4405-9F81-2770EDF57EC5}" type="slidenum">
              <a:rPr lang="en-US" altLang="en-US" sz="1200">
                <a:solidFill>
                  <a:srgbClr val="898989"/>
                </a:solidFill>
              </a:rPr>
              <a:pPr>
                <a:spcBef>
                  <a:spcPct val="0"/>
                </a:spcBef>
                <a:buFontTx/>
                <a:buNone/>
              </a:pPr>
              <a:t>10</a:t>
            </a:fld>
            <a:endParaRPr lang="en-US" altLang="en-US" sz="1200">
              <a:solidFill>
                <a:srgbClr val="898989"/>
              </a:solidFill>
            </a:endParaRP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CO-PO Mapping</a:t>
            </a:r>
          </a:p>
        </p:txBody>
      </p:sp>
      <p:pic>
        <p:nvPicPr>
          <p:cNvPr id="22533"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graphicFrame>
        <p:nvGraphicFramePr>
          <p:cNvPr id="12" name="Table 11"/>
          <p:cNvGraphicFramePr>
            <a:graphicFrameLocks noGrp="1"/>
          </p:cNvGraphicFramePr>
          <p:nvPr/>
        </p:nvGraphicFramePr>
        <p:xfrm>
          <a:off x="381000" y="1219200"/>
          <a:ext cx="8480425" cy="4004491"/>
        </p:xfrm>
        <a:graphic>
          <a:graphicData uri="http://schemas.openxmlformats.org/drawingml/2006/table">
            <a:tbl>
              <a:tblPr/>
              <a:tblGrid>
                <a:gridCol w="990600">
                  <a:extLst>
                    <a:ext uri="{9D8B030D-6E8A-4147-A177-3AD203B41FA5}">
                      <a16:colId xmlns:a16="http://schemas.microsoft.com/office/drawing/2014/main" xmlns="" val="20000"/>
                    </a:ext>
                  </a:extLst>
                </a:gridCol>
                <a:gridCol w="6858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85800">
                  <a:extLst>
                    <a:ext uri="{9D8B030D-6E8A-4147-A177-3AD203B41FA5}">
                      <a16:colId xmlns:a16="http://schemas.microsoft.com/office/drawing/2014/main" xmlns="" val="20004"/>
                    </a:ext>
                  </a:extLst>
                </a:gridCol>
                <a:gridCol w="658813">
                  <a:extLst>
                    <a:ext uri="{9D8B030D-6E8A-4147-A177-3AD203B41FA5}">
                      <a16:colId xmlns:a16="http://schemas.microsoft.com/office/drawing/2014/main" xmlns="" val="20005"/>
                    </a:ext>
                  </a:extLst>
                </a:gridCol>
                <a:gridCol w="614362">
                  <a:extLst>
                    <a:ext uri="{9D8B030D-6E8A-4147-A177-3AD203B41FA5}">
                      <a16:colId xmlns:a16="http://schemas.microsoft.com/office/drawing/2014/main" xmlns="" val="20006"/>
                    </a:ext>
                  </a:extLst>
                </a:gridCol>
                <a:gridCol w="615950">
                  <a:extLst>
                    <a:ext uri="{9D8B030D-6E8A-4147-A177-3AD203B41FA5}">
                      <a16:colId xmlns:a16="http://schemas.microsoft.com/office/drawing/2014/main" xmlns="" val="20007"/>
                    </a:ext>
                  </a:extLst>
                </a:gridCol>
                <a:gridCol w="625475">
                  <a:extLst>
                    <a:ext uri="{9D8B030D-6E8A-4147-A177-3AD203B41FA5}">
                      <a16:colId xmlns:a16="http://schemas.microsoft.com/office/drawing/2014/main" xmlns="" val="20008"/>
                    </a:ext>
                  </a:extLst>
                </a:gridCol>
                <a:gridCol w="609600">
                  <a:extLst>
                    <a:ext uri="{9D8B030D-6E8A-4147-A177-3AD203B41FA5}">
                      <a16:colId xmlns:a16="http://schemas.microsoft.com/office/drawing/2014/main" xmlns="" val="20009"/>
                    </a:ext>
                  </a:extLst>
                </a:gridCol>
                <a:gridCol w="611188">
                  <a:extLst>
                    <a:ext uri="{9D8B030D-6E8A-4147-A177-3AD203B41FA5}">
                      <a16:colId xmlns:a16="http://schemas.microsoft.com/office/drawing/2014/main" xmlns="" val="20010"/>
                    </a:ext>
                  </a:extLst>
                </a:gridCol>
                <a:gridCol w="614362">
                  <a:extLst>
                    <a:ext uri="{9D8B030D-6E8A-4147-A177-3AD203B41FA5}">
                      <a16:colId xmlns:a16="http://schemas.microsoft.com/office/drawing/2014/main" xmlns="" val="20011"/>
                    </a:ext>
                  </a:extLst>
                </a:gridCol>
                <a:gridCol w="549275">
                  <a:extLst>
                    <a:ext uri="{9D8B030D-6E8A-4147-A177-3AD203B41FA5}">
                      <a16:colId xmlns:a16="http://schemas.microsoft.com/office/drawing/2014/main" xmlns="" val="20012"/>
                    </a:ext>
                  </a:extLst>
                </a:gridCol>
              </a:tblGrid>
              <a:tr h="129152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 </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 </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 </a:t>
                      </a:r>
                      <a:endParaRPr kumimoji="0" lang="en-IN"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 COMPUTER ORGANIZATION AND ARCHITECTURE  (</a:t>
                      </a:r>
                      <a:r>
                        <a:rPr lang="en-US" sz="1800" dirty="0">
                          <a:solidFill>
                            <a:schemeClr val="tx1"/>
                          </a:solidFill>
                        </a:rPr>
                        <a:t>ACSE 0305</a:t>
                      </a: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a:t>
                      </a:r>
                      <a:endParaRPr kumimoji="0" lang="en-IN"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 </a:t>
                      </a:r>
                      <a:endParaRPr kumimoji="0" lang="en-IN"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 </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 </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 </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2366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CO</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PO3</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PO4</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PO5</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PO6</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PO7</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PO8</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PO9</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   10</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 11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PO 12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1183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CO1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3</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1183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CO2</a:t>
                      </a: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1183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CO3</a:t>
                      </a: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3</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1183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CO4</a:t>
                      </a: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3</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11833">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CO5</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89639">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ts val="100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  Average</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2.6</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1.8</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1.4</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1.6</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0.8</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0.4</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1.4</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alibri" panose="020F0502020204030204" pitchFamily="34" charset="0"/>
                          <a:cs typeface="Arial" panose="020B0604020202020204" pitchFamily="34" charset="0"/>
                        </a:rPr>
                        <a:t>1.2</a:t>
                      </a:r>
                      <a:endParaRPr kumimoji="0" lang="en-IN" altLang="en-US" sz="1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2</a:t>
                      </a:r>
                      <a:endParaRPr kumimoji="0" lang="en-IN"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1C530E9-7A37-4BB7-AF02-0FFC20958B37}"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11878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4550C7F-E00F-4A6C-AFF3-724DF2A8C563}" type="slidenum">
              <a:rPr lang="en-US" altLang="en-US" sz="1200">
                <a:solidFill>
                  <a:srgbClr val="898989"/>
                </a:solidFill>
              </a:rPr>
              <a:pPr>
                <a:spcBef>
                  <a:spcPct val="0"/>
                </a:spcBef>
                <a:buFontTx/>
                <a:buNone/>
              </a:pPr>
              <a:t>100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Stack Organization</a:t>
            </a:r>
          </a:p>
        </p:txBody>
      </p:sp>
      <p:pic>
        <p:nvPicPr>
          <p:cNvPr id="11879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1"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40968" name="TextBox 11"/>
          <p:cNvSpPr txBox="1">
            <a:spLocks noChangeArrowheads="1"/>
          </p:cNvSpPr>
          <p:nvPr/>
        </p:nvSpPr>
        <p:spPr bwMode="auto">
          <a:xfrm>
            <a:off x="1295400" y="838200"/>
            <a:ext cx="2971800" cy="492125"/>
          </a:xfrm>
          <a:prstGeom prst="rect">
            <a:avLst/>
          </a:prstGeom>
          <a:noFill/>
          <a:ln w="9525">
            <a:noFill/>
            <a:miter lim="800000"/>
            <a:headEnd/>
            <a:tailEnd/>
          </a:ln>
        </p:spPr>
        <p:txBody>
          <a:bodyPr>
            <a:spAutoFit/>
          </a:bodyPr>
          <a:lstStyle/>
          <a:p>
            <a:pPr eaLnBrk="1" hangingPunct="1">
              <a:defRPr/>
            </a:pPr>
            <a:r>
              <a:rPr lang="en-US" sz="2600" b="1" dirty="0">
                <a:latin typeface="+mn-lt"/>
                <a:cs typeface="Arial" charset="0"/>
              </a:rPr>
              <a:t>Memory Stack</a:t>
            </a:r>
            <a:endParaRPr lang="en-US" sz="2600" dirty="0">
              <a:latin typeface="+mn-lt"/>
              <a:cs typeface="Arial" charset="0"/>
            </a:endParaRPr>
          </a:p>
        </p:txBody>
      </p:sp>
      <p:pic>
        <p:nvPicPr>
          <p:cNvPr id="118793" name="image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1522413"/>
            <a:ext cx="3810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457200" y="1676400"/>
            <a:ext cx="3962400" cy="2800350"/>
          </a:xfrm>
          <a:prstGeom prst="rect">
            <a:avLst/>
          </a:prstGeom>
          <a:noFill/>
        </p:spPr>
        <p:txBody>
          <a:bodyPr>
            <a:spAutoFit/>
          </a:bodyPr>
          <a:lstStyle/>
          <a:p>
            <a:pPr marL="342900" lvl="1" indent="-342900" algn="just" eaLnBrk="1" hangingPunct="1">
              <a:buFont typeface="Arial" panose="020B0604020202020204" pitchFamily="34" charset="0"/>
              <a:buChar char="•"/>
              <a:defRPr/>
            </a:pPr>
            <a:r>
              <a:rPr lang="en-US" sz="2200" dirty="0">
                <a:latin typeface="+mn-lt"/>
                <a:cs typeface="Arial" charset="0"/>
              </a:rPr>
              <a:t>The implementation of a stack in the CPU is done by assigning a portion of memory to a stack operation and using a processor register as a stack pointer.</a:t>
            </a:r>
          </a:p>
          <a:p>
            <a:pPr marL="342900" lvl="1" indent="-342900" algn="just" eaLnBrk="1" hangingPunct="1">
              <a:buFont typeface="Arial" panose="020B0604020202020204" pitchFamily="34" charset="0"/>
              <a:buChar char="•"/>
              <a:defRPr/>
            </a:pPr>
            <a:endParaRPr lang="en-US" sz="2200" dirty="0">
              <a:latin typeface="+mn-lt"/>
              <a:cs typeface="Arial" charset="0"/>
            </a:endParaRPr>
          </a:p>
          <a:p>
            <a:pPr marL="0" lvl="1" algn="just" eaLnBrk="1" hangingPunct="1">
              <a:defRPr/>
            </a:pPr>
            <a:endParaRPr lang="en-US" sz="2200" dirty="0">
              <a:latin typeface="+mn-lt"/>
              <a:cs typeface="Arial"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DD758FE-CB2F-483A-8532-B36C44838190}" type="datetime1">
              <a:rPr lang="en-US" smtClean="0"/>
              <a:t>8/24/2022</a:t>
            </a:fld>
            <a:endParaRPr lang="en-US"/>
          </a:p>
        </p:txBody>
      </p:sp>
      <p:sp>
        <p:nvSpPr>
          <p:cNvPr id="11981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FDD19C0-C98E-40C2-B5D4-2AC1EC37906C}" type="slidenum">
              <a:rPr lang="en-US" altLang="en-US" sz="1200">
                <a:solidFill>
                  <a:srgbClr val="898989"/>
                </a:solidFill>
              </a:rPr>
              <a:pPr>
                <a:spcBef>
                  <a:spcPct val="0"/>
                </a:spcBef>
                <a:buFontTx/>
                <a:buNone/>
              </a:pPr>
              <a:t>101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Stack Organization</a:t>
            </a:r>
          </a:p>
        </p:txBody>
      </p:sp>
      <p:pic>
        <p:nvPicPr>
          <p:cNvPr id="11981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4"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41991" name="TextBox 11"/>
          <p:cNvSpPr txBox="1">
            <a:spLocks noChangeArrowheads="1"/>
          </p:cNvSpPr>
          <p:nvPr/>
        </p:nvSpPr>
        <p:spPr bwMode="auto">
          <a:xfrm>
            <a:off x="457200" y="990600"/>
            <a:ext cx="3962400" cy="461665"/>
          </a:xfrm>
          <a:prstGeom prst="rect">
            <a:avLst/>
          </a:prstGeom>
          <a:noFill/>
          <a:ln w="9525">
            <a:noFill/>
            <a:miter lim="800000"/>
            <a:headEnd/>
            <a:tailEnd/>
          </a:ln>
        </p:spPr>
        <p:txBody>
          <a:bodyPr wrap="square">
            <a:spAutoFit/>
          </a:bodyPr>
          <a:lstStyle/>
          <a:p>
            <a:pPr eaLnBrk="1" hangingPunct="1">
              <a:defRPr/>
            </a:pPr>
            <a:r>
              <a:rPr lang="en-US" sz="2400" b="1" dirty="0">
                <a:latin typeface="+mn-lt"/>
                <a:cs typeface="Arial" charset="0"/>
              </a:rPr>
              <a:t>Memory Stack</a:t>
            </a:r>
            <a:endParaRPr lang="en-US" sz="2400" dirty="0">
              <a:latin typeface="+mn-lt"/>
              <a:cs typeface="Arial" charset="0"/>
            </a:endParaRPr>
          </a:p>
        </p:txBody>
      </p:sp>
      <p:sp>
        <p:nvSpPr>
          <p:cNvPr id="11" name="TextBox 10"/>
          <p:cNvSpPr txBox="1"/>
          <p:nvPr/>
        </p:nvSpPr>
        <p:spPr>
          <a:xfrm>
            <a:off x="304800" y="1676400"/>
            <a:ext cx="8686800" cy="4494213"/>
          </a:xfrm>
          <a:prstGeom prst="rect">
            <a:avLst/>
          </a:prstGeom>
          <a:noFill/>
        </p:spPr>
        <p:txBody>
          <a:bodyPr>
            <a:spAutoFit/>
          </a:bodyPr>
          <a:lstStyle/>
          <a:p>
            <a:pPr marL="342900" lvl="1" indent="-342900" algn="just" eaLnBrk="1" hangingPunct="1">
              <a:buFont typeface="Arial" panose="020B0604020202020204" pitchFamily="34" charset="0"/>
              <a:buChar char="•"/>
              <a:defRPr/>
            </a:pPr>
            <a:r>
              <a:rPr lang="en-US" sz="2200" dirty="0">
                <a:latin typeface="+mn-lt"/>
                <a:cs typeface="Arial" charset="0"/>
              </a:rPr>
              <a:t>The program counter PC points at the address of the next instruction in the program which is used during the fetch phase to read an instruction.</a:t>
            </a:r>
          </a:p>
          <a:p>
            <a:pPr marL="0" lvl="1" algn="just" eaLnBrk="1" hangingPunct="1">
              <a:defRPr/>
            </a:pPr>
            <a:endParaRPr lang="en-US" sz="2200" dirty="0">
              <a:latin typeface="+mn-lt"/>
              <a:cs typeface="Arial" charset="0"/>
            </a:endParaRPr>
          </a:p>
          <a:p>
            <a:pPr marL="342900" lvl="1" indent="-342900" algn="just" eaLnBrk="1" hangingPunct="1">
              <a:buFont typeface="Arial" panose="020B0604020202020204" pitchFamily="34" charset="0"/>
              <a:buChar char="•"/>
              <a:defRPr/>
            </a:pPr>
            <a:r>
              <a:rPr lang="en-US" sz="2200" dirty="0">
                <a:latin typeface="+mn-lt"/>
                <a:cs typeface="Arial" charset="0"/>
              </a:rPr>
              <a:t>The address registers AR points at an array of data which is used during the execute phase to read an operand.</a:t>
            </a:r>
          </a:p>
          <a:p>
            <a:pPr marL="342900" lvl="1" indent="-342900" algn="just" eaLnBrk="1" hangingPunct="1">
              <a:buFont typeface="Arial" panose="020B0604020202020204" pitchFamily="34" charset="0"/>
              <a:buChar char="•"/>
              <a:defRPr/>
            </a:pPr>
            <a:endParaRPr lang="en-US" sz="2200" dirty="0">
              <a:latin typeface="+mn-lt"/>
              <a:cs typeface="Arial" charset="0"/>
            </a:endParaRPr>
          </a:p>
          <a:p>
            <a:pPr marL="342900" lvl="1" indent="-342900" algn="just" eaLnBrk="1" hangingPunct="1">
              <a:buFont typeface="Arial" panose="020B0604020202020204" pitchFamily="34" charset="0"/>
              <a:buChar char="•"/>
              <a:defRPr/>
            </a:pPr>
            <a:r>
              <a:rPr lang="en-US" sz="2200" dirty="0">
                <a:latin typeface="+mn-lt"/>
                <a:cs typeface="Arial" charset="0"/>
              </a:rPr>
              <a:t>The stack pointer SP points at the top of the stack which is used to push or pop items into or from the stack.</a:t>
            </a:r>
          </a:p>
          <a:p>
            <a:pPr marL="342900" lvl="1" indent="-342900" algn="just" eaLnBrk="1" hangingPunct="1">
              <a:buFont typeface="Arial" panose="020B0604020202020204" pitchFamily="34" charset="0"/>
              <a:buChar char="•"/>
              <a:defRPr/>
            </a:pPr>
            <a:endParaRPr lang="en-US" sz="2200" dirty="0">
              <a:latin typeface="+mn-lt"/>
              <a:cs typeface="Arial" charset="0"/>
            </a:endParaRPr>
          </a:p>
          <a:p>
            <a:pPr marL="342900" lvl="1" indent="-342900" algn="just" eaLnBrk="1" hangingPunct="1">
              <a:buFont typeface="Arial" panose="020B0604020202020204" pitchFamily="34" charset="0"/>
              <a:buChar char="•"/>
              <a:defRPr/>
            </a:pPr>
            <a:r>
              <a:rPr lang="en-US" sz="2200" dirty="0">
                <a:latin typeface="+mn-lt"/>
                <a:cs typeface="Arial" charset="0"/>
              </a:rPr>
              <a:t>The three registers are connected to a common address bus, and either one can provide an address for memory.</a:t>
            </a:r>
          </a:p>
          <a:p>
            <a:pPr marL="342900" indent="-342900" eaLnBrk="1" hangingPunct="1">
              <a:buFont typeface="Arial" panose="020B0604020202020204" pitchFamily="34" charset="0"/>
              <a:buChar char="•"/>
              <a:defRPr/>
            </a:pPr>
            <a:endParaRPr lang="en-US" sz="2200" dirty="0">
              <a:latin typeface="+mn-lt"/>
              <a:cs typeface="Arial" charset="0"/>
            </a:endParaRPr>
          </a:p>
        </p:txBody>
      </p:sp>
      <p:sp>
        <p:nvSpPr>
          <p:cNvPr id="13"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69FC56D-1A6C-438F-B822-B7B0BC16D92E}" type="datetime1">
              <a:rPr lang="en-US" smtClean="0"/>
              <a:t>8/24/2022</a:t>
            </a:fld>
            <a:endParaRPr lang="en-US"/>
          </a:p>
        </p:txBody>
      </p:sp>
      <p:sp>
        <p:nvSpPr>
          <p:cNvPr id="12083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86848EF-4BDB-4023-A36E-419BAFD58204}" type="slidenum">
              <a:rPr lang="en-US" altLang="en-US" sz="1200">
                <a:solidFill>
                  <a:srgbClr val="898989"/>
                </a:solidFill>
              </a:rPr>
              <a:pPr>
                <a:spcBef>
                  <a:spcPct val="0"/>
                </a:spcBef>
                <a:buFontTx/>
                <a:buNone/>
              </a:pPr>
              <a:t>102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Stack Organization</a:t>
            </a:r>
          </a:p>
        </p:txBody>
      </p:sp>
      <p:pic>
        <p:nvPicPr>
          <p:cNvPr id="12083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8"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1" name="TextBox 10"/>
          <p:cNvSpPr txBox="1"/>
          <p:nvPr/>
        </p:nvSpPr>
        <p:spPr>
          <a:xfrm>
            <a:off x="381000" y="1093788"/>
            <a:ext cx="8382000" cy="4279900"/>
          </a:xfrm>
          <a:prstGeom prst="rect">
            <a:avLst/>
          </a:prstGeom>
          <a:noFill/>
        </p:spPr>
        <p:txBody>
          <a:bodyPr>
            <a:spAutoFit/>
          </a:bodyPr>
          <a:lstStyle/>
          <a:p>
            <a:pPr eaLnBrk="1" hangingPunct="1">
              <a:defRPr/>
            </a:pPr>
            <a:r>
              <a:rPr lang="en-US" sz="2400" b="1" dirty="0">
                <a:latin typeface="+mn-lt"/>
                <a:cs typeface="Arial" charset="0"/>
              </a:rPr>
              <a:t>PUSH</a:t>
            </a:r>
          </a:p>
          <a:p>
            <a:pPr marL="800100" lvl="1" indent="-342900" algn="just" eaLnBrk="1" hangingPunct="1">
              <a:buFont typeface="Arial" panose="020B0604020202020204" pitchFamily="34" charset="0"/>
              <a:buChar char="•"/>
              <a:defRPr/>
            </a:pPr>
            <a:r>
              <a:rPr lang="en-US" sz="2200" dirty="0">
                <a:latin typeface="+mn-lt"/>
                <a:cs typeface="Arial" charset="0"/>
              </a:rPr>
              <a:t>A new item is inserted with the push operation as follows:</a:t>
            </a:r>
          </a:p>
          <a:p>
            <a:pPr algn="ctr" eaLnBrk="1" hangingPunct="1">
              <a:defRPr/>
            </a:pPr>
            <a:r>
              <a:rPr lang="en-US" sz="2200" dirty="0">
                <a:latin typeface="+mn-lt"/>
                <a:cs typeface="Arial" charset="0"/>
              </a:rPr>
              <a:t>SP ← SP - 1</a:t>
            </a:r>
          </a:p>
          <a:p>
            <a:pPr algn="ctr" eaLnBrk="1" hangingPunct="1">
              <a:defRPr/>
            </a:pPr>
            <a:r>
              <a:rPr lang="en-US" sz="2200" dirty="0">
                <a:latin typeface="+mn-lt"/>
                <a:cs typeface="Arial" charset="0"/>
              </a:rPr>
              <a:t>M[SP] ← DR</a:t>
            </a:r>
          </a:p>
          <a:p>
            <a:pPr marL="800100" lvl="1" indent="-342900" eaLnBrk="1" hangingPunct="1">
              <a:buFont typeface="Arial" panose="020B0604020202020204" pitchFamily="34" charset="0"/>
              <a:buChar char="•"/>
              <a:defRPr/>
            </a:pPr>
            <a:r>
              <a:rPr lang="en-US" sz="2200" dirty="0">
                <a:latin typeface="+mn-lt"/>
                <a:cs typeface="Arial" charset="0"/>
              </a:rPr>
              <a:t>The stack pointer is decremented so that it points at the address of the next word.</a:t>
            </a:r>
          </a:p>
          <a:p>
            <a:pPr marL="800100" lvl="1" indent="-342900" eaLnBrk="1" hangingPunct="1">
              <a:buFont typeface="Arial" panose="020B0604020202020204" pitchFamily="34" charset="0"/>
              <a:buChar char="•"/>
              <a:defRPr/>
            </a:pPr>
            <a:r>
              <a:rPr lang="en-US" sz="2200" dirty="0">
                <a:latin typeface="+mn-lt"/>
                <a:cs typeface="Arial" charset="0"/>
              </a:rPr>
              <a:t>A memory write operation inserts the word from DR into the top of the stack.</a:t>
            </a:r>
          </a:p>
          <a:p>
            <a:pPr eaLnBrk="1" hangingPunct="1">
              <a:defRPr/>
            </a:pPr>
            <a:r>
              <a:rPr lang="en-US" sz="2400" b="1" dirty="0">
                <a:latin typeface="+mn-lt"/>
                <a:cs typeface="Arial" charset="0"/>
              </a:rPr>
              <a:t>POP</a:t>
            </a:r>
          </a:p>
          <a:p>
            <a:pPr marL="800100" lvl="1" indent="-342900" eaLnBrk="1" hangingPunct="1">
              <a:buFont typeface="Arial" panose="020B0604020202020204" pitchFamily="34" charset="0"/>
              <a:buChar char="•"/>
              <a:defRPr/>
            </a:pPr>
            <a:r>
              <a:rPr lang="en-US" sz="2200" dirty="0">
                <a:latin typeface="+mn-lt"/>
                <a:cs typeface="Arial" charset="0"/>
              </a:rPr>
              <a:t>A new item is deleted with a pop operation as follows:</a:t>
            </a:r>
          </a:p>
          <a:p>
            <a:pPr algn="ctr" eaLnBrk="1" hangingPunct="1">
              <a:defRPr/>
            </a:pPr>
            <a:r>
              <a:rPr lang="en-US" sz="2200" dirty="0">
                <a:latin typeface="+mn-lt"/>
                <a:cs typeface="Arial" charset="0"/>
              </a:rPr>
              <a:t>DR ← M[SP] </a:t>
            </a:r>
          </a:p>
          <a:p>
            <a:pPr algn="ctr" eaLnBrk="1" hangingPunct="1">
              <a:defRPr/>
            </a:pPr>
            <a:r>
              <a:rPr lang="en-US" sz="2200" dirty="0">
                <a:latin typeface="+mn-lt"/>
                <a:cs typeface="Arial" charset="0"/>
              </a:rPr>
              <a:t>SP ← SP + 1</a:t>
            </a:r>
          </a:p>
        </p:txBody>
      </p:sp>
      <p:sp>
        <p:nvSpPr>
          <p:cNvPr id="13"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00472B8-1B37-407A-A43D-2EDCDEBFA760}" type="datetime1">
              <a:rPr lang="en-US" smtClean="0"/>
              <a:t>8/24/2022</a:t>
            </a:fld>
            <a:endParaRPr lang="en-US"/>
          </a:p>
        </p:txBody>
      </p:sp>
      <p:sp>
        <p:nvSpPr>
          <p:cNvPr id="12185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9EBD83-8153-4661-BBBC-F50BC3FBC149}" type="slidenum">
              <a:rPr lang="en-US" altLang="en-US" sz="1200">
                <a:solidFill>
                  <a:srgbClr val="898989"/>
                </a:solidFill>
              </a:rPr>
              <a:pPr>
                <a:spcBef>
                  <a:spcPct val="0"/>
                </a:spcBef>
                <a:buFontTx/>
                <a:buNone/>
              </a:pPr>
              <a:t>103</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Stack Organization</a:t>
            </a:r>
          </a:p>
        </p:txBody>
      </p:sp>
      <p:pic>
        <p:nvPicPr>
          <p:cNvPr id="12186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2"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9" name="TextBox 8"/>
          <p:cNvSpPr txBox="1"/>
          <p:nvPr/>
        </p:nvSpPr>
        <p:spPr>
          <a:xfrm>
            <a:off x="304800" y="817563"/>
            <a:ext cx="2819400" cy="461665"/>
          </a:xfrm>
          <a:prstGeom prst="rect">
            <a:avLst/>
          </a:prstGeom>
          <a:noFill/>
        </p:spPr>
        <p:txBody>
          <a:bodyPr>
            <a:spAutoFit/>
          </a:bodyPr>
          <a:lstStyle/>
          <a:p>
            <a:pPr eaLnBrk="1" hangingPunct="1">
              <a:defRPr/>
            </a:pPr>
            <a:r>
              <a:rPr lang="en-US" sz="2400" b="1" dirty="0">
                <a:latin typeface="+mn-lt"/>
                <a:cs typeface="Arial" charset="0"/>
              </a:rPr>
              <a:t>Polish Notation</a:t>
            </a:r>
          </a:p>
        </p:txBody>
      </p:sp>
      <p:sp>
        <p:nvSpPr>
          <p:cNvPr id="13" name="TextBox 12"/>
          <p:cNvSpPr txBox="1"/>
          <p:nvPr/>
        </p:nvSpPr>
        <p:spPr>
          <a:xfrm>
            <a:off x="457200" y="1277938"/>
            <a:ext cx="8382000" cy="5170487"/>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A stack organization is very effective for evaluating arithmetic expressions. The common arithmetic expressions are written in infix notation, with each operator written between the operands.</a:t>
            </a:r>
          </a:p>
          <a:p>
            <a:pPr algn="just" eaLnBrk="1" hangingPunct="1">
              <a:defRPr/>
            </a:pPr>
            <a:endParaRPr lang="en-US" sz="2200" dirty="0">
              <a:latin typeface="+mn-lt"/>
              <a:cs typeface="Arial" charset="0"/>
            </a:endParaRPr>
          </a:p>
          <a:p>
            <a:pPr marL="342900" indent="-342900" eaLnBrk="1" hangingPunct="1">
              <a:buFont typeface="Arial" panose="020B0604020202020204" pitchFamily="34" charset="0"/>
              <a:buChar char="•"/>
              <a:defRPr/>
            </a:pPr>
            <a:r>
              <a:rPr lang="en-US" sz="2200" dirty="0">
                <a:latin typeface="+mn-lt"/>
                <a:cs typeface="Arial" charset="0"/>
              </a:rPr>
              <a:t>Consider the simple arithmetic expression</a:t>
            </a:r>
          </a:p>
          <a:p>
            <a:pPr algn="ctr" eaLnBrk="1" hangingPunct="1">
              <a:defRPr/>
            </a:pPr>
            <a:r>
              <a:rPr lang="en-US" sz="2200" dirty="0">
                <a:latin typeface="+mn-lt"/>
                <a:cs typeface="Arial" charset="0"/>
              </a:rPr>
              <a:t> A•B + C•D</a:t>
            </a:r>
          </a:p>
          <a:p>
            <a:pPr eaLnBrk="1" hangingPunct="1">
              <a:defRPr/>
            </a:pPr>
            <a:endParaRPr lang="en-US" sz="2200" dirty="0">
              <a:latin typeface="+mn-lt"/>
              <a:cs typeface="Arial" charset="0"/>
            </a:endParaRPr>
          </a:p>
          <a:p>
            <a:pPr eaLnBrk="1" hangingPunct="1">
              <a:defRPr/>
            </a:pPr>
            <a:r>
              <a:rPr lang="en-US" sz="2200" dirty="0">
                <a:latin typeface="+mn-lt"/>
                <a:cs typeface="Arial" charset="0"/>
              </a:rPr>
              <a:t>                 A + B   	Infix notation </a:t>
            </a:r>
          </a:p>
          <a:p>
            <a:pPr eaLnBrk="1" hangingPunct="1">
              <a:defRPr/>
            </a:pPr>
            <a:r>
              <a:rPr lang="en-US" sz="2200" dirty="0">
                <a:latin typeface="+mn-lt"/>
                <a:cs typeface="Arial" charset="0"/>
              </a:rPr>
              <a:t>                 +AB           Prefix or Polish notation</a:t>
            </a:r>
          </a:p>
          <a:p>
            <a:pPr eaLnBrk="1" hangingPunct="1">
              <a:defRPr/>
            </a:pPr>
            <a:r>
              <a:rPr lang="en-US" sz="2200" dirty="0">
                <a:latin typeface="+mn-lt"/>
                <a:cs typeface="Arial" charset="0"/>
              </a:rPr>
              <a:t>                   AB+   Postfix or reverse Polish notation (RPN)</a:t>
            </a:r>
          </a:p>
          <a:p>
            <a:pPr eaLnBrk="1" hangingPunct="1">
              <a:defRPr/>
            </a:pPr>
            <a:endParaRPr lang="en-US" sz="22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The reverse Polish notation is in a form suitable for stack manipulation. </a:t>
            </a:r>
          </a:p>
          <a:p>
            <a:pPr marL="342900" indent="-342900" algn="just" eaLnBrk="1" hangingPunct="1">
              <a:buFont typeface="Arial" panose="020B0604020202020204" pitchFamily="34" charset="0"/>
              <a:buChar char="•"/>
              <a:defRPr/>
            </a:pPr>
            <a:r>
              <a:rPr lang="en-US" sz="2200" dirty="0">
                <a:latin typeface="+mn-lt"/>
                <a:cs typeface="Arial" charset="0"/>
              </a:rPr>
              <a:t>The expression    A•B + C•D is written in reverse Polish notation as  AB•CD•+</a:t>
            </a:r>
          </a:p>
        </p:txBody>
      </p:sp>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2"/>
          <p:cNvSpPr>
            <a:spLocks noGrp="1"/>
          </p:cNvSpPr>
          <p:nvPr>
            <p:ph idx="1"/>
          </p:nvPr>
        </p:nvSpPr>
        <p:spPr>
          <a:xfrm>
            <a:off x="76200" y="636588"/>
            <a:ext cx="8839200" cy="5903912"/>
          </a:xfrm>
        </p:spPr>
        <p:txBody>
          <a:bodyPr/>
          <a:lstStyle/>
          <a:p>
            <a:pPr marL="457200" indent="-457200" eaLnBrk="1" hangingPunct="1">
              <a:buFont typeface="Calibri" panose="020F0502020204030204" pitchFamily="34" charset="0"/>
              <a:buAutoNum type="arabicPeriod"/>
            </a:pPr>
            <a:r>
              <a:rPr lang="en-IN" altLang="en-US" sz="2200"/>
              <a:t>The Stack follows the sequence</a:t>
            </a:r>
            <a:br>
              <a:rPr lang="en-IN" altLang="en-US" sz="2200"/>
            </a:br>
            <a:r>
              <a:rPr lang="en-IN" altLang="en-US" sz="2200"/>
              <a:t>a) first-in-first-out</a:t>
            </a:r>
            <a:br>
              <a:rPr lang="en-IN" altLang="en-US" sz="2200"/>
            </a:br>
            <a:r>
              <a:rPr lang="en-IN" altLang="en-US" sz="2200"/>
              <a:t>b) first-in-last-out</a:t>
            </a:r>
            <a:br>
              <a:rPr lang="en-IN" altLang="en-US" sz="2200"/>
            </a:br>
            <a:r>
              <a:rPr lang="en-IN" altLang="en-US" sz="2200" b="1"/>
              <a:t>c) last-in-first-out</a:t>
            </a:r>
            <a:r>
              <a:rPr lang="en-IN" altLang="en-US" sz="2200"/>
              <a:t/>
            </a:r>
            <a:br>
              <a:rPr lang="en-IN" altLang="en-US" sz="2200"/>
            </a:br>
            <a:r>
              <a:rPr lang="en-IN" altLang="en-US" sz="2200"/>
              <a:t>d) last-in-last-out</a:t>
            </a:r>
          </a:p>
          <a:p>
            <a:pPr marL="457200" indent="-457200" eaLnBrk="1" hangingPunct="1">
              <a:buFont typeface="Calibri" panose="020F0502020204030204" pitchFamily="34" charset="0"/>
              <a:buAutoNum type="arabicPeriod"/>
            </a:pPr>
            <a:r>
              <a:rPr lang="en-IN" altLang="en-US" sz="2200"/>
              <a:t>The process of storing the data in the stack is called ……… the stack.</a:t>
            </a:r>
            <a:br>
              <a:rPr lang="en-IN" altLang="en-US" sz="2200"/>
            </a:br>
            <a:r>
              <a:rPr lang="en-IN" altLang="en-US" sz="2200"/>
              <a:t>a) pulling into</a:t>
            </a:r>
            <a:br>
              <a:rPr lang="en-IN" altLang="en-US" sz="2200"/>
            </a:br>
            <a:r>
              <a:rPr lang="en-IN" altLang="en-US" sz="2200"/>
              <a:t>b) pulling out</a:t>
            </a:r>
            <a:br>
              <a:rPr lang="en-IN" altLang="en-US" sz="2200"/>
            </a:br>
            <a:r>
              <a:rPr lang="en-IN" altLang="en-US" sz="2200" b="1"/>
              <a:t>c) pushing into</a:t>
            </a:r>
            <a:r>
              <a:rPr lang="en-IN" altLang="en-US" sz="2200"/>
              <a:t/>
            </a:r>
            <a:br>
              <a:rPr lang="en-IN" altLang="en-US" sz="2200"/>
            </a:br>
            <a:r>
              <a:rPr lang="en-IN" altLang="en-US" sz="2200"/>
              <a:t>d) popping into</a:t>
            </a:r>
          </a:p>
          <a:p>
            <a:pPr marL="457200" indent="-457200" eaLnBrk="1" hangingPunct="1">
              <a:buFont typeface="Calibri" panose="020F0502020204030204" pitchFamily="34" charset="0"/>
              <a:buAutoNum type="arabicPeriod"/>
            </a:pPr>
            <a:r>
              <a:rPr lang="en-IN" altLang="en-US" sz="2200"/>
              <a:t>The stack is useful for</a:t>
            </a:r>
            <a:br>
              <a:rPr lang="en-IN" altLang="en-US" sz="2200"/>
            </a:br>
            <a:r>
              <a:rPr lang="en-IN" altLang="en-US" sz="2200"/>
              <a:t>a) storing the register status of the processor</a:t>
            </a:r>
            <a:br>
              <a:rPr lang="en-IN" altLang="en-US" sz="2200"/>
            </a:br>
            <a:r>
              <a:rPr lang="en-IN" altLang="en-US" sz="2200"/>
              <a:t>b) temporary storage of data</a:t>
            </a:r>
            <a:br>
              <a:rPr lang="en-IN" altLang="en-US" sz="2200"/>
            </a:br>
            <a:r>
              <a:rPr lang="en-IN" altLang="en-US" sz="2200"/>
              <a:t>c) storing contents of registers temporarily inside the CPU</a:t>
            </a:r>
            <a:br>
              <a:rPr lang="en-IN" altLang="en-US" sz="2200"/>
            </a:br>
            <a:r>
              <a:rPr lang="en-IN" altLang="en-US" sz="2200" b="1"/>
              <a:t>d) all of the mentioned</a:t>
            </a:r>
          </a:p>
        </p:txBody>
      </p:sp>
      <p:sp>
        <p:nvSpPr>
          <p:cNvPr id="4" name="Date Placeholder 3"/>
          <p:cNvSpPr>
            <a:spLocks noGrp="1"/>
          </p:cNvSpPr>
          <p:nvPr>
            <p:ph type="dt" sz="quarter" idx="10"/>
          </p:nvPr>
        </p:nvSpPr>
        <p:spPr/>
        <p:txBody>
          <a:bodyPr/>
          <a:lstStyle/>
          <a:p>
            <a:pPr>
              <a:defRPr/>
            </a:pPr>
            <a:fld id="{D5B57326-82A1-426F-9417-CEDB3BC937E7}"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12288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00A669-E619-4889-A889-B3D17B4D55A2}" type="slidenum">
              <a:rPr lang="en-US" altLang="en-US" sz="1200">
                <a:solidFill>
                  <a:srgbClr val="898989"/>
                </a:solidFill>
              </a:rPr>
              <a:pPr>
                <a:spcBef>
                  <a:spcPct val="0"/>
                </a:spcBef>
                <a:buFontTx/>
                <a:buNone/>
              </a:pPr>
              <a:t>104</a:t>
            </a:fld>
            <a:endParaRPr lang="en-US" altLang="en-US" sz="1200">
              <a:solidFill>
                <a:srgbClr val="898989"/>
              </a:solidFill>
            </a:endParaRPr>
          </a:p>
        </p:txBody>
      </p:sp>
      <p:sp>
        <p:nvSpPr>
          <p:cNvPr id="7" name="Title 1"/>
          <p:cNvSpPr txBox="1">
            <a:spLocks/>
          </p:cNvSpPr>
          <p:nvPr/>
        </p:nvSpPr>
        <p:spPr>
          <a:xfrm>
            <a:off x="1371600" y="0"/>
            <a:ext cx="7772400" cy="63658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12288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a:xfrm>
            <a:off x="76200" y="636588"/>
            <a:ext cx="8839200" cy="5903912"/>
          </a:xfrm>
        </p:spPr>
        <p:txBody>
          <a:bodyPr/>
          <a:lstStyle/>
          <a:p>
            <a:pPr marL="457200" indent="-457200" eaLnBrk="1" hangingPunct="1">
              <a:buFont typeface="Calibri" panose="020F0502020204030204" pitchFamily="34" charset="0"/>
              <a:buAutoNum type="arabicPeriod" startAt="4"/>
            </a:pPr>
            <a:r>
              <a:rPr lang="en-IN" altLang="en-US" sz="2200"/>
              <a:t>The reverse process of transferring the data back from the stack to the CPU register is known as</a:t>
            </a:r>
            <a:br>
              <a:rPr lang="en-IN" altLang="en-US" sz="2200"/>
            </a:br>
            <a:r>
              <a:rPr lang="en-IN" altLang="en-US" sz="2200"/>
              <a:t>a) pulling out the stack</a:t>
            </a:r>
            <a:br>
              <a:rPr lang="en-IN" altLang="en-US" sz="2200"/>
            </a:br>
            <a:r>
              <a:rPr lang="en-IN" altLang="en-US" sz="2200"/>
              <a:t>b) pushing out the stack</a:t>
            </a:r>
            <a:br>
              <a:rPr lang="en-IN" altLang="en-US" sz="2200"/>
            </a:br>
            <a:r>
              <a:rPr lang="en-IN" altLang="en-US" sz="2200"/>
              <a:t>c) popping out the stack</a:t>
            </a:r>
            <a:br>
              <a:rPr lang="en-IN" altLang="en-US" sz="2200"/>
            </a:br>
            <a:r>
              <a:rPr lang="en-IN" altLang="en-US" sz="2200" b="1"/>
              <a:t>d) popping off the stack</a:t>
            </a:r>
          </a:p>
          <a:p>
            <a:pPr marL="457200" indent="-457200" eaLnBrk="1" hangingPunct="1">
              <a:buFont typeface="Calibri" panose="020F0502020204030204" pitchFamily="34" charset="0"/>
              <a:buAutoNum type="arabicPeriod" startAt="4"/>
            </a:pPr>
            <a:r>
              <a:rPr lang="en-IN" altLang="en-US" sz="2200"/>
              <a:t>Which of the following is not a visible register?</a:t>
            </a:r>
            <a:br>
              <a:rPr lang="en-IN" altLang="en-US" sz="2200"/>
            </a:br>
            <a:r>
              <a:rPr lang="en-IN" altLang="en-US" sz="2200"/>
              <a:t>a) General Purpose Registers</a:t>
            </a:r>
            <a:br>
              <a:rPr lang="en-IN" altLang="en-US" sz="2200"/>
            </a:br>
            <a:r>
              <a:rPr lang="en-IN" altLang="en-US" sz="2200"/>
              <a:t>b) Address Register</a:t>
            </a:r>
            <a:br>
              <a:rPr lang="en-IN" altLang="en-US" sz="2200"/>
            </a:br>
            <a:r>
              <a:rPr lang="en-IN" altLang="en-US" sz="2200"/>
              <a:t>c) Status Register</a:t>
            </a:r>
            <a:br>
              <a:rPr lang="en-IN" altLang="en-US" sz="2200"/>
            </a:br>
            <a:r>
              <a:rPr lang="en-IN" altLang="en-US" sz="2200" b="1"/>
              <a:t>d) MAR</a:t>
            </a:r>
          </a:p>
          <a:p>
            <a:pPr marL="457200" indent="-457200" eaLnBrk="1" hangingPunct="1">
              <a:buFont typeface="Calibri" panose="020F0502020204030204" pitchFamily="34" charset="0"/>
              <a:buAutoNum type="arabicPeriod" startAt="4"/>
            </a:pPr>
            <a:r>
              <a:rPr lang="en-IN" altLang="en-US" sz="2200"/>
              <a:t>Opcode indicates the operations to be performed.</a:t>
            </a:r>
            <a:br>
              <a:rPr lang="en-IN" altLang="en-US" sz="2200"/>
            </a:br>
            <a:r>
              <a:rPr lang="en-IN" altLang="en-US" sz="2200" b="1"/>
              <a:t>a) True</a:t>
            </a:r>
            <a:r>
              <a:rPr lang="en-IN" altLang="en-US" sz="2200"/>
              <a:t/>
            </a:r>
            <a:br>
              <a:rPr lang="en-IN" altLang="en-US" sz="2200"/>
            </a:br>
            <a:r>
              <a:rPr lang="en-IN" altLang="en-US" sz="2200"/>
              <a:t>b) False</a:t>
            </a:r>
            <a:endParaRPr lang="en-IN" altLang="en-US" sz="2200" b="1"/>
          </a:p>
          <a:p>
            <a:pPr marL="457200" indent="-457200" eaLnBrk="1" hangingPunct="1">
              <a:buFont typeface="Calibri" panose="020F0502020204030204" pitchFamily="34" charset="0"/>
              <a:buAutoNum type="arabicPeriod" startAt="4"/>
            </a:pPr>
            <a:endParaRPr lang="en-US" altLang="en-US" sz="2200" b="1">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218206FA-A13D-4F7A-B5DE-1397D1899C06}"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12390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9FCE71-E03A-4021-950A-1DAB2F6EAFE6}" type="slidenum">
              <a:rPr lang="en-US" altLang="en-US" sz="1200">
                <a:solidFill>
                  <a:srgbClr val="898989"/>
                </a:solidFill>
              </a:rPr>
              <a:pPr>
                <a:spcBef>
                  <a:spcPct val="0"/>
                </a:spcBef>
                <a:buFontTx/>
                <a:buNone/>
              </a:pPr>
              <a:t>105</a:t>
            </a:fld>
            <a:endParaRPr lang="en-US" altLang="en-US" sz="1200">
              <a:solidFill>
                <a:srgbClr val="898989"/>
              </a:solidFill>
            </a:endParaRPr>
          </a:p>
        </p:txBody>
      </p:sp>
      <p:sp>
        <p:nvSpPr>
          <p:cNvPr id="7" name="Title 1"/>
          <p:cNvSpPr txBox="1">
            <a:spLocks/>
          </p:cNvSpPr>
          <p:nvPr/>
        </p:nvSpPr>
        <p:spPr>
          <a:xfrm>
            <a:off x="1371600" y="0"/>
            <a:ext cx="7772400" cy="63658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12391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505CC49-AAFB-461D-8D6D-7ECE0176EE7B}"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12493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B249B0-F745-4F9F-8FE9-B76A7078BF72}" type="slidenum">
              <a:rPr lang="en-US" altLang="en-US" sz="1200">
                <a:solidFill>
                  <a:srgbClr val="898989"/>
                </a:solidFill>
              </a:rPr>
              <a:pPr>
                <a:spcBef>
                  <a:spcPct val="0"/>
                </a:spcBef>
                <a:buFontTx/>
                <a:buNone/>
              </a:pPr>
              <a:t>106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Introduction to Topic 7</a:t>
            </a:r>
            <a:endParaRPr lang="en-US" sz="3200" b="1" dirty="0"/>
          </a:p>
        </p:txBody>
      </p:sp>
      <p:pic>
        <p:nvPicPr>
          <p:cNvPr id="12493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8"/>
          <p:cNvGraphicFramePr>
            <a:graphicFrameLocks noGrp="1"/>
          </p:cNvGraphicFramePr>
          <p:nvPr/>
        </p:nvGraphicFramePr>
        <p:xfrm>
          <a:off x="609600" y="1401763"/>
          <a:ext cx="8077200" cy="2027237"/>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xmlns="" val="20000"/>
                    </a:ext>
                  </a:extLst>
                </a:gridCol>
                <a:gridCol w="2692400">
                  <a:extLst>
                    <a:ext uri="{9D8B030D-6E8A-4147-A177-3AD203B41FA5}">
                      <a16:colId xmlns:a16="http://schemas.microsoft.com/office/drawing/2014/main" xmlns="" val="20001"/>
                    </a:ext>
                  </a:extLst>
                </a:gridCol>
                <a:gridCol w="2692400">
                  <a:extLst>
                    <a:ext uri="{9D8B030D-6E8A-4147-A177-3AD203B41FA5}">
                      <a16:colId xmlns:a16="http://schemas.microsoft.com/office/drawing/2014/main" xmlns="" val="20002"/>
                    </a:ext>
                  </a:extLst>
                </a:gridCol>
              </a:tblGrid>
              <a:tr h="461724">
                <a:tc>
                  <a:txBody>
                    <a:bodyPr/>
                    <a:lstStyle/>
                    <a:p>
                      <a:r>
                        <a:rPr lang="en-IN" sz="2200" dirty="0">
                          <a:latin typeface="+mn-lt"/>
                        </a:rPr>
                        <a:t>Name of Topic</a:t>
                      </a:r>
                    </a:p>
                  </a:txBody>
                  <a:tcPr marT="45727" marB="45727"/>
                </a:tc>
                <a:tc>
                  <a:txBody>
                    <a:bodyPr/>
                    <a:lstStyle/>
                    <a:p>
                      <a:r>
                        <a:rPr lang="en-IN" sz="2200" dirty="0">
                          <a:latin typeface="+mn-lt"/>
                        </a:rPr>
                        <a:t>Objective of Topic</a:t>
                      </a:r>
                    </a:p>
                  </a:txBody>
                  <a:tcPr marT="45727" marB="45727"/>
                </a:tc>
                <a:tc>
                  <a:txBody>
                    <a:bodyPr/>
                    <a:lstStyle/>
                    <a:p>
                      <a:r>
                        <a:rPr lang="en-IN" sz="2200" dirty="0">
                          <a:latin typeface="+mn-lt"/>
                        </a:rPr>
                        <a:t>Mapping with CO</a:t>
                      </a:r>
                    </a:p>
                  </a:txBody>
                  <a:tcPr marT="45727" marB="45727"/>
                </a:tc>
                <a:extLst>
                  <a:ext uri="{0D108BD9-81ED-4DB2-BD59-A6C34878D82A}">
                    <a16:rowId xmlns:a16="http://schemas.microsoft.com/office/drawing/2014/main" xmlns="" val="10000"/>
                  </a:ext>
                </a:extLst>
              </a:tr>
              <a:tr h="1565513">
                <a:tc>
                  <a:txBody>
                    <a:bodyPr/>
                    <a:lstStyle/>
                    <a:p>
                      <a:pPr lvl="0" algn="ctr">
                        <a:spcBef>
                          <a:spcPct val="0"/>
                        </a:spcBef>
                        <a:defRPr/>
                      </a:pPr>
                      <a:r>
                        <a:rPr lang="en-US" altLang="en-US" sz="2200" dirty="0"/>
                        <a:t>Addressing Modes</a:t>
                      </a:r>
                    </a:p>
                  </a:txBody>
                  <a:tcPr marT="45727" marB="45727"/>
                </a:tc>
                <a:tc>
                  <a:txBody>
                    <a:bodyPr/>
                    <a:lstStyle/>
                    <a:p>
                      <a:pPr algn="just"/>
                      <a:r>
                        <a:rPr lang="en-IN" sz="2200" dirty="0">
                          <a:latin typeface="+mn-lt"/>
                        </a:rPr>
                        <a:t>Students will be able to know the different addressing modes.</a:t>
                      </a:r>
                    </a:p>
                  </a:txBody>
                  <a:tcPr marT="45727" marB="45727"/>
                </a:tc>
                <a:tc>
                  <a:txBody>
                    <a:bodyPr/>
                    <a:lstStyle/>
                    <a:p>
                      <a:pPr algn="ctr"/>
                      <a:endParaRPr lang="en-IN" sz="2200" dirty="0">
                        <a:latin typeface="+mn-lt"/>
                      </a:endParaRPr>
                    </a:p>
                    <a:p>
                      <a:pPr algn="ctr"/>
                      <a:r>
                        <a:rPr lang="en-IN" sz="2200" dirty="0">
                          <a:latin typeface="+mn-lt"/>
                        </a:rPr>
                        <a:t>CO 1</a:t>
                      </a:r>
                    </a:p>
                  </a:txBody>
                  <a:tcPr marT="45727" marB="45727"/>
                </a:tc>
                <a:extLst>
                  <a:ext uri="{0D108BD9-81ED-4DB2-BD59-A6C34878D82A}">
                    <a16:rowId xmlns:a16="http://schemas.microsoft.com/office/drawing/2014/main" xmlns="" val="10001"/>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80E3FF9-8DB6-49CD-8378-BCA050F277ED}" type="datetime1">
              <a:rPr lang="en-US" smtClean="0"/>
              <a:t>8/24/2022</a:t>
            </a:fld>
            <a:endParaRPr lang="en-US"/>
          </a:p>
        </p:txBody>
      </p:sp>
      <p:sp>
        <p:nvSpPr>
          <p:cNvPr id="1259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36059F-45DC-40B2-A340-79188E8033C0}" type="slidenum">
              <a:rPr lang="en-US" altLang="en-US" sz="1200">
                <a:solidFill>
                  <a:srgbClr val="898989"/>
                </a:solidFill>
              </a:rPr>
              <a:pPr>
                <a:spcBef>
                  <a:spcPct val="0"/>
                </a:spcBef>
                <a:buFontTx/>
                <a:buNone/>
              </a:pPr>
              <a:t>107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Addressing Modes</a:t>
            </a:r>
          </a:p>
        </p:txBody>
      </p:sp>
      <p:pic>
        <p:nvPicPr>
          <p:cNvPr id="1259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8"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228600" y="1066800"/>
            <a:ext cx="8686800" cy="2124075"/>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The addressing mode specifies a rule for interpreting or modifying the address field of the instruction before the operand is actually referenced.</a:t>
            </a:r>
          </a:p>
          <a:p>
            <a:pPr marL="342900" indent="-342900" algn="just" eaLnBrk="1" hangingPunct="1">
              <a:buFont typeface="Arial" panose="020B0604020202020204" pitchFamily="34" charset="0"/>
              <a:buChar char="•"/>
              <a:defRPr/>
            </a:pPr>
            <a:r>
              <a:rPr lang="en-US" sz="2200" dirty="0">
                <a:latin typeface="+mn-lt"/>
                <a:cs typeface="Arial" charset="0"/>
              </a:rPr>
              <a:t>The decoding step in the instruction cycle determines the operation to be performed, the addressing mode of the instruction, and the location of the operands</a:t>
            </a:r>
          </a:p>
        </p:txBody>
      </p:sp>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DBD42E3-EE11-470F-9029-AAB9612B40C3}" type="datetime1">
              <a:rPr lang="en-US" smtClean="0"/>
              <a:t>8/24/2022</a:t>
            </a:fld>
            <a:endParaRPr lang="en-US"/>
          </a:p>
        </p:txBody>
      </p:sp>
      <p:sp>
        <p:nvSpPr>
          <p:cNvPr id="12697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92E37D-A116-4BA4-B55A-77C8029651A0}" type="slidenum">
              <a:rPr lang="en-US" altLang="en-US" sz="1200">
                <a:solidFill>
                  <a:srgbClr val="898989"/>
                </a:solidFill>
              </a:rPr>
              <a:pPr>
                <a:spcBef>
                  <a:spcPct val="0"/>
                </a:spcBef>
                <a:buFontTx/>
                <a:buNone/>
              </a:pPr>
              <a:t>108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Addressing Modes</a:t>
            </a:r>
          </a:p>
        </p:txBody>
      </p:sp>
      <p:pic>
        <p:nvPicPr>
          <p:cNvPr id="12698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2"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234950" y="765175"/>
            <a:ext cx="8915400" cy="5848350"/>
          </a:xfrm>
          <a:prstGeom prst="rect">
            <a:avLst/>
          </a:prstGeom>
          <a:noFill/>
        </p:spPr>
        <p:txBody>
          <a:bodyPr>
            <a:spAutoFit/>
          </a:bodyPr>
          <a:lstStyle/>
          <a:p>
            <a:pPr marL="457200" indent="-457200" algn="just" eaLnBrk="1" hangingPunct="1">
              <a:buFont typeface="+mj-lt"/>
              <a:buAutoNum type="arabicPeriod"/>
              <a:defRPr/>
            </a:pPr>
            <a:r>
              <a:rPr lang="en-US" sz="2200" b="1" dirty="0">
                <a:latin typeface="+mn-lt"/>
                <a:cs typeface="Arial" charset="0"/>
              </a:rPr>
              <a:t>Implied mode</a:t>
            </a:r>
            <a:r>
              <a:rPr lang="en-US" sz="2200" dirty="0">
                <a:latin typeface="+mn-lt"/>
                <a:cs typeface="Arial" charset="0"/>
              </a:rPr>
              <a:t>:</a:t>
            </a:r>
          </a:p>
          <a:p>
            <a:pPr marL="342900" indent="-342900" algn="just" eaLnBrk="1" hangingPunct="1">
              <a:buFont typeface="Arial" panose="020B0604020202020204" pitchFamily="34" charset="0"/>
              <a:buChar char="•"/>
              <a:defRPr/>
            </a:pPr>
            <a:r>
              <a:rPr lang="en-US" sz="2200" dirty="0">
                <a:latin typeface="+mn-lt"/>
                <a:cs typeface="Arial" charset="0"/>
              </a:rPr>
              <a:t>The operands are specified implicitly in the definition of the instruction – complement accumulator or zero-address instructions.</a:t>
            </a:r>
          </a:p>
          <a:p>
            <a:pPr marL="342900" indent="-342900" algn="just" eaLnBrk="1" hangingPunct="1">
              <a:buFont typeface="Arial" panose="020B0604020202020204" pitchFamily="34" charset="0"/>
              <a:buChar char="•"/>
              <a:defRPr/>
            </a:pPr>
            <a:r>
              <a:rPr lang="en-US" sz="2200" dirty="0">
                <a:latin typeface="+mn-lt"/>
                <a:cs typeface="Arial" charset="0"/>
              </a:rPr>
              <a:t>CMA   , CLC</a:t>
            </a:r>
          </a:p>
          <a:p>
            <a:pPr marL="342900" indent="-342900" algn="just" eaLnBrk="1" hangingPunct="1">
              <a:buFont typeface="Arial" panose="020B0604020202020204" pitchFamily="34" charset="0"/>
              <a:buChar char="•"/>
              <a:defRPr/>
            </a:pPr>
            <a:endParaRPr lang="en-US" sz="2200" dirty="0">
              <a:latin typeface="+mn-lt"/>
              <a:cs typeface="Arial" charset="0"/>
            </a:endParaRPr>
          </a:p>
          <a:p>
            <a:pPr marL="457200" indent="-457200" algn="just" eaLnBrk="1" hangingPunct="1">
              <a:buFont typeface="+mj-lt"/>
              <a:buAutoNum type="arabicPeriod" startAt="2"/>
              <a:defRPr/>
            </a:pPr>
            <a:r>
              <a:rPr lang="en-US" sz="2200" b="1" dirty="0">
                <a:latin typeface="+mn-lt"/>
                <a:cs typeface="Arial" charset="0"/>
              </a:rPr>
              <a:t>Immediate mode</a:t>
            </a:r>
            <a:r>
              <a:rPr lang="en-US" sz="2200" dirty="0">
                <a:latin typeface="+mn-lt"/>
                <a:cs typeface="Arial" charset="0"/>
              </a:rPr>
              <a:t>:</a:t>
            </a:r>
          </a:p>
          <a:p>
            <a:pPr marL="342900" indent="-342900" algn="just" eaLnBrk="1" hangingPunct="1">
              <a:buFont typeface="Arial" panose="020B0604020202020204" pitchFamily="34" charset="0"/>
              <a:buChar char="•"/>
              <a:defRPr/>
            </a:pPr>
            <a:r>
              <a:rPr lang="en-US" sz="2200" dirty="0">
                <a:latin typeface="+mn-lt"/>
                <a:cs typeface="Arial" charset="0"/>
              </a:rPr>
              <a:t>The operands value are specified in the instruction.</a:t>
            </a:r>
          </a:p>
          <a:p>
            <a:pPr marL="342900" indent="-342900" algn="just" eaLnBrk="1" hangingPunct="1">
              <a:buFont typeface="Arial" panose="020B0604020202020204" pitchFamily="34" charset="0"/>
              <a:buChar char="•"/>
              <a:defRPr/>
            </a:pPr>
            <a:r>
              <a:rPr lang="en-US" sz="2200" dirty="0">
                <a:latin typeface="+mn-lt"/>
                <a:cs typeface="Arial" charset="0"/>
              </a:rPr>
              <a:t>Immediate mode instructions is said to be useful for initializing registers to a constant value.</a:t>
            </a:r>
          </a:p>
          <a:p>
            <a:pPr marL="342900" indent="-342900" algn="just" eaLnBrk="1" hangingPunct="1">
              <a:buFont typeface="Arial" panose="020B0604020202020204" pitchFamily="34" charset="0"/>
              <a:buChar char="•"/>
              <a:defRPr/>
            </a:pPr>
            <a:r>
              <a:rPr lang="en-US" sz="2200" dirty="0">
                <a:latin typeface="+mn-lt"/>
                <a:cs typeface="Arial" charset="0"/>
              </a:rPr>
              <a:t>MOV AL, 35 H</a:t>
            </a:r>
          </a:p>
          <a:p>
            <a:pPr algn="just" eaLnBrk="1" hangingPunct="1">
              <a:defRPr/>
            </a:pPr>
            <a:endParaRPr lang="en-US" sz="2200" dirty="0">
              <a:latin typeface="+mn-lt"/>
              <a:cs typeface="Arial" charset="0"/>
            </a:endParaRPr>
          </a:p>
          <a:p>
            <a:pPr marL="457200" indent="-457200" algn="just" eaLnBrk="1" hangingPunct="1">
              <a:buFont typeface="+mj-lt"/>
              <a:buAutoNum type="arabicPeriod" startAt="3"/>
              <a:defRPr/>
            </a:pPr>
            <a:r>
              <a:rPr lang="en-US" sz="2200" b="1" dirty="0">
                <a:latin typeface="+mn-lt"/>
                <a:cs typeface="Arial" charset="0"/>
              </a:rPr>
              <a:t>Register mode</a:t>
            </a:r>
            <a:r>
              <a:rPr lang="en-US" sz="2200" dirty="0">
                <a:latin typeface="+mn-lt"/>
                <a:cs typeface="Arial" charset="0"/>
              </a:rPr>
              <a:t>:</a:t>
            </a:r>
          </a:p>
          <a:p>
            <a:pPr marL="342900" indent="-342900" algn="just" eaLnBrk="1" hangingPunct="1">
              <a:buFont typeface="Arial" panose="020B0604020202020204" pitchFamily="34" charset="0"/>
              <a:buChar char="•"/>
              <a:defRPr/>
            </a:pPr>
            <a:r>
              <a:rPr lang="en-US" sz="2200" dirty="0">
                <a:latin typeface="+mn-lt"/>
                <a:cs typeface="Arial" charset="0"/>
              </a:rPr>
              <a:t>The operands are in registers and the register is present in CPU.</a:t>
            </a:r>
          </a:p>
          <a:p>
            <a:pPr marL="342900" indent="-342900" algn="just" eaLnBrk="1" hangingPunct="1">
              <a:buFont typeface="Arial" panose="020B0604020202020204" pitchFamily="34" charset="0"/>
              <a:buChar char="•"/>
              <a:defRPr/>
            </a:pPr>
            <a:r>
              <a:rPr lang="en-US" sz="2200" dirty="0">
                <a:latin typeface="+mn-lt"/>
                <a:cs typeface="Arial" charset="0"/>
              </a:rPr>
              <a:t>The data is in the register that is specified by the instruction.</a:t>
            </a:r>
          </a:p>
          <a:p>
            <a:pPr marL="342900" indent="-342900" algn="just" eaLnBrk="1" hangingPunct="1">
              <a:buFont typeface="Arial" panose="020B0604020202020204" pitchFamily="34" charset="0"/>
              <a:buChar char="•"/>
              <a:defRPr/>
            </a:pPr>
            <a:r>
              <a:rPr lang="en-US" sz="2200" dirty="0">
                <a:latin typeface="+mn-lt"/>
                <a:cs typeface="Arial" charset="0"/>
              </a:rPr>
              <a:t>MOV   A,C   (move the content of C register to A register)</a:t>
            </a:r>
          </a:p>
          <a:p>
            <a:pPr algn="just" eaLnBrk="1" hangingPunct="1">
              <a:defRPr/>
            </a:pPr>
            <a:endParaRPr lang="en-US" sz="2200" dirty="0">
              <a:latin typeface="+mn-lt"/>
              <a:cs typeface="Arial" charset="0"/>
            </a:endParaRPr>
          </a:p>
          <a:p>
            <a:pPr eaLnBrk="1" hangingPunct="1">
              <a:defRPr/>
            </a:pPr>
            <a:endParaRPr lang="en-US" sz="2200" dirty="0">
              <a:latin typeface="+mn-lt"/>
              <a:cs typeface="Arial" charset="0"/>
            </a:endParaRPr>
          </a:p>
        </p:txBody>
      </p:sp>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5D9EFAD-8C32-467D-8B05-645A152F6B8E}" type="datetime1">
              <a:rPr lang="en-US" smtClean="0"/>
              <a:t>8/24/2022</a:t>
            </a:fld>
            <a:endParaRPr lang="en-US"/>
          </a:p>
        </p:txBody>
      </p:sp>
      <p:sp>
        <p:nvSpPr>
          <p:cNvPr id="12800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8899137-BB6F-44E6-B243-FD7FFC67B42B}" type="slidenum">
              <a:rPr lang="en-US" altLang="en-US" sz="1200">
                <a:solidFill>
                  <a:srgbClr val="898989"/>
                </a:solidFill>
              </a:rPr>
              <a:pPr>
                <a:spcBef>
                  <a:spcPct val="0"/>
                </a:spcBef>
                <a:buFontTx/>
                <a:buNone/>
              </a:pPr>
              <a:t>109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Addressing Modes</a:t>
            </a:r>
          </a:p>
        </p:txBody>
      </p:sp>
      <p:pic>
        <p:nvPicPr>
          <p:cNvPr id="12800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6"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28008"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2800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90600"/>
            <a:ext cx="35052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8" name="Rectangle 5"/>
          <p:cNvSpPr>
            <a:spLocks noChangeArrowheads="1"/>
          </p:cNvSpPr>
          <p:nvPr/>
        </p:nvSpPr>
        <p:spPr bwMode="auto">
          <a:xfrm>
            <a:off x="1079500" y="835025"/>
            <a:ext cx="1828800" cy="706438"/>
          </a:xfrm>
          <a:prstGeom prst="rect">
            <a:avLst/>
          </a:prstGeom>
          <a:noFill/>
          <a:ln w="9525">
            <a:noFill/>
            <a:miter lim="800000"/>
            <a:headEnd/>
            <a:tailEnd/>
          </a:ln>
        </p:spPr>
        <p:txBody>
          <a:bodyPr anchor="ctr">
            <a:spAutoFit/>
          </a:bodyPr>
          <a:lstStyle/>
          <a:p>
            <a:pPr eaLnBrk="1" hangingPunct="1">
              <a:defRPr/>
            </a:pPr>
            <a:r>
              <a:rPr lang="en-US" sz="2000" b="1" dirty="0">
                <a:latin typeface="+mn-lt"/>
                <a:cs typeface="Arial" charset="0"/>
              </a:rPr>
              <a:t>Register Addressing</a:t>
            </a:r>
            <a:endParaRPr lang="en-US" sz="2000" dirty="0">
              <a:latin typeface="+mn-lt"/>
              <a:cs typeface="Arial" charset="0"/>
            </a:endParaRPr>
          </a:p>
        </p:txBody>
      </p:sp>
      <p:pic>
        <p:nvPicPr>
          <p:cNvPr id="1280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4288" y="1119188"/>
            <a:ext cx="32766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4" name="Rectangle 5"/>
          <p:cNvSpPr>
            <a:spLocks noChangeArrowheads="1"/>
          </p:cNvSpPr>
          <p:nvPr/>
        </p:nvSpPr>
        <p:spPr bwMode="auto">
          <a:xfrm>
            <a:off x="5943600" y="847725"/>
            <a:ext cx="2362200" cy="708025"/>
          </a:xfrm>
          <a:prstGeom prst="rect">
            <a:avLst/>
          </a:prstGeom>
          <a:noFill/>
          <a:ln>
            <a:noFill/>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defRPr/>
            </a:pPr>
            <a:r>
              <a:rPr lang="en-US" altLang="en-US" sz="2000" b="1" dirty="0">
                <a:latin typeface="+mn-lt"/>
              </a:rPr>
              <a:t>Register Indirect Addressing</a:t>
            </a:r>
            <a:endParaRPr lang="en-US" altLang="en-US" sz="20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64CD7F03-2F6C-4B05-8D31-7F465D424531}" type="datetime1">
              <a:rPr lang="en-US" smtClean="0"/>
              <a:t>8/24/2022</a:t>
            </a:fld>
            <a:endParaRPr lang="en-US"/>
          </a:p>
        </p:txBody>
      </p:sp>
      <p:sp>
        <p:nvSpPr>
          <p:cNvPr id="16387"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9CB371-0D54-4C6B-AF3D-DE022058E7C9}" type="slidenum">
              <a:rPr lang="en-US" altLang="en-US" sz="1200">
                <a:solidFill>
                  <a:srgbClr val="898989"/>
                </a:solidFill>
              </a:rPr>
              <a:pPr>
                <a:spcBef>
                  <a:spcPct val="0"/>
                </a:spcBef>
                <a:buFontTx/>
                <a:buNone/>
              </a:pPr>
              <a:t>11</a:t>
            </a:fld>
            <a:endParaRPr lang="en-US" altLang="en-US" sz="1200">
              <a:solidFill>
                <a:srgbClr val="898989"/>
              </a:solidFill>
            </a:endParaRP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Educational Objectives</a:t>
            </a:r>
          </a:p>
        </p:txBody>
      </p:sp>
      <p:pic>
        <p:nvPicPr>
          <p:cNvPr id="16389"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2" name="TextBox 1">
            <a:extLst>
              <a:ext uri="{FF2B5EF4-FFF2-40B4-BE49-F238E27FC236}">
                <a16:creationId xmlns:a16="http://schemas.microsoft.com/office/drawing/2014/main" xmlns="" id="{C8399255-49A6-217A-1648-F855738A42CC}"/>
              </a:ext>
            </a:extLst>
          </p:cNvPr>
          <p:cNvSpPr txBox="1"/>
          <p:nvPr/>
        </p:nvSpPr>
        <p:spPr>
          <a:xfrm>
            <a:off x="685801" y="1426912"/>
            <a:ext cx="7924799" cy="23314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fontAlgn="base"/>
            <a:r>
              <a:rPr lang="en-US" sz="2200" b="1" dirty="0">
                <a:solidFill>
                  <a:schemeClr val="tx1"/>
                </a:solidFill>
                <a:cs typeface="Times New Roman" pitchFamily="18" charset="0"/>
              </a:rPr>
              <a:t>PEO1: </a:t>
            </a:r>
            <a:r>
              <a:rPr lang="en-IN" sz="2200" b="0" i="0" dirty="0">
                <a:solidFill>
                  <a:schemeClr val="tx1"/>
                </a:solidFill>
                <a:effectLst/>
              </a:rPr>
              <a:t>Solve real-time complex problems and adapt to technological changes with the ability of lifelong learning.</a:t>
            </a:r>
          </a:p>
          <a:p>
            <a:pPr algn="just" fontAlgn="base"/>
            <a:r>
              <a:rPr lang="en-US" sz="2200" b="1" dirty="0">
                <a:solidFill>
                  <a:schemeClr val="tx1"/>
                </a:solidFill>
                <a:cs typeface="Times New Roman" pitchFamily="18" charset="0"/>
              </a:rPr>
              <a:t>PEO2: </a:t>
            </a:r>
            <a:r>
              <a:rPr lang="en-IN" sz="2200" b="0" i="0" dirty="0">
                <a:solidFill>
                  <a:schemeClr val="tx1"/>
                </a:solidFill>
                <a:effectLst/>
              </a:rPr>
              <a:t>Work as data scientists, entrepreneurs, and bureaucrats for the goodwill of the society and pursue higher education.</a:t>
            </a:r>
          </a:p>
          <a:p>
            <a:pPr algn="just" fontAlgn="base"/>
            <a:r>
              <a:rPr lang="en-US" sz="2200" b="1" dirty="0">
                <a:solidFill>
                  <a:schemeClr val="tx1"/>
                </a:solidFill>
                <a:cs typeface="Times New Roman" pitchFamily="18" charset="0"/>
              </a:rPr>
              <a:t>PEO3: </a:t>
            </a:r>
            <a:r>
              <a:rPr lang="en-IN" sz="2200" b="0" i="0" dirty="0">
                <a:solidFill>
                  <a:schemeClr val="tx1"/>
                </a:solidFill>
                <a:effectLst/>
              </a:rPr>
              <a:t>Exhibit professional ethics and moral values with good leadership qualities and effective interpersonal skills.</a:t>
            </a:r>
          </a:p>
          <a:p>
            <a:pPr lvl="0"/>
            <a:endParaRPr lang="en-US" sz="1350" dirty="0"/>
          </a:p>
        </p:txBody>
      </p:sp>
    </p:spTree>
    <p:extLst>
      <p:ext uri="{BB962C8B-B14F-4D97-AF65-F5344CB8AC3E}">
        <p14:creationId xmlns:p14="http://schemas.microsoft.com/office/powerpoint/2010/main" val="28614581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049E7D1-5B75-42C0-905D-E255CE04AEE3}" type="datetime1">
              <a:rPr lang="en-US" smtClean="0"/>
              <a:t>8/24/2022</a:t>
            </a:fld>
            <a:endParaRPr lang="en-US"/>
          </a:p>
        </p:txBody>
      </p:sp>
      <p:sp>
        <p:nvSpPr>
          <p:cNvPr id="12902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51B5EF-7E7C-475E-8240-DD394D6DCE38}" type="slidenum">
              <a:rPr lang="en-US" altLang="en-US" sz="1200">
                <a:solidFill>
                  <a:srgbClr val="898989"/>
                </a:solidFill>
              </a:rPr>
              <a:pPr>
                <a:spcBef>
                  <a:spcPct val="0"/>
                </a:spcBef>
                <a:buFontTx/>
                <a:buNone/>
              </a:pPr>
              <a:t>110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Addressing Modes</a:t>
            </a:r>
          </a:p>
        </p:txBody>
      </p:sp>
      <p:pic>
        <p:nvPicPr>
          <p:cNvPr id="12902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0"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234950" y="765175"/>
            <a:ext cx="8915400" cy="6186488"/>
          </a:xfrm>
          <a:prstGeom prst="rect">
            <a:avLst/>
          </a:prstGeom>
          <a:noFill/>
        </p:spPr>
        <p:txBody>
          <a:bodyPr>
            <a:spAutoFit/>
          </a:bodyPr>
          <a:lstStyle/>
          <a:p>
            <a:pPr marL="457200" indent="-457200" algn="just" eaLnBrk="1" hangingPunct="1">
              <a:buFont typeface="+mj-lt"/>
              <a:buAutoNum type="arabicPeriod" startAt="4"/>
              <a:defRPr/>
            </a:pPr>
            <a:r>
              <a:rPr lang="en-US" sz="2200" b="1" dirty="0">
                <a:latin typeface="+mn-lt"/>
                <a:cs typeface="Arial" charset="0"/>
              </a:rPr>
              <a:t>Register Indirect mode</a:t>
            </a:r>
            <a:r>
              <a:rPr lang="en-US" sz="2200" dirty="0">
                <a:latin typeface="+mn-lt"/>
                <a:cs typeface="Arial" charset="0"/>
              </a:rPr>
              <a:t>:</a:t>
            </a:r>
          </a:p>
          <a:p>
            <a:pPr marL="342900" indent="-342900" algn="just" eaLnBrk="1" hangingPunct="1">
              <a:buFont typeface="Arial" panose="020B0604020202020204" pitchFamily="34" charset="0"/>
              <a:buChar char="•"/>
              <a:defRPr/>
            </a:pPr>
            <a:r>
              <a:rPr lang="en-US" sz="2200" dirty="0">
                <a:latin typeface="+mn-lt"/>
                <a:cs typeface="Arial" charset="0"/>
              </a:rPr>
              <a:t>In this mode the instruction specifies a register in the CPU whose contents give the address of the operand in memory.</a:t>
            </a:r>
          </a:p>
          <a:p>
            <a:pPr marL="342900" indent="-342900" algn="just" eaLnBrk="1" hangingPunct="1">
              <a:buFont typeface="Arial" panose="020B0604020202020204" pitchFamily="34" charset="0"/>
              <a:buChar char="•"/>
              <a:defRPr/>
            </a:pPr>
            <a:r>
              <a:rPr lang="en-US" sz="2200" dirty="0">
                <a:latin typeface="+mn-lt"/>
                <a:cs typeface="Arial" charset="0"/>
              </a:rPr>
              <a:t>The selected register contains the address of the operand  rather than the operand itself.</a:t>
            </a:r>
          </a:p>
          <a:p>
            <a:pPr marL="342900" indent="-342900" algn="just" eaLnBrk="1" hangingPunct="1">
              <a:buFont typeface="Arial" panose="020B0604020202020204" pitchFamily="34" charset="0"/>
              <a:buChar char="•"/>
              <a:defRPr/>
            </a:pPr>
            <a:r>
              <a:rPr lang="en-US" sz="2200" dirty="0">
                <a:latin typeface="+mn-lt"/>
                <a:cs typeface="Arial" charset="0"/>
              </a:rPr>
              <a:t>MOV   AX,[CX]   (move the content of memory location addressed by the register CX to the register AX)</a:t>
            </a:r>
          </a:p>
          <a:p>
            <a:pPr algn="just" eaLnBrk="1" hangingPunct="1">
              <a:defRPr/>
            </a:pPr>
            <a:endParaRPr lang="en-US" sz="2200" dirty="0">
              <a:latin typeface="+mn-lt"/>
              <a:cs typeface="Arial" charset="0"/>
            </a:endParaRPr>
          </a:p>
          <a:p>
            <a:pPr marL="457200" indent="-457200" algn="just" eaLnBrk="1" hangingPunct="1">
              <a:buFont typeface="+mj-lt"/>
              <a:buAutoNum type="arabicPeriod" startAt="5"/>
              <a:defRPr/>
            </a:pPr>
            <a:r>
              <a:rPr lang="en-US" sz="2200" b="1" dirty="0">
                <a:latin typeface="+mn-lt"/>
                <a:cs typeface="Arial" charset="0"/>
              </a:rPr>
              <a:t>Autoincrement/Autodecrement mode</a:t>
            </a:r>
            <a:r>
              <a:rPr lang="en-US" sz="2200" dirty="0">
                <a:latin typeface="+mn-lt"/>
                <a:cs typeface="Arial" charset="0"/>
              </a:rPr>
              <a:t>:</a:t>
            </a:r>
          </a:p>
          <a:p>
            <a:pPr marL="342900" indent="-342900" algn="just" eaLnBrk="1" hangingPunct="1">
              <a:buFont typeface="Arial" panose="020B0604020202020204" pitchFamily="34" charset="0"/>
              <a:buChar char="•"/>
              <a:defRPr/>
            </a:pPr>
            <a:r>
              <a:rPr lang="en-US" sz="2200" dirty="0">
                <a:latin typeface="+mn-lt"/>
                <a:cs typeface="Arial" charset="0"/>
              </a:rPr>
              <a:t>This is similar to register indirect mode except that the register is incremented or decremented after or before its value is used to access memory.</a:t>
            </a:r>
          </a:p>
          <a:p>
            <a:pPr marL="457200" indent="-457200" algn="just" eaLnBrk="1" hangingPunct="1">
              <a:buFont typeface="+mj-lt"/>
              <a:buAutoNum type="alphaLcParenR"/>
              <a:defRPr/>
            </a:pPr>
            <a:r>
              <a:rPr lang="en-US" sz="2200" dirty="0">
                <a:latin typeface="+mn-lt"/>
                <a:cs typeface="Arial" charset="0"/>
              </a:rPr>
              <a:t>Increment mode- After accessing the operand the contents of this register are automatically incremented to point to next consecutive memory location.</a:t>
            </a:r>
          </a:p>
          <a:p>
            <a:pPr marL="457200" indent="-457200" algn="just" eaLnBrk="1" hangingPunct="1">
              <a:buFont typeface="+mj-lt"/>
              <a:buAutoNum type="alphaLcParenR"/>
              <a:defRPr/>
            </a:pPr>
            <a:endParaRPr lang="en-US" sz="2200" dirty="0">
              <a:latin typeface="+mn-lt"/>
              <a:cs typeface="Arial" charset="0"/>
            </a:endParaRPr>
          </a:p>
          <a:p>
            <a:pPr algn="just" eaLnBrk="1" hangingPunct="1">
              <a:defRPr/>
            </a:pPr>
            <a:endParaRPr lang="en-US" sz="2200" dirty="0">
              <a:latin typeface="+mn-lt"/>
              <a:cs typeface="Arial" charset="0"/>
            </a:endParaRPr>
          </a:p>
          <a:p>
            <a:pPr marL="342900" indent="-342900" algn="just" eaLnBrk="1" hangingPunct="1">
              <a:buFont typeface="Arial" panose="020B0604020202020204" pitchFamily="34" charset="0"/>
              <a:buChar char="•"/>
              <a:defRPr/>
            </a:pPr>
            <a:endParaRPr lang="en-US" sz="2200" dirty="0">
              <a:latin typeface="+mn-lt"/>
              <a:cs typeface="Arial" charset="0"/>
            </a:endParaRPr>
          </a:p>
        </p:txBody>
      </p:sp>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DFB86AB-EA2E-4CDA-B084-29CD7974CCAB}" type="datetime1">
              <a:rPr lang="en-US" smtClean="0"/>
              <a:t>8/24/2022</a:t>
            </a:fld>
            <a:endParaRPr lang="en-US"/>
          </a:p>
        </p:txBody>
      </p:sp>
      <p:sp>
        <p:nvSpPr>
          <p:cNvPr id="13005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FB07CC5-8139-4696-8478-A21D27ABD364}" type="slidenum">
              <a:rPr lang="en-US" altLang="en-US" sz="1200">
                <a:solidFill>
                  <a:srgbClr val="898989"/>
                </a:solidFill>
              </a:rPr>
              <a:pPr>
                <a:spcBef>
                  <a:spcPct val="0"/>
                </a:spcBef>
                <a:buFontTx/>
                <a:buNone/>
              </a:pPr>
              <a:t>111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Addressing Modes</a:t>
            </a:r>
          </a:p>
        </p:txBody>
      </p:sp>
      <p:pic>
        <p:nvPicPr>
          <p:cNvPr id="13005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4"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234950" y="765175"/>
            <a:ext cx="8915400" cy="5848350"/>
          </a:xfrm>
          <a:prstGeom prst="rect">
            <a:avLst/>
          </a:prstGeom>
          <a:noFill/>
        </p:spPr>
        <p:txBody>
          <a:bodyPr>
            <a:spAutoFit/>
          </a:bodyPr>
          <a:lstStyle/>
          <a:p>
            <a:pPr eaLnBrk="1" hangingPunct="1">
              <a:defRPr/>
            </a:pPr>
            <a:r>
              <a:rPr lang="en-US" sz="2200" dirty="0">
                <a:latin typeface="+mn-lt"/>
                <a:cs typeface="Arial" charset="0"/>
              </a:rPr>
              <a:t>Example:    Add R1, (R2+)</a:t>
            </a:r>
          </a:p>
          <a:p>
            <a:pPr eaLnBrk="1" hangingPunct="1">
              <a:defRPr/>
            </a:pPr>
            <a:r>
              <a:rPr lang="en-US" sz="2200" dirty="0">
                <a:latin typeface="+mn-lt"/>
                <a:cs typeface="Arial" charset="0"/>
              </a:rPr>
              <a:t>OR </a:t>
            </a:r>
          </a:p>
          <a:p>
            <a:pPr eaLnBrk="1" hangingPunct="1">
              <a:defRPr/>
            </a:pPr>
            <a:r>
              <a:rPr lang="en-US" sz="2200" dirty="0">
                <a:latin typeface="+mn-lt"/>
                <a:cs typeface="Arial" charset="0"/>
              </a:rPr>
              <a:t>                 R1 = R1 + M[R2]</a:t>
            </a:r>
          </a:p>
          <a:p>
            <a:pPr eaLnBrk="1" hangingPunct="1">
              <a:defRPr/>
            </a:pPr>
            <a:r>
              <a:rPr lang="en-US" sz="2200" dirty="0">
                <a:latin typeface="+mn-lt"/>
                <a:cs typeface="Arial" charset="0"/>
              </a:rPr>
              <a:t>                   R2 = R2 + d  </a:t>
            </a:r>
          </a:p>
          <a:p>
            <a:pPr eaLnBrk="1" hangingPunct="1">
              <a:defRPr/>
            </a:pPr>
            <a:endParaRPr lang="en-US" sz="2200" dirty="0">
              <a:latin typeface="+mn-lt"/>
              <a:cs typeface="Arial" charset="0"/>
            </a:endParaRPr>
          </a:p>
          <a:p>
            <a:pPr eaLnBrk="1" hangingPunct="1">
              <a:defRPr/>
            </a:pPr>
            <a:r>
              <a:rPr lang="en-US" sz="2200" dirty="0">
                <a:latin typeface="+mn-lt"/>
                <a:cs typeface="Arial" charset="0"/>
              </a:rPr>
              <a:t>Useful for stepping through arrays in a loop.</a:t>
            </a:r>
          </a:p>
          <a:p>
            <a:pPr eaLnBrk="1" hangingPunct="1">
              <a:defRPr/>
            </a:pPr>
            <a:r>
              <a:rPr lang="en-US" sz="2200" dirty="0">
                <a:latin typeface="+mn-lt"/>
                <a:cs typeface="Arial" charset="0"/>
              </a:rPr>
              <a:t>R2 – start of the array, d- size of an element.</a:t>
            </a:r>
          </a:p>
          <a:p>
            <a:pPr eaLnBrk="1" hangingPunct="1">
              <a:defRPr/>
            </a:pPr>
            <a:endParaRPr lang="en-US" sz="2200" dirty="0">
              <a:latin typeface="+mn-lt"/>
              <a:cs typeface="Arial" charset="0"/>
            </a:endParaRPr>
          </a:p>
          <a:p>
            <a:pPr eaLnBrk="1" hangingPunct="1">
              <a:defRPr/>
            </a:pPr>
            <a:endParaRPr lang="en-US" sz="2200" dirty="0">
              <a:latin typeface="+mn-lt"/>
              <a:cs typeface="Arial" charset="0"/>
            </a:endParaRPr>
          </a:p>
          <a:p>
            <a:pPr marL="457200" indent="-457200" eaLnBrk="1" hangingPunct="1">
              <a:buFont typeface="+mj-lt"/>
              <a:buAutoNum type="alphaLcParenR" startAt="2"/>
              <a:defRPr/>
            </a:pPr>
            <a:r>
              <a:rPr lang="en-US" sz="2200" dirty="0">
                <a:latin typeface="+mn-lt"/>
                <a:cs typeface="Arial" charset="0"/>
              </a:rPr>
              <a:t>Decrement Mode:</a:t>
            </a:r>
          </a:p>
          <a:p>
            <a:pPr marL="342900" indent="-342900" eaLnBrk="1" hangingPunct="1">
              <a:buFont typeface="Arial" panose="020B0604020202020204" pitchFamily="34" charset="0"/>
              <a:buChar char="•"/>
              <a:defRPr/>
            </a:pPr>
            <a:r>
              <a:rPr lang="en-US" sz="2200" dirty="0">
                <a:latin typeface="+mn-lt"/>
                <a:cs typeface="Arial" charset="0"/>
              </a:rPr>
              <a:t>Before accessing the operand , the contents of this register are automatically decremented to point to the previous consecutive memory location.</a:t>
            </a:r>
          </a:p>
          <a:p>
            <a:pPr eaLnBrk="1" hangingPunct="1">
              <a:defRPr/>
            </a:pPr>
            <a:r>
              <a:rPr lang="en-US" sz="2200" dirty="0">
                <a:latin typeface="+mn-lt"/>
                <a:cs typeface="Arial" charset="0"/>
              </a:rPr>
              <a:t>Example-      Add R1, (-R2) </a:t>
            </a:r>
          </a:p>
          <a:p>
            <a:pPr eaLnBrk="1" hangingPunct="1">
              <a:defRPr/>
            </a:pPr>
            <a:r>
              <a:rPr lang="en-US" sz="2200" dirty="0">
                <a:latin typeface="+mn-lt"/>
                <a:cs typeface="Arial" charset="0"/>
              </a:rPr>
              <a:t>OR</a:t>
            </a:r>
          </a:p>
          <a:p>
            <a:pPr eaLnBrk="1" hangingPunct="1">
              <a:defRPr/>
            </a:pPr>
            <a:r>
              <a:rPr lang="en-US" sz="2200" dirty="0">
                <a:latin typeface="+mn-lt"/>
                <a:cs typeface="Arial" charset="0"/>
              </a:rPr>
              <a:t>                      R2 = R2 – d</a:t>
            </a:r>
          </a:p>
          <a:p>
            <a:pPr eaLnBrk="1" hangingPunct="1">
              <a:defRPr/>
            </a:pPr>
            <a:r>
              <a:rPr lang="en-US" sz="2200" dirty="0">
                <a:latin typeface="+mn-lt"/>
                <a:cs typeface="Arial" charset="0"/>
              </a:rPr>
              <a:t>                     R1 = R1 + M [R2]</a:t>
            </a:r>
          </a:p>
        </p:txBody>
      </p:sp>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89CF921-A4CB-4CDB-A18E-391EE140C1CB}" type="datetime1">
              <a:rPr lang="en-US" smtClean="0"/>
              <a:t>8/24/2022</a:t>
            </a:fld>
            <a:endParaRPr lang="en-US"/>
          </a:p>
        </p:txBody>
      </p:sp>
      <p:sp>
        <p:nvSpPr>
          <p:cNvPr id="13107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1294FF-0310-41C1-8A1D-F5381515F6F1}" type="slidenum">
              <a:rPr lang="en-US" altLang="en-US" sz="1200">
                <a:solidFill>
                  <a:srgbClr val="898989"/>
                </a:solidFill>
              </a:rPr>
              <a:pPr>
                <a:spcBef>
                  <a:spcPct val="0"/>
                </a:spcBef>
                <a:buFontTx/>
                <a:buNone/>
              </a:pPr>
              <a:t>112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Addressing Modes</a:t>
            </a:r>
          </a:p>
        </p:txBody>
      </p:sp>
      <p:pic>
        <p:nvPicPr>
          <p:cNvPr id="13107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8"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234950" y="765175"/>
            <a:ext cx="8915400" cy="4832350"/>
          </a:xfrm>
          <a:prstGeom prst="rect">
            <a:avLst/>
          </a:prstGeom>
          <a:noFill/>
        </p:spPr>
        <p:txBody>
          <a:bodyPr>
            <a:spAutoFit/>
          </a:bodyPr>
          <a:lstStyle/>
          <a:p>
            <a:pPr marL="457200" indent="-457200" algn="just" eaLnBrk="1" hangingPunct="1">
              <a:buFont typeface="+mj-lt"/>
              <a:buAutoNum type="arabicPeriod" startAt="6"/>
              <a:defRPr/>
            </a:pPr>
            <a:r>
              <a:rPr lang="en-US" sz="2200" b="1" dirty="0">
                <a:latin typeface="+mn-lt"/>
                <a:cs typeface="Arial" charset="0"/>
              </a:rPr>
              <a:t>Direct Address mode</a:t>
            </a:r>
            <a:r>
              <a:rPr lang="en-US" sz="2200" dirty="0">
                <a:latin typeface="+mn-lt"/>
                <a:cs typeface="Arial" charset="0"/>
              </a:rPr>
              <a:t>:</a:t>
            </a:r>
          </a:p>
          <a:p>
            <a:pPr marL="342900" indent="-342900" algn="just" eaLnBrk="1" hangingPunct="1">
              <a:buFont typeface="Arial" panose="020B0604020202020204" pitchFamily="34" charset="0"/>
              <a:buChar char="•"/>
              <a:defRPr/>
            </a:pPr>
            <a:r>
              <a:rPr lang="en-US" sz="2200" dirty="0">
                <a:latin typeface="+mn-lt"/>
                <a:cs typeface="Arial" charset="0"/>
              </a:rPr>
              <a:t>In this mode the effective address is equal to the address part of the instruction.</a:t>
            </a:r>
          </a:p>
          <a:p>
            <a:pPr marL="342900" indent="-342900" algn="just" eaLnBrk="1" hangingPunct="1">
              <a:buFont typeface="Arial" panose="020B0604020202020204" pitchFamily="34" charset="0"/>
              <a:buChar char="•"/>
              <a:defRPr/>
            </a:pPr>
            <a:r>
              <a:rPr lang="en-US" sz="2200" dirty="0">
                <a:latin typeface="+mn-lt"/>
                <a:cs typeface="Arial" charset="0"/>
              </a:rPr>
              <a:t>The operand resides in memory and its address is given directly by the address field of the instruction.</a:t>
            </a:r>
          </a:p>
          <a:p>
            <a:pPr marL="342900" indent="-342900" algn="just" eaLnBrk="1" hangingPunct="1">
              <a:buFont typeface="Arial" panose="020B0604020202020204" pitchFamily="34" charset="0"/>
              <a:buChar char="•"/>
              <a:defRPr/>
            </a:pPr>
            <a:r>
              <a:rPr lang="en-US" sz="2200" dirty="0">
                <a:latin typeface="+mn-lt"/>
                <a:cs typeface="Arial" charset="0"/>
              </a:rPr>
              <a:t>Example – ADD AL, [0301]       (add the content of address 0301 to A)</a:t>
            </a:r>
          </a:p>
          <a:p>
            <a:pPr marL="342900" indent="-342900" algn="just" eaLnBrk="1" hangingPunct="1">
              <a:buFont typeface="Arial" panose="020B0604020202020204" pitchFamily="34" charset="0"/>
              <a:buChar char="•"/>
              <a:defRPr/>
            </a:pPr>
            <a:endParaRPr lang="en-US" sz="2200" dirty="0">
              <a:latin typeface="+mn-lt"/>
              <a:cs typeface="Arial" charset="0"/>
            </a:endParaRPr>
          </a:p>
          <a:p>
            <a:pPr marL="457200" indent="-457200" algn="just" eaLnBrk="1" hangingPunct="1">
              <a:buFont typeface="+mj-lt"/>
              <a:buAutoNum type="arabicPeriod" startAt="7"/>
              <a:defRPr/>
            </a:pPr>
            <a:r>
              <a:rPr lang="en-US" sz="2200" b="1" dirty="0">
                <a:latin typeface="+mn-lt"/>
                <a:cs typeface="Arial" charset="0"/>
              </a:rPr>
              <a:t>Indirect Address mode </a:t>
            </a:r>
            <a:r>
              <a:rPr lang="en-US" sz="2200" dirty="0">
                <a:latin typeface="+mn-lt"/>
                <a:cs typeface="Arial" charset="0"/>
              </a:rPr>
              <a:t>:</a:t>
            </a:r>
          </a:p>
          <a:p>
            <a:pPr marL="342900" indent="-342900" algn="just" eaLnBrk="1" hangingPunct="1">
              <a:buFont typeface="Arial" panose="020B0604020202020204" pitchFamily="34" charset="0"/>
              <a:buChar char="•"/>
              <a:defRPr/>
            </a:pPr>
            <a:r>
              <a:rPr lang="en-US" sz="2200" dirty="0">
                <a:latin typeface="+mn-lt"/>
                <a:cs typeface="Arial" charset="0"/>
              </a:rPr>
              <a:t>In this mode the address field of the instruction gives the address where the effective address is stored in memory.</a:t>
            </a:r>
          </a:p>
          <a:p>
            <a:pPr marL="342900" indent="-342900" algn="just" eaLnBrk="1" hangingPunct="1">
              <a:buFont typeface="Arial" panose="020B0604020202020204" pitchFamily="34" charset="0"/>
              <a:buChar char="•"/>
              <a:defRPr/>
            </a:pPr>
            <a:r>
              <a:rPr lang="en-US" sz="2200" dirty="0">
                <a:latin typeface="+mn-lt"/>
                <a:cs typeface="Arial" charset="0"/>
              </a:rPr>
              <a:t>In this address field of instruction gives the address where the effective address is stored in memory.</a:t>
            </a:r>
          </a:p>
          <a:p>
            <a:pPr algn="just" eaLnBrk="1" hangingPunct="1">
              <a:defRPr/>
            </a:pPr>
            <a:endParaRPr lang="en-US" sz="2200" dirty="0">
              <a:latin typeface="+mn-lt"/>
              <a:cs typeface="Arial" charset="0"/>
            </a:endParaRPr>
          </a:p>
          <a:p>
            <a:pPr marL="342900" indent="-342900" algn="just" eaLnBrk="1" hangingPunct="1">
              <a:buFont typeface="Arial" panose="020B0604020202020204" pitchFamily="34" charset="0"/>
              <a:buChar char="•"/>
              <a:defRPr/>
            </a:pPr>
            <a:endParaRPr lang="en-US" sz="2200" dirty="0">
              <a:latin typeface="+mn-lt"/>
              <a:cs typeface="Arial" charset="0"/>
            </a:endParaRPr>
          </a:p>
        </p:txBody>
      </p:sp>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566C434-4404-43A9-8143-76F1A033070D}" type="datetime1">
              <a:rPr lang="en-US" smtClean="0"/>
              <a:t>8/24/2022</a:t>
            </a:fld>
            <a:endParaRPr lang="en-US"/>
          </a:p>
        </p:txBody>
      </p:sp>
      <p:sp>
        <p:nvSpPr>
          <p:cNvPr id="13209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6DF4D2-9893-4733-A21D-2324517E6EBC}" type="slidenum">
              <a:rPr lang="en-US" altLang="en-US" sz="1200">
                <a:solidFill>
                  <a:srgbClr val="898989"/>
                </a:solidFill>
              </a:rPr>
              <a:pPr>
                <a:spcBef>
                  <a:spcPct val="0"/>
                </a:spcBef>
                <a:buFontTx/>
                <a:buNone/>
              </a:pPr>
              <a:t>113</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Addressing Modes</a:t>
            </a:r>
          </a:p>
        </p:txBody>
      </p:sp>
      <p:pic>
        <p:nvPicPr>
          <p:cNvPr id="13210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Rectangle 1"/>
          <p:cNvSpPr>
            <a:spLocks noChangeArrowheads="1"/>
          </p:cNvSpPr>
          <p:nvPr/>
        </p:nvSpPr>
        <p:spPr bwMode="auto">
          <a:xfrm>
            <a:off x="1828800" y="3251200"/>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32104" name="Rectangle 4"/>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pic>
        <p:nvPicPr>
          <p:cNvPr id="13210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54163"/>
            <a:ext cx="3657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6" name="Rectangle 5"/>
          <p:cNvSpPr>
            <a:spLocks noChangeArrowheads="1"/>
          </p:cNvSpPr>
          <p:nvPr/>
        </p:nvSpPr>
        <p:spPr bwMode="auto">
          <a:xfrm>
            <a:off x="579438" y="1492250"/>
            <a:ext cx="28956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Direct Addressing</a:t>
            </a:r>
            <a:endParaRPr lang="en-US" altLang="en-US" sz="2000">
              <a:latin typeface="Arial" panose="020B0604020202020204" pitchFamily="34" charset="0"/>
            </a:endParaRPr>
          </a:p>
        </p:txBody>
      </p:sp>
      <p:pic>
        <p:nvPicPr>
          <p:cNvPr id="13210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2200" y="1752600"/>
            <a:ext cx="3784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8" name="Rectangle 5"/>
          <p:cNvSpPr>
            <a:spLocks noChangeArrowheads="1"/>
          </p:cNvSpPr>
          <p:nvPr/>
        </p:nvSpPr>
        <p:spPr bwMode="auto">
          <a:xfrm>
            <a:off x="5791200" y="1431925"/>
            <a:ext cx="243840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latin typeface="Arial" panose="020B0604020202020204" pitchFamily="34" charset="0"/>
              </a:rPr>
              <a:t>Indirect Addressing</a:t>
            </a:r>
            <a:endParaRPr lang="en-US" altLang="en-US" sz="2000">
              <a:latin typeface="Arial" panose="020B0604020202020204"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D8A259F-0B9E-41B4-8C5E-0C6424D2CAA3}" type="datetime1">
              <a:rPr lang="en-US" smtClean="0"/>
              <a:t>8/24/2022</a:t>
            </a:fld>
            <a:endParaRPr lang="en-US"/>
          </a:p>
        </p:txBody>
      </p:sp>
      <p:sp>
        <p:nvSpPr>
          <p:cNvPr id="13312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CB6B385-18BF-4031-BF41-325DFF0C3A53}" type="slidenum">
              <a:rPr lang="en-US" altLang="en-US" sz="1200">
                <a:solidFill>
                  <a:srgbClr val="898989"/>
                </a:solidFill>
              </a:rPr>
              <a:pPr>
                <a:spcBef>
                  <a:spcPct val="0"/>
                </a:spcBef>
                <a:buFontTx/>
                <a:buNone/>
              </a:pPr>
              <a:t>114</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Addressing Modes</a:t>
            </a:r>
          </a:p>
        </p:txBody>
      </p:sp>
      <p:pic>
        <p:nvPicPr>
          <p:cNvPr id="13312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6"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228600" y="1066800"/>
            <a:ext cx="8686800" cy="3478213"/>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b="1" dirty="0">
                <a:latin typeface="+mn-lt"/>
                <a:cs typeface="Arial" charset="0"/>
              </a:rPr>
              <a:t>Relative address mode: </a:t>
            </a:r>
            <a:r>
              <a:rPr lang="en-US" sz="2200" dirty="0">
                <a:latin typeface="+mn-lt"/>
                <a:cs typeface="Arial" charset="0"/>
              </a:rPr>
              <a:t>the effective address is the summation of the address field and the content of the PC</a:t>
            </a:r>
          </a:p>
          <a:p>
            <a:pPr marL="342900" indent="-342900" algn="just" eaLnBrk="1" hangingPunct="1">
              <a:buFont typeface="Arial" panose="020B0604020202020204" pitchFamily="34" charset="0"/>
              <a:buChar char="•"/>
              <a:defRPr/>
            </a:pPr>
            <a:r>
              <a:rPr lang="en-US" sz="2200" b="1" dirty="0">
                <a:latin typeface="+mn-lt"/>
                <a:cs typeface="Arial" charset="0"/>
              </a:rPr>
              <a:t>Indexed addressing mode:</a:t>
            </a:r>
            <a:r>
              <a:rPr lang="en-US" sz="2200" dirty="0">
                <a:latin typeface="+mn-lt"/>
                <a:cs typeface="Arial" charset="0"/>
              </a:rPr>
              <a:t> the effective address is the summation of an index register and the address field</a:t>
            </a:r>
          </a:p>
          <a:p>
            <a:pPr marL="342900" indent="-342900" algn="just" eaLnBrk="1" hangingPunct="1">
              <a:buFont typeface="Arial" panose="020B0604020202020204" pitchFamily="34" charset="0"/>
              <a:buChar char="•"/>
              <a:defRPr/>
            </a:pPr>
            <a:r>
              <a:rPr lang="en-US" sz="2200" b="1" dirty="0">
                <a:latin typeface="+mn-lt"/>
                <a:cs typeface="Arial" charset="0"/>
              </a:rPr>
              <a:t>Base register address mode: </a:t>
            </a:r>
            <a:r>
              <a:rPr lang="en-US" sz="2200" dirty="0">
                <a:latin typeface="+mn-lt"/>
                <a:cs typeface="Arial" charset="0"/>
              </a:rPr>
              <a:t>the effective address is the summation of a base register and the address field</a:t>
            </a:r>
          </a:p>
          <a:p>
            <a:pPr eaLnBrk="1" hangingPunct="1">
              <a:defRPr/>
            </a:pPr>
            <a:endParaRPr lang="en-US" sz="2200" dirty="0">
              <a:latin typeface="+mn-lt"/>
              <a:cs typeface="Arial" charset="0"/>
            </a:endParaRPr>
          </a:p>
          <a:p>
            <a:pPr marL="342900" indent="-342900" algn="just" eaLnBrk="1" hangingPunct="1">
              <a:buFont typeface="Arial" panose="020B0604020202020204" pitchFamily="34" charset="0"/>
              <a:buChar char="•"/>
              <a:defRPr/>
            </a:pPr>
            <a:r>
              <a:rPr lang="en-US" sz="2200" b="1" dirty="0">
                <a:latin typeface="+mn-lt"/>
                <a:cs typeface="Arial" charset="0"/>
              </a:rPr>
              <a:t>effective address = address part of instruction + content of CPU register</a:t>
            </a:r>
          </a:p>
          <a:p>
            <a:pPr eaLnBrk="1" hangingPunct="1">
              <a:buFont typeface="Arial" pitchFamily="34" charset="0"/>
              <a:buChar char="•"/>
              <a:defRPr/>
            </a:pPr>
            <a:endParaRPr lang="en-US" sz="2200" dirty="0">
              <a:latin typeface="+mn-lt"/>
              <a:cs typeface="Arial" charset="0"/>
            </a:endParaRPr>
          </a:p>
        </p:txBody>
      </p:sp>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741608B0-6C9B-4940-9E62-A9E09520D472}" type="datetime1">
              <a:rPr lang="en-US" smtClean="0"/>
              <a:t>8/24/2022</a:t>
            </a:fld>
            <a:endParaRPr lang="en-US" dirty="0"/>
          </a:p>
        </p:txBody>
      </p:sp>
      <p:sp>
        <p:nvSpPr>
          <p:cNvPr id="13414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5EF67F-88AE-4471-9A27-42DF74B9C8F6}" type="slidenum">
              <a:rPr lang="en-US" altLang="en-US" sz="1200">
                <a:solidFill>
                  <a:srgbClr val="898989"/>
                </a:solidFill>
              </a:rPr>
              <a:pPr>
                <a:spcBef>
                  <a:spcPct val="0"/>
                </a:spcBef>
                <a:buFontTx/>
                <a:buNone/>
              </a:pPr>
              <a:t>115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13414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304800" y="836613"/>
            <a:ext cx="8534400" cy="5899051"/>
          </a:xfrm>
          <a:prstGeom prst="rect">
            <a:avLst/>
          </a:prstGeom>
          <a:noFill/>
        </p:spPr>
        <p:txBody>
          <a:bodyPr>
            <a:spAutoFit/>
          </a:bodyPr>
          <a:lstStyle/>
          <a:p>
            <a:pPr marL="12065" algn="just">
              <a:spcBef>
                <a:spcPts val="100"/>
              </a:spcBef>
              <a:tabLst>
                <a:tab pos="329565" algn="l"/>
                <a:tab pos="330200" algn="l"/>
              </a:tabLst>
              <a:defRPr/>
            </a:pPr>
            <a:r>
              <a:rPr lang="en-US" sz="2200" dirty="0">
                <a:latin typeface="+mj-lt"/>
                <a:cs typeface="Times New Roman" pitchFamily="18" charset="0"/>
              </a:rPr>
              <a:t>1. RTL </a:t>
            </a:r>
            <a:r>
              <a:rPr lang="en-US" sz="2200" spc="-10" dirty="0">
                <a:latin typeface="+mj-lt"/>
                <a:cs typeface="Times New Roman" pitchFamily="18" charset="0"/>
              </a:rPr>
              <a:t>stands</a:t>
            </a:r>
            <a:r>
              <a:rPr lang="en-US" sz="2200" spc="-15" dirty="0">
                <a:latin typeface="+mj-lt"/>
                <a:cs typeface="Times New Roman" pitchFamily="18" charset="0"/>
              </a:rPr>
              <a:t> </a:t>
            </a:r>
            <a:r>
              <a:rPr lang="en-US" sz="2200" spc="-5" dirty="0">
                <a:latin typeface="+mj-lt"/>
                <a:cs typeface="Times New Roman" pitchFamily="18" charset="0"/>
              </a:rPr>
              <a:t>for:</a:t>
            </a:r>
            <a:endParaRPr lang="en-US" sz="2200" dirty="0">
              <a:latin typeface="+mj-lt"/>
              <a:cs typeface="Times New Roman" pitchFamily="18" charset="0"/>
            </a:endParaRPr>
          </a:p>
          <a:p>
            <a:pPr marL="12065" lvl="1" algn="just">
              <a:tabLst>
                <a:tab pos="356870" algn="l"/>
                <a:tab pos="357505" algn="l"/>
              </a:tabLst>
              <a:defRPr/>
            </a:pPr>
            <a:r>
              <a:rPr lang="en-US" sz="2200" spc="-5" dirty="0">
                <a:latin typeface="+mj-lt"/>
                <a:cs typeface="Times New Roman" pitchFamily="18" charset="0"/>
              </a:rPr>
              <a:t>a.  Random transfer</a:t>
            </a:r>
            <a:r>
              <a:rPr lang="en-US" sz="2200" spc="-55" dirty="0">
                <a:latin typeface="+mj-lt"/>
                <a:cs typeface="Times New Roman" pitchFamily="18" charset="0"/>
              </a:rPr>
              <a:t> </a:t>
            </a:r>
            <a:r>
              <a:rPr lang="en-US" sz="2200" spc="-5" dirty="0">
                <a:latin typeface="+mj-lt"/>
                <a:cs typeface="Times New Roman" pitchFamily="18" charset="0"/>
              </a:rPr>
              <a:t>language</a:t>
            </a:r>
            <a:endParaRPr lang="en-US" sz="2200" dirty="0">
              <a:latin typeface="+mj-lt"/>
              <a:cs typeface="Times New Roman" pitchFamily="18" charset="0"/>
            </a:endParaRPr>
          </a:p>
          <a:p>
            <a:pPr marL="12065" lvl="1" algn="just">
              <a:tabLst>
                <a:tab pos="338455" algn="l"/>
                <a:tab pos="339090" algn="l"/>
              </a:tabLst>
              <a:defRPr/>
            </a:pPr>
            <a:r>
              <a:rPr lang="en-US" sz="2200" b="1" spc="-10" dirty="0">
                <a:latin typeface="+mj-lt"/>
                <a:cs typeface="Times New Roman" pitchFamily="18" charset="0"/>
              </a:rPr>
              <a:t>b.  Register </a:t>
            </a:r>
            <a:r>
              <a:rPr lang="en-US" sz="2200" b="1" spc="-5" dirty="0">
                <a:latin typeface="+mj-lt"/>
                <a:cs typeface="Times New Roman" pitchFamily="18" charset="0"/>
              </a:rPr>
              <a:t>transfer</a:t>
            </a:r>
            <a:r>
              <a:rPr lang="en-US" sz="2200" b="1" spc="-25" dirty="0">
                <a:latin typeface="+mj-lt"/>
                <a:cs typeface="Times New Roman" pitchFamily="18" charset="0"/>
              </a:rPr>
              <a:t> </a:t>
            </a:r>
            <a:r>
              <a:rPr lang="en-US" sz="2200" b="1" spc="-5" dirty="0">
                <a:latin typeface="+mj-lt"/>
                <a:cs typeface="Times New Roman" pitchFamily="18" charset="0"/>
              </a:rPr>
              <a:t>language</a:t>
            </a:r>
            <a:endParaRPr lang="en-US" sz="2200" dirty="0">
              <a:latin typeface="+mj-lt"/>
              <a:cs typeface="Times New Roman" pitchFamily="18" charset="0"/>
            </a:endParaRPr>
          </a:p>
          <a:p>
            <a:pPr marL="12065" lvl="1" algn="just">
              <a:tabLst>
                <a:tab pos="356870" algn="l"/>
                <a:tab pos="357505" algn="l"/>
              </a:tabLst>
              <a:defRPr/>
            </a:pPr>
            <a:r>
              <a:rPr lang="en-US" sz="2200" spc="-5" dirty="0">
                <a:latin typeface="+mj-lt"/>
                <a:cs typeface="Times New Roman" pitchFamily="18" charset="0"/>
              </a:rPr>
              <a:t>c.  Arithmetic transfer</a:t>
            </a:r>
            <a:r>
              <a:rPr lang="en-US" sz="2200" spc="-50" dirty="0">
                <a:latin typeface="+mj-lt"/>
                <a:cs typeface="Times New Roman" pitchFamily="18" charset="0"/>
              </a:rPr>
              <a:t> </a:t>
            </a:r>
            <a:r>
              <a:rPr lang="en-US" sz="2200" spc="-5" dirty="0">
                <a:latin typeface="+mj-lt"/>
                <a:cs typeface="Times New Roman" pitchFamily="18" charset="0"/>
              </a:rPr>
              <a:t>language</a:t>
            </a:r>
            <a:endParaRPr lang="en-US" sz="2200" dirty="0">
              <a:latin typeface="+mj-lt"/>
              <a:cs typeface="Times New Roman" pitchFamily="18" charset="0"/>
            </a:endParaRPr>
          </a:p>
          <a:p>
            <a:pPr marL="12065" lvl="1" algn="just">
              <a:tabLst>
                <a:tab pos="329565" algn="l"/>
                <a:tab pos="330200" algn="l"/>
              </a:tabLst>
              <a:defRPr/>
            </a:pPr>
            <a:r>
              <a:rPr lang="en-US" sz="2200" spc="-10" dirty="0">
                <a:latin typeface="+mj-lt"/>
                <a:cs typeface="Times New Roman" pitchFamily="18" charset="0"/>
              </a:rPr>
              <a:t>d.  All </a:t>
            </a:r>
            <a:r>
              <a:rPr lang="en-US" sz="2200" spc="-15" dirty="0">
                <a:latin typeface="+mj-lt"/>
                <a:cs typeface="Times New Roman" pitchFamily="18" charset="0"/>
              </a:rPr>
              <a:t>of</a:t>
            </a:r>
            <a:r>
              <a:rPr lang="en-US" sz="2200" dirty="0">
                <a:latin typeface="+mj-lt"/>
                <a:cs typeface="Times New Roman" pitchFamily="18" charset="0"/>
              </a:rPr>
              <a:t> these</a:t>
            </a:r>
          </a:p>
          <a:p>
            <a:pPr marL="12065" lvl="1" algn="just">
              <a:tabLst>
                <a:tab pos="329565" algn="l"/>
                <a:tab pos="330200" algn="l"/>
              </a:tabLst>
              <a:defRPr/>
            </a:pPr>
            <a:r>
              <a:rPr lang="en-US" sz="2200" dirty="0">
                <a:latin typeface="+mj-lt"/>
                <a:cs typeface="Times New Roman" pitchFamily="18" charset="0"/>
              </a:rPr>
              <a:t>2.  The </a:t>
            </a:r>
            <a:r>
              <a:rPr lang="en-US" sz="2200" spc="-5" dirty="0">
                <a:latin typeface="+mj-lt"/>
                <a:cs typeface="Times New Roman" pitchFamily="18" charset="0"/>
              </a:rPr>
              <a:t>register that </a:t>
            </a:r>
            <a:r>
              <a:rPr lang="en-US" sz="2200" spc="-10" dirty="0">
                <a:latin typeface="+mj-lt"/>
                <a:cs typeface="Times New Roman" pitchFamily="18" charset="0"/>
              </a:rPr>
              <a:t>includes </a:t>
            </a:r>
            <a:r>
              <a:rPr lang="en-US" sz="2200" dirty="0">
                <a:latin typeface="+mj-lt"/>
                <a:cs typeface="Times New Roman" pitchFamily="18" charset="0"/>
              </a:rPr>
              <a:t>the </a:t>
            </a:r>
            <a:r>
              <a:rPr lang="en-US" sz="2200" spc="-5" dirty="0">
                <a:latin typeface="+mj-lt"/>
                <a:cs typeface="Times New Roman" pitchFamily="18" charset="0"/>
              </a:rPr>
              <a:t>address </a:t>
            </a:r>
            <a:r>
              <a:rPr lang="en-US" sz="2200" spc="-15" dirty="0">
                <a:latin typeface="+mj-lt"/>
                <a:cs typeface="Times New Roman" pitchFamily="18" charset="0"/>
              </a:rPr>
              <a:t>of</a:t>
            </a:r>
            <a:r>
              <a:rPr lang="en-US" sz="2200" spc="5" dirty="0">
                <a:latin typeface="+mj-lt"/>
                <a:cs typeface="Times New Roman" pitchFamily="18" charset="0"/>
              </a:rPr>
              <a:t> </a:t>
            </a:r>
            <a:r>
              <a:rPr lang="en-US" sz="2200" dirty="0">
                <a:latin typeface="+mj-lt"/>
                <a:cs typeface="Times New Roman" pitchFamily="18" charset="0"/>
              </a:rPr>
              <a:t>the </a:t>
            </a:r>
            <a:r>
              <a:rPr lang="en-US" sz="2200" spc="-20" dirty="0">
                <a:latin typeface="+mj-lt"/>
                <a:cs typeface="Times New Roman" pitchFamily="18" charset="0"/>
              </a:rPr>
              <a:t>m</a:t>
            </a:r>
            <a:r>
              <a:rPr lang="en-US" sz="2200" spc="10" dirty="0">
                <a:latin typeface="+mj-lt"/>
                <a:cs typeface="Times New Roman" pitchFamily="18" charset="0"/>
              </a:rPr>
              <a:t>e</a:t>
            </a:r>
            <a:r>
              <a:rPr lang="en-US" sz="2200" spc="-20" dirty="0">
                <a:latin typeface="+mj-lt"/>
                <a:cs typeface="Times New Roman" pitchFamily="18" charset="0"/>
              </a:rPr>
              <a:t>m</a:t>
            </a:r>
            <a:r>
              <a:rPr lang="en-US" sz="2200" spc="-25" dirty="0">
                <a:latin typeface="+mj-lt"/>
                <a:cs typeface="Times New Roman" pitchFamily="18" charset="0"/>
              </a:rPr>
              <a:t>o</a:t>
            </a:r>
            <a:r>
              <a:rPr lang="en-US" sz="2200" spc="35" dirty="0">
                <a:latin typeface="+mj-lt"/>
                <a:cs typeface="Times New Roman" pitchFamily="18" charset="0"/>
              </a:rPr>
              <a:t>r</a:t>
            </a:r>
            <a:r>
              <a:rPr lang="en-US" sz="2200" dirty="0">
                <a:latin typeface="+mj-lt"/>
                <a:cs typeface="Times New Roman" pitchFamily="18" charset="0"/>
              </a:rPr>
              <a:t>y</a:t>
            </a:r>
            <a:r>
              <a:rPr lang="en-US" sz="2200" spc="-15" dirty="0">
                <a:latin typeface="+mj-lt"/>
                <a:cs typeface="Times New Roman" pitchFamily="18" charset="0"/>
              </a:rPr>
              <a:t> </a:t>
            </a:r>
            <a:r>
              <a:rPr lang="en-US" sz="2200" dirty="0">
                <a:latin typeface="+mj-lt"/>
                <a:cs typeface="Times New Roman" pitchFamily="18" charset="0"/>
              </a:rPr>
              <a:t>un</a:t>
            </a:r>
            <a:r>
              <a:rPr lang="en-US" sz="2200" spc="-20" dirty="0">
                <a:latin typeface="+mj-lt"/>
                <a:cs typeface="Times New Roman" pitchFamily="18" charset="0"/>
              </a:rPr>
              <a:t>i</a:t>
            </a:r>
            <a:r>
              <a:rPr lang="en-US" sz="2200" dirty="0">
                <a:latin typeface="+mj-lt"/>
                <a:cs typeface="Times New Roman" pitchFamily="18" charset="0"/>
              </a:rPr>
              <a:t>t</a:t>
            </a:r>
            <a:r>
              <a:rPr lang="en-US" sz="2200" spc="15" dirty="0">
                <a:latin typeface="+mj-lt"/>
                <a:cs typeface="Times New Roman" pitchFamily="18" charset="0"/>
              </a:rPr>
              <a:t> </a:t>
            </a:r>
            <a:r>
              <a:rPr lang="en-US" sz="2200" spc="-20" dirty="0">
                <a:latin typeface="+mj-lt"/>
                <a:cs typeface="Times New Roman" pitchFamily="18" charset="0"/>
              </a:rPr>
              <a:t>i</a:t>
            </a:r>
            <a:r>
              <a:rPr lang="en-US" sz="2200" dirty="0">
                <a:latin typeface="+mj-lt"/>
                <a:cs typeface="Times New Roman" pitchFamily="18" charset="0"/>
              </a:rPr>
              <a:t>s</a:t>
            </a:r>
            <a:r>
              <a:rPr lang="en-US" sz="2200" spc="10" dirty="0">
                <a:latin typeface="+mj-lt"/>
                <a:cs typeface="Times New Roman" pitchFamily="18" charset="0"/>
              </a:rPr>
              <a:t> </a:t>
            </a:r>
            <a:r>
              <a:rPr lang="en-US" sz="2200" dirty="0">
                <a:latin typeface="+mj-lt"/>
                <a:cs typeface="Times New Roman" pitchFamily="18" charset="0"/>
              </a:rPr>
              <a:t>t</a:t>
            </a:r>
            <a:r>
              <a:rPr lang="en-US" sz="2200" spc="-35" dirty="0">
                <a:latin typeface="+mj-lt"/>
                <a:cs typeface="Times New Roman" pitchFamily="18" charset="0"/>
              </a:rPr>
              <a:t>e</a:t>
            </a:r>
            <a:r>
              <a:rPr lang="en-US" sz="2200" spc="35" dirty="0">
                <a:latin typeface="+mj-lt"/>
                <a:cs typeface="Times New Roman" pitchFamily="18" charset="0"/>
              </a:rPr>
              <a:t>r</a:t>
            </a:r>
            <a:r>
              <a:rPr lang="en-US" sz="2200" spc="-20" dirty="0">
                <a:latin typeface="+mj-lt"/>
                <a:cs typeface="Times New Roman" pitchFamily="18" charset="0"/>
              </a:rPr>
              <a:t>m</a:t>
            </a:r>
            <a:r>
              <a:rPr lang="en-US" sz="2200" spc="-10" dirty="0">
                <a:latin typeface="+mj-lt"/>
                <a:cs typeface="Times New Roman" pitchFamily="18" charset="0"/>
              </a:rPr>
              <a:t>e</a:t>
            </a:r>
            <a:r>
              <a:rPr lang="en-US" sz="2200" dirty="0">
                <a:latin typeface="+mj-lt"/>
                <a:cs typeface="Times New Roman" pitchFamily="18" charset="0"/>
              </a:rPr>
              <a:t>d</a:t>
            </a:r>
            <a:r>
              <a:rPr lang="en-US" sz="2200" spc="-15" dirty="0">
                <a:latin typeface="+mj-lt"/>
                <a:cs typeface="Times New Roman" pitchFamily="18" charset="0"/>
              </a:rPr>
              <a:t> </a:t>
            </a:r>
            <a:r>
              <a:rPr lang="en-US" sz="2200" spc="10" dirty="0">
                <a:latin typeface="+mj-lt"/>
                <a:cs typeface="Times New Roman" pitchFamily="18" charset="0"/>
              </a:rPr>
              <a:t>a</a:t>
            </a:r>
            <a:r>
              <a:rPr lang="en-US" sz="2200" dirty="0">
                <a:latin typeface="+mj-lt"/>
                <a:cs typeface="Times New Roman" pitchFamily="18" charset="0"/>
              </a:rPr>
              <a:t>s</a:t>
            </a:r>
            <a:r>
              <a:rPr lang="en-US" sz="2200" spc="10" dirty="0">
                <a:latin typeface="+mj-lt"/>
                <a:cs typeface="Times New Roman" pitchFamily="18" charset="0"/>
              </a:rPr>
              <a:t> </a:t>
            </a:r>
            <a:r>
              <a:rPr lang="en-US" sz="2200" dirty="0">
                <a:latin typeface="+mj-lt"/>
                <a:cs typeface="Times New Roman" pitchFamily="18" charset="0"/>
              </a:rPr>
              <a:t>t</a:t>
            </a:r>
            <a:r>
              <a:rPr lang="en-US" sz="2200" spc="-25" dirty="0">
                <a:latin typeface="+mj-lt"/>
                <a:cs typeface="Times New Roman" pitchFamily="18" charset="0"/>
              </a:rPr>
              <a:t>h</a:t>
            </a:r>
            <a:r>
              <a:rPr lang="en-US" sz="2200" dirty="0">
                <a:latin typeface="+mj-lt"/>
                <a:cs typeface="Times New Roman" pitchFamily="18" charset="0"/>
              </a:rPr>
              <a:t>e</a:t>
            </a:r>
            <a:r>
              <a:rPr lang="en-US" sz="2200" spc="-25" dirty="0">
                <a:latin typeface="+mj-lt"/>
                <a:cs typeface="Times New Roman" pitchFamily="18" charset="0"/>
              </a:rPr>
              <a:t> </a:t>
            </a:r>
            <a:r>
              <a:rPr lang="en-US" sz="2200" u="sng" dirty="0">
                <a:uFill>
                  <a:solidFill>
                    <a:srgbClr val="000000"/>
                  </a:solidFill>
                </a:uFill>
                <a:latin typeface="+mj-lt"/>
                <a:cs typeface="Times New Roman" pitchFamily="18" charset="0"/>
              </a:rPr>
              <a:t> 	</a:t>
            </a:r>
            <a:r>
              <a:rPr lang="en-US" sz="2200" dirty="0">
                <a:latin typeface="+mj-lt"/>
                <a:cs typeface="Times New Roman" pitchFamily="18" charset="0"/>
              </a:rPr>
              <a:t>:</a:t>
            </a:r>
          </a:p>
          <a:p>
            <a:pPr algn="just">
              <a:spcBef>
                <a:spcPts val="105"/>
              </a:spcBef>
              <a:tabLst>
                <a:tab pos="329565" algn="l"/>
                <a:tab pos="926465" algn="l"/>
                <a:tab pos="1243965" algn="l"/>
              </a:tabLst>
              <a:defRPr/>
            </a:pPr>
            <a:r>
              <a:rPr lang="en-US" sz="2200" b="1" spc="-5" dirty="0">
                <a:latin typeface="+mj-lt"/>
                <a:cs typeface="Times New Roman" pitchFamily="18" charset="0"/>
              </a:rPr>
              <a:t>a.  MAR	</a:t>
            </a:r>
          </a:p>
          <a:p>
            <a:pPr algn="just">
              <a:spcBef>
                <a:spcPts val="105"/>
              </a:spcBef>
              <a:tabLst>
                <a:tab pos="329565" algn="l"/>
                <a:tab pos="926465" algn="l"/>
                <a:tab pos="1243965" algn="l"/>
              </a:tabLst>
              <a:defRPr/>
            </a:pPr>
            <a:r>
              <a:rPr lang="en-US" sz="2200" spc="-10" dirty="0">
                <a:latin typeface="+mj-lt"/>
                <a:cs typeface="Times New Roman" pitchFamily="18" charset="0"/>
              </a:rPr>
              <a:t>b.  PC</a:t>
            </a:r>
            <a:endParaRPr lang="en-US" sz="2200" dirty="0">
              <a:latin typeface="+mj-lt"/>
              <a:cs typeface="Times New Roman" pitchFamily="18" charset="0"/>
            </a:endParaRPr>
          </a:p>
          <a:p>
            <a:pPr algn="just">
              <a:tabLst>
                <a:tab pos="356870" algn="l"/>
                <a:tab pos="927100" algn="l"/>
                <a:tab pos="1243965" algn="l"/>
              </a:tabLst>
              <a:defRPr/>
            </a:pPr>
            <a:r>
              <a:rPr lang="en-US" sz="2200" spc="-5" dirty="0">
                <a:latin typeface="+mj-lt"/>
                <a:cs typeface="Times New Roman" pitchFamily="18" charset="0"/>
              </a:rPr>
              <a:t>c.  IR	</a:t>
            </a:r>
          </a:p>
          <a:p>
            <a:pPr algn="just">
              <a:tabLst>
                <a:tab pos="356870" algn="l"/>
                <a:tab pos="927100" algn="l"/>
                <a:tab pos="1243965" algn="l"/>
              </a:tabLst>
              <a:defRPr/>
            </a:pPr>
            <a:r>
              <a:rPr lang="en-US" sz="2200" spc="-10" dirty="0">
                <a:latin typeface="+mj-lt"/>
                <a:cs typeface="Times New Roman" pitchFamily="18" charset="0"/>
              </a:rPr>
              <a:t>d.  None </a:t>
            </a:r>
            <a:r>
              <a:rPr lang="en-US" sz="2200" spc="-15" dirty="0">
                <a:latin typeface="+mj-lt"/>
                <a:cs typeface="Times New Roman" pitchFamily="18" charset="0"/>
              </a:rPr>
              <a:t>of</a:t>
            </a:r>
            <a:r>
              <a:rPr lang="en-US" sz="2200" spc="-30" dirty="0">
                <a:latin typeface="+mj-lt"/>
                <a:cs typeface="Times New Roman" pitchFamily="18" charset="0"/>
              </a:rPr>
              <a:t> </a:t>
            </a:r>
            <a:r>
              <a:rPr lang="en-US" sz="2200" spc="-5" dirty="0">
                <a:latin typeface="+mj-lt"/>
                <a:cs typeface="Times New Roman" pitchFamily="18" charset="0"/>
              </a:rPr>
              <a:t>these</a:t>
            </a:r>
          </a:p>
          <a:p>
            <a:pPr algn="just">
              <a:tabLst>
                <a:tab pos="356870" algn="l"/>
                <a:tab pos="927100" algn="l"/>
                <a:tab pos="1243965" algn="l"/>
              </a:tabLst>
              <a:defRPr/>
            </a:pPr>
            <a:r>
              <a:rPr lang="en-US" sz="2200" spc="-5" dirty="0">
                <a:latin typeface="+mj-lt"/>
                <a:cs typeface="Times New Roman" pitchFamily="18" charset="0"/>
              </a:rPr>
              <a:t>3.  </a:t>
            </a:r>
            <a:r>
              <a:rPr lang="en-US" sz="2200" spc="-10" dirty="0">
                <a:latin typeface="+mj-lt"/>
                <a:cs typeface="Times New Roman" pitchFamily="18" charset="0"/>
              </a:rPr>
              <a:t>Which </a:t>
            </a:r>
            <a:r>
              <a:rPr lang="en-US" sz="2200" spc="5" dirty="0">
                <a:latin typeface="+mj-lt"/>
                <a:cs typeface="Times New Roman" pitchFamily="18" charset="0"/>
              </a:rPr>
              <a:t>are</a:t>
            </a:r>
            <a:r>
              <a:rPr lang="en-US" sz="2200" spc="285" dirty="0">
                <a:latin typeface="+mj-lt"/>
                <a:cs typeface="Times New Roman" pitchFamily="18" charset="0"/>
              </a:rPr>
              <a:t> </a:t>
            </a:r>
            <a:r>
              <a:rPr lang="en-US" sz="2200" dirty="0">
                <a:latin typeface="+mj-lt"/>
                <a:cs typeface="Times New Roman" pitchFamily="18" charset="0"/>
              </a:rPr>
              <a:t>the </a:t>
            </a:r>
            <a:r>
              <a:rPr lang="en-US" sz="2200" spc="-5" dirty="0">
                <a:latin typeface="+mj-lt"/>
                <a:cs typeface="Times New Roman" pitchFamily="18" charset="0"/>
              </a:rPr>
              <a:t>operation that </a:t>
            </a:r>
            <a:r>
              <a:rPr lang="en-US" sz="2200" dirty="0">
                <a:latin typeface="+mj-lt"/>
                <a:cs typeface="Times New Roman" pitchFamily="18" charset="0"/>
              </a:rPr>
              <a:t>a </a:t>
            </a:r>
            <a:r>
              <a:rPr lang="en-US" sz="2200" spc="-10" dirty="0">
                <a:latin typeface="+mj-lt"/>
                <a:cs typeface="Times New Roman" pitchFamily="18" charset="0"/>
              </a:rPr>
              <a:t>computer  </a:t>
            </a:r>
            <a:r>
              <a:rPr lang="en-US" sz="2200" spc="-5" dirty="0">
                <a:latin typeface="+mj-lt"/>
                <a:cs typeface="Times New Roman" pitchFamily="18" charset="0"/>
              </a:rPr>
              <a:t>performs </a:t>
            </a:r>
            <a:r>
              <a:rPr lang="en-US" sz="2200" dirty="0">
                <a:latin typeface="+mj-lt"/>
                <a:cs typeface="Times New Roman" pitchFamily="18" charset="0"/>
              </a:rPr>
              <a:t>on </a:t>
            </a:r>
            <a:r>
              <a:rPr lang="en-US" sz="2200" spc="-5" dirty="0">
                <a:latin typeface="+mj-lt"/>
                <a:cs typeface="Times New Roman" pitchFamily="18" charset="0"/>
              </a:rPr>
              <a:t>data that </a:t>
            </a:r>
            <a:r>
              <a:rPr lang="en-US" sz="2200" dirty="0">
                <a:latin typeface="+mj-lt"/>
                <a:cs typeface="Times New Roman" pitchFamily="18" charset="0"/>
              </a:rPr>
              <a:t>put </a:t>
            </a:r>
            <a:r>
              <a:rPr lang="en-US" sz="2200" spc="-10" dirty="0">
                <a:latin typeface="+mj-lt"/>
                <a:cs typeface="Times New Roman" pitchFamily="18" charset="0"/>
              </a:rPr>
              <a:t>in </a:t>
            </a:r>
            <a:r>
              <a:rPr lang="en-US" sz="2200" spc="-5" dirty="0">
                <a:latin typeface="+mj-lt"/>
                <a:cs typeface="Times New Roman" pitchFamily="18" charset="0"/>
              </a:rPr>
              <a:t>register:</a:t>
            </a:r>
          </a:p>
          <a:p>
            <a:pPr algn="just">
              <a:spcBef>
                <a:spcPts val="100"/>
              </a:spcBef>
              <a:tabLst>
                <a:tab pos="356870" algn="l"/>
              </a:tabLst>
              <a:defRPr/>
            </a:pPr>
            <a:r>
              <a:rPr lang="pt-BR" sz="2200" spc="5" dirty="0">
                <a:latin typeface="+mj-lt"/>
                <a:cs typeface="Times New Roman" pitchFamily="18" charset="0"/>
              </a:rPr>
              <a:t>a.  </a:t>
            </a:r>
            <a:r>
              <a:rPr lang="pt-BR" sz="2200" spc="-10" dirty="0">
                <a:latin typeface="+mj-lt"/>
                <a:cs typeface="Times New Roman" pitchFamily="18" charset="0"/>
              </a:rPr>
              <a:t>Register </a:t>
            </a:r>
            <a:r>
              <a:rPr lang="pt-BR" sz="2200" spc="-5" dirty="0">
                <a:latin typeface="+mj-lt"/>
                <a:cs typeface="Times New Roman" pitchFamily="18" charset="0"/>
              </a:rPr>
              <a:t>transfer </a:t>
            </a:r>
            <a:r>
              <a:rPr lang="pt-BR" sz="2200" spc="235" dirty="0">
                <a:latin typeface="+mj-lt"/>
                <a:cs typeface="Times New Roman" pitchFamily="18" charset="0"/>
              </a:rPr>
              <a:t> </a:t>
            </a:r>
          </a:p>
          <a:p>
            <a:pPr algn="just">
              <a:spcBef>
                <a:spcPts val="100"/>
              </a:spcBef>
              <a:tabLst>
                <a:tab pos="356870" algn="l"/>
              </a:tabLst>
              <a:defRPr/>
            </a:pPr>
            <a:r>
              <a:rPr lang="pt-BR" sz="2200" dirty="0">
                <a:latin typeface="+mj-lt"/>
                <a:cs typeface="Times New Roman" pitchFamily="18" charset="0"/>
              </a:rPr>
              <a:t>b.</a:t>
            </a:r>
            <a:r>
              <a:rPr lang="en-IN" sz="2200" spc="-5" dirty="0">
                <a:latin typeface="+mj-lt"/>
                <a:cs typeface="Times New Roman" pitchFamily="18" charset="0"/>
              </a:rPr>
              <a:t>  Arithmetic</a:t>
            </a:r>
            <a:endParaRPr lang="pt-BR" sz="2200" dirty="0">
              <a:latin typeface="+mj-lt"/>
              <a:cs typeface="Times New Roman" pitchFamily="18" charset="0"/>
            </a:endParaRPr>
          </a:p>
          <a:p>
            <a:pPr algn="just">
              <a:tabLst>
                <a:tab pos="356870" algn="l"/>
                <a:tab pos="1384300" algn="l"/>
              </a:tabLst>
              <a:defRPr/>
            </a:pPr>
            <a:r>
              <a:rPr lang="pt-BR" sz="2200" spc="-10" dirty="0">
                <a:latin typeface="+mj-lt"/>
                <a:cs typeface="Times New Roman" pitchFamily="18" charset="0"/>
              </a:rPr>
              <a:t>c</a:t>
            </a:r>
            <a:r>
              <a:rPr lang="pt-BR" sz="2200" dirty="0">
                <a:latin typeface="+mj-lt"/>
                <a:cs typeface="Times New Roman" pitchFamily="18" charset="0"/>
              </a:rPr>
              <a:t>.  </a:t>
            </a:r>
            <a:r>
              <a:rPr lang="pt-BR" sz="2200" spc="-5" dirty="0">
                <a:latin typeface="+mj-lt"/>
                <a:cs typeface="Times New Roman" pitchFamily="18" charset="0"/>
              </a:rPr>
              <a:t>L</a:t>
            </a:r>
            <a:r>
              <a:rPr lang="pt-BR" sz="2200" spc="-25" dirty="0">
                <a:latin typeface="+mj-lt"/>
                <a:cs typeface="Times New Roman" pitchFamily="18" charset="0"/>
              </a:rPr>
              <a:t>o</a:t>
            </a:r>
            <a:r>
              <a:rPr lang="pt-BR" sz="2200" dirty="0">
                <a:latin typeface="+mj-lt"/>
                <a:cs typeface="Times New Roman" pitchFamily="18" charset="0"/>
              </a:rPr>
              <a:t>g</a:t>
            </a:r>
            <a:r>
              <a:rPr lang="pt-BR" sz="2200" spc="-20" dirty="0">
                <a:latin typeface="+mj-lt"/>
                <a:cs typeface="Times New Roman" pitchFamily="18" charset="0"/>
              </a:rPr>
              <a:t>i</a:t>
            </a:r>
            <a:r>
              <a:rPr lang="pt-BR" sz="2200" spc="-10" dirty="0">
                <a:latin typeface="+mj-lt"/>
                <a:cs typeface="Times New Roman" pitchFamily="18" charset="0"/>
              </a:rPr>
              <a:t>c</a:t>
            </a:r>
            <a:r>
              <a:rPr lang="pt-BR" sz="2200" spc="10" dirty="0">
                <a:latin typeface="+mj-lt"/>
                <a:cs typeface="Times New Roman" pitchFamily="18" charset="0"/>
              </a:rPr>
              <a:t>a</a:t>
            </a:r>
            <a:r>
              <a:rPr lang="pt-BR" sz="2200" dirty="0">
                <a:latin typeface="+mj-lt"/>
                <a:cs typeface="Times New Roman" pitchFamily="18" charset="0"/>
              </a:rPr>
              <a:t>l	</a:t>
            </a:r>
          </a:p>
          <a:p>
            <a:pPr algn="just">
              <a:tabLst>
                <a:tab pos="356870" algn="l"/>
                <a:tab pos="1384300" algn="l"/>
              </a:tabLst>
              <a:defRPr/>
            </a:pPr>
            <a:r>
              <a:rPr lang="en-IN" sz="2200" b="1" spc="-10" dirty="0">
                <a:latin typeface="+mj-lt"/>
                <a:cs typeface="Times New Roman" pitchFamily="18" charset="0"/>
              </a:rPr>
              <a:t>d.  All </a:t>
            </a:r>
            <a:r>
              <a:rPr lang="en-IN" sz="2200" b="1" dirty="0">
                <a:latin typeface="+mj-lt"/>
                <a:cs typeface="Times New Roman" pitchFamily="18" charset="0"/>
              </a:rPr>
              <a:t>of</a:t>
            </a:r>
            <a:r>
              <a:rPr lang="en-IN" sz="2200" b="1" spc="-75" dirty="0">
                <a:latin typeface="+mj-lt"/>
                <a:cs typeface="Times New Roman" pitchFamily="18" charset="0"/>
              </a:rPr>
              <a:t> </a:t>
            </a:r>
            <a:r>
              <a:rPr lang="en-IN" sz="2200" b="1" spc="-5" dirty="0">
                <a:latin typeface="+mj-lt"/>
                <a:cs typeface="Times New Roman" pitchFamily="18" charset="0"/>
              </a:rPr>
              <a:t>these</a:t>
            </a:r>
            <a:r>
              <a:rPr lang="en-IN" sz="2200" dirty="0">
                <a:latin typeface="+mj-lt"/>
                <a:ea typeface="Times New Roman" panose="02020603050405020304" pitchFamily="18" charset="0"/>
                <a:cs typeface="Times New Roman" pitchFamily="18" charset="0"/>
              </a:rPr>
              <a: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8C01E741-8718-44EE-BDF6-615BB250A0CF}" type="datetime1">
              <a:rPr lang="en-US" smtClean="0"/>
              <a:t>8/24/2022</a:t>
            </a:fld>
            <a:endParaRPr lang="en-US" dirty="0"/>
          </a:p>
        </p:txBody>
      </p:sp>
      <p:sp>
        <p:nvSpPr>
          <p:cNvPr id="13517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A3833D-78D1-49A8-912A-57F315AB186B}" type="slidenum">
              <a:rPr lang="en-US" altLang="en-US" sz="1200">
                <a:solidFill>
                  <a:srgbClr val="898989"/>
                </a:solidFill>
              </a:rPr>
              <a:pPr>
                <a:spcBef>
                  <a:spcPct val="0"/>
                </a:spcBef>
                <a:buFontTx/>
                <a:buNone/>
              </a:pPr>
              <a:t>116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13517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304800" y="894300"/>
            <a:ext cx="8534400" cy="5114349"/>
          </a:xfrm>
          <a:prstGeom prst="rect">
            <a:avLst/>
          </a:prstGeom>
          <a:noFill/>
        </p:spPr>
        <p:txBody>
          <a:bodyPr>
            <a:spAutoFit/>
          </a:bodyPr>
          <a:lstStyle/>
          <a:p>
            <a:pPr algn="just">
              <a:tabLst>
                <a:tab pos="356870" algn="l"/>
                <a:tab pos="1384300" algn="l"/>
              </a:tabLst>
              <a:defRPr/>
            </a:pPr>
            <a:r>
              <a:rPr lang="en-IN" sz="2200" spc="-5" dirty="0">
                <a:latin typeface="+mj-lt"/>
                <a:cs typeface="Times New Roman" pitchFamily="18" charset="0"/>
              </a:rPr>
              <a:t>4. </a:t>
            </a:r>
            <a:r>
              <a:rPr lang="en-US" sz="2200" spc="-10" dirty="0">
                <a:latin typeface="+mj-lt"/>
                <a:cs typeface="Times New Roman" pitchFamily="18" charset="0"/>
              </a:rPr>
              <a:t>Which </a:t>
            </a:r>
            <a:r>
              <a:rPr lang="en-US" sz="2200" spc="-5" dirty="0">
                <a:latin typeface="+mj-lt"/>
                <a:cs typeface="Times New Roman" pitchFamily="18" charset="0"/>
              </a:rPr>
              <a:t>operation </a:t>
            </a:r>
            <a:r>
              <a:rPr lang="en-US" sz="2200" dirty="0">
                <a:latin typeface="+mj-lt"/>
                <a:cs typeface="Times New Roman" pitchFamily="18" charset="0"/>
              </a:rPr>
              <a:t>puts </a:t>
            </a:r>
            <a:r>
              <a:rPr lang="en-US" sz="2200" spc="-5" dirty="0">
                <a:latin typeface="+mj-lt"/>
                <a:cs typeface="Times New Roman" pitchFamily="18" charset="0"/>
              </a:rPr>
              <a:t>memory address </a:t>
            </a:r>
            <a:r>
              <a:rPr lang="en-US" sz="2200" dirty="0">
                <a:latin typeface="+mj-lt"/>
                <a:cs typeface="Times New Roman" pitchFamily="18" charset="0"/>
              </a:rPr>
              <a:t>in  </a:t>
            </a:r>
            <a:r>
              <a:rPr lang="en-US" sz="2200" spc="-5" dirty="0">
                <a:latin typeface="+mj-lt"/>
                <a:cs typeface="Times New Roman" pitchFamily="18" charset="0"/>
              </a:rPr>
              <a:t>memory address register and data </a:t>
            </a:r>
            <a:r>
              <a:rPr lang="en-US" sz="2200" spc="-10" dirty="0">
                <a:latin typeface="+mj-lt"/>
                <a:cs typeface="Times New Roman" pitchFamily="18" charset="0"/>
              </a:rPr>
              <a:t>in</a:t>
            </a:r>
            <a:r>
              <a:rPr lang="en-US" sz="2200" spc="25" dirty="0">
                <a:latin typeface="+mj-lt"/>
                <a:cs typeface="Times New Roman" pitchFamily="18" charset="0"/>
              </a:rPr>
              <a:t> </a:t>
            </a:r>
            <a:r>
              <a:rPr lang="en-US" sz="2200" dirty="0">
                <a:latin typeface="+mj-lt"/>
                <a:cs typeface="Times New Roman" pitchFamily="18" charset="0"/>
              </a:rPr>
              <a:t>DR:</a:t>
            </a:r>
          </a:p>
          <a:p>
            <a:pPr algn="just">
              <a:spcBef>
                <a:spcPts val="105"/>
              </a:spcBef>
              <a:tabLst>
                <a:tab pos="356870" algn="l"/>
              </a:tabLst>
              <a:defRPr/>
            </a:pPr>
            <a:r>
              <a:rPr lang="en-IN" sz="2200" spc="-5" dirty="0">
                <a:latin typeface="+mj-lt"/>
                <a:cs typeface="Times New Roman" pitchFamily="18" charset="0"/>
              </a:rPr>
              <a:t>a.  Memory</a:t>
            </a:r>
            <a:r>
              <a:rPr lang="en-IN" sz="2200" spc="-75" dirty="0">
                <a:latin typeface="+mj-lt"/>
                <a:cs typeface="Times New Roman" pitchFamily="18" charset="0"/>
              </a:rPr>
              <a:t> </a:t>
            </a:r>
            <a:r>
              <a:rPr lang="en-IN" sz="2200" spc="-5" dirty="0">
                <a:latin typeface="+mj-lt"/>
                <a:cs typeface="Times New Roman" pitchFamily="18" charset="0"/>
              </a:rPr>
              <a:t>read</a:t>
            </a:r>
            <a:endParaRPr lang="en-IN" sz="2200" dirty="0">
              <a:latin typeface="+mj-lt"/>
              <a:cs typeface="Times New Roman" pitchFamily="18" charset="0"/>
            </a:endParaRPr>
          </a:p>
          <a:p>
            <a:pPr algn="just">
              <a:tabLst>
                <a:tab pos="356870" algn="l"/>
              </a:tabLst>
              <a:defRPr/>
            </a:pPr>
            <a:r>
              <a:rPr lang="en-IN" sz="2200" spc="-5" dirty="0">
                <a:latin typeface="+mj-lt"/>
                <a:cs typeface="Times New Roman" pitchFamily="18" charset="0"/>
              </a:rPr>
              <a:t>b.  </a:t>
            </a:r>
            <a:r>
              <a:rPr lang="en-IN" sz="2200" b="1" spc="-10" dirty="0">
                <a:latin typeface="+mj-lt"/>
                <a:cs typeface="Times New Roman" pitchFamily="18" charset="0"/>
              </a:rPr>
              <a:t>Memory</a:t>
            </a:r>
            <a:r>
              <a:rPr lang="en-IN" sz="2200" b="1" spc="-50" dirty="0">
                <a:latin typeface="+mj-lt"/>
                <a:cs typeface="Times New Roman" pitchFamily="18" charset="0"/>
              </a:rPr>
              <a:t> </a:t>
            </a:r>
            <a:r>
              <a:rPr lang="en-IN" sz="2200" b="1" spc="-5" dirty="0">
                <a:latin typeface="+mj-lt"/>
                <a:cs typeface="Times New Roman" pitchFamily="18" charset="0"/>
              </a:rPr>
              <a:t>write</a:t>
            </a:r>
            <a:endParaRPr lang="en-IN" sz="2200" spc="-5" dirty="0">
              <a:latin typeface="+mj-lt"/>
              <a:cs typeface="Times New Roman" pitchFamily="18" charset="0"/>
            </a:endParaRPr>
          </a:p>
          <a:p>
            <a:pPr algn="just">
              <a:tabLst>
                <a:tab pos="356870" algn="l"/>
              </a:tabLst>
              <a:defRPr/>
            </a:pPr>
            <a:r>
              <a:rPr lang="en-IN" sz="2200" spc="-5" dirty="0">
                <a:latin typeface="+mj-lt"/>
                <a:cs typeface="Times New Roman" pitchFamily="18" charset="0"/>
              </a:rPr>
              <a:t>c.  </a:t>
            </a:r>
            <a:r>
              <a:rPr lang="en-IN" sz="2200" spc="-10" dirty="0">
                <a:latin typeface="+mj-lt"/>
                <a:cs typeface="Times New Roman" pitchFamily="18" charset="0"/>
              </a:rPr>
              <a:t>Both</a:t>
            </a:r>
            <a:endParaRPr lang="en-IN" sz="2200" dirty="0">
              <a:latin typeface="+mj-lt"/>
              <a:cs typeface="Times New Roman" pitchFamily="18" charset="0"/>
            </a:endParaRPr>
          </a:p>
          <a:p>
            <a:pPr algn="just">
              <a:tabLst>
                <a:tab pos="329565" algn="l"/>
              </a:tabLst>
              <a:defRPr/>
            </a:pPr>
            <a:r>
              <a:rPr lang="en-IN" sz="2200" spc="-10" dirty="0">
                <a:latin typeface="+mj-lt"/>
                <a:cs typeface="Times New Roman" pitchFamily="18" charset="0"/>
              </a:rPr>
              <a:t>d.  None</a:t>
            </a:r>
          </a:p>
          <a:p>
            <a:pPr marL="12065">
              <a:lnSpc>
                <a:spcPct val="120000"/>
              </a:lnSpc>
              <a:spcBef>
                <a:spcPts val="100"/>
              </a:spcBef>
              <a:tabLst>
                <a:tab pos="329565" algn="l"/>
                <a:tab pos="330200" algn="l"/>
              </a:tabLst>
              <a:defRPr/>
            </a:pPr>
            <a:endParaRPr lang="en-US" sz="2200" dirty="0">
              <a:latin typeface="+mj-lt"/>
              <a:cs typeface="Times New Roman" pitchFamily="18" charset="0"/>
            </a:endParaRPr>
          </a:p>
          <a:p>
            <a:pPr marL="12065">
              <a:lnSpc>
                <a:spcPct val="120000"/>
              </a:lnSpc>
              <a:spcBef>
                <a:spcPts val="100"/>
              </a:spcBef>
              <a:tabLst>
                <a:tab pos="329565" algn="l"/>
                <a:tab pos="330200" algn="l"/>
              </a:tabLst>
              <a:defRPr/>
            </a:pPr>
            <a:r>
              <a:rPr lang="en-US" sz="2200" dirty="0">
                <a:latin typeface="+mj-lt"/>
                <a:cs typeface="Times New Roman" pitchFamily="18" charset="0"/>
              </a:rPr>
              <a:t>5. A stack organized computer uses instruction of</a:t>
            </a:r>
          </a:p>
          <a:p>
            <a:pPr marL="0" lvl="1" algn="just">
              <a:tabLst>
                <a:tab pos="356870" algn="l"/>
                <a:tab pos="357505" algn="l"/>
              </a:tabLst>
              <a:defRPr/>
            </a:pPr>
            <a:r>
              <a:rPr lang="en-US" sz="2200" spc="-5" dirty="0">
                <a:latin typeface="+mj-lt"/>
                <a:cs typeface="Times New Roman" pitchFamily="18" charset="0"/>
              </a:rPr>
              <a:t>a.  Indirect addressing</a:t>
            </a:r>
          </a:p>
          <a:p>
            <a:pPr marL="0" lvl="1" algn="just">
              <a:tabLst>
                <a:tab pos="338455" algn="l"/>
                <a:tab pos="339090" algn="l"/>
              </a:tabLst>
              <a:defRPr/>
            </a:pPr>
            <a:r>
              <a:rPr lang="en-US" sz="2200" spc="-5" dirty="0">
                <a:latin typeface="+mj-lt"/>
                <a:cs typeface="Times New Roman" pitchFamily="18" charset="0"/>
              </a:rPr>
              <a:t>b.  Two addressing</a:t>
            </a:r>
          </a:p>
          <a:p>
            <a:pPr marL="0" lvl="1" algn="just">
              <a:tabLst>
                <a:tab pos="356870" algn="l"/>
                <a:tab pos="357505" algn="l"/>
              </a:tabLst>
              <a:defRPr/>
            </a:pPr>
            <a:r>
              <a:rPr lang="en-US" sz="2200" b="1" spc="-5" dirty="0">
                <a:latin typeface="+mj-lt"/>
                <a:cs typeface="Times New Roman" pitchFamily="18" charset="0"/>
              </a:rPr>
              <a:t>c.  Zero addressing</a:t>
            </a:r>
          </a:p>
          <a:p>
            <a:pPr marL="0" lvl="1" algn="just">
              <a:tabLst>
                <a:tab pos="329565" algn="l"/>
                <a:tab pos="330200" algn="l"/>
              </a:tabLst>
              <a:defRPr/>
            </a:pPr>
            <a:r>
              <a:rPr lang="en-US" sz="2200" spc="-5" dirty="0">
                <a:latin typeface="+mj-lt"/>
                <a:cs typeface="Times New Roman" pitchFamily="18" charset="0"/>
              </a:rPr>
              <a:t>d.  Index addressing</a:t>
            </a:r>
          </a:p>
          <a:p>
            <a:pPr marL="12065" lvl="1">
              <a:lnSpc>
                <a:spcPct val="120000"/>
              </a:lnSpc>
              <a:tabLst>
                <a:tab pos="329565" algn="l"/>
                <a:tab pos="330200" algn="l"/>
              </a:tabLst>
              <a:defRPr/>
            </a:pPr>
            <a:endParaRPr lang="en-US" sz="2200" dirty="0">
              <a:latin typeface="+mj-lt"/>
              <a:cs typeface="Times New Roman" pitchFamily="18" charset="0"/>
            </a:endParaRPr>
          </a:p>
          <a:p>
            <a:pPr marL="12065" lvl="1" algn="just">
              <a:lnSpc>
                <a:spcPct val="120000"/>
              </a:lnSpc>
              <a:tabLst>
                <a:tab pos="329565" algn="l"/>
                <a:tab pos="330200" algn="l"/>
              </a:tabLst>
              <a:defRPr/>
            </a:pPr>
            <a:endParaRPr lang="en-US" sz="2200" spc="-5" dirty="0">
              <a:latin typeface="+mj-lt"/>
              <a:cs typeface="Times New Roman"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D9398153-1CCC-4483-A1DF-D5013B9ED38C}" type="datetime1">
              <a:rPr lang="en-US" smtClean="0"/>
              <a:t>8/24/2022</a:t>
            </a:fld>
            <a:endParaRPr lang="en-US" dirty="0"/>
          </a:p>
        </p:txBody>
      </p:sp>
      <p:sp>
        <p:nvSpPr>
          <p:cNvPr id="13517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A3833D-78D1-49A8-912A-57F315AB186B}" type="slidenum">
              <a:rPr lang="en-US" altLang="en-US" sz="1200">
                <a:solidFill>
                  <a:srgbClr val="898989"/>
                </a:solidFill>
              </a:rPr>
              <a:pPr>
                <a:spcBef>
                  <a:spcPct val="0"/>
                </a:spcBef>
                <a:buFontTx/>
                <a:buNone/>
              </a:pPr>
              <a:t>117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13517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304800" y="762000"/>
            <a:ext cx="8534400" cy="4248342"/>
          </a:xfrm>
          <a:prstGeom prst="rect">
            <a:avLst/>
          </a:prstGeom>
          <a:noFill/>
        </p:spPr>
        <p:txBody>
          <a:bodyPr>
            <a:spAutoFit/>
          </a:bodyPr>
          <a:lstStyle/>
          <a:p>
            <a:pPr marL="12065" lvl="1" algn="just">
              <a:lnSpc>
                <a:spcPct val="120000"/>
              </a:lnSpc>
              <a:tabLst>
                <a:tab pos="329565" algn="l"/>
                <a:tab pos="330200" algn="l"/>
              </a:tabLst>
              <a:defRPr/>
            </a:pPr>
            <a:r>
              <a:rPr lang="en-US" sz="2200" dirty="0">
                <a:latin typeface="+mj-lt"/>
                <a:cs typeface="Times New Roman" pitchFamily="18" charset="0"/>
              </a:rPr>
              <a:t>6. A flip flop is a binary cell capable of storing information of</a:t>
            </a:r>
          </a:p>
          <a:p>
            <a:pPr algn="just">
              <a:spcBef>
                <a:spcPts val="105"/>
              </a:spcBef>
              <a:tabLst>
                <a:tab pos="329565" algn="l"/>
                <a:tab pos="926465" algn="l"/>
                <a:tab pos="1243965" algn="l"/>
              </a:tabLst>
              <a:defRPr/>
            </a:pPr>
            <a:r>
              <a:rPr lang="en-US" sz="2200" b="1" spc="-5" dirty="0">
                <a:latin typeface="+mj-lt"/>
                <a:cs typeface="Times New Roman" pitchFamily="18" charset="0"/>
              </a:rPr>
              <a:t>a. One bit	</a:t>
            </a:r>
          </a:p>
          <a:p>
            <a:pPr algn="just">
              <a:spcBef>
                <a:spcPts val="105"/>
              </a:spcBef>
              <a:tabLst>
                <a:tab pos="329565" algn="l"/>
                <a:tab pos="926465" algn="l"/>
                <a:tab pos="1243965" algn="l"/>
              </a:tabLst>
              <a:defRPr/>
            </a:pPr>
            <a:r>
              <a:rPr lang="en-US" sz="2200" spc="-5" dirty="0">
                <a:latin typeface="+mj-lt"/>
                <a:cs typeface="Times New Roman" pitchFamily="18" charset="0"/>
              </a:rPr>
              <a:t>b. One byte</a:t>
            </a:r>
          </a:p>
          <a:p>
            <a:pPr algn="just">
              <a:tabLst>
                <a:tab pos="356870" algn="l"/>
                <a:tab pos="927100" algn="l"/>
                <a:tab pos="1243965" algn="l"/>
              </a:tabLst>
              <a:defRPr/>
            </a:pPr>
            <a:r>
              <a:rPr lang="en-US" sz="2200" spc="-5" dirty="0">
                <a:latin typeface="+mj-lt"/>
                <a:cs typeface="Times New Roman" pitchFamily="18" charset="0"/>
              </a:rPr>
              <a:t>c. Zero bit	</a:t>
            </a:r>
          </a:p>
          <a:p>
            <a:pPr algn="just">
              <a:tabLst>
                <a:tab pos="356870" algn="l"/>
                <a:tab pos="927100" algn="l"/>
                <a:tab pos="1243965" algn="l"/>
              </a:tabLst>
              <a:defRPr/>
            </a:pPr>
            <a:r>
              <a:rPr lang="en-US" sz="2200" spc="-5" dirty="0">
                <a:latin typeface="+mj-lt"/>
                <a:cs typeface="Times New Roman" pitchFamily="18" charset="0"/>
              </a:rPr>
              <a:t>d. Eight bits</a:t>
            </a:r>
          </a:p>
          <a:p>
            <a:pPr algn="just">
              <a:tabLst>
                <a:tab pos="356870" algn="l"/>
                <a:tab pos="927100" algn="l"/>
                <a:tab pos="1243965" algn="l"/>
              </a:tabLst>
              <a:defRPr/>
            </a:pPr>
            <a:endParaRPr lang="en-US" sz="2200" spc="-5" dirty="0">
              <a:latin typeface="+mj-lt"/>
              <a:cs typeface="Times New Roman" pitchFamily="18" charset="0"/>
            </a:endParaRPr>
          </a:p>
          <a:p>
            <a:pPr>
              <a:tabLst>
                <a:tab pos="356870" algn="l"/>
                <a:tab pos="927100" algn="l"/>
                <a:tab pos="1243965" algn="l"/>
              </a:tabLst>
              <a:defRPr/>
            </a:pPr>
            <a:r>
              <a:rPr lang="en-US" sz="2200" dirty="0">
                <a:latin typeface="+mj-lt"/>
                <a:cs typeface="Times New Roman" pitchFamily="18" charset="0"/>
              </a:rPr>
              <a:t>7. To resolve the clash over the access of the system BUS we use ______</a:t>
            </a:r>
            <a:br>
              <a:rPr lang="en-US" sz="2200" dirty="0">
                <a:latin typeface="+mj-lt"/>
                <a:cs typeface="Times New Roman" pitchFamily="18" charset="0"/>
              </a:rPr>
            </a:br>
            <a:r>
              <a:rPr lang="en-US" sz="2200" dirty="0">
                <a:latin typeface="+mj-lt"/>
                <a:cs typeface="Times New Roman" pitchFamily="18" charset="0"/>
              </a:rPr>
              <a:t>a.  Multiple BUS</a:t>
            </a:r>
            <a:br>
              <a:rPr lang="en-US" sz="2200" dirty="0">
                <a:latin typeface="+mj-lt"/>
                <a:cs typeface="Times New Roman" pitchFamily="18" charset="0"/>
              </a:rPr>
            </a:br>
            <a:r>
              <a:rPr lang="en-US" sz="2200" b="1" dirty="0">
                <a:latin typeface="+mj-lt"/>
                <a:cs typeface="Times New Roman" pitchFamily="18" charset="0"/>
              </a:rPr>
              <a:t>b.  BUS arbitrator</a:t>
            </a:r>
            <a:r>
              <a:rPr lang="en-US" sz="2200" dirty="0">
                <a:latin typeface="+mj-lt"/>
                <a:cs typeface="Times New Roman" pitchFamily="18" charset="0"/>
              </a:rPr>
              <a:t/>
            </a:r>
            <a:br>
              <a:rPr lang="en-US" sz="2200" dirty="0">
                <a:latin typeface="+mj-lt"/>
                <a:cs typeface="Times New Roman" pitchFamily="18" charset="0"/>
              </a:rPr>
            </a:br>
            <a:r>
              <a:rPr lang="en-US" sz="2200" dirty="0">
                <a:latin typeface="+mj-lt"/>
                <a:cs typeface="Times New Roman" pitchFamily="18" charset="0"/>
              </a:rPr>
              <a:t>c.  Priority access</a:t>
            </a:r>
            <a:br>
              <a:rPr lang="en-US" sz="2200" dirty="0">
                <a:latin typeface="+mj-lt"/>
                <a:cs typeface="Times New Roman" pitchFamily="18" charset="0"/>
              </a:rPr>
            </a:br>
            <a:r>
              <a:rPr lang="en-US" sz="2200" dirty="0">
                <a:latin typeface="+mj-lt"/>
                <a:cs typeface="Times New Roman" pitchFamily="18" charset="0"/>
              </a:rPr>
              <a:t>d.  None of the mentioned</a:t>
            </a:r>
          </a:p>
          <a:p>
            <a:pPr algn="just">
              <a:tabLst>
                <a:tab pos="356870" algn="l"/>
                <a:tab pos="927100" algn="l"/>
                <a:tab pos="1243965" algn="l"/>
              </a:tabLst>
              <a:defRPr/>
            </a:pPr>
            <a:endParaRPr lang="en-US" sz="2200" spc="-5" dirty="0">
              <a:latin typeface="+mj-lt"/>
              <a:cs typeface="Times New Roman" pitchFamily="18" charset="0"/>
            </a:endParaRPr>
          </a:p>
        </p:txBody>
      </p:sp>
    </p:spTree>
    <p:extLst>
      <p:ext uri="{BB962C8B-B14F-4D97-AF65-F5344CB8AC3E}">
        <p14:creationId xmlns:p14="http://schemas.microsoft.com/office/powerpoint/2010/main" val="8874032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18E117E7-1CDB-40E0-9FC3-FCF59842202C}" type="datetime1">
              <a:rPr lang="en-US" smtClean="0"/>
              <a:t>8/24/2022</a:t>
            </a:fld>
            <a:endParaRPr lang="en-US" dirty="0"/>
          </a:p>
        </p:txBody>
      </p:sp>
      <p:sp>
        <p:nvSpPr>
          <p:cNvPr id="13619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DB35A6-AC3D-4E32-A299-3AD4FE892312}" type="slidenum">
              <a:rPr lang="en-US" altLang="en-US" sz="1200">
                <a:solidFill>
                  <a:srgbClr val="898989"/>
                </a:solidFill>
              </a:rPr>
              <a:pPr>
                <a:spcBef>
                  <a:spcPct val="0"/>
                </a:spcBef>
                <a:buFontTx/>
                <a:buNone/>
              </a:pPr>
              <a:t>118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13619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304800" y="936503"/>
            <a:ext cx="8534400" cy="2868478"/>
          </a:xfrm>
          <a:prstGeom prst="rect">
            <a:avLst/>
          </a:prstGeom>
          <a:noFill/>
        </p:spPr>
        <p:txBody>
          <a:bodyPr>
            <a:spAutoFit/>
          </a:bodyPr>
          <a:lstStyle/>
          <a:p>
            <a:pPr>
              <a:lnSpc>
                <a:spcPct val="120000"/>
              </a:lnSpc>
              <a:tabLst>
                <a:tab pos="356870" algn="l"/>
                <a:tab pos="1384300" algn="l"/>
              </a:tabLst>
              <a:defRPr/>
            </a:pPr>
            <a:r>
              <a:rPr lang="en-IN" sz="2200" spc="-5" dirty="0">
                <a:latin typeface="+mj-lt"/>
                <a:cs typeface="Times New Roman" pitchFamily="18" charset="0"/>
              </a:rPr>
              <a:t>8. </a:t>
            </a:r>
            <a:r>
              <a:rPr lang="en-US" sz="2200" dirty="0">
                <a:latin typeface="+mj-lt"/>
                <a:cs typeface="Times New Roman" pitchFamily="18" charset="0"/>
              </a:rPr>
              <a:t>The device which is allowed to initiate data transfers on the BUS at any time is called _____</a:t>
            </a:r>
            <a:br>
              <a:rPr lang="en-US" sz="2200" dirty="0">
                <a:latin typeface="+mj-lt"/>
                <a:cs typeface="Times New Roman" pitchFamily="18" charset="0"/>
              </a:rPr>
            </a:br>
            <a:r>
              <a:rPr lang="en-US" sz="2200" b="1" dirty="0">
                <a:latin typeface="+mj-lt"/>
                <a:cs typeface="Times New Roman" pitchFamily="18" charset="0"/>
              </a:rPr>
              <a:t>a.  BUS master</a:t>
            </a:r>
            <a:r>
              <a:rPr lang="en-US" sz="2200" dirty="0">
                <a:latin typeface="+mj-lt"/>
                <a:cs typeface="Times New Roman" pitchFamily="18" charset="0"/>
              </a:rPr>
              <a:t/>
            </a:r>
            <a:br>
              <a:rPr lang="en-US" sz="2200" dirty="0">
                <a:latin typeface="+mj-lt"/>
                <a:cs typeface="Times New Roman" pitchFamily="18" charset="0"/>
              </a:rPr>
            </a:br>
            <a:r>
              <a:rPr lang="en-US" sz="2200" dirty="0">
                <a:latin typeface="+mj-lt"/>
                <a:cs typeface="Times New Roman" pitchFamily="18" charset="0"/>
              </a:rPr>
              <a:t>b.  Processor</a:t>
            </a:r>
            <a:br>
              <a:rPr lang="en-US" sz="2200" dirty="0">
                <a:latin typeface="+mj-lt"/>
                <a:cs typeface="Times New Roman" pitchFamily="18" charset="0"/>
              </a:rPr>
            </a:br>
            <a:r>
              <a:rPr lang="en-US" sz="2200" dirty="0">
                <a:latin typeface="+mj-lt"/>
                <a:cs typeface="Times New Roman" pitchFamily="18" charset="0"/>
              </a:rPr>
              <a:t>c.  BUS arbitrator</a:t>
            </a:r>
            <a:br>
              <a:rPr lang="en-US" sz="2200" dirty="0">
                <a:latin typeface="+mj-lt"/>
                <a:cs typeface="Times New Roman" pitchFamily="18" charset="0"/>
              </a:rPr>
            </a:br>
            <a:r>
              <a:rPr lang="en-US" sz="2200" dirty="0">
                <a:latin typeface="+mj-lt"/>
                <a:cs typeface="Times New Roman" pitchFamily="18" charset="0"/>
              </a:rPr>
              <a:t>d.  Controller</a:t>
            </a:r>
            <a:endParaRPr lang="en-IN" sz="2200" dirty="0">
              <a:latin typeface="+mj-lt"/>
              <a:cs typeface="Times New Roman" pitchFamily="18" charset="0"/>
            </a:endParaRPr>
          </a:p>
          <a:p>
            <a:pPr algn="just">
              <a:tabLst>
                <a:tab pos="356870" algn="l"/>
                <a:tab pos="1384300" algn="l"/>
              </a:tabLst>
              <a:defRPr/>
            </a:pPr>
            <a:endParaRPr lang="en-US" sz="2200" spc="-5" dirty="0">
              <a:latin typeface="+mj-lt"/>
              <a:cs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A3F1E77A-792C-4722-B175-B6FA5D3C740D}" type="datetime1">
              <a:rPr lang="en-US" smtClean="0"/>
              <a:t>8/24/2022</a:t>
            </a:fld>
            <a:endParaRPr lang="en-US" dirty="0"/>
          </a:p>
        </p:txBody>
      </p:sp>
      <p:sp>
        <p:nvSpPr>
          <p:cNvPr id="13721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EECA5C7-A113-4D77-B4C8-3459454599EC}" type="slidenum">
              <a:rPr lang="en-US" altLang="en-US" sz="1200">
                <a:solidFill>
                  <a:srgbClr val="898989"/>
                </a:solidFill>
              </a:rPr>
              <a:pPr>
                <a:spcBef>
                  <a:spcPct val="0"/>
                </a:spcBef>
                <a:buFontTx/>
                <a:buNone/>
              </a:pPr>
              <a:t>119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Weekly Assignment</a:t>
            </a:r>
          </a:p>
        </p:txBody>
      </p:sp>
      <p:pic>
        <p:nvPicPr>
          <p:cNvPr id="13722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457200" y="1089025"/>
            <a:ext cx="8534400" cy="5059363"/>
          </a:xfrm>
          <a:prstGeom prst="rect">
            <a:avLst/>
          </a:prstGeom>
          <a:noFill/>
        </p:spPr>
        <p:txBody>
          <a:bodyPr>
            <a:spAutoFit/>
          </a:bodyPr>
          <a:lstStyle/>
          <a:p>
            <a:pPr marL="342900" indent="-342900" algn="just">
              <a:lnSpc>
                <a:spcPct val="150000"/>
              </a:lnSpc>
              <a:spcBef>
                <a:spcPts val="685"/>
              </a:spcBef>
              <a:buFont typeface="+mj-lt"/>
              <a:buAutoNum type="arabicPeriod"/>
              <a:defRPr/>
            </a:pPr>
            <a:r>
              <a:rPr lang="en-US" sz="2200" dirty="0">
                <a:latin typeface="+mn-lt"/>
                <a:ea typeface="Times New Roman" panose="02020603050405020304" pitchFamily="18" charset="0"/>
              </a:rPr>
              <a:t>Convert the following arithmetic expressions from infix to reverse polish notation</a:t>
            </a:r>
            <a:endParaRPr lang="en-IN" sz="2200" dirty="0">
              <a:latin typeface="+mn-lt"/>
              <a:ea typeface="Times New Roman" panose="02020603050405020304" pitchFamily="18" charset="0"/>
            </a:endParaRPr>
          </a:p>
          <a:p>
            <a:pPr marL="800100" lvl="1" indent="-342900" algn="just">
              <a:lnSpc>
                <a:spcPct val="150000"/>
              </a:lnSpc>
              <a:spcBef>
                <a:spcPts val="685"/>
              </a:spcBef>
              <a:buFont typeface="+mj-lt"/>
              <a:buAutoNum type="alphaLcParenR"/>
              <a:defRPr/>
            </a:pPr>
            <a:r>
              <a:rPr lang="en-US" sz="2200" dirty="0">
                <a:latin typeface="+mn-lt"/>
                <a:ea typeface="Times New Roman" panose="02020603050405020304" pitchFamily="18" charset="0"/>
              </a:rPr>
              <a:t>A*B+C*D+E*F</a:t>
            </a:r>
            <a:endParaRPr lang="en-IN" sz="2200" dirty="0">
              <a:latin typeface="+mn-lt"/>
              <a:ea typeface="Times New Roman" panose="02020603050405020304" pitchFamily="18" charset="0"/>
            </a:endParaRPr>
          </a:p>
          <a:p>
            <a:pPr marL="800100" lvl="1" indent="-342900" algn="just">
              <a:lnSpc>
                <a:spcPct val="150000"/>
              </a:lnSpc>
              <a:spcBef>
                <a:spcPts val="685"/>
              </a:spcBef>
              <a:buFont typeface="+mj-lt"/>
              <a:buAutoNum type="alphaLcParenR"/>
              <a:defRPr/>
            </a:pPr>
            <a:r>
              <a:rPr lang="en-US" sz="2200" dirty="0">
                <a:latin typeface="+mn-lt"/>
                <a:ea typeface="Times New Roman" panose="02020603050405020304" pitchFamily="18" charset="0"/>
              </a:rPr>
              <a:t>A* (B+C*CD+E)/F*(G+H)</a:t>
            </a:r>
            <a:endParaRPr lang="en-IN" sz="2200" dirty="0">
              <a:latin typeface="+mn-lt"/>
              <a:ea typeface="Times New Roman" panose="02020603050405020304" pitchFamily="18" charset="0"/>
            </a:endParaRPr>
          </a:p>
          <a:p>
            <a:pPr marL="342900" indent="-342900" algn="just">
              <a:lnSpc>
                <a:spcPct val="150000"/>
              </a:lnSpc>
              <a:spcBef>
                <a:spcPts val="685"/>
              </a:spcBef>
              <a:buFont typeface="+mj-lt"/>
              <a:buAutoNum type="arabicPeriod"/>
              <a:defRPr/>
            </a:pPr>
            <a:r>
              <a:rPr lang="en-US" sz="2200" dirty="0">
                <a:latin typeface="+mn-lt"/>
                <a:ea typeface="Times New Roman" panose="02020603050405020304" pitchFamily="18" charset="0"/>
              </a:rPr>
              <a:t>Define System Bus. What are different bus structures?</a:t>
            </a:r>
            <a:endParaRPr lang="en-IN" sz="2200" dirty="0">
              <a:latin typeface="+mn-lt"/>
              <a:ea typeface="Times New Roman" panose="02020603050405020304" pitchFamily="18" charset="0"/>
            </a:endParaRPr>
          </a:p>
          <a:p>
            <a:pPr marL="342900" indent="-342900" algn="just">
              <a:lnSpc>
                <a:spcPct val="150000"/>
              </a:lnSpc>
              <a:spcBef>
                <a:spcPts val="685"/>
              </a:spcBef>
              <a:buFont typeface="+mj-lt"/>
              <a:buAutoNum type="arabicPeriod"/>
              <a:defRPr/>
            </a:pPr>
            <a:r>
              <a:rPr lang="en-US" sz="2200" dirty="0">
                <a:latin typeface="+mn-lt"/>
                <a:ea typeface="Times New Roman" panose="02020603050405020304" pitchFamily="18" charset="0"/>
              </a:rPr>
              <a:t>What is general register organization? </a:t>
            </a:r>
            <a:endParaRPr lang="en-IN" sz="2200" dirty="0">
              <a:latin typeface="+mn-lt"/>
              <a:ea typeface="Times New Roman" panose="02020603050405020304" pitchFamily="18" charset="0"/>
            </a:endParaRPr>
          </a:p>
          <a:p>
            <a:pPr marL="342900" indent="-342900" algn="just">
              <a:lnSpc>
                <a:spcPct val="150000"/>
              </a:lnSpc>
              <a:spcBef>
                <a:spcPts val="685"/>
              </a:spcBef>
              <a:buFont typeface="+mj-lt"/>
              <a:buAutoNum type="arabicPeriod"/>
              <a:defRPr/>
            </a:pPr>
            <a:r>
              <a:rPr lang="en-US" sz="2200" dirty="0">
                <a:latin typeface="+mn-lt"/>
                <a:ea typeface="Times New Roman" panose="02020603050405020304" pitchFamily="18" charset="0"/>
              </a:rPr>
              <a:t>Explain the various addressing modes with example.</a:t>
            </a:r>
            <a:endParaRPr lang="en-IN" sz="2200" dirty="0">
              <a:latin typeface="+mn-lt"/>
              <a:ea typeface="Times New Roman" panose="02020603050405020304" pitchFamily="18" charset="0"/>
            </a:endParaRPr>
          </a:p>
          <a:p>
            <a:pPr marL="342900" indent="-342900">
              <a:lnSpc>
                <a:spcPct val="150000"/>
              </a:lnSpc>
              <a:buFont typeface="+mj-lt"/>
              <a:buAutoNum type="arabicPeriod"/>
              <a:defRPr/>
            </a:pPr>
            <a:r>
              <a:rPr lang="en-US" sz="2200" dirty="0">
                <a:latin typeface="+mn-lt"/>
                <a:ea typeface="Times New Roman" panose="02020603050405020304" pitchFamily="18" charset="0"/>
              </a:rPr>
              <a:t>What do you mean by processor organization? Explain various types of processor organization</a:t>
            </a:r>
            <a:endParaRPr lang="en-US" sz="2200" dirty="0">
              <a:latin typeface="+mn-lt"/>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xmlns="" id="{FC0AF057-CD94-4AE2-B099-9C81F434B48E}"/>
              </a:ext>
            </a:extLst>
          </p:cNvPr>
          <p:cNvSpPr>
            <a:spLocks noGrp="1"/>
          </p:cNvSpPr>
          <p:nvPr>
            <p:ph type="dt" sz="quarter" idx="10"/>
          </p:nvPr>
        </p:nvSpPr>
        <p:spPr/>
        <p:txBody>
          <a:bodyPr/>
          <a:lstStyle/>
          <a:p>
            <a:pPr>
              <a:defRPr/>
            </a:pPr>
            <a:fld id="{240D8915-E34F-4A88-8151-F04EC0776781}" type="datetime1">
              <a:rPr lang="en-US" smtClean="0"/>
              <a:t>8/24/2022</a:t>
            </a:fld>
            <a:endParaRPr lang="en-US"/>
          </a:p>
        </p:txBody>
      </p:sp>
      <p:sp>
        <p:nvSpPr>
          <p:cNvPr id="34819" name="Slide Number Placeholder 6">
            <a:extLst>
              <a:ext uri="{FF2B5EF4-FFF2-40B4-BE49-F238E27FC236}">
                <a16:creationId xmlns:a16="http://schemas.microsoft.com/office/drawing/2014/main" xmlns="" id="{F56001CC-4012-4E9D-8501-0F3A713865FC}"/>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529BDE-C20B-497A-8556-4C350D1DE819}" type="slidenum">
              <a:rPr lang="en-US" altLang="en-US">
                <a:solidFill>
                  <a:srgbClr val="898989"/>
                </a:solidFill>
                <a:latin typeface="Calibri" panose="020F0502020204030204" pitchFamily="34" charset="0"/>
              </a:rPr>
              <a:pPr eaLnBrk="1" hangingPunct="1"/>
              <a:t>12</a:t>
            </a:fld>
            <a:endParaRPr lang="en-US" altLang="en-US">
              <a:solidFill>
                <a:srgbClr val="898989"/>
              </a:solidFill>
              <a:latin typeface="Calibri" panose="020F0502020204030204" pitchFamily="34" charset="0"/>
            </a:endParaRPr>
          </a:p>
        </p:txBody>
      </p:sp>
      <p:sp>
        <p:nvSpPr>
          <p:cNvPr id="9" name="Footer Placeholder 12">
            <a:extLst>
              <a:ext uri="{FF2B5EF4-FFF2-40B4-BE49-F238E27FC236}">
                <a16:creationId xmlns:a16="http://schemas.microsoft.com/office/drawing/2014/main" xmlns="" id="{9505988B-61BB-4DEC-B570-3F295E773D19}"/>
              </a:ext>
            </a:extLst>
          </p:cNvPr>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8" name="Title 1">
            <a:extLst>
              <a:ext uri="{FF2B5EF4-FFF2-40B4-BE49-F238E27FC236}">
                <a16:creationId xmlns:a16="http://schemas.microsoft.com/office/drawing/2014/main" xmlns="" id="{62518DBE-6CF6-4AD9-A3C6-A3789B4AEED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Result Analysis</a:t>
            </a:r>
          </a:p>
        </p:txBody>
      </p:sp>
      <p:pic>
        <p:nvPicPr>
          <p:cNvPr id="1031" name="Picture 8" descr="Untitled.png">
            <a:extLst>
              <a:ext uri="{FF2B5EF4-FFF2-40B4-BE49-F238E27FC236}">
                <a16:creationId xmlns:a16="http://schemas.microsoft.com/office/drawing/2014/main" xmlns="" id="{B35A4D14-0B75-419E-9C3D-7E7A39212E8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xmlns="" id="{DBF91930-04EF-B08C-2B28-F17CC841DE3D}"/>
              </a:ext>
            </a:extLst>
          </p:cNvPr>
          <p:cNvGraphicFramePr>
            <a:graphicFrameLocks noGrp="1"/>
          </p:cNvGraphicFramePr>
          <p:nvPr>
            <p:extLst>
              <p:ext uri="{D42A27DB-BD31-4B8C-83A1-F6EECF244321}">
                <p14:modId xmlns:p14="http://schemas.microsoft.com/office/powerpoint/2010/main" val="3064935699"/>
              </p:ext>
            </p:extLst>
          </p:nvPr>
        </p:nvGraphicFramePr>
        <p:xfrm>
          <a:off x="5124440" y="1336534"/>
          <a:ext cx="2857520" cy="4482320"/>
        </p:xfrm>
        <a:graphic>
          <a:graphicData uri="http://schemas.openxmlformats.org/drawingml/2006/table">
            <a:tbl>
              <a:tblPr firstRow="1" bandRow="1">
                <a:tableStyleId>{5C22544A-7EE6-4342-B048-85BDC9FD1C3A}</a:tableStyleId>
              </a:tblPr>
              <a:tblGrid>
                <a:gridCol w="1581160">
                  <a:extLst>
                    <a:ext uri="{9D8B030D-6E8A-4147-A177-3AD203B41FA5}">
                      <a16:colId xmlns:a16="http://schemas.microsoft.com/office/drawing/2014/main" xmlns="" val="20000"/>
                    </a:ext>
                  </a:extLst>
                </a:gridCol>
                <a:gridCol w="1276360">
                  <a:extLst>
                    <a:ext uri="{9D8B030D-6E8A-4147-A177-3AD203B41FA5}">
                      <a16:colId xmlns:a16="http://schemas.microsoft.com/office/drawing/2014/main" xmlns="" val="20001"/>
                    </a:ext>
                  </a:extLst>
                </a:gridCol>
              </a:tblGrid>
              <a:tr h="591528">
                <a:tc gridSpan="2">
                  <a:txBody>
                    <a:bodyPr/>
                    <a:lstStyle/>
                    <a:p>
                      <a:pPr algn="ctr"/>
                      <a:r>
                        <a:rPr lang="en-US" sz="1600" dirty="0">
                          <a:latin typeface="Times New Roman" pitchFamily="18" charset="0"/>
                          <a:cs typeface="Times New Roman" pitchFamily="18" charset="0"/>
                        </a:rPr>
                        <a:t>Individual</a:t>
                      </a:r>
                      <a:r>
                        <a:rPr lang="en-US" sz="1600" baseline="0" dirty="0">
                          <a:latin typeface="Times New Roman" pitchFamily="18" charset="0"/>
                          <a:cs typeface="Times New Roman" pitchFamily="18" charset="0"/>
                        </a:rPr>
                        <a:t> </a:t>
                      </a:r>
                      <a:r>
                        <a:rPr lang="en-US" sz="1600" dirty="0">
                          <a:latin typeface="Times New Roman" pitchFamily="18" charset="0"/>
                          <a:cs typeface="Times New Roman" pitchFamily="18" charset="0"/>
                        </a:rPr>
                        <a:t>Result</a:t>
                      </a:r>
                    </a:p>
                  </a:txBody>
                  <a:tcPr/>
                </a:tc>
                <a:tc hMerge="1">
                  <a:txBody>
                    <a:bodyPr/>
                    <a:lstStyle/>
                    <a:p>
                      <a:endParaRPr lang="en-US" dirty="0"/>
                    </a:p>
                  </a:txBody>
                  <a:tcPr/>
                </a:tc>
                <a:extLst>
                  <a:ext uri="{0D108BD9-81ED-4DB2-BD59-A6C34878D82A}">
                    <a16:rowId xmlns:a16="http://schemas.microsoft.com/office/drawing/2014/main" xmlns="" val="10000"/>
                  </a:ext>
                </a:extLst>
              </a:tr>
              <a:tr h="1094455">
                <a:tc>
                  <a:txBody>
                    <a:bodyPr/>
                    <a:lstStyle/>
                    <a:p>
                      <a:r>
                        <a:rPr lang="en-US" sz="1600" dirty="0">
                          <a:latin typeface="Times New Roman" pitchFamily="18" charset="0"/>
                          <a:cs typeface="Times New Roman" pitchFamily="18" charset="0"/>
                        </a:rPr>
                        <a:t>Computer Organization and Architecture</a:t>
                      </a:r>
                    </a:p>
                  </a:txBody>
                  <a:tcPr/>
                </a:tc>
                <a:tc>
                  <a:txBody>
                    <a:bodyPr/>
                    <a:lstStyle/>
                    <a:p>
                      <a:r>
                        <a:rPr lang="en-US" sz="1600" dirty="0">
                          <a:latin typeface="Times New Roman" pitchFamily="18" charset="0"/>
                          <a:cs typeface="Times New Roman" pitchFamily="18" charset="0"/>
                        </a:rPr>
                        <a:t>100%</a:t>
                      </a:r>
                    </a:p>
                  </a:txBody>
                  <a:tcPr/>
                </a:tc>
                <a:extLst>
                  <a:ext uri="{0D108BD9-81ED-4DB2-BD59-A6C34878D82A}">
                    <a16:rowId xmlns:a16="http://schemas.microsoft.com/office/drawing/2014/main" xmlns="" val="94457230"/>
                  </a:ext>
                </a:extLst>
              </a:tr>
              <a:tr h="1094455">
                <a:tc>
                  <a:txBody>
                    <a:bodyPr/>
                    <a:lstStyle/>
                    <a:p>
                      <a:r>
                        <a:rPr lang="en-US" sz="1600" dirty="0">
                          <a:latin typeface="Times New Roman" pitchFamily="18" charset="0"/>
                          <a:cs typeface="Times New Roman" pitchFamily="18" charset="0"/>
                        </a:rPr>
                        <a:t>Renewable</a:t>
                      </a:r>
                      <a:r>
                        <a:rPr lang="en-US" sz="1600" baseline="0" dirty="0">
                          <a:latin typeface="Times New Roman" pitchFamily="18" charset="0"/>
                          <a:cs typeface="Times New Roman" pitchFamily="18" charset="0"/>
                        </a:rPr>
                        <a:t> Energy  Resources</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98.57%</a:t>
                      </a:r>
                    </a:p>
                  </a:txBody>
                  <a:tcPr/>
                </a:tc>
                <a:extLst>
                  <a:ext uri="{0D108BD9-81ED-4DB2-BD59-A6C34878D82A}">
                    <a16:rowId xmlns:a16="http://schemas.microsoft.com/office/drawing/2014/main" xmlns="" val="10001"/>
                  </a:ext>
                </a:extLst>
              </a:tr>
              <a:tr h="1112210">
                <a:tc>
                  <a:txBody>
                    <a:bodyPr/>
                    <a:lstStyle/>
                    <a:p>
                      <a:r>
                        <a:rPr lang="en-US" sz="1600" dirty="0">
                          <a:latin typeface="Times New Roman" pitchFamily="18" charset="0"/>
                          <a:ea typeface="Calibri" pitchFamily="34" charset="0"/>
                          <a:cs typeface="Times New Roman" pitchFamily="18" charset="0"/>
                        </a:rPr>
                        <a:t>Universal Human Values </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ea typeface="Calibri" pitchFamily="34" charset="0"/>
                          <a:cs typeface="Times New Roman" pitchFamily="18" charset="0"/>
                        </a:rPr>
                        <a:t>90.74%</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589672">
                <a:tc>
                  <a:txBody>
                    <a:bodyPr/>
                    <a:lstStyle/>
                    <a:p>
                      <a:r>
                        <a:rPr lang="en-US" sz="1600" dirty="0">
                          <a:latin typeface="Times New Roman" pitchFamily="18" charset="0"/>
                          <a:cs typeface="Times New Roman" pitchFamily="18" charset="0"/>
                        </a:rPr>
                        <a:t>Introduction to Microprocessor</a:t>
                      </a:r>
                    </a:p>
                  </a:txBody>
                  <a:tcPr/>
                </a:tc>
                <a:tc>
                  <a:txBody>
                    <a:bodyPr/>
                    <a:lstStyle/>
                    <a:p>
                      <a:r>
                        <a:rPr lang="en-US" sz="1600" dirty="0">
                          <a:latin typeface="Times New Roman" pitchFamily="18" charset="0"/>
                          <a:cs typeface="Times New Roman" pitchFamily="18" charset="0"/>
                        </a:rPr>
                        <a:t>95.61%</a:t>
                      </a:r>
                    </a:p>
                  </a:txBody>
                  <a:tcPr/>
                </a:tc>
                <a:extLst>
                  <a:ext uri="{0D108BD9-81ED-4DB2-BD59-A6C34878D82A}">
                    <a16:rowId xmlns:a16="http://schemas.microsoft.com/office/drawing/2014/main" xmlns="" val="10003"/>
                  </a:ext>
                </a:extLst>
              </a:tr>
            </a:tbl>
          </a:graphicData>
        </a:graphic>
      </p:graphicFrame>
      <p:sp>
        <p:nvSpPr>
          <p:cNvPr id="3" name="TextBox 2">
            <a:extLst>
              <a:ext uri="{FF2B5EF4-FFF2-40B4-BE49-F238E27FC236}">
                <a16:creationId xmlns:a16="http://schemas.microsoft.com/office/drawing/2014/main" xmlns="" id="{3628A52A-CB74-F7BA-F9DB-B2CD99F5835C}"/>
              </a:ext>
            </a:extLst>
          </p:cNvPr>
          <p:cNvSpPr txBox="1"/>
          <p:nvPr/>
        </p:nvSpPr>
        <p:spPr>
          <a:xfrm>
            <a:off x="1156178" y="1322059"/>
            <a:ext cx="1750800" cy="3231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sz="1500" b="1" dirty="0">
                <a:latin typeface="Times New Roman" panose="02020603050405020304" pitchFamily="18" charset="0"/>
                <a:cs typeface="Times New Roman" panose="02020603050405020304" pitchFamily="18" charset="0"/>
              </a:rPr>
              <a:t>Department Result</a:t>
            </a:r>
          </a:p>
        </p:txBody>
      </p:sp>
      <p:pic>
        <p:nvPicPr>
          <p:cNvPr id="4" name="Picture 3">
            <a:extLst>
              <a:ext uri="{FF2B5EF4-FFF2-40B4-BE49-F238E27FC236}">
                <a16:creationId xmlns:a16="http://schemas.microsoft.com/office/drawing/2014/main" xmlns="" id="{7B39A573-2114-663E-E069-375C7D4E544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7175" y="1810629"/>
            <a:ext cx="4057650" cy="2518921"/>
          </a:xfrm>
          <a:prstGeom prst="rect">
            <a:avLst/>
          </a:prstGeom>
        </p:spPr>
      </p:pic>
    </p:spTree>
    <p:extLst>
      <p:ext uri="{BB962C8B-B14F-4D97-AF65-F5344CB8AC3E}">
        <p14:creationId xmlns:p14="http://schemas.microsoft.com/office/powerpoint/2010/main" val="33704158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084FFA3D-4C58-43F4-8581-D3ED69FE6172}" type="datetime1">
              <a:rPr lang="en-US" smtClean="0"/>
              <a:t>8/24/2022</a:t>
            </a:fld>
            <a:endParaRPr lang="en-US" dirty="0"/>
          </a:p>
        </p:txBody>
      </p:sp>
      <p:sp>
        <p:nvSpPr>
          <p:cNvPr id="13824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A323788-76A5-41BF-8D83-35D7D7C817D6}" type="slidenum">
              <a:rPr lang="en-US" altLang="en-US" sz="1200">
                <a:solidFill>
                  <a:srgbClr val="898989"/>
                </a:solidFill>
              </a:rPr>
              <a:pPr>
                <a:spcBef>
                  <a:spcPct val="0"/>
                </a:spcBef>
                <a:buFontTx/>
                <a:buNone/>
              </a:pPr>
              <a:t>120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Weekly Assignment</a:t>
            </a:r>
          </a:p>
        </p:txBody>
      </p:sp>
      <p:pic>
        <p:nvPicPr>
          <p:cNvPr id="13824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304800" y="836613"/>
            <a:ext cx="8534400" cy="5211683"/>
          </a:xfrm>
          <a:prstGeom prst="rect">
            <a:avLst/>
          </a:prstGeom>
          <a:noFill/>
        </p:spPr>
        <p:txBody>
          <a:bodyPr>
            <a:spAutoFit/>
          </a:bodyPr>
          <a:lstStyle/>
          <a:p>
            <a:pPr marL="342900" indent="-342900">
              <a:spcBef>
                <a:spcPts val="685"/>
              </a:spcBef>
              <a:buFont typeface="+mj-lt"/>
              <a:buAutoNum type="arabicPeriod"/>
              <a:defRPr/>
            </a:pPr>
            <a:r>
              <a:rPr lang="en-IN" sz="2200" dirty="0">
                <a:latin typeface="+mn-lt"/>
                <a:ea typeface="Calibri" panose="020F0502020204030204" pitchFamily="34" charset="0"/>
              </a:rPr>
              <a:t>A digital computer has a common bus system for 16 registers of 32 bits each. The bus is constructed with multiplexers.</a:t>
            </a:r>
            <a:endParaRPr lang="en-IN" sz="2200" dirty="0">
              <a:latin typeface="+mn-lt"/>
              <a:ea typeface="Times New Roman" panose="02020603050405020304" pitchFamily="18" charset="0"/>
            </a:endParaRPr>
          </a:p>
          <a:p>
            <a:pPr marL="800100" lvl="1" indent="-342900" algn="just">
              <a:spcBef>
                <a:spcPts val="685"/>
              </a:spcBef>
              <a:buFont typeface="+mj-lt"/>
              <a:buAutoNum type="alphaLcParenR"/>
              <a:defRPr/>
            </a:pPr>
            <a:r>
              <a:rPr lang="en-IN" sz="2200" dirty="0">
                <a:latin typeface="+mn-lt"/>
                <a:ea typeface="Calibri" panose="020F0502020204030204" pitchFamily="34" charset="0"/>
              </a:rPr>
              <a:t>How many multiplexers are there in the bus?</a:t>
            </a:r>
            <a:endParaRPr lang="en-IN" sz="2200" dirty="0">
              <a:latin typeface="+mn-lt"/>
              <a:ea typeface="Times New Roman" panose="02020603050405020304" pitchFamily="18" charset="0"/>
            </a:endParaRPr>
          </a:p>
          <a:p>
            <a:pPr marL="800100" lvl="1" indent="-342900">
              <a:spcBef>
                <a:spcPts val="685"/>
              </a:spcBef>
              <a:buFont typeface="+mj-lt"/>
              <a:buAutoNum type="alphaLcParenR"/>
              <a:defRPr/>
            </a:pPr>
            <a:r>
              <a:rPr lang="en-IN" sz="2200" dirty="0">
                <a:latin typeface="+mn-lt"/>
                <a:ea typeface="Calibri" panose="020F0502020204030204" pitchFamily="34" charset="0"/>
              </a:rPr>
              <a:t>What size of multiplexers are needed?</a:t>
            </a:r>
            <a:endParaRPr lang="en-IN" sz="2200" dirty="0">
              <a:latin typeface="+mn-lt"/>
              <a:ea typeface="Times New Roman" panose="02020603050405020304" pitchFamily="18" charset="0"/>
            </a:endParaRPr>
          </a:p>
          <a:p>
            <a:pPr marL="800100" lvl="1" indent="-342900">
              <a:spcBef>
                <a:spcPts val="685"/>
              </a:spcBef>
              <a:buFont typeface="+mj-lt"/>
              <a:buAutoNum type="alphaLcParenR"/>
              <a:defRPr/>
            </a:pPr>
            <a:r>
              <a:rPr lang="en-IN" sz="2200" dirty="0">
                <a:latin typeface="+mn-lt"/>
                <a:ea typeface="Calibri" panose="020F0502020204030204" pitchFamily="34" charset="0"/>
              </a:rPr>
              <a:t>How many selection inputs are there in each multiplexer?</a:t>
            </a:r>
            <a:endParaRPr lang="en-IN" sz="2200" dirty="0">
              <a:latin typeface="+mn-lt"/>
              <a:ea typeface="Times New Roman" panose="02020603050405020304" pitchFamily="18" charset="0"/>
            </a:endParaRPr>
          </a:p>
          <a:p>
            <a:pPr marL="342900" indent="-342900" algn="just">
              <a:spcBef>
                <a:spcPts val="685"/>
              </a:spcBef>
              <a:buFont typeface="+mj-lt"/>
              <a:buAutoNum type="arabicPeriod"/>
              <a:defRPr/>
            </a:pPr>
            <a:r>
              <a:rPr lang="en-US" sz="2200" dirty="0">
                <a:latin typeface="+mn-lt"/>
                <a:ea typeface="Times New Roman" panose="02020603050405020304" pitchFamily="18" charset="0"/>
              </a:rPr>
              <a:t>Draw basic functional units of a computer with interconnection.</a:t>
            </a:r>
            <a:endParaRPr lang="en-IN" sz="2200" dirty="0">
              <a:latin typeface="+mn-lt"/>
              <a:ea typeface="Times New Roman" panose="02020603050405020304" pitchFamily="18" charset="0"/>
            </a:endParaRPr>
          </a:p>
          <a:p>
            <a:pPr marL="342900" indent="-342900" algn="just">
              <a:spcBef>
                <a:spcPts val="685"/>
              </a:spcBef>
              <a:buFont typeface="+mj-lt"/>
              <a:buAutoNum type="arabicPeriod"/>
              <a:defRPr/>
            </a:pPr>
            <a:r>
              <a:rPr lang="en-US" sz="2200" dirty="0">
                <a:latin typeface="+mn-lt"/>
                <a:ea typeface="Times New Roman" panose="02020603050405020304" pitchFamily="18" charset="0"/>
              </a:rPr>
              <a:t>Draw a block diagram of 64 word Register stack and write sequence of microoperations for PUSH and POP operation.</a:t>
            </a:r>
          </a:p>
          <a:p>
            <a:pPr marL="342900" indent="-342900" algn="just">
              <a:spcBef>
                <a:spcPts val="685"/>
              </a:spcBef>
              <a:buFont typeface="+mj-lt"/>
              <a:buAutoNum type="arabicPeriod"/>
              <a:defRPr/>
            </a:pPr>
            <a:r>
              <a:rPr lang="en-US" sz="2200" dirty="0">
                <a:latin typeface="+mn-lt"/>
                <a:ea typeface="Times New Roman" panose="02020603050405020304" pitchFamily="18" charset="0"/>
              </a:rPr>
              <a:t>Discuss the advantages and disadvantages of Daisy Chain and Polling bus arbitration schemes.</a:t>
            </a:r>
            <a:endParaRPr lang="en-IN" sz="2200" dirty="0">
              <a:latin typeface="+mn-lt"/>
              <a:ea typeface="Times New Roman" panose="02020603050405020304" pitchFamily="18" charset="0"/>
            </a:endParaRPr>
          </a:p>
          <a:p>
            <a:pPr marL="342900" indent="-342900" algn="just">
              <a:spcBef>
                <a:spcPts val="685"/>
              </a:spcBef>
              <a:buFont typeface="+mj-lt"/>
              <a:buAutoNum type="arabicPeriod"/>
              <a:defRPr/>
            </a:pPr>
            <a:r>
              <a:rPr lang="en-US" sz="2200" dirty="0">
                <a:latin typeface="+mn-lt"/>
                <a:ea typeface="Times New Roman" panose="02020603050405020304" pitchFamily="18" charset="0"/>
              </a:rPr>
              <a:t>What is control word? Specify the control word for subtract microoperation given in the statement – </a:t>
            </a:r>
            <a:endParaRPr lang="en-IN" sz="2200" dirty="0">
              <a:latin typeface="+mn-lt"/>
              <a:ea typeface="Times New Roman" panose="02020603050405020304" pitchFamily="18" charset="0"/>
            </a:endParaRPr>
          </a:p>
          <a:p>
            <a:pPr marL="457200" indent="-229235" algn="ctr">
              <a:spcBef>
                <a:spcPts val="685"/>
              </a:spcBef>
              <a:defRPr/>
            </a:pPr>
            <a:r>
              <a:rPr lang="en-US" sz="2200" dirty="0">
                <a:latin typeface="+mn-lt"/>
                <a:ea typeface="Times New Roman" panose="02020603050405020304" pitchFamily="18" charset="0"/>
              </a:rPr>
              <a:t>R1  </a:t>
            </a:r>
            <a:r>
              <a:rPr lang="en-US" sz="2200" dirty="0">
                <a:latin typeface="+mn-lt"/>
                <a:ea typeface="Times New Roman" panose="02020603050405020304" pitchFamily="18" charset="0"/>
                <a:sym typeface="Wingdings" panose="05000000000000000000" pitchFamily="2" charset="2"/>
              </a:rPr>
              <a:t></a:t>
            </a:r>
            <a:r>
              <a:rPr lang="en-US" sz="2200" dirty="0">
                <a:latin typeface="+mn-lt"/>
                <a:ea typeface="Times New Roman" panose="02020603050405020304" pitchFamily="18" charset="0"/>
              </a:rPr>
              <a:t>------   R2 – R3</a:t>
            </a:r>
            <a:endParaRPr lang="en-IN" sz="2200" dirty="0">
              <a:latin typeface="+mn-lt"/>
              <a:ea typeface="Times New Roman" panose="02020603050405020304"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BD2D227A-1AC5-416D-B9DA-EC943ED3ACFB}" type="datetime1">
              <a:rPr lang="en-US" smtClean="0"/>
              <a:t>8/24/2022</a:t>
            </a:fld>
            <a:endParaRPr lang="en-US" dirty="0"/>
          </a:p>
        </p:txBody>
      </p:sp>
      <p:sp>
        <p:nvSpPr>
          <p:cNvPr id="13926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8A235C-1CDE-4800-BD24-383304B4527A}" type="slidenum">
              <a:rPr lang="en-US" altLang="en-US" sz="1200">
                <a:solidFill>
                  <a:srgbClr val="898989"/>
                </a:solidFill>
              </a:rPr>
              <a:pPr>
                <a:spcBef>
                  <a:spcPct val="0"/>
                </a:spcBef>
                <a:buFontTx/>
                <a:buNone/>
              </a:pPr>
              <a:t>121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Topic Links</a:t>
            </a:r>
          </a:p>
        </p:txBody>
      </p:sp>
      <p:pic>
        <p:nvPicPr>
          <p:cNvPr id="13926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304800" y="836613"/>
            <a:ext cx="8534400" cy="5915025"/>
          </a:xfrm>
          <a:prstGeom prst="rect">
            <a:avLst/>
          </a:prstGeom>
          <a:noFill/>
        </p:spPr>
        <p:txBody>
          <a:bodyPr>
            <a:spAutoFit/>
          </a:bodyPr>
          <a:lstStyle/>
          <a:p>
            <a:pPr marL="342900" indent="-342900">
              <a:spcBef>
                <a:spcPts val="685"/>
              </a:spcBef>
              <a:buFont typeface="+mj-lt"/>
              <a:buAutoNum type="arabicPeriod"/>
              <a:defRPr/>
            </a:pPr>
            <a:r>
              <a:rPr lang="en-IN" sz="2000" dirty="0">
                <a:latin typeface="+mn-lt"/>
                <a:ea typeface="Times New Roman" panose="02020603050405020304" pitchFamily="18" charset="0"/>
              </a:rPr>
              <a:t>Types OF Buses-</a:t>
            </a:r>
          </a:p>
          <a:p>
            <a:pPr>
              <a:spcBef>
                <a:spcPts val="685"/>
              </a:spcBef>
              <a:defRPr/>
            </a:pPr>
            <a:r>
              <a:rPr lang="en-IN" sz="2000" dirty="0">
                <a:latin typeface="+mn-lt"/>
                <a:ea typeface="Times New Roman" panose="02020603050405020304" pitchFamily="18" charset="0"/>
                <a:hlinkClick r:id="rId3"/>
              </a:rPr>
              <a:t>https://www.youtube.com/watch?v=xBYhHC8_A6o&amp;list=PLxCzCOWd7aiHMonh3G6QNKq53C6oNXGrX&amp;index=4</a:t>
            </a:r>
            <a:endParaRPr lang="en-IN" sz="2000" dirty="0">
              <a:latin typeface="+mn-lt"/>
              <a:ea typeface="Times New Roman" panose="02020603050405020304" pitchFamily="18" charset="0"/>
            </a:endParaRPr>
          </a:p>
          <a:p>
            <a:pPr marL="457200" indent="-457200">
              <a:spcBef>
                <a:spcPts val="685"/>
              </a:spcBef>
              <a:buFont typeface="+mj-lt"/>
              <a:buAutoNum type="arabicPeriod" startAt="2"/>
              <a:defRPr/>
            </a:pPr>
            <a:r>
              <a:rPr lang="en-IN" sz="2000" dirty="0">
                <a:latin typeface="+mn-lt"/>
              </a:rPr>
              <a:t>Common bus system using multiplexer </a:t>
            </a:r>
          </a:p>
          <a:p>
            <a:pPr>
              <a:spcBef>
                <a:spcPts val="685"/>
              </a:spcBef>
              <a:defRPr/>
            </a:pPr>
            <a:r>
              <a:rPr lang="en-IN" sz="2000" dirty="0">
                <a:latin typeface="+mn-lt"/>
                <a:ea typeface="Times New Roman" panose="02020603050405020304" pitchFamily="18" charset="0"/>
                <a:hlinkClick r:id="rId4"/>
              </a:rPr>
              <a:t>https://www.youtube.com/watch?v=nbDd46e_LpE&amp;list=PLxCzCOWd7aiHMonh3G6QNKq53C6oNXGrX&amp;index=5</a:t>
            </a:r>
            <a:endParaRPr lang="en-IN" sz="2000" dirty="0">
              <a:latin typeface="+mn-lt"/>
              <a:ea typeface="Times New Roman" panose="02020603050405020304" pitchFamily="18" charset="0"/>
            </a:endParaRPr>
          </a:p>
          <a:p>
            <a:pPr marL="457200" indent="-457200">
              <a:spcBef>
                <a:spcPts val="685"/>
              </a:spcBef>
              <a:buFont typeface="+mj-lt"/>
              <a:buAutoNum type="arabicPeriod" startAt="3"/>
              <a:defRPr/>
            </a:pPr>
            <a:r>
              <a:rPr lang="en-IN" sz="2000" dirty="0">
                <a:latin typeface="+mn-lt"/>
              </a:rPr>
              <a:t>Single Accumulator CPU Organisation</a:t>
            </a:r>
          </a:p>
          <a:p>
            <a:pPr>
              <a:spcBef>
                <a:spcPts val="685"/>
              </a:spcBef>
              <a:defRPr/>
            </a:pPr>
            <a:r>
              <a:rPr lang="en-IN" sz="2000" dirty="0">
                <a:latin typeface="+mn-lt"/>
                <a:ea typeface="Times New Roman" panose="02020603050405020304" pitchFamily="18" charset="0"/>
                <a:hlinkClick r:id="rId5"/>
              </a:rPr>
              <a:t>https://www.youtube.com/watch?v=k5YMLXPy1SE&amp;list=PLxCzCOWd7aiHMonh3G6QNKq53C6oNXGrX&amp;index=15</a:t>
            </a:r>
            <a:endParaRPr lang="en-IN" sz="2000" dirty="0">
              <a:latin typeface="+mn-lt"/>
              <a:ea typeface="Times New Roman" panose="02020603050405020304" pitchFamily="18" charset="0"/>
            </a:endParaRPr>
          </a:p>
          <a:p>
            <a:pPr marL="457200" indent="-457200">
              <a:spcBef>
                <a:spcPts val="685"/>
              </a:spcBef>
              <a:buFont typeface="+mj-lt"/>
              <a:buAutoNum type="arabicPeriod" startAt="4"/>
              <a:defRPr/>
            </a:pPr>
            <a:r>
              <a:rPr lang="en-IN" sz="2000" dirty="0">
                <a:latin typeface="+mn-lt"/>
              </a:rPr>
              <a:t>General Register CPU Organisation</a:t>
            </a:r>
          </a:p>
          <a:p>
            <a:pPr>
              <a:spcBef>
                <a:spcPts val="685"/>
              </a:spcBef>
              <a:defRPr/>
            </a:pPr>
            <a:r>
              <a:rPr lang="en-IN" sz="2000" dirty="0">
                <a:latin typeface="+mn-lt"/>
                <a:ea typeface="Times New Roman" panose="02020603050405020304" pitchFamily="18" charset="0"/>
                <a:hlinkClick r:id="rId6"/>
              </a:rPr>
              <a:t>https://www.youtube.com/watch?v=Za7ozdjE8VI&amp;list=PLxCzCOWd7aiHMonh3G6QNKq53C6oNXGrX&amp;index=16</a:t>
            </a:r>
            <a:endParaRPr lang="en-IN" sz="2000" dirty="0">
              <a:latin typeface="+mn-lt"/>
              <a:ea typeface="Times New Roman" panose="02020603050405020304" pitchFamily="18" charset="0"/>
            </a:endParaRPr>
          </a:p>
          <a:p>
            <a:pPr marL="457200" indent="-457200">
              <a:spcBef>
                <a:spcPts val="685"/>
              </a:spcBef>
              <a:buFont typeface="+mj-lt"/>
              <a:buAutoNum type="arabicPeriod" startAt="5"/>
              <a:defRPr/>
            </a:pPr>
            <a:r>
              <a:rPr lang="en-IN" sz="2000" dirty="0">
                <a:latin typeface="+mn-lt"/>
              </a:rPr>
              <a:t>Register Stack Organisation</a:t>
            </a:r>
          </a:p>
          <a:p>
            <a:pPr algn="just">
              <a:spcBef>
                <a:spcPts val="685"/>
              </a:spcBef>
              <a:defRPr/>
            </a:pPr>
            <a:r>
              <a:rPr lang="en-IN" sz="2000" dirty="0">
                <a:latin typeface="+mn-lt"/>
                <a:ea typeface="Times New Roman" panose="02020603050405020304" pitchFamily="18" charset="0"/>
                <a:hlinkClick r:id="rId7"/>
              </a:rPr>
              <a:t>https://www.youtube.com/watch?v=u-sp4gBAJKI&amp;list=PLxCzCOWd7aiHMonh3G6QNKq53C6oNXGrX&amp;index=17</a:t>
            </a:r>
            <a:endParaRPr lang="en-IN" sz="2000" dirty="0">
              <a:latin typeface="+mn-lt"/>
              <a:ea typeface="Times New Roman" panose="02020603050405020304" pitchFamily="18" charset="0"/>
            </a:endParaRPr>
          </a:p>
          <a:p>
            <a:pPr>
              <a:spcBef>
                <a:spcPts val="685"/>
              </a:spcBef>
              <a:defRPr/>
            </a:pPr>
            <a:endParaRPr lang="en-IN" sz="2000" dirty="0">
              <a:latin typeface="+mn-lt"/>
              <a:ea typeface="Times New Roman" panose="02020603050405020304"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4751CC7F-5155-4088-9933-8C203EC0A23A}" type="datetime1">
              <a:rPr lang="en-US" smtClean="0"/>
              <a:t>8/24/2022</a:t>
            </a:fld>
            <a:endParaRPr lang="en-US" dirty="0"/>
          </a:p>
        </p:txBody>
      </p:sp>
      <p:sp>
        <p:nvSpPr>
          <p:cNvPr id="14029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D732C00-E48E-448D-9FAE-DE0DDEE2D0CB}" type="slidenum">
              <a:rPr lang="en-US" altLang="en-US" sz="1200">
                <a:solidFill>
                  <a:srgbClr val="898989"/>
                </a:solidFill>
              </a:rPr>
              <a:pPr>
                <a:spcBef>
                  <a:spcPct val="0"/>
                </a:spcBef>
                <a:buFontTx/>
                <a:buNone/>
              </a:pPr>
              <a:t>122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MCQ</a:t>
            </a:r>
          </a:p>
        </p:txBody>
      </p:sp>
      <p:pic>
        <p:nvPicPr>
          <p:cNvPr id="14029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140295" name="TextBox 8"/>
          <p:cNvSpPr txBox="1">
            <a:spLocks noChangeArrowheads="1"/>
          </p:cNvSpPr>
          <p:nvPr/>
        </p:nvSpPr>
        <p:spPr bwMode="auto">
          <a:xfrm>
            <a:off x="304800" y="762000"/>
            <a:ext cx="85344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a:spcBef>
                <a:spcPct val="0"/>
              </a:spcBef>
              <a:buFontTx/>
              <a:buAutoNum type="arabicPeriod"/>
            </a:pPr>
            <a:r>
              <a:rPr lang="en-US" altLang="en-US" sz="2200" dirty="0">
                <a:latin typeface="+mj-lt"/>
                <a:cs typeface="Times New Roman" panose="02020603050405020304" pitchFamily="18" charset="0"/>
              </a:rPr>
              <a:t>To resolve the clash over the access of the system BUS we use______</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a) Multiple BUS                              </a:t>
            </a:r>
            <a:r>
              <a:rPr lang="en-US" altLang="en-US" sz="2200" b="1" dirty="0">
                <a:latin typeface="+mj-lt"/>
                <a:cs typeface="Times New Roman" panose="02020603050405020304" pitchFamily="18" charset="0"/>
              </a:rPr>
              <a:t>b) BUS arbitrator</a:t>
            </a:r>
            <a:r>
              <a:rPr lang="en-US" altLang="en-US" sz="2200" dirty="0">
                <a:latin typeface="+mj-lt"/>
                <a:cs typeface="Times New Roman" panose="02020603050405020304" pitchFamily="18" charset="0"/>
              </a:rPr>
              <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Priority access                            d) None of the mentioned</a:t>
            </a:r>
          </a:p>
          <a:p>
            <a:pPr marL="457200" indent="-457200">
              <a:spcBef>
                <a:spcPct val="0"/>
              </a:spcBef>
              <a:buFontTx/>
              <a:buAutoNum type="arabicPeriod"/>
            </a:pPr>
            <a:endParaRPr lang="en-US" altLang="en-US" sz="2200" dirty="0">
              <a:latin typeface="+mj-lt"/>
              <a:cs typeface="Times New Roman" panose="02020603050405020304" pitchFamily="18" charset="0"/>
            </a:endParaRPr>
          </a:p>
          <a:p>
            <a:pPr marL="457200" indent="-457200">
              <a:spcBef>
                <a:spcPct val="0"/>
              </a:spcBef>
              <a:buFontTx/>
              <a:buAutoNum type="arabicPeriod"/>
            </a:pPr>
            <a:r>
              <a:rPr lang="en-US" altLang="en-US" sz="2200" dirty="0">
                <a:latin typeface="+mj-lt"/>
                <a:cs typeface="Times New Roman" panose="02020603050405020304" pitchFamily="18" charset="0"/>
              </a:rPr>
              <a:t>The device which is allowed to initiate data transfers on the BUS at any time is called _____</a:t>
            </a:r>
            <a:br>
              <a:rPr lang="en-US" altLang="en-US" sz="2200" dirty="0">
                <a:latin typeface="+mj-lt"/>
                <a:cs typeface="Times New Roman" panose="02020603050405020304" pitchFamily="18" charset="0"/>
              </a:rPr>
            </a:br>
            <a:r>
              <a:rPr lang="en-US" altLang="en-US" sz="2200" b="1" dirty="0">
                <a:latin typeface="+mj-lt"/>
                <a:cs typeface="Times New Roman" panose="02020603050405020304" pitchFamily="18" charset="0"/>
              </a:rPr>
              <a:t>a) BUS master                                </a:t>
            </a:r>
            <a:r>
              <a:rPr lang="en-US" altLang="en-US" sz="2200" dirty="0">
                <a:latin typeface="+mj-lt"/>
                <a:cs typeface="Times New Roman" panose="02020603050405020304" pitchFamily="18" charset="0"/>
              </a:rPr>
              <a:t>b) Processor</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BUS arbitrator                            d) Controller</a:t>
            </a:r>
          </a:p>
          <a:p>
            <a:pPr marL="457200" indent="-457200">
              <a:spcBef>
                <a:spcPct val="0"/>
              </a:spcBef>
              <a:buFontTx/>
              <a:buAutoNum type="arabicPeriod"/>
            </a:pPr>
            <a:endParaRPr lang="en-US" altLang="en-US" sz="2200" dirty="0">
              <a:latin typeface="+mj-lt"/>
              <a:cs typeface="Times New Roman" panose="02020603050405020304" pitchFamily="18" charset="0"/>
            </a:endParaRPr>
          </a:p>
          <a:p>
            <a:pPr marL="457200" indent="-457200">
              <a:spcBef>
                <a:spcPct val="0"/>
              </a:spcBef>
              <a:buFontTx/>
              <a:buAutoNum type="arabicPeriod"/>
            </a:pPr>
            <a:r>
              <a:rPr lang="en-US" altLang="en-US" sz="2200" dirty="0">
                <a:latin typeface="+mj-lt"/>
                <a:cs typeface="Times New Roman" panose="02020603050405020304" pitchFamily="18" charset="0"/>
              </a:rPr>
              <a:t> ______ BUS arbitration approach uses the involvement of the processor.</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a) Centralized arbitration                    b) Distributed arbitration</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Random arbitration                         </a:t>
            </a:r>
            <a:r>
              <a:rPr lang="en-US" altLang="en-US" sz="2200" b="1" dirty="0">
                <a:latin typeface="+mj-lt"/>
                <a:cs typeface="Times New Roman" panose="02020603050405020304" pitchFamily="18" charset="0"/>
              </a:rPr>
              <a:t>d) All of the mentioned</a:t>
            </a:r>
            <a:r>
              <a:rPr lang="en-US" altLang="en-US" sz="2200" dirty="0">
                <a:latin typeface="+mj-lt"/>
                <a:cs typeface="Times New Roman" panose="02020603050405020304" pitchFamily="18" charset="0"/>
              </a:rPr>
              <a:t/>
            </a:r>
            <a:br>
              <a:rPr lang="en-US" altLang="en-US" sz="2200" dirty="0">
                <a:latin typeface="+mj-lt"/>
                <a:cs typeface="Times New Roman" panose="02020603050405020304" pitchFamily="18" charset="0"/>
              </a:rPr>
            </a:br>
            <a:endParaRPr lang="en-IN" altLang="en-US" sz="2200" dirty="0">
              <a:latin typeface="+mj-lt"/>
              <a:cs typeface="Times New Roman" panose="02020603050405020304" pitchFamily="18"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8B59E0C7-0B18-4D13-8ED6-8C375C82C7B0}" type="datetime1">
              <a:rPr lang="en-US" smtClean="0"/>
              <a:t>8/24/2022</a:t>
            </a:fld>
            <a:endParaRPr lang="en-US" dirty="0"/>
          </a:p>
        </p:txBody>
      </p:sp>
      <p:sp>
        <p:nvSpPr>
          <p:cNvPr id="14131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EAF70A-7D54-4ADC-A35B-01973A020840}" type="slidenum">
              <a:rPr lang="en-US" altLang="en-US" sz="1200">
                <a:solidFill>
                  <a:srgbClr val="898989"/>
                </a:solidFill>
              </a:rPr>
              <a:pPr>
                <a:spcBef>
                  <a:spcPct val="0"/>
                </a:spcBef>
                <a:buFontTx/>
                <a:buNone/>
              </a:pPr>
              <a:t>123</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MCQ</a:t>
            </a:r>
          </a:p>
        </p:txBody>
      </p:sp>
      <p:pic>
        <p:nvPicPr>
          <p:cNvPr id="14131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141319" name="TextBox 8"/>
          <p:cNvSpPr txBox="1">
            <a:spLocks noChangeArrowheads="1"/>
          </p:cNvSpPr>
          <p:nvPr/>
        </p:nvSpPr>
        <p:spPr bwMode="auto">
          <a:xfrm>
            <a:off x="304800" y="1143000"/>
            <a:ext cx="8534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a:spcBef>
                <a:spcPct val="0"/>
              </a:spcBef>
              <a:buFont typeface="+mj-lt"/>
              <a:buAutoNum type="arabicPeriod" startAt="4"/>
            </a:pPr>
            <a:r>
              <a:rPr lang="en-US" altLang="en-US" sz="2200" dirty="0">
                <a:latin typeface="+mj-lt"/>
                <a:cs typeface="Times New Roman" panose="02020603050405020304" pitchFamily="18" charset="0"/>
              </a:rPr>
              <a:t>When the processor receives the request from a device, it responds by sending _____</a:t>
            </a:r>
            <a:br>
              <a:rPr lang="en-US" altLang="en-US" sz="2200" dirty="0">
                <a:latin typeface="+mj-lt"/>
                <a:cs typeface="Times New Roman" panose="02020603050405020304" pitchFamily="18" charset="0"/>
              </a:rPr>
            </a:br>
            <a:r>
              <a:rPr lang="en-US" altLang="en-US" sz="2200" b="1" dirty="0">
                <a:latin typeface="+mj-lt"/>
                <a:cs typeface="Times New Roman" panose="02020603050405020304" pitchFamily="18" charset="0"/>
              </a:rPr>
              <a:t>a) Acknowledge signal             </a:t>
            </a:r>
            <a:r>
              <a:rPr lang="en-US" altLang="en-US" sz="2200" dirty="0">
                <a:latin typeface="+mj-lt"/>
                <a:cs typeface="Times New Roman" panose="02020603050405020304" pitchFamily="18" charset="0"/>
              </a:rPr>
              <a:t>b) BUS grant signal</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Response signal                     d) None of the mentioned</a:t>
            </a:r>
          </a:p>
          <a:p>
            <a:pPr marL="457200" indent="-457200">
              <a:spcBef>
                <a:spcPct val="0"/>
              </a:spcBef>
              <a:buFont typeface="+mj-lt"/>
              <a:buAutoNum type="arabicPeriod" startAt="4"/>
            </a:pPr>
            <a:endParaRPr lang="en-US" altLang="en-US" sz="2200" dirty="0">
              <a:latin typeface="+mj-lt"/>
              <a:cs typeface="Times New Roman" panose="02020603050405020304" pitchFamily="18" charset="0"/>
            </a:endParaRPr>
          </a:p>
          <a:p>
            <a:pPr marL="457200" indent="-457200">
              <a:spcBef>
                <a:spcPct val="0"/>
              </a:spcBef>
              <a:buFont typeface="+mj-lt"/>
              <a:buAutoNum type="arabicPeriod" startAt="4"/>
            </a:pPr>
            <a:r>
              <a:rPr lang="en-US" altLang="en-US" sz="2200" dirty="0">
                <a:latin typeface="+mj-lt"/>
                <a:cs typeface="Times New Roman" panose="02020603050405020304" pitchFamily="18" charset="0"/>
              </a:rPr>
              <a:t>In Centralized Arbitration ______ is/are is the BUS master.</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a) Processor                                 b) DMA controller</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Device                                      </a:t>
            </a:r>
            <a:r>
              <a:rPr lang="en-US" altLang="en-US" sz="2200" b="1" dirty="0">
                <a:latin typeface="+mj-lt"/>
                <a:cs typeface="Times New Roman" panose="02020603050405020304" pitchFamily="18" charset="0"/>
              </a:rPr>
              <a:t>d) Both Processor and DMA controller</a:t>
            </a:r>
          </a:p>
          <a:p>
            <a:pPr marL="457200" indent="-457200">
              <a:spcBef>
                <a:spcPct val="0"/>
              </a:spcBef>
              <a:buFont typeface="+mj-lt"/>
              <a:buAutoNum type="arabicPeriod" startAt="4"/>
            </a:pPr>
            <a:endParaRPr lang="en-US" altLang="en-US" sz="2200" b="1" dirty="0">
              <a:latin typeface="+mj-lt"/>
              <a:cs typeface="Times New Roman" panose="02020603050405020304" pitchFamily="18" charset="0"/>
            </a:endParaRPr>
          </a:p>
          <a:p>
            <a:pPr marL="457200" indent="-457200">
              <a:spcBef>
                <a:spcPct val="0"/>
              </a:spcBef>
              <a:buFont typeface="+mj-lt"/>
              <a:buAutoNum type="arabicPeriod" startAt="4"/>
            </a:pPr>
            <a:r>
              <a:rPr lang="en-US" altLang="en-US" sz="2200" dirty="0">
                <a:latin typeface="+mj-lt"/>
                <a:cs typeface="Times New Roman" panose="02020603050405020304" pitchFamily="18" charset="0"/>
              </a:rPr>
              <a:t>Once the BUS is granted to a device ___________</a:t>
            </a:r>
            <a:br>
              <a:rPr lang="en-US" altLang="en-US" sz="2200" dirty="0">
                <a:latin typeface="+mj-lt"/>
                <a:cs typeface="Times New Roman" panose="02020603050405020304" pitchFamily="18" charset="0"/>
              </a:rPr>
            </a:br>
            <a:r>
              <a:rPr lang="en-US" altLang="en-US" sz="2200" b="1" dirty="0">
                <a:latin typeface="+mj-lt"/>
                <a:cs typeface="Times New Roman" panose="02020603050405020304" pitchFamily="18" charset="0"/>
              </a:rPr>
              <a:t>a) It activates the BUS busy line  </a:t>
            </a:r>
            <a:r>
              <a:rPr lang="en-US" altLang="en-US" sz="2200" dirty="0">
                <a:latin typeface="+mj-lt"/>
                <a:cs typeface="Times New Roman" panose="02020603050405020304" pitchFamily="18" charset="0"/>
              </a:rPr>
              <a:t>b) Performs the required operation</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Raises an interrupt                     d) All of the mentioned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8D8E6B18-A61D-4E60-BF35-3791FFB09CF4}" type="datetime1">
              <a:rPr lang="en-US" smtClean="0"/>
              <a:t>8/24/2022</a:t>
            </a:fld>
            <a:endParaRPr lang="en-US" dirty="0"/>
          </a:p>
        </p:txBody>
      </p:sp>
      <p:sp>
        <p:nvSpPr>
          <p:cNvPr id="14233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497FC4-801F-4C43-8B55-3386A5ECF423}" type="slidenum">
              <a:rPr lang="en-US" altLang="en-US" sz="1200">
                <a:solidFill>
                  <a:srgbClr val="898989"/>
                </a:solidFill>
              </a:rPr>
              <a:pPr>
                <a:spcBef>
                  <a:spcPct val="0"/>
                </a:spcBef>
                <a:buFontTx/>
                <a:buNone/>
              </a:pPr>
              <a:t>124</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MCQ</a:t>
            </a:r>
          </a:p>
        </p:txBody>
      </p:sp>
      <p:pic>
        <p:nvPicPr>
          <p:cNvPr id="14234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142343" name="TextBox 8"/>
          <p:cNvSpPr txBox="1">
            <a:spLocks noChangeArrowheads="1"/>
          </p:cNvSpPr>
          <p:nvPr/>
        </p:nvSpPr>
        <p:spPr bwMode="auto">
          <a:xfrm>
            <a:off x="304800" y="762000"/>
            <a:ext cx="8534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a:spcBef>
                <a:spcPct val="0"/>
              </a:spcBef>
              <a:buFont typeface="+mj-lt"/>
              <a:buAutoNum type="arabicPeriod" startAt="7"/>
            </a:pPr>
            <a:r>
              <a:rPr lang="en-US" altLang="en-US" sz="2100" dirty="0">
                <a:latin typeface="+mj-lt"/>
                <a:cs typeface="Times New Roman" panose="02020603050405020304" pitchFamily="18" charset="0"/>
              </a:rPr>
              <a:t>In Distributed arbitration, the device requesting the BUS ______</a:t>
            </a:r>
            <a:br>
              <a:rPr lang="en-US" altLang="en-US" sz="2100" dirty="0">
                <a:latin typeface="+mj-lt"/>
                <a:cs typeface="Times New Roman" panose="02020603050405020304" pitchFamily="18" charset="0"/>
              </a:rPr>
            </a:br>
            <a:r>
              <a:rPr lang="en-US" altLang="en-US" sz="2100" b="1" dirty="0">
                <a:latin typeface="+mj-lt"/>
                <a:cs typeface="Times New Roman" panose="02020603050405020304" pitchFamily="18" charset="0"/>
              </a:rPr>
              <a:t>a) Asserts the Start arbitration signal   </a:t>
            </a:r>
            <a:r>
              <a:rPr lang="en-US" altLang="en-US" sz="2100" dirty="0">
                <a:latin typeface="+mj-lt"/>
                <a:cs typeface="Times New Roman" panose="02020603050405020304" pitchFamily="18" charset="0"/>
              </a:rPr>
              <a:t>b) Sends an interrupt signal</a:t>
            </a:r>
            <a:br>
              <a:rPr lang="en-US" altLang="en-US" sz="2100" dirty="0">
                <a:latin typeface="+mj-lt"/>
                <a:cs typeface="Times New Roman" panose="02020603050405020304" pitchFamily="18" charset="0"/>
              </a:rPr>
            </a:br>
            <a:r>
              <a:rPr lang="en-US" altLang="en-US" sz="2100" dirty="0">
                <a:latin typeface="+mj-lt"/>
                <a:cs typeface="Times New Roman" panose="02020603050405020304" pitchFamily="18" charset="0"/>
              </a:rPr>
              <a:t>c) Sends an acknowledge signal             d) None of the mentioned </a:t>
            </a:r>
          </a:p>
          <a:p>
            <a:pPr marL="457200" indent="-457200">
              <a:spcBef>
                <a:spcPct val="0"/>
              </a:spcBef>
              <a:buFont typeface="+mj-lt"/>
              <a:buAutoNum type="arabicPeriod" startAt="7"/>
            </a:pPr>
            <a:endParaRPr lang="en-US" altLang="en-US" sz="2100" dirty="0">
              <a:latin typeface="+mj-lt"/>
              <a:cs typeface="Times New Roman" panose="02020603050405020304" pitchFamily="18" charset="0"/>
            </a:endParaRPr>
          </a:p>
          <a:p>
            <a:pPr marL="457200" indent="-457200">
              <a:spcBef>
                <a:spcPct val="0"/>
              </a:spcBef>
              <a:buFont typeface="+mj-lt"/>
              <a:buAutoNum type="arabicPeriod" startAt="7"/>
            </a:pPr>
            <a:r>
              <a:rPr lang="en-US" altLang="en-US" sz="2100" dirty="0">
                <a:latin typeface="+mj-lt"/>
                <a:cs typeface="Times New Roman" panose="02020603050405020304" pitchFamily="18" charset="0"/>
              </a:rPr>
              <a:t>How is a device selected in Distributed arbitration?</a:t>
            </a:r>
            <a:br>
              <a:rPr lang="en-US" altLang="en-US" sz="2100" dirty="0">
                <a:latin typeface="+mj-lt"/>
                <a:cs typeface="Times New Roman" panose="02020603050405020304" pitchFamily="18" charset="0"/>
              </a:rPr>
            </a:br>
            <a:r>
              <a:rPr lang="en-US" altLang="en-US" sz="2100" dirty="0">
                <a:latin typeface="+mj-lt"/>
                <a:cs typeface="Times New Roman" panose="02020603050405020304" pitchFamily="18" charset="0"/>
              </a:rPr>
              <a:t>a) By </a:t>
            </a:r>
            <a:r>
              <a:rPr lang="en-US" altLang="en-US" sz="2100" dirty="0" err="1">
                <a:latin typeface="+mj-lt"/>
                <a:cs typeface="Times New Roman" panose="02020603050405020304" pitchFamily="18" charset="0"/>
              </a:rPr>
              <a:t>NANDing</a:t>
            </a:r>
            <a:r>
              <a:rPr lang="en-US" altLang="en-US" sz="2100" dirty="0">
                <a:latin typeface="+mj-lt"/>
                <a:cs typeface="Times New Roman" panose="02020603050405020304" pitchFamily="18" charset="0"/>
              </a:rPr>
              <a:t> the signals passed on all the 4 lines</a:t>
            </a:r>
            <a:br>
              <a:rPr lang="en-US" altLang="en-US" sz="2100" dirty="0">
                <a:latin typeface="+mj-lt"/>
                <a:cs typeface="Times New Roman" panose="02020603050405020304" pitchFamily="18" charset="0"/>
              </a:rPr>
            </a:br>
            <a:r>
              <a:rPr lang="en-US" altLang="en-US" sz="2100" dirty="0">
                <a:latin typeface="+mj-lt"/>
                <a:cs typeface="Times New Roman" panose="02020603050405020304" pitchFamily="18" charset="0"/>
              </a:rPr>
              <a:t>b) By ANDing the signals passed on all the 4 lines</a:t>
            </a:r>
            <a:br>
              <a:rPr lang="en-US" altLang="en-US" sz="2100" dirty="0">
                <a:latin typeface="+mj-lt"/>
                <a:cs typeface="Times New Roman" panose="02020603050405020304" pitchFamily="18" charset="0"/>
              </a:rPr>
            </a:br>
            <a:r>
              <a:rPr lang="en-US" altLang="en-US" sz="2100" b="1" dirty="0">
                <a:latin typeface="+mj-lt"/>
                <a:cs typeface="Times New Roman" panose="02020603050405020304" pitchFamily="18" charset="0"/>
              </a:rPr>
              <a:t>c) By </a:t>
            </a:r>
            <a:r>
              <a:rPr lang="en-US" altLang="en-US" sz="2100" b="1" dirty="0" err="1">
                <a:latin typeface="+mj-lt"/>
                <a:cs typeface="Times New Roman" panose="02020603050405020304" pitchFamily="18" charset="0"/>
              </a:rPr>
              <a:t>ORing</a:t>
            </a:r>
            <a:r>
              <a:rPr lang="en-US" altLang="en-US" sz="2100" b="1" dirty="0">
                <a:latin typeface="+mj-lt"/>
                <a:cs typeface="Times New Roman" panose="02020603050405020304" pitchFamily="18" charset="0"/>
              </a:rPr>
              <a:t> the signals passed on all the 4 lines</a:t>
            </a:r>
            <a:r>
              <a:rPr lang="en-US" altLang="en-US" sz="2100" dirty="0">
                <a:latin typeface="+mj-lt"/>
                <a:cs typeface="Times New Roman" panose="02020603050405020304" pitchFamily="18" charset="0"/>
              </a:rPr>
              <a:t/>
            </a:r>
            <a:br>
              <a:rPr lang="en-US" altLang="en-US" sz="2100" dirty="0">
                <a:latin typeface="+mj-lt"/>
                <a:cs typeface="Times New Roman" panose="02020603050405020304" pitchFamily="18" charset="0"/>
              </a:rPr>
            </a:br>
            <a:r>
              <a:rPr lang="en-US" altLang="en-US" sz="2100" dirty="0">
                <a:latin typeface="+mj-lt"/>
                <a:cs typeface="Times New Roman" panose="02020603050405020304" pitchFamily="18" charset="0"/>
              </a:rPr>
              <a:t>d) None of the mentioned</a:t>
            </a:r>
          </a:p>
          <a:p>
            <a:pPr marL="457200" indent="-457200">
              <a:spcBef>
                <a:spcPct val="0"/>
              </a:spcBef>
              <a:buFont typeface="+mj-lt"/>
              <a:buAutoNum type="arabicPeriod" startAt="7"/>
            </a:pPr>
            <a:endParaRPr lang="en-US" altLang="en-US" sz="2100" dirty="0">
              <a:latin typeface="+mj-lt"/>
              <a:cs typeface="Times New Roman" panose="02020603050405020304" pitchFamily="18" charset="0"/>
            </a:endParaRPr>
          </a:p>
          <a:p>
            <a:pPr marL="457200" indent="-457200">
              <a:spcBef>
                <a:spcPct val="0"/>
              </a:spcBef>
              <a:buFont typeface="+mj-lt"/>
              <a:buAutoNum type="arabicPeriod" startAt="7"/>
            </a:pPr>
            <a:r>
              <a:rPr lang="en-US" altLang="en-US" sz="2100" dirty="0">
                <a:latin typeface="+mj-lt"/>
                <a:cs typeface="Times New Roman" panose="02020603050405020304" pitchFamily="18" charset="0"/>
              </a:rPr>
              <a:t>If two devices A and B contesting for the BUS have ID’s 5 and 6 respectively, which device gets the BUS based on the Distributed arbitration.</a:t>
            </a:r>
            <a:br>
              <a:rPr lang="en-US" altLang="en-US" sz="2100" dirty="0">
                <a:latin typeface="+mj-lt"/>
                <a:cs typeface="Times New Roman" panose="02020603050405020304" pitchFamily="18" charset="0"/>
              </a:rPr>
            </a:br>
            <a:r>
              <a:rPr lang="en-US" altLang="en-US" sz="2100" dirty="0">
                <a:latin typeface="+mj-lt"/>
                <a:cs typeface="Times New Roman" panose="02020603050405020304" pitchFamily="18" charset="0"/>
              </a:rPr>
              <a:t>a) Device A                                      </a:t>
            </a:r>
            <a:r>
              <a:rPr lang="en-US" altLang="en-US" sz="2100" b="1" dirty="0">
                <a:latin typeface="+mj-lt"/>
                <a:cs typeface="Times New Roman" panose="02020603050405020304" pitchFamily="18" charset="0"/>
              </a:rPr>
              <a:t>b) Device B</a:t>
            </a:r>
            <a:r>
              <a:rPr lang="en-US" altLang="en-US" sz="2100" dirty="0">
                <a:latin typeface="+mj-lt"/>
                <a:cs typeface="Times New Roman" panose="02020603050405020304" pitchFamily="18" charset="0"/>
              </a:rPr>
              <a:t/>
            </a:r>
            <a:br>
              <a:rPr lang="en-US" altLang="en-US" sz="2100" dirty="0">
                <a:latin typeface="+mj-lt"/>
                <a:cs typeface="Times New Roman" panose="02020603050405020304" pitchFamily="18" charset="0"/>
              </a:rPr>
            </a:br>
            <a:r>
              <a:rPr lang="en-US" altLang="en-US" sz="2100" dirty="0">
                <a:latin typeface="+mj-lt"/>
                <a:cs typeface="Times New Roman" panose="02020603050405020304" pitchFamily="18" charset="0"/>
              </a:rPr>
              <a:t>c) Insufficient information            d) None of the mentioned</a:t>
            </a:r>
          </a:p>
          <a:p>
            <a:pPr>
              <a:spcBef>
                <a:spcPct val="0"/>
              </a:spcBef>
              <a:buFontTx/>
              <a:buNone/>
            </a:pPr>
            <a:endParaRPr lang="en-US" altLang="en-US" sz="2100" dirty="0">
              <a:latin typeface="+mj-lt"/>
              <a:cs typeface="Times New Roman" panose="02020603050405020304" pitchFamily="18"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B2D333DC-DB04-45D6-BE1C-AE71FB5D390C}" type="datetime1">
              <a:rPr lang="en-US" smtClean="0"/>
              <a:t>8/24/2022</a:t>
            </a:fld>
            <a:endParaRPr lang="en-US" dirty="0"/>
          </a:p>
        </p:txBody>
      </p:sp>
      <p:sp>
        <p:nvSpPr>
          <p:cNvPr id="14336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1D386F3-67D1-4215-993D-185CD1DE7663}" type="slidenum">
              <a:rPr lang="en-US" altLang="en-US" sz="1200">
                <a:solidFill>
                  <a:srgbClr val="898989"/>
                </a:solidFill>
              </a:rPr>
              <a:pPr>
                <a:spcBef>
                  <a:spcPct val="0"/>
                </a:spcBef>
                <a:buFontTx/>
                <a:buNone/>
              </a:pPr>
              <a:t>125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MCQ</a:t>
            </a:r>
          </a:p>
        </p:txBody>
      </p:sp>
      <p:pic>
        <p:nvPicPr>
          <p:cNvPr id="14336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143367" name="TextBox 8"/>
          <p:cNvSpPr txBox="1">
            <a:spLocks noChangeArrowheads="1"/>
          </p:cNvSpPr>
          <p:nvPr/>
        </p:nvSpPr>
        <p:spPr bwMode="auto">
          <a:xfrm>
            <a:off x="304800" y="762000"/>
            <a:ext cx="853440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a:spcBef>
                <a:spcPct val="0"/>
              </a:spcBef>
              <a:buFont typeface="+mj-lt"/>
              <a:buAutoNum type="arabicPeriod" startAt="10"/>
            </a:pPr>
            <a:r>
              <a:rPr lang="en-US" altLang="en-US" sz="2200" dirty="0">
                <a:latin typeface="+mj-lt"/>
                <a:cs typeface="Times New Roman" panose="02020603050405020304" pitchFamily="18" charset="0"/>
              </a:rPr>
              <a:t>During the execution of a program which gets initialized first?</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a) MDR                  b) IR</a:t>
            </a:r>
            <a:br>
              <a:rPr lang="en-US" altLang="en-US" sz="2200" dirty="0">
                <a:latin typeface="+mj-lt"/>
                <a:cs typeface="Times New Roman" panose="02020603050405020304" pitchFamily="18" charset="0"/>
              </a:rPr>
            </a:br>
            <a:r>
              <a:rPr lang="en-US" altLang="en-US" sz="2200" b="1" dirty="0">
                <a:latin typeface="+mj-lt"/>
                <a:cs typeface="Times New Roman" panose="02020603050405020304" pitchFamily="18" charset="0"/>
              </a:rPr>
              <a:t>c) PC                      </a:t>
            </a:r>
            <a:r>
              <a:rPr lang="en-US" altLang="en-US" sz="2200" dirty="0">
                <a:latin typeface="+mj-lt"/>
                <a:cs typeface="Times New Roman" panose="02020603050405020304" pitchFamily="18" charset="0"/>
              </a:rPr>
              <a:t>d) MAR</a:t>
            </a:r>
          </a:p>
          <a:p>
            <a:pPr marL="457200" indent="-457200">
              <a:spcBef>
                <a:spcPct val="0"/>
              </a:spcBef>
              <a:buFont typeface="+mj-lt"/>
              <a:buAutoNum type="arabicPeriod" startAt="10"/>
            </a:pPr>
            <a:endParaRPr lang="en-US" altLang="en-US" sz="2200" dirty="0">
              <a:latin typeface="+mj-lt"/>
              <a:cs typeface="Times New Roman" panose="02020603050405020304" pitchFamily="18" charset="0"/>
            </a:endParaRPr>
          </a:p>
          <a:p>
            <a:pPr marL="457200" indent="-457200">
              <a:spcBef>
                <a:spcPct val="0"/>
              </a:spcBef>
              <a:buFont typeface="+mj-lt"/>
              <a:buAutoNum type="arabicPeriod" startAt="10"/>
            </a:pPr>
            <a:r>
              <a:rPr lang="en-US" altLang="en-US" sz="2200" dirty="0">
                <a:latin typeface="+mj-lt"/>
                <a:cs typeface="Times New Roman" panose="02020603050405020304" pitchFamily="18" charset="0"/>
              </a:rPr>
              <a:t>Which of the register/s of the processor is/are connected to Memory Bus?</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a) PC                      </a:t>
            </a:r>
            <a:r>
              <a:rPr lang="en-US" altLang="en-US" sz="2200" b="1" dirty="0">
                <a:latin typeface="+mj-lt"/>
                <a:cs typeface="Times New Roman" panose="02020603050405020304" pitchFamily="18" charset="0"/>
              </a:rPr>
              <a:t>b) MAR</a:t>
            </a:r>
            <a:r>
              <a:rPr lang="en-US" altLang="en-US" sz="2200" dirty="0">
                <a:latin typeface="+mj-lt"/>
                <a:cs typeface="Times New Roman" panose="02020603050405020304" pitchFamily="18" charset="0"/>
              </a:rPr>
              <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IR                       d) Both PC and MAR</a:t>
            </a:r>
          </a:p>
          <a:p>
            <a:pPr marL="457200" indent="-457200">
              <a:spcBef>
                <a:spcPct val="0"/>
              </a:spcBef>
              <a:buFont typeface="+mj-lt"/>
              <a:buAutoNum type="arabicPeriod" startAt="10"/>
            </a:pPr>
            <a:endParaRPr lang="en-US" altLang="en-US" sz="2200" dirty="0">
              <a:latin typeface="+mj-lt"/>
              <a:cs typeface="Times New Roman" panose="02020603050405020304" pitchFamily="18" charset="0"/>
            </a:endParaRPr>
          </a:p>
          <a:p>
            <a:pPr marL="457200" indent="-457200">
              <a:spcBef>
                <a:spcPct val="0"/>
              </a:spcBef>
              <a:buFont typeface="+mj-lt"/>
              <a:buAutoNum type="arabicPeriod" startAt="10"/>
            </a:pPr>
            <a:r>
              <a:rPr lang="en-US" altLang="en-US" sz="2200" dirty="0">
                <a:latin typeface="+mj-lt"/>
                <a:cs typeface="Times New Roman" panose="02020603050405020304" pitchFamily="18" charset="0"/>
              </a:rPr>
              <a:t>ISP stands for _________</a:t>
            </a:r>
            <a:br>
              <a:rPr lang="en-US" altLang="en-US" sz="2200" dirty="0">
                <a:latin typeface="+mj-lt"/>
                <a:cs typeface="Times New Roman" panose="02020603050405020304" pitchFamily="18" charset="0"/>
              </a:rPr>
            </a:br>
            <a:r>
              <a:rPr lang="en-US" altLang="en-US" sz="2200" b="1" dirty="0">
                <a:latin typeface="+mj-lt"/>
                <a:cs typeface="Times New Roman" panose="02020603050405020304" pitchFamily="18" charset="0"/>
              </a:rPr>
              <a:t>a) Instruction Set Processor</a:t>
            </a:r>
            <a:r>
              <a:rPr lang="en-US" altLang="en-US" sz="2200" dirty="0">
                <a:latin typeface="+mj-lt"/>
                <a:cs typeface="Times New Roman" panose="02020603050405020304" pitchFamily="18" charset="0"/>
              </a:rPr>
              <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b) Information Standard Processing</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Interchange Standard Protocol</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d) Interrupt Service Procedure</a:t>
            </a:r>
            <a:br>
              <a:rPr lang="en-US" altLang="en-US" sz="2200" dirty="0">
                <a:latin typeface="+mj-lt"/>
                <a:cs typeface="Times New Roman" panose="02020603050405020304" pitchFamily="18" charset="0"/>
              </a:rPr>
            </a:br>
            <a:endParaRPr lang="en-US" altLang="en-US" sz="2200" dirty="0">
              <a:latin typeface="+mj-lt"/>
              <a:cs typeface="Times New Roman" panose="02020603050405020304" pitchFamily="18"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F8A5790B-9120-4944-B021-5DF00D3EC2F5}" type="datetime1">
              <a:rPr lang="en-US" smtClean="0"/>
              <a:t>8/24/2022</a:t>
            </a:fld>
            <a:endParaRPr lang="en-US" dirty="0"/>
          </a:p>
        </p:txBody>
      </p:sp>
      <p:sp>
        <p:nvSpPr>
          <p:cNvPr id="14438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BE002FE-AA5B-4EFA-9615-546290C7EDF2}" type="slidenum">
              <a:rPr lang="en-US" altLang="en-US" sz="1200">
                <a:solidFill>
                  <a:srgbClr val="898989"/>
                </a:solidFill>
              </a:rPr>
              <a:pPr>
                <a:spcBef>
                  <a:spcPct val="0"/>
                </a:spcBef>
                <a:buFontTx/>
                <a:buNone/>
              </a:pPr>
              <a:t>126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MCQ</a:t>
            </a:r>
          </a:p>
        </p:txBody>
      </p:sp>
      <p:pic>
        <p:nvPicPr>
          <p:cNvPr id="14438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144391" name="TextBox 8"/>
          <p:cNvSpPr txBox="1">
            <a:spLocks noChangeArrowheads="1"/>
          </p:cNvSpPr>
          <p:nvPr/>
        </p:nvSpPr>
        <p:spPr bwMode="auto">
          <a:xfrm>
            <a:off x="304800" y="762000"/>
            <a:ext cx="85344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a:spcBef>
                <a:spcPct val="0"/>
              </a:spcBef>
              <a:buFont typeface="+mj-lt"/>
              <a:buAutoNum type="arabicPeriod" startAt="13"/>
            </a:pPr>
            <a:r>
              <a:rPr lang="en-US" altLang="en-US" sz="2200" dirty="0">
                <a:latin typeface="+mj-lt"/>
                <a:cs typeface="Times New Roman" panose="02020603050405020304" pitchFamily="18" charset="0"/>
              </a:rPr>
              <a:t>The addressing mode, where you directly specify the operand value is _______</a:t>
            </a:r>
            <a:br>
              <a:rPr lang="en-US" altLang="en-US" sz="2200" dirty="0">
                <a:latin typeface="+mj-lt"/>
                <a:cs typeface="Times New Roman" panose="02020603050405020304" pitchFamily="18" charset="0"/>
              </a:rPr>
            </a:br>
            <a:r>
              <a:rPr lang="en-US" altLang="en-US" sz="2200" b="1" dirty="0">
                <a:latin typeface="+mj-lt"/>
                <a:cs typeface="Times New Roman" panose="02020603050405020304" pitchFamily="18" charset="0"/>
              </a:rPr>
              <a:t>a) Immediate           </a:t>
            </a:r>
            <a:r>
              <a:rPr lang="en-US" altLang="en-US" sz="2200" dirty="0">
                <a:latin typeface="+mj-lt"/>
                <a:cs typeface="Times New Roman" panose="02020603050405020304" pitchFamily="18" charset="0"/>
              </a:rPr>
              <a:t>b) Direct</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Definite                d) Relative</a:t>
            </a:r>
          </a:p>
          <a:p>
            <a:pPr marL="457200" indent="-457200">
              <a:spcBef>
                <a:spcPct val="0"/>
              </a:spcBef>
              <a:buFont typeface="+mj-lt"/>
              <a:buAutoNum type="arabicPeriod" startAt="13"/>
            </a:pPr>
            <a:endParaRPr lang="en-US" altLang="en-US" sz="2200" dirty="0">
              <a:latin typeface="+mj-lt"/>
              <a:cs typeface="Times New Roman" panose="02020603050405020304" pitchFamily="18" charset="0"/>
            </a:endParaRPr>
          </a:p>
          <a:p>
            <a:pPr marL="457200" indent="-457200">
              <a:spcBef>
                <a:spcPct val="0"/>
              </a:spcBef>
              <a:buFont typeface="+mj-lt"/>
              <a:buAutoNum type="arabicPeriod" startAt="13"/>
            </a:pPr>
            <a:r>
              <a:rPr lang="en-US" altLang="en-US" sz="2200" dirty="0">
                <a:latin typeface="+mj-lt"/>
                <a:cs typeface="Times New Roman" panose="02020603050405020304" pitchFamily="18" charset="0"/>
              </a:rPr>
              <a:t> _____ addressing mode is most suitable to change the normal sequence of execution of instructions.</a:t>
            </a:r>
            <a:br>
              <a:rPr lang="en-US" altLang="en-US" sz="2200" dirty="0">
                <a:latin typeface="+mj-lt"/>
                <a:cs typeface="Times New Roman" panose="02020603050405020304" pitchFamily="18" charset="0"/>
              </a:rPr>
            </a:br>
            <a:r>
              <a:rPr lang="en-US" altLang="en-US" sz="2200" b="1" dirty="0">
                <a:latin typeface="+mj-lt"/>
                <a:cs typeface="Times New Roman" panose="02020603050405020304" pitchFamily="18" charset="0"/>
              </a:rPr>
              <a:t>a) Relative                  </a:t>
            </a:r>
            <a:r>
              <a:rPr lang="en-US" altLang="en-US" sz="2200" dirty="0">
                <a:latin typeface="+mj-lt"/>
                <a:cs typeface="Times New Roman" panose="02020603050405020304" pitchFamily="18" charset="0"/>
              </a:rPr>
              <a:t>b) Indirect</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Index with Offset    d) Immediate</a:t>
            </a:r>
          </a:p>
          <a:p>
            <a:pPr marL="457200" indent="-457200">
              <a:spcBef>
                <a:spcPct val="0"/>
              </a:spcBef>
              <a:buFont typeface="+mj-lt"/>
              <a:buAutoNum type="arabicPeriod" startAt="13"/>
            </a:pPr>
            <a:endParaRPr lang="en-US" altLang="en-US" sz="2200" dirty="0">
              <a:latin typeface="+mj-lt"/>
              <a:cs typeface="Times New Roman" panose="02020603050405020304" pitchFamily="18" charset="0"/>
            </a:endParaRPr>
          </a:p>
          <a:p>
            <a:pPr marL="457200" indent="-457200">
              <a:spcBef>
                <a:spcPct val="0"/>
              </a:spcBef>
              <a:buFont typeface="+mj-lt"/>
              <a:buAutoNum type="arabicPeriod" startAt="13"/>
            </a:pPr>
            <a:r>
              <a:rPr lang="en-US" altLang="en-US" sz="2200" dirty="0">
                <a:latin typeface="+mj-lt"/>
                <a:cs typeface="Times New Roman" panose="02020603050405020304" pitchFamily="18" charset="0"/>
              </a:rPr>
              <a:t> ______ is generally used to increase the apparent size of physical memory.</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a) Secondary memory   </a:t>
            </a:r>
            <a:r>
              <a:rPr lang="en-US" altLang="en-US" sz="2200" b="1" dirty="0">
                <a:latin typeface="+mj-lt"/>
                <a:cs typeface="Times New Roman" panose="02020603050405020304" pitchFamily="18" charset="0"/>
              </a:rPr>
              <a:t>b) Virtual memory</a:t>
            </a:r>
            <a:r>
              <a:rPr lang="en-US" altLang="en-US" sz="2200" dirty="0">
                <a:latin typeface="+mj-lt"/>
                <a:cs typeface="Times New Roman" panose="02020603050405020304" pitchFamily="18" charset="0"/>
              </a:rPr>
              <a:t/>
            </a:r>
            <a:br>
              <a:rPr lang="en-US" altLang="en-US" sz="2200" dirty="0">
                <a:latin typeface="+mj-lt"/>
                <a:cs typeface="Times New Roman" panose="02020603050405020304" pitchFamily="18" charset="0"/>
              </a:rPr>
            </a:br>
            <a:r>
              <a:rPr lang="en-US" altLang="en-US" sz="2200" dirty="0">
                <a:latin typeface="+mj-lt"/>
                <a:cs typeface="Times New Roman" panose="02020603050405020304" pitchFamily="18" charset="0"/>
              </a:rPr>
              <a:t>c) Hard-disk                  d) Disks</a:t>
            </a:r>
            <a:br>
              <a:rPr lang="en-US" altLang="en-US" sz="2200" dirty="0">
                <a:latin typeface="+mj-lt"/>
                <a:cs typeface="Times New Roman" panose="02020603050405020304" pitchFamily="18" charset="0"/>
              </a:rPr>
            </a:br>
            <a:endParaRPr lang="en-US" altLang="en-US" sz="2200" dirty="0">
              <a:latin typeface="+mj-lt"/>
              <a:cs typeface="Times New Roman" panose="02020603050405020304" pitchFamily="18" charset="0"/>
            </a:endParaRPr>
          </a:p>
          <a:p>
            <a:pPr>
              <a:spcBef>
                <a:spcPct val="0"/>
              </a:spcBef>
              <a:buFontTx/>
              <a:buNone/>
            </a:pPr>
            <a:r>
              <a:rPr lang="en-US" altLang="en-US" sz="2200" dirty="0">
                <a:latin typeface="+mj-lt"/>
                <a:cs typeface="Times New Roman" panose="02020603050405020304" pitchFamily="18" charset="0"/>
              </a:rPr>
              <a:t/>
            </a:r>
            <a:br>
              <a:rPr lang="en-US" altLang="en-US" sz="2200" dirty="0">
                <a:latin typeface="+mj-lt"/>
                <a:cs typeface="Times New Roman" panose="02020603050405020304" pitchFamily="18" charset="0"/>
              </a:rPr>
            </a:br>
            <a:endParaRPr lang="en-US" altLang="en-US" sz="2200" dirty="0">
              <a:latin typeface="+mj-lt"/>
              <a:cs typeface="Times New Roman" panose="02020603050405020304" pitchFamily="18" charset="0"/>
            </a:endParaRPr>
          </a:p>
          <a:p>
            <a:pPr>
              <a:spcBef>
                <a:spcPct val="0"/>
              </a:spcBef>
              <a:buFontTx/>
              <a:buNone/>
            </a:pPr>
            <a:r>
              <a:rPr lang="en-US" altLang="en-US" sz="2200" dirty="0">
                <a:latin typeface="+mj-lt"/>
                <a:cs typeface="Times New Roman" panose="02020603050405020304" pitchFamily="18" charset="0"/>
              </a:rPr>
              <a:t>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29295E2-639E-4BCA-8E6B-1635A9ACA549}" type="datetime1">
              <a:rPr lang="en-US" smtClean="0"/>
              <a:t>8/24/2022</a:t>
            </a:fld>
            <a:endParaRPr lang="en-US" dirty="0"/>
          </a:p>
        </p:txBody>
      </p:sp>
      <p:sp>
        <p:nvSpPr>
          <p:cNvPr id="14541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5FFC70-7E08-41DA-A6C0-13824339FE91}" type="slidenum">
              <a:rPr lang="en-US" altLang="en-US" sz="1200">
                <a:solidFill>
                  <a:srgbClr val="898989"/>
                </a:solidFill>
              </a:rPr>
              <a:pPr>
                <a:spcBef>
                  <a:spcPct val="0"/>
                </a:spcBef>
                <a:buFontTx/>
                <a:buNone/>
              </a:pPr>
              <a:t>127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Glossary Questions</a:t>
            </a:r>
          </a:p>
        </p:txBody>
      </p:sp>
      <p:pic>
        <p:nvPicPr>
          <p:cNvPr id="14541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45415" name="Content Placeholder 8"/>
          <p:cNvSpPr>
            <a:spLocks noGrp="1"/>
          </p:cNvSpPr>
          <p:nvPr>
            <p:ph idx="1"/>
          </p:nvPr>
        </p:nvSpPr>
        <p:spPr>
          <a:xfrm>
            <a:off x="457200" y="950913"/>
            <a:ext cx="8458200" cy="4525962"/>
          </a:xfrm>
        </p:spPr>
        <p:txBody>
          <a:bodyPr/>
          <a:lstStyle/>
          <a:p>
            <a:pPr marL="0" indent="0" algn="just">
              <a:buFont typeface="Arial" panose="020B0604020202020204" pitchFamily="34" charset="0"/>
              <a:buNone/>
            </a:pPr>
            <a:r>
              <a:rPr lang="en-IN" altLang="en-US" sz="2200"/>
              <a:t>A typical digital computer has many registers, and paths must be provided to transfer information from one register to another. The number of wires will be excessive if separate lines are used between each register and all other registers in the system. A more efficient scheme for transferring information between registers in a multiple-register configuration is a common bus system. A bus structure consists of a set of common lines, one for each bit of a register, through which binary information is transferred one at a time. Control signals determine which register is selected by the bus during each particular register transfer. One way of constructing a common bus system is with multiplexers. The multiplexers select the source register whose binary information is then placed on the bus.</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BE44025-A94A-436C-8DDF-635BAFFB7D1F}" type="datetime1">
              <a:rPr lang="en-US" smtClean="0"/>
              <a:t>8/24/2022</a:t>
            </a:fld>
            <a:endParaRPr lang="en-US" dirty="0"/>
          </a:p>
        </p:txBody>
      </p:sp>
      <p:sp>
        <p:nvSpPr>
          <p:cNvPr id="14643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94D1608-DABB-453C-A6AD-6915DD646693}" type="slidenum">
              <a:rPr lang="en-US" altLang="en-US" sz="1200">
                <a:solidFill>
                  <a:srgbClr val="898989"/>
                </a:solidFill>
              </a:rPr>
              <a:pPr>
                <a:spcBef>
                  <a:spcPct val="0"/>
                </a:spcBef>
                <a:buFontTx/>
                <a:buNone/>
              </a:pPr>
              <a:t>128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Glossary Questions</a:t>
            </a:r>
          </a:p>
        </p:txBody>
      </p:sp>
      <p:pic>
        <p:nvPicPr>
          <p:cNvPr id="14643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83975" name="Content Placeholder 8"/>
          <p:cNvSpPr>
            <a:spLocks noGrp="1"/>
          </p:cNvSpPr>
          <p:nvPr>
            <p:ph idx="1"/>
          </p:nvPr>
        </p:nvSpPr>
        <p:spPr>
          <a:xfrm>
            <a:off x="457200" y="950913"/>
            <a:ext cx="8458200" cy="4525962"/>
          </a:xfrm>
        </p:spPr>
        <p:txBody>
          <a:bodyPr/>
          <a:lstStyle/>
          <a:p>
            <a:pPr marL="457200" indent="-457200" algn="just">
              <a:buFont typeface="+mj-lt"/>
              <a:buAutoNum type="arabicPeriod"/>
              <a:defRPr/>
            </a:pPr>
            <a:r>
              <a:rPr lang="en-IN" altLang="en-US" sz="2200" dirty="0"/>
              <a:t>Construct a bus system for four registers with help of multiplexers.</a:t>
            </a:r>
          </a:p>
          <a:p>
            <a:pPr>
              <a:buFont typeface="+mj-lt"/>
              <a:buAutoNum type="arabicPeriod"/>
              <a:defRPr/>
            </a:pPr>
            <a:r>
              <a:rPr lang="en-IN" sz="2200" dirty="0"/>
              <a:t>A digital computer has a common bus system for 16 registers of 32 bits each. The bus is constructed with multiplexers.</a:t>
            </a:r>
          </a:p>
          <a:p>
            <a:pPr lvl="1" indent="-342900">
              <a:buFont typeface="+mj-lt"/>
              <a:buAutoNum type="alphaLcParenR"/>
              <a:defRPr/>
            </a:pPr>
            <a:r>
              <a:rPr lang="en-IN" sz="2200" dirty="0"/>
              <a:t>How many selection inputs are there in each multiplexer?</a:t>
            </a:r>
          </a:p>
          <a:p>
            <a:pPr lvl="1" indent="-342900">
              <a:buFont typeface="+mj-lt"/>
              <a:buAutoNum type="alphaLcParenR"/>
              <a:defRPr/>
            </a:pPr>
            <a:r>
              <a:rPr lang="en-IN" sz="2200" dirty="0"/>
              <a:t>What size of multiplexers are needed?</a:t>
            </a:r>
          </a:p>
          <a:p>
            <a:pPr lvl="1" indent="-342900">
              <a:buFont typeface="+mj-lt"/>
              <a:buAutoNum type="alphaLcParenR"/>
              <a:defRPr/>
            </a:pPr>
            <a:r>
              <a:rPr lang="en-IN" sz="2200" dirty="0"/>
              <a:t>How many multiplexers are there in the bus?</a:t>
            </a:r>
            <a:endParaRPr lang="en-IN" altLang="en-US" sz="2200" dirty="0"/>
          </a:p>
          <a:p>
            <a:pPr marL="457200" indent="-457200" algn="just">
              <a:buFont typeface="+mj-lt"/>
              <a:buAutoNum type="arabicPeriod"/>
              <a:defRPr/>
            </a:pPr>
            <a:r>
              <a:rPr lang="en-IN" altLang="en-US" sz="2200" dirty="0"/>
              <a:t>What is Multiplexer?</a:t>
            </a:r>
          </a:p>
          <a:p>
            <a:pPr marL="0" indent="0" algn="just">
              <a:buFont typeface="Arial" panose="020B0604020202020204" pitchFamily="34" charset="0"/>
              <a:buNone/>
              <a:defRPr/>
            </a:pPr>
            <a:endParaRPr lang="en-IN" altLang="en-US" sz="22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DA519AFA-597A-4BC6-93F5-FB9D64ED360B}" type="datetime1">
              <a:rPr lang="en-US" smtClean="0"/>
              <a:t>8/24/2022</a:t>
            </a:fld>
            <a:endParaRPr lang="en-US" dirty="0"/>
          </a:p>
        </p:txBody>
      </p:sp>
      <p:sp>
        <p:nvSpPr>
          <p:cNvPr id="14745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59F13A-DA38-4318-AFE5-5D0AA9883B44}" type="slidenum">
              <a:rPr lang="en-US" altLang="en-US" sz="1200">
                <a:solidFill>
                  <a:srgbClr val="898989"/>
                </a:solidFill>
              </a:rPr>
              <a:pPr>
                <a:spcBef>
                  <a:spcPct val="0"/>
                </a:spcBef>
                <a:buFontTx/>
                <a:buNone/>
              </a:pPr>
              <a:t>129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Old Question Papers - Sessional</a:t>
            </a:r>
          </a:p>
        </p:txBody>
      </p:sp>
      <p:pic>
        <p:nvPicPr>
          <p:cNvPr id="147461"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graphicFrame>
        <p:nvGraphicFramePr>
          <p:cNvPr id="2" name="Object 1">
            <a:extLst>
              <a:ext uri="{FF2B5EF4-FFF2-40B4-BE49-F238E27FC236}">
                <a16:creationId xmlns:a16="http://schemas.microsoft.com/office/drawing/2014/main" xmlns="" id="{D848FEBF-84B5-C025-F791-7398B4E173F2}"/>
              </a:ext>
            </a:extLst>
          </p:cNvPr>
          <p:cNvGraphicFramePr>
            <a:graphicFrameLocks noChangeAspect="1"/>
          </p:cNvGraphicFramePr>
          <p:nvPr>
            <p:extLst>
              <p:ext uri="{D42A27DB-BD31-4B8C-83A1-F6EECF244321}">
                <p14:modId xmlns:p14="http://schemas.microsoft.com/office/powerpoint/2010/main" val="3870962718"/>
              </p:ext>
            </p:extLst>
          </p:nvPr>
        </p:nvGraphicFramePr>
        <p:xfrm>
          <a:off x="3628292" y="1306537"/>
          <a:ext cx="1600200" cy="1447800"/>
        </p:xfrm>
        <a:graphic>
          <a:graphicData uri="http://schemas.openxmlformats.org/presentationml/2006/ole">
            <mc:AlternateContent xmlns:mc="http://schemas.openxmlformats.org/markup-compatibility/2006">
              <mc:Choice xmlns:v="urn:schemas-microsoft-com:vml" Requires="v">
                <p:oleObj spid="_x0000_s2065" name="Acrobat Document" showAsIcon="1" r:id="rId4" imgW="914375" imgH="771690" progId="AcroExch.Document.DC">
                  <p:embed/>
                </p:oleObj>
              </mc:Choice>
              <mc:Fallback>
                <p:oleObj name="Acrobat Document" showAsIcon="1" r:id="rId4" imgW="914375" imgH="771690" progId="AcroExch.Document.DC">
                  <p:embed/>
                  <p:pic>
                    <p:nvPicPr>
                      <p:cNvPr id="0" name=""/>
                      <p:cNvPicPr/>
                      <p:nvPr/>
                    </p:nvPicPr>
                    <p:blipFill>
                      <a:blip r:embed="rId5"/>
                      <a:stretch>
                        <a:fillRect/>
                      </a:stretch>
                    </p:blipFill>
                    <p:spPr>
                      <a:xfrm>
                        <a:off x="3628292" y="1306537"/>
                        <a:ext cx="1600200" cy="14478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xmlns="" id="{EE33C988-210D-1BA8-7E3F-95EFE5FEB521}"/>
              </a:ext>
            </a:extLst>
          </p:cNvPr>
          <p:cNvGraphicFramePr>
            <a:graphicFrameLocks noChangeAspect="1"/>
          </p:cNvGraphicFramePr>
          <p:nvPr>
            <p:extLst>
              <p:ext uri="{D42A27DB-BD31-4B8C-83A1-F6EECF244321}">
                <p14:modId xmlns:p14="http://schemas.microsoft.com/office/powerpoint/2010/main" val="1240737349"/>
              </p:ext>
            </p:extLst>
          </p:nvPr>
        </p:nvGraphicFramePr>
        <p:xfrm>
          <a:off x="3670495" y="2764643"/>
          <a:ext cx="1600200" cy="1512864"/>
        </p:xfrm>
        <a:graphic>
          <a:graphicData uri="http://schemas.openxmlformats.org/presentationml/2006/ole">
            <mc:AlternateContent xmlns:mc="http://schemas.openxmlformats.org/markup-compatibility/2006">
              <mc:Choice xmlns:v="urn:schemas-microsoft-com:vml" Requires="v">
                <p:oleObj spid="_x0000_s2066" name="Acrobat Document" showAsIcon="1" r:id="rId6" imgW="914375" imgH="771690" progId="AcroExch.Document.DC">
                  <p:embed/>
                </p:oleObj>
              </mc:Choice>
              <mc:Fallback>
                <p:oleObj name="Acrobat Document" showAsIcon="1" r:id="rId6" imgW="914375" imgH="771690" progId="AcroExch.Document.DC">
                  <p:embed/>
                  <p:pic>
                    <p:nvPicPr>
                      <p:cNvPr id="0" name=""/>
                      <p:cNvPicPr/>
                      <p:nvPr/>
                    </p:nvPicPr>
                    <p:blipFill>
                      <a:blip r:embed="rId7"/>
                      <a:stretch>
                        <a:fillRect/>
                      </a:stretch>
                    </p:blipFill>
                    <p:spPr>
                      <a:xfrm>
                        <a:off x="3670495" y="2764643"/>
                        <a:ext cx="1600200" cy="151286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xmlns="" id="{48A74484-4B1F-816A-213C-7069FE4C78BF}"/>
              </a:ext>
            </a:extLst>
          </p:cNvPr>
          <p:cNvGraphicFramePr>
            <a:graphicFrameLocks noChangeAspect="1"/>
          </p:cNvGraphicFramePr>
          <p:nvPr>
            <p:extLst>
              <p:ext uri="{D42A27DB-BD31-4B8C-83A1-F6EECF244321}">
                <p14:modId xmlns:p14="http://schemas.microsoft.com/office/powerpoint/2010/main" val="2760424533"/>
              </p:ext>
            </p:extLst>
          </p:nvPr>
        </p:nvGraphicFramePr>
        <p:xfrm>
          <a:off x="3628292" y="4311259"/>
          <a:ext cx="1725343" cy="1316892"/>
        </p:xfrm>
        <a:graphic>
          <a:graphicData uri="http://schemas.openxmlformats.org/presentationml/2006/ole">
            <mc:AlternateContent xmlns:mc="http://schemas.openxmlformats.org/markup-compatibility/2006">
              <mc:Choice xmlns:v="urn:schemas-microsoft-com:vml" Requires="v">
                <p:oleObj spid="_x0000_s2067" name="Acrobat Document" showAsIcon="1" r:id="rId8" imgW="914375" imgH="771690" progId="AcroExch.Document.DC">
                  <p:embed/>
                </p:oleObj>
              </mc:Choice>
              <mc:Fallback>
                <p:oleObj name="Acrobat Document" showAsIcon="1" r:id="rId8" imgW="914375" imgH="771690" progId="AcroExch.Document.DC">
                  <p:embed/>
                  <p:pic>
                    <p:nvPicPr>
                      <p:cNvPr id="0" name=""/>
                      <p:cNvPicPr/>
                      <p:nvPr/>
                    </p:nvPicPr>
                    <p:blipFill>
                      <a:blip r:embed="rId9"/>
                      <a:stretch>
                        <a:fillRect/>
                      </a:stretch>
                    </p:blipFill>
                    <p:spPr>
                      <a:xfrm>
                        <a:off x="3628292" y="4311259"/>
                        <a:ext cx="1725343" cy="1316892"/>
                      </a:xfrm>
                      <a:prstGeom prst="rect">
                        <a:avLst/>
                      </a:prstGeom>
                    </p:spPr>
                  </p:pic>
                </p:oleObj>
              </mc:Fallback>
            </mc:AlternateContent>
          </a:graphicData>
        </a:graphic>
      </p:graphicFrame>
    </p:spTree>
    <p:extLst>
      <p:ext uri="{BB962C8B-B14F-4D97-AF65-F5344CB8AC3E}">
        <p14:creationId xmlns:p14="http://schemas.microsoft.com/office/powerpoint/2010/main" val="5551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xmlns="" id="{FC0AF057-CD94-4AE2-B099-9C81F434B48E}"/>
              </a:ext>
            </a:extLst>
          </p:cNvPr>
          <p:cNvSpPr>
            <a:spLocks noGrp="1"/>
          </p:cNvSpPr>
          <p:nvPr>
            <p:ph type="dt" sz="quarter" idx="10"/>
          </p:nvPr>
        </p:nvSpPr>
        <p:spPr/>
        <p:txBody>
          <a:bodyPr/>
          <a:lstStyle/>
          <a:p>
            <a:pPr>
              <a:defRPr/>
            </a:pPr>
            <a:fld id="{FB900E2F-F362-4675-8134-A37EC0E305A3}" type="datetime1">
              <a:rPr lang="en-US" smtClean="0"/>
              <a:t>8/24/2022</a:t>
            </a:fld>
            <a:endParaRPr lang="en-US"/>
          </a:p>
        </p:txBody>
      </p:sp>
      <p:sp>
        <p:nvSpPr>
          <p:cNvPr id="34819" name="Slide Number Placeholder 6">
            <a:extLst>
              <a:ext uri="{FF2B5EF4-FFF2-40B4-BE49-F238E27FC236}">
                <a16:creationId xmlns:a16="http://schemas.microsoft.com/office/drawing/2014/main" xmlns="" id="{F56001CC-4012-4E9D-8501-0F3A713865FC}"/>
              </a:ext>
            </a:extLst>
          </p:cNvPr>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529BDE-C20B-497A-8556-4C350D1DE819}" type="slidenum">
              <a:rPr lang="en-US" altLang="en-US">
                <a:solidFill>
                  <a:srgbClr val="898989"/>
                </a:solidFill>
                <a:latin typeface="Calibri" panose="020F0502020204030204" pitchFamily="34" charset="0"/>
              </a:rPr>
              <a:pPr eaLnBrk="1" hangingPunct="1"/>
              <a:t>13</a:t>
            </a:fld>
            <a:endParaRPr lang="en-US" altLang="en-US">
              <a:solidFill>
                <a:srgbClr val="898989"/>
              </a:solidFill>
              <a:latin typeface="Calibri" panose="020F0502020204030204" pitchFamily="34" charset="0"/>
            </a:endParaRPr>
          </a:p>
        </p:txBody>
      </p:sp>
      <p:sp>
        <p:nvSpPr>
          <p:cNvPr id="9" name="Footer Placeholder 12">
            <a:extLst>
              <a:ext uri="{FF2B5EF4-FFF2-40B4-BE49-F238E27FC236}">
                <a16:creationId xmlns:a16="http://schemas.microsoft.com/office/drawing/2014/main" xmlns="" id="{9505988B-61BB-4DEC-B570-3F295E773D19}"/>
              </a:ext>
            </a:extLst>
          </p:cNvPr>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8" name="Title 1">
            <a:extLst>
              <a:ext uri="{FF2B5EF4-FFF2-40B4-BE49-F238E27FC236}">
                <a16:creationId xmlns:a16="http://schemas.microsoft.com/office/drawing/2014/main" xmlns="" id="{62518DBE-6CF6-4AD9-A3C6-A3789B4AEED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b="1" dirty="0">
                <a:cs typeface="Times New Roman" panose="02020603050405020304" pitchFamily="18" charset="0"/>
              </a:rPr>
              <a:t>End Semester Question Paper Template</a:t>
            </a:r>
          </a:p>
        </p:txBody>
      </p:sp>
      <p:pic>
        <p:nvPicPr>
          <p:cNvPr id="1031" name="Picture 8" descr="Untitled.png">
            <a:extLst>
              <a:ext uri="{FF2B5EF4-FFF2-40B4-BE49-F238E27FC236}">
                <a16:creationId xmlns:a16="http://schemas.microsoft.com/office/drawing/2014/main" xmlns="" id="{B35A4D14-0B75-419E-9C3D-7E7A39212E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6" name="Object 69">
            <a:extLst>
              <a:ext uri="{FF2B5EF4-FFF2-40B4-BE49-F238E27FC236}">
                <a16:creationId xmlns:a16="http://schemas.microsoft.com/office/drawing/2014/main" xmlns="" id="{543AE4BC-83B0-4731-B41A-E89D83A65053}"/>
              </a:ext>
            </a:extLst>
          </p:cNvPr>
          <p:cNvGraphicFramePr>
            <a:graphicFrameLocks noChangeAspect="1"/>
          </p:cNvGraphicFramePr>
          <p:nvPr/>
        </p:nvGraphicFramePr>
        <p:xfrm>
          <a:off x="3429000" y="2286000"/>
          <a:ext cx="1905000" cy="1311275"/>
        </p:xfrm>
        <a:graphic>
          <a:graphicData uri="http://schemas.openxmlformats.org/presentationml/2006/ole">
            <mc:AlternateContent xmlns:mc="http://schemas.openxmlformats.org/markup-compatibility/2006">
              <mc:Choice xmlns:v="urn:schemas-microsoft-com:vml" Requires="v">
                <p:oleObj spid="_x0000_s1031" name="Acrobat Document" showAsIcon="1" r:id="rId5" imgW="914400" imgH="771480" progId="AcroExch.Document.11">
                  <p:embed/>
                </p:oleObj>
              </mc:Choice>
              <mc:Fallback>
                <p:oleObj name="Acrobat Document" showAsIcon="1" r:id="rId5" imgW="914400" imgH="771480" progId="AcroExch.Document.11">
                  <p:embed/>
                  <p:pic>
                    <p:nvPicPr>
                      <p:cNvPr id="1026" name="Object 69">
                        <a:extLst>
                          <a:ext uri="{FF2B5EF4-FFF2-40B4-BE49-F238E27FC236}">
                            <a16:creationId xmlns:a16="http://schemas.microsoft.com/office/drawing/2014/main" xmlns="" id="{543AE4BC-83B0-4731-B41A-E89D83A650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286000"/>
                        <a:ext cx="1905000"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EB31B0E4-E26B-4AF0-A11C-9A4151A43AB2}" type="datetime1">
              <a:rPr lang="en-US" smtClean="0"/>
              <a:t>8/24/2022</a:t>
            </a:fld>
            <a:endParaRPr lang="en-US" dirty="0"/>
          </a:p>
        </p:txBody>
      </p:sp>
      <p:sp>
        <p:nvSpPr>
          <p:cNvPr id="14745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59F13A-DA38-4318-AFE5-5D0AA9883B44}" type="slidenum">
              <a:rPr lang="en-US" altLang="en-US" sz="1200">
                <a:solidFill>
                  <a:srgbClr val="898989"/>
                </a:solidFill>
              </a:rPr>
              <a:pPr>
                <a:spcBef>
                  <a:spcPct val="0"/>
                </a:spcBef>
                <a:buFontTx/>
                <a:buNone/>
              </a:pPr>
              <a:t>130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Old Question Papers</a:t>
            </a:r>
          </a:p>
        </p:txBody>
      </p:sp>
      <p:pic>
        <p:nvPicPr>
          <p:cNvPr id="147461"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graphicFrame>
        <p:nvGraphicFramePr>
          <p:cNvPr id="147463" name="Object 8"/>
          <p:cNvGraphicFramePr>
            <a:graphicFrameLocks noChangeAspect="1"/>
          </p:cNvGraphicFramePr>
          <p:nvPr/>
        </p:nvGraphicFramePr>
        <p:xfrm>
          <a:off x="3703638" y="1322388"/>
          <a:ext cx="1508125" cy="1495425"/>
        </p:xfrm>
        <a:graphic>
          <a:graphicData uri="http://schemas.openxmlformats.org/presentationml/2006/ole">
            <mc:AlternateContent xmlns:mc="http://schemas.openxmlformats.org/markup-compatibility/2006">
              <mc:Choice xmlns:v="urn:schemas-microsoft-com:vml" Requires="v">
                <p:oleObj spid="_x0000_s3089" name="Acrobat Document" showAsIcon="1" r:id="rId4" imgW="0" imgH="0" progId="AcroExch.Document.DC">
                  <p:embed/>
                </p:oleObj>
              </mc:Choice>
              <mc:Fallback>
                <p:oleObj name="Acrobat Document" showAsIcon="1" r:id="rId4" imgW="0" imgH="0" progId="AcroExch.Document.DC">
                  <p:embed/>
                  <p:pic>
                    <p:nvPicPr>
                      <p:cNvPr id="0" name="Object 8"/>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703638" y="1322388"/>
                        <a:ext cx="15081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464" name="Object 9"/>
          <p:cNvGraphicFramePr>
            <a:graphicFrameLocks noChangeAspect="1"/>
          </p:cNvGraphicFramePr>
          <p:nvPr/>
        </p:nvGraphicFramePr>
        <p:xfrm>
          <a:off x="3733800" y="2971800"/>
          <a:ext cx="1584325" cy="1371600"/>
        </p:xfrm>
        <a:graphic>
          <a:graphicData uri="http://schemas.openxmlformats.org/presentationml/2006/ole">
            <mc:AlternateContent xmlns:mc="http://schemas.openxmlformats.org/markup-compatibility/2006">
              <mc:Choice xmlns:v="urn:schemas-microsoft-com:vml" Requires="v">
                <p:oleObj spid="_x0000_s3090" name="Acrobat Document" showAsIcon="1" r:id="rId5" imgW="914400" imgH="792480" progId="AcroExch.Document.11">
                  <p:embed/>
                </p:oleObj>
              </mc:Choice>
              <mc:Fallback>
                <p:oleObj name="Acrobat Document" showAsIcon="1" r:id="rId5" imgW="914400" imgH="792480" progId="AcroExch.Document.11">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971800"/>
                        <a:ext cx="1584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7465" name="Object 10"/>
          <p:cNvGraphicFramePr>
            <a:graphicFrameLocks noChangeAspect="1"/>
          </p:cNvGraphicFramePr>
          <p:nvPr/>
        </p:nvGraphicFramePr>
        <p:xfrm>
          <a:off x="3733800" y="4648200"/>
          <a:ext cx="1625600" cy="1371600"/>
        </p:xfrm>
        <a:graphic>
          <a:graphicData uri="http://schemas.openxmlformats.org/presentationml/2006/ole">
            <mc:AlternateContent xmlns:mc="http://schemas.openxmlformats.org/markup-compatibility/2006">
              <mc:Choice xmlns:v="urn:schemas-microsoft-com:vml" Requires="v">
                <p:oleObj spid="_x0000_s3091" name="Acrobat Document" showAsIcon="1" r:id="rId7" imgW="914400" imgH="771525" progId="AcroExch.Document.11">
                  <p:embed/>
                </p:oleObj>
              </mc:Choice>
              <mc:Fallback>
                <p:oleObj name="Acrobat Document" showAsIcon="1" r:id="rId7" imgW="914400" imgH="771525" progId="AcroExch.Document.11">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3800" y="4648200"/>
                        <a:ext cx="1625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5B04227C-A3BD-451C-818B-FC78B9FCA83E}" type="datetime1">
              <a:rPr lang="en-US" smtClean="0"/>
              <a:t>8/24/2022</a:t>
            </a:fld>
            <a:endParaRPr lang="en-US" dirty="0"/>
          </a:p>
        </p:txBody>
      </p:sp>
      <p:sp>
        <p:nvSpPr>
          <p:cNvPr id="14848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E4D5888-86AD-49E2-914A-CB6FD94CFC09}" type="slidenum">
              <a:rPr lang="en-US" altLang="en-US" sz="1200">
                <a:solidFill>
                  <a:srgbClr val="898989"/>
                </a:solidFill>
              </a:rPr>
              <a:pPr>
                <a:spcBef>
                  <a:spcPct val="0"/>
                </a:spcBef>
                <a:buFontTx/>
                <a:buNone/>
              </a:pPr>
              <a:t>131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Expected Questions</a:t>
            </a:r>
          </a:p>
        </p:txBody>
      </p:sp>
      <p:pic>
        <p:nvPicPr>
          <p:cNvPr id="14848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304800" y="836613"/>
            <a:ext cx="8534400" cy="5529719"/>
          </a:xfrm>
          <a:prstGeom prst="rect">
            <a:avLst/>
          </a:prstGeom>
          <a:noFill/>
        </p:spPr>
        <p:txBody>
          <a:bodyPr>
            <a:spAutoFit/>
          </a:bodyPr>
          <a:lstStyle/>
          <a:p>
            <a:pPr marL="342900" indent="-342900" algn="just">
              <a:spcBef>
                <a:spcPts val="685"/>
              </a:spcBef>
              <a:buFont typeface="+mj-lt"/>
              <a:buAutoNum type="arabicPeriod"/>
              <a:defRPr/>
            </a:pPr>
            <a:r>
              <a:rPr lang="en-IN" sz="2200" dirty="0">
                <a:latin typeface="+mj-lt"/>
                <a:cs typeface="Times New Roman" pitchFamily="18" charset="0"/>
              </a:rPr>
              <a:t>Explain different addressing modes.</a:t>
            </a:r>
          </a:p>
          <a:p>
            <a:pPr marL="342900" indent="-342900" algn="just">
              <a:spcBef>
                <a:spcPts val="685"/>
              </a:spcBef>
              <a:buFont typeface="+mj-lt"/>
              <a:buAutoNum type="arabicPeriod"/>
              <a:defRPr/>
            </a:pPr>
            <a:r>
              <a:rPr lang="en-US" sz="2200" dirty="0">
                <a:latin typeface="+mj-lt"/>
                <a:cs typeface="Times New Roman" pitchFamily="18" charset="0"/>
              </a:rPr>
              <a:t>Explain the importance of different addressing modes in computer architecture with suitable example.</a:t>
            </a:r>
          </a:p>
          <a:p>
            <a:pPr marL="342900" indent="-342900" algn="just">
              <a:spcBef>
                <a:spcPts val="685"/>
              </a:spcBef>
              <a:buFont typeface="+mj-lt"/>
              <a:buAutoNum type="arabicPeriod"/>
              <a:defRPr/>
            </a:pPr>
            <a:r>
              <a:rPr lang="en-US" sz="2200" dirty="0">
                <a:latin typeface="+mj-lt"/>
                <a:cs typeface="Times New Roman" pitchFamily="18" charset="0"/>
              </a:rPr>
              <a:t>What is an instruction format? Explain different types of instruction formats in detail.</a:t>
            </a:r>
          </a:p>
          <a:p>
            <a:pPr marL="342900" indent="-342900" algn="just">
              <a:spcBef>
                <a:spcPts val="685"/>
              </a:spcBef>
              <a:buFont typeface="+mj-lt"/>
              <a:buAutoNum type="arabicPeriod"/>
              <a:defRPr/>
            </a:pPr>
            <a:r>
              <a:rPr lang="en-US" sz="2200" dirty="0">
                <a:latin typeface="+mj-lt"/>
                <a:cs typeface="Times New Roman" pitchFamily="18" charset="0"/>
              </a:rPr>
              <a:t>A digital computer has a common bus system for 16 register of 32 bits each. The bus is Constructed with multiplexers. </a:t>
            </a:r>
          </a:p>
          <a:p>
            <a:pPr algn="just">
              <a:defRPr/>
            </a:pPr>
            <a:r>
              <a:rPr lang="en-US" sz="2200" dirty="0">
                <a:latin typeface="+mj-lt"/>
                <a:cs typeface="Times New Roman" pitchFamily="18" charset="0"/>
              </a:rPr>
              <a:t>      (</a:t>
            </a:r>
            <a:r>
              <a:rPr lang="en-US" sz="2200" dirty="0" err="1">
                <a:latin typeface="+mj-lt"/>
                <a:cs typeface="Times New Roman" pitchFamily="18" charset="0"/>
              </a:rPr>
              <a:t>i</a:t>
            </a:r>
            <a:r>
              <a:rPr lang="en-US" sz="2200" dirty="0">
                <a:latin typeface="+mj-lt"/>
                <a:cs typeface="Times New Roman" pitchFamily="18" charset="0"/>
              </a:rPr>
              <a:t>) How many selection inputs are there in each multiplexer? </a:t>
            </a:r>
          </a:p>
          <a:p>
            <a:pPr algn="just">
              <a:defRPr/>
            </a:pPr>
            <a:r>
              <a:rPr lang="en-US" sz="2200" dirty="0">
                <a:latin typeface="+mj-lt"/>
                <a:cs typeface="Times New Roman" pitchFamily="18" charset="0"/>
              </a:rPr>
              <a:t>     (ii) What sizes of multiplexers are needed? </a:t>
            </a:r>
          </a:p>
          <a:p>
            <a:pPr algn="just">
              <a:defRPr/>
            </a:pPr>
            <a:r>
              <a:rPr lang="en-US" sz="2200" dirty="0">
                <a:latin typeface="+mj-lt"/>
                <a:cs typeface="Times New Roman" pitchFamily="18" charset="0"/>
              </a:rPr>
              <a:t>    (iii) How many multiplexers are there in the bus? </a:t>
            </a:r>
          </a:p>
          <a:p>
            <a:pPr algn="just">
              <a:defRPr/>
            </a:pPr>
            <a:r>
              <a:rPr lang="en-IN" sz="2200" dirty="0">
                <a:latin typeface="+mj-lt"/>
                <a:cs typeface="Times New Roman" pitchFamily="18" charset="0"/>
              </a:rPr>
              <a:t>5. Show the block diagram of the hardware that implements the following register transfer statement:   P: R2 &lt;--- R1</a:t>
            </a:r>
          </a:p>
          <a:p>
            <a:pPr algn="just">
              <a:defRPr/>
            </a:pPr>
            <a:r>
              <a:rPr lang="en-IN" sz="2200" dirty="0">
                <a:latin typeface="+mj-lt"/>
                <a:cs typeface="Times New Roman" pitchFamily="18" charset="0"/>
              </a:rPr>
              <a:t>6. Explain sequence of micro-operations for implementing PUSH and POP instructions in the register stack.</a:t>
            </a:r>
            <a:endParaRPr lang="en-US" sz="2200" dirty="0">
              <a:latin typeface="+mj-lt"/>
              <a:cs typeface="Times New Roman" pitchFamily="18" charset="0"/>
            </a:endParaRPr>
          </a:p>
          <a:p>
            <a:pPr marL="342900" indent="-342900" algn="just">
              <a:spcBef>
                <a:spcPts val="685"/>
              </a:spcBef>
              <a:buFont typeface="+mj-lt"/>
              <a:buAutoNum type="arabicPeriod"/>
              <a:defRPr/>
            </a:pPr>
            <a:endParaRPr lang="en-IN" sz="2200" dirty="0">
              <a:latin typeface="+mj-lt"/>
              <a:ea typeface="Times New Roman" panose="02020603050405020304" pitchFamily="18" charset="0"/>
              <a:cs typeface="Times New Roman"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A04C5A65-5C1C-45F7-AAA8-C1B00BF78F44}" type="datetime1">
              <a:rPr lang="en-US" smtClean="0"/>
              <a:t>8/24/2022</a:t>
            </a:fld>
            <a:endParaRPr lang="en-US" dirty="0"/>
          </a:p>
        </p:txBody>
      </p:sp>
      <p:sp>
        <p:nvSpPr>
          <p:cNvPr id="14950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EF8C68-A51D-4D0C-BB97-6E8CBE166101}" type="slidenum">
              <a:rPr lang="en-US" altLang="en-US" sz="1200">
                <a:solidFill>
                  <a:srgbClr val="898989"/>
                </a:solidFill>
              </a:rPr>
              <a:pPr>
                <a:spcBef>
                  <a:spcPct val="0"/>
                </a:spcBef>
                <a:buFontTx/>
                <a:buNone/>
              </a:pPr>
              <a:t>132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Expected Questions</a:t>
            </a:r>
          </a:p>
        </p:txBody>
      </p:sp>
      <p:pic>
        <p:nvPicPr>
          <p:cNvPr id="14950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149511" name="TextBox 8"/>
          <p:cNvSpPr txBox="1">
            <a:spLocks noChangeArrowheads="1"/>
          </p:cNvSpPr>
          <p:nvPr/>
        </p:nvSpPr>
        <p:spPr bwMode="auto">
          <a:xfrm>
            <a:off x="304800" y="836613"/>
            <a:ext cx="8686800" cy="613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ts val="688"/>
              </a:spcBef>
              <a:buFontTx/>
              <a:buNone/>
            </a:pPr>
            <a:r>
              <a:rPr lang="en-IN" altLang="en-US" sz="2200" dirty="0">
                <a:latin typeface="+mj-lt"/>
                <a:cs typeface="Times New Roman" panose="02020603050405020304" pitchFamily="18" charset="0"/>
              </a:rPr>
              <a:t>7. Differentiate between Computer Architecture and Computer Organization Explain different addressing modes.</a:t>
            </a:r>
          </a:p>
          <a:p>
            <a:pPr algn="just">
              <a:spcBef>
                <a:spcPts val="688"/>
              </a:spcBef>
              <a:buFontTx/>
              <a:buNone/>
            </a:pPr>
            <a:r>
              <a:rPr lang="en-IN" altLang="en-US" sz="2200" dirty="0">
                <a:latin typeface="+mj-lt"/>
                <a:cs typeface="Times New Roman" panose="02020603050405020304" pitchFamily="18" charset="0"/>
              </a:rPr>
              <a:t>8. Draw the Distributed Arbitration interface circuit for two devices A and B with their 4- bit unique ID 0110 and 0001 respectively.</a:t>
            </a:r>
            <a:br>
              <a:rPr lang="en-IN" altLang="en-US" sz="2200" dirty="0">
                <a:latin typeface="+mj-lt"/>
                <a:cs typeface="Times New Roman" panose="02020603050405020304" pitchFamily="18" charset="0"/>
              </a:rPr>
            </a:br>
            <a:r>
              <a:rPr lang="en-IN" altLang="en-US" sz="2200" dirty="0" err="1">
                <a:latin typeface="+mj-lt"/>
                <a:cs typeface="Times New Roman" panose="02020603050405020304" pitchFamily="18" charset="0"/>
              </a:rPr>
              <a:t>i</a:t>
            </a:r>
            <a:r>
              <a:rPr lang="en-IN" altLang="en-US" sz="2200" dirty="0">
                <a:latin typeface="+mj-lt"/>
                <a:cs typeface="Times New Roman" panose="02020603050405020304" pitchFamily="18" charset="0"/>
              </a:rPr>
              <a:t>. Write down the new ID generated on Arbitration lines.</a:t>
            </a:r>
            <a:br>
              <a:rPr lang="en-IN" altLang="en-US" sz="2200" dirty="0">
                <a:latin typeface="+mj-lt"/>
                <a:cs typeface="Times New Roman" panose="02020603050405020304" pitchFamily="18" charset="0"/>
              </a:rPr>
            </a:br>
            <a:r>
              <a:rPr lang="en-IN" altLang="en-US" sz="2200" dirty="0">
                <a:latin typeface="+mj-lt"/>
                <a:cs typeface="Times New Roman" panose="02020603050405020304" pitchFamily="18" charset="0"/>
              </a:rPr>
              <a:t>ii. Which device become Bus Master.</a:t>
            </a:r>
          </a:p>
          <a:p>
            <a:pPr algn="just">
              <a:spcBef>
                <a:spcPts val="688"/>
              </a:spcBef>
              <a:buFontTx/>
              <a:buNone/>
            </a:pPr>
            <a:r>
              <a:rPr lang="en-IN" altLang="en-US" sz="2200" dirty="0">
                <a:latin typeface="+mj-lt"/>
                <a:cs typeface="Times New Roman" panose="02020603050405020304" pitchFamily="18" charset="0"/>
              </a:rPr>
              <a:t>9. Convert the arithmetic expressions from infix to reverse polish notation.</a:t>
            </a:r>
            <a:br>
              <a:rPr lang="en-IN" altLang="en-US" sz="2200" dirty="0">
                <a:latin typeface="+mj-lt"/>
                <a:cs typeface="Times New Roman" panose="02020603050405020304" pitchFamily="18" charset="0"/>
              </a:rPr>
            </a:br>
            <a:r>
              <a:rPr lang="en-IN" altLang="en-US" sz="2200" dirty="0" err="1">
                <a:latin typeface="+mj-lt"/>
                <a:cs typeface="Times New Roman" panose="02020603050405020304" pitchFamily="18" charset="0"/>
              </a:rPr>
              <a:t>i</a:t>
            </a:r>
            <a:r>
              <a:rPr lang="en-IN" altLang="en-US" sz="2200" dirty="0">
                <a:latin typeface="+mj-lt"/>
                <a:cs typeface="Times New Roman" panose="02020603050405020304" pitchFamily="18" charset="0"/>
              </a:rPr>
              <a:t>. A*B+C*D+E*F</a:t>
            </a:r>
          </a:p>
          <a:p>
            <a:pPr algn="just">
              <a:spcBef>
                <a:spcPts val="688"/>
              </a:spcBef>
              <a:buFontTx/>
              <a:buNone/>
            </a:pPr>
            <a:r>
              <a:rPr lang="en-IN" altLang="en-US" sz="2200" dirty="0">
                <a:latin typeface="+mj-lt"/>
                <a:cs typeface="Times New Roman" panose="02020603050405020304" pitchFamily="18" charset="0"/>
              </a:rPr>
              <a:t>     ii. A+B/C-D+E </a:t>
            </a:r>
          </a:p>
          <a:p>
            <a:pPr algn="just">
              <a:spcBef>
                <a:spcPts val="688"/>
              </a:spcBef>
              <a:buFontTx/>
              <a:buNone/>
            </a:pPr>
            <a:r>
              <a:rPr lang="en-IN" altLang="en-US" sz="2200" dirty="0">
                <a:latin typeface="+mj-lt"/>
                <a:cs typeface="Times New Roman" panose="02020603050405020304" pitchFamily="18" charset="0"/>
              </a:rPr>
              <a:t>10. Explain bus organization for seven CPU registers with the help of block diagram and control word. </a:t>
            </a:r>
          </a:p>
          <a:p>
            <a:pPr algn="just">
              <a:spcBef>
                <a:spcPts val="688"/>
              </a:spcBef>
              <a:buFontTx/>
              <a:buNone/>
            </a:pPr>
            <a:r>
              <a:rPr lang="en-IN" altLang="en-US" sz="2200" dirty="0">
                <a:latin typeface="+mj-lt"/>
                <a:cs typeface="Times New Roman" panose="02020603050405020304" pitchFamily="18" charset="0"/>
              </a:rPr>
              <a:t>11. Draw the block diagrams for Daisy </a:t>
            </a:r>
            <a:r>
              <a:rPr lang="en-IN" altLang="en-US" sz="2200" dirty="0" err="1">
                <a:latin typeface="+mj-lt"/>
                <a:cs typeface="Times New Roman" panose="02020603050405020304" pitchFamily="18" charset="0"/>
              </a:rPr>
              <a:t>chahing</a:t>
            </a:r>
            <a:r>
              <a:rPr lang="en-IN" altLang="en-US" sz="2200" dirty="0">
                <a:latin typeface="+mj-lt"/>
                <a:cs typeface="Times New Roman" panose="02020603050405020304" pitchFamily="18" charset="0"/>
              </a:rPr>
              <a:t> and Independent Centralised Arbitration schemes. </a:t>
            </a:r>
          </a:p>
          <a:p>
            <a:pPr algn="just">
              <a:spcBef>
                <a:spcPts val="688"/>
              </a:spcBef>
              <a:buFontTx/>
              <a:buNone/>
            </a:pPr>
            <a:r>
              <a:rPr lang="en-IN" altLang="en-US" sz="2200" dirty="0">
                <a:latin typeface="+mj-lt"/>
                <a:cs typeface="Times New Roman" panose="02020603050405020304" pitchFamily="18" charset="0"/>
              </a:rPr>
              <a:t>12. Draw the Multiple Bus structures along with its advantage and disadvantage.</a:t>
            </a:r>
            <a:endParaRPr lang="en-US" altLang="en-US" sz="2200" dirty="0">
              <a:latin typeface="+mj-lt"/>
              <a:cs typeface="Times New Roman" panose="02020603050405020304" pitchFamily="18" charset="0"/>
            </a:endParaRPr>
          </a:p>
          <a:p>
            <a:pPr algn="just">
              <a:spcBef>
                <a:spcPts val="688"/>
              </a:spcBef>
              <a:buFont typeface="Calibri" panose="020F0502020204030204" pitchFamily="34" charset="0"/>
              <a:buAutoNum type="arabicPeriod"/>
            </a:pPr>
            <a:endParaRPr lang="en-IN" altLang="en-US" sz="2200" dirty="0">
              <a:latin typeface="+mj-lt"/>
              <a:cs typeface="Times New Roman" panose="02020603050405020304" pitchFamily="18"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A1B4679A-C89C-4C1D-9EB7-3864DCEEF2DB}" type="datetime1">
              <a:rPr lang="en-US" smtClean="0"/>
              <a:t>8/24/2022</a:t>
            </a:fld>
            <a:endParaRPr lang="en-US" dirty="0"/>
          </a:p>
        </p:txBody>
      </p:sp>
      <p:sp>
        <p:nvSpPr>
          <p:cNvPr id="15053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1DAD4F-4D67-4319-B458-9804ED31D910}" type="slidenum">
              <a:rPr lang="en-US" altLang="en-US" sz="1200">
                <a:solidFill>
                  <a:srgbClr val="898989"/>
                </a:solidFill>
              </a:rPr>
              <a:pPr>
                <a:spcBef>
                  <a:spcPct val="0"/>
                </a:spcBef>
                <a:buFontTx/>
                <a:buNone/>
              </a:pPr>
              <a:t>133</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Recap of Unit</a:t>
            </a:r>
          </a:p>
        </p:txBody>
      </p:sp>
      <p:pic>
        <p:nvPicPr>
          <p:cNvPr id="15053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152400" y="976313"/>
            <a:ext cx="8686800" cy="5848350"/>
          </a:xfrm>
          <a:prstGeom prst="rect">
            <a:avLst/>
          </a:prstGeom>
          <a:noFill/>
        </p:spPr>
        <p:txBody>
          <a:bodyPr>
            <a:spAutoFit/>
          </a:bodyPr>
          <a:lstStyle/>
          <a:p>
            <a:pPr marL="342900" indent="-342900" algn="just" eaLnBrk="1" hangingPunct="1">
              <a:buFont typeface="Arial" panose="020B0604020202020204" pitchFamily="34" charset="0"/>
              <a:buChar char="•"/>
              <a:defRPr/>
            </a:pPr>
            <a:r>
              <a:rPr lang="en-IN" altLang="en-US" sz="2200" dirty="0">
                <a:latin typeface="+mn-lt"/>
              </a:rPr>
              <a:t>Computer Organization and Architecture provides in-depth knowledge of internal working, structuring, and implementation of a computer system</a:t>
            </a:r>
          </a:p>
          <a:p>
            <a:pPr marL="342900" indent="-342900" algn="just" eaLnBrk="1" hangingPunct="1">
              <a:buFont typeface="Arial" panose="020B0604020202020204" pitchFamily="34" charset="0"/>
              <a:buChar char="•"/>
              <a:defRPr/>
            </a:pPr>
            <a:r>
              <a:rPr lang="en-IN" altLang="en-US" sz="2200" dirty="0">
                <a:latin typeface="+mn-lt"/>
              </a:rPr>
              <a:t>Computer Architecture is concerned with the way hardware components are connected together to form a computer system.</a:t>
            </a:r>
          </a:p>
          <a:p>
            <a:pPr marL="342900" indent="-342900" algn="just" eaLnBrk="1" hangingPunct="1">
              <a:buFont typeface="Arial" panose="020B0604020202020204" pitchFamily="34" charset="0"/>
              <a:buChar char="•"/>
              <a:defRPr/>
            </a:pPr>
            <a:r>
              <a:rPr lang="en-IN" altLang="en-US" sz="2200" dirty="0">
                <a:latin typeface="+mn-lt"/>
              </a:rPr>
              <a:t>Computer Organization is concerned with the structure and behaviour of a computer system as seen by the user.</a:t>
            </a:r>
          </a:p>
          <a:p>
            <a:pPr marL="342900" indent="-342900" algn="just" eaLnBrk="1" hangingPunct="1">
              <a:buFont typeface="Arial" panose="020B0604020202020204" pitchFamily="34" charset="0"/>
              <a:buChar char="•"/>
              <a:defRPr/>
            </a:pPr>
            <a:r>
              <a:rPr lang="en-US" altLang="en-US" sz="2200" dirty="0">
                <a:latin typeface="+mn-lt"/>
              </a:rPr>
              <a:t>A bus is a common pathway through which information flows from one computer component to another. </a:t>
            </a:r>
          </a:p>
          <a:p>
            <a:pPr marL="342900" indent="-342900" algn="just" eaLnBrk="1" hangingPunct="1">
              <a:buFont typeface="Arial" panose="020B0604020202020204" pitchFamily="34" charset="0"/>
              <a:buChar char="•"/>
              <a:defRPr/>
            </a:pPr>
            <a:r>
              <a:rPr lang="en-US" altLang="en-US" sz="2200" dirty="0">
                <a:latin typeface="+mn-lt"/>
              </a:rPr>
              <a:t>Types of Computer BUS: Data Bus ,Address Bus, Control Bus</a:t>
            </a:r>
          </a:p>
          <a:p>
            <a:pPr marL="342900" indent="-342900" algn="just" eaLnBrk="1" hangingPunct="1">
              <a:buFont typeface="Arial" panose="020B0604020202020204" pitchFamily="34" charset="0"/>
              <a:buChar char="•"/>
              <a:defRPr/>
            </a:pPr>
            <a:r>
              <a:rPr lang="en-US" altLang="en-US" sz="2200" b="1" dirty="0">
                <a:latin typeface="+mn-lt"/>
              </a:rPr>
              <a:t>Bus Arbitration -</a:t>
            </a:r>
            <a:r>
              <a:rPr lang="en-US" altLang="en-US" sz="2200" dirty="0">
                <a:latin typeface="+mn-lt"/>
              </a:rPr>
              <a:t>It refers to the process by which the current bus master accesses and then leaves the control of the bus and passes it to the another bus requesting processor unit.</a:t>
            </a:r>
          </a:p>
          <a:p>
            <a:pPr eaLnBrk="1" hangingPunct="1">
              <a:defRPr/>
            </a:pPr>
            <a:endParaRPr lang="en-US" altLang="en-US" sz="2200" b="1" dirty="0">
              <a:latin typeface="+mn-lt"/>
            </a:endParaRPr>
          </a:p>
          <a:p>
            <a:pPr algn="just" eaLnBrk="1" hangingPunct="1">
              <a:defRPr/>
            </a:pPr>
            <a:endParaRPr lang="en-IN" sz="2200" dirty="0">
              <a:solidFill>
                <a:srgbClr val="222222"/>
              </a:solidFill>
              <a:latin typeface="+mn-lt"/>
            </a:endParaRPr>
          </a:p>
          <a:p>
            <a:pPr marL="342900" indent="-342900" algn="just" eaLnBrk="1" hangingPunct="1">
              <a:buFont typeface="Arial" panose="020B0604020202020204" pitchFamily="34" charset="0"/>
              <a:buChar char="•"/>
              <a:defRPr/>
            </a:pPr>
            <a:endParaRPr lang="en-US" altLang="en-US" sz="2200" b="1" dirty="0">
              <a:latin typeface="+mn-lt"/>
            </a:endParaRPr>
          </a:p>
          <a:p>
            <a:pPr marL="342900" indent="-342900" algn="just" eaLnBrk="1" hangingPunct="1">
              <a:buFont typeface="Arial" panose="020B0604020202020204" pitchFamily="34" charset="0"/>
              <a:buChar char="•"/>
              <a:defRPr/>
            </a:pPr>
            <a:endParaRPr lang="en-US" sz="2200" dirty="0">
              <a:latin typeface="+mn-lt"/>
              <a:cs typeface="Arial"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7F14D244-181C-45BF-8F59-A82C7015FDC8}" type="datetime1">
              <a:rPr lang="en-US" smtClean="0"/>
              <a:t>8/24/2022</a:t>
            </a:fld>
            <a:endParaRPr lang="en-US" dirty="0"/>
          </a:p>
        </p:txBody>
      </p:sp>
      <p:sp>
        <p:nvSpPr>
          <p:cNvPr id="15155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970176-5E67-4DBE-AF02-0452312D99F9}" type="slidenum">
              <a:rPr lang="en-US" altLang="en-US" sz="1200">
                <a:solidFill>
                  <a:srgbClr val="898989"/>
                </a:solidFill>
              </a:rPr>
              <a:pPr>
                <a:spcBef>
                  <a:spcPct val="0"/>
                </a:spcBef>
                <a:buFontTx/>
                <a:buNone/>
              </a:pPr>
              <a:t>134</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Recap of Unit</a:t>
            </a:r>
          </a:p>
        </p:txBody>
      </p:sp>
      <p:pic>
        <p:nvPicPr>
          <p:cNvPr id="15155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152400" y="976313"/>
            <a:ext cx="8686800" cy="5170487"/>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altLang="en-US" sz="2200" dirty="0">
                <a:latin typeface="+mn-lt"/>
              </a:rPr>
              <a:t>There are two approaches to bus arbitration: Centralized and Distributed</a:t>
            </a:r>
          </a:p>
          <a:p>
            <a:pPr marL="342900" indent="-342900" algn="just" eaLnBrk="1" hangingPunct="1">
              <a:buFont typeface="Arial" panose="020B0604020202020204" pitchFamily="34" charset="0"/>
              <a:buChar char="•"/>
              <a:defRPr/>
            </a:pPr>
            <a:r>
              <a:rPr lang="en-IN" sz="2200" dirty="0">
                <a:solidFill>
                  <a:srgbClr val="000000"/>
                </a:solidFill>
                <a:latin typeface="+mn-lt"/>
              </a:rPr>
              <a:t>There are three arbitration schemes which run on centralized arbitration – Daisy chain, Polling and Independent request.</a:t>
            </a:r>
          </a:p>
          <a:p>
            <a:pPr marL="342900" indent="-342900" algn="just">
              <a:buFont typeface="Arial" panose="020B0604020202020204" pitchFamily="34" charset="0"/>
              <a:buChar char="•"/>
              <a:defRPr/>
            </a:pPr>
            <a:r>
              <a:rPr lang="en-US" sz="2200" dirty="0">
                <a:latin typeface="+mn-lt"/>
                <a:cs typeface="Arial" charset="0"/>
              </a:rPr>
              <a:t>Registers are used to quickly accept, store, and transfer data and instructions that are being used immediately by the CPU.</a:t>
            </a:r>
          </a:p>
          <a:p>
            <a:pPr marL="342900" indent="-342900" algn="just">
              <a:buFont typeface="Arial" panose="020B0604020202020204" pitchFamily="34" charset="0"/>
              <a:buChar char="•"/>
              <a:defRPr/>
            </a:pPr>
            <a:r>
              <a:rPr lang="en-US" sz="2200" dirty="0">
                <a:latin typeface="+mn-lt"/>
                <a:cs typeface="Arial" charset="0"/>
              </a:rPr>
              <a:t>Multiplexers can be used to construct a common bus.</a:t>
            </a:r>
          </a:p>
          <a:p>
            <a:pPr marL="342900" indent="-342900" algn="just">
              <a:buFont typeface="Arial" panose="020B0604020202020204" pitchFamily="34" charset="0"/>
              <a:buChar char="•"/>
              <a:defRPr/>
            </a:pPr>
            <a:r>
              <a:rPr lang="en-US" sz="2200" dirty="0">
                <a:latin typeface="+mn-lt"/>
                <a:cs typeface="Arial" charset="0"/>
              </a:rPr>
              <a:t>A three-state gate is a digital circuit that exhibits three states – 0,1 and high impedance state.</a:t>
            </a:r>
            <a:endParaRPr lang="en-US" sz="2200" dirty="0">
              <a:solidFill>
                <a:srgbClr val="000000"/>
              </a:solidFill>
              <a:latin typeface="+mn-lt"/>
            </a:endParaRPr>
          </a:p>
          <a:p>
            <a:pPr marL="342900" indent="-342900" algn="just">
              <a:buFont typeface="Arial" panose="020B0604020202020204" pitchFamily="34" charset="0"/>
              <a:buChar char="•"/>
              <a:defRPr/>
            </a:pPr>
            <a:r>
              <a:rPr lang="en-US" sz="2200" dirty="0">
                <a:solidFill>
                  <a:srgbClr val="000000"/>
                </a:solidFill>
                <a:latin typeface="+mn-lt"/>
              </a:rPr>
              <a:t>The transfer of information from a memory unit to the user end is called a </a:t>
            </a:r>
            <a:r>
              <a:rPr lang="en-US" sz="2200" b="1" dirty="0">
                <a:solidFill>
                  <a:srgbClr val="000000"/>
                </a:solidFill>
                <a:latin typeface="+mn-lt"/>
              </a:rPr>
              <a:t>Read</a:t>
            </a:r>
            <a:r>
              <a:rPr lang="en-US" sz="2200" dirty="0">
                <a:solidFill>
                  <a:srgbClr val="000000"/>
                </a:solidFill>
                <a:latin typeface="+mn-lt"/>
              </a:rPr>
              <a:t> operation.</a:t>
            </a:r>
          </a:p>
          <a:p>
            <a:pPr marL="342900" indent="-342900" algn="just">
              <a:buFont typeface="Arial" panose="020B0604020202020204" pitchFamily="34" charset="0"/>
              <a:buChar char="•"/>
              <a:defRPr/>
            </a:pPr>
            <a:r>
              <a:rPr lang="en-US" sz="2200" dirty="0">
                <a:solidFill>
                  <a:srgbClr val="000000"/>
                </a:solidFill>
                <a:latin typeface="+mn-lt"/>
              </a:rPr>
              <a:t>The transfer of new information to be stored in the memory is called a </a:t>
            </a:r>
            <a:r>
              <a:rPr lang="en-US" sz="2200" b="1" dirty="0">
                <a:solidFill>
                  <a:srgbClr val="000000"/>
                </a:solidFill>
                <a:latin typeface="+mn-lt"/>
              </a:rPr>
              <a:t>Write</a:t>
            </a:r>
            <a:r>
              <a:rPr lang="en-US" sz="2200" dirty="0">
                <a:solidFill>
                  <a:srgbClr val="000000"/>
                </a:solidFill>
                <a:latin typeface="+mn-lt"/>
              </a:rPr>
              <a:t> operation.</a:t>
            </a:r>
          </a:p>
          <a:p>
            <a:pPr marL="342900" indent="-342900" algn="just">
              <a:buFont typeface="Arial" panose="020B0604020202020204" pitchFamily="34" charset="0"/>
              <a:buChar char="•"/>
              <a:defRPr/>
            </a:pPr>
            <a:endParaRPr lang="en-US" sz="2200" dirty="0">
              <a:solidFill>
                <a:srgbClr val="000000"/>
              </a:solidFill>
              <a:latin typeface="+mn-lt"/>
            </a:endParaRPr>
          </a:p>
          <a:p>
            <a:pPr marL="342900" indent="-342900" algn="just" eaLnBrk="1" hangingPunct="1">
              <a:buFont typeface="Arial" panose="020B0604020202020204" pitchFamily="34" charset="0"/>
              <a:buChar char="•"/>
              <a:defRPr/>
            </a:pPr>
            <a:endParaRPr lang="en-US" altLang="en-US" sz="2200" dirty="0">
              <a:latin typeface="+mn-lt"/>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a:xfrm>
            <a:off x="457200" y="6492875"/>
            <a:ext cx="2133600" cy="365125"/>
          </a:xfrm>
        </p:spPr>
        <p:txBody>
          <a:bodyPr/>
          <a:lstStyle/>
          <a:p>
            <a:pPr>
              <a:defRPr/>
            </a:pPr>
            <a:fld id="{BF7801B1-4346-4595-BC5E-3699BD9DA632}" type="datetime1">
              <a:rPr lang="en-US" smtClean="0"/>
              <a:t>8/24/2022</a:t>
            </a:fld>
            <a:endParaRPr lang="en-US" dirty="0"/>
          </a:p>
        </p:txBody>
      </p:sp>
      <p:sp>
        <p:nvSpPr>
          <p:cNvPr id="15257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BDD2C9-89F5-4CF5-B13B-E113584FE72B}" type="slidenum">
              <a:rPr lang="en-US" altLang="en-US" sz="1200">
                <a:solidFill>
                  <a:srgbClr val="898989"/>
                </a:solidFill>
              </a:rPr>
              <a:pPr>
                <a:spcBef>
                  <a:spcPct val="0"/>
                </a:spcBef>
                <a:buFontTx/>
                <a:buNone/>
              </a:pPr>
              <a:t>135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Recap of Unit</a:t>
            </a:r>
          </a:p>
        </p:txBody>
      </p:sp>
      <p:pic>
        <p:nvPicPr>
          <p:cNvPr id="15258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152400" y="976313"/>
            <a:ext cx="8686800" cy="4154487"/>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Most computers fall into one of three types of CPU organizations:</a:t>
            </a:r>
          </a:p>
          <a:p>
            <a:pPr marL="914400" lvl="1" indent="-457200" algn="just" eaLnBrk="1" hangingPunct="1">
              <a:buFont typeface="+mj-lt"/>
              <a:buAutoNum type="arabicPeriod"/>
              <a:defRPr/>
            </a:pPr>
            <a:r>
              <a:rPr lang="en-US" sz="2200" dirty="0">
                <a:latin typeface="+mn-lt"/>
                <a:cs typeface="Arial" charset="0"/>
              </a:rPr>
              <a:t>Single accumulator organization.</a:t>
            </a:r>
          </a:p>
          <a:p>
            <a:pPr marL="914400" lvl="1" indent="-457200" algn="just" eaLnBrk="1" hangingPunct="1">
              <a:buFont typeface="+mj-lt"/>
              <a:buAutoNum type="arabicPeriod"/>
              <a:defRPr/>
            </a:pPr>
            <a:r>
              <a:rPr lang="en-US" sz="2200" dirty="0">
                <a:latin typeface="+mn-lt"/>
                <a:cs typeface="Arial" charset="0"/>
              </a:rPr>
              <a:t>General register organization.</a:t>
            </a:r>
          </a:p>
          <a:p>
            <a:pPr marL="914400" lvl="1" indent="-457200" algn="just" eaLnBrk="1" hangingPunct="1">
              <a:buFont typeface="+mj-lt"/>
              <a:buAutoNum type="arabicPeriod"/>
              <a:defRPr/>
            </a:pPr>
            <a:r>
              <a:rPr lang="en-US" sz="2200" dirty="0">
                <a:latin typeface="+mn-lt"/>
                <a:cs typeface="Arial" charset="0"/>
              </a:rPr>
              <a:t>Stack organization</a:t>
            </a:r>
          </a:p>
          <a:p>
            <a:pPr marL="914400" lvl="1" indent="-457200" algn="just" eaLnBrk="1" hangingPunct="1">
              <a:buFont typeface="+mj-lt"/>
              <a:buAutoNum type="arabicPeriod"/>
              <a:defRPr/>
            </a:pPr>
            <a:endParaRPr lang="en-US" sz="2200" dirty="0">
              <a:solidFill>
                <a:srgbClr val="000000"/>
              </a:solidFill>
              <a:latin typeface="+mn-lt"/>
              <a:cs typeface="Arial" charset="0"/>
            </a:endParaRPr>
          </a:p>
          <a:p>
            <a:pPr marL="342900" indent="-342900" algn="just" eaLnBrk="1" hangingPunct="1">
              <a:buFont typeface="Arial" panose="020B0604020202020204" pitchFamily="34" charset="0"/>
              <a:buChar char="•"/>
              <a:defRPr/>
            </a:pPr>
            <a:r>
              <a:rPr lang="en-US" sz="2200" dirty="0">
                <a:solidFill>
                  <a:srgbClr val="000000"/>
                </a:solidFill>
                <a:latin typeface="+mn-lt"/>
                <a:cs typeface="Arial" charset="0"/>
              </a:rPr>
              <a:t>Addressing modes-  Implied mode, immediate addressing mode, register addressing mode, register indirect addressing mode, direct addressing mode, indirect addressing mode, autoincrement/autodecrement mode, relative addressing mode, base addressing mode, indexed addressing mode</a:t>
            </a:r>
            <a:endParaRPr lang="en-US" sz="2200" dirty="0">
              <a:solidFill>
                <a:srgbClr val="000000"/>
              </a:solidFill>
              <a:latin typeface="+mn-lt"/>
            </a:endParaRPr>
          </a:p>
          <a:p>
            <a:pPr marL="342900" indent="-342900" algn="just">
              <a:buFont typeface="Arial" panose="020B0604020202020204" pitchFamily="34" charset="0"/>
              <a:buChar char="•"/>
              <a:defRPr/>
            </a:pPr>
            <a:endParaRPr lang="en-US" sz="2200" dirty="0">
              <a:solidFill>
                <a:srgbClr val="000000"/>
              </a:solidFill>
              <a:latin typeface="+mn-lt"/>
            </a:endParaRPr>
          </a:p>
          <a:p>
            <a:pPr marL="342900" indent="-342900" algn="just" eaLnBrk="1" hangingPunct="1">
              <a:buFont typeface="Arial" panose="020B0604020202020204" pitchFamily="34" charset="0"/>
              <a:buChar char="•"/>
              <a:defRPr/>
            </a:pPr>
            <a:endParaRPr lang="en-US" altLang="en-US" sz="2200" dirty="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533400" y="1143000"/>
            <a:ext cx="8229600" cy="4525963"/>
          </a:xfrm>
        </p:spPr>
        <p:txBody>
          <a:bodyPr/>
          <a:lstStyle/>
          <a:p>
            <a:pPr eaLnBrk="1" hangingPunct="1"/>
            <a:r>
              <a:rPr lang="en-US" altLang="en-US" sz="2200" b="1"/>
              <a:t>Basic knowledge of Digital Logic Design</a:t>
            </a:r>
          </a:p>
          <a:p>
            <a:pPr eaLnBrk="1" hangingPunct="1"/>
            <a:r>
              <a:rPr lang="en-US" altLang="en-US" sz="2200" b="1"/>
              <a:t>ALU Unit</a:t>
            </a:r>
          </a:p>
          <a:p>
            <a:pPr eaLnBrk="1" hangingPunct="1"/>
            <a:r>
              <a:rPr lang="en-US" altLang="en-US" sz="2200" b="1"/>
              <a:t>Control Unit</a:t>
            </a:r>
          </a:p>
          <a:p>
            <a:pPr eaLnBrk="1" hangingPunct="1"/>
            <a:r>
              <a:rPr lang="en-US" altLang="en-US" sz="2200" b="1"/>
              <a:t>Memory unit </a:t>
            </a:r>
            <a:endParaRPr lang="en-US" altLang="en-US" sz="2200"/>
          </a:p>
        </p:txBody>
      </p:sp>
      <p:sp>
        <p:nvSpPr>
          <p:cNvPr id="4" name="Date Placeholder 3"/>
          <p:cNvSpPr>
            <a:spLocks noGrp="1"/>
          </p:cNvSpPr>
          <p:nvPr>
            <p:ph type="dt" sz="quarter" idx="10"/>
          </p:nvPr>
        </p:nvSpPr>
        <p:spPr/>
        <p:txBody>
          <a:bodyPr/>
          <a:lstStyle/>
          <a:p>
            <a:pPr>
              <a:defRPr/>
            </a:pPr>
            <a:fld id="{83341CD8-24A2-402D-B4D5-56B86C0A994A}" type="datetime1">
              <a:rPr lang="en-US" smtClean="0"/>
              <a:t>8/24/2022</a:t>
            </a:fld>
            <a:endParaRPr lang="en-US"/>
          </a:p>
        </p:txBody>
      </p:sp>
      <p:sp>
        <p:nvSpPr>
          <p:cNvPr id="2867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44DBED-6116-4B55-A429-31A571FBF2BC}" type="slidenum">
              <a:rPr lang="en-US" altLang="en-US" sz="1200">
                <a:solidFill>
                  <a:srgbClr val="898989"/>
                </a:solidFill>
              </a:rPr>
              <a:pPr>
                <a:spcBef>
                  <a:spcPct val="0"/>
                </a:spcBef>
                <a:buFontTx/>
                <a:buNone/>
              </a:pPr>
              <a:t>14</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Prerequisite and Recap</a:t>
            </a:r>
          </a:p>
        </p:txBody>
      </p:sp>
      <p:pic>
        <p:nvPicPr>
          <p:cNvPr id="2867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D0131B6-AAEB-4AD5-A9D5-9FBF633922E7}" type="datetime1">
              <a:rPr lang="en-US" smtClean="0"/>
              <a:t>8/24/2022</a:t>
            </a:fld>
            <a:endParaRPr lang="en-US" dirty="0"/>
          </a:p>
        </p:txBody>
      </p:sp>
      <p:sp>
        <p:nvSpPr>
          <p:cNvPr id="2969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355795-5B06-4D31-9DA2-06A243FCEBF6}" type="slidenum">
              <a:rPr lang="en-US" altLang="en-US" sz="1200">
                <a:solidFill>
                  <a:srgbClr val="898989"/>
                </a:solidFill>
              </a:rPr>
              <a:pPr>
                <a:spcBef>
                  <a:spcPct val="0"/>
                </a:spcBef>
                <a:buFontTx/>
                <a:buNone/>
              </a:pPr>
              <a:t>15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Brief Introduction about Subject</a:t>
            </a:r>
          </a:p>
        </p:txBody>
      </p:sp>
      <p:pic>
        <p:nvPicPr>
          <p:cNvPr id="2970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9" name="TextBox 8"/>
          <p:cNvSpPr txBox="1"/>
          <p:nvPr/>
        </p:nvSpPr>
        <p:spPr>
          <a:xfrm>
            <a:off x="533400" y="1066800"/>
            <a:ext cx="8305800" cy="5170488"/>
          </a:xfrm>
          <a:prstGeom prst="rect">
            <a:avLst/>
          </a:prstGeom>
          <a:noFill/>
        </p:spPr>
        <p:txBody>
          <a:bodyPr>
            <a:spAutoFit/>
          </a:bodyPr>
          <a:lstStyle/>
          <a:p>
            <a:pPr algn="just">
              <a:defRPr/>
            </a:pPr>
            <a:r>
              <a:rPr lang="en-IN" sz="2200" dirty="0">
                <a:latin typeface="+mn-lt"/>
                <a:cs typeface="Arial" charset="0"/>
              </a:rPr>
              <a:t>The Computer Organization and architecture is one of the most important and comprehensive subject that includes many foundational concepts and knowledge used in design of a computer system. This subject provides in-depth knowledge of internal working, structuring, and implementation of a computer system.</a:t>
            </a:r>
          </a:p>
          <a:p>
            <a:pPr algn="just">
              <a:defRPr/>
            </a:pPr>
            <a:endParaRPr lang="en-IN" sz="2200" dirty="0">
              <a:latin typeface="+mn-lt"/>
              <a:cs typeface="Arial" charset="0"/>
            </a:endParaRPr>
          </a:p>
          <a:p>
            <a:pPr algn="just">
              <a:defRPr/>
            </a:pPr>
            <a:r>
              <a:rPr lang="en-IN" sz="2200" dirty="0">
                <a:latin typeface="+mn-lt"/>
                <a:cs typeface="Arial" charset="0"/>
              </a:rPr>
              <a:t>The COA important topics include all the fundamental concepts such as computer system functional units , processor micro architecture , program instructions, instruction formats , addressing modes , instruction pipelining, memory organization , instruction cycle, interrupts and other important related topics.</a:t>
            </a:r>
          </a:p>
          <a:p>
            <a:pPr algn="just">
              <a:defRPr/>
            </a:pPr>
            <a:endParaRPr lang="en-IN" altLang="en-US" sz="2200" dirty="0">
              <a:latin typeface="+mn-lt"/>
              <a:cs typeface="Arial" charset="0"/>
            </a:endParaRPr>
          </a:p>
          <a:p>
            <a:pPr algn="just">
              <a:defRPr/>
            </a:pPr>
            <a:r>
              <a:rPr lang="en-IN" altLang="en-US" sz="2200" dirty="0">
                <a:latin typeface="+mn-lt"/>
                <a:cs typeface="Arial" charset="0"/>
              </a:rPr>
              <a:t>Video link: </a:t>
            </a:r>
            <a:r>
              <a:rPr lang="en-IN" altLang="en-US" sz="2200" dirty="0">
                <a:latin typeface="+mn-lt"/>
                <a:cs typeface="Arial" charset="0"/>
                <a:hlinkClick r:id="rId3"/>
              </a:rPr>
              <a:t>https://www.youtube.com/watch?v=q6oiRtKTpX4</a:t>
            </a:r>
            <a:endParaRPr lang="en-IN" altLang="en-US" sz="2200" dirty="0">
              <a:latin typeface="+mn-lt"/>
              <a:cs typeface="Arial" charset="0"/>
            </a:endParaRPr>
          </a:p>
          <a:p>
            <a:pPr algn="just">
              <a:defRPr/>
            </a:pPr>
            <a:endParaRPr lang="en-US" altLang="en-US" sz="2200" dirty="0">
              <a:latin typeface="+mn-lt"/>
              <a:cs typeface="Arial" charset="0"/>
            </a:endParaRPr>
          </a:p>
          <a:p>
            <a:pPr>
              <a:defRPr/>
            </a:pPr>
            <a:endParaRPr lang="en-IN" sz="2200" dirty="0">
              <a:latin typeface="+mn-lt"/>
              <a:cs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FA88CE4D-F9DB-4423-8A00-1C324889BEED}" type="datetime1">
              <a:rPr lang="en-US" smtClean="0"/>
              <a:t>8/24/2022</a:t>
            </a:fld>
            <a:endParaRPr lang="en-US"/>
          </a:p>
        </p:txBody>
      </p:sp>
      <p:sp>
        <p:nvSpPr>
          <p:cNvPr id="30723"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482C69C-D22C-4538-A58E-C73FA0D8CD97}" type="slidenum">
              <a:rPr lang="en-US" altLang="en-US" sz="1200">
                <a:solidFill>
                  <a:srgbClr val="898989"/>
                </a:solidFill>
              </a:rPr>
              <a:pPr>
                <a:spcBef>
                  <a:spcPct val="0"/>
                </a:spcBef>
                <a:buFontTx/>
                <a:buNone/>
              </a:pPr>
              <a:t>16</a:t>
            </a:fld>
            <a:endParaRPr lang="en-US" altLang="en-US" sz="1200">
              <a:solidFill>
                <a:srgbClr val="898989"/>
              </a:solidFill>
            </a:endParaRP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Unit Content</a:t>
            </a:r>
          </a:p>
        </p:txBody>
      </p:sp>
      <p:pic>
        <p:nvPicPr>
          <p:cNvPr id="30725"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txBox="1">
            <a:spLocks/>
          </p:cNvSpPr>
          <p:nvPr/>
        </p:nvSpPr>
        <p:spPr bwMode="auto">
          <a:xfrm>
            <a:off x="381000" y="1143000"/>
            <a:ext cx="8305800" cy="4525963"/>
          </a:xfrm>
          <a:prstGeom prst="rect">
            <a:avLst/>
          </a:prstGeom>
          <a:noFill/>
          <a:ln w="9525">
            <a:noFill/>
            <a:miter lim="800000"/>
            <a:headEnd/>
            <a:tailEnd/>
          </a:ln>
        </p:spPr>
        <p:txBody>
          <a:bodyPr>
            <a:normAutofit/>
          </a:bodyPr>
          <a:lstStyle/>
          <a:p>
            <a:pPr marL="342900" indent="-342900" algn="just" eaLnBrk="1" hangingPunct="1">
              <a:spcBef>
                <a:spcPct val="20000"/>
              </a:spcBef>
              <a:buFont typeface="Arial" charset="0"/>
              <a:buChar char="•"/>
              <a:defRPr/>
            </a:pPr>
            <a:r>
              <a:rPr lang="en-US" sz="2400" b="1" dirty="0">
                <a:latin typeface="+mn-lt"/>
                <a:cs typeface="Arial" charset="0"/>
              </a:rPr>
              <a:t>Introduction</a:t>
            </a:r>
          </a:p>
          <a:p>
            <a:pPr marL="342900" indent="-342900" algn="just" eaLnBrk="1" hangingPunct="1">
              <a:spcBef>
                <a:spcPct val="20000"/>
              </a:spcBef>
              <a:buFont typeface="Arial" charset="0"/>
              <a:buChar char="•"/>
              <a:defRPr/>
            </a:pPr>
            <a:r>
              <a:rPr lang="en-US" sz="2400" b="1" dirty="0">
                <a:latin typeface="+mn-lt"/>
                <a:cs typeface="Arial" charset="0"/>
              </a:rPr>
              <a:t>Functional units of digital system and their interconnections</a:t>
            </a:r>
          </a:p>
          <a:p>
            <a:pPr marL="342900" indent="-342900" algn="just" eaLnBrk="1" hangingPunct="1">
              <a:spcBef>
                <a:spcPct val="20000"/>
              </a:spcBef>
              <a:buFont typeface="Arial" charset="0"/>
              <a:buChar char="•"/>
              <a:defRPr/>
            </a:pPr>
            <a:r>
              <a:rPr lang="en-US" sz="2400" b="1" dirty="0">
                <a:latin typeface="+mn-lt"/>
                <a:cs typeface="Arial" charset="0"/>
              </a:rPr>
              <a:t>Buses, bus architecture, Types of buses </a:t>
            </a:r>
          </a:p>
          <a:p>
            <a:pPr marL="342900" indent="-342900" algn="just" eaLnBrk="1" hangingPunct="1">
              <a:spcBef>
                <a:spcPct val="20000"/>
              </a:spcBef>
              <a:buFont typeface="Arial" charset="0"/>
              <a:buChar char="•"/>
              <a:defRPr/>
            </a:pPr>
            <a:r>
              <a:rPr lang="en-US" sz="2400" b="1" dirty="0">
                <a:latin typeface="+mn-lt"/>
                <a:cs typeface="Arial" charset="0"/>
              </a:rPr>
              <a:t>Bus arbitration</a:t>
            </a:r>
          </a:p>
          <a:p>
            <a:pPr marL="342900" indent="-342900" algn="just" eaLnBrk="1" hangingPunct="1">
              <a:spcBef>
                <a:spcPct val="20000"/>
              </a:spcBef>
              <a:buFont typeface="Arial" charset="0"/>
              <a:buChar char="•"/>
              <a:defRPr/>
            </a:pPr>
            <a:r>
              <a:rPr lang="en-US" sz="2400" b="1" dirty="0">
                <a:latin typeface="+mn-lt"/>
                <a:cs typeface="Arial" charset="0"/>
              </a:rPr>
              <a:t>Register, bus and memory transfer.</a:t>
            </a:r>
          </a:p>
          <a:p>
            <a:pPr marL="342900" indent="-342900" algn="just" eaLnBrk="1" hangingPunct="1">
              <a:spcBef>
                <a:spcPct val="20000"/>
              </a:spcBef>
              <a:buFont typeface="Arial" charset="0"/>
              <a:buChar char="•"/>
              <a:defRPr/>
            </a:pPr>
            <a:r>
              <a:rPr lang="en-US" sz="2400" b="1" dirty="0">
                <a:latin typeface="+mn-lt"/>
                <a:cs typeface="Arial" charset="0"/>
              </a:rPr>
              <a:t>Processor organization</a:t>
            </a:r>
          </a:p>
          <a:p>
            <a:pPr marL="342900" indent="-342900" algn="just" eaLnBrk="1" hangingPunct="1">
              <a:spcBef>
                <a:spcPct val="20000"/>
              </a:spcBef>
              <a:buFont typeface="Arial" charset="0"/>
              <a:buChar char="•"/>
              <a:defRPr/>
            </a:pPr>
            <a:r>
              <a:rPr lang="en-US" sz="2400" b="1" dirty="0">
                <a:latin typeface="+mn-lt"/>
                <a:cs typeface="Arial" charset="0"/>
              </a:rPr>
              <a:t>General registers organization </a:t>
            </a:r>
          </a:p>
          <a:p>
            <a:pPr marL="342900" indent="-342900" algn="just" eaLnBrk="1" hangingPunct="1">
              <a:spcBef>
                <a:spcPct val="20000"/>
              </a:spcBef>
              <a:buFont typeface="Arial" charset="0"/>
              <a:buChar char="•"/>
              <a:defRPr/>
            </a:pPr>
            <a:r>
              <a:rPr lang="en-US" sz="2400" b="1" dirty="0">
                <a:latin typeface="+mn-lt"/>
                <a:cs typeface="Arial" charset="0"/>
              </a:rPr>
              <a:t>Stack organization </a:t>
            </a:r>
          </a:p>
          <a:p>
            <a:pPr marL="342900" indent="-342900" algn="just" eaLnBrk="1" hangingPunct="1">
              <a:spcBef>
                <a:spcPct val="20000"/>
              </a:spcBef>
              <a:buFont typeface="Arial" charset="0"/>
              <a:buChar char="•"/>
              <a:defRPr/>
            </a:pPr>
            <a:r>
              <a:rPr lang="en-US" sz="2400" b="1" dirty="0">
                <a:latin typeface="+mn-lt"/>
                <a:cs typeface="Arial" charset="0"/>
              </a:rPr>
              <a:t>Addressing modes</a:t>
            </a:r>
            <a:endParaRPr lang="en-US" sz="2400" b="1" dirty="0">
              <a:latin typeface="+mn-lt"/>
              <a:cs typeface="+mn-cs"/>
            </a:endParaRP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533400" y="1143000"/>
            <a:ext cx="8229600" cy="4525963"/>
          </a:xfrm>
        </p:spPr>
        <p:txBody>
          <a:bodyPr/>
          <a:lstStyle/>
          <a:p>
            <a:pPr algn="just">
              <a:lnSpc>
                <a:spcPct val="115000"/>
              </a:lnSpc>
              <a:spcBef>
                <a:spcPct val="0"/>
              </a:spcBef>
              <a:tabLst>
                <a:tab pos="1533525" algn="l"/>
              </a:tabLst>
              <a:defRPr/>
            </a:pPr>
            <a:r>
              <a:rPr lang="en-IN" sz="2200" dirty="0">
                <a:latin typeface="+mj-lt"/>
              </a:rPr>
              <a:t>To understand </a:t>
            </a:r>
            <a:r>
              <a:rPr lang="en-US" sz="2200" dirty="0">
                <a:cs typeface="Times New Roman" pitchFamily="18" charset="0"/>
              </a:rPr>
              <a:t>the basic concepts and structure of computers.</a:t>
            </a:r>
          </a:p>
          <a:p>
            <a:pPr algn="just">
              <a:lnSpc>
                <a:spcPct val="115000"/>
              </a:lnSpc>
              <a:spcBef>
                <a:spcPct val="0"/>
              </a:spcBef>
              <a:tabLst>
                <a:tab pos="1533525" algn="l"/>
              </a:tabLst>
              <a:defRPr/>
            </a:pPr>
            <a:endParaRPr lang="en-US" alt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73C16BB5-F7DB-4592-9D41-6F16FFE6973D}" type="datetime1">
              <a:rPr lang="en-US" smtClean="0"/>
              <a:t>8/24/2022</a:t>
            </a:fld>
            <a:endParaRPr lang="en-US"/>
          </a:p>
        </p:txBody>
      </p:sp>
      <p:sp>
        <p:nvSpPr>
          <p:cNvPr id="3277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441665-C632-42A6-9FCB-883BFDFE7D03}" type="slidenum">
              <a:rPr lang="en-US" altLang="en-US" sz="1200">
                <a:solidFill>
                  <a:srgbClr val="898989"/>
                </a:solidFill>
              </a:rPr>
              <a:pPr>
                <a:spcBef>
                  <a:spcPct val="0"/>
                </a:spcBef>
                <a:buFontTx/>
                <a:buNone/>
              </a:pPr>
              <a:t>17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Unit Objective</a:t>
            </a:r>
          </a:p>
        </p:txBody>
      </p:sp>
      <p:pic>
        <p:nvPicPr>
          <p:cNvPr id="32774"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BDF3992-0C36-4A8E-B6E5-3BE9747E1C41}"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3482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BE2B7A3-5B42-4A3A-9674-4F4771B6ABC2}" type="slidenum">
              <a:rPr lang="en-US" altLang="en-US" sz="1200">
                <a:solidFill>
                  <a:srgbClr val="898989"/>
                </a:solidFill>
              </a:rPr>
              <a:pPr>
                <a:spcBef>
                  <a:spcPct val="0"/>
                </a:spcBef>
                <a:buFontTx/>
                <a:buNone/>
              </a:pPr>
              <a:t>18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Introduction to Topic 1</a:t>
            </a:r>
            <a:endParaRPr lang="en-US" sz="3200" b="1" dirty="0"/>
          </a:p>
        </p:txBody>
      </p:sp>
      <p:pic>
        <p:nvPicPr>
          <p:cNvPr id="3482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8"/>
          <p:cNvGraphicFramePr>
            <a:graphicFrameLocks noGrp="1"/>
          </p:cNvGraphicFramePr>
          <p:nvPr/>
        </p:nvGraphicFramePr>
        <p:xfrm>
          <a:off x="609600" y="1401763"/>
          <a:ext cx="8077200" cy="2230437"/>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xmlns="" val="20000"/>
                    </a:ext>
                  </a:extLst>
                </a:gridCol>
                <a:gridCol w="2692400">
                  <a:extLst>
                    <a:ext uri="{9D8B030D-6E8A-4147-A177-3AD203B41FA5}">
                      <a16:colId xmlns:a16="http://schemas.microsoft.com/office/drawing/2014/main" xmlns="" val="20001"/>
                    </a:ext>
                  </a:extLst>
                </a:gridCol>
                <a:gridCol w="2692400">
                  <a:extLst>
                    <a:ext uri="{9D8B030D-6E8A-4147-A177-3AD203B41FA5}">
                      <a16:colId xmlns:a16="http://schemas.microsoft.com/office/drawing/2014/main" xmlns="" val="20002"/>
                    </a:ext>
                  </a:extLst>
                </a:gridCol>
              </a:tblGrid>
              <a:tr h="461848">
                <a:tc>
                  <a:txBody>
                    <a:bodyPr/>
                    <a:lstStyle/>
                    <a:p>
                      <a:r>
                        <a:rPr lang="en-IN" sz="2200" dirty="0">
                          <a:latin typeface="+mn-lt"/>
                        </a:rPr>
                        <a:t>Name of Topic</a:t>
                      </a:r>
                    </a:p>
                  </a:txBody>
                  <a:tcPr marT="45739" marB="45739"/>
                </a:tc>
                <a:tc>
                  <a:txBody>
                    <a:bodyPr/>
                    <a:lstStyle/>
                    <a:p>
                      <a:r>
                        <a:rPr lang="en-IN" sz="2200" dirty="0">
                          <a:latin typeface="+mn-lt"/>
                        </a:rPr>
                        <a:t>Objective of Topic</a:t>
                      </a:r>
                    </a:p>
                  </a:txBody>
                  <a:tcPr marT="45739" marB="45739"/>
                </a:tc>
                <a:tc>
                  <a:txBody>
                    <a:bodyPr/>
                    <a:lstStyle/>
                    <a:p>
                      <a:r>
                        <a:rPr lang="en-IN" sz="2200" dirty="0">
                          <a:latin typeface="+mn-lt"/>
                        </a:rPr>
                        <a:t>Mapping with CO</a:t>
                      </a:r>
                    </a:p>
                  </a:txBody>
                  <a:tcPr marT="45739" marB="45739"/>
                </a:tc>
                <a:extLst>
                  <a:ext uri="{0D108BD9-81ED-4DB2-BD59-A6C34878D82A}">
                    <a16:rowId xmlns:a16="http://schemas.microsoft.com/office/drawing/2014/main" xmlns="" val="10000"/>
                  </a:ext>
                </a:extLst>
              </a:tr>
              <a:tr h="1768589">
                <a:tc>
                  <a:txBody>
                    <a:bodyPr/>
                    <a:lstStyle/>
                    <a:p>
                      <a:pPr lvl="0" algn="ctr">
                        <a:spcBef>
                          <a:spcPct val="0"/>
                        </a:spcBef>
                        <a:defRPr/>
                      </a:pPr>
                      <a:endParaRPr lang="en-US" altLang="en-US" sz="2200" dirty="0"/>
                    </a:p>
                    <a:p>
                      <a:pPr marL="0" indent="0" algn="just" eaLnBrk="1" hangingPunct="1">
                        <a:spcBef>
                          <a:spcPct val="20000"/>
                        </a:spcBef>
                        <a:buFont typeface="Arial" charset="0"/>
                        <a:buNone/>
                        <a:defRPr/>
                      </a:pPr>
                      <a:r>
                        <a:rPr lang="en-US" sz="2200" b="0" dirty="0">
                          <a:latin typeface="+mn-lt"/>
                          <a:cs typeface="Arial" charset="0"/>
                        </a:rPr>
                        <a:t>Functional units of digital system and their interconnections</a:t>
                      </a:r>
                    </a:p>
                  </a:txBody>
                  <a:tcPr marT="45739" marB="45739"/>
                </a:tc>
                <a:tc>
                  <a:txBody>
                    <a:bodyPr/>
                    <a:lstStyle/>
                    <a:p>
                      <a:pPr algn="just"/>
                      <a:r>
                        <a:rPr lang="en-IN" sz="2200" dirty="0">
                          <a:latin typeface="+mn-lt"/>
                        </a:rPr>
                        <a:t>Students will be able to understand about different units of computer and how they are connected</a:t>
                      </a:r>
                    </a:p>
                  </a:txBody>
                  <a:tcPr marT="45739" marB="45739"/>
                </a:tc>
                <a:tc>
                  <a:txBody>
                    <a:bodyPr/>
                    <a:lstStyle/>
                    <a:p>
                      <a:pPr algn="ctr"/>
                      <a:endParaRPr lang="en-IN" sz="2200" dirty="0">
                        <a:latin typeface="+mn-lt"/>
                      </a:endParaRPr>
                    </a:p>
                    <a:p>
                      <a:pPr algn="ctr"/>
                      <a:r>
                        <a:rPr lang="en-IN" sz="2200" dirty="0">
                          <a:latin typeface="+mn-lt"/>
                        </a:rPr>
                        <a:t>CO 1</a:t>
                      </a:r>
                    </a:p>
                  </a:txBody>
                  <a:tcPr marT="45739" marB="45739"/>
                </a:tc>
                <a:extLst>
                  <a:ext uri="{0D108BD9-81ED-4DB2-BD59-A6C34878D82A}">
                    <a16:rowId xmlns:a16="http://schemas.microsoft.com/office/drawing/2014/main" xmlns=""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266700" y="1066800"/>
            <a:ext cx="8610600" cy="5181600"/>
          </a:xfrm>
        </p:spPr>
        <p:txBody>
          <a:bodyPr/>
          <a:lstStyle/>
          <a:p>
            <a:pPr algn="just" eaLnBrk="1" hangingPunct="1"/>
            <a:r>
              <a:rPr lang="en-IN" altLang="en-US" sz="2200"/>
              <a:t>Computer Organization and Architecture provides in-depth knowledge of internal working, structuring, and implementation of a computer system</a:t>
            </a:r>
          </a:p>
          <a:p>
            <a:pPr algn="just" eaLnBrk="1" hangingPunct="1"/>
            <a:r>
              <a:rPr lang="en-IN" altLang="en-US" sz="2200"/>
              <a:t>Computer Architecture is concerned with the way hardware components are connected together to form a computer system.</a:t>
            </a:r>
          </a:p>
          <a:p>
            <a:pPr algn="just" eaLnBrk="1" hangingPunct="1"/>
            <a:r>
              <a:rPr lang="en-IN" altLang="en-US" sz="2200"/>
              <a:t>Computer Organization is concerned with the structure and behaviour of a computer system as seen by the user.</a:t>
            </a:r>
            <a:endParaRPr lang="en-US" altLang="en-US" sz="2200" b="1"/>
          </a:p>
        </p:txBody>
      </p:sp>
      <p:sp>
        <p:nvSpPr>
          <p:cNvPr id="4" name="Date Placeholder 3"/>
          <p:cNvSpPr>
            <a:spLocks noGrp="1"/>
          </p:cNvSpPr>
          <p:nvPr>
            <p:ph type="dt" sz="quarter" idx="10"/>
          </p:nvPr>
        </p:nvSpPr>
        <p:spPr/>
        <p:txBody>
          <a:bodyPr/>
          <a:lstStyle/>
          <a:p>
            <a:pPr>
              <a:defRPr/>
            </a:pPr>
            <a:fld id="{D1B8EDBB-3586-4273-91FF-9F80F972F971}" type="datetime1">
              <a:rPr lang="en-US" smtClean="0"/>
              <a:t>8/24/2022</a:t>
            </a:fld>
            <a:endParaRPr lang="en-US"/>
          </a:p>
        </p:txBody>
      </p:sp>
      <p:sp>
        <p:nvSpPr>
          <p:cNvPr id="3584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B73B25B-210B-4888-9F92-05E51DA2F46C}" type="slidenum">
              <a:rPr lang="en-US" altLang="en-US" sz="1200">
                <a:solidFill>
                  <a:srgbClr val="898989"/>
                </a:solidFill>
              </a:rPr>
              <a:pPr>
                <a:spcBef>
                  <a:spcPct val="0"/>
                </a:spcBef>
                <a:buFontTx/>
                <a:buNone/>
              </a:pPr>
              <a:t>19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Introduction</a:t>
            </a:r>
          </a:p>
        </p:txBody>
      </p:sp>
      <p:pic>
        <p:nvPicPr>
          <p:cNvPr id="3584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3962400" cy="4373563"/>
          </a:xfrm>
        </p:spPr>
        <p:txBody>
          <a:bodyPr>
            <a:noAutofit/>
          </a:bodyPr>
          <a:lstStyle/>
          <a:p>
            <a:endParaRPr lang="en-US" sz="2200" dirty="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p>
        </p:txBody>
      </p:sp>
      <p:sp>
        <p:nvSpPr>
          <p:cNvPr id="6" name="Date Placeholder 5"/>
          <p:cNvSpPr>
            <a:spLocks noGrp="1"/>
          </p:cNvSpPr>
          <p:nvPr>
            <p:ph type="dt" sz="half" idx="10"/>
          </p:nvPr>
        </p:nvSpPr>
        <p:spPr/>
        <p:txBody>
          <a:bodyPr/>
          <a:lstStyle/>
          <a:p>
            <a:fld id="{6631E190-47E6-48FF-8944-0836368B02D4}" type="datetime1">
              <a:rPr lang="en-US" smtClean="0"/>
              <a:t>8/24/2022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latin typeface="Times New Roman" panose="02020603050405020304" pitchFamily="18" charset="0"/>
                <a:cs typeface="Times New Roman" panose="02020603050405020304" pitchFamily="18" charset="0"/>
              </a:rPr>
              <a:t>Brief Introduction of Faculty member</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Shikha Singh                       Computer Organisation &amp; Architecture        Unit 1                      </a:t>
            </a:r>
            <a:endParaRPr lang="en-US" dirty="0"/>
          </a:p>
        </p:txBody>
      </p:sp>
      <p:sp>
        <p:nvSpPr>
          <p:cNvPr id="11" name="Content Placeholder 2"/>
          <p:cNvSpPr txBox="1">
            <a:spLocks/>
          </p:cNvSpPr>
          <p:nvPr/>
        </p:nvSpPr>
        <p:spPr>
          <a:xfrm>
            <a:off x="4724400" y="1334293"/>
            <a:ext cx="3962400" cy="4373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200" dirty="0" smtClean="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423745"/>
            <a:ext cx="14287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ubtitle 2"/>
          <p:cNvSpPr txBox="1">
            <a:spLocks/>
          </p:cNvSpPr>
          <p:nvPr/>
        </p:nvSpPr>
        <p:spPr>
          <a:xfrm>
            <a:off x="2286000" y="1423744"/>
            <a:ext cx="6400800" cy="345305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latin typeface="Times New Roman" panose="02020603050405020304" pitchFamily="18" charset="0"/>
                <a:cs typeface="Times New Roman" panose="02020603050405020304" pitchFamily="18" charset="0"/>
              </a:rPr>
              <a:t>Shikha</a:t>
            </a:r>
            <a:r>
              <a:rPr lang="en-US" sz="2400" dirty="0" smtClean="0">
                <a:solidFill>
                  <a:schemeClr val="tx1"/>
                </a:solidFill>
                <a:latin typeface="Times New Roman" panose="02020603050405020304" pitchFamily="18" charset="0"/>
                <a:cs typeface="Times New Roman" panose="02020603050405020304" pitchFamily="18" charset="0"/>
              </a:rPr>
              <a:t> Singh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Assistant</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cs typeface="Times New Roman" panose="02020603050405020304" pitchFamily="18" charset="0"/>
              </a:rPr>
              <a:t>Proffesor</a:t>
            </a:r>
            <a:endPar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smtClean="0">
                <a:solidFill>
                  <a:schemeClr val="tx1"/>
                </a:solidFill>
                <a:latin typeface="Times New Roman" panose="02020603050405020304" pitchFamily="18" charset="0"/>
                <a:cs typeface="Times New Roman" panose="02020603050405020304" pitchFamily="18" charset="0"/>
              </a:rPr>
              <a:t>Educational Qualification:-M.</a:t>
            </a:r>
            <a:r>
              <a:rPr lang="en-US" sz="2400" dirty="0" smtClean="0">
                <a:solidFill>
                  <a:schemeClr val="tx1"/>
                </a:solidFill>
                <a:latin typeface="Times New Roman" panose="02020603050405020304" pitchFamily="18" charset="0"/>
                <a:cs typeface="Times New Roman" panose="02020603050405020304" pitchFamily="18" charset="0"/>
              </a:rPr>
              <a:t> Tech (VLSI DESIGN)</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B. Tech (ECE)</a:t>
            </a:r>
          </a:p>
          <a:p>
            <a:pPr algn="ctr">
              <a:spcBef>
                <a:spcPct val="20000"/>
              </a:spcBef>
              <a:defRPr/>
            </a:pPr>
            <a:r>
              <a:rPr lang="en-US" sz="2400" b="1" dirty="0"/>
              <a:t>Paper Published: </a:t>
            </a:r>
            <a:r>
              <a:rPr lang="en-US" sz="2400" b="1" dirty="0" smtClean="0"/>
              <a:t>2 (Conference)</a:t>
            </a:r>
          </a:p>
          <a:p>
            <a:pPr algn="ctr">
              <a:defRPr/>
            </a:pPr>
            <a:r>
              <a:rPr lang="en-US" sz="2400" b="1" dirty="0"/>
              <a:t>Professional details: </a:t>
            </a:r>
          </a:p>
          <a:p>
            <a:pPr algn="ctr">
              <a:buFont typeface="Arial" pitchFamily="34" charset="0"/>
              <a:buChar char="•"/>
              <a:defRPr/>
            </a:pPr>
            <a:r>
              <a:rPr lang="en-US" sz="2400" b="1" dirty="0"/>
              <a:t>Name of Institute with Code: NIET(133)</a:t>
            </a:r>
            <a:endParaRPr lang="en-IN" sz="2400" b="1" dirty="0"/>
          </a:p>
          <a:p>
            <a:pPr algn="ctr">
              <a:buFont typeface="Arial" pitchFamily="34" charset="0"/>
              <a:buChar char="•"/>
              <a:defRPr/>
            </a:pPr>
            <a:r>
              <a:rPr lang="en-US" sz="2400" b="1" dirty="0"/>
              <a:t>Designation: Assistant Professor</a:t>
            </a:r>
          </a:p>
          <a:p>
            <a:pPr algn="ctr">
              <a:buFont typeface="Arial" pitchFamily="34" charset="0"/>
              <a:buChar char="•"/>
              <a:defRPr/>
            </a:pPr>
            <a:r>
              <a:rPr lang="en-US" sz="2400" b="1" dirty="0"/>
              <a:t>Department: ECE</a:t>
            </a:r>
            <a:endParaRPr lang="en-IN" sz="2400" b="1"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latin typeface="Times New Roman" panose="02020603050405020304" pitchFamily="18" charset="0"/>
                <a:cs typeface="Times New Roman" panose="02020603050405020304" pitchFamily="18" charset="0"/>
              </a:rPr>
              <a:t>Experience- 4 years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4" name="Picture 8" descr="Untitled.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4764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3E3CF40-FCA2-41B0-B3E5-9C185D085395}" type="datetime1">
              <a:rPr lang="en-US" smtClean="0"/>
              <a:t>8/24/2022</a:t>
            </a:fld>
            <a:endParaRPr lang="en-US"/>
          </a:p>
        </p:txBody>
      </p:sp>
      <p:sp>
        <p:nvSpPr>
          <p:cNvPr id="3686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A9A0092-A634-450F-816F-B101FE0259E1}" type="slidenum">
              <a:rPr lang="en-US" altLang="en-US" sz="1200">
                <a:solidFill>
                  <a:srgbClr val="898989"/>
                </a:solidFill>
              </a:rPr>
              <a:pPr>
                <a:spcBef>
                  <a:spcPct val="0"/>
                </a:spcBef>
                <a:buFontTx/>
                <a:buNone/>
              </a:pPr>
              <a:t>20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Functional Units of Computer System</a:t>
            </a:r>
          </a:p>
        </p:txBody>
      </p:sp>
      <p:pic>
        <p:nvPicPr>
          <p:cNvPr id="3686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TextBox 7"/>
          <p:cNvSpPr txBox="1">
            <a:spLocks noChangeArrowheads="1"/>
          </p:cNvSpPr>
          <p:nvPr/>
        </p:nvSpPr>
        <p:spPr bwMode="auto">
          <a:xfrm>
            <a:off x="2362200" y="5410200"/>
            <a:ext cx="5029200" cy="430213"/>
          </a:xfrm>
          <a:prstGeom prst="rect">
            <a:avLst/>
          </a:prstGeom>
          <a:noFill/>
          <a:ln w="9525">
            <a:noFill/>
            <a:miter lim="800000"/>
            <a:headEnd/>
            <a:tailEnd/>
          </a:ln>
        </p:spPr>
        <p:txBody>
          <a:bodyPr>
            <a:spAutoFit/>
          </a:bodyPr>
          <a:lstStyle/>
          <a:p>
            <a:pPr algn="ctr" eaLnBrk="1" hangingPunct="1">
              <a:defRPr/>
            </a:pPr>
            <a:r>
              <a:rPr lang="en-US" sz="2200" b="1" dirty="0">
                <a:latin typeface="+mn-lt"/>
                <a:cs typeface="Arial" charset="0"/>
              </a:rPr>
              <a:t>Block Diagram</a:t>
            </a:r>
          </a:p>
        </p:txBody>
      </p:sp>
      <p:pic>
        <p:nvPicPr>
          <p:cNvPr id="36871" name="Content Placeholder 9" descr="https://media.geeksforgeeks.org/wp-content/cdn-uploads/Components-of-a-digital-computer.jpg"/>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687513"/>
            <a:ext cx="7391400" cy="3646487"/>
          </a:xfrm>
        </p:spPr>
      </p:pic>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266700" y="950913"/>
            <a:ext cx="8610600" cy="5181600"/>
          </a:xfrm>
        </p:spPr>
        <p:txBody>
          <a:bodyPr/>
          <a:lstStyle/>
          <a:p>
            <a:pPr eaLnBrk="1" hangingPunct="1">
              <a:buFont typeface="+mj-lt"/>
              <a:buAutoNum type="arabicPeriod"/>
              <a:defRPr/>
            </a:pPr>
            <a:r>
              <a:rPr lang="en-IN" sz="2200" b="1" dirty="0"/>
              <a:t>Input Unit :</a:t>
            </a:r>
          </a:p>
          <a:p>
            <a:pPr algn="just" eaLnBrk="1" hangingPunct="1">
              <a:defRPr/>
            </a:pPr>
            <a:r>
              <a:rPr lang="en-IN" sz="2200" dirty="0"/>
              <a:t>The input unit consists of input devices that are attached to the computer. </a:t>
            </a:r>
          </a:p>
          <a:p>
            <a:pPr algn="just" eaLnBrk="1" hangingPunct="1">
              <a:defRPr/>
            </a:pPr>
            <a:r>
              <a:rPr lang="en-IN" sz="2200" dirty="0"/>
              <a:t>These devices take input and convert it into binary language that the computer understands. </a:t>
            </a:r>
          </a:p>
          <a:p>
            <a:pPr algn="just" eaLnBrk="1" hangingPunct="1">
              <a:defRPr/>
            </a:pPr>
            <a:r>
              <a:rPr lang="en-IN" sz="2200" dirty="0"/>
              <a:t>Common input devices are keyboard, mouse, joystick, scanner etc.</a:t>
            </a:r>
          </a:p>
          <a:p>
            <a:pPr eaLnBrk="1" hangingPunct="1">
              <a:defRPr/>
            </a:pPr>
            <a:endParaRPr lang="en-IN" sz="2200" dirty="0"/>
          </a:p>
          <a:p>
            <a:pPr eaLnBrk="1" hangingPunct="1">
              <a:buFont typeface="+mj-lt"/>
              <a:buAutoNum type="arabicPeriod" startAt="2"/>
              <a:defRPr/>
            </a:pPr>
            <a:r>
              <a:rPr lang="en-IN" sz="2200" b="1" dirty="0"/>
              <a:t>Central Processing Unit (CPU) : </a:t>
            </a:r>
          </a:p>
          <a:p>
            <a:pPr algn="just" eaLnBrk="1" hangingPunct="1">
              <a:defRPr/>
            </a:pPr>
            <a:r>
              <a:rPr lang="en-IN" sz="2200" dirty="0"/>
              <a:t>The CPU is called the brain of the computer because it is the control centre of the computer.</a:t>
            </a:r>
          </a:p>
          <a:p>
            <a:pPr algn="just" eaLnBrk="1" hangingPunct="1">
              <a:defRPr/>
            </a:pPr>
            <a:r>
              <a:rPr lang="en-IN" sz="2200" dirty="0"/>
              <a:t>It first fetches instructions from memory and then interprets them so as to know what is to be done. </a:t>
            </a:r>
          </a:p>
          <a:p>
            <a:pPr algn="just" eaLnBrk="1" hangingPunct="1">
              <a:defRPr/>
            </a:pPr>
            <a:r>
              <a:rPr lang="en-IN" sz="2200" dirty="0"/>
              <a:t>CPU executes or performs the required computation and then either stores the output or displays on the output device</a:t>
            </a:r>
          </a:p>
          <a:p>
            <a:pPr eaLnBrk="1" hangingPunct="1">
              <a:defRPr/>
            </a:pPr>
            <a:endParaRPr lang="en-US" altLang="en-US" sz="2200" b="1" dirty="0"/>
          </a:p>
          <a:p>
            <a:pPr marL="0" indent="0" eaLnBrk="1" hangingPunct="1">
              <a:buFont typeface="Arial" panose="020B0604020202020204" pitchFamily="34" charset="0"/>
              <a:buNone/>
              <a:defRPr/>
            </a:pPr>
            <a:endParaRPr lang="en-US" altLang="en-US" sz="2200" b="1" dirty="0"/>
          </a:p>
        </p:txBody>
      </p:sp>
      <p:sp>
        <p:nvSpPr>
          <p:cNvPr id="4" name="Date Placeholder 3"/>
          <p:cNvSpPr>
            <a:spLocks noGrp="1"/>
          </p:cNvSpPr>
          <p:nvPr>
            <p:ph type="dt" sz="quarter" idx="10"/>
          </p:nvPr>
        </p:nvSpPr>
        <p:spPr/>
        <p:txBody>
          <a:bodyPr/>
          <a:lstStyle/>
          <a:p>
            <a:pPr>
              <a:defRPr/>
            </a:pPr>
            <a:fld id="{44134901-3923-408D-AF8B-DD44EBB8EBD2}" type="datetime1">
              <a:rPr lang="en-US" smtClean="0"/>
              <a:t>8/24/2022</a:t>
            </a:fld>
            <a:endParaRPr lang="en-US"/>
          </a:p>
        </p:txBody>
      </p:sp>
      <p:sp>
        <p:nvSpPr>
          <p:cNvPr id="3789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AB34591-32A0-4C50-B4CD-C3675239DEA8}" type="slidenum">
              <a:rPr lang="en-US" altLang="en-US" sz="1200">
                <a:solidFill>
                  <a:srgbClr val="898989"/>
                </a:solidFill>
              </a:rPr>
              <a:pPr>
                <a:spcBef>
                  <a:spcPct val="0"/>
                </a:spcBef>
                <a:buFontTx/>
                <a:buNone/>
              </a:pPr>
              <a:t>21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Functional Units of Computer System</a:t>
            </a:r>
          </a:p>
        </p:txBody>
      </p:sp>
      <p:pic>
        <p:nvPicPr>
          <p:cNvPr id="3789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925513"/>
            <a:ext cx="8229600" cy="5181600"/>
          </a:xfrm>
        </p:spPr>
        <p:txBody>
          <a:bodyPr/>
          <a:lstStyle/>
          <a:p>
            <a:pPr marL="457200" indent="-457200" eaLnBrk="1" hangingPunct="1">
              <a:buFont typeface="+mj-lt"/>
              <a:buAutoNum type="arabicPeriod" startAt="3"/>
              <a:defRPr/>
            </a:pPr>
            <a:r>
              <a:rPr lang="en-IN" sz="2200" b="1" dirty="0"/>
              <a:t>Arithmetic and Logic Unit (ALU) : </a:t>
            </a:r>
          </a:p>
          <a:p>
            <a:pPr algn="just" eaLnBrk="1" hangingPunct="1">
              <a:defRPr/>
            </a:pPr>
            <a:r>
              <a:rPr lang="en-IN" sz="2200" dirty="0"/>
              <a:t>It performs mathematical calculations and takes logical decisions.</a:t>
            </a:r>
          </a:p>
          <a:p>
            <a:pPr algn="just" eaLnBrk="1" hangingPunct="1">
              <a:defRPr/>
            </a:pPr>
            <a:r>
              <a:rPr lang="en-IN" sz="2200" dirty="0"/>
              <a:t>Arithmetic calculations include addition, subtraction, multiplication and division.</a:t>
            </a:r>
          </a:p>
          <a:p>
            <a:pPr algn="just" eaLnBrk="1" hangingPunct="1">
              <a:defRPr/>
            </a:pPr>
            <a:r>
              <a:rPr lang="en-IN" sz="2200" dirty="0"/>
              <a:t>Logical decisions involve comparison of two data items to see which one is larger or smaller or equal.</a:t>
            </a:r>
          </a:p>
          <a:p>
            <a:pPr algn="just" eaLnBrk="1" hangingPunct="1">
              <a:defRPr/>
            </a:pPr>
            <a:endParaRPr lang="en-IN" sz="2200" dirty="0"/>
          </a:p>
          <a:p>
            <a:pPr algn="just" eaLnBrk="1" hangingPunct="1">
              <a:buFont typeface="+mj-lt"/>
              <a:buAutoNum type="arabicPeriod" startAt="4"/>
              <a:defRPr/>
            </a:pPr>
            <a:r>
              <a:rPr lang="en-IN" sz="2200" b="1" dirty="0"/>
              <a:t>Control Unit : </a:t>
            </a:r>
          </a:p>
          <a:p>
            <a:pPr algn="just" eaLnBrk="1" hangingPunct="1">
              <a:defRPr/>
            </a:pPr>
            <a:r>
              <a:rPr lang="en-IN" sz="2200" dirty="0"/>
              <a:t>It coordinates and controls the data flow in and out of CPU and also controls all the operations of ALU, memory registers and input/output units.</a:t>
            </a:r>
          </a:p>
          <a:p>
            <a:pPr algn="just" eaLnBrk="1" hangingPunct="1">
              <a:defRPr/>
            </a:pPr>
            <a:r>
              <a:rPr lang="en-IN" sz="2200" dirty="0"/>
              <a:t>It decodes the fetched instruction, interprets it and sends control signals to input/output devices until the required operation is done properly by ALU and memory.</a:t>
            </a:r>
          </a:p>
          <a:p>
            <a:pPr marL="0" indent="0" algn="just" eaLnBrk="1" hangingPunct="1">
              <a:buFont typeface="Arial" panose="020B0604020202020204" pitchFamily="34" charset="0"/>
              <a:buNone/>
              <a:defRPr/>
            </a:pPr>
            <a:endParaRPr lang="en-IN" sz="2200" dirty="0"/>
          </a:p>
          <a:p>
            <a:pPr marL="0" indent="0" algn="just" eaLnBrk="1" hangingPunct="1">
              <a:buFont typeface="Arial" panose="020B0604020202020204" pitchFamily="34" charset="0"/>
              <a:buNone/>
              <a:defRPr/>
            </a:pPr>
            <a:endParaRPr lang="en-IN" sz="2200" dirty="0"/>
          </a:p>
        </p:txBody>
      </p:sp>
      <p:sp>
        <p:nvSpPr>
          <p:cNvPr id="4" name="Date Placeholder 3"/>
          <p:cNvSpPr>
            <a:spLocks noGrp="1"/>
          </p:cNvSpPr>
          <p:nvPr>
            <p:ph type="dt" sz="quarter" idx="10"/>
          </p:nvPr>
        </p:nvSpPr>
        <p:spPr/>
        <p:txBody>
          <a:bodyPr/>
          <a:lstStyle/>
          <a:p>
            <a:pPr>
              <a:defRPr/>
            </a:pPr>
            <a:fld id="{7AE99D1C-6AEB-4430-8E0C-197F24BD47CE}" type="datetime1">
              <a:rPr lang="en-US" smtClean="0"/>
              <a:t>8/24/2022</a:t>
            </a:fld>
            <a:endParaRPr lang="en-US"/>
          </a:p>
        </p:txBody>
      </p:sp>
      <p:sp>
        <p:nvSpPr>
          <p:cNvPr id="3891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7D2B4F-B7D8-4D85-9915-05A10D80B443}" type="slidenum">
              <a:rPr lang="en-US" altLang="en-US" sz="1200">
                <a:solidFill>
                  <a:srgbClr val="898989"/>
                </a:solidFill>
              </a:rPr>
              <a:pPr>
                <a:spcBef>
                  <a:spcPct val="0"/>
                </a:spcBef>
                <a:buFontTx/>
                <a:buNone/>
              </a:pPr>
              <a:t>22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Functional Units of Computer System</a:t>
            </a:r>
          </a:p>
        </p:txBody>
      </p:sp>
      <p:pic>
        <p:nvPicPr>
          <p:cNvPr id="3891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533400" y="1143000"/>
            <a:ext cx="8229600" cy="5181600"/>
          </a:xfrm>
        </p:spPr>
        <p:txBody>
          <a:bodyPr/>
          <a:lstStyle/>
          <a:p>
            <a:pPr marL="457200" indent="-457200" eaLnBrk="1" hangingPunct="1">
              <a:buFont typeface="+mj-lt"/>
              <a:buAutoNum type="arabicPeriod" startAt="5"/>
              <a:defRPr/>
            </a:pPr>
            <a:r>
              <a:rPr lang="en-IN" sz="2200" b="1" dirty="0"/>
              <a:t>Memory : </a:t>
            </a:r>
          </a:p>
          <a:p>
            <a:pPr algn="just" eaLnBrk="1" hangingPunct="1">
              <a:defRPr/>
            </a:pPr>
            <a:r>
              <a:rPr lang="en-IN" sz="2200" dirty="0"/>
              <a:t>Memory attached to the CPU is used for storage of data and instructions and is called internal memory.</a:t>
            </a:r>
          </a:p>
          <a:p>
            <a:pPr algn="just" eaLnBrk="1" hangingPunct="1">
              <a:defRPr/>
            </a:pPr>
            <a:r>
              <a:rPr lang="en-IN" sz="2200" dirty="0"/>
              <a:t>The internal memory is divided into many storage locations, each of which can store data or instructions</a:t>
            </a:r>
          </a:p>
          <a:p>
            <a:pPr eaLnBrk="1" hangingPunct="1">
              <a:defRPr/>
            </a:pPr>
            <a:endParaRPr lang="en-IN" altLang="en-US" sz="2200" dirty="0"/>
          </a:p>
          <a:p>
            <a:pPr marL="457200" indent="-457200" eaLnBrk="1" hangingPunct="1">
              <a:buFont typeface="+mj-lt"/>
              <a:buAutoNum type="arabicPeriod" startAt="6"/>
              <a:defRPr/>
            </a:pPr>
            <a:r>
              <a:rPr lang="en-IN" sz="2200" b="1" dirty="0"/>
              <a:t>Output Unit :</a:t>
            </a:r>
            <a:r>
              <a:rPr lang="en-IN" sz="2200" dirty="0"/>
              <a:t> </a:t>
            </a:r>
          </a:p>
          <a:p>
            <a:pPr algn="just" eaLnBrk="1" hangingPunct="1">
              <a:defRPr/>
            </a:pPr>
            <a:r>
              <a:rPr lang="en-IN" sz="2200" dirty="0"/>
              <a:t>The output unit consists of output devices that are attached with the computer. </a:t>
            </a:r>
          </a:p>
          <a:p>
            <a:pPr algn="just" eaLnBrk="1" hangingPunct="1">
              <a:defRPr/>
            </a:pPr>
            <a:r>
              <a:rPr lang="en-IN" sz="2200" dirty="0"/>
              <a:t>It converts the binary data coming from CPU to human understandable form. </a:t>
            </a:r>
          </a:p>
          <a:p>
            <a:pPr algn="just" eaLnBrk="1" hangingPunct="1">
              <a:defRPr/>
            </a:pPr>
            <a:r>
              <a:rPr lang="en-IN" sz="2200" dirty="0"/>
              <a:t>The common output devices are monitor, printer, plotter etc.</a:t>
            </a:r>
          </a:p>
          <a:p>
            <a:pPr eaLnBrk="1" hangingPunct="1">
              <a:defRPr/>
            </a:pPr>
            <a:endParaRPr lang="en-US" altLang="en-US" sz="2200" b="1" dirty="0"/>
          </a:p>
        </p:txBody>
      </p:sp>
      <p:sp>
        <p:nvSpPr>
          <p:cNvPr id="4" name="Date Placeholder 3"/>
          <p:cNvSpPr>
            <a:spLocks noGrp="1"/>
          </p:cNvSpPr>
          <p:nvPr>
            <p:ph type="dt" sz="quarter" idx="10"/>
          </p:nvPr>
        </p:nvSpPr>
        <p:spPr/>
        <p:txBody>
          <a:bodyPr/>
          <a:lstStyle/>
          <a:p>
            <a:pPr>
              <a:defRPr/>
            </a:pPr>
            <a:fld id="{F6F34878-2EDA-43CF-8A55-B4AAEE4F657A}" type="datetime1">
              <a:rPr lang="en-US" smtClean="0"/>
              <a:t>8/24/2022</a:t>
            </a:fld>
            <a:endParaRPr lang="en-US"/>
          </a:p>
        </p:txBody>
      </p:sp>
      <p:sp>
        <p:nvSpPr>
          <p:cNvPr id="3994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B0E50F-5040-4210-9174-C77B1A361F4F}" type="slidenum">
              <a:rPr lang="en-US" altLang="en-US" sz="1200">
                <a:solidFill>
                  <a:srgbClr val="898989"/>
                </a:solidFill>
              </a:rPr>
              <a:pPr>
                <a:spcBef>
                  <a:spcPct val="0"/>
                </a:spcBef>
                <a:buFontTx/>
                <a:buNone/>
              </a:pPr>
              <a:t>23</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Functional Units of Computer System</a:t>
            </a:r>
          </a:p>
        </p:txBody>
      </p:sp>
      <p:pic>
        <p:nvPicPr>
          <p:cNvPr id="3994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246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D46976F-BB79-4603-BFB7-A042F0B2B7D9}" type="datetime1">
              <a:rPr lang="en-US" smtClean="0"/>
              <a:t>8/24/2022</a:t>
            </a:fld>
            <a:endParaRPr lang="en-US"/>
          </a:p>
        </p:txBody>
      </p:sp>
      <p:sp>
        <p:nvSpPr>
          <p:cNvPr id="4096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A34826-614F-43CC-B448-62138E70CD54}" type="slidenum">
              <a:rPr lang="en-US" altLang="en-US" sz="1200">
                <a:solidFill>
                  <a:srgbClr val="898989"/>
                </a:solidFill>
              </a:rPr>
              <a:pPr>
                <a:spcBef>
                  <a:spcPct val="0"/>
                </a:spcBef>
                <a:buFontTx/>
                <a:buNone/>
              </a:pPr>
              <a:t>24</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Interconnection of Functional unit</a:t>
            </a:r>
          </a:p>
        </p:txBody>
      </p:sp>
      <p:pic>
        <p:nvPicPr>
          <p:cNvPr id="4096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409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71613"/>
            <a:ext cx="8229600" cy="466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266700" y="919163"/>
            <a:ext cx="8610600" cy="5334000"/>
          </a:xfrm>
        </p:spPr>
        <p:txBody>
          <a:bodyPr/>
          <a:lstStyle/>
          <a:p>
            <a:pPr marL="457200" indent="-457200">
              <a:buFont typeface="+mj-lt"/>
              <a:buAutoNum type="arabicPeriod"/>
              <a:defRPr/>
            </a:pPr>
            <a:r>
              <a:rPr lang="en-IN" sz="2200" b="1" dirty="0"/>
              <a:t>Primary / Main memory:</a:t>
            </a:r>
            <a:endParaRPr lang="en-IN" sz="2200" dirty="0"/>
          </a:p>
          <a:p>
            <a:pPr algn="just">
              <a:defRPr/>
            </a:pPr>
            <a:r>
              <a:rPr lang="en-IN" sz="2200" dirty="0"/>
              <a:t>The memory unit that establishes direct communication with the CPU is called </a:t>
            </a:r>
            <a:r>
              <a:rPr lang="en-IN" sz="2200" b="1" dirty="0"/>
              <a:t>Main Memory</a:t>
            </a:r>
            <a:r>
              <a:rPr lang="en-IN" sz="2200" dirty="0"/>
              <a:t>. The main memory is often referred to as RAM (Random Access Memory).</a:t>
            </a:r>
          </a:p>
          <a:p>
            <a:pPr algn="just">
              <a:defRPr/>
            </a:pPr>
            <a:r>
              <a:rPr lang="en-IN" sz="2200" dirty="0"/>
              <a:t>It holds the data and instructions that the processor is currently working on.</a:t>
            </a:r>
          </a:p>
          <a:p>
            <a:pPr marL="457200" indent="-457200">
              <a:buFont typeface="+mj-lt"/>
              <a:buAutoNum type="arabicPeriod" startAt="2"/>
              <a:defRPr/>
            </a:pPr>
            <a:r>
              <a:rPr lang="en-IN" sz="2200" b="1" dirty="0"/>
              <a:t>Secondary Memory / Mass Storage:</a:t>
            </a:r>
          </a:p>
          <a:p>
            <a:pPr algn="just">
              <a:defRPr/>
            </a:pPr>
            <a:r>
              <a:rPr lang="en-IN" sz="2200" dirty="0"/>
              <a:t>The contents of the secondary memory first get transferred to the primary memory and then are accessed by the processor, this is because the processor does not directly interact with the secondary memory.</a:t>
            </a:r>
          </a:p>
          <a:p>
            <a:pPr algn="just">
              <a:defRPr/>
            </a:pPr>
            <a:r>
              <a:rPr lang="en-IN" sz="2200" dirty="0"/>
              <a:t>The memory units that provide backup storage are called </a:t>
            </a:r>
            <a:r>
              <a:rPr lang="en-IN" sz="2200" b="1" dirty="0"/>
              <a:t>Auxiliary Memory</a:t>
            </a:r>
            <a:r>
              <a:rPr lang="en-IN" sz="2200" dirty="0"/>
              <a:t>. For instance, magnetic disks and magnetic tapes are the most commonly used auxiliary memories.</a:t>
            </a:r>
          </a:p>
          <a:p>
            <a:pPr algn="just">
              <a:defRPr/>
            </a:pPr>
            <a:endParaRPr lang="en-IN" sz="2200" dirty="0"/>
          </a:p>
        </p:txBody>
      </p:sp>
      <p:sp>
        <p:nvSpPr>
          <p:cNvPr id="4" name="Date Placeholder 3"/>
          <p:cNvSpPr>
            <a:spLocks noGrp="1"/>
          </p:cNvSpPr>
          <p:nvPr>
            <p:ph type="dt" sz="quarter" idx="10"/>
          </p:nvPr>
        </p:nvSpPr>
        <p:spPr/>
        <p:txBody>
          <a:bodyPr/>
          <a:lstStyle/>
          <a:p>
            <a:pPr>
              <a:defRPr/>
            </a:pPr>
            <a:fld id="{5E4196F7-26A0-4DF1-83CB-29FC3B2D8820}" type="datetime1">
              <a:rPr lang="en-US" smtClean="0"/>
              <a:t>8/24/2022</a:t>
            </a:fld>
            <a:endParaRPr lang="en-US"/>
          </a:p>
        </p:txBody>
      </p:sp>
      <p:sp>
        <p:nvSpPr>
          <p:cNvPr id="4198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A4F417-D0D3-468A-AF42-086B1BF6A00A}" type="slidenum">
              <a:rPr lang="en-US" altLang="en-US" sz="1200">
                <a:solidFill>
                  <a:srgbClr val="898989"/>
                </a:solidFill>
              </a:rPr>
              <a:pPr>
                <a:spcBef>
                  <a:spcPct val="0"/>
                </a:spcBef>
                <a:buFontTx/>
                <a:buNone/>
              </a:pPr>
              <a:t>25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Memory</a:t>
            </a:r>
          </a:p>
        </p:txBody>
      </p:sp>
      <p:pic>
        <p:nvPicPr>
          <p:cNvPr id="4199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3246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a:xfrm>
            <a:off x="152400" y="817563"/>
            <a:ext cx="8763000" cy="5722937"/>
          </a:xfrm>
        </p:spPr>
        <p:txBody>
          <a:bodyPr/>
          <a:lstStyle/>
          <a:p>
            <a:pPr marL="457200" indent="-457200" algn="just">
              <a:lnSpc>
                <a:spcPct val="90000"/>
              </a:lnSpc>
              <a:spcAft>
                <a:spcPct val="10000"/>
              </a:spcAft>
              <a:buFont typeface="Calibri" panose="020F0502020204030204" pitchFamily="34" charset="0"/>
              <a:buAutoNum type="arabicPeriod"/>
            </a:pPr>
            <a:r>
              <a:rPr lang="en-IN" altLang="en-US" sz="2200"/>
              <a:t>______ is considered as the brain of the computer. </a:t>
            </a:r>
          </a:p>
          <a:p>
            <a:pPr marL="457200" indent="-457200" algn="just">
              <a:lnSpc>
                <a:spcPct val="90000"/>
              </a:lnSpc>
              <a:spcAft>
                <a:spcPct val="10000"/>
              </a:spcAft>
              <a:buFont typeface="Calibri" panose="020F0502020204030204" pitchFamily="34" charset="0"/>
              <a:buAutoNum type="arabicPeriod"/>
            </a:pPr>
            <a:r>
              <a:rPr lang="en-IN" altLang="en-US" sz="2200">
                <a:cs typeface="Times New Roman" panose="02020603050405020304" pitchFamily="18" charset="0"/>
              </a:rPr>
              <a:t>________ </a:t>
            </a:r>
            <a:r>
              <a:rPr lang="en-IN" altLang="en-US" sz="2200"/>
              <a:t> is smallest unit of the information.</a:t>
            </a:r>
          </a:p>
          <a:p>
            <a:pPr marL="457200" indent="-457200" algn="just">
              <a:lnSpc>
                <a:spcPct val="90000"/>
              </a:lnSpc>
              <a:spcAft>
                <a:spcPct val="10000"/>
              </a:spcAft>
              <a:buFont typeface="Calibri" panose="020F0502020204030204" pitchFamily="34" charset="0"/>
              <a:buAutoNum type="arabicPeriod"/>
            </a:pPr>
            <a:r>
              <a:rPr lang="en-IN" altLang="en-US" sz="2200"/>
              <a:t>_________ is the decimal equivalent of the binary number 10111.</a:t>
            </a:r>
          </a:p>
          <a:p>
            <a:pPr marL="457200" indent="-457200" algn="just">
              <a:lnSpc>
                <a:spcPct val="90000"/>
              </a:lnSpc>
              <a:spcAft>
                <a:spcPct val="10000"/>
              </a:spcAft>
              <a:buFont typeface="Calibri" panose="020F0502020204030204" pitchFamily="34" charset="0"/>
              <a:buAutoNum type="arabicPeriod"/>
            </a:pPr>
            <a:r>
              <a:rPr lang="en-IN" altLang="en-US" sz="2200"/>
              <a:t>_______ section is used to perform logic operations such as comparing, selecting, matching of data.</a:t>
            </a:r>
          </a:p>
          <a:p>
            <a:pPr marL="457200" indent="-457200" algn="just">
              <a:lnSpc>
                <a:spcPct val="90000"/>
              </a:lnSpc>
              <a:spcAft>
                <a:spcPct val="10000"/>
              </a:spcAft>
              <a:buFont typeface="Calibri" panose="020F0502020204030204" pitchFamily="34" charset="0"/>
              <a:buAutoNum type="arabicPeriod"/>
            </a:pPr>
            <a:r>
              <a:rPr lang="en-IN" altLang="en-US" sz="2200"/>
              <a:t>________ unit is used to store data and instructions. </a:t>
            </a:r>
          </a:p>
          <a:p>
            <a:pPr marL="457200" indent="-457200" algn="just">
              <a:lnSpc>
                <a:spcPct val="90000"/>
              </a:lnSpc>
              <a:spcAft>
                <a:spcPct val="10000"/>
              </a:spcAft>
              <a:buFont typeface="Calibri" panose="020F0502020204030204" pitchFamily="34" charset="0"/>
              <a:buAutoNum type="arabicPeriod"/>
            </a:pPr>
            <a:r>
              <a:rPr lang="en-US" altLang="en-US" sz="2200">
                <a:cs typeface="Times New Roman" panose="02020603050405020304" pitchFamily="18" charset="0"/>
              </a:rPr>
              <a:t>The functions of sequencing and execution are performed by using </a:t>
            </a:r>
          </a:p>
          <a:p>
            <a:pPr marL="857250" lvl="1" indent="-457200" algn="just">
              <a:spcAft>
                <a:spcPts val="800"/>
              </a:spcAft>
              <a:buFont typeface="Calibri" panose="020F0502020204030204" pitchFamily="34" charset="0"/>
              <a:buAutoNum type="alphaLcParenR"/>
            </a:pPr>
            <a:r>
              <a:rPr lang="en-US" altLang="en-US" sz="2200">
                <a:cs typeface="Times New Roman" panose="02020603050405020304" pitchFamily="18" charset="0"/>
              </a:rPr>
              <a:t>Input Signals</a:t>
            </a:r>
          </a:p>
          <a:p>
            <a:pPr marL="857250" lvl="1" indent="-457200" algn="just">
              <a:spcAft>
                <a:spcPts val="800"/>
              </a:spcAft>
              <a:buFont typeface="Calibri" panose="020F0502020204030204" pitchFamily="34" charset="0"/>
              <a:buAutoNum type="alphaLcParenR"/>
            </a:pPr>
            <a:r>
              <a:rPr lang="en-US" altLang="en-US" sz="2200">
                <a:cs typeface="Times New Roman" panose="02020603050405020304" pitchFamily="18" charset="0"/>
              </a:rPr>
              <a:t>Output Signals</a:t>
            </a:r>
          </a:p>
          <a:p>
            <a:pPr marL="857250" lvl="1" indent="-457200" algn="just">
              <a:spcAft>
                <a:spcPts val="800"/>
              </a:spcAft>
              <a:buFont typeface="Calibri" panose="020F0502020204030204" pitchFamily="34" charset="0"/>
              <a:buAutoNum type="alphaLcParenR"/>
            </a:pPr>
            <a:r>
              <a:rPr lang="en-US" altLang="en-US" sz="2200">
                <a:cs typeface="Times New Roman" panose="02020603050405020304" pitchFamily="18" charset="0"/>
              </a:rPr>
              <a:t>Control Signals</a:t>
            </a:r>
          </a:p>
          <a:p>
            <a:pPr marL="857250" lvl="1" indent="-457200" algn="just">
              <a:spcAft>
                <a:spcPts val="800"/>
              </a:spcAft>
              <a:buFont typeface="Calibri" panose="020F0502020204030204" pitchFamily="34" charset="0"/>
              <a:buAutoNum type="alphaLcParenR"/>
            </a:pPr>
            <a:r>
              <a:rPr lang="en-US" altLang="en-US" sz="2200">
                <a:cs typeface="Times New Roman" panose="02020603050405020304" pitchFamily="18" charset="0"/>
              </a:rPr>
              <a:t>CPU</a:t>
            </a:r>
          </a:p>
          <a:p>
            <a:pPr marL="457200" indent="-457200" algn="just">
              <a:spcAft>
                <a:spcPts val="800"/>
              </a:spcAft>
              <a:buFont typeface="Calibri" panose="020F0502020204030204" pitchFamily="34" charset="0"/>
              <a:buAutoNum type="arabicPeriod"/>
            </a:pPr>
            <a:r>
              <a:rPr lang="en-IN" altLang="en-US" sz="2200"/>
              <a:t>________ is a way in which the components of a computer are connected to each other.</a:t>
            </a:r>
            <a:endParaRPr lang="en-US" altLang="en-US" sz="220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FB08EF71-ABF3-4019-9A05-2BB9888DC45E}"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4301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936096-E119-4F51-BD3E-C4917BAE9823}" type="slidenum">
              <a:rPr lang="en-US" altLang="en-US" sz="1200">
                <a:solidFill>
                  <a:srgbClr val="898989"/>
                </a:solidFill>
              </a:rPr>
              <a:pPr>
                <a:spcBef>
                  <a:spcPct val="0"/>
                </a:spcBef>
                <a:buFontTx/>
                <a:buNone/>
              </a:pPr>
              <a:t>26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4301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563"/>
            <a:ext cx="8763000" cy="5722937"/>
          </a:xfrm>
        </p:spPr>
        <p:txBody>
          <a:bodyPr>
            <a:normAutofit lnSpcReduction="10000"/>
          </a:bodyPr>
          <a:lstStyle/>
          <a:p>
            <a:pPr marL="457200" indent="-457200" algn="just">
              <a:lnSpc>
                <a:spcPct val="90000"/>
              </a:lnSpc>
              <a:spcAft>
                <a:spcPct val="10000"/>
              </a:spcAft>
              <a:buFont typeface="+mj-lt"/>
              <a:buAutoNum type="arabicPeriod"/>
              <a:defRPr/>
            </a:pPr>
            <a:r>
              <a:rPr lang="en-IN" sz="2200" dirty="0"/>
              <a:t>______ is considered as the brain of the computer. ( CPU )</a:t>
            </a:r>
            <a:endParaRPr lang="en-IN" altLang="en-US" sz="2200" b="1" dirty="0"/>
          </a:p>
          <a:p>
            <a:pPr marL="457200" indent="-457200" algn="just">
              <a:lnSpc>
                <a:spcPct val="90000"/>
              </a:lnSpc>
              <a:spcAft>
                <a:spcPct val="10000"/>
              </a:spcAft>
              <a:buFont typeface="+mj-lt"/>
              <a:buAutoNum type="arabicPeriod" startAt="2"/>
              <a:defRPr/>
            </a:pPr>
            <a:r>
              <a:rPr lang="en-IN" sz="2200" dirty="0">
                <a:ea typeface="Times New Roman" panose="02020603050405020304" pitchFamily="18" charset="0"/>
              </a:rPr>
              <a:t>________ </a:t>
            </a:r>
            <a:r>
              <a:rPr lang="en-IN" sz="2200" dirty="0"/>
              <a:t> is smallest unit of the information? (Bit)</a:t>
            </a:r>
            <a:endParaRPr lang="en-IN" sz="2200" dirty="0">
              <a:ea typeface="Times New Roman" panose="02020603050405020304" pitchFamily="18" charset="0"/>
            </a:endParaRPr>
          </a:p>
          <a:p>
            <a:pPr marL="457200" indent="-457200" algn="just">
              <a:spcAft>
                <a:spcPts val="800"/>
              </a:spcAft>
              <a:buFont typeface="+mj-lt"/>
              <a:buAutoNum type="arabicPeriod" startAt="2"/>
              <a:defRPr/>
            </a:pPr>
            <a:r>
              <a:rPr lang="en-IN" sz="2200" dirty="0"/>
              <a:t>_________ is the decimal equivalent of the binary number 10111? (23)</a:t>
            </a:r>
            <a:endParaRPr lang="en-IN" sz="2200" dirty="0">
              <a:ea typeface="Times New Roman" panose="02020603050405020304" pitchFamily="18" charset="0"/>
            </a:endParaRPr>
          </a:p>
          <a:p>
            <a:pPr marL="457200" indent="-457200" algn="just">
              <a:spcAft>
                <a:spcPts val="800"/>
              </a:spcAft>
              <a:buFont typeface="+mj-lt"/>
              <a:buAutoNum type="arabicPeriod" startAt="2"/>
              <a:defRPr/>
            </a:pPr>
            <a:r>
              <a:rPr lang="en-IN" sz="2200" dirty="0"/>
              <a:t>_______ section is to perform logic operations such as comparing, selecting, matching, and merging of data? (ALU/Logic section )</a:t>
            </a:r>
          </a:p>
          <a:p>
            <a:pPr marL="457200" indent="-457200" algn="just">
              <a:spcAft>
                <a:spcPts val="800"/>
              </a:spcAft>
              <a:buFont typeface="+mj-lt"/>
              <a:buAutoNum type="arabicPeriod" startAt="2"/>
              <a:defRPr/>
            </a:pPr>
            <a:r>
              <a:rPr lang="en-IN" sz="2200" dirty="0"/>
              <a:t>_________ is used to store data and instructions. (Memory)</a:t>
            </a:r>
          </a:p>
          <a:p>
            <a:pPr marL="457200" indent="-457200" algn="just">
              <a:spcAft>
                <a:spcPts val="800"/>
              </a:spcAft>
              <a:buFont typeface="+mj-lt"/>
              <a:buAutoNum type="arabicPeriod" startAt="2"/>
              <a:defRPr/>
            </a:pPr>
            <a:r>
              <a:rPr lang="en-US" sz="2200" dirty="0">
                <a:ea typeface="Times New Roman" panose="02020603050405020304" pitchFamily="18" charset="0"/>
              </a:rPr>
              <a:t>The functions of sequencing and execution are performed by using </a:t>
            </a:r>
          </a:p>
          <a:p>
            <a:pPr marL="857250" lvl="1" indent="-457200" algn="just">
              <a:spcAft>
                <a:spcPts val="800"/>
              </a:spcAft>
              <a:buFont typeface="+mj-lt"/>
              <a:buAutoNum type="alphaLcParenR"/>
              <a:defRPr/>
            </a:pPr>
            <a:r>
              <a:rPr lang="en-US" sz="2200" dirty="0">
                <a:ea typeface="Times New Roman" panose="02020603050405020304" pitchFamily="18" charset="0"/>
              </a:rPr>
              <a:t>Input Signals</a:t>
            </a:r>
          </a:p>
          <a:p>
            <a:pPr marL="857250" lvl="1" indent="-457200" algn="just">
              <a:spcAft>
                <a:spcPts val="800"/>
              </a:spcAft>
              <a:buFont typeface="+mj-lt"/>
              <a:buAutoNum type="alphaLcParenR"/>
              <a:defRPr/>
            </a:pPr>
            <a:r>
              <a:rPr lang="en-US" sz="2200" dirty="0">
                <a:ea typeface="Times New Roman" panose="02020603050405020304" pitchFamily="18" charset="0"/>
              </a:rPr>
              <a:t>Output Signals</a:t>
            </a:r>
          </a:p>
          <a:p>
            <a:pPr marL="857250" lvl="1" indent="-457200" algn="just">
              <a:spcAft>
                <a:spcPts val="800"/>
              </a:spcAft>
              <a:buFont typeface="+mj-lt"/>
              <a:buAutoNum type="alphaLcParenR"/>
              <a:defRPr/>
            </a:pPr>
            <a:r>
              <a:rPr lang="en-US" sz="2200" b="1" dirty="0">
                <a:ea typeface="Times New Roman" panose="02020603050405020304" pitchFamily="18" charset="0"/>
              </a:rPr>
              <a:t>Control Signals</a:t>
            </a:r>
          </a:p>
          <a:p>
            <a:pPr marL="857250" lvl="1" indent="-457200" algn="just">
              <a:spcAft>
                <a:spcPts val="800"/>
              </a:spcAft>
              <a:buFont typeface="+mj-lt"/>
              <a:buAutoNum type="alphaLcParenR"/>
              <a:defRPr/>
            </a:pPr>
            <a:r>
              <a:rPr lang="en-US" sz="2200" dirty="0">
                <a:ea typeface="Times New Roman" panose="02020603050405020304" pitchFamily="18" charset="0"/>
              </a:rPr>
              <a:t>CPU</a:t>
            </a:r>
          </a:p>
          <a:p>
            <a:pPr algn="just">
              <a:spcAft>
                <a:spcPts val="800"/>
              </a:spcAft>
              <a:buFont typeface="+mj-lt"/>
              <a:buAutoNum type="arabicPeriod" startAt="7"/>
              <a:defRPr/>
            </a:pPr>
            <a:r>
              <a:rPr lang="en-IN" sz="2200" dirty="0"/>
              <a:t>________ is a way in which the components of a computer are connected to each other. (Computer Architecture)</a:t>
            </a:r>
            <a:endParaRPr lang="en-US" sz="2200" dirty="0">
              <a:ea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48F749BA-A6BE-46CD-AB64-32E2E97631B6}"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4403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CEAAF6A-F017-46B6-9359-A94EF4DBDC05}" type="slidenum">
              <a:rPr lang="en-US" altLang="en-US" sz="1200">
                <a:solidFill>
                  <a:srgbClr val="898989"/>
                </a:solidFill>
              </a:rPr>
              <a:pPr>
                <a:spcBef>
                  <a:spcPct val="0"/>
                </a:spcBef>
                <a:buFontTx/>
                <a:buNone/>
              </a:pPr>
              <a:t>27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 with Answers</a:t>
            </a:r>
          </a:p>
        </p:txBody>
      </p:sp>
      <p:pic>
        <p:nvPicPr>
          <p:cNvPr id="4403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563"/>
            <a:ext cx="8915400" cy="5278437"/>
          </a:xfrm>
        </p:spPr>
        <p:txBody>
          <a:bodyPr>
            <a:normAutofit/>
          </a:bodyPr>
          <a:lstStyle/>
          <a:p>
            <a:pPr marL="457200" indent="-457200">
              <a:spcAft>
                <a:spcPct val="10000"/>
              </a:spcAft>
              <a:buFont typeface="Calibri" panose="020F0502020204030204" pitchFamily="34" charset="0"/>
              <a:buChar char="•"/>
              <a:defRPr/>
            </a:pPr>
            <a:endParaRPr lang="en-IN" altLang="en-US" sz="2000" dirty="0"/>
          </a:p>
          <a:p>
            <a:pPr marL="0" indent="0" algn="just">
              <a:lnSpc>
                <a:spcPct val="90000"/>
              </a:lnSpc>
              <a:spcAft>
                <a:spcPct val="10000"/>
              </a:spcAft>
              <a:buFont typeface="Arial" panose="020B0604020202020204" pitchFamily="34" charset="0"/>
              <a:buNone/>
              <a:defRPr/>
            </a:pPr>
            <a:endParaRPr lang="en-US" sz="2200" dirty="0"/>
          </a:p>
        </p:txBody>
      </p:sp>
      <p:sp>
        <p:nvSpPr>
          <p:cNvPr id="4" name="Date Placeholder 3"/>
          <p:cNvSpPr>
            <a:spLocks noGrp="1"/>
          </p:cNvSpPr>
          <p:nvPr>
            <p:ph type="dt" sz="quarter" idx="10"/>
          </p:nvPr>
        </p:nvSpPr>
        <p:spPr/>
        <p:txBody>
          <a:bodyPr/>
          <a:lstStyle/>
          <a:p>
            <a:pPr>
              <a:defRPr/>
            </a:pPr>
            <a:fld id="{BE1B4AC1-5DAF-4CBD-A969-B417B052C30C}"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4506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E574C3-DC95-4BB4-AAD0-8E2F60EBEDB1}" type="slidenum">
              <a:rPr lang="en-US" altLang="en-US" sz="1200">
                <a:solidFill>
                  <a:srgbClr val="898989"/>
                </a:solidFill>
              </a:rPr>
              <a:pPr>
                <a:spcBef>
                  <a:spcPct val="0"/>
                </a:spcBef>
                <a:buFontTx/>
                <a:buNone/>
              </a:pPr>
              <a:t>28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Recap</a:t>
            </a:r>
            <a:endParaRPr lang="en-US" sz="3200" b="1" dirty="0"/>
          </a:p>
        </p:txBody>
      </p:sp>
      <p:pic>
        <p:nvPicPr>
          <p:cNvPr id="4506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Box 8"/>
          <p:cNvSpPr txBox="1">
            <a:spLocks noChangeArrowheads="1"/>
          </p:cNvSpPr>
          <p:nvPr/>
        </p:nvSpPr>
        <p:spPr bwMode="auto">
          <a:xfrm>
            <a:off x="228600" y="855663"/>
            <a:ext cx="8763000" cy="3140075"/>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eaLnBrk="1" hangingPunct="1">
              <a:buFont typeface="Arial" panose="020B0604020202020204" pitchFamily="34" charset="0"/>
              <a:buChar char="•"/>
              <a:defRPr/>
            </a:pPr>
            <a:r>
              <a:rPr lang="en-IN" sz="2200" dirty="0">
                <a:latin typeface="+mn-lt"/>
              </a:rPr>
              <a:t>Computer Organization and Architecture provides in-depth knowledge of internal working, structuring, and implementation of a computer system.</a:t>
            </a:r>
          </a:p>
          <a:p>
            <a:pPr marL="342900" indent="-342900" algn="just" eaLnBrk="1" hangingPunct="1">
              <a:buFont typeface="Arial" panose="020B0604020202020204" pitchFamily="34" charset="0"/>
              <a:buChar char="•"/>
              <a:defRPr/>
            </a:pPr>
            <a:r>
              <a:rPr lang="en-IN" sz="2200" dirty="0">
                <a:latin typeface="+mn-lt"/>
              </a:rPr>
              <a:t>Computer Architecture is concerned with the way hardware components are connected together to form a computer system.</a:t>
            </a:r>
          </a:p>
          <a:p>
            <a:pPr marL="342900" indent="-342900" algn="just" eaLnBrk="1" hangingPunct="1">
              <a:buFont typeface="Arial" panose="020B0604020202020204" pitchFamily="34" charset="0"/>
              <a:buChar char="•"/>
              <a:defRPr/>
            </a:pPr>
            <a:r>
              <a:rPr lang="en-IN" sz="2200" dirty="0">
                <a:latin typeface="+mn-lt"/>
              </a:rPr>
              <a:t>Computer Organization is concerned with the structure and behaviour of a computer system as seen by the user.</a:t>
            </a:r>
          </a:p>
          <a:p>
            <a:pPr marL="342900" indent="-342900" algn="just" eaLnBrk="1" hangingPunct="1">
              <a:buFont typeface="Arial" panose="020B0604020202020204" pitchFamily="34" charset="0"/>
              <a:buChar char="•"/>
              <a:defRPr/>
            </a:pPr>
            <a:r>
              <a:rPr lang="en-IN" altLang="en-US" sz="2200" dirty="0">
                <a:latin typeface="+mn-lt"/>
              </a:rPr>
              <a:t>Computer consists of different blocks such as Input, output, Control unit, memory unit and ALU.</a:t>
            </a:r>
            <a:endParaRPr lang="en-US" altLang="en-US" sz="2200" dirty="0">
              <a:latin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81E30B-DADC-4973-81E4-8CC46657AC2F}"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4608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0E6A8CC-1750-48A3-AEDA-2CD3373EEE89}" type="slidenum">
              <a:rPr lang="en-US" altLang="en-US" sz="1200">
                <a:solidFill>
                  <a:srgbClr val="898989"/>
                </a:solidFill>
              </a:rPr>
              <a:pPr>
                <a:spcBef>
                  <a:spcPct val="0"/>
                </a:spcBef>
                <a:buFontTx/>
                <a:buNone/>
              </a:pPr>
              <a:t>29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Introduction to Topic 2</a:t>
            </a:r>
            <a:endParaRPr lang="en-US" sz="3200" b="1" dirty="0"/>
          </a:p>
        </p:txBody>
      </p:sp>
      <p:pic>
        <p:nvPicPr>
          <p:cNvPr id="4608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8"/>
          <p:cNvGraphicFramePr>
            <a:graphicFrameLocks noGrp="1"/>
          </p:cNvGraphicFramePr>
          <p:nvPr>
            <p:extLst>
              <p:ext uri="{D42A27DB-BD31-4B8C-83A1-F6EECF244321}">
                <p14:modId xmlns:p14="http://schemas.microsoft.com/office/powerpoint/2010/main" val="489156354"/>
              </p:ext>
            </p:extLst>
          </p:nvPr>
        </p:nvGraphicFramePr>
        <p:xfrm>
          <a:off x="609600" y="1401763"/>
          <a:ext cx="8077200" cy="2027237"/>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xmlns="" val="20000"/>
                    </a:ext>
                  </a:extLst>
                </a:gridCol>
                <a:gridCol w="2692400">
                  <a:extLst>
                    <a:ext uri="{9D8B030D-6E8A-4147-A177-3AD203B41FA5}">
                      <a16:colId xmlns:a16="http://schemas.microsoft.com/office/drawing/2014/main" xmlns="" val="20001"/>
                    </a:ext>
                  </a:extLst>
                </a:gridCol>
                <a:gridCol w="2692400">
                  <a:extLst>
                    <a:ext uri="{9D8B030D-6E8A-4147-A177-3AD203B41FA5}">
                      <a16:colId xmlns:a16="http://schemas.microsoft.com/office/drawing/2014/main" xmlns="" val="20002"/>
                    </a:ext>
                  </a:extLst>
                </a:gridCol>
              </a:tblGrid>
              <a:tr h="461724">
                <a:tc>
                  <a:txBody>
                    <a:bodyPr/>
                    <a:lstStyle/>
                    <a:p>
                      <a:r>
                        <a:rPr lang="en-IN" sz="2200" dirty="0">
                          <a:latin typeface="+mn-lt"/>
                        </a:rPr>
                        <a:t>Name of Topic</a:t>
                      </a:r>
                    </a:p>
                  </a:txBody>
                  <a:tcPr marT="45727" marB="45727"/>
                </a:tc>
                <a:tc>
                  <a:txBody>
                    <a:bodyPr/>
                    <a:lstStyle/>
                    <a:p>
                      <a:r>
                        <a:rPr lang="en-IN" sz="2200" dirty="0">
                          <a:latin typeface="+mn-lt"/>
                        </a:rPr>
                        <a:t>Objective of Topic</a:t>
                      </a:r>
                    </a:p>
                  </a:txBody>
                  <a:tcPr marT="45727" marB="45727"/>
                </a:tc>
                <a:tc>
                  <a:txBody>
                    <a:bodyPr/>
                    <a:lstStyle/>
                    <a:p>
                      <a:r>
                        <a:rPr lang="en-IN" sz="2200" dirty="0">
                          <a:latin typeface="+mn-lt"/>
                        </a:rPr>
                        <a:t>Mapping with CO</a:t>
                      </a:r>
                    </a:p>
                  </a:txBody>
                  <a:tcPr marT="45727" marB="45727"/>
                </a:tc>
                <a:extLst>
                  <a:ext uri="{0D108BD9-81ED-4DB2-BD59-A6C34878D82A}">
                    <a16:rowId xmlns:a16="http://schemas.microsoft.com/office/drawing/2014/main" xmlns="" val="10000"/>
                  </a:ext>
                </a:extLst>
              </a:tr>
              <a:tr h="1565513">
                <a:tc>
                  <a:txBody>
                    <a:bodyPr/>
                    <a:lstStyle/>
                    <a:p>
                      <a:pPr lvl="0" algn="ctr">
                        <a:spcBef>
                          <a:spcPct val="0"/>
                        </a:spcBef>
                        <a:defRPr/>
                      </a:pPr>
                      <a:endParaRPr lang="en-US" altLang="en-US" sz="2200" dirty="0"/>
                    </a:p>
                    <a:p>
                      <a:pPr marL="0" indent="0" algn="l" eaLnBrk="1" hangingPunct="1">
                        <a:spcBef>
                          <a:spcPct val="20000"/>
                        </a:spcBef>
                        <a:buFont typeface="Arial" charset="0"/>
                        <a:buNone/>
                        <a:defRPr/>
                      </a:pPr>
                      <a:r>
                        <a:rPr lang="en-US" sz="2200" b="0" dirty="0">
                          <a:latin typeface="+mn-lt"/>
                          <a:cs typeface="Arial" charset="0"/>
                        </a:rPr>
                        <a:t>Buses, bus architecture, Types of buses </a:t>
                      </a:r>
                    </a:p>
                  </a:txBody>
                  <a:tcPr marT="45727" marB="45727"/>
                </a:tc>
                <a:tc>
                  <a:txBody>
                    <a:bodyPr/>
                    <a:lstStyle/>
                    <a:p>
                      <a:pPr algn="just"/>
                      <a:r>
                        <a:rPr lang="en-IN" sz="2200" dirty="0">
                          <a:latin typeface="+mn-lt"/>
                        </a:rPr>
                        <a:t>Students will be able to know the architecture and types of buses.</a:t>
                      </a:r>
                    </a:p>
                  </a:txBody>
                  <a:tcPr marT="45727" marB="45727"/>
                </a:tc>
                <a:tc>
                  <a:txBody>
                    <a:bodyPr/>
                    <a:lstStyle/>
                    <a:p>
                      <a:pPr algn="ctr"/>
                      <a:endParaRPr lang="en-IN" sz="2200" dirty="0">
                        <a:latin typeface="+mn-lt"/>
                      </a:endParaRPr>
                    </a:p>
                    <a:p>
                      <a:pPr algn="ctr"/>
                      <a:r>
                        <a:rPr lang="en-IN" sz="2200" dirty="0">
                          <a:latin typeface="+mn-lt"/>
                        </a:rPr>
                        <a:t>CO 1</a:t>
                      </a:r>
                    </a:p>
                  </a:txBody>
                  <a:tcPr marT="45727" marB="45727"/>
                </a:tc>
                <a:extLst>
                  <a:ext uri="{0D108BD9-81ED-4DB2-BD59-A6C34878D82A}">
                    <a16:rowId xmlns:a16="http://schemas.microsoft.com/office/drawing/2014/main" xmlns=""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xmlns="" id="{40AA960B-D1BE-48F0-A10E-36AF6B9EA0E6}"/>
              </a:ext>
            </a:extLst>
          </p:cNvPr>
          <p:cNvSpPr>
            <a:spLocks noGrp="1"/>
          </p:cNvSpPr>
          <p:nvPr>
            <p:ph type="dt" sz="quarter" idx="10"/>
          </p:nvPr>
        </p:nvSpPr>
        <p:spPr/>
        <p:txBody>
          <a:bodyPr/>
          <a:lstStyle/>
          <a:p>
            <a:pPr>
              <a:defRPr/>
            </a:pPr>
            <a:fld id="{02DFB761-EC4A-43E7-9175-1BAFFD4FD4E8}" type="datetime1">
              <a:rPr lang="en-US" smtClean="0"/>
              <a:t>8/24/2022</a:t>
            </a:fld>
            <a:endParaRPr lang="en-US"/>
          </a:p>
        </p:txBody>
      </p:sp>
      <p:sp>
        <p:nvSpPr>
          <p:cNvPr id="4099" name="Slide Number Placeholder 6">
            <a:extLst>
              <a:ext uri="{FF2B5EF4-FFF2-40B4-BE49-F238E27FC236}">
                <a16:creationId xmlns:a16="http://schemas.microsoft.com/office/drawing/2014/main" xmlns="" id="{D6C98590-D7FA-450B-B58E-267EE2738A80}"/>
              </a:ext>
            </a:extLst>
          </p:cNvPr>
          <p:cNvSpPr>
            <a:spLocks noGrp="1" noChangeArrowheads="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F22031-161F-4196-9D76-04875DF6E994}"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8" name="Title 1">
            <a:extLst>
              <a:ext uri="{FF2B5EF4-FFF2-40B4-BE49-F238E27FC236}">
                <a16:creationId xmlns:a16="http://schemas.microsoft.com/office/drawing/2014/main" xmlns="" id="{46E453F4-BB1C-4D02-905C-0520FCFB4C4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b="1" dirty="0"/>
              <a:t>Evaluation scheme</a:t>
            </a:r>
            <a:endParaRPr lang="en-US" sz="3200" b="1" dirty="0"/>
          </a:p>
        </p:txBody>
      </p:sp>
      <p:sp>
        <p:nvSpPr>
          <p:cNvPr id="9" name="Footer Placeholder 12">
            <a:extLst>
              <a:ext uri="{FF2B5EF4-FFF2-40B4-BE49-F238E27FC236}">
                <a16:creationId xmlns:a16="http://schemas.microsoft.com/office/drawing/2014/main" xmlns="" id="{A297BCFC-CA7E-4B70-A4C9-AF7A3796E29A}"/>
              </a:ext>
            </a:extLst>
          </p:cNvPr>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6150" name="Picture 8" descr="Untitled.png">
            <a:extLst>
              <a:ext uri="{FF2B5EF4-FFF2-40B4-BE49-F238E27FC236}">
                <a16:creationId xmlns:a16="http://schemas.microsoft.com/office/drawing/2014/main" xmlns="" id="{04BB43F8-15C6-4071-9083-F3C2170105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71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9" descr="Untitled.png">
            <a:extLst>
              <a:ext uri="{FF2B5EF4-FFF2-40B4-BE49-F238E27FC236}">
                <a16:creationId xmlns:a16="http://schemas.microsoft.com/office/drawing/2014/main" xmlns="" id="{3B7A6953-A847-4FDF-A38F-3B76BD8B3F3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8382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533400" y="1143000"/>
            <a:ext cx="8229600" cy="5181600"/>
          </a:xfrm>
        </p:spPr>
        <p:txBody>
          <a:bodyPr/>
          <a:lstStyle/>
          <a:p>
            <a:pPr marL="0" indent="0" eaLnBrk="1" hangingPunct="1">
              <a:buFont typeface="Arial" panose="020B0604020202020204" pitchFamily="34" charset="0"/>
              <a:buNone/>
              <a:defRPr/>
            </a:pPr>
            <a:r>
              <a:rPr lang="en-US" altLang="en-US" sz="2200" b="1" dirty="0"/>
              <a:t>BUS </a:t>
            </a:r>
          </a:p>
          <a:p>
            <a:pPr algn="just" eaLnBrk="1" hangingPunct="1">
              <a:defRPr/>
            </a:pPr>
            <a:r>
              <a:rPr lang="en-US" altLang="en-US" sz="2200" dirty="0"/>
              <a:t>A </a:t>
            </a:r>
            <a:r>
              <a:rPr lang="en-US" altLang="en-US" sz="2200" b="1" dirty="0"/>
              <a:t>bus</a:t>
            </a:r>
            <a:r>
              <a:rPr lang="en-US" altLang="en-US" sz="2200" dirty="0"/>
              <a:t> is a </a:t>
            </a:r>
            <a:r>
              <a:rPr lang="en-US" altLang="en-US" sz="2200" b="1" dirty="0"/>
              <a:t>common pathway</a:t>
            </a:r>
            <a:r>
              <a:rPr lang="en-US" altLang="en-US" sz="2200" dirty="0"/>
              <a:t> through which information flows from one computer component to another. </a:t>
            </a:r>
          </a:p>
          <a:p>
            <a:pPr algn="just" eaLnBrk="1" hangingPunct="1">
              <a:defRPr/>
            </a:pPr>
            <a:r>
              <a:rPr lang="en-IN" sz="2200" dirty="0">
                <a:solidFill>
                  <a:srgbClr val="222222"/>
                </a:solidFill>
              </a:rPr>
              <a:t>It is a subsystem that is used to transfer data and other information between devices.</a:t>
            </a:r>
          </a:p>
          <a:p>
            <a:pPr algn="just" eaLnBrk="1" hangingPunct="1">
              <a:defRPr/>
            </a:pPr>
            <a:r>
              <a:rPr lang="en-IN" sz="2200" dirty="0">
                <a:solidFill>
                  <a:srgbClr val="222222"/>
                </a:solidFill>
              </a:rPr>
              <a:t>Means various devices in computer like(Memory, CPU, I/O and Other) are communicate with each other through buses.</a:t>
            </a:r>
            <a:endParaRPr lang="en-US" altLang="en-US" sz="2200" dirty="0"/>
          </a:p>
          <a:p>
            <a:pPr marL="0" indent="0" eaLnBrk="1" hangingPunct="1">
              <a:buFont typeface="Arial" panose="020B0604020202020204" pitchFamily="34" charset="0"/>
              <a:buNone/>
              <a:defRPr/>
            </a:pPr>
            <a:endParaRPr lang="en-US" altLang="en-US" sz="2200" dirty="0"/>
          </a:p>
          <a:p>
            <a:pPr eaLnBrk="1" hangingPunct="1">
              <a:buFont typeface="Arial" panose="020B0604020202020204" pitchFamily="34" charset="0"/>
              <a:buNone/>
              <a:defRPr/>
            </a:pPr>
            <a:endParaRPr lang="en-US" altLang="en-US" sz="1800" b="1" dirty="0"/>
          </a:p>
        </p:txBody>
      </p:sp>
      <p:sp>
        <p:nvSpPr>
          <p:cNvPr id="4" name="Date Placeholder 3"/>
          <p:cNvSpPr>
            <a:spLocks noGrp="1"/>
          </p:cNvSpPr>
          <p:nvPr>
            <p:ph type="dt" sz="quarter" idx="10"/>
          </p:nvPr>
        </p:nvSpPr>
        <p:spPr/>
        <p:txBody>
          <a:bodyPr/>
          <a:lstStyle/>
          <a:p>
            <a:pPr>
              <a:defRPr/>
            </a:pPr>
            <a:fld id="{81800ED3-3A8C-409A-A6BD-ABB2B13CED90}" type="datetime1">
              <a:rPr lang="en-US" smtClean="0"/>
              <a:t>8/24/2022</a:t>
            </a:fld>
            <a:endParaRPr lang="en-US"/>
          </a:p>
        </p:txBody>
      </p:sp>
      <p:sp>
        <p:nvSpPr>
          <p:cNvPr id="4710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879E125-8168-4356-9C91-53E1EE45BD39}" type="slidenum">
              <a:rPr lang="en-US" altLang="en-US" sz="1200">
                <a:solidFill>
                  <a:srgbClr val="898989"/>
                </a:solidFill>
              </a:rPr>
              <a:pPr>
                <a:spcBef>
                  <a:spcPct val="0"/>
                </a:spcBef>
                <a:buFontTx/>
                <a:buNone/>
              </a:pPr>
              <a:t>30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BUS</a:t>
            </a:r>
          </a:p>
        </p:txBody>
      </p:sp>
      <p:pic>
        <p:nvPicPr>
          <p:cNvPr id="4711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396CC39-C195-4604-9DA7-DF04EAF2CF62}" type="datetime1">
              <a:rPr lang="en-US" smtClean="0"/>
              <a:t>8/24/2022</a:t>
            </a:fld>
            <a:endParaRPr lang="en-US"/>
          </a:p>
        </p:txBody>
      </p:sp>
      <p:sp>
        <p:nvSpPr>
          <p:cNvPr id="4813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F0B14B-0AD8-4A12-8771-CCACB6881917}" type="slidenum">
              <a:rPr lang="en-US" altLang="en-US" sz="1200">
                <a:solidFill>
                  <a:srgbClr val="898989"/>
                </a:solidFill>
              </a:rPr>
              <a:pPr>
                <a:spcBef>
                  <a:spcPct val="0"/>
                </a:spcBef>
                <a:buFontTx/>
                <a:buNone/>
              </a:pPr>
              <a:t>31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Bus Architecture</a:t>
            </a:r>
          </a:p>
        </p:txBody>
      </p:sp>
      <p:pic>
        <p:nvPicPr>
          <p:cNvPr id="4813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48135" name="Content Placeholder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76400" y="1524000"/>
            <a:ext cx="5943600" cy="35814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533400" y="1143000"/>
            <a:ext cx="8229600" cy="5181600"/>
          </a:xfrm>
        </p:spPr>
        <p:txBody>
          <a:bodyPr/>
          <a:lstStyle/>
          <a:p>
            <a:pPr marL="400050" indent="-285750" algn="just" eaLnBrk="1" hangingPunct="1"/>
            <a:r>
              <a:rPr lang="en-IN" altLang="en-US" sz="2200" dirty="0">
                <a:solidFill>
                  <a:srgbClr val="202122"/>
                </a:solidFill>
              </a:rPr>
              <a:t>A </a:t>
            </a:r>
            <a:r>
              <a:rPr lang="en-IN" altLang="en-US" sz="2200" b="1" dirty="0">
                <a:solidFill>
                  <a:srgbClr val="202122"/>
                </a:solidFill>
              </a:rPr>
              <a:t>system bus</a:t>
            </a:r>
            <a:r>
              <a:rPr lang="en-IN" altLang="en-US" sz="2200" dirty="0">
                <a:solidFill>
                  <a:srgbClr val="202122"/>
                </a:solidFill>
              </a:rPr>
              <a:t> is a single computer bus that connects the major components of a computer system, combining the functions of a data bus to carry information, an address bus to determine where it should be sent or read from, and a control bus to determine its operation</a:t>
            </a:r>
            <a:endParaRPr lang="en-US" altLang="en-US" sz="2200" b="1" dirty="0"/>
          </a:p>
        </p:txBody>
      </p:sp>
      <p:sp>
        <p:nvSpPr>
          <p:cNvPr id="4" name="Date Placeholder 3"/>
          <p:cNvSpPr>
            <a:spLocks noGrp="1"/>
          </p:cNvSpPr>
          <p:nvPr>
            <p:ph type="dt" sz="quarter" idx="10"/>
          </p:nvPr>
        </p:nvSpPr>
        <p:spPr/>
        <p:txBody>
          <a:bodyPr/>
          <a:lstStyle/>
          <a:p>
            <a:pPr>
              <a:defRPr/>
            </a:pPr>
            <a:fld id="{E1D08C1B-00F8-4B4D-A994-8A017CB664C0}" type="datetime1">
              <a:rPr lang="en-US" smtClean="0"/>
              <a:t>8/24/2022</a:t>
            </a:fld>
            <a:endParaRPr lang="en-US"/>
          </a:p>
        </p:txBody>
      </p:sp>
      <p:sp>
        <p:nvSpPr>
          <p:cNvPr id="4915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C58853-F44F-43B7-9084-38E45FCD66E2}" type="slidenum">
              <a:rPr lang="en-US" altLang="en-US" sz="1200">
                <a:solidFill>
                  <a:srgbClr val="898989"/>
                </a:solidFill>
              </a:rPr>
              <a:pPr>
                <a:spcBef>
                  <a:spcPct val="0"/>
                </a:spcBef>
                <a:buFontTx/>
                <a:buNone/>
              </a:pPr>
              <a:t>32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System Bus</a:t>
            </a:r>
          </a:p>
        </p:txBody>
      </p:sp>
      <p:pic>
        <p:nvPicPr>
          <p:cNvPr id="4915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491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581400"/>
            <a:ext cx="64770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69900" y="1066800"/>
            <a:ext cx="8521700" cy="4968875"/>
          </a:xfrm>
        </p:spPr>
        <p:txBody>
          <a:bodyPr/>
          <a:lstStyle/>
          <a:p>
            <a:pPr eaLnBrk="1" hangingPunct="1">
              <a:defRPr/>
            </a:pPr>
            <a:r>
              <a:rPr lang="en-US" altLang="en-US" sz="2200" dirty="0"/>
              <a:t>Types of Computer BUS:</a:t>
            </a:r>
          </a:p>
          <a:p>
            <a:pPr marL="1371600" lvl="2" indent="-457200" eaLnBrk="1" hangingPunct="1">
              <a:buFont typeface="Calibri" panose="020F0502020204030204" pitchFamily="34" charset="0"/>
              <a:buAutoNum type="arabicPeriod"/>
              <a:defRPr/>
            </a:pPr>
            <a:r>
              <a:rPr lang="en-US" altLang="en-US" sz="2200" b="1" dirty="0"/>
              <a:t>Data Bus</a:t>
            </a:r>
          </a:p>
          <a:p>
            <a:pPr marL="1371600" lvl="2" indent="-457200" eaLnBrk="1" hangingPunct="1">
              <a:buFont typeface="Calibri" panose="020F0502020204030204" pitchFamily="34" charset="0"/>
              <a:buAutoNum type="arabicPeriod"/>
              <a:defRPr/>
            </a:pPr>
            <a:r>
              <a:rPr lang="en-US" altLang="en-US" sz="2200" b="1" dirty="0"/>
              <a:t>Address Bus</a:t>
            </a:r>
          </a:p>
          <a:p>
            <a:pPr marL="1371600" lvl="2" indent="-457200" eaLnBrk="1" hangingPunct="1">
              <a:buFont typeface="Calibri" panose="020F0502020204030204" pitchFamily="34" charset="0"/>
              <a:buAutoNum type="arabicPeriod"/>
              <a:defRPr/>
            </a:pPr>
            <a:r>
              <a:rPr lang="en-US" altLang="en-US" sz="2200" b="1" dirty="0"/>
              <a:t>Control Bus</a:t>
            </a:r>
          </a:p>
          <a:p>
            <a:pPr marL="914400" lvl="2" indent="0" eaLnBrk="1" hangingPunct="1">
              <a:buFont typeface="Arial" panose="020B0604020202020204" pitchFamily="34" charset="0"/>
              <a:buNone/>
              <a:defRPr/>
            </a:pPr>
            <a:endParaRPr lang="en-US" altLang="en-US" sz="2200" b="1" dirty="0"/>
          </a:p>
        </p:txBody>
      </p:sp>
      <p:sp>
        <p:nvSpPr>
          <p:cNvPr id="4" name="Date Placeholder 3"/>
          <p:cNvSpPr>
            <a:spLocks noGrp="1"/>
          </p:cNvSpPr>
          <p:nvPr>
            <p:ph type="dt" sz="quarter" idx="10"/>
          </p:nvPr>
        </p:nvSpPr>
        <p:spPr/>
        <p:txBody>
          <a:bodyPr/>
          <a:lstStyle/>
          <a:p>
            <a:pPr>
              <a:defRPr/>
            </a:pPr>
            <a:fld id="{75AE3370-5CF4-4EA4-AA0F-997D178FE602}" type="datetime1">
              <a:rPr lang="en-US" smtClean="0"/>
              <a:t>8/24/2022</a:t>
            </a:fld>
            <a:endParaRPr lang="en-US"/>
          </a:p>
        </p:txBody>
      </p:sp>
      <p:sp>
        <p:nvSpPr>
          <p:cNvPr id="5018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C737A96-14BC-485F-BB26-47DFF7D4CC51}" type="slidenum">
              <a:rPr lang="en-US" altLang="en-US" sz="1200">
                <a:solidFill>
                  <a:srgbClr val="898989"/>
                </a:solidFill>
              </a:rPr>
              <a:pPr>
                <a:spcBef>
                  <a:spcPct val="0"/>
                </a:spcBef>
                <a:buFontTx/>
                <a:buNone/>
              </a:pPr>
              <a:t>33</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System Bus</a:t>
            </a:r>
          </a:p>
        </p:txBody>
      </p:sp>
      <p:pic>
        <p:nvPicPr>
          <p:cNvPr id="5018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69900" y="854075"/>
            <a:ext cx="8521700" cy="5181600"/>
          </a:xfrm>
        </p:spPr>
        <p:txBody>
          <a:bodyPr/>
          <a:lstStyle/>
          <a:p>
            <a:pPr marL="457200" indent="-457200" eaLnBrk="1" hangingPunct="1">
              <a:buFont typeface="+mj-lt"/>
              <a:buAutoNum type="arabicPeriod"/>
              <a:defRPr/>
            </a:pPr>
            <a:r>
              <a:rPr lang="en-US" altLang="en-US" sz="2200" b="1" dirty="0"/>
              <a:t>Data bus</a:t>
            </a:r>
            <a:r>
              <a:rPr lang="en-US" altLang="en-US" sz="2200" dirty="0"/>
              <a:t> </a:t>
            </a:r>
          </a:p>
          <a:p>
            <a:pPr algn="just" eaLnBrk="1" hangingPunct="1">
              <a:defRPr/>
            </a:pPr>
            <a:r>
              <a:rPr lang="en-US" altLang="en-US" sz="2200" dirty="0"/>
              <a:t>It is a bidirectional pathway that carries the actual data (information) to and from the main memory.</a:t>
            </a:r>
          </a:p>
          <a:p>
            <a:pPr algn="just" eaLnBrk="1" hangingPunct="1">
              <a:defRPr/>
            </a:pPr>
            <a:r>
              <a:rPr lang="en-IN" sz="2200" dirty="0">
                <a:solidFill>
                  <a:srgbClr val="222222"/>
                </a:solidFill>
              </a:rPr>
              <a:t>Data Lines provide a path for moving data between system modules.</a:t>
            </a:r>
          </a:p>
          <a:p>
            <a:pPr algn="just" eaLnBrk="1" hangingPunct="1">
              <a:defRPr/>
            </a:pPr>
            <a:r>
              <a:rPr lang="en-IN" sz="2200" dirty="0">
                <a:solidFill>
                  <a:srgbClr val="222222"/>
                </a:solidFill>
              </a:rPr>
              <a:t>It is bidirectional which means data lines are used to transfer data in both directions.</a:t>
            </a:r>
          </a:p>
          <a:p>
            <a:pPr algn="just" eaLnBrk="1" hangingPunct="1">
              <a:defRPr/>
            </a:pPr>
            <a:r>
              <a:rPr lang="en-IN" sz="2200" dirty="0">
                <a:solidFill>
                  <a:srgbClr val="222222"/>
                </a:solidFill>
              </a:rPr>
              <a:t>CPU can read data on these lines from memory as well as send data out of these lines to a memory location or to a port.</a:t>
            </a:r>
          </a:p>
          <a:p>
            <a:pPr algn="just" eaLnBrk="1" hangingPunct="1">
              <a:defRPr/>
            </a:pPr>
            <a:r>
              <a:rPr lang="en-IN" sz="2200" dirty="0">
                <a:solidFill>
                  <a:srgbClr val="222222"/>
                </a:solidFill>
              </a:rPr>
              <a:t>The no. of lines in data lines are either 8,16,32 or more depending on architecture.</a:t>
            </a:r>
            <a:endParaRPr lang="en-US" altLang="en-US" sz="2200" b="1" dirty="0"/>
          </a:p>
        </p:txBody>
      </p:sp>
      <p:sp>
        <p:nvSpPr>
          <p:cNvPr id="4" name="Date Placeholder 3"/>
          <p:cNvSpPr>
            <a:spLocks noGrp="1"/>
          </p:cNvSpPr>
          <p:nvPr>
            <p:ph type="dt" sz="quarter" idx="10"/>
          </p:nvPr>
        </p:nvSpPr>
        <p:spPr/>
        <p:txBody>
          <a:bodyPr/>
          <a:lstStyle/>
          <a:p>
            <a:pPr>
              <a:defRPr/>
            </a:pPr>
            <a:fld id="{BB76A364-B525-45EC-88D2-D3107EE180D1}" type="datetime1">
              <a:rPr lang="en-US" smtClean="0"/>
              <a:t>8/24/2022</a:t>
            </a:fld>
            <a:endParaRPr lang="en-US"/>
          </a:p>
        </p:txBody>
      </p:sp>
      <p:sp>
        <p:nvSpPr>
          <p:cNvPr id="5120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2766410-6805-4911-8B76-787C2500BE3E}" type="slidenum">
              <a:rPr lang="en-US" altLang="en-US" sz="1200">
                <a:solidFill>
                  <a:srgbClr val="898989"/>
                </a:solidFill>
              </a:rPr>
              <a:pPr>
                <a:spcBef>
                  <a:spcPct val="0"/>
                </a:spcBef>
                <a:buFontTx/>
                <a:buNone/>
              </a:pPr>
              <a:t>34</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System Bus</a:t>
            </a:r>
          </a:p>
        </p:txBody>
      </p:sp>
      <p:pic>
        <p:nvPicPr>
          <p:cNvPr id="5120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533400" y="1143000"/>
            <a:ext cx="8229600" cy="5181600"/>
          </a:xfrm>
        </p:spPr>
        <p:txBody>
          <a:bodyPr/>
          <a:lstStyle/>
          <a:p>
            <a:pPr marL="457200" indent="-457200">
              <a:buFont typeface="+mj-lt"/>
              <a:buAutoNum type="arabicPeriod" startAt="2"/>
              <a:defRPr/>
            </a:pPr>
            <a:r>
              <a:rPr lang="en-US" altLang="en-US" sz="2200" b="1" dirty="0"/>
              <a:t>Address bus</a:t>
            </a:r>
          </a:p>
          <a:p>
            <a:pPr algn="just">
              <a:defRPr/>
            </a:pPr>
            <a:r>
              <a:rPr lang="en-IN" sz="2200" dirty="0">
                <a:solidFill>
                  <a:srgbClr val="222222"/>
                </a:solidFill>
              </a:rPr>
              <a:t>Address Lines are collectively called as address bus.</a:t>
            </a:r>
          </a:p>
          <a:p>
            <a:pPr algn="just">
              <a:defRPr/>
            </a:pPr>
            <a:r>
              <a:rPr lang="en-US" altLang="en-US" sz="2200" dirty="0"/>
              <a:t>It is a </a:t>
            </a:r>
            <a:r>
              <a:rPr lang="en-US" altLang="en-US" sz="2200" b="1" dirty="0"/>
              <a:t>unidirectional</a:t>
            </a:r>
            <a:r>
              <a:rPr lang="en-US" altLang="en-US" sz="2200" dirty="0"/>
              <a:t> pathway that allows  information to travel in only one direction.</a:t>
            </a:r>
          </a:p>
          <a:p>
            <a:pPr algn="just">
              <a:defRPr/>
            </a:pPr>
            <a:r>
              <a:rPr lang="en-IN" sz="2200" dirty="0">
                <a:solidFill>
                  <a:srgbClr val="222222"/>
                </a:solidFill>
              </a:rPr>
              <a:t>No. of lines in address are usually 16,20,24, or more depending on type and architecture of bus</a:t>
            </a:r>
            <a:endParaRPr lang="en-US" altLang="en-US" sz="2200" dirty="0"/>
          </a:p>
          <a:p>
            <a:pPr algn="just">
              <a:defRPr/>
            </a:pPr>
            <a:r>
              <a:rPr lang="en-IN" sz="2200" dirty="0">
                <a:solidFill>
                  <a:srgbClr val="222222"/>
                </a:solidFill>
              </a:rPr>
              <a:t>It is an internal channel from CPU to Memory across which the address of data(not data) are transmitted. </a:t>
            </a:r>
          </a:p>
          <a:p>
            <a:pPr algn="just">
              <a:defRPr/>
            </a:pPr>
            <a:r>
              <a:rPr lang="en-IN" sz="2200" dirty="0">
                <a:solidFill>
                  <a:srgbClr val="222222"/>
                </a:solidFill>
              </a:rPr>
              <a:t>It is used to identify the source or destination of data.</a:t>
            </a:r>
          </a:p>
          <a:p>
            <a:pPr algn="just">
              <a:defRPr/>
            </a:pPr>
            <a:r>
              <a:rPr lang="en-IN" sz="2200" dirty="0">
                <a:solidFill>
                  <a:srgbClr val="222222"/>
                </a:solidFill>
              </a:rPr>
              <a:t>Here the communication is one way that is, the address is send from CPU to  Memory and I/O Port but not Memory and I/O port send address to CPU on that line and hence these lines are unidirectional.</a:t>
            </a:r>
            <a:endParaRPr lang="en-US" altLang="en-US" sz="1800" b="1" dirty="0"/>
          </a:p>
        </p:txBody>
      </p:sp>
      <p:sp>
        <p:nvSpPr>
          <p:cNvPr id="4" name="Date Placeholder 3"/>
          <p:cNvSpPr>
            <a:spLocks noGrp="1"/>
          </p:cNvSpPr>
          <p:nvPr>
            <p:ph type="dt" sz="quarter" idx="10"/>
          </p:nvPr>
        </p:nvSpPr>
        <p:spPr/>
        <p:txBody>
          <a:bodyPr/>
          <a:lstStyle/>
          <a:p>
            <a:pPr>
              <a:defRPr/>
            </a:pPr>
            <a:fld id="{1551246F-7731-4132-9D29-B2FDCDCC24BA}" type="datetime1">
              <a:rPr lang="en-US" smtClean="0"/>
              <a:t>8/24/2022</a:t>
            </a:fld>
            <a:endParaRPr lang="en-US"/>
          </a:p>
        </p:txBody>
      </p:sp>
      <p:sp>
        <p:nvSpPr>
          <p:cNvPr id="5222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F6EF2FB-4A41-482D-BBD7-7322AB74B379}" type="slidenum">
              <a:rPr lang="en-US" altLang="en-US" sz="1200">
                <a:solidFill>
                  <a:srgbClr val="898989"/>
                </a:solidFill>
              </a:rPr>
              <a:pPr>
                <a:spcBef>
                  <a:spcPct val="0"/>
                </a:spcBef>
                <a:buFontTx/>
                <a:buNone/>
              </a:pPr>
              <a:t>35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System Bus</a:t>
            </a:r>
          </a:p>
        </p:txBody>
      </p:sp>
      <p:pic>
        <p:nvPicPr>
          <p:cNvPr id="5223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533400" y="1143000"/>
            <a:ext cx="8229600" cy="5181600"/>
          </a:xfrm>
        </p:spPr>
        <p:txBody>
          <a:bodyPr/>
          <a:lstStyle/>
          <a:p>
            <a:pPr marL="457200" indent="-457200" eaLnBrk="1" hangingPunct="1">
              <a:buFont typeface="+mj-lt"/>
              <a:buAutoNum type="arabicPeriod" startAt="3"/>
              <a:defRPr/>
            </a:pPr>
            <a:r>
              <a:rPr lang="en-US" altLang="en-US" sz="2200" b="1" dirty="0"/>
              <a:t>Control bus</a:t>
            </a:r>
            <a:r>
              <a:rPr lang="en-US" altLang="en-US" sz="2200" dirty="0"/>
              <a:t> </a:t>
            </a:r>
          </a:p>
          <a:p>
            <a:pPr algn="just" eaLnBrk="1" hangingPunct="1">
              <a:defRPr/>
            </a:pPr>
            <a:r>
              <a:rPr lang="en-US" altLang="en-US" sz="2200" dirty="0"/>
              <a:t>It </a:t>
            </a:r>
            <a:r>
              <a:rPr lang="en-US" altLang="en-US" sz="2200" b="1" dirty="0"/>
              <a:t>carries the control and timing signals </a:t>
            </a:r>
            <a:r>
              <a:rPr lang="en-US" altLang="en-US" sz="2200" dirty="0"/>
              <a:t>needed to coordinate the activities of the entire computer.</a:t>
            </a:r>
          </a:p>
          <a:p>
            <a:pPr algn="just" eaLnBrk="1" hangingPunct="1">
              <a:defRPr/>
            </a:pPr>
            <a:r>
              <a:rPr lang="en-US" sz="2200" dirty="0">
                <a:solidFill>
                  <a:srgbClr val="222222"/>
                </a:solidFill>
              </a:rPr>
              <a:t>They </a:t>
            </a:r>
            <a:r>
              <a:rPr lang="en-IN" sz="2200" dirty="0">
                <a:solidFill>
                  <a:srgbClr val="222222"/>
                </a:solidFill>
              </a:rPr>
              <a:t>are used by CPUs for Communicating with other devices within the computer. </a:t>
            </a:r>
          </a:p>
          <a:p>
            <a:pPr algn="just" eaLnBrk="1" hangingPunct="1">
              <a:defRPr/>
            </a:pPr>
            <a:r>
              <a:rPr lang="en-IN" sz="2200" dirty="0">
                <a:solidFill>
                  <a:srgbClr val="222222"/>
                </a:solidFill>
              </a:rPr>
              <a:t>They are bidirectional.</a:t>
            </a:r>
          </a:p>
          <a:p>
            <a:pPr algn="just" eaLnBrk="1" hangingPunct="1">
              <a:defRPr/>
            </a:pPr>
            <a:r>
              <a:rPr lang="en-IN" sz="2200" dirty="0">
                <a:solidFill>
                  <a:srgbClr val="222222"/>
                </a:solidFill>
              </a:rPr>
              <a:t>Typical Control Lines signals are</a:t>
            </a:r>
          </a:p>
          <a:p>
            <a:pPr marL="400050" lvl="1" indent="0">
              <a:buFont typeface="Arial" panose="020B0604020202020204" pitchFamily="34" charset="0"/>
              <a:buNone/>
              <a:defRPr/>
            </a:pPr>
            <a:r>
              <a:rPr lang="en-IN" sz="2200" dirty="0">
                <a:solidFill>
                  <a:srgbClr val="222222"/>
                </a:solidFill>
              </a:rPr>
              <a:t>Memory Read  </a:t>
            </a:r>
          </a:p>
          <a:p>
            <a:pPr marL="400050" lvl="1" indent="0">
              <a:buFont typeface="Arial" panose="020B0604020202020204" pitchFamily="34" charset="0"/>
              <a:buNone/>
              <a:defRPr/>
            </a:pPr>
            <a:r>
              <a:rPr lang="en-IN" sz="2200" dirty="0">
                <a:solidFill>
                  <a:srgbClr val="222222"/>
                </a:solidFill>
              </a:rPr>
              <a:t>Memory Write                      </a:t>
            </a:r>
          </a:p>
          <a:p>
            <a:pPr marL="400050" lvl="1" indent="0">
              <a:buFont typeface="Arial" panose="020B0604020202020204" pitchFamily="34" charset="0"/>
              <a:buNone/>
              <a:defRPr/>
            </a:pPr>
            <a:r>
              <a:rPr lang="en-IN" sz="2200" dirty="0">
                <a:solidFill>
                  <a:srgbClr val="222222"/>
                </a:solidFill>
              </a:rPr>
              <a:t>I/O Read</a:t>
            </a:r>
          </a:p>
          <a:p>
            <a:pPr marL="400050" lvl="1" indent="0">
              <a:buFont typeface="Arial" panose="020B0604020202020204" pitchFamily="34" charset="0"/>
              <a:buNone/>
              <a:defRPr/>
            </a:pPr>
            <a:r>
              <a:rPr lang="en-IN" sz="2200" dirty="0">
                <a:solidFill>
                  <a:srgbClr val="222222"/>
                </a:solidFill>
              </a:rPr>
              <a:t>I/O Write ,etc</a:t>
            </a:r>
          </a:p>
          <a:p>
            <a:pPr algn="just" eaLnBrk="1" hangingPunct="1">
              <a:defRPr/>
            </a:pPr>
            <a:endParaRPr lang="en-US" altLang="en-US" sz="2200" b="1" dirty="0"/>
          </a:p>
        </p:txBody>
      </p:sp>
      <p:sp>
        <p:nvSpPr>
          <p:cNvPr id="4" name="Date Placeholder 3"/>
          <p:cNvSpPr>
            <a:spLocks noGrp="1"/>
          </p:cNvSpPr>
          <p:nvPr>
            <p:ph type="dt" sz="quarter" idx="10"/>
          </p:nvPr>
        </p:nvSpPr>
        <p:spPr/>
        <p:txBody>
          <a:bodyPr/>
          <a:lstStyle/>
          <a:p>
            <a:pPr>
              <a:defRPr/>
            </a:pPr>
            <a:fld id="{2A996D88-16DF-4460-BF78-0F2BB48BEEC1}" type="datetime1">
              <a:rPr lang="en-US" smtClean="0"/>
              <a:t>8/24/2022</a:t>
            </a:fld>
            <a:endParaRPr lang="en-US"/>
          </a:p>
        </p:txBody>
      </p:sp>
      <p:sp>
        <p:nvSpPr>
          <p:cNvPr id="532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C23EBB-424D-4EA1-9F2E-B5874A2744B3}" type="slidenum">
              <a:rPr lang="en-US" altLang="en-US" sz="1200">
                <a:solidFill>
                  <a:srgbClr val="898989"/>
                </a:solidFill>
              </a:rPr>
              <a:pPr>
                <a:spcBef>
                  <a:spcPct val="0"/>
                </a:spcBef>
                <a:buFontTx/>
                <a:buNone/>
              </a:pPr>
              <a:t>36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System Bus</a:t>
            </a:r>
          </a:p>
        </p:txBody>
      </p:sp>
      <p:pic>
        <p:nvPicPr>
          <p:cNvPr id="5325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533400" y="1143000"/>
            <a:ext cx="8229600" cy="5181600"/>
          </a:xfrm>
        </p:spPr>
        <p:txBody>
          <a:bodyPr/>
          <a:lstStyle/>
          <a:p>
            <a:pPr marL="457200" indent="-457200" algn="just" eaLnBrk="1" hangingPunct="1">
              <a:buFont typeface="+mj-lt"/>
              <a:buAutoNum type="arabicPeriod"/>
              <a:defRPr/>
            </a:pPr>
            <a:r>
              <a:rPr lang="en-US" altLang="en-US" sz="2200" b="1" dirty="0"/>
              <a:t>Single Bus Structure – </a:t>
            </a:r>
          </a:p>
          <a:p>
            <a:pPr marL="400050" lvl="1" indent="0" algn="just" eaLnBrk="1" hangingPunct="1">
              <a:buFont typeface="Arial" panose="020B0604020202020204" pitchFamily="34" charset="0"/>
              <a:buNone/>
              <a:defRPr/>
            </a:pPr>
            <a:r>
              <a:rPr lang="en-US" altLang="en-US" sz="2000" dirty="0"/>
              <a:t>All units are connected to the same bus.</a:t>
            </a:r>
          </a:p>
          <a:p>
            <a:pPr marL="0" indent="0" algn="just" eaLnBrk="1" hangingPunct="1">
              <a:buFont typeface="Arial" panose="020B0604020202020204" pitchFamily="34" charset="0"/>
              <a:buNone/>
              <a:defRPr/>
            </a:pPr>
            <a:endParaRPr lang="en-US" altLang="en-US" sz="2000" dirty="0"/>
          </a:p>
          <a:p>
            <a:pPr marL="457200" indent="-457200" algn="just" eaLnBrk="1" hangingPunct="1">
              <a:buFont typeface="+mj-lt"/>
              <a:buAutoNum type="arabicPeriod" startAt="2"/>
              <a:defRPr/>
            </a:pPr>
            <a:r>
              <a:rPr lang="en-US" altLang="en-US" sz="2200" b="1" dirty="0"/>
              <a:t>Multiple Bus Structure</a:t>
            </a:r>
          </a:p>
          <a:p>
            <a:pPr lvl="1" indent="-342900" algn="just" eaLnBrk="1" hangingPunct="1">
              <a:buFont typeface="+mj-lt"/>
              <a:buAutoNum type="alphaLcParenR"/>
              <a:defRPr/>
            </a:pPr>
            <a:r>
              <a:rPr lang="en-US" altLang="en-US" sz="2200" b="1" dirty="0"/>
              <a:t>Traditional Configuration</a:t>
            </a:r>
          </a:p>
          <a:p>
            <a:pPr marL="400050" lvl="1" indent="0" algn="just" eaLnBrk="1" hangingPunct="1">
              <a:buFont typeface="Arial" panose="020B0604020202020204" pitchFamily="34" charset="0"/>
              <a:buNone/>
              <a:defRPr/>
            </a:pPr>
            <a:r>
              <a:rPr lang="en-US" altLang="en-US" sz="2000" dirty="0"/>
              <a:t>Uses three buses – local bus, system bus and expanded bus.</a:t>
            </a:r>
          </a:p>
          <a:p>
            <a:pPr marL="400050" lvl="1" indent="0" algn="just" eaLnBrk="1" hangingPunct="1">
              <a:buFont typeface="Arial" panose="020B0604020202020204" pitchFamily="34" charset="0"/>
              <a:buNone/>
              <a:defRPr/>
            </a:pPr>
            <a:endParaRPr lang="en-US" altLang="en-US" sz="2200" b="1" dirty="0"/>
          </a:p>
          <a:p>
            <a:pPr lvl="1" indent="-342900" algn="just" eaLnBrk="1" hangingPunct="1">
              <a:buFont typeface="+mj-lt"/>
              <a:buAutoNum type="alphaLcParenR"/>
              <a:defRPr/>
            </a:pPr>
            <a:r>
              <a:rPr lang="en-US" altLang="en-US" sz="2200" b="1" dirty="0"/>
              <a:t>High Speed BUS Configuration</a:t>
            </a:r>
          </a:p>
          <a:p>
            <a:pPr marL="400050" lvl="1" indent="0" algn="just" eaLnBrk="1" hangingPunct="1">
              <a:buFont typeface="Arial" panose="020B0604020202020204" pitchFamily="34" charset="0"/>
              <a:buNone/>
              <a:defRPr/>
            </a:pPr>
            <a:r>
              <a:rPr lang="en-US" altLang="en-US" sz="2000" dirty="0"/>
              <a:t>Uses high speed bus along with three buses – local bus, system bus and expanded bus used in traditional configuration.</a:t>
            </a:r>
          </a:p>
          <a:p>
            <a:pPr marL="400050" lvl="1" indent="0" algn="just" eaLnBrk="1" hangingPunct="1">
              <a:buFont typeface="Arial" panose="020B0604020202020204" pitchFamily="34" charset="0"/>
              <a:buNone/>
              <a:defRPr/>
            </a:pPr>
            <a:endParaRPr lang="en-US" altLang="en-US" sz="2200" b="1" dirty="0"/>
          </a:p>
        </p:txBody>
      </p:sp>
      <p:sp>
        <p:nvSpPr>
          <p:cNvPr id="4" name="Date Placeholder 3"/>
          <p:cNvSpPr>
            <a:spLocks noGrp="1"/>
          </p:cNvSpPr>
          <p:nvPr>
            <p:ph type="dt" sz="quarter" idx="10"/>
          </p:nvPr>
        </p:nvSpPr>
        <p:spPr/>
        <p:txBody>
          <a:bodyPr/>
          <a:lstStyle/>
          <a:p>
            <a:pPr>
              <a:defRPr/>
            </a:pPr>
            <a:fld id="{B1C5439F-02C0-43B4-907A-AAEB0329FA94}" type="datetime1">
              <a:rPr lang="en-US" smtClean="0"/>
              <a:t>8/24/2022</a:t>
            </a:fld>
            <a:endParaRPr lang="en-US"/>
          </a:p>
        </p:txBody>
      </p:sp>
      <p:sp>
        <p:nvSpPr>
          <p:cNvPr id="5427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73C42BB-BEC6-4D76-8010-F7F89D20D030}" type="slidenum">
              <a:rPr lang="en-US" altLang="en-US" sz="1200">
                <a:solidFill>
                  <a:srgbClr val="898989"/>
                </a:solidFill>
              </a:rPr>
              <a:pPr>
                <a:spcBef>
                  <a:spcPct val="0"/>
                </a:spcBef>
                <a:buFontTx/>
                <a:buNone/>
              </a:pPr>
              <a:t>37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Bus Structure</a:t>
            </a:r>
          </a:p>
        </p:txBody>
      </p:sp>
      <p:pic>
        <p:nvPicPr>
          <p:cNvPr id="5427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A44E437-EBD0-4954-B3C9-7CFF2720E33B}" type="datetime1">
              <a:rPr lang="en-US" smtClean="0"/>
              <a:t>8/24/2022</a:t>
            </a:fld>
            <a:endParaRPr lang="en-US"/>
          </a:p>
        </p:txBody>
      </p:sp>
      <p:sp>
        <p:nvSpPr>
          <p:cNvPr id="5529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9E5AC1-5568-49DA-8A43-8F20706A3C58}" type="slidenum">
              <a:rPr lang="en-US" altLang="en-US" sz="1200">
                <a:solidFill>
                  <a:srgbClr val="898989"/>
                </a:solidFill>
              </a:rPr>
              <a:pPr>
                <a:spcBef>
                  <a:spcPct val="0"/>
                </a:spcBef>
                <a:buFontTx/>
                <a:buNone/>
              </a:pPr>
              <a:t>38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Single Bus Structure</a:t>
            </a:r>
          </a:p>
        </p:txBody>
      </p:sp>
      <p:pic>
        <p:nvPicPr>
          <p:cNvPr id="5530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5530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17738"/>
            <a:ext cx="782002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D68A665-635C-47E3-A1F7-74B49447E262}" type="datetime1">
              <a:rPr lang="en-US" smtClean="0"/>
              <a:t>8/24/2022</a:t>
            </a:fld>
            <a:endParaRPr lang="en-US"/>
          </a:p>
        </p:txBody>
      </p:sp>
      <p:sp>
        <p:nvSpPr>
          <p:cNvPr id="5632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5B3EE7A-1B18-4A87-97AE-B38C9EE057BC}" type="slidenum">
              <a:rPr lang="en-US" altLang="en-US" sz="1200">
                <a:solidFill>
                  <a:srgbClr val="898989"/>
                </a:solidFill>
              </a:rPr>
              <a:pPr>
                <a:spcBef>
                  <a:spcPct val="0"/>
                </a:spcBef>
                <a:buFontTx/>
                <a:buNone/>
              </a:pPr>
              <a:t>39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Traditional Bus Configuration</a:t>
            </a:r>
          </a:p>
        </p:txBody>
      </p:sp>
      <p:pic>
        <p:nvPicPr>
          <p:cNvPr id="5632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5632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2694" y="1295400"/>
            <a:ext cx="7010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4753345C-249C-48D1-8199-D1F4FAF18077}" type="datetime1">
              <a:rPr lang="en-US" smtClean="0"/>
              <a:t>8/24/2022</a:t>
            </a:fld>
            <a:endParaRPr lang="en-US"/>
          </a:p>
        </p:txBody>
      </p:sp>
      <p:sp>
        <p:nvSpPr>
          <p:cNvPr id="10243"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B9BFFBE-721F-4088-BB72-A209F23612E9}" type="slidenum">
              <a:rPr lang="en-US" altLang="en-US" sz="1200">
                <a:solidFill>
                  <a:srgbClr val="898989"/>
                </a:solidFill>
              </a:rPr>
              <a:pPr>
                <a:spcBef>
                  <a:spcPct val="0"/>
                </a:spcBef>
                <a:buFontTx/>
                <a:buNone/>
              </a:pPr>
              <a:t>4</a:t>
            </a:fld>
            <a:endParaRPr lang="en-US" altLang="en-US" sz="1200">
              <a:solidFill>
                <a:srgbClr val="898989"/>
              </a:solidFill>
            </a:endParaRP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Subject Syllabus</a:t>
            </a:r>
          </a:p>
        </p:txBody>
      </p:sp>
      <p:pic>
        <p:nvPicPr>
          <p:cNvPr id="10245"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graphicFrame>
        <p:nvGraphicFramePr>
          <p:cNvPr id="10" name="Content Placeholder 6"/>
          <p:cNvGraphicFramePr>
            <a:graphicFrameLocks noGrp="1"/>
          </p:cNvGraphicFramePr>
          <p:nvPr>
            <p:ph idx="1"/>
          </p:nvPr>
        </p:nvGraphicFramePr>
        <p:xfrm>
          <a:off x="228600" y="803275"/>
          <a:ext cx="8810625" cy="5661869"/>
        </p:xfrm>
        <a:graphic>
          <a:graphicData uri="http://schemas.openxmlformats.org/drawingml/2006/table">
            <a:tbl>
              <a:tblPr firstRow="1" firstCol="1" bandRow="1">
                <a:tableStyleId>{BDBED569-4797-4DF1-A0F4-6AAB3CD982D8}</a:tableStyleId>
              </a:tblPr>
              <a:tblGrid>
                <a:gridCol w="1598804">
                  <a:extLst>
                    <a:ext uri="{9D8B030D-6E8A-4147-A177-3AD203B41FA5}">
                      <a16:colId xmlns:a16="http://schemas.microsoft.com/office/drawing/2014/main" xmlns="" val="20000"/>
                    </a:ext>
                  </a:extLst>
                </a:gridCol>
                <a:gridCol w="5614614">
                  <a:extLst>
                    <a:ext uri="{9D8B030D-6E8A-4147-A177-3AD203B41FA5}">
                      <a16:colId xmlns:a16="http://schemas.microsoft.com/office/drawing/2014/main" xmlns="" val="20001"/>
                    </a:ext>
                  </a:extLst>
                </a:gridCol>
                <a:gridCol w="1597207">
                  <a:extLst>
                    <a:ext uri="{9D8B030D-6E8A-4147-A177-3AD203B41FA5}">
                      <a16:colId xmlns:a16="http://schemas.microsoft.com/office/drawing/2014/main" xmlns="" val="20002"/>
                    </a:ext>
                  </a:extLst>
                </a:gridCol>
              </a:tblGrid>
              <a:tr h="376382">
                <a:tc gridSpan="3">
                  <a:txBody>
                    <a:bodyPr/>
                    <a:lstStyle/>
                    <a:p>
                      <a:pPr marL="0" marR="0" algn="ctr">
                        <a:lnSpc>
                          <a:spcPct val="115000"/>
                        </a:lnSpc>
                        <a:spcBef>
                          <a:spcPts val="0"/>
                        </a:spcBef>
                        <a:spcAft>
                          <a:spcPts val="0"/>
                        </a:spcAft>
                        <a:tabLst>
                          <a:tab pos="1533525" algn="l"/>
                        </a:tabLst>
                      </a:pPr>
                      <a:r>
                        <a:rPr lang="en-US" sz="1800" dirty="0">
                          <a:solidFill>
                            <a:schemeClr val="tx1"/>
                          </a:solidFill>
                          <a:effectLst/>
                        </a:rPr>
                        <a:t>Course Contents / Syllabus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47506">
                <a:tc>
                  <a:txBody>
                    <a:bodyPr/>
                    <a:lstStyle/>
                    <a:p>
                      <a:pPr marL="0" marR="0">
                        <a:lnSpc>
                          <a:spcPct val="115000"/>
                        </a:lnSpc>
                        <a:spcBef>
                          <a:spcPts val="0"/>
                        </a:spcBef>
                        <a:spcAft>
                          <a:spcPts val="0"/>
                        </a:spcAft>
                        <a:tabLst>
                          <a:tab pos="1533525" algn="l"/>
                        </a:tabLst>
                      </a:pPr>
                      <a:r>
                        <a:rPr lang="en-US" sz="2000" dirty="0">
                          <a:solidFill>
                            <a:schemeClr val="tx1"/>
                          </a:solidFill>
                          <a:effectLst/>
                        </a:rPr>
                        <a:t>UNIT-I</a:t>
                      </a:r>
                      <a:endParaRPr lang="en-US" sz="16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6" marR="68586" marT="0" marB="0"/>
                </a:tc>
                <a:tc>
                  <a:txBody>
                    <a:bodyPr/>
                    <a:lstStyle/>
                    <a:p>
                      <a:pPr marL="0" marR="0" algn="just" defTabSz="914400" rtl="0" eaLnBrk="1" latinLnBrk="0" hangingPunct="1">
                        <a:lnSpc>
                          <a:spcPct val="115000"/>
                        </a:lnSpc>
                        <a:spcBef>
                          <a:spcPts val="0"/>
                        </a:spcBef>
                        <a:spcAft>
                          <a:spcPts val="1000"/>
                        </a:spcAft>
                        <a:tabLst>
                          <a:tab pos="1533525" algn="l"/>
                        </a:tabLst>
                      </a:pPr>
                      <a:r>
                        <a:rPr lang="en-US" sz="2000" b="1" kern="1200" dirty="0">
                          <a:solidFill>
                            <a:schemeClr val="tx1"/>
                          </a:solidFill>
                          <a:effectLst/>
                          <a:latin typeface="+mn-lt"/>
                          <a:ea typeface="+mn-ea"/>
                          <a:cs typeface="+mn-cs"/>
                        </a:rPr>
                        <a:t>Introduction</a:t>
                      </a:r>
                    </a:p>
                  </a:txBody>
                  <a:tcPr marL="68586" marR="68586" marT="0" marB="0"/>
                </a:tc>
                <a:tc>
                  <a:txBody>
                    <a:bodyPr/>
                    <a:lstStyle/>
                    <a:p>
                      <a:pPr marL="0" marR="0" algn="ctr">
                        <a:lnSpc>
                          <a:spcPct val="115000"/>
                        </a:lnSpc>
                        <a:spcBef>
                          <a:spcPts val="0"/>
                        </a:spcBef>
                        <a:spcAft>
                          <a:spcPts val="0"/>
                        </a:spcAft>
                        <a:tabLst>
                          <a:tab pos="1533525" algn="l"/>
                        </a:tabLst>
                      </a:pPr>
                      <a:r>
                        <a:rPr lang="en-US" sz="1600" dirty="0">
                          <a:solidFill>
                            <a:schemeClr val="tx1"/>
                          </a:solidFill>
                          <a:effectLst/>
                        </a:rPr>
                        <a:t>           8 Hours</a:t>
                      </a:r>
                      <a:endParaRPr lang="en-US" sz="1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6" marR="68586" marT="0" marB="0"/>
                </a:tc>
                <a:extLst>
                  <a:ext uri="{0D108BD9-81ED-4DB2-BD59-A6C34878D82A}">
                    <a16:rowId xmlns:a16="http://schemas.microsoft.com/office/drawing/2014/main" xmlns="" val="10001"/>
                  </a:ext>
                </a:extLst>
              </a:tr>
              <a:tr h="1103827">
                <a:tc gridSpan="3">
                  <a:txBody>
                    <a:bodyPr/>
                    <a:lstStyle/>
                    <a:p>
                      <a:pPr algn="just"/>
                      <a:r>
                        <a:rPr lang="en-IN" sz="1800" b="1" kern="1200" dirty="0">
                          <a:solidFill>
                            <a:schemeClr val="tx1"/>
                          </a:solidFill>
                          <a:effectLst/>
                        </a:rPr>
                        <a:t>Computer Organization and Architecture, Functional units of digital system and their interconnections, buses, bus architecture, types of buses and bus arbitration and it’s types. Register, bus and memory transfer. Process or organization, general registers organization, stack organization and addressing modes.</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347506">
                <a:tc>
                  <a:txBody>
                    <a:bodyPr/>
                    <a:lstStyle/>
                    <a:p>
                      <a:pPr marL="0" marR="0">
                        <a:lnSpc>
                          <a:spcPct val="115000"/>
                        </a:lnSpc>
                        <a:spcBef>
                          <a:spcPts val="0"/>
                        </a:spcBef>
                        <a:spcAft>
                          <a:spcPts val="0"/>
                        </a:spcAft>
                        <a:tabLst>
                          <a:tab pos="1533525" algn="l"/>
                        </a:tabLst>
                      </a:pPr>
                      <a:r>
                        <a:rPr lang="en-US" sz="2000" dirty="0">
                          <a:solidFill>
                            <a:schemeClr val="tx1"/>
                          </a:solidFill>
                          <a:effectLst/>
                        </a:rPr>
                        <a:t>UNIT-II</a:t>
                      </a:r>
                      <a:endParaRPr lang="en-US" sz="16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6" marR="68586" marT="0" marB="0"/>
                </a:tc>
                <a:tc>
                  <a:txBody>
                    <a:bodyPr/>
                    <a:lstStyle/>
                    <a:p>
                      <a:pPr marL="0" marR="0" algn="just" defTabSz="914400" rtl="0" eaLnBrk="1" latinLnBrk="0" hangingPunct="1">
                        <a:lnSpc>
                          <a:spcPct val="115000"/>
                        </a:lnSpc>
                        <a:spcBef>
                          <a:spcPts val="0"/>
                        </a:spcBef>
                        <a:spcAft>
                          <a:spcPts val="1000"/>
                        </a:spcAft>
                        <a:tabLst>
                          <a:tab pos="1533525" algn="l"/>
                        </a:tabLst>
                      </a:pPr>
                      <a:r>
                        <a:rPr lang="en-US" sz="2000" b="1" kern="1200" dirty="0">
                          <a:solidFill>
                            <a:schemeClr val="tx1"/>
                          </a:solidFill>
                          <a:effectLst/>
                          <a:latin typeface="+mn-lt"/>
                          <a:ea typeface="+mn-ea"/>
                          <a:cs typeface="+mn-cs"/>
                        </a:rPr>
                        <a:t>ALU Unit</a:t>
                      </a:r>
                      <a:endParaRPr lang="en-IN" sz="2000" b="1" kern="1200" dirty="0">
                        <a:solidFill>
                          <a:schemeClr val="tx1"/>
                        </a:solidFill>
                        <a:effectLst/>
                        <a:latin typeface="+mn-lt"/>
                        <a:ea typeface="+mn-ea"/>
                        <a:cs typeface="+mn-cs"/>
                      </a:endParaRPr>
                    </a:p>
                  </a:txBody>
                  <a:tcPr marL="68586" marR="68586" marT="0" marB="0"/>
                </a:tc>
                <a:tc>
                  <a:txBody>
                    <a:bodyPr/>
                    <a:lstStyle/>
                    <a:p>
                      <a:pPr marL="0" marR="0" algn="r">
                        <a:lnSpc>
                          <a:spcPct val="115000"/>
                        </a:lnSpc>
                        <a:spcBef>
                          <a:spcPts val="0"/>
                        </a:spcBef>
                        <a:spcAft>
                          <a:spcPts val="0"/>
                        </a:spcAft>
                        <a:tabLst>
                          <a:tab pos="1533525" algn="l"/>
                        </a:tabLst>
                      </a:pPr>
                      <a:r>
                        <a:rPr lang="en-US" sz="1600" dirty="0">
                          <a:solidFill>
                            <a:schemeClr val="tx1"/>
                          </a:solidFill>
                          <a:effectLst/>
                        </a:rPr>
                        <a:t> 8 Hours</a:t>
                      </a:r>
                      <a:endParaRPr lang="en-US" sz="1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6" marR="68586" marT="0" marB="0"/>
                </a:tc>
                <a:extLst>
                  <a:ext uri="{0D108BD9-81ED-4DB2-BD59-A6C34878D82A}">
                    <a16:rowId xmlns:a16="http://schemas.microsoft.com/office/drawing/2014/main" xmlns="" val="10003"/>
                  </a:ext>
                </a:extLst>
              </a:tr>
              <a:tr h="1251021">
                <a:tc gridSpan="3">
                  <a:txBody>
                    <a:bodyPr/>
                    <a:lstStyle/>
                    <a:p>
                      <a:pPr marL="0" marR="0" algn="just">
                        <a:lnSpc>
                          <a:spcPct val="115000"/>
                        </a:lnSpc>
                        <a:spcBef>
                          <a:spcPts val="0"/>
                        </a:spcBef>
                        <a:spcAft>
                          <a:spcPts val="0"/>
                        </a:spcAft>
                        <a:tabLst>
                          <a:tab pos="1533525" algn="l"/>
                        </a:tabLst>
                      </a:pPr>
                      <a:r>
                        <a:rPr lang="en-US" sz="1800" b="1" kern="1200" dirty="0">
                          <a:solidFill>
                            <a:schemeClr val="tx1"/>
                          </a:solidFill>
                          <a:effectLst/>
                        </a:rPr>
                        <a:t>Arithmetic and logic unit: Lookahead carries adders. Multiplication: Signed operand multiplication, Booth’s algorithm and array multiplier. Division and logic operations. Floating point arithmetic operation, Arithmetic &amp; logic unit design. IEEE Standard for Floating Point Numbers.</a:t>
                      </a:r>
                      <a:endParaRPr lang="en-US" sz="18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6" marR="68586" marT="0" marB="0"/>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4"/>
                  </a:ext>
                </a:extLst>
              </a:tr>
              <a:tr h="347506">
                <a:tc>
                  <a:txBody>
                    <a:bodyPr/>
                    <a:lstStyle/>
                    <a:p>
                      <a:pPr marL="0" marR="0">
                        <a:lnSpc>
                          <a:spcPct val="115000"/>
                        </a:lnSpc>
                        <a:spcBef>
                          <a:spcPts val="0"/>
                        </a:spcBef>
                        <a:spcAft>
                          <a:spcPts val="0"/>
                        </a:spcAft>
                        <a:tabLst>
                          <a:tab pos="1533525" algn="l"/>
                        </a:tabLst>
                      </a:pPr>
                      <a:r>
                        <a:rPr lang="en-US" sz="2000" dirty="0">
                          <a:solidFill>
                            <a:schemeClr val="tx1"/>
                          </a:solidFill>
                          <a:effectLst/>
                        </a:rPr>
                        <a:t>UNIT-III</a:t>
                      </a:r>
                      <a:endParaRPr lang="en-US" sz="16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6" marR="68586" marT="0" marB="0"/>
                </a:tc>
                <a:tc>
                  <a:txBody>
                    <a:bodyPr/>
                    <a:lstStyle/>
                    <a:p>
                      <a:pPr marL="0" marR="0" algn="just" defTabSz="914400" rtl="0" eaLnBrk="1" latinLnBrk="0" hangingPunct="1">
                        <a:lnSpc>
                          <a:spcPct val="115000"/>
                        </a:lnSpc>
                        <a:spcBef>
                          <a:spcPts val="0"/>
                        </a:spcBef>
                        <a:spcAft>
                          <a:spcPts val="1000"/>
                        </a:spcAft>
                        <a:tabLst>
                          <a:tab pos="1533525" algn="l"/>
                        </a:tabLst>
                      </a:pPr>
                      <a:r>
                        <a:rPr lang="en-US" sz="2000" b="1" kern="1200" dirty="0">
                          <a:solidFill>
                            <a:schemeClr val="tx1"/>
                          </a:solidFill>
                          <a:effectLst/>
                          <a:latin typeface="+mn-lt"/>
                          <a:ea typeface="+mn-ea"/>
                          <a:cs typeface="+mn-cs"/>
                        </a:rPr>
                        <a:t>Control Unit</a:t>
                      </a:r>
                    </a:p>
                  </a:txBody>
                  <a:tcPr marL="68586" marR="68586" marT="0" marB="0"/>
                </a:tc>
                <a:tc>
                  <a:txBody>
                    <a:bodyPr/>
                    <a:lstStyle/>
                    <a:p>
                      <a:pPr marL="0" marR="0" algn="r">
                        <a:lnSpc>
                          <a:spcPct val="115000"/>
                        </a:lnSpc>
                        <a:spcBef>
                          <a:spcPts val="0"/>
                        </a:spcBef>
                        <a:spcAft>
                          <a:spcPts val="0"/>
                        </a:spcAft>
                        <a:tabLst>
                          <a:tab pos="1533525" algn="l"/>
                        </a:tabLst>
                      </a:pPr>
                      <a:r>
                        <a:rPr lang="en-US" sz="1600" dirty="0">
                          <a:solidFill>
                            <a:schemeClr val="tx1"/>
                          </a:solidFill>
                          <a:effectLst/>
                        </a:rPr>
                        <a:t>8 hours</a:t>
                      </a:r>
                      <a:endParaRPr lang="en-US" sz="1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6" marR="68586" marT="0" marB="0"/>
                </a:tc>
                <a:extLst>
                  <a:ext uri="{0D108BD9-81ED-4DB2-BD59-A6C34878D82A}">
                    <a16:rowId xmlns:a16="http://schemas.microsoft.com/office/drawing/2014/main" xmlns="" val="10005"/>
                  </a:ext>
                </a:extLst>
              </a:tr>
              <a:tr h="1868228">
                <a:tc gridSpan="3">
                  <a:txBody>
                    <a:bodyPr/>
                    <a:lstStyle/>
                    <a:p>
                      <a:pPr marL="0" marR="0" algn="just">
                        <a:lnSpc>
                          <a:spcPct val="115000"/>
                        </a:lnSpc>
                        <a:spcBef>
                          <a:spcPts val="0"/>
                        </a:spcBef>
                        <a:spcAft>
                          <a:spcPts val="0"/>
                        </a:spcAft>
                      </a:pPr>
                      <a:r>
                        <a:rPr lang="en-US" sz="1800" b="1" kern="1200" dirty="0">
                          <a:solidFill>
                            <a:schemeClr val="tx1"/>
                          </a:solidFill>
                          <a:effectLst/>
                        </a:rPr>
                        <a:t>Control Unit: Instruction types, formats, instruction cycles and sub cycles (fetch and execute etc.), microoperations,</a:t>
                      </a:r>
                    </a:p>
                    <a:p>
                      <a:pPr marL="0" marR="0" algn="just">
                        <a:lnSpc>
                          <a:spcPct val="115000"/>
                        </a:lnSpc>
                        <a:spcBef>
                          <a:spcPts val="0"/>
                        </a:spcBef>
                        <a:spcAft>
                          <a:spcPts val="0"/>
                        </a:spcAft>
                      </a:pPr>
                      <a:r>
                        <a:rPr lang="en-US" sz="1800" b="1" kern="1200" dirty="0">
                          <a:solidFill>
                            <a:schemeClr val="tx1"/>
                          </a:solidFill>
                          <a:effectLst/>
                        </a:rPr>
                        <a:t>execution of a complete instruction. Program Control, Reduced Instruction Set Computer, Complex Instruction Set Computer, Pipelining. Hardwire and microprogrammed control, Concept of horizontal and vertical microprogramming, Flynn's classification.</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6" marR="68586" marT="0" marB="0"/>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2360338-4ADE-4BFC-869D-507811113BA7}" type="datetime1">
              <a:rPr lang="en-US" smtClean="0"/>
              <a:t>8/24/2022</a:t>
            </a:fld>
            <a:endParaRPr lang="en-US"/>
          </a:p>
        </p:txBody>
      </p:sp>
      <p:sp>
        <p:nvSpPr>
          <p:cNvPr id="5734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5736EA-629C-443F-A897-A2670AE2C023}" type="slidenum">
              <a:rPr lang="en-US" altLang="en-US" sz="1200">
                <a:solidFill>
                  <a:srgbClr val="898989"/>
                </a:solidFill>
              </a:rPr>
              <a:pPr>
                <a:spcBef>
                  <a:spcPct val="0"/>
                </a:spcBef>
                <a:buFontTx/>
                <a:buNone/>
              </a:pPr>
              <a:t>40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High Speed Bus Configuration</a:t>
            </a:r>
          </a:p>
        </p:txBody>
      </p:sp>
      <p:pic>
        <p:nvPicPr>
          <p:cNvPr id="5734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5735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66800"/>
            <a:ext cx="7467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31888"/>
            <a:ext cx="8077200" cy="4278312"/>
          </a:xfrm>
        </p:spPr>
        <p:txBody>
          <a:bodyPr>
            <a:normAutofit/>
          </a:bodyPr>
          <a:lstStyle/>
          <a:p>
            <a:pPr marL="457200" indent="-457200" algn="just">
              <a:lnSpc>
                <a:spcPct val="90000"/>
              </a:lnSpc>
              <a:spcAft>
                <a:spcPct val="10000"/>
              </a:spcAft>
              <a:buFont typeface="+mj-lt"/>
              <a:buAutoNum type="arabicPeriod"/>
              <a:defRPr/>
            </a:pPr>
            <a:r>
              <a:rPr lang="en-IN" sz="2200" dirty="0">
                <a:solidFill>
                  <a:srgbClr val="000000"/>
                </a:solidFill>
              </a:rPr>
              <a:t>________ bus carries information between processors and peripherals.</a:t>
            </a:r>
          </a:p>
          <a:p>
            <a:pPr marL="457200" indent="-457200" algn="just">
              <a:lnSpc>
                <a:spcPct val="90000"/>
              </a:lnSpc>
              <a:spcAft>
                <a:spcPct val="10000"/>
              </a:spcAft>
              <a:buFont typeface="+mj-lt"/>
              <a:buAutoNum type="arabicPeriod"/>
              <a:defRPr/>
            </a:pPr>
            <a:r>
              <a:rPr lang="en-IN" sz="2200" dirty="0">
                <a:solidFill>
                  <a:srgbClr val="000000"/>
                </a:solidFill>
              </a:rPr>
              <a:t> </a:t>
            </a:r>
            <a:r>
              <a:rPr lang="en-IN" sz="2200" dirty="0">
                <a:solidFill>
                  <a:srgbClr val="000000"/>
                </a:solidFill>
                <a:ea typeface="Times New Roman" panose="02020603050405020304" pitchFamily="18" charset="0"/>
              </a:rPr>
              <a:t>_______ are unidirectional bus. </a:t>
            </a:r>
          </a:p>
          <a:p>
            <a:pPr marL="457200" indent="-457200" algn="just">
              <a:lnSpc>
                <a:spcPct val="90000"/>
              </a:lnSpc>
              <a:spcAft>
                <a:spcPct val="10000"/>
              </a:spcAft>
              <a:buFont typeface="+mj-lt"/>
              <a:buAutoNum type="arabicPeriod"/>
              <a:defRPr/>
            </a:pPr>
            <a:r>
              <a:rPr lang="en-IN" sz="2200" dirty="0">
                <a:solidFill>
                  <a:srgbClr val="000000"/>
                </a:solidFill>
              </a:rPr>
              <a:t>_________ bus controls the sequencing of read/write operations. </a:t>
            </a:r>
          </a:p>
          <a:p>
            <a:pPr marL="457200" indent="-457200" algn="just">
              <a:lnSpc>
                <a:spcPct val="90000"/>
              </a:lnSpc>
              <a:spcAft>
                <a:spcPct val="10000"/>
              </a:spcAft>
              <a:buFont typeface="+mj-lt"/>
              <a:buAutoNum type="arabicPeriod"/>
              <a:defRPr/>
            </a:pPr>
            <a:r>
              <a:rPr lang="en-US" altLang="en-US" sz="2200" dirty="0"/>
              <a:t>_____ is a common pathway through which information flows from one computer component to another. </a:t>
            </a:r>
            <a:endParaRPr lang="en-IN" altLang="en-US" sz="2200" dirty="0"/>
          </a:p>
          <a:p>
            <a:pPr marL="457200" indent="-457200" algn="just">
              <a:spcAft>
                <a:spcPts val="800"/>
              </a:spcAft>
              <a:buFont typeface="+mj-lt"/>
              <a:buAutoNum type="arabicPeriod"/>
              <a:defRPr/>
            </a:pPr>
            <a:r>
              <a:rPr lang="en-IN" sz="2200" dirty="0">
                <a:solidFill>
                  <a:srgbClr val="000000"/>
                </a:solidFill>
                <a:ea typeface="Times New Roman" panose="02020603050405020304" pitchFamily="18" charset="0"/>
              </a:rPr>
              <a:t>Control bus is Unidirectional. T/F</a:t>
            </a:r>
          </a:p>
          <a:p>
            <a:pPr marL="0" indent="0" algn="just">
              <a:spcAft>
                <a:spcPts val="800"/>
              </a:spcAft>
              <a:buFont typeface="Arial" panose="020B0604020202020204" pitchFamily="34" charset="0"/>
              <a:buNone/>
              <a:defRPr/>
            </a:pPr>
            <a:endParaRPr lang="en-US" sz="2200" dirty="0">
              <a:ea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4632FF28-D0B6-4810-B1F0-6AB8B98515FE}"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5837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02F5A31-5A0B-4745-B423-2B5F50293507}" type="slidenum">
              <a:rPr lang="en-US" altLang="en-US" sz="1200">
                <a:solidFill>
                  <a:srgbClr val="898989"/>
                </a:solidFill>
              </a:rPr>
              <a:pPr>
                <a:spcBef>
                  <a:spcPct val="0"/>
                </a:spcBef>
                <a:buFontTx/>
                <a:buNone/>
              </a:pPr>
              <a:t>41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5837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31888"/>
            <a:ext cx="8991600" cy="5408612"/>
          </a:xfrm>
        </p:spPr>
        <p:txBody>
          <a:bodyPr>
            <a:normAutofit/>
          </a:bodyPr>
          <a:lstStyle/>
          <a:p>
            <a:pPr marL="457200" indent="-457200" algn="just">
              <a:lnSpc>
                <a:spcPct val="90000"/>
              </a:lnSpc>
              <a:spcAft>
                <a:spcPct val="10000"/>
              </a:spcAft>
              <a:buFont typeface="+mj-lt"/>
              <a:buAutoNum type="arabicPeriod"/>
              <a:defRPr/>
            </a:pPr>
            <a:r>
              <a:rPr lang="en-IN" sz="2200" dirty="0">
                <a:solidFill>
                  <a:srgbClr val="000000"/>
                </a:solidFill>
              </a:rPr>
              <a:t>________ bus carries information between processors and peripherals. (Data Bus)</a:t>
            </a:r>
          </a:p>
          <a:p>
            <a:pPr marL="457200" indent="-457200" algn="just">
              <a:spcAft>
                <a:spcPts val="800"/>
              </a:spcAft>
              <a:buFont typeface="+mj-lt"/>
              <a:buAutoNum type="arabicPeriod" startAt="2"/>
              <a:defRPr/>
            </a:pPr>
            <a:r>
              <a:rPr lang="en-IN" sz="2200" dirty="0">
                <a:solidFill>
                  <a:srgbClr val="000000"/>
                </a:solidFill>
                <a:ea typeface="Times New Roman" panose="02020603050405020304" pitchFamily="18" charset="0"/>
              </a:rPr>
              <a:t>_______ are unidirectional bus. (Address Bus)</a:t>
            </a:r>
          </a:p>
          <a:p>
            <a:pPr marL="457200" indent="-457200" algn="just">
              <a:spcAft>
                <a:spcPts val="800"/>
              </a:spcAft>
              <a:buFont typeface="+mj-lt"/>
              <a:buAutoNum type="arabicPeriod" startAt="2"/>
              <a:defRPr/>
            </a:pPr>
            <a:r>
              <a:rPr lang="en-IN" sz="2200" dirty="0">
                <a:solidFill>
                  <a:srgbClr val="000000"/>
                </a:solidFill>
              </a:rPr>
              <a:t>_________ bus controls the sequencing of read/write operations. (Control Bus)</a:t>
            </a:r>
          </a:p>
          <a:p>
            <a:pPr marL="457200" indent="-457200" algn="just">
              <a:spcAft>
                <a:spcPts val="800"/>
              </a:spcAft>
              <a:buFont typeface="+mj-lt"/>
              <a:buAutoNum type="arabicPeriod" startAt="2"/>
              <a:defRPr/>
            </a:pPr>
            <a:r>
              <a:rPr lang="en-US" altLang="en-US" sz="2200" dirty="0"/>
              <a:t>_____ is a common pathway through which information flows from one computer component to another. (Bus)</a:t>
            </a:r>
            <a:endParaRPr lang="en-IN" altLang="en-US" sz="2200" dirty="0"/>
          </a:p>
          <a:p>
            <a:pPr marL="457200" indent="-457200" algn="just">
              <a:spcAft>
                <a:spcPts val="800"/>
              </a:spcAft>
              <a:buFont typeface="+mj-lt"/>
              <a:buAutoNum type="arabicPeriod" startAt="2"/>
              <a:defRPr/>
            </a:pPr>
            <a:r>
              <a:rPr lang="en-IN" sz="2200" dirty="0">
                <a:solidFill>
                  <a:srgbClr val="000000"/>
                </a:solidFill>
                <a:ea typeface="Times New Roman" panose="02020603050405020304" pitchFamily="18" charset="0"/>
              </a:rPr>
              <a:t>Control bus is Unidirectional. </a:t>
            </a:r>
            <a:r>
              <a:rPr lang="en-IN" sz="2200" b="1" dirty="0">
                <a:solidFill>
                  <a:srgbClr val="000000"/>
                </a:solidFill>
                <a:ea typeface="Times New Roman" panose="02020603050405020304" pitchFamily="18" charset="0"/>
              </a:rPr>
              <a:t>False</a:t>
            </a:r>
          </a:p>
          <a:p>
            <a:pPr marL="0" indent="0" algn="just">
              <a:spcAft>
                <a:spcPts val="800"/>
              </a:spcAft>
              <a:buFont typeface="Arial" panose="020B0604020202020204" pitchFamily="34" charset="0"/>
              <a:buNone/>
              <a:defRPr/>
            </a:pPr>
            <a:endParaRPr lang="en-US" sz="2200" dirty="0">
              <a:ea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129FE0E1-E17D-4DFF-B616-C476FD6643AF}"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5939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D103DA-1AD0-4B54-BBEF-DBE62ED65CFF}" type="slidenum">
              <a:rPr lang="en-US" altLang="en-US" sz="1200">
                <a:solidFill>
                  <a:srgbClr val="898989"/>
                </a:solidFill>
              </a:rPr>
              <a:pPr>
                <a:spcBef>
                  <a:spcPct val="0"/>
                </a:spcBef>
                <a:buFontTx/>
                <a:buNone/>
              </a:pPr>
              <a:t>42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5939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457200" y="1295400"/>
          <a:ext cx="8382000" cy="2955944"/>
        </p:xfrm>
        <a:graphic>
          <a:graphicData uri="http://schemas.openxmlformats.org/drawingml/2006/table">
            <a:tbl>
              <a:tblPr/>
              <a:tblGrid>
                <a:gridCol w="1752600">
                  <a:extLst>
                    <a:ext uri="{9D8B030D-6E8A-4147-A177-3AD203B41FA5}">
                      <a16:colId xmlns:a16="http://schemas.microsoft.com/office/drawing/2014/main" xmlns="" val="20000"/>
                    </a:ext>
                  </a:extLst>
                </a:gridCol>
                <a:gridCol w="6629400">
                  <a:extLst>
                    <a:ext uri="{9D8B030D-6E8A-4147-A177-3AD203B41FA5}">
                      <a16:colId xmlns:a16="http://schemas.microsoft.com/office/drawing/2014/main" xmlns="" val="20001"/>
                    </a:ext>
                  </a:extLst>
                </a:gridCol>
              </a:tblGrid>
              <a:tr h="487523">
                <a:tc>
                  <a:txBody>
                    <a:bodyPr/>
                    <a:lstStyle/>
                    <a:p>
                      <a:pPr algn="ctr"/>
                      <a:r>
                        <a:rPr lang="en-US" sz="2200" b="1" dirty="0">
                          <a:solidFill>
                            <a:schemeClr val="tx1"/>
                          </a:solidFill>
                          <a:latin typeface="+mn-lt"/>
                        </a:rPr>
                        <a:t>Bus Type</a:t>
                      </a:r>
                      <a:endParaRPr lang="en-US" sz="2200" b="0" dirty="0">
                        <a:solidFill>
                          <a:schemeClr val="tx1"/>
                        </a:solidFill>
                        <a:latin typeface="+mn-lt"/>
                      </a:endParaRPr>
                    </a:p>
                  </a:txBody>
                  <a:tcPr marL="76200" marR="76200" marT="76123" marB="76123" anchor="ctr">
                    <a:lnL w="12700" cap="flat" cmpd="sng" algn="ctr">
                      <a:solidFill>
                        <a:srgbClr val="A84C77"/>
                      </a:solidFill>
                      <a:prstDash val="solid"/>
                      <a:round/>
                      <a:headEnd type="none" w="med" len="med"/>
                      <a:tailEnd type="none" w="med" len="med"/>
                    </a:lnL>
                    <a:lnR w="12700" cap="flat" cmpd="sng" algn="ctr">
                      <a:solidFill>
                        <a:srgbClr val="A84C77"/>
                      </a:solidFill>
                      <a:prstDash val="solid"/>
                      <a:round/>
                      <a:headEnd type="none" w="med" len="med"/>
                      <a:tailEnd type="none" w="med" len="med"/>
                    </a:lnR>
                    <a:lnT w="12700" cap="flat" cmpd="sng" algn="ctr">
                      <a:solidFill>
                        <a:srgbClr val="A84C77"/>
                      </a:solidFill>
                      <a:prstDash val="solid"/>
                      <a:round/>
                      <a:headEnd type="none" w="med" len="med"/>
                      <a:tailEnd type="none" w="med" len="med"/>
                    </a:lnT>
                    <a:lnB w="12700" cap="flat" cmpd="sng" algn="ctr">
                      <a:solidFill>
                        <a:srgbClr val="504A77"/>
                      </a:solidFill>
                      <a:prstDash val="solid"/>
                      <a:round/>
                      <a:headEnd type="none" w="med" len="med"/>
                      <a:tailEnd type="none" w="med" len="med"/>
                    </a:lnB>
                    <a:solidFill>
                      <a:srgbClr val="FFFFFF"/>
                    </a:solidFill>
                  </a:tcPr>
                </a:tc>
                <a:tc>
                  <a:txBody>
                    <a:bodyPr/>
                    <a:lstStyle/>
                    <a:p>
                      <a:pPr algn="ctr"/>
                      <a:r>
                        <a:rPr lang="en-US" sz="2200" b="1" dirty="0">
                          <a:solidFill>
                            <a:schemeClr val="tx1"/>
                          </a:solidFill>
                          <a:latin typeface="+mn-lt"/>
                        </a:rPr>
                        <a:t>Description</a:t>
                      </a:r>
                      <a:endParaRPr lang="en-US" sz="2200" b="0" dirty="0">
                        <a:solidFill>
                          <a:schemeClr val="tx1"/>
                        </a:solidFill>
                        <a:latin typeface="+mn-lt"/>
                      </a:endParaRPr>
                    </a:p>
                  </a:txBody>
                  <a:tcPr marL="76200" marR="76200" marT="76123" marB="76123" anchor="ctr">
                    <a:lnL w="12700" cap="flat" cmpd="sng" algn="ctr">
                      <a:solidFill>
                        <a:srgbClr val="A84C77"/>
                      </a:solidFill>
                      <a:prstDash val="solid"/>
                      <a:round/>
                      <a:headEnd type="none" w="med" len="med"/>
                      <a:tailEnd type="none" w="med" len="med"/>
                    </a:lnL>
                    <a:lnR w="9525" cap="flat" cmpd="sng" algn="ctr">
                      <a:solidFill>
                        <a:srgbClr val="A84C77"/>
                      </a:solidFill>
                      <a:prstDash val="solid"/>
                      <a:round/>
                      <a:headEnd type="none" w="med" len="med"/>
                      <a:tailEnd type="none" w="med" len="med"/>
                    </a:lnR>
                    <a:lnT w="12700" cap="flat" cmpd="sng" algn="ctr">
                      <a:solidFill>
                        <a:srgbClr val="A84C77"/>
                      </a:solidFill>
                      <a:prstDash val="solid"/>
                      <a:round/>
                      <a:headEnd type="none" w="med" len="med"/>
                      <a:tailEnd type="none" w="med" len="med"/>
                    </a:lnT>
                    <a:lnB w="12700" cap="flat" cmpd="sng" algn="ctr">
                      <a:solidFill>
                        <a:srgbClr val="804777"/>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822801">
                <a:tc>
                  <a:txBody>
                    <a:bodyPr/>
                    <a:lstStyle/>
                    <a:p>
                      <a:pPr algn="ctr"/>
                      <a:r>
                        <a:rPr lang="en-US" sz="2200" b="1" dirty="0">
                          <a:latin typeface="+mn-lt"/>
                        </a:rPr>
                        <a:t>Address bus</a:t>
                      </a:r>
                      <a:endParaRPr lang="en-US" sz="2200" b="0" dirty="0">
                        <a:latin typeface="+mn-lt"/>
                      </a:endParaRPr>
                    </a:p>
                  </a:txBody>
                  <a:tcPr marL="76200" marR="76200" marT="76123" marB="76123" anchor="ctr">
                    <a:lnL w="12700" cap="flat" cmpd="sng" algn="ctr">
                      <a:solidFill>
                        <a:srgbClr val="504A77"/>
                      </a:solidFill>
                      <a:prstDash val="solid"/>
                      <a:round/>
                      <a:headEnd type="none" w="med" len="med"/>
                      <a:tailEnd type="none" w="med" len="med"/>
                    </a:lnL>
                    <a:lnR w="12700" cap="flat" cmpd="sng" algn="ctr">
                      <a:solidFill>
                        <a:srgbClr val="804777"/>
                      </a:solidFill>
                      <a:prstDash val="solid"/>
                      <a:round/>
                      <a:headEnd type="none" w="med" len="med"/>
                      <a:tailEnd type="none" w="med" len="med"/>
                    </a:lnR>
                    <a:lnT w="12700" cap="flat" cmpd="sng" algn="ctr">
                      <a:solidFill>
                        <a:srgbClr val="504A77"/>
                      </a:solidFill>
                      <a:prstDash val="solid"/>
                      <a:round/>
                      <a:headEnd type="none" w="med" len="med"/>
                      <a:tailEnd type="none" w="med" len="med"/>
                    </a:lnT>
                    <a:lnB w="12700" cap="flat" cmpd="sng" algn="ctr">
                      <a:solidFill>
                        <a:srgbClr val="804777"/>
                      </a:solidFill>
                      <a:prstDash val="solid"/>
                      <a:round/>
                      <a:headEnd type="none" w="med" len="med"/>
                      <a:tailEnd type="none" w="med" len="med"/>
                    </a:lnB>
                    <a:solidFill>
                      <a:srgbClr val="FFFFFF"/>
                    </a:solidFill>
                  </a:tcPr>
                </a:tc>
                <a:tc>
                  <a:txBody>
                    <a:bodyPr/>
                    <a:lstStyle/>
                    <a:p>
                      <a:pPr algn="ctr"/>
                      <a:r>
                        <a:rPr lang="en-US" sz="2200" b="0" dirty="0">
                          <a:latin typeface="+mn-lt"/>
                        </a:rPr>
                        <a:t>A  unidirectional pathway – information can only flow one way</a:t>
                      </a:r>
                    </a:p>
                  </a:txBody>
                  <a:tcPr marL="76200" marR="76200" marT="76123" marB="76123" anchor="ctr">
                    <a:lnL w="12700" cap="flat" cmpd="sng" algn="ctr">
                      <a:solidFill>
                        <a:srgbClr val="804777"/>
                      </a:solidFill>
                      <a:prstDash val="solid"/>
                      <a:round/>
                      <a:headEnd type="none" w="med" len="med"/>
                      <a:tailEnd type="none" w="med" len="med"/>
                    </a:lnL>
                    <a:lnR w="9525" cap="flat" cmpd="sng" algn="ctr">
                      <a:solidFill>
                        <a:srgbClr val="804777"/>
                      </a:solidFill>
                      <a:prstDash val="solid"/>
                      <a:round/>
                      <a:headEnd type="none" w="med" len="med"/>
                      <a:tailEnd type="none" w="med" len="med"/>
                    </a:lnR>
                    <a:lnT w="12700" cap="flat" cmpd="sng" algn="ctr">
                      <a:solidFill>
                        <a:srgbClr val="804777"/>
                      </a:solidFill>
                      <a:prstDash val="solid"/>
                      <a:round/>
                      <a:headEnd type="none" w="med" len="med"/>
                      <a:tailEnd type="none" w="med" len="med"/>
                    </a:lnT>
                    <a:lnB w="12700" cap="flat" cmpd="sng" algn="ctr">
                      <a:solidFill>
                        <a:srgbClr val="804777"/>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822801">
                <a:tc>
                  <a:txBody>
                    <a:bodyPr/>
                    <a:lstStyle/>
                    <a:p>
                      <a:pPr algn="ctr"/>
                      <a:r>
                        <a:rPr lang="en-US" sz="2200" b="1">
                          <a:latin typeface="+mn-lt"/>
                        </a:rPr>
                        <a:t>Data bus</a:t>
                      </a:r>
                      <a:endParaRPr lang="en-US" sz="2200" b="0">
                        <a:latin typeface="+mn-lt"/>
                      </a:endParaRPr>
                    </a:p>
                  </a:txBody>
                  <a:tcPr marL="76200" marR="76200" marT="76123" marB="76123" anchor="ctr">
                    <a:lnL w="12700" cap="flat" cmpd="sng" algn="ctr">
                      <a:solidFill>
                        <a:srgbClr val="804777"/>
                      </a:solidFill>
                      <a:prstDash val="solid"/>
                      <a:round/>
                      <a:headEnd type="none" w="med" len="med"/>
                      <a:tailEnd type="none" w="med" len="med"/>
                    </a:lnL>
                    <a:lnR w="12700" cap="flat" cmpd="sng" algn="ctr">
                      <a:solidFill>
                        <a:srgbClr val="804777"/>
                      </a:solidFill>
                      <a:prstDash val="solid"/>
                      <a:round/>
                      <a:headEnd type="none" w="med" len="med"/>
                      <a:tailEnd type="none" w="med" len="med"/>
                    </a:lnR>
                    <a:lnT w="12700" cap="flat" cmpd="sng" algn="ctr">
                      <a:solidFill>
                        <a:srgbClr val="804777"/>
                      </a:solidFill>
                      <a:prstDash val="solid"/>
                      <a:round/>
                      <a:headEnd type="none" w="med" len="med"/>
                      <a:tailEnd type="none" w="med" len="med"/>
                    </a:lnT>
                    <a:lnB w="12700" cap="flat" cmpd="sng" algn="ctr">
                      <a:solidFill>
                        <a:srgbClr val="804777"/>
                      </a:solidFill>
                      <a:prstDash val="solid"/>
                      <a:round/>
                      <a:headEnd type="none" w="med" len="med"/>
                      <a:tailEnd type="none" w="med" len="med"/>
                    </a:lnB>
                    <a:solidFill>
                      <a:srgbClr val="FFFFFF"/>
                    </a:solidFill>
                  </a:tcPr>
                </a:tc>
                <a:tc>
                  <a:txBody>
                    <a:bodyPr/>
                    <a:lstStyle/>
                    <a:p>
                      <a:pPr algn="ctr"/>
                      <a:r>
                        <a:rPr lang="en-US" sz="2200" b="0" dirty="0">
                          <a:latin typeface="+mn-lt"/>
                        </a:rPr>
                        <a:t>A  bi-directional pathway – information can flow in two directions</a:t>
                      </a:r>
                    </a:p>
                  </a:txBody>
                  <a:tcPr marL="76200" marR="76200" marT="76123" marB="76123" anchor="ctr">
                    <a:lnL w="12700" cap="flat" cmpd="sng" algn="ctr">
                      <a:solidFill>
                        <a:srgbClr val="804777"/>
                      </a:solidFill>
                      <a:prstDash val="solid"/>
                      <a:round/>
                      <a:headEnd type="none" w="med" len="med"/>
                      <a:tailEnd type="none" w="med" len="med"/>
                    </a:lnL>
                    <a:lnR w="9525" cap="flat" cmpd="sng" algn="ctr">
                      <a:solidFill>
                        <a:srgbClr val="804777"/>
                      </a:solidFill>
                      <a:prstDash val="solid"/>
                      <a:round/>
                      <a:headEnd type="none" w="med" len="med"/>
                      <a:tailEnd type="none" w="med" len="med"/>
                    </a:lnR>
                    <a:lnT w="12700" cap="flat" cmpd="sng" algn="ctr">
                      <a:solidFill>
                        <a:srgbClr val="804777"/>
                      </a:solidFill>
                      <a:prstDash val="solid"/>
                      <a:round/>
                      <a:headEnd type="none" w="med" len="med"/>
                      <a:tailEnd type="none" w="med" len="med"/>
                    </a:lnT>
                    <a:lnB w="12700" cap="flat" cmpd="sng" algn="ctr">
                      <a:solidFill>
                        <a:srgbClr val="A84477"/>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822801">
                <a:tc>
                  <a:txBody>
                    <a:bodyPr/>
                    <a:lstStyle/>
                    <a:p>
                      <a:pPr algn="ctr"/>
                      <a:r>
                        <a:rPr lang="en-US" sz="2200" b="1">
                          <a:latin typeface="+mn-lt"/>
                        </a:rPr>
                        <a:t>Control bus</a:t>
                      </a:r>
                      <a:endParaRPr lang="en-US" sz="2200" b="0">
                        <a:latin typeface="+mn-lt"/>
                      </a:endParaRPr>
                    </a:p>
                  </a:txBody>
                  <a:tcPr marL="76200" marR="76200" marT="76123" marB="76123" anchor="ctr">
                    <a:lnL w="12700" cap="flat" cmpd="sng" algn="ctr">
                      <a:solidFill>
                        <a:srgbClr val="804777"/>
                      </a:solidFill>
                      <a:prstDash val="solid"/>
                      <a:round/>
                      <a:headEnd type="none" w="med" len="med"/>
                      <a:tailEnd type="none" w="med" len="med"/>
                    </a:lnL>
                    <a:lnR w="12700" cap="flat" cmpd="sng" algn="ctr">
                      <a:solidFill>
                        <a:srgbClr val="A84477"/>
                      </a:solidFill>
                      <a:prstDash val="solid"/>
                      <a:round/>
                      <a:headEnd type="none" w="med" len="med"/>
                      <a:tailEnd type="none" w="med" len="med"/>
                    </a:lnR>
                    <a:lnT w="12700" cap="flat" cmpd="sng" algn="ctr">
                      <a:solidFill>
                        <a:srgbClr val="804777"/>
                      </a:solidFill>
                      <a:prstDash val="solid"/>
                      <a:round/>
                      <a:headEnd type="none" w="med" len="med"/>
                      <a:tailEnd type="none" w="med" len="med"/>
                    </a:lnT>
                    <a:lnB w="9525" cap="flat" cmpd="sng" algn="ctr">
                      <a:solidFill>
                        <a:srgbClr val="804777"/>
                      </a:solidFill>
                      <a:prstDash val="solid"/>
                      <a:round/>
                      <a:headEnd type="none" w="med" len="med"/>
                      <a:tailEnd type="none" w="med" len="med"/>
                    </a:lnB>
                    <a:solidFill>
                      <a:srgbClr val="FFFFFF"/>
                    </a:solidFill>
                  </a:tcPr>
                </a:tc>
                <a:tc>
                  <a:txBody>
                    <a:bodyPr/>
                    <a:lstStyle/>
                    <a:p>
                      <a:pPr algn="ctr"/>
                      <a:r>
                        <a:rPr lang="en-US" sz="2200" b="0" dirty="0">
                          <a:latin typeface="+mn-lt"/>
                        </a:rPr>
                        <a:t>Carries the control and timing signals needed to coordinate the activities of the entire computer</a:t>
                      </a:r>
                    </a:p>
                  </a:txBody>
                  <a:tcPr marL="76200" marR="76200" marT="76123" marB="76123" anchor="ctr">
                    <a:lnL w="12700" cap="flat" cmpd="sng" algn="ctr">
                      <a:solidFill>
                        <a:srgbClr val="A84477"/>
                      </a:solidFill>
                      <a:prstDash val="solid"/>
                      <a:round/>
                      <a:headEnd type="none" w="med" len="med"/>
                      <a:tailEnd type="none" w="med" len="med"/>
                    </a:lnL>
                    <a:lnR w="9525" cap="flat" cmpd="sng" algn="ctr">
                      <a:solidFill>
                        <a:srgbClr val="A84477"/>
                      </a:solidFill>
                      <a:prstDash val="solid"/>
                      <a:round/>
                      <a:headEnd type="none" w="med" len="med"/>
                      <a:tailEnd type="none" w="med" len="med"/>
                    </a:lnR>
                    <a:lnT w="12700" cap="flat" cmpd="sng" algn="ctr">
                      <a:solidFill>
                        <a:srgbClr val="A84477"/>
                      </a:solidFill>
                      <a:prstDash val="solid"/>
                      <a:round/>
                      <a:headEnd type="none" w="med" len="med"/>
                      <a:tailEnd type="none" w="med" len="med"/>
                    </a:lnT>
                    <a:lnB w="9525" cap="flat" cmpd="sng" algn="ctr">
                      <a:solidFill>
                        <a:srgbClr val="A84477"/>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bl>
          </a:graphicData>
        </a:graphic>
      </p:graphicFrame>
      <p:sp>
        <p:nvSpPr>
          <p:cNvPr id="4" name="Date Placeholder 3"/>
          <p:cNvSpPr>
            <a:spLocks noGrp="1"/>
          </p:cNvSpPr>
          <p:nvPr>
            <p:ph type="dt" sz="quarter" idx="10"/>
          </p:nvPr>
        </p:nvSpPr>
        <p:spPr/>
        <p:txBody>
          <a:bodyPr/>
          <a:lstStyle/>
          <a:p>
            <a:pPr>
              <a:defRPr/>
            </a:pPr>
            <a:fld id="{D49980B1-247C-4A29-A578-AAD479537FB5}" type="datetime1">
              <a:rPr lang="en-US" smtClean="0"/>
              <a:t>8/24/2022</a:t>
            </a:fld>
            <a:endParaRPr lang="en-US"/>
          </a:p>
        </p:txBody>
      </p:sp>
      <p:sp>
        <p:nvSpPr>
          <p:cNvPr id="6044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E4FB5D5-2D8C-453A-96ED-0D952760D849}" type="slidenum">
              <a:rPr lang="en-US" altLang="en-US" sz="1200">
                <a:solidFill>
                  <a:srgbClr val="898989"/>
                </a:solidFill>
              </a:rPr>
              <a:pPr>
                <a:spcBef>
                  <a:spcPct val="0"/>
                </a:spcBef>
                <a:buFontTx/>
                <a:buNone/>
              </a:pPr>
              <a:t>43</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Recap</a:t>
            </a:r>
            <a:endParaRPr lang="en-US" sz="3200" b="1" dirty="0"/>
          </a:p>
        </p:txBody>
      </p:sp>
      <p:pic>
        <p:nvPicPr>
          <p:cNvPr id="6044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286000" y="6492875"/>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347971F-5669-4F20-B63F-65677F4ED5D2}"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6144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0CC6D7-D27F-4E30-AEB3-D42B79B78EF2}" type="slidenum">
              <a:rPr lang="en-US" altLang="en-US" sz="1200">
                <a:solidFill>
                  <a:srgbClr val="898989"/>
                </a:solidFill>
              </a:rPr>
              <a:pPr>
                <a:spcBef>
                  <a:spcPct val="0"/>
                </a:spcBef>
                <a:buFontTx/>
                <a:buNone/>
              </a:pPr>
              <a:t>44</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Introduction to Topic 3</a:t>
            </a:r>
            <a:endParaRPr lang="en-US" sz="3200" b="1" dirty="0"/>
          </a:p>
        </p:txBody>
      </p:sp>
      <p:pic>
        <p:nvPicPr>
          <p:cNvPr id="6144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8"/>
          <p:cNvGraphicFramePr>
            <a:graphicFrameLocks noGrp="1"/>
          </p:cNvGraphicFramePr>
          <p:nvPr/>
        </p:nvGraphicFramePr>
        <p:xfrm>
          <a:off x="609600" y="1401763"/>
          <a:ext cx="8077200" cy="2027237"/>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xmlns="" val="20000"/>
                    </a:ext>
                  </a:extLst>
                </a:gridCol>
                <a:gridCol w="2692400">
                  <a:extLst>
                    <a:ext uri="{9D8B030D-6E8A-4147-A177-3AD203B41FA5}">
                      <a16:colId xmlns:a16="http://schemas.microsoft.com/office/drawing/2014/main" xmlns="" val="20001"/>
                    </a:ext>
                  </a:extLst>
                </a:gridCol>
                <a:gridCol w="2692400">
                  <a:extLst>
                    <a:ext uri="{9D8B030D-6E8A-4147-A177-3AD203B41FA5}">
                      <a16:colId xmlns:a16="http://schemas.microsoft.com/office/drawing/2014/main" xmlns="" val="20002"/>
                    </a:ext>
                  </a:extLst>
                </a:gridCol>
              </a:tblGrid>
              <a:tr h="461724">
                <a:tc>
                  <a:txBody>
                    <a:bodyPr/>
                    <a:lstStyle/>
                    <a:p>
                      <a:r>
                        <a:rPr lang="en-IN" sz="2200" dirty="0">
                          <a:latin typeface="+mn-lt"/>
                        </a:rPr>
                        <a:t>Name of Topic</a:t>
                      </a:r>
                    </a:p>
                  </a:txBody>
                  <a:tcPr marT="45727" marB="45727"/>
                </a:tc>
                <a:tc>
                  <a:txBody>
                    <a:bodyPr/>
                    <a:lstStyle/>
                    <a:p>
                      <a:r>
                        <a:rPr lang="en-IN" sz="2200" dirty="0">
                          <a:latin typeface="+mn-lt"/>
                        </a:rPr>
                        <a:t>Objective of Topic</a:t>
                      </a:r>
                    </a:p>
                  </a:txBody>
                  <a:tcPr marT="45727" marB="45727"/>
                </a:tc>
                <a:tc>
                  <a:txBody>
                    <a:bodyPr/>
                    <a:lstStyle/>
                    <a:p>
                      <a:r>
                        <a:rPr lang="en-IN" sz="2200" dirty="0">
                          <a:latin typeface="+mn-lt"/>
                        </a:rPr>
                        <a:t>Mapping with CO</a:t>
                      </a:r>
                    </a:p>
                  </a:txBody>
                  <a:tcPr marT="45727" marB="45727"/>
                </a:tc>
                <a:extLst>
                  <a:ext uri="{0D108BD9-81ED-4DB2-BD59-A6C34878D82A}">
                    <a16:rowId xmlns:a16="http://schemas.microsoft.com/office/drawing/2014/main" xmlns="" val="10000"/>
                  </a:ext>
                </a:extLst>
              </a:tr>
              <a:tr h="1565513">
                <a:tc>
                  <a:txBody>
                    <a:bodyPr/>
                    <a:lstStyle/>
                    <a:p>
                      <a:pPr lvl="0" algn="ctr">
                        <a:spcBef>
                          <a:spcPct val="0"/>
                        </a:spcBef>
                        <a:defRPr/>
                      </a:pPr>
                      <a:endParaRPr lang="en-US" altLang="en-US" sz="2200" dirty="0"/>
                    </a:p>
                    <a:p>
                      <a:pPr marL="342900" marR="0" lvl="0" indent="-342900" algn="just" defTabSz="914400" rtl="0" eaLnBrk="1" fontAlgn="auto" latinLnBrk="0" hangingPunct="1">
                        <a:lnSpc>
                          <a:spcPct val="100000"/>
                        </a:lnSpc>
                        <a:spcBef>
                          <a:spcPct val="20000"/>
                        </a:spcBef>
                        <a:spcAft>
                          <a:spcPts val="0"/>
                        </a:spcAft>
                        <a:buClrTx/>
                        <a:buSzTx/>
                        <a:buFont typeface="Arial" charset="0"/>
                        <a:buChar char="•"/>
                        <a:tabLst/>
                        <a:defRPr/>
                      </a:pPr>
                      <a:r>
                        <a:rPr lang="en-US" sz="2200" b="0" dirty="0">
                          <a:latin typeface="+mn-lt"/>
                          <a:cs typeface="Arial" charset="0"/>
                        </a:rPr>
                        <a:t>Bus arbitration</a:t>
                      </a:r>
                    </a:p>
                    <a:p>
                      <a:pPr marL="342900" indent="-342900" algn="just" eaLnBrk="1" hangingPunct="1">
                        <a:spcBef>
                          <a:spcPct val="20000"/>
                        </a:spcBef>
                        <a:buFont typeface="Arial" charset="0"/>
                        <a:buChar char="•"/>
                        <a:defRPr/>
                      </a:pPr>
                      <a:endParaRPr lang="en-US" sz="2200" b="0" dirty="0">
                        <a:latin typeface="+mn-lt"/>
                        <a:cs typeface="Arial" charset="0"/>
                      </a:endParaRPr>
                    </a:p>
                  </a:txBody>
                  <a:tcPr marT="45727" marB="45727"/>
                </a:tc>
                <a:tc>
                  <a:txBody>
                    <a:bodyPr/>
                    <a:lstStyle/>
                    <a:p>
                      <a:pPr algn="just"/>
                      <a:r>
                        <a:rPr lang="en-IN" sz="2200" dirty="0">
                          <a:latin typeface="+mn-lt"/>
                        </a:rPr>
                        <a:t>Students will be able to know the different schemes of bus arbitration</a:t>
                      </a:r>
                    </a:p>
                  </a:txBody>
                  <a:tcPr marT="45727" marB="45727"/>
                </a:tc>
                <a:tc>
                  <a:txBody>
                    <a:bodyPr/>
                    <a:lstStyle/>
                    <a:p>
                      <a:pPr algn="ctr"/>
                      <a:endParaRPr lang="en-IN" sz="2200" dirty="0">
                        <a:latin typeface="+mn-lt"/>
                      </a:endParaRPr>
                    </a:p>
                    <a:p>
                      <a:pPr algn="ctr"/>
                      <a:r>
                        <a:rPr lang="en-IN" sz="2200" dirty="0">
                          <a:latin typeface="+mn-lt"/>
                        </a:rPr>
                        <a:t>CO 1</a:t>
                      </a:r>
                    </a:p>
                  </a:txBody>
                  <a:tcPr marT="45727" marB="45727"/>
                </a:tc>
                <a:extLst>
                  <a:ext uri="{0D108BD9-81ED-4DB2-BD59-A6C34878D82A}">
                    <a16:rowId xmlns:a16="http://schemas.microsoft.com/office/drawing/2014/main" xmlns="" val="10001"/>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457200" y="925513"/>
            <a:ext cx="8229600" cy="5322887"/>
          </a:xfrm>
        </p:spPr>
        <p:txBody>
          <a:bodyPr/>
          <a:lstStyle/>
          <a:p>
            <a:pPr marL="0" indent="0" eaLnBrk="1" hangingPunct="1">
              <a:buFont typeface="Arial" panose="020B0604020202020204" pitchFamily="34" charset="0"/>
              <a:buNone/>
              <a:defRPr/>
            </a:pPr>
            <a:r>
              <a:rPr lang="en-US" altLang="en-US" sz="2200" b="1" dirty="0"/>
              <a:t>Bus Arbitration</a:t>
            </a:r>
          </a:p>
          <a:p>
            <a:pPr marL="0" indent="0" algn="just" eaLnBrk="1" hangingPunct="1">
              <a:buFont typeface="Arial" panose="020B0604020202020204" pitchFamily="34" charset="0"/>
              <a:buNone/>
              <a:defRPr/>
            </a:pPr>
            <a:r>
              <a:rPr lang="en-US" altLang="en-US" sz="2200" dirty="0"/>
              <a:t>It refers to the process by which the current bus master accesses and then leaves the control of the bus and passes it to the another bus requesting processor unit.</a:t>
            </a:r>
          </a:p>
          <a:p>
            <a:pPr eaLnBrk="1" hangingPunct="1">
              <a:defRPr/>
            </a:pPr>
            <a:endParaRPr lang="en-US" altLang="en-US" sz="2200" dirty="0"/>
          </a:p>
          <a:p>
            <a:pPr eaLnBrk="1" hangingPunct="1">
              <a:defRPr/>
            </a:pPr>
            <a:r>
              <a:rPr lang="en-US" altLang="en-US" sz="2200" dirty="0"/>
              <a:t> </a:t>
            </a:r>
            <a:r>
              <a:rPr lang="en-US" altLang="en-US" sz="2200" b="1" dirty="0"/>
              <a:t>Bus master :</a:t>
            </a:r>
            <a:r>
              <a:rPr lang="en-US" altLang="en-US" sz="2200" dirty="0"/>
              <a:t>The controller that has access to a bus at an instance.</a:t>
            </a:r>
          </a:p>
          <a:p>
            <a:pPr marL="0" indent="0">
              <a:buFont typeface="Arial" panose="020B0604020202020204" pitchFamily="34" charset="0"/>
              <a:buNone/>
              <a:defRPr/>
            </a:pPr>
            <a:endParaRPr lang="en-US" altLang="en-US" sz="2200" dirty="0"/>
          </a:p>
          <a:p>
            <a:pPr>
              <a:defRPr/>
            </a:pPr>
            <a:r>
              <a:rPr lang="en-US" altLang="en-US" sz="2200" dirty="0"/>
              <a:t> </a:t>
            </a:r>
            <a:r>
              <a:rPr lang="en-US" altLang="en-US" sz="2200" b="1" dirty="0"/>
              <a:t>Bus Arbiter: </a:t>
            </a:r>
            <a:r>
              <a:rPr lang="en-US" altLang="en-US" sz="2200" dirty="0"/>
              <a:t>It decides who would become current bus master.</a:t>
            </a:r>
          </a:p>
          <a:p>
            <a:pPr>
              <a:buFont typeface="Arial" panose="020B0604020202020204" pitchFamily="34" charset="0"/>
              <a:buNone/>
              <a:defRPr/>
            </a:pPr>
            <a:endParaRPr lang="en-US" altLang="en-US" sz="2200" dirty="0"/>
          </a:p>
          <a:p>
            <a:pPr eaLnBrk="1" hangingPunct="1">
              <a:buFont typeface="Arial" panose="020B0604020202020204" pitchFamily="34" charset="0"/>
              <a:buNone/>
              <a:defRPr/>
            </a:pPr>
            <a:endParaRPr lang="en-US" altLang="en-US" sz="2200" b="1" dirty="0"/>
          </a:p>
        </p:txBody>
      </p:sp>
      <p:sp>
        <p:nvSpPr>
          <p:cNvPr id="4" name="Date Placeholder 3"/>
          <p:cNvSpPr>
            <a:spLocks noGrp="1"/>
          </p:cNvSpPr>
          <p:nvPr>
            <p:ph type="dt" sz="quarter" idx="10"/>
          </p:nvPr>
        </p:nvSpPr>
        <p:spPr/>
        <p:txBody>
          <a:bodyPr/>
          <a:lstStyle/>
          <a:p>
            <a:pPr>
              <a:defRPr/>
            </a:pPr>
            <a:fld id="{48CB7DDD-9420-40CA-B13C-D30D4295E5CA}" type="datetime1">
              <a:rPr lang="en-US" smtClean="0"/>
              <a:t>8/24/2022</a:t>
            </a:fld>
            <a:endParaRPr lang="en-US"/>
          </a:p>
        </p:txBody>
      </p:sp>
      <p:sp>
        <p:nvSpPr>
          <p:cNvPr id="6246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90CC0D-E60B-4306-98F1-F7692168DFC3}" type="slidenum">
              <a:rPr lang="en-US" altLang="en-US" sz="1200">
                <a:solidFill>
                  <a:srgbClr val="898989"/>
                </a:solidFill>
              </a:rPr>
              <a:pPr>
                <a:spcBef>
                  <a:spcPct val="0"/>
                </a:spcBef>
                <a:buFontTx/>
                <a:buNone/>
              </a:pPr>
              <a:t>45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Bus Arbitration</a:t>
            </a:r>
          </a:p>
        </p:txBody>
      </p:sp>
      <p:pic>
        <p:nvPicPr>
          <p:cNvPr id="6247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457200" y="925513"/>
            <a:ext cx="8534400" cy="5322887"/>
          </a:xfrm>
        </p:spPr>
        <p:txBody>
          <a:bodyPr/>
          <a:lstStyle/>
          <a:p>
            <a:pPr>
              <a:buFont typeface="Arial" panose="020B0604020202020204" pitchFamily="34" charset="0"/>
              <a:buNone/>
              <a:defRPr/>
            </a:pPr>
            <a:r>
              <a:rPr lang="en-US" altLang="en-US" sz="2200" dirty="0"/>
              <a:t>There are two approaches to bus arbitration:</a:t>
            </a:r>
          </a:p>
          <a:p>
            <a:pPr marL="457200" indent="-457200">
              <a:buFont typeface="+mj-lt"/>
              <a:buAutoNum type="arabicPeriod"/>
              <a:defRPr/>
            </a:pPr>
            <a:r>
              <a:rPr lang="en-US" altLang="en-US" sz="2200" b="1" dirty="0"/>
              <a:t>Centralized bus arbitration </a:t>
            </a:r>
          </a:p>
          <a:p>
            <a:pPr marL="400050" lvl="1" indent="0" algn="just">
              <a:buFont typeface="Arial" panose="020B0604020202020204" pitchFamily="34" charset="0"/>
              <a:buNone/>
              <a:defRPr/>
            </a:pPr>
            <a:r>
              <a:rPr lang="en-IN" sz="2200" dirty="0"/>
              <a:t>A single bus arbiter performs the required arbitration </a:t>
            </a:r>
            <a:r>
              <a:rPr lang="en-IN" sz="2200" dirty="0">
                <a:solidFill>
                  <a:srgbClr val="000000"/>
                </a:solidFill>
              </a:rPr>
              <a:t>and it can be either a processor or a separate DMA controller.</a:t>
            </a:r>
            <a:endParaRPr lang="en-US" altLang="en-US" sz="2200" b="1" dirty="0"/>
          </a:p>
          <a:p>
            <a:pPr lvl="1" eaLnBrk="1" hangingPunct="1">
              <a:buFont typeface="Arial" panose="020B0604020202020204" pitchFamily="34" charset="0"/>
              <a:buNone/>
              <a:defRPr/>
            </a:pPr>
            <a:endParaRPr lang="en-US" altLang="en-US" sz="1800" b="1" dirty="0"/>
          </a:p>
        </p:txBody>
      </p:sp>
      <p:sp>
        <p:nvSpPr>
          <p:cNvPr id="4" name="Date Placeholder 3"/>
          <p:cNvSpPr>
            <a:spLocks noGrp="1"/>
          </p:cNvSpPr>
          <p:nvPr>
            <p:ph type="dt" sz="quarter" idx="10"/>
          </p:nvPr>
        </p:nvSpPr>
        <p:spPr/>
        <p:txBody>
          <a:bodyPr/>
          <a:lstStyle/>
          <a:p>
            <a:pPr>
              <a:defRPr/>
            </a:pPr>
            <a:fld id="{E3931FD1-EBA0-4ACB-9BE0-B78DBAE8DFEE}" type="datetime1">
              <a:rPr lang="en-US" smtClean="0"/>
              <a:t>8/24/2022</a:t>
            </a:fld>
            <a:endParaRPr lang="en-US"/>
          </a:p>
        </p:txBody>
      </p:sp>
      <p:sp>
        <p:nvSpPr>
          <p:cNvPr id="6349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9B065C-9B40-43F8-993A-AE4ADC5BCB62}" type="slidenum">
              <a:rPr lang="en-US" altLang="en-US" sz="1200">
                <a:solidFill>
                  <a:srgbClr val="898989"/>
                </a:solidFill>
              </a:rPr>
              <a:pPr>
                <a:spcBef>
                  <a:spcPct val="0"/>
                </a:spcBef>
                <a:buFontTx/>
                <a:buNone/>
              </a:pPr>
              <a:t>46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Bus Arbitration</a:t>
            </a:r>
          </a:p>
        </p:txBody>
      </p:sp>
      <p:pic>
        <p:nvPicPr>
          <p:cNvPr id="6349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6349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24125"/>
            <a:ext cx="70866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457200" y="1066800"/>
            <a:ext cx="8534400" cy="5181600"/>
          </a:xfrm>
        </p:spPr>
        <p:txBody>
          <a:bodyPr/>
          <a:lstStyle/>
          <a:p>
            <a:pPr marL="457200" indent="-457200">
              <a:buFont typeface="+mj-lt"/>
              <a:buAutoNum type="arabicPeriod" startAt="2"/>
              <a:defRPr/>
            </a:pPr>
            <a:r>
              <a:rPr lang="en-US" altLang="en-US" sz="2200" b="1" dirty="0"/>
              <a:t>Distributed bus arbitration</a:t>
            </a:r>
          </a:p>
          <a:p>
            <a:pPr marL="400050" lvl="1" indent="0">
              <a:buFont typeface="Arial" panose="020B0604020202020204" pitchFamily="34" charset="0"/>
              <a:buNone/>
              <a:defRPr/>
            </a:pPr>
            <a:r>
              <a:rPr lang="en-IN" sz="2200" dirty="0"/>
              <a:t>All devices participate in the selection of the next bus master.</a:t>
            </a:r>
            <a:endParaRPr lang="en-US" altLang="en-US" sz="2200" dirty="0"/>
          </a:p>
          <a:p>
            <a:pPr lvl="1" eaLnBrk="1" hangingPunct="1">
              <a:buFont typeface="Arial" panose="020B0604020202020204" pitchFamily="34" charset="0"/>
              <a:buNone/>
              <a:defRPr/>
            </a:pPr>
            <a:endParaRPr lang="en-US" altLang="en-US" sz="1800" b="1" dirty="0"/>
          </a:p>
        </p:txBody>
      </p:sp>
      <p:sp>
        <p:nvSpPr>
          <p:cNvPr id="4" name="Date Placeholder 3"/>
          <p:cNvSpPr>
            <a:spLocks noGrp="1"/>
          </p:cNvSpPr>
          <p:nvPr>
            <p:ph type="dt" sz="quarter" idx="10"/>
          </p:nvPr>
        </p:nvSpPr>
        <p:spPr/>
        <p:txBody>
          <a:bodyPr/>
          <a:lstStyle/>
          <a:p>
            <a:pPr>
              <a:defRPr/>
            </a:pPr>
            <a:fld id="{CBB363EA-BB20-49C5-BF9E-94FE34018750}" type="datetime1">
              <a:rPr lang="en-US" smtClean="0"/>
              <a:t>8/24/2022</a:t>
            </a:fld>
            <a:endParaRPr lang="en-US"/>
          </a:p>
        </p:txBody>
      </p:sp>
      <p:sp>
        <p:nvSpPr>
          <p:cNvPr id="6451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5333D5-2FAC-4F3D-9096-3535064F227D}" type="slidenum">
              <a:rPr lang="en-US" altLang="en-US" sz="1200">
                <a:solidFill>
                  <a:srgbClr val="898989"/>
                </a:solidFill>
              </a:rPr>
              <a:pPr>
                <a:spcBef>
                  <a:spcPct val="0"/>
                </a:spcBef>
                <a:buFontTx/>
                <a:buNone/>
              </a:pPr>
              <a:t>47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Bus Arbitration</a:t>
            </a:r>
          </a:p>
        </p:txBody>
      </p:sp>
      <p:pic>
        <p:nvPicPr>
          <p:cNvPr id="6451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266700" y="1035050"/>
            <a:ext cx="8610600" cy="5105400"/>
          </a:xfrm>
        </p:spPr>
        <p:txBody>
          <a:bodyPr/>
          <a:lstStyle/>
          <a:p>
            <a:pPr eaLnBrk="1" hangingPunct="1">
              <a:buFont typeface="Arial" charset="0"/>
              <a:buNone/>
              <a:defRPr/>
            </a:pPr>
            <a:r>
              <a:rPr lang="en-US" sz="2200" b="1" dirty="0"/>
              <a:t>Methods of BUS Arbitration </a:t>
            </a:r>
          </a:p>
          <a:p>
            <a:pPr eaLnBrk="1" hangingPunct="1">
              <a:buFont typeface="Arial" charset="0"/>
              <a:buNone/>
              <a:defRPr/>
            </a:pPr>
            <a:r>
              <a:rPr lang="en-IN" sz="2200" dirty="0">
                <a:solidFill>
                  <a:srgbClr val="000000"/>
                </a:solidFill>
              </a:rPr>
              <a:t>There are three arbitration schemes which run on centralized arbitration.</a:t>
            </a:r>
            <a:endParaRPr lang="en-US" sz="2200" dirty="0"/>
          </a:p>
          <a:p>
            <a:pPr eaLnBrk="1" hangingPunct="1">
              <a:buFont typeface="Arial" charset="0"/>
              <a:buNone/>
              <a:defRPr/>
            </a:pPr>
            <a:endParaRPr lang="en-US" sz="2200" b="1" dirty="0"/>
          </a:p>
          <a:p>
            <a:pPr marL="514350" indent="-514350" eaLnBrk="1" hangingPunct="1">
              <a:buFont typeface="+mj-lt"/>
              <a:buAutoNum type="arabicPeriod"/>
              <a:defRPr/>
            </a:pPr>
            <a:r>
              <a:rPr lang="en-US" sz="2200" b="1" dirty="0"/>
              <a:t>Daisy Chaining method</a:t>
            </a:r>
          </a:p>
          <a:p>
            <a:pPr marL="514350" indent="-514350" eaLnBrk="1" hangingPunct="1">
              <a:buFont typeface="+mj-lt"/>
              <a:buAutoNum type="arabicPeriod"/>
              <a:defRPr/>
            </a:pPr>
            <a:endParaRPr lang="en-US" sz="2200" b="1" dirty="0"/>
          </a:p>
          <a:p>
            <a:pPr marL="514350" indent="-514350" eaLnBrk="1" hangingPunct="1">
              <a:buFont typeface="+mj-lt"/>
              <a:buAutoNum type="arabicPeriod"/>
              <a:defRPr/>
            </a:pPr>
            <a:r>
              <a:rPr lang="en-US" sz="2200" b="1" dirty="0"/>
              <a:t>Polling method</a:t>
            </a:r>
          </a:p>
          <a:p>
            <a:pPr marL="514350" indent="-514350" eaLnBrk="1" hangingPunct="1">
              <a:buFont typeface="+mj-lt"/>
              <a:buAutoNum type="arabicPeriod"/>
              <a:defRPr/>
            </a:pPr>
            <a:endParaRPr lang="en-US" sz="2200" b="1" dirty="0"/>
          </a:p>
          <a:p>
            <a:pPr marL="514350" indent="-514350" eaLnBrk="1" hangingPunct="1">
              <a:buFont typeface="+mj-lt"/>
              <a:buAutoNum type="arabicPeriod"/>
              <a:defRPr/>
            </a:pPr>
            <a:r>
              <a:rPr lang="en-US" sz="2200" b="1" dirty="0"/>
              <a:t>Independent Request method</a:t>
            </a:r>
            <a:endParaRPr lang="en-US" sz="2200" dirty="0"/>
          </a:p>
        </p:txBody>
      </p:sp>
      <p:sp>
        <p:nvSpPr>
          <p:cNvPr id="4" name="Date Placeholder 3"/>
          <p:cNvSpPr>
            <a:spLocks noGrp="1"/>
          </p:cNvSpPr>
          <p:nvPr>
            <p:ph type="dt" sz="quarter" idx="10"/>
          </p:nvPr>
        </p:nvSpPr>
        <p:spPr/>
        <p:txBody>
          <a:bodyPr/>
          <a:lstStyle/>
          <a:p>
            <a:pPr>
              <a:defRPr/>
            </a:pPr>
            <a:fld id="{B394F317-6483-411B-ADAF-3A4B9103B52B}" type="datetime1">
              <a:rPr lang="en-US" smtClean="0"/>
              <a:t>8/24/2022</a:t>
            </a:fld>
            <a:endParaRPr lang="en-US"/>
          </a:p>
        </p:txBody>
      </p:sp>
      <p:sp>
        <p:nvSpPr>
          <p:cNvPr id="6554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26360D-011A-4684-AA6D-86A532462582}" type="slidenum">
              <a:rPr lang="en-US" altLang="en-US" sz="1200">
                <a:solidFill>
                  <a:srgbClr val="898989"/>
                </a:solidFill>
              </a:rPr>
              <a:pPr>
                <a:spcBef>
                  <a:spcPct val="0"/>
                </a:spcBef>
                <a:buFontTx/>
                <a:buNone/>
              </a:pPr>
              <a:t>48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Bus Arbitration</a:t>
            </a:r>
          </a:p>
        </p:txBody>
      </p:sp>
      <p:pic>
        <p:nvPicPr>
          <p:cNvPr id="6554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92928CE-8B61-49FE-BADC-AD0BE09A1D3C}" type="datetime1">
              <a:rPr lang="en-US" smtClean="0"/>
              <a:t>8/24/2022</a:t>
            </a:fld>
            <a:endParaRPr lang="en-US"/>
          </a:p>
        </p:txBody>
      </p:sp>
      <p:sp>
        <p:nvSpPr>
          <p:cNvPr id="6656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8C3D0A7-11CF-479C-805B-ED608B9A23C9}" type="slidenum">
              <a:rPr lang="en-US" altLang="en-US" sz="1200">
                <a:solidFill>
                  <a:srgbClr val="898989"/>
                </a:solidFill>
              </a:rPr>
              <a:pPr>
                <a:spcBef>
                  <a:spcPct val="0"/>
                </a:spcBef>
                <a:buFontTx/>
                <a:buNone/>
              </a:pPr>
              <a:t>49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Daisy Chaining method </a:t>
            </a:r>
            <a:endParaRPr lang="en-US" sz="3200" dirty="0">
              <a:cs typeface="Arial" charset="0"/>
            </a:endParaRPr>
          </a:p>
        </p:txBody>
      </p:sp>
      <p:pic>
        <p:nvPicPr>
          <p:cNvPr id="6656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66567" name="Picture 8"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84350"/>
            <a:ext cx="70104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19590037-730A-4EAA-8BB1-EE3F25A8CC78}" type="datetime1">
              <a:rPr lang="en-US" smtClean="0"/>
              <a:t>8/24/2022</a:t>
            </a:fld>
            <a:endParaRPr lang="en-US"/>
          </a:p>
        </p:txBody>
      </p:sp>
      <p:sp>
        <p:nvSpPr>
          <p:cNvPr id="12291"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31A325-4F00-41FC-946C-D1B671A785C9}" type="slidenum">
              <a:rPr lang="en-US" altLang="en-US" sz="1200">
                <a:solidFill>
                  <a:srgbClr val="898989"/>
                </a:solidFill>
              </a:rPr>
              <a:pPr>
                <a:spcBef>
                  <a:spcPct val="0"/>
                </a:spcBef>
                <a:buFontTx/>
                <a:buNone/>
              </a:pPr>
              <a:t>5</a:t>
            </a:fld>
            <a:endParaRPr lang="en-US" altLang="en-US" sz="1200">
              <a:solidFill>
                <a:srgbClr val="898989"/>
              </a:solidFill>
            </a:endParaRP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Subject Syllabus</a:t>
            </a:r>
          </a:p>
        </p:txBody>
      </p:sp>
      <p:pic>
        <p:nvPicPr>
          <p:cNvPr id="12293"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graphicFrame>
        <p:nvGraphicFramePr>
          <p:cNvPr id="11" name="Content Placeholder 6"/>
          <p:cNvGraphicFramePr>
            <a:graphicFrameLocks noGrp="1"/>
          </p:cNvGraphicFramePr>
          <p:nvPr>
            <p:ph idx="1"/>
          </p:nvPr>
        </p:nvGraphicFramePr>
        <p:xfrm>
          <a:off x="457200" y="1004888"/>
          <a:ext cx="8458200" cy="4573587"/>
        </p:xfrm>
        <a:graphic>
          <a:graphicData uri="http://schemas.openxmlformats.org/drawingml/2006/table">
            <a:tbl>
              <a:tblPr firstRow="1" firstCol="1" bandRow="1">
                <a:tableStyleId>{BDBED569-4797-4DF1-A0F4-6AAB3CD982D8}</a:tableStyleId>
              </a:tblPr>
              <a:tblGrid>
                <a:gridCol w="1534852">
                  <a:extLst>
                    <a:ext uri="{9D8B030D-6E8A-4147-A177-3AD203B41FA5}">
                      <a16:colId xmlns:a16="http://schemas.microsoft.com/office/drawing/2014/main" xmlns="" val="20000"/>
                    </a:ext>
                  </a:extLst>
                </a:gridCol>
                <a:gridCol w="5390030">
                  <a:extLst>
                    <a:ext uri="{9D8B030D-6E8A-4147-A177-3AD203B41FA5}">
                      <a16:colId xmlns:a16="http://schemas.microsoft.com/office/drawing/2014/main" xmlns="" val="20001"/>
                    </a:ext>
                  </a:extLst>
                </a:gridCol>
                <a:gridCol w="1533318">
                  <a:extLst>
                    <a:ext uri="{9D8B030D-6E8A-4147-A177-3AD203B41FA5}">
                      <a16:colId xmlns:a16="http://schemas.microsoft.com/office/drawing/2014/main" xmlns="" val="20002"/>
                    </a:ext>
                  </a:extLst>
                </a:gridCol>
              </a:tblGrid>
              <a:tr h="509717">
                <a:tc gridSpan="3">
                  <a:txBody>
                    <a:bodyPr/>
                    <a:lstStyle/>
                    <a:p>
                      <a:pPr marL="0" marR="0" algn="ctr">
                        <a:lnSpc>
                          <a:spcPct val="115000"/>
                        </a:lnSpc>
                        <a:spcBef>
                          <a:spcPts val="0"/>
                        </a:spcBef>
                        <a:spcAft>
                          <a:spcPts val="0"/>
                        </a:spcAft>
                        <a:tabLst>
                          <a:tab pos="1533525" algn="l"/>
                        </a:tabLst>
                      </a:pPr>
                      <a:r>
                        <a:rPr lang="en-US" sz="1800" dirty="0">
                          <a:solidFill>
                            <a:schemeClr val="tx1"/>
                          </a:solidFill>
                          <a:effectLst/>
                        </a:rPr>
                        <a:t>Course Contents / Syllabus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70362">
                <a:tc>
                  <a:txBody>
                    <a:bodyPr/>
                    <a:lstStyle/>
                    <a:p>
                      <a:pPr marL="0" marR="0">
                        <a:lnSpc>
                          <a:spcPct val="115000"/>
                        </a:lnSpc>
                        <a:spcBef>
                          <a:spcPts val="0"/>
                        </a:spcBef>
                        <a:spcAft>
                          <a:spcPts val="0"/>
                        </a:spcAft>
                        <a:tabLst>
                          <a:tab pos="1533525" algn="l"/>
                        </a:tabLst>
                      </a:pPr>
                      <a:r>
                        <a:rPr lang="en-US" sz="2000" dirty="0">
                          <a:solidFill>
                            <a:schemeClr val="tx1"/>
                          </a:solidFill>
                          <a:effectLst/>
                        </a:rPr>
                        <a:t>UNIT-IV</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1000"/>
                        </a:spcAft>
                      </a:pPr>
                      <a:r>
                        <a:rPr lang="en-US" sz="2000" b="1" kern="1200" dirty="0">
                          <a:solidFill>
                            <a:schemeClr val="tx1"/>
                          </a:solidFill>
                          <a:effectLst/>
                          <a:latin typeface="+mn-lt"/>
                          <a:ea typeface="+mn-ea"/>
                          <a:cs typeface="+mn-cs"/>
                        </a:rPr>
                        <a:t>Memory Unit</a:t>
                      </a:r>
                    </a:p>
                  </a:txBody>
                  <a:tcPr marL="68580" marR="68580" marT="0" marB="0"/>
                </a:tc>
                <a:tc>
                  <a:txBody>
                    <a:bodyPr/>
                    <a:lstStyle/>
                    <a:p>
                      <a:pPr marL="0" marR="0" algn="r">
                        <a:lnSpc>
                          <a:spcPct val="115000"/>
                        </a:lnSpc>
                        <a:spcBef>
                          <a:spcPts val="0"/>
                        </a:spcBef>
                        <a:spcAft>
                          <a:spcPts val="0"/>
                        </a:spcAft>
                        <a:tabLst>
                          <a:tab pos="1533525" algn="l"/>
                        </a:tabLst>
                      </a:pPr>
                      <a:r>
                        <a:rPr lang="en-US" sz="1600" dirty="0">
                          <a:solidFill>
                            <a:schemeClr val="tx1"/>
                          </a:solidFill>
                          <a:effectLst/>
                        </a:rPr>
                        <a:t>8 hours</a:t>
                      </a:r>
                      <a:endParaRPr lang="en-US" sz="1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0001"/>
                  </a:ext>
                </a:extLst>
              </a:tr>
              <a:tr h="1371737">
                <a:tc gridSpan="3">
                  <a:txBody>
                    <a:bodyPr/>
                    <a:lstStyle/>
                    <a:p>
                      <a:pPr algn="just"/>
                      <a:r>
                        <a:rPr lang="en-IN" sz="1800" b="1" kern="1200" dirty="0">
                          <a:solidFill>
                            <a:schemeClr val="tx1"/>
                          </a:solidFill>
                          <a:effectLst/>
                        </a:rPr>
                        <a:t>Memory: Basic concept and hierarchy, semiconductor RAM memories, 2D &amp; 2 1/2D memory organization. ROM memories. Cache memories: concept and design issues &amp; performance, address mapping and replacement Auxiliary memories: magnetic disk, magnetic tape and optical disks Virtual memory: concept implementation, Memory Latency, Memory Bandwidth, Memory Seek Time.</a:t>
                      </a:r>
                      <a:endParaRPr lang="en-US" sz="14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370362">
                <a:tc>
                  <a:txBody>
                    <a:bodyPr/>
                    <a:lstStyle/>
                    <a:p>
                      <a:pPr marL="0" marR="0">
                        <a:lnSpc>
                          <a:spcPct val="115000"/>
                        </a:lnSpc>
                        <a:spcBef>
                          <a:spcPts val="0"/>
                        </a:spcBef>
                        <a:spcAft>
                          <a:spcPts val="0"/>
                        </a:spcAft>
                        <a:tabLst>
                          <a:tab pos="1533525" algn="l"/>
                        </a:tabLst>
                      </a:pPr>
                      <a:r>
                        <a:rPr lang="en-US" sz="2000" dirty="0">
                          <a:solidFill>
                            <a:schemeClr val="tx1"/>
                          </a:solidFill>
                          <a:effectLst/>
                        </a:rPr>
                        <a:t>UNIT-V</a:t>
                      </a:r>
                      <a:endParaRPr lang="en-US" sz="20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defTabSz="914400" rtl="0" eaLnBrk="1" latinLnBrk="0" hangingPunct="1">
                        <a:lnSpc>
                          <a:spcPct val="115000"/>
                        </a:lnSpc>
                        <a:spcBef>
                          <a:spcPts val="0"/>
                        </a:spcBef>
                        <a:spcAft>
                          <a:spcPts val="1000"/>
                        </a:spcAft>
                        <a:tabLst>
                          <a:tab pos="1533525" algn="l"/>
                        </a:tabLst>
                      </a:pPr>
                      <a:r>
                        <a:rPr lang="en-US" sz="2000" b="1" kern="1200" dirty="0">
                          <a:solidFill>
                            <a:schemeClr val="tx1"/>
                          </a:solidFill>
                          <a:effectLst/>
                          <a:latin typeface="+mn-lt"/>
                          <a:ea typeface="+mn-ea"/>
                          <a:cs typeface="+mn-cs"/>
                        </a:rPr>
                        <a:t>Input/Output</a:t>
                      </a:r>
                    </a:p>
                  </a:txBody>
                  <a:tcPr marL="68580" marR="68580" marT="0" marB="0"/>
                </a:tc>
                <a:tc>
                  <a:txBody>
                    <a:bodyPr/>
                    <a:lstStyle/>
                    <a:p>
                      <a:pPr marL="0" marR="0" algn="r">
                        <a:lnSpc>
                          <a:spcPct val="115000"/>
                        </a:lnSpc>
                        <a:spcBef>
                          <a:spcPts val="0"/>
                        </a:spcBef>
                        <a:spcAft>
                          <a:spcPts val="0"/>
                        </a:spcAft>
                        <a:tabLst>
                          <a:tab pos="1533525" algn="l"/>
                        </a:tabLst>
                      </a:pPr>
                      <a:r>
                        <a:rPr lang="en-US" sz="1600" dirty="0">
                          <a:solidFill>
                            <a:schemeClr val="tx1"/>
                          </a:solidFill>
                          <a:effectLst/>
                        </a:rPr>
                        <a:t>8 hours</a:t>
                      </a:r>
                      <a:endParaRPr lang="en-US" sz="12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xmlns="" val="10003"/>
                  </a:ext>
                </a:extLst>
              </a:tr>
              <a:tr h="1951409">
                <a:tc gridSpan="3">
                  <a:txBody>
                    <a:bodyPr/>
                    <a:lstStyle/>
                    <a:p>
                      <a:pPr marL="0" marR="0" algn="just">
                        <a:lnSpc>
                          <a:spcPct val="100000"/>
                        </a:lnSpc>
                        <a:spcBef>
                          <a:spcPts val="0"/>
                        </a:spcBef>
                        <a:spcAft>
                          <a:spcPts val="0"/>
                        </a:spcAft>
                        <a:tabLst>
                          <a:tab pos="1533525" algn="l"/>
                        </a:tabLst>
                      </a:pPr>
                      <a:r>
                        <a:rPr lang="en-US" sz="1800" b="1" kern="1200" dirty="0">
                          <a:solidFill>
                            <a:schemeClr val="tx1"/>
                          </a:solidFill>
                          <a:effectLst/>
                        </a:rPr>
                        <a:t>Peripheral devices, I/O interface, I/O ports, Interrupts: interrupt hardware, types of interrupts and exceptions. Modes of Data Transfer: Programmed I/O, interrupt initiated I/O and Direct Memory Access. ,I/O channels and processors. Serial Communication: Synchronous &amp; asynchronous communication.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858FE71-7846-4AA5-B18C-85838484E6F9}" type="datetime1">
              <a:rPr lang="en-US" smtClean="0"/>
              <a:t>8/24/2022</a:t>
            </a:fld>
            <a:endParaRPr lang="en-US"/>
          </a:p>
        </p:txBody>
      </p:sp>
      <p:sp>
        <p:nvSpPr>
          <p:cNvPr id="6758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48197CF-A45F-48ED-9F2A-1F541DBEE86B}" type="slidenum">
              <a:rPr lang="en-US" altLang="en-US" sz="1200">
                <a:solidFill>
                  <a:srgbClr val="898989"/>
                </a:solidFill>
              </a:rPr>
              <a:pPr>
                <a:spcBef>
                  <a:spcPct val="0"/>
                </a:spcBef>
                <a:buFontTx/>
                <a:buNone/>
              </a:pPr>
              <a:t>50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Daisy Chaining method </a:t>
            </a:r>
            <a:endParaRPr lang="en-US" sz="3200" dirty="0">
              <a:cs typeface="Arial" charset="0"/>
            </a:endParaRPr>
          </a:p>
        </p:txBody>
      </p:sp>
      <p:pic>
        <p:nvPicPr>
          <p:cNvPr id="6758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1"/>
          <p:cNvSpPr>
            <a:spLocks noGrp="1"/>
          </p:cNvSpPr>
          <p:nvPr>
            <p:ph idx="1"/>
          </p:nvPr>
        </p:nvSpPr>
        <p:spPr>
          <a:xfrm>
            <a:off x="457200" y="1412875"/>
            <a:ext cx="8229600" cy="3140075"/>
          </a:xfrm>
        </p:spPr>
        <p:txBody>
          <a:bodyPr anchor="ctr">
            <a:spAutoFit/>
          </a:bodyPr>
          <a:lstStyle/>
          <a:p>
            <a:pPr marL="0" indent="0">
              <a:spcBef>
                <a:spcPct val="0"/>
              </a:spcBef>
              <a:buFontTx/>
              <a:buNone/>
              <a:tabLst>
                <a:tab pos="457200" algn="l"/>
              </a:tabLst>
              <a:defRPr/>
            </a:pPr>
            <a:r>
              <a:rPr lang="en-US" altLang="en-US" sz="2200" b="1" dirty="0">
                <a:ea typeface="Times New Roman" panose="02020603050405020304" pitchFamily="18" charset="0"/>
                <a:cs typeface="Arial" panose="020B0604020202020204" pitchFamily="34" charset="0"/>
              </a:rPr>
              <a:t>Advantages –</a:t>
            </a:r>
            <a:endParaRPr lang="en-US" altLang="en-US" sz="2200" dirty="0">
              <a:ea typeface="Times New Roman" panose="02020603050405020304" pitchFamily="18" charset="0"/>
              <a:cs typeface="Arial" panose="020B0604020202020204" pitchFamily="34" charset="0"/>
            </a:endParaRPr>
          </a:p>
          <a:p>
            <a:pPr marL="457200" indent="-457200">
              <a:spcBef>
                <a:spcPct val="0"/>
              </a:spcBef>
              <a:buFont typeface="+mj-lt"/>
              <a:buAutoNum type="arabicPeriod"/>
              <a:tabLst>
                <a:tab pos="457200" algn="l"/>
              </a:tabLst>
              <a:defRPr/>
            </a:pPr>
            <a:r>
              <a:rPr lang="en-US" altLang="en-US" sz="2200" dirty="0">
                <a:ea typeface="Times New Roman" panose="02020603050405020304" pitchFamily="18" charset="0"/>
                <a:cs typeface="Arial" panose="020B0604020202020204" pitchFamily="34" charset="0"/>
              </a:rPr>
              <a:t>Simplicity and Scalability.</a:t>
            </a:r>
          </a:p>
          <a:p>
            <a:pPr marL="457200" indent="-457200">
              <a:spcBef>
                <a:spcPct val="0"/>
              </a:spcBef>
              <a:buFont typeface="+mj-lt"/>
              <a:buAutoNum type="arabicPeriod"/>
              <a:tabLst>
                <a:tab pos="457200" algn="l"/>
              </a:tabLst>
              <a:defRPr/>
            </a:pPr>
            <a:r>
              <a:rPr lang="en-US" altLang="en-US" sz="2200" dirty="0">
                <a:ea typeface="Times New Roman" panose="02020603050405020304" pitchFamily="18" charset="0"/>
                <a:cs typeface="Arial" panose="020B0604020202020204" pitchFamily="34" charset="0"/>
              </a:rPr>
              <a:t>The user can add more devices anywhere along the chain</a:t>
            </a:r>
          </a:p>
          <a:p>
            <a:pPr marL="0" indent="0">
              <a:spcBef>
                <a:spcPct val="0"/>
              </a:spcBef>
              <a:buFontTx/>
              <a:buChar char="•"/>
              <a:tabLst>
                <a:tab pos="457200" algn="l"/>
              </a:tabLst>
              <a:defRPr/>
            </a:pPr>
            <a:endParaRPr lang="en-US" altLang="en-US" sz="2200" dirty="0">
              <a:ea typeface="Times New Roman" panose="02020603050405020304" pitchFamily="18" charset="0"/>
              <a:cs typeface="Arial" panose="020B0604020202020204" pitchFamily="34" charset="0"/>
            </a:endParaRPr>
          </a:p>
          <a:p>
            <a:pPr marL="0" indent="0">
              <a:spcBef>
                <a:spcPct val="0"/>
              </a:spcBef>
              <a:buFontTx/>
              <a:buNone/>
              <a:tabLst>
                <a:tab pos="457200" algn="l"/>
              </a:tabLst>
              <a:defRPr/>
            </a:pPr>
            <a:r>
              <a:rPr lang="en-US" altLang="en-US" sz="2200" b="1" dirty="0">
                <a:ea typeface="Times New Roman" panose="02020603050405020304" pitchFamily="18" charset="0"/>
                <a:cs typeface="Arial" panose="020B0604020202020204" pitchFamily="34" charset="0"/>
              </a:rPr>
              <a:t>Disadvantages –</a:t>
            </a:r>
            <a:endParaRPr lang="en-US" altLang="en-US" sz="2200" dirty="0">
              <a:ea typeface="Times New Roman" panose="02020603050405020304" pitchFamily="18" charset="0"/>
              <a:cs typeface="Arial" panose="020B0604020202020204" pitchFamily="34" charset="0"/>
            </a:endParaRPr>
          </a:p>
          <a:p>
            <a:pPr marL="457200" indent="-457200" algn="just">
              <a:spcBef>
                <a:spcPct val="0"/>
              </a:spcBef>
              <a:buFont typeface="+mj-lt"/>
              <a:buAutoNum type="arabicPeriod"/>
              <a:tabLst>
                <a:tab pos="457200" algn="l"/>
              </a:tabLst>
              <a:defRPr/>
            </a:pPr>
            <a:r>
              <a:rPr lang="en-US" altLang="en-US" sz="2200" dirty="0">
                <a:ea typeface="Times New Roman" panose="02020603050405020304" pitchFamily="18" charset="0"/>
                <a:cs typeface="Arial" panose="020B0604020202020204" pitchFamily="34" charset="0"/>
              </a:rPr>
              <a:t>The value of priority assigned to a device is depends on the position of master bus.</a:t>
            </a:r>
          </a:p>
          <a:p>
            <a:pPr marL="457200" indent="-457200" algn="just">
              <a:spcBef>
                <a:spcPct val="0"/>
              </a:spcBef>
              <a:buFont typeface="+mj-lt"/>
              <a:buAutoNum type="arabicPeriod"/>
              <a:tabLst>
                <a:tab pos="457200" algn="l"/>
              </a:tabLst>
              <a:defRPr/>
            </a:pPr>
            <a:r>
              <a:rPr lang="en-US" altLang="en-US" sz="2200" b="1" dirty="0">
                <a:ea typeface="Times New Roman" panose="02020603050405020304" pitchFamily="18" charset="0"/>
                <a:cs typeface="Arial" panose="020B0604020202020204" pitchFamily="34" charset="0"/>
              </a:rPr>
              <a:t>Propagation delay </a:t>
            </a:r>
            <a:r>
              <a:rPr lang="en-US" altLang="en-US" sz="2200" dirty="0">
                <a:ea typeface="Times New Roman" panose="02020603050405020304" pitchFamily="18" charset="0"/>
                <a:cs typeface="Arial" panose="020B0604020202020204" pitchFamily="34" charset="0"/>
              </a:rPr>
              <a:t>is arises in this method.</a:t>
            </a:r>
          </a:p>
          <a:p>
            <a:pPr marL="457200" indent="-457200" algn="just">
              <a:spcBef>
                <a:spcPct val="0"/>
              </a:spcBef>
              <a:buFont typeface="+mj-lt"/>
              <a:buAutoNum type="arabicPeriod"/>
              <a:tabLst>
                <a:tab pos="457200" algn="l"/>
              </a:tabLst>
              <a:defRPr/>
            </a:pPr>
            <a:r>
              <a:rPr lang="en-US" altLang="en-US" sz="2200" dirty="0">
                <a:ea typeface="Times New Roman" panose="02020603050405020304" pitchFamily="18" charset="0"/>
                <a:cs typeface="Arial" panose="020B0604020202020204" pitchFamily="34" charset="0"/>
              </a:rPr>
              <a:t>If </a:t>
            </a:r>
            <a:r>
              <a:rPr lang="en-US" altLang="en-US" sz="2200" b="1" dirty="0">
                <a:ea typeface="Times New Roman" panose="02020603050405020304" pitchFamily="18" charset="0"/>
                <a:cs typeface="Arial" panose="020B0604020202020204" pitchFamily="34" charset="0"/>
              </a:rPr>
              <a:t>one device fails then entire system will stop working.</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22F4925-2DD5-4ACC-A355-4D5DF943FF11}" type="datetime1">
              <a:rPr lang="en-US" smtClean="0"/>
              <a:t>8/24/2022</a:t>
            </a:fld>
            <a:endParaRPr lang="en-US"/>
          </a:p>
        </p:txBody>
      </p:sp>
      <p:sp>
        <p:nvSpPr>
          <p:cNvPr id="6861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0DAD2CC-3516-4D5A-982E-27A7C3CE85FD}" type="slidenum">
              <a:rPr lang="en-US" altLang="en-US" sz="1200">
                <a:solidFill>
                  <a:srgbClr val="898989"/>
                </a:solidFill>
              </a:rPr>
              <a:pPr>
                <a:spcBef>
                  <a:spcPct val="0"/>
                </a:spcBef>
                <a:buFontTx/>
                <a:buNone/>
              </a:pPr>
              <a:t>51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514350" indent="-514350" algn="ctr" eaLnBrk="1" hangingPunct="1">
              <a:defRPr/>
            </a:pPr>
            <a:r>
              <a:rPr lang="en-US" sz="3200" b="1" dirty="0">
                <a:cs typeface="Arial" charset="0"/>
              </a:rPr>
              <a:t>Polling or Rotating Priority Method </a:t>
            </a:r>
          </a:p>
        </p:txBody>
      </p:sp>
      <p:pic>
        <p:nvPicPr>
          <p:cNvPr id="6861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68615" name="Picture 8"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71600"/>
            <a:ext cx="7010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B91AAC9-83E9-44EA-B148-347F8C5682CA}" type="datetime1">
              <a:rPr lang="en-US" smtClean="0"/>
              <a:t>8/24/2022</a:t>
            </a:fld>
            <a:endParaRPr lang="en-US"/>
          </a:p>
        </p:txBody>
      </p:sp>
      <p:sp>
        <p:nvSpPr>
          <p:cNvPr id="6963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3B433EC-81A3-41E5-AF5D-CA87881D7FDA}" type="slidenum">
              <a:rPr lang="en-US" altLang="en-US" sz="1200">
                <a:solidFill>
                  <a:srgbClr val="898989"/>
                </a:solidFill>
              </a:rPr>
              <a:pPr>
                <a:spcBef>
                  <a:spcPct val="0"/>
                </a:spcBef>
                <a:buFontTx/>
                <a:buNone/>
              </a:pPr>
              <a:t>52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marL="514350" indent="-514350" algn="ctr" eaLnBrk="1" hangingPunct="1">
              <a:defRPr/>
            </a:pPr>
            <a:r>
              <a:rPr lang="en-US" sz="3200" b="1" dirty="0">
                <a:cs typeface="Arial" charset="0"/>
              </a:rPr>
              <a:t>Polling or Rotating Priority Method </a:t>
            </a:r>
          </a:p>
        </p:txBody>
      </p:sp>
      <p:pic>
        <p:nvPicPr>
          <p:cNvPr id="6963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Rectangle 1"/>
          <p:cNvSpPr>
            <a:spLocks noGrp="1"/>
          </p:cNvSpPr>
          <p:nvPr>
            <p:ph idx="1"/>
          </p:nvPr>
        </p:nvSpPr>
        <p:spPr>
          <a:xfrm>
            <a:off x="762000" y="1049338"/>
            <a:ext cx="7772400" cy="3140075"/>
          </a:xfrm>
        </p:spPr>
        <p:txBody>
          <a:bodyPr anchor="ctr">
            <a:spAutoFit/>
          </a:bodyPr>
          <a:lstStyle/>
          <a:p>
            <a:pPr marL="0" indent="0">
              <a:spcBef>
                <a:spcPct val="0"/>
              </a:spcBef>
              <a:buFontTx/>
              <a:buNone/>
              <a:tabLst>
                <a:tab pos="457200" algn="l"/>
              </a:tabLst>
              <a:defRPr/>
            </a:pPr>
            <a:r>
              <a:rPr lang="en-US" altLang="en-US" sz="2200" b="1" dirty="0">
                <a:ea typeface="Times New Roman" panose="02020603050405020304" pitchFamily="18" charset="0"/>
                <a:cs typeface="Arial" panose="020B0604020202020204" pitchFamily="34" charset="0"/>
              </a:rPr>
              <a:t>Advantages –</a:t>
            </a:r>
            <a:endParaRPr lang="en-US" altLang="en-US" sz="2200" dirty="0">
              <a:ea typeface="Times New Roman" panose="02020603050405020304" pitchFamily="18" charset="0"/>
              <a:cs typeface="Arial" panose="020B0604020202020204" pitchFamily="34" charset="0"/>
            </a:endParaRPr>
          </a:p>
          <a:p>
            <a:pPr marL="457200" indent="-457200" algn="just">
              <a:spcBef>
                <a:spcPct val="0"/>
              </a:spcBef>
              <a:buFont typeface="+mj-lt"/>
              <a:buAutoNum type="arabicPeriod"/>
              <a:tabLst>
                <a:tab pos="457200" algn="l"/>
              </a:tabLst>
              <a:defRPr/>
            </a:pPr>
            <a:r>
              <a:rPr lang="en-US" altLang="en-US" sz="2200" dirty="0">
                <a:ea typeface="Times New Roman" panose="02020603050405020304" pitchFamily="18" charset="0"/>
                <a:cs typeface="Arial" panose="020B0604020202020204" pitchFamily="34" charset="0"/>
              </a:rPr>
              <a:t>This method does not favor any particular device and processor.</a:t>
            </a:r>
          </a:p>
          <a:p>
            <a:pPr marL="457200" indent="-457200" algn="just">
              <a:spcBef>
                <a:spcPct val="0"/>
              </a:spcBef>
              <a:buFont typeface="+mj-lt"/>
              <a:buAutoNum type="arabicPeriod"/>
              <a:tabLst>
                <a:tab pos="457200" algn="l"/>
              </a:tabLst>
              <a:defRPr/>
            </a:pPr>
            <a:r>
              <a:rPr lang="en-US" altLang="en-US" sz="2200" dirty="0">
                <a:ea typeface="Times New Roman" panose="02020603050405020304" pitchFamily="18" charset="0"/>
                <a:cs typeface="Arial" panose="020B0604020202020204" pitchFamily="34" charset="0"/>
              </a:rPr>
              <a:t>The method is also quite simple.</a:t>
            </a:r>
          </a:p>
          <a:p>
            <a:pPr marL="457200" indent="-457200" algn="just">
              <a:spcBef>
                <a:spcPct val="0"/>
              </a:spcBef>
              <a:buFont typeface="+mj-lt"/>
              <a:buAutoNum type="arabicPeriod"/>
              <a:tabLst>
                <a:tab pos="457200" algn="l"/>
              </a:tabLst>
              <a:defRPr/>
            </a:pPr>
            <a:r>
              <a:rPr lang="en-US" altLang="en-US" sz="2200" dirty="0">
                <a:ea typeface="Times New Roman" panose="02020603050405020304" pitchFamily="18" charset="0"/>
                <a:cs typeface="Arial" panose="020B0604020202020204" pitchFamily="34" charset="0"/>
              </a:rPr>
              <a:t>If one device fails then entire system will not stop working.</a:t>
            </a:r>
          </a:p>
          <a:p>
            <a:pPr marL="0" indent="0" algn="just">
              <a:spcBef>
                <a:spcPct val="0"/>
              </a:spcBef>
              <a:buFont typeface="Arial" panose="020B0604020202020204" pitchFamily="34" charset="0"/>
              <a:buNone/>
              <a:tabLst>
                <a:tab pos="457200" algn="l"/>
              </a:tabLst>
              <a:defRPr/>
            </a:pPr>
            <a:endParaRPr lang="en-US" altLang="en-US" sz="2200" dirty="0">
              <a:ea typeface="Times New Roman" panose="02020603050405020304" pitchFamily="18" charset="0"/>
              <a:cs typeface="Arial" panose="020B0604020202020204" pitchFamily="34" charset="0"/>
            </a:endParaRPr>
          </a:p>
          <a:p>
            <a:pPr marL="0" indent="0">
              <a:spcBef>
                <a:spcPct val="0"/>
              </a:spcBef>
              <a:buFontTx/>
              <a:buNone/>
              <a:tabLst>
                <a:tab pos="457200" algn="l"/>
              </a:tabLst>
              <a:defRPr/>
            </a:pPr>
            <a:r>
              <a:rPr lang="en-US" altLang="en-US" sz="2200" b="1" dirty="0">
                <a:ea typeface="Times New Roman" panose="02020603050405020304" pitchFamily="18" charset="0"/>
                <a:cs typeface="Arial" panose="020B0604020202020204" pitchFamily="34" charset="0"/>
              </a:rPr>
              <a:t>Disadvantages –</a:t>
            </a:r>
            <a:endParaRPr lang="en-US" altLang="en-US" sz="2200" dirty="0">
              <a:ea typeface="Times New Roman" panose="02020603050405020304" pitchFamily="18" charset="0"/>
              <a:cs typeface="Arial" panose="020B0604020202020204" pitchFamily="34" charset="0"/>
            </a:endParaRPr>
          </a:p>
          <a:p>
            <a:pPr marL="457200" indent="-457200" algn="just">
              <a:spcBef>
                <a:spcPct val="0"/>
              </a:spcBef>
              <a:buFont typeface="+mj-lt"/>
              <a:buAutoNum type="arabicPeriod"/>
              <a:tabLst>
                <a:tab pos="457200" algn="l"/>
              </a:tabLst>
              <a:defRPr/>
            </a:pPr>
            <a:r>
              <a:rPr lang="en-US" altLang="en-US" sz="2200" dirty="0">
                <a:ea typeface="Times New Roman" panose="02020603050405020304" pitchFamily="18" charset="0"/>
                <a:cs typeface="Arial" panose="020B0604020202020204" pitchFamily="34" charset="0"/>
              </a:rPr>
              <a:t>Adding bus masters is difficult as increases the number of address lines of the circuit.</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191880E-83D1-4EE5-967D-BFE4BA4393FE}" type="datetime1">
              <a:rPr lang="en-US" smtClean="0"/>
              <a:t>8/24/2022</a:t>
            </a:fld>
            <a:endParaRPr lang="en-US"/>
          </a:p>
        </p:txBody>
      </p:sp>
      <p:sp>
        <p:nvSpPr>
          <p:cNvPr id="7065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DC9F3F-A844-40D7-91AD-8C7A52FA1782}" type="slidenum">
              <a:rPr lang="en-US" altLang="en-US" sz="1200">
                <a:solidFill>
                  <a:srgbClr val="898989"/>
                </a:solidFill>
              </a:rPr>
              <a:pPr>
                <a:spcBef>
                  <a:spcPct val="0"/>
                </a:spcBef>
                <a:buFontTx/>
                <a:buNone/>
              </a:pPr>
              <a:t>53</a:t>
            </a:fld>
            <a:endParaRPr lang="en-US" altLang="en-US" sz="1200">
              <a:solidFill>
                <a:srgbClr val="898989"/>
              </a:solidFill>
            </a:endParaRPr>
          </a:p>
        </p:txBody>
      </p:sp>
      <p:sp>
        <p:nvSpPr>
          <p:cNvPr id="7" name="Title 1"/>
          <p:cNvSpPr txBox="1">
            <a:spLocks/>
          </p:cNvSpPr>
          <p:nvPr/>
        </p:nvSpPr>
        <p:spPr>
          <a:xfrm>
            <a:off x="1371600" y="0"/>
            <a:ext cx="7772400" cy="9255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Fixed priority or Independent Request method</a:t>
            </a:r>
            <a:endParaRPr lang="en-US" sz="3200" dirty="0">
              <a:cs typeface="Arial" charset="0"/>
            </a:endParaRPr>
          </a:p>
        </p:txBody>
      </p:sp>
      <p:pic>
        <p:nvPicPr>
          <p:cNvPr id="7066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70663" name="Picture 8"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90BFDFE-9B35-4CFC-ADD6-6BF803B34866}" type="datetime1">
              <a:rPr lang="en-US" smtClean="0"/>
              <a:t>8/24/2022</a:t>
            </a:fld>
            <a:endParaRPr lang="en-US"/>
          </a:p>
        </p:txBody>
      </p:sp>
      <p:sp>
        <p:nvSpPr>
          <p:cNvPr id="7168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6F8226-F2CB-476C-8122-E14F517064FD}" type="slidenum">
              <a:rPr lang="en-US" altLang="en-US" sz="1200">
                <a:solidFill>
                  <a:srgbClr val="898989"/>
                </a:solidFill>
              </a:rPr>
              <a:pPr>
                <a:spcBef>
                  <a:spcPct val="0"/>
                </a:spcBef>
                <a:buFontTx/>
                <a:buNone/>
              </a:pPr>
              <a:t>54</a:t>
            </a:fld>
            <a:endParaRPr lang="en-US" altLang="en-US" sz="1200">
              <a:solidFill>
                <a:srgbClr val="898989"/>
              </a:solidFill>
            </a:endParaRPr>
          </a:p>
        </p:txBody>
      </p:sp>
      <p:sp>
        <p:nvSpPr>
          <p:cNvPr id="7" name="Title 1"/>
          <p:cNvSpPr txBox="1">
            <a:spLocks/>
          </p:cNvSpPr>
          <p:nvPr/>
        </p:nvSpPr>
        <p:spPr>
          <a:xfrm>
            <a:off x="1371600" y="0"/>
            <a:ext cx="7772400" cy="9255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Fixed priority or Independent Request method</a:t>
            </a:r>
            <a:endParaRPr lang="en-US" sz="3200" dirty="0">
              <a:cs typeface="Arial" charset="0"/>
            </a:endParaRPr>
          </a:p>
        </p:txBody>
      </p:sp>
      <p:pic>
        <p:nvPicPr>
          <p:cNvPr id="7168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6" name="Rectangle 1"/>
          <p:cNvSpPr>
            <a:spLocks noGrp="1"/>
          </p:cNvSpPr>
          <p:nvPr>
            <p:ph idx="1"/>
          </p:nvPr>
        </p:nvSpPr>
        <p:spPr>
          <a:xfrm>
            <a:off x="685800" y="925513"/>
            <a:ext cx="8001000" cy="2124075"/>
          </a:xfrm>
        </p:spPr>
        <p:txBody>
          <a:bodyPr anchor="ctr">
            <a:spAutoFit/>
          </a:bodyPr>
          <a:lstStyle/>
          <a:p>
            <a:pPr marL="0" indent="0" algn="just">
              <a:spcBef>
                <a:spcPct val="0"/>
              </a:spcBef>
              <a:buFontTx/>
              <a:buNone/>
              <a:tabLst>
                <a:tab pos="457200" algn="l"/>
              </a:tabLst>
            </a:pPr>
            <a:endParaRPr lang="en-US" altLang="en-US" sz="2200" b="1">
              <a:ea typeface="Times New Roman" panose="02020603050405020304" pitchFamily="18" charset="0"/>
              <a:cs typeface="Arial" panose="020B0604020202020204" pitchFamily="34" charset="0"/>
            </a:endParaRPr>
          </a:p>
          <a:p>
            <a:pPr marL="0" indent="0" algn="just">
              <a:spcBef>
                <a:spcPct val="0"/>
              </a:spcBef>
              <a:buFontTx/>
              <a:buNone/>
              <a:tabLst>
                <a:tab pos="457200" algn="l"/>
              </a:tabLst>
            </a:pPr>
            <a:r>
              <a:rPr lang="en-US" altLang="en-US" sz="2200" b="1">
                <a:ea typeface="Times New Roman" panose="02020603050405020304" pitchFamily="18" charset="0"/>
                <a:cs typeface="Arial" panose="020B0604020202020204" pitchFamily="34" charset="0"/>
              </a:rPr>
              <a:t>Advantages –</a:t>
            </a:r>
            <a:endParaRPr lang="en-US" altLang="en-US" sz="2200">
              <a:ea typeface="Times New Roman" panose="02020603050405020304" pitchFamily="18" charset="0"/>
              <a:cs typeface="Arial" panose="020B0604020202020204" pitchFamily="34" charset="0"/>
            </a:endParaRPr>
          </a:p>
          <a:p>
            <a:pPr marL="0" indent="0" algn="just">
              <a:spcBef>
                <a:spcPct val="0"/>
              </a:spcBef>
              <a:buFontTx/>
              <a:buChar char="•"/>
              <a:tabLst>
                <a:tab pos="457200" algn="l"/>
              </a:tabLst>
            </a:pPr>
            <a:r>
              <a:rPr lang="en-US" altLang="en-US" sz="2200">
                <a:ea typeface="Times New Roman" panose="02020603050405020304" pitchFamily="18" charset="0"/>
                <a:cs typeface="Arial" panose="020B0604020202020204" pitchFamily="34" charset="0"/>
              </a:rPr>
              <a:t>This method generates fast response.</a:t>
            </a:r>
          </a:p>
          <a:p>
            <a:pPr marL="0" indent="0" algn="just">
              <a:spcBef>
                <a:spcPct val="0"/>
              </a:spcBef>
              <a:buFont typeface="Arial" panose="020B0604020202020204" pitchFamily="34" charset="0"/>
              <a:buNone/>
              <a:tabLst>
                <a:tab pos="457200" algn="l"/>
              </a:tabLst>
            </a:pPr>
            <a:endParaRPr lang="en-US" altLang="en-US" sz="2200">
              <a:ea typeface="Times New Roman" panose="02020603050405020304" pitchFamily="18" charset="0"/>
              <a:cs typeface="Arial" panose="020B0604020202020204" pitchFamily="34" charset="0"/>
            </a:endParaRPr>
          </a:p>
          <a:p>
            <a:pPr marL="0" indent="0" algn="just">
              <a:spcBef>
                <a:spcPct val="0"/>
              </a:spcBef>
              <a:buFontTx/>
              <a:buNone/>
              <a:tabLst>
                <a:tab pos="457200" algn="l"/>
              </a:tabLst>
            </a:pPr>
            <a:r>
              <a:rPr lang="en-US" altLang="en-US" sz="2200" b="1">
                <a:ea typeface="Times New Roman" panose="02020603050405020304" pitchFamily="18" charset="0"/>
                <a:cs typeface="Arial" panose="020B0604020202020204" pitchFamily="34" charset="0"/>
              </a:rPr>
              <a:t>Disadvantages –</a:t>
            </a:r>
            <a:endParaRPr lang="en-US" altLang="en-US" sz="2200">
              <a:ea typeface="Times New Roman" panose="02020603050405020304" pitchFamily="18" charset="0"/>
              <a:cs typeface="Arial" panose="020B0604020202020204" pitchFamily="34" charset="0"/>
            </a:endParaRPr>
          </a:p>
          <a:p>
            <a:pPr marL="0" indent="0" algn="just">
              <a:spcBef>
                <a:spcPct val="0"/>
              </a:spcBef>
              <a:buFontTx/>
              <a:buChar char="•"/>
              <a:tabLst>
                <a:tab pos="457200" algn="l"/>
              </a:tabLst>
            </a:pPr>
            <a:r>
              <a:rPr lang="en-US" altLang="en-US" sz="2200">
                <a:ea typeface="Times New Roman" panose="02020603050405020304" pitchFamily="18" charset="0"/>
                <a:cs typeface="Arial" panose="020B0604020202020204" pitchFamily="34" charset="0"/>
              </a:rPr>
              <a:t>Hardware cost is high as large no. of control lines are required.</a:t>
            </a:r>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a:xfrm>
            <a:off x="152400" y="817563"/>
            <a:ext cx="8763000" cy="5722937"/>
          </a:xfrm>
        </p:spPr>
        <p:txBody>
          <a:bodyPr/>
          <a:lstStyle/>
          <a:p>
            <a:pPr marL="457200" indent="-457200">
              <a:spcAft>
                <a:spcPts val="800"/>
              </a:spcAft>
              <a:buFont typeface="Calibri" panose="020F0502020204030204" pitchFamily="34" charset="0"/>
              <a:buAutoNum type="arabicPeriod"/>
            </a:pPr>
            <a:r>
              <a:rPr lang="en-IN" altLang="en-US" sz="2000"/>
              <a:t>To resolve the clash over the access of the system BUS we use ______</a:t>
            </a:r>
            <a:br>
              <a:rPr lang="en-IN" altLang="en-US" sz="2000"/>
            </a:br>
            <a:r>
              <a:rPr lang="en-IN" altLang="en-US" sz="2000"/>
              <a:t>a) Multiple BUS</a:t>
            </a:r>
            <a:br>
              <a:rPr lang="en-IN" altLang="en-US" sz="2000"/>
            </a:br>
            <a:r>
              <a:rPr lang="en-IN" altLang="en-US" sz="2000"/>
              <a:t>b) BUS arbitrator</a:t>
            </a:r>
            <a:br>
              <a:rPr lang="en-IN" altLang="en-US" sz="2000"/>
            </a:br>
            <a:r>
              <a:rPr lang="en-IN" altLang="en-US" sz="2000"/>
              <a:t>c) Priority access</a:t>
            </a:r>
            <a:br>
              <a:rPr lang="en-IN" altLang="en-US" sz="2000"/>
            </a:br>
            <a:r>
              <a:rPr lang="en-IN" altLang="en-US" sz="2000"/>
              <a:t>d) None of the mentioned</a:t>
            </a:r>
          </a:p>
          <a:p>
            <a:pPr marL="457200" indent="-457200">
              <a:spcAft>
                <a:spcPts val="800"/>
              </a:spcAft>
              <a:buFont typeface="Calibri" panose="020F0502020204030204" pitchFamily="34" charset="0"/>
              <a:buAutoNum type="arabicPeriod"/>
            </a:pPr>
            <a:r>
              <a:rPr lang="en-IN" altLang="en-US" sz="2000"/>
              <a:t> The device which is allowed to initiate data transfers on the BUS at any time is called _____</a:t>
            </a:r>
            <a:br>
              <a:rPr lang="en-IN" altLang="en-US" sz="2000"/>
            </a:br>
            <a:r>
              <a:rPr lang="en-IN" altLang="en-US" sz="2000"/>
              <a:t>a) BUS master</a:t>
            </a:r>
            <a:br>
              <a:rPr lang="en-IN" altLang="en-US" sz="2000"/>
            </a:br>
            <a:r>
              <a:rPr lang="en-IN" altLang="en-US" sz="2000"/>
              <a:t>b) Processor</a:t>
            </a:r>
            <a:br>
              <a:rPr lang="en-IN" altLang="en-US" sz="2000"/>
            </a:br>
            <a:r>
              <a:rPr lang="en-IN" altLang="en-US" sz="2000"/>
              <a:t>c) BUS arbitrator</a:t>
            </a:r>
            <a:br>
              <a:rPr lang="en-IN" altLang="en-US" sz="2000"/>
            </a:br>
            <a:r>
              <a:rPr lang="en-IN" altLang="en-US" sz="2000"/>
              <a:t>d) Controller</a:t>
            </a:r>
          </a:p>
          <a:p>
            <a:pPr marL="457200" indent="-457200">
              <a:spcAft>
                <a:spcPts val="800"/>
              </a:spcAft>
              <a:buFont typeface="Calibri" panose="020F0502020204030204" pitchFamily="34" charset="0"/>
              <a:buAutoNum type="arabicPeriod"/>
            </a:pPr>
            <a:r>
              <a:rPr lang="en-IN" altLang="en-US" sz="2000"/>
              <a:t> ______ BUS arbitration approach uses the involvement of the processor.</a:t>
            </a:r>
            <a:br>
              <a:rPr lang="en-IN" altLang="en-US" sz="2000"/>
            </a:br>
            <a:r>
              <a:rPr lang="en-IN" altLang="en-US" sz="2000"/>
              <a:t>a) Centralised arbitration</a:t>
            </a:r>
            <a:br>
              <a:rPr lang="en-IN" altLang="en-US" sz="2000"/>
            </a:br>
            <a:r>
              <a:rPr lang="en-IN" altLang="en-US" sz="2000"/>
              <a:t>b) Distributed arbitration</a:t>
            </a:r>
            <a:br>
              <a:rPr lang="en-IN" altLang="en-US" sz="2000"/>
            </a:br>
            <a:r>
              <a:rPr lang="en-IN" altLang="en-US" sz="2000"/>
              <a:t>c) Random arbitration</a:t>
            </a:r>
            <a:br>
              <a:rPr lang="en-IN" altLang="en-US" sz="2000"/>
            </a:br>
            <a:r>
              <a:rPr lang="en-IN" altLang="en-US" sz="2000"/>
              <a:t>d) All of the mentioned</a:t>
            </a:r>
            <a:endParaRPr lang="en-US" altLang="en-US" sz="200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E5E6EFCA-316E-4195-981A-7B5FEC8D5B43}"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7270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536021A-CADB-4FB9-9C77-FA299C810F50}" type="slidenum">
              <a:rPr lang="en-US" altLang="en-US" sz="1200">
                <a:solidFill>
                  <a:srgbClr val="898989"/>
                </a:solidFill>
              </a:rPr>
              <a:pPr>
                <a:spcBef>
                  <a:spcPct val="0"/>
                </a:spcBef>
                <a:buFontTx/>
                <a:buNone/>
              </a:pPr>
              <a:t>55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7271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Content Placeholder 2"/>
          <p:cNvSpPr>
            <a:spLocks noGrp="1"/>
          </p:cNvSpPr>
          <p:nvPr>
            <p:ph idx="1"/>
          </p:nvPr>
        </p:nvSpPr>
        <p:spPr>
          <a:xfrm>
            <a:off x="152400" y="817563"/>
            <a:ext cx="8763000" cy="5722937"/>
          </a:xfrm>
        </p:spPr>
        <p:txBody>
          <a:bodyPr/>
          <a:lstStyle/>
          <a:p>
            <a:pPr marL="457200" indent="-457200">
              <a:spcAft>
                <a:spcPts val="800"/>
              </a:spcAft>
              <a:buFont typeface="Calibri" panose="020F0502020204030204" pitchFamily="34" charset="0"/>
              <a:buAutoNum type="arabicPeriod"/>
            </a:pPr>
            <a:r>
              <a:rPr lang="en-IN" altLang="en-US" sz="2000"/>
              <a:t>To resolve the clash over the access of the system BUS we use ______</a:t>
            </a:r>
            <a:br>
              <a:rPr lang="en-IN" altLang="en-US" sz="2000"/>
            </a:br>
            <a:r>
              <a:rPr lang="en-IN" altLang="en-US" sz="2000"/>
              <a:t>a) Multiple BUS</a:t>
            </a:r>
            <a:br>
              <a:rPr lang="en-IN" altLang="en-US" sz="2000"/>
            </a:br>
            <a:r>
              <a:rPr lang="en-IN" altLang="en-US" sz="2000"/>
              <a:t>b) </a:t>
            </a:r>
            <a:r>
              <a:rPr lang="en-IN" altLang="en-US" sz="2000" b="1"/>
              <a:t>BUS arbitrator</a:t>
            </a:r>
            <a:r>
              <a:rPr lang="en-IN" altLang="en-US" sz="2000"/>
              <a:t/>
            </a:r>
            <a:br>
              <a:rPr lang="en-IN" altLang="en-US" sz="2000"/>
            </a:br>
            <a:r>
              <a:rPr lang="en-IN" altLang="en-US" sz="2000"/>
              <a:t>c) Priority access</a:t>
            </a:r>
            <a:br>
              <a:rPr lang="en-IN" altLang="en-US" sz="2000"/>
            </a:br>
            <a:r>
              <a:rPr lang="en-IN" altLang="en-US" sz="2000"/>
              <a:t>d) None of the mentioned</a:t>
            </a:r>
          </a:p>
          <a:p>
            <a:pPr marL="457200" indent="-457200">
              <a:spcAft>
                <a:spcPts val="800"/>
              </a:spcAft>
              <a:buFont typeface="Calibri" panose="020F0502020204030204" pitchFamily="34" charset="0"/>
              <a:buAutoNum type="arabicPeriod"/>
            </a:pPr>
            <a:r>
              <a:rPr lang="en-IN" altLang="en-US" sz="2000"/>
              <a:t> The device which is allowed to initiate data transfers on the BUS at any time is called _____</a:t>
            </a:r>
            <a:br>
              <a:rPr lang="en-IN" altLang="en-US" sz="2000"/>
            </a:br>
            <a:r>
              <a:rPr lang="en-IN" altLang="en-US" sz="2000" b="1"/>
              <a:t>a) BUS master</a:t>
            </a:r>
            <a:r>
              <a:rPr lang="en-IN" altLang="en-US" sz="2000"/>
              <a:t/>
            </a:r>
            <a:br>
              <a:rPr lang="en-IN" altLang="en-US" sz="2000"/>
            </a:br>
            <a:r>
              <a:rPr lang="en-IN" altLang="en-US" sz="2000"/>
              <a:t>b) Processor</a:t>
            </a:r>
            <a:br>
              <a:rPr lang="en-IN" altLang="en-US" sz="2000"/>
            </a:br>
            <a:r>
              <a:rPr lang="en-IN" altLang="en-US" sz="2000"/>
              <a:t>c) BUS arbitrator</a:t>
            </a:r>
            <a:br>
              <a:rPr lang="en-IN" altLang="en-US" sz="2000"/>
            </a:br>
            <a:r>
              <a:rPr lang="en-IN" altLang="en-US" sz="2000"/>
              <a:t>d) Controller</a:t>
            </a:r>
          </a:p>
          <a:p>
            <a:pPr marL="457200" indent="-457200">
              <a:spcAft>
                <a:spcPts val="800"/>
              </a:spcAft>
              <a:buFont typeface="Calibri" panose="020F0502020204030204" pitchFamily="34" charset="0"/>
              <a:buAutoNum type="arabicPeriod"/>
            </a:pPr>
            <a:r>
              <a:rPr lang="en-IN" altLang="en-US" sz="2000"/>
              <a:t> ______ BUS arbitration approach uses the involvement of the processor.</a:t>
            </a:r>
            <a:br>
              <a:rPr lang="en-IN" altLang="en-US" sz="2000"/>
            </a:br>
            <a:r>
              <a:rPr lang="en-IN" altLang="en-US" sz="2000" b="1"/>
              <a:t>a) Centralised arbitration</a:t>
            </a:r>
            <a:r>
              <a:rPr lang="en-IN" altLang="en-US" sz="2000"/>
              <a:t/>
            </a:r>
            <a:br>
              <a:rPr lang="en-IN" altLang="en-US" sz="2000"/>
            </a:br>
            <a:r>
              <a:rPr lang="en-IN" altLang="en-US" sz="2000"/>
              <a:t>b) Distributed arbitration</a:t>
            </a:r>
            <a:br>
              <a:rPr lang="en-IN" altLang="en-US" sz="2000"/>
            </a:br>
            <a:r>
              <a:rPr lang="en-IN" altLang="en-US" sz="2000"/>
              <a:t>c) Random arbitration</a:t>
            </a:r>
            <a:br>
              <a:rPr lang="en-IN" altLang="en-US" sz="2000"/>
            </a:br>
            <a:r>
              <a:rPr lang="en-IN" altLang="en-US" sz="2000"/>
              <a:t>d) All of the mentioned</a:t>
            </a:r>
            <a:endParaRPr lang="en-US" altLang="en-US" sz="200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EBF8C93F-FFF5-48FE-9CB0-966911E4B488}"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7373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C68276-88EE-4AA8-85F3-523F42DB8E53}" type="slidenum">
              <a:rPr lang="en-US" altLang="en-US" sz="1200">
                <a:solidFill>
                  <a:srgbClr val="898989"/>
                </a:solidFill>
              </a:rPr>
              <a:pPr>
                <a:spcBef>
                  <a:spcPct val="0"/>
                </a:spcBef>
                <a:buFontTx/>
                <a:buNone/>
              </a:pPr>
              <a:t>56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 with Answers</a:t>
            </a:r>
          </a:p>
        </p:txBody>
      </p:sp>
      <p:pic>
        <p:nvPicPr>
          <p:cNvPr id="7373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p:cNvSpPr>
            <a:spLocks noGrp="1"/>
          </p:cNvSpPr>
          <p:nvPr>
            <p:ph idx="1"/>
          </p:nvPr>
        </p:nvSpPr>
        <p:spPr>
          <a:xfrm>
            <a:off x="152400" y="817563"/>
            <a:ext cx="8991600" cy="5722937"/>
          </a:xfrm>
        </p:spPr>
        <p:txBody>
          <a:bodyPr/>
          <a:lstStyle/>
          <a:p>
            <a:pPr marL="457200" indent="-457200">
              <a:spcAft>
                <a:spcPts val="800"/>
              </a:spcAft>
              <a:buFont typeface="Calibri" panose="020F0502020204030204" pitchFamily="34" charset="0"/>
              <a:buAutoNum type="arabicPeriod" startAt="4"/>
            </a:pPr>
            <a:r>
              <a:rPr lang="en-IN" altLang="en-US" sz="2000"/>
              <a:t>When the processor receives the request from a device, it responds by sending _____</a:t>
            </a:r>
            <a:br>
              <a:rPr lang="en-IN" altLang="en-US" sz="2000"/>
            </a:br>
            <a:r>
              <a:rPr lang="en-IN" altLang="en-US" sz="2000"/>
              <a:t>a) Request signal</a:t>
            </a:r>
            <a:br>
              <a:rPr lang="en-IN" altLang="en-US" sz="2000"/>
            </a:br>
            <a:r>
              <a:rPr lang="en-IN" altLang="en-US" sz="2000"/>
              <a:t>b) BUS grant signal</a:t>
            </a:r>
            <a:br>
              <a:rPr lang="en-IN" altLang="en-US" sz="2000"/>
            </a:br>
            <a:r>
              <a:rPr lang="en-IN" altLang="en-US" sz="2000"/>
              <a:t>c) Response signal</a:t>
            </a:r>
            <a:br>
              <a:rPr lang="en-IN" altLang="en-US" sz="2000"/>
            </a:br>
            <a:r>
              <a:rPr lang="en-IN" altLang="en-US" sz="2000"/>
              <a:t>d) None of the mentioned</a:t>
            </a:r>
          </a:p>
          <a:p>
            <a:pPr marL="457200" indent="-457200">
              <a:spcAft>
                <a:spcPts val="800"/>
              </a:spcAft>
              <a:buFont typeface="Calibri" panose="020F0502020204030204" pitchFamily="34" charset="0"/>
              <a:buAutoNum type="arabicPeriod" startAt="4"/>
            </a:pPr>
            <a:r>
              <a:rPr lang="en-IN" altLang="en-US" sz="2000"/>
              <a:t>Once the BUS is granted to a device ___________</a:t>
            </a:r>
            <a:br>
              <a:rPr lang="en-IN" altLang="en-US" sz="2000"/>
            </a:br>
            <a:r>
              <a:rPr lang="en-IN" altLang="en-US" sz="2000"/>
              <a:t>a) It activates the BUS busy line</a:t>
            </a:r>
            <a:br>
              <a:rPr lang="en-IN" altLang="en-US" sz="2000"/>
            </a:br>
            <a:r>
              <a:rPr lang="en-IN" altLang="en-US" sz="2000"/>
              <a:t>b) Performs the required operation</a:t>
            </a:r>
            <a:br>
              <a:rPr lang="en-IN" altLang="en-US" sz="2000"/>
            </a:br>
            <a:r>
              <a:rPr lang="en-IN" altLang="en-US" sz="2000"/>
              <a:t>c) Raises an interrupt</a:t>
            </a:r>
            <a:br>
              <a:rPr lang="en-IN" altLang="en-US" sz="2000"/>
            </a:br>
            <a:r>
              <a:rPr lang="en-IN" altLang="en-US" sz="2000"/>
              <a:t>d) All of the mentioned</a:t>
            </a:r>
          </a:p>
          <a:p>
            <a:pPr marL="457200" indent="-457200">
              <a:spcAft>
                <a:spcPts val="800"/>
              </a:spcAft>
              <a:buFont typeface="Calibri" panose="020F0502020204030204" pitchFamily="34" charset="0"/>
              <a:buAutoNum type="arabicPeriod" startAt="4"/>
            </a:pPr>
            <a:r>
              <a:rPr lang="en-IN" altLang="en-US" sz="2000"/>
              <a:t> After the device completes its operation _____ assumes the control of the BUS.</a:t>
            </a:r>
            <a:br>
              <a:rPr lang="en-IN" altLang="en-US" sz="2000"/>
            </a:br>
            <a:r>
              <a:rPr lang="en-IN" altLang="en-US" sz="2000"/>
              <a:t>a) Another device</a:t>
            </a:r>
            <a:br>
              <a:rPr lang="en-IN" altLang="en-US" sz="2000"/>
            </a:br>
            <a:r>
              <a:rPr lang="en-IN" altLang="en-US" sz="2000"/>
              <a:t>b) Processor</a:t>
            </a:r>
            <a:br>
              <a:rPr lang="en-IN" altLang="en-US" sz="2000"/>
            </a:br>
            <a:r>
              <a:rPr lang="en-IN" altLang="en-US" sz="2000"/>
              <a:t>c) Controller</a:t>
            </a:r>
            <a:br>
              <a:rPr lang="en-IN" altLang="en-US" sz="2000"/>
            </a:br>
            <a:r>
              <a:rPr lang="en-IN" altLang="en-US" sz="2000"/>
              <a:t>d) None of the mentioned</a:t>
            </a:r>
          </a:p>
        </p:txBody>
      </p:sp>
      <p:sp>
        <p:nvSpPr>
          <p:cNvPr id="4" name="Date Placeholder 3"/>
          <p:cNvSpPr>
            <a:spLocks noGrp="1"/>
          </p:cNvSpPr>
          <p:nvPr>
            <p:ph type="dt" sz="quarter" idx="10"/>
          </p:nvPr>
        </p:nvSpPr>
        <p:spPr/>
        <p:txBody>
          <a:bodyPr/>
          <a:lstStyle/>
          <a:p>
            <a:pPr>
              <a:defRPr/>
            </a:pPr>
            <a:fld id="{A6910ED5-2600-4B70-933E-2A6B8BE2055C}"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7475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9B0674A-B821-4CB7-A4B2-A02EB57A8635}" type="slidenum">
              <a:rPr lang="en-US" altLang="en-US" sz="1200">
                <a:solidFill>
                  <a:srgbClr val="898989"/>
                </a:solidFill>
              </a:rPr>
              <a:pPr>
                <a:spcBef>
                  <a:spcPct val="0"/>
                </a:spcBef>
                <a:buFontTx/>
                <a:buNone/>
              </a:pPr>
              <a:t>57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7475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a:xfrm>
            <a:off x="152400" y="817563"/>
            <a:ext cx="8991600" cy="5722937"/>
          </a:xfrm>
        </p:spPr>
        <p:txBody>
          <a:bodyPr/>
          <a:lstStyle/>
          <a:p>
            <a:pPr marL="457200" indent="-457200">
              <a:spcAft>
                <a:spcPts val="800"/>
              </a:spcAft>
              <a:buFont typeface="Calibri" panose="020F0502020204030204" pitchFamily="34" charset="0"/>
              <a:buAutoNum type="arabicPeriod" startAt="4"/>
            </a:pPr>
            <a:r>
              <a:rPr lang="en-IN" altLang="en-US" sz="2000"/>
              <a:t>When the processor receives the request from a device, it responds by sending _____</a:t>
            </a:r>
            <a:br>
              <a:rPr lang="en-IN" altLang="en-US" sz="2000"/>
            </a:br>
            <a:r>
              <a:rPr lang="en-IN" altLang="en-US" sz="2000"/>
              <a:t>a) Request signal</a:t>
            </a:r>
            <a:br>
              <a:rPr lang="en-IN" altLang="en-US" sz="2000"/>
            </a:br>
            <a:r>
              <a:rPr lang="en-IN" altLang="en-US" sz="2000" b="1"/>
              <a:t>b) BUS grant signal</a:t>
            </a:r>
            <a:r>
              <a:rPr lang="en-IN" altLang="en-US" sz="2000"/>
              <a:t/>
            </a:r>
            <a:br>
              <a:rPr lang="en-IN" altLang="en-US" sz="2000"/>
            </a:br>
            <a:r>
              <a:rPr lang="en-IN" altLang="en-US" sz="2000"/>
              <a:t>c) Response signal</a:t>
            </a:r>
            <a:br>
              <a:rPr lang="en-IN" altLang="en-US" sz="2000"/>
            </a:br>
            <a:r>
              <a:rPr lang="en-IN" altLang="en-US" sz="2000"/>
              <a:t>d) None of the mentioned</a:t>
            </a:r>
          </a:p>
          <a:p>
            <a:pPr marL="457200" indent="-457200">
              <a:spcAft>
                <a:spcPts val="800"/>
              </a:spcAft>
              <a:buFont typeface="Calibri" panose="020F0502020204030204" pitchFamily="34" charset="0"/>
              <a:buAutoNum type="arabicPeriod" startAt="4"/>
            </a:pPr>
            <a:r>
              <a:rPr lang="en-IN" altLang="en-US" sz="2000"/>
              <a:t>Once the BUS is granted to a device ___________</a:t>
            </a:r>
            <a:br>
              <a:rPr lang="en-IN" altLang="en-US" sz="2000"/>
            </a:br>
            <a:r>
              <a:rPr lang="en-IN" altLang="en-US" sz="2000" b="1"/>
              <a:t>a) It activates the BUS busy line</a:t>
            </a:r>
            <a:r>
              <a:rPr lang="en-IN" altLang="en-US" sz="2000"/>
              <a:t/>
            </a:r>
            <a:br>
              <a:rPr lang="en-IN" altLang="en-US" sz="2000"/>
            </a:br>
            <a:r>
              <a:rPr lang="en-IN" altLang="en-US" sz="2000"/>
              <a:t>b) Performs the required operation</a:t>
            </a:r>
            <a:br>
              <a:rPr lang="en-IN" altLang="en-US" sz="2000"/>
            </a:br>
            <a:r>
              <a:rPr lang="en-IN" altLang="en-US" sz="2000"/>
              <a:t>c) Raises an interrupt</a:t>
            </a:r>
            <a:br>
              <a:rPr lang="en-IN" altLang="en-US" sz="2000"/>
            </a:br>
            <a:r>
              <a:rPr lang="en-IN" altLang="en-US" sz="2000"/>
              <a:t>d) All of the mentioned</a:t>
            </a:r>
          </a:p>
          <a:p>
            <a:pPr marL="457200" indent="-457200">
              <a:spcAft>
                <a:spcPts val="800"/>
              </a:spcAft>
              <a:buFont typeface="Calibri" panose="020F0502020204030204" pitchFamily="34" charset="0"/>
              <a:buAutoNum type="arabicPeriod" startAt="4"/>
            </a:pPr>
            <a:r>
              <a:rPr lang="en-IN" altLang="en-US" sz="2000"/>
              <a:t> After the device completes its operation _____ assumes the control of the BUS.</a:t>
            </a:r>
            <a:br>
              <a:rPr lang="en-IN" altLang="en-US" sz="2000"/>
            </a:br>
            <a:r>
              <a:rPr lang="en-IN" altLang="en-US" sz="2000"/>
              <a:t>a) Another device</a:t>
            </a:r>
            <a:br>
              <a:rPr lang="en-IN" altLang="en-US" sz="2000"/>
            </a:br>
            <a:r>
              <a:rPr lang="en-IN" altLang="en-US" sz="2000" b="1"/>
              <a:t>b) Processor (</a:t>
            </a:r>
            <a:r>
              <a:rPr lang="en-IN" altLang="en-US" sz="2000"/>
              <a:t>After the device completes the operation it releases the BUS and the processor takes over it.</a:t>
            </a:r>
            <a:r>
              <a:rPr lang="en-IN" altLang="en-US" sz="2000" b="1"/>
              <a:t>)</a:t>
            </a:r>
            <a:r>
              <a:rPr lang="en-IN" altLang="en-US" sz="2000"/>
              <a:t/>
            </a:r>
            <a:br>
              <a:rPr lang="en-IN" altLang="en-US" sz="2000"/>
            </a:br>
            <a:r>
              <a:rPr lang="en-IN" altLang="en-US" sz="2000"/>
              <a:t>c) Controller</a:t>
            </a:r>
            <a:br>
              <a:rPr lang="en-IN" altLang="en-US" sz="2000"/>
            </a:br>
            <a:r>
              <a:rPr lang="en-IN" altLang="en-US" sz="2000"/>
              <a:t>d) None of the mentioned</a:t>
            </a:r>
          </a:p>
        </p:txBody>
      </p:sp>
      <p:sp>
        <p:nvSpPr>
          <p:cNvPr id="4" name="Date Placeholder 3"/>
          <p:cNvSpPr>
            <a:spLocks noGrp="1"/>
          </p:cNvSpPr>
          <p:nvPr>
            <p:ph type="dt" sz="quarter" idx="10"/>
          </p:nvPr>
        </p:nvSpPr>
        <p:spPr/>
        <p:txBody>
          <a:bodyPr/>
          <a:lstStyle/>
          <a:p>
            <a:pPr>
              <a:defRPr/>
            </a:pPr>
            <a:fld id="{78B86D2D-8279-4AF9-95CF-F15460AF2293}"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7578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3C30CB-15B0-49BF-ADDF-D91A27CEB572}" type="slidenum">
              <a:rPr lang="en-US" altLang="en-US" sz="1200">
                <a:solidFill>
                  <a:srgbClr val="898989"/>
                </a:solidFill>
              </a:rPr>
              <a:pPr>
                <a:spcBef>
                  <a:spcPct val="0"/>
                </a:spcBef>
                <a:buFontTx/>
                <a:buNone/>
              </a:pPr>
              <a:t>58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 with Answers</a:t>
            </a:r>
          </a:p>
        </p:txBody>
      </p:sp>
      <p:pic>
        <p:nvPicPr>
          <p:cNvPr id="7578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p:cNvSpPr>
            <a:spLocks noGrp="1"/>
          </p:cNvSpPr>
          <p:nvPr>
            <p:ph idx="1"/>
          </p:nvPr>
        </p:nvSpPr>
        <p:spPr>
          <a:xfrm>
            <a:off x="152400" y="817563"/>
            <a:ext cx="8763000" cy="5722937"/>
          </a:xfrm>
        </p:spPr>
        <p:txBody>
          <a:bodyPr/>
          <a:lstStyle/>
          <a:p>
            <a:pPr marL="457200" indent="-457200">
              <a:spcAft>
                <a:spcPts val="800"/>
              </a:spcAft>
              <a:buFont typeface="Calibri" panose="020F0502020204030204" pitchFamily="34" charset="0"/>
              <a:buAutoNum type="arabicPeriod" startAt="7"/>
            </a:pPr>
            <a:r>
              <a:rPr lang="en-IN" altLang="en-US" sz="2000"/>
              <a:t>The BUS busy line is used __________</a:t>
            </a:r>
            <a:br>
              <a:rPr lang="en-IN" altLang="en-US" sz="2000"/>
            </a:br>
            <a:r>
              <a:rPr lang="en-IN" altLang="en-US" sz="2000"/>
              <a:t>a) To indicate the processor is busy</a:t>
            </a:r>
            <a:br>
              <a:rPr lang="en-IN" altLang="en-US" sz="2000"/>
            </a:br>
            <a:r>
              <a:rPr lang="en-IN" altLang="en-US" sz="2000"/>
              <a:t>b) To indicate that the BUS master is busy</a:t>
            </a:r>
            <a:br>
              <a:rPr lang="en-IN" altLang="en-US" sz="2000"/>
            </a:br>
            <a:r>
              <a:rPr lang="en-IN" altLang="en-US" sz="2000"/>
              <a:t>c) To indicate the BUS is already allocated</a:t>
            </a:r>
            <a:br>
              <a:rPr lang="en-IN" altLang="en-US" sz="2000"/>
            </a:br>
            <a:r>
              <a:rPr lang="en-IN" altLang="en-US" sz="2000"/>
              <a:t>d) None of the mentioned</a:t>
            </a:r>
            <a:endParaRPr lang="en-US" altLang="en-US" sz="200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6CF31B31-BB0F-4B21-8DEF-E8C8F7ABAD77}"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7680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5F1500-5740-4D5A-A1CB-B1AD16388EFE}" type="slidenum">
              <a:rPr lang="en-US" altLang="en-US" sz="1200">
                <a:solidFill>
                  <a:srgbClr val="898989"/>
                </a:solidFill>
              </a:rPr>
              <a:pPr>
                <a:spcBef>
                  <a:spcPct val="0"/>
                </a:spcBef>
                <a:buFontTx/>
                <a:buNone/>
              </a:pPr>
              <a:t>59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7680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8861F13F-E807-40DF-9808-06D9ED59D0B2}" type="datetime1">
              <a:rPr lang="en-US" smtClean="0"/>
              <a:t>8/24/2022</a:t>
            </a:fld>
            <a:endParaRPr lang="en-US"/>
          </a:p>
        </p:txBody>
      </p:sp>
      <p:sp>
        <p:nvSpPr>
          <p:cNvPr id="14339"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372148-0FFD-4F13-86EC-E723BA1A1292}" type="slidenum">
              <a:rPr lang="en-US" altLang="en-US" sz="1200">
                <a:solidFill>
                  <a:srgbClr val="898989"/>
                </a:solidFill>
              </a:rPr>
              <a:pPr>
                <a:spcBef>
                  <a:spcPct val="0"/>
                </a:spcBef>
                <a:buFontTx/>
                <a:buNone/>
              </a:pPr>
              <a:t>6</a:t>
            </a:fld>
            <a:endParaRPr lang="en-US" altLang="en-US" sz="1200">
              <a:solidFill>
                <a:srgbClr val="898989"/>
              </a:solidFill>
            </a:endParaRP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Branch wise Applications</a:t>
            </a:r>
          </a:p>
        </p:txBody>
      </p:sp>
      <p:pic>
        <p:nvPicPr>
          <p:cNvPr id="14341"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2"/>
          <p:cNvSpPr txBox="1">
            <a:spLocks/>
          </p:cNvSpPr>
          <p:nvPr/>
        </p:nvSpPr>
        <p:spPr bwMode="auto">
          <a:xfrm>
            <a:off x="381000" y="1143000"/>
            <a:ext cx="8305800" cy="4525963"/>
          </a:xfrm>
          <a:prstGeom prst="rect">
            <a:avLst/>
          </a:prstGeom>
          <a:noFill/>
          <a:ln w="9525">
            <a:noFill/>
            <a:miter lim="800000"/>
            <a:headEnd/>
            <a:tailEnd/>
          </a:ln>
        </p:spPr>
        <p:txBody>
          <a:bodyPr>
            <a:normAutofit/>
          </a:bodyPr>
          <a:lstStyle/>
          <a:p>
            <a:pPr marL="342900" indent="-342900" algn="just">
              <a:spcBef>
                <a:spcPct val="20000"/>
              </a:spcBef>
              <a:buFont typeface="Arial" charset="0"/>
              <a:buChar char="•"/>
              <a:defRPr/>
            </a:pPr>
            <a:endParaRPr lang="en-US" sz="2400" b="1" dirty="0">
              <a:latin typeface="+mn-lt"/>
              <a:cs typeface="Arial" charset="0"/>
            </a:endParaRP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0" name="TextBox 9"/>
          <p:cNvSpPr txBox="1"/>
          <p:nvPr/>
        </p:nvSpPr>
        <p:spPr>
          <a:xfrm>
            <a:off x="457200" y="838200"/>
            <a:ext cx="8382000" cy="5848350"/>
          </a:xfrm>
          <a:prstGeom prst="rect">
            <a:avLst/>
          </a:prstGeom>
          <a:noFill/>
        </p:spPr>
        <p:txBody>
          <a:bodyPr>
            <a:spAutoFit/>
          </a:bodyPr>
          <a:lstStyle/>
          <a:p>
            <a:pPr algn="just">
              <a:defRPr/>
            </a:pPr>
            <a:r>
              <a:rPr lang="en-IN" sz="2200" b="1" dirty="0">
                <a:latin typeface="+mn-lt"/>
                <a:cs typeface="Arial" charset="0"/>
              </a:rPr>
              <a:t>Computer Science:</a:t>
            </a:r>
          </a:p>
          <a:p>
            <a:pPr algn="just">
              <a:defRPr/>
            </a:pPr>
            <a:endParaRPr lang="en-IN" sz="2200" b="1" dirty="0">
              <a:latin typeface="+mn-lt"/>
              <a:cs typeface="Arial" charset="0"/>
            </a:endParaRPr>
          </a:p>
          <a:p>
            <a:pPr algn="just">
              <a:defRPr/>
            </a:pPr>
            <a:r>
              <a:rPr lang="en-IN" sz="2200" dirty="0">
                <a:latin typeface="+mn-lt"/>
                <a:cs typeface="Arial" charset="0"/>
              </a:rPr>
              <a:t>Understanding of Computer Organization and Architecture is required for:</a:t>
            </a:r>
          </a:p>
          <a:p>
            <a:pPr algn="just">
              <a:buFont typeface="Arial" pitchFamily="34" charset="0"/>
              <a:buChar char="•"/>
              <a:defRPr/>
            </a:pPr>
            <a:r>
              <a:rPr lang="en-IN" sz="2200" dirty="0">
                <a:latin typeface="+mn-lt"/>
                <a:cs typeface="Arial" charset="0"/>
              </a:rPr>
              <a:t> Performance analysis of practical software</a:t>
            </a:r>
          </a:p>
          <a:p>
            <a:pPr algn="just">
              <a:buFont typeface="Arial" pitchFamily="34" charset="0"/>
              <a:buChar char="•"/>
              <a:defRPr/>
            </a:pPr>
            <a:r>
              <a:rPr lang="en-IN" sz="2200" dirty="0">
                <a:latin typeface="+mn-lt"/>
                <a:cs typeface="Arial" charset="0"/>
              </a:rPr>
              <a:t> Parallel Software and its execution</a:t>
            </a:r>
          </a:p>
          <a:p>
            <a:pPr algn="just">
              <a:buFont typeface="Arial" pitchFamily="34" charset="0"/>
              <a:buChar char="•"/>
              <a:defRPr/>
            </a:pPr>
            <a:r>
              <a:rPr lang="en-IN" sz="2200" dirty="0">
                <a:latin typeface="+mn-lt"/>
                <a:cs typeface="Arial" charset="0"/>
              </a:rPr>
              <a:t> High performance databases</a:t>
            </a:r>
          </a:p>
          <a:p>
            <a:pPr algn="just">
              <a:buFont typeface="Arial" pitchFamily="34" charset="0"/>
              <a:buChar char="•"/>
              <a:defRPr/>
            </a:pPr>
            <a:r>
              <a:rPr lang="en-IN" sz="2200" dirty="0">
                <a:latin typeface="+mn-lt"/>
                <a:cs typeface="Arial" charset="0"/>
              </a:rPr>
              <a:t> Modern Compilers and Code optimization</a:t>
            </a:r>
          </a:p>
          <a:p>
            <a:pPr algn="just">
              <a:buFont typeface="Arial" pitchFamily="34" charset="0"/>
              <a:buChar char="•"/>
              <a:defRPr/>
            </a:pPr>
            <a:r>
              <a:rPr lang="en-IN" sz="2200" dirty="0">
                <a:latin typeface="+mn-lt"/>
                <a:cs typeface="Arial" charset="0"/>
              </a:rPr>
              <a:t> High performance game programming</a:t>
            </a:r>
          </a:p>
          <a:p>
            <a:pPr algn="just">
              <a:buFont typeface="Arial" pitchFamily="34" charset="0"/>
              <a:buChar char="•"/>
              <a:defRPr/>
            </a:pPr>
            <a:endParaRPr lang="en-IN" sz="2200" b="1" dirty="0">
              <a:latin typeface="+mn-lt"/>
              <a:cs typeface="Arial" charset="0"/>
            </a:endParaRPr>
          </a:p>
          <a:p>
            <a:pPr algn="just">
              <a:defRPr/>
            </a:pPr>
            <a:r>
              <a:rPr lang="en-IN" sz="2200" b="1" dirty="0">
                <a:latin typeface="+mn-lt"/>
                <a:cs typeface="Arial" charset="0"/>
              </a:rPr>
              <a:t>Other applications </a:t>
            </a:r>
          </a:p>
          <a:p>
            <a:pPr algn="just">
              <a:buFont typeface="Arial" pitchFamily="34" charset="0"/>
              <a:buChar char="•"/>
              <a:defRPr/>
            </a:pPr>
            <a:endParaRPr lang="en-IN" sz="2200" b="1" dirty="0">
              <a:latin typeface="+mn-lt"/>
              <a:cs typeface="Arial" charset="0"/>
            </a:endParaRPr>
          </a:p>
          <a:p>
            <a:pPr algn="just">
              <a:buFont typeface="Arial" pitchFamily="34" charset="0"/>
              <a:buChar char="•"/>
              <a:defRPr/>
            </a:pPr>
            <a:r>
              <a:rPr lang="en-IN" sz="2200" b="1" dirty="0">
                <a:latin typeface="+mn-lt"/>
                <a:cs typeface="Arial" charset="0"/>
              </a:rPr>
              <a:t> Bio-informatics, Data science using python, Web programming</a:t>
            </a:r>
          </a:p>
          <a:p>
            <a:pPr algn="just">
              <a:buFont typeface="Arial" pitchFamily="34" charset="0"/>
              <a:buChar char="•"/>
              <a:defRPr/>
            </a:pPr>
            <a:endParaRPr lang="en-IN" sz="2200" b="1" dirty="0">
              <a:latin typeface="+mn-lt"/>
              <a:cs typeface="Arial" charset="0"/>
            </a:endParaRPr>
          </a:p>
          <a:p>
            <a:pPr algn="just">
              <a:defRPr/>
            </a:pPr>
            <a:r>
              <a:rPr lang="en-IN" sz="2200" dirty="0">
                <a:latin typeface="+mn-lt"/>
                <a:cs typeface="Arial" charset="0"/>
              </a:rPr>
              <a:t>For high performance computing, we require COA background.</a:t>
            </a:r>
            <a:r>
              <a:rPr lang="en-IN" sz="2200" b="1" dirty="0">
                <a:latin typeface="+mn-lt"/>
                <a:cs typeface="Arial" charset="0"/>
              </a:rPr>
              <a:t> </a:t>
            </a:r>
          </a:p>
          <a:p>
            <a:pPr algn="just">
              <a:defRPr/>
            </a:pPr>
            <a:r>
              <a:rPr lang="en-IN" sz="2200" b="1" dirty="0">
                <a:latin typeface="+mn-lt"/>
                <a:cs typeface="Arial" charset="0"/>
              </a:rPr>
              <a:t> </a:t>
            </a:r>
          </a:p>
          <a:p>
            <a:pPr algn="just">
              <a:defRPr/>
            </a:pPr>
            <a:endParaRPr lang="en-IN" sz="2200" b="1" dirty="0">
              <a:latin typeface="+mn-lt"/>
              <a:cs typeface="Arial"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Content Placeholder 2"/>
          <p:cNvSpPr>
            <a:spLocks noGrp="1"/>
          </p:cNvSpPr>
          <p:nvPr>
            <p:ph idx="1"/>
          </p:nvPr>
        </p:nvSpPr>
        <p:spPr>
          <a:xfrm>
            <a:off x="152400" y="817563"/>
            <a:ext cx="8763000" cy="5722937"/>
          </a:xfrm>
        </p:spPr>
        <p:txBody>
          <a:bodyPr/>
          <a:lstStyle/>
          <a:p>
            <a:pPr marL="457200" indent="-457200">
              <a:spcAft>
                <a:spcPts val="800"/>
              </a:spcAft>
              <a:buFont typeface="Calibri" panose="020F0502020204030204" pitchFamily="34" charset="0"/>
              <a:buAutoNum type="arabicPeriod" startAt="7"/>
            </a:pPr>
            <a:r>
              <a:rPr lang="en-IN" altLang="en-US" sz="2000"/>
              <a:t>The BUS busy line is used __________</a:t>
            </a:r>
            <a:br>
              <a:rPr lang="en-IN" altLang="en-US" sz="2000"/>
            </a:br>
            <a:r>
              <a:rPr lang="en-IN" altLang="en-US" sz="2000"/>
              <a:t>a) To indicate the processor is busy</a:t>
            </a:r>
            <a:br>
              <a:rPr lang="en-IN" altLang="en-US" sz="2000"/>
            </a:br>
            <a:r>
              <a:rPr lang="en-IN" altLang="en-US" sz="2000"/>
              <a:t>b) To indicate that the BUS master is busy</a:t>
            </a:r>
            <a:br>
              <a:rPr lang="en-IN" altLang="en-US" sz="2000"/>
            </a:br>
            <a:r>
              <a:rPr lang="en-IN" altLang="en-US" sz="2000" b="1"/>
              <a:t>c) To indicate the BUS is already allocated</a:t>
            </a:r>
            <a:r>
              <a:rPr lang="en-IN" altLang="en-US" sz="2000"/>
              <a:t/>
            </a:r>
            <a:br>
              <a:rPr lang="en-IN" altLang="en-US" sz="2000"/>
            </a:br>
            <a:r>
              <a:rPr lang="en-IN" altLang="en-US" sz="2000"/>
              <a:t>d) None of the mentioned</a:t>
            </a:r>
            <a:endParaRPr lang="en-US" altLang="en-US" sz="200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6733EA42-53A8-4222-B0AA-B885A1FD1829}"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7782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B06095-58F6-4A05-B182-A3C0DA769904}" type="slidenum">
              <a:rPr lang="en-US" altLang="en-US" sz="1200">
                <a:solidFill>
                  <a:srgbClr val="898989"/>
                </a:solidFill>
              </a:rPr>
              <a:pPr>
                <a:spcBef>
                  <a:spcPct val="0"/>
                </a:spcBef>
                <a:buFontTx/>
                <a:buNone/>
              </a:pPr>
              <a:t>60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 with Answers</a:t>
            </a:r>
          </a:p>
        </p:txBody>
      </p:sp>
      <p:pic>
        <p:nvPicPr>
          <p:cNvPr id="7783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563"/>
            <a:ext cx="8915400" cy="5278437"/>
          </a:xfrm>
        </p:spPr>
        <p:txBody>
          <a:bodyPr>
            <a:normAutofit/>
          </a:bodyPr>
          <a:lstStyle/>
          <a:p>
            <a:pPr marL="457200" indent="-457200">
              <a:spcAft>
                <a:spcPct val="10000"/>
              </a:spcAft>
              <a:buFont typeface="Calibri" panose="020F0502020204030204" pitchFamily="34" charset="0"/>
              <a:buChar char="•"/>
              <a:defRPr/>
            </a:pPr>
            <a:endParaRPr lang="en-IN" altLang="en-US" sz="2000" dirty="0"/>
          </a:p>
          <a:p>
            <a:pPr marL="0" indent="0" algn="just">
              <a:lnSpc>
                <a:spcPct val="90000"/>
              </a:lnSpc>
              <a:spcAft>
                <a:spcPct val="10000"/>
              </a:spcAft>
              <a:buFont typeface="Arial" panose="020B0604020202020204" pitchFamily="34" charset="0"/>
              <a:buNone/>
              <a:defRPr/>
            </a:pPr>
            <a:endParaRPr lang="en-US" sz="2200" dirty="0"/>
          </a:p>
        </p:txBody>
      </p:sp>
      <p:sp>
        <p:nvSpPr>
          <p:cNvPr id="4" name="Date Placeholder 3"/>
          <p:cNvSpPr>
            <a:spLocks noGrp="1"/>
          </p:cNvSpPr>
          <p:nvPr>
            <p:ph type="dt" sz="quarter" idx="10"/>
          </p:nvPr>
        </p:nvSpPr>
        <p:spPr/>
        <p:txBody>
          <a:bodyPr/>
          <a:lstStyle/>
          <a:p>
            <a:pPr>
              <a:defRPr/>
            </a:pPr>
            <a:fld id="{9031610B-6171-4C8C-A7B3-73820501DD01}"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7885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0AB4460-F70C-4D51-8CF1-08BDF6AC665D}" type="slidenum">
              <a:rPr lang="en-US" altLang="en-US" sz="1200">
                <a:solidFill>
                  <a:srgbClr val="898989"/>
                </a:solidFill>
              </a:rPr>
              <a:pPr>
                <a:spcBef>
                  <a:spcPct val="0"/>
                </a:spcBef>
                <a:buFontTx/>
                <a:buNone/>
              </a:pPr>
              <a:t>61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Recap</a:t>
            </a:r>
            <a:endParaRPr lang="en-US" sz="3200" b="1" dirty="0"/>
          </a:p>
        </p:txBody>
      </p:sp>
      <p:pic>
        <p:nvPicPr>
          <p:cNvPr id="7885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Box 8"/>
          <p:cNvSpPr txBox="1">
            <a:spLocks noChangeArrowheads="1"/>
          </p:cNvSpPr>
          <p:nvPr/>
        </p:nvSpPr>
        <p:spPr bwMode="auto">
          <a:xfrm>
            <a:off x="228600" y="855663"/>
            <a:ext cx="8763000" cy="3140075"/>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eaLnBrk="1" hangingPunct="1">
              <a:buFont typeface="Arial" panose="020B0604020202020204" pitchFamily="34" charset="0"/>
              <a:buChar char="•"/>
              <a:defRPr/>
            </a:pPr>
            <a:r>
              <a:rPr lang="en-US" altLang="en-US" sz="2200" dirty="0">
                <a:latin typeface="+mn-lt"/>
              </a:rPr>
              <a:t>Bus arbitration refers to the process by which the current bus master accesses and then leaves the control of the bus and passes it to the another bus requesting processor unit.</a:t>
            </a:r>
          </a:p>
          <a:p>
            <a:pPr marL="342900" indent="-342900" algn="just" eaLnBrk="1" hangingPunct="1">
              <a:buFont typeface="Arial" panose="020B0604020202020204" pitchFamily="34" charset="0"/>
              <a:buChar char="•"/>
              <a:defRPr/>
            </a:pPr>
            <a:endParaRPr lang="en-US" altLang="en-US" sz="2200" dirty="0">
              <a:latin typeface="+mn-lt"/>
            </a:endParaRPr>
          </a:p>
          <a:p>
            <a:pPr marL="342900" indent="-342900" algn="just" eaLnBrk="1" hangingPunct="1">
              <a:buFont typeface="Arial" panose="020B0604020202020204" pitchFamily="34" charset="0"/>
              <a:buChar char="•"/>
              <a:defRPr/>
            </a:pPr>
            <a:r>
              <a:rPr lang="en-US" altLang="en-US" sz="2200" dirty="0">
                <a:latin typeface="+mn-lt"/>
              </a:rPr>
              <a:t>There are two approaches to bus arbitration: Centralized and Distributed</a:t>
            </a:r>
          </a:p>
          <a:p>
            <a:pPr marL="342900" indent="-342900" algn="just" eaLnBrk="1" hangingPunct="1">
              <a:buFont typeface="Arial" panose="020B0604020202020204" pitchFamily="34" charset="0"/>
              <a:buChar char="•"/>
              <a:defRPr/>
            </a:pPr>
            <a:endParaRPr lang="en-US" altLang="en-US" sz="2200" dirty="0">
              <a:latin typeface="+mn-lt"/>
            </a:endParaRPr>
          </a:p>
          <a:p>
            <a:pPr marL="342900" indent="-342900" algn="just" eaLnBrk="1" hangingPunct="1">
              <a:buFont typeface="Arial" panose="020B0604020202020204" pitchFamily="34" charset="0"/>
              <a:buChar char="•"/>
              <a:defRPr/>
            </a:pPr>
            <a:r>
              <a:rPr lang="en-IN" sz="2200" dirty="0">
                <a:solidFill>
                  <a:srgbClr val="000000"/>
                </a:solidFill>
                <a:latin typeface="+mn-lt"/>
              </a:rPr>
              <a:t>There are three arbitration schemes which run on centralized arbitration – Daisy chain, Polling and Independent request</a:t>
            </a:r>
            <a:endParaRPr lang="en-US" altLang="en-US" sz="2200" dirty="0">
              <a:latin typeface="+mn-lt"/>
            </a:endParaRPr>
          </a:p>
          <a:p>
            <a:pPr marL="342900" indent="-342900" algn="just" eaLnBrk="1" hangingPunct="1">
              <a:buFont typeface="Arial" panose="020B0604020202020204" pitchFamily="34" charset="0"/>
              <a:buChar char="•"/>
              <a:defRPr/>
            </a:pPr>
            <a:endParaRPr lang="en-US" altLang="en-US" sz="2200" dirty="0">
              <a:latin typeface="+mn-l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CB09D35-ACED-47F2-AF07-245FCA4188C3}"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7987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8D79AC2-3039-4714-9509-35060440DFC9}" type="slidenum">
              <a:rPr lang="en-US" altLang="en-US" sz="1200">
                <a:solidFill>
                  <a:srgbClr val="898989"/>
                </a:solidFill>
              </a:rPr>
              <a:pPr>
                <a:spcBef>
                  <a:spcPct val="0"/>
                </a:spcBef>
                <a:buFontTx/>
                <a:buNone/>
              </a:pPr>
              <a:t>62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Introduction to Topic 4</a:t>
            </a:r>
            <a:endParaRPr lang="en-US" sz="3200" b="1" dirty="0"/>
          </a:p>
        </p:txBody>
      </p:sp>
      <p:pic>
        <p:nvPicPr>
          <p:cNvPr id="7987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8"/>
          <p:cNvGraphicFramePr>
            <a:graphicFrameLocks noGrp="1"/>
          </p:cNvGraphicFramePr>
          <p:nvPr/>
        </p:nvGraphicFramePr>
        <p:xfrm>
          <a:off x="609600" y="1401763"/>
          <a:ext cx="8077200" cy="2228854"/>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xmlns="" val="20000"/>
                    </a:ext>
                  </a:extLst>
                </a:gridCol>
                <a:gridCol w="2692400">
                  <a:extLst>
                    <a:ext uri="{9D8B030D-6E8A-4147-A177-3AD203B41FA5}">
                      <a16:colId xmlns:a16="http://schemas.microsoft.com/office/drawing/2014/main" xmlns="" val="20001"/>
                    </a:ext>
                  </a:extLst>
                </a:gridCol>
                <a:gridCol w="2692400">
                  <a:extLst>
                    <a:ext uri="{9D8B030D-6E8A-4147-A177-3AD203B41FA5}">
                      <a16:colId xmlns:a16="http://schemas.microsoft.com/office/drawing/2014/main" xmlns="" val="20002"/>
                    </a:ext>
                  </a:extLst>
                </a:gridCol>
              </a:tblGrid>
              <a:tr h="461118">
                <a:tc>
                  <a:txBody>
                    <a:bodyPr/>
                    <a:lstStyle/>
                    <a:p>
                      <a:r>
                        <a:rPr lang="en-IN" sz="2200" dirty="0">
                          <a:latin typeface="+mn-lt"/>
                        </a:rPr>
                        <a:t>Name of Topic</a:t>
                      </a:r>
                    </a:p>
                  </a:txBody>
                  <a:tcPr marT="45668" marB="45668"/>
                </a:tc>
                <a:tc>
                  <a:txBody>
                    <a:bodyPr/>
                    <a:lstStyle/>
                    <a:p>
                      <a:r>
                        <a:rPr lang="en-IN" sz="2200" dirty="0">
                          <a:latin typeface="+mn-lt"/>
                        </a:rPr>
                        <a:t>Objective of Topic</a:t>
                      </a:r>
                    </a:p>
                  </a:txBody>
                  <a:tcPr marT="45668" marB="45668"/>
                </a:tc>
                <a:tc>
                  <a:txBody>
                    <a:bodyPr/>
                    <a:lstStyle/>
                    <a:p>
                      <a:r>
                        <a:rPr lang="en-IN" sz="2200" dirty="0">
                          <a:latin typeface="+mn-lt"/>
                        </a:rPr>
                        <a:t>Mapping with CO</a:t>
                      </a:r>
                    </a:p>
                  </a:txBody>
                  <a:tcPr marT="45668" marB="45668"/>
                </a:tc>
                <a:extLst>
                  <a:ext uri="{0D108BD9-81ED-4DB2-BD59-A6C34878D82A}">
                    <a16:rowId xmlns:a16="http://schemas.microsoft.com/office/drawing/2014/main" xmlns="" val="10000"/>
                  </a:ext>
                </a:extLst>
              </a:tr>
              <a:tr h="1767732">
                <a:tc>
                  <a:txBody>
                    <a:bodyPr/>
                    <a:lstStyle/>
                    <a:p>
                      <a:pPr lvl="0" algn="ctr">
                        <a:spcBef>
                          <a:spcPct val="0"/>
                        </a:spcBef>
                        <a:defRPr/>
                      </a:pPr>
                      <a:r>
                        <a:rPr lang="en-US" altLang="en-US" sz="2200" dirty="0"/>
                        <a:t>Register, bus and memory transfer.</a:t>
                      </a:r>
                    </a:p>
                  </a:txBody>
                  <a:tcPr marT="45668" marB="45668"/>
                </a:tc>
                <a:tc>
                  <a:txBody>
                    <a:bodyPr/>
                    <a:lstStyle/>
                    <a:p>
                      <a:pPr algn="just"/>
                      <a:r>
                        <a:rPr lang="en-IN" sz="2200" dirty="0">
                          <a:latin typeface="+mn-lt"/>
                        </a:rPr>
                        <a:t>Students will be able to know transfer between the registers, bus and memory transfer</a:t>
                      </a:r>
                    </a:p>
                  </a:txBody>
                  <a:tcPr marT="45668" marB="45668"/>
                </a:tc>
                <a:tc>
                  <a:txBody>
                    <a:bodyPr/>
                    <a:lstStyle/>
                    <a:p>
                      <a:pPr algn="ctr"/>
                      <a:endParaRPr lang="en-IN" sz="2200" dirty="0">
                        <a:latin typeface="+mn-lt"/>
                      </a:endParaRPr>
                    </a:p>
                    <a:p>
                      <a:pPr algn="ctr"/>
                      <a:r>
                        <a:rPr lang="en-IN" sz="2200" dirty="0">
                          <a:latin typeface="+mn-lt"/>
                        </a:rPr>
                        <a:t>CO 1</a:t>
                      </a:r>
                    </a:p>
                  </a:txBody>
                  <a:tcPr marT="45668" marB="45668"/>
                </a:tc>
                <a:extLst>
                  <a:ext uri="{0D108BD9-81ED-4DB2-BD59-A6C34878D82A}">
                    <a16:rowId xmlns:a16="http://schemas.microsoft.com/office/drawing/2014/main" xmlns="" val="1000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13DBBB2-0811-4993-965F-D035CF98D6EC}" type="datetime1">
              <a:rPr lang="en-US" smtClean="0"/>
              <a:t>8/24/2022</a:t>
            </a:fld>
            <a:endParaRPr lang="en-US"/>
          </a:p>
        </p:txBody>
      </p:sp>
      <p:sp>
        <p:nvSpPr>
          <p:cNvPr id="8089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7ED8CA-2EBC-4FD7-AE00-289DEB8373C2}" type="slidenum">
              <a:rPr lang="en-US" altLang="en-US" sz="1200">
                <a:solidFill>
                  <a:srgbClr val="898989"/>
                </a:solidFill>
              </a:rPr>
              <a:pPr>
                <a:spcBef>
                  <a:spcPct val="0"/>
                </a:spcBef>
                <a:buFontTx/>
                <a:buNone/>
              </a:pPr>
              <a:t>63</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Register, bus and memory transfer</a:t>
            </a:r>
          </a:p>
        </p:txBody>
      </p:sp>
      <p:pic>
        <p:nvPicPr>
          <p:cNvPr id="8090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228600" y="906463"/>
            <a:ext cx="8686800" cy="1816100"/>
          </a:xfrm>
          <a:prstGeom prst="rect">
            <a:avLst/>
          </a:prstGeom>
        </p:spPr>
        <p:txBody>
          <a:bodyPr>
            <a:spAutoFit/>
          </a:bodyPr>
          <a:lstStyle/>
          <a:p>
            <a:pPr algn="just" eaLnBrk="1" hangingPunct="1">
              <a:defRPr/>
            </a:pPr>
            <a:r>
              <a:rPr lang="en-US" sz="2400" b="1" dirty="0">
                <a:latin typeface="+mn-lt"/>
                <a:cs typeface="Arial" charset="0"/>
              </a:rPr>
              <a:t>Register</a:t>
            </a:r>
            <a:r>
              <a:rPr lang="en-US" sz="2400" dirty="0">
                <a:latin typeface="+mn-lt"/>
                <a:cs typeface="Arial" charset="0"/>
              </a:rPr>
              <a:t> </a:t>
            </a:r>
          </a:p>
          <a:p>
            <a:pPr marL="342900" indent="-342900" algn="just" eaLnBrk="1" hangingPunct="1">
              <a:buFont typeface="Arial" panose="020B0604020202020204" pitchFamily="34" charset="0"/>
              <a:buChar char="•"/>
              <a:defRPr/>
            </a:pPr>
            <a:r>
              <a:rPr lang="en-US" sz="2200" dirty="0">
                <a:latin typeface="+mn-lt"/>
                <a:cs typeface="Arial" charset="0"/>
              </a:rPr>
              <a:t>They are used to quickly accept, store, and transfer data and instructions that are being used immediately by the CPU.</a:t>
            </a:r>
          </a:p>
          <a:p>
            <a:pPr marL="342900" indent="-342900" algn="just" eaLnBrk="1" hangingPunct="1">
              <a:buFont typeface="Arial" panose="020B0604020202020204" pitchFamily="34" charset="0"/>
              <a:buChar char="•"/>
              <a:defRPr/>
            </a:pPr>
            <a:r>
              <a:rPr lang="en-US" sz="2200" dirty="0">
                <a:latin typeface="+mn-lt"/>
                <a:cs typeface="Arial" charset="0"/>
              </a:rPr>
              <a:t>They are used to hold the temporary data.</a:t>
            </a:r>
          </a:p>
          <a:p>
            <a:pPr marL="342900" indent="-342900" algn="just" eaLnBrk="1" hangingPunct="1">
              <a:buFont typeface="Arial" panose="020B0604020202020204" pitchFamily="34" charset="0"/>
              <a:buChar char="•"/>
              <a:defRPr/>
            </a:pPr>
            <a:r>
              <a:rPr lang="en-US" sz="2200" dirty="0">
                <a:latin typeface="+mn-lt"/>
                <a:cs typeface="Arial" charset="0"/>
              </a:rPr>
              <a:t>There are various types of Registers those are used for various purpose.</a:t>
            </a:r>
          </a:p>
        </p:txBody>
      </p:sp>
      <p:graphicFrame>
        <p:nvGraphicFramePr>
          <p:cNvPr id="13" name="Table 12"/>
          <p:cNvGraphicFramePr>
            <a:graphicFrameLocks noGrp="1"/>
          </p:cNvGraphicFramePr>
          <p:nvPr/>
        </p:nvGraphicFramePr>
        <p:xfrm>
          <a:off x="228600" y="2924175"/>
          <a:ext cx="8686801" cy="3068640"/>
        </p:xfrm>
        <a:graphic>
          <a:graphicData uri="http://schemas.openxmlformats.org/drawingml/2006/table">
            <a:tbl>
              <a:tblPr/>
              <a:tblGrid>
                <a:gridCol w="1311901">
                  <a:extLst>
                    <a:ext uri="{9D8B030D-6E8A-4147-A177-3AD203B41FA5}">
                      <a16:colId xmlns:a16="http://schemas.microsoft.com/office/drawing/2014/main" xmlns="" val="20000"/>
                    </a:ext>
                  </a:extLst>
                </a:gridCol>
                <a:gridCol w="1358326">
                  <a:extLst>
                    <a:ext uri="{9D8B030D-6E8A-4147-A177-3AD203B41FA5}">
                      <a16:colId xmlns:a16="http://schemas.microsoft.com/office/drawing/2014/main" xmlns="" val="20001"/>
                    </a:ext>
                  </a:extLst>
                </a:gridCol>
                <a:gridCol w="2446437">
                  <a:extLst>
                    <a:ext uri="{9D8B030D-6E8A-4147-A177-3AD203B41FA5}">
                      <a16:colId xmlns:a16="http://schemas.microsoft.com/office/drawing/2014/main" xmlns="" val="20002"/>
                    </a:ext>
                  </a:extLst>
                </a:gridCol>
                <a:gridCol w="3570137">
                  <a:extLst>
                    <a:ext uri="{9D8B030D-6E8A-4147-A177-3AD203B41FA5}">
                      <a16:colId xmlns:a16="http://schemas.microsoft.com/office/drawing/2014/main" xmlns="" val="20003"/>
                    </a:ext>
                  </a:extLst>
                </a:gridCol>
              </a:tblGrid>
              <a:tr h="562735">
                <a:tc>
                  <a:txBody>
                    <a:bodyPr/>
                    <a:lstStyle/>
                    <a:p>
                      <a:pPr marL="120015" marR="0" algn="ctr">
                        <a:lnSpc>
                          <a:spcPts val="2200"/>
                        </a:lnSpc>
                        <a:spcBef>
                          <a:spcPts val="45"/>
                        </a:spcBef>
                        <a:spcAft>
                          <a:spcPts val="0"/>
                        </a:spcAft>
                      </a:pPr>
                      <a:r>
                        <a:rPr lang="en-US" sz="2200" b="1" dirty="0">
                          <a:latin typeface="+mn-lt"/>
                          <a:ea typeface="Arial"/>
                          <a:cs typeface="Arial"/>
                        </a:rPr>
                        <a:t>Register  Symbol</a:t>
                      </a:r>
                      <a:endParaRPr lang="en-US" sz="2200" dirty="0">
                        <a:latin typeface="+mn-lt"/>
                        <a:ea typeface="Arial"/>
                      </a:endParaRPr>
                    </a:p>
                  </a:txBody>
                  <a:tcPr marL="0" marR="0" marT="0" marB="0">
                    <a:lnL w="12700" cap="flat" cmpd="sng" algn="ctr">
                      <a:solidFill>
                        <a:srgbClr val="010101"/>
                      </a:solidFill>
                      <a:prstDash val="solid"/>
                      <a:round/>
                      <a:headEnd type="none" w="med" len="med"/>
                      <a:tailEnd type="none" w="med" len="med"/>
                    </a:lnL>
                    <a:lnR>
                      <a:noFill/>
                    </a:lnR>
                    <a:lnT w="12700" cap="flat" cmpd="sng" algn="ctr">
                      <a:solidFill>
                        <a:srgbClr val="010101"/>
                      </a:solidFill>
                      <a:prstDash val="solid"/>
                      <a:round/>
                      <a:headEnd type="none" w="med" len="med"/>
                      <a:tailEnd type="none" w="med" len="med"/>
                    </a:lnT>
                    <a:lnB>
                      <a:noFill/>
                    </a:lnB>
                  </a:tcPr>
                </a:tc>
                <a:tc>
                  <a:txBody>
                    <a:bodyPr/>
                    <a:lstStyle/>
                    <a:p>
                      <a:pPr marL="410210" marR="0" algn="ctr">
                        <a:lnSpc>
                          <a:spcPts val="2200"/>
                        </a:lnSpc>
                        <a:spcBef>
                          <a:spcPts val="45"/>
                        </a:spcBef>
                        <a:spcAft>
                          <a:spcPts val="0"/>
                        </a:spcAft>
                      </a:pPr>
                      <a:r>
                        <a:rPr lang="en-US" sz="2200" b="1" dirty="0">
                          <a:latin typeface="+mn-lt"/>
                          <a:ea typeface="Arial"/>
                          <a:cs typeface="Arial"/>
                        </a:rPr>
                        <a:t>Number of</a:t>
                      </a:r>
                      <a:r>
                        <a:rPr lang="en-US" sz="2200" b="1" baseline="0" dirty="0">
                          <a:latin typeface="+mn-lt"/>
                          <a:ea typeface="Arial"/>
                          <a:cs typeface="Arial"/>
                        </a:rPr>
                        <a:t> bits</a:t>
                      </a:r>
                      <a:endParaRPr lang="en-US" sz="2200" dirty="0">
                        <a:latin typeface="+mn-lt"/>
                        <a:ea typeface="Arial"/>
                      </a:endParaRPr>
                    </a:p>
                  </a:txBody>
                  <a:tcPr marL="0" marR="0" marT="0" marB="0">
                    <a:lnL>
                      <a:noFill/>
                    </a:lnL>
                    <a:lnR>
                      <a:noFill/>
                    </a:lnR>
                    <a:lnT w="12700" cap="flat" cmpd="sng" algn="ctr">
                      <a:solidFill>
                        <a:srgbClr val="010101"/>
                      </a:solidFill>
                      <a:prstDash val="solid"/>
                      <a:round/>
                      <a:headEnd type="none" w="med" len="med"/>
                      <a:tailEnd type="none" w="med" len="med"/>
                    </a:lnT>
                    <a:lnB>
                      <a:noFill/>
                    </a:lnB>
                  </a:tcPr>
                </a:tc>
                <a:tc>
                  <a:txBody>
                    <a:bodyPr/>
                    <a:lstStyle/>
                    <a:p>
                      <a:pPr marL="929640" marR="0" algn="l">
                        <a:lnSpc>
                          <a:spcPts val="2075"/>
                        </a:lnSpc>
                        <a:spcBef>
                          <a:spcPts val="45"/>
                        </a:spcBef>
                        <a:spcAft>
                          <a:spcPts val="0"/>
                        </a:spcAft>
                      </a:pPr>
                      <a:r>
                        <a:rPr lang="en-US" sz="2200" b="1" dirty="0">
                          <a:latin typeface="+mn-lt"/>
                          <a:ea typeface="Arial"/>
                          <a:cs typeface="Arial"/>
                        </a:rPr>
                        <a:t>Register Name</a:t>
                      </a:r>
                      <a:endParaRPr lang="en-US" sz="2200" dirty="0">
                        <a:latin typeface="+mn-lt"/>
                        <a:ea typeface="Arial"/>
                      </a:endParaRPr>
                    </a:p>
                  </a:txBody>
                  <a:tcPr marL="0" marR="0" marT="0" marB="0">
                    <a:lnL>
                      <a:noFill/>
                    </a:lnL>
                    <a:lnR>
                      <a:noFill/>
                    </a:lnR>
                    <a:lnT w="12700" cap="flat" cmpd="sng" algn="ctr">
                      <a:solidFill>
                        <a:srgbClr val="010101"/>
                      </a:solidFill>
                      <a:prstDash val="solid"/>
                      <a:round/>
                      <a:headEnd type="none" w="med" len="med"/>
                      <a:tailEnd type="none" w="med" len="med"/>
                    </a:lnT>
                    <a:lnB>
                      <a:noFill/>
                    </a:lnB>
                  </a:tcPr>
                </a:tc>
                <a:tc>
                  <a:txBody>
                    <a:bodyPr/>
                    <a:lstStyle/>
                    <a:p>
                      <a:pPr marL="401320" marR="0" algn="ctr">
                        <a:lnSpc>
                          <a:spcPts val="2200"/>
                        </a:lnSpc>
                        <a:spcBef>
                          <a:spcPts val="45"/>
                        </a:spcBef>
                        <a:spcAft>
                          <a:spcPts val="0"/>
                        </a:spcAft>
                      </a:pPr>
                      <a:r>
                        <a:rPr lang="en-US" sz="2200" b="1" dirty="0">
                          <a:latin typeface="+mn-lt"/>
                          <a:ea typeface="Arial"/>
                          <a:cs typeface="Arial"/>
                        </a:rPr>
                        <a:t>Register Function</a:t>
                      </a:r>
                      <a:endParaRPr lang="en-US" sz="2200" dirty="0">
                        <a:latin typeface="+mn-lt"/>
                        <a:ea typeface="Arial"/>
                      </a:endParaRPr>
                    </a:p>
                  </a:txBody>
                  <a:tcPr marL="0" marR="0" marT="0" marB="0">
                    <a:lnL>
                      <a:noFill/>
                    </a:lnL>
                    <a:lnR w="12700" cap="flat" cmpd="sng" algn="ctr">
                      <a:solidFill>
                        <a:srgbClr val="010101"/>
                      </a:solidFill>
                      <a:prstDash val="solid"/>
                      <a:round/>
                      <a:headEnd type="none" w="med" len="med"/>
                      <a:tailEnd type="none" w="med" len="med"/>
                    </a:lnR>
                    <a:lnT w="12700" cap="flat" cmpd="sng" algn="ctr">
                      <a:solidFill>
                        <a:srgbClr val="010101"/>
                      </a:solidFill>
                      <a:prstDash val="solid"/>
                      <a:round/>
                      <a:headEnd type="none" w="med" len="med"/>
                      <a:tailEnd type="none" w="med" len="med"/>
                    </a:lnT>
                    <a:lnB>
                      <a:noFill/>
                    </a:lnB>
                  </a:tcPr>
                </a:tc>
                <a:extLst>
                  <a:ext uri="{0D108BD9-81ED-4DB2-BD59-A6C34878D82A}">
                    <a16:rowId xmlns:a16="http://schemas.microsoft.com/office/drawing/2014/main" xmlns="" val="10000"/>
                  </a:ext>
                </a:extLst>
              </a:tr>
              <a:tr h="292862">
                <a:tc>
                  <a:txBody>
                    <a:bodyPr/>
                    <a:lstStyle/>
                    <a:p>
                      <a:pPr marL="120015" marR="0" algn="ctr">
                        <a:lnSpc>
                          <a:spcPts val="2295"/>
                        </a:lnSpc>
                        <a:spcBef>
                          <a:spcPts val="110"/>
                        </a:spcBef>
                        <a:spcAft>
                          <a:spcPts val="0"/>
                        </a:spcAft>
                      </a:pPr>
                      <a:r>
                        <a:rPr lang="en-US" sz="2200" dirty="0">
                          <a:latin typeface="+mn-lt"/>
                          <a:ea typeface="Arial"/>
                          <a:cs typeface="Arial"/>
                        </a:rPr>
                        <a:t>DR</a:t>
                      </a:r>
                      <a:endParaRPr lang="en-US" sz="2200" dirty="0">
                        <a:latin typeface="+mn-lt"/>
                        <a:ea typeface="Arial"/>
                      </a:endParaRPr>
                    </a:p>
                  </a:txBody>
                  <a:tcPr marL="0" marR="0" marT="0" marB="0">
                    <a:lnL w="12700" cap="flat" cmpd="sng" algn="ctr">
                      <a:solidFill>
                        <a:srgbClr val="010101"/>
                      </a:solidFill>
                      <a:prstDash val="solid"/>
                      <a:round/>
                      <a:headEnd type="none" w="med" len="med"/>
                      <a:tailEnd type="none" w="med" len="med"/>
                    </a:lnL>
                    <a:lnR>
                      <a:noFill/>
                    </a:lnR>
                    <a:lnT w="28575" cap="flat" cmpd="sng" algn="ctr">
                      <a:noFill/>
                      <a:prstDash val="solid"/>
                      <a:round/>
                      <a:headEnd type="none" w="med" len="med"/>
                      <a:tailEnd type="none" w="med" len="med"/>
                    </a:lnT>
                    <a:lnB>
                      <a:noFill/>
                    </a:lnB>
                  </a:tcPr>
                </a:tc>
                <a:tc>
                  <a:txBody>
                    <a:bodyPr/>
                    <a:lstStyle/>
                    <a:p>
                      <a:pPr marL="408940" marR="0" algn="ctr">
                        <a:lnSpc>
                          <a:spcPts val="2295"/>
                        </a:lnSpc>
                        <a:spcBef>
                          <a:spcPts val="110"/>
                        </a:spcBef>
                        <a:spcAft>
                          <a:spcPts val="0"/>
                        </a:spcAft>
                      </a:pPr>
                      <a:r>
                        <a:rPr lang="en-US" sz="2200" dirty="0">
                          <a:latin typeface="+mn-lt"/>
                          <a:ea typeface="Arial"/>
                          <a:cs typeface="Arial"/>
                        </a:rPr>
                        <a:t>16</a:t>
                      </a:r>
                      <a:endParaRPr lang="en-US" sz="2200" dirty="0">
                        <a:latin typeface="+mn-lt"/>
                        <a:ea typeface="Arial"/>
                      </a:endParaRPr>
                    </a:p>
                  </a:txBody>
                  <a:tcPr marL="0" marR="0" marT="0" marB="0">
                    <a:lnL>
                      <a:noFill/>
                    </a:lnL>
                    <a:lnR>
                      <a:noFill/>
                    </a:lnR>
                    <a:lnT w="28575" cap="flat" cmpd="sng" algn="ctr">
                      <a:noFill/>
                      <a:prstDash val="solid"/>
                      <a:round/>
                      <a:headEnd type="none" w="med" len="med"/>
                      <a:tailEnd type="none" w="med" len="med"/>
                    </a:lnT>
                    <a:lnB>
                      <a:noFill/>
                    </a:lnB>
                  </a:tcPr>
                </a:tc>
                <a:tc>
                  <a:txBody>
                    <a:bodyPr/>
                    <a:lstStyle/>
                    <a:p>
                      <a:pPr marL="13970" marR="0" algn="ctr">
                        <a:lnSpc>
                          <a:spcPts val="2295"/>
                        </a:lnSpc>
                        <a:spcBef>
                          <a:spcPts val="110"/>
                        </a:spcBef>
                        <a:spcAft>
                          <a:spcPts val="0"/>
                        </a:spcAft>
                      </a:pPr>
                      <a:r>
                        <a:rPr lang="en-US" sz="2200" dirty="0">
                          <a:latin typeface="+mn-lt"/>
                          <a:ea typeface="Arial"/>
                          <a:cs typeface="Arial"/>
                        </a:rPr>
                        <a:t>Data register</a:t>
                      </a:r>
                      <a:endParaRPr lang="en-US" sz="2200" dirty="0">
                        <a:latin typeface="+mn-lt"/>
                        <a:ea typeface="Arial"/>
                      </a:endParaRPr>
                    </a:p>
                  </a:txBody>
                  <a:tcPr marL="0" marR="0" marT="0" marB="0">
                    <a:lnL>
                      <a:noFill/>
                    </a:lnL>
                    <a:lnR>
                      <a:noFill/>
                    </a:lnR>
                    <a:lnT w="28575" cap="flat" cmpd="sng" algn="ctr">
                      <a:noFill/>
                      <a:prstDash val="solid"/>
                      <a:round/>
                      <a:headEnd type="none" w="med" len="med"/>
                      <a:tailEnd type="none" w="med" len="med"/>
                    </a:lnT>
                    <a:lnB>
                      <a:noFill/>
                    </a:lnB>
                  </a:tcPr>
                </a:tc>
                <a:tc>
                  <a:txBody>
                    <a:bodyPr/>
                    <a:lstStyle/>
                    <a:p>
                      <a:pPr marL="401320" marR="0" algn="ctr">
                        <a:lnSpc>
                          <a:spcPts val="2295"/>
                        </a:lnSpc>
                        <a:spcBef>
                          <a:spcPts val="110"/>
                        </a:spcBef>
                        <a:spcAft>
                          <a:spcPts val="0"/>
                        </a:spcAft>
                      </a:pPr>
                      <a:r>
                        <a:rPr lang="en-US" sz="2200">
                          <a:latin typeface="+mn-lt"/>
                          <a:ea typeface="Arial"/>
                          <a:cs typeface="Arial"/>
                        </a:rPr>
                        <a:t>Holds memory operands</a:t>
                      </a:r>
                      <a:endParaRPr lang="en-US" sz="2200">
                        <a:latin typeface="+mn-lt"/>
                        <a:ea typeface="Arial"/>
                      </a:endParaRPr>
                    </a:p>
                  </a:txBody>
                  <a:tcPr marL="0" marR="0" marT="0" marB="0">
                    <a:lnL>
                      <a:noFill/>
                    </a:lnL>
                    <a:lnR w="12700" cap="flat" cmpd="sng" algn="ctr">
                      <a:solidFill>
                        <a:srgbClr val="010101"/>
                      </a:solidFill>
                      <a:prstDash val="solid"/>
                      <a:round/>
                      <a:headEnd type="none" w="med" len="med"/>
                      <a:tailEnd type="none" w="med" len="med"/>
                    </a:lnR>
                    <a:lnT w="28575" cap="flat" cmpd="sng" algn="ctr">
                      <a:noFill/>
                      <a:prstDash val="solid"/>
                      <a:round/>
                      <a:headEnd type="none" w="med" len="med"/>
                      <a:tailEnd type="none" w="med" len="med"/>
                    </a:lnT>
                    <a:lnB>
                      <a:noFill/>
                    </a:lnB>
                  </a:tcPr>
                </a:tc>
                <a:extLst>
                  <a:ext uri="{0D108BD9-81ED-4DB2-BD59-A6C34878D82A}">
                    <a16:rowId xmlns:a16="http://schemas.microsoft.com/office/drawing/2014/main" xmlns="" val="10001"/>
                  </a:ext>
                </a:extLst>
              </a:tr>
              <a:tr h="292862">
                <a:tc>
                  <a:txBody>
                    <a:bodyPr/>
                    <a:lstStyle/>
                    <a:p>
                      <a:pPr marL="120015" marR="0" algn="ctr">
                        <a:lnSpc>
                          <a:spcPts val="2295"/>
                        </a:lnSpc>
                        <a:spcBef>
                          <a:spcPts val="5"/>
                        </a:spcBef>
                        <a:spcAft>
                          <a:spcPts val="0"/>
                        </a:spcAft>
                      </a:pPr>
                      <a:r>
                        <a:rPr lang="en-US" sz="2200">
                          <a:latin typeface="+mn-lt"/>
                          <a:ea typeface="Arial"/>
                          <a:cs typeface="Arial"/>
                        </a:rPr>
                        <a:t>AR</a:t>
                      </a:r>
                      <a:endParaRPr lang="en-US" sz="2200">
                        <a:latin typeface="+mn-lt"/>
                        <a:ea typeface="Arial"/>
                      </a:endParaRPr>
                    </a:p>
                  </a:txBody>
                  <a:tcPr marL="0" marR="0" marT="0" marB="0">
                    <a:lnL w="12700" cap="flat" cmpd="sng" algn="ctr">
                      <a:solidFill>
                        <a:srgbClr val="010101"/>
                      </a:solidFill>
                      <a:prstDash val="solid"/>
                      <a:round/>
                      <a:headEnd type="none" w="med" len="med"/>
                      <a:tailEnd type="none" w="med" len="med"/>
                    </a:lnL>
                    <a:lnR>
                      <a:noFill/>
                    </a:lnR>
                    <a:lnT>
                      <a:noFill/>
                    </a:lnT>
                    <a:lnB>
                      <a:noFill/>
                    </a:lnB>
                  </a:tcPr>
                </a:tc>
                <a:tc>
                  <a:txBody>
                    <a:bodyPr/>
                    <a:lstStyle/>
                    <a:p>
                      <a:pPr marL="409575" marR="0" algn="ctr">
                        <a:lnSpc>
                          <a:spcPts val="2295"/>
                        </a:lnSpc>
                        <a:spcBef>
                          <a:spcPts val="5"/>
                        </a:spcBef>
                        <a:spcAft>
                          <a:spcPts val="0"/>
                        </a:spcAft>
                      </a:pPr>
                      <a:r>
                        <a:rPr lang="en-US" sz="2200" dirty="0">
                          <a:latin typeface="+mn-lt"/>
                          <a:ea typeface="Arial"/>
                          <a:cs typeface="Arial"/>
                        </a:rPr>
                        <a:t>12</a:t>
                      </a:r>
                      <a:endParaRPr lang="en-US" sz="2200" dirty="0">
                        <a:latin typeface="+mn-lt"/>
                        <a:ea typeface="Arial"/>
                      </a:endParaRPr>
                    </a:p>
                  </a:txBody>
                  <a:tcPr marL="0" marR="0" marT="0" marB="0">
                    <a:lnL>
                      <a:noFill/>
                    </a:lnL>
                    <a:lnR>
                      <a:noFill/>
                    </a:lnR>
                    <a:lnT>
                      <a:noFill/>
                    </a:lnT>
                    <a:lnB>
                      <a:noFill/>
                    </a:lnB>
                  </a:tcPr>
                </a:tc>
                <a:tc>
                  <a:txBody>
                    <a:bodyPr/>
                    <a:lstStyle/>
                    <a:p>
                      <a:pPr marL="13970" marR="0" algn="ctr">
                        <a:lnSpc>
                          <a:spcPts val="2295"/>
                        </a:lnSpc>
                        <a:spcBef>
                          <a:spcPts val="5"/>
                        </a:spcBef>
                        <a:spcAft>
                          <a:spcPts val="0"/>
                        </a:spcAft>
                      </a:pPr>
                      <a:r>
                        <a:rPr lang="en-US" sz="2200" dirty="0">
                          <a:latin typeface="+mn-lt"/>
                          <a:ea typeface="Arial"/>
                          <a:cs typeface="Arial"/>
                        </a:rPr>
                        <a:t>Address register</a:t>
                      </a:r>
                      <a:endParaRPr lang="en-US" sz="2200" dirty="0">
                        <a:latin typeface="+mn-lt"/>
                        <a:ea typeface="Arial"/>
                      </a:endParaRPr>
                    </a:p>
                  </a:txBody>
                  <a:tcPr marL="0" marR="0" marT="0" marB="0">
                    <a:lnL>
                      <a:noFill/>
                    </a:lnL>
                    <a:lnR>
                      <a:noFill/>
                    </a:lnR>
                    <a:lnT>
                      <a:noFill/>
                    </a:lnT>
                    <a:lnB>
                      <a:noFill/>
                    </a:lnB>
                  </a:tcPr>
                </a:tc>
                <a:tc>
                  <a:txBody>
                    <a:bodyPr/>
                    <a:lstStyle/>
                    <a:p>
                      <a:pPr marL="400050" marR="0" algn="ctr">
                        <a:lnSpc>
                          <a:spcPts val="2295"/>
                        </a:lnSpc>
                        <a:spcBef>
                          <a:spcPts val="5"/>
                        </a:spcBef>
                        <a:spcAft>
                          <a:spcPts val="0"/>
                        </a:spcAft>
                      </a:pPr>
                      <a:r>
                        <a:rPr lang="en-US" sz="2200">
                          <a:latin typeface="+mn-lt"/>
                          <a:ea typeface="Arial"/>
                          <a:cs typeface="Arial"/>
                        </a:rPr>
                        <a:t>Holds address for memory</a:t>
                      </a:r>
                      <a:endParaRPr lang="en-US" sz="2200">
                        <a:latin typeface="+mn-lt"/>
                        <a:ea typeface="Arial"/>
                      </a:endParaRPr>
                    </a:p>
                  </a:txBody>
                  <a:tcPr marL="0" marR="0" marT="0" marB="0">
                    <a:lnL>
                      <a:noFill/>
                    </a:lnL>
                    <a:lnR w="12700" cap="flat" cmpd="sng" algn="ctr">
                      <a:solidFill>
                        <a:srgbClr val="010101"/>
                      </a:solidFill>
                      <a:prstDash val="solid"/>
                      <a:round/>
                      <a:headEnd type="none" w="med" len="med"/>
                      <a:tailEnd type="none" w="med" len="med"/>
                    </a:lnR>
                    <a:lnT>
                      <a:noFill/>
                    </a:lnT>
                    <a:lnB>
                      <a:noFill/>
                    </a:lnB>
                  </a:tcPr>
                </a:tc>
                <a:extLst>
                  <a:ext uri="{0D108BD9-81ED-4DB2-BD59-A6C34878D82A}">
                    <a16:rowId xmlns:a16="http://schemas.microsoft.com/office/drawing/2014/main" xmlns="" val="10002"/>
                  </a:ext>
                </a:extLst>
              </a:tr>
              <a:tr h="292862">
                <a:tc>
                  <a:txBody>
                    <a:bodyPr/>
                    <a:lstStyle/>
                    <a:p>
                      <a:pPr marL="120015" marR="0" algn="ctr">
                        <a:lnSpc>
                          <a:spcPts val="2295"/>
                        </a:lnSpc>
                        <a:spcBef>
                          <a:spcPts val="5"/>
                        </a:spcBef>
                        <a:spcAft>
                          <a:spcPts val="0"/>
                        </a:spcAft>
                      </a:pPr>
                      <a:r>
                        <a:rPr lang="en-US" sz="2200">
                          <a:latin typeface="+mn-lt"/>
                          <a:ea typeface="Arial"/>
                          <a:cs typeface="Arial"/>
                        </a:rPr>
                        <a:t>AC</a:t>
                      </a:r>
                      <a:endParaRPr lang="en-US" sz="2200">
                        <a:latin typeface="+mn-lt"/>
                        <a:ea typeface="Arial"/>
                      </a:endParaRPr>
                    </a:p>
                  </a:txBody>
                  <a:tcPr marL="0" marR="0" marT="0" marB="0">
                    <a:lnL w="12700" cap="flat" cmpd="sng" algn="ctr">
                      <a:solidFill>
                        <a:srgbClr val="010101"/>
                      </a:solidFill>
                      <a:prstDash val="solid"/>
                      <a:round/>
                      <a:headEnd type="none" w="med" len="med"/>
                      <a:tailEnd type="none" w="med" len="med"/>
                    </a:lnL>
                    <a:lnR>
                      <a:noFill/>
                    </a:lnR>
                    <a:lnT>
                      <a:noFill/>
                    </a:lnT>
                    <a:lnB>
                      <a:noFill/>
                    </a:lnB>
                  </a:tcPr>
                </a:tc>
                <a:tc>
                  <a:txBody>
                    <a:bodyPr/>
                    <a:lstStyle/>
                    <a:p>
                      <a:pPr marL="409575" marR="0" algn="ctr">
                        <a:lnSpc>
                          <a:spcPts val="2295"/>
                        </a:lnSpc>
                        <a:spcBef>
                          <a:spcPts val="5"/>
                        </a:spcBef>
                        <a:spcAft>
                          <a:spcPts val="0"/>
                        </a:spcAft>
                      </a:pPr>
                      <a:r>
                        <a:rPr lang="en-US" sz="2200" dirty="0">
                          <a:latin typeface="+mn-lt"/>
                          <a:ea typeface="Arial"/>
                          <a:cs typeface="Arial"/>
                        </a:rPr>
                        <a:t>16</a:t>
                      </a:r>
                      <a:endParaRPr lang="en-US" sz="2200" dirty="0">
                        <a:latin typeface="+mn-lt"/>
                        <a:ea typeface="Arial"/>
                      </a:endParaRPr>
                    </a:p>
                  </a:txBody>
                  <a:tcPr marL="0" marR="0" marT="0" marB="0">
                    <a:lnL>
                      <a:noFill/>
                    </a:lnL>
                    <a:lnR>
                      <a:noFill/>
                    </a:lnR>
                    <a:lnT>
                      <a:noFill/>
                    </a:lnT>
                    <a:lnB>
                      <a:noFill/>
                    </a:lnB>
                  </a:tcPr>
                </a:tc>
                <a:tc>
                  <a:txBody>
                    <a:bodyPr/>
                    <a:lstStyle/>
                    <a:p>
                      <a:pPr marL="13970" marR="0" algn="ctr">
                        <a:lnSpc>
                          <a:spcPts val="2295"/>
                        </a:lnSpc>
                        <a:spcBef>
                          <a:spcPts val="5"/>
                        </a:spcBef>
                        <a:spcAft>
                          <a:spcPts val="0"/>
                        </a:spcAft>
                      </a:pPr>
                      <a:r>
                        <a:rPr lang="en-US" sz="2200" dirty="0">
                          <a:latin typeface="+mn-lt"/>
                          <a:ea typeface="Arial"/>
                          <a:cs typeface="Arial"/>
                        </a:rPr>
                        <a:t>Accumulator</a:t>
                      </a:r>
                      <a:endParaRPr lang="en-US" sz="2200" dirty="0">
                        <a:latin typeface="+mn-lt"/>
                        <a:ea typeface="Arial"/>
                      </a:endParaRPr>
                    </a:p>
                  </a:txBody>
                  <a:tcPr marL="0" marR="0" marT="0" marB="0">
                    <a:lnL>
                      <a:noFill/>
                    </a:lnL>
                    <a:lnR>
                      <a:noFill/>
                    </a:lnR>
                    <a:lnT>
                      <a:noFill/>
                    </a:lnT>
                    <a:lnB>
                      <a:noFill/>
                    </a:lnB>
                  </a:tcPr>
                </a:tc>
                <a:tc>
                  <a:txBody>
                    <a:bodyPr/>
                    <a:lstStyle/>
                    <a:p>
                      <a:pPr marL="400050" marR="0" algn="ctr">
                        <a:lnSpc>
                          <a:spcPts val="2295"/>
                        </a:lnSpc>
                        <a:spcBef>
                          <a:spcPts val="5"/>
                        </a:spcBef>
                        <a:spcAft>
                          <a:spcPts val="0"/>
                        </a:spcAft>
                      </a:pPr>
                      <a:r>
                        <a:rPr lang="en-US" sz="2200">
                          <a:latin typeface="+mn-lt"/>
                          <a:ea typeface="Arial"/>
                          <a:cs typeface="Arial"/>
                        </a:rPr>
                        <a:t>Processor register</a:t>
                      </a:r>
                      <a:endParaRPr lang="en-US" sz="2200">
                        <a:latin typeface="+mn-lt"/>
                        <a:ea typeface="Arial"/>
                      </a:endParaRPr>
                    </a:p>
                  </a:txBody>
                  <a:tcPr marL="0" marR="0" marT="0" marB="0">
                    <a:lnL>
                      <a:noFill/>
                    </a:lnL>
                    <a:lnR w="12700" cap="flat" cmpd="sng" algn="ctr">
                      <a:solidFill>
                        <a:srgbClr val="010101"/>
                      </a:solidFill>
                      <a:prstDash val="solid"/>
                      <a:round/>
                      <a:headEnd type="none" w="med" len="med"/>
                      <a:tailEnd type="none" w="med" len="med"/>
                    </a:lnR>
                    <a:lnT>
                      <a:noFill/>
                    </a:lnT>
                    <a:lnB>
                      <a:noFill/>
                    </a:lnB>
                  </a:tcPr>
                </a:tc>
                <a:extLst>
                  <a:ext uri="{0D108BD9-81ED-4DB2-BD59-A6C34878D82A}">
                    <a16:rowId xmlns:a16="http://schemas.microsoft.com/office/drawing/2014/main" xmlns="" val="10003"/>
                  </a:ext>
                </a:extLst>
              </a:tr>
              <a:tr h="292862">
                <a:tc>
                  <a:txBody>
                    <a:bodyPr/>
                    <a:lstStyle/>
                    <a:p>
                      <a:pPr marL="120015" marR="0" algn="ctr">
                        <a:lnSpc>
                          <a:spcPts val="2295"/>
                        </a:lnSpc>
                        <a:spcBef>
                          <a:spcPts val="5"/>
                        </a:spcBef>
                        <a:spcAft>
                          <a:spcPts val="0"/>
                        </a:spcAft>
                      </a:pPr>
                      <a:r>
                        <a:rPr lang="en-US" sz="2200">
                          <a:latin typeface="+mn-lt"/>
                          <a:ea typeface="Arial"/>
                          <a:cs typeface="Arial"/>
                        </a:rPr>
                        <a:t>IR</a:t>
                      </a:r>
                      <a:endParaRPr lang="en-US" sz="2200">
                        <a:latin typeface="+mn-lt"/>
                        <a:ea typeface="Arial"/>
                      </a:endParaRPr>
                    </a:p>
                  </a:txBody>
                  <a:tcPr marL="0" marR="0" marT="0" marB="0">
                    <a:lnL w="12700" cap="flat" cmpd="sng" algn="ctr">
                      <a:solidFill>
                        <a:srgbClr val="010101"/>
                      </a:solidFill>
                      <a:prstDash val="solid"/>
                      <a:round/>
                      <a:headEnd type="none" w="med" len="med"/>
                      <a:tailEnd type="none" w="med" len="med"/>
                    </a:lnL>
                    <a:lnR>
                      <a:noFill/>
                    </a:lnR>
                    <a:lnT>
                      <a:noFill/>
                    </a:lnT>
                    <a:lnB>
                      <a:noFill/>
                    </a:lnB>
                  </a:tcPr>
                </a:tc>
                <a:tc>
                  <a:txBody>
                    <a:bodyPr/>
                    <a:lstStyle/>
                    <a:p>
                      <a:pPr marL="409575" marR="0" algn="ctr">
                        <a:lnSpc>
                          <a:spcPts val="2295"/>
                        </a:lnSpc>
                        <a:spcBef>
                          <a:spcPts val="5"/>
                        </a:spcBef>
                        <a:spcAft>
                          <a:spcPts val="0"/>
                        </a:spcAft>
                      </a:pPr>
                      <a:r>
                        <a:rPr lang="en-US" sz="2200">
                          <a:latin typeface="+mn-lt"/>
                          <a:ea typeface="Arial"/>
                          <a:cs typeface="Arial"/>
                        </a:rPr>
                        <a:t>16</a:t>
                      </a:r>
                      <a:endParaRPr lang="en-US" sz="2200">
                        <a:latin typeface="+mn-lt"/>
                        <a:ea typeface="Arial"/>
                      </a:endParaRPr>
                    </a:p>
                  </a:txBody>
                  <a:tcPr marL="0" marR="0" marT="0" marB="0">
                    <a:lnL>
                      <a:noFill/>
                    </a:lnL>
                    <a:lnR>
                      <a:noFill/>
                    </a:lnR>
                    <a:lnT>
                      <a:noFill/>
                    </a:lnT>
                    <a:lnB>
                      <a:noFill/>
                    </a:lnB>
                  </a:tcPr>
                </a:tc>
                <a:tc>
                  <a:txBody>
                    <a:bodyPr/>
                    <a:lstStyle/>
                    <a:p>
                      <a:pPr marL="14605" marR="0" algn="ctr">
                        <a:lnSpc>
                          <a:spcPts val="2295"/>
                        </a:lnSpc>
                        <a:spcBef>
                          <a:spcPts val="5"/>
                        </a:spcBef>
                        <a:spcAft>
                          <a:spcPts val="0"/>
                        </a:spcAft>
                      </a:pPr>
                      <a:r>
                        <a:rPr lang="en-US" sz="2200" dirty="0">
                          <a:latin typeface="+mn-lt"/>
                          <a:ea typeface="Arial"/>
                          <a:cs typeface="Arial"/>
                        </a:rPr>
                        <a:t>Instruction register</a:t>
                      </a:r>
                      <a:endParaRPr lang="en-US" sz="2200" dirty="0">
                        <a:latin typeface="+mn-lt"/>
                        <a:ea typeface="Arial"/>
                      </a:endParaRPr>
                    </a:p>
                  </a:txBody>
                  <a:tcPr marL="0" marR="0" marT="0" marB="0">
                    <a:lnL>
                      <a:noFill/>
                    </a:lnL>
                    <a:lnR>
                      <a:noFill/>
                    </a:lnR>
                    <a:lnT>
                      <a:noFill/>
                    </a:lnT>
                    <a:lnB>
                      <a:noFill/>
                    </a:lnB>
                  </a:tcPr>
                </a:tc>
                <a:tc>
                  <a:txBody>
                    <a:bodyPr/>
                    <a:lstStyle/>
                    <a:p>
                      <a:pPr marL="401320" marR="0" algn="ctr">
                        <a:lnSpc>
                          <a:spcPts val="2295"/>
                        </a:lnSpc>
                        <a:spcBef>
                          <a:spcPts val="5"/>
                        </a:spcBef>
                        <a:spcAft>
                          <a:spcPts val="0"/>
                        </a:spcAft>
                      </a:pPr>
                      <a:r>
                        <a:rPr lang="en-US" sz="2200" dirty="0">
                          <a:latin typeface="+mn-lt"/>
                          <a:ea typeface="Arial"/>
                          <a:cs typeface="Arial"/>
                        </a:rPr>
                        <a:t>Holds instruction code</a:t>
                      </a:r>
                      <a:endParaRPr lang="en-US" sz="2200" dirty="0">
                        <a:latin typeface="+mn-lt"/>
                        <a:ea typeface="Arial"/>
                      </a:endParaRPr>
                    </a:p>
                  </a:txBody>
                  <a:tcPr marL="0" marR="0" marT="0" marB="0">
                    <a:lnL>
                      <a:noFill/>
                    </a:lnL>
                    <a:lnR w="12700" cap="flat" cmpd="sng" algn="ctr">
                      <a:solidFill>
                        <a:srgbClr val="010101"/>
                      </a:solidFill>
                      <a:prstDash val="solid"/>
                      <a:round/>
                      <a:headEnd type="none" w="med" len="med"/>
                      <a:tailEnd type="none" w="med" len="med"/>
                    </a:lnR>
                    <a:lnT>
                      <a:noFill/>
                    </a:lnT>
                    <a:lnB>
                      <a:noFill/>
                    </a:lnB>
                  </a:tcPr>
                </a:tc>
                <a:extLst>
                  <a:ext uri="{0D108BD9-81ED-4DB2-BD59-A6C34878D82A}">
                    <a16:rowId xmlns:a16="http://schemas.microsoft.com/office/drawing/2014/main" xmlns="" val="10004"/>
                  </a:ext>
                </a:extLst>
              </a:tr>
              <a:tr h="292862">
                <a:tc>
                  <a:txBody>
                    <a:bodyPr/>
                    <a:lstStyle/>
                    <a:p>
                      <a:pPr marL="120015" marR="0" algn="ctr">
                        <a:lnSpc>
                          <a:spcPts val="2295"/>
                        </a:lnSpc>
                        <a:spcBef>
                          <a:spcPts val="5"/>
                        </a:spcBef>
                        <a:spcAft>
                          <a:spcPts val="0"/>
                        </a:spcAft>
                      </a:pPr>
                      <a:r>
                        <a:rPr lang="en-US" sz="2200">
                          <a:latin typeface="+mn-lt"/>
                          <a:ea typeface="Arial"/>
                          <a:cs typeface="Arial"/>
                        </a:rPr>
                        <a:t>PC</a:t>
                      </a:r>
                      <a:endParaRPr lang="en-US" sz="2200">
                        <a:latin typeface="+mn-lt"/>
                        <a:ea typeface="Arial"/>
                      </a:endParaRPr>
                    </a:p>
                  </a:txBody>
                  <a:tcPr marL="0" marR="0" marT="0" marB="0">
                    <a:lnL w="12700" cap="flat" cmpd="sng" algn="ctr">
                      <a:solidFill>
                        <a:srgbClr val="010101"/>
                      </a:solidFill>
                      <a:prstDash val="solid"/>
                      <a:round/>
                      <a:headEnd type="none" w="med" len="med"/>
                      <a:tailEnd type="none" w="med" len="med"/>
                    </a:lnL>
                    <a:lnR>
                      <a:noFill/>
                    </a:lnR>
                    <a:lnT>
                      <a:noFill/>
                    </a:lnT>
                    <a:lnB>
                      <a:noFill/>
                    </a:lnB>
                  </a:tcPr>
                </a:tc>
                <a:tc>
                  <a:txBody>
                    <a:bodyPr/>
                    <a:lstStyle/>
                    <a:p>
                      <a:pPr marL="409575" marR="0" algn="ctr">
                        <a:lnSpc>
                          <a:spcPts val="2295"/>
                        </a:lnSpc>
                        <a:spcBef>
                          <a:spcPts val="5"/>
                        </a:spcBef>
                        <a:spcAft>
                          <a:spcPts val="0"/>
                        </a:spcAft>
                      </a:pPr>
                      <a:r>
                        <a:rPr lang="en-US" sz="2200">
                          <a:latin typeface="+mn-lt"/>
                          <a:ea typeface="Arial"/>
                          <a:cs typeface="Arial"/>
                        </a:rPr>
                        <a:t>12</a:t>
                      </a:r>
                      <a:endParaRPr lang="en-US" sz="2200">
                        <a:latin typeface="+mn-lt"/>
                        <a:ea typeface="Arial"/>
                      </a:endParaRPr>
                    </a:p>
                  </a:txBody>
                  <a:tcPr marL="0" marR="0" marT="0" marB="0">
                    <a:lnL>
                      <a:noFill/>
                    </a:lnL>
                    <a:lnR>
                      <a:noFill/>
                    </a:lnR>
                    <a:lnT>
                      <a:noFill/>
                    </a:lnT>
                    <a:lnB>
                      <a:noFill/>
                    </a:lnB>
                  </a:tcPr>
                </a:tc>
                <a:tc>
                  <a:txBody>
                    <a:bodyPr/>
                    <a:lstStyle/>
                    <a:p>
                      <a:pPr marL="14605" marR="0" algn="ctr">
                        <a:lnSpc>
                          <a:spcPts val="2295"/>
                        </a:lnSpc>
                        <a:spcBef>
                          <a:spcPts val="5"/>
                        </a:spcBef>
                        <a:spcAft>
                          <a:spcPts val="0"/>
                        </a:spcAft>
                      </a:pPr>
                      <a:r>
                        <a:rPr lang="en-US" sz="2200" dirty="0">
                          <a:latin typeface="+mn-lt"/>
                          <a:ea typeface="Arial"/>
                          <a:cs typeface="Arial"/>
                        </a:rPr>
                        <a:t>Program counter</a:t>
                      </a:r>
                      <a:endParaRPr lang="en-US" sz="2200" dirty="0">
                        <a:latin typeface="+mn-lt"/>
                        <a:ea typeface="Arial"/>
                      </a:endParaRPr>
                    </a:p>
                  </a:txBody>
                  <a:tcPr marL="0" marR="0" marT="0" marB="0">
                    <a:lnL>
                      <a:noFill/>
                    </a:lnL>
                    <a:lnR>
                      <a:noFill/>
                    </a:lnR>
                    <a:lnT>
                      <a:noFill/>
                    </a:lnT>
                    <a:lnB>
                      <a:noFill/>
                    </a:lnB>
                  </a:tcPr>
                </a:tc>
                <a:tc>
                  <a:txBody>
                    <a:bodyPr/>
                    <a:lstStyle/>
                    <a:p>
                      <a:pPr marL="400050" marR="0" algn="ctr">
                        <a:lnSpc>
                          <a:spcPts val="2295"/>
                        </a:lnSpc>
                        <a:spcBef>
                          <a:spcPts val="5"/>
                        </a:spcBef>
                        <a:spcAft>
                          <a:spcPts val="0"/>
                        </a:spcAft>
                      </a:pPr>
                      <a:r>
                        <a:rPr lang="en-US" sz="2200" dirty="0">
                          <a:latin typeface="+mn-lt"/>
                          <a:ea typeface="Arial"/>
                          <a:cs typeface="Arial"/>
                        </a:rPr>
                        <a:t>Holds address of instruction</a:t>
                      </a:r>
                      <a:endParaRPr lang="en-US" sz="2200" dirty="0">
                        <a:latin typeface="+mn-lt"/>
                        <a:ea typeface="Arial"/>
                      </a:endParaRPr>
                    </a:p>
                  </a:txBody>
                  <a:tcPr marL="0" marR="0" marT="0" marB="0">
                    <a:lnL>
                      <a:noFill/>
                    </a:lnL>
                    <a:lnR w="12700" cap="flat" cmpd="sng" algn="ctr">
                      <a:solidFill>
                        <a:srgbClr val="010101"/>
                      </a:solidFill>
                      <a:prstDash val="solid"/>
                      <a:round/>
                      <a:headEnd type="none" w="med" len="med"/>
                      <a:tailEnd type="none" w="med" len="med"/>
                    </a:lnR>
                    <a:lnT>
                      <a:noFill/>
                    </a:lnT>
                    <a:lnB>
                      <a:noFill/>
                    </a:lnB>
                  </a:tcPr>
                </a:tc>
                <a:extLst>
                  <a:ext uri="{0D108BD9-81ED-4DB2-BD59-A6C34878D82A}">
                    <a16:rowId xmlns:a16="http://schemas.microsoft.com/office/drawing/2014/main" xmlns="" val="10005"/>
                  </a:ext>
                </a:extLst>
              </a:tr>
              <a:tr h="292862">
                <a:tc>
                  <a:txBody>
                    <a:bodyPr/>
                    <a:lstStyle/>
                    <a:p>
                      <a:pPr marL="120015" marR="0" algn="ctr">
                        <a:lnSpc>
                          <a:spcPts val="2295"/>
                        </a:lnSpc>
                        <a:spcBef>
                          <a:spcPts val="5"/>
                        </a:spcBef>
                        <a:spcAft>
                          <a:spcPts val="0"/>
                        </a:spcAft>
                      </a:pPr>
                      <a:r>
                        <a:rPr lang="en-US" sz="2200">
                          <a:latin typeface="+mn-lt"/>
                          <a:ea typeface="Arial"/>
                          <a:cs typeface="Arial"/>
                        </a:rPr>
                        <a:t>TR</a:t>
                      </a:r>
                      <a:endParaRPr lang="en-US" sz="2200">
                        <a:latin typeface="+mn-lt"/>
                        <a:ea typeface="Arial"/>
                      </a:endParaRPr>
                    </a:p>
                  </a:txBody>
                  <a:tcPr marL="0" marR="0" marT="0" marB="0">
                    <a:lnL w="12700" cap="flat" cmpd="sng" algn="ctr">
                      <a:solidFill>
                        <a:srgbClr val="010101"/>
                      </a:solidFill>
                      <a:prstDash val="solid"/>
                      <a:round/>
                      <a:headEnd type="none" w="med" len="med"/>
                      <a:tailEnd type="none" w="med" len="med"/>
                    </a:lnL>
                    <a:lnR>
                      <a:noFill/>
                    </a:lnR>
                    <a:lnT>
                      <a:noFill/>
                    </a:lnT>
                    <a:lnB>
                      <a:noFill/>
                    </a:lnB>
                  </a:tcPr>
                </a:tc>
                <a:tc>
                  <a:txBody>
                    <a:bodyPr/>
                    <a:lstStyle/>
                    <a:p>
                      <a:pPr marL="409575" marR="0" algn="ctr">
                        <a:lnSpc>
                          <a:spcPts val="2295"/>
                        </a:lnSpc>
                        <a:spcBef>
                          <a:spcPts val="5"/>
                        </a:spcBef>
                        <a:spcAft>
                          <a:spcPts val="0"/>
                        </a:spcAft>
                      </a:pPr>
                      <a:r>
                        <a:rPr lang="en-US" sz="2200">
                          <a:latin typeface="+mn-lt"/>
                          <a:ea typeface="Arial"/>
                          <a:cs typeface="Arial"/>
                        </a:rPr>
                        <a:t>16</a:t>
                      </a:r>
                      <a:endParaRPr lang="en-US" sz="2200">
                        <a:latin typeface="+mn-lt"/>
                        <a:ea typeface="Arial"/>
                      </a:endParaRPr>
                    </a:p>
                  </a:txBody>
                  <a:tcPr marL="0" marR="0" marT="0" marB="0">
                    <a:lnL>
                      <a:noFill/>
                    </a:lnL>
                    <a:lnR>
                      <a:noFill/>
                    </a:lnR>
                    <a:lnT>
                      <a:noFill/>
                    </a:lnT>
                    <a:lnB>
                      <a:noFill/>
                    </a:lnB>
                  </a:tcPr>
                </a:tc>
                <a:tc>
                  <a:txBody>
                    <a:bodyPr/>
                    <a:lstStyle/>
                    <a:p>
                      <a:pPr marL="14605" marR="0" algn="ctr">
                        <a:lnSpc>
                          <a:spcPts val="2295"/>
                        </a:lnSpc>
                        <a:spcBef>
                          <a:spcPts val="5"/>
                        </a:spcBef>
                        <a:spcAft>
                          <a:spcPts val="0"/>
                        </a:spcAft>
                      </a:pPr>
                      <a:r>
                        <a:rPr lang="en-US" sz="2200">
                          <a:latin typeface="+mn-lt"/>
                          <a:ea typeface="Arial"/>
                          <a:cs typeface="Arial"/>
                        </a:rPr>
                        <a:t>Temporary register</a:t>
                      </a:r>
                      <a:endParaRPr lang="en-US" sz="2200">
                        <a:latin typeface="+mn-lt"/>
                        <a:ea typeface="Arial"/>
                      </a:endParaRPr>
                    </a:p>
                  </a:txBody>
                  <a:tcPr marL="0" marR="0" marT="0" marB="0">
                    <a:lnL>
                      <a:noFill/>
                    </a:lnL>
                    <a:lnR>
                      <a:noFill/>
                    </a:lnR>
                    <a:lnT>
                      <a:noFill/>
                    </a:lnT>
                    <a:lnB>
                      <a:noFill/>
                    </a:lnB>
                  </a:tcPr>
                </a:tc>
                <a:tc>
                  <a:txBody>
                    <a:bodyPr/>
                    <a:lstStyle/>
                    <a:p>
                      <a:pPr marL="402590" marR="0" algn="ctr">
                        <a:lnSpc>
                          <a:spcPts val="2295"/>
                        </a:lnSpc>
                        <a:spcBef>
                          <a:spcPts val="5"/>
                        </a:spcBef>
                        <a:spcAft>
                          <a:spcPts val="0"/>
                        </a:spcAft>
                      </a:pPr>
                      <a:r>
                        <a:rPr lang="en-US" sz="2200" dirty="0">
                          <a:latin typeface="+mn-lt"/>
                          <a:ea typeface="Arial"/>
                          <a:cs typeface="Arial"/>
                        </a:rPr>
                        <a:t>Holds temporary data</a:t>
                      </a:r>
                      <a:endParaRPr lang="en-US" sz="2200" dirty="0">
                        <a:latin typeface="+mn-lt"/>
                        <a:ea typeface="Arial"/>
                      </a:endParaRPr>
                    </a:p>
                  </a:txBody>
                  <a:tcPr marL="0" marR="0" marT="0" marB="0">
                    <a:lnL>
                      <a:noFill/>
                    </a:lnL>
                    <a:lnR w="12700" cap="flat" cmpd="sng" algn="ctr">
                      <a:solidFill>
                        <a:srgbClr val="010101"/>
                      </a:solidFill>
                      <a:prstDash val="solid"/>
                      <a:round/>
                      <a:headEnd type="none" w="med" len="med"/>
                      <a:tailEnd type="none" w="med" len="med"/>
                    </a:lnR>
                    <a:lnT>
                      <a:noFill/>
                    </a:lnT>
                    <a:lnB>
                      <a:noFill/>
                    </a:lnB>
                  </a:tcPr>
                </a:tc>
                <a:extLst>
                  <a:ext uri="{0D108BD9-81ED-4DB2-BD59-A6C34878D82A}">
                    <a16:rowId xmlns:a16="http://schemas.microsoft.com/office/drawing/2014/main" xmlns="" val="10006"/>
                  </a:ext>
                </a:extLst>
              </a:tr>
              <a:tr h="292862">
                <a:tc>
                  <a:txBody>
                    <a:bodyPr/>
                    <a:lstStyle/>
                    <a:p>
                      <a:pPr marL="120015" marR="0" algn="ctr">
                        <a:lnSpc>
                          <a:spcPts val="2295"/>
                        </a:lnSpc>
                        <a:spcBef>
                          <a:spcPts val="5"/>
                        </a:spcBef>
                        <a:spcAft>
                          <a:spcPts val="0"/>
                        </a:spcAft>
                      </a:pPr>
                      <a:r>
                        <a:rPr lang="en-US" sz="2200">
                          <a:latin typeface="+mn-lt"/>
                          <a:ea typeface="Arial"/>
                          <a:cs typeface="Arial"/>
                        </a:rPr>
                        <a:t>INPR</a:t>
                      </a:r>
                      <a:endParaRPr lang="en-US" sz="2200">
                        <a:latin typeface="+mn-lt"/>
                        <a:ea typeface="Arial"/>
                      </a:endParaRPr>
                    </a:p>
                  </a:txBody>
                  <a:tcPr marL="0" marR="0" marT="0" marB="0">
                    <a:lnL w="12700" cap="flat" cmpd="sng" algn="ctr">
                      <a:solidFill>
                        <a:srgbClr val="010101"/>
                      </a:solidFill>
                      <a:prstDash val="solid"/>
                      <a:round/>
                      <a:headEnd type="none" w="med" len="med"/>
                      <a:tailEnd type="none" w="med" len="med"/>
                    </a:lnL>
                    <a:lnR>
                      <a:noFill/>
                    </a:lnR>
                    <a:lnT>
                      <a:noFill/>
                    </a:lnT>
                    <a:lnB>
                      <a:noFill/>
                    </a:lnB>
                  </a:tcPr>
                </a:tc>
                <a:tc>
                  <a:txBody>
                    <a:bodyPr/>
                    <a:lstStyle/>
                    <a:p>
                      <a:pPr marL="409575" marR="0" algn="ctr">
                        <a:lnSpc>
                          <a:spcPts val="2295"/>
                        </a:lnSpc>
                        <a:spcBef>
                          <a:spcPts val="5"/>
                        </a:spcBef>
                        <a:spcAft>
                          <a:spcPts val="0"/>
                        </a:spcAft>
                      </a:pPr>
                      <a:r>
                        <a:rPr lang="en-US" sz="2200">
                          <a:latin typeface="+mn-lt"/>
                          <a:ea typeface="Arial"/>
                          <a:cs typeface="Arial"/>
                        </a:rPr>
                        <a:t>8</a:t>
                      </a:r>
                      <a:endParaRPr lang="en-US" sz="2200">
                        <a:latin typeface="+mn-lt"/>
                        <a:ea typeface="Arial"/>
                      </a:endParaRPr>
                    </a:p>
                  </a:txBody>
                  <a:tcPr marL="0" marR="0" marT="0" marB="0">
                    <a:lnL>
                      <a:noFill/>
                    </a:lnL>
                    <a:lnR>
                      <a:noFill/>
                    </a:lnR>
                    <a:lnT>
                      <a:noFill/>
                    </a:lnT>
                    <a:lnB>
                      <a:noFill/>
                    </a:lnB>
                  </a:tcPr>
                </a:tc>
                <a:tc>
                  <a:txBody>
                    <a:bodyPr/>
                    <a:lstStyle/>
                    <a:p>
                      <a:pPr marL="14605" marR="0" algn="ctr">
                        <a:lnSpc>
                          <a:spcPts val="2295"/>
                        </a:lnSpc>
                        <a:spcBef>
                          <a:spcPts val="5"/>
                        </a:spcBef>
                        <a:spcAft>
                          <a:spcPts val="0"/>
                        </a:spcAft>
                      </a:pPr>
                      <a:r>
                        <a:rPr lang="en-US" sz="2200" dirty="0">
                          <a:latin typeface="+mn-lt"/>
                          <a:ea typeface="Arial"/>
                          <a:cs typeface="Arial"/>
                        </a:rPr>
                        <a:t>Input register</a:t>
                      </a:r>
                      <a:endParaRPr lang="en-US" sz="2200" dirty="0">
                        <a:latin typeface="+mn-lt"/>
                        <a:ea typeface="Arial"/>
                      </a:endParaRPr>
                    </a:p>
                  </a:txBody>
                  <a:tcPr marL="0" marR="0" marT="0" marB="0">
                    <a:lnL>
                      <a:noFill/>
                    </a:lnL>
                    <a:lnR>
                      <a:noFill/>
                    </a:lnR>
                    <a:lnT>
                      <a:noFill/>
                    </a:lnT>
                    <a:lnB>
                      <a:noFill/>
                    </a:lnB>
                  </a:tcPr>
                </a:tc>
                <a:tc>
                  <a:txBody>
                    <a:bodyPr/>
                    <a:lstStyle/>
                    <a:p>
                      <a:pPr marL="402590" marR="0" algn="ctr">
                        <a:lnSpc>
                          <a:spcPts val="2295"/>
                        </a:lnSpc>
                        <a:spcBef>
                          <a:spcPts val="5"/>
                        </a:spcBef>
                        <a:spcAft>
                          <a:spcPts val="0"/>
                        </a:spcAft>
                      </a:pPr>
                      <a:r>
                        <a:rPr lang="en-US" sz="2200" dirty="0">
                          <a:latin typeface="+mn-lt"/>
                          <a:ea typeface="Arial"/>
                          <a:cs typeface="Arial"/>
                        </a:rPr>
                        <a:t>Holds input character</a:t>
                      </a:r>
                      <a:endParaRPr lang="en-US" sz="2200" dirty="0">
                        <a:latin typeface="+mn-lt"/>
                        <a:ea typeface="Arial"/>
                      </a:endParaRPr>
                    </a:p>
                  </a:txBody>
                  <a:tcPr marL="0" marR="0" marT="0" marB="0">
                    <a:lnL>
                      <a:noFill/>
                    </a:lnL>
                    <a:lnR w="12700" cap="flat" cmpd="sng" algn="ctr">
                      <a:solidFill>
                        <a:srgbClr val="010101"/>
                      </a:solidFill>
                      <a:prstDash val="solid"/>
                      <a:round/>
                      <a:headEnd type="none" w="med" len="med"/>
                      <a:tailEnd type="none" w="med" len="med"/>
                    </a:lnR>
                    <a:lnT>
                      <a:noFill/>
                    </a:lnT>
                    <a:lnB>
                      <a:noFill/>
                    </a:lnB>
                  </a:tcPr>
                </a:tc>
                <a:extLst>
                  <a:ext uri="{0D108BD9-81ED-4DB2-BD59-A6C34878D82A}">
                    <a16:rowId xmlns:a16="http://schemas.microsoft.com/office/drawing/2014/main" xmlns="" val="10007"/>
                  </a:ext>
                </a:extLst>
              </a:tr>
              <a:tr h="455871">
                <a:tc>
                  <a:txBody>
                    <a:bodyPr/>
                    <a:lstStyle/>
                    <a:p>
                      <a:pPr marL="120015" marR="0" algn="ctr">
                        <a:spcBef>
                          <a:spcPts val="5"/>
                        </a:spcBef>
                        <a:spcAft>
                          <a:spcPts val="0"/>
                        </a:spcAft>
                      </a:pPr>
                      <a:r>
                        <a:rPr lang="en-US" sz="2200" dirty="0">
                          <a:latin typeface="+mn-lt"/>
                          <a:ea typeface="Arial"/>
                          <a:cs typeface="Arial"/>
                        </a:rPr>
                        <a:t>OUTR</a:t>
                      </a:r>
                      <a:endParaRPr lang="en-US" sz="2200" dirty="0">
                        <a:latin typeface="+mn-lt"/>
                        <a:ea typeface="Arial"/>
                      </a:endParaRPr>
                    </a:p>
                  </a:txBody>
                  <a:tcPr marL="0" marR="0" marT="0" marB="0">
                    <a:lnL w="12700" cap="flat" cmpd="sng" algn="ctr">
                      <a:solidFill>
                        <a:srgbClr val="010101"/>
                      </a:solidFill>
                      <a:prstDash val="solid"/>
                      <a:round/>
                      <a:headEnd type="none" w="med" len="med"/>
                      <a:tailEnd type="none" w="med" len="med"/>
                    </a:lnL>
                    <a:lnR>
                      <a:noFill/>
                    </a:lnR>
                    <a:lnT>
                      <a:noFill/>
                    </a:lnT>
                    <a:lnB w="12700" cap="flat" cmpd="sng" algn="ctr">
                      <a:solidFill>
                        <a:srgbClr val="010101"/>
                      </a:solidFill>
                      <a:prstDash val="solid"/>
                      <a:round/>
                      <a:headEnd type="none" w="med" len="med"/>
                      <a:tailEnd type="none" w="med" len="med"/>
                    </a:lnB>
                  </a:tcPr>
                </a:tc>
                <a:tc>
                  <a:txBody>
                    <a:bodyPr/>
                    <a:lstStyle/>
                    <a:p>
                      <a:pPr marL="407670" marR="0" algn="ctr">
                        <a:spcBef>
                          <a:spcPts val="5"/>
                        </a:spcBef>
                        <a:spcAft>
                          <a:spcPts val="0"/>
                        </a:spcAft>
                      </a:pPr>
                      <a:r>
                        <a:rPr lang="en-US" sz="2200" dirty="0">
                          <a:latin typeface="+mn-lt"/>
                          <a:ea typeface="Arial"/>
                          <a:cs typeface="Arial"/>
                        </a:rPr>
                        <a:t>8</a:t>
                      </a:r>
                      <a:endParaRPr lang="en-US" sz="2200" dirty="0">
                        <a:latin typeface="+mn-lt"/>
                        <a:ea typeface="Arial"/>
                      </a:endParaRPr>
                    </a:p>
                  </a:txBody>
                  <a:tcPr marL="0" marR="0" marT="0" marB="0">
                    <a:lnL>
                      <a:noFill/>
                    </a:lnL>
                    <a:lnR>
                      <a:noFill/>
                    </a:lnR>
                    <a:lnT>
                      <a:noFill/>
                    </a:lnT>
                    <a:lnB w="12700" cap="flat" cmpd="sng" algn="ctr">
                      <a:solidFill>
                        <a:srgbClr val="010101"/>
                      </a:solidFill>
                      <a:prstDash val="solid"/>
                      <a:round/>
                      <a:headEnd type="none" w="med" len="med"/>
                      <a:tailEnd type="none" w="med" len="med"/>
                    </a:lnB>
                  </a:tcPr>
                </a:tc>
                <a:tc>
                  <a:txBody>
                    <a:bodyPr/>
                    <a:lstStyle/>
                    <a:p>
                      <a:pPr marL="13335" marR="0" algn="ctr">
                        <a:spcBef>
                          <a:spcPts val="5"/>
                        </a:spcBef>
                        <a:spcAft>
                          <a:spcPts val="0"/>
                        </a:spcAft>
                      </a:pPr>
                      <a:r>
                        <a:rPr lang="en-US" sz="2200" dirty="0">
                          <a:latin typeface="+mn-lt"/>
                          <a:ea typeface="Arial"/>
                          <a:cs typeface="Arial"/>
                        </a:rPr>
                        <a:t>Output register</a:t>
                      </a:r>
                      <a:endParaRPr lang="en-US" sz="2200" dirty="0">
                        <a:latin typeface="+mn-lt"/>
                        <a:ea typeface="Arial"/>
                      </a:endParaRPr>
                    </a:p>
                  </a:txBody>
                  <a:tcPr marL="0" marR="0" marT="0" marB="0">
                    <a:lnL>
                      <a:noFill/>
                    </a:lnL>
                    <a:lnR>
                      <a:noFill/>
                    </a:lnR>
                    <a:lnT>
                      <a:noFill/>
                    </a:lnT>
                    <a:lnB w="12700" cap="flat" cmpd="sng" algn="ctr">
                      <a:solidFill>
                        <a:srgbClr val="010101"/>
                      </a:solidFill>
                      <a:prstDash val="solid"/>
                      <a:round/>
                      <a:headEnd type="none" w="med" len="med"/>
                      <a:tailEnd type="none" w="med" len="med"/>
                    </a:lnB>
                  </a:tcPr>
                </a:tc>
                <a:tc>
                  <a:txBody>
                    <a:bodyPr/>
                    <a:lstStyle/>
                    <a:p>
                      <a:pPr marL="401320" marR="0" algn="ctr">
                        <a:spcBef>
                          <a:spcPts val="5"/>
                        </a:spcBef>
                        <a:spcAft>
                          <a:spcPts val="0"/>
                        </a:spcAft>
                      </a:pPr>
                      <a:r>
                        <a:rPr lang="en-US" sz="2200" dirty="0">
                          <a:latin typeface="+mn-lt"/>
                          <a:ea typeface="Arial"/>
                          <a:cs typeface="Arial"/>
                        </a:rPr>
                        <a:t>Holds output character</a:t>
                      </a:r>
                      <a:endParaRPr lang="en-US" sz="2200" dirty="0">
                        <a:latin typeface="+mn-lt"/>
                        <a:ea typeface="Arial"/>
                      </a:endParaRPr>
                    </a:p>
                  </a:txBody>
                  <a:tcPr marL="0" marR="0" marT="0" marB="0">
                    <a:lnL>
                      <a:noFill/>
                    </a:lnL>
                    <a:lnR w="12700" cap="flat" cmpd="sng" algn="ctr">
                      <a:solidFill>
                        <a:srgbClr val="010101"/>
                      </a:solidFill>
                      <a:prstDash val="solid"/>
                      <a:round/>
                      <a:headEnd type="none" w="med" len="med"/>
                      <a:tailEnd type="none" w="med" len="med"/>
                    </a:lnR>
                    <a:lnT>
                      <a:noFill/>
                    </a:lnT>
                    <a:lnB w="12700" cap="flat" cmpd="sng" algn="ctr">
                      <a:solidFill>
                        <a:srgbClr val="010101"/>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
        <p:nvSpPr>
          <p:cNvPr id="14"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459F85B-CE11-48FF-9E72-98D994CB1EE7}" type="datetime1">
              <a:rPr lang="en-US" smtClean="0"/>
              <a:t>8/24/2022</a:t>
            </a:fld>
            <a:endParaRPr lang="en-US"/>
          </a:p>
        </p:txBody>
      </p:sp>
      <p:sp>
        <p:nvSpPr>
          <p:cNvPr id="8192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853B35B-F4B0-4794-A0DA-D794C092BF00}" type="slidenum">
              <a:rPr lang="en-US" altLang="en-US" sz="1200">
                <a:solidFill>
                  <a:srgbClr val="898989"/>
                </a:solidFill>
              </a:rPr>
              <a:pPr>
                <a:spcBef>
                  <a:spcPct val="0"/>
                </a:spcBef>
                <a:buFontTx/>
                <a:buNone/>
              </a:pPr>
              <a:t>64</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Register, bus and memory transfer</a:t>
            </a:r>
          </a:p>
        </p:txBody>
      </p:sp>
      <p:pic>
        <p:nvPicPr>
          <p:cNvPr id="8192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10"/>
          <p:cNvSpPr>
            <a:spLocks noChangeArrowheads="1"/>
          </p:cNvSpPr>
          <p:nvPr/>
        </p:nvSpPr>
        <p:spPr bwMode="auto">
          <a:xfrm>
            <a:off x="533400" y="936625"/>
            <a:ext cx="8305800" cy="2492375"/>
          </a:xfrm>
          <a:prstGeom prst="rect">
            <a:avLst/>
          </a:prstGeom>
          <a:noFill/>
          <a:ln w="9525">
            <a:noFill/>
            <a:miter lim="800000"/>
            <a:headEnd/>
            <a:tailEnd/>
          </a:ln>
        </p:spPr>
        <p:txBody>
          <a:bodyPr>
            <a:spAutoFit/>
          </a:bodyPr>
          <a:lstStyle/>
          <a:p>
            <a:pPr eaLnBrk="1" hangingPunct="1">
              <a:defRPr/>
            </a:pPr>
            <a:r>
              <a:rPr lang="en-US" sz="2400" b="1" dirty="0">
                <a:latin typeface="+mn-lt"/>
                <a:cs typeface="Arial" charset="0"/>
              </a:rPr>
              <a:t>Register </a:t>
            </a:r>
          </a:p>
          <a:p>
            <a:pPr marL="342900" indent="-342900" algn="just" eaLnBrk="1" hangingPunct="1">
              <a:buFont typeface="Arial" panose="020B0604020202020204" pitchFamily="34" charset="0"/>
              <a:buChar char="•"/>
              <a:defRPr/>
            </a:pPr>
            <a:r>
              <a:rPr lang="en-IN" sz="2200" dirty="0">
                <a:latin typeface="+mn-lt"/>
              </a:rPr>
              <a:t>Computer registers are designated by capital letters (sometimes followed by numerals) to denote the function of the register.</a:t>
            </a:r>
            <a:endParaRPr lang="en-US" sz="2200" dirty="0">
              <a:latin typeface="+mn-lt"/>
              <a:cs typeface="Arial" charset="0"/>
            </a:endParaRPr>
          </a:p>
          <a:p>
            <a:pPr marL="285750" indent="-285750" algn="just">
              <a:buFont typeface="Arial" panose="020B0604020202020204" pitchFamily="34" charset="0"/>
              <a:buChar char="•"/>
              <a:defRPr/>
            </a:pPr>
            <a:r>
              <a:rPr lang="en-US" sz="2200" dirty="0">
                <a:latin typeface="+mn-lt"/>
                <a:cs typeface="Arial" charset="0"/>
              </a:rPr>
              <a:t>The register that holds an address for the memory unit is </a:t>
            </a:r>
            <a:r>
              <a:rPr lang="en-IN" sz="2200" dirty="0">
                <a:latin typeface="+mn-lt"/>
              </a:rPr>
              <a:t>memory address register and is designated by the name </a:t>
            </a:r>
            <a:r>
              <a:rPr lang="en-IN" sz="2200" b="1" dirty="0">
                <a:latin typeface="+mn-lt"/>
              </a:rPr>
              <a:t>MAR</a:t>
            </a:r>
            <a:r>
              <a:rPr lang="en-IN" sz="2200" dirty="0">
                <a:latin typeface="+mn-lt"/>
              </a:rPr>
              <a:t>.</a:t>
            </a:r>
            <a:endParaRPr lang="en-US" sz="2200" dirty="0">
              <a:latin typeface="+mn-lt"/>
              <a:cs typeface="Arial" charset="0"/>
            </a:endParaRPr>
          </a:p>
          <a:p>
            <a:pPr marL="285750" indent="-285750" algn="just">
              <a:buFont typeface="Arial" panose="020B0604020202020204" pitchFamily="34" charset="0"/>
              <a:buChar char="•"/>
              <a:defRPr/>
            </a:pPr>
            <a:r>
              <a:rPr lang="en-US" sz="2200" dirty="0">
                <a:latin typeface="+mn-lt"/>
                <a:cs typeface="Arial" charset="0"/>
              </a:rPr>
              <a:t>The program counter register is called </a:t>
            </a:r>
            <a:r>
              <a:rPr lang="en-US" sz="2200" b="1" dirty="0">
                <a:latin typeface="+mn-lt"/>
                <a:cs typeface="Arial" charset="0"/>
              </a:rPr>
              <a:t>PC</a:t>
            </a:r>
            <a:r>
              <a:rPr lang="en-US" sz="2200" dirty="0">
                <a:latin typeface="+mn-lt"/>
                <a:cs typeface="Arial" charset="0"/>
              </a:rPr>
              <a:t>, </a:t>
            </a:r>
            <a:r>
              <a:rPr lang="en-US" sz="2200" b="1" dirty="0">
                <a:latin typeface="+mn-lt"/>
                <a:cs typeface="Arial" charset="0"/>
              </a:rPr>
              <a:t>IR</a:t>
            </a:r>
            <a:r>
              <a:rPr lang="en-US" sz="2200" dirty="0">
                <a:latin typeface="+mn-lt"/>
                <a:cs typeface="Arial" charset="0"/>
              </a:rPr>
              <a:t> is the instruction register and </a:t>
            </a:r>
            <a:r>
              <a:rPr lang="en-US" sz="2200" b="1" dirty="0">
                <a:latin typeface="+mn-lt"/>
                <a:cs typeface="Arial" charset="0"/>
              </a:rPr>
              <a:t>R1</a:t>
            </a:r>
            <a:r>
              <a:rPr lang="en-US" sz="2200" dirty="0">
                <a:latin typeface="+mn-lt"/>
                <a:cs typeface="Arial" charset="0"/>
              </a:rPr>
              <a:t> is a processor register</a:t>
            </a:r>
          </a:p>
        </p:txBody>
      </p:sp>
      <p:pic>
        <p:nvPicPr>
          <p:cNvPr id="81927" name="Picture 2" descr="C:\Users\nayaksir\Desktop\Regis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489325"/>
            <a:ext cx="8001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6B05204-0DDF-4F1A-8481-CC79E8011F90}" type="datetime1">
              <a:rPr lang="en-US" smtClean="0"/>
              <a:t>8/24/2022</a:t>
            </a:fld>
            <a:endParaRPr lang="en-US"/>
          </a:p>
        </p:txBody>
      </p:sp>
      <p:sp>
        <p:nvSpPr>
          <p:cNvPr id="8294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E92A35-6754-447F-B58E-00AB42CF596D}" type="slidenum">
              <a:rPr lang="en-US" altLang="en-US" sz="1200">
                <a:solidFill>
                  <a:srgbClr val="898989"/>
                </a:solidFill>
              </a:rPr>
              <a:pPr>
                <a:spcBef>
                  <a:spcPct val="0"/>
                </a:spcBef>
                <a:buFontTx/>
                <a:buNone/>
              </a:pPr>
              <a:t>65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Register, bus and memory transfer</a:t>
            </a:r>
          </a:p>
        </p:txBody>
      </p:sp>
      <p:pic>
        <p:nvPicPr>
          <p:cNvPr id="8294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TextBox 13"/>
          <p:cNvSpPr txBox="1">
            <a:spLocks noChangeArrowheads="1"/>
          </p:cNvSpPr>
          <p:nvPr/>
        </p:nvSpPr>
        <p:spPr bwMode="auto">
          <a:xfrm>
            <a:off x="457200" y="1023938"/>
            <a:ext cx="8534400" cy="5078412"/>
          </a:xfrm>
          <a:prstGeom prst="rect">
            <a:avLst/>
          </a:prstGeom>
          <a:noFill/>
          <a:ln w="9525">
            <a:noFill/>
            <a:miter lim="800000"/>
            <a:headEnd/>
            <a:tailEnd/>
          </a:ln>
        </p:spPr>
        <p:txBody>
          <a:bodyPr>
            <a:spAutoFit/>
          </a:bodyPr>
          <a:lstStyle/>
          <a:p>
            <a:pPr eaLnBrk="1" hangingPunct="1">
              <a:defRPr/>
            </a:pPr>
            <a:r>
              <a:rPr lang="en-US" sz="2400" b="1" dirty="0">
                <a:latin typeface="+mn-lt"/>
                <a:cs typeface="Arial" charset="0"/>
              </a:rPr>
              <a:t>Register Transfer</a:t>
            </a:r>
          </a:p>
          <a:p>
            <a:pPr marL="342900" indent="-342900" algn="just">
              <a:buFont typeface="Arial" panose="020B0604020202020204" pitchFamily="34" charset="0"/>
              <a:buChar char="•"/>
              <a:defRPr/>
            </a:pPr>
            <a:r>
              <a:rPr lang="en-IN" sz="2200" dirty="0">
                <a:latin typeface="+mj-lt"/>
              </a:rPr>
              <a:t>Information transfer from one register to another is designated in symbolic form by means of a replacement operator.</a:t>
            </a:r>
          </a:p>
          <a:p>
            <a:pPr marL="342900" indent="-342900" algn="just">
              <a:buFont typeface="Arial" panose="020B0604020202020204" pitchFamily="34" charset="0"/>
              <a:buChar char="•"/>
              <a:defRPr/>
            </a:pPr>
            <a:r>
              <a:rPr lang="en-IN" sz="2200" dirty="0">
                <a:latin typeface="+mj-lt"/>
              </a:rPr>
              <a:t>                                </a:t>
            </a:r>
            <a:r>
              <a:rPr lang="en-IN" sz="2200" i="1" dirty="0">
                <a:latin typeface="+mn-lt"/>
              </a:rPr>
              <a:t>R</a:t>
            </a:r>
            <a:r>
              <a:rPr lang="en-IN" sz="2200" dirty="0">
                <a:latin typeface="+mn-lt"/>
              </a:rPr>
              <a:t>2  </a:t>
            </a:r>
            <a:r>
              <a:rPr lang="en-IN" dirty="0">
                <a:latin typeface="Symbol" panose="05050102010706020507" pitchFamily="18" charset="2"/>
              </a:rPr>
              <a:t>                </a:t>
            </a:r>
            <a:r>
              <a:rPr lang="en-IN" sz="2200" i="1" dirty="0">
                <a:latin typeface="+mn-lt"/>
              </a:rPr>
              <a:t>R</a:t>
            </a:r>
            <a:r>
              <a:rPr lang="en-IN" sz="2200" dirty="0">
                <a:latin typeface="+mn-lt"/>
              </a:rPr>
              <a:t>1</a:t>
            </a:r>
            <a:endParaRPr lang="en-US" sz="2200" b="1" dirty="0">
              <a:latin typeface="+mn-lt"/>
              <a:cs typeface="Arial" charset="0"/>
            </a:endParaRPr>
          </a:p>
          <a:p>
            <a:pPr marL="342900" indent="-342900" algn="just">
              <a:buFont typeface="Arial" panose="020B0604020202020204" pitchFamily="34" charset="0"/>
              <a:buChar char="•"/>
              <a:defRPr/>
            </a:pPr>
            <a:r>
              <a:rPr lang="en-IN" sz="2200" dirty="0">
                <a:latin typeface="+mn-lt"/>
              </a:rPr>
              <a:t>It denotes a transfer of the content of register </a:t>
            </a:r>
            <a:r>
              <a:rPr lang="en-IN" sz="2200" i="1" dirty="0">
                <a:latin typeface="+mn-lt"/>
              </a:rPr>
              <a:t>R</a:t>
            </a:r>
            <a:r>
              <a:rPr lang="en-IN" sz="2200" dirty="0">
                <a:latin typeface="+mn-lt"/>
              </a:rPr>
              <a:t>1 into register </a:t>
            </a:r>
            <a:r>
              <a:rPr lang="en-IN" sz="2200" i="1" dirty="0">
                <a:latin typeface="+mn-lt"/>
              </a:rPr>
              <a:t>R</a:t>
            </a:r>
            <a:r>
              <a:rPr lang="en-IN" sz="2200" dirty="0">
                <a:latin typeface="+mn-lt"/>
              </a:rPr>
              <a:t>2. It designates a replacement of the content of </a:t>
            </a:r>
            <a:r>
              <a:rPr lang="en-IN" sz="2200" i="1" dirty="0">
                <a:latin typeface="+mn-lt"/>
              </a:rPr>
              <a:t>R</a:t>
            </a:r>
            <a:r>
              <a:rPr lang="en-IN" sz="2200" dirty="0">
                <a:latin typeface="+mn-lt"/>
              </a:rPr>
              <a:t>2 by the content of </a:t>
            </a:r>
            <a:r>
              <a:rPr lang="en-IN" sz="2200" i="1" dirty="0">
                <a:latin typeface="+mn-lt"/>
              </a:rPr>
              <a:t>R</a:t>
            </a:r>
            <a:r>
              <a:rPr lang="en-IN" sz="2200" dirty="0">
                <a:latin typeface="+mn-lt"/>
              </a:rPr>
              <a:t>1 without changing the content of R1 after transfer.</a:t>
            </a:r>
            <a:endParaRPr lang="en-US" sz="24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If the Register transfer is to occur only under a predetermined control condition, t</a:t>
            </a:r>
            <a:r>
              <a:rPr lang="en-IN" sz="2200" dirty="0">
                <a:latin typeface="+mn-lt"/>
              </a:rPr>
              <a:t>his can be shown by means of an </a:t>
            </a:r>
            <a:r>
              <a:rPr lang="en-IN" sz="2200" i="1" dirty="0">
                <a:latin typeface="+mn-lt"/>
              </a:rPr>
              <a:t>if-then </a:t>
            </a:r>
            <a:r>
              <a:rPr lang="en-IN" sz="2200" dirty="0">
                <a:latin typeface="+mn-lt"/>
              </a:rPr>
              <a:t>statement.</a:t>
            </a:r>
          </a:p>
          <a:p>
            <a:pPr marL="342900" indent="-342900" algn="just" eaLnBrk="1" hangingPunct="1">
              <a:buFont typeface="Arial" panose="020B0604020202020204" pitchFamily="34" charset="0"/>
              <a:buChar char="•"/>
              <a:defRPr/>
            </a:pPr>
            <a:endParaRPr lang="en-US" sz="2200" dirty="0">
              <a:latin typeface="+mn-lt"/>
              <a:cs typeface="Arial" charset="0"/>
            </a:endParaRPr>
          </a:p>
          <a:p>
            <a:pPr marL="342900" indent="-342900" eaLnBrk="1" hangingPunct="1">
              <a:buFont typeface="Arial" panose="020B0604020202020204" pitchFamily="34" charset="0"/>
              <a:buChar char="•"/>
              <a:defRPr/>
            </a:pPr>
            <a:r>
              <a:rPr lang="en-US" sz="2200" dirty="0">
                <a:latin typeface="+mn-lt"/>
                <a:cs typeface="Arial" charset="0"/>
              </a:rPr>
              <a:t> </a:t>
            </a:r>
            <a:r>
              <a:rPr lang="en-US" sz="2200" i="1" dirty="0">
                <a:latin typeface="+mn-lt"/>
                <a:cs typeface="Arial" charset="0"/>
              </a:rPr>
              <a:t>If </a:t>
            </a:r>
            <a:r>
              <a:rPr lang="en-US" sz="2200" dirty="0">
                <a:latin typeface="+mn-lt"/>
                <a:cs typeface="Arial" charset="0"/>
              </a:rPr>
              <a:t>(P = 1) </a:t>
            </a:r>
            <a:r>
              <a:rPr lang="en-US" sz="2200" i="1" dirty="0">
                <a:latin typeface="+mn-lt"/>
                <a:cs typeface="Arial" charset="0"/>
              </a:rPr>
              <a:t>then  </a:t>
            </a:r>
            <a:r>
              <a:rPr lang="en-US" sz="2200" dirty="0">
                <a:latin typeface="+mn-lt"/>
                <a:cs typeface="Arial" charset="0"/>
              </a:rPr>
              <a:t>(R2           R1)</a:t>
            </a:r>
          </a:p>
          <a:p>
            <a:pPr marL="342900" indent="-342900" eaLnBrk="1" hangingPunct="1">
              <a:buFont typeface="Arial" panose="020B0604020202020204" pitchFamily="34" charset="0"/>
              <a:buChar char="•"/>
              <a:defRPr/>
            </a:pPr>
            <a:r>
              <a:rPr lang="en-US" sz="2200" dirty="0">
                <a:latin typeface="+mn-lt"/>
                <a:cs typeface="Arial" charset="0"/>
              </a:rPr>
              <a:t>P: R2           R1,</a:t>
            </a:r>
            <a:br>
              <a:rPr lang="en-US" sz="2200" dirty="0">
                <a:latin typeface="+mn-lt"/>
                <a:cs typeface="Arial" charset="0"/>
              </a:rPr>
            </a:br>
            <a:r>
              <a:rPr lang="en-US" sz="2200" dirty="0">
                <a:latin typeface="+mn-lt"/>
                <a:cs typeface="Arial" charset="0"/>
              </a:rPr>
              <a:t>where </a:t>
            </a:r>
            <a:r>
              <a:rPr lang="en-US" sz="2200" b="1" dirty="0">
                <a:latin typeface="+mn-lt"/>
                <a:cs typeface="Arial" charset="0"/>
              </a:rPr>
              <a:t>P is a control function </a:t>
            </a:r>
            <a:r>
              <a:rPr lang="en-US" sz="2200" dirty="0">
                <a:latin typeface="+mn-lt"/>
                <a:cs typeface="Arial" charset="0"/>
              </a:rPr>
              <a:t>that can be either 0 or 1</a:t>
            </a:r>
          </a:p>
          <a:p>
            <a:pPr eaLnBrk="1" hangingPunct="1">
              <a:defRPr/>
            </a:pPr>
            <a:r>
              <a:rPr lang="en-US" dirty="0">
                <a:latin typeface="Arial" charset="0"/>
                <a:cs typeface="Arial" charset="0"/>
              </a:rPr>
              <a:t> </a:t>
            </a:r>
          </a:p>
          <a:p>
            <a:pPr eaLnBrk="1" hangingPunct="1">
              <a:defRPr/>
            </a:pPr>
            <a:endParaRPr lang="en-US" dirty="0">
              <a:latin typeface="Arial" charset="0"/>
              <a:cs typeface="Arial" charset="0"/>
            </a:endParaRPr>
          </a:p>
        </p:txBody>
      </p:sp>
      <p:sp>
        <p:nvSpPr>
          <p:cNvPr id="15" name="Left Arrow 14"/>
          <p:cNvSpPr/>
          <p:nvPr/>
        </p:nvSpPr>
        <p:spPr>
          <a:xfrm>
            <a:off x="3581400" y="2181225"/>
            <a:ext cx="533400" cy="257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7"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2" name="Left Arrow 14"/>
          <p:cNvSpPr/>
          <p:nvPr/>
        </p:nvSpPr>
        <p:spPr>
          <a:xfrm>
            <a:off x="3048000" y="4495800"/>
            <a:ext cx="533400" cy="257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Left Arrow 14"/>
          <p:cNvSpPr/>
          <p:nvPr/>
        </p:nvSpPr>
        <p:spPr>
          <a:xfrm>
            <a:off x="1530350" y="4848225"/>
            <a:ext cx="533400" cy="2571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6A39B6E-B4B4-42DD-9186-D36616A1B7EC}" type="datetime1">
              <a:rPr lang="en-US" smtClean="0"/>
              <a:t>8/24/2022</a:t>
            </a:fld>
            <a:endParaRPr lang="en-US"/>
          </a:p>
        </p:txBody>
      </p:sp>
      <p:sp>
        <p:nvSpPr>
          <p:cNvPr id="8397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542225-E95A-4ABC-9321-D0C4E051F80C}" type="slidenum">
              <a:rPr lang="en-US" altLang="en-US" sz="1200">
                <a:solidFill>
                  <a:srgbClr val="898989"/>
                </a:solidFill>
              </a:rPr>
              <a:pPr>
                <a:spcBef>
                  <a:spcPct val="0"/>
                </a:spcBef>
                <a:buFontTx/>
                <a:buNone/>
              </a:pPr>
              <a:t>66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Register, bus and memory transfer</a:t>
            </a:r>
          </a:p>
        </p:txBody>
      </p:sp>
      <p:pic>
        <p:nvPicPr>
          <p:cNvPr id="8397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4" name="Picture 3" descr="C:\Users\nayaksir\Desktop\Register trans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51025"/>
            <a:ext cx="74676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C3F6B05-902D-4F2B-8737-3A08C17D4068}" type="datetime1">
              <a:rPr lang="en-US" smtClean="0"/>
              <a:t>8/24/2022</a:t>
            </a:fld>
            <a:endParaRPr lang="en-US"/>
          </a:p>
        </p:txBody>
      </p:sp>
      <p:sp>
        <p:nvSpPr>
          <p:cNvPr id="8499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323AF8D-6030-4458-98B5-C7AA0A523D45}" type="slidenum">
              <a:rPr lang="en-US" altLang="en-US" sz="1200">
                <a:solidFill>
                  <a:srgbClr val="898989"/>
                </a:solidFill>
              </a:rPr>
              <a:pPr>
                <a:spcBef>
                  <a:spcPct val="0"/>
                </a:spcBef>
                <a:buFontTx/>
                <a:buNone/>
              </a:pPr>
              <a:t>67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Register, bus and memory transfer</a:t>
            </a:r>
          </a:p>
        </p:txBody>
      </p:sp>
      <p:pic>
        <p:nvPicPr>
          <p:cNvPr id="8499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8" name="Picture 2" descr="C:\Users\nayaksir\Desktop\Register transfer 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14400"/>
            <a:ext cx="7620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62B0809-DE41-48DD-B0BA-D0BF577858AB}" type="datetime1">
              <a:rPr lang="en-US" smtClean="0"/>
              <a:t>8/24/2022</a:t>
            </a:fld>
            <a:endParaRPr lang="en-US"/>
          </a:p>
        </p:txBody>
      </p:sp>
      <p:sp>
        <p:nvSpPr>
          <p:cNvPr id="8601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72E0DA7-9AA8-44D1-9DFF-954CCBCED689}" type="slidenum">
              <a:rPr lang="en-US" altLang="en-US" sz="1200">
                <a:solidFill>
                  <a:srgbClr val="898989"/>
                </a:solidFill>
              </a:rPr>
              <a:pPr>
                <a:spcBef>
                  <a:spcPct val="0"/>
                </a:spcBef>
                <a:buFontTx/>
                <a:buNone/>
              </a:pPr>
              <a:t>68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Register, bus and memory transfer</a:t>
            </a:r>
          </a:p>
        </p:txBody>
      </p:sp>
      <p:pic>
        <p:nvPicPr>
          <p:cNvPr id="8602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0" name="TextBox 9"/>
          <p:cNvSpPr txBox="1"/>
          <p:nvPr/>
        </p:nvSpPr>
        <p:spPr>
          <a:xfrm>
            <a:off x="442913" y="1139825"/>
            <a:ext cx="8382000" cy="3846513"/>
          </a:xfrm>
          <a:prstGeom prst="rect">
            <a:avLst/>
          </a:prstGeom>
          <a:noFill/>
        </p:spPr>
        <p:txBody>
          <a:bodyPr>
            <a:spAutoFit/>
          </a:bodyPr>
          <a:lstStyle/>
          <a:p>
            <a:pPr algn="just" eaLnBrk="1" hangingPunct="1">
              <a:defRPr/>
            </a:pPr>
            <a:r>
              <a:rPr lang="en-US" sz="2400" b="1" dirty="0">
                <a:latin typeface="+mn-lt"/>
                <a:cs typeface="Arial" charset="0"/>
              </a:rPr>
              <a:t>Bus transfer</a:t>
            </a:r>
          </a:p>
          <a:p>
            <a:pPr marL="342900" indent="-342900" algn="just" eaLnBrk="1" hangingPunct="1">
              <a:buFont typeface="Arial" panose="020B0604020202020204" pitchFamily="34" charset="0"/>
              <a:buChar char="•"/>
              <a:defRPr/>
            </a:pPr>
            <a:r>
              <a:rPr lang="en-US" sz="2200" dirty="0">
                <a:latin typeface="+mn-lt"/>
                <a:cs typeface="Arial" charset="0"/>
              </a:rPr>
              <a:t>A bus structure consists of a set of common lines, one for each bit of a register.</a:t>
            </a:r>
          </a:p>
          <a:p>
            <a:pPr marL="342900" indent="-342900" algn="just" eaLnBrk="1" hangingPunct="1">
              <a:buFont typeface="Arial" panose="020B0604020202020204" pitchFamily="34" charset="0"/>
              <a:buChar char="•"/>
              <a:defRPr/>
            </a:pPr>
            <a:r>
              <a:rPr lang="en-US" sz="2200" dirty="0">
                <a:latin typeface="+mn-lt"/>
                <a:cs typeface="Arial" charset="0"/>
              </a:rPr>
              <a:t>Control signals determine which register is selected by the bus during each transfer.</a:t>
            </a:r>
          </a:p>
          <a:p>
            <a:pPr marL="342900" indent="-342900" algn="just" eaLnBrk="1" hangingPunct="1">
              <a:buFont typeface="Arial" panose="020B0604020202020204" pitchFamily="34" charset="0"/>
              <a:buChar char="•"/>
              <a:defRPr/>
            </a:pPr>
            <a:r>
              <a:rPr lang="en-US" sz="2200" dirty="0">
                <a:latin typeface="+mn-lt"/>
                <a:cs typeface="Arial" charset="0"/>
              </a:rPr>
              <a:t>Multiplexers can be used to construct a common bus.</a:t>
            </a:r>
          </a:p>
          <a:p>
            <a:pPr marL="342900" indent="-342900" algn="just" eaLnBrk="1" hangingPunct="1">
              <a:buFont typeface="Arial" panose="020B0604020202020204" pitchFamily="34" charset="0"/>
              <a:buChar char="•"/>
              <a:defRPr/>
            </a:pPr>
            <a:r>
              <a:rPr lang="en-US" sz="2200" dirty="0">
                <a:latin typeface="+mn-lt"/>
                <a:cs typeface="Arial" charset="0"/>
              </a:rPr>
              <a:t>Multiplexers select the source register whose binary information is then placed on the bus.</a:t>
            </a:r>
          </a:p>
          <a:p>
            <a:pPr marL="342900" indent="-342900" algn="just" eaLnBrk="1" hangingPunct="1">
              <a:buFont typeface="Arial" panose="020B0604020202020204" pitchFamily="34" charset="0"/>
              <a:buChar char="•"/>
              <a:defRPr/>
            </a:pPr>
            <a:r>
              <a:rPr lang="en-US" sz="2200" dirty="0">
                <a:latin typeface="+mn-lt"/>
                <a:cs typeface="Arial" charset="0"/>
              </a:rPr>
              <a:t>The select lines are connected to the selection inputs of the multiplexers and choose the bits of one register</a:t>
            </a:r>
          </a:p>
          <a:p>
            <a:pPr marL="342900" indent="-342900" algn="just" eaLnBrk="1" hangingPunct="1">
              <a:buFont typeface="Arial" panose="020B0604020202020204" pitchFamily="34" charset="0"/>
              <a:buChar char="•"/>
              <a:defRPr/>
            </a:pPr>
            <a:endParaRPr lang="en-US" sz="2200" dirty="0">
              <a:latin typeface="+mn-lt"/>
              <a:cs typeface="Arial" charset="0"/>
            </a:endParaRPr>
          </a:p>
        </p:txBody>
      </p:sp>
      <p:sp>
        <p:nvSpPr>
          <p:cNvPr id="15"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68914CF-D627-4448-A580-EB6B0CB67D77}" type="datetime1">
              <a:rPr lang="en-US" smtClean="0"/>
              <a:t>8/24/2022</a:t>
            </a:fld>
            <a:endParaRPr lang="en-US"/>
          </a:p>
        </p:txBody>
      </p:sp>
      <p:sp>
        <p:nvSpPr>
          <p:cNvPr id="8704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5B456AA-A679-4C10-89D0-E1CC88A518FC}" type="slidenum">
              <a:rPr lang="en-US" altLang="en-US" sz="1200">
                <a:solidFill>
                  <a:srgbClr val="898989"/>
                </a:solidFill>
              </a:rPr>
              <a:pPr>
                <a:spcBef>
                  <a:spcPct val="0"/>
                </a:spcBef>
                <a:buFontTx/>
                <a:buNone/>
              </a:pPr>
              <a:t>69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Register, bus and memory transfer</a:t>
            </a:r>
          </a:p>
        </p:txBody>
      </p:sp>
      <p:pic>
        <p:nvPicPr>
          <p:cNvPr id="8704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9" name="TextBox 8"/>
          <p:cNvSpPr txBox="1"/>
          <p:nvPr/>
        </p:nvSpPr>
        <p:spPr>
          <a:xfrm>
            <a:off x="2057400" y="1066800"/>
            <a:ext cx="5638800" cy="523875"/>
          </a:xfrm>
          <a:prstGeom prst="rect">
            <a:avLst/>
          </a:prstGeom>
          <a:noFill/>
        </p:spPr>
        <p:txBody>
          <a:bodyPr>
            <a:spAutoFit/>
          </a:bodyPr>
          <a:lstStyle/>
          <a:p>
            <a:pPr algn="ctr" eaLnBrk="1" hangingPunct="1">
              <a:defRPr/>
            </a:pPr>
            <a:r>
              <a:rPr lang="en-US" sz="2800" b="1" dirty="0">
                <a:latin typeface="+mn-lt"/>
                <a:cs typeface="Arial" charset="0"/>
              </a:rPr>
              <a:t>Bus system for 4 registers</a:t>
            </a:r>
          </a:p>
        </p:txBody>
      </p:sp>
      <p:pic>
        <p:nvPicPr>
          <p:cNvPr id="87048" name="Picture 2" descr="C:\Users\nayaksir\Desktop\Bus Trans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01211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0B73A5FC-838D-4867-8B46-04AB55E63798}" type="datetime1">
              <a:rPr lang="en-US" smtClean="0"/>
              <a:t>8/24/2022</a:t>
            </a:fld>
            <a:endParaRPr lang="en-US"/>
          </a:p>
        </p:txBody>
      </p:sp>
      <p:sp>
        <p:nvSpPr>
          <p:cNvPr id="16387"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9CB371-0D54-4C6B-AF3D-DE022058E7C9}" type="slidenum">
              <a:rPr lang="en-US" altLang="en-US" sz="1200">
                <a:solidFill>
                  <a:srgbClr val="898989"/>
                </a:solidFill>
              </a:rPr>
              <a:pPr>
                <a:spcBef>
                  <a:spcPct val="0"/>
                </a:spcBef>
                <a:buFontTx/>
                <a:buNone/>
              </a:pPr>
              <a:t>7</a:t>
            </a:fld>
            <a:endParaRPr lang="en-US" altLang="en-US" sz="1200">
              <a:solidFill>
                <a:srgbClr val="898989"/>
              </a:solidFill>
            </a:endParaRP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Objective</a:t>
            </a:r>
          </a:p>
        </p:txBody>
      </p:sp>
      <p:pic>
        <p:nvPicPr>
          <p:cNvPr id="16389"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Content Placeholder 2"/>
          <p:cNvSpPr txBox="1">
            <a:spLocks/>
          </p:cNvSpPr>
          <p:nvPr/>
        </p:nvSpPr>
        <p:spPr bwMode="auto">
          <a:xfrm>
            <a:off x="381000" y="1143000"/>
            <a:ext cx="8305800" cy="4525963"/>
          </a:xfrm>
          <a:prstGeom prst="rect">
            <a:avLst/>
          </a:prstGeom>
          <a:noFill/>
          <a:ln w="9525">
            <a:noFill/>
            <a:miter lim="800000"/>
            <a:headEnd/>
            <a:tailEnd/>
          </a:ln>
        </p:spPr>
        <p:txBody>
          <a:bodyPr/>
          <a:lstStyle/>
          <a:p>
            <a:pPr marL="342900" indent="-342900" algn="just">
              <a:spcBef>
                <a:spcPct val="20000"/>
              </a:spcBef>
              <a:buFont typeface="Arial" charset="0"/>
              <a:buChar char="•"/>
              <a:defRPr/>
            </a:pPr>
            <a:r>
              <a:rPr lang="en-US" sz="2200" dirty="0">
                <a:latin typeface="+mn-lt"/>
                <a:cs typeface="Times New Roman" pitchFamily="18" charset="0"/>
              </a:rPr>
              <a:t>Discuss the basic concepts and structure of computers.</a:t>
            </a:r>
          </a:p>
          <a:p>
            <a:pPr marL="342900" indent="-342900" algn="just">
              <a:spcBef>
                <a:spcPct val="20000"/>
              </a:spcBef>
              <a:buFont typeface="Arial" charset="0"/>
              <a:buChar char="•"/>
              <a:defRPr/>
            </a:pPr>
            <a:r>
              <a:rPr lang="en-US" sz="2200" dirty="0">
                <a:latin typeface="+mn-lt"/>
                <a:cs typeface="Times New Roman" pitchFamily="18" charset="0"/>
              </a:rPr>
              <a:t>Understand concepts of register transfer logic and arithmetic         operations.</a:t>
            </a:r>
          </a:p>
          <a:p>
            <a:pPr marL="342900" indent="-342900" algn="just">
              <a:spcBef>
                <a:spcPct val="20000"/>
              </a:spcBef>
              <a:buFont typeface="Arial" charset="0"/>
              <a:buChar char="•"/>
              <a:defRPr/>
            </a:pPr>
            <a:r>
              <a:rPr lang="en-US" sz="2200" dirty="0">
                <a:latin typeface="+mn-lt"/>
                <a:cs typeface="Times New Roman" pitchFamily="18" charset="0"/>
              </a:rPr>
              <a:t>Explain different types of addressing modes and memory organization.</a:t>
            </a:r>
          </a:p>
          <a:p>
            <a:pPr marL="342900" indent="-342900" algn="just">
              <a:spcBef>
                <a:spcPct val="20000"/>
              </a:spcBef>
              <a:buFont typeface="Arial" charset="0"/>
              <a:buChar char="•"/>
              <a:defRPr/>
            </a:pPr>
            <a:r>
              <a:rPr lang="en-IN" altLang="en-US" sz="2200" dirty="0">
                <a:latin typeface="+mn-lt"/>
                <a:cs typeface="Times New Roman" pitchFamily="18" charset="0"/>
              </a:rPr>
              <a:t>Understand the concepts of memory system and </a:t>
            </a:r>
            <a:r>
              <a:rPr lang="en-US" sz="2200" dirty="0">
                <a:latin typeface="+mn-lt"/>
                <a:cs typeface="Times New Roman" pitchFamily="18" charset="0"/>
              </a:rPr>
              <a:t>Learn the different types of memories to store data.</a:t>
            </a:r>
            <a:endParaRPr lang="en-US" altLang="en-US" sz="2200" dirty="0">
              <a:latin typeface="+mn-lt"/>
              <a:cs typeface="Times New Roman" pitchFamily="18" charset="0"/>
            </a:endParaRPr>
          </a:p>
          <a:p>
            <a:pPr marL="342900" indent="-342900" algn="just">
              <a:spcBef>
                <a:spcPct val="20000"/>
              </a:spcBef>
              <a:buFont typeface="Arial" charset="0"/>
              <a:buChar char="•"/>
              <a:defRPr/>
            </a:pPr>
            <a:r>
              <a:rPr lang="en-US" sz="2200" dirty="0">
                <a:latin typeface="+mn-lt"/>
                <a:cs typeface="Times New Roman" pitchFamily="18" charset="0"/>
              </a:rPr>
              <a:t>Explain the various types of interrupts and modes of data transfer. </a:t>
            </a:r>
          </a:p>
        </p:txBody>
      </p:sp>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78D41D0-A8E0-4D13-ABBF-89607D5753F1}" type="datetime1">
              <a:rPr lang="en-US" smtClean="0"/>
              <a:t>8/24/2022</a:t>
            </a:fld>
            <a:endParaRPr lang="en-US"/>
          </a:p>
        </p:txBody>
      </p:sp>
      <p:sp>
        <p:nvSpPr>
          <p:cNvPr id="8806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2C9E4B6-5AF0-4883-9BB6-4EB7AE24C886}" type="slidenum">
              <a:rPr lang="en-US" altLang="en-US" sz="1200">
                <a:solidFill>
                  <a:srgbClr val="898989"/>
                </a:solidFill>
              </a:rPr>
              <a:pPr>
                <a:spcBef>
                  <a:spcPct val="0"/>
                </a:spcBef>
                <a:buFontTx/>
                <a:buNone/>
              </a:pPr>
              <a:t>70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Register, bus and memory transfer</a:t>
            </a:r>
          </a:p>
        </p:txBody>
      </p:sp>
      <p:pic>
        <p:nvPicPr>
          <p:cNvPr id="8806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0"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0" name="TextBox 9"/>
          <p:cNvSpPr txBox="1"/>
          <p:nvPr/>
        </p:nvSpPr>
        <p:spPr>
          <a:xfrm>
            <a:off x="442913" y="1139825"/>
            <a:ext cx="8382000" cy="461963"/>
          </a:xfrm>
          <a:prstGeom prst="rect">
            <a:avLst/>
          </a:prstGeom>
          <a:noFill/>
        </p:spPr>
        <p:txBody>
          <a:bodyPr>
            <a:spAutoFit/>
          </a:bodyPr>
          <a:lstStyle/>
          <a:p>
            <a:pPr algn="ctr" eaLnBrk="1" hangingPunct="1">
              <a:defRPr/>
            </a:pPr>
            <a:r>
              <a:rPr lang="en-US" sz="2400" dirty="0">
                <a:latin typeface="+mn-lt"/>
                <a:cs typeface="Arial" charset="0"/>
              </a:rPr>
              <a:t>Functional table for bus</a:t>
            </a:r>
          </a:p>
        </p:txBody>
      </p:sp>
      <p:sp>
        <p:nvSpPr>
          <p:cNvPr id="15"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graphicFrame>
        <p:nvGraphicFramePr>
          <p:cNvPr id="2" name="Table 2"/>
          <p:cNvGraphicFramePr>
            <a:graphicFrameLocks noGrp="1"/>
          </p:cNvGraphicFramePr>
          <p:nvPr/>
        </p:nvGraphicFramePr>
        <p:xfrm>
          <a:off x="1524000" y="1628775"/>
          <a:ext cx="6096000" cy="2124075"/>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640271">
                <a:tc>
                  <a:txBody>
                    <a:bodyPr/>
                    <a:lstStyle/>
                    <a:p>
                      <a:pPr algn="ctr"/>
                      <a:r>
                        <a:rPr lang="en-IN" sz="1800" dirty="0"/>
                        <a:t>S1</a:t>
                      </a:r>
                    </a:p>
                  </a:txBody>
                  <a:tcPr marT="45734" marB="45734"/>
                </a:tc>
                <a:tc>
                  <a:txBody>
                    <a:bodyPr/>
                    <a:lstStyle/>
                    <a:p>
                      <a:pPr algn="ctr"/>
                      <a:r>
                        <a:rPr lang="en-IN" sz="1800" dirty="0"/>
                        <a:t>S0</a:t>
                      </a:r>
                    </a:p>
                  </a:txBody>
                  <a:tcPr marT="45734" marB="45734"/>
                </a:tc>
                <a:tc>
                  <a:txBody>
                    <a:bodyPr/>
                    <a:lstStyle/>
                    <a:p>
                      <a:pPr algn="ctr"/>
                      <a:r>
                        <a:rPr lang="en-IN" sz="1800" dirty="0"/>
                        <a:t>REGISTER SELECTED</a:t>
                      </a:r>
                    </a:p>
                  </a:txBody>
                  <a:tcPr marT="45734" marB="45734"/>
                </a:tc>
                <a:extLst>
                  <a:ext uri="{0D108BD9-81ED-4DB2-BD59-A6C34878D82A}">
                    <a16:rowId xmlns:a16="http://schemas.microsoft.com/office/drawing/2014/main" xmlns="" val="10000"/>
                  </a:ext>
                </a:extLst>
              </a:tr>
              <a:tr h="370951">
                <a:tc>
                  <a:txBody>
                    <a:bodyPr/>
                    <a:lstStyle/>
                    <a:p>
                      <a:pPr algn="ctr"/>
                      <a:r>
                        <a:rPr lang="en-IN" sz="1800" dirty="0"/>
                        <a:t>0</a:t>
                      </a:r>
                    </a:p>
                  </a:txBody>
                  <a:tcPr marT="45734" marB="45734"/>
                </a:tc>
                <a:tc>
                  <a:txBody>
                    <a:bodyPr/>
                    <a:lstStyle/>
                    <a:p>
                      <a:pPr algn="ctr"/>
                      <a:r>
                        <a:rPr lang="en-IN" sz="1800" dirty="0"/>
                        <a:t>0</a:t>
                      </a:r>
                    </a:p>
                  </a:txBody>
                  <a:tcPr marT="45734" marB="45734"/>
                </a:tc>
                <a:tc>
                  <a:txBody>
                    <a:bodyPr/>
                    <a:lstStyle/>
                    <a:p>
                      <a:pPr algn="ctr"/>
                      <a:r>
                        <a:rPr lang="en-IN" sz="1800" dirty="0"/>
                        <a:t>A</a:t>
                      </a:r>
                    </a:p>
                  </a:txBody>
                  <a:tcPr marT="45734" marB="45734"/>
                </a:tc>
                <a:extLst>
                  <a:ext uri="{0D108BD9-81ED-4DB2-BD59-A6C34878D82A}">
                    <a16:rowId xmlns:a16="http://schemas.microsoft.com/office/drawing/2014/main" xmlns="" val="10001"/>
                  </a:ext>
                </a:extLst>
              </a:tr>
              <a:tr h="370951">
                <a:tc>
                  <a:txBody>
                    <a:bodyPr/>
                    <a:lstStyle/>
                    <a:p>
                      <a:pPr algn="ctr"/>
                      <a:r>
                        <a:rPr lang="en-IN" sz="1800" dirty="0"/>
                        <a:t>0</a:t>
                      </a:r>
                    </a:p>
                  </a:txBody>
                  <a:tcPr marT="45734" marB="45734"/>
                </a:tc>
                <a:tc>
                  <a:txBody>
                    <a:bodyPr/>
                    <a:lstStyle/>
                    <a:p>
                      <a:pPr algn="ctr"/>
                      <a:r>
                        <a:rPr lang="en-IN" sz="1800" dirty="0"/>
                        <a:t>1</a:t>
                      </a:r>
                    </a:p>
                  </a:txBody>
                  <a:tcPr marT="45734" marB="45734"/>
                </a:tc>
                <a:tc>
                  <a:txBody>
                    <a:bodyPr/>
                    <a:lstStyle/>
                    <a:p>
                      <a:pPr algn="ctr"/>
                      <a:r>
                        <a:rPr lang="en-IN" sz="1800" dirty="0"/>
                        <a:t>B</a:t>
                      </a:r>
                    </a:p>
                  </a:txBody>
                  <a:tcPr marT="45734" marB="45734"/>
                </a:tc>
                <a:extLst>
                  <a:ext uri="{0D108BD9-81ED-4DB2-BD59-A6C34878D82A}">
                    <a16:rowId xmlns:a16="http://schemas.microsoft.com/office/drawing/2014/main" xmlns="" val="10002"/>
                  </a:ext>
                </a:extLst>
              </a:tr>
              <a:tr h="370951">
                <a:tc>
                  <a:txBody>
                    <a:bodyPr/>
                    <a:lstStyle/>
                    <a:p>
                      <a:pPr algn="ctr"/>
                      <a:r>
                        <a:rPr lang="en-IN" sz="1800" dirty="0"/>
                        <a:t>1</a:t>
                      </a:r>
                    </a:p>
                  </a:txBody>
                  <a:tcPr marT="45734" marB="45734"/>
                </a:tc>
                <a:tc>
                  <a:txBody>
                    <a:bodyPr/>
                    <a:lstStyle/>
                    <a:p>
                      <a:pPr algn="ctr"/>
                      <a:r>
                        <a:rPr lang="en-IN" sz="1800" dirty="0"/>
                        <a:t>0</a:t>
                      </a:r>
                    </a:p>
                  </a:txBody>
                  <a:tcPr marT="45734" marB="45734"/>
                </a:tc>
                <a:tc>
                  <a:txBody>
                    <a:bodyPr/>
                    <a:lstStyle/>
                    <a:p>
                      <a:pPr algn="ctr"/>
                      <a:r>
                        <a:rPr lang="en-IN" sz="1800" dirty="0"/>
                        <a:t>C</a:t>
                      </a:r>
                    </a:p>
                  </a:txBody>
                  <a:tcPr marT="45734" marB="45734"/>
                </a:tc>
                <a:extLst>
                  <a:ext uri="{0D108BD9-81ED-4DB2-BD59-A6C34878D82A}">
                    <a16:rowId xmlns:a16="http://schemas.microsoft.com/office/drawing/2014/main" xmlns="" val="10003"/>
                  </a:ext>
                </a:extLst>
              </a:tr>
              <a:tr h="370951">
                <a:tc>
                  <a:txBody>
                    <a:bodyPr/>
                    <a:lstStyle/>
                    <a:p>
                      <a:pPr algn="ctr"/>
                      <a:r>
                        <a:rPr lang="en-IN" sz="1800" dirty="0"/>
                        <a:t>1</a:t>
                      </a:r>
                    </a:p>
                  </a:txBody>
                  <a:tcPr marT="45734" marB="45734"/>
                </a:tc>
                <a:tc>
                  <a:txBody>
                    <a:bodyPr/>
                    <a:lstStyle/>
                    <a:p>
                      <a:pPr algn="ctr"/>
                      <a:r>
                        <a:rPr lang="en-IN" sz="1800" dirty="0"/>
                        <a:t>1</a:t>
                      </a:r>
                    </a:p>
                  </a:txBody>
                  <a:tcPr marT="45734" marB="45734"/>
                </a:tc>
                <a:tc>
                  <a:txBody>
                    <a:bodyPr/>
                    <a:lstStyle/>
                    <a:p>
                      <a:pPr algn="ctr"/>
                      <a:r>
                        <a:rPr lang="en-IN" sz="1800" dirty="0"/>
                        <a:t>D</a:t>
                      </a:r>
                    </a:p>
                  </a:txBody>
                  <a:tcPr marT="45734" marB="45734"/>
                </a:tc>
                <a:extLst>
                  <a:ext uri="{0D108BD9-81ED-4DB2-BD59-A6C34878D82A}">
                    <a16:rowId xmlns:a16="http://schemas.microsoft.com/office/drawing/2014/main" xmlns="" val="10004"/>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840B8BE-651C-44E5-B7F7-680517902FB5}" type="datetime1">
              <a:rPr lang="en-US" smtClean="0"/>
              <a:t>8/24/2022</a:t>
            </a:fld>
            <a:endParaRPr lang="en-US"/>
          </a:p>
        </p:txBody>
      </p:sp>
      <p:sp>
        <p:nvSpPr>
          <p:cNvPr id="8909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B60AA78-9985-43A5-B607-C4B835F40F5E}" type="slidenum">
              <a:rPr lang="en-US" altLang="en-US" sz="1200">
                <a:solidFill>
                  <a:srgbClr val="898989"/>
                </a:solidFill>
              </a:rPr>
              <a:pPr>
                <a:spcBef>
                  <a:spcPct val="0"/>
                </a:spcBef>
                <a:buFontTx/>
                <a:buNone/>
              </a:pPr>
              <a:t>71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Register, bus and memory transfer</a:t>
            </a:r>
          </a:p>
        </p:txBody>
      </p:sp>
      <p:pic>
        <p:nvPicPr>
          <p:cNvPr id="8909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0" name="TextBox 9"/>
          <p:cNvSpPr txBox="1"/>
          <p:nvPr/>
        </p:nvSpPr>
        <p:spPr>
          <a:xfrm>
            <a:off x="762000" y="1206500"/>
            <a:ext cx="8077200" cy="4154488"/>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In general, a bus system will multiplex </a:t>
            </a:r>
            <a:r>
              <a:rPr lang="en-US" sz="2200" i="1" dirty="0">
                <a:latin typeface="+mn-lt"/>
                <a:cs typeface="Arial" charset="0"/>
              </a:rPr>
              <a:t>k </a:t>
            </a:r>
            <a:r>
              <a:rPr lang="en-US" sz="2200" dirty="0">
                <a:latin typeface="+mn-lt"/>
                <a:cs typeface="Arial" charset="0"/>
              </a:rPr>
              <a:t>registers of </a:t>
            </a:r>
            <a:r>
              <a:rPr lang="en-US" sz="2200" i="1" dirty="0">
                <a:latin typeface="+mn-lt"/>
                <a:cs typeface="Arial" charset="0"/>
              </a:rPr>
              <a:t>n </a:t>
            </a:r>
            <a:r>
              <a:rPr lang="en-US" sz="2200" dirty="0">
                <a:latin typeface="+mn-lt"/>
                <a:cs typeface="Arial" charset="0"/>
              </a:rPr>
              <a:t>bits each to produce an </a:t>
            </a:r>
            <a:r>
              <a:rPr lang="en-US" sz="2200" i="1" dirty="0">
                <a:latin typeface="+mn-lt"/>
                <a:cs typeface="Arial" charset="0"/>
              </a:rPr>
              <a:t>n</a:t>
            </a:r>
            <a:r>
              <a:rPr lang="en-US" sz="2200" dirty="0">
                <a:latin typeface="+mn-lt"/>
                <a:cs typeface="Arial" charset="0"/>
              </a:rPr>
              <a:t>- line common bus.</a:t>
            </a:r>
          </a:p>
          <a:p>
            <a:pPr marL="342900" indent="-342900" algn="just" eaLnBrk="1" hangingPunct="1">
              <a:buFont typeface="Arial" panose="020B0604020202020204" pitchFamily="34" charset="0"/>
              <a:buChar char="•"/>
              <a:defRPr/>
            </a:pPr>
            <a:r>
              <a:rPr lang="en-US" sz="2200" dirty="0">
                <a:latin typeface="+mn-lt"/>
                <a:cs typeface="Arial" charset="0"/>
              </a:rPr>
              <a:t>This requires </a:t>
            </a:r>
            <a:r>
              <a:rPr lang="en-US" sz="2200" i="1" dirty="0">
                <a:latin typeface="+mn-lt"/>
                <a:cs typeface="Arial" charset="0"/>
              </a:rPr>
              <a:t>n </a:t>
            </a:r>
            <a:r>
              <a:rPr lang="en-US" sz="2200" dirty="0">
                <a:latin typeface="+mn-lt"/>
                <a:cs typeface="Arial" charset="0"/>
              </a:rPr>
              <a:t>multiplexers – one for each bit</a:t>
            </a:r>
          </a:p>
          <a:p>
            <a:pPr marL="342900" indent="-342900" algn="just" eaLnBrk="1" hangingPunct="1">
              <a:buFont typeface="Arial" panose="020B0604020202020204" pitchFamily="34" charset="0"/>
              <a:buChar char="•"/>
              <a:defRPr/>
            </a:pPr>
            <a:r>
              <a:rPr lang="en-US" sz="2200" dirty="0">
                <a:latin typeface="+mn-lt"/>
                <a:cs typeface="Arial" charset="0"/>
              </a:rPr>
              <a:t>The size of each multiplexer must be </a:t>
            </a:r>
            <a:r>
              <a:rPr lang="en-US" sz="2200" i="1" dirty="0">
                <a:latin typeface="+mn-lt"/>
                <a:cs typeface="Arial" charset="0"/>
              </a:rPr>
              <a:t>k </a:t>
            </a:r>
            <a:r>
              <a:rPr lang="en-US" sz="2200" dirty="0">
                <a:latin typeface="+mn-lt"/>
                <a:cs typeface="Arial" charset="0"/>
              </a:rPr>
              <a:t>x 1</a:t>
            </a:r>
          </a:p>
          <a:p>
            <a:pPr marL="342900" indent="-342900" algn="just" eaLnBrk="1" hangingPunct="1">
              <a:buFont typeface="Arial" panose="020B0604020202020204" pitchFamily="34" charset="0"/>
              <a:buChar char="•"/>
              <a:defRPr/>
            </a:pPr>
            <a:r>
              <a:rPr lang="en-US" sz="2200" dirty="0">
                <a:latin typeface="+mn-lt"/>
                <a:cs typeface="Arial" charset="0"/>
              </a:rPr>
              <a:t>Transfer of information from the bus to one of many destination registers can be accomplished by connecting bus lines to the inputs of all designation registers and activating  the load control of particular destination register selected.</a:t>
            </a:r>
          </a:p>
          <a:p>
            <a:pPr marL="342900" indent="-342900" algn="just" eaLnBrk="1" hangingPunct="1">
              <a:buFont typeface="Arial" panose="020B0604020202020204" pitchFamily="34" charset="0"/>
              <a:buChar char="•"/>
              <a:defRPr/>
            </a:pPr>
            <a:r>
              <a:rPr lang="en-US" sz="2200" dirty="0">
                <a:latin typeface="+mn-lt"/>
                <a:cs typeface="Arial" charset="0"/>
              </a:rPr>
              <a:t>Symbolic statement-</a:t>
            </a:r>
          </a:p>
          <a:p>
            <a:pPr marL="342900" indent="-342900" algn="just" eaLnBrk="1" hangingPunct="1">
              <a:buFont typeface="Arial" panose="020B0604020202020204" pitchFamily="34" charset="0"/>
              <a:buChar char="•"/>
              <a:defRPr/>
            </a:pPr>
            <a:r>
              <a:rPr lang="en-US" sz="2200" dirty="0">
                <a:latin typeface="+mn-lt"/>
                <a:cs typeface="Arial" charset="0"/>
              </a:rPr>
              <a:t>BUS                C, R1              BUS,</a:t>
            </a:r>
          </a:p>
          <a:p>
            <a:pPr marL="342900" indent="-342900" algn="just" eaLnBrk="1" hangingPunct="1">
              <a:buFont typeface="Arial" panose="020B0604020202020204" pitchFamily="34" charset="0"/>
              <a:buChar char="•"/>
              <a:defRPr/>
            </a:pPr>
            <a:r>
              <a:rPr lang="en-US" sz="2200" dirty="0">
                <a:latin typeface="+mn-lt"/>
                <a:cs typeface="Arial" charset="0"/>
              </a:rPr>
              <a:t>If bus is known to exist in the system, R1            C</a:t>
            </a:r>
          </a:p>
          <a:p>
            <a:pPr eaLnBrk="1" hangingPunct="1">
              <a:buFont typeface="Arial" pitchFamily="34" charset="0"/>
              <a:buChar char="•"/>
              <a:defRPr/>
            </a:pPr>
            <a:endParaRPr lang="en-US" sz="2200" dirty="0">
              <a:latin typeface="+mn-lt"/>
              <a:cs typeface="Arial" charset="0"/>
            </a:endParaRPr>
          </a:p>
        </p:txBody>
      </p:sp>
      <p:sp>
        <p:nvSpPr>
          <p:cNvPr id="12" name="Left Arrow 11"/>
          <p:cNvSpPr/>
          <p:nvPr/>
        </p:nvSpPr>
        <p:spPr>
          <a:xfrm>
            <a:off x="3543300" y="4335463"/>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Left Arrow 12"/>
          <p:cNvSpPr/>
          <p:nvPr/>
        </p:nvSpPr>
        <p:spPr>
          <a:xfrm>
            <a:off x="2019300" y="4335463"/>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4" name="Left Arrow 13"/>
          <p:cNvSpPr/>
          <p:nvPr/>
        </p:nvSpPr>
        <p:spPr>
          <a:xfrm>
            <a:off x="5867400" y="4724400"/>
            <a:ext cx="5334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5"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732E338-DA3D-4D4E-A1C0-947FC1CF4880}" type="datetime1">
              <a:rPr lang="en-US" smtClean="0"/>
              <a:t>8/24/2022</a:t>
            </a:fld>
            <a:endParaRPr lang="en-US"/>
          </a:p>
        </p:txBody>
      </p:sp>
      <p:sp>
        <p:nvSpPr>
          <p:cNvPr id="9011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51CB8F-A301-46FB-A966-2A9B3F8C1045}" type="slidenum">
              <a:rPr lang="en-US" altLang="en-US" sz="1200">
                <a:solidFill>
                  <a:srgbClr val="898989"/>
                </a:solidFill>
              </a:rPr>
              <a:pPr>
                <a:spcBef>
                  <a:spcPct val="0"/>
                </a:spcBef>
                <a:buFontTx/>
                <a:buNone/>
              </a:pPr>
              <a:t>72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Bus Transfer using Three state buffer</a:t>
            </a:r>
          </a:p>
        </p:txBody>
      </p:sp>
      <p:pic>
        <p:nvPicPr>
          <p:cNvPr id="9011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8"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0" name="TextBox 9"/>
          <p:cNvSpPr txBox="1"/>
          <p:nvPr/>
        </p:nvSpPr>
        <p:spPr>
          <a:xfrm>
            <a:off x="647700" y="1023938"/>
            <a:ext cx="8305800" cy="2462212"/>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Instead of using multiplexers, </a:t>
            </a:r>
            <a:r>
              <a:rPr lang="en-US" sz="2200" i="1" dirty="0">
                <a:latin typeface="+mn-lt"/>
                <a:cs typeface="Arial" charset="0"/>
              </a:rPr>
              <a:t>three-state gates </a:t>
            </a:r>
            <a:r>
              <a:rPr lang="en-US" sz="2200" dirty="0">
                <a:latin typeface="+mn-lt"/>
                <a:cs typeface="Arial" charset="0"/>
              </a:rPr>
              <a:t>can be used to construct the bus system</a:t>
            </a:r>
          </a:p>
          <a:p>
            <a:pPr marL="342900" indent="-342900" algn="just" eaLnBrk="1" hangingPunct="1">
              <a:buFont typeface="Arial" panose="020B0604020202020204" pitchFamily="34" charset="0"/>
              <a:buChar char="•"/>
              <a:defRPr/>
            </a:pPr>
            <a:r>
              <a:rPr lang="en-US" sz="2200" dirty="0">
                <a:latin typeface="+mn-lt"/>
                <a:cs typeface="Arial" charset="0"/>
              </a:rPr>
              <a:t>A three-state gate is a digital circuit that exhibits three states.</a:t>
            </a:r>
          </a:p>
          <a:p>
            <a:pPr marL="342900" indent="-342900" algn="just" eaLnBrk="1" hangingPunct="1">
              <a:buFont typeface="Arial" panose="020B0604020202020204" pitchFamily="34" charset="0"/>
              <a:buChar char="•"/>
              <a:defRPr/>
            </a:pPr>
            <a:r>
              <a:rPr lang="en-US" sz="2200" dirty="0">
                <a:latin typeface="+mn-lt"/>
                <a:cs typeface="Arial" charset="0"/>
              </a:rPr>
              <a:t>Two of the states are signals equivalent to logic 1 and 0</a:t>
            </a:r>
          </a:p>
          <a:p>
            <a:pPr marL="342900" indent="-342900" algn="just" eaLnBrk="1" hangingPunct="1">
              <a:buFont typeface="Arial" panose="020B0604020202020204" pitchFamily="34" charset="0"/>
              <a:buChar char="•"/>
              <a:defRPr/>
            </a:pPr>
            <a:r>
              <a:rPr lang="en-US" sz="2200" dirty="0">
                <a:latin typeface="+mn-lt"/>
                <a:cs typeface="Arial" charset="0"/>
              </a:rPr>
              <a:t>The third state is a </a:t>
            </a:r>
            <a:r>
              <a:rPr lang="en-US" sz="2200" i="1" dirty="0">
                <a:latin typeface="+mn-lt"/>
                <a:cs typeface="Arial" charset="0"/>
              </a:rPr>
              <a:t>high-impedance </a:t>
            </a:r>
            <a:r>
              <a:rPr lang="en-US" sz="2200" dirty="0">
                <a:latin typeface="+mn-lt"/>
                <a:cs typeface="Arial" charset="0"/>
              </a:rPr>
              <a:t>state – this behaves like an open circuit, which means the output is disconnected and does not have a logic significance.</a:t>
            </a:r>
          </a:p>
        </p:txBody>
      </p:sp>
      <p:pic>
        <p:nvPicPr>
          <p:cNvPr id="90120" name="Picture 2" descr="C:\Users\nayaksir\Desktop\Three state buff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3821113"/>
            <a:ext cx="60198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1B32BE1-AE63-41A0-BFB3-91819530EE8B}" type="datetime1">
              <a:rPr lang="en-US" smtClean="0"/>
              <a:t>8/24/2022</a:t>
            </a:fld>
            <a:endParaRPr lang="en-US"/>
          </a:p>
        </p:txBody>
      </p:sp>
      <p:sp>
        <p:nvSpPr>
          <p:cNvPr id="9113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116815-DC35-462B-8CC3-BB9D61589B15}" type="slidenum">
              <a:rPr lang="en-US" altLang="en-US" sz="1200">
                <a:solidFill>
                  <a:srgbClr val="898989"/>
                </a:solidFill>
              </a:rPr>
              <a:pPr>
                <a:spcBef>
                  <a:spcPct val="0"/>
                </a:spcBef>
                <a:buFontTx/>
                <a:buNone/>
              </a:pPr>
              <a:t>73</a:t>
            </a:fld>
            <a:endParaRPr lang="en-US" altLang="en-US" sz="1200">
              <a:solidFill>
                <a:srgbClr val="898989"/>
              </a:solidFill>
            </a:endParaRPr>
          </a:p>
        </p:txBody>
      </p:sp>
      <p:pic>
        <p:nvPicPr>
          <p:cNvPr id="9114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0" name="TextBox 9"/>
          <p:cNvSpPr txBox="1"/>
          <p:nvPr/>
        </p:nvSpPr>
        <p:spPr>
          <a:xfrm>
            <a:off x="457200" y="1219200"/>
            <a:ext cx="8589962" cy="2800350"/>
          </a:xfrm>
          <a:prstGeom prst="rect">
            <a:avLst/>
          </a:prstGeom>
          <a:noFill/>
        </p:spPr>
        <p:txBody>
          <a:bodyPr wrap="square">
            <a:spAutoFit/>
          </a:bodyPr>
          <a:lstStyle/>
          <a:p>
            <a:pPr marL="342900" indent="-342900" algn="just" eaLnBrk="1" hangingPunct="1">
              <a:buFont typeface="Arial" panose="020B0604020202020204" pitchFamily="34" charset="0"/>
              <a:buChar char="•"/>
              <a:defRPr/>
            </a:pPr>
            <a:r>
              <a:rPr lang="en-US" sz="2200" dirty="0">
                <a:latin typeface="+mn-lt"/>
                <a:cs typeface="Arial" charset="0"/>
              </a:rPr>
              <a:t>The three-state buffer gate has a normal input and a control input which determines the output state.</a:t>
            </a:r>
          </a:p>
          <a:p>
            <a:pPr marL="342900" indent="-342900" algn="just" eaLnBrk="1" hangingPunct="1">
              <a:buFont typeface="Arial" panose="020B0604020202020204" pitchFamily="34" charset="0"/>
              <a:buChar char="•"/>
              <a:defRPr/>
            </a:pPr>
            <a:r>
              <a:rPr lang="en-US" sz="2200" dirty="0">
                <a:latin typeface="+mn-lt"/>
                <a:cs typeface="Arial" charset="0"/>
              </a:rPr>
              <a:t>With control 1, the output equals the normal input</a:t>
            </a:r>
          </a:p>
          <a:p>
            <a:pPr marL="342900" indent="-342900" algn="just" eaLnBrk="1" hangingPunct="1">
              <a:buFont typeface="Arial" panose="020B0604020202020204" pitchFamily="34" charset="0"/>
              <a:buChar char="•"/>
              <a:defRPr/>
            </a:pPr>
            <a:r>
              <a:rPr lang="en-US" sz="2200" dirty="0">
                <a:latin typeface="+mn-lt"/>
                <a:cs typeface="Arial" charset="0"/>
              </a:rPr>
              <a:t>With control 0, the gate goes to a high-impedance state</a:t>
            </a:r>
          </a:p>
          <a:p>
            <a:pPr marL="342900" indent="-342900" algn="just" eaLnBrk="1" hangingPunct="1">
              <a:buFont typeface="Arial" panose="020B0604020202020204" pitchFamily="34" charset="0"/>
              <a:buChar char="•"/>
              <a:defRPr/>
            </a:pPr>
            <a:r>
              <a:rPr lang="en-US" sz="2200" dirty="0">
                <a:latin typeface="+mn-lt"/>
                <a:cs typeface="Arial" charset="0"/>
              </a:rPr>
              <a:t>This enables a large number of three-state gate outputs to be connected with wires to form a common bus line without endangering loading effects</a:t>
            </a:r>
          </a:p>
          <a:p>
            <a:pPr marL="342900" indent="-342900" algn="just" eaLnBrk="1" hangingPunct="1">
              <a:buFont typeface="Arial" panose="020B0604020202020204" pitchFamily="34" charset="0"/>
              <a:buChar char="•"/>
              <a:defRPr/>
            </a:pPr>
            <a:endParaRPr lang="en-US" sz="2200" dirty="0">
              <a:latin typeface="Arial" charset="0"/>
              <a:cs typeface="Arial" charset="0"/>
            </a:endParaRPr>
          </a:p>
        </p:txBody>
      </p:sp>
      <p:sp>
        <p:nvSpPr>
          <p:cNvPr id="12"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1"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Bus Transfer using Three state buffer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78716E4-6F55-4D62-999D-C32E220EEE0B}" type="datetime1">
              <a:rPr lang="en-US" smtClean="0"/>
              <a:t>8/24/2022</a:t>
            </a:fld>
            <a:endParaRPr lang="en-US"/>
          </a:p>
        </p:txBody>
      </p:sp>
      <p:sp>
        <p:nvSpPr>
          <p:cNvPr id="9216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87BBA24-F20B-429D-AC25-5E4DACDAF903}" type="slidenum">
              <a:rPr lang="en-US" altLang="en-US" sz="1200">
                <a:solidFill>
                  <a:srgbClr val="898989"/>
                </a:solidFill>
              </a:rPr>
              <a:pPr>
                <a:spcBef>
                  <a:spcPct val="0"/>
                </a:spcBef>
                <a:buFontTx/>
                <a:buNone/>
              </a:pPr>
              <a:t>74</a:t>
            </a:fld>
            <a:endParaRPr lang="en-US" altLang="en-US" sz="1200">
              <a:solidFill>
                <a:srgbClr val="898989"/>
              </a:solidFill>
            </a:endParaRPr>
          </a:p>
        </p:txBody>
      </p:sp>
      <p:pic>
        <p:nvPicPr>
          <p:cNvPr id="92164"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pic>
        <p:nvPicPr>
          <p:cNvPr id="92166" name="Picture 2" descr="C:\Users\nayaksir\Desktop\Three state buffer with deco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7848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0"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Bus Transfer using Three state buffer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6A3F9F6-ADDB-4039-93FC-BD59EE731893}" type="datetime1">
              <a:rPr lang="en-US" smtClean="0"/>
              <a:t>8/24/2022</a:t>
            </a:fld>
            <a:endParaRPr lang="en-US"/>
          </a:p>
        </p:txBody>
      </p:sp>
      <p:sp>
        <p:nvSpPr>
          <p:cNvPr id="9318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310F708-3270-433C-AA3B-D4B1E11DC72F}" type="slidenum">
              <a:rPr lang="en-US" altLang="en-US" sz="1200">
                <a:solidFill>
                  <a:srgbClr val="898989"/>
                </a:solidFill>
              </a:rPr>
              <a:pPr>
                <a:spcBef>
                  <a:spcPct val="0"/>
                </a:spcBef>
                <a:buFontTx/>
                <a:buNone/>
              </a:pPr>
              <a:t>75</a:t>
            </a:fld>
            <a:endParaRPr lang="en-US" altLang="en-US" sz="1200">
              <a:solidFill>
                <a:srgbClr val="898989"/>
              </a:solidFill>
            </a:endParaRPr>
          </a:p>
        </p:txBody>
      </p:sp>
      <p:pic>
        <p:nvPicPr>
          <p:cNvPr id="9318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0" name="TextBox 9"/>
          <p:cNvSpPr txBox="1"/>
          <p:nvPr/>
        </p:nvSpPr>
        <p:spPr>
          <a:xfrm>
            <a:off x="547688" y="1050925"/>
            <a:ext cx="8153400" cy="2462213"/>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Decoders are used to ensure that no more than one control input is active at any given time</a:t>
            </a:r>
          </a:p>
          <a:p>
            <a:pPr marL="342900" indent="-342900" algn="just" eaLnBrk="1" hangingPunct="1">
              <a:buFont typeface="Arial" panose="020B0604020202020204" pitchFamily="34" charset="0"/>
              <a:buChar char="•"/>
              <a:defRPr/>
            </a:pPr>
            <a:r>
              <a:rPr lang="en-US" sz="2200" dirty="0">
                <a:latin typeface="+mn-lt"/>
                <a:cs typeface="Arial" charset="0"/>
              </a:rPr>
              <a:t>This circuit can replace the multiplexer.</a:t>
            </a:r>
          </a:p>
          <a:p>
            <a:pPr marL="342900" indent="-342900" algn="just" eaLnBrk="1" hangingPunct="1">
              <a:buFont typeface="Arial" panose="020B0604020202020204" pitchFamily="34" charset="0"/>
              <a:buChar char="•"/>
              <a:defRPr/>
            </a:pPr>
            <a:r>
              <a:rPr lang="en-US" sz="2200" dirty="0">
                <a:latin typeface="+mn-lt"/>
                <a:cs typeface="Arial" charset="0"/>
              </a:rPr>
              <a:t>To construct a common bus for four registers of </a:t>
            </a:r>
            <a:r>
              <a:rPr lang="en-US" sz="2200" i="1" dirty="0">
                <a:latin typeface="+mn-lt"/>
                <a:cs typeface="Arial" charset="0"/>
              </a:rPr>
              <a:t>n </a:t>
            </a:r>
            <a:r>
              <a:rPr lang="en-US" sz="2200" dirty="0">
                <a:latin typeface="+mn-lt"/>
                <a:cs typeface="Arial" charset="0"/>
              </a:rPr>
              <a:t>bits each using three-state buffers, we need </a:t>
            </a:r>
            <a:r>
              <a:rPr lang="en-US" sz="2200" i="1" dirty="0">
                <a:latin typeface="+mn-lt"/>
                <a:cs typeface="Arial" charset="0"/>
              </a:rPr>
              <a:t>n </a:t>
            </a:r>
            <a:r>
              <a:rPr lang="en-US" sz="2200" dirty="0">
                <a:latin typeface="+mn-lt"/>
                <a:cs typeface="Arial" charset="0"/>
              </a:rPr>
              <a:t>circuits with four buffers in each</a:t>
            </a:r>
          </a:p>
          <a:p>
            <a:pPr marL="342900" indent="-342900" algn="just" eaLnBrk="1" hangingPunct="1">
              <a:buFont typeface="Arial" panose="020B0604020202020204" pitchFamily="34" charset="0"/>
              <a:buChar char="•"/>
              <a:defRPr/>
            </a:pPr>
            <a:r>
              <a:rPr lang="en-US" sz="2200" b="1" dirty="0">
                <a:latin typeface="+mn-lt"/>
                <a:cs typeface="Arial" charset="0"/>
              </a:rPr>
              <a:t>Only one decoder </a:t>
            </a:r>
            <a:r>
              <a:rPr lang="en-US" sz="2200" dirty="0">
                <a:latin typeface="+mn-lt"/>
                <a:cs typeface="Arial" charset="0"/>
              </a:rPr>
              <a:t>is necessary to select between the four registers</a:t>
            </a:r>
          </a:p>
          <a:p>
            <a:pPr algn="just" eaLnBrk="1" hangingPunct="1">
              <a:defRPr/>
            </a:pPr>
            <a:endParaRPr lang="en-US" sz="2200" dirty="0">
              <a:latin typeface="+mn-lt"/>
              <a:cs typeface="Arial" charset="0"/>
            </a:endParaRPr>
          </a:p>
        </p:txBody>
      </p:sp>
      <p:sp>
        <p:nvSpPr>
          <p:cNvPr id="11"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Bus Transfer using Three state buffer</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AC1B83-782A-44A7-8732-1FBFB6CF6A8A}" type="datetime1">
              <a:rPr lang="en-US" smtClean="0"/>
              <a:t>8/24/2022</a:t>
            </a:fld>
            <a:endParaRPr lang="en-US"/>
          </a:p>
        </p:txBody>
      </p:sp>
      <p:sp>
        <p:nvSpPr>
          <p:cNvPr id="9421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B6E273-131A-4783-81B4-67DE499F6A2E}" type="slidenum">
              <a:rPr lang="en-US" altLang="en-US" sz="1200">
                <a:solidFill>
                  <a:srgbClr val="898989"/>
                </a:solidFill>
              </a:rPr>
              <a:pPr>
                <a:spcBef>
                  <a:spcPct val="0"/>
                </a:spcBef>
                <a:buFontTx/>
                <a:buNone/>
              </a:pPr>
              <a:t>76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Memory Transfer</a:t>
            </a:r>
          </a:p>
        </p:txBody>
      </p:sp>
      <p:pic>
        <p:nvPicPr>
          <p:cNvPr id="9421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4"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65537" name="Rectangle 1"/>
          <p:cNvSpPr>
            <a:spLocks noChangeArrowheads="1"/>
          </p:cNvSpPr>
          <p:nvPr/>
        </p:nvSpPr>
        <p:spPr bwMode="auto">
          <a:xfrm>
            <a:off x="647700" y="971550"/>
            <a:ext cx="8305800" cy="4740275"/>
          </a:xfrm>
          <a:prstGeom prst="rect">
            <a:avLst/>
          </a:prstGeom>
          <a:solidFill>
            <a:srgbClr val="FFFFFF"/>
          </a:solidFill>
          <a:ln w="9525">
            <a:noFill/>
            <a:miter lim="800000"/>
            <a:headEnd/>
            <a:tailEnd/>
          </a:ln>
          <a:effectLst/>
        </p:spPr>
        <p:txBody>
          <a:bodyPr lIns="0" tIns="0" rIns="0" bIns="0" anchor="ctr">
            <a:spAutoFit/>
          </a:bodyPr>
          <a:lstStyle/>
          <a:p>
            <a:pPr algn="just">
              <a:defRPr/>
            </a:pPr>
            <a:r>
              <a:rPr lang="en-US" sz="2200" dirty="0">
                <a:solidFill>
                  <a:srgbClr val="000000"/>
                </a:solidFill>
                <a:latin typeface="+mn-lt"/>
              </a:rPr>
              <a:t>Most of the standard notations used for specifying operations on memory transfer are stated below.</a:t>
            </a:r>
          </a:p>
          <a:p>
            <a:pPr algn="just">
              <a:defRPr/>
            </a:pPr>
            <a:endParaRPr lang="en-US" sz="2200" dirty="0">
              <a:latin typeface="+mn-lt"/>
            </a:endParaRPr>
          </a:p>
          <a:p>
            <a:pPr marL="342900" indent="-342900" algn="just">
              <a:buFont typeface="Arial" panose="020B0604020202020204" pitchFamily="34" charset="0"/>
              <a:buChar char="•"/>
              <a:defRPr/>
            </a:pPr>
            <a:r>
              <a:rPr lang="en-US" sz="2200" dirty="0">
                <a:solidFill>
                  <a:srgbClr val="000000"/>
                </a:solidFill>
                <a:latin typeface="+mn-lt"/>
              </a:rPr>
              <a:t>The transfer of information from a memory unit to the user end is called a </a:t>
            </a:r>
            <a:r>
              <a:rPr lang="en-US" sz="2200" b="1" dirty="0">
                <a:solidFill>
                  <a:srgbClr val="000000"/>
                </a:solidFill>
                <a:latin typeface="+mn-lt"/>
              </a:rPr>
              <a:t>Read</a:t>
            </a:r>
            <a:r>
              <a:rPr lang="en-US" sz="2200" dirty="0">
                <a:solidFill>
                  <a:srgbClr val="000000"/>
                </a:solidFill>
                <a:latin typeface="+mn-lt"/>
              </a:rPr>
              <a:t> operation.</a:t>
            </a:r>
          </a:p>
          <a:p>
            <a:pPr marL="342900" indent="-342900" algn="just">
              <a:buFont typeface="Arial" panose="020B0604020202020204" pitchFamily="34" charset="0"/>
              <a:buChar char="•"/>
              <a:defRPr/>
            </a:pPr>
            <a:r>
              <a:rPr lang="en-US" sz="2200" dirty="0">
                <a:solidFill>
                  <a:srgbClr val="000000"/>
                </a:solidFill>
                <a:latin typeface="+mn-lt"/>
              </a:rPr>
              <a:t>A memory word is designated by the letter </a:t>
            </a:r>
            <a:r>
              <a:rPr lang="en-US" sz="2200" b="1" dirty="0">
                <a:solidFill>
                  <a:srgbClr val="000000"/>
                </a:solidFill>
                <a:latin typeface="+mn-lt"/>
              </a:rPr>
              <a:t>M</a:t>
            </a:r>
            <a:r>
              <a:rPr lang="en-US" sz="2200" dirty="0">
                <a:solidFill>
                  <a:srgbClr val="000000"/>
                </a:solidFill>
                <a:latin typeface="+mn-lt"/>
              </a:rPr>
              <a:t>.</a:t>
            </a:r>
          </a:p>
          <a:p>
            <a:pPr marL="342900" indent="-342900" algn="just">
              <a:buFont typeface="Arial" panose="020B0604020202020204" pitchFamily="34" charset="0"/>
              <a:buChar char="•"/>
              <a:defRPr/>
            </a:pPr>
            <a:r>
              <a:rPr lang="en-US" sz="2200" dirty="0">
                <a:solidFill>
                  <a:srgbClr val="000000"/>
                </a:solidFill>
                <a:latin typeface="+mn-lt"/>
              </a:rPr>
              <a:t>We must specify the address of memory word while writing the memory transfer operations.</a:t>
            </a:r>
          </a:p>
          <a:p>
            <a:pPr marL="342900" indent="-342900" algn="just">
              <a:buFont typeface="Arial" panose="020B0604020202020204" pitchFamily="34" charset="0"/>
              <a:buChar char="•"/>
              <a:defRPr/>
            </a:pPr>
            <a:r>
              <a:rPr lang="en-US" sz="2200" dirty="0">
                <a:solidFill>
                  <a:srgbClr val="000000"/>
                </a:solidFill>
                <a:latin typeface="+mn-lt"/>
              </a:rPr>
              <a:t>The </a:t>
            </a:r>
            <a:r>
              <a:rPr lang="en-US" sz="2200" b="1" dirty="0">
                <a:solidFill>
                  <a:srgbClr val="000000"/>
                </a:solidFill>
                <a:latin typeface="+mn-lt"/>
              </a:rPr>
              <a:t>address register</a:t>
            </a:r>
            <a:r>
              <a:rPr lang="en-US" sz="2200" dirty="0">
                <a:solidFill>
                  <a:srgbClr val="000000"/>
                </a:solidFill>
                <a:latin typeface="+mn-lt"/>
              </a:rPr>
              <a:t> is designated by </a:t>
            </a:r>
            <a:r>
              <a:rPr lang="en-US" sz="2200" b="1" dirty="0">
                <a:solidFill>
                  <a:srgbClr val="000000"/>
                </a:solidFill>
                <a:latin typeface="+mn-lt"/>
              </a:rPr>
              <a:t>AR</a:t>
            </a:r>
            <a:r>
              <a:rPr lang="en-US" sz="2200" dirty="0">
                <a:solidFill>
                  <a:srgbClr val="000000"/>
                </a:solidFill>
                <a:latin typeface="+mn-lt"/>
              </a:rPr>
              <a:t> and the </a:t>
            </a:r>
            <a:r>
              <a:rPr lang="en-US" sz="2200" b="1" dirty="0">
                <a:solidFill>
                  <a:srgbClr val="000000"/>
                </a:solidFill>
                <a:latin typeface="+mn-lt"/>
              </a:rPr>
              <a:t>data register</a:t>
            </a:r>
            <a:r>
              <a:rPr lang="en-US" sz="2200" dirty="0">
                <a:solidFill>
                  <a:srgbClr val="000000"/>
                </a:solidFill>
                <a:latin typeface="+mn-lt"/>
              </a:rPr>
              <a:t> by </a:t>
            </a:r>
            <a:r>
              <a:rPr lang="en-US" sz="2200" b="1" dirty="0">
                <a:solidFill>
                  <a:srgbClr val="000000"/>
                </a:solidFill>
                <a:latin typeface="+mn-lt"/>
              </a:rPr>
              <a:t>DR</a:t>
            </a:r>
            <a:r>
              <a:rPr lang="en-US" sz="2200" dirty="0">
                <a:solidFill>
                  <a:srgbClr val="000000"/>
                </a:solidFill>
                <a:latin typeface="+mn-lt"/>
              </a:rPr>
              <a:t>.</a:t>
            </a:r>
          </a:p>
          <a:p>
            <a:pPr marL="342900" indent="-342900" algn="just">
              <a:buFont typeface="Arial" panose="020B0604020202020204" pitchFamily="34" charset="0"/>
              <a:buChar char="•"/>
              <a:defRPr/>
            </a:pPr>
            <a:r>
              <a:rPr lang="en-US" sz="2200" dirty="0">
                <a:solidFill>
                  <a:srgbClr val="000000"/>
                </a:solidFill>
                <a:latin typeface="+mn-lt"/>
              </a:rPr>
              <a:t>Thus, a read operation can be stated as:</a:t>
            </a:r>
          </a:p>
          <a:p>
            <a:pPr algn="ctr">
              <a:defRPr/>
            </a:pPr>
            <a:r>
              <a:rPr lang="en-US" sz="2200" dirty="0">
                <a:solidFill>
                  <a:srgbClr val="000000"/>
                </a:solidFill>
                <a:latin typeface="+mn-lt"/>
              </a:rPr>
              <a:t>Read:  DR ← M [AR]   </a:t>
            </a:r>
            <a:r>
              <a:rPr lang="en-US" sz="2200" dirty="0">
                <a:latin typeface="+mn-lt"/>
              </a:rPr>
              <a:t> </a:t>
            </a:r>
          </a:p>
          <a:p>
            <a:pPr marL="342900" indent="-342900" algn="just">
              <a:buFont typeface="Arial" panose="020B0604020202020204" pitchFamily="34" charset="0"/>
              <a:buChar char="•"/>
              <a:defRPr/>
            </a:pPr>
            <a:r>
              <a:rPr lang="en-US" sz="2200" dirty="0">
                <a:solidFill>
                  <a:srgbClr val="000000"/>
                </a:solidFill>
                <a:latin typeface="+mn-lt"/>
              </a:rPr>
              <a:t>The </a:t>
            </a:r>
            <a:r>
              <a:rPr lang="en-US" sz="2200" b="1" dirty="0">
                <a:solidFill>
                  <a:srgbClr val="000000"/>
                </a:solidFill>
                <a:latin typeface="+mn-lt"/>
              </a:rPr>
              <a:t>Read</a:t>
            </a:r>
            <a:r>
              <a:rPr lang="en-US" sz="2200" dirty="0">
                <a:solidFill>
                  <a:srgbClr val="000000"/>
                </a:solidFill>
                <a:latin typeface="+mn-lt"/>
              </a:rPr>
              <a:t> statement causes a transfer of information into the data register (DR) from the memory word (M) selected by the address register (AR).</a:t>
            </a:r>
            <a:r>
              <a:rPr lang="en-US" sz="2200" dirty="0">
                <a:latin typeface="+mn-lt"/>
              </a:rPr>
              <a:t>                                                                                  </a:t>
            </a:r>
          </a:p>
        </p:txBody>
      </p:sp>
      <p:sp>
        <p:nvSpPr>
          <p:cNvPr id="12"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57460EB-7850-4D5F-99F1-3B3E122BF70C}" type="datetime1">
              <a:rPr lang="en-US" smtClean="0"/>
              <a:t>8/24/2022</a:t>
            </a:fld>
            <a:endParaRPr lang="en-US"/>
          </a:p>
        </p:txBody>
      </p:sp>
      <p:sp>
        <p:nvSpPr>
          <p:cNvPr id="9523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7F98A0-F58E-4996-B391-D5FBE6DF769F}" type="slidenum">
              <a:rPr lang="en-US" altLang="en-US" sz="1200">
                <a:solidFill>
                  <a:srgbClr val="898989"/>
                </a:solidFill>
              </a:rPr>
              <a:pPr>
                <a:spcBef>
                  <a:spcPct val="0"/>
                </a:spcBef>
                <a:buFontTx/>
                <a:buNone/>
              </a:pPr>
              <a:t>77</a:t>
            </a:fld>
            <a:endParaRPr lang="en-US" altLang="en-US" sz="1200">
              <a:solidFill>
                <a:srgbClr val="898989"/>
              </a:solidFill>
            </a:endParaRPr>
          </a:p>
        </p:txBody>
      </p:sp>
      <p:pic>
        <p:nvPicPr>
          <p:cNvPr id="9523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65537" name="Rectangle 1"/>
          <p:cNvSpPr>
            <a:spLocks noChangeArrowheads="1"/>
          </p:cNvSpPr>
          <p:nvPr/>
        </p:nvSpPr>
        <p:spPr bwMode="auto">
          <a:xfrm>
            <a:off x="544513" y="1058863"/>
            <a:ext cx="8153400" cy="2370137"/>
          </a:xfrm>
          <a:prstGeom prst="rect">
            <a:avLst/>
          </a:prstGeom>
          <a:solidFill>
            <a:srgbClr val="FFFFFF"/>
          </a:solidFill>
          <a:ln w="9525">
            <a:noFill/>
            <a:miter lim="800000"/>
            <a:headEnd/>
            <a:tailEnd/>
          </a:ln>
          <a:effectLst/>
        </p:spPr>
        <p:txBody>
          <a:bodyPr lIns="0" tIns="0" rIns="0" bIns="0" anchor="ctr">
            <a:spAutoFit/>
          </a:bodyPr>
          <a:lstStyle/>
          <a:p>
            <a:pPr marL="342900" indent="-342900" algn="just">
              <a:buFont typeface="Arial" panose="020B0604020202020204" pitchFamily="34" charset="0"/>
              <a:buChar char="•"/>
              <a:defRPr/>
            </a:pPr>
            <a:endParaRPr lang="en-US" sz="2200" dirty="0">
              <a:solidFill>
                <a:srgbClr val="000000"/>
              </a:solidFill>
              <a:latin typeface="+mn-lt"/>
            </a:endParaRPr>
          </a:p>
          <a:p>
            <a:pPr marL="342900" indent="-342900" algn="just">
              <a:buFont typeface="Arial" panose="020B0604020202020204" pitchFamily="34" charset="0"/>
              <a:buChar char="•"/>
              <a:defRPr/>
            </a:pPr>
            <a:r>
              <a:rPr lang="en-US" sz="2200" dirty="0">
                <a:solidFill>
                  <a:srgbClr val="000000"/>
                </a:solidFill>
                <a:latin typeface="+mn-lt"/>
              </a:rPr>
              <a:t>The transfer of new information to be stored in the memory is called a </a:t>
            </a:r>
            <a:r>
              <a:rPr lang="en-US" sz="2200" b="1" dirty="0">
                <a:solidFill>
                  <a:srgbClr val="000000"/>
                </a:solidFill>
                <a:latin typeface="+mn-lt"/>
              </a:rPr>
              <a:t>Write</a:t>
            </a:r>
            <a:r>
              <a:rPr lang="en-US" sz="2200" dirty="0">
                <a:solidFill>
                  <a:srgbClr val="000000"/>
                </a:solidFill>
                <a:latin typeface="+mn-lt"/>
              </a:rPr>
              <a:t> operation.</a:t>
            </a:r>
          </a:p>
          <a:p>
            <a:pPr marL="342900" indent="-342900" algn="just">
              <a:buFont typeface="Arial" panose="020B0604020202020204" pitchFamily="34" charset="0"/>
              <a:buChar char="•"/>
              <a:defRPr/>
            </a:pPr>
            <a:r>
              <a:rPr lang="en-US" sz="2200" dirty="0">
                <a:solidFill>
                  <a:srgbClr val="000000"/>
                </a:solidFill>
                <a:latin typeface="+mn-lt"/>
              </a:rPr>
              <a:t>The Write statement causes a transfer of information from register R1 into the memory word (M) selected by address register (AR).</a:t>
            </a:r>
          </a:p>
          <a:p>
            <a:pPr marL="342900" indent="-342900" algn="just">
              <a:buFont typeface="Arial" panose="020B0604020202020204" pitchFamily="34" charset="0"/>
              <a:buChar char="•"/>
              <a:defRPr/>
            </a:pPr>
            <a:r>
              <a:rPr lang="en-US" sz="2200" dirty="0">
                <a:solidFill>
                  <a:srgbClr val="000000"/>
                </a:solidFill>
                <a:latin typeface="+mn-lt"/>
              </a:rPr>
              <a:t>Write: M [AR] ← R1  </a:t>
            </a:r>
            <a:r>
              <a:rPr lang="en-US" sz="2200" dirty="0">
                <a:latin typeface="+mn-lt"/>
              </a:rPr>
              <a:t>                                                                                                       </a:t>
            </a:r>
          </a:p>
        </p:txBody>
      </p:sp>
      <p:sp>
        <p:nvSpPr>
          <p:cNvPr id="12"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0"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Memory Transfer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E666B70-BB07-4306-ABE3-50E715AAD58B}" type="datetime1">
              <a:rPr lang="en-US" smtClean="0"/>
              <a:t>8/24/2022</a:t>
            </a:fld>
            <a:endParaRPr lang="en-US"/>
          </a:p>
        </p:txBody>
      </p:sp>
      <p:sp>
        <p:nvSpPr>
          <p:cNvPr id="9625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0A7253-632B-4959-9FC1-AD01F40E6FF2}" type="slidenum">
              <a:rPr lang="en-US" altLang="en-US" sz="1200">
                <a:solidFill>
                  <a:srgbClr val="898989"/>
                </a:solidFill>
              </a:rPr>
              <a:pPr>
                <a:spcBef>
                  <a:spcPct val="0"/>
                </a:spcBef>
                <a:buFontTx/>
                <a:buNone/>
              </a:pPr>
              <a:t>78</a:t>
            </a:fld>
            <a:endParaRPr lang="en-US" altLang="en-US" sz="1200">
              <a:solidFill>
                <a:srgbClr val="898989"/>
              </a:solidFill>
            </a:endParaRPr>
          </a:p>
        </p:txBody>
      </p:sp>
      <p:pic>
        <p:nvPicPr>
          <p:cNvPr id="96260"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9" name="TextBox 8"/>
          <p:cNvSpPr txBox="1"/>
          <p:nvPr/>
        </p:nvSpPr>
        <p:spPr>
          <a:xfrm>
            <a:off x="2057400" y="1066800"/>
            <a:ext cx="5715000" cy="523875"/>
          </a:xfrm>
          <a:prstGeom prst="rect">
            <a:avLst/>
          </a:prstGeom>
          <a:noFill/>
        </p:spPr>
        <p:txBody>
          <a:bodyPr>
            <a:spAutoFit/>
          </a:bodyPr>
          <a:lstStyle/>
          <a:p>
            <a:pPr eaLnBrk="1" hangingPunct="1">
              <a:defRPr/>
            </a:pPr>
            <a:r>
              <a:rPr lang="en-US" sz="2800" b="1" dirty="0">
                <a:latin typeface="+mn-lt"/>
                <a:cs typeface="Arial" charset="0"/>
              </a:rPr>
              <a:t>Memory Transfer Block diagram </a:t>
            </a:r>
          </a:p>
        </p:txBody>
      </p:sp>
      <p:pic>
        <p:nvPicPr>
          <p:cNvPr id="96263" name="Picture 2" descr="Bus and Memory Transf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33600"/>
            <a:ext cx="556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838200" y="4343400"/>
            <a:ext cx="7543800" cy="1108075"/>
          </a:xfrm>
          <a:prstGeom prst="rect">
            <a:avLst/>
          </a:prstGeom>
          <a:noFill/>
        </p:spPr>
        <p:txBody>
          <a:bodyPr>
            <a:spAutoFit/>
          </a:bodyPr>
          <a:lstStyle/>
          <a:p>
            <a:pPr eaLnBrk="1" hangingPunct="1">
              <a:defRPr/>
            </a:pPr>
            <a:r>
              <a:rPr lang="en-US" sz="2200" dirty="0">
                <a:latin typeface="+mn-lt"/>
                <a:cs typeface="Arial" charset="0"/>
              </a:rPr>
              <a:t>Above Diagram showing connections to memory unit.</a:t>
            </a:r>
          </a:p>
          <a:p>
            <a:pPr algn="ctr" eaLnBrk="1" hangingPunct="1">
              <a:defRPr/>
            </a:pPr>
            <a:r>
              <a:rPr lang="en-US" sz="2200" dirty="0">
                <a:latin typeface="+mn-lt"/>
                <a:cs typeface="Arial" charset="0"/>
              </a:rPr>
              <a:t>Write: M[AR] ← DR </a:t>
            </a:r>
          </a:p>
          <a:p>
            <a:pPr algn="ctr" eaLnBrk="1" hangingPunct="1">
              <a:defRPr/>
            </a:pPr>
            <a:r>
              <a:rPr lang="en-US" sz="2200" dirty="0">
                <a:latin typeface="+mn-lt"/>
                <a:cs typeface="Arial" charset="0"/>
              </a:rPr>
              <a:t>Read: DR ← M[AR]</a:t>
            </a:r>
          </a:p>
        </p:txBody>
      </p:sp>
      <p:sp>
        <p:nvSpPr>
          <p:cNvPr id="13"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11"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Memory Transfer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563"/>
            <a:ext cx="8763000" cy="5722937"/>
          </a:xfrm>
        </p:spPr>
        <p:txBody>
          <a:bodyPr>
            <a:normAutofit lnSpcReduction="10000"/>
          </a:bodyPr>
          <a:lstStyle/>
          <a:p>
            <a:pPr marL="457200" indent="-457200" algn="just">
              <a:lnSpc>
                <a:spcPct val="90000"/>
              </a:lnSpc>
              <a:spcAft>
                <a:spcPct val="10000"/>
              </a:spcAft>
              <a:buFont typeface="+mj-lt"/>
              <a:buAutoNum type="arabicPeriod"/>
              <a:defRPr/>
            </a:pPr>
            <a:r>
              <a:rPr lang="en-US" sz="2200" dirty="0">
                <a:solidFill>
                  <a:schemeClr val="tx1">
                    <a:lumMod val="95000"/>
                    <a:lumOff val="5000"/>
                  </a:schemeClr>
                </a:solidFill>
              </a:rPr>
              <a:t>The transfer of information from a memory unit to the user end is called a _______operation. </a:t>
            </a:r>
          </a:p>
          <a:p>
            <a:pPr marL="457200" indent="-457200" algn="just">
              <a:lnSpc>
                <a:spcPct val="90000"/>
              </a:lnSpc>
              <a:spcAft>
                <a:spcPct val="10000"/>
              </a:spcAft>
              <a:buFont typeface="+mj-lt"/>
              <a:buAutoNum type="arabicPeriod"/>
              <a:defRPr/>
            </a:pPr>
            <a:r>
              <a:rPr lang="en-IN" sz="2200" dirty="0">
                <a:solidFill>
                  <a:schemeClr val="tx1">
                    <a:lumMod val="95000"/>
                    <a:lumOff val="5000"/>
                  </a:schemeClr>
                </a:solidFill>
              </a:rPr>
              <a:t>_________ are </a:t>
            </a:r>
            <a:r>
              <a:rPr lang="en-US" sz="2200" dirty="0">
                <a:solidFill>
                  <a:schemeClr val="tx1">
                    <a:lumMod val="95000"/>
                    <a:lumOff val="5000"/>
                  </a:schemeClr>
                </a:solidFill>
                <a:cs typeface="Arial" charset="0"/>
              </a:rPr>
              <a:t>used to quickly accept, store, and transfer data and instructions that are being used immediately by the CPU. </a:t>
            </a:r>
          </a:p>
          <a:p>
            <a:pPr marL="457200" indent="-457200" algn="just" eaLnBrk="1" hangingPunct="1">
              <a:buFont typeface="+mj-lt"/>
              <a:buAutoNum type="arabicPeriod"/>
              <a:defRPr/>
            </a:pPr>
            <a:r>
              <a:rPr lang="en-IN" sz="2200" dirty="0">
                <a:solidFill>
                  <a:schemeClr val="tx1">
                    <a:lumMod val="95000"/>
                    <a:lumOff val="5000"/>
                  </a:schemeClr>
                </a:solidFill>
              </a:rPr>
              <a:t>A decoder converts n inputs to __________ outputs. ()</a:t>
            </a:r>
          </a:p>
          <a:p>
            <a:pPr marL="457200" indent="-457200" eaLnBrk="1" hangingPunct="1">
              <a:buFont typeface="+mj-lt"/>
              <a:buAutoNum type="arabicPeriod"/>
              <a:defRPr/>
            </a:pPr>
            <a:r>
              <a:rPr lang="en-IN" sz="2200" dirty="0">
                <a:solidFill>
                  <a:schemeClr val="tx1">
                    <a:lumMod val="95000"/>
                    <a:lumOff val="5000"/>
                  </a:schemeClr>
                </a:solidFill>
              </a:rPr>
              <a:t>Which of the following are building blocks of encoders?</a:t>
            </a:r>
            <a:br>
              <a:rPr lang="en-IN" sz="2200" dirty="0">
                <a:solidFill>
                  <a:schemeClr val="tx1">
                    <a:lumMod val="95000"/>
                    <a:lumOff val="5000"/>
                  </a:schemeClr>
                </a:solidFill>
              </a:rPr>
            </a:br>
            <a:r>
              <a:rPr lang="en-IN" sz="2200" dirty="0">
                <a:solidFill>
                  <a:schemeClr val="tx1">
                    <a:lumMod val="95000"/>
                    <a:lumOff val="5000"/>
                  </a:schemeClr>
                </a:solidFill>
              </a:rPr>
              <a:t>a) NOT gate</a:t>
            </a:r>
            <a:br>
              <a:rPr lang="en-IN" sz="2200" dirty="0">
                <a:solidFill>
                  <a:schemeClr val="tx1">
                    <a:lumMod val="95000"/>
                    <a:lumOff val="5000"/>
                  </a:schemeClr>
                </a:solidFill>
              </a:rPr>
            </a:br>
            <a:r>
              <a:rPr lang="en-IN" sz="2200" dirty="0">
                <a:solidFill>
                  <a:schemeClr val="tx1">
                    <a:lumMod val="95000"/>
                    <a:lumOff val="5000"/>
                  </a:schemeClr>
                </a:solidFill>
              </a:rPr>
              <a:t>b) OR gate</a:t>
            </a:r>
            <a:br>
              <a:rPr lang="en-IN" sz="2200" dirty="0">
                <a:solidFill>
                  <a:schemeClr val="tx1">
                    <a:lumMod val="95000"/>
                    <a:lumOff val="5000"/>
                  </a:schemeClr>
                </a:solidFill>
              </a:rPr>
            </a:br>
            <a:r>
              <a:rPr lang="en-IN" sz="2200" dirty="0">
                <a:solidFill>
                  <a:schemeClr val="tx1">
                    <a:lumMod val="95000"/>
                    <a:lumOff val="5000"/>
                  </a:schemeClr>
                </a:solidFill>
              </a:rPr>
              <a:t>c) AND gate</a:t>
            </a:r>
            <a:br>
              <a:rPr lang="en-IN" sz="2200" dirty="0">
                <a:solidFill>
                  <a:schemeClr val="tx1">
                    <a:lumMod val="95000"/>
                    <a:lumOff val="5000"/>
                  </a:schemeClr>
                </a:solidFill>
              </a:rPr>
            </a:br>
            <a:r>
              <a:rPr lang="en-IN" sz="2200" dirty="0">
                <a:solidFill>
                  <a:schemeClr val="tx1">
                    <a:lumMod val="95000"/>
                    <a:lumOff val="5000"/>
                  </a:schemeClr>
                </a:solidFill>
              </a:rPr>
              <a:t>d) NAND gate</a:t>
            </a:r>
          </a:p>
          <a:p>
            <a:pPr marL="457200" indent="-457200" algn="just" eaLnBrk="1" hangingPunct="1">
              <a:buFont typeface="+mj-lt"/>
              <a:buAutoNum type="arabicPeriod"/>
              <a:defRPr/>
            </a:pPr>
            <a:r>
              <a:rPr lang="en-US" sz="2200" dirty="0">
                <a:solidFill>
                  <a:schemeClr val="tx1">
                    <a:lumMod val="95000"/>
                    <a:lumOff val="5000"/>
                  </a:schemeClr>
                </a:solidFill>
              </a:rPr>
              <a:t>The transfer of new information to be stored in the memory is called a _______ operation. </a:t>
            </a:r>
          </a:p>
          <a:p>
            <a:pPr marL="457200" indent="-457200" eaLnBrk="1" hangingPunct="1">
              <a:buFont typeface="+mj-lt"/>
              <a:buAutoNum type="arabicPeriod"/>
              <a:defRPr/>
            </a:pPr>
            <a:r>
              <a:rPr lang="en-IN" sz="2200" dirty="0">
                <a:solidFill>
                  <a:schemeClr val="tx1">
                    <a:lumMod val="95000"/>
                    <a:lumOff val="5000"/>
                  </a:schemeClr>
                </a:solidFill>
              </a:rPr>
              <a:t>Which of the following can be represented for decoder?</a:t>
            </a:r>
            <a:br>
              <a:rPr lang="en-IN" sz="2200" dirty="0">
                <a:solidFill>
                  <a:schemeClr val="tx1">
                    <a:lumMod val="95000"/>
                    <a:lumOff val="5000"/>
                  </a:schemeClr>
                </a:solidFill>
              </a:rPr>
            </a:br>
            <a:r>
              <a:rPr lang="en-IN" sz="2200" dirty="0">
                <a:solidFill>
                  <a:schemeClr val="tx1">
                    <a:lumMod val="95000"/>
                    <a:lumOff val="5000"/>
                  </a:schemeClr>
                </a:solidFill>
              </a:rPr>
              <a:t>a) Sequential circuit</a:t>
            </a:r>
            <a:br>
              <a:rPr lang="en-IN" sz="2200" dirty="0">
                <a:solidFill>
                  <a:schemeClr val="tx1">
                    <a:lumMod val="95000"/>
                    <a:lumOff val="5000"/>
                  </a:schemeClr>
                </a:solidFill>
              </a:rPr>
            </a:br>
            <a:r>
              <a:rPr lang="en-IN" sz="2200" dirty="0">
                <a:solidFill>
                  <a:schemeClr val="tx1">
                    <a:lumMod val="95000"/>
                    <a:lumOff val="5000"/>
                  </a:schemeClr>
                </a:solidFill>
              </a:rPr>
              <a:t>b) Combinational circuit</a:t>
            </a:r>
            <a:br>
              <a:rPr lang="en-IN" sz="2200" dirty="0">
                <a:solidFill>
                  <a:schemeClr val="tx1">
                    <a:lumMod val="95000"/>
                    <a:lumOff val="5000"/>
                  </a:schemeClr>
                </a:solidFill>
              </a:rPr>
            </a:br>
            <a:r>
              <a:rPr lang="en-IN" sz="2200" dirty="0">
                <a:solidFill>
                  <a:schemeClr val="tx1">
                    <a:lumMod val="95000"/>
                    <a:lumOff val="5000"/>
                  </a:schemeClr>
                </a:solidFill>
              </a:rPr>
              <a:t>c) Logical circuit</a:t>
            </a:r>
            <a:br>
              <a:rPr lang="en-IN" sz="2200" dirty="0">
                <a:solidFill>
                  <a:schemeClr val="tx1">
                    <a:lumMod val="95000"/>
                    <a:lumOff val="5000"/>
                  </a:schemeClr>
                </a:solidFill>
              </a:rPr>
            </a:br>
            <a:r>
              <a:rPr lang="en-IN" sz="2200" dirty="0">
                <a:solidFill>
                  <a:schemeClr val="tx1">
                    <a:lumMod val="95000"/>
                    <a:lumOff val="5000"/>
                  </a:schemeClr>
                </a:solidFill>
              </a:rPr>
              <a:t>d) None of the mentioned</a:t>
            </a:r>
            <a:endParaRPr lang="en-US" sz="2200" dirty="0">
              <a:solidFill>
                <a:schemeClr val="tx1">
                  <a:lumMod val="95000"/>
                  <a:lumOff val="5000"/>
                </a:schemeClr>
              </a:solidFill>
              <a:ea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6DC82FE7-F7D6-4BA5-8795-CBA569AFEC35}"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9728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2CFF97F-9839-4296-A603-2969352BD10C}" type="slidenum">
              <a:rPr lang="en-US" altLang="en-US" sz="1200">
                <a:solidFill>
                  <a:srgbClr val="898989"/>
                </a:solidFill>
              </a:rPr>
              <a:pPr>
                <a:spcBef>
                  <a:spcPct val="0"/>
                </a:spcBef>
                <a:buFontTx/>
                <a:buNone/>
              </a:pPr>
              <a:t>79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a:t>
            </a:r>
          </a:p>
        </p:txBody>
      </p:sp>
      <p:pic>
        <p:nvPicPr>
          <p:cNvPr id="9728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7348F87E-1947-4CB5-A47B-6F55AC0D12F1}" type="datetime1">
              <a:rPr lang="en-US" smtClean="0"/>
              <a:t>8/24/2022</a:t>
            </a:fld>
            <a:endParaRPr lang="en-US"/>
          </a:p>
        </p:txBody>
      </p:sp>
      <p:sp>
        <p:nvSpPr>
          <p:cNvPr id="18435"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7478984-363D-459B-87E8-A1730E755AD8}" type="slidenum">
              <a:rPr lang="en-US" altLang="en-US" sz="1200">
                <a:solidFill>
                  <a:srgbClr val="898989"/>
                </a:solidFill>
              </a:rPr>
              <a:pPr>
                <a:spcBef>
                  <a:spcPct val="0"/>
                </a:spcBef>
                <a:buFontTx/>
                <a:buNone/>
              </a:pPr>
              <a:t>8</a:t>
            </a:fld>
            <a:endParaRPr lang="en-US" altLang="en-US" sz="1200">
              <a:solidFill>
                <a:srgbClr val="898989"/>
              </a:solidFill>
            </a:endParaRP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Course Outcomes</a:t>
            </a:r>
          </a:p>
        </p:txBody>
      </p:sp>
      <p:pic>
        <p:nvPicPr>
          <p:cNvPr id="18437"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874965373"/>
              </p:ext>
            </p:extLst>
          </p:nvPr>
        </p:nvGraphicFramePr>
        <p:xfrm>
          <a:off x="838200" y="1831975"/>
          <a:ext cx="7848600" cy="3903843"/>
        </p:xfrm>
        <a:graphic>
          <a:graphicData uri="http://schemas.openxmlformats.org/drawingml/2006/table">
            <a:tbl>
              <a:tblPr firstRow="1" firstCol="1" bandRow="1">
                <a:tableStyleId>{BDBED569-4797-4DF1-A0F4-6AAB3CD982D8}</a:tableStyleId>
              </a:tblPr>
              <a:tblGrid>
                <a:gridCol w="881519">
                  <a:extLst>
                    <a:ext uri="{9D8B030D-6E8A-4147-A177-3AD203B41FA5}">
                      <a16:colId xmlns:a16="http://schemas.microsoft.com/office/drawing/2014/main" xmlns="" val="20000"/>
                    </a:ext>
                  </a:extLst>
                </a:gridCol>
                <a:gridCol w="5608895">
                  <a:extLst>
                    <a:ext uri="{9D8B030D-6E8A-4147-A177-3AD203B41FA5}">
                      <a16:colId xmlns:a16="http://schemas.microsoft.com/office/drawing/2014/main" xmlns="" val="20001"/>
                    </a:ext>
                  </a:extLst>
                </a:gridCol>
                <a:gridCol w="1358186">
                  <a:extLst>
                    <a:ext uri="{9D8B030D-6E8A-4147-A177-3AD203B41FA5}">
                      <a16:colId xmlns:a16="http://schemas.microsoft.com/office/drawing/2014/main" xmlns="" val="20002"/>
                    </a:ext>
                  </a:extLst>
                </a:gridCol>
              </a:tblGrid>
              <a:tr h="735927">
                <a:tc>
                  <a:txBody>
                    <a:bodyPr/>
                    <a:lstStyle/>
                    <a:p>
                      <a:pPr marL="0" marR="0" algn="ctr">
                        <a:lnSpc>
                          <a:spcPct val="115000"/>
                        </a:lnSpc>
                        <a:spcBef>
                          <a:spcPts val="0"/>
                        </a:spcBef>
                        <a:spcAft>
                          <a:spcPts val="0"/>
                        </a:spcAft>
                      </a:pPr>
                      <a:r>
                        <a:rPr lang="en-US" sz="1600" dirty="0">
                          <a:solidFill>
                            <a:schemeClr val="tx1"/>
                          </a:solidFill>
                          <a:effectLst/>
                        </a:rPr>
                        <a:t>CO 1</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algn="just">
                        <a:lnSpc>
                          <a:spcPct val="150000"/>
                        </a:lnSpc>
                        <a:spcAft>
                          <a:spcPts val="1000"/>
                        </a:spcAft>
                      </a:pPr>
                      <a:r>
                        <a:rPr lang="en-IN" sz="1600" b="1" kern="1200" dirty="0">
                          <a:solidFill>
                            <a:schemeClr val="tx1"/>
                          </a:solidFill>
                          <a:effectLst/>
                        </a:rPr>
                        <a:t>Understand the basic structure and operation of a digital computer system</a:t>
                      </a:r>
                      <a:endParaRPr lang="en-IN" sz="16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solidFill>
                      <a:srgbClr val="FFC000"/>
                    </a:solidFill>
                  </a:tcPr>
                </a:tc>
                <a:tc>
                  <a:txBody>
                    <a:bodyPr/>
                    <a:lstStyle/>
                    <a:p>
                      <a:pPr marL="0" marR="0" algn="ctr">
                        <a:lnSpc>
                          <a:spcPct val="115000"/>
                        </a:lnSpc>
                        <a:spcBef>
                          <a:spcPts val="0"/>
                        </a:spcBef>
                        <a:spcAft>
                          <a:spcPts val="0"/>
                        </a:spcAft>
                      </a:pPr>
                      <a:r>
                        <a:rPr lang="en-US" sz="1600" dirty="0">
                          <a:solidFill>
                            <a:schemeClr val="tx1"/>
                          </a:solidFill>
                          <a:effectLst/>
                        </a:rPr>
                        <a:t>K1, K2</a:t>
                      </a:r>
                      <a:endPar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C000"/>
                    </a:solidFill>
                  </a:tcPr>
                </a:tc>
                <a:extLst>
                  <a:ext uri="{0D108BD9-81ED-4DB2-BD59-A6C34878D82A}">
                    <a16:rowId xmlns:a16="http://schemas.microsoft.com/office/drawing/2014/main" xmlns="" val="10000"/>
                  </a:ext>
                </a:extLst>
              </a:tr>
              <a:tr h="723492">
                <a:tc>
                  <a:txBody>
                    <a:bodyPr/>
                    <a:lstStyle/>
                    <a:p>
                      <a:pPr marL="0" marR="0" algn="ctr">
                        <a:lnSpc>
                          <a:spcPct val="115000"/>
                        </a:lnSpc>
                        <a:spcBef>
                          <a:spcPts val="0"/>
                        </a:spcBef>
                        <a:spcAft>
                          <a:spcPts val="0"/>
                        </a:spcAft>
                      </a:pPr>
                      <a:r>
                        <a:rPr lang="en-US" sz="1600" dirty="0">
                          <a:solidFill>
                            <a:schemeClr val="tx1"/>
                          </a:solidFill>
                          <a:effectLst/>
                        </a:rPr>
                        <a:t>CO 2</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600" b="1" dirty="0" err="1">
                          <a:solidFill>
                            <a:schemeClr val="tx1"/>
                          </a:solidFill>
                          <a:effectLst/>
                        </a:rPr>
                        <a:t>Analyze</a:t>
                      </a:r>
                      <a:r>
                        <a:rPr lang="en-IN" sz="1600" b="1" dirty="0">
                          <a:solidFill>
                            <a:schemeClr val="tx1"/>
                          </a:solidFill>
                          <a:effectLst/>
                        </a:rPr>
                        <a:t> the design of arithmetic &amp; logic unit and understand the fixed point and floating-point arithmetic operations.</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b="1" dirty="0">
                          <a:solidFill>
                            <a:schemeClr val="tx1"/>
                          </a:solidFill>
                          <a:effectLst/>
                        </a:rPr>
                        <a:t>K1, K4</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677839">
                <a:tc>
                  <a:txBody>
                    <a:bodyPr/>
                    <a:lstStyle/>
                    <a:p>
                      <a:pPr marL="0" marR="0" algn="ctr">
                        <a:lnSpc>
                          <a:spcPct val="115000"/>
                        </a:lnSpc>
                        <a:spcBef>
                          <a:spcPts val="0"/>
                        </a:spcBef>
                        <a:spcAft>
                          <a:spcPts val="0"/>
                        </a:spcAft>
                      </a:pPr>
                      <a:r>
                        <a:rPr lang="en-US" sz="1600">
                          <a:solidFill>
                            <a:schemeClr val="tx1"/>
                          </a:solidFill>
                          <a:effectLst/>
                        </a:rPr>
                        <a:t>CO 3</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600" b="1" dirty="0">
                          <a:solidFill>
                            <a:schemeClr val="tx1"/>
                          </a:solidFill>
                          <a:effectLst/>
                        </a:rPr>
                        <a:t>Implement control unit techniques and the concept of Pipelining</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b="1">
                          <a:solidFill>
                            <a:schemeClr val="tx1"/>
                          </a:solidFill>
                          <a:effectLst/>
                        </a:rPr>
                        <a:t>K3</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723492">
                <a:tc>
                  <a:txBody>
                    <a:bodyPr/>
                    <a:lstStyle/>
                    <a:p>
                      <a:pPr marL="0" marR="0" algn="ctr">
                        <a:lnSpc>
                          <a:spcPct val="115000"/>
                        </a:lnSpc>
                        <a:spcBef>
                          <a:spcPts val="0"/>
                        </a:spcBef>
                        <a:spcAft>
                          <a:spcPts val="0"/>
                        </a:spcAft>
                      </a:pPr>
                      <a:r>
                        <a:rPr lang="en-US" sz="1600">
                          <a:solidFill>
                            <a:schemeClr val="tx1"/>
                          </a:solidFill>
                          <a:effectLst/>
                        </a:rPr>
                        <a:t>CO 4</a:t>
                      </a:r>
                      <a:endParaRPr lang="en-US"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600" b="1" dirty="0">
                          <a:solidFill>
                            <a:schemeClr val="tx1"/>
                          </a:solidFill>
                          <a:effectLst/>
                        </a:rPr>
                        <a:t>Understand the hierarchical memory system, cache memories and virtual memory.</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b="1">
                          <a:solidFill>
                            <a:schemeClr val="tx1"/>
                          </a:solidFill>
                          <a:effectLst/>
                        </a:rPr>
                        <a:t>K2</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1027037">
                <a:tc>
                  <a:txBody>
                    <a:bodyPr/>
                    <a:lstStyle/>
                    <a:p>
                      <a:pPr marL="0" marR="0" algn="ctr">
                        <a:lnSpc>
                          <a:spcPct val="115000"/>
                        </a:lnSpc>
                        <a:spcBef>
                          <a:spcPts val="0"/>
                        </a:spcBef>
                        <a:spcAft>
                          <a:spcPts val="0"/>
                        </a:spcAft>
                      </a:pPr>
                      <a:r>
                        <a:rPr lang="en-US" sz="1600" dirty="0">
                          <a:solidFill>
                            <a:schemeClr val="tx1"/>
                          </a:solidFill>
                          <a:effectLst/>
                        </a:rPr>
                        <a:t>CO 5</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IN" sz="1600" b="1" dirty="0">
                          <a:solidFill>
                            <a:schemeClr val="tx1"/>
                          </a:solidFill>
                          <a:effectLst/>
                        </a:rPr>
                        <a:t>Understand different ways of communicating with I/O devices and standard I/O interfaces.</a:t>
                      </a:r>
                      <a:endParaRPr lang="en-US" sz="1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600" b="1" dirty="0">
                          <a:solidFill>
                            <a:schemeClr val="tx1"/>
                          </a:solidFill>
                          <a:effectLst/>
                        </a:rPr>
                        <a:t>K2</a:t>
                      </a:r>
                      <a:endParaRPr lang="en-US"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graphicFrame>
        <p:nvGraphicFramePr>
          <p:cNvPr id="12" name="Table 11"/>
          <p:cNvGraphicFramePr>
            <a:graphicFrameLocks noGrp="1"/>
          </p:cNvGraphicFramePr>
          <p:nvPr/>
        </p:nvGraphicFramePr>
        <p:xfrm>
          <a:off x="838200" y="1166813"/>
          <a:ext cx="7848600" cy="617537"/>
        </p:xfrm>
        <a:graphic>
          <a:graphicData uri="http://schemas.openxmlformats.org/drawingml/2006/table">
            <a:tbl>
              <a:tblPr firstRow="1" firstCol="1" bandRow="1">
                <a:tableStyleId>{BDBED569-4797-4DF1-A0F4-6AAB3CD982D8}</a:tableStyleId>
              </a:tblPr>
              <a:tblGrid>
                <a:gridCol w="7848600">
                  <a:extLst>
                    <a:ext uri="{9D8B030D-6E8A-4147-A177-3AD203B41FA5}">
                      <a16:colId xmlns:a16="http://schemas.microsoft.com/office/drawing/2014/main" xmlns="" val="20000"/>
                    </a:ext>
                  </a:extLst>
                </a:gridCol>
              </a:tblGrid>
              <a:tr h="617537">
                <a:tc>
                  <a:txBody>
                    <a:bodyPr/>
                    <a:lstStyle/>
                    <a:p>
                      <a:pPr marL="0" marR="0" algn="ctr">
                        <a:lnSpc>
                          <a:spcPct val="115000"/>
                        </a:lnSpc>
                        <a:spcBef>
                          <a:spcPts val="1200"/>
                        </a:spcBef>
                        <a:spcAft>
                          <a:spcPts val="1200"/>
                        </a:spcAft>
                      </a:pPr>
                      <a:r>
                        <a:rPr lang="en-US" sz="1600" dirty="0">
                          <a:effectLst/>
                        </a:rPr>
                        <a:t>Course outcomes :  After completion of this course students will be able to</a:t>
                      </a:r>
                      <a:endParaRPr lang="en-US" sz="16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Rot="1" noChangeAspect="1" noMove="1" noResize="1" noEditPoints="1" noAdjustHandles="1" noChangeArrowheads="1" noChangeShapeType="1" noTextEdit="1"/>
          </p:cNvSpPr>
          <p:nvPr>
            <p:ph idx="1"/>
          </p:nvPr>
        </p:nvSpPr>
        <p:spPr>
          <a:xfrm>
            <a:off x="152400" y="817563"/>
            <a:ext cx="8763000" cy="5722937"/>
          </a:xfrm>
          <a:blipFill>
            <a:blip r:embed="rId2" cstate="print"/>
            <a:stretch>
              <a:fillRect l="-904" t="-1917" r="-834"/>
            </a:stretch>
          </a:blipFill>
          <a:ln>
            <a:miter lim="800000"/>
            <a:headEnd/>
            <a:tailEnd/>
          </a:ln>
        </p:spPr>
        <p:txBody>
          <a:bodyPr/>
          <a:lstStyle/>
          <a:p>
            <a:pPr>
              <a:defRPr/>
            </a:pPr>
            <a:r>
              <a:rPr lang="en-IN" dirty="0">
                <a:noFill/>
              </a:rPr>
              <a:t> </a:t>
            </a:r>
          </a:p>
        </p:txBody>
      </p:sp>
      <p:sp>
        <p:nvSpPr>
          <p:cNvPr id="4" name="Date Placeholder 3"/>
          <p:cNvSpPr>
            <a:spLocks noGrp="1"/>
          </p:cNvSpPr>
          <p:nvPr>
            <p:ph type="dt" sz="quarter" idx="10"/>
          </p:nvPr>
        </p:nvSpPr>
        <p:spPr/>
        <p:txBody>
          <a:bodyPr/>
          <a:lstStyle/>
          <a:p>
            <a:pPr>
              <a:defRPr/>
            </a:pPr>
            <a:fld id="{98B80E94-A20A-44E3-B7B6-E6A6D57C9193}"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9830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E20EBC2-A432-4B93-90D3-8932BB316C77}" type="slidenum">
              <a:rPr lang="en-US" altLang="en-US" sz="1200">
                <a:solidFill>
                  <a:srgbClr val="898989"/>
                </a:solidFill>
              </a:rPr>
              <a:pPr>
                <a:spcBef>
                  <a:spcPct val="0"/>
                </a:spcBef>
                <a:buFontTx/>
                <a:buNone/>
              </a:pPr>
              <a:t>80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t>Daily Quiz with Answers</a:t>
            </a:r>
          </a:p>
        </p:txBody>
      </p:sp>
      <p:pic>
        <p:nvPicPr>
          <p:cNvPr id="98311"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17563"/>
            <a:ext cx="8915400" cy="5278437"/>
          </a:xfrm>
        </p:spPr>
        <p:txBody>
          <a:bodyPr>
            <a:normAutofit/>
          </a:bodyPr>
          <a:lstStyle/>
          <a:p>
            <a:pPr marL="457200" indent="-457200">
              <a:spcAft>
                <a:spcPct val="10000"/>
              </a:spcAft>
              <a:buFont typeface="Calibri" panose="020F0502020204030204" pitchFamily="34" charset="0"/>
              <a:buChar char="•"/>
              <a:defRPr/>
            </a:pPr>
            <a:endParaRPr lang="en-IN" altLang="en-US" sz="2000" dirty="0"/>
          </a:p>
          <a:p>
            <a:pPr marL="0" indent="0" algn="just">
              <a:lnSpc>
                <a:spcPct val="90000"/>
              </a:lnSpc>
              <a:spcAft>
                <a:spcPct val="10000"/>
              </a:spcAft>
              <a:buFont typeface="Arial" panose="020B0604020202020204" pitchFamily="34" charset="0"/>
              <a:buNone/>
              <a:defRPr/>
            </a:pPr>
            <a:endParaRPr lang="en-US" sz="2200" dirty="0"/>
          </a:p>
        </p:txBody>
      </p:sp>
      <p:sp>
        <p:nvSpPr>
          <p:cNvPr id="4" name="Date Placeholder 3"/>
          <p:cNvSpPr>
            <a:spLocks noGrp="1"/>
          </p:cNvSpPr>
          <p:nvPr>
            <p:ph type="dt" sz="quarter" idx="10"/>
          </p:nvPr>
        </p:nvSpPr>
        <p:spPr/>
        <p:txBody>
          <a:bodyPr/>
          <a:lstStyle/>
          <a:p>
            <a:pPr>
              <a:defRPr/>
            </a:pPr>
            <a:fld id="{54FED5D5-7500-48F6-9E6E-80CDDF985B64}"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9933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59FA18-E4B1-4565-AA5D-348C4CD5F44A}" type="slidenum">
              <a:rPr lang="en-US" altLang="en-US" sz="1200">
                <a:solidFill>
                  <a:srgbClr val="898989"/>
                </a:solidFill>
              </a:rPr>
              <a:pPr>
                <a:spcBef>
                  <a:spcPct val="0"/>
                </a:spcBef>
                <a:buFontTx/>
                <a:buNone/>
              </a:pPr>
              <a:t>81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Recap</a:t>
            </a:r>
            <a:endParaRPr lang="en-US" sz="3200" b="1" dirty="0"/>
          </a:p>
        </p:txBody>
      </p:sp>
      <p:pic>
        <p:nvPicPr>
          <p:cNvPr id="9933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TextBox 8"/>
          <p:cNvSpPr txBox="1">
            <a:spLocks noChangeArrowheads="1"/>
          </p:cNvSpPr>
          <p:nvPr/>
        </p:nvSpPr>
        <p:spPr bwMode="auto">
          <a:xfrm>
            <a:off x="228600" y="855663"/>
            <a:ext cx="8763000" cy="3478212"/>
          </a:xfrm>
          <a:prstGeom prst="rect">
            <a:avLst/>
          </a:prstGeom>
          <a:noFill/>
          <a:ln>
            <a:noFill/>
          </a:ln>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buFont typeface="Arial" panose="020B0604020202020204" pitchFamily="34" charset="0"/>
              <a:buChar char="•"/>
              <a:defRPr/>
            </a:pPr>
            <a:r>
              <a:rPr lang="en-US" sz="2200" dirty="0">
                <a:latin typeface="+mn-lt"/>
                <a:cs typeface="Arial" charset="0"/>
              </a:rPr>
              <a:t>Registers are used to quickly accept, store, and transfer data and instructions that are being used immediately by the CPU.</a:t>
            </a:r>
          </a:p>
          <a:p>
            <a:pPr marL="342900" indent="-342900" algn="just">
              <a:buFont typeface="Arial" panose="020B0604020202020204" pitchFamily="34" charset="0"/>
              <a:buChar char="•"/>
              <a:defRPr/>
            </a:pPr>
            <a:r>
              <a:rPr lang="en-US" sz="2200" dirty="0">
                <a:latin typeface="+mn-lt"/>
                <a:cs typeface="Arial" charset="0"/>
              </a:rPr>
              <a:t>Multiplexers can be used to construct a common bus.</a:t>
            </a:r>
          </a:p>
          <a:p>
            <a:pPr marL="342900" indent="-342900" algn="just">
              <a:buFont typeface="Arial" panose="020B0604020202020204" pitchFamily="34" charset="0"/>
              <a:buChar char="•"/>
              <a:defRPr/>
            </a:pPr>
            <a:r>
              <a:rPr lang="en-US" sz="2200" dirty="0">
                <a:latin typeface="+mn-lt"/>
                <a:cs typeface="Arial" charset="0"/>
              </a:rPr>
              <a:t>A three-state gate is a digital circuit that exhibits three states – 0,1 and high impedance state.</a:t>
            </a:r>
            <a:endParaRPr lang="en-US" sz="2200" dirty="0">
              <a:solidFill>
                <a:srgbClr val="000000"/>
              </a:solidFill>
              <a:latin typeface="+mn-lt"/>
            </a:endParaRPr>
          </a:p>
          <a:p>
            <a:pPr marL="342900" indent="-342900" algn="just">
              <a:buFont typeface="Arial" panose="020B0604020202020204" pitchFamily="34" charset="0"/>
              <a:buChar char="•"/>
              <a:defRPr/>
            </a:pPr>
            <a:r>
              <a:rPr lang="en-US" sz="2200" dirty="0">
                <a:solidFill>
                  <a:srgbClr val="000000"/>
                </a:solidFill>
                <a:latin typeface="+mn-lt"/>
              </a:rPr>
              <a:t>The transfer of information from a memory unit to the user end is called a </a:t>
            </a:r>
            <a:r>
              <a:rPr lang="en-US" sz="2200" b="1" dirty="0">
                <a:solidFill>
                  <a:srgbClr val="000000"/>
                </a:solidFill>
                <a:latin typeface="+mn-lt"/>
              </a:rPr>
              <a:t>Read</a:t>
            </a:r>
            <a:r>
              <a:rPr lang="en-US" sz="2200" dirty="0">
                <a:solidFill>
                  <a:srgbClr val="000000"/>
                </a:solidFill>
                <a:latin typeface="+mn-lt"/>
              </a:rPr>
              <a:t> operation.</a:t>
            </a:r>
          </a:p>
          <a:p>
            <a:pPr marL="342900" indent="-342900" algn="just">
              <a:buFont typeface="Arial" panose="020B0604020202020204" pitchFamily="34" charset="0"/>
              <a:buChar char="•"/>
              <a:defRPr/>
            </a:pPr>
            <a:r>
              <a:rPr lang="en-US" sz="2200" dirty="0">
                <a:solidFill>
                  <a:srgbClr val="000000"/>
                </a:solidFill>
                <a:latin typeface="+mn-lt"/>
              </a:rPr>
              <a:t>The transfer of new information to be stored in the memory is called a </a:t>
            </a:r>
            <a:r>
              <a:rPr lang="en-US" sz="2200" b="1" dirty="0">
                <a:solidFill>
                  <a:srgbClr val="000000"/>
                </a:solidFill>
                <a:latin typeface="+mn-lt"/>
              </a:rPr>
              <a:t>Write</a:t>
            </a:r>
            <a:r>
              <a:rPr lang="en-US" sz="2200" dirty="0">
                <a:solidFill>
                  <a:srgbClr val="000000"/>
                </a:solidFill>
                <a:latin typeface="+mn-lt"/>
              </a:rPr>
              <a:t> operation.</a:t>
            </a:r>
          </a:p>
          <a:p>
            <a:pPr marL="342900" indent="-342900" algn="just">
              <a:buFont typeface="Arial" panose="020B0604020202020204" pitchFamily="34" charset="0"/>
              <a:buChar char="•"/>
              <a:defRPr/>
            </a:pPr>
            <a:endParaRPr lang="en-US" sz="2200" dirty="0">
              <a:solidFill>
                <a:srgbClr val="000000"/>
              </a:solidFill>
              <a:latin typeface="+mn-l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2E2D252-24E5-4BC2-B4CE-680B23DDC11B}"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10035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36C26D-7887-4DE3-B7BC-E6D20C37EB5A}" type="slidenum">
              <a:rPr lang="en-US" altLang="en-US" sz="1200">
                <a:solidFill>
                  <a:srgbClr val="898989"/>
                </a:solidFill>
              </a:rPr>
              <a:pPr>
                <a:spcBef>
                  <a:spcPct val="0"/>
                </a:spcBef>
                <a:buFontTx/>
                <a:buNone/>
              </a:pPr>
              <a:t>82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altLang="en-US" sz="3200" b="1" dirty="0"/>
              <a:t>Introduction to Topic 5</a:t>
            </a:r>
            <a:endParaRPr lang="en-US" sz="3200" b="1" dirty="0"/>
          </a:p>
        </p:txBody>
      </p:sp>
      <p:pic>
        <p:nvPicPr>
          <p:cNvPr id="100358"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8"/>
          <p:cNvGraphicFramePr>
            <a:graphicFrameLocks noGrp="1"/>
          </p:cNvGraphicFramePr>
          <p:nvPr/>
        </p:nvGraphicFramePr>
        <p:xfrm>
          <a:off x="609600" y="1371600"/>
          <a:ext cx="8077200" cy="2228854"/>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xmlns="" val="20000"/>
                    </a:ext>
                  </a:extLst>
                </a:gridCol>
                <a:gridCol w="2692400">
                  <a:extLst>
                    <a:ext uri="{9D8B030D-6E8A-4147-A177-3AD203B41FA5}">
                      <a16:colId xmlns:a16="http://schemas.microsoft.com/office/drawing/2014/main" xmlns="" val="20001"/>
                    </a:ext>
                  </a:extLst>
                </a:gridCol>
                <a:gridCol w="2692400">
                  <a:extLst>
                    <a:ext uri="{9D8B030D-6E8A-4147-A177-3AD203B41FA5}">
                      <a16:colId xmlns:a16="http://schemas.microsoft.com/office/drawing/2014/main" xmlns="" val="20002"/>
                    </a:ext>
                  </a:extLst>
                </a:gridCol>
              </a:tblGrid>
              <a:tr h="461118">
                <a:tc>
                  <a:txBody>
                    <a:bodyPr/>
                    <a:lstStyle/>
                    <a:p>
                      <a:r>
                        <a:rPr lang="en-IN" sz="2200" dirty="0">
                          <a:latin typeface="+mn-lt"/>
                        </a:rPr>
                        <a:t>Name of Topic</a:t>
                      </a:r>
                    </a:p>
                  </a:txBody>
                  <a:tcPr marT="45668" marB="45668"/>
                </a:tc>
                <a:tc>
                  <a:txBody>
                    <a:bodyPr/>
                    <a:lstStyle/>
                    <a:p>
                      <a:r>
                        <a:rPr lang="en-IN" sz="2200" dirty="0">
                          <a:latin typeface="+mn-lt"/>
                        </a:rPr>
                        <a:t>Objective of Topic</a:t>
                      </a:r>
                    </a:p>
                  </a:txBody>
                  <a:tcPr marT="45668" marB="45668"/>
                </a:tc>
                <a:tc>
                  <a:txBody>
                    <a:bodyPr/>
                    <a:lstStyle/>
                    <a:p>
                      <a:r>
                        <a:rPr lang="en-IN" sz="2200" dirty="0">
                          <a:latin typeface="+mn-lt"/>
                        </a:rPr>
                        <a:t>Mapping with CO</a:t>
                      </a:r>
                    </a:p>
                  </a:txBody>
                  <a:tcPr marT="45668" marB="45668"/>
                </a:tc>
                <a:extLst>
                  <a:ext uri="{0D108BD9-81ED-4DB2-BD59-A6C34878D82A}">
                    <a16:rowId xmlns:a16="http://schemas.microsoft.com/office/drawing/2014/main" xmlns="" val="10000"/>
                  </a:ext>
                </a:extLst>
              </a:tr>
              <a:tr h="1767732">
                <a:tc>
                  <a:txBody>
                    <a:bodyPr/>
                    <a:lstStyle/>
                    <a:p>
                      <a:pPr lvl="0" algn="ctr">
                        <a:spcBef>
                          <a:spcPct val="0"/>
                        </a:spcBef>
                        <a:defRPr/>
                      </a:pPr>
                      <a:r>
                        <a:rPr lang="en-US" altLang="en-US" sz="2200" dirty="0"/>
                        <a:t>Processor organization, General register organization and stack organization</a:t>
                      </a:r>
                    </a:p>
                  </a:txBody>
                  <a:tcPr marT="45668" marB="45668"/>
                </a:tc>
                <a:tc>
                  <a:txBody>
                    <a:bodyPr/>
                    <a:lstStyle/>
                    <a:p>
                      <a:pPr algn="just"/>
                      <a:r>
                        <a:rPr lang="en-IN" sz="2200" dirty="0">
                          <a:latin typeface="+mn-lt"/>
                        </a:rPr>
                        <a:t>Students will be able to know various process organization and data stored in register and stack</a:t>
                      </a:r>
                    </a:p>
                  </a:txBody>
                  <a:tcPr marT="45668" marB="45668"/>
                </a:tc>
                <a:tc>
                  <a:txBody>
                    <a:bodyPr/>
                    <a:lstStyle/>
                    <a:p>
                      <a:pPr algn="ctr"/>
                      <a:endParaRPr lang="en-IN" sz="2200" dirty="0">
                        <a:latin typeface="+mn-lt"/>
                      </a:endParaRPr>
                    </a:p>
                    <a:p>
                      <a:pPr algn="ctr"/>
                      <a:r>
                        <a:rPr lang="en-IN" sz="2200" dirty="0">
                          <a:latin typeface="+mn-lt"/>
                        </a:rPr>
                        <a:t>CO 1</a:t>
                      </a:r>
                    </a:p>
                  </a:txBody>
                  <a:tcPr marT="45668" marB="45668"/>
                </a:tc>
                <a:extLst>
                  <a:ext uri="{0D108BD9-81ED-4DB2-BD59-A6C34878D82A}">
                    <a16:rowId xmlns:a16="http://schemas.microsoft.com/office/drawing/2014/main" xmlns="" val="10001"/>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EEBCB62-27EF-469C-A349-BA6C164423EE}" type="datetime1">
              <a:rPr lang="en-US" smtClean="0"/>
              <a:t>8/24/2022</a:t>
            </a:fld>
            <a:endParaRPr lang="en-US"/>
          </a:p>
        </p:txBody>
      </p:sp>
      <p:sp>
        <p:nvSpPr>
          <p:cNvPr id="10137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DE4719-B8BF-4431-A004-119A5CCCD913}" type="slidenum">
              <a:rPr lang="en-US" altLang="en-US" sz="1200">
                <a:solidFill>
                  <a:srgbClr val="898989"/>
                </a:solidFill>
              </a:rPr>
              <a:pPr>
                <a:spcBef>
                  <a:spcPct val="0"/>
                </a:spcBef>
                <a:buFontTx/>
                <a:buNone/>
              </a:pPr>
              <a:t>83</a:t>
            </a:fld>
            <a:endParaRPr lang="en-US" altLang="en-US" sz="1200">
              <a:solidFill>
                <a:srgbClr val="898989"/>
              </a:solidFill>
            </a:endParaRPr>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Registers</a:t>
            </a:r>
          </a:p>
        </p:txBody>
      </p:sp>
      <p:pic>
        <p:nvPicPr>
          <p:cNvPr id="10138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52400" y="1304925"/>
            <a:ext cx="8686800" cy="1108075"/>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Registers are used to store data temporarily.</a:t>
            </a:r>
          </a:p>
          <a:p>
            <a:pPr algn="ctr" eaLnBrk="1" hangingPunct="1">
              <a:defRPr/>
            </a:pPr>
            <a:endParaRPr lang="en-US" sz="2200" dirty="0">
              <a:latin typeface="+mn-lt"/>
              <a:cs typeface="Arial" charset="0"/>
            </a:endParaRPr>
          </a:p>
          <a:p>
            <a:pPr algn="ctr" eaLnBrk="1" hangingPunct="1">
              <a:defRPr/>
            </a:pPr>
            <a:r>
              <a:rPr lang="en-US" sz="2200" dirty="0">
                <a:latin typeface="+mn-lt"/>
                <a:cs typeface="Arial" charset="0"/>
              </a:rPr>
              <a:t>Registers</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cxnSp>
        <p:nvCxnSpPr>
          <p:cNvPr id="3" name="Straight Connector 2"/>
          <p:cNvCxnSpPr>
            <a:stCxn id="13" idx="2"/>
          </p:cNvCxnSpPr>
          <p:nvPr/>
        </p:nvCxnSpPr>
        <p:spPr>
          <a:xfrm>
            <a:off x="4495800" y="2413000"/>
            <a:ext cx="0" cy="4826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a:cxnSpLocks/>
          </p:cNvCxnSpPr>
          <p:nvPr/>
        </p:nvCxnSpPr>
        <p:spPr>
          <a:xfrm>
            <a:off x="4572000" y="2895600"/>
            <a:ext cx="9906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cxnSpLocks/>
          </p:cNvCxnSpPr>
          <p:nvPr/>
        </p:nvCxnSpPr>
        <p:spPr>
          <a:xfrm flipH="1">
            <a:off x="3505200" y="2895600"/>
            <a:ext cx="10668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505200" y="2895600"/>
            <a:ext cx="0" cy="4826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529263" y="2895600"/>
            <a:ext cx="0" cy="482600"/>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874713" y="4106863"/>
            <a:ext cx="3733800" cy="1446212"/>
          </a:xfrm>
          <a:prstGeom prst="rect">
            <a:avLst/>
          </a:prstGeom>
          <a:noFill/>
        </p:spPr>
        <p:txBody>
          <a:bodyPr>
            <a:spAutoFit/>
          </a:bodyPr>
          <a:lstStyle/>
          <a:p>
            <a:pPr marL="457200" indent="-457200" algn="just" eaLnBrk="1" hangingPunct="1">
              <a:buFont typeface="+mj-lt"/>
              <a:buAutoNum type="arabicPeriod"/>
              <a:defRPr/>
            </a:pPr>
            <a:r>
              <a:rPr lang="en-US" sz="2200" dirty="0">
                <a:latin typeface="+mn-lt"/>
                <a:cs typeface="Arial" charset="0"/>
              </a:rPr>
              <a:t>General Purpose Register</a:t>
            </a:r>
          </a:p>
          <a:p>
            <a:pPr marL="457200" indent="-457200" algn="just" eaLnBrk="1" hangingPunct="1">
              <a:buFont typeface="+mj-lt"/>
              <a:buAutoNum type="arabicPeriod"/>
              <a:defRPr/>
            </a:pPr>
            <a:r>
              <a:rPr lang="en-US" sz="2200" dirty="0">
                <a:latin typeface="+mn-lt"/>
                <a:cs typeface="Arial" charset="0"/>
              </a:rPr>
              <a:t>Data Register</a:t>
            </a:r>
          </a:p>
          <a:p>
            <a:pPr marL="457200" indent="-457200" algn="just" eaLnBrk="1" hangingPunct="1">
              <a:buFont typeface="+mj-lt"/>
              <a:buAutoNum type="arabicPeriod"/>
              <a:defRPr/>
            </a:pPr>
            <a:r>
              <a:rPr lang="en-US" sz="2200" dirty="0">
                <a:latin typeface="+mn-lt"/>
                <a:cs typeface="Arial" charset="0"/>
              </a:rPr>
              <a:t>Address Register</a:t>
            </a:r>
          </a:p>
          <a:p>
            <a:pPr marL="457200" indent="-457200" algn="just" eaLnBrk="1" hangingPunct="1">
              <a:buFont typeface="+mj-lt"/>
              <a:buAutoNum type="arabicPeriod"/>
              <a:defRPr/>
            </a:pPr>
            <a:r>
              <a:rPr lang="en-US" sz="2200" dirty="0">
                <a:latin typeface="+mn-lt"/>
                <a:cs typeface="Arial" charset="0"/>
              </a:rPr>
              <a:t>Condition codes</a:t>
            </a:r>
          </a:p>
        </p:txBody>
      </p:sp>
      <p:sp>
        <p:nvSpPr>
          <p:cNvPr id="20" name="TextBox 19"/>
          <p:cNvSpPr txBox="1"/>
          <p:nvPr/>
        </p:nvSpPr>
        <p:spPr>
          <a:xfrm>
            <a:off x="5257800" y="4259263"/>
            <a:ext cx="3733800" cy="1446212"/>
          </a:xfrm>
          <a:prstGeom prst="rect">
            <a:avLst/>
          </a:prstGeom>
          <a:noFill/>
        </p:spPr>
        <p:txBody>
          <a:bodyPr>
            <a:spAutoFit/>
          </a:bodyPr>
          <a:lstStyle/>
          <a:p>
            <a:pPr marL="457200" indent="-457200" algn="just" eaLnBrk="1" hangingPunct="1">
              <a:buFont typeface="+mj-lt"/>
              <a:buAutoNum type="arabicPeriod"/>
              <a:defRPr/>
            </a:pPr>
            <a:r>
              <a:rPr lang="en-US" sz="2200" dirty="0">
                <a:latin typeface="+mn-lt"/>
                <a:cs typeface="Arial" charset="0"/>
              </a:rPr>
              <a:t>Program counter</a:t>
            </a:r>
          </a:p>
          <a:p>
            <a:pPr marL="457200" indent="-457200" algn="just" eaLnBrk="1" hangingPunct="1">
              <a:buFont typeface="+mj-lt"/>
              <a:buAutoNum type="arabicPeriod"/>
              <a:defRPr/>
            </a:pPr>
            <a:r>
              <a:rPr lang="en-US" sz="2200" dirty="0">
                <a:latin typeface="+mn-lt"/>
                <a:cs typeface="Arial" charset="0"/>
              </a:rPr>
              <a:t>Instruction register</a:t>
            </a:r>
          </a:p>
          <a:p>
            <a:pPr marL="457200" indent="-457200" algn="just" eaLnBrk="1" hangingPunct="1">
              <a:buFont typeface="+mj-lt"/>
              <a:buAutoNum type="arabicPeriod"/>
              <a:defRPr/>
            </a:pPr>
            <a:r>
              <a:rPr lang="en-US" sz="2200" dirty="0">
                <a:latin typeface="+mn-lt"/>
                <a:cs typeface="Arial" charset="0"/>
              </a:rPr>
              <a:t>MAR</a:t>
            </a:r>
          </a:p>
          <a:p>
            <a:pPr marL="457200" indent="-457200" algn="just" eaLnBrk="1" hangingPunct="1">
              <a:buFont typeface="+mj-lt"/>
              <a:buAutoNum type="arabicPeriod"/>
              <a:defRPr/>
            </a:pPr>
            <a:r>
              <a:rPr lang="en-US" sz="2200" dirty="0">
                <a:latin typeface="+mn-lt"/>
                <a:cs typeface="Arial" charset="0"/>
              </a:rPr>
              <a:t>MDR</a:t>
            </a:r>
          </a:p>
        </p:txBody>
      </p:sp>
      <p:sp>
        <p:nvSpPr>
          <p:cNvPr id="21" name="TextBox 20"/>
          <p:cNvSpPr txBox="1"/>
          <p:nvPr/>
        </p:nvSpPr>
        <p:spPr>
          <a:xfrm>
            <a:off x="1981200" y="3443288"/>
            <a:ext cx="2971800" cy="430212"/>
          </a:xfrm>
          <a:prstGeom prst="rect">
            <a:avLst/>
          </a:prstGeom>
          <a:noFill/>
        </p:spPr>
        <p:txBody>
          <a:bodyPr>
            <a:spAutoFit/>
          </a:bodyPr>
          <a:lstStyle/>
          <a:p>
            <a:pPr algn="just" eaLnBrk="1" hangingPunct="1">
              <a:defRPr/>
            </a:pPr>
            <a:r>
              <a:rPr lang="en-US" sz="2200" dirty="0">
                <a:latin typeface="+mn-lt"/>
                <a:cs typeface="Arial" charset="0"/>
              </a:rPr>
              <a:t>User Visible Register</a:t>
            </a:r>
          </a:p>
        </p:txBody>
      </p:sp>
      <p:sp>
        <p:nvSpPr>
          <p:cNvPr id="14" name="Rectangle 13"/>
          <p:cNvSpPr/>
          <p:nvPr/>
        </p:nvSpPr>
        <p:spPr>
          <a:xfrm>
            <a:off x="1981200" y="3429000"/>
            <a:ext cx="2590800" cy="48260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lstStyle/>
          <a:p>
            <a:pPr algn="ctr">
              <a:defRPr/>
            </a:pPr>
            <a:endParaRPr lang="en-IN"/>
          </a:p>
        </p:txBody>
      </p:sp>
      <p:sp>
        <p:nvSpPr>
          <p:cNvPr id="23" name="TextBox 22"/>
          <p:cNvSpPr txBox="1"/>
          <p:nvPr/>
        </p:nvSpPr>
        <p:spPr>
          <a:xfrm>
            <a:off x="4941888" y="3429000"/>
            <a:ext cx="3327400" cy="430213"/>
          </a:xfrm>
          <a:prstGeom prst="rect">
            <a:avLst/>
          </a:prstGeom>
          <a:noFill/>
        </p:spPr>
        <p:txBody>
          <a:bodyPr>
            <a:spAutoFit/>
          </a:bodyPr>
          <a:lstStyle/>
          <a:p>
            <a:pPr algn="just" eaLnBrk="1" hangingPunct="1">
              <a:defRPr/>
            </a:pPr>
            <a:r>
              <a:rPr lang="en-US" sz="2200" dirty="0">
                <a:latin typeface="+mn-lt"/>
                <a:cs typeface="Arial" charset="0"/>
              </a:rPr>
              <a:t>Control &amp; Status Register</a:t>
            </a:r>
          </a:p>
        </p:txBody>
      </p:sp>
      <p:sp>
        <p:nvSpPr>
          <p:cNvPr id="24" name="Rectangle 23"/>
          <p:cNvSpPr/>
          <p:nvPr/>
        </p:nvSpPr>
        <p:spPr>
          <a:xfrm>
            <a:off x="4978400" y="3408363"/>
            <a:ext cx="2971800" cy="4841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lstStyle/>
          <a:p>
            <a:pPr algn="ctr">
              <a:defRPr/>
            </a:pPr>
            <a:endParaRPr lang="en-IN"/>
          </a:p>
        </p:txBody>
      </p:sp>
      <p:sp>
        <p:nvSpPr>
          <p:cNvPr id="25" name="Rectangle 24"/>
          <p:cNvSpPr/>
          <p:nvPr/>
        </p:nvSpPr>
        <p:spPr>
          <a:xfrm>
            <a:off x="5078413" y="4106863"/>
            <a:ext cx="3190875" cy="152241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lstStyle/>
          <a:p>
            <a:pPr algn="ctr">
              <a:defRPr/>
            </a:pPr>
            <a:endParaRPr lang="en-IN"/>
          </a:p>
        </p:txBody>
      </p:sp>
      <p:sp>
        <p:nvSpPr>
          <p:cNvPr id="26" name="Rectangle 25"/>
          <p:cNvSpPr/>
          <p:nvPr/>
        </p:nvSpPr>
        <p:spPr>
          <a:xfrm>
            <a:off x="931863" y="4106863"/>
            <a:ext cx="3640137" cy="141922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chor="ctr"/>
          <a:lstStyle/>
          <a:p>
            <a:pPr algn="ctr">
              <a:defRPr/>
            </a:pPr>
            <a:endParaRPr lang="en-IN"/>
          </a:p>
        </p:txBody>
      </p:sp>
      <p:cxnSp>
        <p:nvCxnSpPr>
          <p:cNvPr id="27" name="Straight Connector 26"/>
          <p:cNvCxnSpPr>
            <a:cxnSpLocks/>
          </p:cNvCxnSpPr>
          <p:nvPr/>
        </p:nvCxnSpPr>
        <p:spPr>
          <a:xfrm>
            <a:off x="2895600" y="3892550"/>
            <a:ext cx="0" cy="214313"/>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cxnSpLocks/>
          </p:cNvCxnSpPr>
          <p:nvPr/>
        </p:nvCxnSpPr>
        <p:spPr>
          <a:xfrm>
            <a:off x="6551613" y="3911600"/>
            <a:ext cx="1587" cy="19526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008DE77-842F-42CC-9E27-CA1461855BAE}" type="datetime1">
              <a:rPr lang="en-US" smtClean="0"/>
              <a:t>8/24/2022</a:t>
            </a:fld>
            <a:endParaRPr lang="en-US"/>
          </a:p>
        </p:txBody>
      </p:sp>
      <p:sp>
        <p:nvSpPr>
          <p:cNvPr id="10240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721B61-EF4E-4157-BE4D-DE0C6E50C555}" type="slidenum">
              <a:rPr lang="en-US" altLang="en-US" sz="1200">
                <a:solidFill>
                  <a:srgbClr val="898989"/>
                </a:solidFill>
              </a:rPr>
              <a:pPr>
                <a:spcBef>
                  <a:spcPct val="0"/>
                </a:spcBef>
                <a:buFontTx/>
                <a:buNone/>
              </a:pPr>
              <a:t>84</a:t>
            </a:fld>
            <a:endParaRPr lang="en-US" altLang="en-US" sz="1200">
              <a:solidFill>
                <a:srgbClr val="898989"/>
              </a:solidFill>
            </a:endParaRPr>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Processor organization</a:t>
            </a:r>
          </a:p>
        </p:txBody>
      </p:sp>
      <p:pic>
        <p:nvPicPr>
          <p:cNvPr id="10240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228600" y="1130300"/>
            <a:ext cx="8686800" cy="768350"/>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Processor organization means how the components of processor  are connected and accomplish their task.</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10240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181225"/>
            <a:ext cx="76962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2B87C6A-34DA-4020-8238-9D94A9E5B34D}" type="datetime1">
              <a:rPr lang="en-US" smtClean="0"/>
              <a:t>8/24/2022</a:t>
            </a:fld>
            <a:endParaRPr lang="en-US"/>
          </a:p>
        </p:txBody>
      </p:sp>
      <p:sp>
        <p:nvSpPr>
          <p:cNvPr id="10342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10452F1-0419-4A10-839B-FC0B4F9B2ABB}" type="slidenum">
              <a:rPr lang="en-US" altLang="en-US" sz="1200">
                <a:solidFill>
                  <a:srgbClr val="898989"/>
                </a:solidFill>
              </a:rPr>
              <a:pPr>
                <a:spcBef>
                  <a:spcPct val="0"/>
                </a:spcBef>
                <a:buFontTx/>
                <a:buNone/>
              </a:pPr>
              <a:t>85</a:t>
            </a:fld>
            <a:endParaRPr lang="en-US" altLang="en-US" sz="1200">
              <a:solidFill>
                <a:srgbClr val="898989"/>
              </a:solidFill>
            </a:endParaRPr>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Processor organization-General register organization</a:t>
            </a:r>
          </a:p>
        </p:txBody>
      </p:sp>
      <p:pic>
        <p:nvPicPr>
          <p:cNvPr id="10342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0"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228600" y="1138238"/>
            <a:ext cx="8686800" cy="4832350"/>
          </a:xfrm>
          <a:prstGeom prst="rect">
            <a:avLst/>
          </a:prstGeom>
          <a:noFill/>
        </p:spPr>
        <p:txBody>
          <a:bodyPr>
            <a:spAutoFit/>
          </a:bodyPr>
          <a:lstStyle/>
          <a:p>
            <a:pPr algn="just" eaLnBrk="1" hangingPunct="1">
              <a:defRPr/>
            </a:pPr>
            <a:r>
              <a:rPr lang="en-US" sz="2200" dirty="0">
                <a:latin typeface="+mn-lt"/>
                <a:cs typeface="Arial" charset="0"/>
              </a:rPr>
              <a:t>Most computers fall into one of three types of CPU organizations:</a:t>
            </a:r>
          </a:p>
          <a:p>
            <a:pPr marL="342900" indent="-342900" algn="just" eaLnBrk="1" hangingPunct="1">
              <a:buFont typeface="Arial" panose="020B0604020202020204" pitchFamily="34" charset="0"/>
              <a:buChar char="•"/>
              <a:defRPr/>
            </a:pPr>
            <a:r>
              <a:rPr lang="en-US" sz="2200" dirty="0">
                <a:latin typeface="+mn-lt"/>
                <a:cs typeface="Arial" charset="0"/>
              </a:rPr>
              <a:t>Single accumulator organization.</a:t>
            </a:r>
          </a:p>
          <a:p>
            <a:pPr marL="342900" indent="-342900" algn="just" eaLnBrk="1" hangingPunct="1">
              <a:buFont typeface="Arial" panose="020B0604020202020204" pitchFamily="34" charset="0"/>
              <a:buChar char="•"/>
              <a:defRPr/>
            </a:pPr>
            <a:r>
              <a:rPr lang="en-US" sz="2200" dirty="0">
                <a:latin typeface="+mn-lt"/>
                <a:cs typeface="Arial" charset="0"/>
              </a:rPr>
              <a:t>General register organization.</a:t>
            </a:r>
          </a:p>
          <a:p>
            <a:pPr marL="342900" indent="-342900" algn="just" eaLnBrk="1" hangingPunct="1">
              <a:buFont typeface="Arial" panose="020B0604020202020204" pitchFamily="34" charset="0"/>
              <a:buChar char="•"/>
              <a:defRPr/>
            </a:pPr>
            <a:r>
              <a:rPr lang="en-US" sz="2200" dirty="0">
                <a:latin typeface="+mn-lt"/>
                <a:cs typeface="Arial" charset="0"/>
              </a:rPr>
              <a:t>Stack organization.</a:t>
            </a:r>
          </a:p>
          <a:p>
            <a:pPr marL="342900" indent="-342900" algn="just" eaLnBrk="1" hangingPunct="1">
              <a:buFont typeface="Arial" panose="020B0604020202020204" pitchFamily="34" charset="0"/>
              <a:buChar char="•"/>
              <a:defRPr/>
            </a:pPr>
            <a:endParaRPr lang="en-US" sz="2200" dirty="0">
              <a:latin typeface="+mn-lt"/>
              <a:cs typeface="Arial" charset="0"/>
            </a:endParaRPr>
          </a:p>
          <a:p>
            <a:pPr marL="457200" indent="-457200" algn="just" eaLnBrk="1" hangingPunct="1">
              <a:buFont typeface="+mj-lt"/>
              <a:buAutoNum type="arabicPeriod"/>
              <a:defRPr/>
            </a:pPr>
            <a:r>
              <a:rPr lang="en-US" sz="2200" b="1" dirty="0">
                <a:latin typeface="+mn-lt"/>
                <a:cs typeface="Arial" charset="0"/>
              </a:rPr>
              <a:t>Single accumulator organization</a:t>
            </a:r>
          </a:p>
          <a:p>
            <a:pPr marL="342900" indent="-342900" algn="just" eaLnBrk="1" hangingPunct="1">
              <a:buFont typeface="Arial" panose="020B0604020202020204" pitchFamily="34" charset="0"/>
              <a:buChar char="•"/>
              <a:defRPr/>
            </a:pPr>
            <a:r>
              <a:rPr lang="en-US" sz="2200" dirty="0">
                <a:latin typeface="+mn-lt"/>
                <a:cs typeface="Arial" charset="0"/>
              </a:rPr>
              <a:t>The instruction format in this type of computer uses one address field.</a:t>
            </a:r>
          </a:p>
          <a:p>
            <a:pPr marL="342900" indent="-342900" algn="just" eaLnBrk="1" hangingPunct="1">
              <a:buFont typeface="Arial" panose="020B0604020202020204" pitchFamily="34" charset="0"/>
              <a:buChar char="•"/>
              <a:defRPr/>
            </a:pPr>
            <a:r>
              <a:rPr lang="en-US" sz="2200" dirty="0">
                <a:latin typeface="+mn-lt"/>
                <a:cs typeface="Arial" charset="0"/>
              </a:rPr>
              <a:t>All operations are performed with an implied accumulator register.</a:t>
            </a:r>
          </a:p>
          <a:p>
            <a:pPr marL="342900" indent="-342900" algn="just" eaLnBrk="1" hangingPunct="1">
              <a:buFont typeface="Arial" panose="020B0604020202020204" pitchFamily="34" charset="0"/>
              <a:buChar char="•"/>
              <a:defRPr/>
            </a:pPr>
            <a:r>
              <a:rPr lang="en-US" sz="2200" b="1" dirty="0">
                <a:latin typeface="+mn-lt"/>
                <a:cs typeface="Arial" charset="0"/>
              </a:rPr>
              <a:t>Example :           </a:t>
            </a:r>
            <a:r>
              <a:rPr lang="en-US" sz="2200" dirty="0">
                <a:latin typeface="+mn-lt"/>
                <a:cs typeface="Arial" charset="0"/>
              </a:rPr>
              <a:t>ADD	 X</a:t>
            </a:r>
          </a:p>
          <a:p>
            <a:pPr marL="342900" indent="-342900" algn="just" eaLnBrk="1" hangingPunct="1">
              <a:buFont typeface="Arial" panose="020B0604020202020204" pitchFamily="34" charset="0"/>
              <a:buChar char="•"/>
              <a:defRPr/>
            </a:pPr>
            <a:endParaRPr lang="en-US" sz="22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where X is the address of the operand. The ADD instruction in this case results in the operation AC &lt;--AC + M[X]. </a:t>
            </a:r>
          </a:p>
          <a:p>
            <a:pPr marL="342900" indent="-342900" algn="just" eaLnBrk="1" hangingPunct="1">
              <a:buFont typeface="Arial" panose="020B0604020202020204" pitchFamily="34" charset="0"/>
              <a:buChar char="•"/>
              <a:defRPr/>
            </a:pPr>
            <a:r>
              <a:rPr lang="en-US" sz="2200" dirty="0">
                <a:latin typeface="+mn-lt"/>
                <a:cs typeface="Arial" charset="0"/>
              </a:rPr>
              <a:t>AC is the accumulator register and M[X] symbolizes the memory word located at address X.</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E7405B3-6352-44F1-88F2-BC7460930D43}" type="datetime1">
              <a:rPr lang="en-US" smtClean="0"/>
              <a:t>8/24/2022</a:t>
            </a:fld>
            <a:endParaRPr lang="en-US"/>
          </a:p>
        </p:txBody>
      </p:sp>
      <p:sp>
        <p:nvSpPr>
          <p:cNvPr id="10445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99D69F-E854-4CAD-BFD6-276B23834C12}" type="slidenum">
              <a:rPr lang="en-US" altLang="en-US" sz="1200">
                <a:solidFill>
                  <a:srgbClr val="898989"/>
                </a:solidFill>
              </a:rPr>
              <a:pPr>
                <a:spcBef>
                  <a:spcPct val="0"/>
                </a:spcBef>
                <a:buFontTx/>
                <a:buNone/>
              </a:pPr>
              <a:t>86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Processor organization</a:t>
            </a:r>
          </a:p>
        </p:txBody>
      </p:sp>
      <p:pic>
        <p:nvPicPr>
          <p:cNvPr id="10445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4"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228600" y="1285875"/>
            <a:ext cx="8686800" cy="4556125"/>
          </a:xfrm>
          <a:prstGeom prst="rect">
            <a:avLst/>
          </a:prstGeom>
          <a:noFill/>
        </p:spPr>
        <p:txBody>
          <a:bodyPr>
            <a:spAutoFit/>
          </a:bodyPr>
          <a:lstStyle/>
          <a:p>
            <a:pPr marL="457200" indent="-457200" eaLnBrk="1" hangingPunct="1">
              <a:buFont typeface="+mj-lt"/>
              <a:buAutoNum type="arabicPeriod" startAt="2"/>
              <a:defRPr/>
            </a:pPr>
            <a:r>
              <a:rPr lang="en-US" sz="2400" b="1" dirty="0">
                <a:latin typeface="+mn-lt"/>
                <a:cs typeface="Arial" charset="0"/>
              </a:rPr>
              <a:t>General register organization</a:t>
            </a:r>
          </a:p>
          <a:p>
            <a:pPr eaLnBrk="1" hangingPunct="1">
              <a:defRPr/>
            </a:pPr>
            <a:endParaRPr lang="en-US" sz="2400" b="1"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The instruction format in this type of computer needs three register address fields.</a:t>
            </a:r>
          </a:p>
          <a:p>
            <a:pPr marL="342900" indent="-342900" algn="just" eaLnBrk="1" hangingPunct="1">
              <a:buFont typeface="Arial" panose="020B0604020202020204" pitchFamily="34" charset="0"/>
              <a:buChar char="•"/>
              <a:defRPr/>
            </a:pPr>
            <a:r>
              <a:rPr lang="en-US" sz="2200" dirty="0">
                <a:latin typeface="+mn-lt"/>
                <a:cs typeface="Arial" charset="0"/>
              </a:rPr>
              <a:t>ADD R1, R2, R3 to denote the operation R 1 &lt;---R2 + R3 . </a:t>
            </a:r>
          </a:p>
          <a:p>
            <a:pPr marL="342900" indent="-342900" algn="just" eaLnBrk="1" hangingPunct="1">
              <a:buFont typeface="Arial" panose="020B0604020202020204" pitchFamily="34" charset="0"/>
              <a:buChar char="•"/>
              <a:defRPr/>
            </a:pPr>
            <a:r>
              <a:rPr lang="en-US" sz="2200" dirty="0">
                <a:latin typeface="+mn-lt"/>
                <a:cs typeface="Arial" charset="0"/>
              </a:rPr>
              <a:t>ADD R1, R2, would denote the operation R 1 &lt;---R1 + R2. Only register addresses for R 1 and R2 need be specified in this instruction.</a:t>
            </a:r>
          </a:p>
          <a:p>
            <a:pPr marL="342900" indent="-342900" algn="just" eaLnBrk="1" hangingPunct="1">
              <a:buFont typeface="Arial" panose="020B0604020202020204" pitchFamily="34" charset="0"/>
              <a:buChar char="•"/>
              <a:defRPr/>
            </a:pPr>
            <a:r>
              <a:rPr lang="en-US" sz="2200" dirty="0">
                <a:latin typeface="+mn-lt"/>
                <a:cs typeface="Arial" charset="0"/>
              </a:rPr>
              <a:t>General register-type computers employ two or three address fields in their instruction format.</a:t>
            </a:r>
          </a:p>
          <a:p>
            <a:pPr marL="342900" indent="-342900" algn="just" eaLnBrk="1" hangingPunct="1">
              <a:buFont typeface="Arial" panose="020B0604020202020204" pitchFamily="34" charset="0"/>
              <a:buChar char="•"/>
              <a:defRPr/>
            </a:pPr>
            <a:r>
              <a:rPr lang="en-US" sz="2200" dirty="0">
                <a:latin typeface="+mn-lt"/>
                <a:cs typeface="Arial" charset="0"/>
              </a:rPr>
              <a:t>Each address field may specify a processor register or a memory word.</a:t>
            </a:r>
          </a:p>
          <a:p>
            <a:pPr marL="342900" indent="-342900" algn="just" eaLnBrk="1" hangingPunct="1">
              <a:buFont typeface="Arial" panose="020B0604020202020204" pitchFamily="34" charset="0"/>
              <a:buChar char="•"/>
              <a:defRPr/>
            </a:pPr>
            <a:r>
              <a:rPr lang="en-US" sz="2200" dirty="0">
                <a:latin typeface="+mn-lt"/>
                <a:cs typeface="Arial" charset="0"/>
              </a:rPr>
              <a:t>ADD  R1, X</a:t>
            </a:r>
          </a:p>
          <a:p>
            <a:pPr lvl="1" algn="just" eaLnBrk="1" hangingPunct="1">
              <a:defRPr/>
            </a:pPr>
            <a:r>
              <a:rPr lang="en-US" sz="2200" dirty="0">
                <a:latin typeface="+mn-lt"/>
                <a:cs typeface="Arial" charset="0"/>
              </a:rPr>
              <a:t>R1 </a:t>
            </a:r>
            <a:r>
              <a:rPr lang="en-US" sz="2200" dirty="0">
                <a:latin typeface="+mn-lt"/>
                <a:cs typeface="Arial" charset="0"/>
                <a:sym typeface="Wingdings" panose="05000000000000000000" pitchFamily="2" charset="2"/>
              </a:rPr>
              <a:t>---- R1 + M [X]</a:t>
            </a:r>
            <a:endParaRPr lang="en-US" sz="2200" dirty="0">
              <a:latin typeface="+mn-lt"/>
              <a:cs typeface="Arial" charset="0"/>
            </a:endParaRPr>
          </a:p>
          <a:p>
            <a:pPr marL="342900" indent="-342900" eaLnBrk="1" hangingPunct="1">
              <a:buFont typeface="Arial" panose="020B0604020202020204" pitchFamily="34" charset="0"/>
              <a:buChar char="•"/>
              <a:defRPr/>
            </a:pPr>
            <a:endParaRPr lang="en-US" sz="2200" dirty="0">
              <a:latin typeface="+mn-lt"/>
              <a:cs typeface="Arial" charset="0"/>
            </a:endParaRP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7AA835F-8013-434A-AFA6-57AA63A4C6C6}" type="datetime1">
              <a:rPr lang="en-US" smtClean="0"/>
              <a:t>8/24/2022</a:t>
            </a:fld>
            <a:endParaRPr lang="en-US"/>
          </a:p>
        </p:txBody>
      </p:sp>
      <p:sp>
        <p:nvSpPr>
          <p:cNvPr id="10547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56F8D77-434D-4F3F-BF86-A253D266AFDB}" type="slidenum">
              <a:rPr lang="en-US" altLang="en-US" sz="1200">
                <a:solidFill>
                  <a:srgbClr val="898989"/>
                </a:solidFill>
              </a:rPr>
              <a:pPr>
                <a:spcBef>
                  <a:spcPct val="0"/>
                </a:spcBef>
                <a:buFontTx/>
                <a:buNone/>
              </a:pPr>
              <a:t>87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cs typeface="Arial" charset="0"/>
              </a:rPr>
              <a:t>Processor organization</a:t>
            </a:r>
          </a:p>
        </p:txBody>
      </p:sp>
      <p:pic>
        <p:nvPicPr>
          <p:cNvPr id="10547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228600" y="950913"/>
            <a:ext cx="8686800" cy="4216400"/>
          </a:xfrm>
          <a:prstGeom prst="rect">
            <a:avLst/>
          </a:prstGeom>
          <a:noFill/>
        </p:spPr>
        <p:txBody>
          <a:bodyPr>
            <a:spAutoFit/>
          </a:bodyPr>
          <a:lstStyle/>
          <a:p>
            <a:pPr marL="457200" indent="-457200" eaLnBrk="1" hangingPunct="1">
              <a:buFont typeface="+mj-lt"/>
              <a:buAutoNum type="arabicPeriod" startAt="3"/>
              <a:defRPr/>
            </a:pPr>
            <a:r>
              <a:rPr lang="en-US" sz="2400" b="1" dirty="0">
                <a:latin typeface="+mn-lt"/>
                <a:cs typeface="Arial" charset="0"/>
              </a:rPr>
              <a:t>Stack organization</a:t>
            </a:r>
          </a:p>
          <a:p>
            <a:pPr marL="457200" indent="-457200" eaLnBrk="1" hangingPunct="1">
              <a:buFont typeface="+mj-lt"/>
              <a:buAutoNum type="arabicPeriod" startAt="3"/>
              <a:defRPr/>
            </a:pPr>
            <a:endParaRPr lang="en-US" sz="24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The stack-organized CPU ,Computers with stack organization would have PUSH and POP instructions which require an address field. Thus the instruction</a:t>
            </a:r>
          </a:p>
          <a:p>
            <a:pPr marL="342900" indent="-342900" eaLnBrk="1" hangingPunct="1">
              <a:buFont typeface="Arial" panose="020B0604020202020204" pitchFamily="34" charset="0"/>
              <a:buChar char="•"/>
              <a:defRPr/>
            </a:pPr>
            <a:r>
              <a:rPr lang="en-US" sz="2200" dirty="0">
                <a:latin typeface="+mn-lt"/>
                <a:cs typeface="Arial" charset="0"/>
              </a:rPr>
              <a:t>PUSH   X</a:t>
            </a:r>
          </a:p>
          <a:p>
            <a:pPr lvl="1" eaLnBrk="1" hangingPunct="1">
              <a:defRPr/>
            </a:pPr>
            <a:r>
              <a:rPr lang="en-US" sz="2200" dirty="0">
                <a:latin typeface="+mn-lt"/>
                <a:cs typeface="Arial" charset="0"/>
              </a:rPr>
              <a:t>It will push the word at address X to the top of the stack. Stack pointer is updated automatically.</a:t>
            </a:r>
          </a:p>
          <a:p>
            <a:pPr lvl="1" eaLnBrk="1" hangingPunct="1">
              <a:defRPr/>
            </a:pPr>
            <a:endParaRPr lang="en-US" sz="2200" dirty="0">
              <a:latin typeface="+mn-lt"/>
              <a:cs typeface="Arial" charset="0"/>
            </a:endParaRPr>
          </a:p>
          <a:p>
            <a:pPr marL="342900" indent="-342900" eaLnBrk="1" hangingPunct="1">
              <a:buFont typeface="Arial" panose="020B0604020202020204" pitchFamily="34" charset="0"/>
              <a:buChar char="•"/>
              <a:defRPr/>
            </a:pPr>
            <a:r>
              <a:rPr lang="en-US" sz="2200" dirty="0">
                <a:latin typeface="+mn-lt"/>
                <a:cs typeface="Arial" charset="0"/>
              </a:rPr>
              <a:t>ADD</a:t>
            </a:r>
          </a:p>
          <a:p>
            <a:pPr lvl="1" eaLnBrk="1" hangingPunct="1">
              <a:defRPr/>
            </a:pPr>
            <a:r>
              <a:rPr lang="en-US" sz="2200" dirty="0">
                <a:latin typeface="+mn-lt"/>
                <a:cs typeface="Arial" charset="0"/>
              </a:rPr>
              <a:t>This instruction in stack computer consists of an operation code only with </a:t>
            </a:r>
            <a:r>
              <a:rPr lang="en-US" sz="2200">
                <a:latin typeface="+mn-lt"/>
                <a:cs typeface="Arial" charset="0"/>
              </a:rPr>
              <a:t>no address field.</a:t>
            </a:r>
            <a:endParaRPr lang="en-US" sz="2200" dirty="0">
              <a:latin typeface="+mn-lt"/>
              <a:cs typeface="Arial" charset="0"/>
            </a:endParaRP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CA30647-71A5-4FD7-904A-4210B36622FF}" type="datetime1">
              <a:rPr lang="en-US" smtClean="0"/>
              <a:t>8/24/2022</a:t>
            </a:fld>
            <a:endParaRPr lang="en-US"/>
          </a:p>
        </p:txBody>
      </p:sp>
      <p:sp>
        <p:nvSpPr>
          <p:cNvPr id="10649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662B058-0E8F-4665-84D2-982EA0BCD4B5}" type="slidenum">
              <a:rPr lang="en-US" altLang="en-US" sz="1200">
                <a:solidFill>
                  <a:srgbClr val="898989"/>
                </a:solidFill>
              </a:rPr>
              <a:pPr>
                <a:spcBef>
                  <a:spcPct val="0"/>
                </a:spcBef>
                <a:buFontTx/>
                <a:buNone/>
              </a:pPr>
              <a:t>88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General register organization</a:t>
            </a:r>
          </a:p>
        </p:txBody>
      </p:sp>
      <p:pic>
        <p:nvPicPr>
          <p:cNvPr id="10650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190500" y="1079500"/>
            <a:ext cx="8763000" cy="4524375"/>
          </a:xfrm>
          <a:prstGeom prst="rect">
            <a:avLst/>
          </a:prstGeom>
          <a:noFill/>
        </p:spPr>
        <p:txBody>
          <a:bodyPr>
            <a:spAutoFit/>
          </a:bodyPr>
          <a:lstStyle/>
          <a:p>
            <a:pPr eaLnBrk="1" hangingPunct="1">
              <a:defRPr/>
            </a:pPr>
            <a:r>
              <a:rPr lang="en-US" sz="2400" b="1" dirty="0">
                <a:latin typeface="+mn-lt"/>
                <a:cs typeface="Arial" charset="0"/>
              </a:rPr>
              <a:t>General registers organization</a:t>
            </a:r>
            <a:endParaRPr lang="en-US" sz="2200" dirty="0">
              <a:latin typeface="+mn-lt"/>
              <a:cs typeface="Arial" charset="0"/>
            </a:endParaRPr>
          </a:p>
          <a:p>
            <a:pPr marL="342900" indent="-342900" eaLnBrk="1" hangingPunct="1">
              <a:buFont typeface="Arial" panose="020B0604020202020204" pitchFamily="34" charset="0"/>
              <a:buChar char="•"/>
              <a:defRPr/>
            </a:pPr>
            <a:r>
              <a:rPr lang="en-US" sz="2200" dirty="0">
                <a:latin typeface="+mn-lt"/>
                <a:cs typeface="Arial" charset="0"/>
              </a:rPr>
              <a:t>In this type of organization, computer uses two or three address fields in their instruction format. </a:t>
            </a:r>
          </a:p>
          <a:p>
            <a:pPr marL="342900" indent="-342900" eaLnBrk="1" hangingPunct="1">
              <a:buFont typeface="Arial" panose="020B0604020202020204" pitchFamily="34" charset="0"/>
              <a:buChar char="•"/>
              <a:defRPr/>
            </a:pPr>
            <a:endParaRPr lang="en-US" sz="2200" dirty="0">
              <a:latin typeface="+mn-lt"/>
              <a:cs typeface="Arial" charset="0"/>
            </a:endParaRPr>
          </a:p>
          <a:p>
            <a:pPr marL="342900" indent="-342900" eaLnBrk="1" hangingPunct="1">
              <a:buFont typeface="Arial" panose="020B0604020202020204" pitchFamily="34" charset="0"/>
              <a:buChar char="•"/>
              <a:defRPr/>
            </a:pPr>
            <a:r>
              <a:rPr lang="en-US" sz="2200" dirty="0">
                <a:latin typeface="+mn-lt"/>
                <a:cs typeface="Arial" charset="0"/>
              </a:rPr>
              <a:t>Each address field may specify a general register or a memory word. If many CPU registers are available for heavily used variables and intermediate results</a:t>
            </a:r>
          </a:p>
          <a:p>
            <a:pPr eaLnBrk="1" hangingPunct="1">
              <a:defRPr/>
            </a:pPr>
            <a:endParaRPr lang="en-US" sz="2200" dirty="0">
              <a:latin typeface="+mn-lt"/>
              <a:cs typeface="Arial" charset="0"/>
            </a:endParaRPr>
          </a:p>
          <a:p>
            <a:pPr eaLnBrk="1" hangingPunct="1">
              <a:defRPr/>
            </a:pPr>
            <a:r>
              <a:rPr lang="en-US" sz="2200" dirty="0">
                <a:latin typeface="+mn-lt"/>
                <a:cs typeface="Arial" charset="0"/>
              </a:rPr>
              <a:t>For example:</a:t>
            </a:r>
          </a:p>
          <a:p>
            <a:pPr marL="342900" indent="-342900" eaLnBrk="1" hangingPunct="1">
              <a:buFont typeface="Arial" panose="020B0604020202020204" pitchFamily="34" charset="0"/>
              <a:buChar char="•"/>
              <a:defRPr/>
            </a:pPr>
            <a:r>
              <a:rPr lang="en-US" sz="2200" dirty="0">
                <a:latin typeface="+mn-lt"/>
                <a:cs typeface="Arial" charset="0"/>
              </a:rPr>
              <a:t>MULT R1, R2, R3 </a:t>
            </a:r>
          </a:p>
          <a:p>
            <a:pPr marL="342900" indent="-342900" eaLnBrk="1" hangingPunct="1">
              <a:buFont typeface="Arial" panose="020B0604020202020204" pitchFamily="34" charset="0"/>
              <a:buChar char="•"/>
              <a:defRPr/>
            </a:pPr>
            <a:r>
              <a:rPr lang="en-US" sz="2200" dirty="0">
                <a:latin typeface="+mn-lt"/>
                <a:cs typeface="Arial" charset="0"/>
              </a:rPr>
              <a:t>This is an instruction of an arithmetic multiplication written in assembly language. It uses three address fields R1, R2 and R3. </a:t>
            </a:r>
          </a:p>
          <a:p>
            <a:pPr eaLnBrk="1" hangingPunct="1">
              <a:defRPr/>
            </a:pPr>
            <a:endParaRPr lang="en-US" sz="2200" dirty="0">
              <a:latin typeface="+mn-lt"/>
              <a:cs typeface="Arial" charset="0"/>
            </a:endParaRP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5474E9F-E942-4861-A859-494491BC1A73}" type="datetime1">
              <a:rPr lang="en-US" smtClean="0"/>
              <a:t>8/24/2022</a:t>
            </a:fld>
            <a:endParaRPr lang="en-US"/>
          </a:p>
        </p:txBody>
      </p:sp>
      <p:sp>
        <p:nvSpPr>
          <p:cNvPr id="10752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9F69546-C108-4AB5-8581-270342364EBB}" type="slidenum">
              <a:rPr lang="en-US" altLang="en-US" sz="1200">
                <a:solidFill>
                  <a:srgbClr val="898989"/>
                </a:solidFill>
              </a:rPr>
              <a:pPr>
                <a:spcBef>
                  <a:spcPct val="0"/>
                </a:spcBef>
                <a:buFontTx/>
                <a:buNone/>
              </a:pPr>
              <a:t>89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General register organization</a:t>
            </a:r>
          </a:p>
        </p:txBody>
      </p:sp>
      <p:pic>
        <p:nvPicPr>
          <p:cNvPr id="10752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6"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3" name="TextBox 12"/>
          <p:cNvSpPr txBox="1"/>
          <p:nvPr/>
        </p:nvSpPr>
        <p:spPr>
          <a:xfrm>
            <a:off x="304800" y="977900"/>
            <a:ext cx="8686800" cy="3817938"/>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The meaning of this instruction is:</a:t>
            </a:r>
          </a:p>
          <a:p>
            <a:pPr algn="ctr" eaLnBrk="1" hangingPunct="1">
              <a:defRPr/>
            </a:pPr>
            <a:r>
              <a:rPr lang="en-US" sz="2200" dirty="0">
                <a:latin typeface="+mn-lt"/>
                <a:cs typeface="Arial" charset="0"/>
              </a:rPr>
              <a:t>R1 &lt;-- R2 * R3 </a:t>
            </a:r>
          </a:p>
          <a:p>
            <a:pPr marL="342900" indent="-342900" algn="just" eaLnBrk="1" hangingPunct="1">
              <a:buFont typeface="Arial" panose="020B0604020202020204" pitchFamily="34" charset="0"/>
              <a:buChar char="•"/>
              <a:defRPr/>
            </a:pPr>
            <a:endParaRPr lang="en-US" sz="22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This instruction also can be written using only two address fields as:</a:t>
            </a:r>
          </a:p>
          <a:p>
            <a:pPr algn="ctr" eaLnBrk="1" hangingPunct="1">
              <a:defRPr/>
            </a:pPr>
            <a:r>
              <a:rPr lang="en-US" sz="2200" dirty="0">
                <a:latin typeface="+mn-lt"/>
                <a:cs typeface="Arial" charset="0"/>
              </a:rPr>
              <a:t>MULT R1, R2 </a:t>
            </a:r>
          </a:p>
          <a:p>
            <a:pPr marL="342900" indent="-342900" algn="just" eaLnBrk="1" hangingPunct="1">
              <a:buFont typeface="Arial" panose="020B0604020202020204" pitchFamily="34" charset="0"/>
              <a:buChar char="•"/>
              <a:defRPr/>
            </a:pPr>
            <a:endParaRPr lang="en-US" sz="22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In this instruction, the destination register is the same as one of the source registers. This means the operation</a:t>
            </a:r>
          </a:p>
          <a:p>
            <a:pPr algn="ctr" eaLnBrk="1" hangingPunct="1">
              <a:defRPr/>
            </a:pPr>
            <a:r>
              <a:rPr lang="en-US" sz="2200" dirty="0">
                <a:latin typeface="+mn-lt"/>
                <a:cs typeface="Arial" charset="0"/>
              </a:rPr>
              <a:t>R1 &lt;-- R1 * R2 </a:t>
            </a:r>
          </a:p>
          <a:p>
            <a:pPr marL="342900" indent="-342900" algn="just" eaLnBrk="1" hangingPunct="1">
              <a:buFont typeface="Arial" panose="020B0604020202020204" pitchFamily="34" charset="0"/>
              <a:buChar char="•"/>
              <a:defRPr/>
            </a:pPr>
            <a:r>
              <a:rPr lang="en-US" sz="2200" dirty="0">
                <a:latin typeface="+mn-lt"/>
                <a:cs typeface="Arial" charset="0"/>
              </a:rPr>
              <a:t>The use of large number of registers results in short program with limited instructions.</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quarter" idx="10"/>
          </p:nvPr>
        </p:nvSpPr>
        <p:spPr/>
        <p:txBody>
          <a:bodyPr/>
          <a:lstStyle/>
          <a:p>
            <a:pPr>
              <a:defRPr/>
            </a:pPr>
            <a:fld id="{370371FA-D843-4FFA-8435-51865E31CD75}" type="datetime1">
              <a:rPr lang="en-US" smtClean="0"/>
              <a:t>8/24/2022</a:t>
            </a:fld>
            <a:endParaRPr lang="en-US"/>
          </a:p>
        </p:txBody>
      </p:sp>
      <p:sp>
        <p:nvSpPr>
          <p:cNvPr id="20483" name="Slide Number Placeholder 6"/>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C65F09-4DBA-4E28-8FBE-4ACCBE060951}" type="slidenum">
              <a:rPr lang="en-US" altLang="en-US" sz="1200">
                <a:solidFill>
                  <a:srgbClr val="898989"/>
                </a:solidFill>
              </a:rPr>
              <a:pPr>
                <a:spcBef>
                  <a:spcPct val="0"/>
                </a:spcBef>
                <a:buFontTx/>
                <a:buNone/>
              </a:pPr>
              <a:t>9</a:t>
            </a:fld>
            <a:endParaRPr lang="en-US" altLang="en-US" sz="1200">
              <a:solidFill>
                <a:srgbClr val="898989"/>
              </a:solidFill>
            </a:endParaRP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b="1" dirty="0"/>
              <a:t>Program Outcomes</a:t>
            </a:r>
          </a:p>
        </p:txBody>
      </p:sp>
      <p:pic>
        <p:nvPicPr>
          <p:cNvPr id="20485"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
        <p:nvSpPr>
          <p:cNvPr id="7" name="Rectangle 6"/>
          <p:cNvSpPr/>
          <p:nvPr/>
        </p:nvSpPr>
        <p:spPr>
          <a:xfrm>
            <a:off x="228600" y="792163"/>
            <a:ext cx="8686800" cy="2032000"/>
          </a:xfrm>
          <a:prstGeom prst="rect">
            <a:avLst/>
          </a:prstGeom>
        </p:spPr>
        <p:txBody>
          <a:bodyPr>
            <a:spAutoFit/>
          </a:bodyPr>
          <a:lstStyle/>
          <a:p>
            <a:pPr marL="341280" indent="-340920" algn="just">
              <a:buClr>
                <a:srgbClr val="000000"/>
              </a:buClr>
              <a:buFont typeface="Arial"/>
              <a:buChar char="•"/>
              <a:defRPr/>
            </a:pPr>
            <a:r>
              <a:rPr lang="en-US" sz="2100" b="1" spc="-1" dirty="0">
                <a:solidFill>
                  <a:srgbClr val="000000"/>
                </a:solidFill>
                <a:latin typeface="+mn-lt"/>
                <a:cs typeface="Times New Roman" pitchFamily="18" charset="0"/>
              </a:rPr>
              <a:t>Program Outcomes</a:t>
            </a:r>
            <a:r>
              <a:rPr lang="en-US" sz="2100" spc="-1" dirty="0">
                <a:solidFill>
                  <a:srgbClr val="000000"/>
                </a:solidFill>
                <a:latin typeface="+mn-lt"/>
                <a:cs typeface="Times New Roman" pitchFamily="18" charset="0"/>
              </a:rPr>
              <a:t> are narrow statements that describe what the students are expected to know and would be able to do upon the graduation. </a:t>
            </a:r>
            <a:endParaRPr lang="en-US" sz="2100" spc="-1" dirty="0">
              <a:latin typeface="+mn-lt"/>
              <a:cs typeface="Times New Roman" pitchFamily="18" charset="0"/>
            </a:endParaRPr>
          </a:p>
          <a:p>
            <a:pPr algn="just">
              <a:defRPr/>
            </a:pPr>
            <a:endParaRPr lang="en-US" sz="2100" spc="-1" dirty="0">
              <a:latin typeface="+mn-lt"/>
              <a:cs typeface="Times New Roman" pitchFamily="18" charset="0"/>
            </a:endParaRPr>
          </a:p>
          <a:p>
            <a:pPr marL="341280" indent="-340920" algn="just">
              <a:buClr>
                <a:srgbClr val="000000"/>
              </a:buClr>
              <a:buFont typeface="Arial"/>
              <a:buChar char="•"/>
              <a:defRPr/>
            </a:pPr>
            <a:r>
              <a:rPr lang="en-US" sz="2100" spc="-1" dirty="0">
                <a:solidFill>
                  <a:srgbClr val="000000"/>
                </a:solidFill>
                <a:latin typeface="+mn-lt"/>
                <a:cs typeface="Times New Roman" pitchFamily="18" charset="0"/>
              </a:rPr>
              <a:t>These relate to the skills, knowledge, and behavior that students acquire through the programmed.</a:t>
            </a:r>
          </a:p>
          <a:p>
            <a:pPr marL="341280" indent="-340920" algn="just">
              <a:buClr>
                <a:srgbClr val="000000"/>
              </a:buClr>
              <a:buFont typeface="Arial"/>
              <a:buChar char="•"/>
              <a:defRPr/>
            </a:pPr>
            <a:endParaRPr lang="en-US" sz="2100" spc="-1" dirty="0">
              <a:latin typeface="Times New Roman" pitchFamily="18" charset="0"/>
              <a:cs typeface="Times New Roman" pitchFamily="18" charset="0"/>
            </a:endParaRPr>
          </a:p>
        </p:txBody>
      </p:sp>
      <p:sp>
        <p:nvSpPr>
          <p:cNvPr id="10" name="Rectangle 9"/>
          <p:cNvSpPr/>
          <p:nvPr/>
        </p:nvSpPr>
        <p:spPr>
          <a:xfrm>
            <a:off x="457200" y="2887663"/>
            <a:ext cx="4572000" cy="2862262"/>
          </a:xfrm>
          <a:prstGeom prst="rect">
            <a:avLst/>
          </a:prstGeom>
        </p:spPr>
        <p:txBody>
          <a:bodyPr>
            <a:spAutoFit/>
          </a:bodyPr>
          <a:lstStyle/>
          <a:p>
            <a:pPr marL="457200" indent="-456840" algn="just">
              <a:buClr>
                <a:srgbClr val="000000"/>
              </a:buClr>
              <a:buFont typeface="Calibri"/>
              <a:buAutoNum type="arabicPeriod"/>
              <a:defRPr/>
            </a:pPr>
            <a:r>
              <a:rPr lang="en-US" sz="2000" spc="-1" dirty="0">
                <a:solidFill>
                  <a:srgbClr val="000000"/>
                </a:solidFill>
                <a:latin typeface="+mn-lt"/>
                <a:cs typeface="Times New Roman" pitchFamily="18" charset="0"/>
              </a:rPr>
              <a:t>Engineering knowledge</a:t>
            </a:r>
            <a:endParaRPr lang="en-US" sz="2000" spc="-1" dirty="0">
              <a:latin typeface="+mn-lt"/>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mn-lt"/>
                <a:cs typeface="Times New Roman" pitchFamily="18" charset="0"/>
              </a:rPr>
              <a:t>Problem analysis</a:t>
            </a:r>
            <a:endParaRPr lang="en-US" sz="2000" spc="-1" dirty="0">
              <a:latin typeface="+mn-lt"/>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mn-lt"/>
                <a:cs typeface="Times New Roman" pitchFamily="18" charset="0"/>
              </a:rPr>
              <a:t>Design/development of solutions</a:t>
            </a:r>
            <a:endParaRPr lang="en-US" sz="2000" spc="-1" dirty="0">
              <a:latin typeface="+mn-lt"/>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mn-lt"/>
                <a:cs typeface="Times New Roman" pitchFamily="18" charset="0"/>
              </a:rPr>
              <a:t>Conduct investigations of complex problems</a:t>
            </a:r>
            <a:endParaRPr lang="en-US" sz="2000" spc="-1" dirty="0">
              <a:latin typeface="+mn-lt"/>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mn-lt"/>
                <a:cs typeface="Times New Roman" pitchFamily="18" charset="0"/>
              </a:rPr>
              <a:t>Modern tool usage</a:t>
            </a:r>
            <a:endParaRPr lang="en-US" sz="2000" spc="-1" dirty="0">
              <a:latin typeface="+mn-lt"/>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mn-lt"/>
                <a:cs typeface="Times New Roman" pitchFamily="18" charset="0"/>
              </a:rPr>
              <a:t>The engineer and society</a:t>
            </a:r>
            <a:endParaRPr lang="en-US" sz="2000" spc="-1" dirty="0">
              <a:latin typeface="+mn-lt"/>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mn-lt"/>
                <a:cs typeface="Times New Roman" pitchFamily="18" charset="0"/>
              </a:rPr>
              <a:t>Environment and sustainability</a:t>
            </a:r>
            <a:endParaRPr lang="en-US" sz="2000" spc="-1" dirty="0">
              <a:latin typeface="+mn-lt"/>
              <a:cs typeface="Times New Roman" pitchFamily="18" charset="0"/>
            </a:endParaRPr>
          </a:p>
          <a:p>
            <a:pPr marL="457200" indent="-456840" algn="just">
              <a:buClr>
                <a:srgbClr val="000000"/>
              </a:buClr>
              <a:buFont typeface="Calibri"/>
              <a:buAutoNum type="arabicPeriod"/>
              <a:defRPr/>
            </a:pPr>
            <a:r>
              <a:rPr lang="en-US" sz="2000" spc="-1" dirty="0">
                <a:solidFill>
                  <a:srgbClr val="000000"/>
                </a:solidFill>
                <a:latin typeface="+mn-lt"/>
                <a:cs typeface="Times New Roman" pitchFamily="18" charset="0"/>
              </a:rPr>
              <a:t>Ethics</a:t>
            </a:r>
            <a:endParaRPr lang="en-US" sz="2000" spc="-1" dirty="0">
              <a:latin typeface="+mn-lt"/>
              <a:cs typeface="Times New Roman" pitchFamily="18" charset="0"/>
            </a:endParaRPr>
          </a:p>
        </p:txBody>
      </p:sp>
      <p:sp>
        <p:nvSpPr>
          <p:cNvPr id="11" name="CustomShape 3"/>
          <p:cNvSpPr/>
          <p:nvPr/>
        </p:nvSpPr>
        <p:spPr>
          <a:xfrm>
            <a:off x="5175250" y="3079750"/>
            <a:ext cx="3505200" cy="193675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spAutoFit/>
          </a:bodyPr>
          <a:lstStyle/>
          <a:p>
            <a:pPr marL="457560" indent="-457200" algn="just">
              <a:buClr>
                <a:srgbClr val="000000"/>
              </a:buClr>
              <a:buFontTx/>
              <a:buAutoNum type="arabicPeriod" startAt="9"/>
              <a:defRPr/>
            </a:pPr>
            <a:r>
              <a:rPr lang="en-US" sz="2000" spc="-1" dirty="0">
                <a:solidFill>
                  <a:srgbClr val="000000"/>
                </a:solidFill>
                <a:latin typeface="+mj-lt"/>
                <a:cs typeface="Times New Roman" pitchFamily="18" charset="0"/>
              </a:rPr>
              <a:t>Individual and team work</a:t>
            </a:r>
            <a:endParaRPr lang="en-US" sz="2000" spc="-1" dirty="0">
              <a:latin typeface="+mj-lt"/>
              <a:cs typeface="Times New Roman" pitchFamily="18" charset="0"/>
            </a:endParaRPr>
          </a:p>
          <a:p>
            <a:pPr marL="457560" indent="-457200" algn="just">
              <a:buClr>
                <a:srgbClr val="000000"/>
              </a:buClr>
              <a:buFontTx/>
              <a:buAutoNum type="arabicPeriod" startAt="9"/>
              <a:defRPr/>
            </a:pPr>
            <a:r>
              <a:rPr lang="en-US" sz="2000" spc="-1" dirty="0">
                <a:solidFill>
                  <a:srgbClr val="000000"/>
                </a:solidFill>
                <a:latin typeface="+mj-lt"/>
                <a:cs typeface="Times New Roman" pitchFamily="18" charset="0"/>
              </a:rPr>
              <a:t>Communication</a:t>
            </a:r>
            <a:endParaRPr lang="en-US" sz="2000" spc="-1" dirty="0">
              <a:latin typeface="+mj-lt"/>
              <a:cs typeface="Times New Roman" pitchFamily="18" charset="0"/>
            </a:endParaRPr>
          </a:p>
          <a:p>
            <a:pPr marL="457560" indent="-457200" algn="just">
              <a:buClr>
                <a:srgbClr val="000000"/>
              </a:buClr>
              <a:buFontTx/>
              <a:buAutoNum type="arabicPeriod" startAt="9"/>
              <a:defRPr/>
            </a:pPr>
            <a:r>
              <a:rPr lang="en-US" sz="2000" spc="-1" dirty="0">
                <a:solidFill>
                  <a:srgbClr val="000000"/>
                </a:solidFill>
                <a:latin typeface="+mj-lt"/>
                <a:cs typeface="Times New Roman" pitchFamily="18" charset="0"/>
              </a:rPr>
              <a:t>Project management and finance</a:t>
            </a:r>
            <a:endParaRPr lang="en-US" sz="2000" spc="-1" dirty="0">
              <a:latin typeface="+mj-lt"/>
              <a:cs typeface="Times New Roman" pitchFamily="18" charset="0"/>
            </a:endParaRPr>
          </a:p>
          <a:p>
            <a:pPr marL="457560" indent="-457200" algn="just">
              <a:buClr>
                <a:srgbClr val="000000"/>
              </a:buClr>
              <a:buFontTx/>
              <a:buAutoNum type="arabicPeriod" startAt="9"/>
              <a:defRPr/>
            </a:pPr>
            <a:r>
              <a:rPr lang="en-US" sz="2000" spc="-1" dirty="0">
                <a:solidFill>
                  <a:srgbClr val="000000"/>
                </a:solidFill>
                <a:latin typeface="+mj-lt"/>
                <a:cs typeface="Times New Roman" pitchFamily="18" charset="0"/>
              </a:rPr>
              <a:t>Life-long learning</a:t>
            </a:r>
            <a:endParaRPr lang="en-US" sz="2000" spc="-1" dirty="0">
              <a:latin typeface="+mj-lt"/>
              <a:cs typeface="Times New Roman" pitchFamily="18" charset="0"/>
            </a:endParaRPr>
          </a:p>
          <a:p>
            <a:pPr marL="457200" indent="-456840" algn="just">
              <a:buClr>
                <a:srgbClr val="000000"/>
              </a:buClr>
              <a:buFont typeface="Calibri"/>
              <a:buAutoNum type="arabicPeriod"/>
              <a:defRPr/>
            </a:pPr>
            <a:endParaRPr lang="en-US" sz="2000" spc="-1" dirty="0">
              <a:latin typeface="+mj-lt"/>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2E9EA46-1F0B-4CFD-859E-5E63352148D0}" type="datetime1">
              <a:rPr lang="en-US" smtClean="0"/>
              <a:t>8/24/2022</a:t>
            </a:fld>
            <a:endParaRPr lang="en-US"/>
          </a:p>
        </p:txBody>
      </p:sp>
      <p:sp>
        <p:nvSpPr>
          <p:cNvPr id="10854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DBC32B3-6733-4D9A-A042-83A84B79B671}" type="slidenum">
              <a:rPr lang="en-US" altLang="en-US" sz="1200">
                <a:solidFill>
                  <a:srgbClr val="898989"/>
                </a:solidFill>
              </a:rPr>
              <a:pPr>
                <a:spcBef>
                  <a:spcPct val="0"/>
                </a:spcBef>
                <a:buFontTx/>
                <a:buNone/>
              </a:pPr>
              <a:t>90</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General register organization</a:t>
            </a:r>
          </a:p>
        </p:txBody>
      </p:sp>
      <p:pic>
        <p:nvPicPr>
          <p:cNvPr id="10854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0"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pic>
        <p:nvPicPr>
          <p:cNvPr id="108551" name="Picture 3" descr="C:\Users\nayaksir\Desktop\GRO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43000"/>
            <a:ext cx="7924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D82C861-995A-4A12-A892-0DF639237109}" type="datetime1">
              <a:rPr lang="en-US" smtClean="0"/>
              <a:t>8/24/2022</a:t>
            </a:fld>
            <a:endParaRPr lang="en-US"/>
          </a:p>
        </p:txBody>
      </p:sp>
      <p:sp>
        <p:nvSpPr>
          <p:cNvPr id="10957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B3A96A7-1071-44E5-94FF-69A71E577633}" type="slidenum">
              <a:rPr lang="en-US" altLang="en-US" sz="1200">
                <a:solidFill>
                  <a:srgbClr val="898989"/>
                </a:solidFill>
              </a:rPr>
              <a:pPr>
                <a:spcBef>
                  <a:spcPct val="0"/>
                </a:spcBef>
                <a:buFontTx/>
                <a:buNone/>
              </a:pPr>
              <a:t>91</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General register organization</a:t>
            </a:r>
          </a:p>
        </p:txBody>
      </p:sp>
      <p:pic>
        <p:nvPicPr>
          <p:cNvPr id="10957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pic>
        <p:nvPicPr>
          <p:cNvPr id="1095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8" y="1101725"/>
            <a:ext cx="862012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CAC7EDB-F127-41F0-8C3C-014B64AC878E}" type="datetime1">
              <a:rPr lang="en-US" smtClean="0"/>
              <a:t>8/24/2022</a:t>
            </a:fld>
            <a:endParaRPr lang="en-US"/>
          </a:p>
        </p:txBody>
      </p:sp>
      <p:sp>
        <p:nvSpPr>
          <p:cNvPr id="11059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33CA08E-B60C-4873-A774-7EB8F6951C73}" type="slidenum">
              <a:rPr lang="en-US" altLang="en-US" sz="1200">
                <a:solidFill>
                  <a:srgbClr val="898989"/>
                </a:solidFill>
              </a:rPr>
              <a:pPr>
                <a:spcBef>
                  <a:spcPct val="0"/>
                </a:spcBef>
                <a:buFontTx/>
                <a:buNone/>
              </a:pPr>
              <a:t>92</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Encoding of Register Selection Fields</a:t>
            </a:r>
          </a:p>
        </p:txBody>
      </p:sp>
      <p:pic>
        <p:nvPicPr>
          <p:cNvPr id="11059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5"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graphicFrame>
        <p:nvGraphicFramePr>
          <p:cNvPr id="2" name="Table 2"/>
          <p:cNvGraphicFramePr>
            <a:graphicFrameLocks noGrp="1"/>
          </p:cNvGraphicFramePr>
          <p:nvPr/>
        </p:nvGraphicFramePr>
        <p:xfrm>
          <a:off x="990600" y="901700"/>
          <a:ext cx="7391400" cy="51435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xmlns="" val="20000"/>
                    </a:ext>
                  </a:extLst>
                </a:gridCol>
                <a:gridCol w="1847850">
                  <a:extLst>
                    <a:ext uri="{9D8B030D-6E8A-4147-A177-3AD203B41FA5}">
                      <a16:colId xmlns:a16="http://schemas.microsoft.com/office/drawing/2014/main" xmlns="" val="20001"/>
                    </a:ext>
                  </a:extLst>
                </a:gridCol>
                <a:gridCol w="1847850">
                  <a:extLst>
                    <a:ext uri="{9D8B030D-6E8A-4147-A177-3AD203B41FA5}">
                      <a16:colId xmlns:a16="http://schemas.microsoft.com/office/drawing/2014/main" xmlns="" val="20002"/>
                    </a:ext>
                  </a:extLst>
                </a:gridCol>
                <a:gridCol w="1847850">
                  <a:extLst>
                    <a:ext uri="{9D8B030D-6E8A-4147-A177-3AD203B41FA5}">
                      <a16:colId xmlns:a16="http://schemas.microsoft.com/office/drawing/2014/main" xmlns="" val="20003"/>
                    </a:ext>
                  </a:extLst>
                </a:gridCol>
              </a:tblGrid>
              <a:tr h="571500">
                <a:tc>
                  <a:txBody>
                    <a:bodyPr/>
                    <a:lstStyle/>
                    <a:p>
                      <a:pPr algn="ctr"/>
                      <a:r>
                        <a:rPr lang="en-IN" sz="2000" dirty="0"/>
                        <a:t>Binary Code</a:t>
                      </a:r>
                    </a:p>
                  </a:txBody>
                  <a:tcPr/>
                </a:tc>
                <a:tc>
                  <a:txBody>
                    <a:bodyPr/>
                    <a:lstStyle/>
                    <a:p>
                      <a:pPr algn="ctr"/>
                      <a:r>
                        <a:rPr lang="en-IN" sz="2000" dirty="0"/>
                        <a:t>SELA</a:t>
                      </a:r>
                    </a:p>
                  </a:txBody>
                  <a:tcPr/>
                </a:tc>
                <a:tc>
                  <a:txBody>
                    <a:bodyPr/>
                    <a:lstStyle/>
                    <a:p>
                      <a:pPr algn="ctr"/>
                      <a:r>
                        <a:rPr lang="en-IN" sz="2000" dirty="0"/>
                        <a:t>SELB</a:t>
                      </a:r>
                    </a:p>
                  </a:txBody>
                  <a:tcPr/>
                </a:tc>
                <a:tc>
                  <a:txBody>
                    <a:bodyPr/>
                    <a:lstStyle/>
                    <a:p>
                      <a:pPr algn="ctr"/>
                      <a:r>
                        <a:rPr lang="en-IN" sz="2000" dirty="0"/>
                        <a:t>SELD</a:t>
                      </a:r>
                    </a:p>
                  </a:txBody>
                  <a:tcPr/>
                </a:tc>
                <a:extLst>
                  <a:ext uri="{0D108BD9-81ED-4DB2-BD59-A6C34878D82A}">
                    <a16:rowId xmlns:a16="http://schemas.microsoft.com/office/drawing/2014/main" xmlns="" val="10000"/>
                  </a:ext>
                </a:extLst>
              </a:tr>
              <a:tr h="571500">
                <a:tc>
                  <a:txBody>
                    <a:bodyPr/>
                    <a:lstStyle/>
                    <a:p>
                      <a:pPr algn="ctr"/>
                      <a:r>
                        <a:rPr lang="en-IN" sz="2000" dirty="0"/>
                        <a:t>000</a:t>
                      </a:r>
                    </a:p>
                  </a:txBody>
                  <a:tcPr/>
                </a:tc>
                <a:tc>
                  <a:txBody>
                    <a:bodyPr/>
                    <a:lstStyle/>
                    <a:p>
                      <a:pPr algn="ctr"/>
                      <a:r>
                        <a:rPr lang="en-IN" sz="2000" dirty="0"/>
                        <a:t>INPUT</a:t>
                      </a:r>
                    </a:p>
                  </a:txBody>
                  <a:tcPr/>
                </a:tc>
                <a:tc>
                  <a:txBody>
                    <a:bodyPr/>
                    <a:lstStyle/>
                    <a:p>
                      <a:pPr algn="ctr"/>
                      <a:r>
                        <a:rPr lang="en-IN" sz="2000" dirty="0"/>
                        <a:t>INPUT</a:t>
                      </a:r>
                    </a:p>
                  </a:txBody>
                  <a:tcPr/>
                </a:tc>
                <a:tc>
                  <a:txBody>
                    <a:bodyPr/>
                    <a:lstStyle/>
                    <a:p>
                      <a:pPr algn="ctr"/>
                      <a:r>
                        <a:rPr lang="en-IN" sz="2000" dirty="0"/>
                        <a:t>NONE</a:t>
                      </a:r>
                    </a:p>
                  </a:txBody>
                  <a:tcPr/>
                </a:tc>
                <a:extLst>
                  <a:ext uri="{0D108BD9-81ED-4DB2-BD59-A6C34878D82A}">
                    <a16:rowId xmlns:a16="http://schemas.microsoft.com/office/drawing/2014/main" xmlns="" val="10001"/>
                  </a:ext>
                </a:extLst>
              </a:tr>
              <a:tr h="571500">
                <a:tc>
                  <a:txBody>
                    <a:bodyPr/>
                    <a:lstStyle/>
                    <a:p>
                      <a:pPr algn="ctr"/>
                      <a:r>
                        <a:rPr lang="en-IN" sz="2000" dirty="0"/>
                        <a:t>001</a:t>
                      </a:r>
                    </a:p>
                  </a:txBody>
                  <a:tcPr/>
                </a:tc>
                <a:tc>
                  <a:txBody>
                    <a:bodyPr/>
                    <a:lstStyle/>
                    <a:p>
                      <a:pPr algn="ctr"/>
                      <a:r>
                        <a:rPr lang="en-IN" sz="2000" dirty="0"/>
                        <a:t>R1</a:t>
                      </a:r>
                    </a:p>
                  </a:txBody>
                  <a:tcPr/>
                </a:tc>
                <a:tc>
                  <a:txBody>
                    <a:bodyPr/>
                    <a:lstStyle/>
                    <a:p>
                      <a:pPr algn="ctr"/>
                      <a:r>
                        <a:rPr lang="en-IN" sz="2000" dirty="0"/>
                        <a:t>R1</a:t>
                      </a:r>
                    </a:p>
                  </a:txBody>
                  <a:tcPr/>
                </a:tc>
                <a:tc>
                  <a:txBody>
                    <a:bodyPr/>
                    <a:lstStyle/>
                    <a:p>
                      <a:pPr algn="ctr"/>
                      <a:r>
                        <a:rPr lang="en-IN" sz="2000" dirty="0"/>
                        <a:t>R1</a:t>
                      </a:r>
                    </a:p>
                  </a:txBody>
                  <a:tcPr/>
                </a:tc>
                <a:extLst>
                  <a:ext uri="{0D108BD9-81ED-4DB2-BD59-A6C34878D82A}">
                    <a16:rowId xmlns:a16="http://schemas.microsoft.com/office/drawing/2014/main" xmlns="" val="10002"/>
                  </a:ext>
                </a:extLst>
              </a:tr>
              <a:tr h="571500">
                <a:tc>
                  <a:txBody>
                    <a:bodyPr/>
                    <a:lstStyle/>
                    <a:p>
                      <a:pPr algn="ctr"/>
                      <a:r>
                        <a:rPr lang="en-IN" sz="2000" dirty="0"/>
                        <a:t>010</a:t>
                      </a:r>
                    </a:p>
                  </a:txBody>
                  <a:tcPr/>
                </a:tc>
                <a:tc>
                  <a:txBody>
                    <a:bodyPr/>
                    <a:lstStyle/>
                    <a:p>
                      <a:pPr algn="ctr"/>
                      <a:r>
                        <a:rPr lang="en-IN" sz="2000" dirty="0"/>
                        <a:t>R2</a:t>
                      </a:r>
                    </a:p>
                  </a:txBody>
                  <a:tcPr/>
                </a:tc>
                <a:tc>
                  <a:txBody>
                    <a:bodyPr/>
                    <a:lstStyle/>
                    <a:p>
                      <a:pPr algn="ctr"/>
                      <a:r>
                        <a:rPr lang="en-IN" sz="2000" dirty="0"/>
                        <a:t>R2</a:t>
                      </a:r>
                    </a:p>
                  </a:txBody>
                  <a:tcPr/>
                </a:tc>
                <a:tc>
                  <a:txBody>
                    <a:bodyPr/>
                    <a:lstStyle/>
                    <a:p>
                      <a:pPr algn="ctr"/>
                      <a:r>
                        <a:rPr lang="en-IN" sz="2000" dirty="0"/>
                        <a:t>R2</a:t>
                      </a:r>
                    </a:p>
                  </a:txBody>
                  <a:tcPr/>
                </a:tc>
                <a:extLst>
                  <a:ext uri="{0D108BD9-81ED-4DB2-BD59-A6C34878D82A}">
                    <a16:rowId xmlns:a16="http://schemas.microsoft.com/office/drawing/2014/main" xmlns="" val="10003"/>
                  </a:ext>
                </a:extLst>
              </a:tr>
              <a:tr h="571500">
                <a:tc>
                  <a:txBody>
                    <a:bodyPr/>
                    <a:lstStyle/>
                    <a:p>
                      <a:pPr algn="ctr"/>
                      <a:r>
                        <a:rPr lang="en-IN" sz="2000" dirty="0"/>
                        <a:t>011</a:t>
                      </a:r>
                    </a:p>
                  </a:txBody>
                  <a:tcPr/>
                </a:tc>
                <a:tc>
                  <a:txBody>
                    <a:bodyPr/>
                    <a:lstStyle/>
                    <a:p>
                      <a:pPr algn="ctr"/>
                      <a:r>
                        <a:rPr lang="en-IN" sz="2000" dirty="0"/>
                        <a:t>R3</a:t>
                      </a:r>
                    </a:p>
                  </a:txBody>
                  <a:tcPr/>
                </a:tc>
                <a:tc>
                  <a:txBody>
                    <a:bodyPr/>
                    <a:lstStyle/>
                    <a:p>
                      <a:pPr algn="ctr"/>
                      <a:r>
                        <a:rPr lang="en-IN" sz="2000" dirty="0"/>
                        <a:t>R3</a:t>
                      </a:r>
                    </a:p>
                  </a:txBody>
                  <a:tcPr/>
                </a:tc>
                <a:tc>
                  <a:txBody>
                    <a:bodyPr/>
                    <a:lstStyle/>
                    <a:p>
                      <a:pPr algn="ctr"/>
                      <a:r>
                        <a:rPr lang="en-IN" sz="2000" dirty="0"/>
                        <a:t>R3</a:t>
                      </a:r>
                    </a:p>
                  </a:txBody>
                  <a:tcPr/>
                </a:tc>
                <a:extLst>
                  <a:ext uri="{0D108BD9-81ED-4DB2-BD59-A6C34878D82A}">
                    <a16:rowId xmlns:a16="http://schemas.microsoft.com/office/drawing/2014/main" xmlns="" val="10004"/>
                  </a:ext>
                </a:extLst>
              </a:tr>
              <a:tr h="571500">
                <a:tc>
                  <a:txBody>
                    <a:bodyPr/>
                    <a:lstStyle/>
                    <a:p>
                      <a:pPr algn="ctr"/>
                      <a:r>
                        <a:rPr lang="en-IN" sz="2000" dirty="0"/>
                        <a:t>100</a:t>
                      </a:r>
                    </a:p>
                  </a:txBody>
                  <a:tcPr/>
                </a:tc>
                <a:tc>
                  <a:txBody>
                    <a:bodyPr/>
                    <a:lstStyle/>
                    <a:p>
                      <a:pPr algn="ctr"/>
                      <a:r>
                        <a:rPr lang="en-IN" sz="2000" dirty="0"/>
                        <a:t>R4</a:t>
                      </a:r>
                    </a:p>
                  </a:txBody>
                  <a:tcPr/>
                </a:tc>
                <a:tc>
                  <a:txBody>
                    <a:bodyPr/>
                    <a:lstStyle/>
                    <a:p>
                      <a:pPr algn="ctr"/>
                      <a:r>
                        <a:rPr lang="en-IN" sz="2000" dirty="0"/>
                        <a:t>R4</a:t>
                      </a:r>
                    </a:p>
                  </a:txBody>
                  <a:tcPr/>
                </a:tc>
                <a:tc>
                  <a:txBody>
                    <a:bodyPr/>
                    <a:lstStyle/>
                    <a:p>
                      <a:pPr algn="ctr"/>
                      <a:r>
                        <a:rPr lang="en-IN" sz="2000" dirty="0"/>
                        <a:t>R4</a:t>
                      </a:r>
                    </a:p>
                  </a:txBody>
                  <a:tcPr/>
                </a:tc>
                <a:extLst>
                  <a:ext uri="{0D108BD9-81ED-4DB2-BD59-A6C34878D82A}">
                    <a16:rowId xmlns:a16="http://schemas.microsoft.com/office/drawing/2014/main" xmlns="" val="10005"/>
                  </a:ext>
                </a:extLst>
              </a:tr>
              <a:tr h="571500">
                <a:tc>
                  <a:txBody>
                    <a:bodyPr/>
                    <a:lstStyle/>
                    <a:p>
                      <a:pPr algn="ctr"/>
                      <a:r>
                        <a:rPr lang="en-IN" sz="2000" dirty="0"/>
                        <a:t>101</a:t>
                      </a:r>
                    </a:p>
                  </a:txBody>
                  <a:tcPr/>
                </a:tc>
                <a:tc>
                  <a:txBody>
                    <a:bodyPr/>
                    <a:lstStyle/>
                    <a:p>
                      <a:pPr algn="ctr"/>
                      <a:r>
                        <a:rPr lang="en-IN" sz="2000" dirty="0"/>
                        <a:t>R5</a:t>
                      </a:r>
                    </a:p>
                  </a:txBody>
                  <a:tcPr/>
                </a:tc>
                <a:tc>
                  <a:txBody>
                    <a:bodyPr/>
                    <a:lstStyle/>
                    <a:p>
                      <a:pPr algn="ctr"/>
                      <a:r>
                        <a:rPr lang="en-IN" sz="2000" dirty="0"/>
                        <a:t>R5</a:t>
                      </a:r>
                    </a:p>
                  </a:txBody>
                  <a:tcPr/>
                </a:tc>
                <a:tc>
                  <a:txBody>
                    <a:bodyPr/>
                    <a:lstStyle/>
                    <a:p>
                      <a:pPr algn="ctr"/>
                      <a:r>
                        <a:rPr lang="en-IN" sz="2000" dirty="0"/>
                        <a:t>R5</a:t>
                      </a:r>
                    </a:p>
                  </a:txBody>
                  <a:tcPr/>
                </a:tc>
                <a:extLst>
                  <a:ext uri="{0D108BD9-81ED-4DB2-BD59-A6C34878D82A}">
                    <a16:rowId xmlns:a16="http://schemas.microsoft.com/office/drawing/2014/main" xmlns="" val="10006"/>
                  </a:ext>
                </a:extLst>
              </a:tr>
              <a:tr h="571500">
                <a:tc>
                  <a:txBody>
                    <a:bodyPr/>
                    <a:lstStyle/>
                    <a:p>
                      <a:pPr algn="ctr"/>
                      <a:r>
                        <a:rPr lang="en-IN" sz="2000" dirty="0"/>
                        <a:t>110</a:t>
                      </a:r>
                    </a:p>
                  </a:txBody>
                  <a:tcPr/>
                </a:tc>
                <a:tc>
                  <a:txBody>
                    <a:bodyPr/>
                    <a:lstStyle/>
                    <a:p>
                      <a:pPr algn="ctr"/>
                      <a:r>
                        <a:rPr lang="en-IN" sz="2000" dirty="0"/>
                        <a:t>R6</a:t>
                      </a:r>
                    </a:p>
                  </a:txBody>
                  <a:tcPr/>
                </a:tc>
                <a:tc>
                  <a:txBody>
                    <a:bodyPr/>
                    <a:lstStyle/>
                    <a:p>
                      <a:pPr algn="ctr"/>
                      <a:r>
                        <a:rPr lang="en-IN" sz="2000" dirty="0"/>
                        <a:t>R6</a:t>
                      </a:r>
                    </a:p>
                  </a:txBody>
                  <a:tcPr/>
                </a:tc>
                <a:tc>
                  <a:txBody>
                    <a:bodyPr/>
                    <a:lstStyle/>
                    <a:p>
                      <a:pPr algn="ctr"/>
                      <a:r>
                        <a:rPr lang="en-IN" sz="2000" dirty="0"/>
                        <a:t>R6</a:t>
                      </a:r>
                    </a:p>
                  </a:txBody>
                  <a:tcPr/>
                </a:tc>
                <a:extLst>
                  <a:ext uri="{0D108BD9-81ED-4DB2-BD59-A6C34878D82A}">
                    <a16:rowId xmlns:a16="http://schemas.microsoft.com/office/drawing/2014/main" xmlns="" val="10007"/>
                  </a:ext>
                </a:extLst>
              </a:tr>
              <a:tr h="571500">
                <a:tc>
                  <a:txBody>
                    <a:bodyPr/>
                    <a:lstStyle/>
                    <a:p>
                      <a:pPr algn="ctr"/>
                      <a:r>
                        <a:rPr lang="en-IN" sz="2000" dirty="0"/>
                        <a:t>111</a:t>
                      </a:r>
                    </a:p>
                  </a:txBody>
                  <a:tcPr/>
                </a:tc>
                <a:tc>
                  <a:txBody>
                    <a:bodyPr/>
                    <a:lstStyle/>
                    <a:p>
                      <a:pPr algn="ctr"/>
                      <a:r>
                        <a:rPr lang="en-IN" sz="2000" dirty="0"/>
                        <a:t>R7</a:t>
                      </a:r>
                    </a:p>
                  </a:txBody>
                  <a:tcPr/>
                </a:tc>
                <a:tc>
                  <a:txBody>
                    <a:bodyPr/>
                    <a:lstStyle/>
                    <a:p>
                      <a:pPr algn="ctr"/>
                      <a:r>
                        <a:rPr lang="en-IN" sz="2000" dirty="0"/>
                        <a:t>R7</a:t>
                      </a:r>
                    </a:p>
                  </a:txBody>
                  <a:tcPr/>
                </a:tc>
                <a:tc>
                  <a:txBody>
                    <a:bodyPr/>
                    <a:lstStyle/>
                    <a:p>
                      <a:pPr algn="ctr"/>
                      <a:r>
                        <a:rPr lang="en-IN" sz="2000" dirty="0"/>
                        <a:t>R7</a:t>
                      </a:r>
                    </a:p>
                  </a:txBody>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4523387-2CD2-46B6-A7E5-55BDF659D537}" type="datetime1">
              <a:rPr lang="en-US" smtClean="0"/>
              <a:t>8/24/2022</a:t>
            </a:fld>
            <a:endParaRPr lang="en-US"/>
          </a:p>
        </p:txBody>
      </p:sp>
      <p:sp>
        <p:nvSpPr>
          <p:cNvPr id="111619"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FA9037E-287A-4D32-B82B-9E6EABE4159C}" type="slidenum">
              <a:rPr lang="en-US" altLang="en-US" sz="1200">
                <a:solidFill>
                  <a:srgbClr val="898989"/>
                </a:solidFill>
              </a:rPr>
              <a:pPr>
                <a:spcBef>
                  <a:spcPct val="0"/>
                </a:spcBef>
                <a:buFontTx/>
                <a:buNone/>
              </a:pPr>
              <a:t>93</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Encoding of ALU Operations</a:t>
            </a:r>
          </a:p>
        </p:txBody>
      </p:sp>
      <p:pic>
        <p:nvPicPr>
          <p:cNvPr id="111621"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2"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5"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graphicFrame>
        <p:nvGraphicFramePr>
          <p:cNvPr id="2" name="Table 2"/>
          <p:cNvGraphicFramePr>
            <a:graphicFrameLocks noGrp="1"/>
          </p:cNvGraphicFramePr>
          <p:nvPr/>
        </p:nvGraphicFramePr>
        <p:xfrm>
          <a:off x="1371600" y="1066800"/>
          <a:ext cx="6629400" cy="40005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571500">
                <a:tc>
                  <a:txBody>
                    <a:bodyPr/>
                    <a:lstStyle/>
                    <a:p>
                      <a:pPr algn="ctr"/>
                      <a:r>
                        <a:rPr lang="en-IN" sz="2000" dirty="0"/>
                        <a:t>OPR Select</a:t>
                      </a:r>
                    </a:p>
                  </a:txBody>
                  <a:tcPr/>
                </a:tc>
                <a:tc>
                  <a:txBody>
                    <a:bodyPr/>
                    <a:lstStyle/>
                    <a:p>
                      <a:pPr algn="ctr"/>
                      <a:r>
                        <a:rPr lang="en-IN" sz="2000" dirty="0"/>
                        <a:t>Operation</a:t>
                      </a:r>
                    </a:p>
                  </a:txBody>
                  <a:tcPr/>
                </a:tc>
                <a:tc>
                  <a:txBody>
                    <a:bodyPr/>
                    <a:lstStyle/>
                    <a:p>
                      <a:pPr algn="ctr"/>
                      <a:r>
                        <a:rPr lang="en-IN" sz="2000" dirty="0"/>
                        <a:t>Symbol</a:t>
                      </a:r>
                    </a:p>
                  </a:txBody>
                  <a:tcPr/>
                </a:tc>
                <a:extLst>
                  <a:ext uri="{0D108BD9-81ED-4DB2-BD59-A6C34878D82A}">
                    <a16:rowId xmlns:a16="http://schemas.microsoft.com/office/drawing/2014/main" xmlns="" val="10000"/>
                  </a:ext>
                </a:extLst>
              </a:tr>
              <a:tr h="571500">
                <a:tc>
                  <a:txBody>
                    <a:bodyPr/>
                    <a:lstStyle/>
                    <a:p>
                      <a:pPr algn="ctr"/>
                      <a:r>
                        <a:rPr lang="en-IN" sz="2000" dirty="0"/>
                        <a:t>00000</a:t>
                      </a:r>
                    </a:p>
                  </a:txBody>
                  <a:tcPr/>
                </a:tc>
                <a:tc>
                  <a:txBody>
                    <a:bodyPr/>
                    <a:lstStyle/>
                    <a:p>
                      <a:pPr algn="ctr"/>
                      <a:r>
                        <a:rPr lang="en-IN" sz="2000" dirty="0"/>
                        <a:t>Transfer A</a:t>
                      </a:r>
                    </a:p>
                  </a:txBody>
                  <a:tcPr/>
                </a:tc>
                <a:tc>
                  <a:txBody>
                    <a:bodyPr/>
                    <a:lstStyle/>
                    <a:p>
                      <a:pPr algn="ctr"/>
                      <a:r>
                        <a:rPr lang="en-IN" sz="2000" dirty="0"/>
                        <a:t>TSFA</a:t>
                      </a:r>
                    </a:p>
                  </a:txBody>
                  <a:tcPr/>
                </a:tc>
                <a:extLst>
                  <a:ext uri="{0D108BD9-81ED-4DB2-BD59-A6C34878D82A}">
                    <a16:rowId xmlns:a16="http://schemas.microsoft.com/office/drawing/2014/main" xmlns="" val="10001"/>
                  </a:ext>
                </a:extLst>
              </a:tr>
              <a:tr h="571500">
                <a:tc>
                  <a:txBody>
                    <a:bodyPr/>
                    <a:lstStyle/>
                    <a:p>
                      <a:pPr algn="ctr"/>
                      <a:r>
                        <a:rPr lang="en-IN" sz="2000" dirty="0"/>
                        <a:t>00001</a:t>
                      </a:r>
                    </a:p>
                  </a:txBody>
                  <a:tcPr/>
                </a:tc>
                <a:tc>
                  <a:txBody>
                    <a:bodyPr/>
                    <a:lstStyle/>
                    <a:p>
                      <a:pPr algn="ctr"/>
                      <a:r>
                        <a:rPr lang="en-IN" sz="2000" dirty="0"/>
                        <a:t>Increment A</a:t>
                      </a:r>
                    </a:p>
                  </a:txBody>
                  <a:tcPr/>
                </a:tc>
                <a:tc>
                  <a:txBody>
                    <a:bodyPr/>
                    <a:lstStyle/>
                    <a:p>
                      <a:pPr algn="ctr"/>
                      <a:r>
                        <a:rPr lang="en-IN" sz="2000" dirty="0"/>
                        <a:t>INCA</a:t>
                      </a:r>
                    </a:p>
                  </a:txBody>
                  <a:tcPr/>
                </a:tc>
                <a:extLst>
                  <a:ext uri="{0D108BD9-81ED-4DB2-BD59-A6C34878D82A}">
                    <a16:rowId xmlns:a16="http://schemas.microsoft.com/office/drawing/2014/main" xmlns="" val="10002"/>
                  </a:ext>
                </a:extLst>
              </a:tr>
              <a:tr h="571500">
                <a:tc>
                  <a:txBody>
                    <a:bodyPr/>
                    <a:lstStyle/>
                    <a:p>
                      <a:pPr algn="ctr"/>
                      <a:r>
                        <a:rPr lang="en-IN" sz="2000" dirty="0"/>
                        <a:t>00010</a:t>
                      </a:r>
                    </a:p>
                  </a:txBody>
                  <a:tcPr/>
                </a:tc>
                <a:tc>
                  <a:txBody>
                    <a:bodyPr/>
                    <a:lstStyle/>
                    <a:p>
                      <a:pPr algn="ctr"/>
                      <a:r>
                        <a:rPr lang="en-IN" sz="2000" dirty="0"/>
                        <a:t>Add A + B</a:t>
                      </a:r>
                    </a:p>
                  </a:txBody>
                  <a:tcPr/>
                </a:tc>
                <a:tc>
                  <a:txBody>
                    <a:bodyPr/>
                    <a:lstStyle/>
                    <a:p>
                      <a:pPr algn="ctr"/>
                      <a:r>
                        <a:rPr lang="en-IN" sz="2000" dirty="0"/>
                        <a:t>ADD</a:t>
                      </a:r>
                    </a:p>
                  </a:txBody>
                  <a:tcPr/>
                </a:tc>
                <a:extLst>
                  <a:ext uri="{0D108BD9-81ED-4DB2-BD59-A6C34878D82A}">
                    <a16:rowId xmlns:a16="http://schemas.microsoft.com/office/drawing/2014/main" xmlns="" val="10003"/>
                  </a:ext>
                </a:extLst>
              </a:tr>
              <a:tr h="571500">
                <a:tc>
                  <a:txBody>
                    <a:bodyPr/>
                    <a:lstStyle/>
                    <a:p>
                      <a:pPr algn="ctr"/>
                      <a:r>
                        <a:rPr lang="en-IN" sz="2000" dirty="0"/>
                        <a:t>00101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Subtract A - B</a:t>
                      </a:r>
                    </a:p>
                  </a:txBody>
                  <a:tcPr/>
                </a:tc>
                <a:tc>
                  <a:txBody>
                    <a:bodyPr/>
                    <a:lstStyle/>
                    <a:p>
                      <a:pPr algn="ctr"/>
                      <a:r>
                        <a:rPr lang="en-IN" sz="2000" dirty="0"/>
                        <a:t>SUB</a:t>
                      </a:r>
                    </a:p>
                  </a:txBody>
                  <a:tcPr/>
                </a:tc>
                <a:extLst>
                  <a:ext uri="{0D108BD9-81ED-4DB2-BD59-A6C34878D82A}">
                    <a16:rowId xmlns:a16="http://schemas.microsoft.com/office/drawing/2014/main" xmlns="" val="10004"/>
                  </a:ext>
                </a:extLst>
              </a:tr>
              <a:tr h="571500">
                <a:tc>
                  <a:txBody>
                    <a:bodyPr/>
                    <a:lstStyle/>
                    <a:p>
                      <a:pPr algn="ctr"/>
                      <a:r>
                        <a:rPr lang="en-IN" sz="2000" dirty="0"/>
                        <a:t>00110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Decrement A</a:t>
                      </a:r>
                    </a:p>
                  </a:txBody>
                  <a:tcPr/>
                </a:tc>
                <a:tc>
                  <a:txBody>
                    <a:bodyPr/>
                    <a:lstStyle/>
                    <a:p>
                      <a:pPr algn="ctr"/>
                      <a:r>
                        <a:rPr lang="en-IN" sz="2000" dirty="0"/>
                        <a:t>DECA</a:t>
                      </a:r>
                    </a:p>
                  </a:txBody>
                  <a:tcPr/>
                </a:tc>
                <a:extLst>
                  <a:ext uri="{0D108BD9-81ED-4DB2-BD59-A6C34878D82A}">
                    <a16:rowId xmlns:a16="http://schemas.microsoft.com/office/drawing/2014/main" xmlns="" val="10005"/>
                  </a:ext>
                </a:extLst>
              </a:tr>
              <a:tr h="571500">
                <a:tc>
                  <a:txBody>
                    <a:bodyPr/>
                    <a:lstStyle/>
                    <a:p>
                      <a:pPr algn="ctr"/>
                      <a:r>
                        <a:rPr lang="en-IN" sz="2000" dirty="0"/>
                        <a:t>01000</a:t>
                      </a:r>
                    </a:p>
                  </a:txBody>
                  <a:tcPr/>
                </a:tc>
                <a:tc>
                  <a:txBody>
                    <a:bodyPr/>
                    <a:lstStyle/>
                    <a:p>
                      <a:pPr algn="ctr"/>
                      <a:r>
                        <a:rPr lang="en-IN" sz="2000" dirty="0"/>
                        <a:t>AND A and B</a:t>
                      </a:r>
                    </a:p>
                  </a:txBody>
                  <a:tcPr/>
                </a:tc>
                <a:tc>
                  <a:txBody>
                    <a:bodyPr/>
                    <a:lstStyle/>
                    <a:p>
                      <a:pPr algn="ctr"/>
                      <a:r>
                        <a:rPr lang="en-IN" sz="2000" dirty="0"/>
                        <a:t>AND</a:t>
                      </a:r>
                    </a:p>
                  </a:txBody>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E278850-CD4D-418C-86B0-3518CCDAEEC2}" type="datetime1">
              <a:rPr lang="en-US" smtClean="0"/>
              <a:t>8/24/2022</a:t>
            </a:fld>
            <a:endParaRPr lang="en-US"/>
          </a:p>
        </p:txBody>
      </p:sp>
      <p:sp>
        <p:nvSpPr>
          <p:cNvPr id="112643"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2B9F8CD-88E1-4B48-893E-6D7646A15F4D}" type="slidenum">
              <a:rPr lang="en-US" altLang="en-US" sz="1200">
                <a:solidFill>
                  <a:srgbClr val="898989"/>
                </a:solidFill>
              </a:rPr>
              <a:pPr>
                <a:spcBef>
                  <a:spcPct val="0"/>
                </a:spcBef>
                <a:buFontTx/>
                <a:buNone/>
              </a:pPr>
              <a:t>94</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Example of Microoperations</a:t>
            </a:r>
          </a:p>
        </p:txBody>
      </p:sp>
      <p:pic>
        <p:nvPicPr>
          <p:cNvPr id="112645"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0" name="TextBox 9"/>
          <p:cNvSpPr txBox="1"/>
          <p:nvPr/>
        </p:nvSpPr>
        <p:spPr>
          <a:xfrm>
            <a:off x="381000" y="1066800"/>
            <a:ext cx="8534400" cy="1446213"/>
          </a:xfrm>
          <a:prstGeom prst="rect">
            <a:avLst/>
          </a:prstGeom>
          <a:noFill/>
        </p:spPr>
        <p:txBody>
          <a:bodyPr>
            <a:spAutoFit/>
          </a:bodyPr>
          <a:lstStyle/>
          <a:p>
            <a:pPr eaLnBrk="1" hangingPunct="1">
              <a:defRPr/>
            </a:pPr>
            <a:r>
              <a:rPr lang="en-US" sz="2200" dirty="0">
                <a:latin typeface="+mn-lt"/>
                <a:cs typeface="Arial" charset="0"/>
              </a:rPr>
              <a:t>Subtract microoperation:</a:t>
            </a:r>
          </a:p>
          <a:p>
            <a:pPr algn="ctr" eaLnBrk="1" hangingPunct="1">
              <a:defRPr/>
            </a:pPr>
            <a:r>
              <a:rPr lang="en-US" sz="2200" dirty="0">
                <a:latin typeface="+mn-lt"/>
                <a:cs typeface="Arial" charset="0"/>
              </a:rPr>
              <a:t>R1 </a:t>
            </a:r>
            <a:r>
              <a:rPr lang="en-US" sz="2200" dirty="0">
                <a:latin typeface="+mn-lt"/>
                <a:cs typeface="Arial" charset="0"/>
                <a:sym typeface="Wingdings" panose="05000000000000000000" pitchFamily="2" charset="2"/>
              </a:rPr>
              <a:t>-----  R2 – R3</a:t>
            </a:r>
          </a:p>
          <a:p>
            <a:pPr eaLnBrk="1" hangingPunct="1">
              <a:defRPr/>
            </a:pPr>
            <a:endParaRPr lang="en-US" sz="2200" dirty="0">
              <a:latin typeface="+mn-lt"/>
              <a:cs typeface="Arial" charset="0"/>
              <a:sym typeface="Wingdings" panose="05000000000000000000" pitchFamily="2" charset="2"/>
            </a:endParaRPr>
          </a:p>
          <a:p>
            <a:pPr eaLnBrk="1" hangingPunct="1">
              <a:defRPr/>
            </a:pPr>
            <a:r>
              <a:rPr lang="en-US" sz="2200" dirty="0">
                <a:latin typeface="+mn-lt"/>
                <a:cs typeface="Arial" charset="0"/>
                <a:sym typeface="Wingdings" panose="05000000000000000000" pitchFamily="2" charset="2"/>
              </a:rPr>
              <a:t>Binary control word for subtract microoperation-</a:t>
            </a:r>
            <a:endParaRPr lang="en-US" sz="2200" dirty="0">
              <a:latin typeface="+mn-lt"/>
              <a:cs typeface="Arial" charset="0"/>
            </a:endParaRPr>
          </a:p>
        </p:txBody>
      </p:sp>
      <p:graphicFrame>
        <p:nvGraphicFramePr>
          <p:cNvPr id="11" name="Table 10"/>
          <p:cNvGraphicFramePr>
            <a:graphicFrameLocks noGrp="1"/>
          </p:cNvGraphicFramePr>
          <p:nvPr/>
        </p:nvGraphicFramePr>
        <p:xfrm>
          <a:off x="2266950" y="2714625"/>
          <a:ext cx="5886449" cy="1387475"/>
        </p:xfrm>
        <a:graphic>
          <a:graphicData uri="http://schemas.openxmlformats.org/drawingml/2006/table">
            <a:tbl>
              <a:tblPr/>
              <a:tblGrid>
                <a:gridCol w="1869245">
                  <a:extLst>
                    <a:ext uri="{9D8B030D-6E8A-4147-A177-3AD203B41FA5}">
                      <a16:colId xmlns:a16="http://schemas.microsoft.com/office/drawing/2014/main" xmlns="" val="20000"/>
                    </a:ext>
                  </a:extLst>
                </a:gridCol>
                <a:gridCol w="1073980">
                  <a:extLst>
                    <a:ext uri="{9D8B030D-6E8A-4147-A177-3AD203B41FA5}">
                      <a16:colId xmlns:a16="http://schemas.microsoft.com/office/drawing/2014/main" xmlns="" val="20001"/>
                    </a:ext>
                  </a:extLst>
                </a:gridCol>
                <a:gridCol w="1034960">
                  <a:extLst>
                    <a:ext uri="{9D8B030D-6E8A-4147-A177-3AD203B41FA5}">
                      <a16:colId xmlns:a16="http://schemas.microsoft.com/office/drawing/2014/main" xmlns="" val="20002"/>
                    </a:ext>
                  </a:extLst>
                </a:gridCol>
                <a:gridCol w="1072121">
                  <a:extLst>
                    <a:ext uri="{9D8B030D-6E8A-4147-A177-3AD203B41FA5}">
                      <a16:colId xmlns:a16="http://schemas.microsoft.com/office/drawing/2014/main" xmlns="" val="20003"/>
                    </a:ext>
                  </a:extLst>
                </a:gridCol>
                <a:gridCol w="836143">
                  <a:extLst>
                    <a:ext uri="{9D8B030D-6E8A-4147-A177-3AD203B41FA5}">
                      <a16:colId xmlns:a16="http://schemas.microsoft.com/office/drawing/2014/main" xmlns="" val="20004"/>
                    </a:ext>
                  </a:extLst>
                </a:gridCol>
              </a:tblGrid>
              <a:tr h="3354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Field:</a:t>
                      </a:r>
                    </a:p>
                  </a:txBody>
                  <a:tcPr marL="0" marR="0" marT="0" marB="0" anchor="b" horzOverflow="overflow">
                    <a:lnL>
                      <a:noFill/>
                    </a:lnL>
                    <a:lnR>
                      <a:noFill/>
                    </a:lnR>
                    <a:lnT>
                      <a:noFill/>
                    </a:lnT>
                    <a:lnB>
                      <a:noFill/>
                    </a:lnB>
                    <a:lnTlToBr>
                      <a:noFill/>
                    </a:lnTlToBr>
                    <a:lnBlToTr>
                      <a:noFill/>
                    </a:lnBlToTr>
                    <a:noFill/>
                  </a:tcPr>
                </a:tc>
                <a:tc>
                  <a:txBody>
                    <a:bodyPr/>
                    <a:lstStyle/>
                    <a:p>
                      <a:pPr marL="7620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SELA</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SELB</a:t>
                      </a:r>
                    </a:p>
                  </a:txBody>
                  <a:tcPr marL="0" marR="0" marT="0" marB="0" anchor="b" horzOverflow="overflow">
                    <a:lnL>
                      <a:noFill/>
                    </a:lnL>
                    <a:lnR>
                      <a:noFill/>
                    </a:lnR>
                    <a:lnT>
                      <a:noFill/>
                    </a:lnT>
                    <a:lnB>
                      <a:noFill/>
                    </a:lnB>
                    <a:lnTlToBr>
                      <a:noFill/>
                    </a:lnTlToBr>
                    <a:lnBlToTr>
                      <a:noFill/>
                    </a:lnBlToTr>
                    <a:noFill/>
                  </a:tcPr>
                </a:tc>
                <a:tc>
                  <a:txBody>
                    <a:bodyPr/>
                    <a:lstStyle/>
                    <a:p>
                      <a:pPr marL="6350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Calibri" pitchFamily="34" charset="0"/>
                          <a:cs typeface="Arial" charset="0"/>
                        </a:rPr>
                        <a:t>SELD</a:t>
                      </a:r>
                    </a:p>
                  </a:txBody>
                  <a:tcPr marL="0" marR="0" marT="0" marB="0" anchor="b" horzOverflow="overflow">
                    <a:lnL>
                      <a:noFill/>
                    </a:lnL>
                    <a:lnR>
                      <a:noFill/>
                    </a:lnR>
                    <a:lnT>
                      <a:noFill/>
                    </a:lnT>
                    <a:lnB>
                      <a:noFill/>
                    </a:lnB>
                    <a:lnTlToBr>
                      <a:noFill/>
                    </a:lnTlToBr>
                    <a:lnBlToTr>
                      <a:noFill/>
                    </a:lnBlToTr>
                    <a:noFill/>
                  </a:tcPr>
                </a:tc>
                <a:tc>
                  <a:txBody>
                    <a:bodyPr/>
                    <a:lstStyle/>
                    <a:p>
                      <a:pPr marL="49213"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Calibri" pitchFamily="34" charset="0"/>
                          <a:cs typeface="Arial" charset="0"/>
                        </a:rPr>
                        <a:t>OPR</a:t>
                      </a:r>
                    </a:p>
                  </a:txBody>
                  <a:tcPr marL="0" marR="0" marT="0"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3811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Symbol:</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R2</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Times New Roman" pitchFamily="18" charset="0"/>
                        </a:rPr>
                        <a:t>   R3</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Calibri" pitchFamily="34" charset="0"/>
                          <a:cs typeface="Arial" charset="0"/>
                        </a:rPr>
                        <a:t>R1</a:t>
                      </a:r>
                    </a:p>
                  </a:txBody>
                  <a:tcPr marL="0" marR="0" marT="0" marB="0" anchor="b" horzOverflow="overflow">
                    <a:lnL>
                      <a:noFill/>
                    </a:lnL>
                    <a:lnR>
                      <a:noFill/>
                    </a:lnR>
                    <a:lnT>
                      <a:noFill/>
                    </a:lnT>
                    <a:lnB>
                      <a:noFill/>
                    </a:lnB>
                    <a:lnTlToBr>
                      <a:noFill/>
                    </a:lnTlToBr>
                    <a:lnBlToTr>
                      <a:noFill/>
                    </a:lnBlToTr>
                    <a:noFill/>
                  </a:tcPr>
                </a:tc>
                <a:tc>
                  <a:txBody>
                    <a:bodyPr/>
                    <a:lstStyle/>
                    <a:p>
                      <a:pPr marL="36513"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SUB</a:t>
                      </a:r>
                    </a:p>
                  </a:txBody>
                  <a:tcPr marL="0" marR="0" marT="0"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67086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Control word:</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010</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Calibri" pitchFamily="34" charset="0"/>
                          <a:cs typeface="Arial" charset="0"/>
                        </a:rPr>
                        <a:t>011</a:t>
                      </a:r>
                    </a:p>
                  </a:txBody>
                  <a:tcPr marL="0" marR="0" marT="0" marB="0" anchor="b"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001</a:t>
                      </a:r>
                    </a:p>
                  </a:txBody>
                  <a:tcPr marL="0" marR="0" marT="0" marB="0" anchor="b" horzOverflow="overflow">
                    <a:lnL>
                      <a:noFill/>
                    </a:lnL>
                    <a:lnR>
                      <a:noFill/>
                    </a:lnR>
                    <a:lnT>
                      <a:noFill/>
                    </a:lnT>
                    <a:lnB>
                      <a:noFill/>
                    </a:lnB>
                    <a:lnTlToBr>
                      <a:noFill/>
                    </a:lnTlToBr>
                    <a:lnBlToTr>
                      <a:noFill/>
                    </a:lnBlToTr>
                    <a:noFill/>
                  </a:tcPr>
                </a:tc>
                <a:tc>
                  <a:txBody>
                    <a:bodyPr/>
                    <a:lstStyle/>
                    <a:p>
                      <a:pPr marL="23813"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Calibri" pitchFamily="34" charset="0"/>
                          <a:cs typeface="Arial" charset="0"/>
                        </a:rPr>
                        <a:t>00101</a:t>
                      </a:r>
                    </a:p>
                  </a:txBody>
                  <a:tcPr marL="0" marR="0" marT="0"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2"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2451263-76E0-4A6B-A4FD-5AAC39344E92}" type="datetime1">
              <a:rPr lang="en-US" smtClean="0"/>
              <a:t>8/24/2022</a:t>
            </a:fld>
            <a:endParaRPr lang="en-US"/>
          </a:p>
        </p:txBody>
      </p:sp>
      <p:sp>
        <p:nvSpPr>
          <p:cNvPr id="113667"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B551CC-21C4-4E03-A151-E4C9572E2482}" type="slidenum">
              <a:rPr lang="en-US" altLang="en-US" sz="1200">
                <a:solidFill>
                  <a:srgbClr val="898989"/>
                </a:solidFill>
              </a:rPr>
              <a:pPr>
                <a:spcBef>
                  <a:spcPct val="0"/>
                </a:spcBef>
                <a:buFontTx/>
                <a:buNone/>
              </a:pPr>
              <a:t>95</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General register organization</a:t>
            </a:r>
          </a:p>
        </p:txBody>
      </p:sp>
      <p:pic>
        <p:nvPicPr>
          <p:cNvPr id="113669"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70"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0" name="TextBox 9"/>
          <p:cNvSpPr txBox="1"/>
          <p:nvPr/>
        </p:nvSpPr>
        <p:spPr>
          <a:xfrm>
            <a:off x="381000" y="1066800"/>
            <a:ext cx="8534400" cy="4154488"/>
          </a:xfrm>
          <a:prstGeom prst="rect">
            <a:avLst/>
          </a:prstGeom>
          <a:noFill/>
        </p:spPr>
        <p:txBody>
          <a:bodyPr>
            <a:spAutoFit/>
          </a:bodyPr>
          <a:lstStyle/>
          <a:p>
            <a:pPr marL="342900" indent="-342900" algn="just" eaLnBrk="1" hangingPunct="1">
              <a:buFont typeface="Arial" panose="020B0604020202020204" pitchFamily="34" charset="0"/>
              <a:buChar char="•"/>
              <a:defRPr/>
            </a:pPr>
            <a:r>
              <a:rPr lang="en-US" sz="2200" dirty="0">
                <a:latin typeface="+mn-lt"/>
                <a:cs typeface="Arial" charset="0"/>
              </a:rPr>
              <a:t>The control unit that operates the CPU bus system directs the information flow through the registers and ALU by selecting the various components in the system. For example, to perform the operation</a:t>
            </a:r>
          </a:p>
          <a:p>
            <a:pPr marL="342900" indent="-342900" algn="just" eaLnBrk="1" hangingPunct="1">
              <a:buFont typeface="Arial" panose="020B0604020202020204" pitchFamily="34" charset="0"/>
              <a:buChar char="•"/>
              <a:defRPr/>
            </a:pPr>
            <a:r>
              <a:rPr lang="en-US" sz="2200" dirty="0">
                <a:latin typeface="+mn-lt"/>
                <a:cs typeface="Arial" charset="0"/>
              </a:rPr>
              <a:t>R1 &lt;--R2 + R3. The control must provide binary selection variables to the following selector inputs:</a:t>
            </a:r>
          </a:p>
          <a:p>
            <a:pPr marL="914400" lvl="1" indent="-457200" algn="just" eaLnBrk="1" hangingPunct="1">
              <a:buFont typeface="+mj-lt"/>
              <a:buAutoNum type="arabicPeriod"/>
              <a:defRPr/>
            </a:pPr>
            <a:r>
              <a:rPr lang="en-US" sz="2200" dirty="0">
                <a:latin typeface="+mn-lt"/>
                <a:cs typeface="Arial" charset="0"/>
              </a:rPr>
              <a:t>MUX A selector (SELA): to place the content of R2 into bus A .</a:t>
            </a:r>
          </a:p>
          <a:p>
            <a:pPr marL="914400" lvl="1" indent="-457200" algn="just" eaLnBrk="1" hangingPunct="1">
              <a:buFont typeface="+mj-lt"/>
              <a:buAutoNum type="arabicPeriod"/>
              <a:defRPr/>
            </a:pPr>
            <a:r>
              <a:rPr lang="en-US" sz="2200" dirty="0">
                <a:latin typeface="+mn-lt"/>
                <a:cs typeface="Arial" charset="0"/>
              </a:rPr>
              <a:t>MUX B selector (SELB): to place the content o f R 3 into bus B .</a:t>
            </a:r>
          </a:p>
          <a:p>
            <a:pPr marL="914400" lvl="1" indent="-457200" algn="just" eaLnBrk="1" hangingPunct="1">
              <a:buFont typeface="+mj-lt"/>
              <a:buAutoNum type="arabicPeriod"/>
              <a:defRPr/>
            </a:pPr>
            <a:r>
              <a:rPr lang="en-US" sz="2200" dirty="0">
                <a:latin typeface="+mn-lt"/>
                <a:cs typeface="Arial" charset="0"/>
              </a:rPr>
              <a:t>ALU operation selector (OPR): to provide the arithmetic addition A+B.</a:t>
            </a:r>
          </a:p>
          <a:p>
            <a:pPr marL="342900" indent="-342900" algn="just" eaLnBrk="1" hangingPunct="1">
              <a:buFont typeface="Arial" panose="020B0604020202020204" pitchFamily="34" charset="0"/>
              <a:buChar char="•"/>
              <a:defRPr/>
            </a:pPr>
            <a:r>
              <a:rPr lang="en-US" sz="2200" dirty="0">
                <a:latin typeface="+mn-lt"/>
                <a:cs typeface="Arial" charset="0"/>
              </a:rPr>
              <a:t>Decoder destination selector (SELD): to transfer the content of the output bus into R 1 .</a:t>
            </a:r>
          </a:p>
        </p:txBody>
      </p:sp>
      <p:sp>
        <p:nvSpPr>
          <p:cNvPr id="12"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9867AA1-5208-46A1-96F9-3629182DD6A1}" type="datetime1">
              <a:rPr lang="en-US" smtClean="0"/>
              <a:t>8/24/2022</a:t>
            </a:fld>
            <a:endParaRPr lang="en-US"/>
          </a:p>
        </p:txBody>
      </p:sp>
      <p:sp>
        <p:nvSpPr>
          <p:cNvPr id="114691"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A283BF-10C5-4C1D-BE4D-3A32FD15D8C0}" type="slidenum">
              <a:rPr lang="en-US" altLang="en-US" sz="1200">
                <a:solidFill>
                  <a:srgbClr val="898989"/>
                </a:solidFill>
              </a:rPr>
              <a:pPr>
                <a:spcBef>
                  <a:spcPct val="0"/>
                </a:spcBef>
                <a:buFontTx/>
                <a:buNone/>
              </a:pPr>
              <a:t>96</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General register organization</a:t>
            </a:r>
          </a:p>
        </p:txBody>
      </p:sp>
      <p:pic>
        <p:nvPicPr>
          <p:cNvPr id="114693"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4"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35848" name="TextBox 12"/>
          <p:cNvSpPr txBox="1">
            <a:spLocks noChangeArrowheads="1"/>
          </p:cNvSpPr>
          <p:nvPr/>
        </p:nvSpPr>
        <p:spPr bwMode="auto">
          <a:xfrm>
            <a:off x="228600" y="1219200"/>
            <a:ext cx="8686800" cy="4832350"/>
          </a:xfrm>
          <a:prstGeom prst="rect">
            <a:avLst/>
          </a:prstGeom>
          <a:noFill/>
          <a:ln w="9525">
            <a:noFill/>
            <a:miter lim="800000"/>
            <a:headEnd/>
            <a:tailEnd/>
          </a:ln>
        </p:spPr>
        <p:txBody>
          <a:bodyPr>
            <a:spAutoFit/>
          </a:bodyPr>
          <a:lstStyle/>
          <a:p>
            <a:pPr eaLnBrk="1" hangingPunct="1">
              <a:defRPr/>
            </a:pPr>
            <a:r>
              <a:rPr lang="en-US" sz="2200" b="1" dirty="0">
                <a:latin typeface="+mn-lt"/>
                <a:cs typeface="Arial" charset="0"/>
              </a:rPr>
              <a:t>The advantages of General register based CPU organization </a:t>
            </a:r>
          </a:p>
          <a:p>
            <a:pPr eaLnBrk="1" hangingPunct="1">
              <a:defRPr/>
            </a:pPr>
            <a:endParaRPr lang="en-US" sz="22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Efficiency of CPU increases as there are large number of registers are used in this organization.</a:t>
            </a:r>
          </a:p>
          <a:p>
            <a:pPr marL="342900" indent="-342900" algn="just" eaLnBrk="1" hangingPunct="1">
              <a:buFont typeface="Arial" panose="020B0604020202020204" pitchFamily="34" charset="0"/>
              <a:buChar char="•"/>
              <a:defRPr/>
            </a:pPr>
            <a:endParaRPr lang="en-US" sz="22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Less memory space is used to store the program since the instructions are written in compact way.</a:t>
            </a:r>
          </a:p>
          <a:p>
            <a:pPr eaLnBrk="1" hangingPunct="1">
              <a:buFont typeface="Arial" charset="0"/>
              <a:buChar char="•"/>
              <a:defRPr/>
            </a:pPr>
            <a:endParaRPr lang="en-US" sz="2200" dirty="0">
              <a:latin typeface="+mn-lt"/>
              <a:cs typeface="Arial" charset="0"/>
            </a:endParaRPr>
          </a:p>
          <a:p>
            <a:pPr eaLnBrk="1" hangingPunct="1">
              <a:defRPr/>
            </a:pPr>
            <a:r>
              <a:rPr lang="en-US" sz="2200" b="1" dirty="0">
                <a:latin typeface="+mn-lt"/>
                <a:cs typeface="Arial" charset="0"/>
              </a:rPr>
              <a:t>The disadvantages of General register based CPU organization </a:t>
            </a:r>
            <a:endParaRPr lang="en-US" sz="22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Care should be taken to avoid unnecessary usage of registers. Thus, compilers need to be more intelligent in this aspect.</a:t>
            </a:r>
          </a:p>
          <a:p>
            <a:pPr marL="342900" indent="-342900" algn="just" eaLnBrk="1" hangingPunct="1">
              <a:buFont typeface="Arial" panose="020B0604020202020204" pitchFamily="34" charset="0"/>
              <a:buChar char="•"/>
              <a:defRPr/>
            </a:pPr>
            <a:endParaRPr lang="en-US" sz="2200"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Since large number of registers are used, thus extra cost is required in this organization.</a:t>
            </a:r>
          </a:p>
        </p:txBody>
      </p:sp>
      <p:sp>
        <p:nvSpPr>
          <p:cNvPr id="10"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6829DBE-213B-4418-8A8F-9A96369386DB}" type="datetime1">
              <a:rPr lang="en-US" smtClean="0"/>
              <a:t>8/24/2022</a:t>
            </a:fld>
            <a:endParaRPr lang="en-US"/>
          </a:p>
        </p:txBody>
      </p:sp>
      <p:sp>
        <p:nvSpPr>
          <p:cNvPr id="115715"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0984CC4-8076-472D-93F7-44FF68297B25}" type="slidenum">
              <a:rPr lang="en-US" altLang="en-US" sz="1200">
                <a:solidFill>
                  <a:srgbClr val="898989"/>
                </a:solidFill>
              </a:rPr>
              <a:pPr>
                <a:spcBef>
                  <a:spcPct val="0"/>
                </a:spcBef>
                <a:buFontTx/>
                <a:buNone/>
              </a:pPr>
              <a:t>97</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Stack Organization</a:t>
            </a:r>
          </a:p>
        </p:txBody>
      </p:sp>
      <p:pic>
        <p:nvPicPr>
          <p:cNvPr id="115717"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8"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9" name="TextBox 8"/>
          <p:cNvSpPr txBox="1"/>
          <p:nvPr/>
        </p:nvSpPr>
        <p:spPr>
          <a:xfrm>
            <a:off x="0" y="914400"/>
            <a:ext cx="8839200" cy="2800350"/>
          </a:xfrm>
          <a:prstGeom prst="rect">
            <a:avLst/>
          </a:prstGeom>
          <a:noFill/>
        </p:spPr>
        <p:txBody>
          <a:bodyPr>
            <a:spAutoFit/>
          </a:bodyPr>
          <a:lstStyle/>
          <a:p>
            <a:pPr marL="800100" lvl="1" indent="-342900" algn="just" eaLnBrk="1" hangingPunct="1">
              <a:buFont typeface="Arial" panose="020B0604020202020204" pitchFamily="34" charset="0"/>
              <a:buChar char="•"/>
              <a:defRPr/>
            </a:pPr>
            <a:r>
              <a:rPr lang="en-US" sz="2200" dirty="0">
                <a:latin typeface="+mn-lt"/>
                <a:cs typeface="Arial" charset="0"/>
              </a:rPr>
              <a:t>A stack is a storage device that stores information in such a manner that the item stored last is the first item retrieved.</a:t>
            </a:r>
          </a:p>
          <a:p>
            <a:pPr marL="800100" lvl="1" indent="-342900" algn="just" eaLnBrk="1" hangingPunct="1">
              <a:buFont typeface="Arial" panose="020B0604020202020204" pitchFamily="34" charset="0"/>
              <a:buChar char="•"/>
              <a:defRPr/>
            </a:pPr>
            <a:r>
              <a:rPr lang="en-US" sz="2200" dirty="0">
                <a:latin typeface="+mn-lt"/>
                <a:cs typeface="Arial" charset="0"/>
              </a:rPr>
              <a:t>The stack in digital computers is essentially a memory unit with an address register that can count only. The register that holds the address for the stack is called a stack pointer (SP) because its value always points at the top item in the stack.</a:t>
            </a:r>
          </a:p>
          <a:p>
            <a:pPr marL="800100" lvl="1" indent="-342900" algn="just" eaLnBrk="1" hangingPunct="1">
              <a:buFont typeface="Arial" panose="020B0604020202020204" pitchFamily="34" charset="0"/>
              <a:buChar char="•"/>
              <a:defRPr/>
            </a:pPr>
            <a:r>
              <a:rPr lang="en-US" sz="2200" dirty="0">
                <a:latin typeface="+mn-lt"/>
                <a:cs typeface="Arial" charset="0"/>
              </a:rPr>
              <a:t>The physical registers of a stack are always available for reading or writing. It is the content of the word that is inserted or deleted.</a:t>
            </a:r>
          </a:p>
        </p:txBody>
      </p:sp>
      <p:sp>
        <p:nvSpPr>
          <p:cNvPr id="11" name="TextBox 10"/>
          <p:cNvSpPr txBox="1"/>
          <p:nvPr/>
        </p:nvSpPr>
        <p:spPr>
          <a:xfrm>
            <a:off x="228600" y="3886200"/>
            <a:ext cx="2286000" cy="492125"/>
          </a:xfrm>
          <a:prstGeom prst="rect">
            <a:avLst/>
          </a:prstGeom>
          <a:noFill/>
        </p:spPr>
        <p:txBody>
          <a:bodyPr>
            <a:spAutoFit/>
          </a:bodyPr>
          <a:lstStyle/>
          <a:p>
            <a:pPr eaLnBrk="1" hangingPunct="1">
              <a:defRPr/>
            </a:pPr>
            <a:r>
              <a:rPr lang="en-US" sz="2600" b="1" dirty="0">
                <a:latin typeface="+mn-lt"/>
                <a:cs typeface="Arial" charset="0"/>
              </a:rPr>
              <a:t>Register stack:</a:t>
            </a:r>
          </a:p>
        </p:txBody>
      </p:sp>
      <p:pic>
        <p:nvPicPr>
          <p:cNvPr id="115721" name="image65.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733800"/>
            <a:ext cx="60960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ooter Placeholder 12"/>
          <p:cNvSpPr>
            <a:spLocks noGrp="1"/>
          </p:cNvSpPr>
          <p:nvPr>
            <p:ph type="ftr" sz="quarter" idx="11"/>
          </p:nvPr>
        </p:nvSpPr>
        <p:spPr>
          <a:xfrm>
            <a:off x="2286000" y="6248400"/>
            <a:ext cx="5029200" cy="365125"/>
          </a:xfrm>
        </p:spPr>
        <p:txBody>
          <a:bodyPr/>
          <a:lstStyle/>
          <a:p>
            <a:pPr>
              <a:defRPr/>
            </a:pPr>
            <a:r>
              <a:rPr lang="en-US" smtClean="0"/>
              <a:t>Shikha Singh                       Computer Organisation &amp; Architecture        Unit 1                      </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C96A7A0-F51A-49FC-8A2F-9041E552FF50}"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11674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DF9A8BA-2E54-45A9-9CA6-D446153CF1EB}" type="slidenum">
              <a:rPr lang="en-US" altLang="en-US" sz="1200">
                <a:solidFill>
                  <a:srgbClr val="898989"/>
                </a:solidFill>
              </a:rPr>
              <a:pPr>
                <a:spcBef>
                  <a:spcPct val="0"/>
                </a:spcBef>
                <a:buFontTx/>
                <a:buNone/>
              </a:pPr>
              <a:t>98</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Stack Organization</a:t>
            </a:r>
          </a:p>
        </p:txBody>
      </p:sp>
      <p:pic>
        <p:nvPicPr>
          <p:cNvPr id="116742"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3"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2" name="TextBox 11"/>
          <p:cNvSpPr txBox="1"/>
          <p:nvPr/>
        </p:nvSpPr>
        <p:spPr>
          <a:xfrm>
            <a:off x="609600" y="990600"/>
            <a:ext cx="8382000" cy="4954588"/>
          </a:xfrm>
          <a:prstGeom prst="rect">
            <a:avLst/>
          </a:prstGeom>
          <a:noFill/>
        </p:spPr>
        <p:txBody>
          <a:bodyPr>
            <a:spAutoFit/>
          </a:bodyPr>
          <a:lstStyle/>
          <a:p>
            <a:pPr eaLnBrk="1" hangingPunct="1">
              <a:defRPr/>
            </a:pPr>
            <a:r>
              <a:rPr lang="en-US" sz="2600" b="1" dirty="0">
                <a:latin typeface="+mn-lt"/>
                <a:cs typeface="Arial" charset="0"/>
              </a:rPr>
              <a:t>PUSH:</a:t>
            </a:r>
          </a:p>
          <a:p>
            <a:pPr eaLnBrk="1" hangingPunct="1">
              <a:defRPr/>
            </a:pPr>
            <a:endParaRPr lang="en-US" sz="2600" b="1" dirty="0">
              <a:latin typeface="+mn-lt"/>
              <a:cs typeface="Arial" charset="0"/>
            </a:endParaRPr>
          </a:p>
          <a:p>
            <a:pPr marL="342900" indent="-342900" algn="just" eaLnBrk="1" hangingPunct="1">
              <a:buFont typeface="Arial" panose="020B0604020202020204" pitchFamily="34" charset="0"/>
              <a:buChar char="•"/>
              <a:defRPr/>
            </a:pPr>
            <a:r>
              <a:rPr lang="en-US" sz="2200" dirty="0">
                <a:latin typeface="+mn-lt"/>
                <a:cs typeface="Arial" charset="0"/>
              </a:rPr>
              <a:t>If the stack is not full (FULL =0), a new item is inserted with a push operation. The push operation consists of the following sequences of micro operations:</a:t>
            </a:r>
          </a:p>
          <a:p>
            <a:pPr algn="ctr" eaLnBrk="1" hangingPunct="1">
              <a:defRPr/>
            </a:pPr>
            <a:endParaRPr lang="en-US" sz="2200" dirty="0">
              <a:latin typeface="+mn-lt"/>
              <a:cs typeface="Arial" charset="0"/>
            </a:endParaRPr>
          </a:p>
          <a:p>
            <a:pPr algn="ctr" eaLnBrk="1" hangingPunct="1">
              <a:defRPr/>
            </a:pPr>
            <a:r>
              <a:rPr lang="en-US" sz="2200" dirty="0">
                <a:latin typeface="+mn-lt"/>
                <a:cs typeface="Arial" charset="0"/>
              </a:rPr>
              <a:t>SP ← SP + 1	Increment stack pointer</a:t>
            </a:r>
          </a:p>
          <a:p>
            <a:pPr algn="ctr" eaLnBrk="1" hangingPunct="1">
              <a:defRPr/>
            </a:pPr>
            <a:endParaRPr lang="en-US" sz="2200" dirty="0">
              <a:latin typeface="+mn-lt"/>
              <a:cs typeface="Arial" charset="0"/>
            </a:endParaRPr>
          </a:p>
          <a:p>
            <a:pPr algn="ctr" eaLnBrk="1" hangingPunct="1">
              <a:defRPr/>
            </a:pPr>
            <a:r>
              <a:rPr lang="en-US" sz="2200" dirty="0">
                <a:latin typeface="+mn-lt"/>
                <a:cs typeface="Arial" charset="0"/>
              </a:rPr>
              <a:t>                 M [SP] ← DR	WRITE ITEM ON TOP OF THE STACK</a:t>
            </a:r>
          </a:p>
          <a:p>
            <a:pPr algn="ctr" eaLnBrk="1" hangingPunct="1">
              <a:defRPr/>
            </a:pPr>
            <a:endParaRPr lang="en-US" sz="2200" dirty="0">
              <a:latin typeface="+mn-lt"/>
              <a:cs typeface="Arial" charset="0"/>
            </a:endParaRPr>
          </a:p>
          <a:p>
            <a:pPr algn="ctr" eaLnBrk="1" hangingPunct="1">
              <a:defRPr/>
            </a:pPr>
            <a:r>
              <a:rPr lang="en-US" sz="2200" dirty="0">
                <a:latin typeface="+mn-lt"/>
                <a:cs typeface="Arial" charset="0"/>
              </a:rPr>
              <a:t>     IF (SP = 0) then (FULL ← 1)	Check is stack is full</a:t>
            </a:r>
          </a:p>
          <a:p>
            <a:pPr algn="ctr" eaLnBrk="1" hangingPunct="1">
              <a:defRPr/>
            </a:pPr>
            <a:endParaRPr lang="en-US" sz="2200" dirty="0">
              <a:latin typeface="+mn-lt"/>
              <a:cs typeface="Arial" charset="0"/>
            </a:endParaRPr>
          </a:p>
          <a:p>
            <a:pPr algn="ctr" eaLnBrk="1" hangingPunct="1">
              <a:defRPr/>
            </a:pPr>
            <a:r>
              <a:rPr lang="en-US" sz="2200" dirty="0">
                <a:latin typeface="+mn-lt"/>
                <a:cs typeface="Arial" charset="0"/>
              </a:rPr>
              <a:t>EMTY ← 0	Mark the stack not empty</a:t>
            </a:r>
          </a:p>
          <a:p>
            <a:pPr eaLnBrk="1" hangingPunct="1">
              <a:defRPr/>
            </a:pPr>
            <a:endParaRPr lang="en-US" sz="2200" dirty="0">
              <a:latin typeface="Arial" charset="0"/>
              <a:cs typeface="Arial"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6C55504-41F0-4042-8983-E2BCB7E498EC}" type="datetime1">
              <a:rPr lang="en-US" smtClean="0"/>
              <a:t>8/24/2022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Shikha Singh                       Computer Organisation &amp; Architecture        Unit 1                      </a:t>
            </a:r>
            <a:endParaRPr lang="en-US" dirty="0"/>
          </a:p>
        </p:txBody>
      </p:sp>
      <p:sp>
        <p:nvSpPr>
          <p:cNvPr id="11776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3AB1E1-0127-4361-A719-6C055FD37A3F}" type="slidenum">
              <a:rPr lang="en-US" altLang="en-US" sz="1200">
                <a:solidFill>
                  <a:srgbClr val="898989"/>
                </a:solidFill>
              </a:rPr>
              <a:pPr>
                <a:spcBef>
                  <a:spcPct val="0"/>
                </a:spcBef>
                <a:buFontTx/>
                <a:buNone/>
              </a:pPr>
              <a:t>99</a:t>
            </a:fld>
            <a:endParaRPr lang="en-US" altLang="en-US" sz="120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3200" b="1" dirty="0"/>
              <a:t>Stack Organization</a:t>
            </a:r>
          </a:p>
        </p:txBody>
      </p:sp>
      <p:pic>
        <p:nvPicPr>
          <p:cNvPr id="117766" name="Picture 2" descr="E:\NIET\Project\xLogo11.png.pagespeed.ic.pydHLuCQE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7" name="Rectangle 1"/>
          <p:cNvSpPr>
            <a:spLocks noChangeArrowheads="1"/>
          </p:cNvSpPr>
          <p:nvPr/>
        </p:nvSpPr>
        <p:spPr bwMode="auto">
          <a:xfrm>
            <a:off x="990600" y="3233738"/>
            <a:ext cx="3352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tabLst>
                <a:tab pos="533400" algn="l"/>
              </a:tabLst>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tabLst>
                <a:tab pos="533400"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533400"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533400"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533400" algn="l"/>
              </a:tabLst>
              <a:defRPr sz="2000">
                <a:solidFill>
                  <a:schemeClr val="tx1"/>
                </a:solidFill>
                <a:latin typeface="Calibri" panose="020F0502020204030204" pitchFamily="34" charset="0"/>
              </a:defRPr>
            </a:lvl9pPr>
          </a:lstStyle>
          <a:p>
            <a:pPr>
              <a:spcBef>
                <a:spcPct val="0"/>
              </a:spcBef>
              <a:buFontTx/>
              <a:buChar char="•"/>
            </a:pPr>
            <a:endParaRPr lang="en-US" altLang="en-US" sz="800">
              <a:latin typeface="Arial" panose="020B0604020202020204" pitchFamily="34" charset="0"/>
            </a:endParaRPr>
          </a:p>
        </p:txBody>
      </p:sp>
      <p:sp>
        <p:nvSpPr>
          <p:cNvPr id="14" name="TextBox 13"/>
          <p:cNvSpPr txBox="1"/>
          <p:nvPr/>
        </p:nvSpPr>
        <p:spPr>
          <a:xfrm>
            <a:off x="609600" y="1143000"/>
            <a:ext cx="8229600" cy="4554538"/>
          </a:xfrm>
          <a:prstGeom prst="rect">
            <a:avLst/>
          </a:prstGeom>
          <a:noFill/>
        </p:spPr>
        <p:txBody>
          <a:bodyPr>
            <a:spAutoFit/>
          </a:bodyPr>
          <a:lstStyle/>
          <a:p>
            <a:pPr eaLnBrk="1" hangingPunct="1">
              <a:defRPr/>
            </a:pPr>
            <a:r>
              <a:rPr lang="en-US" sz="2600" b="1" dirty="0">
                <a:latin typeface="+mn-lt"/>
                <a:cs typeface="Arial" charset="0"/>
              </a:rPr>
              <a:t>POP:</a:t>
            </a:r>
          </a:p>
          <a:p>
            <a:pPr marL="342900" indent="-342900" algn="just" eaLnBrk="1" hangingPunct="1">
              <a:buFont typeface="Arial" panose="020B0604020202020204" pitchFamily="34" charset="0"/>
              <a:buChar char="•"/>
              <a:defRPr/>
            </a:pPr>
            <a:r>
              <a:rPr lang="en-US" sz="2200" dirty="0">
                <a:latin typeface="+mn-lt"/>
                <a:cs typeface="Arial" charset="0"/>
              </a:rPr>
              <a:t>A new item is deleted from the stack if the stack is not empty (if EMTY = 0). The pop operation consists of the following sequences of micro operations:</a:t>
            </a:r>
          </a:p>
          <a:p>
            <a:pPr eaLnBrk="1" hangingPunct="1">
              <a:defRPr/>
            </a:pPr>
            <a:endParaRPr lang="en-US" sz="2200" dirty="0">
              <a:latin typeface="+mn-lt"/>
              <a:cs typeface="Arial" charset="0"/>
            </a:endParaRPr>
          </a:p>
          <a:p>
            <a:pPr eaLnBrk="1" hangingPunct="1">
              <a:defRPr/>
            </a:pPr>
            <a:r>
              <a:rPr lang="en-US" sz="2200" dirty="0">
                <a:latin typeface="+mn-lt"/>
                <a:cs typeface="Arial" charset="0"/>
              </a:rPr>
              <a:t>     DR ← M [SP]	         Read item on top of the stack</a:t>
            </a:r>
          </a:p>
          <a:p>
            <a:pPr eaLnBrk="1" hangingPunct="1">
              <a:defRPr/>
            </a:pPr>
            <a:r>
              <a:rPr lang="en-US" sz="2200" dirty="0">
                <a:latin typeface="+mn-lt"/>
                <a:cs typeface="Arial" charset="0"/>
              </a:rPr>
              <a:t>     SP ← SP - 1	         Decrement stack pointer</a:t>
            </a:r>
          </a:p>
          <a:p>
            <a:pPr eaLnBrk="1" hangingPunct="1">
              <a:defRPr/>
            </a:pPr>
            <a:r>
              <a:rPr lang="en-US" sz="2200" dirty="0">
                <a:latin typeface="+mn-lt"/>
                <a:cs typeface="Arial" charset="0"/>
              </a:rPr>
              <a:t>     IF (SP = 0) then (EMTY ← 1)       Check if stack is empty</a:t>
            </a:r>
          </a:p>
          <a:p>
            <a:pPr eaLnBrk="1" hangingPunct="1">
              <a:defRPr/>
            </a:pPr>
            <a:r>
              <a:rPr lang="en-US" sz="2200" dirty="0">
                <a:latin typeface="+mn-lt"/>
                <a:cs typeface="Arial" charset="0"/>
              </a:rPr>
              <a:t>     FULL ← 0	         Mark the stack not full</a:t>
            </a:r>
          </a:p>
          <a:p>
            <a:pPr eaLnBrk="1" hangingPunct="1">
              <a:defRPr/>
            </a:pPr>
            <a:r>
              <a:rPr lang="en-US" sz="2200" dirty="0">
                <a:latin typeface="+mn-lt"/>
                <a:cs typeface="Arial" charset="0"/>
              </a:rPr>
              <a:t> </a:t>
            </a:r>
          </a:p>
          <a:p>
            <a:pPr marL="342900" indent="-342900" algn="just" eaLnBrk="1" hangingPunct="1">
              <a:buFont typeface="Arial" panose="020B0604020202020204" pitchFamily="34" charset="0"/>
              <a:buChar char="•"/>
              <a:defRPr/>
            </a:pPr>
            <a:r>
              <a:rPr lang="en-US" sz="2200" dirty="0">
                <a:latin typeface="+mn-lt"/>
                <a:cs typeface="Arial" charset="0"/>
              </a:rPr>
              <a:t>The top item is read from the stack into DR. The stack pointer is then decremented. If its value reaches zero, the stack is empty, so EMTY is set to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29718</TotalTime>
  <Words>7379</Words>
  <Application>Microsoft Office PowerPoint</Application>
  <PresentationFormat>On-screen Show (4:3)</PresentationFormat>
  <Paragraphs>1526</Paragraphs>
  <Slides>135</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135</vt:i4>
      </vt:variant>
    </vt:vector>
  </HeadingPairs>
  <TitlesOfParts>
    <vt:vector size="137" baseType="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Daksh</cp:lastModifiedBy>
  <cp:revision>496</cp:revision>
  <dcterms:created xsi:type="dcterms:W3CDTF">2006-08-16T00:00:00Z</dcterms:created>
  <dcterms:modified xsi:type="dcterms:W3CDTF">2022-08-31T08:35:16Z</dcterms:modified>
</cp:coreProperties>
</file>