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handoutMasterIdLst>
    <p:handoutMasterId r:id="rId124"/>
  </p:handoutMasterIdLst>
  <p:sldIdLst>
    <p:sldId id="439" r:id="rId5"/>
    <p:sldId id="635" r:id="rId7"/>
    <p:sldId id="398" r:id="rId8"/>
    <p:sldId id="482" r:id="rId9"/>
    <p:sldId id="397" r:id="rId10"/>
    <p:sldId id="522" r:id="rId11"/>
    <p:sldId id="483" r:id="rId12"/>
    <p:sldId id="442" r:id="rId13"/>
    <p:sldId id="443" r:id="rId14"/>
    <p:sldId id="484" r:id="rId15"/>
    <p:sldId id="444" r:id="rId16"/>
    <p:sldId id="485" r:id="rId17"/>
    <p:sldId id="416" r:id="rId18"/>
    <p:sldId id="527" r:id="rId19"/>
    <p:sldId id="454" r:id="rId20"/>
    <p:sldId id="455" r:id="rId21"/>
    <p:sldId id="456" r:id="rId22"/>
    <p:sldId id="457" r:id="rId23"/>
    <p:sldId id="424" r:id="rId24"/>
    <p:sldId id="426" r:id="rId25"/>
    <p:sldId id="461" r:id="rId26"/>
    <p:sldId id="453" r:id="rId27"/>
    <p:sldId id="486" r:id="rId28"/>
    <p:sldId id="487" r:id="rId29"/>
    <p:sldId id="488" r:id="rId30"/>
    <p:sldId id="489" r:id="rId31"/>
    <p:sldId id="446" r:id="rId32"/>
    <p:sldId id="491" r:id="rId33"/>
    <p:sldId id="452" r:id="rId34"/>
    <p:sldId id="493" r:id="rId35"/>
    <p:sldId id="492" r:id="rId36"/>
    <p:sldId id="271" r:id="rId37"/>
    <p:sldId id="282" r:id="rId38"/>
    <p:sldId id="286" r:id="rId39"/>
    <p:sldId id="513" r:id="rId40"/>
    <p:sldId id="469" r:id="rId41"/>
    <p:sldId id="472" r:id="rId42"/>
    <p:sldId id="466" r:id="rId43"/>
    <p:sldId id="494" r:id="rId44"/>
    <p:sldId id="318" r:id="rId45"/>
    <p:sldId id="320" r:id="rId46"/>
    <p:sldId id="321" r:id="rId47"/>
    <p:sldId id="323" r:id="rId48"/>
    <p:sldId id="326" r:id="rId49"/>
    <p:sldId id="327" r:id="rId50"/>
    <p:sldId id="328" r:id="rId51"/>
    <p:sldId id="329" r:id="rId52"/>
    <p:sldId id="330" r:id="rId53"/>
    <p:sldId id="334" r:id="rId54"/>
    <p:sldId id="336" r:id="rId55"/>
    <p:sldId id="338" r:id="rId56"/>
    <p:sldId id="340" r:id="rId57"/>
    <p:sldId id="514" r:id="rId58"/>
    <p:sldId id="515" r:id="rId59"/>
    <p:sldId id="449" r:id="rId60"/>
    <p:sldId id="436" r:id="rId61"/>
    <p:sldId id="346" r:id="rId62"/>
    <p:sldId id="348" r:id="rId63"/>
    <p:sldId id="349" r:id="rId64"/>
    <p:sldId id="353" r:id="rId65"/>
    <p:sldId id="518" r:id="rId66"/>
    <p:sldId id="517" r:id="rId67"/>
    <p:sldId id="516" r:id="rId68"/>
    <p:sldId id="473" r:id="rId69"/>
    <p:sldId id="474" r:id="rId70"/>
    <p:sldId id="476" r:id="rId71"/>
    <p:sldId id="467" r:id="rId72"/>
    <p:sldId id="495" r:id="rId73"/>
    <p:sldId id="496" r:id="rId74"/>
    <p:sldId id="497" r:id="rId75"/>
    <p:sldId id="498" r:id="rId76"/>
    <p:sldId id="499" r:id="rId77"/>
    <p:sldId id="500" r:id="rId78"/>
    <p:sldId id="501" r:id="rId79"/>
    <p:sldId id="502" r:id="rId80"/>
    <p:sldId id="503" r:id="rId81"/>
    <p:sldId id="504" r:id="rId82"/>
    <p:sldId id="505" r:id="rId83"/>
    <p:sldId id="463" r:id="rId84"/>
    <p:sldId id="506" r:id="rId85"/>
    <p:sldId id="507" r:id="rId86"/>
    <p:sldId id="464" r:id="rId87"/>
    <p:sldId id="509" r:id="rId88"/>
    <p:sldId id="508" r:id="rId89"/>
    <p:sldId id="510" r:id="rId90"/>
    <p:sldId id="477" r:id="rId91"/>
    <p:sldId id="511" r:id="rId92"/>
    <p:sldId id="512" r:id="rId93"/>
    <p:sldId id="480" r:id="rId94"/>
    <p:sldId id="468" r:id="rId95"/>
    <p:sldId id="387" r:id="rId96"/>
    <p:sldId id="389" r:id="rId97"/>
    <p:sldId id="388" r:id="rId98"/>
    <p:sldId id="391" r:id="rId99"/>
    <p:sldId id="392" r:id="rId100"/>
    <p:sldId id="519" r:id="rId101"/>
    <p:sldId id="520" r:id="rId102"/>
    <p:sldId id="393" r:id="rId103"/>
    <p:sldId id="421" r:id="rId104"/>
    <p:sldId id="273" r:id="rId105"/>
    <p:sldId id="428" r:id="rId106"/>
    <p:sldId id="458" r:id="rId107"/>
    <p:sldId id="264" r:id="rId108"/>
    <p:sldId id="429" r:id="rId109"/>
    <p:sldId id="430" r:id="rId110"/>
    <p:sldId id="459" r:id="rId111"/>
    <p:sldId id="526" r:id="rId112"/>
    <p:sldId id="525" r:id="rId113"/>
    <p:sldId id="524" r:id="rId114"/>
    <p:sldId id="523" r:id="rId115"/>
    <p:sldId id="274" r:id="rId116"/>
    <p:sldId id="431" r:id="rId117"/>
    <p:sldId id="432" r:id="rId118"/>
    <p:sldId id="433" r:id="rId119"/>
    <p:sldId id="267" r:id="rId120"/>
    <p:sldId id="265" r:id="rId121"/>
    <p:sldId id="283" r:id="rId122"/>
    <p:sldId id="412"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3300"/>
    <a:srgbClr val="FF5050"/>
    <a:srgbClr val="0099CC"/>
    <a:srgbClr val="5F5F5F"/>
    <a:srgbClr val="6F459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p:cViewPr varScale="1">
        <p:scale>
          <a:sx n="63" d="100"/>
          <a:sy n="63" d="100"/>
        </p:scale>
        <p:origin x="1268"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handoutMaster" Target="handoutMasters/handoutMaster1.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dirty="0"/>
            <a:t>Access control</a:t>
          </a:r>
        </a:p>
        <a:p>
          <a:r>
            <a:rPr lang="en-US" sz="2200" dirty="0"/>
            <a:t>systems</a:t>
          </a:r>
        </a:p>
      </dgm:t>
    </dgm:pt>
    <dgm:pt modelId="{F68729E9-28E5-4162-8FBB-B947792C6298}" cxnId="{0696C71B-AD49-4C37-A17B-4B0113D0733C}" type="parTrans">
      <dgm:prSet/>
      <dgm:spPr/>
      <dgm:t>
        <a:bodyPr/>
        <a:lstStyle/>
        <a:p>
          <a:endParaRPr lang="en-US"/>
        </a:p>
      </dgm:t>
    </dgm:pt>
    <dgm:pt modelId="{F61C4BD4-1653-44A6-9EA2-C82B62C75FFA}" cxnId="{0696C71B-AD49-4C37-A17B-4B0113D0733C}" type="sibTrans">
      <dgm:prSet/>
      <dgm:spPr/>
      <dgm:t>
        <a:bodyPr/>
        <a:lstStyle/>
        <a:p>
          <a:endParaRPr lang="en-US"/>
        </a:p>
      </dgm:t>
    </dgm:pt>
    <dgm:pt modelId="{E00490CC-2DA1-4171-BB4C-5DFF38A4BCD0}">
      <dgm:prSet phldrT="[Text]" custT="1"/>
      <dgm:spPr/>
      <dgm:t>
        <a:bodyPr/>
        <a:lstStyle/>
        <a:p>
          <a:r>
            <a:rPr lang="en-US" sz="2200" dirty="0"/>
            <a:t>File permissions</a:t>
          </a:r>
        </a:p>
      </dgm:t>
    </dgm:pt>
    <dgm:pt modelId="{E200C750-E4F5-4540-B923-3C6FAE5E6B0D}" cxnId="{C11C5882-9E80-4067-A11A-482B1BD069BB}" type="parTrans">
      <dgm:prSet/>
      <dgm:spPr/>
      <dgm:t>
        <a:bodyPr/>
        <a:lstStyle/>
        <a:p>
          <a:endParaRPr lang="en-US"/>
        </a:p>
      </dgm:t>
    </dgm:pt>
    <dgm:pt modelId="{C0D6F6B9-55BE-4D78-96A3-4A5273B93670}" cxnId="{C11C5882-9E80-4067-A11A-482B1BD069BB}" type="sibTrans">
      <dgm:prSet/>
      <dgm:spPr/>
      <dgm:t>
        <a:bodyPr/>
        <a:lstStyle/>
        <a:p>
          <a:endParaRPr lang="en-US"/>
        </a:p>
      </dgm:t>
    </dgm:pt>
    <dgm:pt modelId="{51104833-F9D6-4494-9FA0-25612C5F8691}">
      <dgm:prSet phldrT="[Text]" custT="1"/>
      <dgm:spPr/>
      <dgm:t>
        <a:bodyPr/>
        <a:lstStyle/>
        <a:p>
          <a:r>
            <a:rPr lang="en-US" sz="2200" dirty="0"/>
            <a:t>Program permissions</a:t>
          </a:r>
        </a:p>
      </dgm:t>
    </dgm:pt>
    <dgm:pt modelId="{7052F30B-A09F-4A51-906F-6F84E1C07C15}" cxnId="{C0798D2A-D1B3-447A-94FF-9A5995E3286B}" type="parTrans">
      <dgm:prSet/>
      <dgm:spPr/>
      <dgm:t>
        <a:bodyPr/>
        <a:lstStyle/>
        <a:p>
          <a:endParaRPr lang="en-US"/>
        </a:p>
      </dgm:t>
    </dgm:pt>
    <dgm:pt modelId="{88E99CA8-0149-4E05-A12D-A37E63F410A9}" cxnId="{C0798D2A-D1B3-447A-94FF-9A5995E3286B}" type="sibTrans">
      <dgm:prSet/>
      <dgm:spPr/>
      <dgm:t>
        <a:bodyPr/>
        <a:lstStyle/>
        <a:p>
          <a:endParaRPr lang="en-US"/>
        </a:p>
      </dgm:t>
    </dgm:pt>
    <dgm:pt modelId="{573A985D-093B-4302-A752-46D5D5524895}">
      <dgm:prSet phldrT="[Text]" custT="1"/>
      <dgm:spPr/>
      <dgm:t>
        <a:bodyPr/>
        <a:lstStyle/>
        <a:p>
          <a:r>
            <a:rPr lang="en-US" sz="2200" dirty="0"/>
            <a:t>Data rights permissions</a:t>
          </a:r>
        </a:p>
      </dgm:t>
    </dgm:pt>
    <dgm:pt modelId="{EBDE121D-C638-4146-9012-27439188DD68}" cxnId="{DCFBAE09-7E17-40AF-867B-C2BF95CCC10B}" type="parTrans">
      <dgm:prSet/>
      <dgm:spPr/>
      <dgm:t>
        <a:bodyPr/>
        <a:lstStyle/>
        <a:p>
          <a:endParaRPr lang="en-US"/>
        </a:p>
      </dgm:t>
    </dgm:pt>
    <dgm:pt modelId="{DECFD3FB-2878-4F80-A649-10442A332F94}" cxnId="{DCFBAE09-7E17-40AF-867B-C2BF95CCC10B}" type="sibTrans">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pt>
    <dgm:pt modelId="{C2D1FFFF-0BD8-4069-8D48-64884844C003}" type="pres">
      <dgm:prSet presAssocID="{573A985D-093B-4302-A752-46D5D5524895}" presName="hierChild3" presStyleCnt="0"/>
      <dgm:spPr/>
    </dgm:pt>
  </dgm:ptLst>
  <dgm:cxnLst>
    <dgm:cxn modelId="{DCFBAE09-7E17-40AF-867B-C2BF95CCC10B}" srcId="{CE737268-28C1-499B-BE89-0815DCCB601F}" destId="{573A985D-093B-4302-A752-46D5D5524895}" srcOrd="2" destOrd="0" parTransId="{EBDE121D-C638-4146-9012-27439188DD68}" sibTransId="{DECFD3FB-2878-4F80-A649-10442A332F94}"/>
    <dgm:cxn modelId="{E3EF0916-8D96-4DA4-9090-60C61A813197}" type="presOf" srcId="{CE737268-28C1-499B-BE89-0815DCCB601F}" destId="{79258952-51DA-4BCF-99FB-9AEFE4283D7F}" srcOrd="0" destOrd="0" presId="urn:microsoft.com/office/officeart/2005/8/layout/hierarchy1"/>
    <dgm:cxn modelId="{0696C71B-AD49-4C37-A17B-4B0113D0733C}" srcId="{ED5E7F62-6A75-4D79-957D-510639C69787}" destId="{CE737268-28C1-499B-BE89-0815DCCB601F}" srcOrd="0" destOrd="0" parTransId="{F68729E9-28E5-4162-8FBB-B947792C6298}" sibTransId="{F61C4BD4-1653-44A6-9EA2-C82B62C75FFA}"/>
    <dgm:cxn modelId="{C0798D2A-D1B3-447A-94FF-9A5995E3286B}" srcId="{CE737268-28C1-499B-BE89-0815DCCB601F}" destId="{51104833-F9D6-4494-9FA0-25612C5F8691}" srcOrd="1" destOrd="0" parTransId="{7052F30B-A09F-4A51-906F-6F84E1C07C15}" sibTransId="{88E99CA8-0149-4E05-A12D-A37E63F410A9}"/>
    <dgm:cxn modelId="{1EB31E3D-57AD-4639-9073-931ABEF4237B}" type="presOf" srcId="{51104833-F9D6-4494-9FA0-25612C5F8691}" destId="{9FDBD84E-589B-4428-B17E-218BEF1AF4EB}" srcOrd="0" destOrd="0" presId="urn:microsoft.com/office/officeart/2005/8/layout/hierarchy1"/>
    <dgm:cxn modelId="{DB4C1E3E-272B-406A-95BD-CE06D46C1B2C}" type="presOf" srcId="{573A985D-093B-4302-A752-46D5D5524895}" destId="{CF883956-B7F0-4EFF-A779-2B44818AAA1E}" srcOrd="0" destOrd="0" presId="urn:microsoft.com/office/officeart/2005/8/layout/hierarchy1"/>
    <dgm:cxn modelId="{A1C2A844-5F6E-445D-9004-55F3D729EB12}" type="presOf" srcId="{ED5E7F62-6A75-4D79-957D-510639C69787}" destId="{E36BE618-FF07-4AF8-83D8-AE35BEED1477}"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64BB389A-B222-427D-867B-79B4A98065BD}" type="presOf" srcId="{E00490CC-2DA1-4171-BB4C-5DFF38A4BCD0}" destId="{A4B693ED-8785-4314-B8D6-D618F6EA70C5}" srcOrd="0" destOrd="0" presId="urn:microsoft.com/office/officeart/2005/8/layout/hierarchy1"/>
    <dgm:cxn modelId="{EBFCC0A6-7854-46D5-99FD-5173EFCB7B28}" type="presOf" srcId="{EBDE121D-C638-4146-9012-27439188DD68}" destId="{5FB4DF3B-EB24-41B7-BED1-A57296DB4ED3}" srcOrd="0" destOrd="0" presId="urn:microsoft.com/office/officeart/2005/8/layout/hierarchy1"/>
    <dgm:cxn modelId="{46C3C5CC-1CB6-4920-A4FF-67A368EAA56A}" type="presOf" srcId="{7052F30B-A09F-4A51-906F-6F84E1C07C15}" destId="{C56D263C-ECA2-4B65-80D9-BF852356E7E0}" srcOrd="0" destOrd="0" presId="urn:microsoft.com/office/officeart/2005/8/layout/hierarchy1"/>
    <dgm:cxn modelId="{B9872EE0-2E89-4D67-B67F-B1C580345875}" type="presOf" srcId="{E200C750-E4F5-4540-B923-3C6FAE5E6B0D}" destId="{8A1A54AC-2AE6-43E2-A2EC-01CB5BBF8723}" srcOrd="0" destOrd="0" presId="urn:microsoft.com/office/officeart/2005/8/layout/hierarchy1"/>
    <dgm:cxn modelId="{8EEC27FA-AF53-4849-901F-971DA742ABF3}" type="presParOf" srcId="{E36BE618-FF07-4AF8-83D8-AE35BEED1477}" destId="{AABF1682-1165-4D17-BD78-F61A24D60BB1}" srcOrd="0" destOrd="0" presId="urn:microsoft.com/office/officeart/2005/8/layout/hierarchy1"/>
    <dgm:cxn modelId="{913AB92D-BB7E-4804-9D61-72ACCA69D1C2}" type="presParOf" srcId="{AABF1682-1165-4D17-BD78-F61A24D60BB1}" destId="{02307C99-DFBC-4D16-A846-8004EC6CEE83}" srcOrd="0" destOrd="0" presId="urn:microsoft.com/office/officeart/2005/8/layout/hierarchy1"/>
    <dgm:cxn modelId="{DB4048E5-A00A-4CF4-9874-25F4C396065C}" type="presParOf" srcId="{02307C99-DFBC-4D16-A846-8004EC6CEE83}" destId="{64E68DE4-C261-45EC-A925-D6C3FAF9AEDE}" srcOrd="0" destOrd="0" presId="urn:microsoft.com/office/officeart/2005/8/layout/hierarchy1"/>
    <dgm:cxn modelId="{504DAB5D-BFFF-41CA-A485-22E47A9C71D5}" type="presParOf" srcId="{02307C99-DFBC-4D16-A846-8004EC6CEE83}" destId="{79258952-51DA-4BCF-99FB-9AEFE4283D7F}" srcOrd="1" destOrd="0" presId="urn:microsoft.com/office/officeart/2005/8/layout/hierarchy1"/>
    <dgm:cxn modelId="{ADCF3AD4-9101-4F49-B3B4-9D13E22F6028}" type="presParOf" srcId="{AABF1682-1165-4D17-BD78-F61A24D60BB1}" destId="{108F8DB2-9CDE-4597-9F90-5417C4905115}" srcOrd="1" destOrd="0" presId="urn:microsoft.com/office/officeart/2005/8/layout/hierarchy1"/>
    <dgm:cxn modelId="{1527F525-BFE1-459E-9458-C8CF0070239B}" type="presParOf" srcId="{108F8DB2-9CDE-4597-9F90-5417C4905115}" destId="{8A1A54AC-2AE6-43E2-A2EC-01CB5BBF8723}" srcOrd="0" destOrd="0" presId="urn:microsoft.com/office/officeart/2005/8/layout/hierarchy1"/>
    <dgm:cxn modelId="{F263524B-1C68-4FB4-BC12-5DE9B041B009}" type="presParOf" srcId="{108F8DB2-9CDE-4597-9F90-5417C4905115}" destId="{F5ED86C1-5B61-466C-98AD-22C396BA7A17}" srcOrd="1" destOrd="0" presId="urn:microsoft.com/office/officeart/2005/8/layout/hierarchy1"/>
    <dgm:cxn modelId="{72308ABC-6392-4F0C-9A43-E9F8DE54E998}" type="presParOf" srcId="{F5ED86C1-5B61-466C-98AD-22C396BA7A17}" destId="{240A2925-82BE-404C-9EB2-7CA38A7092DD}" srcOrd="0" destOrd="0" presId="urn:microsoft.com/office/officeart/2005/8/layout/hierarchy1"/>
    <dgm:cxn modelId="{1874549A-3B26-4F98-A378-C04C82AA77B6}" type="presParOf" srcId="{240A2925-82BE-404C-9EB2-7CA38A7092DD}" destId="{AC653453-3B66-4469-AE78-D855CC6B3C25}" srcOrd="0" destOrd="0" presId="urn:microsoft.com/office/officeart/2005/8/layout/hierarchy1"/>
    <dgm:cxn modelId="{529C9329-DD61-4054-9C6A-BA93F9E93DC7}" type="presParOf" srcId="{240A2925-82BE-404C-9EB2-7CA38A7092DD}" destId="{A4B693ED-8785-4314-B8D6-D618F6EA70C5}" srcOrd="1" destOrd="0" presId="urn:microsoft.com/office/officeart/2005/8/layout/hierarchy1"/>
    <dgm:cxn modelId="{8922B1B5-A159-49C9-8187-B6065A23600F}" type="presParOf" srcId="{F5ED86C1-5B61-466C-98AD-22C396BA7A17}" destId="{F84BFF53-177A-4503-9574-555E1A4032C8}" srcOrd="1" destOrd="0" presId="urn:microsoft.com/office/officeart/2005/8/layout/hierarchy1"/>
    <dgm:cxn modelId="{2F444071-F0DC-4DD7-93FE-26BB840DEE94}" type="presParOf" srcId="{108F8DB2-9CDE-4597-9F90-5417C4905115}" destId="{C56D263C-ECA2-4B65-80D9-BF852356E7E0}" srcOrd="2" destOrd="0" presId="urn:microsoft.com/office/officeart/2005/8/layout/hierarchy1"/>
    <dgm:cxn modelId="{0DF1FACC-0186-481A-B088-F15741BADB79}" type="presParOf" srcId="{108F8DB2-9CDE-4597-9F90-5417C4905115}" destId="{25C171A5-BE44-43D3-88C1-2AB58170A31B}" srcOrd="3" destOrd="0" presId="urn:microsoft.com/office/officeart/2005/8/layout/hierarchy1"/>
    <dgm:cxn modelId="{A3567235-B687-4E27-A397-0F1B6B88DD0E}" type="presParOf" srcId="{25C171A5-BE44-43D3-88C1-2AB58170A31B}" destId="{A79C64F5-B1AF-4A8F-90D2-5409A53DE733}" srcOrd="0" destOrd="0" presId="urn:microsoft.com/office/officeart/2005/8/layout/hierarchy1"/>
    <dgm:cxn modelId="{AF441D5A-6C84-4FDA-91FA-EA6627F2E7E2}" type="presParOf" srcId="{A79C64F5-B1AF-4A8F-90D2-5409A53DE733}" destId="{AD6C573C-9E73-4841-BCF6-133FCDEBDAD2}" srcOrd="0" destOrd="0" presId="urn:microsoft.com/office/officeart/2005/8/layout/hierarchy1"/>
    <dgm:cxn modelId="{A0E1B670-52AB-4537-B284-7DFB70B3DFD6}" type="presParOf" srcId="{A79C64F5-B1AF-4A8F-90D2-5409A53DE733}" destId="{9FDBD84E-589B-4428-B17E-218BEF1AF4EB}" srcOrd="1" destOrd="0" presId="urn:microsoft.com/office/officeart/2005/8/layout/hierarchy1"/>
    <dgm:cxn modelId="{5A64CFE6-57B5-47BE-9DC8-415219407401}" type="presParOf" srcId="{25C171A5-BE44-43D3-88C1-2AB58170A31B}" destId="{8E2081E1-8197-46D2-A566-924B7E980AB5}" srcOrd="1" destOrd="0" presId="urn:microsoft.com/office/officeart/2005/8/layout/hierarchy1"/>
    <dgm:cxn modelId="{05F1C303-370C-433E-8B8E-EDA46AC1893B}" type="presParOf" srcId="{108F8DB2-9CDE-4597-9F90-5417C4905115}" destId="{5FB4DF3B-EB24-41B7-BED1-A57296DB4ED3}" srcOrd="4" destOrd="0" presId="urn:microsoft.com/office/officeart/2005/8/layout/hierarchy1"/>
    <dgm:cxn modelId="{8DAA0C3D-4EB2-483F-B5CB-BE92AC08DB5A}" type="presParOf" srcId="{108F8DB2-9CDE-4597-9F90-5417C4905115}" destId="{86F44F4F-44EC-41C2-8694-259FE52BCD6C}" srcOrd="5" destOrd="0" presId="urn:microsoft.com/office/officeart/2005/8/layout/hierarchy1"/>
    <dgm:cxn modelId="{8C100C8E-2FDC-44CA-8368-80E9C5EAD551}" type="presParOf" srcId="{86F44F4F-44EC-41C2-8694-259FE52BCD6C}" destId="{63F3A349-465F-4D2D-A585-0785BC2C4EE0}" srcOrd="0" destOrd="0" presId="urn:microsoft.com/office/officeart/2005/8/layout/hierarchy1"/>
    <dgm:cxn modelId="{ECDE3DE2-9673-4316-BA9B-EAA19D079567}" type="presParOf" srcId="{63F3A349-465F-4D2D-A585-0785BC2C4EE0}" destId="{AA944DEA-6ECE-4566-A8CB-7D38427AA5D1}" srcOrd="0" destOrd="0" presId="urn:microsoft.com/office/officeart/2005/8/layout/hierarchy1"/>
    <dgm:cxn modelId="{75578F91-C988-4333-B5ED-6E73ED63F1CF}" type="presParOf" srcId="{63F3A349-465F-4D2D-A585-0785BC2C4EE0}" destId="{CF883956-B7F0-4EFF-A779-2B44818AAA1E}" srcOrd="1" destOrd="0" presId="urn:microsoft.com/office/officeart/2005/8/layout/hierarchy1"/>
    <dgm:cxn modelId="{3F51F8E7-676D-4EBC-8D92-D84F16064182}"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dirty="0"/>
            <a:t>Access Control</a:t>
          </a:r>
        </a:p>
      </dgm:t>
    </dgm:pt>
    <dgm:pt modelId="{534AAE0B-F46E-453D-85B2-F3ABBD9F511A}" cxnId="{5D4248A9-2DCD-435A-897A-25C57E7F131C}" type="parTrans">
      <dgm:prSet/>
      <dgm:spPr/>
      <dgm:t>
        <a:bodyPr/>
        <a:lstStyle/>
        <a:p>
          <a:endParaRPr lang="en-US"/>
        </a:p>
      </dgm:t>
    </dgm:pt>
    <dgm:pt modelId="{AB76646B-3659-47FA-9261-ACEE4F2E83A2}" cxnId="{5D4248A9-2DCD-435A-897A-25C57E7F131C}" type="sibTrans">
      <dgm:prSet/>
      <dgm:spPr/>
      <dgm:t>
        <a:bodyPr/>
        <a:lstStyle/>
        <a:p>
          <a:endParaRPr lang="en-US"/>
        </a:p>
      </dgm:t>
    </dgm:pt>
    <dgm:pt modelId="{5853CF86-1DC9-4ACA-8692-AD6A70DDA1BE}">
      <dgm:prSet phldrT="[Text]"/>
      <dgm:spPr/>
      <dgm:t>
        <a:bodyPr/>
        <a:lstStyle/>
        <a:p>
          <a:r>
            <a:rPr lang="en-US" dirty="0"/>
            <a:t>Rule-Based Access Control</a:t>
          </a:r>
        </a:p>
      </dgm:t>
    </dgm:pt>
    <dgm:pt modelId="{20E7BD70-DF5A-4329-AB9F-49237A208085}" cxnId="{832C5348-22D1-4B76-8019-5C2A84D32165}" type="parTrans">
      <dgm:prSet/>
      <dgm:spPr/>
      <dgm:t>
        <a:bodyPr/>
        <a:lstStyle/>
        <a:p>
          <a:endParaRPr lang="en-US"/>
        </a:p>
      </dgm:t>
    </dgm:pt>
    <dgm:pt modelId="{1A97126A-12B6-443E-8ECE-9E1927B6F04C}" cxnId="{832C5348-22D1-4B76-8019-5C2A84D32165}" type="sibTrans">
      <dgm:prSet/>
      <dgm:spPr/>
      <dgm:t>
        <a:bodyPr/>
        <a:lstStyle/>
        <a:p>
          <a:endParaRPr lang="en-US"/>
        </a:p>
      </dgm:t>
    </dgm:pt>
    <dgm:pt modelId="{04F981DE-C115-4FA9-8561-7869FDD6C423}">
      <dgm:prSet phldrT="[Text]"/>
      <dgm:spPr/>
      <dgm:t>
        <a:bodyPr/>
        <a:lstStyle/>
        <a:p>
          <a:r>
            <a:rPr lang="en-US" dirty="0"/>
            <a:t>Mandatory Access Control</a:t>
          </a:r>
        </a:p>
      </dgm:t>
    </dgm:pt>
    <dgm:pt modelId="{C706C106-7FC7-4A66-AA1B-3B6D6671CB7A}" cxnId="{138BF075-C0A4-4C76-8C03-CB96E4833BD5}" type="parTrans">
      <dgm:prSet/>
      <dgm:spPr/>
      <dgm:t>
        <a:bodyPr/>
        <a:lstStyle/>
        <a:p>
          <a:endParaRPr lang="en-US"/>
        </a:p>
      </dgm:t>
    </dgm:pt>
    <dgm:pt modelId="{423A4901-6B47-46A2-BD86-651B114257A5}" cxnId="{138BF075-C0A4-4C76-8C03-CB96E4833BD5}" type="sibTrans">
      <dgm:prSet/>
      <dgm:spPr/>
      <dgm:t>
        <a:bodyPr/>
        <a:lstStyle/>
        <a:p>
          <a:endParaRPr lang="en-US"/>
        </a:p>
      </dgm:t>
    </dgm:pt>
    <dgm:pt modelId="{28846102-CFD3-4F29-BE1B-057456B9DB93}">
      <dgm:prSet phldrT="[Text]"/>
      <dgm:spPr/>
      <dgm:t>
        <a:bodyPr/>
        <a:lstStyle/>
        <a:p>
          <a:r>
            <a:rPr lang="en-US" dirty="0"/>
            <a:t>Role-Based Access Control</a:t>
          </a:r>
        </a:p>
      </dgm:t>
    </dgm:pt>
    <dgm:pt modelId="{D82CD9F6-AC70-4771-8CF8-4B4E5DC3B458}" cxnId="{1F61474D-E6E1-4584-AF36-36DA34EF32A3}" type="parTrans">
      <dgm:prSet/>
      <dgm:spPr/>
      <dgm:t>
        <a:bodyPr/>
        <a:lstStyle/>
        <a:p>
          <a:endParaRPr lang="en-US"/>
        </a:p>
      </dgm:t>
    </dgm:pt>
    <dgm:pt modelId="{0B83707E-1620-486B-A8FB-3E2B0AEFFB9D}" cxnId="{1F61474D-E6E1-4584-AF36-36DA34EF32A3}" type="sibTrans">
      <dgm:prSet/>
      <dgm:spPr/>
      <dgm:t>
        <a:bodyPr/>
        <a:lstStyle/>
        <a:p>
          <a:endParaRPr lang="en-US"/>
        </a:p>
      </dgm:t>
    </dgm:pt>
    <dgm:pt modelId="{67C355DC-EAA9-494E-81D1-B6A29E274EEA}">
      <dgm:prSet phldrT="[Text]"/>
      <dgm:spPr/>
      <dgm:t>
        <a:bodyPr/>
        <a:lstStyle/>
        <a:p>
          <a:r>
            <a:rPr lang="en-US" dirty="0"/>
            <a:t>Discretionary Access Control</a:t>
          </a:r>
        </a:p>
      </dgm:t>
    </dgm:pt>
    <dgm:pt modelId="{D1349E21-AF7F-4FC3-8ADB-158EE7041B34}" cxnId="{121DFB49-EB7F-4CF3-A40F-78256EAA5310}" type="parTrans">
      <dgm:prSet/>
      <dgm:spPr/>
      <dgm:t>
        <a:bodyPr/>
        <a:lstStyle/>
        <a:p>
          <a:endParaRPr lang="en-US"/>
        </a:p>
      </dgm:t>
    </dgm:pt>
    <dgm:pt modelId="{D5B1DB82-9406-445D-8BD4-814DEF6FA725}" cxnId="{121DFB49-EB7F-4CF3-A40F-78256EAA5310}" type="sibTrans">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pt>
    <dgm:pt modelId="{B1851B7E-9C78-443F-B678-5CD02BCC67B5}" type="pres">
      <dgm:prSet presAssocID="{EA768693-7ACF-41E0-BF09-56F1E1779F95}" presName="tile2" presStyleLbl="node1" presStyleIdx="1" presStyleCnt="4"/>
      <dgm:spPr/>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pt>
    <dgm:pt modelId="{561998E5-F9B4-417D-8042-A702F7ED26B1}" type="pres">
      <dgm:prSet presAssocID="{EA768693-7ACF-41E0-BF09-56F1E1779F95}" presName="tile3" presStyleLbl="node1" presStyleIdx="2" presStyleCnt="4"/>
      <dgm:spPr/>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pt>
    <dgm:pt modelId="{CFD05048-0CBD-4752-902B-BDA0E2B14049}" type="pres">
      <dgm:prSet presAssocID="{EA768693-7ACF-41E0-BF09-56F1E1779F95}" presName="tile4" presStyleLbl="node1" presStyleIdx="3" presStyleCnt="4"/>
      <dgm:spPr/>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pt>
    <dgm:pt modelId="{E3222629-9533-4A88-B9F1-A3EF4B062AB1}" type="pres">
      <dgm:prSet presAssocID="{EA768693-7ACF-41E0-BF09-56F1E1779F95}" presName="centerTile" presStyleLbl="fgShp" presStyleIdx="0" presStyleCnt="1">
        <dgm:presLayoutVars>
          <dgm:chMax val="0"/>
          <dgm:chPref val="0"/>
        </dgm:presLayoutVars>
      </dgm:prSet>
      <dgm:spPr/>
    </dgm:pt>
  </dgm:ptLst>
  <dgm:cxnLst>
    <dgm:cxn modelId="{0321880C-A577-42E6-A74A-C62B7C42972B}" type="presOf" srcId="{635857B8-4478-49A1-A195-D70343424CEA}" destId="{E3222629-9533-4A88-B9F1-A3EF4B062AB1}"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21DFB49-EB7F-4CF3-A40F-78256EAA5310}" srcId="{635857B8-4478-49A1-A195-D70343424CEA}" destId="{67C355DC-EAA9-494E-81D1-B6A29E274EEA}" srcOrd="3" destOrd="0" parTransId="{D1349E21-AF7F-4FC3-8ADB-158EE7041B34}" sibTransId="{D5B1DB82-9406-445D-8BD4-814DEF6FA725}"/>
    <dgm:cxn modelId="{341BF04B-C68B-4E45-8249-EDA60C49664A}" type="presOf" srcId="{5853CF86-1DC9-4ACA-8692-AD6A70DDA1BE}" destId="{2189DD92-492D-44CE-8B46-9A70D37D2B8F}" srcOrd="1" destOrd="0" presId="urn:microsoft.com/office/officeart/2005/8/layout/matrix1"/>
    <dgm:cxn modelId="{1F61474D-E6E1-4584-AF36-36DA34EF32A3}" srcId="{635857B8-4478-49A1-A195-D70343424CEA}" destId="{28846102-CFD3-4F29-BE1B-057456B9DB93}" srcOrd="2" destOrd="0" parTransId="{D82CD9F6-AC70-4771-8CF8-4B4E5DC3B458}" sibTransId="{0B83707E-1620-486B-A8FB-3E2B0AEFFB9D}"/>
    <dgm:cxn modelId="{138BF075-C0A4-4C76-8C03-CB96E4833BD5}" srcId="{635857B8-4478-49A1-A195-D70343424CEA}" destId="{04F981DE-C115-4FA9-8561-7869FDD6C423}" srcOrd="1" destOrd="0" parTransId="{C706C106-7FC7-4A66-AA1B-3B6D6671CB7A}" sibTransId="{423A4901-6B47-46A2-BD86-651B114257A5}"/>
    <dgm:cxn modelId="{74CB3556-720B-4127-9417-8585214DF5AB}" type="presOf" srcId="{04F981DE-C115-4FA9-8561-7869FDD6C423}" destId="{B1851B7E-9C78-443F-B678-5CD02BCC67B5}" srcOrd="0" destOrd="0" presId="urn:microsoft.com/office/officeart/2005/8/layout/matrix1"/>
    <dgm:cxn modelId="{211A9985-5E2D-4FAD-8FFF-1290AC506A9C}" type="presOf" srcId="{28846102-CFD3-4F29-BE1B-057456B9DB93}" destId="{8BE2D764-2A27-403D-B92D-E67FD1CAC51A}" srcOrd="1" destOrd="0" presId="urn:microsoft.com/office/officeart/2005/8/layout/matrix1"/>
    <dgm:cxn modelId="{CEEE2F9B-1882-44E7-8F1A-0979482C4BFB}" type="presOf" srcId="{67C355DC-EAA9-494E-81D1-B6A29E274EEA}" destId="{CFD05048-0CBD-4752-902B-BDA0E2B14049}" srcOrd="0" destOrd="0" presId="urn:microsoft.com/office/officeart/2005/8/layout/matrix1"/>
    <dgm:cxn modelId="{40F8D9A2-C870-47DE-9769-F566B40C2E23}" type="presOf" srcId="{67C355DC-EAA9-494E-81D1-B6A29E274EEA}" destId="{190F9CA2-3FE3-47A3-AF7F-FC7D5454A8D2}" srcOrd="1"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20E565BB-72E4-4EB6-8219-A07DF1BA709B}" type="presOf" srcId="{5853CF86-1DC9-4ACA-8692-AD6A70DDA1BE}" destId="{F993A5DE-64DD-4AAC-B3C1-0601613307CD}" srcOrd="0" destOrd="0" presId="urn:microsoft.com/office/officeart/2005/8/layout/matrix1"/>
    <dgm:cxn modelId="{895BF8C0-9B42-4AE4-96D6-C0B6C8C0A411}" type="presOf" srcId="{04F981DE-C115-4FA9-8561-7869FDD6C423}" destId="{367D5A6A-D2F7-47D1-814B-F0534EC3B2FC}" srcOrd="1" destOrd="0" presId="urn:microsoft.com/office/officeart/2005/8/layout/matrix1"/>
    <dgm:cxn modelId="{509684DD-B0D5-4009-A1AF-172F4ED85FCB}" type="presOf" srcId="{EA768693-7ACF-41E0-BF09-56F1E1779F95}" destId="{4881BAA0-50AC-40A3-BD21-B59EDFBE8B05}" srcOrd="0" destOrd="0" presId="urn:microsoft.com/office/officeart/2005/8/layout/matrix1"/>
    <dgm:cxn modelId="{CD8F2EF7-26A0-44C6-A4E9-23570C62A22C}" type="presOf" srcId="{28846102-CFD3-4F29-BE1B-057456B9DB93}" destId="{561998E5-F9B4-417D-8042-A702F7ED26B1}" srcOrd="0" destOrd="0" presId="urn:microsoft.com/office/officeart/2005/8/layout/matrix1"/>
    <dgm:cxn modelId="{102522BC-F7B3-43AE-8AF8-18B79ADCC57E}" type="presParOf" srcId="{4881BAA0-50AC-40A3-BD21-B59EDFBE8B05}" destId="{3CF5B90A-6035-49E0-BF2E-AA6344FBDD46}" srcOrd="0" destOrd="0" presId="urn:microsoft.com/office/officeart/2005/8/layout/matrix1"/>
    <dgm:cxn modelId="{1D15384D-B734-4C52-8B94-3E93A348369B}" type="presParOf" srcId="{3CF5B90A-6035-49E0-BF2E-AA6344FBDD46}" destId="{F993A5DE-64DD-4AAC-B3C1-0601613307CD}" srcOrd="0" destOrd="0" presId="urn:microsoft.com/office/officeart/2005/8/layout/matrix1"/>
    <dgm:cxn modelId="{8C100002-00DE-4F2B-8674-68E96093D0B3}" type="presParOf" srcId="{3CF5B90A-6035-49E0-BF2E-AA6344FBDD46}" destId="{2189DD92-492D-44CE-8B46-9A70D37D2B8F}" srcOrd="1" destOrd="0" presId="urn:microsoft.com/office/officeart/2005/8/layout/matrix1"/>
    <dgm:cxn modelId="{86E180BA-A7E3-4B72-94B0-A7F39325E98E}" type="presParOf" srcId="{3CF5B90A-6035-49E0-BF2E-AA6344FBDD46}" destId="{B1851B7E-9C78-443F-B678-5CD02BCC67B5}" srcOrd="2" destOrd="0" presId="urn:microsoft.com/office/officeart/2005/8/layout/matrix1"/>
    <dgm:cxn modelId="{3BD6FEB7-94B6-4ED6-9C58-546E2C31DD8A}" type="presParOf" srcId="{3CF5B90A-6035-49E0-BF2E-AA6344FBDD46}" destId="{367D5A6A-D2F7-47D1-814B-F0534EC3B2FC}" srcOrd="3" destOrd="0" presId="urn:microsoft.com/office/officeart/2005/8/layout/matrix1"/>
    <dgm:cxn modelId="{025F6801-DCBA-49C1-AE16-AE3866A20CB8}" type="presParOf" srcId="{3CF5B90A-6035-49E0-BF2E-AA6344FBDD46}" destId="{561998E5-F9B4-417D-8042-A702F7ED26B1}" srcOrd="4" destOrd="0" presId="urn:microsoft.com/office/officeart/2005/8/layout/matrix1"/>
    <dgm:cxn modelId="{CC656386-8D8A-4A48-B478-E87FA41C0BBF}" type="presParOf" srcId="{3CF5B90A-6035-49E0-BF2E-AA6344FBDD46}" destId="{8BE2D764-2A27-403D-B92D-E67FD1CAC51A}" srcOrd="5" destOrd="0" presId="urn:microsoft.com/office/officeart/2005/8/layout/matrix1"/>
    <dgm:cxn modelId="{90289D31-1B67-4D47-A7B9-BEFC7272AF1F}" type="presParOf" srcId="{3CF5B90A-6035-49E0-BF2E-AA6344FBDD46}" destId="{CFD05048-0CBD-4752-902B-BDA0E2B14049}" srcOrd="6" destOrd="0" presId="urn:microsoft.com/office/officeart/2005/8/layout/matrix1"/>
    <dgm:cxn modelId="{9F157976-43A4-4E66-828A-5A29AA440BD5}" type="presParOf" srcId="{3CF5B90A-6035-49E0-BF2E-AA6344FBDD46}" destId="{190F9CA2-3FE3-47A3-AF7F-FC7D5454A8D2}" srcOrd="7" destOrd="0" presId="urn:microsoft.com/office/officeart/2005/8/layout/matrix1"/>
    <dgm:cxn modelId="{5B7352CA-1B53-4C8E-B3B2-64B6957718B3}"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3705578"/>
        <a:chOff x="0" y="0"/>
        <a:chExt cx="8128000" cy="3705578"/>
      </a:xfrm>
    </dsp:grpSpPr>
    <dsp:sp modelId="{8A1A54AC-2AE6-43E2-A2EC-01CB5BBF8723}">
      <dsp:nvSpPr>
        <dsp:cNvPr id="5" name="Freeform 4"/>
        <dsp:cNvSpPr/>
      </dsp:nvSpPr>
      <dsp:spPr bwMode="white">
        <a:xfrm>
          <a:off x="1215422" y="1102996"/>
          <a:ext cx="2850377" cy="1084335"/>
        </a:xfrm>
        <a:custGeom>
          <a:avLst/>
          <a:gdLst/>
          <a:ahLst/>
          <a:cxnLst/>
          <a:pathLst>
            <a:path w="4489" h="1708">
              <a:moveTo>
                <a:pt x="4489" y="0"/>
              </a:moveTo>
              <a:lnTo>
                <a:pt x="4489" y="1515"/>
              </a:lnTo>
              <a:lnTo>
                <a:pt x="0" y="1515"/>
              </a:lnTo>
              <a:lnTo>
                <a:pt x="0" y="1708"/>
              </a:lnTo>
            </a:path>
          </a:pathLst>
        </a:custGeom>
      </dsp:spPr>
      <dsp:style>
        <a:lnRef idx="2">
          <a:schemeClr val="accent3"/>
        </a:lnRef>
        <a:fillRef idx="0">
          <a:schemeClr val="accent2">
            <a:tint val="90000"/>
          </a:schemeClr>
        </a:fillRef>
        <a:effectRef idx="0">
          <a:scrgbClr r="0" g="0" b="0"/>
        </a:effectRef>
        <a:fontRef idx="minor"/>
      </dsp:style>
      <dsp:txXfrm>
        <a:off x="1215422" y="1102996"/>
        <a:ext cx="2850377" cy="1084335"/>
      </dsp:txXfrm>
    </dsp:sp>
    <dsp:sp modelId="{C56D263C-ECA2-4B65-80D9-BF852356E7E0}">
      <dsp:nvSpPr>
        <dsp:cNvPr id="8" name="Freeform 7"/>
        <dsp:cNvSpPr/>
      </dsp:nvSpPr>
      <dsp:spPr bwMode="white">
        <a:xfrm>
          <a:off x="4065799" y="1102996"/>
          <a:ext cx="6623" cy="1084335"/>
        </a:xfrm>
        <a:custGeom>
          <a:avLst/>
          <a:gdLst/>
          <a:ahLst/>
          <a:cxnLst/>
          <a:pathLst>
            <a:path w="10" h="1708">
              <a:moveTo>
                <a:pt x="0" y="0"/>
              </a:moveTo>
              <a:lnTo>
                <a:pt x="0" y="1515"/>
              </a:lnTo>
              <a:lnTo>
                <a:pt x="10" y="1515"/>
              </a:lnTo>
              <a:lnTo>
                <a:pt x="10" y="1708"/>
              </a:lnTo>
            </a:path>
          </a:pathLst>
        </a:custGeom>
      </dsp:spPr>
      <dsp:style>
        <a:lnRef idx="2">
          <a:schemeClr val="accent3"/>
        </a:lnRef>
        <a:fillRef idx="0">
          <a:schemeClr val="accent2">
            <a:tint val="90000"/>
          </a:schemeClr>
        </a:fillRef>
        <a:effectRef idx="0">
          <a:scrgbClr r="0" g="0" b="0"/>
        </a:effectRef>
        <a:fontRef idx="minor"/>
      </dsp:style>
      <dsp:txXfrm>
        <a:off x="4065799" y="1102996"/>
        <a:ext cx="6623" cy="1084335"/>
      </dsp:txXfrm>
    </dsp:sp>
    <dsp:sp modelId="{5FB4DF3B-EB24-41B7-BED1-A57296DB4ED3}">
      <dsp:nvSpPr>
        <dsp:cNvPr id="11" name="Freeform 10"/>
        <dsp:cNvSpPr/>
      </dsp:nvSpPr>
      <dsp:spPr bwMode="white">
        <a:xfrm>
          <a:off x="4065799" y="1102996"/>
          <a:ext cx="2715298" cy="1084335"/>
        </a:xfrm>
        <a:custGeom>
          <a:avLst/>
          <a:gdLst/>
          <a:ahLst/>
          <a:cxnLst/>
          <a:pathLst>
            <a:path w="4276" h="1708">
              <a:moveTo>
                <a:pt x="0" y="0"/>
              </a:moveTo>
              <a:lnTo>
                <a:pt x="0" y="1515"/>
              </a:lnTo>
              <a:lnTo>
                <a:pt x="4276" y="1515"/>
              </a:lnTo>
              <a:lnTo>
                <a:pt x="4276" y="1708"/>
              </a:lnTo>
            </a:path>
          </a:pathLst>
        </a:custGeom>
      </dsp:spPr>
      <dsp:style>
        <a:lnRef idx="2">
          <a:schemeClr val="accent3"/>
        </a:lnRef>
        <a:fillRef idx="0">
          <a:schemeClr val="accent2">
            <a:tint val="90000"/>
          </a:schemeClr>
        </a:fillRef>
        <a:effectRef idx="0">
          <a:scrgbClr r="0" g="0" b="0"/>
        </a:effectRef>
        <a:fontRef idx="minor"/>
      </dsp:style>
      <dsp:txXfrm>
        <a:off x="4065799" y="1102996"/>
        <a:ext cx="2715298" cy="1084335"/>
      </dsp:txXfrm>
    </dsp:sp>
    <dsp:sp modelId="{64E68DE4-C261-45EC-A925-D6C3FAF9AEDE}">
      <dsp:nvSpPr>
        <dsp:cNvPr id="3" name="Rounded Rectangle 2"/>
        <dsp:cNvSpPr/>
      </dsp:nvSpPr>
      <dsp:spPr bwMode="white">
        <a:xfrm>
          <a:off x="2982069" y="10690"/>
          <a:ext cx="2167460" cy="1092306"/>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2982069" y="10690"/>
        <a:ext cx="2167460" cy="1092306"/>
      </dsp:txXfrm>
    </dsp:sp>
    <dsp:sp modelId="{79258952-51DA-4BCF-99FB-9AEFE4283D7F}">
      <dsp:nvSpPr>
        <dsp:cNvPr id="4" name="Rounded Rectangle 3"/>
        <dsp:cNvSpPr/>
      </dsp:nvSpPr>
      <dsp:spPr bwMode="white">
        <a:xfrm>
          <a:off x="3261875" y="276505"/>
          <a:ext cx="2167460" cy="1092306"/>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83820" tIns="83820" rIns="8382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dirty="0">
              <a:solidFill>
                <a:schemeClr val="dk1"/>
              </a:solidFill>
            </a:rPr>
            <a:t>Access control</a:t>
          </a:r>
          <a:endParaRPr lang="en-US" sz="2200" dirty="0">
            <a:solidFill>
              <a:schemeClr val="dk1"/>
            </a:solidFill>
          </a:endParaRPr>
        </a:p>
        <a:p>
          <a:pPr lvl="0">
            <a:lnSpc>
              <a:spcPct val="100000"/>
            </a:lnSpc>
            <a:spcBef>
              <a:spcPct val="0"/>
            </a:spcBef>
            <a:spcAft>
              <a:spcPct val="35000"/>
            </a:spcAft>
          </a:pPr>
          <a:r>
            <a:rPr lang="en-US" sz="2200" dirty="0">
              <a:solidFill>
                <a:schemeClr val="dk1"/>
              </a:solidFill>
            </a:rPr>
            <a:t>systems</a:t>
          </a:r>
          <a:endParaRPr>
            <a:solidFill>
              <a:schemeClr val="dk1"/>
            </a:solidFill>
          </a:endParaRPr>
        </a:p>
      </dsp:txBody>
      <dsp:txXfrm>
        <a:off x="3261875" y="276505"/>
        <a:ext cx="2167460" cy="1092306"/>
      </dsp:txXfrm>
    </dsp:sp>
    <dsp:sp modelId="{AC653453-3B66-4469-AE78-D855CC6B3C25}">
      <dsp:nvSpPr>
        <dsp:cNvPr id="6" name="Rounded Rectangle 5"/>
        <dsp:cNvSpPr/>
      </dsp:nvSpPr>
      <dsp:spPr bwMode="white">
        <a:xfrm>
          <a:off x="0" y="2187331"/>
          <a:ext cx="2430844" cy="889798"/>
        </a:xfrm>
        <a:prstGeom prst="roundRect">
          <a:avLst>
            <a:gd name="adj" fmla="val 10000"/>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Xfrm>
        <a:off x="0" y="2187331"/>
        <a:ext cx="2430844" cy="889798"/>
      </dsp:txXfrm>
    </dsp:sp>
    <dsp:sp modelId="{A4B693ED-8785-4314-B8D6-D618F6EA70C5}">
      <dsp:nvSpPr>
        <dsp:cNvPr id="7" name="Rounded Rectangle 6"/>
        <dsp:cNvSpPr/>
      </dsp:nvSpPr>
      <dsp:spPr bwMode="white">
        <a:xfrm>
          <a:off x="279806" y="2453147"/>
          <a:ext cx="2430844" cy="889798"/>
        </a:xfrm>
        <a:prstGeom prst="roundRect">
          <a:avLst>
            <a:gd name="adj" fmla="val 10000"/>
          </a:avLst>
        </a:prstGeom>
      </dsp:spPr>
      <dsp:style>
        <a:lnRef idx="2">
          <a:schemeClr val="accent3">
            <a:hueOff val="0"/>
            <a:satOff val="0"/>
            <a:lumOff val="0"/>
            <a:alpha val="100000"/>
          </a:schemeClr>
        </a:lnRef>
        <a:fillRef idx="1">
          <a:schemeClr val="lt1">
            <a:alpha val="90000"/>
          </a:schemeClr>
        </a:fillRef>
        <a:effectRef idx="0">
          <a:scrgbClr r="0" g="0" b="0"/>
        </a:effectRef>
        <a:fontRef idx="minor"/>
      </dsp:style>
      <dsp:txBody>
        <a:bodyPr lIns="83820" tIns="83820" rIns="8382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dirty="0">
              <a:solidFill>
                <a:schemeClr val="dk1"/>
              </a:solidFill>
            </a:rPr>
            <a:t>File permissions</a:t>
          </a:r>
          <a:endParaRPr>
            <a:solidFill>
              <a:schemeClr val="dk1"/>
            </a:solidFill>
          </a:endParaRPr>
        </a:p>
      </dsp:txBody>
      <dsp:txXfrm>
        <a:off x="279806" y="2453147"/>
        <a:ext cx="2430844" cy="889798"/>
      </dsp:txXfrm>
    </dsp:sp>
    <dsp:sp modelId="{AD6C573C-9E73-4841-BCF6-133FCDEBDAD2}">
      <dsp:nvSpPr>
        <dsp:cNvPr id="9" name="Rounded Rectangle 8"/>
        <dsp:cNvSpPr/>
      </dsp:nvSpPr>
      <dsp:spPr bwMode="white">
        <a:xfrm>
          <a:off x="2990455" y="2187331"/>
          <a:ext cx="2163934" cy="862117"/>
        </a:xfrm>
        <a:prstGeom prst="roundRect">
          <a:avLst>
            <a:gd name="adj" fmla="val 10000"/>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Xfrm>
        <a:off x="2990455" y="2187331"/>
        <a:ext cx="2163934" cy="862117"/>
      </dsp:txXfrm>
    </dsp:sp>
    <dsp:sp modelId="{9FDBD84E-589B-4428-B17E-218BEF1AF4EB}">
      <dsp:nvSpPr>
        <dsp:cNvPr id="10" name="Rounded Rectangle 9"/>
        <dsp:cNvSpPr/>
      </dsp:nvSpPr>
      <dsp:spPr bwMode="white">
        <a:xfrm>
          <a:off x="3270261" y="2453147"/>
          <a:ext cx="2163934" cy="862117"/>
        </a:xfrm>
        <a:prstGeom prst="roundRect">
          <a:avLst>
            <a:gd name="adj" fmla="val 10000"/>
          </a:avLst>
        </a:prstGeom>
      </dsp:spPr>
      <dsp:style>
        <a:lnRef idx="2">
          <a:schemeClr val="accent3">
            <a:hueOff val="0"/>
            <a:satOff val="0"/>
            <a:lumOff val="0"/>
            <a:alpha val="100000"/>
          </a:schemeClr>
        </a:lnRef>
        <a:fillRef idx="1">
          <a:schemeClr val="lt1">
            <a:alpha val="90000"/>
          </a:schemeClr>
        </a:fillRef>
        <a:effectRef idx="0">
          <a:scrgbClr r="0" g="0" b="0"/>
        </a:effectRef>
        <a:fontRef idx="minor"/>
      </dsp:style>
      <dsp:txBody>
        <a:bodyPr lIns="83820" tIns="83820" rIns="8382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dirty="0">
              <a:solidFill>
                <a:schemeClr val="dk1"/>
              </a:solidFill>
            </a:rPr>
            <a:t>Program permissions</a:t>
          </a:r>
          <a:endParaRPr>
            <a:solidFill>
              <a:schemeClr val="dk1"/>
            </a:solidFill>
          </a:endParaRPr>
        </a:p>
      </dsp:txBody>
      <dsp:txXfrm>
        <a:off x="3270261" y="2453147"/>
        <a:ext cx="2163934" cy="862117"/>
      </dsp:txXfrm>
    </dsp:sp>
    <dsp:sp modelId="{AA944DEA-6ECE-4566-A8CB-7D38427AA5D1}">
      <dsp:nvSpPr>
        <dsp:cNvPr id="12" name="Rounded Rectangle 11"/>
        <dsp:cNvSpPr/>
      </dsp:nvSpPr>
      <dsp:spPr bwMode="white">
        <a:xfrm>
          <a:off x="5714001" y="2187331"/>
          <a:ext cx="2134193" cy="700833"/>
        </a:xfrm>
        <a:prstGeom prst="roundRect">
          <a:avLst>
            <a:gd name="adj" fmla="val 10000"/>
          </a:avLst>
        </a:prstGeom>
      </dsp:spPr>
      <dsp:style>
        <a:lnRef idx="2">
          <a:schemeClr val="lt1"/>
        </a:lnRef>
        <a:fillRef idx="1">
          <a:schemeClr val="accent3">
            <a:hueOff val="0"/>
            <a:satOff val="0"/>
            <a:lumOff val="0"/>
            <a:alpha val="100000"/>
          </a:schemeClr>
        </a:fillRef>
        <a:effectRef idx="0">
          <a:scrgbClr r="0" g="0" b="0"/>
        </a:effectRef>
        <a:fontRef idx="minor">
          <a:schemeClr val="lt1"/>
        </a:fontRef>
      </dsp:style>
      <dsp:txXfrm>
        <a:off x="5714001" y="2187331"/>
        <a:ext cx="2134193" cy="700833"/>
      </dsp:txXfrm>
    </dsp:sp>
    <dsp:sp modelId="{CF883956-B7F0-4EFF-A779-2B44818AAA1E}">
      <dsp:nvSpPr>
        <dsp:cNvPr id="13" name="Rounded Rectangle 12"/>
        <dsp:cNvSpPr/>
      </dsp:nvSpPr>
      <dsp:spPr bwMode="white">
        <a:xfrm>
          <a:off x="5993807" y="2453147"/>
          <a:ext cx="2134193" cy="700833"/>
        </a:xfrm>
        <a:prstGeom prst="roundRect">
          <a:avLst>
            <a:gd name="adj" fmla="val 10000"/>
          </a:avLst>
        </a:prstGeom>
      </dsp:spPr>
      <dsp:style>
        <a:lnRef idx="2">
          <a:schemeClr val="accent3">
            <a:hueOff val="0"/>
            <a:satOff val="0"/>
            <a:lumOff val="0"/>
            <a:alpha val="100000"/>
          </a:schemeClr>
        </a:lnRef>
        <a:fillRef idx="1">
          <a:schemeClr val="lt1">
            <a:alpha val="90000"/>
          </a:schemeClr>
        </a:fillRef>
        <a:effectRef idx="0">
          <a:scrgbClr r="0" g="0" b="0"/>
        </a:effectRef>
        <a:fontRef idx="minor"/>
      </dsp:style>
      <dsp:txBody>
        <a:bodyPr lIns="83820" tIns="83820" rIns="83820" bIns="838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200" dirty="0">
              <a:solidFill>
                <a:schemeClr val="dk1"/>
              </a:solidFill>
            </a:rPr>
            <a:t>Data rights permissions</a:t>
          </a:r>
          <a:endParaRPr>
            <a:solidFill>
              <a:schemeClr val="dk1"/>
            </a:solidFill>
          </a:endParaRPr>
        </a:p>
      </dsp:txBody>
      <dsp:txXfrm>
        <a:off x="5993807" y="2453147"/>
        <a:ext cx="2134193" cy="700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643866" cy="4990039"/>
        <a:chOff x="0" y="0"/>
        <a:chExt cx="7643866" cy="4990039"/>
      </a:xfrm>
    </dsp:grpSpPr>
    <dsp:sp modelId="{F993A5DE-64DD-4AAC-B3C1-0601613307CD}">
      <dsp:nvSpPr>
        <dsp:cNvPr id="3" name="Round Single Corner Rectangle 2"/>
        <dsp:cNvSpPr/>
      </dsp:nvSpPr>
      <dsp:spPr bwMode="white">
        <a:xfrm rot="16200000">
          <a:off x="663457" y="-663457"/>
          <a:ext cx="2495020" cy="3821933"/>
        </a:xfrm>
        <a:prstGeom prst="round1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rot="5400000" lIns="206248" tIns="206248" rIns="206248" bIns="206248"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Rule-Based Access Control</a:t>
          </a:r>
        </a:p>
      </dsp:txBody>
      <dsp:txXfrm rot="16200000">
        <a:off x="663457" y="-663457"/>
        <a:ext cx="2495020" cy="3821933"/>
      </dsp:txXfrm>
    </dsp:sp>
    <dsp:sp modelId="{B1851B7E-9C78-443F-B678-5CD02BCC67B5}">
      <dsp:nvSpPr>
        <dsp:cNvPr id="4" name="Round Single Corner Rectangle 3"/>
        <dsp:cNvSpPr/>
      </dsp:nvSpPr>
      <dsp:spPr bwMode="white">
        <a:xfrm>
          <a:off x="3821933" y="0"/>
          <a:ext cx="3821933" cy="2495020"/>
        </a:xfrm>
        <a:prstGeom prst="round1Rect">
          <a:avLst/>
        </a:prstGeom>
      </dsp:spPr>
      <dsp:style>
        <a:lnRef idx="2">
          <a:schemeClr val="lt1"/>
        </a:lnRef>
        <a:fillRef idx="1">
          <a:schemeClr val="accent5">
            <a:hueOff val="-3300000"/>
            <a:satOff val="13333"/>
            <a:lumOff val="2876"/>
            <a:alpha val="100000"/>
          </a:schemeClr>
        </a:fillRef>
        <a:effectRef idx="0">
          <a:scrgbClr r="0" g="0" b="0"/>
        </a:effectRef>
        <a:fontRef idx="minor">
          <a:schemeClr val="lt1"/>
        </a:fontRef>
      </dsp:style>
      <dsp:txBody>
        <a:bodyPr lIns="206248" tIns="206248" rIns="206248" bIns="206248"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Mandatory Access Control</a:t>
          </a:r>
        </a:p>
      </dsp:txBody>
      <dsp:txXfrm>
        <a:off x="3821933" y="0"/>
        <a:ext cx="3821933" cy="2495020"/>
      </dsp:txXfrm>
    </dsp:sp>
    <dsp:sp modelId="{561998E5-F9B4-417D-8042-A702F7ED26B1}">
      <dsp:nvSpPr>
        <dsp:cNvPr id="5" name="Round Single Corner Rectangle 4"/>
        <dsp:cNvSpPr/>
      </dsp:nvSpPr>
      <dsp:spPr bwMode="white">
        <a:xfrm rot="10800000">
          <a:off x="0" y="2495020"/>
          <a:ext cx="3821933" cy="2495020"/>
        </a:xfrm>
        <a:prstGeom prst="round1Rect">
          <a:avLst/>
        </a:prstGeom>
      </dsp:spPr>
      <dsp:style>
        <a:lnRef idx="2">
          <a:schemeClr val="lt1"/>
        </a:lnRef>
        <a:fillRef idx="1">
          <a:schemeClr val="accent5">
            <a:hueOff val="-6600000"/>
            <a:satOff val="26667"/>
            <a:lumOff val="5752"/>
            <a:alpha val="100000"/>
          </a:schemeClr>
        </a:fillRef>
        <a:effectRef idx="0">
          <a:scrgbClr r="0" g="0" b="0"/>
        </a:effectRef>
        <a:fontRef idx="minor">
          <a:schemeClr val="lt1"/>
        </a:fontRef>
      </dsp:style>
      <dsp:txBody>
        <a:bodyPr rot="10800000" lIns="206248" tIns="206248" rIns="206248" bIns="206248"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Role-Based Access Control</a:t>
          </a:r>
        </a:p>
      </dsp:txBody>
      <dsp:txXfrm rot="10800000">
        <a:off x="0" y="2495020"/>
        <a:ext cx="3821933" cy="2495020"/>
      </dsp:txXfrm>
    </dsp:sp>
    <dsp:sp modelId="{CFD05048-0CBD-4752-902B-BDA0E2B14049}">
      <dsp:nvSpPr>
        <dsp:cNvPr id="6" name="Round Single Corner Rectangle 5"/>
        <dsp:cNvSpPr/>
      </dsp:nvSpPr>
      <dsp:spPr bwMode="white">
        <a:xfrm rot="5400000">
          <a:off x="4485390" y="1831563"/>
          <a:ext cx="2495020" cy="3821933"/>
        </a:xfrm>
        <a:prstGeom prst="round1Rect">
          <a:avLst/>
        </a:prstGeom>
      </dsp:spPr>
      <dsp:style>
        <a:lnRef idx="2">
          <a:schemeClr val="lt1"/>
        </a:lnRef>
        <a:fillRef idx="1">
          <a:schemeClr val="accent5">
            <a:hueOff val="-9900000"/>
            <a:satOff val="40000"/>
            <a:lumOff val="8627"/>
            <a:alpha val="100000"/>
          </a:schemeClr>
        </a:fillRef>
        <a:effectRef idx="0">
          <a:scrgbClr r="0" g="0" b="0"/>
        </a:effectRef>
        <a:fontRef idx="minor">
          <a:schemeClr val="lt1"/>
        </a:fontRef>
      </dsp:style>
      <dsp:txBody>
        <a:bodyPr rot="-5400000" lIns="206248" tIns="206248" rIns="206248" bIns="206248"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t>Discretionary Access Control</a:t>
          </a:r>
        </a:p>
      </dsp:txBody>
      <dsp:txXfrm rot="5400000">
        <a:off x="4485390" y="1831563"/>
        <a:ext cx="2495020" cy="3821933"/>
      </dsp:txXfrm>
    </dsp:sp>
    <dsp:sp modelId="{E3222629-9533-4A88-B9F1-A3EF4B062AB1}">
      <dsp:nvSpPr>
        <dsp:cNvPr id="7" name="Rounded Rectangle 6"/>
        <dsp:cNvSpPr/>
      </dsp:nvSpPr>
      <dsp:spPr bwMode="white">
        <a:xfrm>
          <a:off x="2675353" y="1871265"/>
          <a:ext cx="2293160" cy="1247510"/>
        </a:xfrm>
        <a:prstGeom prst="roundRect">
          <a:avLst/>
        </a:prstGeom>
      </dsp:spPr>
      <dsp:style>
        <a:lnRef idx="2">
          <a:schemeClr val="lt1"/>
        </a:lnRef>
        <a:fillRef idx="1">
          <a:schemeClr val="accent5">
            <a:tint val="40000"/>
          </a:schemeClr>
        </a:fillRef>
        <a:effectRef idx="0">
          <a:scrgbClr r="0" g="0" b="0"/>
        </a:effectRef>
        <a:fontRef idx="minor"/>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solidFill>
                <a:schemeClr val="dk1"/>
              </a:solidFill>
            </a:rPr>
            <a:t>Access Control</a:t>
          </a:r>
          <a:endParaRPr>
            <a:solidFill>
              <a:schemeClr val="dk1"/>
            </a:solidFill>
          </a:endParaRPr>
        </a:p>
      </dsp:txBody>
      <dsp:txXfrm>
        <a:off x="2675353" y="1871265"/>
        <a:ext cx="2293160" cy="12475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fld>
            <a:endParaRPr lang="en-US" sz="1200" b="0" strike="noStrike" spc="-1" dirty="0">
              <a:latin typeface="Calibri (Bod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841A11-4A8B-416D-A377-D6D841DFA1B2}"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E8713C-9161-4398-893C-95458D136E3E}"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FF092D0-E1B6-4717-9A21-22B7ED2A5562}"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27F877E-E541-4CF0-9C5D-FE57091354DE}" type="datetime1">
              <a:rPr lang="en-US" smtClean="0"/>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C4B5DF74-0636-4B7E-B688-C92430C532AB}" type="datetime1">
              <a:rPr lang="en-US" smtClean="0"/>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025AD-8303-4818-AEF8-2F555F93C3DE}" type="datetime1">
              <a:rPr lang="en-US" smtClean="0"/>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4C25C0-26E4-4740-A3C1-76DEBB26CA39}" type="datetime1">
              <a:rPr lang="en-US" smtClean="0"/>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828002D-C390-4C4A-A039-214EA62E0C17}" type="datetime1">
              <a:rPr lang="en-US" smtClean="0"/>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05104E6-E2C5-4135-B66B-A5DEB5F30595}" type="datetime1">
              <a:rPr lang="en-US" smtClean="0"/>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ABB209-01F0-42DB-9CDF-2CFB9507E1FD}" type="datetime1">
              <a:rPr lang="en-US" smtClean="0"/>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FD5BA45-10F1-4AE6-95C3-20C07BA5EBA8}" type="datetime1">
              <a:rPr lang="en-US" smtClean="0"/>
            </a:fld>
            <a:endParaRPr lang="en-US"/>
          </a:p>
        </p:txBody>
      </p:sp>
      <p:sp>
        <p:nvSpPr>
          <p:cNvPr id="5" name="Footer Placeholder 4"/>
          <p:cNvSpPr>
            <a:spLocks noGrp="1"/>
          </p:cNvSpPr>
          <p:nvPr>
            <p:ph type="ftr" sz="quarter" idx="11"/>
          </p:nvPr>
        </p:nvSpPr>
        <p:spPr/>
        <p:txBody>
          <a:bodyPr/>
          <a:lstStyle/>
          <a:p>
            <a:r>
              <a:rPr lang="en-US" dirty="0" err="1"/>
              <a:t>Shuchi</a:t>
            </a:r>
            <a:r>
              <a:rPr lang="en-US" dirty="0"/>
              <a:t> Sethi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8" name="Picture 7"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23CF176-075F-4090-8288-838FFA053F00}" type="datetime1">
              <a:rPr lang="en-US" smtClean="0"/>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A0E4FAD-F1CD-4000-9E76-3E09B5117EC1}" type="datetime1">
              <a:rPr lang="en-US" smtClean="0"/>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D0F47AA-C66A-44B6-992B-77E30688C2B4}" type="datetime1">
              <a:rPr lang="en-US" smtClean="0"/>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84BFDF9-EB9D-4420-944C-CD7FF15FBF16}"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6E1C6E-3EDA-4FE8-B220-BFACF5EA824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987BDCC-EB01-4841-B2CF-9AC7D544D934}"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C4E2785-F2E3-4A9A-93A7-0AD2203F9BCD}"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EC0FDA7-AED3-4670-B80A-8EDA3B758DB2}" type="datetime1">
              <a:rPr lang="en-US" smtClean="0"/>
            </a:fld>
            <a:endParaRPr lang="en-US"/>
          </a:p>
        </p:txBody>
      </p:sp>
      <p:sp>
        <p:nvSpPr>
          <p:cNvPr id="8" name="Footer Placeholder 7"/>
          <p:cNvSpPr>
            <a:spLocks noGrp="1"/>
          </p:cNvSpPr>
          <p:nvPr>
            <p:ph type="ftr" sz="quarter" idx="11"/>
          </p:nvPr>
        </p:nvSpPr>
        <p:spPr/>
        <p:txBody>
          <a:bodyPr/>
          <a:lstStyle/>
          <a:p>
            <a:r>
              <a:rPr lang="en-US"/>
              <a:t>Harsha Gupta             Cyber security ANC0301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E230F9E-3BB1-4AF1-BA41-883411972BA0}" type="datetime1">
              <a:rPr lang="en-US" smtClean="0"/>
            </a:fld>
            <a:endParaRPr lang="en-US"/>
          </a:p>
        </p:txBody>
      </p:sp>
      <p:sp>
        <p:nvSpPr>
          <p:cNvPr id="4" name="Footer Placeholder 3"/>
          <p:cNvSpPr>
            <a:spLocks noGrp="1"/>
          </p:cNvSpPr>
          <p:nvPr>
            <p:ph type="ftr" sz="quarter" idx="11"/>
          </p:nvPr>
        </p:nvSpPr>
        <p:spPr/>
        <p:txBody>
          <a:bodyPr/>
          <a:lstStyle/>
          <a:p>
            <a:r>
              <a:rPr lang="en-US"/>
              <a:t>Harsha Gupta             Cyber security ANC0301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BE63-E79D-4D02-9FD0-E3D6C080AC1D}" type="datetime1">
              <a:rPr lang="en-US" smtClean="0"/>
            </a:fld>
            <a:endParaRPr lang="en-US"/>
          </a:p>
        </p:txBody>
      </p:sp>
      <p:sp>
        <p:nvSpPr>
          <p:cNvPr id="3" name="Footer Placeholder 2"/>
          <p:cNvSpPr>
            <a:spLocks noGrp="1"/>
          </p:cNvSpPr>
          <p:nvPr>
            <p:ph type="ftr" sz="quarter" idx="11"/>
          </p:nvPr>
        </p:nvSpPr>
        <p:spPr/>
        <p:txBody>
          <a:bodyPr/>
          <a:lstStyle/>
          <a:p>
            <a:r>
              <a:rPr lang="en-US"/>
              <a:t>Harsha Gupta             Cyber security ANC0301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3894DA4-51FD-48DD-97DF-85CB0609FBA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3C10A0-9E54-432A-9C2F-669EA87218CF}"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E92584-089E-4C86-B080-3D95BDF7FCD4}"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6112BB5-3FB4-4135-8CF7-1879B57E4E9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4FAEE00-797F-4F9B-B17A-E9823BAD346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120F47A-0AF6-402E-BE43-A5F2A4D7FFA2}"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DA34D9F-3E2F-4E67-B3A1-3D0A807D7E7F}" type="datetime1">
              <a:rPr lang="en-US" smtClean="0"/>
            </a:fld>
            <a:endParaRPr lang="en-US"/>
          </a:p>
        </p:txBody>
      </p:sp>
      <p:sp>
        <p:nvSpPr>
          <p:cNvPr id="8" name="Footer Placeholder 7"/>
          <p:cNvSpPr>
            <a:spLocks noGrp="1"/>
          </p:cNvSpPr>
          <p:nvPr>
            <p:ph type="ftr" sz="quarter" idx="11"/>
          </p:nvPr>
        </p:nvSpPr>
        <p:spPr/>
        <p:txBody>
          <a:bodyPr/>
          <a:lstStyle/>
          <a:p>
            <a:r>
              <a:rPr lang="en-US"/>
              <a:t>Harsha Gupta             Cyber security ANC0301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87118D54-C231-4208-92C7-B51AD839CED8}" type="datetime1">
              <a:rPr lang="en-US" smtClean="0"/>
            </a:fld>
            <a:endParaRPr lang="en-US"/>
          </a:p>
        </p:txBody>
      </p:sp>
      <p:sp>
        <p:nvSpPr>
          <p:cNvPr id="4" name="Footer Placeholder 3"/>
          <p:cNvSpPr>
            <a:spLocks noGrp="1"/>
          </p:cNvSpPr>
          <p:nvPr>
            <p:ph type="ftr" sz="quarter" idx="11"/>
          </p:nvPr>
        </p:nvSpPr>
        <p:spPr/>
        <p:txBody>
          <a:bodyPr/>
          <a:lstStyle/>
          <a:p>
            <a:r>
              <a:rPr lang="en-US"/>
              <a:t>Harsha Gupta             Cyber security ANC0301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7" name="Picture 6"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 y="-50866"/>
            <a:ext cx="1295581" cy="9335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45A7-BA52-46C0-B79C-DD94BC9EDC2E}" type="datetime1">
              <a:rPr lang="en-US" smtClean="0"/>
            </a:fld>
            <a:endParaRPr lang="en-US"/>
          </a:p>
        </p:txBody>
      </p:sp>
      <p:sp>
        <p:nvSpPr>
          <p:cNvPr id="3" name="Footer Placeholder 2"/>
          <p:cNvSpPr>
            <a:spLocks noGrp="1"/>
          </p:cNvSpPr>
          <p:nvPr>
            <p:ph type="ftr" sz="quarter" idx="11"/>
          </p:nvPr>
        </p:nvSpPr>
        <p:spPr/>
        <p:txBody>
          <a:bodyPr/>
          <a:lstStyle/>
          <a:p>
            <a:r>
              <a:rPr lang="en-US"/>
              <a:t>Harsha Gupta             Cyber security ANC0301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AA66FE1-9362-4AFE-9735-F69BFDD09683}"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BAB381-004A-4476-8F9D-078209EE31E4}"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3126C-53B3-4355-B9B3-83B5F75204BA}"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5E2B-5509-4A61-B8F5-9F6D29E2D0A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0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hyperlink" Target="https://www.comparitech.com/net-admin/network-intrusion-detection-tools/" TargetMode="External"/><Relationship Id="rId4" Type="http://schemas.openxmlformats.org/officeDocument/2006/relationships/hyperlink" Target="https://youtu.be/dYQMzyfFrTE" TargetMode="External"/><Relationship Id="rId3" Type="http://schemas.openxmlformats.org/officeDocument/2006/relationships/hyperlink" Target="https://www.youtube.com/watch?v=qEbZN9GPQ6A" TargetMode="External"/><Relationship Id="rId2" Type="http://schemas.openxmlformats.org/officeDocument/2006/relationships/hyperlink" Target="https://www.youtube.com/watch?v=mY_LtZhd6xU" TargetMode="External"/><Relationship Id="rId1" Type="http://schemas.openxmlformats.org/officeDocument/2006/relationships/hyperlink" Target="https://www.youtube.com/watch?v=Zl_BQoJqClM" TargetMode="Externa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3.png"/><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4.png"/><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6.png"/><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image" Target="../media/image8.png"/></Relationships>
</file>

<file path=ppt/slides/_rels/slide1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image" Target="../media/image8.png"/></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image" Target="../media/image8.png"/></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image" Target="../media/image8.pn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hyperlink" Target="https://onlinecourses.swayam2.ac.in/cec20_cs09" TargetMode="External"/><Relationship Id="rId5" Type="http://schemas.openxmlformats.org/officeDocument/2006/relationships/hyperlink" Target="https://www.bmc.com/blogs/security-vulnerability-vs-threat-vs-risk-whats-difference/" TargetMode="External"/><Relationship Id="rId4" Type="http://schemas.openxmlformats.org/officeDocument/2006/relationships/hyperlink" Target="https://www.technologyreview.com/s/609641/six-cyber-threats-to-really-worry-about-" TargetMode="External"/><Relationship Id="rId3" Type="http://schemas.openxmlformats.org/officeDocument/2006/relationships/hyperlink" Target="https://blog.netwrix.com/2018/05/15/top-10-most-common-types-of-cyber-attacks/" TargetMode="External"/><Relationship Id="rId2" Type="http://schemas.openxmlformats.org/officeDocument/2006/relationships/hyperlink" Target="https://www.cisco.com/c/dam/en_us/training-events/le21/le34/downloads/689/academy/2008/sessions/BRK-134T_VPNs_Simplified.pdf" TargetMode="External"/><Relationship Id="rId1" Type="http://schemas.openxmlformats.org/officeDocument/2006/relationships/image" Target="../media/image8.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hyperlink" Target="https://www.javatpoint.com/cyber-security-introduction" TargetMode="Externa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hyperlink" Target="https://www.youtube.com/watch?v=Zl_BQoJqClM" TargetMode="Externa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image" Target="../media/image8.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8.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58.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image" Target="../media/image4.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slideLayout" Target="../slideLayouts/slideLayout2.xml"/><Relationship Id="rId7" Type="http://schemas.openxmlformats.org/officeDocument/2006/relationships/image" Target="../media/image4.png"/><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8.png"/><Relationship Id="rId2" Type="http://schemas.openxmlformats.org/officeDocument/2006/relationships/hyperlink" Target="https://www.youtube.com/watch?v=mY_LtZhd6xU" TargetMode="External"/><Relationship Id="rId1" Type="http://schemas.openxmlformats.org/officeDocument/2006/relationships/hyperlink" Target="https://www.youtube.com/watch?v=Zl_BQoJqClM" TargetMode="Externa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hyperlink" Target="https://www.comparitech.com/net-admin/network-intrusion-detection-tools/" TargetMode="External"/><Relationship Id="rId4" Type="http://schemas.openxmlformats.org/officeDocument/2006/relationships/hyperlink" Target="https://youtu.be/dYQMzyfFrTE" TargetMode="External"/><Relationship Id="rId3" Type="http://schemas.openxmlformats.org/officeDocument/2006/relationships/hyperlink" Target="https://www.youtube.com/watch?v=qEbZN9GPQ6A" TargetMode="External"/><Relationship Id="rId2" Type="http://schemas.openxmlformats.org/officeDocument/2006/relationships/hyperlink" Target="https://www.youtube.com/watch?v=mY_LtZhd6xU" TargetMode="External"/><Relationship Id="rId1" Type="http://schemas.openxmlformats.org/officeDocument/2006/relationships/hyperlink" Target="https://www.youtube.com/watch?v=Zl_BQoJqCl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96.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image" Target="../media/image8.png"/></Relationships>
</file>

<file path=ppt/slides/_rels/slide97.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image" Target="../media/image8.png"/></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image" Target="../media/image8.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endParaRPr lang="en-IN" sz="2500" dirty="0">
              <a:solidFill>
                <a:schemeClr val="accent6"/>
              </a:solidFill>
            </a:endParaRPr>
          </a:p>
          <a:p>
            <a:r>
              <a:rPr lang="en-US" sz="4000" dirty="0">
                <a:solidFill>
                  <a:schemeClr val="tx1"/>
                </a:solidFill>
              </a:rPr>
              <a:t>Application Layer Security</a:t>
            </a:r>
            <a:endParaRPr lang="en-US" sz="4000" dirty="0">
              <a:solidFill>
                <a:schemeClr val="tx1"/>
              </a:solidFill>
            </a:endParaRPr>
          </a:p>
        </p:txBody>
      </p:sp>
      <p:sp>
        <p:nvSpPr>
          <p:cNvPr id="6" name="Subtitle 2"/>
          <p:cNvSpPr txBox="1"/>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lnSpcReduction="20000"/>
          </a:bodyPr>
          <a:lstStyle/>
          <a:p>
            <a:pPr algn="ctr">
              <a:spcBef>
                <a:spcPct val="20000"/>
              </a:spcBef>
              <a:defRPr/>
            </a:pPr>
            <a:r>
              <a:rPr lang="en-US" sz="2400" dirty="0">
                <a:solidFill>
                  <a:schemeClr val="tx1"/>
                </a:solidFill>
              </a:rPr>
              <a:t>Mr. Sujeet Singh Bhadouria</a:t>
            </a:r>
            <a:endParaRPr lang="en-US" sz="2400" dirty="0">
              <a:solidFill>
                <a:schemeClr val="tx1"/>
              </a:solidFill>
            </a:endParaRPr>
          </a:p>
          <a:p>
            <a:pPr lvl="0" algn="ctr">
              <a:spcBef>
                <a:spcPct val="20000"/>
              </a:spcBef>
              <a:defRPr/>
            </a:pPr>
            <a:r>
              <a:rPr lang="en-US" sz="2400" dirty="0">
                <a:solidFill>
                  <a:schemeClr val="tx1"/>
                </a:solidFill>
              </a:rPr>
              <a:t>Assistant Professor</a:t>
            </a:r>
            <a:endParaRPr lang="en-US" sz="2400" dirty="0">
              <a:solidFill>
                <a:schemeClr val="tx1"/>
              </a:solidFill>
            </a:endParaRPr>
          </a:p>
          <a:p>
            <a:pPr algn="ctr">
              <a:spcBef>
                <a:spcPct val="20000"/>
              </a:spcBef>
              <a:defRPr/>
            </a:pPr>
            <a:r>
              <a:rPr lang="en-US" sz="2400" dirty="0">
                <a:solidFill>
                  <a:schemeClr val="tx1"/>
                </a:solidFill>
              </a:rPr>
              <a:t>(CSE)</a:t>
            </a:r>
            <a:endParaRPr lang="en-US" sz="2400" dirty="0">
              <a:solidFill>
                <a:schemeClr val="tx1"/>
              </a:solidFill>
              <a:cs typeface="Calibri" panose="020F0502020204030204"/>
            </a:endParaRPr>
          </a:p>
          <a:p>
            <a:pPr lvl="0" algn="ctr">
              <a:spcBef>
                <a:spcPct val="20000"/>
              </a:spcBef>
              <a:defRPr/>
            </a:pPr>
            <a:r>
              <a:rPr lang="en-US" sz="2400" dirty="0">
                <a:solidFill>
                  <a:schemeClr val="tx1"/>
                </a:solidFill>
              </a:rPr>
              <a:t>NIET, Gr. Noida</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1"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2054FEB7-6894-483C-819B-AE385718CE94}" type="datetime1">
              <a:rPr lang="en-US" smtClean="0"/>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fld>
            <a:endParaRPr lang="en-US"/>
          </a:p>
        </p:txBody>
      </p:sp>
      <p:pic>
        <p:nvPicPr>
          <p:cNvPr id="11" name="Picture 4" descr="C:\Users\Manks\Downloads\speak.png"/>
          <p:cNvPicPr>
            <a:picLocks noChangeAspect="1" noChangeArrowheads="1"/>
          </p:cNvPicPr>
          <p:nvPr/>
        </p:nvPicPr>
        <p:blipFill>
          <a:blip r:embed="rId2" cstate="print"/>
          <a:srcRect/>
          <a:stretch>
            <a:fillRect/>
          </a:stretch>
        </p:blipFill>
        <p:spPr bwMode="auto">
          <a:xfrm>
            <a:off x="6477000" y="2428868"/>
            <a:ext cx="1524000" cy="1524000"/>
          </a:xfrm>
          <a:prstGeom prst="rect">
            <a:avLst/>
          </a:prstGeom>
          <a:noFill/>
        </p:spPr>
      </p:pic>
      <p:sp>
        <p:nvSpPr>
          <p:cNvPr id="12" name="Subtitle 2"/>
          <p:cNvSpPr txBox="1"/>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Sujeet Singh Bhadouria         Cyber security ANC0301                                     Unit 2</a:t>
            </a:r>
            <a:endParaRPr lang="en-US" dirty="0"/>
          </a:p>
        </p:txBody>
      </p:sp>
      <p:sp>
        <p:nvSpPr>
          <p:cNvPr id="14" name="Subtitle 2"/>
          <p:cNvSpPr txBox="1"/>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DB8DF-3B00-40DB-9B0A-FED9AE2391CB}"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graphicFrame>
        <p:nvGraphicFramePr>
          <p:cNvPr id="11" name="Table 10"/>
          <p:cNvGraphicFramePr>
            <a:graphicFrameLocks noGrp="1"/>
          </p:cNvGraphicFramePr>
          <p:nvPr/>
        </p:nvGraphicFramePr>
        <p:xfrm>
          <a:off x="500038" y="1857365"/>
          <a:ext cx="8358241" cy="3055489"/>
        </p:xfrm>
        <a:graphic>
          <a:graphicData uri="http://schemas.openxmlformats.org/drawingml/2006/table">
            <a:tbl>
              <a:tblPr/>
              <a:tblGrid>
                <a:gridCol w="1081417"/>
                <a:gridCol w="606402"/>
                <a:gridCol w="606402"/>
                <a:gridCol w="606402"/>
                <a:gridCol w="606402"/>
                <a:gridCol w="606402"/>
                <a:gridCol w="606402"/>
                <a:gridCol w="606402"/>
                <a:gridCol w="606402"/>
                <a:gridCol w="606402"/>
                <a:gridCol w="606402"/>
                <a:gridCol w="606402"/>
                <a:gridCol w="606402"/>
              </a:tblGrid>
              <a:tr h="830619">
                <a:tc>
                  <a:txBody>
                    <a:bodyPr/>
                    <a:lstStyle/>
                    <a:p>
                      <a:pPr algn="l" fontAlgn="b"/>
                      <a:r>
                        <a:rPr lang="en-IN" sz="1800" b="0" i="0" u="none" strike="noStrike" dirty="0">
                          <a:solidFill>
                            <a:srgbClr val="000000"/>
                          </a:solidFill>
                          <a:latin typeface="Calibri (Body)"/>
                        </a:rPr>
                        <a:t>PO No.          </a:t>
                      </a:r>
                      <a:endParaRPr lang="en-IN" sz="1800" b="0" i="0" u="none" strike="noStrike" dirty="0">
                        <a:solidFill>
                          <a:srgbClr val="000000"/>
                        </a:solidFill>
                        <a:latin typeface="Calibri (Body)"/>
                      </a:endParaRPr>
                    </a:p>
                    <a:p>
                      <a:pPr algn="l" fontAlgn="b"/>
                      <a:r>
                        <a:rPr lang="en-IN" sz="1800" b="0" i="0" u="none" strike="noStrike" dirty="0">
                          <a:solidFill>
                            <a:srgbClr val="000000"/>
                          </a:solidFill>
                          <a:latin typeface="Calibri (Body)"/>
                        </a:rPr>
                        <a:t>CO No.</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dirty="0">
                          <a:solidFill>
                            <a:srgbClr val="000000"/>
                          </a:solidFill>
                          <a:latin typeface="Calibri (Body)"/>
                        </a:rPr>
                        <a:t>CO1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44974">
                <a:tc>
                  <a:txBody>
                    <a:bodyPr/>
                    <a:lstStyle/>
                    <a:p>
                      <a:pPr algn="ctr" fontAlgn="b"/>
                      <a:r>
                        <a:rPr lang="en-IN" sz="1800" b="0" i="0" u="none" strike="noStrike" dirty="0">
                          <a:solidFill>
                            <a:srgbClr val="000000"/>
                          </a:solidFill>
                          <a:latin typeface="Calibri (Body)"/>
                        </a:rPr>
                        <a:t>CO2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r>
              <a:tr h="444974">
                <a:tc>
                  <a:txBody>
                    <a:bodyPr/>
                    <a:lstStyle/>
                    <a:p>
                      <a:pPr algn="ctr" fontAlgn="b"/>
                      <a:r>
                        <a:rPr lang="en-IN" sz="1800" b="0" i="0" u="none" strike="noStrike" dirty="0">
                          <a:solidFill>
                            <a:srgbClr val="000000"/>
                          </a:solidFill>
                          <a:latin typeface="Calibri (Body)"/>
                        </a:rPr>
                        <a:t>CO3</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dirty="0">
                          <a:solidFill>
                            <a:srgbClr val="000000"/>
                          </a:solidFill>
                          <a:latin typeface="Calibri (Body)"/>
                        </a:rPr>
                        <a:t>CO4</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dirty="0">
                          <a:solidFill>
                            <a:srgbClr val="000000"/>
                          </a:solidFill>
                          <a:latin typeface="Calibri (Body)"/>
                        </a:rPr>
                        <a:t>CO5</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ln>
          <a:effectLst/>
        </p:spPr>
        <p:txBody>
          <a:bodyPr vert="horz" wrap="square" lIns="274551"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2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CO-PO Mapping</a:t>
            </a:r>
            <a:endParaRPr kumimoji="0" lang="en-US" sz="22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Calibri (Body)"/>
              <a:cs typeface="Arial" panose="020B0604020202020204"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5"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endParaRPr lang="en-US" sz="2200" dirty="0">
              <a:latin typeface="Calibri (Body)"/>
            </a:endParaRPr>
          </a:p>
          <a:p>
            <a:pPr marL="457200" indent="-457200" algn="just">
              <a:buFont typeface="+mj-lt"/>
              <a:buAutoNum type="arabicPeriod"/>
            </a:pPr>
            <a:r>
              <a:rPr lang="en-US" sz="2200" dirty="0">
                <a:latin typeface="Calibri (Body)"/>
              </a:rPr>
              <a:t>What is digital signature? What are the requirements of digital signature system? List the security services  provided by the digital signature.</a:t>
            </a:r>
            <a:endParaRPr lang="en-US" sz="2200" dirty="0">
              <a:latin typeface="Calibri (Body)"/>
            </a:endParaRPr>
          </a:p>
          <a:p>
            <a:pPr marL="457200" indent="-457200" algn="just">
              <a:buFont typeface="+mj-lt"/>
              <a:buAutoNum type="arabicPeriod"/>
            </a:pPr>
            <a:r>
              <a:rPr lang="en-US" sz="2200" dirty="0">
                <a:latin typeface="Calibri (Body)"/>
              </a:rPr>
              <a:t>Explain the working of Virtual Private network?</a:t>
            </a:r>
            <a:endParaRPr lang="en-US" sz="2200" dirty="0">
              <a:latin typeface="Calibri (Body)"/>
            </a:endParaRPr>
          </a:p>
          <a:p>
            <a:pPr marL="457200" indent="-457200" algn="just">
              <a:buFont typeface="+mj-lt"/>
              <a:buAutoNum type="arabicPeriod"/>
            </a:pPr>
            <a:r>
              <a:rPr lang="en-US" sz="2200" dirty="0">
                <a:latin typeface="Calibri (Body)"/>
              </a:rPr>
              <a:t>Explain types of Firewall?	</a:t>
            </a:r>
            <a:endParaRPr lang="en-US" sz="2200" dirty="0">
              <a:latin typeface="Calibri (Body)"/>
            </a:endParaRPr>
          </a:p>
          <a:p>
            <a:pPr marL="457200" indent="-457200" algn="just">
              <a:buFont typeface="+mj-lt"/>
              <a:buAutoNum type="arabicPeriod"/>
            </a:pPr>
            <a:r>
              <a:rPr lang="en-US" sz="2200" dirty="0">
                <a:latin typeface="Calibri (Body)"/>
              </a:rPr>
              <a:t>Explain the difference between Virus, Worms, Logic bomb and Trojan Horse?</a:t>
            </a:r>
            <a:endParaRPr lang="en-US" sz="2200" dirty="0">
              <a:latin typeface="Calibri (Body)"/>
            </a:endParaRP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2CD62C3F-3ED6-4CBE-945B-ED039520BDC7}"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Font typeface="+mj-lt"/>
              <a:buAutoNum type="arabicPeriod" startAt="8"/>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endParaRPr lang="en-US" sz="2200" b="1" dirty="0">
              <a:latin typeface="Calibri (Body)"/>
            </a:endParaRPr>
          </a:p>
          <a:p>
            <a:pPr marL="457200" indent="-457200" algn="just">
              <a:buFont typeface="+mj-lt"/>
              <a:buAutoNum type="arabicPeriod" startAt="8"/>
            </a:pPr>
            <a:r>
              <a:rPr lang="en-US" sz="2200" dirty="0">
                <a:latin typeface="Calibri (Body)"/>
              </a:rPr>
              <a:t>How can be Intrusion Detection system is the backbone of Information system? Justify along with its categories?</a:t>
            </a:r>
            <a:endParaRPr lang="en-US" sz="2200" dirty="0">
              <a:latin typeface="Calibri (Body)"/>
            </a:endParaRPr>
          </a:p>
          <a:p>
            <a:pPr marL="457200" indent="-457200" algn="just">
              <a:buFont typeface="+mj-lt"/>
              <a:buAutoNum type="arabicPeriod" startAt="8"/>
            </a:pPr>
            <a:r>
              <a:rPr lang="en-US" sz="2200" dirty="0">
                <a:latin typeface="Calibri (Body)"/>
              </a:rPr>
              <a:t>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097BFFA6-FE03-4EA1-9B17-D391E03A1A5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1"/>
              </a:rPr>
              <a:t>https://youtu.be/2YGUvopGkQc</a:t>
            </a:r>
            <a:endParaRPr lang="en-US" sz="2200" dirty="0"/>
          </a:p>
          <a:p>
            <a:r>
              <a:rPr lang="en-US" sz="2200" dirty="0">
                <a:hlinkClick r:id="rId1"/>
              </a:rPr>
              <a:t>https://youtu.be/Ofoshc9CblU</a:t>
            </a:r>
            <a:endParaRPr lang="en-US" sz="2200" dirty="0"/>
          </a:p>
          <a:p>
            <a:r>
              <a:rPr lang="en-US" sz="2200" dirty="0">
                <a:hlinkClick r:id="rId1"/>
              </a:rPr>
              <a:t>https://www.youtube.com/watch?v=Zl_BQoJqClM</a:t>
            </a:r>
            <a:endParaRPr lang="en-US" sz="2200" dirty="0"/>
          </a:p>
          <a:p>
            <a:r>
              <a:rPr lang="en-US" sz="2200" dirty="0">
                <a:hlinkClick r:id="rId2"/>
              </a:rPr>
              <a:t>https://www.youtube.com/watch?v=mY_LtZhd6xU</a:t>
            </a:r>
            <a:endParaRPr lang="en-US" sz="2200" dirty="0"/>
          </a:p>
          <a:p>
            <a:r>
              <a:rPr lang="en-US" sz="2200" dirty="0">
                <a:hlinkClick r:id="rId3"/>
              </a:rPr>
              <a:t>https://www.youtube.com/watch?v=qEbZN9GPQ6A</a:t>
            </a:r>
            <a:endParaRPr lang="en-US" sz="2200" dirty="0"/>
          </a:p>
          <a:p>
            <a:r>
              <a:rPr lang="en-US" sz="2200" dirty="0">
                <a:hlinkClick r:id="rId4"/>
              </a:rPr>
              <a:t>https://youtu.be/dYQMzyfFrTE</a:t>
            </a:r>
            <a:endParaRPr lang="en-US" sz="2200" dirty="0"/>
          </a:p>
          <a:p>
            <a:r>
              <a:rPr lang="en-US" sz="2200" dirty="0">
                <a:hlinkClick r:id="rId5"/>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A83E79D6-CB1C-40BB-930E-DE90F699E20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spcAft>
                <a:spcPts val="600"/>
              </a:spcAft>
              <a:buFont typeface="Wingdings" panose="05000000000000000000" pitchFamily="2" charset="2"/>
              <a:buChar char="Ø"/>
            </a:pPr>
            <a:r>
              <a:rPr lang="en-IN" sz="2200" dirty="0">
                <a:latin typeface="Calibri (Body)"/>
              </a:rPr>
              <a:t>Label the process of setting up of fake access points in high traffic public locations.</a:t>
            </a:r>
            <a:endParaRPr lang="en-IN" sz="2200" dirty="0">
              <a:latin typeface="Calibri (Body)"/>
            </a:endParaRPr>
          </a:p>
          <a:p>
            <a:pPr lvl="0">
              <a:spcAft>
                <a:spcPts val="600"/>
              </a:spcAft>
              <a:buNone/>
            </a:pPr>
            <a:r>
              <a:rPr lang="en-IN" sz="2200" dirty="0">
                <a:latin typeface="Calibri (Body)"/>
              </a:rPr>
              <a:t>	a)Unsecured Wi-Fi 		b)Phishing Attacks</a:t>
            </a:r>
            <a:endParaRPr lang="en-IN" sz="2200" dirty="0">
              <a:latin typeface="Calibri (Body)"/>
            </a:endParaRPr>
          </a:p>
          <a:p>
            <a:pPr lvl="0">
              <a:spcAft>
                <a:spcPts val="600"/>
              </a:spcAft>
              <a:buNone/>
            </a:pPr>
            <a:r>
              <a:rPr lang="en-IN" sz="2200" b="1" dirty="0">
                <a:latin typeface="Calibri (Body)"/>
              </a:rPr>
              <a:t>	b)Network Spoofing		</a:t>
            </a:r>
            <a:r>
              <a:rPr lang="en-IN" sz="2200" dirty="0">
                <a:latin typeface="Calibri (Body)"/>
              </a:rPr>
              <a:t>c)Spyware</a:t>
            </a:r>
            <a:endParaRPr lang="en-IN" sz="2200" dirty="0">
              <a:latin typeface="Calibri (Body)"/>
            </a:endParaRPr>
          </a:p>
          <a:p>
            <a:pPr>
              <a:spcAft>
                <a:spcPts val="600"/>
              </a:spcAft>
              <a:buFont typeface="Wingdings" panose="05000000000000000000" pitchFamily="2" charset="2"/>
              <a:buChar char="Ø"/>
            </a:pPr>
            <a:r>
              <a:rPr lang="en-US" sz="2200" dirty="0">
                <a:latin typeface="Calibri (Body)"/>
              </a:rPr>
              <a:t>Recognize the cheapest form of Authentication.</a:t>
            </a:r>
            <a:endParaRPr lang="en-IN" sz="2200" dirty="0">
              <a:latin typeface="Calibri (Body)"/>
            </a:endParaRPr>
          </a:p>
          <a:p>
            <a:pPr lvl="0">
              <a:spcAft>
                <a:spcPts val="600"/>
              </a:spcAft>
              <a:buNone/>
            </a:pPr>
            <a:r>
              <a:rPr lang="en-US" sz="2200" b="1" dirty="0">
                <a:latin typeface="Calibri (Body)"/>
              </a:rPr>
              <a:t>	a)Password based Authentication	</a:t>
            </a:r>
            <a:r>
              <a:rPr lang="en-IN" sz="2200" dirty="0">
                <a:latin typeface="Calibri (Body)"/>
              </a:rPr>
              <a:t>b)</a:t>
            </a:r>
            <a:r>
              <a:rPr lang="en-US" sz="2200" dirty="0">
                <a:latin typeface="Calibri (Body)"/>
              </a:rPr>
              <a:t>Encryption</a:t>
            </a:r>
            <a:endParaRPr lang="en-IN" sz="2200" dirty="0">
              <a:latin typeface="Calibri (Body)"/>
            </a:endParaRPr>
          </a:p>
          <a:p>
            <a:pPr lvl="0">
              <a:spcAft>
                <a:spcPts val="600"/>
              </a:spcAft>
              <a:buNone/>
            </a:pPr>
            <a:r>
              <a:rPr lang="en-US" sz="2200" dirty="0">
                <a:latin typeface="Calibri (Body)"/>
              </a:rPr>
              <a:t>	c)Biometric based Authentication	</a:t>
            </a:r>
            <a:r>
              <a:rPr lang="en-IN" sz="2200" dirty="0">
                <a:latin typeface="Calibri (Body)"/>
              </a:rPr>
              <a:t>d)Smart cards</a:t>
            </a:r>
            <a:endParaRPr lang="en-IN" sz="2200" dirty="0">
              <a:latin typeface="Calibri (Body)"/>
            </a:endParaRPr>
          </a:p>
          <a:p>
            <a:pPr>
              <a:spcAft>
                <a:spcPts val="600"/>
              </a:spcAft>
              <a:buFont typeface="Wingdings" panose="05000000000000000000" pitchFamily="2" charset="2"/>
              <a:buChar char="Ø"/>
            </a:pPr>
            <a:r>
              <a:rPr lang="en-IN" sz="2200" dirty="0">
                <a:latin typeface="Calibri (Body)"/>
              </a:rPr>
              <a:t>Identify the activity that occurs due to malware in Cloud Services.</a:t>
            </a:r>
            <a:endParaRPr lang="en-IN" sz="2200" dirty="0">
              <a:latin typeface="Calibri (Body)"/>
            </a:endParaRPr>
          </a:p>
          <a:p>
            <a:pPr lvl="0">
              <a:spcAft>
                <a:spcPts val="600"/>
              </a:spcAft>
              <a:buNone/>
            </a:pPr>
            <a:r>
              <a:rPr lang="en-IN" sz="2200" dirty="0">
                <a:latin typeface="Calibri (Body)"/>
              </a:rPr>
              <a:t>	a)Trojans				b)Worms</a:t>
            </a:r>
            <a:endParaRPr lang="en-IN" sz="2200" dirty="0">
              <a:latin typeface="Calibri (Body)"/>
            </a:endParaRPr>
          </a:p>
          <a:p>
            <a:pPr lvl="0">
              <a:spcAft>
                <a:spcPts val="600"/>
              </a:spcAft>
              <a:buNone/>
            </a:pPr>
            <a:r>
              <a:rPr lang="en-IN" sz="2200" dirty="0">
                <a:latin typeface="Calibri (Body)"/>
              </a:rPr>
              <a:t>	c)Macro viruses			d)</a:t>
            </a:r>
            <a:r>
              <a:rPr lang="en-IN" sz="2200" b="1" dirty="0">
                <a:latin typeface="Calibri (Body)"/>
              </a:rPr>
              <a:t>Data Exfiltration</a:t>
            </a:r>
            <a:endParaRPr lang="en-US" sz="2200" dirty="0">
              <a:latin typeface="Calibri (Body)"/>
            </a:endParaRPr>
          </a:p>
        </p:txBody>
      </p:sp>
      <p:sp>
        <p:nvSpPr>
          <p:cNvPr id="4" name="Date Placeholder 3"/>
          <p:cNvSpPr>
            <a:spLocks noGrp="1"/>
          </p:cNvSpPr>
          <p:nvPr>
            <p:ph type="dt" sz="half" idx="10"/>
          </p:nvPr>
        </p:nvSpPr>
        <p:spPr/>
        <p:txBody>
          <a:bodyPr/>
          <a:lstStyle/>
          <a:p>
            <a:fld id="{2AB30A7B-2CA3-45C8-8748-5337A3DD77D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anose="05000000000000000000" pitchFamily="2" charset="2"/>
              <a:buChar char="Ø"/>
            </a:pPr>
            <a:r>
              <a:rPr lang="en-IN" sz="2200" dirty="0">
                <a:latin typeface="Calibri (Body)"/>
              </a:rPr>
              <a:t>Which is the most common risk in social media?</a:t>
            </a:r>
            <a:endParaRPr lang="en-IN" sz="2200" dirty="0">
              <a:latin typeface="Calibri (Body)"/>
            </a:endParaRPr>
          </a:p>
          <a:p>
            <a:pPr lvl="0">
              <a:buNone/>
            </a:pPr>
            <a:r>
              <a:rPr lang="en-IN" sz="2200" dirty="0">
                <a:latin typeface="Calibri (Body)"/>
              </a:rPr>
              <a:t>	a)Third-party apps			b) </a:t>
            </a:r>
            <a:r>
              <a:rPr lang="en-IN" sz="2200" dirty="0" err="1">
                <a:latin typeface="Calibri (Body)"/>
              </a:rPr>
              <a:t>Spams</a:t>
            </a:r>
            <a:endParaRPr lang="en-IN" sz="2200" dirty="0">
              <a:latin typeface="Calibri (Body)"/>
            </a:endParaRPr>
          </a:p>
          <a:p>
            <a:pPr lvl="0">
              <a:buNone/>
            </a:pPr>
            <a:r>
              <a:rPr lang="en-IN" sz="2200" dirty="0">
                <a:latin typeface="Calibri (Body)"/>
              </a:rPr>
              <a:t>	c)Privacy settings			d)</a:t>
            </a:r>
            <a:r>
              <a:rPr lang="en-IN" sz="2200" b="1" dirty="0">
                <a:latin typeface="Calibri (Body)"/>
              </a:rPr>
              <a:t>Human error</a:t>
            </a:r>
            <a:endParaRPr lang="en-IN" sz="2200" b="1" dirty="0">
              <a:latin typeface="Calibri (Body)"/>
            </a:endParaRPr>
          </a:p>
          <a:p>
            <a:pPr>
              <a:buFont typeface="Wingdings" panose="05000000000000000000" pitchFamily="2" charset="2"/>
              <a:buChar char="Ø"/>
            </a:pPr>
            <a:r>
              <a:rPr lang="en-IN" sz="2200" dirty="0">
                <a:latin typeface="Calibri (Body)"/>
              </a:rPr>
              <a:t>Point out the security methods applied against man-in-the-middle attack.</a:t>
            </a:r>
            <a:endParaRPr lang="en-IN" sz="2200" dirty="0">
              <a:latin typeface="Calibri (Body)"/>
            </a:endParaRPr>
          </a:p>
          <a:p>
            <a:pPr lvl="0">
              <a:buNone/>
            </a:pPr>
            <a:r>
              <a:rPr lang="en-IN" sz="2200" b="1" dirty="0">
                <a:latin typeface="Calibri (Body)"/>
              </a:rPr>
              <a:t>	a)Biometrics			</a:t>
            </a:r>
            <a:r>
              <a:rPr lang="en-IN" sz="2200" dirty="0">
                <a:latin typeface="Calibri (Body)"/>
              </a:rPr>
              <a:t>b)Cryptography</a:t>
            </a:r>
            <a:endParaRPr lang="en-IN" sz="2200" dirty="0">
              <a:latin typeface="Calibri (Body)"/>
            </a:endParaRPr>
          </a:p>
          <a:p>
            <a:pPr lvl="0">
              <a:buNone/>
            </a:pPr>
            <a:r>
              <a:rPr lang="en-IN" sz="2200" b="1" dirty="0">
                <a:latin typeface="Calibri (Body)"/>
              </a:rPr>
              <a:t>	c)Digital signature		</a:t>
            </a:r>
            <a:r>
              <a:rPr lang="en-IN" sz="2200" dirty="0">
                <a:latin typeface="Calibri (Body)"/>
              </a:rPr>
              <a:t>d)Access control list</a:t>
            </a:r>
            <a:endParaRPr lang="en-IN" sz="2200" dirty="0">
              <a:latin typeface="Calibri (Body)"/>
            </a:endParaRPr>
          </a:p>
          <a:p>
            <a:pPr>
              <a:buFont typeface="Wingdings" panose="05000000000000000000" pitchFamily="2" charset="2"/>
              <a:buChar char="Ø"/>
            </a:pPr>
            <a:r>
              <a:rPr lang="en-IN" sz="2200" dirty="0">
                <a:latin typeface="Calibri (Body)"/>
              </a:rPr>
              <a:t>Data can be disposed by:</a:t>
            </a:r>
            <a:endParaRPr lang="en-IN" sz="2200" dirty="0">
              <a:latin typeface="Calibri (Body)"/>
            </a:endParaRPr>
          </a:p>
          <a:p>
            <a:pPr lvl="0">
              <a:buNone/>
            </a:pPr>
            <a:r>
              <a:rPr lang="en-IN" sz="2200" dirty="0">
                <a:latin typeface="Calibri (Body)"/>
              </a:rPr>
              <a:t>	a)Handing over the storage devices to anyone</a:t>
            </a:r>
            <a:endParaRPr lang="en-IN" sz="2200" dirty="0">
              <a:latin typeface="Calibri (Body)"/>
            </a:endParaRPr>
          </a:p>
          <a:p>
            <a:pPr lvl="0">
              <a:buNone/>
            </a:pPr>
            <a:r>
              <a:rPr lang="en-IN" sz="2200" dirty="0">
                <a:latin typeface="Calibri (Body)"/>
              </a:rPr>
              <a:t>	b)Shutting down the system that uses the storage device</a:t>
            </a:r>
            <a:endParaRPr lang="en-IN" sz="2200" dirty="0">
              <a:latin typeface="Calibri (Body)"/>
            </a:endParaRPr>
          </a:p>
          <a:p>
            <a:pPr lvl="0">
              <a:buNone/>
            </a:pPr>
            <a:r>
              <a:rPr lang="en-IN" sz="2200" dirty="0">
                <a:latin typeface="Calibri (Body)"/>
              </a:rPr>
              <a:t>	c)T</a:t>
            </a:r>
            <a:r>
              <a:rPr lang="en-IN" sz="2200" b="1" dirty="0">
                <a:latin typeface="Calibri (Body)"/>
              </a:rPr>
              <a:t>hrashing the storage devices into metal scrap</a:t>
            </a:r>
            <a:endParaRPr lang="en-IN" sz="2200" dirty="0">
              <a:latin typeface="Calibri (Body)"/>
            </a:endParaRPr>
          </a:p>
          <a:p>
            <a:pPr>
              <a:buNone/>
            </a:pPr>
            <a:r>
              <a:rPr lang="en-IN" sz="2200" dirty="0">
                <a:latin typeface="Calibri (Body)"/>
              </a:rPr>
              <a:t>	d) None of the above</a:t>
            </a:r>
            <a:endParaRPr lang="en-IN" sz="2200" b="1" dirty="0">
              <a:latin typeface="Calibri (Body)"/>
            </a:endParaRPr>
          </a:p>
        </p:txBody>
      </p:sp>
      <p:sp>
        <p:nvSpPr>
          <p:cNvPr id="4" name="Date Placeholder 3"/>
          <p:cNvSpPr>
            <a:spLocks noGrp="1"/>
          </p:cNvSpPr>
          <p:nvPr>
            <p:ph type="dt" sz="half" idx="10"/>
          </p:nvPr>
        </p:nvSpPr>
        <p:spPr/>
        <p:txBody>
          <a:bodyPr/>
          <a:lstStyle/>
          <a:p>
            <a:fld id="{0F4FC5D2-25DD-48C7-9700-B6559B473A3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a:bodyPr>
          <a:lstStyle/>
          <a:p>
            <a:pPr>
              <a:buFont typeface="Wingdings" panose="05000000000000000000" pitchFamily="2" charset="2"/>
              <a:buChar char="Ø"/>
            </a:pPr>
            <a:r>
              <a:rPr lang="en-IN" sz="2200" dirty="0">
                <a:latin typeface="Calibri (Body)"/>
              </a:rPr>
              <a:t>Firewalls are used to:</a:t>
            </a:r>
            <a:endParaRPr lang="en-IN" sz="2200" dirty="0">
              <a:latin typeface="Calibri (Body)"/>
            </a:endParaRPr>
          </a:p>
          <a:p>
            <a:pPr lvl="0">
              <a:buNone/>
            </a:pPr>
            <a:r>
              <a:rPr lang="en-IN" sz="2200" dirty="0">
                <a:latin typeface="Calibri (Body)"/>
              </a:rPr>
              <a:t>	a) Provide data backup facilities</a:t>
            </a:r>
            <a:endParaRPr lang="en-IN" sz="2200" dirty="0">
              <a:latin typeface="Calibri (Body)"/>
            </a:endParaRPr>
          </a:p>
          <a:p>
            <a:pPr lvl="0" algn="just">
              <a:buNone/>
            </a:pPr>
            <a:r>
              <a:rPr lang="en-IN" sz="2200" b="1" dirty="0">
                <a:latin typeface="Calibri (Body)"/>
              </a:rPr>
              <a:t>	b) Prevent hackers from accessing your computer through the Internet by blocking back doors or open ports that connect your computer with the Interne</a:t>
            </a:r>
            <a:r>
              <a:rPr lang="en-IN" sz="2200" dirty="0">
                <a:latin typeface="Calibri (Body)"/>
              </a:rPr>
              <a:t>t</a:t>
            </a:r>
            <a:endParaRPr lang="en-IN" sz="2200" dirty="0">
              <a:latin typeface="Calibri (Body)"/>
            </a:endParaRPr>
          </a:p>
          <a:p>
            <a:pPr lvl="0">
              <a:buNone/>
            </a:pPr>
            <a:r>
              <a:rPr lang="en-IN" sz="2200" dirty="0">
                <a:latin typeface="Calibri (Body)"/>
              </a:rPr>
              <a:t>	c) Provide network integration facilities</a:t>
            </a:r>
            <a:endParaRPr lang="en-IN" sz="2200" dirty="0">
              <a:latin typeface="Calibri (Body)"/>
            </a:endParaRPr>
          </a:p>
          <a:p>
            <a:pPr>
              <a:buNone/>
            </a:pPr>
            <a:r>
              <a:rPr lang="en-IN" sz="2200" dirty="0">
                <a:latin typeface="Calibri (Body)"/>
              </a:rPr>
              <a:t>	d) All of the above</a:t>
            </a:r>
            <a:endParaRPr lang="en-IN" sz="2200" dirty="0">
              <a:latin typeface="Calibri (Body)"/>
            </a:endParaRPr>
          </a:p>
          <a:p>
            <a:pPr>
              <a:buFont typeface="Wingdings" panose="05000000000000000000" pitchFamily="2" charset="2"/>
              <a:buChar char="Ø"/>
            </a:pPr>
            <a:r>
              <a:rPr lang="en-IN" sz="2200" dirty="0">
                <a:latin typeface="Calibri (Body)"/>
              </a:rPr>
              <a:t>Quote the cryptographic type used by Digital Signatures for validating the authenticity and integrity of a message</a:t>
            </a:r>
            <a:endParaRPr lang="en-IN" sz="2200" dirty="0">
              <a:latin typeface="Calibri (Body)"/>
            </a:endParaRPr>
          </a:p>
          <a:p>
            <a:pPr lvl="0">
              <a:buNone/>
            </a:pPr>
            <a:r>
              <a:rPr lang="en-IN" sz="2200" b="1" dirty="0">
                <a:latin typeface="Calibri (Body)"/>
              </a:rPr>
              <a:t>	a) Private key</a:t>
            </a:r>
            <a:endParaRPr lang="en-IN" sz="2200" dirty="0">
              <a:latin typeface="Calibri (Body)"/>
            </a:endParaRPr>
          </a:p>
          <a:p>
            <a:pPr lvl="0">
              <a:buNone/>
            </a:pPr>
            <a:r>
              <a:rPr lang="en-IN" sz="2200" dirty="0">
                <a:latin typeface="Calibri (Body)"/>
              </a:rPr>
              <a:t>	b) Public key</a:t>
            </a:r>
            <a:endParaRPr lang="en-IN" sz="2200" dirty="0">
              <a:latin typeface="Calibri (Body)"/>
            </a:endParaRPr>
          </a:p>
          <a:p>
            <a:pPr lvl="0">
              <a:buNone/>
            </a:pPr>
            <a:r>
              <a:rPr lang="en-IN" sz="2200" dirty="0">
                <a:latin typeface="Calibri (Body)"/>
              </a:rPr>
              <a:t>	c) Digital key</a:t>
            </a:r>
            <a:endParaRPr lang="en-IN" sz="2200" dirty="0">
              <a:latin typeface="Calibri (Body)"/>
            </a:endParaRPr>
          </a:p>
          <a:p>
            <a:pPr>
              <a:buNone/>
            </a:pPr>
            <a:r>
              <a:rPr lang="en-IN" sz="2200" dirty="0">
                <a:latin typeface="Calibri (Body)"/>
              </a:rPr>
              <a:t>	d) Digital Certificates</a:t>
            </a:r>
            <a:endParaRPr lang="en-IN" sz="2200" b="1" dirty="0">
              <a:latin typeface="Calibri (Body)"/>
            </a:endParaRPr>
          </a:p>
        </p:txBody>
      </p:sp>
      <p:sp>
        <p:nvSpPr>
          <p:cNvPr id="4" name="Date Placeholder 3"/>
          <p:cNvSpPr>
            <a:spLocks noGrp="1"/>
          </p:cNvSpPr>
          <p:nvPr>
            <p:ph type="dt" sz="half" idx="10"/>
          </p:nvPr>
        </p:nvSpPr>
        <p:spPr/>
        <p:txBody>
          <a:bodyPr/>
          <a:lstStyle/>
          <a:p>
            <a:fld id="{BA0E800C-0796-495E-A586-9A8D5C231C0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dirty="0">
              <a:latin typeface="Calibri (Body)"/>
              <a:cs typeface="Times New Roman" panose="02020603050405020304" pitchFamily="18" charset="0"/>
            </a:endParaRPr>
          </a:p>
          <a:p>
            <a:pPr algn="just">
              <a:lnSpc>
                <a:spcPct val="200000"/>
              </a:lnSpc>
              <a:buNone/>
            </a:pPr>
            <a:endParaRPr lang="en-IN" sz="2200" dirty="0">
              <a:latin typeface="Calibri (Body)"/>
              <a:cs typeface="Times New Roman" panose="02020603050405020304" pitchFamily="18" charset="0"/>
            </a:endParaRPr>
          </a:p>
          <a:p>
            <a:pPr algn="just">
              <a:lnSpc>
                <a:spcPct val="200000"/>
              </a:lnSpc>
              <a:buNone/>
            </a:pPr>
            <a:endParaRPr lang="en-IN" sz="2200" dirty="0">
              <a:latin typeface="Calibri (Body)"/>
              <a:cs typeface="Times New Roman" panose="02020603050405020304" pitchFamily="18" charset="0"/>
            </a:endParaRPr>
          </a:p>
          <a:p>
            <a:pPr lvl="0" algn="just">
              <a:lnSpc>
                <a:spcPct val="200000"/>
              </a:lnSpc>
            </a:pPr>
            <a:endParaRPr lang="en-IN" sz="2200" dirty="0">
              <a:latin typeface="Calibri (Body)"/>
              <a:cs typeface="Times New Roman" panose="02020603050405020304" pitchFamily="18" charset="0"/>
            </a:endParaRPr>
          </a:p>
          <a:p>
            <a:pPr algn="just">
              <a:lnSpc>
                <a:spcPct val="200000"/>
              </a:lnSpc>
            </a:pPr>
            <a:endParaRPr lang="en-US" sz="2200" dirty="0">
              <a:latin typeface="Calibri (Body)"/>
              <a:cs typeface="Times New Roman" panose="02020603050405020304" pitchFamily="18" charset="0"/>
            </a:endParaRPr>
          </a:p>
        </p:txBody>
      </p:sp>
      <p:sp>
        <p:nvSpPr>
          <p:cNvPr id="4" name="Date Placeholder 3"/>
          <p:cNvSpPr>
            <a:spLocks noGrp="1"/>
          </p:cNvSpPr>
          <p:nvPr>
            <p:ph type="dt" sz="half" idx="10"/>
          </p:nvPr>
        </p:nvSpPr>
        <p:spPr/>
        <p:txBody>
          <a:bodyPr/>
          <a:lstStyle/>
          <a:p>
            <a:fld id="{09711DA1-B944-4D1A-B736-DC18C887672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dirty="0">
                <a:latin typeface="Calibri (Body)"/>
                <a:cs typeface="Arial" panose="020B0604020202020204" pitchFamily="34" charset="0"/>
              </a:rPr>
              <a:t>Glossary Questions</a:t>
            </a:r>
            <a:endParaRPr kumimoji="0" lang="en-US" sz="3200" i="0" u="none" strike="noStrike" kern="1200" cap="none" spc="0" normalizeH="0" baseline="0" noProof="0" dirty="0">
              <a:ln>
                <a:noFill/>
              </a:ln>
              <a:solidFill>
                <a:schemeClr val="dk1"/>
              </a:solidFill>
              <a:effectLst/>
              <a:uLnTx/>
              <a:uFillTx/>
              <a:latin typeface="Calibri (Body)"/>
              <a:cs typeface="Arial" panose="020B0604020202020204"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fi-FI"/>
              <a:t>Sujeet Singh Bhadouria</a:t>
            </a:r>
            <a:r>
              <a:rPr lang="fi-FI" dirty="0"/>
              <a:t>         </a:t>
            </a:r>
            <a:r>
              <a:rPr lang="fi-FI" dirty="0" err="1"/>
              <a:t>Cyber</a:t>
            </a:r>
            <a:r>
              <a:rPr lang="fi-FI" dirty="0"/>
              <a:t> </a:t>
            </a:r>
            <a:r>
              <a:rPr lang="fi-FI" dirty="0" err="1"/>
              <a:t>security</a:t>
            </a:r>
            <a:r>
              <a:rPr lang="fi-FI" dirty="0"/>
              <a:t> ANC0301                                     </a:t>
            </a:r>
            <a:r>
              <a:rPr lang="fi-FI" dirty="0" err="1"/>
              <a:t>Unit</a:t>
            </a:r>
            <a:r>
              <a:rPr lang="fi-FI" dirty="0"/>
              <a:t> 2</a:t>
            </a:r>
            <a:endParaRPr lang="en-US" dirty="0"/>
          </a:p>
        </p:txBody>
      </p:sp>
      <p:sp>
        <p:nvSpPr>
          <p:cNvPr id="10" name="TextBox 9"/>
          <p:cNvSpPr txBox="1"/>
          <p:nvPr/>
        </p:nvSpPr>
        <p:spPr>
          <a:xfrm>
            <a:off x="381000" y="990600"/>
            <a:ext cx="8763000" cy="5863144"/>
          </a:xfrm>
          <a:prstGeom prst="rect">
            <a:avLst/>
          </a:prstGeom>
          <a:noFill/>
        </p:spPr>
        <p:txBody>
          <a:bodyPr wrap="square" rtlCol="0">
            <a:spAutoFit/>
          </a:bodyPr>
          <a:lstStyle/>
          <a:p>
            <a:pPr algn="just">
              <a:spcAft>
                <a:spcPts val="3000"/>
              </a:spcAft>
            </a:pPr>
            <a:r>
              <a:rPr lang="en-IN" sz="2000" dirty="0">
                <a:latin typeface="Calibri (Body)"/>
              </a:rPr>
              <a:t>Fill the right options:</a:t>
            </a:r>
            <a:endParaRPr lang="en-IN" sz="2000" dirty="0">
              <a:latin typeface="Calibri (Body)"/>
            </a:endParaRPr>
          </a:p>
          <a:p>
            <a:pPr algn="just">
              <a:spcAft>
                <a:spcPts val="3000"/>
              </a:spcAft>
            </a:pPr>
            <a:r>
              <a:rPr lang="en-IN" sz="2000" dirty="0">
                <a:latin typeface="Calibri (Body)"/>
              </a:rPr>
              <a:t>Management console, attack signatures, Sensors, malicious packet, match</a:t>
            </a:r>
            <a:endParaRPr lang="en-IN" sz="2000" dirty="0">
              <a:latin typeface="Calibri (Body)"/>
            </a:endParaRPr>
          </a:p>
          <a:p>
            <a:pPr marL="457200" indent="-457200" algn="just">
              <a:spcAft>
                <a:spcPts val="3000"/>
              </a:spcAft>
              <a:buFont typeface="+mj-lt"/>
              <a:buAutoNum type="arabicPeriod"/>
            </a:pPr>
            <a:r>
              <a:rPr lang="en-IN" sz="2000" dirty="0">
                <a:latin typeface="Calibri (Body)"/>
              </a:rPr>
              <a:t>An IDS comprises ___________and sensors</a:t>
            </a:r>
            <a:endParaRPr lang="en-IN" sz="2000" dirty="0">
              <a:latin typeface="Calibri (Body)"/>
            </a:endParaRPr>
          </a:p>
          <a:p>
            <a:pPr marL="457200" indent="-457200" algn="just">
              <a:spcAft>
                <a:spcPts val="3000"/>
              </a:spcAft>
              <a:buFont typeface="+mj-lt"/>
              <a:buAutoNum type="arabicPeriod"/>
            </a:pPr>
            <a:r>
              <a:rPr lang="en-IN" sz="2000" dirty="0">
                <a:latin typeface="Calibri (Body)"/>
              </a:rPr>
              <a:t>It has a database of ________</a:t>
            </a:r>
            <a:endParaRPr lang="en-IN" sz="2000" dirty="0">
              <a:latin typeface="Calibri (Body)"/>
            </a:endParaRPr>
          </a:p>
          <a:p>
            <a:pPr marL="457200" indent="-457200" algn="just">
              <a:spcAft>
                <a:spcPts val="3000"/>
              </a:spcAft>
              <a:buFont typeface="+mj-lt"/>
              <a:buAutoNum type="arabicPeriod"/>
            </a:pPr>
            <a:r>
              <a:rPr lang="en-IN" sz="2000" dirty="0">
                <a:latin typeface="Calibri (Body)"/>
              </a:rPr>
              <a:t>_________detect any malicious activity</a:t>
            </a:r>
            <a:endParaRPr lang="en-IN" sz="2000" dirty="0">
              <a:latin typeface="Calibri (Body)"/>
            </a:endParaRPr>
          </a:p>
          <a:p>
            <a:pPr marL="457200" indent="-457200" algn="just">
              <a:spcAft>
                <a:spcPts val="3000"/>
              </a:spcAft>
              <a:buFont typeface="+mj-lt"/>
              <a:buAutoNum type="arabicPeriod"/>
            </a:pPr>
            <a:r>
              <a:rPr lang="en-IN" sz="2000" dirty="0">
                <a:latin typeface="Calibri (Body)"/>
              </a:rPr>
              <a:t>It also matches the ___________against the database</a:t>
            </a:r>
            <a:endParaRPr lang="en-IN" sz="2000" dirty="0">
              <a:latin typeface="Calibri (Body)"/>
            </a:endParaRPr>
          </a:p>
          <a:p>
            <a:pPr marL="457200" indent="-457200" algn="just">
              <a:spcAft>
                <a:spcPts val="3000"/>
              </a:spcAft>
              <a:buFont typeface="+mj-lt"/>
              <a:buAutoNum type="arabicPeriod"/>
            </a:pPr>
            <a:r>
              <a:rPr lang="en-IN" sz="2000" dirty="0">
                <a:latin typeface="Calibri (Body)"/>
              </a:rPr>
              <a:t>If found a _____, the sensor reports the malicious activity to the management console</a:t>
            </a:r>
            <a:endParaRPr lang="en-US" sz="2000" dirty="0">
              <a:latin typeface="Calibri (Body)"/>
            </a:endParaRPr>
          </a:p>
          <a:p>
            <a:pPr algn="just"/>
            <a:endParaRPr lang="en-US" sz="2000" dirty="0">
              <a:latin typeface="Calibri (Body)"/>
              <a:cs typeface="Times New Roman" panose="02020603050405020304" pitchFamily="18" charset="0"/>
            </a:endParaRPr>
          </a:p>
          <a:p>
            <a:endParaRPr lang="en-US" sz="2000" dirty="0"/>
          </a:p>
        </p:txBody>
      </p:sp>
      <p:pic>
        <p:nvPicPr>
          <p:cNvPr id="11"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p:cNvPicPr>
            <a:picLocks noChangeAspect="1"/>
          </p:cNvPicPr>
          <p:nvPr/>
        </p:nvPicPr>
        <p:blipFill>
          <a:blip r:embed="rId2"/>
          <a:stretch>
            <a:fillRect/>
          </a:stretch>
        </p:blipFill>
        <p:spPr>
          <a:xfrm>
            <a:off x="1503432" y="881709"/>
            <a:ext cx="6473726" cy="5837882"/>
          </a:xfrm>
          <a:prstGeom prst="rect">
            <a:avLst/>
          </a:prstGeom>
        </p:spPr>
      </p:pic>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4"/>
          <p:cNvPicPr>
            <a:picLocks noChangeAspect="1"/>
          </p:cNvPicPr>
          <p:nvPr/>
        </p:nvPicPr>
        <p:blipFill>
          <a:blip r:embed="rId2"/>
          <a:stretch>
            <a:fillRect/>
          </a:stretch>
        </p:blipFill>
        <p:spPr>
          <a:xfrm>
            <a:off x="554966" y="1343872"/>
            <a:ext cx="7789652" cy="4644708"/>
          </a:xfrm>
          <a:prstGeom prst="rect">
            <a:avLst/>
          </a:prstGeom>
        </p:spPr>
      </p:pic>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1431986" y="814682"/>
            <a:ext cx="6984518" cy="5659958"/>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spcBef>
                <a:spcPct val="0"/>
              </a:spcBef>
              <a:defRPr/>
            </a:pPr>
            <a:r>
              <a:rPr lang="en-US" sz="3000" dirty="0">
                <a:solidFill>
                  <a:schemeClr val="dk1"/>
                </a:solidFill>
              </a:rPr>
              <a:t>Program Specific Outcomes</a:t>
            </a:r>
            <a:endParaRPr lang="en-US" sz="3000" dirty="0">
              <a:solidFill>
                <a:schemeClr val="dk1"/>
              </a:solidFill>
            </a:endParaRP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endParaRPr lang="en-US" dirty="0"/>
          </a:p>
          <a:p>
            <a:pPr algn="just">
              <a:buClr>
                <a:srgbClr val="000000"/>
              </a:buClr>
            </a:pPr>
            <a:r>
              <a:rPr lang="en-US" sz="2000" dirty="0">
                <a:solidFill>
                  <a:schemeClr val="dk1"/>
                </a:solidFill>
              </a:rPr>
              <a:t>On successful completion of </a:t>
            </a:r>
            <a:r>
              <a:rPr lang="en-US" sz="2000" dirty="0"/>
              <a:t>B. Tech. (CSE) Program, </a:t>
            </a:r>
            <a:r>
              <a:rPr lang="en-US" sz="2000" dirty="0">
                <a:solidFill>
                  <a:schemeClr val="dk1"/>
                </a:solidFill>
              </a:rPr>
              <a:t>the Information and Technology engineering graduates will be able to:</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cs typeface="Calibri" panose="020F0502020204030204"/>
            </a:endParaRPr>
          </a:p>
          <a:p>
            <a:pPr algn="just">
              <a:buClr>
                <a:srgbClr val="000000"/>
              </a:buClr>
            </a:pPr>
            <a:r>
              <a:rPr lang="en-US" sz="2000" dirty="0">
                <a:solidFill>
                  <a:schemeClr val="dk1"/>
                </a:solidFill>
              </a:rPr>
              <a:t>or employer in IT industry. </a:t>
            </a:r>
            <a:endParaRPr lang="en-IN" sz="2000" dirty="0">
              <a:solidFill>
                <a:schemeClr val="dk1"/>
              </a:solidFill>
              <a:cs typeface="Calibri" panose="020F0502020204030204"/>
            </a:endParaRPr>
          </a:p>
          <a:p>
            <a:pPr algn="just">
              <a:buClr>
                <a:srgbClr val="000000"/>
              </a:buClr>
            </a:pPr>
            <a:endParaRPr lang="en-US" sz="2000" dirty="0">
              <a:solidFill>
                <a:schemeClr val="dk1"/>
              </a:solidFill>
              <a:cs typeface="Calibri" panose="020F0502020204030204"/>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5E23429B-49D2-40A6-AA2E-B1432008E5F1}" type="datetime1">
              <a:rPr lang="en-US" smtClean="0"/>
            </a:fld>
            <a:endParaRPr lang="en-US"/>
          </a:p>
        </p:txBody>
      </p:sp>
      <p:sp>
        <p:nvSpPr>
          <p:cNvPr id="3" name="Footer Placeholder 2"/>
          <p:cNvSpPr>
            <a:spLocks noGrp="1"/>
          </p:cNvSpPr>
          <p:nvPr>
            <p:ph type="ftr" sz="quarter" idx="11"/>
          </p:nvPr>
        </p:nvSpPr>
        <p:spPr>
          <a:xfrm>
            <a:off x="3124200" y="6384228"/>
            <a:ext cx="4624039" cy="365125"/>
          </a:xfrm>
        </p:spPr>
        <p:txBody>
          <a:bodyPr/>
          <a:lstStyle/>
          <a:p>
            <a:r>
              <a:rPr lang="en-US"/>
              <a:t>Sujeet Singh Bhadouria         Cyber security ANC0301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732081" y="985385"/>
            <a:ext cx="7567641" cy="5153698"/>
          </a:xfrm>
          <a:prstGeom prst="rect">
            <a:avLst/>
          </a:prstGeom>
        </p:spPr>
      </p:pic>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C258D7-11E5-4981-BA78-670715530B3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1"/>
          <p:cNvPicPr>
            <a:picLocks noChangeAspect="1" noChangeArrowheads="1"/>
          </p:cNvPicPr>
          <p:nvPr/>
        </p:nvPicPr>
        <p:blipFill>
          <a:blip r:embed="rId2"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E67255-5ABE-4F41-BD09-2C2753EECB2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B4DC2C-92E4-4370-B45C-258940B7A243}"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1" name="Picture 2"/>
          <p:cNvPicPr>
            <a:picLocks noChangeAspect="1" noChangeArrowheads="1"/>
          </p:cNvPicPr>
          <p:nvPr/>
        </p:nvPicPr>
        <p:blipFill>
          <a:blip r:embed="rId2"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A6B984-4C83-4ABF-AD5C-80C6A56DD72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2"/>
          <p:cNvPicPr>
            <a:picLocks noChangeAspect="1" noChangeArrowheads="1"/>
          </p:cNvPicPr>
          <p:nvPr/>
        </p:nvPicPr>
        <p:blipFill>
          <a:blip r:embed="rId2"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71546"/>
            <a:ext cx="8229600" cy="4597417"/>
          </a:xfrm>
        </p:spPr>
        <p:txBody>
          <a:bodyPr>
            <a:normAutofit/>
          </a:bodyPr>
          <a:lstStyle/>
          <a:p>
            <a:pPr marL="457200" indent="-457200" algn="just">
              <a:spcAft>
                <a:spcPts val="1200"/>
              </a:spcAft>
              <a:buFont typeface="+mj-lt"/>
              <a:buAutoNum type="arabicPeriod"/>
            </a:pPr>
            <a:r>
              <a:rPr lang="en-US" sz="2200" dirty="0">
                <a:latin typeface="Calibri (Body)"/>
              </a:rPr>
              <a:t>Explain the concept of access control mechanism</a:t>
            </a:r>
            <a:endParaRPr lang="en-US" sz="2200" dirty="0">
              <a:latin typeface="Calibri (Body)"/>
            </a:endParaRPr>
          </a:p>
          <a:p>
            <a:pPr marL="457200" indent="-457200" algn="just">
              <a:spcAft>
                <a:spcPts val="1200"/>
              </a:spcAft>
              <a:buFont typeface="+mj-lt"/>
              <a:buAutoNum type="arabicPeriod"/>
            </a:pPr>
            <a:r>
              <a:rPr lang="en-US" sz="2200" dirty="0">
                <a:latin typeface="Calibri (Body)"/>
              </a:rPr>
              <a:t>Explain the components of VPN.</a:t>
            </a:r>
            <a:endParaRPr lang="en-US" sz="2200" dirty="0">
              <a:latin typeface="Calibri (Body)"/>
            </a:endParaRPr>
          </a:p>
          <a:p>
            <a:pPr marL="457200" indent="-457200" algn="just">
              <a:spcAft>
                <a:spcPts val="1200"/>
              </a:spcAft>
              <a:buFont typeface="+mj-lt"/>
              <a:buAutoNum type="arabicPeriod"/>
            </a:pPr>
            <a:r>
              <a:rPr lang="en-US" sz="2200" dirty="0">
                <a:latin typeface="Calibri (Body)"/>
              </a:rPr>
              <a:t>Write characteristics of Stealth Viruses and polymorphic viruses</a:t>
            </a:r>
            <a:endParaRPr lang="en-IN" sz="2200" dirty="0">
              <a:latin typeface="Calibri (Body)"/>
            </a:endParaRPr>
          </a:p>
          <a:p>
            <a:pPr marL="457200" indent="-457200" algn="just">
              <a:spcAft>
                <a:spcPts val="1200"/>
              </a:spcAft>
              <a:buFont typeface="+mj-lt"/>
              <a:buAutoNum type="arabicPeriod"/>
            </a:pPr>
            <a:r>
              <a:rPr lang="en-US" sz="2200" dirty="0">
                <a:latin typeface="Calibri (Body)"/>
              </a:rPr>
              <a:t>Explain host based IDS.</a:t>
            </a:r>
            <a:endParaRPr lang="en-US" sz="2200" dirty="0">
              <a:latin typeface="Calibri (Body)"/>
            </a:endParaRPr>
          </a:p>
          <a:p>
            <a:pPr marL="457200" indent="-457200" algn="just">
              <a:spcAft>
                <a:spcPts val="1200"/>
              </a:spcAft>
              <a:buFont typeface="+mj-lt"/>
              <a:buAutoNum type="arabicPeriod"/>
            </a:pPr>
            <a:r>
              <a:rPr lang="en-US" sz="2200" dirty="0">
                <a:latin typeface="Calibri (Body)"/>
              </a:rPr>
              <a:t>Differentiate symmetric and asymmetric key cryptography</a:t>
            </a:r>
            <a:endParaRPr lang="en-US" sz="2200" dirty="0">
              <a:latin typeface="Calibri (Body)"/>
            </a:endParaRPr>
          </a:p>
          <a:p>
            <a:pPr marL="457200" indent="-457200" algn="just">
              <a:spcAft>
                <a:spcPts val="1200"/>
              </a:spcAft>
              <a:buFont typeface="+mj-lt"/>
              <a:buAutoNum type="arabicPeriod"/>
            </a:pPr>
            <a:r>
              <a:rPr lang="en-US" sz="2200" dirty="0">
                <a:latin typeface="Calibri (Body)"/>
              </a:rPr>
              <a:t>What is digital signature?</a:t>
            </a:r>
            <a:endParaRPr lang="en-US" sz="2200" dirty="0">
              <a:latin typeface="Calibri (Body)"/>
            </a:endParaRPr>
          </a:p>
          <a:p>
            <a:pPr>
              <a:buNone/>
            </a:pPr>
            <a:endParaRPr lang="en-US" dirty="0"/>
          </a:p>
        </p:txBody>
      </p:sp>
      <p:sp>
        <p:nvSpPr>
          <p:cNvPr id="4" name="Date Placeholder 3"/>
          <p:cNvSpPr>
            <a:spLocks noGrp="1"/>
          </p:cNvSpPr>
          <p:nvPr>
            <p:ph type="dt" sz="half" idx="10"/>
          </p:nvPr>
        </p:nvSpPr>
        <p:spPr/>
        <p:txBody>
          <a:bodyPr/>
          <a:lstStyle/>
          <a:p>
            <a:fld id="{A4D45E99-D185-4298-B547-F496DF39259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AA47E-6EC1-4483-8176-5541F31B3B9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Rectangle 8"/>
          <p:cNvSpPr/>
          <p:nvPr/>
        </p:nvSpPr>
        <p:spPr>
          <a:xfrm>
            <a:off x="609600" y="1143000"/>
            <a:ext cx="8001000" cy="4985980"/>
          </a:xfrm>
          <a:prstGeom prst="rect">
            <a:avLst/>
          </a:prstGeom>
        </p:spPr>
        <p:txBody>
          <a:bodyPr wrap="square">
            <a:spAutoFit/>
          </a:bodyPr>
          <a:lstStyle/>
          <a:p>
            <a:pPr algn="just">
              <a:spcAft>
                <a:spcPts val="1200"/>
              </a:spcAft>
              <a:buFont typeface="Wingdings" panose="05000000000000000000" pitchFamily="2" charset="2"/>
              <a:buChar char="Ø"/>
            </a:pPr>
            <a:r>
              <a:rPr lang="en-IN" sz="2200" dirty="0">
                <a:latin typeface="Calibri (Body)"/>
              </a:rPr>
              <a:t> The major topics covered are Firewall and VPNs, Intrusion Detection Access Control, Security Threats, Security Threats to Digital Signature and Public Key Cryptography .</a:t>
            </a:r>
            <a:endParaRPr lang="en-IN" sz="2200" dirty="0">
              <a:latin typeface="Calibri (Body)"/>
            </a:endParaRPr>
          </a:p>
          <a:p>
            <a:pPr algn="just">
              <a:buFont typeface="Wingdings" panose="05000000000000000000" pitchFamily="2" charset="2"/>
              <a:buChar char="Ø"/>
            </a:pPr>
            <a:r>
              <a:rPr lang="en-IN" sz="2200" dirty="0">
                <a:latin typeface="Calibri (Body)"/>
              </a:rPr>
              <a:t> Organizations today have to encounter lot of threats and risks due to the dependency on technology and Internet. Identifying and assessing the vulnerability or risk is an important exercise every organization must undergo at regular periodic intervals due to ever evolving nature of threats and attacks. </a:t>
            </a:r>
            <a:endParaRPr lang="en-IN" sz="2200" dirty="0">
              <a:latin typeface="Calibri (Body)"/>
            </a:endParaRPr>
          </a:p>
          <a:p>
            <a:pPr algn="just"/>
            <a:endParaRPr lang="en-IN" sz="2200" dirty="0">
              <a:latin typeface="Calibri (Body)"/>
            </a:endParaRPr>
          </a:p>
          <a:p>
            <a:pPr algn="just">
              <a:buFont typeface="Wingdings" panose="05000000000000000000" pitchFamily="2" charset="2"/>
              <a:buChar char="Ø"/>
            </a:pPr>
            <a:r>
              <a:rPr lang="en-IN" sz="2200" dirty="0">
                <a:latin typeface="Calibri (Body)"/>
              </a:rPr>
              <a:t> This section discussed all the related concepts in detail along with their capabilities and the type of attacks they can mitigate. In future much more intelligent and smart approaches are also possible as the attack strategy is also changing.</a:t>
            </a:r>
            <a:endParaRPr lang="en-IN"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2A9E6F-75A1-45AB-9B91-2EDD05072F4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285720" y="785794"/>
            <a:ext cx="8329642" cy="5643602"/>
          </a:xfrm>
        </p:spPr>
        <p:txBody>
          <a:bodyPr>
            <a:noAutofit/>
          </a:bodyPr>
          <a:lstStyle/>
          <a:p>
            <a:pPr marL="514350" indent="-514350" algn="just">
              <a:spcBef>
                <a:spcPts val="0"/>
              </a:spcBef>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endParaRPr lang="en-US" sz="2200" dirty="0"/>
          </a:p>
          <a:p>
            <a:pPr marL="514350" indent="-514350" algn="just">
              <a:spcBef>
                <a:spcPts val="0"/>
              </a:spcBef>
              <a:buFont typeface="+mj-lt"/>
              <a:buAutoNum type="arabicPeriod"/>
            </a:pPr>
            <a:r>
              <a:rPr lang="en-US" sz="2200" dirty="0"/>
              <a:t>V.K. </a:t>
            </a:r>
            <a:r>
              <a:rPr lang="en-US" sz="2200" dirty="0" err="1"/>
              <a:t>Pachghare</a:t>
            </a:r>
            <a:r>
              <a:rPr lang="en-US" sz="2200" dirty="0"/>
              <a:t>, “Cryptography and information Security”, PHI Learning Private Limited, Delhi India.</a:t>
            </a:r>
            <a:endParaRPr lang="en-US" sz="2200" dirty="0"/>
          </a:p>
          <a:p>
            <a:pPr marL="514350" indent="-514350" algn="just">
              <a:spcBef>
                <a:spcPts val="0"/>
              </a:spcBef>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endParaRPr lang="en-IN" sz="2200" dirty="0">
              <a:hlinkClick r:id="rId2"/>
            </a:endParaRPr>
          </a:p>
          <a:p>
            <a:pPr marL="457200" indent="-457200" algn="just">
              <a:spcBef>
                <a:spcPts val="0"/>
              </a:spcBef>
              <a:buFont typeface="+mj-lt"/>
              <a:buAutoNum type="arabicPeriod"/>
            </a:pPr>
            <a:r>
              <a:rPr lang="en-IN" sz="2200" dirty="0">
                <a:hlinkClick r:id="rId2"/>
              </a:rPr>
              <a:t>https://www.cisco.com/c/dam/en_us/training-events/le21/le34/downloads/689/academy/2008/sessions/BRK-134T_VPNs_Simplified.pdf</a:t>
            </a:r>
            <a:endParaRPr lang="en-IN" sz="2200" dirty="0"/>
          </a:p>
          <a:p>
            <a:pPr marL="457200" indent="-457200" algn="just">
              <a:spcBef>
                <a:spcPts val="0"/>
              </a:spcBef>
              <a:buFont typeface="+mj-lt"/>
              <a:buAutoNum type="arabicPeriod"/>
            </a:pPr>
            <a:r>
              <a:rPr lang="en-IN" sz="2200" dirty="0">
                <a:hlinkClick r:id="rId3"/>
              </a:rPr>
              <a:t>https://blog.netwrix.com/2018/05/15/top-10-most-common-types-of-cyber-attacks/</a:t>
            </a:r>
            <a:endParaRPr lang="en-IN" sz="2200" dirty="0"/>
          </a:p>
          <a:p>
            <a:pPr marL="457200" indent="-457200" algn="just">
              <a:spcBef>
                <a:spcPts val="0"/>
              </a:spcBef>
              <a:buFont typeface="+mj-lt"/>
              <a:buAutoNum type="arabicPeriod"/>
            </a:pPr>
            <a:r>
              <a:rPr lang="en-IN" sz="2200" dirty="0">
                <a:hlinkClick r:id="rId4"/>
              </a:rPr>
              <a:t>https://www.technologyreview.com/s/609641/six-cyber-threats-to-really-worry-about-</a:t>
            </a:r>
            <a:endParaRPr lang="en-IN" sz="2200" dirty="0"/>
          </a:p>
          <a:p>
            <a:pPr marL="457200" indent="-457200" algn="just">
              <a:spcBef>
                <a:spcPts val="0"/>
              </a:spcBef>
              <a:buFont typeface="+mj-lt"/>
              <a:buAutoNum type="arabicPeriod"/>
            </a:pPr>
            <a:r>
              <a:rPr lang="en-IN" sz="2200" dirty="0">
                <a:hlinkClick r:id="rId5"/>
              </a:rPr>
              <a:t>https://www.comparitech.com/net-admin/network-intrusion-detection-tools/</a:t>
            </a:r>
            <a:endParaRPr lang="en-IN" sz="2200" dirty="0"/>
          </a:p>
          <a:p>
            <a:pPr marL="457200" indent="-457200" algn="just">
              <a:spcBef>
                <a:spcPts val="0"/>
              </a:spcBef>
              <a:buFont typeface="+mj-lt"/>
              <a:buAutoNum type="arabicPeriod"/>
            </a:pPr>
            <a:r>
              <a:rPr lang="en-IN" sz="2200" dirty="0">
                <a:hlinkClick r:id="rId6"/>
              </a:rPr>
              <a:t>https://onlinecourses.swayam2.ac.in/cec20_cs09</a:t>
            </a:r>
            <a:endParaRPr lang="en-IN" sz="2200" dirty="0"/>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1"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6DDA1C-4C19-4F57-AC46-FCE37F454E5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p:txBody>
          <a:bodyPr>
            <a:normAutofit/>
          </a:bodyPr>
          <a:lstStyle/>
          <a:p>
            <a:pPr lvl="0" algn="ctr">
              <a:buNone/>
            </a:pP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lvl="0" algn="ctr">
              <a:buNone/>
            </a:pPr>
            <a:r>
              <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rPr>
              <a:t>Thank You</a:t>
            </a:r>
            <a:endParaRPr lang="en-US" sz="6600" b="1"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ndParaRPr>
          </a:p>
          <a:p>
            <a:pPr marL="514350" indent="-514350" algn="just">
              <a:buNone/>
            </a:pPr>
            <a:endParaRPr lang="en-IN" dirty="0"/>
          </a:p>
          <a:p>
            <a:pPr marL="514350" indent="-514350" algn="just">
              <a:buNone/>
            </a:pPr>
            <a:endParaRPr lang="en-IN" dirty="0"/>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47BE4B-097E-47CE-8F0F-026103BC3FF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ln>
          <a:effectLst/>
        </p:spPr>
        <p:txBody>
          <a:bodyPr vert="horz" wrap="square" lIns="274551" tIns="45720" rIns="91440" bIns="0" numCol="1" anchor="ctr" anchorCtr="0" compatLnSpc="1">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Calibri (Body)"/>
              <a:cs typeface="Arial" panose="020B0604020202020204" pitchFamily="34" charset="0"/>
            </a:endParaRPr>
          </a:p>
        </p:txBody>
      </p:sp>
      <p:graphicFrame>
        <p:nvGraphicFramePr>
          <p:cNvPr id="14" name="Table 13"/>
          <p:cNvGraphicFramePr>
            <a:graphicFrameLocks noGrp="1"/>
          </p:cNvGraphicFramePr>
          <p:nvPr/>
        </p:nvGraphicFramePr>
        <p:xfrm>
          <a:off x="1071538" y="2000240"/>
          <a:ext cx="6929485" cy="2774452"/>
        </p:xfrm>
        <a:graphic>
          <a:graphicData uri="http://schemas.openxmlformats.org/drawingml/2006/table">
            <a:tbl>
              <a:tblPr/>
              <a:tblGrid>
                <a:gridCol w="1385597"/>
                <a:gridCol w="1385597"/>
                <a:gridCol w="1385597"/>
                <a:gridCol w="1386347"/>
                <a:gridCol w="1386347"/>
              </a:tblGrid>
              <a:tr h="523323">
                <a:tc>
                  <a:txBody>
                    <a:bodyPr/>
                    <a:lstStyle/>
                    <a:p>
                      <a:pPr algn="ctr">
                        <a:lnSpc>
                          <a:spcPct val="115000"/>
                        </a:lnSpc>
                        <a:spcAft>
                          <a:spcPts val="0"/>
                        </a:spcAft>
                      </a:pPr>
                      <a:r>
                        <a:rPr lang="en-US" sz="2200" b="0" i="0" dirty="0">
                          <a:latin typeface="+mn-lt"/>
                          <a:ea typeface="Calibri" panose="020F0502020204030204"/>
                          <a:cs typeface="Times New Roman" panose="02020603050405020304"/>
                        </a:rPr>
                        <a:t>CO</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PSO1</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PSO2</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PSO3</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PSO4</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CO1</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panose="020F0502020204030204"/>
                          <a:cs typeface="Mangal"/>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panose="020F0502020204030204"/>
                          <a:cs typeface="Mangal"/>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panose="020F0502020204030204"/>
                          <a:cs typeface="Mangal"/>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6873">
                <a:tc>
                  <a:txBody>
                    <a:bodyPr/>
                    <a:lstStyle/>
                    <a:p>
                      <a:pPr algn="ctr">
                        <a:lnSpc>
                          <a:spcPct val="115000"/>
                        </a:lnSpc>
                        <a:spcAft>
                          <a:spcPts val="0"/>
                        </a:spcAft>
                      </a:pPr>
                      <a:r>
                        <a:rPr lang="en-US" sz="2200" b="0" dirty="0">
                          <a:latin typeface="+mn-lt"/>
                          <a:ea typeface="Calibri" panose="020F0502020204030204"/>
                          <a:cs typeface="Times New Roman" panose="02020603050405020304"/>
                        </a:rPr>
                        <a:t>CO2</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1</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CO3</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CO4</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CO5</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1"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lnSpc>
                <a:spcPct val="100000"/>
              </a:lnSpc>
            </a:pPr>
            <a:r>
              <a:rPr lang="en-US" sz="2400" strike="noStrike" spc="-1" dirty="0">
                <a:solidFill>
                  <a:srgbClr val="000000"/>
                </a:solidFill>
                <a:latin typeface="Calibri (Body)"/>
                <a:ea typeface="PMingLiU"/>
              </a:rPr>
              <a:t>Program Educational Objectives</a:t>
            </a:r>
            <a:endParaRPr lang="en-US" sz="2400" strike="noStrike" spc="-1" dirty="0">
              <a:solidFill>
                <a:srgbClr val="000000"/>
              </a:solidFill>
              <a:latin typeface="Calibri (Body)"/>
            </a:endParaRPr>
          </a:p>
        </p:txBody>
      </p:sp>
      <p:pic>
        <p:nvPicPr>
          <p:cNvPr id="278" name="Picture 2" descr="E:\NIET\Project\xLogo11.png.pagespeed.ic.pydHLuCQEZ.png"/>
          <p:cNvPicPr/>
          <p:nvPr/>
        </p:nvPicPr>
        <p:blipFill>
          <a:blip r:embed="rId1" cstate="print"/>
          <a:stretch>
            <a:fillRect/>
          </a:stretch>
        </p:blipFill>
        <p:spPr>
          <a:xfrm>
            <a:off x="0" y="0"/>
            <a:ext cx="1371240" cy="817200"/>
          </a:xfrm>
          <a:prstGeom prst="rect">
            <a:avLst/>
          </a:prstGeom>
          <a:ln w="9360">
            <a:noFill/>
          </a:ln>
        </p:spPr>
      </p:pic>
      <p:sp>
        <p:nvSpPr>
          <p:cNvPr id="279" name="CustomShape 2"/>
          <p:cNvSpPr/>
          <p:nvPr/>
        </p:nvSpPr>
        <p:spPr>
          <a:xfrm>
            <a:off x="1808702" y="1506295"/>
            <a:ext cx="4446039" cy="429433"/>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35" algn="just">
              <a:lnSpc>
                <a:spcPct val="100000"/>
              </a:lnSpc>
              <a:buClr>
                <a:srgbClr val="000000"/>
              </a:buClr>
            </a:pPr>
            <a:endParaRPr lang="en-US" sz="2200" b="0" strike="noStrike" spc="-1" dirty="0">
              <a:cs typeface="Calibri" panose="020F0502020204030204"/>
            </a:endParaRPr>
          </a:p>
        </p:txBody>
      </p:sp>
      <p:sp>
        <p:nvSpPr>
          <p:cNvPr id="280" name="CustomShape 3"/>
          <p:cNvSpPr/>
          <p:nvPr/>
        </p:nvSpPr>
        <p:spPr>
          <a:xfrm>
            <a:off x="825366" y="731976"/>
            <a:ext cx="7758756" cy="537925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800100" indent="-799465" algn="just">
              <a:lnSpc>
                <a:spcPct val="115000"/>
              </a:lnSpc>
            </a:pPr>
            <a:r>
              <a:rPr lang="en-US" sz="2000" spc="-1" dirty="0">
                <a:ea typeface="+mn-lt"/>
                <a:cs typeface="+mn-lt"/>
              </a:rPr>
              <a:t>The Program Educational Objectives (PEOs) of an engineering degree program are the statements that describe the expected achievements of graduates in their career, and what the graduates are expected to perform and achieve during the first few years after graduation.</a:t>
            </a:r>
            <a:endParaRPr lang="en-US" dirty="0"/>
          </a:p>
          <a:p>
            <a:pPr marL="800100" indent="-799465" algn="just">
              <a:lnSpc>
                <a:spcPct val="115000"/>
              </a:lnSpc>
            </a:pPr>
            <a:r>
              <a:rPr lang="en-US" sz="2000" b="1" strike="noStrike" spc="-1" dirty="0">
                <a:solidFill>
                  <a:srgbClr val="000000"/>
                </a:solidFill>
                <a:cs typeface="Times New Roman" panose="02020603050405020304"/>
              </a:rPr>
              <a:t>PEO1:</a:t>
            </a:r>
            <a:r>
              <a:rPr lang="en-US" sz="2000" b="0" strike="noStrike" spc="-1" dirty="0">
                <a:solidFill>
                  <a:srgbClr val="000000"/>
                </a:solidFill>
                <a:cs typeface="Times New Roman" panose="02020603050405020304"/>
              </a:rPr>
              <a:t> To have an excellent scientific and engineering breadth so as to comprehend, analyze, design and solve real-life problems using state-of-the-art technology.</a:t>
            </a:r>
            <a:endParaRPr lang="en-US" sz="2000" b="0" strike="noStrike" spc="-1">
              <a:cs typeface="Times New Roman" panose="02020603050405020304"/>
            </a:endParaRPr>
          </a:p>
          <a:p>
            <a:pPr marL="800100" indent="-799465" algn="just">
              <a:lnSpc>
                <a:spcPct val="115000"/>
              </a:lnSpc>
            </a:pPr>
            <a:endParaRPr lang="en-US" sz="2000" b="0" strike="noStrike" spc="-1" dirty="0">
              <a:cs typeface="Times New Roman" panose="02020603050405020304" pitchFamily="18" charset="0"/>
            </a:endParaRPr>
          </a:p>
          <a:p>
            <a:pPr marL="800100" indent="-799465" algn="just">
              <a:lnSpc>
                <a:spcPct val="115000"/>
              </a:lnSpc>
            </a:pPr>
            <a:r>
              <a:rPr lang="en-US" sz="2000" b="1" strike="noStrike" spc="-1" dirty="0">
                <a:solidFill>
                  <a:srgbClr val="000000"/>
                </a:solidFill>
                <a:cs typeface="Times New Roman" panose="02020603050405020304" pitchFamily="18" charset="0"/>
              </a:rPr>
              <a:t>PEO2:</a:t>
            </a:r>
            <a:r>
              <a:rPr lang="en-US" sz="2000" b="0" strike="noStrike" spc="-1" dirty="0">
                <a:solidFill>
                  <a:srgbClr val="000000"/>
                </a:solidFill>
                <a:cs typeface="Times New Roman" panose="02020603050405020304" pitchFamily="18" charset="0"/>
              </a:rPr>
              <a:t> To lead a successful career in industries or to pursue higher studies or to understand entrepreneurial endeavors.</a:t>
            </a:r>
            <a:endParaRPr lang="en-US" sz="2000" b="0" strike="noStrike" spc="-1" dirty="0">
              <a:cs typeface="Times New Roman" panose="02020603050405020304" pitchFamily="18" charset="0"/>
            </a:endParaRPr>
          </a:p>
          <a:p>
            <a:pPr marL="800100" indent="-799465" algn="just">
              <a:lnSpc>
                <a:spcPct val="115000"/>
              </a:lnSpc>
            </a:pPr>
            <a:endParaRPr lang="en-US" sz="2000" b="0" strike="noStrike" spc="-1" dirty="0">
              <a:cs typeface="Times New Roman" panose="02020603050405020304" pitchFamily="18" charset="0"/>
            </a:endParaRPr>
          </a:p>
          <a:p>
            <a:pPr marL="800100" indent="-799465" algn="just">
              <a:lnSpc>
                <a:spcPct val="115000"/>
              </a:lnSpc>
            </a:pPr>
            <a:r>
              <a:rPr lang="en-US" sz="2000" b="1" strike="noStrike" spc="-1" dirty="0">
                <a:solidFill>
                  <a:srgbClr val="000000"/>
                </a:solidFill>
                <a:cs typeface="Times New Roman" panose="02020603050405020304" pitchFamily="18" charset="0"/>
              </a:rPr>
              <a:t>PEO3:</a:t>
            </a:r>
            <a:r>
              <a:rPr lang="en-US" sz="2000" b="0" strike="noStrike" spc="-1" dirty="0">
                <a:solidFill>
                  <a:srgbClr val="000000"/>
                </a:solidFill>
                <a:cs typeface="Times New Roman" panose="02020603050405020304" pitchFamily="18" charset="0"/>
              </a:rPr>
              <a:t> To effectively bridge the gap between industry and academics through effective communication skill, professional attitude and a desire to learn.</a:t>
            </a:r>
            <a:endParaRPr lang="en-US" sz="2000" b="0" strike="noStrike" spc="-1" dirty="0">
              <a:cs typeface="Times New Roman" panose="02020603050405020304" pitchFamily="18" charset="0"/>
            </a:endParaRPr>
          </a:p>
        </p:txBody>
      </p:sp>
      <p:sp>
        <p:nvSpPr>
          <p:cNvPr id="2" name="Date Placeholder 1"/>
          <p:cNvSpPr>
            <a:spLocks noGrp="1"/>
          </p:cNvSpPr>
          <p:nvPr>
            <p:ph type="dt" sz="half" idx="10"/>
          </p:nvPr>
        </p:nvSpPr>
        <p:spPr/>
        <p:txBody>
          <a:bodyPr/>
          <a:lstStyle/>
          <a:p>
            <a:fld id="{A48D3B7D-DA5D-4787-B83F-5EF9C9C02AAB}" type="datetime1">
              <a:rPr lang="en-US" smtClean="0"/>
            </a:fld>
            <a:endParaRPr lang="en-US"/>
          </a:p>
        </p:txBody>
      </p:sp>
      <p:sp>
        <p:nvSpPr>
          <p:cNvPr id="3" name="Footer Placeholder 2"/>
          <p:cNvSpPr>
            <a:spLocks noGrp="1"/>
          </p:cNvSpPr>
          <p:nvPr>
            <p:ph type="ftr" sz="quarter" idx="11"/>
          </p:nvPr>
        </p:nvSpPr>
        <p:spPr>
          <a:xfrm>
            <a:off x="2717488" y="6356350"/>
            <a:ext cx="4648667" cy="435247"/>
          </a:xfrm>
        </p:spPr>
        <p:txBody>
          <a:bodyPr/>
          <a:lstStyle/>
          <a:p>
            <a:r>
              <a:rPr lang="en-US"/>
              <a:t>Sujeet Singh Bhadouria         Cyber security ANC0301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844913-2471-4FC3-B621-63C34C0EDE42}"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ANC0301            Cyber Security                  Unit 2</a:t>
            </a:r>
            <a:endParaRPr lang="en-US" dirty="0"/>
          </a:p>
        </p:txBody>
      </p:sp>
      <p:pic>
        <p:nvPicPr>
          <p:cNvPr id="12"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a:t>Faculty Name</a:t>
                      </a:r>
                      <a:endParaRPr lang="en-US" dirty="0"/>
                    </a:p>
                  </a:txBody>
                  <a:tcPr/>
                </a:tc>
                <a:tc>
                  <a:txBody>
                    <a:bodyPr/>
                    <a:lstStyle/>
                    <a:p>
                      <a:r>
                        <a:rPr lang="en-US" dirty="0"/>
                        <a:t>Subject Name</a:t>
                      </a:r>
                      <a:endParaRPr lang="en-US" dirty="0"/>
                    </a:p>
                  </a:txBody>
                  <a:tcPr/>
                </a:tc>
                <a:tc>
                  <a:txBody>
                    <a:bodyPr/>
                    <a:lstStyle/>
                    <a:p>
                      <a:r>
                        <a:rPr lang="en-US" dirty="0"/>
                        <a:t>Code</a:t>
                      </a:r>
                      <a:endParaRPr lang="en-US" dirty="0"/>
                    </a:p>
                  </a:txBody>
                  <a:tcPr/>
                </a:tc>
                <a:tc>
                  <a:txBody>
                    <a:bodyPr/>
                    <a:lstStyle/>
                    <a:p>
                      <a:r>
                        <a:rPr lang="en-US" dirty="0"/>
                        <a:t>Result</a:t>
                      </a:r>
                      <a:endParaRPr lang="en-US" dirty="0"/>
                    </a:p>
                  </a:txBody>
                  <a:tcPr/>
                </a:tc>
              </a:tr>
              <a:tr h="370840">
                <a:tc>
                  <a:txBody>
                    <a:bodyPr/>
                    <a:lstStyle/>
                    <a:p>
                      <a:r>
                        <a:rPr lang="en-US" dirty="0" err="1"/>
                        <a:t>Ms</a:t>
                      </a:r>
                      <a:r>
                        <a:rPr lang="en-US" dirty="0"/>
                        <a:t> Ruchika Sharma</a:t>
                      </a:r>
                      <a:endParaRPr lang="en-US" dirty="0"/>
                    </a:p>
                  </a:txBody>
                  <a:tcPr/>
                </a:tc>
                <a:tc>
                  <a:txBody>
                    <a:bodyPr/>
                    <a:lstStyle/>
                    <a:p>
                      <a:r>
                        <a:rPr lang="en-US" dirty="0"/>
                        <a:t>Cyber Security</a:t>
                      </a:r>
                      <a:endParaRPr lang="en-US" dirty="0"/>
                    </a:p>
                  </a:txBody>
                  <a:tcPr/>
                </a:tc>
                <a:tc>
                  <a:txBody>
                    <a:bodyPr/>
                    <a:lstStyle/>
                    <a:p>
                      <a:r>
                        <a:rPr lang="en-US" dirty="0"/>
                        <a:t>ANC0301</a:t>
                      </a:r>
                      <a:endParaRPr lang="en-US" dirty="0"/>
                    </a:p>
                  </a:txBody>
                  <a:tcPr/>
                </a:tc>
                <a:tc>
                  <a:txBody>
                    <a:bodyPr/>
                    <a:lstStyle/>
                    <a:p>
                      <a:r>
                        <a:rPr lang="en-US" dirty="0"/>
                        <a:t>100%</a:t>
                      </a:r>
                      <a:endParaRPr lang="en-US" dirty="0"/>
                    </a:p>
                  </a:txBody>
                  <a:tcPr/>
                </a:tc>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2C27324-915D-4744-8BBC-803B7EB88F5C}"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2051" name="Picture 3"/>
          <p:cNvPicPr>
            <a:picLocks noGrp="1" noChangeAspect="1" noChangeArrowheads="1"/>
          </p:cNvPicPr>
          <p:nvPr>
            <p:ph idx="1"/>
          </p:nvPr>
        </p:nvPicPr>
        <p:blipFill>
          <a:blip r:embed="rId1"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4F93EE3-446B-41DF-9493-8CEE73B0B66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3075" name="Picture 3"/>
          <p:cNvPicPr>
            <a:picLocks noGrp="1" noChangeAspect="1" noChangeArrowheads="1"/>
          </p:cNvPicPr>
          <p:nvPr>
            <p:ph idx="1"/>
          </p:nvPr>
        </p:nvPicPr>
        <p:blipFill>
          <a:blip r:embed="rId1"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2"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t>Basics recognition in the domain of Computer Science.</a:t>
            </a:r>
            <a:endParaRPr lang="en-IN" sz="2200" dirty="0"/>
          </a:p>
          <a:p>
            <a:pPr algn="just" fontAlgn="t">
              <a:lnSpc>
                <a:spcPct val="115000"/>
              </a:lnSpc>
              <a:spcBef>
                <a:spcPts val="0"/>
              </a:spcBef>
              <a:spcAft>
                <a:spcPts val="1000"/>
              </a:spcAft>
              <a:buSzPts val="1200"/>
              <a:tabLst>
                <a:tab pos="1533525" algn="l"/>
              </a:tabLst>
            </a:pPr>
            <a:r>
              <a:rPr lang="en-US" sz="2200" dirty="0"/>
              <a:t>Concept of network and operating system.</a:t>
            </a:r>
            <a:endParaRPr lang="en-IN" sz="2200" dirty="0"/>
          </a:p>
          <a:p>
            <a:pPr algn="just" fontAlgn="t">
              <a:lnSpc>
                <a:spcPct val="115000"/>
              </a:lnSpc>
              <a:spcBef>
                <a:spcPts val="0"/>
              </a:spcBef>
              <a:spcAft>
                <a:spcPts val="1000"/>
              </a:spcAft>
              <a:buSzPts val="1200"/>
              <a:tabLst>
                <a:tab pos="1533525" algn="l"/>
              </a:tabLst>
            </a:pPr>
            <a:r>
              <a:rPr lang="en-US" sz="2200" dirty="0"/>
              <a:t>Commands of programming language.</a:t>
            </a:r>
            <a:endParaRPr lang="en-US" sz="2200" dirty="0"/>
          </a:p>
          <a:p>
            <a:pPr algn="just"/>
            <a:endParaRPr lang="en-US" sz="2200" dirty="0"/>
          </a:p>
        </p:txBody>
      </p:sp>
      <p:sp>
        <p:nvSpPr>
          <p:cNvPr id="4" name="Date Placeholder 3"/>
          <p:cNvSpPr>
            <a:spLocks noGrp="1"/>
          </p:cNvSpPr>
          <p:nvPr>
            <p:ph type="dt" sz="half" idx="10"/>
          </p:nvPr>
        </p:nvSpPr>
        <p:spPr/>
        <p:txBody>
          <a:bodyPr/>
          <a:lstStyle/>
          <a:p>
            <a:fld id="{44404DB7-2049-4798-80BF-700B2EEBFFC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Prerequisite/ Recap</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9"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endParaRPr lang="en-US" sz="2400" dirty="0"/>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1"/>
            </a:endParaRPr>
          </a:p>
          <a:p>
            <a:pPr marL="514350" indent="-514350" algn="just">
              <a:buNone/>
            </a:pPr>
            <a:endParaRPr lang="en-IN" sz="2200" dirty="0">
              <a:latin typeface="Calibri (Body)"/>
              <a:hlinkClick r:id="rId1"/>
            </a:endParaRPr>
          </a:p>
          <a:p>
            <a:pPr marL="514350" indent="-514350" algn="just">
              <a:buFont typeface="+mj-lt"/>
              <a:buAutoNum type="arabicPeriod"/>
            </a:pPr>
            <a:r>
              <a:rPr lang="en-IN" sz="2200" dirty="0">
                <a:latin typeface="Calibri (Body)"/>
                <a:hlinkClick r:id="rId1"/>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D93560F0-43FB-48E9-B112-E9CB0CEEF6C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Brief Introduction about the Subject</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5072082"/>
          </a:xfrm>
        </p:spPr>
        <p:txBody>
          <a:bodyPr>
            <a:normAutofit/>
          </a:bodyPr>
          <a:lstStyle/>
          <a:p>
            <a:pPr>
              <a:spcAft>
                <a:spcPts val="600"/>
              </a:spcAft>
            </a:pPr>
            <a:r>
              <a:rPr lang="en-US" sz="2200" dirty="0">
                <a:latin typeface="Calibri (Body)"/>
              </a:rPr>
              <a:t>Application Security </a:t>
            </a:r>
            <a:endParaRPr lang="en-US" sz="2200" dirty="0">
              <a:latin typeface="Calibri (Body)"/>
            </a:endParaRPr>
          </a:p>
          <a:p>
            <a:pPr algn="just">
              <a:spcAft>
                <a:spcPts val="600"/>
              </a:spcAft>
            </a:pPr>
            <a:r>
              <a:rPr lang="en-IN" sz="2200" dirty="0">
                <a:latin typeface="Calibri (Body)"/>
              </a:rPr>
              <a:t>Data Security Considerations- Backups, Archival Storage and Disposal of Data</a:t>
            </a:r>
            <a:endParaRPr lang="en-US" sz="2200" dirty="0">
              <a:latin typeface="Calibri (Body)"/>
            </a:endParaRPr>
          </a:p>
          <a:p>
            <a:pPr algn="just">
              <a:spcAft>
                <a:spcPts val="600"/>
              </a:spcAft>
            </a:pPr>
            <a:r>
              <a:rPr lang="en-IN" sz="2200" dirty="0">
                <a:latin typeface="Calibri (Body)"/>
              </a:rPr>
              <a:t>Security Technology</a:t>
            </a:r>
            <a:r>
              <a:rPr lang="en-US" sz="2200" dirty="0">
                <a:latin typeface="Calibri (Body)"/>
              </a:rPr>
              <a:t>(</a:t>
            </a:r>
            <a:r>
              <a:rPr lang="en-IN" sz="2200" dirty="0">
                <a:latin typeface="Calibri (Body)"/>
              </a:rPr>
              <a:t>Firewall and VPNs, Intrusion Detection Access Control)</a:t>
            </a:r>
            <a:endParaRPr lang="en-US" sz="2200" dirty="0">
              <a:latin typeface="Calibri (Body)"/>
            </a:endParaRPr>
          </a:p>
          <a:p>
            <a:pPr>
              <a:spcAft>
                <a:spcPts val="600"/>
              </a:spcAft>
            </a:pPr>
            <a:r>
              <a:rPr lang="en-IN" sz="2200" dirty="0">
                <a:latin typeface="Calibri (Body)"/>
              </a:rPr>
              <a:t>Security Threats</a:t>
            </a:r>
            <a:endParaRPr lang="en-US" sz="2200" dirty="0">
              <a:latin typeface="Calibri (Body)"/>
            </a:endParaRPr>
          </a:p>
          <a:p>
            <a:pPr>
              <a:spcAft>
                <a:spcPts val="600"/>
              </a:spcAft>
            </a:pPr>
            <a:r>
              <a:rPr lang="en-IN" sz="2200" dirty="0">
                <a:latin typeface="Calibri (Body)"/>
              </a:rPr>
              <a:t>Security Threats to E-Commerce(</a:t>
            </a:r>
            <a:r>
              <a:rPr lang="en-US" sz="2200" dirty="0">
                <a:latin typeface="Calibri (Body)"/>
              </a:rPr>
              <a:t>Electronic Payment System, e- Cash, C</a:t>
            </a:r>
            <a:r>
              <a:rPr lang="en-IN" sz="2200" dirty="0" err="1">
                <a:latin typeface="Calibri (Body)"/>
              </a:rPr>
              <a:t>redit</a:t>
            </a:r>
            <a:r>
              <a:rPr lang="en-IN" sz="2200" dirty="0">
                <a:latin typeface="Calibri (Body)"/>
              </a:rPr>
              <a:t>/Debit Cards)</a:t>
            </a:r>
            <a:endParaRPr lang="en-US" sz="2200" dirty="0">
              <a:latin typeface="Calibri (Body)"/>
            </a:endParaRPr>
          </a:p>
          <a:p>
            <a:pPr>
              <a:spcAft>
                <a:spcPts val="600"/>
              </a:spcAft>
              <a:buNone/>
            </a:pPr>
            <a:endParaRPr lang="en-US" sz="2400" dirty="0"/>
          </a:p>
        </p:txBody>
      </p:sp>
      <p:sp>
        <p:nvSpPr>
          <p:cNvPr id="6" name="Date Placeholder 5"/>
          <p:cNvSpPr>
            <a:spLocks noGrp="1"/>
          </p:cNvSpPr>
          <p:nvPr>
            <p:ph type="dt" sz="half" idx="10"/>
          </p:nvPr>
        </p:nvSpPr>
        <p:spPr/>
        <p:txBody>
          <a:bodyPr/>
          <a:lstStyle/>
          <a:p>
            <a:fld id="{F34F5A34-B3B9-441C-BF3E-BF3C370C65AB}"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  Unit </a:t>
            </a:r>
            <a:r>
              <a:rPr kumimoji="0" lang="en-US" sz="3000" b="0" i="0" u="none" strike="noStrike" kern="1200" cap="none" spc="0" normalizeH="0" baseline="0" noProof="0" dirty="0">
                <a:ln>
                  <a:noFill/>
                </a:ln>
                <a:solidFill>
                  <a:schemeClr val="dk1"/>
                </a:solidFill>
                <a:effectLst/>
                <a:uLnTx/>
                <a:uFillTx/>
                <a:latin typeface="Calibri (Body)"/>
              </a:rPr>
              <a:t>Content</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6" name="Date Placeholder 5"/>
          <p:cNvSpPr>
            <a:spLocks noGrp="1"/>
          </p:cNvSpPr>
          <p:nvPr>
            <p:ph type="dt" sz="half" idx="10"/>
          </p:nvPr>
        </p:nvSpPr>
        <p:spPr/>
        <p:txBody>
          <a:bodyPr/>
          <a:lstStyle/>
          <a:p>
            <a:fld id="{0F62A5DB-0A71-4935-B1C3-0B0E4F7D60A6}"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3124200" y="6356350"/>
            <a:ext cx="5657215" cy="365125"/>
          </a:xfrm>
        </p:spPr>
        <p:txBody>
          <a:bodyPr/>
          <a:lstStyle/>
          <a:p>
            <a:r>
              <a:rPr lang="en-US"/>
              <a:t>Sujeet Singh Bhadouria            Cyber security ANC0301                                     Unit 1</a:t>
            </a:r>
            <a:endParaRPr lang="en-US" dirty="0"/>
          </a:p>
        </p:txBody>
      </p:sp>
      <p:sp>
        <p:nvSpPr>
          <p:cNvPr id="10" name="TextBox 9"/>
          <p:cNvSpPr txBox="1"/>
          <p:nvPr/>
        </p:nvSpPr>
        <p:spPr>
          <a:xfrm>
            <a:off x="762000" y="1447800"/>
            <a:ext cx="5867400" cy="5077460"/>
          </a:xfrm>
          <a:prstGeom prst="rect">
            <a:avLst/>
          </a:prstGeom>
          <a:noFill/>
        </p:spPr>
        <p:txBody>
          <a:bodyPr wrap="square" lIns="91440" tIns="45720" rIns="91440" bIns="45720" rtlCol="0" anchor="t">
            <a:spAutoFit/>
          </a:bodyPr>
          <a:lstStyle/>
          <a:p>
            <a:pPr algn="just"/>
            <a:r>
              <a:rPr lang="en-US" b="1" dirty="0">
                <a:latin typeface="Times New Roman" panose="02020603050405020304" pitchFamily="18" charset="0"/>
                <a:cs typeface="Times New Roman" panose="02020603050405020304" pitchFamily="18" charset="0"/>
              </a:rPr>
              <a:t>FACULTY PROFILE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Name of Faculty: </a:t>
            </a:r>
            <a:r>
              <a:rPr lang="en-US" dirty="0">
                <a:latin typeface="Times New Roman" panose="02020603050405020304"/>
                <a:cs typeface="Times New Roman" panose="02020603050405020304"/>
              </a:rPr>
              <a:t>Sujeet Singh Bhadouria</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Designation &amp; Department: </a:t>
            </a:r>
            <a:r>
              <a:rPr lang="en-US" dirty="0">
                <a:latin typeface="Times New Roman" panose="02020603050405020304"/>
                <a:cs typeface="Times New Roman" panose="02020603050405020304"/>
              </a:rPr>
              <a:t>Assistant Professor, CSE</a:t>
            </a:r>
            <a:endParaRPr lang="en-US" dirty="0">
              <a:latin typeface="Times New Roman" panose="02020603050405020304"/>
              <a:cs typeface="Times New Roman" panose="02020603050405020304"/>
            </a:endParaRPr>
          </a:p>
          <a:p>
            <a:pPr algn="just"/>
            <a:endParaRPr lang="en-US" b="1" dirty="0">
              <a:latin typeface="Times New Roman" panose="02020603050405020304"/>
              <a:cs typeface="Times New Roman" panose="02020603050405020304"/>
            </a:endParaRPr>
          </a:p>
          <a:p>
            <a:pPr algn="just"/>
            <a:r>
              <a:rPr lang="en-US" b="1" dirty="0">
                <a:latin typeface="Times New Roman" panose="02020603050405020304"/>
                <a:cs typeface="Times New Roman" panose="02020603050405020304"/>
              </a:rPr>
              <a:t>Qualification: </a:t>
            </a:r>
            <a:r>
              <a:rPr lang="en-US" dirty="0">
                <a:latin typeface="Times New Roman" panose="02020603050405020304"/>
                <a:cs typeface="Times New Roman" panose="02020603050405020304"/>
              </a:rPr>
              <a:t>Ph.D (Pre-Submission) M.Tech </a:t>
            </a:r>
            <a:endParaRPr lang="en-US" dirty="0">
              <a:latin typeface="Times New Roman" panose="02020603050405020304"/>
              <a:cs typeface="Times New Roman" panose="02020603050405020304"/>
            </a:endParaRPr>
          </a:p>
          <a:p>
            <a:pPr algn="just"/>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Experience:</a:t>
            </a:r>
            <a:r>
              <a:rPr lang="en-US" dirty="0">
                <a:latin typeface="Times New Roman" panose="02020603050405020304"/>
                <a:cs typeface="Times New Roman" panose="02020603050405020304"/>
                <a:sym typeface="+mn-ea"/>
              </a:rPr>
              <a:t> 10 Years of teaching experience</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Area of Interest:</a:t>
            </a:r>
            <a:r>
              <a:rPr lang="en-US" dirty="0">
                <a:latin typeface="Times New Roman" panose="02020603050405020304"/>
                <a:cs typeface="Times New Roman" panose="02020603050405020304"/>
                <a:sym typeface="+mn-ea"/>
              </a:rPr>
              <a:t> Computer Network</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Reviewer:</a:t>
            </a:r>
            <a:r>
              <a:rPr lang="en-US" dirty="0">
                <a:latin typeface="Times New Roman" panose="02020603050405020304"/>
                <a:cs typeface="Times New Roman" panose="02020603050405020304"/>
                <a:sym typeface="+mn-ea"/>
              </a:rPr>
              <a:t> IET Communications ISSN 1751-8644 (SCI &amp; SCOPUS INDEX)</a:t>
            </a: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Research Publications: </a:t>
            </a:r>
            <a:endParaRPr lang="en-US" b="1"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Journal 09</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Paper Presentation 06</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Patent 01 (Granted)</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National Patent 04</a:t>
            </a:r>
            <a:endParaRPr lang="en-US" dirty="0">
              <a:latin typeface="Times New Roman" panose="02020603050405020304"/>
              <a:cs typeface="Times New Roman" panose="02020603050405020304"/>
            </a:endParaRPr>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Content Placeholder 1" descr="IMG-20220815-WA0027"/>
          <p:cNvPicPr>
            <a:picLocks noChangeAspect="1"/>
          </p:cNvPicPr>
          <p:nvPr>
            <p:ph idx="1"/>
          </p:nvPr>
        </p:nvPicPr>
        <p:blipFill>
          <a:blip r:embed="rId2"/>
          <a:stretch>
            <a:fillRect/>
          </a:stretch>
        </p:blipFill>
        <p:spPr>
          <a:xfrm>
            <a:off x="6858000" y="1600200"/>
            <a:ext cx="1745615" cy="1561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p:fade/>
      </p:transition>
    </mc:Choice>
    <mc:Fallback>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15A3992-8041-4253-8BD0-3CB3CAB3344C}"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Unit Objective </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graphicFrame>
        <p:nvGraphicFramePr>
          <p:cNvPr id="12" name="Table 11"/>
          <p:cNvGraphicFramePr>
            <a:graphicFrameLocks noGrp="1"/>
          </p:cNvGraphicFramePr>
          <p:nvPr/>
        </p:nvGraphicFramePr>
        <p:xfrm>
          <a:off x="304800" y="857232"/>
          <a:ext cx="8511540" cy="4710138"/>
        </p:xfrm>
        <a:graphic>
          <a:graphicData uri="http://schemas.openxmlformats.org/drawingml/2006/table">
            <a:tbl>
              <a:tblPr firstRow="1" bandRow="1">
                <a:tableStyleId>{5C22544A-7EE6-4342-B048-85BDC9FD1C3A}</a:tableStyleId>
              </a:tblPr>
              <a:tblGrid>
                <a:gridCol w="2409812"/>
                <a:gridCol w="6101728"/>
              </a:tblGrid>
              <a:tr h="315246">
                <a:tc>
                  <a:txBody>
                    <a:bodyPr/>
                    <a:lstStyle/>
                    <a:p>
                      <a:pPr algn="ctr"/>
                      <a:r>
                        <a:rPr lang="en-GB" sz="2200" dirty="0">
                          <a:latin typeface="+mn-lt"/>
                          <a:cs typeface="Times New Roman" panose="02020603050405020304" pitchFamily="18" charset="0"/>
                        </a:rPr>
                        <a:t>Topic</a:t>
                      </a:r>
                      <a:endParaRPr lang="en-GB" sz="2200" dirty="0">
                        <a:latin typeface="+mn-lt"/>
                        <a:cs typeface="Times New Roman" panose="02020603050405020304" pitchFamily="18" charset="0"/>
                      </a:endParaRPr>
                    </a:p>
                  </a:txBody>
                  <a:tcPr marL="0" marR="0" marT="0" marB="0" anchor="ctr"/>
                </a:tc>
                <a:tc>
                  <a:txBody>
                    <a:bodyPr/>
                    <a:lstStyle/>
                    <a:p>
                      <a:pPr algn="ctr"/>
                      <a:r>
                        <a:rPr lang="en-GB" sz="2200" dirty="0">
                          <a:latin typeface="+mn-lt"/>
                          <a:cs typeface="Times New Roman" panose="02020603050405020304" pitchFamily="18" charset="0"/>
                        </a:rPr>
                        <a:t>Objective</a:t>
                      </a:r>
                      <a:endParaRPr lang="en-GB" sz="2200" dirty="0">
                        <a:latin typeface="+mn-lt"/>
                        <a:cs typeface="Times New Roman" panose="02020603050405020304" pitchFamily="18" charset="0"/>
                      </a:endParaRPr>
                    </a:p>
                  </a:txBody>
                  <a:tcPr marL="0" marR="0" marT="0" marB="0"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mn-lt"/>
                          <a:ea typeface="+mn-ea"/>
                          <a:cs typeface="Times New Roman" panose="02020603050405020304" pitchFamily="18" charset="0"/>
                        </a:rPr>
                        <a:t>Data Security Considerations</a:t>
                      </a:r>
                      <a:endParaRPr lang="en-IN"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Develop an understanding of </a:t>
                      </a:r>
                      <a:r>
                        <a:rPr lang="en-IN" sz="2200" kern="1200" dirty="0">
                          <a:solidFill>
                            <a:schemeClr val="dk1"/>
                          </a:solidFill>
                          <a:latin typeface="+mn-lt"/>
                          <a:ea typeface="+mn-ea"/>
                          <a:cs typeface="Times New Roman" panose="02020603050405020304" pitchFamily="18" charset="0"/>
                        </a:rPr>
                        <a:t>Data Security Considerations-Backups, Archival Storage and Disposal of Data</a:t>
                      </a:r>
                      <a:endParaRPr lang="en-GB" sz="2200" dirty="0">
                        <a:latin typeface="+mn-lt"/>
                        <a:cs typeface="Times New Roman" panose="02020603050405020304" pitchFamily="18" charset="0"/>
                      </a:endParaRPr>
                    </a:p>
                  </a:txBody>
                  <a:tcPr marL="46800" marR="0" marT="0" marB="0" anchor="ctr"/>
                </a:tc>
              </a:tr>
              <a:tr h="370840">
                <a:tc>
                  <a:txBody>
                    <a:bodyPr/>
                    <a:lstStyle/>
                    <a:p>
                      <a:pPr marL="0" indent="0" algn="ctr">
                        <a:buFont typeface="Arial" panose="020B0604020202020204" pitchFamily="34" charset="0"/>
                        <a:buNone/>
                      </a:pPr>
                      <a:r>
                        <a:rPr lang="en-IN" sz="2200" kern="1200" dirty="0">
                          <a:solidFill>
                            <a:schemeClr val="dk1"/>
                          </a:solidFill>
                          <a:latin typeface="+mn-lt"/>
                          <a:ea typeface="+mn-ea"/>
                          <a:cs typeface="Times New Roman" panose="02020603050405020304" pitchFamily="18" charset="0"/>
                        </a:rPr>
                        <a:t>Security Technology</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algn="just"/>
                      <a:r>
                        <a:rPr lang="en-IN" sz="2200" b="0" i="0" kern="1200" dirty="0">
                          <a:solidFill>
                            <a:schemeClr val="dk1"/>
                          </a:solidFill>
                          <a:latin typeface="+mn-lt"/>
                          <a:ea typeface="+mn-ea"/>
                          <a:cs typeface="Times New Roman" panose="02020603050405020304" pitchFamily="18" charset="0"/>
                        </a:rPr>
                        <a:t>Examine </a:t>
                      </a:r>
                      <a:r>
                        <a:rPr lang="en-IN" sz="2200" kern="1200" dirty="0">
                          <a:solidFill>
                            <a:schemeClr val="dk1"/>
                          </a:solidFill>
                          <a:latin typeface="+mn-lt"/>
                          <a:ea typeface="+mn-ea"/>
                          <a:cs typeface="Times New Roman" panose="02020603050405020304" pitchFamily="18" charset="0"/>
                        </a:rPr>
                        <a:t>Security Technology- Firewall and VPNs, Intrusion Detection, Access Control</a:t>
                      </a:r>
                      <a:r>
                        <a:rPr lang="en-IN" sz="2200" kern="1200" baseline="0" dirty="0">
                          <a:solidFill>
                            <a:schemeClr val="dk1"/>
                          </a:solidFill>
                          <a:latin typeface="+mn-lt"/>
                          <a:ea typeface="+mn-ea"/>
                          <a:cs typeface="Times New Roman" panose="02020603050405020304" pitchFamily="18" charset="0"/>
                        </a:rPr>
                        <a:t> mechanism.</a:t>
                      </a:r>
                      <a:endParaRPr lang="en-GB" sz="2200" dirty="0">
                        <a:latin typeface="+mn-lt"/>
                        <a:cs typeface="Times New Roman" panose="02020603050405020304" pitchFamily="18" charset="0"/>
                      </a:endParaRPr>
                    </a:p>
                  </a:txBody>
                  <a:tcPr marL="46800" marR="0" marT="0" marB="0" anchor="ctr"/>
                </a:tc>
              </a:tr>
              <a:tr h="1357338">
                <a:tc>
                  <a:txBody>
                    <a:bodyPr/>
                    <a:lstStyle/>
                    <a:p>
                      <a:pPr marL="0" indent="0" algn="ctr">
                        <a:buFont typeface="Arial" panose="020B0604020202020204" pitchFamily="34" charset="0"/>
                        <a:buNone/>
                      </a:pPr>
                      <a:r>
                        <a:rPr lang="en-IN" sz="2200" kern="1200" dirty="0">
                          <a:solidFill>
                            <a:schemeClr val="dk1"/>
                          </a:solidFill>
                          <a:latin typeface="+mn-lt"/>
                          <a:ea typeface="+mn-ea"/>
                          <a:cs typeface="Times New Roman" panose="02020603050405020304" pitchFamily="18" charset="0"/>
                        </a:rPr>
                        <a:t>Security Threats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algn="just"/>
                      <a:r>
                        <a:rPr lang="en-IN" sz="2200" b="0" i="0" kern="1200" dirty="0">
                          <a:solidFill>
                            <a:schemeClr val="dk1"/>
                          </a:solidFill>
                          <a:latin typeface="+mn-lt"/>
                          <a:ea typeface="+mn-ea"/>
                          <a:cs typeface="Times New Roman" panose="02020603050405020304" pitchFamily="18" charset="0"/>
                        </a:rPr>
                        <a:t>Study the</a:t>
                      </a:r>
                      <a:r>
                        <a:rPr lang="en-IN" sz="2200" b="0" i="0" kern="1200" baseline="0" dirty="0">
                          <a:solidFill>
                            <a:schemeClr val="dk1"/>
                          </a:solidFill>
                          <a:latin typeface="+mn-lt"/>
                          <a:ea typeface="+mn-ea"/>
                          <a:cs typeface="Times New Roman" panose="02020603050405020304" pitchFamily="18" charset="0"/>
                        </a:rPr>
                        <a:t> various security threats characteristics </a:t>
                      </a:r>
                      <a:r>
                        <a:rPr lang="en-IN" sz="2200" kern="1200" dirty="0">
                          <a:solidFill>
                            <a:schemeClr val="dk1"/>
                          </a:solidFill>
                          <a:latin typeface="+mn-lt"/>
                          <a:ea typeface="+mn-ea"/>
                          <a:cs typeface="Times New Roman" panose="02020603050405020304" pitchFamily="18" charset="0"/>
                        </a:rPr>
                        <a:t>Viruses, Worms, Trojan Horse, Bombs, Trapdoors, Spoofs, E-mail Viruses, Macro Viruses, Malicious Software</a:t>
                      </a:r>
                      <a:endParaRPr lang="en-GB" sz="2200" dirty="0">
                        <a:latin typeface="+mn-lt"/>
                        <a:cs typeface="Times New Roman" panose="02020603050405020304" pitchFamily="18" charset="0"/>
                      </a:endParaRPr>
                    </a:p>
                  </a:txBody>
                  <a:tcPr marL="46800" marR="0" marT="0" marB="0" anchor="ctr"/>
                </a:tc>
              </a:tr>
              <a:tr h="642942">
                <a:tc>
                  <a:txBody>
                    <a:bodyPr/>
                    <a:lstStyle/>
                    <a:p>
                      <a:pPr marL="0" indent="0" algn="ctr">
                        <a:buFont typeface="Arial" panose="020B0604020202020204" pitchFamily="34" charset="0"/>
                        <a:buNone/>
                      </a:pPr>
                      <a:r>
                        <a:rPr lang="en-IN" sz="2200" kern="1200" dirty="0">
                          <a:solidFill>
                            <a:schemeClr val="dk1"/>
                          </a:solidFill>
                          <a:latin typeface="+mn-lt"/>
                          <a:ea typeface="+mn-ea"/>
                          <a:cs typeface="Times New Roman" panose="02020603050405020304" pitchFamily="18" charset="0"/>
                        </a:rPr>
                        <a:t>Security Threats to E-Commerce</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r>
                        <a:rPr lang="en-IN" sz="2200" b="0" i="0" kern="1200" dirty="0">
                          <a:solidFill>
                            <a:schemeClr val="dk1"/>
                          </a:solidFill>
                          <a:latin typeface="+mn-lt"/>
                          <a:ea typeface="+mn-ea"/>
                          <a:cs typeface="Times New Roman" panose="02020603050405020304" pitchFamily="18" charset="0"/>
                        </a:rPr>
                        <a:t>Develop an understanding of  threats to </a:t>
                      </a:r>
                      <a:r>
                        <a:rPr lang="en-US" sz="2200" kern="1200" dirty="0">
                          <a:solidFill>
                            <a:schemeClr val="dk1"/>
                          </a:solidFill>
                          <a:latin typeface="+mn-lt"/>
                          <a:ea typeface="+mn-ea"/>
                          <a:cs typeface="Times New Roman" panose="02020603050405020304" pitchFamily="18" charset="0"/>
                        </a:rPr>
                        <a:t>Electronic Payment System, e- Cash,  </a:t>
                      </a:r>
                      <a:r>
                        <a:rPr lang="en-IN" sz="2200" kern="1200" dirty="0">
                          <a:solidFill>
                            <a:schemeClr val="dk1"/>
                          </a:solidFill>
                          <a:latin typeface="+mn-lt"/>
                          <a:ea typeface="+mn-ea"/>
                          <a:cs typeface="Times New Roman" panose="02020603050405020304" pitchFamily="18" charset="0"/>
                        </a:rPr>
                        <a:t>Credit/Debit Cards.</a:t>
                      </a:r>
                      <a:endParaRPr lang="en-GB" sz="2200" dirty="0">
                        <a:latin typeface="+mn-lt"/>
                        <a:cs typeface="Times New Roman" panose="02020603050405020304" pitchFamily="18" charset="0"/>
                      </a:endParaRPr>
                    </a:p>
                  </a:txBody>
                  <a:tcPr marL="46800" marR="0" marT="0" marB="0" anchor="ctr"/>
                </a:tc>
              </a:tr>
              <a:tr h="640080">
                <a:tc>
                  <a:txBody>
                    <a:bodyPr/>
                    <a:lstStyle/>
                    <a:p>
                      <a:pPr marL="0" indent="0" algn="ctr">
                        <a:buFont typeface="Arial" panose="020B0604020202020204" pitchFamily="34" charset="0"/>
                        <a:buNone/>
                      </a:pPr>
                      <a:r>
                        <a:rPr lang="en-IN" sz="2200" kern="1200" dirty="0">
                          <a:solidFill>
                            <a:schemeClr val="dk1"/>
                          </a:solidFill>
                          <a:latin typeface="+mn-lt"/>
                          <a:ea typeface="+mn-ea"/>
                          <a:cs typeface="Times New Roman" panose="02020603050405020304" pitchFamily="18" charset="0"/>
                        </a:rPr>
                        <a:t>Public Key Cryptography</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r>
                        <a:rPr lang="en-GB" sz="2200" dirty="0">
                          <a:latin typeface="+mn-lt"/>
                          <a:cs typeface="Times New Roman" panose="02020603050405020304" pitchFamily="18" charset="0"/>
                        </a:rPr>
                        <a:t>Study of basic concept of asymmetric key Cryptography</a:t>
                      </a:r>
                      <a:r>
                        <a:rPr lang="en-GB" sz="2200" baseline="0" dirty="0">
                          <a:latin typeface="+mn-lt"/>
                          <a:cs typeface="Times New Roman" panose="02020603050405020304" pitchFamily="18" charset="0"/>
                        </a:rPr>
                        <a:t>  and digital signature</a:t>
                      </a:r>
                      <a:endParaRPr lang="en-GB" sz="2200" dirty="0">
                        <a:latin typeface="+mn-lt"/>
                        <a:cs typeface="Times New Roman" panose="02020603050405020304" pitchFamily="18" charset="0"/>
                      </a:endParaRPr>
                    </a:p>
                  </a:txBody>
                  <a:tcPr marL="46800" marR="0" marT="0" marB="0" anchor="ctr"/>
                </a:tc>
              </a:tr>
            </a:tbl>
          </a:graphicData>
        </a:graphic>
      </p:graphicFrame>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35C0CA-CB04-423F-8285-A21E65153E26}"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gridCol w="2540000"/>
                <a:gridCol w="2540000"/>
              </a:tblGrid>
              <a:tr h="415895">
                <a:tc>
                  <a:txBody>
                    <a:bodyPr/>
                    <a:lstStyle/>
                    <a:p>
                      <a:pPr algn="ctr"/>
                      <a:r>
                        <a:rPr lang="en-GB" sz="2200" dirty="0">
                          <a:latin typeface="+mn-lt"/>
                          <a:cs typeface="Times New Roman" panose="02020603050405020304" pitchFamily="18" charset="0"/>
                        </a:rPr>
                        <a:t>Topic</a:t>
                      </a:r>
                      <a:endParaRPr lang="en-GB" sz="2200" dirty="0">
                        <a:latin typeface="+mn-lt"/>
                        <a:cs typeface="Times New Roman" panose="02020603050405020304" pitchFamily="18" charset="0"/>
                      </a:endParaRPr>
                    </a:p>
                  </a:txBody>
                  <a:tcPr marL="0" marR="0" marT="0" marB="0" anchor="ctr"/>
                </a:tc>
                <a:tc>
                  <a:txBody>
                    <a:bodyPr/>
                    <a:lstStyle/>
                    <a:p>
                      <a:pPr algn="ctr"/>
                      <a:r>
                        <a:rPr lang="en-GB" sz="2200" dirty="0">
                          <a:latin typeface="+mn-lt"/>
                          <a:cs typeface="Times New Roman" panose="02020603050405020304" pitchFamily="18" charset="0"/>
                        </a:rPr>
                        <a:t>Objective</a:t>
                      </a:r>
                      <a:endParaRPr lang="en-GB" sz="2200" dirty="0">
                        <a:latin typeface="+mn-lt"/>
                        <a:cs typeface="Times New Roman" panose="02020603050405020304" pitchFamily="18" charset="0"/>
                      </a:endParaRPr>
                    </a:p>
                  </a:txBody>
                  <a:tcPr marL="0" marR="0" marT="0" marB="0" anchor="ctr"/>
                </a:tc>
                <a:tc>
                  <a:txBody>
                    <a:bodyPr/>
                    <a:lstStyle/>
                    <a:p>
                      <a:pPr marL="0" algn="ctr" defTabSz="914400" rtl="0" eaLnBrk="1" latinLnBrk="0" hangingPunct="1"/>
                      <a:r>
                        <a:rPr lang="en-IN" sz="2200" b="1" kern="1200" dirty="0">
                          <a:solidFill>
                            <a:schemeClr val="lt1"/>
                          </a:solidFill>
                          <a:latin typeface="+mn-lt"/>
                          <a:ea typeface="+mn-ea"/>
                          <a:cs typeface="Times New Roman" panose="02020603050405020304" pitchFamily="18" charset="0"/>
                        </a:rPr>
                        <a:t>CO Mapping</a:t>
                      </a:r>
                      <a:endParaRPr lang="en-IN" sz="2200" b="1" kern="1200" dirty="0">
                        <a:solidFill>
                          <a:schemeClr val="lt1"/>
                        </a:solidFill>
                        <a:latin typeface="+mn-lt"/>
                        <a:ea typeface="+mn-ea"/>
                        <a:cs typeface="Times New Roman" panose="02020603050405020304" pitchFamily="18" charset="0"/>
                      </a:endParaRPr>
                    </a:p>
                  </a:txBody>
                  <a:tcPr/>
                </a:tc>
              </a:tr>
              <a:tr h="263210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mn-lt"/>
                          <a:ea typeface="+mn-ea"/>
                          <a:cs typeface="Times New Roman" panose="02020603050405020304" pitchFamily="18" charset="0"/>
                        </a:rPr>
                        <a:t>Data Security Considerations</a:t>
                      </a:r>
                      <a:endParaRPr lang="en-IN"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Develop an understanding of </a:t>
                      </a:r>
                      <a:r>
                        <a:rPr lang="en-IN" sz="2200" kern="1200" dirty="0">
                          <a:solidFill>
                            <a:schemeClr val="dk1"/>
                          </a:solidFill>
                          <a:latin typeface="+mn-lt"/>
                          <a:ea typeface="+mn-ea"/>
                          <a:cs typeface="Times New Roman" panose="02020603050405020304" pitchFamily="18" charset="0"/>
                        </a:rPr>
                        <a:t>Data Security Considerations-Backups, Archival Storage and Disposal of Data</a:t>
                      </a:r>
                      <a:endParaRPr lang="en-GB" sz="2200" dirty="0">
                        <a:latin typeface="+mn-lt"/>
                        <a:cs typeface="Times New Roman" panose="02020603050405020304"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mn-lt"/>
                          <a:ea typeface="+mn-ea"/>
                          <a:cs typeface="Times New Roman" panose="02020603050405020304" pitchFamily="18" charset="0"/>
                        </a:rPr>
                        <a:t>CO2</a:t>
                      </a:r>
                      <a:endParaRPr lang="en-IN" sz="2200" kern="1200" dirty="0">
                        <a:solidFill>
                          <a:schemeClr val="dk1"/>
                        </a:solidFill>
                        <a:latin typeface="+mn-lt"/>
                        <a:ea typeface="+mn-ea"/>
                        <a:cs typeface="Times New Roman" panose="02020603050405020304" pitchFamily="18" charset="0"/>
                      </a:endParaRPr>
                    </a:p>
                  </a:txBody>
                  <a:tcPr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71534" y="943578"/>
            <a:ext cx="3515332" cy="5154992"/>
          </a:xfrm>
        </p:spPr>
      </p:pic>
      <p:sp>
        <p:nvSpPr>
          <p:cNvPr id="4" name="Date Placeholder 3"/>
          <p:cNvSpPr>
            <a:spLocks noGrp="1"/>
          </p:cNvSpPr>
          <p:nvPr>
            <p:ph type="dt" sz="half" idx="10"/>
          </p:nvPr>
        </p:nvSpPr>
        <p:spPr/>
        <p:txBody>
          <a:bodyPr/>
          <a:lstStyle/>
          <a:p>
            <a:fld id="{6B5237A1-B41B-4BE2-ADA3-8D75CBF85FE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Application Layer</a:t>
            </a:r>
            <a:endParaRPr lang="en-US" sz="30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0E8E3-BED7-41A7-9849-F984548D112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340768"/>
            <a:ext cx="8229600" cy="4785395"/>
          </a:xfrm>
        </p:spPr>
        <p:txBody>
          <a:bodyPr>
            <a:normAutofit/>
          </a:bodyPr>
          <a:lstStyle/>
          <a:p>
            <a:pPr algn="just">
              <a:spcAft>
                <a:spcPts val="1200"/>
              </a:spcAft>
            </a:pPr>
            <a:r>
              <a:rPr lang="en-US" sz="2200" dirty="0">
                <a:latin typeface="Calibri (Body)"/>
              </a:rPr>
              <a:t>Data security consideration involves the protection of data against unauthorized access, modification, destruction, loss, disclosure or transfer whether accidental or intentional.</a:t>
            </a:r>
            <a:endParaRPr lang="en-US" sz="2200" dirty="0">
              <a:latin typeface="Calibri (Body)"/>
            </a:endParaRPr>
          </a:p>
          <a:p>
            <a:pPr algn="just">
              <a:spcAft>
                <a:spcPts val="1200"/>
              </a:spcAft>
            </a:pPr>
            <a:r>
              <a:rPr lang="en-US" sz="2200" dirty="0">
                <a:latin typeface="Calibri (Body)"/>
              </a:rPr>
              <a:t>Some of the important data security consideration are described below:</a:t>
            </a:r>
            <a:endParaRPr lang="en-IN" sz="2200" dirty="0">
              <a:latin typeface="Calibri (Body)"/>
            </a:endParaRPr>
          </a:p>
          <a:p>
            <a:pPr lvl="1" algn="just">
              <a:spcAft>
                <a:spcPts val="1200"/>
              </a:spcAft>
            </a:pPr>
            <a:r>
              <a:rPr lang="en-IN" sz="2200" dirty="0">
                <a:latin typeface="Calibri (Body)"/>
              </a:rPr>
              <a:t>Backups</a:t>
            </a:r>
            <a:endParaRPr lang="en-IN" sz="2200" dirty="0">
              <a:latin typeface="Calibri (Body)"/>
            </a:endParaRPr>
          </a:p>
          <a:p>
            <a:pPr lvl="1" algn="just">
              <a:spcAft>
                <a:spcPts val="1200"/>
              </a:spcAft>
            </a:pPr>
            <a:r>
              <a:rPr lang="en-IN" sz="2200" dirty="0">
                <a:latin typeface="Calibri (Body)"/>
              </a:rPr>
              <a:t>Archival storage</a:t>
            </a:r>
            <a:endParaRPr lang="en-IN" sz="2200" dirty="0">
              <a:latin typeface="Calibri (Body)"/>
            </a:endParaRPr>
          </a:p>
          <a:p>
            <a:pPr lvl="1" algn="just">
              <a:spcAft>
                <a:spcPts val="1200"/>
              </a:spcAft>
            </a:pPr>
            <a:r>
              <a:rPr lang="en-IN" sz="2200" dirty="0">
                <a:latin typeface="Calibri (Body)"/>
              </a:rPr>
              <a:t>Disposal of Data</a:t>
            </a:r>
            <a:endParaRPr lang="en-IN" sz="2200" dirty="0">
              <a:latin typeface="Calibri (Body)"/>
            </a:endParaRPr>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anim calcmode="lin" valueType="num">
                                      <p:cBhvr additive="base">
                                        <p:cTn id="1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anim calcmode="lin" valueType="num">
                                      <p:cBhvr additive="base">
                                        <p:cTn id="1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7B7B7F-6825-4A15-8A63-AB88ECA81C27}"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916832"/>
            <a:ext cx="8229600" cy="4209331"/>
          </a:xfrm>
        </p:spPr>
        <p:txBody>
          <a:bodyPr>
            <a:normAutofit/>
          </a:bodyPr>
          <a:lstStyle/>
          <a:p>
            <a:pPr algn="just">
              <a:spcAft>
                <a:spcPts val="1200"/>
              </a:spcAft>
            </a:pPr>
            <a:r>
              <a:rPr lang="en-US" sz="2400" dirty="0"/>
              <a:t>Data backup refers to create additional copies of our data in separate physical or cloud locations from data files in storage. </a:t>
            </a:r>
            <a:endParaRPr lang="en-US" sz="2400" dirty="0"/>
          </a:p>
          <a:p>
            <a:pPr algn="just">
              <a:spcAft>
                <a:spcPts val="1200"/>
              </a:spcAft>
            </a:pPr>
            <a:r>
              <a:rPr lang="en-US" sz="2400" dirty="0"/>
              <a:t>It is essential for us to keep secure, store, and backup our data on a regular basis. So that if there is loss or changes in data we can recover it using the backup copies.</a:t>
            </a:r>
            <a:endParaRPr lang="en-US" sz="2400" dirty="0"/>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C930EC-DEEE-4807-A39E-A8067711FC7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4603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Security Considerations(CO2)</a:t>
            </a:r>
            <a:endParaRPr lang="en-US" sz="3000" dirty="0">
              <a:latin typeface="Calibri (Body)"/>
            </a:endParaRPr>
          </a:p>
        </p:txBody>
      </p:sp>
      <p:sp>
        <p:nvSpPr>
          <p:cNvPr id="12" name="Content Placeholder 11"/>
          <p:cNvSpPr>
            <a:spLocks noGrp="1"/>
          </p:cNvSpPr>
          <p:nvPr>
            <p:ph idx="1"/>
          </p:nvPr>
        </p:nvSpPr>
        <p:spPr>
          <a:xfrm>
            <a:off x="457200" y="1556791"/>
            <a:ext cx="8229600" cy="3960441"/>
          </a:xfrm>
        </p:spPr>
        <p:txBody>
          <a:bodyPr>
            <a:normAutofit/>
          </a:bodyPr>
          <a:lstStyle/>
          <a:p>
            <a:pPr marL="0" indent="0" algn="just">
              <a:buNone/>
            </a:pPr>
            <a:r>
              <a:rPr lang="en-US" sz="2400" dirty="0"/>
              <a:t>To use the </a:t>
            </a:r>
            <a:r>
              <a:rPr lang="en-US" sz="2400" dirty="0">
                <a:highlight>
                  <a:srgbClr val="FFFF00"/>
                </a:highlight>
              </a:rPr>
              <a:t>Golden 3-2-1 rule of Backup </a:t>
            </a:r>
            <a:r>
              <a:rPr lang="en-US" sz="2400" dirty="0"/>
              <a:t>is very popular. </a:t>
            </a:r>
            <a:endParaRPr lang="en-US" sz="2400" dirty="0"/>
          </a:p>
          <a:p>
            <a:pPr marL="0" indent="0" algn="just">
              <a:buNone/>
            </a:pPr>
            <a:r>
              <a:rPr lang="en-US" sz="2400" dirty="0"/>
              <a:t>This rule includes:</a:t>
            </a:r>
            <a:endParaRPr lang="en-US" sz="2400" dirty="0"/>
          </a:p>
          <a:p>
            <a:pPr marL="0" indent="0" algn="just">
              <a:buNone/>
            </a:pPr>
            <a:r>
              <a:rPr lang="en-US" sz="2400" b="1" dirty="0"/>
              <a:t>Three</a:t>
            </a:r>
            <a:r>
              <a:rPr lang="en-US" sz="2400" dirty="0"/>
              <a:t> copies of our data (1 primary and 2 backup copies)</a:t>
            </a:r>
            <a:endParaRPr lang="en-US" sz="2400" dirty="0"/>
          </a:p>
          <a:p>
            <a:pPr marL="0" indent="0" algn="just">
              <a:buNone/>
            </a:pPr>
            <a:r>
              <a:rPr lang="en-US" sz="2400" b="1" dirty="0"/>
              <a:t>Two</a:t>
            </a:r>
            <a:r>
              <a:rPr lang="en-US" sz="2400" dirty="0"/>
              <a:t> different types of storage media.</a:t>
            </a:r>
            <a:endParaRPr lang="en-US" sz="2400" dirty="0"/>
          </a:p>
          <a:p>
            <a:pPr marL="0" indent="0" algn="just">
              <a:buNone/>
            </a:pPr>
            <a:r>
              <a:rPr lang="en-US" sz="2400" dirty="0"/>
              <a:t>Onsite (Local storage Hard drives DVDs and CDs) and Offsite (On remote server </a:t>
            </a:r>
            <a:r>
              <a:rPr lang="en-US" sz="2400" dirty="0" err="1"/>
              <a:t>i.e</a:t>
            </a:r>
            <a:r>
              <a:rPr lang="en-US" sz="2400" dirty="0"/>
              <a:t> Cloud)</a:t>
            </a:r>
            <a:endParaRPr lang="en-US" sz="2400" dirty="0"/>
          </a:p>
          <a:p>
            <a:pPr marL="0" indent="0" algn="just">
              <a:buNone/>
            </a:pPr>
            <a:r>
              <a:rPr lang="en-US" sz="2400" b="1" dirty="0"/>
              <a:t>One</a:t>
            </a:r>
            <a:r>
              <a:rPr lang="en-US" sz="2400" dirty="0"/>
              <a:t> off-site backup, i.e., have two physical backups and one in the cloud.</a:t>
            </a:r>
            <a:endParaRPr lang="en-US" sz="2400" dirty="0"/>
          </a:p>
          <a:p>
            <a:endParaRPr lang="en-US" dirty="0"/>
          </a:p>
          <a:p>
            <a:pPr algn="just">
              <a:spcAft>
                <a:spcPts val="1200"/>
              </a:spcAft>
            </a:pPr>
            <a:endParaRPr lang="en-IN" sz="18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2B4BAE-9BD9-4DA4-A8C0-3C7D83D4AB3C}"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12" name="Content Placeholder 11"/>
          <p:cNvSpPr>
            <a:spLocks noGrp="1"/>
          </p:cNvSpPr>
          <p:nvPr>
            <p:ph idx="1"/>
          </p:nvPr>
        </p:nvSpPr>
        <p:spPr>
          <a:xfrm>
            <a:off x="228600" y="1285860"/>
            <a:ext cx="8458200" cy="4840303"/>
          </a:xfrm>
        </p:spPr>
        <p:txBody>
          <a:bodyPr>
            <a:noAutofit/>
          </a:bodyPr>
          <a:lstStyle/>
          <a:p>
            <a:pPr algn="just"/>
            <a:r>
              <a:rPr lang="en-US" sz="2400" dirty="0"/>
              <a:t>Data archiving is the process of retaining or keeping of data at a secure place for long-term storage. The data might be stored in safe locations so that it can be used whenever it is required.</a:t>
            </a:r>
            <a:endParaRPr lang="en-US" sz="2400" dirty="0"/>
          </a:p>
          <a:p>
            <a:pPr algn="just"/>
            <a:r>
              <a:rPr lang="en-US" sz="2400" dirty="0"/>
              <a:t>The archive data is still essential to the organization and may be needed for future reference.</a:t>
            </a:r>
            <a:endParaRPr lang="en-US" sz="2400" dirty="0"/>
          </a:p>
          <a:p>
            <a:pPr algn="just"/>
            <a:r>
              <a:rPr lang="en-US" sz="2400" dirty="0"/>
              <a:t>Also, data archives are indexed and have search capabilities so that the files and parts of files can be easily located and retrieved.</a:t>
            </a:r>
            <a:endParaRPr lang="en-US" sz="2400" dirty="0"/>
          </a:p>
          <a:p>
            <a:pPr algn="just"/>
            <a:r>
              <a:rPr lang="en-US" sz="2400" dirty="0"/>
              <a:t>The Data archival serve as a way of reducing primary storage consumption of data and its related costs.</a:t>
            </a:r>
            <a:endParaRPr lang="en-US" sz="2400" dirty="0"/>
          </a:p>
          <a:p>
            <a:pPr marL="0" indent="0" algn="just">
              <a:buNone/>
            </a:pPr>
            <a:endParaRPr lang="en-US" sz="1600" dirty="0"/>
          </a:p>
          <a:p>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4B79BB-D82F-4605-8606-7D8F2C5A9F4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Data Archival Security Considerations</a:t>
            </a:r>
            <a:endParaRPr lang="en-US" sz="3000" dirty="0">
              <a:latin typeface="Calibri (Body)"/>
            </a:endParaRPr>
          </a:p>
        </p:txBody>
      </p:sp>
      <p:sp>
        <p:nvSpPr>
          <p:cNvPr id="2" name="Content Placeholder 1"/>
          <p:cNvSpPr>
            <a:spLocks noGrp="1" noChangeArrowheads="1"/>
          </p:cNvSpPr>
          <p:nvPr>
            <p:ph idx="1"/>
          </p:nvPr>
        </p:nvSpPr>
        <p:spPr bwMode="auto">
          <a:xfrm>
            <a:off x="256649" y="909850"/>
            <a:ext cx="8534401" cy="51891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fontAlgn="base">
              <a:lnSpc>
                <a:spcPct val="100000"/>
              </a:lnSpc>
              <a:spcAft>
                <a:spcPct val="0"/>
              </a:spcAft>
              <a:buClrTx/>
              <a:buSzTx/>
              <a:buNone/>
            </a:pPr>
            <a:r>
              <a:rPr lang="en-US" altLang="en-US" sz="2400" dirty="0"/>
              <a:t>The following list of considerations will help us to improve the long-term usefulness of our archives:</a:t>
            </a:r>
            <a:endParaRPr lang="en-US" altLang="en-US" sz="2400" dirty="0"/>
          </a:p>
          <a:p>
            <a:pPr algn="just"/>
            <a:r>
              <a:rPr lang="en-US" sz="2400" dirty="0"/>
              <a:t>Storage medium</a:t>
            </a:r>
            <a:endParaRPr lang="en-US" sz="2400" dirty="0"/>
          </a:p>
          <a:p>
            <a:pPr marL="0" indent="0" algn="just">
              <a:buNone/>
            </a:pPr>
            <a:r>
              <a:rPr lang="en-US" sz="2400" dirty="0"/>
              <a:t>The first thing is to what storage medium we use for archives. The archived data will be stored for long periods of time, so we must need to choose the type of media that will be lost as long as our retention policy dictates.</a:t>
            </a:r>
            <a:endParaRPr lang="en-US" sz="2400" dirty="0"/>
          </a:p>
          <a:p>
            <a:pPr algn="just"/>
            <a:r>
              <a:rPr lang="en-US" sz="2400" dirty="0"/>
              <a:t>Storage device</a:t>
            </a:r>
            <a:endParaRPr lang="en-US" sz="2400" dirty="0"/>
          </a:p>
          <a:p>
            <a:pPr marL="0" indent="0" algn="just">
              <a:buNone/>
            </a:pPr>
            <a:r>
              <a:rPr lang="en-US" sz="2400" dirty="0"/>
              <a:t>This consideration takes into account about the storage device we are using for our archives which will be accessible in a few years. There is no way to predict which types of storage devices will stand the best. So, it is essential to try to pick those devices that have the best chance of being supported over the long term.</a:t>
            </a:r>
            <a:endParaRPr lang="en-US" sz="2400" dirty="0">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B099D0-30BC-4BC6-95AB-9EF9C81759FF}"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Benefits of Data Archival</a:t>
            </a:r>
            <a:endParaRPr lang="en-US" sz="3000" dirty="0">
              <a:latin typeface="Calibri (Body)"/>
            </a:endParaRPr>
          </a:p>
        </p:txBody>
      </p:sp>
      <p:sp>
        <p:nvSpPr>
          <p:cNvPr id="12" name="Content Placeholder 11"/>
          <p:cNvSpPr>
            <a:spLocks noGrp="1"/>
          </p:cNvSpPr>
          <p:nvPr>
            <p:ph idx="1"/>
          </p:nvPr>
        </p:nvSpPr>
        <p:spPr>
          <a:xfrm>
            <a:off x="457200" y="1285860"/>
            <a:ext cx="8229600" cy="4840303"/>
          </a:xfrm>
        </p:spPr>
        <p:txBody>
          <a:bodyPr>
            <a:normAutofit/>
          </a:bodyPr>
          <a:lstStyle/>
          <a:p>
            <a:pPr algn="just">
              <a:lnSpc>
                <a:spcPct val="150000"/>
              </a:lnSpc>
            </a:pPr>
            <a:r>
              <a:rPr lang="en-IN" sz="2200" dirty="0">
                <a:latin typeface="Calibri (Body)"/>
              </a:rPr>
              <a:t>Reduce cost</a:t>
            </a:r>
            <a:endParaRPr lang="en-IN" sz="2200" dirty="0">
              <a:latin typeface="Calibri (Body)"/>
            </a:endParaRPr>
          </a:p>
          <a:p>
            <a:pPr algn="just">
              <a:lnSpc>
                <a:spcPct val="150000"/>
              </a:lnSpc>
            </a:pPr>
            <a:r>
              <a:rPr lang="en-IN" sz="2200" dirty="0">
                <a:latin typeface="Calibri (Body)"/>
              </a:rPr>
              <a:t>Save storage space in the online system </a:t>
            </a:r>
            <a:endParaRPr lang="en-IN" sz="2200" dirty="0">
              <a:latin typeface="Calibri (Body)"/>
            </a:endParaRPr>
          </a:p>
          <a:p>
            <a:pPr algn="just">
              <a:lnSpc>
                <a:spcPct val="150000"/>
              </a:lnSpc>
            </a:pPr>
            <a:r>
              <a:rPr lang="en-IN" sz="2200" dirty="0">
                <a:latin typeface="Calibri (Body)"/>
              </a:rPr>
              <a:t>Reduce access complexity</a:t>
            </a:r>
            <a:endParaRPr lang="en-IN" sz="2200" dirty="0">
              <a:latin typeface="Calibri (Body)"/>
            </a:endParaRPr>
          </a:p>
          <a:p>
            <a:pPr algn="just">
              <a:lnSpc>
                <a:spcPct val="150000"/>
              </a:lnSpc>
            </a:pPr>
            <a:r>
              <a:rPr lang="en-IN" sz="2200" dirty="0">
                <a:latin typeface="Calibri (Body)"/>
              </a:rPr>
              <a:t>Improve system performance</a:t>
            </a:r>
            <a:endParaRPr lang="en-IN" sz="2200" dirty="0">
              <a:latin typeface="Calibri (Body)"/>
            </a:endParaRPr>
          </a:p>
          <a:p>
            <a:pPr algn="just">
              <a:lnSpc>
                <a:spcPct val="150000"/>
              </a:lnSpc>
            </a:pPr>
            <a:r>
              <a:rPr lang="en-IN" sz="2200" dirty="0">
                <a:latin typeface="Calibri (Body)"/>
              </a:rPr>
              <a:t>Efficient identification of preserved data</a:t>
            </a:r>
            <a:endParaRPr lang="en-IN" sz="2200" dirty="0">
              <a:latin typeface="Calibri (Body)"/>
            </a:endParaRPr>
          </a:p>
          <a:p>
            <a:pPr algn="just">
              <a:lnSpc>
                <a:spcPct val="150000"/>
              </a:lnSpc>
            </a:pPr>
            <a:r>
              <a:rPr lang="en-IN" sz="2200" dirty="0">
                <a:latin typeface="Calibri (Body)"/>
              </a:rPr>
              <a:t>Use archived data for historical researches</a:t>
            </a:r>
            <a:endParaRPr lang="en-IN" sz="2200" dirty="0">
              <a:latin typeface="Calibri (Body)"/>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81B9A3-A787-4808-AC62-28B71DB18BA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p:cNvSpPr>
            <a:spLocks noChangeArrowheads="1"/>
          </p:cNvSpPr>
          <p:nvPr/>
        </p:nvSpPr>
        <p:spPr bwMode="auto">
          <a:xfrm>
            <a:off x="457200" y="1609232"/>
            <a:ext cx="82296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400" dirty="0">
                <a:latin typeface="+mn-lt"/>
              </a:rPr>
              <a:t>Data destruction or disposal of data is the method of destroying data which is stored on tapes, hard disks and other electronic media so that it is completely unreadable, unusable and inaccessible for unauthorized purposes. </a:t>
            </a:r>
            <a:endParaRPr lang="en-US" altLang="en-US" sz="2400" dirty="0">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400" dirty="0">
                <a:latin typeface="+mn-lt"/>
              </a:rPr>
              <a:t>It also ensures that the organization retains records of data for as long as they are needed.</a:t>
            </a:r>
            <a:endParaRPr lang="en-US" altLang="en-US" sz="2400" dirty="0">
              <a:latin typeface="+mn-l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400" dirty="0">
                <a:latin typeface="+mn-lt"/>
              </a:rPr>
              <a:t> When it is no longer required, appropriately destroys them or disposes of that data.</a:t>
            </a:r>
            <a:endParaRPr lang="en-US" altLang="en-US" sz="2400"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Calibri (Body)"/>
              <a:cs typeface="Times New Roman" panose="02020603050405020304" pitchFamily="18" charset="0"/>
            </a:endParaRPr>
          </a:p>
          <a:p>
            <a:pPr marL="457200" indent="-457200">
              <a:spcBef>
                <a:spcPts val="0"/>
              </a:spcBef>
              <a:buFont typeface="+mj-lt"/>
              <a:buAutoNum type="arabicPeriod"/>
            </a:pPr>
            <a:endParaRPr lang="en-GB" sz="1800" dirty="0">
              <a:latin typeface="Calibri (Body)"/>
              <a:cs typeface="Times New Roman" panose="02020603050405020304"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2A72703-C317-4017-976E-0EF33D81984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pic>
        <p:nvPicPr>
          <p:cNvPr id="2" name="Picture 3" descr="Table&#10;&#10;Description automatically generated"/>
          <p:cNvPicPr>
            <a:picLocks noChangeAspect="1"/>
          </p:cNvPicPr>
          <p:nvPr/>
        </p:nvPicPr>
        <p:blipFill>
          <a:blip r:embed="rId2"/>
          <a:stretch>
            <a:fillRect/>
          </a:stretch>
        </p:blipFill>
        <p:spPr>
          <a:xfrm>
            <a:off x="928425" y="935192"/>
            <a:ext cx="7749960" cy="53101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CD0FED-83F0-4A04-8A59-5A41EA6DA9E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p:cNvSpPr>
            <a:spLocks noChangeArrowheads="1"/>
          </p:cNvSpPr>
          <p:nvPr/>
        </p:nvSpPr>
        <p:spPr bwMode="auto">
          <a:xfrm>
            <a:off x="381000" y="1183102"/>
            <a:ext cx="8610600"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mn-lt"/>
              </a:rPr>
              <a:t>The managed process of data disposal has some essential benefits-</a:t>
            </a: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400" dirty="0">
                <a:latin typeface="+mn-lt"/>
              </a:rPr>
              <a:t>It avoids the unnecessary storage costs incurred by using office or server space in maintaining records which is no longer needed by the organization.</a:t>
            </a: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400" dirty="0">
                <a:latin typeface="+mn-lt"/>
              </a:rPr>
              <a:t>Finding and retrieving information is easier and quicker because there is less to search.</a:t>
            </a: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400" dirty="0">
                <a:latin typeface="+mn-lt"/>
              </a:rPr>
              <a:t>The disposal of data usually takes place as part of the normal records management process. There are two essential circumstances in which the destruction of data need to be handled as an addition to this process-</a:t>
            </a: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400" dirty="0">
                <a:latin typeface="+mn-lt"/>
              </a:rPr>
              <a:t>The quantity of a legacy record requires attention.</a:t>
            </a:r>
            <a:endParaRPr lang="en-US" altLang="en-US" sz="2400" dirty="0">
              <a:latin typeface="+mn-lt"/>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400" dirty="0">
                <a:latin typeface="+mn-lt"/>
              </a:rPr>
              <a:t>The functions are being transferred to another authority and disposal of data records becomes part of the change process.</a:t>
            </a:r>
            <a:br>
              <a:rPr kumimoji="0" lang="en-US" altLang="en-US" sz="1800" b="0" i="0" u="none" strike="noStrike" cap="none" normalizeH="0" baseline="0" dirty="0">
                <a:ln>
                  <a:noFill/>
                </a:ln>
                <a:solidFill>
                  <a:schemeClr val="tx1"/>
                </a:solidFill>
                <a:effectLst/>
                <a:latin typeface="Calibri (Body)"/>
              </a:rPr>
            </a:br>
            <a:endParaRPr kumimoji="0" lang="en-US" altLang="en-US" sz="1800" b="0" i="0" u="none" strike="noStrike" cap="none" normalizeH="0" baseline="0" dirty="0">
              <a:ln>
                <a:noFill/>
              </a:ln>
              <a:solidFill>
                <a:schemeClr val="tx1"/>
              </a:solidFill>
              <a:effectLst/>
              <a:latin typeface="Calibri (Bod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63A8EE-601A-4757-A86E-6131ED013EC8}"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Data Disposal Security Considerations (CO2)</a:t>
            </a:r>
            <a:endParaRPr lang="en-US" sz="3000" dirty="0"/>
          </a:p>
        </p:txBody>
      </p:sp>
      <p:sp>
        <p:nvSpPr>
          <p:cNvPr id="2" name="Rectangle 1"/>
          <p:cNvSpPr>
            <a:spLocks noChangeArrowheads="1"/>
          </p:cNvSpPr>
          <p:nvPr/>
        </p:nvSpPr>
        <p:spPr bwMode="auto">
          <a:xfrm>
            <a:off x="152400" y="1163563"/>
            <a:ext cx="8668072"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effectLst/>
                <a:latin typeface="inter-bold"/>
              </a:rPr>
              <a:t>Eliminate access</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latin typeface="inter-regular"/>
              </a:rPr>
              <a:t>In this consideration, we have to ensure that eliminating access account does not have any rights to re access the disposed of data again.</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effectLst/>
                <a:latin typeface="inter-bold"/>
              </a:rPr>
              <a:t>Destroy the Data</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latin typeface="inter-regular"/>
              </a:rPr>
              <a:t>In this consideration, there is not necessary to remove data from storage media will be safe. Even these days reformatting or repartitioning a drive to "erase" the data that it stores is not good enough. Today's many tools available which can help us to delete files more securely. To encrypt the data on the drive before performing any deletion can help us to make data more difficult to recover later.</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effectLst/>
                <a:latin typeface="inter-bold"/>
              </a:rPr>
              <a:t>Destroy the device</a:t>
            </a:r>
            <a:endParaRPr kumimoji="0" lang="en-US" altLang="en-US" b="0" i="0" u="none" strike="noStrike" cap="none" normalizeH="0" baseline="0" dirty="0">
              <a:ln>
                <a:noFill/>
              </a:ln>
              <a:effectLst/>
              <a:latin typeface="Calibri (Body)"/>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effectLst/>
                <a:latin typeface="inter-regular"/>
              </a:rPr>
              <a:t>In the most cases, storage media need to be physically destroyed to ensure that our sensitive data is not leaked to whoever gets the drives next. In such cases, we should not destroy them itself. To do this, there should be experts who can make probably a lot better at safely and effectively rendering any data on our drives unrecoverable. If we can't trust this to an outsider agency that specializes in the secure destruction of storage devices, we should have a specialized team within our organization who has the same equipment and skills as outside contractors.</a:t>
            </a:r>
            <a:endParaRPr kumimoji="0" lang="en-US" altLang="en-US" b="0" i="0" u="none" strike="noStrike" cap="none" normalizeH="0" baseline="0" dirty="0">
              <a:ln>
                <a:noFill/>
              </a:ln>
              <a:effectLst/>
              <a:latin typeface="Calibri (Body)"/>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Calibri (Body)"/>
              </a:rPr>
            </a:br>
            <a:endParaRPr kumimoji="0" lang="en-US" altLang="en-US" sz="1800" b="0" i="0" u="none" strike="noStrike" cap="none" normalizeH="0" baseline="0" dirty="0">
              <a:ln>
                <a:noFill/>
              </a:ln>
              <a:solidFill>
                <a:schemeClr val="tx1"/>
              </a:solidFill>
              <a:effectLst/>
              <a:latin typeface="Calibri (Bod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4958"/>
          </a:xfrm>
        </p:spPr>
        <p:txBody>
          <a:bodyPr>
            <a:normAutofit lnSpcReduction="10000"/>
          </a:bodyPr>
          <a:lstStyle/>
          <a:p>
            <a:pPr>
              <a:buNone/>
            </a:pPr>
            <a:r>
              <a:rPr lang="en-US" sz="2200" b="1" dirty="0">
                <a:latin typeface="Calibri (Body)"/>
              </a:rPr>
              <a:t>Introduction to Application Security</a:t>
            </a:r>
            <a:endParaRPr lang="en-US" sz="2200" b="1" dirty="0">
              <a:latin typeface="Calibri (Body)"/>
            </a:endParaRPr>
          </a:p>
          <a:p>
            <a:pPr algn="just">
              <a:spcAft>
                <a:spcPts val="1800"/>
              </a:spcAft>
            </a:pPr>
            <a:r>
              <a:rPr lang="en-IN" sz="2200" dirty="0">
                <a:latin typeface="Calibri (Body)"/>
              </a:rPr>
              <a:t>Security of information and information systems is, undoubtedly, the leading challenge for organizations. </a:t>
            </a:r>
            <a:endParaRPr lang="en-IN" sz="2200" dirty="0">
              <a:latin typeface="Calibri (Body)"/>
            </a:endParaRPr>
          </a:p>
          <a:p>
            <a:pPr algn="just">
              <a:spcAft>
                <a:spcPts val="1800"/>
              </a:spcAft>
            </a:pPr>
            <a:r>
              <a:rPr lang="en-IN" sz="2200" dirty="0">
                <a:latin typeface="Calibri (Body)"/>
              </a:rPr>
              <a:t>However, they cannot ignore the importance of third-party vendor applications such as Web browsers, and therefore, security measures must be applied to maintain the data and application security.</a:t>
            </a:r>
            <a:endParaRPr lang="en-IN" sz="2200" dirty="0">
              <a:latin typeface="Calibri (Body)"/>
            </a:endParaRPr>
          </a:p>
          <a:p>
            <a:pPr algn="just">
              <a:spcAft>
                <a:spcPts val="1800"/>
              </a:spcAft>
            </a:pPr>
            <a:r>
              <a:rPr lang="en-IN" sz="2200" dirty="0">
                <a:latin typeface="Calibri (Body)"/>
              </a:rPr>
              <a:t>In order to secure applications, we have various technologies such as firewall, Intrusion detection and Access control systems.</a:t>
            </a:r>
            <a:endParaRPr lang="en-IN" sz="2200" dirty="0">
              <a:latin typeface="Calibri (Body)"/>
            </a:endParaRPr>
          </a:p>
          <a:p>
            <a:pPr algn="just">
              <a:spcAft>
                <a:spcPts val="1800"/>
              </a:spcAft>
            </a:pPr>
            <a:r>
              <a:rPr lang="en-IN" sz="2200" dirty="0">
                <a:latin typeface="Calibri (Body)"/>
              </a:rPr>
              <a:t>Online purchase of products and services is considered to be one of the most vulnerable uses of the Internet as it involves exchange of finances and identity.</a:t>
            </a:r>
            <a:endParaRPr lang="en-IN" sz="2200" dirty="0">
              <a:latin typeface="Calibri (Body)"/>
            </a:endParaRPr>
          </a:p>
          <a:p>
            <a:endParaRPr lang="en-US" sz="2200" b="1" dirty="0">
              <a:latin typeface="Calibri (Body)"/>
            </a:endParaRPr>
          </a:p>
        </p:txBody>
      </p:sp>
      <p:sp>
        <p:nvSpPr>
          <p:cNvPr id="4" name="Date Placeholder 3"/>
          <p:cNvSpPr>
            <a:spLocks noGrp="1"/>
          </p:cNvSpPr>
          <p:nvPr>
            <p:ph type="dt" sz="half" idx="10"/>
          </p:nvPr>
        </p:nvSpPr>
        <p:spPr/>
        <p:txBody>
          <a:bodyPr/>
          <a:lstStyle/>
          <a:p>
            <a:fld id="{EE97974E-E297-41A8-BE90-32AAFA7B3524}"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Security (CO2)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spcAft>
                <a:spcPts val="600"/>
              </a:spcAft>
            </a:pPr>
            <a:r>
              <a:rPr lang="en-IN" sz="2200" dirty="0">
                <a:latin typeface="Calibri (Body)"/>
              </a:rPr>
              <a:t>Attackers, in the last decade, not only targeted the servers and Operating Systems (OSs) but also attacked the Client Applications.</a:t>
            </a:r>
            <a:endParaRPr lang="en-IN" sz="2200" dirty="0">
              <a:latin typeface="Calibri (Body)"/>
            </a:endParaRPr>
          </a:p>
          <a:p>
            <a:pPr algn="just">
              <a:spcAft>
                <a:spcPts val="600"/>
              </a:spcAft>
            </a:pPr>
            <a:r>
              <a:rPr lang="en-IN" sz="2200" dirty="0">
                <a:latin typeface="Calibri (Body)"/>
              </a:rPr>
              <a:t>Organizations and individuals use various types of client-side applications that include Browsers, Multimedia Programs, and Document Readers.</a:t>
            </a:r>
            <a:endParaRPr lang="en-IN" sz="2200" dirty="0">
              <a:latin typeface="Calibri (Body)"/>
            </a:endParaRPr>
          </a:p>
          <a:p>
            <a:pPr algn="just">
              <a:spcAft>
                <a:spcPts val="600"/>
              </a:spcAft>
            </a:pPr>
            <a:r>
              <a:rPr lang="en-IN" sz="2200" dirty="0">
                <a:latin typeface="Calibri (Body)"/>
              </a:rPr>
              <a:t>The most common attacks on the client-side applications include Phishing and Social Engineering.</a:t>
            </a:r>
            <a:endParaRPr lang="en-IN" sz="2200" dirty="0">
              <a:latin typeface="Calibri (Body)"/>
            </a:endParaRPr>
          </a:p>
          <a:p>
            <a:pPr algn="just">
              <a:spcAft>
                <a:spcPts val="600"/>
              </a:spcAft>
            </a:pPr>
            <a:r>
              <a:rPr lang="en-IN" sz="2200" dirty="0">
                <a:latin typeface="Calibri (Body)"/>
              </a:rPr>
              <a:t>Attacker may send malware through e-mail.</a:t>
            </a:r>
            <a:endParaRPr lang="en-IN" sz="2200" dirty="0">
              <a:latin typeface="Calibri (Body)"/>
            </a:endParaRPr>
          </a:p>
          <a:p>
            <a:pPr algn="just">
              <a:spcAft>
                <a:spcPts val="600"/>
              </a:spcAft>
            </a:pPr>
            <a:r>
              <a:rPr lang="en-IN" sz="2200" dirty="0">
                <a:latin typeface="Calibri (Body)"/>
              </a:rPr>
              <a:t>Attacker may ask to download a plug-in or a cookie to help you improve your search, but that may turn you into a victim of social engineering attack</a:t>
            </a:r>
            <a:r>
              <a:rPr lang="en-IN" sz="1800" dirty="0"/>
              <a:t>.</a:t>
            </a:r>
            <a:endParaRPr lang="en-IN" sz="1800" dirty="0"/>
          </a:p>
          <a:p>
            <a:pPr>
              <a:buNone/>
            </a:pPr>
            <a:endParaRPr lang="en-US" dirty="0"/>
          </a:p>
        </p:txBody>
      </p:sp>
      <p:sp>
        <p:nvSpPr>
          <p:cNvPr id="4" name="Date Placeholder 3"/>
          <p:cNvSpPr>
            <a:spLocks noGrp="1"/>
          </p:cNvSpPr>
          <p:nvPr>
            <p:ph type="dt" sz="half" idx="10"/>
          </p:nvPr>
        </p:nvSpPr>
        <p:spPr/>
        <p:txBody>
          <a:bodyPr/>
          <a:lstStyle/>
          <a:p>
            <a:fld id="{33399B66-D9BB-4CD5-86F5-06023BB49D8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Introduction to Application Security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55CE21-B52D-4C68-A3B0-2965F5603BE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142984"/>
            <a:ext cx="8215370" cy="4929222"/>
          </a:xfrm>
        </p:spPr>
        <p:txBody>
          <a:bodyPr>
            <a:noAutofit/>
          </a:bodyPr>
          <a:lstStyle/>
          <a:p>
            <a:pPr algn="just">
              <a:spcAft>
                <a:spcPts val="1800"/>
              </a:spcAft>
            </a:pPr>
            <a:r>
              <a:rPr lang="en-US" sz="2200" dirty="0">
                <a:latin typeface="Calibri (Body)"/>
              </a:rPr>
              <a:t>Any application interacting with the Web is always under threat.</a:t>
            </a:r>
            <a:endParaRPr lang="en-US" sz="2200" dirty="0">
              <a:latin typeface="Calibri (Body)"/>
            </a:endParaRPr>
          </a:p>
          <a:p>
            <a:pPr algn="just">
              <a:spcAft>
                <a:spcPts val="1800"/>
              </a:spcAft>
            </a:pPr>
            <a:r>
              <a:rPr lang="en-US" sz="2200" dirty="0">
                <a:latin typeface="Calibri (Body)"/>
              </a:rPr>
              <a:t>Most of the OS vendors use patched systems to keep vulnerabilities to the minimum, but even the patched systems are not devoid of attacks.</a:t>
            </a:r>
            <a:endParaRPr lang="en-US" sz="2200" dirty="0">
              <a:latin typeface="Calibri (Body)"/>
            </a:endParaRPr>
          </a:p>
          <a:p>
            <a:pPr marL="0" indent="0" algn="just">
              <a:spcAft>
                <a:spcPts val="1800"/>
              </a:spcAft>
              <a:buNone/>
            </a:pPr>
            <a:r>
              <a:rPr lang="en-US" sz="2200" b="1" dirty="0">
                <a:solidFill>
                  <a:schemeClr val="tx2"/>
                </a:solidFill>
                <a:latin typeface="Calibri (Body)"/>
              </a:rPr>
              <a:t>Zero-day attacks : </a:t>
            </a:r>
            <a:r>
              <a:rPr lang="en-US" sz="2200" dirty="0"/>
              <a:t>A zero-day attack is a software-related attack that exploits a weakness that a vendor or developer was unaware of. The name comes from the number of days a software developer has known about the problem. The solution to fixing a zero-day attack is known as a software patch.</a:t>
            </a:r>
            <a:endParaRPr lang="en-US" sz="2200" dirty="0">
              <a:latin typeface="Calibri (Body)"/>
            </a:endParaRPr>
          </a:p>
          <a:p>
            <a:pPr marL="0" indent="0" algn="just">
              <a:spcAft>
                <a:spcPts val="1800"/>
              </a:spcAft>
              <a:buNone/>
            </a:pPr>
            <a:r>
              <a:rPr lang="en-US" sz="2200" dirty="0">
                <a:latin typeface="Calibri (Body)"/>
              </a:rPr>
              <a:t>Top vendors including </a:t>
            </a:r>
            <a:r>
              <a:rPr lang="en-US" sz="2200" i="1" dirty="0">
                <a:latin typeface="Calibri (Body)"/>
              </a:rPr>
              <a:t>Microsoft</a:t>
            </a:r>
            <a:r>
              <a:rPr lang="en-US" sz="2200" dirty="0">
                <a:latin typeface="Calibri (Body)"/>
              </a:rPr>
              <a:t>, </a:t>
            </a:r>
            <a:r>
              <a:rPr lang="en-US" sz="2200" i="1" dirty="0">
                <a:latin typeface="Calibri (Body)"/>
              </a:rPr>
              <a:t>Apple computers</a:t>
            </a:r>
            <a:r>
              <a:rPr lang="en-US" sz="2200" dirty="0">
                <a:latin typeface="Calibri (Body)"/>
              </a:rPr>
              <a:t>, </a:t>
            </a:r>
            <a:r>
              <a:rPr lang="en-US" sz="2200" i="1" dirty="0">
                <a:latin typeface="Calibri (Body)"/>
              </a:rPr>
              <a:t>Adobe</a:t>
            </a:r>
            <a:r>
              <a:rPr lang="en-US" sz="2200" dirty="0">
                <a:latin typeface="Calibri (Body)"/>
              </a:rPr>
              <a:t>, and </a:t>
            </a:r>
            <a:r>
              <a:rPr lang="en-US" sz="2200" i="1" dirty="0">
                <a:latin typeface="Calibri (Body)"/>
              </a:rPr>
              <a:t>Mozilla</a:t>
            </a:r>
            <a:r>
              <a:rPr lang="en-US" sz="2200" dirty="0">
                <a:latin typeface="Calibri (Body)"/>
              </a:rPr>
              <a:t> are the targets of these kinds of attacks.</a:t>
            </a: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9EF664-6DBB-4C93-8685-80D430E70CD7}"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Introduction to Application Security …</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714348" y="1524000"/>
            <a:ext cx="8048652" cy="4548206"/>
          </a:xfrm>
        </p:spPr>
        <p:txBody>
          <a:bodyPr>
            <a:noAutofit/>
          </a:bodyPr>
          <a:lstStyle/>
          <a:p>
            <a:pPr marL="0" indent="0" algn="just">
              <a:spcAft>
                <a:spcPts val="1800"/>
              </a:spcAft>
              <a:buNone/>
            </a:pPr>
            <a:r>
              <a:rPr lang="en-US" sz="2200" b="1" dirty="0">
                <a:latin typeface="Calibri (Body)"/>
              </a:rPr>
              <a:t>HTTP : </a:t>
            </a:r>
            <a:r>
              <a:rPr lang="en-US" sz="2200" dirty="0">
                <a:latin typeface="Calibri (Body)"/>
              </a:rPr>
              <a:t>Hyper Text Transfer Protocol</a:t>
            </a:r>
            <a:endParaRPr lang="en-US" sz="2200" dirty="0">
              <a:latin typeface="Calibri (Body)"/>
            </a:endParaRPr>
          </a:p>
          <a:p>
            <a:pPr marL="0" indent="0" algn="just">
              <a:spcAft>
                <a:spcPts val="1800"/>
              </a:spcAft>
              <a:buNone/>
            </a:pPr>
            <a:r>
              <a:rPr lang="en-US" sz="2200" b="1" dirty="0">
                <a:latin typeface="Calibri (Body)"/>
              </a:rPr>
              <a:t>HTTPS : </a:t>
            </a:r>
            <a:r>
              <a:rPr lang="en-US" sz="2200" dirty="0">
                <a:latin typeface="Calibri (Body)"/>
              </a:rPr>
              <a:t>Hyper Text Transfer Protocol Secure</a:t>
            </a:r>
            <a:endParaRPr lang="en-US" sz="2200" dirty="0">
              <a:latin typeface="Calibri (Body)"/>
            </a:endParaRPr>
          </a:p>
          <a:p>
            <a:pPr marL="0" indent="0" algn="just">
              <a:spcAft>
                <a:spcPts val="1800"/>
              </a:spcAft>
              <a:buNone/>
            </a:pPr>
            <a:r>
              <a:rPr lang="en-US" sz="2200" dirty="0">
                <a:latin typeface="Calibri (Body)"/>
              </a:rPr>
              <a:t>HTTPS is HTTP with encryption. The difference between the two protocols is that HTTPS uses TLS (SSL) to encrypt normal HTTP requests and responses.</a:t>
            </a:r>
            <a:endParaRPr lang="en-US" sz="2200" dirty="0">
              <a:latin typeface="Calibri (Body)"/>
            </a:endParaRPr>
          </a:p>
          <a:p>
            <a:pPr marL="0" indent="0" algn="just">
              <a:spcAft>
                <a:spcPts val="1800"/>
              </a:spcAft>
              <a:buNone/>
            </a:pPr>
            <a:r>
              <a:rPr lang="en-US" sz="2200" dirty="0">
                <a:latin typeface="Calibri (Body)"/>
              </a:rPr>
              <a:t> As a result, HTTPS is far more secure than HTTP. A website that uses HTTP has HTTP:// in its URL, while a website that uses HTTPS has HTTPS://</a:t>
            </a: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is application security?</a:t>
            </a:r>
            <a:endParaRPr lang="en-IN" sz="2400" dirty="0"/>
          </a:p>
          <a:p>
            <a:pPr marL="457200" indent="-457200">
              <a:buFont typeface="+mj-lt"/>
              <a:buAutoNum type="arabicPeriod"/>
            </a:pPr>
            <a:r>
              <a:rPr lang="en-US" sz="2400" dirty="0"/>
              <a:t>What is data disposal</a:t>
            </a:r>
            <a:r>
              <a:rPr lang="en-IN" sz="2400" dirty="0"/>
              <a:t>?</a:t>
            </a:r>
            <a:endParaRPr lang="en-IN" sz="2400" dirty="0"/>
          </a:p>
          <a:p>
            <a:pPr marL="457200" indent="-457200">
              <a:buFont typeface="+mj-lt"/>
              <a:buAutoNum type="arabicPeriod"/>
            </a:pPr>
            <a:r>
              <a:rPr lang="en-IN" sz="2400" dirty="0"/>
              <a:t>Write Golden rule of data backup.</a:t>
            </a:r>
            <a:endParaRPr lang="en-IN" sz="2400" dirty="0"/>
          </a:p>
        </p:txBody>
      </p:sp>
      <p:sp>
        <p:nvSpPr>
          <p:cNvPr id="4" name="Date Placeholder 3"/>
          <p:cNvSpPr>
            <a:spLocks noGrp="1"/>
          </p:cNvSpPr>
          <p:nvPr>
            <p:ph type="dt" sz="half" idx="10"/>
          </p:nvPr>
        </p:nvSpPr>
        <p:spPr/>
        <p:txBody>
          <a:bodyPr/>
          <a:lstStyle/>
          <a:p>
            <a:fld id="{079B4343-0447-4BA7-B476-B932239E07A7}"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1"/>
              </a:rPr>
              <a:t>https://youtu.be/2YGUvopGkQc</a:t>
            </a:r>
            <a:endParaRPr lang="en-US" sz="2200" dirty="0"/>
          </a:p>
          <a:p>
            <a:r>
              <a:rPr lang="en-US" sz="2200" dirty="0">
                <a:hlinkClick r:id="rId1"/>
              </a:rPr>
              <a:t>https://youtu.be/Ofoshc9CblU</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5B423766-7BAE-4B49-ACDD-3A822681C6A2}"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45E57CA-6CD1-42D3-9C40-381329E92708}"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2667000"/>
        </p:xfrm>
        <a:graphic>
          <a:graphicData uri="http://schemas.openxmlformats.org/drawingml/2006/table">
            <a:tbl>
              <a:tblPr firstRow="1" bandRow="1">
                <a:tableStyleId>{5C22544A-7EE6-4342-B048-85BDC9FD1C3A}</a:tableStyleId>
              </a:tblPr>
              <a:tblGrid>
                <a:gridCol w="2540000"/>
                <a:gridCol w="2946400"/>
                <a:gridCol w="2133600"/>
              </a:tblGrid>
              <a:tr h="415895">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2240280">
                <a:tc>
                  <a:txBody>
                    <a:bodyPr/>
                    <a:lstStyle/>
                    <a:p>
                      <a:pPr marL="0" indent="0" algn="ctr">
                        <a:buFont typeface="Arial" panose="020B0604020202020204" pitchFamily="34" charset="0"/>
                        <a:buNone/>
                      </a:pPr>
                      <a:r>
                        <a:rPr lang="en-IN" sz="2200" kern="1200" dirty="0">
                          <a:solidFill>
                            <a:schemeClr val="dk1"/>
                          </a:solidFill>
                          <a:latin typeface="Calibri (Body)"/>
                          <a:ea typeface="+mn-ea"/>
                          <a:cs typeface="Times New Roman" panose="02020603050405020304" pitchFamily="18" charset="0"/>
                        </a:rPr>
                        <a:t>Security Technology</a:t>
                      </a:r>
                      <a:endParaRPr lang="en-US" sz="2200" b="1" dirty="0">
                        <a:solidFill>
                          <a:schemeClr val="tx1"/>
                        </a:solidFill>
                        <a:latin typeface="Calibri (Body)"/>
                        <a:cs typeface="Times New Roman" panose="02020603050405020304" pitchFamily="18" charset="0"/>
                      </a:endParaRPr>
                    </a:p>
                  </a:txBody>
                  <a:tcPr marL="0" marR="0" marT="0" marB="0" anchor="ctr"/>
                </a:tc>
                <a:tc>
                  <a:txBody>
                    <a:bodyPr/>
                    <a:lstStyle/>
                    <a:p>
                      <a:pPr algn="l"/>
                      <a:r>
                        <a:rPr lang="en-IN" sz="2200" kern="1200" dirty="0">
                          <a:solidFill>
                            <a:schemeClr val="dk1"/>
                          </a:solidFill>
                          <a:latin typeface="Calibri (Body)"/>
                          <a:ea typeface="+mn-ea"/>
                          <a:cs typeface="Times New Roman" panose="02020603050405020304" pitchFamily="18" charset="0"/>
                        </a:rPr>
                        <a:t>Firewall , Intrusion Detection, Access Control</a:t>
                      </a:r>
                      <a:r>
                        <a:rPr lang="en-IN" sz="2200" kern="1200" baseline="0" dirty="0">
                          <a:solidFill>
                            <a:schemeClr val="dk1"/>
                          </a:solidFill>
                          <a:latin typeface="Calibri (Body)"/>
                          <a:ea typeface="+mn-ea"/>
                          <a:cs typeface="Times New Roman" panose="02020603050405020304" pitchFamily="18" charset="0"/>
                        </a:rPr>
                        <a:t> mechanism.</a:t>
                      </a:r>
                      <a:endParaRPr lang="en-GB" sz="2200" dirty="0">
                        <a:latin typeface="Calibri (Body)"/>
                        <a:cs typeface="Times New Roman" panose="02020603050405020304"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Calibri (Body)"/>
                          <a:ea typeface="+mn-ea"/>
                          <a:cs typeface="Times New Roman" panose="02020603050405020304" pitchFamily="18" charset="0"/>
                        </a:rPr>
                        <a:t>CO2</a:t>
                      </a:r>
                      <a:endParaRPr lang="en-IN" sz="2200" kern="1200" dirty="0">
                        <a:solidFill>
                          <a:schemeClr val="dk1"/>
                        </a:solidFill>
                        <a:latin typeface="Calibri (Body)"/>
                        <a:ea typeface="+mn-ea"/>
                        <a:cs typeface="Times New Roman" panose="02020603050405020304" pitchFamily="18" charset="0"/>
                      </a:endParaRPr>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4711B2-26A2-4BC4-B112-A36B6A45637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Security Technologies(CO2)</a:t>
            </a:r>
            <a:endParaRPr lang="en-US" sz="3000" dirty="0">
              <a:latin typeface="Calibri (Body)"/>
            </a:endParaRPr>
          </a:p>
        </p:txBody>
      </p:sp>
      <p:sp>
        <p:nvSpPr>
          <p:cNvPr id="10" name="Content Placeholder 9"/>
          <p:cNvSpPr>
            <a:spLocks noGrp="1"/>
          </p:cNvSpPr>
          <p:nvPr>
            <p:ph idx="1"/>
          </p:nvPr>
        </p:nvSpPr>
        <p:spPr>
          <a:xfrm>
            <a:off x="357158" y="1142984"/>
            <a:ext cx="8558242" cy="4525963"/>
          </a:xfrm>
        </p:spPr>
        <p:txBody>
          <a:bodyPr>
            <a:normAutofit fontScale="92500"/>
          </a:bodyPr>
          <a:lstStyle/>
          <a:p>
            <a:pPr algn="just">
              <a:spcAft>
                <a:spcPts val="1200"/>
              </a:spcAft>
            </a:pPr>
            <a:r>
              <a:rPr lang="en-US" sz="2000" b="1" dirty="0">
                <a:latin typeface="Calibri (Body)"/>
              </a:rPr>
              <a:t>Firewall</a:t>
            </a:r>
            <a:endParaRPr lang="en-US" sz="2000" b="1" dirty="0">
              <a:latin typeface="Calibri (Body)"/>
            </a:endParaRPr>
          </a:p>
          <a:p>
            <a:pPr marL="0" indent="0" algn="just">
              <a:spcAft>
                <a:spcPts val="1200"/>
              </a:spcAft>
              <a:buNone/>
            </a:pPr>
            <a:r>
              <a:rPr lang="en-US" sz="2000" dirty="0"/>
              <a:t>A firewall is a network security device that monitors incoming and outgoing network traffic and permits or blocks data packets based on a set of security rules.</a:t>
            </a:r>
            <a:endParaRPr lang="en-US" sz="2000" dirty="0">
              <a:latin typeface="Calibri (Body)"/>
            </a:endParaRPr>
          </a:p>
          <a:p>
            <a:pPr algn="just">
              <a:spcAft>
                <a:spcPts val="1200"/>
              </a:spcAft>
            </a:pPr>
            <a:r>
              <a:rPr lang="en-US" sz="2000" b="1" dirty="0">
                <a:latin typeface="Calibri (Body)"/>
              </a:rPr>
              <a:t>Intrusion Detection</a:t>
            </a:r>
            <a:endParaRPr lang="en-US" sz="2000" b="1" dirty="0">
              <a:latin typeface="Calibri (Body)"/>
            </a:endParaRPr>
          </a:p>
          <a:p>
            <a:pPr marL="0" indent="0" algn="just">
              <a:spcAft>
                <a:spcPts val="1200"/>
              </a:spcAft>
              <a:buNone/>
            </a:pPr>
            <a:r>
              <a:rPr lang="en-US" sz="2000" dirty="0"/>
              <a:t>Intrusion detection can be defined as the ability to monitor and react to computer misuse.</a:t>
            </a:r>
            <a:endParaRPr lang="en-US" sz="2000" dirty="0">
              <a:latin typeface="Calibri (Body)"/>
            </a:endParaRPr>
          </a:p>
          <a:p>
            <a:pPr algn="just">
              <a:spcAft>
                <a:spcPts val="1200"/>
              </a:spcAft>
            </a:pPr>
            <a:r>
              <a:rPr lang="en-US" sz="2000" b="1" dirty="0">
                <a:latin typeface="Calibri (Body)"/>
              </a:rPr>
              <a:t>Access Control System</a:t>
            </a:r>
            <a:endParaRPr lang="en-US" sz="2000" b="1" dirty="0">
              <a:latin typeface="Calibri (Body)"/>
            </a:endParaRPr>
          </a:p>
          <a:p>
            <a:pPr marL="0" indent="0" algn="just">
              <a:spcAft>
                <a:spcPts val="1200"/>
              </a:spcAft>
              <a:buNone/>
            </a:pPr>
            <a:r>
              <a:rPr lang="en-US" sz="2000" dirty="0">
                <a:latin typeface="Calibri (Body)"/>
              </a:rPr>
              <a:t>Access control is a mechanism that defines and controls access rights</a:t>
            </a:r>
            <a:r>
              <a:rPr lang="en-US" sz="2000" b="1" dirty="0">
                <a:latin typeface="Calibri (Body)"/>
              </a:rPr>
              <a:t> </a:t>
            </a:r>
            <a:r>
              <a:rPr lang="en-US" sz="2000" dirty="0">
                <a:latin typeface="Calibri (Body)"/>
              </a:rPr>
              <a:t>for individuals who can use specific resources in the OS. </a:t>
            </a:r>
            <a:r>
              <a:rPr lang="en-US" sz="2000" dirty="0"/>
              <a:t>Access control systems are the electronic systems that are designed to control through a network and they should have an access to a network. </a:t>
            </a:r>
            <a:endParaRPr lang="en-US" sz="2000" dirty="0"/>
          </a:p>
          <a:p>
            <a:pPr>
              <a:spcAft>
                <a:spcPts val="1200"/>
              </a:spcAft>
            </a:pPr>
            <a:endParaRPr lang="en-US" sz="2200" dirty="0">
              <a:latin typeface="Calibri (Body)"/>
            </a:endParaRPr>
          </a:p>
          <a:p>
            <a:pPr>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D164ADE-FEE9-4E1B-82C6-34C6EB778C9A}"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pic>
        <p:nvPicPr>
          <p:cNvPr id="4" name="Picture 4"/>
          <p:cNvPicPr>
            <a:picLocks noGrp="1" noChangeAspect="1"/>
          </p:cNvPicPr>
          <p:nvPr>
            <p:ph idx="1"/>
          </p:nvPr>
        </p:nvPicPr>
        <p:blipFill>
          <a:blip r:embed="rId2"/>
          <a:stretch>
            <a:fillRect/>
          </a:stretch>
        </p:blipFill>
        <p:spPr>
          <a:xfrm>
            <a:off x="915456" y="997145"/>
            <a:ext cx="7537481" cy="535341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814751-BDD9-4B32-8CBD-1C668338A9D2}"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Firewalls(CO2)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357158" y="1142984"/>
            <a:ext cx="8229600" cy="4525963"/>
          </a:xfrm>
        </p:spPr>
        <p:txBody>
          <a:bodyPr>
            <a:normAutofit/>
          </a:bodyPr>
          <a:lstStyle/>
          <a:p>
            <a:pPr algn="just">
              <a:spcAft>
                <a:spcPts val="1200"/>
              </a:spcAft>
            </a:pPr>
            <a:r>
              <a:rPr lang="en-IN" sz="2200" dirty="0">
                <a:latin typeface="Calibri (Body)"/>
              </a:rPr>
              <a:t>It is a combination of </a:t>
            </a:r>
            <a:r>
              <a:rPr lang="en-IN" sz="2200" dirty="0">
                <a:solidFill>
                  <a:srgbClr val="00B0F0"/>
                </a:solidFill>
                <a:latin typeface="Calibri (Body)"/>
              </a:rPr>
              <a:t>software</a:t>
            </a:r>
            <a:r>
              <a:rPr lang="en-IN" sz="2200" dirty="0">
                <a:latin typeface="Calibri (Body)"/>
              </a:rPr>
              <a:t> and </a:t>
            </a:r>
            <a:r>
              <a:rPr lang="en-IN" sz="2200" dirty="0">
                <a:solidFill>
                  <a:srgbClr val="00B0F0"/>
                </a:solidFill>
                <a:latin typeface="Calibri (Body)"/>
              </a:rPr>
              <a:t>hardware.</a:t>
            </a:r>
            <a:endParaRPr lang="en-IN" sz="2200" dirty="0">
              <a:solidFill>
                <a:srgbClr val="00B0F0"/>
              </a:solidFill>
              <a:latin typeface="Calibri (Body)"/>
            </a:endParaRPr>
          </a:p>
          <a:p>
            <a:pPr algn="just">
              <a:spcAft>
                <a:spcPts val="1200"/>
              </a:spcAft>
            </a:pPr>
            <a:r>
              <a:rPr lang="en-IN" sz="2200" dirty="0">
                <a:latin typeface="Calibri (Body)"/>
              </a:rPr>
              <a:t>It maintains private network security by applying security policies at two or more network boundaries.</a:t>
            </a:r>
            <a:endParaRPr lang="en-IN" sz="2200" dirty="0">
              <a:latin typeface="Calibri (Body)"/>
            </a:endParaRPr>
          </a:p>
          <a:p>
            <a:pPr algn="just">
              <a:spcAft>
                <a:spcPts val="1200"/>
              </a:spcAft>
            </a:pPr>
            <a:r>
              <a:rPr lang="en-IN" sz="2200" dirty="0">
                <a:latin typeface="Calibri (Body)"/>
              </a:rPr>
              <a:t>The </a:t>
            </a:r>
            <a:r>
              <a:rPr lang="en-IN" sz="2200" dirty="0">
                <a:solidFill>
                  <a:srgbClr val="00B0F0"/>
                </a:solidFill>
                <a:latin typeface="Calibri (Body)"/>
              </a:rPr>
              <a:t>Design goals </a:t>
            </a:r>
            <a:r>
              <a:rPr lang="en-IN" sz="2200" dirty="0">
                <a:latin typeface="Calibri (Body)"/>
              </a:rPr>
              <a:t>includes -</a:t>
            </a:r>
            <a:endParaRPr lang="en-IN" sz="2200" dirty="0">
              <a:latin typeface="Calibri (Body)"/>
            </a:endParaRPr>
          </a:p>
          <a:p>
            <a:pPr algn="just">
              <a:spcAft>
                <a:spcPts val="1200"/>
              </a:spcAft>
              <a:buNone/>
            </a:pPr>
            <a:r>
              <a:rPr lang="en-IN" sz="2200" dirty="0">
                <a:latin typeface="Calibri (Body)"/>
              </a:rPr>
              <a:t>	 • All network traffic must pass through the firewall.</a:t>
            </a:r>
            <a:endParaRPr lang="en-IN" sz="2200" dirty="0">
              <a:latin typeface="Calibri (Body)"/>
            </a:endParaRPr>
          </a:p>
          <a:p>
            <a:pPr algn="just">
              <a:spcAft>
                <a:spcPts val="1200"/>
              </a:spcAft>
              <a:buNone/>
            </a:pPr>
            <a:r>
              <a:rPr lang="en-IN" sz="2200" dirty="0">
                <a:latin typeface="Calibri (Body)"/>
              </a:rPr>
              <a:t>	• Only authorized traffic will be allowed to pass from a firewall.</a:t>
            </a: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AE5CAA-1300-4DD4-B4BE-E5AF64643D2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Firewalls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Cloud Callout 10"/>
          <p:cNvSpPr/>
          <p:nvPr/>
        </p:nvSpPr>
        <p:spPr>
          <a:xfrm>
            <a:off x="2285984" y="1214422"/>
            <a:ext cx="3929090" cy="1285884"/>
          </a:xfrm>
          <a:prstGeom prst="cloudCallout">
            <a:avLst>
              <a:gd name="adj1" fmla="val -11677"/>
              <a:gd name="adj2" fmla="val 3801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Firewalls</a:t>
            </a:r>
            <a:endParaRPr lang="en-IN" sz="2200" dirty="0">
              <a:solidFill>
                <a:schemeClr val="tx1"/>
              </a:solidFill>
              <a:latin typeface="Calibri (Body)"/>
            </a:endParaRPr>
          </a:p>
        </p:txBody>
      </p:sp>
      <p:sp>
        <p:nvSpPr>
          <p:cNvPr id="12" name="Horizontal Scroll 11"/>
          <p:cNvSpPr/>
          <p:nvPr/>
        </p:nvSpPr>
        <p:spPr>
          <a:xfrm>
            <a:off x="71406"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Packet filtering</a:t>
            </a:r>
            <a:endParaRPr lang="en-IN" sz="2200" dirty="0">
              <a:solidFill>
                <a:schemeClr val="tx1"/>
              </a:solidFill>
              <a:latin typeface="Calibri (Body)"/>
            </a:endParaRPr>
          </a:p>
        </p:txBody>
      </p:sp>
      <p:sp>
        <p:nvSpPr>
          <p:cNvPr id="15" name="Horizontal Scroll 14"/>
          <p:cNvSpPr/>
          <p:nvPr/>
        </p:nvSpPr>
        <p:spPr>
          <a:xfrm>
            <a:off x="5715008"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Circuit-level Gateway</a:t>
            </a:r>
            <a:endParaRPr lang="en-IN" sz="2200" dirty="0">
              <a:solidFill>
                <a:schemeClr val="tx1"/>
              </a:solidFill>
              <a:latin typeface="Calibri (Body)"/>
            </a:endParaRPr>
          </a:p>
        </p:txBody>
      </p:sp>
      <p:sp>
        <p:nvSpPr>
          <p:cNvPr id="17" name="Horizontal Scroll 16"/>
          <p:cNvSpPr/>
          <p:nvPr/>
        </p:nvSpPr>
        <p:spPr>
          <a:xfrm>
            <a:off x="2714612" y="4357694"/>
            <a:ext cx="3000396" cy="799568"/>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Application level Gateway</a:t>
            </a:r>
            <a:endParaRPr lang="en-IN" sz="2200" dirty="0">
              <a:solidFill>
                <a:schemeClr val="tx1"/>
              </a:solidFill>
              <a:latin typeface="Calibri (Body)"/>
            </a:endParaRPr>
          </a:p>
        </p:txBody>
      </p:sp>
      <p:cxnSp>
        <p:nvCxnSpPr>
          <p:cNvPr id="19" name="Straight Arrow Connector 18"/>
          <p:cNvCxnSpPr>
            <a:stCxn id="11" idx="1"/>
            <a:endCxn id="12" idx="3"/>
          </p:cNvCxnSpPr>
          <p:nvPr/>
        </p:nvCxnSpPr>
        <p:spPr>
          <a:xfrm rot="5400000">
            <a:off x="3142556" y="2428184"/>
            <a:ext cx="1037220" cy="1178727"/>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1"/>
            <a:endCxn id="15" idx="1"/>
          </p:cNvCxnSpPr>
          <p:nvPr/>
        </p:nvCxnSpPr>
        <p:spPr>
          <a:xfrm rot="16200000" flipH="1">
            <a:off x="4464158" y="2285307"/>
            <a:ext cx="1037220" cy="1464479"/>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1"/>
            <a:endCxn id="17" idx="0"/>
          </p:cNvCxnSpPr>
          <p:nvPr/>
        </p:nvCxnSpPr>
        <p:spPr>
          <a:xfrm flipH="1">
            <a:off x="4214810" y="2498937"/>
            <a:ext cx="35719" cy="195870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596" y="5572140"/>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pic>
        <p:nvPicPr>
          <p:cNvPr id="1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FA5E16-33A8-41CB-B5EA-F062F69C863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4" name="Rectangle 13"/>
          <p:cNvSpPr/>
          <p:nvPr/>
        </p:nvSpPr>
        <p:spPr>
          <a:xfrm>
            <a:off x="571472" y="1428736"/>
            <a:ext cx="7786742" cy="769441"/>
          </a:xfrm>
          <a:prstGeom prst="rect">
            <a:avLst/>
          </a:prstGeom>
        </p:spPr>
        <p:txBody>
          <a:bodyPr wrap="square">
            <a:spAutoFit/>
          </a:bodyPr>
          <a:lstStyle/>
          <a:p>
            <a:pPr algn="just"/>
            <a:r>
              <a:rPr lang="en-IN" sz="2200" dirty="0">
                <a:latin typeface="Calibri (Body)"/>
              </a:rPr>
              <a:t>It controls network access by analyzing incoming and outgoing packets.</a:t>
            </a:r>
            <a:endParaRPr lang="en-IN" sz="2200" dirty="0">
              <a:latin typeface="Calibri (Body)"/>
            </a:endParaRPr>
          </a:p>
        </p:txBody>
      </p:sp>
      <p:sp>
        <p:nvSpPr>
          <p:cNvPr id="16" name="Rectangle 15"/>
          <p:cNvSpPr/>
          <p:nvPr/>
        </p:nvSpPr>
        <p:spPr>
          <a:xfrm>
            <a:off x="357158" y="2571744"/>
            <a:ext cx="8286808" cy="33575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loud Callout 17"/>
          <p:cNvSpPr/>
          <p:nvPr/>
        </p:nvSpPr>
        <p:spPr>
          <a:xfrm>
            <a:off x="571472" y="3571876"/>
            <a:ext cx="2428892" cy="1285884"/>
          </a:xfrm>
          <a:prstGeom prst="cloudCallout">
            <a:avLst>
              <a:gd name="adj1" fmla="val -11677"/>
              <a:gd name="adj2" fmla="val 3801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Internet</a:t>
            </a:r>
            <a:endParaRPr lang="en-IN" sz="2200" dirty="0">
              <a:solidFill>
                <a:schemeClr val="tx1"/>
              </a:solidFill>
              <a:latin typeface="Calibri (Body)"/>
            </a:endParaRPr>
          </a:p>
        </p:txBody>
      </p:sp>
      <p:pic>
        <p:nvPicPr>
          <p:cNvPr id="2051" name="Picture 3"/>
          <p:cNvPicPr>
            <a:picLocks noChangeAspect="1" noChangeArrowheads="1"/>
          </p:cNvPicPr>
          <p:nvPr/>
        </p:nvPicPr>
        <p:blipFill>
          <a:blip r:embed="rId2" cstate="print"/>
          <a:srcRect/>
          <a:stretch>
            <a:fillRect/>
          </a:stretch>
        </p:blipFill>
        <p:spPr bwMode="auto">
          <a:xfrm>
            <a:off x="4143372" y="3714752"/>
            <a:ext cx="928694" cy="962464"/>
          </a:xfrm>
          <a:prstGeom prst="rect">
            <a:avLst/>
          </a:prstGeom>
          <a:noFill/>
          <a:ln w="9525">
            <a:noFill/>
            <a:miter lim="800000"/>
            <a:headEnd/>
            <a:tailEnd/>
          </a:ln>
          <a:effectLst/>
        </p:spPr>
      </p:pic>
      <p:sp>
        <p:nvSpPr>
          <p:cNvPr id="21" name="Oval 20"/>
          <p:cNvSpPr/>
          <p:nvPr/>
        </p:nvSpPr>
        <p:spPr>
          <a:xfrm>
            <a:off x="5929322" y="378619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Private</a:t>
            </a:r>
            <a:endParaRPr lang="en-IN" sz="2200" dirty="0">
              <a:solidFill>
                <a:schemeClr val="tx1"/>
              </a:solidFill>
              <a:latin typeface="Calibri (Body)"/>
            </a:endParaRPr>
          </a:p>
          <a:p>
            <a:pPr algn="ctr"/>
            <a:r>
              <a:rPr lang="en-IN" sz="2200" dirty="0">
                <a:solidFill>
                  <a:schemeClr val="tx1"/>
                </a:solidFill>
                <a:latin typeface="Calibri (Body)"/>
              </a:rPr>
              <a:t>Network</a:t>
            </a:r>
            <a:endParaRPr lang="en-IN" sz="2200" dirty="0">
              <a:solidFill>
                <a:schemeClr val="tx1"/>
              </a:solidFill>
              <a:latin typeface="Calibri (Body)"/>
            </a:endParaRPr>
          </a:p>
        </p:txBody>
      </p:sp>
      <p:sp>
        <p:nvSpPr>
          <p:cNvPr id="22" name="Rectangle 21"/>
          <p:cNvSpPr/>
          <p:nvPr/>
        </p:nvSpPr>
        <p:spPr>
          <a:xfrm>
            <a:off x="3500430" y="4714884"/>
            <a:ext cx="1357306" cy="1107996"/>
          </a:xfrm>
          <a:prstGeom prst="rect">
            <a:avLst/>
          </a:prstGeom>
        </p:spPr>
        <p:txBody>
          <a:bodyPr wrap="square">
            <a:spAutoFit/>
          </a:bodyPr>
          <a:lstStyle/>
          <a:p>
            <a:r>
              <a:rPr lang="en-IN" sz="2200" dirty="0">
                <a:latin typeface="Calibri (Body)"/>
              </a:rPr>
              <a:t>Packet</a:t>
            </a:r>
            <a:endParaRPr lang="en-IN" sz="2200" dirty="0">
              <a:latin typeface="Calibri (Body)"/>
            </a:endParaRPr>
          </a:p>
          <a:p>
            <a:r>
              <a:rPr lang="en-IN" sz="2200" dirty="0">
                <a:latin typeface="Calibri (Body)"/>
              </a:rPr>
              <a:t>filtering</a:t>
            </a:r>
            <a:endParaRPr lang="en-IN" sz="2200" dirty="0">
              <a:latin typeface="Calibri (Body)"/>
            </a:endParaRPr>
          </a:p>
          <a:p>
            <a:r>
              <a:rPr lang="en-IN" sz="2200" dirty="0">
                <a:latin typeface="Calibri (Body)"/>
              </a:rPr>
              <a:t>router</a:t>
            </a:r>
            <a:endParaRPr lang="en-IN" sz="2200" dirty="0">
              <a:latin typeface="Calibri (Body)"/>
            </a:endParaRPr>
          </a:p>
        </p:txBody>
      </p:sp>
      <p:cxnSp>
        <p:nvCxnSpPr>
          <p:cNvPr id="25" name="Straight Connector 24"/>
          <p:cNvCxnSpPr/>
          <p:nvPr/>
        </p:nvCxnSpPr>
        <p:spPr>
          <a:xfrm>
            <a:off x="3000364" y="4214818"/>
            <a:ext cx="121444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00628" y="4214818"/>
            <a:ext cx="9286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643438" y="3143248"/>
            <a:ext cx="3929090" cy="2357454"/>
          </a:xfrm>
          <a:prstGeom prst="rect">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4929190" y="2714620"/>
            <a:ext cx="2507418" cy="430887"/>
          </a:xfrm>
          <a:prstGeom prst="rect">
            <a:avLst/>
          </a:prstGeom>
        </p:spPr>
        <p:txBody>
          <a:bodyPr wrap="none">
            <a:spAutoFit/>
          </a:bodyPr>
          <a:lstStyle/>
          <a:p>
            <a:r>
              <a:rPr lang="en-IN" sz="2200" dirty="0">
                <a:latin typeface="Calibri (Body)"/>
              </a:rPr>
              <a:t>Security Perimeter</a:t>
            </a:r>
            <a:endParaRPr lang="en-IN" sz="2200" dirty="0">
              <a:latin typeface="Calibri (Body)"/>
            </a:endParaRPr>
          </a:p>
        </p:txBody>
      </p:sp>
      <p:sp>
        <p:nvSpPr>
          <p:cNvPr id="17" name="Rectangle 16"/>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pic>
        <p:nvPicPr>
          <p:cNvPr id="1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additive="base">
                                        <p:cTn id="29" dur="500" fill="hold"/>
                                        <p:tgtEl>
                                          <p:spTgt spid="2051"/>
                                        </p:tgtEl>
                                        <p:attrNameLst>
                                          <p:attrName>ppt_x</p:attrName>
                                        </p:attrNameLst>
                                      </p:cBhvr>
                                      <p:tavLst>
                                        <p:tav tm="0">
                                          <p:val>
                                            <p:strVal val="#ppt_x"/>
                                          </p:val>
                                        </p:tav>
                                        <p:tav tm="100000">
                                          <p:val>
                                            <p:strVal val="#ppt_x"/>
                                          </p:val>
                                        </p:tav>
                                      </p:tavLst>
                                    </p:anim>
                                    <p:anim calcmode="lin" valueType="num">
                                      <p:cBhvr additive="base">
                                        <p:cTn id="30" dur="500" fill="hold"/>
                                        <p:tgtEl>
                                          <p:spTgt spid="205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1" grpId="0" animBg="1"/>
      <p:bldP spid="22" grpId="0"/>
      <p:bldP spid="36" grpId="0" animBg="1"/>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78C23-669E-4CD2-B5DE-A5C6B45814F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Packet Filtering</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4" name="Rectangle 13"/>
          <p:cNvSpPr/>
          <p:nvPr/>
        </p:nvSpPr>
        <p:spPr>
          <a:xfrm>
            <a:off x="304800" y="1066800"/>
            <a:ext cx="8610600" cy="5539978"/>
          </a:xfrm>
          <a:prstGeom prst="rect">
            <a:avLst/>
          </a:prstGeom>
        </p:spPr>
        <p:txBody>
          <a:bodyPr wrap="square">
            <a:spAutoFit/>
          </a:bodyPr>
          <a:lstStyle/>
          <a:p>
            <a:pPr algn="just">
              <a:lnSpc>
                <a:spcPct val="150000"/>
              </a:lnSpc>
            </a:pPr>
            <a:r>
              <a:rPr lang="en-US" dirty="0">
                <a:latin typeface="Calibri (Body)"/>
              </a:rPr>
              <a:t>Inspects the packets of data that are passed through the network and accepts or rejects the packets on the basis of the default or user-defined rules.</a:t>
            </a:r>
            <a:endParaRPr lang="en-US" dirty="0">
              <a:latin typeface="Calibri (Body)"/>
            </a:endParaRPr>
          </a:p>
          <a:p>
            <a:pPr algn="just">
              <a:lnSpc>
                <a:spcPct val="150000"/>
              </a:lnSpc>
            </a:pPr>
            <a:r>
              <a:rPr lang="en-US" dirty="0">
                <a:latin typeface="Calibri (Body)"/>
              </a:rPr>
              <a:t>Packet filter is also known as network layer firewall.</a:t>
            </a:r>
            <a:endParaRPr lang="en-US" dirty="0">
              <a:latin typeface="Calibri (Body)"/>
            </a:endParaRPr>
          </a:p>
          <a:p>
            <a:pPr algn="just">
              <a:lnSpc>
                <a:spcPct val="150000"/>
              </a:lnSpc>
            </a:pPr>
            <a:r>
              <a:rPr lang="en-US" dirty="0">
                <a:latin typeface="Calibri (Body)"/>
              </a:rPr>
              <a:t>Network layer firewalls are of two types-</a:t>
            </a:r>
            <a:endParaRPr lang="en-US" dirty="0">
              <a:latin typeface="Calibri (Body)"/>
            </a:endParaRPr>
          </a:p>
          <a:p>
            <a:pPr algn="just">
              <a:lnSpc>
                <a:spcPct val="150000"/>
              </a:lnSpc>
            </a:pPr>
            <a:r>
              <a:rPr lang="en-US" dirty="0">
                <a:latin typeface="Calibri (Body)"/>
              </a:rPr>
              <a:t>1. Stateful-</a:t>
            </a:r>
            <a:endParaRPr lang="en-US" dirty="0">
              <a:latin typeface="Calibri (Body)"/>
            </a:endParaRPr>
          </a:p>
          <a:p>
            <a:pPr marL="457200" indent="-457200" algn="just">
              <a:lnSpc>
                <a:spcPct val="150000"/>
              </a:lnSpc>
            </a:pPr>
            <a:r>
              <a:rPr lang="en-US" dirty="0">
                <a:latin typeface="Calibri (Body)"/>
              </a:rPr>
              <a:t>Stateful firewalls maintain the state information of active session.</a:t>
            </a:r>
            <a:endParaRPr lang="en-US" dirty="0">
              <a:latin typeface="Calibri (Body)"/>
            </a:endParaRPr>
          </a:p>
          <a:p>
            <a:pPr algn="just">
              <a:lnSpc>
                <a:spcPct val="150000"/>
              </a:lnSpc>
            </a:pPr>
            <a:r>
              <a:rPr lang="en-US" dirty="0">
                <a:latin typeface="Calibri (Body)"/>
              </a:rPr>
              <a:t>State contains properties, such as source and destination IP addresses, UDP or TCP ports, and the current stage of the connection’s lifetime.</a:t>
            </a:r>
            <a:endParaRPr lang="en-US" dirty="0">
              <a:latin typeface="Calibri (Body)"/>
            </a:endParaRPr>
          </a:p>
          <a:p>
            <a:pPr algn="just">
              <a:lnSpc>
                <a:spcPct val="150000"/>
              </a:lnSpc>
            </a:pPr>
            <a:r>
              <a:rPr lang="en-US" dirty="0">
                <a:latin typeface="Calibri (Body)"/>
              </a:rPr>
              <a:t>2. Stateless- </a:t>
            </a:r>
            <a:endParaRPr lang="en-US" dirty="0">
              <a:latin typeface="Calibri (Body)"/>
            </a:endParaRPr>
          </a:p>
          <a:p>
            <a:pPr algn="just">
              <a:lnSpc>
                <a:spcPct val="150000"/>
              </a:lnSpc>
            </a:pPr>
            <a:r>
              <a:rPr lang="en-US" dirty="0">
                <a:latin typeface="Calibri (Body)"/>
              </a:rPr>
              <a:t>They require less time to filter the packets as they do not maintain the state information of sessions.</a:t>
            </a:r>
            <a:endParaRPr lang="en-US" dirty="0">
              <a:latin typeface="Calibri (Body)"/>
            </a:endParaRPr>
          </a:p>
          <a:p>
            <a:pPr algn="just">
              <a:lnSpc>
                <a:spcPct val="150000"/>
              </a:lnSpc>
              <a:buFont typeface="Arial" panose="020B0604020202020204" pitchFamily="34" charset="0"/>
              <a:buChar char="•"/>
            </a:pPr>
            <a:endParaRPr lang="en-US" sz="2200" dirty="0">
              <a:latin typeface="Calibri (Body)"/>
            </a:endParaRPr>
          </a:p>
          <a:p>
            <a:pPr algn="just"/>
            <a:endParaRPr lang="en-US" sz="2400"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C10EF5-8F21-48AF-9C9C-32E29B5B2C22}"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4" name="Rectangle 13"/>
          <p:cNvSpPr/>
          <p:nvPr/>
        </p:nvSpPr>
        <p:spPr>
          <a:xfrm>
            <a:off x="357158" y="1142984"/>
            <a:ext cx="8358246" cy="1055545"/>
          </a:xfrm>
          <a:prstGeom prst="rect">
            <a:avLst/>
          </a:prstGeom>
        </p:spPr>
        <p:txBody>
          <a:bodyPr wrap="square">
            <a:spAutoFit/>
          </a:bodyPr>
          <a:lstStyle/>
          <a:p>
            <a:pPr algn="just">
              <a:lnSpc>
                <a:spcPct val="150000"/>
              </a:lnSpc>
              <a:buFont typeface="Arial" panose="020B0604020202020204" pitchFamily="34" charset="0"/>
              <a:buChar char="•"/>
            </a:pPr>
            <a:r>
              <a:rPr lang="en-IN" sz="2200" dirty="0">
                <a:latin typeface="Calibri (Body)"/>
              </a:rPr>
              <a:t> It is also known as proxy firewall.</a:t>
            </a:r>
            <a:endParaRPr lang="en-IN" sz="2200" dirty="0">
              <a:latin typeface="Calibri (Body)"/>
            </a:endParaRPr>
          </a:p>
          <a:p>
            <a:pPr algn="just">
              <a:lnSpc>
                <a:spcPct val="150000"/>
              </a:lnSpc>
            </a:pPr>
            <a:r>
              <a:rPr lang="en-IN" sz="2200" dirty="0">
                <a:latin typeface="Calibri (Body)"/>
              </a:rPr>
              <a:t>• It filters the inbound traffic to certain specific applications</a:t>
            </a:r>
            <a:endParaRPr lang="en-US" sz="2200" dirty="0">
              <a:latin typeface="Calibri (Body)"/>
            </a:endParaRPr>
          </a:p>
        </p:txBody>
      </p:sp>
      <p:pic>
        <p:nvPicPr>
          <p:cNvPr id="3074" name="Picture 2"/>
          <p:cNvPicPr>
            <a:picLocks noChangeAspect="1" noChangeArrowheads="1"/>
          </p:cNvPicPr>
          <p:nvPr/>
        </p:nvPicPr>
        <p:blipFill>
          <a:blip r:embed="rId2" cstate="print"/>
          <a:srcRect/>
          <a:stretch>
            <a:fillRect/>
          </a:stretch>
        </p:blipFill>
        <p:spPr bwMode="auto">
          <a:xfrm>
            <a:off x="505775" y="3357562"/>
            <a:ext cx="1291625" cy="19288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786182" y="3071810"/>
            <a:ext cx="1643074" cy="2852129"/>
          </a:xfrm>
          <a:prstGeom prst="rect">
            <a:avLst/>
          </a:prstGeom>
          <a:noFill/>
          <a:ln w="9525">
            <a:noFill/>
            <a:miter lim="800000"/>
            <a:headEnd/>
            <a:tailEnd/>
          </a:ln>
          <a:effectLst/>
        </p:spPr>
      </p:pic>
      <p:sp>
        <p:nvSpPr>
          <p:cNvPr id="10" name="Rectangle 9"/>
          <p:cNvSpPr/>
          <p:nvPr/>
        </p:nvSpPr>
        <p:spPr>
          <a:xfrm>
            <a:off x="3643306" y="3071810"/>
            <a:ext cx="2000264" cy="3071834"/>
          </a:xfrm>
          <a:prstGeom prst="rect">
            <a:avLst/>
          </a:prstGeom>
          <a:noFill/>
          <a:ln w="158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2"/>
          <p:cNvPicPr>
            <a:picLocks noChangeAspect="1" noChangeArrowheads="1"/>
          </p:cNvPicPr>
          <p:nvPr/>
        </p:nvPicPr>
        <p:blipFill>
          <a:blip r:embed="rId2" cstate="print"/>
          <a:srcRect/>
          <a:stretch>
            <a:fillRect/>
          </a:stretch>
        </p:blipFill>
        <p:spPr bwMode="auto">
          <a:xfrm>
            <a:off x="7429520" y="3357562"/>
            <a:ext cx="1291625" cy="1928826"/>
          </a:xfrm>
          <a:prstGeom prst="rect">
            <a:avLst/>
          </a:prstGeom>
          <a:noFill/>
          <a:ln w="9525">
            <a:noFill/>
            <a:miter lim="800000"/>
            <a:headEnd/>
            <a:tailEnd/>
          </a:ln>
          <a:effectLst/>
        </p:spPr>
      </p:pic>
      <p:cxnSp>
        <p:nvCxnSpPr>
          <p:cNvPr id="13" name="Straight Arrow Connector 12"/>
          <p:cNvCxnSpPr/>
          <p:nvPr/>
        </p:nvCxnSpPr>
        <p:spPr>
          <a:xfrm>
            <a:off x="1785918" y="3929066"/>
            <a:ext cx="2071702"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57818" y="3929066"/>
            <a:ext cx="1928826" cy="158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928926" y="2498047"/>
            <a:ext cx="4643470" cy="430887"/>
          </a:xfrm>
          <a:prstGeom prst="rect">
            <a:avLst/>
          </a:prstGeom>
        </p:spPr>
        <p:txBody>
          <a:bodyPr wrap="square">
            <a:spAutoFit/>
          </a:bodyPr>
          <a:lstStyle/>
          <a:p>
            <a:r>
              <a:rPr lang="en-IN" sz="2200" dirty="0"/>
              <a:t>Application-level gateway</a:t>
            </a:r>
            <a:endParaRPr lang="en-IN" sz="2200" dirty="0"/>
          </a:p>
        </p:txBody>
      </p:sp>
      <p:sp>
        <p:nvSpPr>
          <p:cNvPr id="21" name="Rectangle 20"/>
          <p:cNvSpPr/>
          <p:nvPr/>
        </p:nvSpPr>
        <p:spPr>
          <a:xfrm>
            <a:off x="1071538" y="5572140"/>
            <a:ext cx="1770036" cy="430887"/>
          </a:xfrm>
          <a:prstGeom prst="rect">
            <a:avLst/>
          </a:prstGeom>
        </p:spPr>
        <p:txBody>
          <a:bodyPr wrap="none">
            <a:spAutoFit/>
          </a:bodyPr>
          <a:lstStyle/>
          <a:p>
            <a:r>
              <a:rPr lang="en-IN" sz="2200" dirty="0">
                <a:latin typeface="Calibri (Body)"/>
              </a:rPr>
              <a:t>Outside host</a:t>
            </a:r>
            <a:endParaRPr lang="en-IN" sz="2200" dirty="0">
              <a:latin typeface="Calibri (Body)"/>
            </a:endParaRPr>
          </a:p>
        </p:txBody>
      </p:sp>
      <p:sp>
        <p:nvSpPr>
          <p:cNvPr id="22" name="Rectangle 21"/>
          <p:cNvSpPr/>
          <p:nvPr/>
        </p:nvSpPr>
        <p:spPr>
          <a:xfrm>
            <a:off x="6357950" y="5429264"/>
            <a:ext cx="1550424" cy="430887"/>
          </a:xfrm>
          <a:prstGeom prst="rect">
            <a:avLst/>
          </a:prstGeom>
        </p:spPr>
        <p:txBody>
          <a:bodyPr wrap="none">
            <a:spAutoFit/>
          </a:bodyPr>
          <a:lstStyle/>
          <a:p>
            <a:r>
              <a:rPr lang="en-IN" sz="2200" dirty="0">
                <a:latin typeface="Calibri (Body)"/>
              </a:rPr>
              <a:t>Inside host</a:t>
            </a:r>
            <a:endParaRPr lang="en-IN" sz="2200" dirty="0">
              <a:latin typeface="Calibri (Body)"/>
            </a:endParaRPr>
          </a:p>
        </p:txBody>
      </p:sp>
      <p:sp>
        <p:nvSpPr>
          <p:cNvPr id="23" name="Rectangle 22"/>
          <p:cNvSpPr/>
          <p:nvPr/>
        </p:nvSpPr>
        <p:spPr>
          <a:xfrm>
            <a:off x="1714480" y="3500438"/>
            <a:ext cx="2159566" cy="369332"/>
          </a:xfrm>
          <a:prstGeom prst="rect">
            <a:avLst/>
          </a:prstGeom>
        </p:spPr>
        <p:txBody>
          <a:bodyPr wrap="none">
            <a:spAutoFit/>
          </a:bodyPr>
          <a:lstStyle/>
          <a:p>
            <a:r>
              <a:rPr lang="en-IN" dirty="0">
                <a:latin typeface="Calibri (Body)"/>
              </a:rPr>
              <a:t>Outside connection</a:t>
            </a:r>
            <a:endParaRPr lang="en-IN" dirty="0">
              <a:latin typeface="Calibri (Body)"/>
            </a:endParaRPr>
          </a:p>
        </p:txBody>
      </p:sp>
      <p:sp>
        <p:nvSpPr>
          <p:cNvPr id="28" name="Rectangle 27"/>
          <p:cNvSpPr/>
          <p:nvPr/>
        </p:nvSpPr>
        <p:spPr>
          <a:xfrm>
            <a:off x="5572132" y="3488296"/>
            <a:ext cx="1980029" cy="369332"/>
          </a:xfrm>
          <a:prstGeom prst="rect">
            <a:avLst/>
          </a:prstGeom>
        </p:spPr>
        <p:txBody>
          <a:bodyPr wrap="none">
            <a:spAutoFit/>
          </a:bodyPr>
          <a:lstStyle/>
          <a:p>
            <a:r>
              <a:rPr lang="en-IN" dirty="0">
                <a:latin typeface="Calibri (Body)"/>
              </a:rPr>
              <a:t>Inside connection</a:t>
            </a:r>
            <a:endParaRPr lang="en-IN" dirty="0">
              <a:latin typeface="Calibri (Body)"/>
            </a:endParaRPr>
          </a:p>
        </p:txBody>
      </p:sp>
      <p:sp>
        <p:nvSpPr>
          <p:cNvPr id="24" name="Rectangle 23"/>
          <p:cNvSpPr/>
          <p:nvPr/>
        </p:nvSpPr>
        <p:spPr>
          <a:xfrm>
            <a:off x="428596" y="6060064"/>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pic>
        <p:nvPicPr>
          <p:cNvPr id="25"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5"/>
                                        </p:tgtEl>
                                        <p:attrNameLst>
                                          <p:attrName>style.visibility</p:attrName>
                                        </p:attrNameLst>
                                      </p:cBhvr>
                                      <p:to>
                                        <p:strVal val="visible"/>
                                      </p:to>
                                    </p:set>
                                    <p:anim calcmode="lin" valueType="num">
                                      <p:cBhvr additive="base">
                                        <p:cTn id="33" dur="500" fill="hold"/>
                                        <p:tgtEl>
                                          <p:spTgt spid="3075"/>
                                        </p:tgtEl>
                                        <p:attrNameLst>
                                          <p:attrName>ppt_x</p:attrName>
                                        </p:attrNameLst>
                                      </p:cBhvr>
                                      <p:tavLst>
                                        <p:tav tm="0">
                                          <p:val>
                                            <p:strVal val="#ppt_x"/>
                                          </p:val>
                                        </p:tav>
                                        <p:tav tm="100000">
                                          <p:val>
                                            <p:strVal val="#ppt_x"/>
                                          </p:val>
                                        </p:tav>
                                      </p:tavLst>
                                    </p:anim>
                                    <p:anim calcmode="lin" valueType="num">
                                      <p:cBhvr additive="base">
                                        <p:cTn id="34" dur="500" fill="hold"/>
                                        <p:tgtEl>
                                          <p:spTgt spid="30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P spid="22" grpId="0"/>
      <p:bldP spid="23"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72D09-BC60-4FF5-AD28-C3E3B9D3A5A5}"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Application level Gateway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4" name="Content Placeholder 2"/>
          <p:cNvSpPr>
            <a:spLocks noGrp="1"/>
          </p:cNvSpPr>
          <p:nvPr>
            <p:ph idx="1"/>
          </p:nvPr>
        </p:nvSpPr>
        <p:spPr>
          <a:xfrm>
            <a:off x="285720" y="1214422"/>
            <a:ext cx="8572560" cy="4904155"/>
          </a:xfrm>
        </p:spPr>
        <p:txBody>
          <a:bodyPr>
            <a:normAutofit/>
          </a:bodyPr>
          <a:lstStyle/>
          <a:p>
            <a:pPr marL="342265" indent="-342265" algn="just">
              <a:lnSpc>
                <a:spcPct val="120000"/>
              </a:lnSpc>
              <a:spcAft>
                <a:spcPts val="1200"/>
              </a:spcAft>
            </a:pPr>
            <a:r>
              <a:rPr lang="en-US" sz="2200" dirty="0">
                <a:latin typeface="Calibri (Body)"/>
              </a:rPr>
              <a:t>Applies security mechanisms to specific applications such as File     Transfer Protocol (FTP) and Telnet servers.</a:t>
            </a:r>
            <a:endParaRPr lang="en-US" sz="2200" dirty="0">
              <a:latin typeface="Calibri (Body)"/>
            </a:endParaRPr>
          </a:p>
          <a:p>
            <a:pPr algn="just">
              <a:lnSpc>
                <a:spcPct val="120000"/>
              </a:lnSpc>
              <a:spcAft>
                <a:spcPts val="1200"/>
              </a:spcAft>
            </a:pPr>
            <a:r>
              <a:rPr lang="en-US" sz="2200" dirty="0">
                <a:latin typeface="Calibri (Body)"/>
              </a:rPr>
              <a:t>Application layer firewalls are based on the application level of the TCP/IP stack. These firewalls </a:t>
            </a:r>
            <a:r>
              <a:rPr lang="en-US" sz="2200" dirty="0">
                <a:solidFill>
                  <a:srgbClr val="C00000"/>
                </a:solidFill>
                <a:latin typeface="Calibri (Body)"/>
              </a:rPr>
              <a:t>intercept all packets </a:t>
            </a:r>
            <a:r>
              <a:rPr lang="en-US" sz="2200" dirty="0">
                <a:latin typeface="Calibri (Body)"/>
              </a:rPr>
              <a:t>that are sent or received from an application. </a:t>
            </a:r>
            <a:endParaRPr lang="en-US" sz="2200" dirty="0">
              <a:latin typeface="Calibri (Body)"/>
            </a:endParaRPr>
          </a:p>
          <a:p>
            <a:pPr algn="just">
              <a:lnSpc>
                <a:spcPct val="120000"/>
              </a:lnSpc>
              <a:spcAft>
                <a:spcPts val="1200"/>
              </a:spcAft>
            </a:pPr>
            <a:r>
              <a:rPr lang="en-US" sz="2200" dirty="0">
                <a:latin typeface="Calibri (Body)"/>
              </a:rPr>
              <a:t>Application layer firewalls help you in preventing unwanted outside traffic from reaching to protected machines.</a:t>
            </a:r>
            <a:endParaRPr lang="en-US" sz="2200" dirty="0">
              <a:latin typeface="Calibri (Body)"/>
            </a:endParaRPr>
          </a:p>
          <a:p>
            <a:pPr algn="just">
              <a:lnSpc>
                <a:spcPct val="120000"/>
              </a:lnSpc>
              <a:spcAft>
                <a:spcPts val="1200"/>
              </a:spcAft>
            </a:pPr>
            <a:r>
              <a:rPr lang="en-US" sz="2200" dirty="0">
                <a:latin typeface="Calibri (Body)"/>
              </a:rPr>
              <a:t>These firewalls can restrict or prevent spreading of computer worms and Trojans over a network.</a:t>
            </a:r>
            <a:endParaRPr lang="en-US" sz="2200" dirty="0">
              <a:latin typeface="Calibri (Body)"/>
            </a:endParaRPr>
          </a:p>
          <a:p>
            <a:pPr>
              <a:lnSpc>
                <a:spcPct val="160000"/>
              </a:lnSpc>
            </a:pP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anim calcmode="lin" valueType="num">
                                      <p:cBhvr additive="base">
                                        <p:cTn id="25" dur="500" fill="hold"/>
                                        <p:tgtEl>
                                          <p:spTgt spid="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DA9937-D4F9-4F5E-AD53-46182F31616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4" name="Content Placeholder 2"/>
          <p:cNvSpPr>
            <a:spLocks noGrp="1"/>
          </p:cNvSpPr>
          <p:nvPr>
            <p:ph idx="1"/>
          </p:nvPr>
        </p:nvSpPr>
        <p:spPr>
          <a:xfrm>
            <a:off x="285720" y="1214423"/>
            <a:ext cx="8572560" cy="928694"/>
          </a:xfrm>
        </p:spPr>
        <p:txBody>
          <a:bodyPr>
            <a:normAutofit/>
          </a:bodyPr>
          <a:lstStyle/>
          <a:p>
            <a:pPr marL="0" indent="0" algn="just">
              <a:buNone/>
            </a:pPr>
            <a:r>
              <a:rPr lang="en-IN" sz="2200" dirty="0">
                <a:latin typeface="Calibri (Body)"/>
              </a:rPr>
              <a:t>It monitors the TCP data packets handshaking to ensure legitimate session</a:t>
            </a:r>
            <a:endParaRPr lang="en-US" sz="2200" dirty="0"/>
          </a:p>
        </p:txBody>
      </p:sp>
      <p:sp>
        <p:nvSpPr>
          <p:cNvPr id="9" name="Rectangle 8"/>
          <p:cNvSpPr/>
          <p:nvPr/>
        </p:nvSpPr>
        <p:spPr>
          <a:xfrm>
            <a:off x="785786" y="5715016"/>
            <a:ext cx="1707903" cy="369332"/>
          </a:xfrm>
          <a:prstGeom prst="rect">
            <a:avLst/>
          </a:prstGeom>
        </p:spPr>
        <p:txBody>
          <a:bodyPr wrap="none">
            <a:spAutoFit/>
          </a:bodyPr>
          <a:lstStyle/>
          <a:p>
            <a:r>
              <a:rPr lang="en-IN" dirty="0"/>
              <a:t>Source: </a:t>
            </a:r>
            <a:r>
              <a:rPr lang="en-IN" dirty="0" err="1"/>
              <a:t>Swayam</a:t>
            </a:r>
            <a:endParaRPr lang="en-IN" dirty="0"/>
          </a:p>
        </p:txBody>
      </p:sp>
      <p:pic>
        <p:nvPicPr>
          <p:cNvPr id="4100" name="Picture 4"/>
          <p:cNvPicPr>
            <a:picLocks noChangeAspect="1" noChangeArrowheads="1"/>
          </p:cNvPicPr>
          <p:nvPr/>
        </p:nvPicPr>
        <p:blipFill>
          <a:blip r:embed="rId2" cstate="print"/>
          <a:srcRect/>
          <a:stretch>
            <a:fillRect/>
          </a:stretch>
        </p:blipFill>
        <p:spPr bwMode="auto">
          <a:xfrm>
            <a:off x="857224" y="1967364"/>
            <a:ext cx="7215238" cy="3575551"/>
          </a:xfrm>
          <a:prstGeom prst="rect">
            <a:avLst/>
          </a:prstGeom>
          <a:noFill/>
          <a:ln w="9525">
            <a:noFill/>
            <a:miter lim="800000"/>
            <a:headEnd/>
            <a:tailEnd/>
          </a:ln>
          <a:effectLst/>
        </p:spPr>
      </p:pic>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F55556-F716-4B9A-B45A-8D179BF2B58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Circuit-Level Gateway</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4" name="Content Placeholder 2"/>
          <p:cNvSpPr>
            <a:spLocks noGrp="1"/>
          </p:cNvSpPr>
          <p:nvPr>
            <p:ph idx="1"/>
          </p:nvPr>
        </p:nvSpPr>
        <p:spPr>
          <a:xfrm>
            <a:off x="285720" y="1310619"/>
            <a:ext cx="8572560" cy="4904155"/>
          </a:xfrm>
        </p:spPr>
        <p:txBody>
          <a:bodyPr>
            <a:normAutofit/>
          </a:bodyPr>
          <a:lstStyle/>
          <a:p>
            <a:pPr marL="0" indent="0" algn="just">
              <a:lnSpc>
                <a:spcPct val="150000"/>
              </a:lnSpc>
              <a:buNone/>
            </a:pPr>
            <a:r>
              <a:rPr lang="en-US" sz="2200" dirty="0">
                <a:latin typeface="Calibri (Body)"/>
              </a:rPr>
              <a:t>Applies security mechanisms after establishing a TCP or an UDP connection.</a:t>
            </a:r>
            <a:endParaRPr lang="en-US" sz="2200" dirty="0">
              <a:latin typeface="Calibri (Body)"/>
            </a:endParaRPr>
          </a:p>
          <a:p>
            <a:pPr algn="just">
              <a:lnSpc>
                <a:spcPct val="150000"/>
              </a:lnSpc>
            </a:pPr>
            <a:r>
              <a:rPr lang="en-US" sz="2200" dirty="0">
                <a:latin typeface="Calibri (Body)"/>
              </a:rPr>
              <a:t>The circuit-level gateway firewalls work at the session layer of the OSI model. </a:t>
            </a:r>
            <a:endParaRPr lang="en-US" sz="2200" dirty="0">
              <a:latin typeface="Calibri (Body)"/>
            </a:endParaRPr>
          </a:p>
          <a:p>
            <a:pPr algn="just">
              <a:lnSpc>
                <a:spcPct val="150000"/>
              </a:lnSpc>
            </a:pPr>
            <a:r>
              <a:rPr lang="en-US" sz="2200" dirty="0">
                <a:latin typeface="Calibri (Body)"/>
              </a:rPr>
              <a:t>They monitor TCP handshaking between the packets to determine whether or not the requested session is legitimate</a:t>
            </a:r>
            <a:endParaRPr lang="en-US"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anim calcmode="lin" valueType="num">
                                      <p:cBhvr additive="base">
                                        <p:cTn id="7"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anim calcmode="lin" valueType="num">
                                      <p:cBhvr additive="base">
                                        <p:cTn id="13"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3E5B6F-A93B-433A-B428-D9688DE1CA7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panose="020F0502020204030204"/>
                <a:cs typeface="Calibri" panose="020F0502020204030204"/>
              </a:rPr>
              <a:t>Virtual Private Network (VPN)(CO2)</a:t>
            </a:r>
            <a:endParaRPr lang="en-US" sz="3000" dirty="0">
              <a:latin typeface="Calibri" panose="020F0502020204030204" charset="0"/>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4" name="Content Placeholder 2"/>
          <p:cNvSpPr>
            <a:spLocks noGrp="1"/>
          </p:cNvSpPr>
          <p:nvPr>
            <p:ph idx="1"/>
          </p:nvPr>
        </p:nvSpPr>
        <p:spPr>
          <a:xfrm>
            <a:off x="285720" y="1214422"/>
            <a:ext cx="8572560" cy="4904155"/>
          </a:xfrm>
        </p:spPr>
        <p:txBody>
          <a:bodyPr>
            <a:normAutofit/>
          </a:bodyPr>
          <a:lstStyle/>
          <a:p>
            <a:pPr algn="just">
              <a:lnSpc>
                <a:spcPct val="150000"/>
              </a:lnSpc>
              <a:spcAft>
                <a:spcPts val="1200"/>
              </a:spcAft>
            </a:pPr>
            <a:r>
              <a:rPr lang="en-US" sz="2200" dirty="0">
                <a:latin typeface="Calibri (Body)"/>
              </a:rPr>
              <a:t>VPN is a private communication network, which is the most secure, remote method of connecting a computer to a private network with the help of a public network, such as the Internet.</a:t>
            </a:r>
            <a:endParaRPr lang="en-US" sz="2200" dirty="0">
              <a:latin typeface="Calibri (Body)"/>
            </a:endParaRPr>
          </a:p>
          <a:p>
            <a:pPr algn="just">
              <a:lnSpc>
                <a:spcPct val="150000"/>
              </a:lnSpc>
              <a:spcAft>
                <a:spcPts val="1200"/>
              </a:spcAft>
            </a:pPr>
            <a:r>
              <a:rPr lang="en-US" sz="2200" dirty="0">
                <a:latin typeface="Calibri (Body)"/>
              </a:rPr>
              <a:t>It creates the </a:t>
            </a:r>
            <a:r>
              <a:rPr lang="en-US" sz="2200" dirty="0">
                <a:solidFill>
                  <a:schemeClr val="accent2"/>
                </a:solidFill>
                <a:latin typeface="Calibri (Body)"/>
              </a:rPr>
              <a:t>virtual tunnel </a:t>
            </a:r>
            <a:r>
              <a:rPr lang="en-US" sz="2200" dirty="0">
                <a:latin typeface="Calibri (Body)"/>
              </a:rPr>
              <a:t>through which the data travels from one computer to the other over the network.</a:t>
            </a:r>
            <a:endParaRPr lang="en-US" sz="2200" dirty="0">
              <a:latin typeface="Calibri (Body)"/>
            </a:endParaRPr>
          </a:p>
          <a:p>
            <a:pPr algn="just">
              <a:lnSpc>
                <a:spcPct val="150000"/>
              </a:lnSpc>
              <a:spcAft>
                <a:spcPts val="1200"/>
              </a:spcAft>
            </a:pPr>
            <a:r>
              <a:rPr lang="en-US" sz="2200" dirty="0">
                <a:latin typeface="Calibri (Body)"/>
              </a:rPr>
              <a:t>Due to this, an attacker gets the way to use the remote client to relay attacks through the VPN tunnel.</a:t>
            </a:r>
            <a:endParaRPr lang="en-US"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 calcmode="lin" valueType="num">
                                      <p:cBhvr additive="base">
                                        <p:cTn id="7"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anim calcmode="lin" valueType="num">
                                      <p:cBhvr additive="base">
                                        <p:cTn id="13" dur="500" fill="hold"/>
                                        <p:tgtEl>
                                          <p:spTgt spid="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anim calcmode="lin" valueType="num">
                                      <p:cBhvr additive="base">
                                        <p:cTn id="19" dur="500" fill="hold"/>
                                        <p:tgtEl>
                                          <p:spTgt spid="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AB403C-F483-40DB-B202-A5EB3A39949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panose="020F0502020204030204" charset="0"/>
              </a:rPr>
              <a:t>Site to Site and Remote-Access VPNs</a:t>
            </a:r>
            <a:endParaRPr lang="en-US" sz="3000" dirty="0">
              <a:latin typeface="Calibri" panose="020F0502020204030204" charset="0"/>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Rectangle 9"/>
          <p:cNvSpPr/>
          <p:nvPr/>
        </p:nvSpPr>
        <p:spPr>
          <a:xfrm>
            <a:off x="357158" y="5786454"/>
            <a:ext cx="1552989" cy="369332"/>
          </a:xfrm>
          <a:prstGeom prst="rect">
            <a:avLst/>
          </a:prstGeom>
        </p:spPr>
        <p:txBody>
          <a:bodyPr wrap="none">
            <a:spAutoFit/>
          </a:bodyPr>
          <a:lstStyle/>
          <a:p>
            <a:r>
              <a:rPr lang="en-IN" dirty="0">
                <a:solidFill>
                  <a:schemeClr val="bg1">
                    <a:lumMod val="50000"/>
                  </a:schemeClr>
                </a:solidFill>
              </a:rPr>
              <a:t>Source: CISCO </a:t>
            </a:r>
            <a:endParaRPr lang="en-IN" dirty="0">
              <a:solidFill>
                <a:schemeClr val="bg1">
                  <a:lumMod val="50000"/>
                </a:schemeClr>
              </a:solidFill>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617" y="1470490"/>
            <a:ext cx="7216765" cy="39170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458200" cy="4777187"/>
          </a:xfrm>
        </p:spPr>
        <p:txBody>
          <a:bodyPr>
            <a:noAutofit/>
          </a:bodyPr>
          <a:lstStyle/>
          <a:p>
            <a:pPr marL="0" indent="0">
              <a:spcBef>
                <a:spcPts val="0"/>
              </a:spcBef>
              <a:buNone/>
            </a:pPr>
            <a:endParaRPr lang="en-US" sz="1800" dirty="0">
              <a:latin typeface="Calibri (Body)"/>
            </a:endParaRPr>
          </a:p>
          <a:p>
            <a:pPr algn="just" fontAlgn="t">
              <a:lnSpc>
                <a:spcPct val="150000"/>
              </a:lnSpc>
              <a:spcBef>
                <a:spcPts val="0"/>
              </a:spcBef>
              <a:spcAft>
                <a:spcPts val="1000"/>
              </a:spcAft>
              <a:buSzPts val="1200"/>
              <a:tabLst>
                <a:tab pos="1533525" algn="l"/>
              </a:tabLst>
            </a:pPr>
            <a:r>
              <a:rPr lang="en-US" sz="2000" dirty="0">
                <a:solidFill>
                  <a:schemeClr val="dk1"/>
                </a:solidFill>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According to KPMG, the annual compensation for cyber security heads ranges from 2 Cr to 4 Cr annually. The industry also reports a satisfaction level of 68%, making it a mentally and financially satisfying career for most.</a:t>
            </a:r>
            <a:endParaRPr lang="en-US" sz="2000" dirty="0">
              <a:solidFill>
                <a:schemeClr val="dk1"/>
              </a:solidFill>
            </a:endParaRPr>
          </a:p>
          <a:p>
            <a:pPr marL="457200" indent="-457200">
              <a:spcBef>
                <a:spcPts val="0"/>
              </a:spcBef>
              <a:buNone/>
            </a:pPr>
            <a:endParaRPr lang="en-GB" sz="1800" dirty="0">
              <a:latin typeface="Calibri (Body)"/>
              <a:cs typeface="Times New Roman" panose="02020603050405020304"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F0D4800E-E526-495A-8BEE-23D4CEBB7803}"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t> Branch Wise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A07C8B-ADA3-4A72-A9D1-CD95E7C324C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Intrusion Detection Systems(IDS)(CO2)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dirty="0">
                <a:latin typeface="Calibri (Body)"/>
              </a:rPr>
              <a:t>IDS monitors network traffic for </a:t>
            </a:r>
            <a:r>
              <a:rPr lang="en-IN" sz="2200" dirty="0">
                <a:solidFill>
                  <a:srgbClr val="FF0000"/>
                </a:solidFill>
                <a:latin typeface="Calibri (Body)"/>
              </a:rPr>
              <a:t>suspicious activity</a:t>
            </a:r>
            <a:endParaRPr lang="en-IN" sz="2200" dirty="0">
              <a:solidFill>
                <a:srgbClr val="FF0000"/>
              </a:solidFill>
              <a:latin typeface="Calibri (Body)"/>
            </a:endParaRPr>
          </a:p>
          <a:p>
            <a:pPr algn="just">
              <a:spcAft>
                <a:spcPts val="1200"/>
              </a:spcAft>
            </a:pPr>
            <a:r>
              <a:rPr lang="en-IN" sz="2200" dirty="0">
                <a:latin typeface="Calibri (Body)"/>
              </a:rPr>
              <a:t>Issues alerts in case of </a:t>
            </a:r>
            <a:r>
              <a:rPr lang="en-IN" sz="2200" dirty="0">
                <a:solidFill>
                  <a:srgbClr val="FF0000"/>
                </a:solidFill>
                <a:latin typeface="Calibri (Body)"/>
              </a:rPr>
              <a:t>illicit activity</a:t>
            </a:r>
            <a:endParaRPr lang="en-IN" sz="2200" dirty="0">
              <a:solidFill>
                <a:srgbClr val="FF0000"/>
              </a:solidFill>
              <a:latin typeface="Calibri (Body)"/>
            </a:endParaRPr>
          </a:p>
          <a:p>
            <a:pPr algn="just">
              <a:spcAft>
                <a:spcPts val="1200"/>
              </a:spcAft>
            </a:pPr>
            <a:r>
              <a:rPr lang="en-IN" sz="2200" dirty="0">
                <a:solidFill>
                  <a:srgbClr val="FF0000"/>
                </a:solidFill>
                <a:latin typeface="Calibri (Body)"/>
              </a:rPr>
              <a:t>Anomaly detection </a:t>
            </a:r>
            <a:r>
              <a:rPr lang="en-IN" sz="2200" dirty="0">
                <a:latin typeface="Calibri (Body)"/>
              </a:rPr>
              <a:t>and </a:t>
            </a:r>
            <a:r>
              <a:rPr lang="en-IN" sz="2200" dirty="0">
                <a:solidFill>
                  <a:srgbClr val="FF0000"/>
                </a:solidFill>
                <a:latin typeface="Calibri (Body)"/>
              </a:rPr>
              <a:t>reporting</a:t>
            </a:r>
            <a:r>
              <a:rPr lang="en-IN" sz="2200" dirty="0">
                <a:latin typeface="Calibri (Body)"/>
              </a:rPr>
              <a:t> are two main functions</a:t>
            </a:r>
            <a:endParaRPr lang="en-IN" sz="2200" dirty="0">
              <a:latin typeface="Calibri (Body)"/>
            </a:endParaRPr>
          </a:p>
          <a:p>
            <a:pPr algn="just">
              <a:spcAft>
                <a:spcPts val="1200"/>
              </a:spcAft>
            </a:pPr>
            <a:r>
              <a:rPr lang="en-IN" sz="2200" dirty="0">
                <a:latin typeface="Calibri (Body)"/>
              </a:rPr>
              <a:t>Administers two jobs namely, </a:t>
            </a:r>
            <a:r>
              <a:rPr lang="en-IN" sz="2200" dirty="0">
                <a:solidFill>
                  <a:srgbClr val="FF0000"/>
                </a:solidFill>
                <a:latin typeface="Calibri (Body)"/>
              </a:rPr>
              <a:t>forensic analysis</a:t>
            </a:r>
            <a:r>
              <a:rPr lang="en-IN" sz="2200" dirty="0">
                <a:latin typeface="Calibri (Body)"/>
              </a:rPr>
              <a:t> and </a:t>
            </a:r>
            <a:r>
              <a:rPr lang="en-IN" sz="2200" dirty="0">
                <a:solidFill>
                  <a:srgbClr val="FF0000"/>
                </a:solidFill>
                <a:latin typeface="Calibri (Body)"/>
              </a:rPr>
              <a:t>alert generation</a:t>
            </a:r>
            <a:endParaRPr lang="en-IN" sz="2200" dirty="0">
              <a:solidFill>
                <a:srgbClr val="FF0000"/>
              </a:solidFill>
              <a:latin typeface="Calibri (Body)"/>
            </a:endParaRPr>
          </a:p>
          <a:p>
            <a:pPr algn="just">
              <a:spcAft>
                <a:spcPts val="1200"/>
              </a:spcAft>
            </a:pPr>
            <a:r>
              <a:rPr lang="en-IN" sz="2200" dirty="0">
                <a:latin typeface="Calibri (Body)"/>
              </a:rPr>
              <a:t>Prone to false alarms or </a:t>
            </a:r>
            <a:r>
              <a:rPr lang="en-IN" sz="2200" dirty="0">
                <a:solidFill>
                  <a:srgbClr val="FF0000"/>
                </a:solidFill>
                <a:latin typeface="Calibri (Body)"/>
              </a:rPr>
              <a:t>false positives</a:t>
            </a:r>
            <a:endParaRPr lang="en-US" sz="2200" dirty="0">
              <a:solidFill>
                <a:srgbClr val="FF0000"/>
              </a:solidFill>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7C28CD-47D7-45EF-8295-30A08C6CB825}"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endParaRPr lang="en-IN" sz="3000" dirty="0">
              <a:latin typeface="Calibri (Body)"/>
            </a:endParaRP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dirty="0">
                <a:latin typeface="Calibri (Body)"/>
              </a:rPr>
              <a:t>An IDS comprises Management console and sensors</a:t>
            </a:r>
            <a:endParaRPr lang="en-IN" sz="2200" dirty="0">
              <a:latin typeface="Calibri (Body)"/>
            </a:endParaRPr>
          </a:p>
          <a:p>
            <a:pPr algn="just">
              <a:spcAft>
                <a:spcPts val="3000"/>
              </a:spcAft>
            </a:pPr>
            <a:r>
              <a:rPr lang="en-IN" sz="2200" dirty="0">
                <a:latin typeface="Calibri (Body)"/>
              </a:rPr>
              <a:t>It has a database of attack signatures</a:t>
            </a:r>
            <a:endParaRPr lang="en-IN" sz="2200" dirty="0">
              <a:latin typeface="Calibri (Body)"/>
            </a:endParaRPr>
          </a:p>
          <a:p>
            <a:pPr algn="just">
              <a:spcAft>
                <a:spcPts val="3000"/>
              </a:spcAft>
            </a:pPr>
            <a:r>
              <a:rPr lang="en-IN" sz="2200" dirty="0">
                <a:latin typeface="Calibri (Body)"/>
              </a:rPr>
              <a:t>Sensors detect any malicious activity</a:t>
            </a:r>
            <a:endParaRPr lang="en-IN" sz="2200" dirty="0">
              <a:latin typeface="Calibri (Body)"/>
            </a:endParaRPr>
          </a:p>
          <a:p>
            <a:pPr algn="just">
              <a:spcAft>
                <a:spcPts val="3000"/>
              </a:spcAft>
            </a:pPr>
            <a:r>
              <a:rPr lang="en-IN" sz="2200" dirty="0">
                <a:latin typeface="Calibri (Body)"/>
              </a:rPr>
              <a:t>It also matches the malicious packet against the database</a:t>
            </a:r>
            <a:endParaRPr lang="en-IN" sz="2200" dirty="0">
              <a:latin typeface="Calibri (Body)"/>
            </a:endParaRPr>
          </a:p>
          <a:p>
            <a:pPr algn="just">
              <a:spcAft>
                <a:spcPts val="3000"/>
              </a:spcAft>
            </a:pPr>
            <a:r>
              <a:rPr lang="en-IN" sz="2200" dirty="0">
                <a:latin typeface="Calibri (Body)"/>
              </a:rPr>
              <a:t>If found a match, the sensor reports the</a:t>
            </a:r>
            <a:endParaRPr lang="en-IN" sz="2200" dirty="0">
              <a:latin typeface="Calibri (Body)"/>
            </a:endParaRPr>
          </a:p>
          <a:p>
            <a:pPr algn="just">
              <a:spcAft>
                <a:spcPts val="3000"/>
              </a:spcAft>
            </a:pPr>
            <a:r>
              <a:rPr lang="en-IN" sz="2200" dirty="0">
                <a:latin typeface="Calibri (Body)"/>
              </a:rPr>
              <a:t>malicious activity to the management console</a:t>
            </a:r>
            <a:endParaRPr lang="en-US"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2FB154-E05A-4EED-828C-F6078CC8EDF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dirty="0">
                <a:latin typeface="Calibri (Body)"/>
              </a:rPr>
              <a:t>IDS is classified based on its level of operations</a:t>
            </a:r>
            <a:endParaRPr lang="en-US" sz="2200" dirty="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IDS</a:t>
            </a:r>
            <a:endParaRPr lang="en-IN" sz="2200" dirty="0">
              <a:solidFill>
                <a:schemeClr val="tx1"/>
              </a:solidFill>
              <a:latin typeface="Calibri (Body)"/>
            </a:endParaRP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NIDS</a:t>
            </a:r>
            <a:endParaRPr lang="en-IN" sz="2200" dirty="0">
              <a:solidFill>
                <a:schemeClr val="tx1"/>
              </a:solidFill>
              <a:latin typeface="Calibri (Body)"/>
            </a:endParaRP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HIDS</a:t>
            </a:r>
            <a:endParaRPr lang="en-IN" sz="2200" dirty="0">
              <a:solidFill>
                <a:schemeClr val="tx1"/>
              </a:solidFill>
              <a:latin typeface="Calibri (Body)"/>
            </a:endParaRPr>
          </a:p>
        </p:txBody>
      </p:sp>
      <p:cxnSp>
        <p:nvCxnSpPr>
          <p:cNvPr id="14" name="Straight Arrow Connector 13"/>
          <p:cNvCxnSpPr>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pic>
        <p:nvPicPr>
          <p:cNvPr id="17"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F41214-5A2B-4FCF-8F8E-16FFA8A06B1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 Systems</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pic>
        <p:nvPicPr>
          <p:cNvPr id="17"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49329"/>
            <a:ext cx="7010400" cy="52578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10BE84-F3AB-4804-807D-2DC9C422518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Types of Intrusion Detection</a:t>
            </a:r>
            <a:endParaRPr lang="en-IN" sz="3000" dirty="0">
              <a:latin typeface="Calibri (Body)"/>
            </a:endParaRP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70000" lnSpcReduction="20000"/>
          </a:bodyPr>
          <a:lstStyle/>
          <a:p>
            <a:pPr marL="0" indent="0" algn="just">
              <a:buNone/>
            </a:pPr>
            <a:r>
              <a:rPr lang="en-US" sz="3100" b="1" dirty="0">
                <a:latin typeface="Calibri (Body)"/>
              </a:rPr>
              <a:t>(NIDS) : </a:t>
            </a:r>
            <a:r>
              <a:rPr lang="en-US" sz="3100" dirty="0">
                <a:latin typeface="Calibri (Body)"/>
              </a:rPr>
              <a:t>A network intrusion detection system is deployed at a strategic point or points within the network, where it can monitor inbound and outbound traffic to and from all the devices on the network.</a:t>
            </a:r>
            <a:endParaRPr lang="en-US" sz="3100" dirty="0">
              <a:latin typeface="Calibri (Body)"/>
            </a:endParaRPr>
          </a:p>
          <a:p>
            <a:pPr marL="0" indent="0" algn="just">
              <a:buNone/>
            </a:pPr>
            <a:endParaRPr lang="en-US" sz="3100" dirty="0">
              <a:latin typeface="Calibri (Body)"/>
            </a:endParaRPr>
          </a:p>
          <a:p>
            <a:pPr>
              <a:spcAft>
                <a:spcPts val="1200"/>
              </a:spcAft>
              <a:buNone/>
            </a:pPr>
            <a:r>
              <a:rPr lang="en-US" sz="3100" b="1" dirty="0">
                <a:latin typeface="Calibri (Body)"/>
              </a:rPr>
              <a:t>(HIDS) : </a:t>
            </a:r>
            <a:r>
              <a:rPr lang="en-US" sz="3100" dirty="0">
                <a:latin typeface="Calibri (Body)"/>
              </a:rPr>
              <a:t>A host intrusion detection system runs on all computers or devices in the network with direct access to both the internet and the enterprise's internal network. </a:t>
            </a:r>
            <a:endParaRPr lang="en-US" sz="3100" dirty="0">
              <a:latin typeface="Calibri (Body)"/>
            </a:endParaRPr>
          </a:p>
          <a:p>
            <a:pPr>
              <a:spcAft>
                <a:spcPts val="1200"/>
              </a:spcAft>
              <a:buNone/>
            </a:pPr>
            <a:r>
              <a:rPr lang="en-US" sz="3100" dirty="0">
                <a:latin typeface="Calibri (Body)"/>
              </a:rPr>
              <a:t>A HIDS has an advantage over an NIDS in that it may be able to detect anomalous network packets that originate from inside the organization or malicious traffic that an NIDS has failed to detect.</a:t>
            </a:r>
            <a:endParaRPr lang="en-US" sz="3100" dirty="0">
              <a:latin typeface="Calibri (Body)"/>
            </a:endParaRPr>
          </a:p>
          <a:p>
            <a:pPr>
              <a:spcAft>
                <a:spcPts val="1200"/>
              </a:spcAft>
              <a:buNone/>
            </a:pPr>
            <a:r>
              <a:rPr lang="en-US" sz="3100" dirty="0">
                <a:latin typeface="Calibri (Body)"/>
              </a:rPr>
              <a:t> A HIDS may also be able to identify malicious traffic that originates from the host itself, such as when the host has been infected with malware and is attempting to spread to other systems.</a:t>
            </a:r>
            <a:endParaRPr lang="en-US" sz="3100" dirty="0">
              <a:latin typeface="Calibri (Body)"/>
            </a:endParaRPr>
          </a:p>
          <a:p>
            <a:pPr algn="just">
              <a:spcAft>
                <a:spcPts val="3000"/>
              </a:spcAft>
            </a:pPr>
            <a:endParaRPr lang="en-US"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39ACB-C769-4F31-8771-C9571006F03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Components of Intrusion Detection</a:t>
            </a:r>
            <a:endParaRPr lang="en-IN" sz="3000" dirty="0">
              <a:latin typeface="Calibri (Body)"/>
            </a:endParaRPr>
          </a:p>
          <a:p>
            <a:pPr algn="ctr">
              <a:spcBef>
                <a:spcPct val="0"/>
              </a:spcBef>
              <a:defRPr/>
            </a:pPr>
            <a:r>
              <a:rPr lang="en-IN" sz="3000" dirty="0">
                <a:latin typeface="Calibri (Body)"/>
              </a:rPr>
              <a:t>System</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Can 8"/>
          <p:cNvSpPr/>
          <p:nvPr/>
        </p:nvSpPr>
        <p:spPr>
          <a:xfrm>
            <a:off x="2357422" y="1928802"/>
            <a:ext cx="1571636" cy="714380"/>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Decision Table</a:t>
            </a:r>
            <a:endParaRPr lang="en-IN" sz="2000" dirty="0">
              <a:solidFill>
                <a:schemeClr val="tx1"/>
              </a:solidFill>
              <a:latin typeface="Calibri (Body)"/>
            </a:endParaRPr>
          </a:p>
        </p:txBody>
      </p:sp>
      <p:sp>
        <p:nvSpPr>
          <p:cNvPr id="11" name="Rounded Rectangle 10"/>
          <p:cNvSpPr/>
          <p:nvPr/>
        </p:nvSpPr>
        <p:spPr>
          <a:xfrm>
            <a:off x="2285984" y="3357562"/>
            <a:ext cx="2000264" cy="571504"/>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charset="0"/>
              </a:rPr>
              <a:t>Sensor</a:t>
            </a:r>
            <a:endParaRPr lang="en-IN" sz="2000" dirty="0">
              <a:solidFill>
                <a:schemeClr val="tx1"/>
              </a:solidFill>
              <a:latin typeface="Calibri" panose="020F0502020204030204" charset="0"/>
            </a:endParaRPr>
          </a:p>
        </p:txBody>
      </p:sp>
      <p:sp>
        <p:nvSpPr>
          <p:cNvPr id="12" name="Rounded Rectangle 11"/>
          <p:cNvSpPr/>
          <p:nvPr/>
        </p:nvSpPr>
        <p:spPr>
          <a:xfrm>
            <a:off x="2357422" y="4714884"/>
            <a:ext cx="3643338" cy="571504"/>
          </a:xfrm>
          <a:prstGeom prst="roundRect">
            <a:avLst>
              <a:gd name="adj" fmla="val 24536"/>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Body)"/>
              </a:rPr>
              <a:t>Management Console</a:t>
            </a:r>
            <a:endParaRPr lang="en-IN" sz="2000" dirty="0">
              <a:solidFill>
                <a:schemeClr val="tx1"/>
              </a:solidFill>
              <a:latin typeface="Calibri (Body)"/>
            </a:endParaRPr>
          </a:p>
        </p:txBody>
      </p:sp>
      <p:sp>
        <p:nvSpPr>
          <p:cNvPr id="13" name="Rounded Rectangle 12"/>
          <p:cNvSpPr/>
          <p:nvPr/>
        </p:nvSpPr>
        <p:spPr>
          <a:xfrm>
            <a:off x="6000760" y="2000240"/>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charset="0"/>
              </a:rPr>
              <a:t>Detection Engine</a:t>
            </a:r>
            <a:endParaRPr lang="en-IN" sz="2000" dirty="0">
              <a:solidFill>
                <a:schemeClr val="tx1"/>
              </a:solidFill>
              <a:latin typeface="Calibri" panose="020F0502020204030204" charset="0"/>
            </a:endParaRPr>
          </a:p>
        </p:txBody>
      </p:sp>
      <p:sp>
        <p:nvSpPr>
          <p:cNvPr id="14" name="Rounded Rectangle 13"/>
          <p:cNvSpPr/>
          <p:nvPr/>
        </p:nvSpPr>
        <p:spPr>
          <a:xfrm>
            <a:off x="6000760" y="3357562"/>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Calibri" panose="020F0502020204030204" charset="0"/>
              </a:rPr>
              <a:t>Decision Engine</a:t>
            </a:r>
            <a:endParaRPr lang="en-IN" sz="2000" dirty="0">
              <a:solidFill>
                <a:schemeClr val="tx1"/>
              </a:solidFill>
              <a:latin typeface="Calibri" panose="020F0502020204030204" charset="0"/>
            </a:endParaRPr>
          </a:p>
        </p:txBody>
      </p:sp>
      <p:sp>
        <p:nvSpPr>
          <p:cNvPr id="16" name="Up-Down Arrow 15"/>
          <p:cNvSpPr/>
          <p:nvPr/>
        </p:nvSpPr>
        <p:spPr>
          <a:xfrm>
            <a:off x="3000364" y="3929066"/>
            <a:ext cx="142876" cy="785818"/>
          </a:xfrm>
          <a:prstGeom prst="up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2"/>
          <a:srcRect/>
          <a:stretch>
            <a:fillRect/>
          </a:stretch>
        </p:blipFill>
        <p:spPr bwMode="auto">
          <a:xfrm>
            <a:off x="285720" y="2357430"/>
            <a:ext cx="1071570" cy="1316500"/>
          </a:xfrm>
          <a:prstGeom prst="rect">
            <a:avLst/>
          </a:prstGeom>
          <a:noFill/>
          <a:ln w="9525">
            <a:noFill/>
            <a:miter lim="800000"/>
            <a:headEnd/>
            <a:tailEnd/>
          </a:ln>
          <a:effectLst/>
        </p:spPr>
      </p:pic>
      <p:cxnSp>
        <p:nvCxnSpPr>
          <p:cNvPr id="18" name="Straight Arrow Connector 17"/>
          <p:cNvCxnSpPr>
            <a:endCxn id="11" idx="1"/>
          </p:cNvCxnSpPr>
          <p:nvPr/>
        </p:nvCxnSpPr>
        <p:spPr>
          <a:xfrm>
            <a:off x="1428728" y="3000372"/>
            <a:ext cx="857256" cy="64294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4282" y="3929066"/>
            <a:ext cx="1214445" cy="707886"/>
          </a:xfrm>
          <a:prstGeom prst="rect">
            <a:avLst/>
          </a:prstGeom>
        </p:spPr>
        <p:txBody>
          <a:bodyPr wrap="square">
            <a:spAutoFit/>
          </a:bodyPr>
          <a:lstStyle/>
          <a:p>
            <a:pPr algn="ctr"/>
            <a:r>
              <a:rPr lang="en-US" sz="2000" dirty="0">
                <a:latin typeface="Calibri" panose="020F0502020204030204" charset="0"/>
              </a:rPr>
              <a:t>Hosts and Networks</a:t>
            </a:r>
            <a:endParaRPr lang="en-IN" sz="2000" dirty="0">
              <a:latin typeface="Calibri" panose="020F0502020204030204" charset="0"/>
            </a:endParaRPr>
          </a:p>
        </p:txBody>
      </p:sp>
      <p:cxnSp>
        <p:nvCxnSpPr>
          <p:cNvPr id="25" name="Straight Arrow Connector 24"/>
          <p:cNvCxnSpPr>
            <a:stCxn id="9" idx="4"/>
            <a:endCxn id="13" idx="1"/>
          </p:cNvCxnSpPr>
          <p:nvPr/>
        </p:nvCxnSpPr>
        <p:spPr>
          <a:xfrm>
            <a:off x="3929058" y="2285992"/>
            <a:ext cx="207170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822563" y="3035297"/>
            <a:ext cx="64294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80215" y="2964653"/>
            <a:ext cx="78502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1" idx="3"/>
          </p:cNvCxnSpPr>
          <p:nvPr/>
        </p:nvCxnSpPr>
        <p:spPr>
          <a:xfrm rot="10800000" flipV="1">
            <a:off x="4286248" y="2857496"/>
            <a:ext cx="2786082" cy="785818"/>
          </a:xfrm>
          <a:prstGeom prst="bentConnector3">
            <a:avLst>
              <a:gd name="adj1" fmla="val 50000"/>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857884" y="3929065"/>
            <a:ext cx="1857388" cy="1071569"/>
          </a:xfrm>
          <a:prstGeom prst="bentConnector3">
            <a:avLst>
              <a:gd name="adj1" fmla="val -165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8728" y="2714620"/>
            <a:ext cx="1214445" cy="400110"/>
          </a:xfrm>
          <a:prstGeom prst="rect">
            <a:avLst/>
          </a:prstGeom>
        </p:spPr>
        <p:txBody>
          <a:bodyPr wrap="square">
            <a:spAutoFit/>
          </a:bodyPr>
          <a:lstStyle/>
          <a:p>
            <a:pPr algn="ctr"/>
            <a:r>
              <a:rPr lang="en-US" sz="2000" dirty="0">
                <a:latin typeface="Calibri" panose="020F0502020204030204" charset="0"/>
              </a:rPr>
              <a:t>Monitors</a:t>
            </a:r>
            <a:endParaRPr lang="en-IN" sz="2000" dirty="0">
              <a:latin typeface="Calibri" panose="020F0502020204030204" charset="0"/>
            </a:endParaRPr>
          </a:p>
        </p:txBody>
      </p:sp>
      <p:sp>
        <p:nvSpPr>
          <p:cNvPr id="58" name="Rectangle 57"/>
          <p:cNvSpPr/>
          <p:nvPr/>
        </p:nvSpPr>
        <p:spPr>
          <a:xfrm>
            <a:off x="3214678" y="2695193"/>
            <a:ext cx="1214445" cy="590931"/>
          </a:xfrm>
          <a:prstGeom prst="rect">
            <a:avLst/>
          </a:prstGeom>
        </p:spPr>
        <p:txBody>
          <a:bodyPr wrap="square">
            <a:spAutoFit/>
          </a:bodyPr>
          <a:lstStyle/>
          <a:p>
            <a:pPr algn="ctr">
              <a:lnSpc>
                <a:spcPct val="80000"/>
              </a:lnSpc>
            </a:pPr>
            <a:r>
              <a:rPr lang="en-US" sz="2000" dirty="0">
                <a:latin typeface="Calibri" panose="020F0502020204030204" charset="0"/>
              </a:rPr>
              <a:t>Malicious</a:t>
            </a:r>
            <a:endParaRPr lang="en-US" sz="2000" dirty="0">
              <a:latin typeface="Calibri" panose="020F0502020204030204" charset="0"/>
            </a:endParaRPr>
          </a:p>
          <a:p>
            <a:pPr algn="ctr">
              <a:lnSpc>
                <a:spcPct val="80000"/>
              </a:lnSpc>
            </a:pPr>
            <a:r>
              <a:rPr lang="en-US" sz="2000" dirty="0">
                <a:latin typeface="Calibri" panose="020F0502020204030204" charset="0"/>
              </a:rPr>
              <a:t>Detection</a:t>
            </a:r>
            <a:endParaRPr lang="en-IN" sz="2000" dirty="0">
              <a:latin typeface="Calibri" panose="020F0502020204030204" charset="0"/>
            </a:endParaRPr>
          </a:p>
        </p:txBody>
      </p:sp>
      <p:sp>
        <p:nvSpPr>
          <p:cNvPr id="59" name="Rectangle 58"/>
          <p:cNvSpPr/>
          <p:nvPr/>
        </p:nvSpPr>
        <p:spPr>
          <a:xfrm>
            <a:off x="4429124" y="1928802"/>
            <a:ext cx="1214445" cy="400110"/>
          </a:xfrm>
          <a:prstGeom prst="rect">
            <a:avLst/>
          </a:prstGeom>
        </p:spPr>
        <p:txBody>
          <a:bodyPr wrap="square">
            <a:spAutoFit/>
          </a:bodyPr>
          <a:lstStyle/>
          <a:p>
            <a:pPr algn="ctr"/>
            <a:r>
              <a:rPr lang="en-US" sz="2000" dirty="0">
                <a:latin typeface="Calibri" panose="020F0502020204030204" charset="0"/>
              </a:rPr>
              <a:t>Alarm</a:t>
            </a:r>
            <a:endParaRPr lang="en-IN" sz="2000" dirty="0">
              <a:latin typeface="Calibri" panose="020F0502020204030204" charset="0"/>
            </a:endParaRPr>
          </a:p>
        </p:txBody>
      </p:sp>
      <p:sp>
        <p:nvSpPr>
          <p:cNvPr id="60" name="Rectangle 59"/>
          <p:cNvSpPr/>
          <p:nvPr/>
        </p:nvSpPr>
        <p:spPr>
          <a:xfrm>
            <a:off x="7286644" y="2714620"/>
            <a:ext cx="1214445" cy="400110"/>
          </a:xfrm>
          <a:prstGeom prst="rect">
            <a:avLst/>
          </a:prstGeom>
        </p:spPr>
        <p:txBody>
          <a:bodyPr wrap="square">
            <a:spAutoFit/>
          </a:bodyPr>
          <a:lstStyle/>
          <a:p>
            <a:pPr algn="ctr"/>
            <a:r>
              <a:rPr lang="en-US" sz="2000" dirty="0">
                <a:latin typeface="Calibri" panose="020F0502020204030204" charset="0"/>
              </a:rPr>
              <a:t>Response</a:t>
            </a:r>
            <a:endParaRPr lang="en-IN" sz="2000" dirty="0">
              <a:latin typeface="Calibri" panose="020F0502020204030204" charset="0"/>
            </a:endParaRPr>
          </a:p>
        </p:txBody>
      </p:sp>
      <p:sp>
        <p:nvSpPr>
          <p:cNvPr id="61" name="Rectangle 60"/>
          <p:cNvSpPr/>
          <p:nvPr/>
        </p:nvSpPr>
        <p:spPr>
          <a:xfrm>
            <a:off x="7572396" y="4143380"/>
            <a:ext cx="1214445" cy="707886"/>
          </a:xfrm>
          <a:prstGeom prst="rect">
            <a:avLst/>
          </a:prstGeom>
        </p:spPr>
        <p:txBody>
          <a:bodyPr wrap="square">
            <a:spAutoFit/>
          </a:bodyPr>
          <a:lstStyle/>
          <a:p>
            <a:pPr algn="ctr"/>
            <a:r>
              <a:rPr lang="en-US" sz="2000" dirty="0">
                <a:latin typeface="Calibri" panose="020F0502020204030204" charset="0"/>
              </a:rPr>
              <a:t>Action</a:t>
            </a:r>
            <a:endParaRPr lang="en-US" sz="2000" dirty="0">
              <a:latin typeface="Calibri" panose="020F0502020204030204" charset="0"/>
            </a:endParaRPr>
          </a:p>
          <a:p>
            <a:pPr algn="ctr"/>
            <a:r>
              <a:rPr lang="en-US" sz="2000" dirty="0">
                <a:latin typeface="Calibri" panose="020F0502020204030204" charset="0"/>
              </a:rPr>
              <a:t>Report</a:t>
            </a:r>
            <a:endParaRPr lang="en-IN" sz="2000" dirty="0">
              <a:latin typeface="Calibri" panose="020F0502020204030204" charset="0"/>
            </a:endParaRPr>
          </a:p>
        </p:txBody>
      </p:sp>
      <p:sp>
        <p:nvSpPr>
          <p:cNvPr id="62" name="Rectangle 61"/>
          <p:cNvSpPr/>
          <p:nvPr/>
        </p:nvSpPr>
        <p:spPr>
          <a:xfrm>
            <a:off x="4357686" y="3143248"/>
            <a:ext cx="1704988" cy="400110"/>
          </a:xfrm>
          <a:prstGeom prst="rect">
            <a:avLst/>
          </a:prstGeom>
        </p:spPr>
        <p:txBody>
          <a:bodyPr wrap="square">
            <a:spAutoFit/>
          </a:bodyPr>
          <a:lstStyle/>
          <a:p>
            <a:pPr algn="ctr"/>
            <a:r>
              <a:rPr lang="en-US" sz="2000" dirty="0">
                <a:latin typeface="Calibri" panose="020F0502020204030204" charset="0"/>
              </a:rPr>
              <a:t>Configuration </a:t>
            </a:r>
            <a:endParaRPr lang="en-IN" sz="2000" dirty="0">
              <a:latin typeface="Calibri" panose="020F0502020204030204" charset="0"/>
            </a:endParaRPr>
          </a:p>
        </p:txBody>
      </p:sp>
      <p:sp>
        <p:nvSpPr>
          <p:cNvPr id="63" name="Rectangle 62"/>
          <p:cNvSpPr/>
          <p:nvPr/>
        </p:nvSpPr>
        <p:spPr>
          <a:xfrm>
            <a:off x="2786050" y="4000504"/>
            <a:ext cx="3143272" cy="707886"/>
          </a:xfrm>
          <a:prstGeom prst="rect">
            <a:avLst/>
          </a:prstGeom>
        </p:spPr>
        <p:txBody>
          <a:bodyPr wrap="square">
            <a:spAutoFit/>
          </a:bodyPr>
          <a:lstStyle/>
          <a:p>
            <a:pPr algn="ctr"/>
            <a:r>
              <a:rPr lang="en-US" sz="2000" dirty="0">
                <a:latin typeface="Calibri" panose="020F0502020204030204" charset="0"/>
              </a:rPr>
              <a:t>Manages and Reports</a:t>
            </a:r>
            <a:endParaRPr lang="en-US" sz="2000" dirty="0">
              <a:latin typeface="Calibri" panose="020F0502020204030204" charset="0"/>
            </a:endParaRPr>
          </a:p>
          <a:p>
            <a:pPr algn="ctr"/>
            <a:r>
              <a:rPr lang="en-US" sz="2000" dirty="0">
                <a:latin typeface="Calibri" panose="020F0502020204030204" charset="0"/>
              </a:rPr>
              <a:t>Information Recorded </a:t>
            </a:r>
            <a:endParaRPr lang="en-IN" sz="2000" dirty="0">
              <a:latin typeface="Calibri" panose="020F0502020204030204" charset="0"/>
            </a:endParaRPr>
          </a:p>
        </p:txBody>
      </p:sp>
      <p:sp>
        <p:nvSpPr>
          <p:cNvPr id="29" name="Rectangle 28"/>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endParaRPr lang="en-US" dirty="0">
              <a:solidFill>
                <a:schemeClr val="bg1">
                  <a:lumMod val="50000"/>
                </a:schemeClr>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9E141C-508F-47D4-9980-DE7EBC1D94B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Recap </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Rectangle 9"/>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
        <p:nvSpPr>
          <p:cNvPr id="9" name="Content Placeholder 2"/>
          <p:cNvSpPr>
            <a:spLocks noGrp="1"/>
          </p:cNvSpPr>
          <p:nvPr>
            <p:ph idx="1"/>
          </p:nvPr>
        </p:nvSpPr>
        <p:spPr>
          <a:xfrm>
            <a:off x="533400" y="1143000"/>
            <a:ext cx="8229600" cy="4929206"/>
          </a:xfrm>
        </p:spPr>
        <p:txBody>
          <a:bodyPr>
            <a:normAutofit/>
          </a:bodyPr>
          <a:lstStyle/>
          <a:p>
            <a:pPr>
              <a:spcAft>
                <a:spcPts val="1200"/>
              </a:spcAft>
            </a:pPr>
            <a:r>
              <a:rPr lang="en-IN" sz="2200" dirty="0">
                <a:solidFill>
                  <a:srgbClr val="FF0000"/>
                </a:solidFill>
                <a:latin typeface="Calibri (Body)"/>
              </a:rPr>
              <a:t>Firewalls </a:t>
            </a:r>
            <a:endParaRPr lang="en-IN" sz="2200" dirty="0">
              <a:solidFill>
                <a:srgbClr val="FF0000"/>
              </a:solidFill>
              <a:latin typeface="Calibri (Body)"/>
            </a:endParaRPr>
          </a:p>
          <a:p>
            <a:pPr>
              <a:spcAft>
                <a:spcPts val="1200"/>
              </a:spcAft>
              <a:buNone/>
            </a:pPr>
            <a:r>
              <a:rPr lang="en-IN" sz="2200" dirty="0">
                <a:latin typeface="Calibri (Body)"/>
              </a:rPr>
              <a:t>		-Packet filtering firewalls</a:t>
            </a:r>
            <a:endParaRPr lang="en-IN" sz="2200" dirty="0">
              <a:latin typeface="Calibri (Body)"/>
            </a:endParaRPr>
          </a:p>
          <a:p>
            <a:pPr>
              <a:spcAft>
                <a:spcPts val="1200"/>
              </a:spcAft>
              <a:buNone/>
            </a:pPr>
            <a:r>
              <a:rPr lang="en-IN" sz="2200" dirty="0">
                <a:latin typeface="Calibri (Body)"/>
              </a:rPr>
              <a:t>		-Application level Gateway </a:t>
            </a:r>
            <a:endParaRPr lang="en-IN" sz="2200" dirty="0">
              <a:latin typeface="Calibri (Body)"/>
            </a:endParaRPr>
          </a:p>
          <a:p>
            <a:pPr>
              <a:spcAft>
                <a:spcPts val="1200"/>
              </a:spcAft>
              <a:buNone/>
            </a:pPr>
            <a:r>
              <a:rPr lang="en-IN" sz="2200" dirty="0">
                <a:latin typeface="Calibri (Body)"/>
              </a:rPr>
              <a:t>		-Circuit-level Gateway </a:t>
            </a:r>
            <a:endParaRPr lang="en-IN" sz="2200" dirty="0">
              <a:latin typeface="Calibri (Body)"/>
            </a:endParaRPr>
          </a:p>
          <a:p>
            <a:pPr>
              <a:spcAft>
                <a:spcPts val="1200"/>
              </a:spcAft>
            </a:pPr>
            <a:r>
              <a:rPr lang="en-IN" sz="2200" dirty="0">
                <a:solidFill>
                  <a:srgbClr val="FF0000"/>
                </a:solidFill>
                <a:latin typeface="Calibri (Body)"/>
              </a:rPr>
              <a:t>Virtual Private Network (VPN) </a:t>
            </a:r>
            <a:endParaRPr lang="en-IN" sz="2200" dirty="0">
              <a:solidFill>
                <a:srgbClr val="FF0000"/>
              </a:solidFill>
              <a:latin typeface="Calibri (Body)"/>
            </a:endParaRPr>
          </a:p>
          <a:p>
            <a:pPr>
              <a:spcAft>
                <a:spcPts val="1200"/>
              </a:spcAft>
            </a:pPr>
            <a:r>
              <a:rPr lang="en-IN" sz="2200" dirty="0">
                <a:solidFill>
                  <a:srgbClr val="FF0000"/>
                </a:solidFill>
                <a:latin typeface="Calibri (Body)"/>
              </a:rPr>
              <a:t>Intrusion Detection Systems(IDS) </a:t>
            </a:r>
            <a:endParaRPr lang="en-IN" sz="2200" dirty="0">
              <a:solidFill>
                <a:srgbClr val="FF0000"/>
              </a:solidFill>
              <a:latin typeface="Calibri (Body)"/>
            </a:endParaRPr>
          </a:p>
          <a:p>
            <a:pPr lvl="2">
              <a:spcAft>
                <a:spcPts val="1200"/>
              </a:spcAft>
              <a:buNone/>
            </a:pPr>
            <a:r>
              <a:rPr lang="en-IN" sz="2200" dirty="0">
                <a:latin typeface="Calibri (Body)"/>
              </a:rPr>
              <a:t>-NIDS </a:t>
            </a:r>
            <a:endParaRPr lang="en-IN" sz="2200" dirty="0">
              <a:latin typeface="Calibri (Body)"/>
            </a:endParaRPr>
          </a:p>
          <a:p>
            <a:pPr>
              <a:spcAft>
                <a:spcPts val="1200"/>
              </a:spcAft>
              <a:buNone/>
            </a:pPr>
            <a:r>
              <a:rPr lang="en-IN" sz="2200" dirty="0">
                <a:latin typeface="Calibri (Body)"/>
              </a:rPr>
              <a:t>		-HIDS </a:t>
            </a:r>
            <a:endParaRPr lang="en-IN" sz="2200" dirty="0">
              <a:latin typeface="Calibri (Body)"/>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8EB35B-EC93-4606-AC3F-F777272A3FD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Control(CO2)</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81200"/>
            <a:ext cx="8229600" cy="3048000"/>
          </a:xfrm>
        </p:spPr>
        <p:txBody>
          <a:bodyPr>
            <a:normAutofit/>
          </a:bodyPr>
          <a:lstStyle/>
          <a:p>
            <a:pPr algn="just">
              <a:lnSpc>
                <a:spcPct val="150000"/>
              </a:lnSpc>
            </a:pPr>
            <a:r>
              <a:rPr lang="en-US" sz="2200" dirty="0">
                <a:latin typeface="Calibri (Body)"/>
              </a:rPr>
              <a:t>The term ‘access control’ refers to “the control of access to system resources after a user’s account credentials and identity have been authenticated and access to the system has been granted.” </a:t>
            </a:r>
            <a:endParaRPr lang="en-US" sz="2200" dirty="0">
              <a:latin typeface="Calibri (Body)"/>
            </a:endParaRPr>
          </a:p>
          <a:p>
            <a:pPr algn="just">
              <a:lnSpc>
                <a:spcPct val="150000"/>
              </a:lnSpc>
            </a:pPr>
            <a:r>
              <a:rPr lang="en-US" sz="2200" dirty="0">
                <a:latin typeface="Calibri (Body)"/>
              </a:rPr>
              <a:t>The permission to access a resource is called Authorization</a:t>
            </a:r>
            <a:r>
              <a:rPr lang="en-US" sz="2200" dirty="0"/>
              <a:t>.</a:t>
            </a:r>
            <a:endParaRPr lang="en-US" sz="2200"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825A51-99C0-402A-904B-FCEA0F076FB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graphicFrame>
        <p:nvGraphicFramePr>
          <p:cNvPr id="9" name="Diagram 8"/>
          <p:cNvGraphicFramePr/>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42910" y="5005999"/>
            <a:ext cx="2646355" cy="923330"/>
          </a:xfrm>
          <a:prstGeom prst="rect">
            <a:avLst/>
          </a:prstGeom>
          <a:ln>
            <a:solidFill>
              <a:schemeClr val="accent2"/>
            </a:solidFill>
          </a:ln>
        </p:spPr>
        <p:txBody>
          <a:bodyPr wrap="square">
            <a:spAutoFit/>
          </a:bodyPr>
          <a:lstStyle/>
          <a:p>
            <a:pPr algn="just"/>
            <a:r>
              <a:rPr lang="en-US" dirty="0">
                <a:latin typeface="LiberationSerif"/>
              </a:rPr>
              <a:t>User can create, read, edit, or delete file on the server.</a:t>
            </a:r>
            <a:endParaRPr lang="en-US" dirty="0"/>
          </a:p>
        </p:txBody>
      </p:sp>
      <p:sp>
        <p:nvSpPr>
          <p:cNvPr id="11" name="Rectangle 10"/>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dirty="0">
                <a:latin typeface="LiberationSerif"/>
              </a:rPr>
              <a:t>User can execute a program on an application server.</a:t>
            </a:r>
            <a:endParaRPr lang="en-US" dirty="0"/>
          </a:p>
        </p:txBody>
      </p:sp>
      <p:sp>
        <p:nvSpPr>
          <p:cNvPr id="12" name="Rectangle 11"/>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dirty="0">
                <a:latin typeface="LiberationSerif"/>
              </a:rPr>
              <a:t>User can retrieve or update information in a database.</a:t>
            </a:r>
            <a:endParaRPr lang="en-US" dirty="0"/>
          </a:p>
        </p:txBody>
      </p:sp>
      <p:pic>
        <p:nvPicPr>
          <p:cNvPr id="13"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469848-3EF2-49B9-BCE0-44036DB01B17}"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graphicFrame>
        <p:nvGraphicFramePr>
          <p:cNvPr id="13" name="Diagram 12"/>
          <p:cNvGraphicFramePr/>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Security of Information system and Risk factors.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Examine security threats and vulnerability in various scenarios.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Understand concept of cryptography and encryption technique to protect the data from cyber-attack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Provide protection for software and hardware.</a:t>
            </a:r>
            <a:endParaRPr lang="en-IN" sz="2000" dirty="0">
              <a:solidFill>
                <a:schemeClr val="dk1"/>
              </a:solidFill>
            </a:endParaRPr>
          </a:p>
          <a:p>
            <a:pPr>
              <a:buNone/>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2A9192B-F225-4806-BCB4-5E18CEDF2214}" type="datetime1">
              <a:rPr lang="en-US" smtClean="0"/>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8"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Course Objective</a:t>
            </a:r>
            <a:endParaRPr lang="en-US" sz="2400" dirty="0">
              <a:cs typeface="Calibri" panose="020F0502020204030204"/>
            </a:endParaRPr>
          </a:p>
        </p:txBody>
      </p:sp>
      <p:sp>
        <p:nvSpPr>
          <p:cNvPr id="10" name="Footer Placeholder 12"/>
          <p:cNvSpPr>
            <a:spLocks noGrp="1"/>
          </p:cNvSpPr>
          <p:nvPr>
            <p:ph type="ftr" sz="quarter" idx="11"/>
          </p:nvPr>
        </p:nvSpPr>
        <p:spPr>
          <a:xfrm>
            <a:off x="2857488" y="6357958"/>
            <a:ext cx="5286412" cy="365125"/>
          </a:xfrm>
        </p:spPr>
        <p:txBody>
          <a:bodyPr/>
          <a:lstStyle/>
          <a:p>
            <a:r>
              <a:rPr lang="en-US" dirty="0"/>
              <a:t>Sujeet Singh Bhadouria         Cyber security ANC0301                                     Unit 2</a:t>
            </a:r>
            <a:endParaRPr lang="en-US" dirty="0"/>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5F0EFB-3329-4E05-8705-D04AB4021A1F}"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Mandatory Access Control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18" name="TextBox 17"/>
          <p:cNvSpPr txBox="1"/>
          <p:nvPr/>
        </p:nvSpPr>
        <p:spPr>
          <a:xfrm>
            <a:off x="533400" y="1791269"/>
            <a:ext cx="83058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Mandatory access control is widely considered the </a:t>
            </a:r>
            <a:r>
              <a:rPr lang="en-US" sz="2200" dirty="0">
                <a:solidFill>
                  <a:srgbClr val="FF0000"/>
                </a:solidFill>
                <a:latin typeface="Calibri (Body)"/>
              </a:rPr>
              <a:t>most restrictive access</a:t>
            </a:r>
            <a:r>
              <a:rPr lang="en-US" sz="2200" dirty="0">
                <a:latin typeface="Calibri (Body)"/>
              </a:rPr>
              <a:t> control model in existence.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This type of access control allows only the system's owner to control and manage access based on the settings laid out by the system's programmed parameters.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Such parameters can't be altered or bypassed. The end user doesn't have control over any of the permissions or privileges.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They can only access points that the system owners allow them to access. Because of its high level of restriction, MAC is usually used for facilities or organizations that require maximum security, such as government facilities.</a:t>
            </a:r>
            <a:endParaRPr lang="en-IN" sz="2200" dirty="0">
              <a:latin typeface="Calibri (Body)"/>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DEB53B-FA70-4950-BD8B-E0B37B68177D}"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Discretionary Access Control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p:cNvSpPr txBox="1"/>
          <p:nvPr/>
        </p:nvSpPr>
        <p:spPr>
          <a:xfrm>
            <a:off x="609600" y="2124555"/>
            <a:ext cx="8305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Discretionary access control is the least restrictive type of access control.</a:t>
            </a:r>
            <a:endParaRPr lang="en-US" sz="2200" dirty="0">
              <a:latin typeface="Calibri (Body)"/>
            </a:endParaRPr>
          </a:p>
          <a:p>
            <a:pPr algn="just"/>
            <a:r>
              <a:rPr lang="en-US" sz="2200" dirty="0">
                <a:latin typeface="Calibri (Body)"/>
              </a:rPr>
              <a:t>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Under this system, individuals are granted complete control over any objects they own and any programs associated with such objects. </a:t>
            </a:r>
            <a:endParaRPr lang="en-US" sz="2200" dirty="0">
              <a:latin typeface="Calibri (Body)"/>
            </a:endParaRPr>
          </a:p>
          <a:p>
            <a:pPr algn="just"/>
            <a:endParaRPr lang="en-US" sz="2200" dirty="0">
              <a:latin typeface="Calibri (Body)"/>
            </a:endParaRPr>
          </a:p>
          <a:p>
            <a:pPr marL="285750" indent="-285750" algn="just">
              <a:buFont typeface="Arial" panose="020B0604020202020204" pitchFamily="34" charset="0"/>
              <a:buChar char="•"/>
            </a:pPr>
            <a:r>
              <a:rPr lang="en-US" sz="2200" dirty="0">
                <a:latin typeface="Calibri (Body)"/>
              </a:rPr>
              <a:t>The individuals can then determine who has access to their objects by programming security level settings for other users.</a:t>
            </a:r>
            <a:endParaRPr lang="en-IN" sz="2200" dirty="0">
              <a:latin typeface="Calibri (Body)"/>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5CE5A5-E7BC-4D7C-803F-4CE41ACFF5E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000" dirty="0">
                <a:latin typeface="Calibri (Body)"/>
              </a:rPr>
              <a:t>Role-Based Access Control</a:t>
            </a:r>
            <a:endParaRPr lang="en-US"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p:cNvSpPr txBox="1"/>
          <p:nvPr/>
        </p:nvSpPr>
        <p:spPr>
          <a:xfrm>
            <a:off x="228600" y="1520785"/>
            <a:ext cx="8686800" cy="2800767"/>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Also known as nondiscretionary access control, role-based access control provides access based on an individual's position in an organization.</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 In these systems, predefined roles are associated with specific permissions. They allow the administrator to assign an individual only the amount of access required for them to do their job.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Because of its simplicity, this type of access control is one of the most popular forms used in businesses. </a:t>
            </a:r>
            <a:endParaRPr lang="en-US" sz="2200" dirty="0">
              <a:latin typeface="Calibri (Body)"/>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F7B54D-BB8C-4FF8-BD3E-F1C702887178}"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Rule-Based Access Control</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1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9" name="TextBox 8"/>
          <p:cNvSpPr txBox="1"/>
          <p:nvPr/>
        </p:nvSpPr>
        <p:spPr>
          <a:xfrm>
            <a:off x="381000" y="1675778"/>
            <a:ext cx="8382000" cy="3816429"/>
          </a:xfrm>
          <a:prstGeom prst="rect">
            <a:avLst/>
          </a:prstGeom>
          <a:noFill/>
        </p:spPr>
        <p:txBody>
          <a:bodyPr wrap="square">
            <a:spAutoFit/>
          </a:bodyPr>
          <a:lstStyle/>
          <a:p>
            <a:pPr marL="285750" indent="-285750" algn="just">
              <a:buFont typeface="Arial" panose="020B0604020202020204" pitchFamily="34" charset="0"/>
              <a:buChar char="•"/>
            </a:pPr>
            <a:r>
              <a:rPr lang="en-US" sz="2200" dirty="0">
                <a:latin typeface="Calibri (Body)"/>
              </a:rPr>
              <a:t>The last of the four main types of access control for businesses is rule-based access control.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This system assigns or denies access to users based on a set of dynamic rules and limitations defined by the owner or system administrator.</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 Such rules may limit access based on a number of unique situations, such as the individual's location, the time of day, or the device being used. </a:t>
            </a:r>
            <a:endParaRPr lang="en-US" sz="2200" dirty="0">
              <a:latin typeface="Calibri (Body)"/>
            </a:endParaRPr>
          </a:p>
          <a:p>
            <a:pPr marL="285750" indent="-285750" algn="just">
              <a:buFont typeface="Arial" panose="020B0604020202020204" pitchFamily="34" charset="0"/>
              <a:buChar char="•"/>
            </a:pPr>
            <a:r>
              <a:rPr lang="en-US" sz="2200" dirty="0">
                <a:latin typeface="Calibri (Body)"/>
              </a:rPr>
              <a:t>The ability to customize rules and permissions makes RBAC an ideal form of access control for businesses that require a dynamic security solution.</a:t>
            </a:r>
            <a:endParaRPr lang="en-IN" sz="2200" dirty="0">
              <a:latin typeface="Calibri (Body)"/>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access control?</a:t>
            </a:r>
            <a:endParaRPr lang="en-IN" sz="2400" dirty="0"/>
          </a:p>
          <a:p>
            <a:pPr marL="457200" indent="-457200">
              <a:buFont typeface="+mj-lt"/>
              <a:buAutoNum type="arabicPeriod"/>
            </a:pPr>
            <a:r>
              <a:rPr lang="en-US" sz="2400" dirty="0"/>
              <a:t>Differentiate MAC and DAC.</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endParaRPr lang="en-IN" sz="2400" dirty="0"/>
          </a:p>
          <a:p>
            <a:pPr marL="457200" indent="-457200">
              <a:buFont typeface="+mj-lt"/>
              <a:buAutoNum type="arabicPeriod"/>
            </a:pPr>
            <a:r>
              <a:rPr lang="en-IN" sz="2400" dirty="0"/>
              <a:t>Write types of access control.</a:t>
            </a:r>
            <a:endParaRPr lang="en-IN" sz="2400" dirty="0"/>
          </a:p>
        </p:txBody>
      </p:sp>
      <p:sp>
        <p:nvSpPr>
          <p:cNvPr id="4" name="Date Placeholder 3"/>
          <p:cNvSpPr>
            <a:spLocks noGrp="1"/>
          </p:cNvSpPr>
          <p:nvPr>
            <p:ph type="dt" sz="half" idx="10"/>
          </p:nvPr>
        </p:nvSpPr>
        <p:spPr/>
        <p:txBody>
          <a:bodyPr/>
          <a:lstStyle/>
          <a:p>
            <a:fld id="{C1CFFD4E-B7AB-4FB9-822D-E5E35CB4D2E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endParaRPr lang="en-US" sz="2200" dirty="0">
              <a:latin typeface="Calibri (Body)"/>
            </a:endParaRPr>
          </a:p>
          <a:p>
            <a:pPr marL="457200" indent="-457200" algn="just">
              <a:buFont typeface="+mj-lt"/>
              <a:buAutoNum type="arabicPeriod"/>
            </a:pPr>
            <a:r>
              <a:rPr lang="en-US" sz="2200" dirty="0">
                <a:latin typeface="Calibri (Body)"/>
              </a:rPr>
              <a:t>Explain the working of Virtual Private network?</a:t>
            </a:r>
            <a:endParaRPr lang="en-US" sz="2200" dirty="0">
              <a:latin typeface="Calibri (Body)"/>
            </a:endParaRPr>
          </a:p>
          <a:p>
            <a:pPr marL="457200" indent="-457200" algn="just">
              <a:buFont typeface="+mj-lt"/>
              <a:buAutoNum type="arabicPeriod"/>
            </a:pPr>
            <a:r>
              <a:rPr lang="en-US" sz="2200" dirty="0">
                <a:latin typeface="Calibri (Body)"/>
              </a:rPr>
              <a:t>Explain types of Firewall?	</a:t>
            </a:r>
            <a:endParaRPr lang="en-US" sz="2200" dirty="0">
              <a:latin typeface="Calibri (Body)"/>
            </a:endParaRPr>
          </a:p>
          <a:p>
            <a:pPr marL="457200" indent="-457200" algn="just">
              <a:buFont typeface="+mj-lt"/>
              <a:buAutoNum type="arabicPeriod"/>
            </a:pPr>
            <a:r>
              <a:rPr lang="en-US" sz="2200" dirty="0">
                <a:latin typeface="Calibri (Body)"/>
              </a:rPr>
              <a:t>What is the data security consideration? Explain in this reference Data backup security, Data archival security and Data disposal considerations?</a:t>
            </a:r>
            <a:r>
              <a:rPr lang="en-US" sz="2200" b="1" dirty="0">
                <a:latin typeface="Calibri (Body)"/>
              </a:rPr>
              <a:t>	</a:t>
            </a:r>
            <a:endParaRPr lang="en-US" sz="2200" b="1" dirty="0">
              <a:latin typeface="Calibri (Body)"/>
            </a:endParaRPr>
          </a:p>
          <a:p>
            <a:pPr marL="457200" indent="-457200" algn="just">
              <a:buFont typeface="+mj-lt"/>
              <a:buAutoNum type="arabicPeriod"/>
            </a:pPr>
            <a:r>
              <a:rPr lang="en-US" sz="2200" dirty="0">
                <a:latin typeface="Calibri (Body)"/>
              </a:rPr>
              <a:t>w can be Intrusion Detection system is the backbone of Information system? Justify along with its categories?</a:t>
            </a:r>
            <a:endParaRPr lang="en-US" sz="2200" dirty="0">
              <a:latin typeface="Calibri (Body)"/>
            </a:endParaRPr>
          </a:p>
          <a:p>
            <a:pPr marL="457200" indent="-457200" algn="just">
              <a:buFont typeface="+mj-lt"/>
              <a:buAutoNum type="arabicPeriod"/>
            </a:pPr>
            <a:endParaRPr lang="en-US" sz="2200" dirty="0">
              <a:latin typeface="Calibri (Body)"/>
            </a:endParaRP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3FB65175-0027-45D0-9B60-450981CB17D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1"/>
              </a:rPr>
              <a:t>https://www.youtube.com/watch?v=Zl_BQoJqClM</a:t>
            </a:r>
            <a:endParaRPr lang="en-US" sz="2200" dirty="0"/>
          </a:p>
          <a:p>
            <a:r>
              <a:rPr lang="en-US" sz="2200" dirty="0">
                <a:hlinkClick r:id="rId2"/>
              </a:rPr>
              <a:t>https://www.youtube.com/watch?v=mY_LtZhd6xU</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DAFCEB40-363C-420A-86FC-36242D5A72C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a:t>
            </a:r>
            <a:r>
              <a:rPr kumimoji="0" lang="en-US" sz="3000" b="0" i="0" u="none" strike="noStrike" kern="1200" cap="none" spc="0" normalizeH="0" noProof="0" dirty="0">
                <a:ln>
                  <a:noFill/>
                </a:ln>
                <a:solidFill>
                  <a:schemeClr val="dk1"/>
                </a:solidFill>
                <a:effectLst/>
                <a:uLnTx/>
                <a:uFillTx/>
                <a:latin typeface="+mn-lt"/>
                <a:ea typeface="+mn-ea"/>
                <a:cs typeface="+mn-cs"/>
              </a:rPr>
              <a:t> Link</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CA0E9AA-B12A-4443-90B9-4FF1C44214CE}"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444240"/>
        </p:xfrm>
        <a:graphic>
          <a:graphicData uri="http://schemas.openxmlformats.org/drawingml/2006/table">
            <a:tbl>
              <a:tblPr firstRow="1" bandRow="1">
                <a:tableStyleId>{5C22544A-7EE6-4342-B048-85BDC9FD1C3A}</a:tableStyleId>
              </a:tblPr>
              <a:tblGrid>
                <a:gridCol w="2540000"/>
                <a:gridCol w="2540000"/>
                <a:gridCol w="2540000"/>
              </a:tblGrid>
              <a:tr h="415895">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2632105">
                <a:tc>
                  <a:txBody>
                    <a:bodyPr/>
                    <a:lstStyle/>
                    <a:p>
                      <a:pPr marL="0" indent="0" algn="ctr">
                        <a:buFont typeface="Arial" panose="020B0604020202020204" pitchFamily="34" charset="0"/>
                        <a:buNone/>
                      </a:pPr>
                      <a:r>
                        <a:rPr lang="en-IN" sz="2200" kern="1200" dirty="0">
                          <a:solidFill>
                            <a:schemeClr val="dk1"/>
                          </a:solidFill>
                          <a:latin typeface="Calibri (Body)"/>
                          <a:ea typeface="+mn-ea"/>
                          <a:cs typeface="Times New Roman" panose="02020603050405020304" pitchFamily="18" charset="0"/>
                        </a:rPr>
                        <a:t>Security Threats</a:t>
                      </a:r>
                      <a:endParaRPr lang="en-US" sz="2200" b="1" dirty="0">
                        <a:solidFill>
                          <a:schemeClr val="tx1"/>
                        </a:solidFill>
                        <a:latin typeface="Calibri (Body)"/>
                        <a:cs typeface="Times New Roman" panose="02020603050405020304" pitchFamily="18" charset="0"/>
                      </a:endParaRPr>
                    </a:p>
                  </a:txBody>
                  <a:tcPr marL="0" marR="0" marT="0" marB="0" anchor="ctr"/>
                </a:tc>
                <a:tc>
                  <a:txBody>
                    <a:bodyPr/>
                    <a:lstStyle/>
                    <a:p>
                      <a:pPr algn="just"/>
                      <a:r>
                        <a:rPr lang="en-IN" sz="2200" b="0" i="0" kern="1200" dirty="0">
                          <a:solidFill>
                            <a:schemeClr val="dk1"/>
                          </a:solidFill>
                          <a:latin typeface="Calibri (Body)"/>
                          <a:ea typeface="+mn-ea"/>
                          <a:cs typeface="Times New Roman" panose="02020603050405020304" pitchFamily="18" charset="0"/>
                        </a:rPr>
                        <a:t>Study the</a:t>
                      </a:r>
                      <a:r>
                        <a:rPr lang="en-IN" sz="2200" b="0" i="0" kern="1200" baseline="0" dirty="0">
                          <a:solidFill>
                            <a:schemeClr val="dk1"/>
                          </a:solidFill>
                          <a:latin typeface="Calibri (Body)"/>
                          <a:ea typeface="+mn-ea"/>
                          <a:cs typeface="Times New Roman" panose="02020603050405020304" pitchFamily="18" charset="0"/>
                        </a:rPr>
                        <a:t> various security threats characteristics </a:t>
                      </a:r>
                      <a:r>
                        <a:rPr lang="en-IN" sz="2200" kern="1200" dirty="0">
                          <a:solidFill>
                            <a:schemeClr val="dk1"/>
                          </a:solidFill>
                          <a:latin typeface="Calibri (Body)"/>
                          <a:ea typeface="+mn-ea"/>
                          <a:cs typeface="Times New Roman" panose="02020603050405020304" pitchFamily="18" charset="0"/>
                        </a:rPr>
                        <a:t>Viruses, Worms, Trojan Horse, Bombs, Trapdoors, Spoofs, E-mail Viruses, Macro Viruses, Malicious Software</a:t>
                      </a:r>
                      <a:endParaRPr lang="en-GB" sz="2200" dirty="0">
                        <a:latin typeface="Calibri (Body)"/>
                        <a:cs typeface="Times New Roman" panose="02020603050405020304"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Calibri (Body)"/>
                          <a:ea typeface="+mn-ea"/>
                          <a:cs typeface="Times New Roman" panose="02020603050405020304" pitchFamily="18" charset="0"/>
                        </a:rPr>
                        <a:t>CO2</a:t>
                      </a:r>
                      <a:endParaRPr lang="en-IN" sz="2200" kern="1200" dirty="0">
                        <a:solidFill>
                          <a:schemeClr val="dk1"/>
                        </a:solidFill>
                        <a:latin typeface="Calibri (Body)"/>
                        <a:ea typeface="+mn-ea"/>
                        <a:cs typeface="Times New Roman" panose="02020603050405020304" pitchFamily="18" charset="0"/>
                      </a:endParaRPr>
                    </a:p>
                  </a:txBody>
                  <a:tcPr anchor="ct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648FCC-8851-4331-838A-2C5CCEA9CE1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Security Threats(CO2)</a:t>
            </a:r>
            <a:endParaRPr lang="en-IN" sz="3000" dirty="0">
              <a:latin typeface="Calibri (Body)"/>
            </a:endParaRPr>
          </a:p>
          <a:p>
            <a:pPr algn="ctr">
              <a:spcBef>
                <a:spcPct val="0"/>
              </a:spcBef>
              <a:defRPr/>
            </a:pPr>
            <a:r>
              <a:rPr lang="en-IN" sz="3000" dirty="0">
                <a:latin typeface="Calibri (Body)"/>
              </a:rPr>
              <a:t> </a:t>
            </a:r>
            <a:endParaRPr lang="en-US" sz="3000" dirty="0">
              <a:latin typeface="Calibri (Body)"/>
            </a:endParaRPr>
          </a:p>
        </p:txBody>
      </p:sp>
      <p:sp>
        <p:nvSpPr>
          <p:cNvPr id="9" name="Content Placeholder 2"/>
          <p:cNvSpPr>
            <a:spLocks noGrp="1"/>
          </p:cNvSpPr>
          <p:nvPr>
            <p:ph idx="1"/>
          </p:nvPr>
        </p:nvSpPr>
        <p:spPr>
          <a:xfrm>
            <a:off x="533400" y="1268760"/>
            <a:ext cx="8287072" cy="4887026"/>
          </a:xfrm>
        </p:spPr>
        <p:txBody>
          <a:bodyPr>
            <a:normAutofit fontScale="92500" lnSpcReduction="10000"/>
          </a:bodyPr>
          <a:lstStyle/>
          <a:p>
            <a:pPr>
              <a:spcAft>
                <a:spcPts val="1200"/>
              </a:spcAft>
            </a:pPr>
            <a:r>
              <a:rPr lang="en-IN" sz="1800" dirty="0">
                <a:latin typeface="Calibri (Body)"/>
              </a:rPr>
              <a:t>Viruses</a:t>
            </a:r>
            <a:endParaRPr lang="en-IN" sz="1800" dirty="0">
              <a:latin typeface="Calibri (Body)"/>
            </a:endParaRPr>
          </a:p>
          <a:p>
            <a:pPr>
              <a:spcAft>
                <a:spcPts val="1200"/>
              </a:spcAft>
            </a:pPr>
            <a:r>
              <a:rPr lang="en-IN" sz="1800" dirty="0">
                <a:latin typeface="Calibri (Body)"/>
              </a:rPr>
              <a:t>Worms</a:t>
            </a:r>
            <a:endParaRPr lang="en-IN" sz="1800" dirty="0">
              <a:latin typeface="Calibri (Body)"/>
            </a:endParaRPr>
          </a:p>
          <a:p>
            <a:pPr>
              <a:spcAft>
                <a:spcPts val="1200"/>
              </a:spcAft>
            </a:pPr>
            <a:r>
              <a:rPr lang="en-IN" sz="1800" dirty="0">
                <a:latin typeface="Calibri (Body)"/>
              </a:rPr>
              <a:t>Trojan Horse</a:t>
            </a:r>
            <a:endParaRPr lang="en-IN" sz="1800" dirty="0">
              <a:latin typeface="Calibri (Body)"/>
            </a:endParaRPr>
          </a:p>
          <a:p>
            <a:pPr>
              <a:spcAft>
                <a:spcPts val="1200"/>
              </a:spcAft>
            </a:pPr>
            <a:r>
              <a:rPr lang="en-IN" sz="1800" dirty="0">
                <a:latin typeface="Calibri (Body)"/>
              </a:rPr>
              <a:t>Bombs</a:t>
            </a:r>
            <a:endParaRPr lang="en-IN" sz="1800" dirty="0">
              <a:latin typeface="Calibri (Body)"/>
            </a:endParaRPr>
          </a:p>
          <a:p>
            <a:pPr>
              <a:spcAft>
                <a:spcPts val="1200"/>
              </a:spcAft>
            </a:pPr>
            <a:r>
              <a:rPr lang="en-IN" sz="1800" dirty="0">
                <a:latin typeface="Calibri (Body)"/>
              </a:rPr>
              <a:t>Trapdoors</a:t>
            </a:r>
            <a:endParaRPr lang="en-IN" sz="1800" dirty="0">
              <a:latin typeface="Calibri (Body)"/>
            </a:endParaRPr>
          </a:p>
          <a:p>
            <a:pPr>
              <a:spcAft>
                <a:spcPts val="1200"/>
              </a:spcAft>
            </a:pPr>
            <a:r>
              <a:rPr lang="en-IN" sz="1800" dirty="0">
                <a:latin typeface="Calibri (Body)"/>
              </a:rPr>
              <a:t>Spoofs</a:t>
            </a:r>
            <a:endParaRPr lang="en-IN" sz="1800" dirty="0">
              <a:latin typeface="Calibri (Body)"/>
            </a:endParaRPr>
          </a:p>
          <a:p>
            <a:pPr>
              <a:spcAft>
                <a:spcPts val="1200"/>
              </a:spcAft>
            </a:pPr>
            <a:r>
              <a:rPr lang="en-IN" sz="1800" dirty="0">
                <a:latin typeface="Calibri (Body)"/>
              </a:rPr>
              <a:t>E-mail viruses</a:t>
            </a:r>
            <a:endParaRPr lang="en-IN" sz="1800" dirty="0">
              <a:latin typeface="Calibri (Body)"/>
            </a:endParaRPr>
          </a:p>
          <a:p>
            <a:pPr>
              <a:spcAft>
                <a:spcPts val="1200"/>
              </a:spcAft>
            </a:pPr>
            <a:r>
              <a:rPr lang="en-IN" sz="1800" dirty="0">
                <a:latin typeface="Calibri (Body)"/>
              </a:rPr>
              <a:t>Macro viruses</a:t>
            </a:r>
            <a:endParaRPr lang="en-IN" sz="1800" dirty="0">
              <a:latin typeface="Calibri (Body)"/>
            </a:endParaRPr>
          </a:p>
          <a:p>
            <a:pPr>
              <a:spcAft>
                <a:spcPts val="1200"/>
              </a:spcAft>
            </a:pPr>
            <a:r>
              <a:rPr lang="en-IN" sz="1800" dirty="0">
                <a:latin typeface="Calibri (Body)"/>
              </a:rPr>
              <a:t>Malicious Software</a:t>
            </a:r>
            <a:endParaRPr lang="en-IN" sz="1800" dirty="0">
              <a:latin typeface="Calibri (Body)"/>
            </a:endParaRPr>
          </a:p>
          <a:p>
            <a:pPr>
              <a:spcAft>
                <a:spcPts val="1200"/>
              </a:spcAft>
            </a:pPr>
            <a:r>
              <a:rPr lang="en-IN" sz="1800" dirty="0">
                <a:latin typeface="Calibri (Body)"/>
              </a:rPr>
              <a:t>Network and Denial of Service Attack</a:t>
            </a:r>
            <a:endParaRPr lang="en-IN" sz="1800" dirty="0">
              <a:latin typeface="Calibri (Body)"/>
            </a:endParaRPr>
          </a:p>
          <a:p>
            <a:pPr>
              <a:spcAft>
                <a:spcPts val="1200"/>
              </a:spcAft>
            </a:pPr>
            <a:r>
              <a:rPr lang="en-IN" sz="1800" dirty="0">
                <a:latin typeface="Calibri (Body)"/>
              </a:rPr>
              <a:t>Security</a:t>
            </a:r>
            <a:endParaRPr lang="en-IN" sz="1800" dirty="0">
              <a:latin typeface="Calibri (Body)"/>
            </a:endParaRPr>
          </a:p>
          <a:p>
            <a:pPr>
              <a:spcAft>
                <a:spcPts val="1200"/>
              </a:spcAft>
              <a:buNone/>
            </a:pPr>
            <a:endParaRPr lang="en-IN" sz="2200" dirty="0">
              <a:latin typeface="Calibri (Body)"/>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902B35-D192-481A-82B6-4B8A9F14A0A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Viruses(CO2)</a:t>
            </a:r>
            <a:endParaRPr lang="en-IN" sz="3000" dirty="0">
              <a:latin typeface="Calibri (Body)"/>
            </a:endParaRPr>
          </a:p>
        </p:txBody>
      </p:sp>
      <p:sp>
        <p:nvSpPr>
          <p:cNvPr id="10" name="Content Placeholder 2"/>
          <p:cNvSpPr>
            <a:spLocks noGrp="1"/>
          </p:cNvSpPr>
          <p:nvPr>
            <p:ph idx="1"/>
          </p:nvPr>
        </p:nvSpPr>
        <p:spPr>
          <a:xfrm>
            <a:off x="304800" y="1143000"/>
            <a:ext cx="8610600" cy="4929206"/>
          </a:xfrm>
        </p:spPr>
        <p:txBody>
          <a:bodyPr>
            <a:normAutofit fontScale="85000" lnSpcReduction="20000"/>
          </a:bodyPr>
          <a:lstStyle/>
          <a:p>
            <a:pPr algn="just">
              <a:lnSpc>
                <a:spcPct val="150000"/>
              </a:lnSpc>
            </a:pPr>
            <a:r>
              <a:rPr lang="en-IN" sz="2600" dirty="0">
                <a:latin typeface="Calibri (Body)"/>
              </a:rPr>
              <a:t>A virus refers to piece of software that is designed and developed with the purpose of infecting a computer system and performs illicit operations. </a:t>
            </a:r>
            <a:endParaRPr lang="en-IN" sz="2600" dirty="0">
              <a:latin typeface="Calibri (Body)"/>
            </a:endParaRPr>
          </a:p>
          <a:p>
            <a:pPr algn="just">
              <a:lnSpc>
                <a:spcPct val="150000"/>
              </a:lnSpc>
            </a:pPr>
            <a:r>
              <a:rPr lang="en-IN" sz="2600" dirty="0">
                <a:latin typeface="Calibri (Body)"/>
              </a:rPr>
              <a:t>A virus infected system can hamper data stored on a hard drive, crash the OS, or get spread on a network. </a:t>
            </a:r>
            <a:endParaRPr lang="en-IN" sz="2600" dirty="0">
              <a:latin typeface="Calibri (Body)"/>
            </a:endParaRPr>
          </a:p>
          <a:p>
            <a:pPr algn="just">
              <a:lnSpc>
                <a:spcPct val="150000"/>
              </a:lnSpc>
            </a:pPr>
            <a:r>
              <a:rPr lang="en-IN" sz="2600" dirty="0">
                <a:latin typeface="Calibri (Body)"/>
              </a:rPr>
              <a:t>Some of the ways by which a virus gets transmitted to a system are:</a:t>
            </a:r>
            <a:endParaRPr lang="en-IN" sz="2600" dirty="0">
              <a:latin typeface="Calibri (Body)"/>
            </a:endParaRPr>
          </a:p>
          <a:p>
            <a:pPr algn="just">
              <a:lnSpc>
                <a:spcPct val="150000"/>
              </a:lnSpc>
              <a:buNone/>
            </a:pPr>
            <a:r>
              <a:rPr lang="en-IN" sz="2600" dirty="0">
                <a:latin typeface="Calibri (Body)"/>
              </a:rPr>
              <a:t>         -On using infected media, such as CDs or USB drives</a:t>
            </a:r>
            <a:endParaRPr lang="en-IN" sz="2600" dirty="0">
              <a:latin typeface="Calibri (Body)"/>
            </a:endParaRPr>
          </a:p>
          <a:p>
            <a:pPr algn="just">
              <a:lnSpc>
                <a:spcPct val="150000"/>
              </a:lnSpc>
              <a:buNone/>
            </a:pPr>
            <a:r>
              <a:rPr lang="en-IN" sz="2600" dirty="0">
                <a:latin typeface="Calibri (Body)"/>
              </a:rPr>
              <a:t>          -Through e-mails and accessing social websites as a part </a:t>
            </a:r>
            <a:endParaRPr lang="en-IN" sz="2600" dirty="0">
              <a:latin typeface="Calibri (Body)"/>
            </a:endParaRPr>
          </a:p>
          <a:p>
            <a:pPr algn="just">
              <a:lnSpc>
                <a:spcPct val="150000"/>
              </a:lnSpc>
              <a:buNone/>
            </a:pPr>
            <a:r>
              <a:rPr lang="en-US" sz="2600" dirty="0">
                <a:latin typeface="Calibri (Body)"/>
              </a:rPr>
              <a:t>           </a:t>
            </a:r>
            <a:r>
              <a:rPr lang="en-IN" sz="2600" dirty="0">
                <a:latin typeface="Calibri (Body)"/>
              </a:rPr>
              <a:t>of another program.</a:t>
            </a:r>
            <a:endParaRPr lang="en-IN" sz="2600" dirty="0">
              <a:latin typeface="Calibri (Body)"/>
            </a:endParaRPr>
          </a:p>
          <a:p>
            <a:pPr algn="just">
              <a:lnSpc>
                <a:spcPct val="150000"/>
              </a:lnSpc>
              <a:buNone/>
            </a:pPr>
            <a:r>
              <a:rPr lang="en-IN" sz="2600" dirty="0">
                <a:latin typeface="Calibri (Body)"/>
              </a:rPr>
              <a:t>Full form of </a:t>
            </a:r>
            <a:r>
              <a:rPr lang="en-IN" sz="2600" b="1" dirty="0">
                <a:latin typeface="Calibri (Body)"/>
              </a:rPr>
              <a:t>VIRUS</a:t>
            </a:r>
            <a:r>
              <a:rPr lang="en-IN" sz="2600" dirty="0">
                <a:latin typeface="Calibri (Body)"/>
              </a:rPr>
              <a:t> : Vital Information Resource Under Seize.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dirty="0">
                <a:latin typeface="Calibri (Body)"/>
              </a:rPr>
              <a:t>After successful completion of this course student will be able to -</a:t>
            </a:r>
            <a:endParaRPr lang="en-US" sz="2200" dirty="0">
              <a:latin typeface="Calibri (Body)"/>
            </a:endParaRPr>
          </a:p>
        </p:txBody>
      </p:sp>
      <p:sp>
        <p:nvSpPr>
          <p:cNvPr id="4" name="Date Placeholder 3"/>
          <p:cNvSpPr>
            <a:spLocks noGrp="1"/>
          </p:cNvSpPr>
          <p:nvPr>
            <p:ph type="dt" sz="half" idx="10"/>
          </p:nvPr>
        </p:nvSpPr>
        <p:spPr/>
        <p:txBody>
          <a:bodyPr/>
          <a:lstStyle/>
          <a:p>
            <a:fld id="{D76DD1AA-CE79-4161-874D-087F0EB867E2}"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defRPr/>
            </a:pPr>
            <a:r>
              <a:rPr lang="en-US" sz="2400" dirty="0"/>
              <a:t>Course Outcome</a:t>
            </a:r>
            <a:endParaRPr lang="en-US" sz="2400" dirty="0"/>
          </a:p>
        </p:txBody>
      </p:sp>
      <p:graphicFrame>
        <p:nvGraphicFramePr>
          <p:cNvPr id="9" name="Table 8"/>
          <p:cNvGraphicFramePr>
            <a:graphicFrameLocks noGrp="1"/>
          </p:cNvGraphicFramePr>
          <p:nvPr/>
        </p:nvGraphicFramePr>
        <p:xfrm>
          <a:off x="1331406" y="1457010"/>
          <a:ext cx="7359746" cy="5339252"/>
        </p:xfrm>
        <a:graphic>
          <a:graphicData uri="http://schemas.openxmlformats.org/drawingml/2006/table">
            <a:tbl>
              <a:tblPr firstRow="1" bandRow="1">
                <a:tableStyleId>{5C22544A-7EE6-4342-B048-85BDC9FD1C3A}</a:tableStyleId>
              </a:tblPr>
              <a:tblGrid>
                <a:gridCol w="1010160"/>
                <a:gridCol w="5136778"/>
                <a:gridCol w="1212808"/>
              </a:tblGrid>
              <a:tr h="1166803">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endParaRPr lang="en-IN" sz="1800" b="1" kern="120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effectLst/>
                        </a:rPr>
                        <a:t>Bloom’s Knowledge Level (KL)</a:t>
                      </a:r>
                      <a:endParaRPr lang="en-IN" sz="1800" dirty="0">
                        <a:effectLst/>
                        <a:latin typeface="Calibri (Body)"/>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tr>
              <a:tr h="577260">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dirty="0">
                          <a:effectLst/>
                        </a:rPr>
                        <a:t>Analyze the cyber security needs of an organization.</a:t>
                      </a:r>
                      <a:endParaRPr lang="en-IN" sz="1600" dirty="0">
                        <a:effectLst/>
                        <a:latin typeface="Calibri (Body)"/>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tr>
              <a:tr h="810620">
                <a:tc>
                  <a:txBody>
                    <a:bodyPr/>
                    <a:lstStyle/>
                    <a:p>
                      <a:pPr algn="ctr"/>
                      <a:r>
                        <a:rPr lang="en-US" sz="1600" b="1" dirty="0">
                          <a:latin typeface="+mn-lt"/>
                        </a:rPr>
                        <a:t>CO2</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accent6"/>
                    </a:solidFill>
                  </a:tcPr>
                </a:tc>
              </a:tr>
              <a:tr h="810620">
                <a:tc>
                  <a:txBody>
                    <a:bodyPr/>
                    <a:lstStyle/>
                    <a:p>
                      <a:pPr algn="ctr"/>
                      <a:r>
                        <a:rPr lang="en-US" sz="1600" b="1" dirty="0">
                          <a:latin typeface="+mn-lt"/>
                        </a:rPr>
                        <a:t>CO3</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r>
              <a:tr h="810620">
                <a:tc>
                  <a:txBody>
                    <a:bodyPr/>
                    <a:lstStyle/>
                    <a:p>
                      <a:pPr algn="ctr"/>
                      <a:r>
                        <a:rPr lang="en-US" sz="1600" b="1" dirty="0">
                          <a:latin typeface="+mn-lt"/>
                        </a:rPr>
                        <a:t>CO4</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r>
              <a:tr h="810620">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1"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6E3B50-8A49-46F4-82B6-42FBABD340B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Worms(CO2)</a:t>
            </a:r>
            <a:endParaRPr lang="en-IN" sz="3000" dirty="0">
              <a:latin typeface="Calibri (Body)"/>
            </a:endParaRPr>
          </a:p>
        </p:txBody>
      </p:sp>
      <p:pic>
        <p:nvPicPr>
          <p:cNvPr id="16386" name="Picture 2"/>
          <p:cNvPicPr>
            <a:picLocks noChangeAspect="1" noChangeArrowheads="1"/>
          </p:cNvPicPr>
          <p:nvPr/>
        </p:nvPicPr>
        <p:blipFill>
          <a:blip r:embed="rId1"/>
          <a:srcRect/>
          <a:stretch>
            <a:fillRect/>
          </a:stretch>
        </p:blipFill>
        <p:spPr bwMode="auto">
          <a:xfrm>
            <a:off x="1066800" y="2483231"/>
            <a:ext cx="6587068" cy="2731827"/>
          </a:xfrm>
          <a:prstGeom prst="rect">
            <a:avLst/>
          </a:prstGeom>
          <a:noFill/>
          <a:ln w="9525">
            <a:noFill/>
            <a:miter lim="800000"/>
            <a:headEnd/>
            <a:tailEnd/>
          </a:ln>
          <a:effectLst/>
        </p:spPr>
      </p:pic>
      <p:sp>
        <p:nvSpPr>
          <p:cNvPr id="9" name="Rectangle 8"/>
          <p:cNvSpPr/>
          <p:nvPr/>
        </p:nvSpPr>
        <p:spPr>
          <a:xfrm>
            <a:off x="714348" y="5715016"/>
            <a:ext cx="169264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
        <p:nvSpPr>
          <p:cNvPr id="10" name="TextBox 9"/>
          <p:cNvSpPr txBox="1"/>
          <p:nvPr/>
        </p:nvSpPr>
        <p:spPr>
          <a:xfrm>
            <a:off x="533400" y="1219200"/>
            <a:ext cx="8229600" cy="707886"/>
          </a:xfrm>
          <a:prstGeom prst="rect">
            <a:avLst/>
          </a:prstGeom>
          <a:noFill/>
        </p:spPr>
        <p:txBody>
          <a:bodyPr wrap="square">
            <a:spAutoFit/>
          </a:bodyPr>
          <a:lstStyle/>
          <a:p>
            <a:pPr algn="just"/>
            <a:r>
              <a:rPr lang="en-US" sz="2000" i="0" dirty="0">
                <a:solidFill>
                  <a:srgbClr val="202124"/>
                </a:solidFill>
                <a:effectLst/>
                <a:latin typeface="Calibri" panose="020F0502020204030204" charset="0"/>
              </a:rPr>
              <a:t>A worm is a type of malware or malicious software that can replicate rapidly and spread across devices within a network.</a:t>
            </a:r>
            <a:endParaRPr lang="en-I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3E920B-A063-4729-94D2-6697447F028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Worms</a:t>
            </a:r>
            <a:endParaRPr lang="en-IN"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Worms can be defined as threats that are self-sufficient to replicate themselves and do not need any host application to get transmitted.</a:t>
            </a:r>
            <a:endParaRPr lang="en-IN" sz="2200" dirty="0">
              <a:latin typeface="Calibri (Body)"/>
            </a:endParaRPr>
          </a:p>
          <a:p>
            <a:pPr algn="just">
              <a:spcAft>
                <a:spcPts val="1200"/>
              </a:spcAft>
            </a:pPr>
            <a:r>
              <a:rPr lang="en-IN" sz="2200" dirty="0">
                <a:latin typeface="Calibri (Body)"/>
              </a:rPr>
              <a:t>They are also capable of delivering a virus to a system.</a:t>
            </a:r>
            <a:endParaRPr lang="en-IN" sz="2200" dirty="0">
              <a:latin typeface="Calibri (Body)"/>
            </a:endParaRPr>
          </a:p>
          <a:p>
            <a:pPr algn="just">
              <a:spcAft>
                <a:spcPts val="1200"/>
              </a:spcAft>
            </a:pPr>
            <a:r>
              <a:rPr lang="en-IN" sz="2200" dirty="0">
                <a:latin typeface="Calibri (Body)"/>
              </a:rPr>
              <a:t>Earlier, the worms used to reside in the RAM of a target computer; however, now a days, they can make use of TCP/IP, e-mail, or Internet services.</a:t>
            </a:r>
            <a:endParaRPr lang="en-IN" sz="2200" dirty="0">
              <a:latin typeface="Calibri (Body)"/>
            </a:endParaRP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274EF9-36A7-4F0E-8953-89CE506C752F}"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Horses(CO2)</a:t>
            </a:r>
            <a:endParaRPr lang="en-IN"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Trojan horses can be defined as programs that are transmitted to a system under disguise of any legitimate application or program, such as an attachment to a program or as part of an installation process. </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During installation, either a backdoor is created or the original program gets replaced by a Trojan horse. </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Due to difficulty in detection of a Trojan horse, best preventive measure is to backup data after installing new software.</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6C06B6-7296-4A63-BDEA-61EC6E51847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Trojan Horses</a:t>
            </a:r>
            <a:endParaRPr lang="en-IN" sz="3000" dirty="0">
              <a:latin typeface="Calibri (Body)"/>
            </a:endParaRPr>
          </a:p>
        </p:txBody>
      </p:sp>
      <p:pic>
        <p:nvPicPr>
          <p:cNvPr id="14338" name="Picture 2"/>
          <p:cNvPicPr>
            <a:picLocks noChangeAspect="1" noChangeArrowheads="1"/>
          </p:cNvPicPr>
          <p:nvPr/>
        </p:nvPicPr>
        <p:blipFill>
          <a:blip r:embed="rId1"/>
          <a:srcRect/>
          <a:stretch>
            <a:fillRect/>
          </a:stretch>
        </p:blipFill>
        <p:spPr bwMode="auto">
          <a:xfrm>
            <a:off x="571472" y="1357298"/>
            <a:ext cx="8134591" cy="4143404"/>
          </a:xfrm>
          <a:prstGeom prst="rect">
            <a:avLst/>
          </a:prstGeom>
          <a:noFill/>
          <a:ln w="9525">
            <a:noFill/>
            <a:miter lim="800000"/>
            <a:headEnd/>
            <a:tailEnd/>
          </a:ln>
          <a:effectLst/>
        </p:spPr>
      </p:pic>
      <p:sp>
        <p:nvSpPr>
          <p:cNvPr id="9" name="Rectangle 8"/>
          <p:cNvSpPr/>
          <p:nvPr/>
        </p:nvSpPr>
        <p:spPr>
          <a:xfrm>
            <a:off x="500034" y="5857892"/>
            <a:ext cx="170790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5BA3ED-F565-423D-A70F-F5106F197B1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Logic bombs</a:t>
            </a:r>
            <a:r>
              <a:rPr lang="en-US" sz="3000" dirty="0">
                <a:ea typeface="+mn-lt"/>
                <a:cs typeface="+mn-lt"/>
              </a:rPr>
              <a:t>(CO2)</a:t>
            </a:r>
            <a:endParaRPr lang="en-US"/>
          </a:p>
          <a:p>
            <a:pPr algn="ctr">
              <a:spcBef>
                <a:spcPct val="0"/>
              </a:spcBef>
              <a:defRPr/>
            </a:pPr>
            <a:endParaRPr lang="en-US"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Logic bombs refer to programs or code snippets that are executed when a predefined event occurs. </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These logic bombs display a message to user and occur at time when either the user is accessing the Internet or making use of a word processor application.</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The logic bombs do not directly attack; however, they are responsible for informing victim if the criteria for an attack to start have been met.</a:t>
            </a:r>
            <a:endParaRPr lang="en-IN" sz="2200" dirty="0">
              <a:latin typeface="Calibri (Body)"/>
            </a:endParaRP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AB1828-F63C-45FE-9CDA-4A4E39433BE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Logic bombs</a:t>
            </a:r>
            <a:endParaRPr lang="en-IN" sz="3000" dirty="0">
              <a:latin typeface="Calibri (Body)"/>
            </a:endParaRPr>
          </a:p>
        </p:txBody>
      </p:sp>
      <p:pic>
        <p:nvPicPr>
          <p:cNvPr id="15362" name="Picture 2"/>
          <p:cNvPicPr>
            <a:picLocks noChangeAspect="1" noChangeArrowheads="1"/>
          </p:cNvPicPr>
          <p:nvPr/>
        </p:nvPicPr>
        <p:blipFill>
          <a:blip r:embed="rId1"/>
          <a:srcRect/>
          <a:stretch>
            <a:fillRect/>
          </a:stretch>
        </p:blipFill>
        <p:spPr bwMode="auto">
          <a:xfrm>
            <a:off x="642910" y="1071546"/>
            <a:ext cx="7858180" cy="5006688"/>
          </a:xfrm>
          <a:prstGeom prst="rect">
            <a:avLst/>
          </a:prstGeom>
          <a:noFill/>
          <a:ln w="9525">
            <a:noFill/>
            <a:miter lim="800000"/>
            <a:headEnd/>
            <a:tailEnd/>
          </a:ln>
          <a:effectLst/>
        </p:spPr>
      </p:pic>
      <p:sp>
        <p:nvSpPr>
          <p:cNvPr id="9" name="Rectangle 8"/>
          <p:cNvSpPr/>
          <p:nvPr/>
        </p:nvSpPr>
        <p:spPr>
          <a:xfrm>
            <a:off x="0" y="5786454"/>
            <a:ext cx="170790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6E9EB1-F9A0-4E42-99F0-F98A860CA07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Trapdoors</a:t>
            </a:r>
            <a:r>
              <a:rPr lang="en-US" sz="3000" dirty="0">
                <a:ea typeface="+mn-lt"/>
                <a:cs typeface="+mn-lt"/>
              </a:rPr>
              <a:t>(CO2)</a:t>
            </a:r>
            <a:endParaRPr lang="en-US" dirty="0"/>
          </a:p>
          <a:p>
            <a:pPr algn="ctr">
              <a:spcBef>
                <a:spcPct val="0"/>
              </a:spcBef>
              <a:defRPr/>
            </a:pPr>
            <a:endParaRPr lang="en-US"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The back door term is referred to as gaining access to a network. </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The backdoor attack lets malicious user to enter illicit code at the time of its execution. Moreover, a backdoor attack is primarily an access or a modification attack. However, it requires  user ID and password to gain administrative privileges. </a:t>
            </a:r>
            <a:endParaRPr lang="en-IN" sz="2200" dirty="0">
              <a:latin typeface="Calibri (Body)"/>
            </a:endParaRPr>
          </a:p>
          <a:p>
            <a:pPr algn="just">
              <a:spcAft>
                <a:spcPts val="1200"/>
              </a:spcAft>
            </a:pPr>
            <a:endParaRPr lang="en-IN" sz="2200" dirty="0">
              <a:latin typeface="Calibri (Body)"/>
            </a:endParaRPr>
          </a:p>
          <a:p>
            <a:pPr algn="just">
              <a:spcAft>
                <a:spcPts val="1200"/>
              </a:spcAft>
            </a:pPr>
            <a:r>
              <a:rPr lang="en-IN" sz="2200" dirty="0">
                <a:latin typeface="Calibri (Body)"/>
              </a:rPr>
              <a:t>Some of the tools that are used to create backdoor attacks are Back Orifice and </a:t>
            </a:r>
            <a:r>
              <a:rPr lang="en-IN" sz="2200" dirty="0" err="1">
                <a:latin typeface="Calibri (Body)"/>
              </a:rPr>
              <a:t>NetBus</a:t>
            </a:r>
            <a:r>
              <a:rPr lang="en-IN" sz="2200" dirty="0">
                <a:latin typeface="Calibri (Body)"/>
              </a:rPr>
              <a:t>.</a:t>
            </a:r>
            <a:endParaRPr lang="en-IN" sz="2200" dirty="0">
              <a:latin typeface="Calibri (Body)"/>
            </a:endParaRP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 calcmode="lin" valueType="num">
                                      <p:cBhvr additive="base">
                                        <p:cTn id="13"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 calcmode="lin" valueType="num">
                                      <p:cBhvr additive="base">
                                        <p:cTn id="19"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C2FEA5-8537-4FF8-A98C-D0DDDD40BD9D}"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latin typeface="Calibri (Body)"/>
            </a:endParaRPr>
          </a:p>
          <a:p>
            <a:pPr algn="ctr">
              <a:spcBef>
                <a:spcPct val="0"/>
              </a:spcBef>
              <a:defRPr/>
            </a:pPr>
            <a:r>
              <a:rPr lang="en-US" sz="3000" dirty="0">
                <a:latin typeface="Calibri (Body)"/>
              </a:rPr>
              <a:t>Spoofing </a:t>
            </a:r>
            <a:r>
              <a:rPr lang="en-US" sz="3000" dirty="0">
                <a:ea typeface="+mn-lt"/>
                <a:cs typeface="+mn-lt"/>
              </a:rPr>
              <a:t>(CO2)</a:t>
            </a:r>
            <a:endParaRPr lang="en-US" dirty="0"/>
          </a:p>
          <a:p>
            <a:pPr algn="ctr">
              <a:spcBef>
                <a:spcPct val="0"/>
              </a:spcBef>
              <a:defRPr/>
            </a:pPr>
            <a:endParaRPr lang="en-US"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Spoofing means to provide false information about your identity to gain unauthorized access to other’s computer systems. </a:t>
            </a:r>
            <a:endParaRPr lang="en-IN" sz="2200" dirty="0">
              <a:latin typeface="Calibri (Body)"/>
            </a:endParaRPr>
          </a:p>
          <a:p>
            <a:pPr algn="just">
              <a:spcAft>
                <a:spcPts val="1200"/>
              </a:spcAft>
            </a:pPr>
            <a:r>
              <a:rPr lang="en-IN" sz="2200" dirty="0">
                <a:solidFill>
                  <a:srgbClr val="FF5050"/>
                </a:solidFill>
                <a:latin typeface="Calibri (Body)"/>
              </a:rPr>
              <a:t>IP spoofing </a:t>
            </a:r>
            <a:r>
              <a:rPr lang="en-IN" sz="2200" dirty="0">
                <a:latin typeface="Calibri (Body)"/>
              </a:rPr>
              <a:t>and </a:t>
            </a:r>
            <a:r>
              <a:rPr lang="en-IN" sz="2200" dirty="0">
                <a:solidFill>
                  <a:srgbClr val="FF5050"/>
                </a:solidFill>
                <a:latin typeface="Calibri (Body)"/>
              </a:rPr>
              <a:t>DNS spoofing </a:t>
            </a:r>
            <a:r>
              <a:rPr lang="en-IN" sz="2200" dirty="0">
                <a:latin typeface="Calibri (Body)"/>
              </a:rPr>
              <a:t>are the most popular spoofing attacks.</a:t>
            </a:r>
            <a:endParaRPr lang="en-IN" sz="2200" dirty="0">
              <a:latin typeface="Calibri (Body)"/>
            </a:endParaRPr>
          </a:p>
          <a:p>
            <a:pPr algn="just">
              <a:spcAft>
                <a:spcPts val="1200"/>
              </a:spcAft>
            </a:pPr>
            <a:r>
              <a:rPr lang="en-IN" sz="2200" dirty="0">
                <a:latin typeface="Calibri (Body)"/>
              </a:rPr>
              <a:t>The objective of IP spoofing is to make the data look as if it has come from a trusted host, when it did not.</a:t>
            </a:r>
            <a:endParaRPr lang="en-IN" sz="2200" dirty="0">
              <a:latin typeface="Calibri (Body)"/>
            </a:endParaRPr>
          </a:p>
          <a:p>
            <a:pPr algn="just">
              <a:spcAft>
                <a:spcPts val="1200"/>
              </a:spcAft>
            </a:pPr>
            <a:r>
              <a:rPr lang="en-IN" sz="2200" dirty="0">
                <a:latin typeface="Calibri (Body)"/>
              </a:rPr>
              <a:t>In DNS spoofing, the DNS server is given information about a name server and the server assumes this information as legitimate, when it is not.</a:t>
            </a:r>
            <a:endParaRPr lang="en-IN" sz="2200" dirty="0">
              <a:latin typeface="Calibri (Body)"/>
            </a:endParaRPr>
          </a:p>
          <a:p>
            <a:pPr algn="just">
              <a:spcAft>
                <a:spcPts val="1200"/>
              </a:spcAft>
            </a:pP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anim calcmode="lin" valueType="num">
                                      <p:cBhvr additive="base">
                                        <p:cTn id="25"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FC97B7-0D5E-4BD8-B3B7-A3F85CD927C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IP Spoofing</a:t>
            </a:r>
            <a:endParaRPr lang="en-IN" sz="3000" dirty="0">
              <a:latin typeface="Calibri (Body)"/>
            </a:endParaRPr>
          </a:p>
        </p:txBody>
      </p:sp>
      <p:pic>
        <p:nvPicPr>
          <p:cNvPr id="18434" name="Picture 2"/>
          <p:cNvPicPr>
            <a:picLocks noChangeAspect="1" noChangeArrowheads="1"/>
          </p:cNvPicPr>
          <p:nvPr/>
        </p:nvPicPr>
        <p:blipFill>
          <a:blip r:embed="rId1"/>
          <a:srcRect/>
          <a:stretch>
            <a:fillRect/>
          </a:stretch>
        </p:blipFill>
        <p:spPr bwMode="auto">
          <a:xfrm>
            <a:off x="928662" y="1643050"/>
            <a:ext cx="2202822" cy="1500198"/>
          </a:xfrm>
          <a:prstGeom prst="rect">
            <a:avLst/>
          </a:prstGeom>
          <a:noFill/>
          <a:ln w="9525">
            <a:noFill/>
            <a:miter lim="800000"/>
            <a:headEnd/>
            <a:tailEnd/>
          </a:ln>
          <a:effectLst/>
        </p:spPr>
      </p:pic>
      <p:pic>
        <p:nvPicPr>
          <p:cNvPr id="18435" name="Picture 3"/>
          <p:cNvPicPr>
            <a:picLocks noChangeAspect="1" noChangeArrowheads="1"/>
          </p:cNvPicPr>
          <p:nvPr/>
        </p:nvPicPr>
        <p:blipFill>
          <a:blip r:embed="rId2"/>
          <a:srcRect/>
          <a:stretch>
            <a:fillRect/>
          </a:stretch>
        </p:blipFill>
        <p:spPr bwMode="auto">
          <a:xfrm>
            <a:off x="2000232" y="3929066"/>
            <a:ext cx="1982404" cy="142876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3"/>
          <a:srcRect/>
          <a:stretch>
            <a:fillRect/>
          </a:stretch>
        </p:blipFill>
        <p:spPr bwMode="auto">
          <a:xfrm>
            <a:off x="7143768" y="1643049"/>
            <a:ext cx="1071570" cy="1707815"/>
          </a:xfrm>
          <a:prstGeom prst="rect">
            <a:avLst/>
          </a:prstGeom>
          <a:noFill/>
          <a:ln w="9525">
            <a:noFill/>
            <a:miter lim="800000"/>
            <a:headEnd/>
            <a:tailEnd/>
          </a:ln>
          <a:effectLst/>
        </p:spPr>
      </p:pic>
      <p:sp>
        <p:nvSpPr>
          <p:cNvPr id="12" name="Rectangle 11"/>
          <p:cNvSpPr/>
          <p:nvPr/>
        </p:nvSpPr>
        <p:spPr>
          <a:xfrm>
            <a:off x="1285852" y="3143248"/>
            <a:ext cx="1714512" cy="430887"/>
          </a:xfrm>
          <a:prstGeom prst="rect">
            <a:avLst/>
          </a:prstGeom>
        </p:spPr>
        <p:txBody>
          <a:bodyPr wrap="square">
            <a:spAutoFit/>
          </a:bodyPr>
          <a:lstStyle/>
          <a:p>
            <a:r>
              <a:rPr lang="en-IN" sz="2200" dirty="0"/>
              <a:t>192.168.1.2</a:t>
            </a:r>
            <a:endParaRPr lang="en-IN" sz="2200" dirty="0"/>
          </a:p>
        </p:txBody>
      </p:sp>
      <p:sp>
        <p:nvSpPr>
          <p:cNvPr id="13" name="Rectangle 12"/>
          <p:cNvSpPr/>
          <p:nvPr/>
        </p:nvSpPr>
        <p:spPr>
          <a:xfrm>
            <a:off x="2285984" y="5355567"/>
            <a:ext cx="1714512" cy="430887"/>
          </a:xfrm>
          <a:prstGeom prst="rect">
            <a:avLst/>
          </a:prstGeom>
        </p:spPr>
        <p:txBody>
          <a:bodyPr wrap="square">
            <a:spAutoFit/>
          </a:bodyPr>
          <a:lstStyle/>
          <a:p>
            <a:r>
              <a:rPr lang="en-IN" sz="2200" dirty="0"/>
              <a:t>192.168.1.3</a:t>
            </a:r>
            <a:endParaRPr lang="en-IN" sz="2200" dirty="0"/>
          </a:p>
        </p:txBody>
      </p:sp>
      <p:sp>
        <p:nvSpPr>
          <p:cNvPr id="14" name="Rectangle 13"/>
          <p:cNvSpPr/>
          <p:nvPr/>
        </p:nvSpPr>
        <p:spPr>
          <a:xfrm>
            <a:off x="7143768" y="3357562"/>
            <a:ext cx="1714512" cy="430887"/>
          </a:xfrm>
          <a:prstGeom prst="rect">
            <a:avLst/>
          </a:prstGeom>
        </p:spPr>
        <p:txBody>
          <a:bodyPr wrap="square">
            <a:spAutoFit/>
          </a:bodyPr>
          <a:lstStyle/>
          <a:p>
            <a:r>
              <a:rPr lang="en-IN" sz="2200" dirty="0"/>
              <a:t>10.0.0.23</a:t>
            </a:r>
            <a:endParaRPr lang="en-IN" sz="2200" dirty="0"/>
          </a:p>
        </p:txBody>
      </p:sp>
      <p:sp>
        <p:nvSpPr>
          <p:cNvPr id="15" name="Rectangle 14"/>
          <p:cNvSpPr/>
          <p:nvPr/>
        </p:nvSpPr>
        <p:spPr>
          <a:xfrm>
            <a:off x="3500430" y="1214422"/>
            <a:ext cx="3143272" cy="707886"/>
          </a:xfrm>
          <a:prstGeom prst="rect">
            <a:avLst/>
          </a:prstGeom>
        </p:spPr>
        <p:txBody>
          <a:bodyPr wrap="square">
            <a:spAutoFit/>
          </a:bodyPr>
          <a:lstStyle/>
          <a:p>
            <a:r>
              <a:rPr lang="en-IN" sz="2000" dirty="0"/>
              <a:t>Source IP:   192.168.1.3</a:t>
            </a:r>
            <a:endParaRPr lang="en-IN" sz="2000" dirty="0"/>
          </a:p>
          <a:p>
            <a:r>
              <a:rPr lang="en-US" sz="2000" dirty="0"/>
              <a:t>Destination IP: </a:t>
            </a:r>
            <a:r>
              <a:rPr lang="en-IN" sz="2000" dirty="0"/>
              <a:t>10.0.0.23</a:t>
            </a:r>
            <a:endParaRPr lang="en-IN" sz="2000" dirty="0"/>
          </a:p>
        </p:txBody>
      </p:sp>
      <p:cxnSp>
        <p:nvCxnSpPr>
          <p:cNvPr id="16" name="Straight Arrow Connector 15"/>
          <p:cNvCxnSpPr/>
          <p:nvPr/>
        </p:nvCxnSpPr>
        <p:spPr>
          <a:xfrm>
            <a:off x="3071802" y="2285992"/>
            <a:ext cx="3929090" cy="1588"/>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071934" y="3000372"/>
            <a:ext cx="3071834" cy="1714512"/>
          </a:xfrm>
          <a:prstGeom prst="straightConnector1">
            <a:avLst/>
          </a:prstGeom>
          <a:ln w="3492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4"/>
          <a:srcRect/>
          <a:stretch>
            <a:fillRect/>
          </a:stretch>
        </p:blipFill>
        <p:spPr bwMode="auto">
          <a:xfrm>
            <a:off x="4000496" y="2357430"/>
            <a:ext cx="1895685" cy="1285884"/>
          </a:xfrm>
          <a:prstGeom prst="rect">
            <a:avLst/>
          </a:prstGeom>
          <a:noFill/>
          <a:ln w="9525">
            <a:noFill/>
            <a:miter lim="800000"/>
            <a:headEnd/>
            <a:tailEnd/>
          </a:ln>
          <a:effectLst/>
        </p:spPr>
      </p:pic>
      <p:sp>
        <p:nvSpPr>
          <p:cNvPr id="28" name="Rectangle 27"/>
          <p:cNvSpPr/>
          <p:nvPr/>
        </p:nvSpPr>
        <p:spPr>
          <a:xfrm>
            <a:off x="3081326" y="1855105"/>
            <a:ext cx="4348194" cy="430887"/>
          </a:xfrm>
          <a:prstGeom prst="rect">
            <a:avLst/>
          </a:prstGeom>
        </p:spPr>
        <p:txBody>
          <a:bodyPr wrap="square">
            <a:spAutoFit/>
          </a:bodyPr>
          <a:lstStyle/>
          <a:p>
            <a:r>
              <a:rPr lang="en-IN" sz="2200" dirty="0">
                <a:solidFill>
                  <a:srgbClr val="FF5050"/>
                </a:solidFill>
              </a:rPr>
              <a:t>Spoofed source IP address</a:t>
            </a:r>
            <a:endParaRPr lang="en-IN" sz="2200" dirty="0">
              <a:solidFill>
                <a:srgbClr val="FF5050"/>
              </a:solidFill>
            </a:endParaRPr>
          </a:p>
        </p:txBody>
      </p:sp>
      <p:sp>
        <p:nvSpPr>
          <p:cNvPr id="29" name="Rectangle 28"/>
          <p:cNvSpPr/>
          <p:nvPr/>
        </p:nvSpPr>
        <p:spPr>
          <a:xfrm>
            <a:off x="5143504" y="3984973"/>
            <a:ext cx="3143272" cy="1015663"/>
          </a:xfrm>
          <a:prstGeom prst="rect">
            <a:avLst/>
          </a:prstGeom>
        </p:spPr>
        <p:txBody>
          <a:bodyPr wrap="square">
            <a:spAutoFit/>
          </a:bodyPr>
          <a:lstStyle/>
          <a:p>
            <a:r>
              <a:rPr lang="en-IN" sz="2000" dirty="0"/>
              <a:t>Source IP:   10.0.0.23</a:t>
            </a:r>
            <a:endParaRPr lang="en-IN" sz="2000" dirty="0"/>
          </a:p>
          <a:p>
            <a:r>
              <a:rPr lang="en-US" sz="2000" dirty="0"/>
              <a:t>Destination IP: </a:t>
            </a:r>
            <a:r>
              <a:rPr lang="en-IN" sz="2000" dirty="0"/>
              <a:t>192.168.1.3</a:t>
            </a:r>
            <a:endParaRPr lang="en-IN" sz="2000" dirty="0"/>
          </a:p>
          <a:p>
            <a:endParaRPr lang="en-IN" sz="2000" dirty="0"/>
          </a:p>
        </p:txBody>
      </p:sp>
      <p:sp>
        <p:nvSpPr>
          <p:cNvPr id="19" name="Rectangle 18"/>
          <p:cNvSpPr/>
          <p:nvPr/>
        </p:nvSpPr>
        <p:spPr>
          <a:xfrm>
            <a:off x="500034" y="5643578"/>
            <a:ext cx="169264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2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A59C5C-60FA-464E-B196-D396AB76DC2F}"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E-mail Viruses</a:t>
            </a:r>
            <a:endParaRPr lang="en-IN" sz="3000" dirty="0">
              <a:latin typeface="Calibri (Body)"/>
            </a:endParaRP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
        <p:nvSpPr>
          <p:cNvPr id="9" name="TextBox 8"/>
          <p:cNvSpPr txBox="1"/>
          <p:nvPr/>
        </p:nvSpPr>
        <p:spPr>
          <a:xfrm>
            <a:off x="609600" y="1676400"/>
            <a:ext cx="8001000" cy="923330"/>
          </a:xfrm>
          <a:prstGeom prst="rect">
            <a:avLst/>
          </a:prstGeom>
          <a:noFill/>
        </p:spPr>
        <p:txBody>
          <a:bodyPr wrap="square">
            <a:spAutoFit/>
          </a:bodyPr>
          <a:lstStyle/>
          <a:p>
            <a:pPr algn="just"/>
            <a:r>
              <a:rPr lang="en-US" b="0" i="0" dirty="0">
                <a:solidFill>
                  <a:srgbClr val="202124"/>
                </a:solidFill>
                <a:effectLst/>
                <a:latin typeface="Calibri" panose="020F0502020204030204" charset="0"/>
              </a:rPr>
              <a:t>An email virus is </a:t>
            </a:r>
            <a:r>
              <a:rPr lang="en-US" b="1" i="0" dirty="0">
                <a:solidFill>
                  <a:srgbClr val="202124"/>
                </a:solidFill>
                <a:effectLst/>
                <a:latin typeface="Calibri" panose="020F0502020204030204" charset="0"/>
              </a:rPr>
              <a:t>malicious software or a program that attaches itself to an email to infect your computer</a:t>
            </a:r>
            <a:r>
              <a:rPr lang="en-US" b="0" i="0" dirty="0">
                <a:solidFill>
                  <a:srgbClr val="202124"/>
                </a:solidFill>
                <a:effectLst/>
                <a:latin typeface="Calibri" panose="020F0502020204030204" charset="0"/>
              </a:rPr>
              <a:t>. Email viruses almost always are linked to malware or phishing attacks.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endParaRPr lang="en-US" sz="3000" dirty="0">
              <a:solidFill>
                <a:schemeClr val="dk1"/>
              </a:solidFill>
            </a:endParaRPr>
          </a:p>
        </p:txBody>
      </p:sp>
      <p:sp>
        <p:nvSpPr>
          <p:cNvPr id="254" name="CustomShape 2"/>
          <p:cNvSpPr/>
          <p:nvPr/>
        </p:nvSpPr>
        <p:spPr>
          <a:xfrm>
            <a:off x="457200" y="1371600"/>
            <a:ext cx="8686800" cy="5107637"/>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565" algn="just">
              <a:lnSpc>
                <a:spcPct val="100000"/>
              </a:lnSpc>
              <a:buClr>
                <a:srgbClr val="000000"/>
              </a:buClr>
              <a:buFont typeface="Calibri" panose="020F0502020204030204"/>
              <a:buAutoNum type="arabicPeriod"/>
            </a:pPr>
            <a:r>
              <a:rPr lang="en-US" sz="2000" dirty="0">
                <a:solidFill>
                  <a:schemeClr val="dk1"/>
                </a:solidFill>
              </a:rPr>
              <a:t>Engineering knowledge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r>
              <a:rPr lang="en-US" sz="2000" dirty="0">
                <a:solidFill>
                  <a:schemeClr val="dk1"/>
                </a:solidFill>
              </a:rPr>
              <a:t>Problem analysis</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r>
              <a:rPr lang="en-US" sz="2000" dirty="0">
                <a:solidFill>
                  <a:schemeClr val="dk1"/>
                </a:solidFill>
              </a:rPr>
              <a:t>Design/development of solutions</a:t>
            </a:r>
            <a:endParaRPr lang="en-US" sz="2000" dirty="0">
              <a:solidFill>
                <a:schemeClr val="dk1"/>
              </a:solidFill>
            </a:endParaRPr>
          </a:p>
          <a:p>
            <a:pPr algn="just">
              <a:lnSpc>
                <a:spcPct val="100000"/>
              </a:lnSpc>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4"/>
            </a:pPr>
            <a:r>
              <a:rPr lang="en-US" sz="2000" dirty="0">
                <a:solidFill>
                  <a:schemeClr val="dk1"/>
                </a:solidFill>
              </a:rPr>
              <a:t>Conduct investigations of complex problems</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4"/>
            </a:pPr>
            <a:endParaRPr lang="en-US" sz="2000" dirty="0">
              <a:solidFill>
                <a:schemeClr val="dk1"/>
              </a:solidFill>
            </a:endParaRPr>
          </a:p>
          <a:p>
            <a:pPr marL="457200" indent="-456565" algn="just">
              <a:buClr>
                <a:srgbClr val="000000"/>
              </a:buClr>
            </a:pPr>
            <a:r>
              <a:rPr lang="en-US" sz="2000" dirty="0">
                <a:solidFill>
                  <a:schemeClr val="dk1"/>
                </a:solidFill>
              </a:rPr>
              <a:t>5.      Modern tool usage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6"/>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6"/>
            </a:pPr>
            <a:r>
              <a:rPr lang="en-US" sz="2000" dirty="0">
                <a:solidFill>
                  <a:schemeClr val="dk1"/>
                </a:solidFill>
              </a:rPr>
              <a:t>The engineer and society</a:t>
            </a:r>
            <a:endParaRPr lang="en-US" sz="2000" dirty="0">
              <a:solidFill>
                <a:schemeClr val="dk1"/>
              </a:solidFill>
            </a:endParaRPr>
          </a:p>
          <a:p>
            <a:pPr algn="just">
              <a:lnSpc>
                <a:spcPct val="100000"/>
              </a:lnSpc>
            </a:pPr>
            <a:endParaRPr lang="en-US" sz="2000" dirty="0">
              <a:solidFill>
                <a:schemeClr val="dk1"/>
              </a:solidFill>
            </a:endParaRPr>
          </a:p>
          <a:p>
            <a:pPr marL="514350" indent="-514350" algn="just">
              <a:lnSpc>
                <a:spcPct val="100000"/>
              </a:lnSpc>
              <a:buClr>
                <a:srgbClr val="000000"/>
              </a:buClr>
              <a:buFont typeface="Calibri" panose="020F0502020204030204"/>
              <a:buAutoNum type="arabicPeriod" startAt="7"/>
            </a:pPr>
            <a:r>
              <a:rPr lang="en-US" sz="2000" dirty="0">
                <a:solidFill>
                  <a:schemeClr val="dk1"/>
                </a:solidFill>
              </a:rPr>
              <a:t>Environment and sustainability</a:t>
            </a:r>
            <a:endParaRPr lang="en-US" sz="2000" dirty="0">
              <a:solidFill>
                <a:schemeClr val="dk1"/>
              </a:solidFill>
            </a:endParaRPr>
          </a:p>
          <a:p>
            <a:pPr marL="457200" indent="-456565" algn="just">
              <a:lnSpc>
                <a:spcPct val="100000"/>
              </a:lnSpc>
            </a:pPr>
            <a:r>
              <a:rPr lang="en-US" sz="2200" spc="-1" dirty="0">
                <a:solidFill>
                  <a:srgbClr val="000000"/>
                </a:solidFill>
                <a:latin typeface="Calibri (Body)"/>
                <a:cs typeface="Times New Roman" panose="02020603050405020304" pitchFamily="18" charset="0"/>
              </a:rPr>
              <a:t> </a:t>
            </a:r>
            <a:endParaRPr lang="en-US" sz="2200" spc="-1" dirty="0">
              <a:latin typeface="Calibri (Body)"/>
              <a:cs typeface="Times New Roman" panose="02020603050405020304" pitchFamily="18" charset="0"/>
            </a:endParaRPr>
          </a:p>
          <a:p>
            <a:pPr marL="457200" indent="-456565" algn="just">
              <a:lnSpc>
                <a:spcPct val="100000"/>
              </a:lnSpc>
              <a:buClr>
                <a:srgbClr val="000000"/>
              </a:buClr>
              <a:buFont typeface="Calibri" panose="020F0502020204030204"/>
              <a:buAutoNum type="arabicPeriod" startAt="4"/>
            </a:pPr>
            <a:endParaRPr lang="en-US" sz="2200" b="0" strike="noStrike" spc="-1" dirty="0">
              <a:latin typeface="Calibri (Body)"/>
              <a:cs typeface="Times New Roman" panose="02020603050405020304" pitchFamily="18" charset="0"/>
            </a:endParaRPr>
          </a:p>
          <a:p>
            <a:pPr algn="just">
              <a:lnSpc>
                <a:spcPct val="100000"/>
              </a:lnSpc>
            </a:pPr>
            <a:endParaRPr lang="en-US" sz="2200" b="0" strike="noStrike" spc="-1" dirty="0">
              <a:latin typeface="Calibri (Body)"/>
              <a:cs typeface="Times New Roman" panose="02020603050405020304" pitchFamily="18" charset="0"/>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34F9F143-5068-4654-8F75-B62075AFF066}" type="datetime1">
              <a:rPr lang="en-US" smtClean="0"/>
            </a:fld>
            <a:endParaRPr lang="en-US"/>
          </a:p>
        </p:txBody>
      </p:sp>
      <p:sp>
        <p:nvSpPr>
          <p:cNvPr id="3" name="Footer Placeholder 2"/>
          <p:cNvSpPr>
            <a:spLocks noGrp="1"/>
          </p:cNvSpPr>
          <p:nvPr>
            <p:ph type="ftr" sz="quarter" idx="11"/>
          </p:nvPr>
        </p:nvSpPr>
        <p:spPr>
          <a:xfrm>
            <a:off x="3124200" y="6356350"/>
            <a:ext cx="4704765" cy="407198"/>
          </a:xfrm>
        </p:spPr>
        <p:txBody>
          <a:bodyPr/>
          <a:lstStyle/>
          <a:p>
            <a:r>
              <a:rPr lang="en-US"/>
              <a:t>Sujeet Singh Bhadouria         Cyber security ANC0301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A3F3A-24FF-4CDC-961C-1FA8745A952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Macro Viruses</a:t>
            </a:r>
            <a:endParaRPr lang="en-IN" sz="3000" dirty="0">
              <a:latin typeface="Calibri (Body)"/>
            </a:endParaRPr>
          </a:p>
        </p:txBody>
      </p:sp>
      <p:pic>
        <p:nvPicPr>
          <p:cNvPr id="13314" name="Picture 2"/>
          <p:cNvPicPr>
            <a:picLocks noChangeAspect="1" noChangeArrowheads="1"/>
          </p:cNvPicPr>
          <p:nvPr/>
        </p:nvPicPr>
        <p:blipFill>
          <a:blip r:embed="rId1"/>
          <a:srcRect/>
          <a:stretch>
            <a:fillRect/>
          </a:stretch>
        </p:blipFill>
        <p:spPr bwMode="auto">
          <a:xfrm>
            <a:off x="4260595" y="1302556"/>
            <a:ext cx="1240099" cy="2522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2"/>
          <a:srcRect/>
          <a:stretch>
            <a:fillRect/>
          </a:stretch>
        </p:blipFill>
        <p:spPr bwMode="auto">
          <a:xfrm>
            <a:off x="1627236" y="2500306"/>
            <a:ext cx="2659012" cy="1157290"/>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5500694" y="1285860"/>
            <a:ext cx="2428892" cy="2953021"/>
          </a:xfrm>
          <a:prstGeom prst="rect">
            <a:avLst/>
          </a:prstGeom>
          <a:noFill/>
          <a:ln w="9525">
            <a:noFill/>
            <a:miter lim="800000"/>
            <a:headEnd/>
            <a:tailEnd/>
          </a:ln>
          <a:effectLst/>
        </p:spPr>
      </p:pic>
      <p:sp>
        <p:nvSpPr>
          <p:cNvPr id="12" name="Rectangle 11"/>
          <p:cNvSpPr/>
          <p:nvPr/>
        </p:nvSpPr>
        <p:spPr>
          <a:xfrm>
            <a:off x="285720" y="1285860"/>
            <a:ext cx="3429024" cy="1446550"/>
          </a:xfrm>
          <a:prstGeom prst="rect">
            <a:avLst/>
          </a:prstGeom>
        </p:spPr>
        <p:txBody>
          <a:bodyPr wrap="square">
            <a:spAutoFit/>
          </a:bodyPr>
          <a:lstStyle/>
          <a:p>
            <a:pPr algn="just"/>
            <a:r>
              <a:rPr lang="en-IN" sz="2200" dirty="0">
                <a:latin typeface="Calibri (Body)"/>
              </a:rPr>
              <a:t>The Global Template is used as the basis for the document settings and macros</a:t>
            </a:r>
            <a:endParaRPr lang="en-IN" sz="2200" dirty="0">
              <a:latin typeface="Calibri (Body)"/>
            </a:endParaRPr>
          </a:p>
        </p:txBody>
      </p:sp>
      <p:sp>
        <p:nvSpPr>
          <p:cNvPr id="13" name="Rectangle 12"/>
          <p:cNvSpPr/>
          <p:nvPr/>
        </p:nvSpPr>
        <p:spPr>
          <a:xfrm>
            <a:off x="-32" y="4143380"/>
            <a:ext cx="4572000" cy="1446550"/>
          </a:xfrm>
          <a:prstGeom prst="rect">
            <a:avLst/>
          </a:prstGeom>
        </p:spPr>
        <p:txBody>
          <a:bodyPr>
            <a:spAutoFit/>
          </a:bodyPr>
          <a:lstStyle/>
          <a:p>
            <a:pPr algn="just"/>
            <a:r>
              <a:rPr lang="en-IN" sz="2200" dirty="0">
                <a:latin typeface="Calibri (Body)"/>
              </a:rPr>
              <a:t>When an infected document is opened with Word, it will usually copy its macro codes in the Global Template</a:t>
            </a:r>
            <a:endParaRPr lang="en-IN" sz="2200" dirty="0">
              <a:latin typeface="Calibri (Body)"/>
            </a:endParaRPr>
          </a:p>
        </p:txBody>
      </p:sp>
      <p:sp>
        <p:nvSpPr>
          <p:cNvPr id="14" name="Rectangle 13"/>
          <p:cNvSpPr/>
          <p:nvPr/>
        </p:nvSpPr>
        <p:spPr>
          <a:xfrm>
            <a:off x="4857752" y="4643446"/>
            <a:ext cx="4286248" cy="1785104"/>
          </a:xfrm>
          <a:prstGeom prst="rect">
            <a:avLst/>
          </a:prstGeom>
        </p:spPr>
        <p:txBody>
          <a:bodyPr wrap="square">
            <a:spAutoFit/>
          </a:bodyPr>
          <a:lstStyle/>
          <a:p>
            <a:pPr algn="just"/>
            <a:r>
              <a:rPr lang="en-IN" sz="2200" dirty="0">
                <a:latin typeface="Calibri (Body)"/>
              </a:rPr>
              <a:t>With the macro virus already resident in the Global Template, it can already produce additional copies of itself to other documents accesses by Word</a:t>
            </a:r>
            <a:endParaRPr lang="en-IN" sz="2200" dirty="0">
              <a:latin typeface="Calibri (Body)"/>
            </a:endParaRPr>
          </a:p>
        </p:txBody>
      </p:sp>
      <p:sp>
        <p:nvSpPr>
          <p:cNvPr id="15" name="Rectangle 14"/>
          <p:cNvSpPr/>
          <p:nvPr/>
        </p:nvSpPr>
        <p:spPr>
          <a:xfrm>
            <a:off x="428596" y="5786454"/>
            <a:ext cx="1707903" cy="369332"/>
          </a:xfrm>
          <a:prstGeom prst="rect">
            <a:avLst/>
          </a:prstGeom>
        </p:spPr>
        <p:txBody>
          <a:bodyPr wrap="none">
            <a:spAutoFit/>
          </a:bodyPr>
          <a:lstStyle/>
          <a:p>
            <a:r>
              <a:rPr lang="en-IN" dirty="0">
                <a:solidFill>
                  <a:schemeClr val="bg1">
                    <a:lumMod val="50000"/>
                  </a:schemeClr>
                </a:solidFill>
              </a:rPr>
              <a:t>Source: Swayam</a:t>
            </a:r>
            <a:endParaRPr lang="en-IN"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0B2CDE-2EC1-48A3-8C23-BFE873E210DC}"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Malicious Software</a:t>
            </a:r>
            <a:endParaRPr lang="en-IN"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a:latin typeface="Calibri (Body)"/>
              </a:rPr>
              <a:t>Malicious code is a new kind of threat in the form of an auto-executable application. </a:t>
            </a:r>
            <a:endParaRPr lang="en-IN" sz="2200" dirty="0">
              <a:latin typeface="Calibri (Body)"/>
            </a:endParaRPr>
          </a:p>
          <a:p>
            <a:pPr algn="just">
              <a:spcAft>
                <a:spcPts val="1200"/>
              </a:spcAft>
              <a:buNone/>
            </a:pPr>
            <a:r>
              <a:rPr lang="en-IN" sz="2200" dirty="0">
                <a:latin typeface="Calibri (Body)"/>
              </a:rPr>
              <a:t>Malicious code can be categorized into the following types:</a:t>
            </a:r>
            <a:endParaRPr lang="en-IN" sz="2200" dirty="0">
              <a:latin typeface="Calibri (Body)"/>
            </a:endParaRPr>
          </a:p>
          <a:p>
            <a:pPr algn="just">
              <a:spcAft>
                <a:spcPts val="1200"/>
              </a:spcAft>
            </a:pPr>
            <a:r>
              <a:rPr lang="en-IN" sz="2200" dirty="0">
                <a:solidFill>
                  <a:srgbClr val="FF5050"/>
                </a:solidFill>
                <a:latin typeface="Calibri (Body)"/>
              </a:rPr>
              <a:t>Code that causes access violations: </a:t>
            </a:r>
            <a:r>
              <a:rPr lang="en-IN" sz="2200" dirty="0">
                <a:latin typeface="Calibri (Body)"/>
              </a:rPr>
              <a:t>Refers to the category of malicious code that tries to delete, steal, alter, or execute unauthorized files. It can steal passwords, files, and other confidential data.</a:t>
            </a:r>
            <a:endParaRPr lang="en-IN" sz="2200" dirty="0">
              <a:latin typeface="Calibri (Body)"/>
            </a:endParaRPr>
          </a:p>
          <a:p>
            <a:pPr algn="just">
              <a:spcAft>
                <a:spcPts val="1200"/>
              </a:spcAft>
            </a:pPr>
            <a:r>
              <a:rPr lang="en-IN" sz="2200" dirty="0">
                <a:solidFill>
                  <a:srgbClr val="FF5050"/>
                </a:solidFill>
                <a:latin typeface="Calibri (Body)"/>
              </a:rPr>
              <a:t>Code that enables DoS attacks:</a:t>
            </a:r>
            <a:r>
              <a:rPr lang="en-IN" sz="2200" dirty="0">
                <a:latin typeface="Calibri (Body)"/>
              </a:rPr>
              <a:t> Refers to the category of malicious code that prevents the user from using the system. It may destroy the files that are open at the time of the attack.</a:t>
            </a:r>
            <a:endParaRPr lang="en-IN" sz="2200" dirty="0">
              <a:latin typeface="Calibri (Body)"/>
            </a:endParaRPr>
          </a:p>
          <a:p>
            <a:pPr algn="just">
              <a:spcAft>
                <a:spcPts val="1200"/>
              </a:spcAft>
            </a:pPr>
            <a:endParaRPr lang="en-IN" sz="2200" dirty="0">
              <a:latin typeface="Calibri (Body)"/>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E025BC-1169-46F0-8853-795B7CC2E8F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Network and Denial of Service Attacks(CO2)</a:t>
            </a:r>
            <a:endParaRPr lang="en-IN" sz="3000" dirty="0">
              <a:latin typeface="Calibri (Body)"/>
            </a:endParaRPr>
          </a:p>
        </p:txBody>
      </p:sp>
      <p:sp>
        <p:nvSpPr>
          <p:cNvPr id="34" name="Content Placeholder 2"/>
          <p:cNvSpPr>
            <a:spLocks noGrp="1"/>
          </p:cNvSpPr>
          <p:nvPr>
            <p:ph idx="1"/>
          </p:nvPr>
        </p:nvSpPr>
        <p:spPr>
          <a:xfrm>
            <a:off x="381000" y="1285860"/>
            <a:ext cx="8477280" cy="4891103"/>
          </a:xfrm>
        </p:spPr>
        <p:txBody>
          <a:bodyPr>
            <a:normAutofit/>
          </a:bodyPr>
          <a:lstStyle/>
          <a:p>
            <a:pPr algn="just">
              <a:spcAft>
                <a:spcPts val="1200"/>
              </a:spcAft>
              <a:buNone/>
            </a:pPr>
            <a:r>
              <a:rPr lang="en-US" sz="2200" dirty="0">
                <a:latin typeface="Calibri (Body)"/>
              </a:rPr>
              <a:t>A Denial-of-Service (DoS) attack is an attack meant to shut down a machine or network, making it inaccessible to its intended users.</a:t>
            </a:r>
            <a:endParaRPr lang="en-US" sz="2200" dirty="0">
              <a:latin typeface="Calibri (Body)"/>
            </a:endParaRPr>
          </a:p>
          <a:p>
            <a:pPr algn="just">
              <a:spcAft>
                <a:spcPts val="1200"/>
              </a:spcAft>
              <a:buNone/>
            </a:pPr>
            <a:r>
              <a:rPr lang="en-US" sz="2200" dirty="0">
                <a:latin typeface="Calibri (Body)"/>
              </a:rPr>
              <a:t> DoS attacks accomplish this by flooding the target with traffic, or sending it information that triggers a crash.</a:t>
            </a:r>
            <a:endParaRPr lang="en-US" sz="2200" dirty="0">
              <a:latin typeface="Calibri (Body)"/>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858655-FC9E-49B9-9164-ED9DDF97C48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Denial of Services Attack</a:t>
            </a:r>
            <a:endParaRPr lang="en-IN"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algn="just">
              <a:spcAft>
                <a:spcPts val="1200"/>
              </a:spcAft>
            </a:pPr>
            <a:r>
              <a:rPr lang="en-IN" sz="2200" dirty="0" err="1">
                <a:latin typeface="Calibri (Body)"/>
              </a:rPr>
              <a:t>DoS</a:t>
            </a:r>
            <a:r>
              <a:rPr lang="en-IN" sz="2200" dirty="0">
                <a:latin typeface="Calibri (Body)"/>
              </a:rPr>
              <a:t> Attack (Denial of Service Attack)</a:t>
            </a:r>
            <a:endParaRPr lang="en-IN" sz="2200" dirty="0">
              <a:latin typeface="Calibri (Body)"/>
            </a:endParaRPr>
          </a:p>
          <a:p>
            <a:pPr algn="just">
              <a:spcAft>
                <a:spcPts val="1200"/>
              </a:spcAft>
            </a:pPr>
            <a:r>
              <a:rPr lang="en-IN" sz="2200" dirty="0">
                <a:latin typeface="Calibri (Body)"/>
              </a:rPr>
              <a:t>DDoS Attack (Distributed Denial of Service Attack)</a:t>
            </a:r>
            <a:endParaRPr lang="en-IN" sz="2200" dirty="0">
              <a:latin typeface="Calibri (Body)"/>
            </a:endParaRPr>
          </a:p>
          <a:p>
            <a:pPr algn="just">
              <a:spcAft>
                <a:spcPts val="1200"/>
              </a:spcAft>
            </a:pPr>
            <a:r>
              <a:rPr lang="en-IN" sz="2200" dirty="0" err="1">
                <a:latin typeface="Calibri (Body)"/>
              </a:rPr>
              <a:t>DoS</a:t>
            </a:r>
            <a:r>
              <a:rPr lang="en-IN" sz="2200" dirty="0">
                <a:latin typeface="Calibri (Body)"/>
              </a:rPr>
              <a:t> makes the system unresponsive to the actual service requests</a:t>
            </a:r>
            <a:endParaRPr lang="en-IN" sz="2200" dirty="0">
              <a:latin typeface="Calibri (Body)"/>
            </a:endParaRPr>
          </a:p>
          <a:p>
            <a:pPr algn="just">
              <a:spcAft>
                <a:spcPts val="1200"/>
              </a:spcAft>
            </a:pPr>
            <a:r>
              <a:rPr lang="en-IN" sz="2200" dirty="0">
                <a:latin typeface="Calibri (Body)"/>
              </a:rPr>
              <a:t>It does so by overpowering the system resources</a:t>
            </a:r>
            <a:endParaRPr lang="en-IN" sz="2200" dirty="0">
              <a:latin typeface="Calibri (Body)"/>
            </a:endParaRPr>
          </a:p>
          <a:p>
            <a:pPr algn="just">
              <a:spcAft>
                <a:spcPts val="1200"/>
              </a:spcAft>
            </a:pPr>
            <a:r>
              <a:rPr lang="en-IN" sz="2200" dirty="0">
                <a:latin typeface="Calibri (Body)"/>
              </a:rPr>
              <a:t>DDoS attack is similar to the </a:t>
            </a:r>
            <a:r>
              <a:rPr lang="en-IN" sz="2200" dirty="0" err="1">
                <a:latin typeface="Calibri (Body)"/>
              </a:rPr>
              <a:t>DoS</a:t>
            </a:r>
            <a:r>
              <a:rPr lang="en-IN" sz="2200" dirty="0">
                <a:latin typeface="Calibri (Body)"/>
              </a:rPr>
              <a:t> attack</a:t>
            </a:r>
            <a:endParaRPr lang="en-IN" sz="2200" dirty="0">
              <a:latin typeface="Calibri (Body)"/>
            </a:endParaRPr>
          </a:p>
          <a:p>
            <a:pPr algn="just">
              <a:spcAft>
                <a:spcPts val="1200"/>
              </a:spcAft>
            </a:pPr>
            <a:r>
              <a:rPr lang="en-IN" sz="2200" dirty="0">
                <a:latin typeface="Calibri (Body)"/>
              </a:rPr>
              <a:t>Difference is that the attack is launched from a series of host machines</a:t>
            </a:r>
            <a:endParaRPr lang="en-US" sz="2200" dirty="0">
              <a:latin typeface="Calibri (Bod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anim calcmode="lin" valueType="num">
                                      <p:cBhvr additive="base">
                                        <p:cTn id="11"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
                                            <p:txEl>
                                              <p:pRg st="3" end="3"/>
                                            </p:txEl>
                                          </p:spTgt>
                                        </p:tgtEl>
                                        <p:attrNameLst>
                                          <p:attrName>style.visibility</p:attrName>
                                        </p:attrNameLst>
                                      </p:cBhvr>
                                      <p:to>
                                        <p:strVal val="visible"/>
                                      </p:to>
                                    </p:set>
                                    <p:anim calcmode="lin" valueType="num">
                                      <p:cBhvr additive="base">
                                        <p:cTn id="21"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anim calcmode="lin" valueType="num">
                                      <p:cBhvr additive="base">
                                        <p:cTn id="27" dur="500" fill="hold"/>
                                        <p:tgtEl>
                                          <p:spTgt spid="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
                                            <p:txEl>
                                              <p:pRg st="5" end="5"/>
                                            </p:txEl>
                                          </p:spTgt>
                                        </p:tgtEl>
                                        <p:attrNameLst>
                                          <p:attrName>style.visibility</p:attrName>
                                        </p:attrNameLst>
                                      </p:cBhvr>
                                      <p:to>
                                        <p:strVal val="visible"/>
                                      </p:to>
                                    </p:set>
                                    <p:anim calcmode="lin" valueType="num">
                                      <p:cBhvr additive="base">
                                        <p:cTn id="31" dur="500" fill="hold"/>
                                        <p:tgtEl>
                                          <p:spTgt spid="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607090-D8CE-4D6D-965F-CA8D4186ADE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latin typeface="Calibri (Body)"/>
              </a:rPr>
              <a:t>Similarities and differences between Virus, Worms and Trojan horse</a:t>
            </a:r>
            <a:endParaRPr lang="en-IN" sz="3000" dirty="0">
              <a:latin typeface="Calibri (Body)"/>
            </a:endParaRPr>
          </a:p>
        </p:txBody>
      </p:sp>
      <p:sp>
        <p:nvSpPr>
          <p:cNvPr id="10" name="Rectangle 9"/>
          <p:cNvSpPr/>
          <p:nvPr/>
        </p:nvSpPr>
        <p:spPr>
          <a:xfrm>
            <a:off x="500034" y="1071546"/>
            <a:ext cx="8286808" cy="164307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286116" y="1714488"/>
            <a:ext cx="1857388" cy="500066"/>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Virus</a:t>
            </a:r>
            <a:endParaRPr lang="en-IN" sz="2200" dirty="0">
              <a:solidFill>
                <a:schemeClr val="tx1"/>
              </a:solidFill>
            </a:endParaRPr>
          </a:p>
        </p:txBody>
      </p:sp>
      <p:sp>
        <p:nvSpPr>
          <p:cNvPr id="12" name="Rectangle 11"/>
          <p:cNvSpPr/>
          <p:nvPr/>
        </p:nvSpPr>
        <p:spPr>
          <a:xfrm>
            <a:off x="857224" y="1142984"/>
            <a:ext cx="2160784" cy="430887"/>
          </a:xfrm>
          <a:prstGeom prst="rect">
            <a:avLst/>
          </a:prstGeom>
        </p:spPr>
        <p:txBody>
          <a:bodyPr wrap="none">
            <a:spAutoFit/>
          </a:bodyPr>
          <a:lstStyle/>
          <a:p>
            <a:r>
              <a:rPr lang="en-IN" sz="2200" dirty="0"/>
              <a:t>Steal information</a:t>
            </a:r>
            <a:endParaRPr lang="en-IN" sz="2200" dirty="0"/>
          </a:p>
        </p:txBody>
      </p:sp>
      <p:sp>
        <p:nvSpPr>
          <p:cNvPr id="13" name="Rectangle 12"/>
          <p:cNvSpPr/>
          <p:nvPr/>
        </p:nvSpPr>
        <p:spPr>
          <a:xfrm>
            <a:off x="946891" y="1702346"/>
            <a:ext cx="1504514" cy="430887"/>
          </a:xfrm>
          <a:prstGeom prst="rect">
            <a:avLst/>
          </a:prstGeom>
        </p:spPr>
        <p:txBody>
          <a:bodyPr wrap="none">
            <a:spAutoFit/>
          </a:bodyPr>
          <a:lstStyle/>
          <a:p>
            <a:r>
              <a:rPr lang="en-IN" sz="2200" dirty="0"/>
              <a:t>Delete data</a:t>
            </a:r>
            <a:endParaRPr lang="en-IN" sz="2200" dirty="0"/>
          </a:p>
        </p:txBody>
      </p:sp>
      <p:sp>
        <p:nvSpPr>
          <p:cNvPr id="14" name="Rectangle 13"/>
          <p:cNvSpPr/>
          <p:nvPr/>
        </p:nvSpPr>
        <p:spPr>
          <a:xfrm>
            <a:off x="928662" y="2143116"/>
            <a:ext cx="1831335" cy="430887"/>
          </a:xfrm>
          <a:prstGeom prst="rect">
            <a:avLst/>
          </a:prstGeom>
        </p:spPr>
        <p:txBody>
          <a:bodyPr wrap="none">
            <a:spAutoFit/>
          </a:bodyPr>
          <a:lstStyle/>
          <a:p>
            <a:r>
              <a:rPr lang="en-IN" sz="2200" dirty="0"/>
              <a:t>Software code</a:t>
            </a:r>
            <a:endParaRPr lang="en-IN" sz="2200" dirty="0"/>
          </a:p>
        </p:txBody>
      </p:sp>
      <p:sp>
        <p:nvSpPr>
          <p:cNvPr id="15" name="Rectangle 14"/>
          <p:cNvSpPr/>
          <p:nvPr/>
        </p:nvSpPr>
        <p:spPr>
          <a:xfrm>
            <a:off x="5991539" y="1071546"/>
            <a:ext cx="1795171" cy="430887"/>
          </a:xfrm>
          <a:prstGeom prst="rect">
            <a:avLst/>
          </a:prstGeom>
        </p:spPr>
        <p:txBody>
          <a:bodyPr wrap="none">
            <a:spAutoFit/>
          </a:bodyPr>
          <a:lstStyle/>
          <a:p>
            <a:r>
              <a:rPr lang="en-IN" sz="2200" dirty="0"/>
              <a:t>Self-replicates</a:t>
            </a:r>
            <a:endParaRPr lang="en-IN" sz="2200" dirty="0"/>
          </a:p>
        </p:txBody>
      </p:sp>
      <p:sp>
        <p:nvSpPr>
          <p:cNvPr id="16" name="Rectangle 15"/>
          <p:cNvSpPr/>
          <p:nvPr/>
        </p:nvSpPr>
        <p:spPr>
          <a:xfrm>
            <a:off x="6000760" y="1500174"/>
            <a:ext cx="1312090" cy="430887"/>
          </a:xfrm>
          <a:prstGeom prst="rect">
            <a:avLst/>
          </a:prstGeom>
        </p:spPr>
        <p:txBody>
          <a:bodyPr wrap="none">
            <a:spAutoFit/>
          </a:bodyPr>
          <a:lstStyle/>
          <a:p>
            <a:r>
              <a:rPr lang="en-IN" sz="2200" dirty="0"/>
              <a:t>Alter data</a:t>
            </a:r>
            <a:endParaRPr lang="en-IN" sz="2200" dirty="0"/>
          </a:p>
        </p:txBody>
      </p:sp>
      <p:sp>
        <p:nvSpPr>
          <p:cNvPr id="17" name="Rectangle 16"/>
          <p:cNvSpPr/>
          <p:nvPr/>
        </p:nvSpPr>
        <p:spPr>
          <a:xfrm>
            <a:off x="5972913" y="1857364"/>
            <a:ext cx="2524858" cy="430887"/>
          </a:xfrm>
          <a:prstGeom prst="rect">
            <a:avLst/>
          </a:prstGeom>
        </p:spPr>
        <p:txBody>
          <a:bodyPr wrap="none">
            <a:spAutoFit/>
          </a:bodyPr>
          <a:lstStyle/>
          <a:p>
            <a:r>
              <a:rPr lang="en-IN" sz="2200" dirty="0"/>
              <a:t>Passive transmission</a:t>
            </a:r>
            <a:endParaRPr lang="en-IN" sz="2200" dirty="0"/>
          </a:p>
        </p:txBody>
      </p:sp>
      <p:sp>
        <p:nvSpPr>
          <p:cNvPr id="18" name="Rectangle 17"/>
          <p:cNvSpPr/>
          <p:nvPr/>
        </p:nvSpPr>
        <p:spPr>
          <a:xfrm>
            <a:off x="6000760" y="2214554"/>
            <a:ext cx="1510863" cy="430887"/>
          </a:xfrm>
          <a:prstGeom prst="rect">
            <a:avLst/>
          </a:prstGeom>
        </p:spPr>
        <p:txBody>
          <a:bodyPr wrap="none">
            <a:spAutoFit/>
          </a:bodyPr>
          <a:lstStyle/>
          <a:p>
            <a:r>
              <a:rPr lang="en-IN" sz="2200" dirty="0"/>
              <a:t>Can mutate</a:t>
            </a:r>
            <a:endParaRPr lang="en-IN" sz="2200" dirty="0"/>
          </a:p>
        </p:txBody>
      </p:sp>
      <p:cxnSp>
        <p:nvCxnSpPr>
          <p:cNvPr id="20" name="Straight Connector 19"/>
          <p:cNvCxnSpPr>
            <a:stCxn id="12" idx="3"/>
            <a:endCxn id="11" idx="2"/>
          </p:cNvCxnSpPr>
          <p:nvPr/>
        </p:nvCxnSpPr>
        <p:spPr>
          <a:xfrm>
            <a:off x="3018008" y="1358428"/>
            <a:ext cx="268108" cy="606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1" idx="2"/>
          </p:cNvCxnSpPr>
          <p:nvPr/>
        </p:nvCxnSpPr>
        <p:spPr>
          <a:xfrm>
            <a:off x="2451405" y="1917790"/>
            <a:ext cx="834711" cy="4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2"/>
            <a:endCxn id="14" idx="3"/>
          </p:cNvCxnSpPr>
          <p:nvPr/>
        </p:nvCxnSpPr>
        <p:spPr>
          <a:xfrm rot="10800000" flipV="1">
            <a:off x="2759998" y="1964520"/>
            <a:ext cx="526119" cy="39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1" idx="6"/>
            <a:endCxn id="15" idx="1"/>
          </p:cNvCxnSpPr>
          <p:nvPr/>
        </p:nvCxnSpPr>
        <p:spPr>
          <a:xfrm flipV="1">
            <a:off x="5143504" y="128699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6"/>
            <a:endCxn id="16" idx="1"/>
          </p:cNvCxnSpPr>
          <p:nvPr/>
        </p:nvCxnSpPr>
        <p:spPr>
          <a:xfrm flipV="1">
            <a:off x="5143504" y="171561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6"/>
            <a:endCxn id="17" idx="1"/>
          </p:cNvCxnSpPr>
          <p:nvPr/>
        </p:nvCxnSpPr>
        <p:spPr>
          <a:xfrm>
            <a:off x="5143504" y="196452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6"/>
            <a:endCxn id="18" idx="1"/>
          </p:cNvCxnSpPr>
          <p:nvPr/>
        </p:nvCxnSpPr>
        <p:spPr>
          <a:xfrm>
            <a:off x="5143504" y="196452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00034" y="2786058"/>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p:cNvSpPr/>
          <p:nvPr/>
        </p:nvSpPr>
        <p:spPr>
          <a:xfrm>
            <a:off x="3214678" y="3500438"/>
            <a:ext cx="1857388" cy="50006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Worm</a:t>
            </a:r>
            <a:endParaRPr lang="en-IN" sz="2200" dirty="0">
              <a:solidFill>
                <a:schemeClr val="tx1"/>
              </a:solidFill>
            </a:endParaRPr>
          </a:p>
        </p:txBody>
      </p:sp>
      <p:sp>
        <p:nvSpPr>
          <p:cNvPr id="43" name="Rectangle 42"/>
          <p:cNvSpPr/>
          <p:nvPr/>
        </p:nvSpPr>
        <p:spPr>
          <a:xfrm>
            <a:off x="785786" y="2928934"/>
            <a:ext cx="2160784" cy="430887"/>
          </a:xfrm>
          <a:prstGeom prst="rect">
            <a:avLst/>
          </a:prstGeom>
        </p:spPr>
        <p:txBody>
          <a:bodyPr wrap="none">
            <a:spAutoFit/>
          </a:bodyPr>
          <a:lstStyle/>
          <a:p>
            <a:r>
              <a:rPr lang="en-IN" sz="2200" dirty="0"/>
              <a:t>Steal information</a:t>
            </a:r>
            <a:endParaRPr lang="en-IN" sz="2200" dirty="0"/>
          </a:p>
        </p:txBody>
      </p:sp>
      <p:sp>
        <p:nvSpPr>
          <p:cNvPr id="44" name="Rectangle 43"/>
          <p:cNvSpPr/>
          <p:nvPr/>
        </p:nvSpPr>
        <p:spPr>
          <a:xfrm>
            <a:off x="875453" y="3357562"/>
            <a:ext cx="1504514" cy="430887"/>
          </a:xfrm>
          <a:prstGeom prst="rect">
            <a:avLst/>
          </a:prstGeom>
        </p:spPr>
        <p:txBody>
          <a:bodyPr wrap="none">
            <a:spAutoFit/>
          </a:bodyPr>
          <a:lstStyle/>
          <a:p>
            <a:r>
              <a:rPr lang="en-IN" sz="2200" dirty="0"/>
              <a:t>Delete data</a:t>
            </a:r>
            <a:endParaRPr lang="en-IN" sz="2200" dirty="0"/>
          </a:p>
        </p:txBody>
      </p:sp>
      <p:sp>
        <p:nvSpPr>
          <p:cNvPr id="45" name="Rectangle 44"/>
          <p:cNvSpPr/>
          <p:nvPr/>
        </p:nvSpPr>
        <p:spPr>
          <a:xfrm>
            <a:off x="857224" y="3786190"/>
            <a:ext cx="1828899" cy="769441"/>
          </a:xfrm>
          <a:prstGeom prst="rect">
            <a:avLst/>
          </a:prstGeom>
        </p:spPr>
        <p:txBody>
          <a:bodyPr wrap="square">
            <a:spAutoFit/>
          </a:bodyPr>
          <a:lstStyle/>
          <a:p>
            <a:r>
              <a:rPr lang="en-IN" sz="2200" dirty="0"/>
              <a:t>Self-contained</a:t>
            </a:r>
            <a:endParaRPr lang="en-IN" sz="2200" dirty="0"/>
          </a:p>
          <a:p>
            <a:r>
              <a:rPr lang="en-IN" sz="2200" dirty="0"/>
              <a:t>Software</a:t>
            </a:r>
            <a:endParaRPr lang="en-IN" sz="2200" dirty="0"/>
          </a:p>
        </p:txBody>
      </p:sp>
      <p:sp>
        <p:nvSpPr>
          <p:cNvPr id="46" name="Rectangle 45"/>
          <p:cNvSpPr/>
          <p:nvPr/>
        </p:nvSpPr>
        <p:spPr>
          <a:xfrm>
            <a:off x="5920101" y="2857496"/>
            <a:ext cx="1795171" cy="430887"/>
          </a:xfrm>
          <a:prstGeom prst="rect">
            <a:avLst/>
          </a:prstGeom>
        </p:spPr>
        <p:txBody>
          <a:bodyPr wrap="none">
            <a:spAutoFit/>
          </a:bodyPr>
          <a:lstStyle/>
          <a:p>
            <a:r>
              <a:rPr lang="en-IN" sz="2200" dirty="0"/>
              <a:t>Self-replicates</a:t>
            </a:r>
            <a:endParaRPr lang="en-IN" sz="2200" dirty="0"/>
          </a:p>
        </p:txBody>
      </p:sp>
      <p:sp>
        <p:nvSpPr>
          <p:cNvPr id="47" name="Rectangle 46"/>
          <p:cNvSpPr/>
          <p:nvPr/>
        </p:nvSpPr>
        <p:spPr>
          <a:xfrm>
            <a:off x="5929322" y="3286124"/>
            <a:ext cx="1312090" cy="430887"/>
          </a:xfrm>
          <a:prstGeom prst="rect">
            <a:avLst/>
          </a:prstGeom>
        </p:spPr>
        <p:txBody>
          <a:bodyPr wrap="none">
            <a:spAutoFit/>
          </a:bodyPr>
          <a:lstStyle/>
          <a:p>
            <a:r>
              <a:rPr lang="en-IN" sz="2200" dirty="0"/>
              <a:t>Alter data</a:t>
            </a:r>
            <a:endParaRPr lang="en-IN" sz="2200" dirty="0"/>
          </a:p>
        </p:txBody>
      </p:sp>
      <p:sp>
        <p:nvSpPr>
          <p:cNvPr id="48" name="Rectangle 47"/>
          <p:cNvSpPr/>
          <p:nvPr/>
        </p:nvSpPr>
        <p:spPr>
          <a:xfrm>
            <a:off x="5901475" y="3643314"/>
            <a:ext cx="2405915" cy="430887"/>
          </a:xfrm>
          <a:prstGeom prst="rect">
            <a:avLst/>
          </a:prstGeom>
        </p:spPr>
        <p:txBody>
          <a:bodyPr wrap="none">
            <a:spAutoFit/>
          </a:bodyPr>
          <a:lstStyle/>
          <a:p>
            <a:r>
              <a:rPr lang="en-IN" sz="2200" dirty="0"/>
              <a:t>Active transmission</a:t>
            </a:r>
            <a:endParaRPr lang="en-IN" sz="2200" dirty="0"/>
          </a:p>
        </p:txBody>
      </p:sp>
      <p:sp>
        <p:nvSpPr>
          <p:cNvPr id="49" name="Rectangle 48"/>
          <p:cNvSpPr/>
          <p:nvPr/>
        </p:nvSpPr>
        <p:spPr>
          <a:xfrm>
            <a:off x="5929322" y="4000504"/>
            <a:ext cx="1510863" cy="430887"/>
          </a:xfrm>
          <a:prstGeom prst="rect">
            <a:avLst/>
          </a:prstGeom>
        </p:spPr>
        <p:txBody>
          <a:bodyPr wrap="none">
            <a:spAutoFit/>
          </a:bodyPr>
          <a:lstStyle/>
          <a:p>
            <a:r>
              <a:rPr lang="en-IN" sz="2200" dirty="0"/>
              <a:t>Can mutate</a:t>
            </a:r>
            <a:endParaRPr lang="en-IN" sz="2200" dirty="0"/>
          </a:p>
        </p:txBody>
      </p:sp>
      <p:cxnSp>
        <p:nvCxnSpPr>
          <p:cNvPr id="50" name="Straight Connector 49"/>
          <p:cNvCxnSpPr>
            <a:endCxn id="42" idx="2"/>
          </p:cNvCxnSpPr>
          <p:nvPr/>
        </p:nvCxnSpPr>
        <p:spPr>
          <a:xfrm rot="16200000" flipH="1">
            <a:off x="2803909" y="3339702"/>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3"/>
            <a:endCxn id="42" idx="2"/>
          </p:cNvCxnSpPr>
          <p:nvPr/>
        </p:nvCxnSpPr>
        <p:spPr>
          <a:xfrm>
            <a:off x="2379967" y="3573006"/>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2"/>
            <a:endCxn id="45" idx="3"/>
          </p:cNvCxnSpPr>
          <p:nvPr/>
        </p:nvCxnSpPr>
        <p:spPr>
          <a:xfrm rot="10800000" flipV="1">
            <a:off x="2686124" y="3750471"/>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2" idx="6"/>
            <a:endCxn id="46" idx="1"/>
          </p:cNvCxnSpPr>
          <p:nvPr/>
        </p:nvCxnSpPr>
        <p:spPr>
          <a:xfrm flipV="1">
            <a:off x="5072066" y="3072940"/>
            <a:ext cx="848035" cy="67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2" idx="6"/>
            <a:endCxn id="47" idx="1"/>
          </p:cNvCxnSpPr>
          <p:nvPr/>
        </p:nvCxnSpPr>
        <p:spPr>
          <a:xfrm flipV="1">
            <a:off x="5072066" y="3501568"/>
            <a:ext cx="857256" cy="24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2" idx="6"/>
            <a:endCxn id="48" idx="1"/>
          </p:cNvCxnSpPr>
          <p:nvPr/>
        </p:nvCxnSpPr>
        <p:spPr>
          <a:xfrm>
            <a:off x="5072066" y="3750471"/>
            <a:ext cx="829409" cy="108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2" idx="6"/>
            <a:endCxn id="49" idx="1"/>
          </p:cNvCxnSpPr>
          <p:nvPr/>
        </p:nvCxnSpPr>
        <p:spPr>
          <a:xfrm>
            <a:off x="5072066" y="3750471"/>
            <a:ext cx="857256" cy="465477"/>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00034" y="4643446"/>
            <a:ext cx="8286808" cy="17145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p:cNvSpPr/>
          <p:nvPr/>
        </p:nvSpPr>
        <p:spPr>
          <a:xfrm>
            <a:off x="3214678" y="5214950"/>
            <a:ext cx="1857388" cy="785818"/>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Trojan horse</a:t>
            </a:r>
            <a:endParaRPr lang="en-IN" sz="2200" dirty="0">
              <a:solidFill>
                <a:schemeClr val="tx1"/>
              </a:solidFill>
            </a:endParaRPr>
          </a:p>
        </p:txBody>
      </p:sp>
      <p:sp>
        <p:nvSpPr>
          <p:cNvPr id="72" name="Rectangle 71"/>
          <p:cNvSpPr/>
          <p:nvPr/>
        </p:nvSpPr>
        <p:spPr>
          <a:xfrm>
            <a:off x="571472" y="5643578"/>
            <a:ext cx="2114651" cy="769441"/>
          </a:xfrm>
          <a:prstGeom prst="rect">
            <a:avLst/>
          </a:prstGeom>
        </p:spPr>
        <p:txBody>
          <a:bodyPr wrap="square">
            <a:spAutoFit/>
          </a:bodyPr>
          <a:lstStyle/>
          <a:p>
            <a:r>
              <a:rPr lang="en-IN" sz="2200" dirty="0"/>
              <a:t>Disguised as a</a:t>
            </a:r>
            <a:endParaRPr lang="en-IN" sz="2200" dirty="0"/>
          </a:p>
          <a:p>
            <a:r>
              <a:rPr lang="en-IN" sz="2200" dirty="0"/>
              <a:t>useful program</a:t>
            </a:r>
            <a:endParaRPr lang="en-IN" sz="2200" dirty="0"/>
          </a:p>
        </p:txBody>
      </p:sp>
      <p:sp>
        <p:nvSpPr>
          <p:cNvPr id="73" name="Rectangle 72"/>
          <p:cNvSpPr/>
          <p:nvPr/>
        </p:nvSpPr>
        <p:spPr>
          <a:xfrm>
            <a:off x="5920101" y="4572008"/>
            <a:ext cx="2338589" cy="430887"/>
          </a:xfrm>
          <a:prstGeom prst="rect">
            <a:avLst/>
          </a:prstGeom>
        </p:spPr>
        <p:txBody>
          <a:bodyPr wrap="none">
            <a:spAutoFit/>
          </a:bodyPr>
          <a:lstStyle/>
          <a:p>
            <a:r>
              <a:rPr lang="en-IN" sz="2200" dirty="0"/>
              <a:t>Non Self-replicates</a:t>
            </a:r>
            <a:endParaRPr lang="en-IN" sz="2200" dirty="0"/>
          </a:p>
        </p:txBody>
      </p:sp>
      <p:sp>
        <p:nvSpPr>
          <p:cNvPr id="74" name="Rectangle 73"/>
          <p:cNvSpPr/>
          <p:nvPr/>
        </p:nvSpPr>
        <p:spPr>
          <a:xfrm>
            <a:off x="5857884" y="5199867"/>
            <a:ext cx="2857520" cy="443711"/>
          </a:xfrm>
          <a:prstGeom prst="rect">
            <a:avLst/>
          </a:prstGeom>
        </p:spPr>
        <p:txBody>
          <a:bodyPr wrap="square">
            <a:spAutoFit/>
          </a:bodyPr>
          <a:lstStyle/>
          <a:p>
            <a:pPr>
              <a:lnSpc>
                <a:spcPts val="90"/>
              </a:lnSpc>
            </a:pPr>
            <a:r>
              <a:rPr lang="en-IN" sz="2200" dirty="0"/>
              <a:t>Conscript host for</a:t>
            </a:r>
            <a:endParaRPr lang="en-IN" sz="2200" dirty="0"/>
          </a:p>
          <a:p>
            <a:r>
              <a:rPr lang="en-IN" sz="2200" dirty="0" err="1"/>
              <a:t>botnet</a:t>
            </a:r>
            <a:endParaRPr lang="en-IN" sz="2200" dirty="0"/>
          </a:p>
        </p:txBody>
      </p:sp>
      <p:sp>
        <p:nvSpPr>
          <p:cNvPr id="76" name="Rectangle 75"/>
          <p:cNvSpPr/>
          <p:nvPr/>
        </p:nvSpPr>
        <p:spPr>
          <a:xfrm>
            <a:off x="5929322" y="5572141"/>
            <a:ext cx="2428892" cy="769441"/>
          </a:xfrm>
          <a:prstGeom prst="rect">
            <a:avLst/>
          </a:prstGeom>
        </p:spPr>
        <p:txBody>
          <a:bodyPr wrap="square" anchor="ctr" anchorCtr="0">
            <a:normAutofit/>
          </a:bodyPr>
          <a:lstStyle/>
          <a:p>
            <a:r>
              <a:rPr lang="en-IN" sz="2200" dirty="0"/>
              <a:t>Keystroke and</a:t>
            </a:r>
            <a:endParaRPr lang="en-IN" sz="2200" dirty="0"/>
          </a:p>
          <a:p>
            <a:r>
              <a:rPr lang="en-IN" sz="2200" dirty="0"/>
              <a:t>webcam logging</a:t>
            </a:r>
            <a:endParaRPr lang="en-IN" sz="2200" dirty="0"/>
          </a:p>
        </p:txBody>
      </p:sp>
      <p:cxnSp>
        <p:nvCxnSpPr>
          <p:cNvPr id="77" name="Straight Connector 76"/>
          <p:cNvCxnSpPr>
            <a:endCxn id="71" idx="2"/>
          </p:cNvCxnSpPr>
          <p:nvPr/>
        </p:nvCxnSpPr>
        <p:spPr>
          <a:xfrm rot="16200000" flipH="1">
            <a:off x="2803909" y="5197090"/>
            <a:ext cx="46434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2"/>
          </p:cNvCxnSpPr>
          <p:nvPr/>
        </p:nvCxnSpPr>
        <p:spPr>
          <a:xfrm>
            <a:off x="2379967" y="5430394"/>
            <a:ext cx="834711" cy="17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1" idx="2"/>
            <a:endCxn id="72" idx="3"/>
          </p:cNvCxnSpPr>
          <p:nvPr/>
        </p:nvCxnSpPr>
        <p:spPr>
          <a:xfrm rot="10800000" flipV="1">
            <a:off x="2686124" y="5607859"/>
            <a:ext cx="528555" cy="42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1" idx="6"/>
            <a:endCxn id="73" idx="1"/>
          </p:cNvCxnSpPr>
          <p:nvPr/>
        </p:nvCxnSpPr>
        <p:spPr>
          <a:xfrm flipV="1">
            <a:off x="5072066" y="4787452"/>
            <a:ext cx="848035" cy="820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1" idx="6"/>
            <a:endCxn id="74" idx="1"/>
          </p:cNvCxnSpPr>
          <p:nvPr/>
        </p:nvCxnSpPr>
        <p:spPr>
          <a:xfrm flipV="1">
            <a:off x="5072066" y="5421723"/>
            <a:ext cx="785818" cy="18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1" idx="6"/>
            <a:endCxn id="76" idx="1"/>
          </p:cNvCxnSpPr>
          <p:nvPr/>
        </p:nvCxnSpPr>
        <p:spPr>
          <a:xfrm>
            <a:off x="5072066" y="5607859"/>
            <a:ext cx="857256" cy="3490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53828" y="4714884"/>
            <a:ext cx="2160784" cy="430887"/>
          </a:xfrm>
          <a:prstGeom prst="rect">
            <a:avLst/>
          </a:prstGeom>
        </p:spPr>
        <p:txBody>
          <a:bodyPr wrap="none">
            <a:spAutoFit/>
          </a:bodyPr>
          <a:lstStyle/>
          <a:p>
            <a:r>
              <a:rPr lang="en-IN" sz="2200" dirty="0"/>
              <a:t>Steal information</a:t>
            </a:r>
            <a:endParaRPr lang="en-IN" sz="2200" dirty="0"/>
          </a:p>
        </p:txBody>
      </p:sp>
      <p:sp>
        <p:nvSpPr>
          <p:cNvPr id="85" name="Rectangle 84"/>
          <p:cNvSpPr/>
          <p:nvPr/>
        </p:nvSpPr>
        <p:spPr>
          <a:xfrm>
            <a:off x="500034" y="5143512"/>
            <a:ext cx="1937069" cy="430887"/>
          </a:xfrm>
          <a:prstGeom prst="rect">
            <a:avLst/>
          </a:prstGeom>
        </p:spPr>
        <p:txBody>
          <a:bodyPr wrap="none">
            <a:spAutoFit/>
          </a:bodyPr>
          <a:lstStyle/>
          <a:p>
            <a:r>
              <a:rPr lang="en-IN" sz="2200" dirty="0"/>
              <a:t>Open backdoor</a:t>
            </a:r>
            <a:endParaRPr lang="en-I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ppt_x"/>
                                          </p:val>
                                        </p:tav>
                                        <p:tav tm="100000">
                                          <p:val>
                                            <p:strVal val="#ppt_x"/>
                                          </p:val>
                                        </p:tav>
                                      </p:tavLst>
                                    </p:anim>
                                    <p:anim calcmode="lin" valueType="num">
                                      <p:cBhvr additive="base">
                                        <p:cTn id="78" dur="500" fill="hold"/>
                                        <p:tgtEl>
                                          <p:spTgt spid="4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 calcmode="lin" valueType="num">
                                      <p:cBhvr additive="base">
                                        <p:cTn id="85" dur="500" fill="hold"/>
                                        <p:tgtEl>
                                          <p:spTgt spid="45"/>
                                        </p:tgtEl>
                                        <p:attrNameLst>
                                          <p:attrName>ppt_x</p:attrName>
                                        </p:attrNameLst>
                                      </p:cBhvr>
                                      <p:tavLst>
                                        <p:tav tm="0">
                                          <p:val>
                                            <p:strVal val="#ppt_x"/>
                                          </p:val>
                                        </p:tav>
                                        <p:tav tm="100000">
                                          <p:val>
                                            <p:strVal val="#ppt_x"/>
                                          </p:val>
                                        </p:tav>
                                      </p:tavLst>
                                    </p:anim>
                                    <p:anim calcmode="lin" valueType="num">
                                      <p:cBhvr additive="base">
                                        <p:cTn id="86" dur="500" fill="hold"/>
                                        <p:tgtEl>
                                          <p:spTgt spid="4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ppt_x"/>
                                          </p:val>
                                        </p:tav>
                                        <p:tav tm="100000">
                                          <p:val>
                                            <p:strVal val="#ppt_x"/>
                                          </p:val>
                                        </p:tav>
                                      </p:tavLst>
                                    </p:anim>
                                    <p:anim calcmode="lin" valueType="num">
                                      <p:cBhvr additive="base">
                                        <p:cTn id="90" dur="500" fill="hold"/>
                                        <p:tgtEl>
                                          <p:spTgt spid="52"/>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 calcmode="lin" valueType="num">
                                      <p:cBhvr additive="base">
                                        <p:cTn id="97" dur="500" fill="hold"/>
                                        <p:tgtEl>
                                          <p:spTgt spid="51"/>
                                        </p:tgtEl>
                                        <p:attrNameLst>
                                          <p:attrName>ppt_x</p:attrName>
                                        </p:attrNameLst>
                                      </p:cBhvr>
                                      <p:tavLst>
                                        <p:tav tm="0">
                                          <p:val>
                                            <p:strVal val="#ppt_x"/>
                                          </p:val>
                                        </p:tav>
                                        <p:tav tm="100000">
                                          <p:val>
                                            <p:strVal val="#ppt_x"/>
                                          </p:val>
                                        </p:tav>
                                      </p:tavLst>
                                    </p:anim>
                                    <p:anim calcmode="lin" valueType="num">
                                      <p:cBhvr additive="base">
                                        <p:cTn id="98" dur="500" fill="hold"/>
                                        <p:tgtEl>
                                          <p:spTgt spid="51"/>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 calcmode="lin" valueType="num">
                                      <p:cBhvr additive="base">
                                        <p:cTn id="101" dur="500" fill="hold"/>
                                        <p:tgtEl>
                                          <p:spTgt spid="42"/>
                                        </p:tgtEl>
                                        <p:attrNameLst>
                                          <p:attrName>ppt_x</p:attrName>
                                        </p:attrNameLst>
                                      </p:cBhvr>
                                      <p:tavLst>
                                        <p:tav tm="0">
                                          <p:val>
                                            <p:strVal val="#ppt_x"/>
                                          </p:val>
                                        </p:tav>
                                        <p:tav tm="100000">
                                          <p:val>
                                            <p:strVal val="#ppt_x"/>
                                          </p:val>
                                        </p:tav>
                                      </p:tavLst>
                                    </p:anim>
                                    <p:anim calcmode="lin" valueType="num">
                                      <p:cBhvr additive="base">
                                        <p:cTn id="102" dur="500" fill="hold"/>
                                        <p:tgtEl>
                                          <p:spTgt spid="4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500" fill="hold"/>
                                        <p:tgtEl>
                                          <p:spTgt spid="53"/>
                                        </p:tgtEl>
                                        <p:attrNameLst>
                                          <p:attrName>ppt_x</p:attrName>
                                        </p:attrNameLst>
                                      </p:cBhvr>
                                      <p:tavLst>
                                        <p:tav tm="0">
                                          <p:val>
                                            <p:strVal val="#ppt_x"/>
                                          </p:val>
                                        </p:tav>
                                        <p:tav tm="100000">
                                          <p:val>
                                            <p:strVal val="#ppt_x"/>
                                          </p:val>
                                        </p:tav>
                                      </p:tavLst>
                                    </p:anim>
                                    <p:anim calcmode="lin" valueType="num">
                                      <p:cBhvr additive="base">
                                        <p:cTn id="106" dur="500" fill="hold"/>
                                        <p:tgtEl>
                                          <p:spTgt spid="5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additive="base">
                                        <p:cTn id="109" dur="500" fill="hold"/>
                                        <p:tgtEl>
                                          <p:spTgt spid="54"/>
                                        </p:tgtEl>
                                        <p:attrNameLst>
                                          <p:attrName>ppt_x</p:attrName>
                                        </p:attrNameLst>
                                      </p:cBhvr>
                                      <p:tavLst>
                                        <p:tav tm="0">
                                          <p:val>
                                            <p:strVal val="#ppt_x"/>
                                          </p:val>
                                        </p:tav>
                                        <p:tav tm="100000">
                                          <p:val>
                                            <p:strVal val="#ppt_x"/>
                                          </p:val>
                                        </p:tav>
                                      </p:tavLst>
                                    </p:anim>
                                    <p:anim calcmode="lin" valueType="num">
                                      <p:cBhvr additive="base">
                                        <p:cTn id="110" dur="500" fill="hold"/>
                                        <p:tgtEl>
                                          <p:spTgt spid="5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ppt_x"/>
                                          </p:val>
                                        </p:tav>
                                        <p:tav tm="100000">
                                          <p:val>
                                            <p:strVal val="#ppt_x"/>
                                          </p:val>
                                        </p:tav>
                                      </p:tavLst>
                                    </p:anim>
                                    <p:anim calcmode="lin" valueType="num">
                                      <p:cBhvr additive="base">
                                        <p:cTn id="114" dur="500" fill="hold"/>
                                        <p:tgtEl>
                                          <p:spTgt spid="5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56"/>
                                        </p:tgtEl>
                                        <p:attrNameLst>
                                          <p:attrName>style.visibility</p:attrName>
                                        </p:attrNameLst>
                                      </p:cBhvr>
                                      <p:to>
                                        <p:strVal val="visible"/>
                                      </p:to>
                                    </p:set>
                                    <p:anim calcmode="lin" valueType="num">
                                      <p:cBhvr additive="base">
                                        <p:cTn id="117" dur="500" fill="hold"/>
                                        <p:tgtEl>
                                          <p:spTgt spid="56"/>
                                        </p:tgtEl>
                                        <p:attrNameLst>
                                          <p:attrName>ppt_x</p:attrName>
                                        </p:attrNameLst>
                                      </p:cBhvr>
                                      <p:tavLst>
                                        <p:tav tm="0">
                                          <p:val>
                                            <p:strVal val="#ppt_x"/>
                                          </p:val>
                                        </p:tav>
                                        <p:tav tm="100000">
                                          <p:val>
                                            <p:strVal val="#ppt_x"/>
                                          </p:val>
                                        </p:tav>
                                      </p:tavLst>
                                    </p:anim>
                                    <p:anim calcmode="lin" valueType="num">
                                      <p:cBhvr additive="base">
                                        <p:cTn id="118" dur="500" fill="hold"/>
                                        <p:tgtEl>
                                          <p:spTgt spid="56"/>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ppt_x"/>
                                          </p:val>
                                        </p:tav>
                                        <p:tav tm="100000">
                                          <p:val>
                                            <p:strVal val="#ppt_x"/>
                                          </p:val>
                                        </p:tav>
                                      </p:tavLst>
                                    </p:anim>
                                    <p:anim calcmode="lin" valueType="num">
                                      <p:cBhvr additive="base">
                                        <p:cTn id="122" dur="500" fill="hold"/>
                                        <p:tgtEl>
                                          <p:spTgt spid="4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8"/>
                                        </p:tgtEl>
                                        <p:attrNameLst>
                                          <p:attrName>style.visibility</p:attrName>
                                        </p:attrNameLst>
                                      </p:cBhvr>
                                      <p:to>
                                        <p:strVal val="visible"/>
                                      </p:to>
                                    </p:set>
                                    <p:anim calcmode="lin" valueType="num">
                                      <p:cBhvr additive="base">
                                        <p:cTn id="125" dur="500" fill="hold"/>
                                        <p:tgtEl>
                                          <p:spTgt spid="48"/>
                                        </p:tgtEl>
                                        <p:attrNameLst>
                                          <p:attrName>ppt_x</p:attrName>
                                        </p:attrNameLst>
                                      </p:cBhvr>
                                      <p:tavLst>
                                        <p:tav tm="0">
                                          <p:val>
                                            <p:strVal val="#ppt_x"/>
                                          </p:val>
                                        </p:tav>
                                        <p:tav tm="100000">
                                          <p:val>
                                            <p:strVal val="#ppt_x"/>
                                          </p:val>
                                        </p:tav>
                                      </p:tavLst>
                                    </p:anim>
                                    <p:anim calcmode="lin" valueType="num">
                                      <p:cBhvr additive="base">
                                        <p:cTn id="126" dur="500" fill="hold"/>
                                        <p:tgtEl>
                                          <p:spTgt spid="48"/>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 calcmode="lin" valueType="num">
                                      <p:cBhvr additive="base">
                                        <p:cTn id="129" dur="500" fill="hold"/>
                                        <p:tgtEl>
                                          <p:spTgt spid="47"/>
                                        </p:tgtEl>
                                        <p:attrNameLst>
                                          <p:attrName>ppt_x</p:attrName>
                                        </p:attrNameLst>
                                      </p:cBhvr>
                                      <p:tavLst>
                                        <p:tav tm="0">
                                          <p:val>
                                            <p:strVal val="#ppt_x"/>
                                          </p:val>
                                        </p:tav>
                                        <p:tav tm="100000">
                                          <p:val>
                                            <p:strVal val="#ppt_x"/>
                                          </p:val>
                                        </p:tav>
                                      </p:tavLst>
                                    </p:anim>
                                    <p:anim calcmode="lin" valueType="num">
                                      <p:cBhvr additive="base">
                                        <p:cTn id="130" dur="500" fill="hold"/>
                                        <p:tgtEl>
                                          <p:spTgt spid="4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 calcmode="lin" valueType="num">
                                      <p:cBhvr additive="base">
                                        <p:cTn id="133" dur="500" fill="hold"/>
                                        <p:tgtEl>
                                          <p:spTgt spid="46"/>
                                        </p:tgtEl>
                                        <p:attrNameLst>
                                          <p:attrName>ppt_x</p:attrName>
                                        </p:attrNameLst>
                                      </p:cBhvr>
                                      <p:tavLst>
                                        <p:tav tm="0">
                                          <p:val>
                                            <p:strVal val="#ppt_x"/>
                                          </p:val>
                                        </p:tav>
                                        <p:tav tm="100000">
                                          <p:val>
                                            <p:strVal val="#ppt_x"/>
                                          </p:val>
                                        </p:tav>
                                      </p:tavLst>
                                    </p:anim>
                                    <p:anim calcmode="lin" valueType="num">
                                      <p:cBhvr additive="base">
                                        <p:cTn id="1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0"/>
                                        </p:tgtEl>
                                        <p:attrNameLst>
                                          <p:attrName>style.visibility</p:attrName>
                                        </p:attrNameLst>
                                      </p:cBhvr>
                                      <p:to>
                                        <p:strVal val="visible"/>
                                      </p:to>
                                    </p:set>
                                    <p:anim calcmode="lin" valueType="num">
                                      <p:cBhvr additive="base">
                                        <p:cTn id="139" dur="500" fill="hold"/>
                                        <p:tgtEl>
                                          <p:spTgt spid="70"/>
                                        </p:tgtEl>
                                        <p:attrNameLst>
                                          <p:attrName>ppt_x</p:attrName>
                                        </p:attrNameLst>
                                      </p:cBhvr>
                                      <p:tavLst>
                                        <p:tav tm="0">
                                          <p:val>
                                            <p:strVal val="#ppt_x"/>
                                          </p:val>
                                        </p:tav>
                                        <p:tav tm="100000">
                                          <p:val>
                                            <p:strVal val="#ppt_x"/>
                                          </p:val>
                                        </p:tav>
                                      </p:tavLst>
                                    </p:anim>
                                    <p:anim calcmode="lin" valueType="num">
                                      <p:cBhvr additive="base">
                                        <p:cTn id="140" dur="500" fill="hold"/>
                                        <p:tgtEl>
                                          <p:spTgt spid="70"/>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84"/>
                                        </p:tgtEl>
                                        <p:attrNameLst>
                                          <p:attrName>style.visibility</p:attrName>
                                        </p:attrNameLst>
                                      </p:cBhvr>
                                      <p:to>
                                        <p:strVal val="visible"/>
                                      </p:to>
                                    </p:set>
                                    <p:anim calcmode="lin" valueType="num">
                                      <p:cBhvr additive="base">
                                        <p:cTn id="143" dur="500" fill="hold"/>
                                        <p:tgtEl>
                                          <p:spTgt spid="84"/>
                                        </p:tgtEl>
                                        <p:attrNameLst>
                                          <p:attrName>ppt_x</p:attrName>
                                        </p:attrNameLst>
                                      </p:cBhvr>
                                      <p:tavLst>
                                        <p:tav tm="0">
                                          <p:val>
                                            <p:strVal val="#ppt_x"/>
                                          </p:val>
                                        </p:tav>
                                        <p:tav tm="100000">
                                          <p:val>
                                            <p:strVal val="#ppt_x"/>
                                          </p:val>
                                        </p:tav>
                                      </p:tavLst>
                                    </p:anim>
                                    <p:anim calcmode="lin" valueType="num">
                                      <p:cBhvr additive="base">
                                        <p:cTn id="144" dur="500" fill="hold"/>
                                        <p:tgtEl>
                                          <p:spTgt spid="84"/>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anim calcmode="lin" valueType="num">
                                      <p:cBhvr additive="base">
                                        <p:cTn id="147" dur="500" fill="hold"/>
                                        <p:tgtEl>
                                          <p:spTgt spid="85"/>
                                        </p:tgtEl>
                                        <p:attrNameLst>
                                          <p:attrName>ppt_x</p:attrName>
                                        </p:attrNameLst>
                                      </p:cBhvr>
                                      <p:tavLst>
                                        <p:tav tm="0">
                                          <p:val>
                                            <p:strVal val="#ppt_x"/>
                                          </p:val>
                                        </p:tav>
                                        <p:tav tm="100000">
                                          <p:val>
                                            <p:strVal val="#ppt_x"/>
                                          </p:val>
                                        </p:tav>
                                      </p:tavLst>
                                    </p:anim>
                                    <p:anim calcmode="lin" valueType="num">
                                      <p:cBhvr additive="base">
                                        <p:cTn id="148" dur="500" fill="hold"/>
                                        <p:tgtEl>
                                          <p:spTgt spid="8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72"/>
                                        </p:tgtEl>
                                        <p:attrNameLst>
                                          <p:attrName>style.visibility</p:attrName>
                                        </p:attrNameLst>
                                      </p:cBhvr>
                                      <p:to>
                                        <p:strVal val="visible"/>
                                      </p:to>
                                    </p:set>
                                    <p:anim calcmode="lin" valueType="num">
                                      <p:cBhvr additive="base">
                                        <p:cTn id="151" dur="500" fill="hold"/>
                                        <p:tgtEl>
                                          <p:spTgt spid="72"/>
                                        </p:tgtEl>
                                        <p:attrNameLst>
                                          <p:attrName>ppt_x</p:attrName>
                                        </p:attrNameLst>
                                      </p:cBhvr>
                                      <p:tavLst>
                                        <p:tav tm="0">
                                          <p:val>
                                            <p:strVal val="#ppt_x"/>
                                          </p:val>
                                        </p:tav>
                                        <p:tav tm="100000">
                                          <p:val>
                                            <p:strVal val="#ppt_x"/>
                                          </p:val>
                                        </p:tav>
                                      </p:tavLst>
                                    </p:anim>
                                    <p:anim calcmode="lin" valueType="num">
                                      <p:cBhvr additive="base">
                                        <p:cTn id="152" dur="500" fill="hold"/>
                                        <p:tgtEl>
                                          <p:spTgt spid="72"/>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79"/>
                                        </p:tgtEl>
                                        <p:attrNameLst>
                                          <p:attrName>style.visibility</p:attrName>
                                        </p:attrNameLst>
                                      </p:cBhvr>
                                      <p:to>
                                        <p:strVal val="visible"/>
                                      </p:to>
                                    </p:set>
                                    <p:anim calcmode="lin" valueType="num">
                                      <p:cBhvr additive="base">
                                        <p:cTn id="155" dur="500" fill="hold"/>
                                        <p:tgtEl>
                                          <p:spTgt spid="79"/>
                                        </p:tgtEl>
                                        <p:attrNameLst>
                                          <p:attrName>ppt_x</p:attrName>
                                        </p:attrNameLst>
                                      </p:cBhvr>
                                      <p:tavLst>
                                        <p:tav tm="0">
                                          <p:val>
                                            <p:strVal val="#ppt_x"/>
                                          </p:val>
                                        </p:tav>
                                        <p:tav tm="100000">
                                          <p:val>
                                            <p:strVal val="#ppt_x"/>
                                          </p:val>
                                        </p:tav>
                                      </p:tavLst>
                                    </p:anim>
                                    <p:anim calcmode="lin" valueType="num">
                                      <p:cBhvr additive="base">
                                        <p:cTn id="156" dur="500" fill="hold"/>
                                        <p:tgtEl>
                                          <p:spTgt spid="79"/>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anim calcmode="lin" valueType="num">
                                      <p:cBhvr additive="base">
                                        <p:cTn id="159" dur="500" fill="hold"/>
                                        <p:tgtEl>
                                          <p:spTgt spid="78"/>
                                        </p:tgtEl>
                                        <p:attrNameLst>
                                          <p:attrName>ppt_x</p:attrName>
                                        </p:attrNameLst>
                                      </p:cBhvr>
                                      <p:tavLst>
                                        <p:tav tm="0">
                                          <p:val>
                                            <p:strVal val="#ppt_x"/>
                                          </p:val>
                                        </p:tav>
                                        <p:tav tm="100000">
                                          <p:val>
                                            <p:strVal val="#ppt_x"/>
                                          </p:val>
                                        </p:tav>
                                      </p:tavLst>
                                    </p:anim>
                                    <p:anim calcmode="lin" valueType="num">
                                      <p:cBhvr additive="base">
                                        <p:cTn id="160" dur="500" fill="hold"/>
                                        <p:tgtEl>
                                          <p:spTgt spid="78"/>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77"/>
                                        </p:tgtEl>
                                        <p:attrNameLst>
                                          <p:attrName>style.visibility</p:attrName>
                                        </p:attrNameLst>
                                      </p:cBhvr>
                                      <p:to>
                                        <p:strVal val="visible"/>
                                      </p:to>
                                    </p:set>
                                    <p:anim calcmode="lin" valueType="num">
                                      <p:cBhvr additive="base">
                                        <p:cTn id="163" dur="500" fill="hold"/>
                                        <p:tgtEl>
                                          <p:spTgt spid="77"/>
                                        </p:tgtEl>
                                        <p:attrNameLst>
                                          <p:attrName>ppt_x</p:attrName>
                                        </p:attrNameLst>
                                      </p:cBhvr>
                                      <p:tavLst>
                                        <p:tav tm="0">
                                          <p:val>
                                            <p:strVal val="#ppt_x"/>
                                          </p:val>
                                        </p:tav>
                                        <p:tav tm="100000">
                                          <p:val>
                                            <p:strVal val="#ppt_x"/>
                                          </p:val>
                                        </p:tav>
                                      </p:tavLst>
                                    </p:anim>
                                    <p:anim calcmode="lin" valueType="num">
                                      <p:cBhvr additive="base">
                                        <p:cTn id="164" dur="500" fill="hold"/>
                                        <p:tgtEl>
                                          <p:spTgt spid="77"/>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1"/>
                                        </p:tgtEl>
                                        <p:attrNameLst>
                                          <p:attrName>style.visibility</p:attrName>
                                        </p:attrNameLst>
                                      </p:cBhvr>
                                      <p:to>
                                        <p:strVal val="visible"/>
                                      </p:to>
                                    </p:set>
                                    <p:anim calcmode="lin" valueType="num">
                                      <p:cBhvr additive="base">
                                        <p:cTn id="167" dur="500" fill="hold"/>
                                        <p:tgtEl>
                                          <p:spTgt spid="71"/>
                                        </p:tgtEl>
                                        <p:attrNameLst>
                                          <p:attrName>ppt_x</p:attrName>
                                        </p:attrNameLst>
                                      </p:cBhvr>
                                      <p:tavLst>
                                        <p:tav tm="0">
                                          <p:val>
                                            <p:strVal val="#ppt_x"/>
                                          </p:val>
                                        </p:tav>
                                        <p:tav tm="100000">
                                          <p:val>
                                            <p:strVal val="#ppt_x"/>
                                          </p:val>
                                        </p:tav>
                                      </p:tavLst>
                                    </p:anim>
                                    <p:anim calcmode="lin" valueType="num">
                                      <p:cBhvr additive="base">
                                        <p:cTn id="168" dur="500" fill="hold"/>
                                        <p:tgtEl>
                                          <p:spTgt spid="71"/>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80"/>
                                        </p:tgtEl>
                                        <p:attrNameLst>
                                          <p:attrName>style.visibility</p:attrName>
                                        </p:attrNameLst>
                                      </p:cBhvr>
                                      <p:to>
                                        <p:strVal val="visible"/>
                                      </p:to>
                                    </p:set>
                                    <p:anim calcmode="lin" valueType="num">
                                      <p:cBhvr additive="base">
                                        <p:cTn id="171" dur="500" fill="hold"/>
                                        <p:tgtEl>
                                          <p:spTgt spid="80"/>
                                        </p:tgtEl>
                                        <p:attrNameLst>
                                          <p:attrName>ppt_x</p:attrName>
                                        </p:attrNameLst>
                                      </p:cBhvr>
                                      <p:tavLst>
                                        <p:tav tm="0">
                                          <p:val>
                                            <p:strVal val="#ppt_x"/>
                                          </p:val>
                                        </p:tav>
                                        <p:tav tm="100000">
                                          <p:val>
                                            <p:strVal val="#ppt_x"/>
                                          </p:val>
                                        </p:tav>
                                      </p:tavLst>
                                    </p:anim>
                                    <p:anim calcmode="lin" valueType="num">
                                      <p:cBhvr additive="base">
                                        <p:cTn id="172" dur="500" fill="hold"/>
                                        <p:tgtEl>
                                          <p:spTgt spid="80"/>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81"/>
                                        </p:tgtEl>
                                        <p:attrNameLst>
                                          <p:attrName>style.visibility</p:attrName>
                                        </p:attrNameLst>
                                      </p:cBhvr>
                                      <p:to>
                                        <p:strVal val="visible"/>
                                      </p:to>
                                    </p:set>
                                    <p:anim calcmode="lin" valueType="num">
                                      <p:cBhvr additive="base">
                                        <p:cTn id="175" dur="500" fill="hold"/>
                                        <p:tgtEl>
                                          <p:spTgt spid="81"/>
                                        </p:tgtEl>
                                        <p:attrNameLst>
                                          <p:attrName>ppt_x</p:attrName>
                                        </p:attrNameLst>
                                      </p:cBhvr>
                                      <p:tavLst>
                                        <p:tav tm="0">
                                          <p:val>
                                            <p:strVal val="#ppt_x"/>
                                          </p:val>
                                        </p:tav>
                                        <p:tav tm="100000">
                                          <p:val>
                                            <p:strVal val="#ppt_x"/>
                                          </p:val>
                                        </p:tav>
                                      </p:tavLst>
                                    </p:anim>
                                    <p:anim calcmode="lin" valueType="num">
                                      <p:cBhvr additive="base">
                                        <p:cTn id="176" dur="500" fill="hold"/>
                                        <p:tgtEl>
                                          <p:spTgt spid="81"/>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83"/>
                                        </p:tgtEl>
                                        <p:attrNameLst>
                                          <p:attrName>style.visibility</p:attrName>
                                        </p:attrNameLst>
                                      </p:cBhvr>
                                      <p:to>
                                        <p:strVal val="visible"/>
                                      </p:to>
                                    </p:set>
                                    <p:anim calcmode="lin" valueType="num">
                                      <p:cBhvr additive="base">
                                        <p:cTn id="179" dur="500" fill="hold"/>
                                        <p:tgtEl>
                                          <p:spTgt spid="83"/>
                                        </p:tgtEl>
                                        <p:attrNameLst>
                                          <p:attrName>ppt_x</p:attrName>
                                        </p:attrNameLst>
                                      </p:cBhvr>
                                      <p:tavLst>
                                        <p:tav tm="0">
                                          <p:val>
                                            <p:strVal val="#ppt_x"/>
                                          </p:val>
                                        </p:tav>
                                        <p:tav tm="100000">
                                          <p:val>
                                            <p:strVal val="#ppt_x"/>
                                          </p:val>
                                        </p:tav>
                                      </p:tavLst>
                                    </p:anim>
                                    <p:anim calcmode="lin" valueType="num">
                                      <p:cBhvr additive="base">
                                        <p:cTn id="180" dur="500" fill="hold"/>
                                        <p:tgtEl>
                                          <p:spTgt spid="8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 calcmode="lin" valueType="num">
                                      <p:cBhvr additive="base">
                                        <p:cTn id="183" dur="500" fill="hold"/>
                                        <p:tgtEl>
                                          <p:spTgt spid="76"/>
                                        </p:tgtEl>
                                        <p:attrNameLst>
                                          <p:attrName>ppt_x</p:attrName>
                                        </p:attrNameLst>
                                      </p:cBhvr>
                                      <p:tavLst>
                                        <p:tav tm="0">
                                          <p:val>
                                            <p:strVal val="#ppt_x"/>
                                          </p:val>
                                        </p:tav>
                                        <p:tav tm="100000">
                                          <p:val>
                                            <p:strVal val="#ppt_x"/>
                                          </p:val>
                                        </p:tav>
                                      </p:tavLst>
                                    </p:anim>
                                    <p:anim calcmode="lin" valueType="num">
                                      <p:cBhvr additive="base">
                                        <p:cTn id="184" dur="500" fill="hold"/>
                                        <p:tgtEl>
                                          <p:spTgt spid="76"/>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 calcmode="lin" valueType="num">
                                      <p:cBhvr additive="base">
                                        <p:cTn id="187" dur="500" fill="hold"/>
                                        <p:tgtEl>
                                          <p:spTgt spid="74"/>
                                        </p:tgtEl>
                                        <p:attrNameLst>
                                          <p:attrName>ppt_x</p:attrName>
                                        </p:attrNameLst>
                                      </p:cBhvr>
                                      <p:tavLst>
                                        <p:tav tm="0">
                                          <p:val>
                                            <p:strVal val="#ppt_x"/>
                                          </p:val>
                                        </p:tav>
                                        <p:tav tm="100000">
                                          <p:val>
                                            <p:strVal val="#ppt_x"/>
                                          </p:val>
                                        </p:tav>
                                      </p:tavLst>
                                    </p:anim>
                                    <p:anim calcmode="lin" valueType="num">
                                      <p:cBhvr additive="base">
                                        <p:cTn id="188" dur="500" fill="hold"/>
                                        <p:tgtEl>
                                          <p:spTgt spid="74"/>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anim calcmode="lin" valueType="num">
                                      <p:cBhvr additive="base">
                                        <p:cTn id="191" dur="500" fill="hold"/>
                                        <p:tgtEl>
                                          <p:spTgt spid="73"/>
                                        </p:tgtEl>
                                        <p:attrNameLst>
                                          <p:attrName>ppt_x</p:attrName>
                                        </p:attrNameLst>
                                      </p:cBhvr>
                                      <p:tavLst>
                                        <p:tav tm="0">
                                          <p:val>
                                            <p:strVal val="#ppt_x"/>
                                          </p:val>
                                        </p:tav>
                                        <p:tav tm="100000">
                                          <p:val>
                                            <p:strVal val="#ppt_x"/>
                                          </p:val>
                                        </p:tav>
                                      </p:tavLst>
                                    </p:anim>
                                    <p:anim calcmode="lin" valueType="num">
                                      <p:cBhvr additive="base">
                                        <p:cTn id="19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p:bldP spid="15" grpId="0"/>
      <p:bldP spid="16" grpId="0"/>
      <p:bldP spid="17" grpId="0"/>
      <p:bldP spid="18" grpId="0"/>
      <p:bldP spid="41" grpId="0" animBg="1"/>
      <p:bldP spid="42" grpId="0" animBg="1"/>
      <p:bldP spid="43" grpId="0"/>
      <p:bldP spid="44" grpId="0"/>
      <p:bldP spid="45" grpId="0"/>
      <p:bldP spid="46" grpId="0"/>
      <p:bldP spid="47" grpId="0"/>
      <p:bldP spid="48" grpId="0"/>
      <p:bldP spid="49" grpId="0"/>
      <p:bldP spid="70" grpId="0" animBg="1"/>
      <p:bldP spid="71" grpId="0" animBg="1"/>
      <p:bldP spid="72" grpId="0"/>
      <p:bldP spid="73" grpId="0"/>
      <p:bldP spid="74" grpId="0"/>
      <p:bldP spid="76" grpId="0"/>
      <p:bldP spid="84" grpId="0"/>
      <p:bldP spid="8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5102DA-D77F-4C42-9FEC-B9E45E426BA2}"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Recap</a:t>
            </a:r>
            <a:endParaRPr lang="en-IN" sz="3000" dirty="0">
              <a:latin typeface="Calibri (Body)"/>
            </a:endParaRPr>
          </a:p>
        </p:txBody>
      </p:sp>
      <p:sp>
        <p:nvSpPr>
          <p:cNvPr id="34" name="Content Placeholder 2"/>
          <p:cNvSpPr>
            <a:spLocks noGrp="1"/>
          </p:cNvSpPr>
          <p:nvPr>
            <p:ph idx="1"/>
          </p:nvPr>
        </p:nvSpPr>
        <p:spPr>
          <a:xfrm>
            <a:off x="571472" y="1285860"/>
            <a:ext cx="8286808" cy="4891103"/>
          </a:xfrm>
        </p:spPr>
        <p:txBody>
          <a:bodyPr>
            <a:normAutofit/>
          </a:bodyPr>
          <a:lstStyle/>
          <a:p>
            <a:pPr lvl="0"/>
            <a:r>
              <a:rPr lang="en-US" sz="2200" dirty="0">
                <a:solidFill>
                  <a:srgbClr val="FF0000"/>
                </a:solidFill>
                <a:latin typeface="Calibri (Body)"/>
              </a:rPr>
              <a:t>Access control systems</a:t>
            </a:r>
            <a:endParaRPr lang="en-IN" sz="2200" dirty="0">
              <a:solidFill>
                <a:srgbClr val="FF0000"/>
              </a:solidFill>
              <a:latin typeface="Calibri (Body)"/>
            </a:endParaRPr>
          </a:p>
          <a:p>
            <a:pPr lvl="1"/>
            <a:r>
              <a:rPr lang="en-US" sz="2200" dirty="0">
                <a:latin typeface="Calibri (Body)"/>
              </a:rPr>
              <a:t>File permissions</a:t>
            </a:r>
            <a:endParaRPr lang="en-IN" sz="2200" dirty="0">
              <a:latin typeface="Calibri (Body)"/>
            </a:endParaRPr>
          </a:p>
          <a:p>
            <a:pPr lvl="1"/>
            <a:r>
              <a:rPr lang="en-US" sz="2200" dirty="0">
                <a:latin typeface="Calibri (Body)"/>
              </a:rPr>
              <a:t>Program permissions</a:t>
            </a:r>
            <a:endParaRPr lang="en-IN" sz="2200" dirty="0">
              <a:latin typeface="Calibri (Body)"/>
            </a:endParaRPr>
          </a:p>
          <a:p>
            <a:pPr lvl="1"/>
            <a:r>
              <a:rPr lang="en-US" sz="2200" dirty="0">
                <a:latin typeface="Calibri (Body)"/>
              </a:rPr>
              <a:t>Data rights permissions</a:t>
            </a:r>
            <a:endParaRPr lang="en-US" sz="2200" dirty="0">
              <a:latin typeface="Calibri (Body)"/>
            </a:endParaRPr>
          </a:p>
          <a:p>
            <a:pPr lvl="1">
              <a:buNone/>
            </a:pPr>
            <a:endParaRPr lang="en-US" sz="2200" dirty="0">
              <a:latin typeface="Calibri (Body)"/>
            </a:endParaRPr>
          </a:p>
          <a:p>
            <a:r>
              <a:rPr lang="en-IN" sz="2200" dirty="0">
                <a:solidFill>
                  <a:srgbClr val="FF0000"/>
                </a:solidFill>
                <a:latin typeface="Calibri (Body)"/>
              </a:rPr>
              <a:t>Security Threats</a:t>
            </a:r>
            <a:endParaRPr lang="en-IN" sz="2200" dirty="0">
              <a:solidFill>
                <a:srgbClr val="FF0000"/>
              </a:solidFill>
              <a:latin typeface="Calibri (Body)"/>
            </a:endParaRPr>
          </a:p>
          <a:p>
            <a:pPr lvl="1"/>
            <a:r>
              <a:rPr lang="en-IN" sz="2200" dirty="0">
                <a:latin typeface="Calibri (Body)"/>
              </a:rPr>
              <a:t>Viruses</a:t>
            </a:r>
            <a:endParaRPr lang="en-IN" sz="2200" dirty="0">
              <a:latin typeface="Calibri (Body)"/>
            </a:endParaRPr>
          </a:p>
          <a:p>
            <a:pPr lvl="1"/>
            <a:r>
              <a:rPr lang="en-US" sz="2200" dirty="0">
                <a:latin typeface="Calibri (Body)"/>
              </a:rPr>
              <a:t>Trojan Horses </a:t>
            </a:r>
            <a:endParaRPr lang="en-IN" sz="2200" dirty="0">
              <a:latin typeface="Calibri (Body)"/>
            </a:endParaRPr>
          </a:p>
          <a:p>
            <a:pPr lvl="1"/>
            <a:r>
              <a:rPr lang="en-IN" sz="2200" dirty="0">
                <a:latin typeface="Calibri (Body)"/>
              </a:rPr>
              <a:t>Worm</a:t>
            </a:r>
            <a:endParaRPr lang="en-IN" sz="2200" dirty="0">
              <a:latin typeface="Calibri (Body)"/>
            </a:endParaRPr>
          </a:p>
          <a:p>
            <a:pPr lvl="1"/>
            <a:r>
              <a:rPr lang="en-US" sz="2200" dirty="0">
                <a:latin typeface="Calibri (Body)"/>
              </a:rPr>
              <a:t>IP Spoofing </a:t>
            </a:r>
            <a:endParaRPr lang="en-IN" sz="2200" dirty="0">
              <a:latin typeface="Calibri (Body)"/>
            </a:endParaRPr>
          </a:p>
          <a:p>
            <a:pPr lvl="1"/>
            <a:r>
              <a:rPr lang="en-US" sz="2200" dirty="0">
                <a:latin typeface="Calibri (Body)"/>
              </a:rPr>
              <a:t>Malicious Software </a:t>
            </a:r>
            <a:endParaRPr lang="en-IN" sz="2200" dirty="0">
              <a:latin typeface="Calibri (Body)"/>
            </a:endParaRPr>
          </a:p>
          <a:p>
            <a:pPr lvl="1">
              <a:buNone/>
            </a:pPr>
            <a:endParaRPr lang="en-IN" dirty="0"/>
          </a:p>
          <a:p>
            <a:pPr algn="just">
              <a:spcAft>
                <a:spcPts val="1200"/>
              </a:spcAft>
              <a:buNone/>
            </a:pPr>
            <a:endParaRPr lang="en-US" sz="2200" dirty="0">
              <a:latin typeface="Calibri (Body)"/>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worm in Network security?</a:t>
            </a:r>
            <a:endParaRPr lang="en-IN" sz="2400" dirty="0"/>
          </a:p>
          <a:p>
            <a:pPr marL="457200" indent="-457200">
              <a:buFont typeface="+mj-lt"/>
              <a:buAutoNum type="arabicPeriod"/>
            </a:pPr>
            <a:r>
              <a:rPr lang="en-US" sz="2400" dirty="0"/>
              <a:t>Differentiate  trapdoor and Trojan horse.</a:t>
            </a:r>
            <a:endParaRPr lang="en-IN" sz="2400" dirty="0"/>
          </a:p>
          <a:p>
            <a:pPr marL="457200" indent="-457200">
              <a:buFont typeface="+mj-lt"/>
              <a:buAutoNum type="arabicPeriod"/>
            </a:pPr>
            <a:r>
              <a:rPr lang="en-US" sz="2400" dirty="0"/>
              <a:t>What is </a:t>
            </a:r>
            <a:r>
              <a:rPr lang="en-US" sz="2400" dirty="0" err="1"/>
              <a:t>DoS</a:t>
            </a:r>
            <a:r>
              <a:rPr lang="en-US" sz="2400" dirty="0"/>
              <a:t> attack?</a:t>
            </a:r>
            <a:endParaRPr lang="en-IN" sz="2400" dirty="0"/>
          </a:p>
          <a:p>
            <a:pPr marL="457200" indent="-457200">
              <a:buFont typeface="+mj-lt"/>
              <a:buAutoNum type="arabicPeriod"/>
            </a:pPr>
            <a:r>
              <a:rPr lang="en-IN" sz="2400" dirty="0"/>
              <a:t>Write 5 viruses name.</a:t>
            </a:r>
            <a:endParaRPr lang="en-IN" sz="2400" dirty="0"/>
          </a:p>
          <a:p>
            <a:pPr marL="457200" indent="-457200">
              <a:buFont typeface="+mj-lt"/>
              <a:buAutoNum type="arabicPeriod"/>
            </a:pPr>
            <a:r>
              <a:rPr lang="en-US" sz="2400" dirty="0"/>
              <a:t>Differentiate between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31797E9F-BE80-4C32-BE4A-F832F60E8BF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latin typeface="Calibri (Body)"/>
              </a:rPr>
              <a:t>Explain Application Security? Explain the steps involved in securing Database?</a:t>
            </a:r>
            <a:endParaRPr lang="en-US" sz="2200" dirty="0">
              <a:latin typeface="Calibri (Body)"/>
            </a:endParaRPr>
          </a:p>
          <a:p>
            <a:pPr marL="457200" indent="-457200">
              <a:buFont typeface="+mj-lt"/>
              <a:buAutoNum type="arabicPeriod"/>
            </a:pPr>
            <a:r>
              <a:rPr lang="en-US" sz="2200" dirty="0">
                <a:latin typeface="Calibri (Body)"/>
              </a:rPr>
              <a:t>Explain types of Firewall?	</a:t>
            </a:r>
            <a:endParaRPr lang="en-US" sz="2200" dirty="0">
              <a:latin typeface="Calibri (Body)"/>
            </a:endParaRPr>
          </a:p>
          <a:p>
            <a:pPr marL="457200" indent="-457200" algn="just">
              <a:buFont typeface="+mj-lt"/>
              <a:buAutoNum type="arabicPeriod"/>
            </a:pPr>
            <a:r>
              <a:rPr lang="en-US" sz="2200" dirty="0">
                <a:latin typeface="Calibri (Body)"/>
              </a:rPr>
              <a:t>Explain the difference between Virus, Worms, Logic bomb and Trojan Horse?</a:t>
            </a:r>
            <a:endParaRPr lang="en-US" sz="2200" dirty="0">
              <a:latin typeface="Calibri (Body)"/>
            </a:endParaRPr>
          </a:p>
          <a:p>
            <a:pPr marL="457200" indent="-457200" algn="just">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5F8741FB-254D-4395-969A-335AEE32904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dirty="0">
                <a:latin typeface="Calibri (Body)"/>
              </a:rPr>
              <a:t>4. What is the data security consideration? Explain in this reference Data backup security, Data archival security and Data disposal considerations?</a:t>
            </a:r>
            <a:r>
              <a:rPr lang="en-US" sz="2200" b="1" dirty="0">
                <a:latin typeface="Calibri (Body)"/>
              </a:rPr>
              <a:t>	</a:t>
            </a:r>
            <a:endParaRPr lang="en-US" sz="2200" b="1" dirty="0">
              <a:latin typeface="Calibri (Body)"/>
            </a:endParaRPr>
          </a:p>
          <a:p>
            <a:pPr marL="0" indent="0" algn="just">
              <a:buNone/>
            </a:pPr>
            <a:r>
              <a:rPr lang="en-US" sz="2200" dirty="0">
                <a:latin typeface="Calibri (Body)"/>
              </a:rPr>
              <a:t>5. How can be Intrusion Detection system is the backbone of Information system? Justify along with its categories?</a:t>
            </a:r>
            <a:endParaRPr lang="en-US" sz="2200" dirty="0">
              <a:latin typeface="Calibri (Body)"/>
            </a:endParaRPr>
          </a:p>
          <a:p>
            <a:pPr marL="0" indent="0" algn="just">
              <a:buNone/>
            </a:pPr>
            <a:r>
              <a:rPr lang="en-US" sz="2200" dirty="0">
                <a:latin typeface="Calibri (Body)"/>
              </a:rPr>
              <a:t>6. Write a short note on</a:t>
            </a:r>
            <a:r>
              <a:rPr lang="en-US" sz="2200" b="1" dirty="0">
                <a:latin typeface="Calibri (Body)"/>
              </a:rPr>
              <a:t>					</a:t>
            </a:r>
            <a:endParaRPr lang="en-IN" sz="2200" b="1" dirty="0">
              <a:latin typeface="Calibri (Body)"/>
            </a:endParaRPr>
          </a:p>
          <a:p>
            <a:pPr algn="just">
              <a:buNone/>
            </a:pPr>
            <a:r>
              <a:rPr lang="en-IN" sz="2200" b="1" dirty="0">
                <a:latin typeface="Calibri (Body)"/>
              </a:rPr>
              <a:t>	</a:t>
            </a:r>
            <a:r>
              <a:rPr lang="en-US" sz="2200" dirty="0">
                <a:latin typeface="Calibri (Body)"/>
              </a:rPr>
              <a:t>A. Denial of service attack.</a:t>
            </a:r>
            <a:endParaRPr lang="en-IN" sz="2200" dirty="0">
              <a:latin typeface="Calibri (Body)"/>
            </a:endParaRPr>
          </a:p>
          <a:p>
            <a:pPr lvl="0" algn="just">
              <a:buNone/>
            </a:pPr>
            <a:r>
              <a:rPr lang="en-US" sz="2200" dirty="0">
                <a:latin typeface="Calibri (Body)"/>
              </a:rPr>
              <a:t>	B. IP spoofing</a:t>
            </a:r>
            <a:endParaRPr lang="en-IN" sz="2200" dirty="0">
              <a:latin typeface="Calibri (Body)"/>
            </a:endParaRPr>
          </a:p>
          <a:p>
            <a:pPr lvl="0" algn="just">
              <a:buNone/>
            </a:pPr>
            <a:r>
              <a:rPr lang="en-US" sz="2200" dirty="0">
                <a:latin typeface="Calibri (Body)"/>
              </a:rPr>
              <a:t>	C. Electronic data interchange</a:t>
            </a:r>
            <a:endParaRPr lang="en-IN" sz="2200" dirty="0">
              <a:latin typeface="Calibri (Body)"/>
            </a:endParaRPr>
          </a:p>
          <a:p>
            <a:pPr marL="457200" indent="-457200">
              <a:buFont typeface="+mj-lt"/>
              <a:buAutoNum type="arabicPeriod"/>
            </a:pPr>
            <a:endParaRPr lang="en-US" sz="2200" dirty="0">
              <a:latin typeface="Calibri (Body)"/>
            </a:endParaRPr>
          </a:p>
        </p:txBody>
      </p:sp>
      <p:sp>
        <p:nvSpPr>
          <p:cNvPr id="4" name="Date Placeholder 3"/>
          <p:cNvSpPr>
            <a:spLocks noGrp="1"/>
          </p:cNvSpPr>
          <p:nvPr>
            <p:ph type="dt" sz="half" idx="10"/>
          </p:nvPr>
        </p:nvSpPr>
        <p:spPr/>
        <p:txBody>
          <a:bodyPr/>
          <a:lstStyle/>
          <a:p>
            <a:fld id="{D0FA1A40-7662-4058-8BCD-42FA821DFAC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2</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hlinkClick r:id="rId1"/>
              </a:rPr>
              <a:t>https://youtu.be/2YGUvopGkQc</a:t>
            </a:r>
            <a:endParaRPr lang="en-US" sz="2200" dirty="0"/>
          </a:p>
          <a:p>
            <a:r>
              <a:rPr lang="en-US" sz="2200" dirty="0">
                <a:hlinkClick r:id="rId1"/>
              </a:rPr>
              <a:t>https://youtu.be/Ofoshc9CblU</a:t>
            </a:r>
            <a:endParaRPr lang="en-US" sz="2200" dirty="0"/>
          </a:p>
          <a:p>
            <a:r>
              <a:rPr lang="en-US" sz="2200" dirty="0">
                <a:hlinkClick r:id="rId1"/>
              </a:rPr>
              <a:t>https://www.youtube.com/watch?v=Zl_BQoJqClM</a:t>
            </a:r>
            <a:endParaRPr lang="en-US" sz="2200" dirty="0"/>
          </a:p>
          <a:p>
            <a:r>
              <a:rPr lang="en-US" sz="2200" dirty="0">
                <a:hlinkClick r:id="rId2"/>
              </a:rPr>
              <a:t>https://www.youtube.com/watch?v=mY_LtZhd6xU</a:t>
            </a:r>
            <a:endParaRPr lang="en-US" sz="2200" dirty="0"/>
          </a:p>
          <a:p>
            <a:r>
              <a:rPr lang="en-US" sz="2200" dirty="0">
                <a:hlinkClick r:id="rId3"/>
              </a:rPr>
              <a:t>https://www.youtube.com/watch?v=qEbZN9GPQ6A</a:t>
            </a:r>
            <a:endParaRPr lang="en-US" sz="2200" dirty="0"/>
          </a:p>
          <a:p>
            <a:r>
              <a:rPr lang="en-US" sz="2200" dirty="0">
                <a:hlinkClick r:id="rId4"/>
              </a:rPr>
              <a:t>https://youtu.be/dYQMzyfFrTE</a:t>
            </a:r>
            <a:endParaRPr lang="en-US" sz="2200" dirty="0"/>
          </a:p>
          <a:p>
            <a:r>
              <a:rPr lang="en-US" sz="2200" dirty="0">
                <a:hlinkClick r:id="rId5"/>
              </a:rPr>
              <a:t>https://www.comparitech.com/net-admin/network-intrusion-detection-tools/</a:t>
            </a:r>
            <a:endParaRPr lang="en-US" sz="2200" dirty="0"/>
          </a:p>
          <a:p>
            <a:endParaRPr lang="en-US" sz="2000" dirty="0"/>
          </a:p>
          <a:p>
            <a:endParaRPr lang="en-US" sz="2000" dirty="0"/>
          </a:p>
        </p:txBody>
      </p:sp>
      <p:sp>
        <p:nvSpPr>
          <p:cNvPr id="4" name="Date Placeholder 3"/>
          <p:cNvSpPr>
            <a:spLocks noGrp="1"/>
          </p:cNvSpPr>
          <p:nvPr>
            <p:ph type="dt" sz="half" idx="10"/>
          </p:nvPr>
        </p:nvSpPr>
        <p:spPr/>
        <p:txBody>
          <a:bodyPr/>
          <a:lstStyle/>
          <a:p>
            <a:fld id="{4876CE2A-9B43-4F81-839C-B478D821A387}"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Topic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endParaRPr lang="en-US" sz="3000" dirty="0">
              <a:solidFill>
                <a:schemeClr val="dk1"/>
              </a:solidFill>
            </a:endParaRP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350" indent="-514350" algn="just">
              <a:lnSpc>
                <a:spcPct val="100000"/>
              </a:lnSpc>
              <a:buClr>
                <a:srgbClr val="000000"/>
              </a:buClr>
            </a:pPr>
            <a:r>
              <a:rPr lang="en-US" sz="2000" dirty="0">
                <a:solidFill>
                  <a:schemeClr val="dk1"/>
                </a:solidFill>
              </a:rPr>
              <a:t>8.	Ethics</a:t>
            </a:r>
            <a:endParaRPr lang="en-US" sz="2000" dirty="0">
              <a:solidFill>
                <a:schemeClr val="dk1"/>
              </a:solidFill>
            </a:endParaRPr>
          </a:p>
          <a:p>
            <a:pPr algn="just">
              <a:lnSpc>
                <a:spcPct val="100000"/>
              </a:lnSpc>
            </a:pPr>
            <a:endParaRPr lang="en-US" sz="2000" dirty="0">
              <a:solidFill>
                <a:schemeClr val="dk1"/>
              </a:solidFill>
            </a:endParaRPr>
          </a:p>
          <a:p>
            <a:pPr marL="514350" indent="-514350" algn="just">
              <a:lnSpc>
                <a:spcPct val="100000"/>
              </a:lnSpc>
              <a:buClr>
                <a:srgbClr val="000000"/>
              </a:buClr>
              <a:buAutoNum type="arabicPeriod" startAt="9"/>
            </a:pPr>
            <a:r>
              <a:rPr lang="en-US" sz="2000" dirty="0">
                <a:solidFill>
                  <a:schemeClr val="dk1"/>
                </a:solidFill>
              </a:rPr>
              <a:t>Individual and team work</a:t>
            </a:r>
            <a:endParaRPr lang="en-US" sz="2000" dirty="0">
              <a:solidFill>
                <a:schemeClr val="dk1"/>
              </a:solidFill>
            </a:endParaRPr>
          </a:p>
          <a:p>
            <a:pPr marL="514350" indent="-514350" algn="just">
              <a:lnSpc>
                <a:spcPct val="100000"/>
              </a:lnSpc>
              <a:buClr>
                <a:srgbClr val="000000"/>
              </a:buClr>
              <a:buAutoNum type="arabicPeriod" startAt="9"/>
            </a:pPr>
            <a:endParaRPr lang="en-US" sz="2000" dirty="0">
              <a:solidFill>
                <a:schemeClr val="dk1"/>
              </a:solidFill>
            </a:endParaRPr>
          </a:p>
          <a:p>
            <a:pPr marL="514350" indent="-514350" algn="just">
              <a:lnSpc>
                <a:spcPct val="100000"/>
              </a:lnSpc>
              <a:buClr>
                <a:srgbClr val="000000"/>
              </a:buClr>
            </a:pPr>
            <a:r>
              <a:rPr lang="en-US" sz="2000" dirty="0">
                <a:solidFill>
                  <a:schemeClr val="dk1"/>
                </a:solidFill>
              </a:rPr>
              <a:t>10.	Communication</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dirty="0">
                <a:solidFill>
                  <a:schemeClr val="dk1"/>
                </a:solidFill>
              </a:rPr>
              <a:t>Project management and finance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dirty="0">
                <a:solidFill>
                  <a:schemeClr val="dk1"/>
                </a:solidFill>
              </a:rPr>
              <a:t>Life-long learning</a:t>
            </a:r>
            <a:endParaRPr lang="en-US" sz="2000" dirty="0">
              <a:solidFill>
                <a:schemeClr val="dk1"/>
              </a:solidFill>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panose="020F0502020204030204"/>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F21B45E9-E1C7-4D2A-99AC-902060AB7A63}" type="datetime1">
              <a:rPr lang="en-US" smtClean="0"/>
            </a:fld>
            <a:endParaRPr lang="en-US"/>
          </a:p>
        </p:txBody>
      </p:sp>
      <p:sp>
        <p:nvSpPr>
          <p:cNvPr id="3" name="Footer Placeholder 2"/>
          <p:cNvSpPr>
            <a:spLocks noGrp="1"/>
          </p:cNvSpPr>
          <p:nvPr>
            <p:ph type="ftr" sz="quarter" idx="11"/>
          </p:nvPr>
        </p:nvSpPr>
        <p:spPr>
          <a:xfrm>
            <a:off x="2521145" y="6356350"/>
            <a:ext cx="5279771" cy="365125"/>
          </a:xfrm>
        </p:spPr>
        <p:txBody>
          <a:bodyPr/>
          <a:lstStyle/>
          <a:p>
            <a:r>
              <a:rPr lang="en-US"/>
              <a:t>Sujeet Singh Bhadouria         Cyber security ANC0301                                     Unit 2</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E1C8CF0-19FB-4FEA-9692-D7A1776C3936}"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Objective/Topic Outcome</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914400" y="1524000"/>
          <a:ext cx="7620000" cy="3058825"/>
        </p:xfrm>
        <a:graphic>
          <a:graphicData uri="http://schemas.openxmlformats.org/drawingml/2006/table">
            <a:tbl>
              <a:tblPr firstRow="1" bandRow="1">
                <a:tableStyleId>{5C22544A-7EE6-4342-B048-85BDC9FD1C3A}</a:tableStyleId>
              </a:tblPr>
              <a:tblGrid>
                <a:gridCol w="2540000"/>
                <a:gridCol w="2540000"/>
                <a:gridCol w="2540000"/>
              </a:tblGrid>
              <a:tr h="415895">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marL="0" algn="ctr" defTabSz="914400" rtl="0" eaLnBrk="1" latinLnBrk="0" hangingPunct="1"/>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2632105">
                <a:tc>
                  <a:txBody>
                    <a:bodyPr/>
                    <a:lstStyle/>
                    <a:p>
                      <a:pPr marL="0" indent="0" algn="ctr">
                        <a:buFont typeface="Arial" panose="020B0604020202020204" pitchFamily="34" charset="0"/>
                        <a:buNone/>
                      </a:pPr>
                      <a:r>
                        <a:rPr lang="en-IN" sz="2200" kern="1200" dirty="0">
                          <a:solidFill>
                            <a:schemeClr val="dk1"/>
                          </a:solidFill>
                          <a:latin typeface="Calibri (Body)"/>
                          <a:ea typeface="+mn-ea"/>
                          <a:cs typeface="Times New Roman" panose="02020603050405020304" pitchFamily="18" charset="0"/>
                        </a:rPr>
                        <a:t>Security Threats to E-Commerce</a:t>
                      </a:r>
                      <a:endParaRPr lang="en-US" sz="2200" b="1" dirty="0">
                        <a:solidFill>
                          <a:schemeClr val="tx1"/>
                        </a:solidFill>
                        <a:latin typeface="Calibri (Body)"/>
                        <a:cs typeface="Times New Roman" panose="02020603050405020304" pitchFamily="18" charset="0"/>
                      </a:endParaRPr>
                    </a:p>
                  </a:txBody>
                  <a:tcPr marL="0" marR="0" marT="0" marB="0" anchor="ctr"/>
                </a:tc>
                <a:tc>
                  <a:txBody>
                    <a:bodyPr/>
                    <a:lstStyle/>
                    <a:p>
                      <a:r>
                        <a:rPr lang="en-IN" sz="2200" b="0" i="0" kern="1200" dirty="0">
                          <a:solidFill>
                            <a:schemeClr val="dk1"/>
                          </a:solidFill>
                          <a:latin typeface="Calibri (Body)"/>
                          <a:ea typeface="+mn-ea"/>
                          <a:cs typeface="Times New Roman" panose="02020603050405020304" pitchFamily="18" charset="0"/>
                        </a:rPr>
                        <a:t>Develop an understanding of  threats to </a:t>
                      </a:r>
                      <a:r>
                        <a:rPr lang="en-US" sz="2200" kern="1200" dirty="0">
                          <a:solidFill>
                            <a:schemeClr val="dk1"/>
                          </a:solidFill>
                          <a:latin typeface="Calibri (Body)"/>
                          <a:ea typeface="+mn-ea"/>
                          <a:cs typeface="Times New Roman" panose="02020603050405020304" pitchFamily="18" charset="0"/>
                        </a:rPr>
                        <a:t>Electronic Payment System, e- Cash,  </a:t>
                      </a:r>
                      <a:r>
                        <a:rPr lang="en-IN" sz="2200" kern="1200" dirty="0">
                          <a:solidFill>
                            <a:schemeClr val="dk1"/>
                          </a:solidFill>
                          <a:latin typeface="Calibri (Body)"/>
                          <a:ea typeface="+mn-ea"/>
                          <a:cs typeface="Times New Roman" panose="02020603050405020304" pitchFamily="18" charset="0"/>
                        </a:rPr>
                        <a:t>Credit/Debit Cards.</a:t>
                      </a:r>
                      <a:endParaRPr lang="en-GB" sz="2200" dirty="0">
                        <a:latin typeface="Calibri (Body)"/>
                        <a:cs typeface="Times New Roman" panose="02020603050405020304" pitchFamily="18" charset="0"/>
                      </a:endParaRPr>
                    </a:p>
                  </a:txBody>
                  <a:tcPr marL="468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200" kern="1200" dirty="0">
                          <a:solidFill>
                            <a:schemeClr val="dk1"/>
                          </a:solidFill>
                          <a:latin typeface="Calibri (Body)"/>
                          <a:ea typeface="+mn-ea"/>
                          <a:cs typeface="Times New Roman" panose="02020603050405020304" pitchFamily="18" charset="0"/>
                        </a:rPr>
                        <a:t>CO2</a:t>
                      </a:r>
                      <a:endParaRPr lang="en-IN" sz="2200" kern="1200" dirty="0">
                        <a:solidFill>
                          <a:schemeClr val="dk1"/>
                        </a:solidFill>
                        <a:latin typeface="Calibri (Body)"/>
                        <a:ea typeface="+mn-ea"/>
                        <a:cs typeface="Times New Roman" panose="02020603050405020304" pitchFamily="18" charset="0"/>
                      </a:endParaRPr>
                    </a:p>
                  </a:txBody>
                  <a:tcPr anchor="ct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F6989D-1BE9-4A14-A444-CF1298044B44}"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 (CO2)</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34" name="Content Placeholder 2"/>
          <p:cNvSpPr>
            <a:spLocks noGrp="1"/>
          </p:cNvSpPr>
          <p:nvPr>
            <p:ph idx="1"/>
          </p:nvPr>
        </p:nvSpPr>
        <p:spPr>
          <a:xfrm>
            <a:off x="571472" y="1371600"/>
            <a:ext cx="8115328" cy="4414854"/>
          </a:xfrm>
        </p:spPr>
        <p:txBody>
          <a:bodyPr spcCol="0">
            <a:normAutofit/>
          </a:bodyPr>
          <a:lstStyle/>
          <a:p>
            <a:pPr algn="just">
              <a:spcAft>
                <a:spcPts val="1200"/>
              </a:spcAft>
            </a:pPr>
            <a:r>
              <a:rPr lang="en-IN" sz="2200" dirty="0">
                <a:latin typeface="Calibri (Body)"/>
              </a:rPr>
              <a:t>E-Commerce refers to the activity of buying and selling things over the internet.</a:t>
            </a:r>
            <a:endParaRPr lang="en-IN" sz="2200" dirty="0">
              <a:latin typeface="Calibri (Body)"/>
            </a:endParaRPr>
          </a:p>
          <a:p>
            <a:pPr algn="just">
              <a:spcAft>
                <a:spcPts val="1200"/>
              </a:spcAft>
            </a:pPr>
            <a:r>
              <a:rPr lang="en-IN" sz="2200" dirty="0">
                <a:latin typeface="Calibri (Body)"/>
              </a:rPr>
              <a:t>E-commerce can be drawn on many technologies such as mobile commerce, Internet marketing, online transaction processing, electronic funds transfer, supply chain management, electronic data interchange (EDI), inventory management systems, and automated data collection systems.</a:t>
            </a:r>
            <a:endParaRPr lang="en-IN" sz="2200" dirty="0">
              <a:latin typeface="Calibri (Body)"/>
            </a:endParaRPr>
          </a:p>
          <a:p>
            <a:pPr algn="just">
              <a:spcAft>
                <a:spcPts val="1200"/>
              </a:spcAft>
            </a:pPr>
            <a:r>
              <a:rPr lang="en-IN" sz="2200" dirty="0">
                <a:latin typeface="Calibri (Body)"/>
              </a:rPr>
              <a:t>E-commerce threat is occurring by using the internet for unfair means with the intention of stealing, fraud and security breach</a:t>
            </a:r>
            <a:endParaRPr lang="en-IN" sz="2200" dirty="0">
              <a:latin typeface="Calibri (Body)"/>
            </a:endParaRPr>
          </a:p>
          <a:p>
            <a:pPr algn="just">
              <a:spcAft>
                <a:spcPts val="1200"/>
              </a:spcAft>
            </a:pPr>
            <a:endParaRPr lang="en-US" sz="2200" dirty="0">
              <a:latin typeface="Calibri (Body)"/>
            </a:endParaRP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endParaRPr lang="en-IN" dirty="0">
              <a:solidFill>
                <a:schemeClr val="bg1">
                  <a:lumMod val="50000"/>
                </a:schemeClr>
              </a:solidFill>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42951A-6DE5-4484-B9F8-1D0CD9DB3689}"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Threats to E-Commerce</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34" name="Content Placeholder 2"/>
          <p:cNvSpPr>
            <a:spLocks noGrp="1"/>
          </p:cNvSpPr>
          <p:nvPr>
            <p:ph idx="1"/>
          </p:nvPr>
        </p:nvSpPr>
        <p:spPr>
          <a:xfrm>
            <a:off x="571472" y="1676400"/>
            <a:ext cx="8286808" cy="4110054"/>
          </a:xfrm>
        </p:spPr>
        <p:txBody>
          <a:bodyPr spcCol="0">
            <a:normAutofit/>
          </a:bodyPr>
          <a:lstStyle/>
          <a:p>
            <a:pPr algn="just">
              <a:spcAft>
                <a:spcPts val="1200"/>
              </a:spcAft>
            </a:pPr>
            <a:r>
              <a:rPr lang="en-IN" sz="2200" dirty="0">
                <a:latin typeface="Calibri (Body)"/>
              </a:rPr>
              <a:t>Unauthorized internal users who may access confidential information by using passwords for committing fraud or theft.</a:t>
            </a:r>
            <a:endParaRPr lang="en-IN" sz="2200" dirty="0">
              <a:latin typeface="Calibri (Body)"/>
            </a:endParaRPr>
          </a:p>
          <a:p>
            <a:pPr algn="just">
              <a:spcAft>
                <a:spcPts val="1200"/>
              </a:spcAft>
            </a:pPr>
            <a:r>
              <a:rPr lang="en-IN" sz="2200" dirty="0">
                <a:latin typeface="Calibri (Body)"/>
              </a:rPr>
              <a:t>Former employees of an organization who have maintained access to the information sources directly by creating alternative password. “back doors” into the computer systems or indirectly through former co- workers.</a:t>
            </a:r>
            <a:endParaRPr lang="en-IN" sz="2200" dirty="0">
              <a:latin typeface="Calibri (Body)"/>
            </a:endParaRPr>
          </a:p>
          <a:p>
            <a:pPr algn="just">
              <a:spcAft>
                <a:spcPts val="1200"/>
              </a:spcAft>
            </a:pPr>
            <a:r>
              <a:rPr lang="en-IN" sz="2200" dirty="0">
                <a:latin typeface="Calibri (Body)"/>
              </a:rPr>
              <a:t>Weak access point in information infrastructure and security that can expose company information and trade secrets.</a:t>
            </a:r>
            <a:endParaRPr lang="en-IN" sz="2200" dirty="0">
              <a:latin typeface="Calibri (Body)"/>
            </a:endParaRPr>
          </a:p>
        </p:txBody>
      </p:sp>
      <p:sp>
        <p:nvSpPr>
          <p:cNvPr id="15" name="Rectangle 14"/>
          <p:cNvSpPr/>
          <p:nvPr/>
        </p:nvSpPr>
        <p:spPr>
          <a:xfrm flipH="1">
            <a:off x="357158" y="6072206"/>
            <a:ext cx="2643206" cy="369332"/>
          </a:xfrm>
          <a:prstGeom prst="rect">
            <a:avLst/>
          </a:prstGeom>
        </p:spPr>
        <p:txBody>
          <a:bodyPr wrap="square">
            <a:spAutoFit/>
          </a:bodyPr>
          <a:lstStyle/>
          <a:p>
            <a:r>
              <a:rPr lang="en-IN" dirty="0">
                <a:solidFill>
                  <a:schemeClr val="bg1">
                    <a:lumMod val="50000"/>
                  </a:schemeClr>
                </a:solidFill>
              </a:rPr>
              <a:t>Source: swayam</a:t>
            </a:r>
            <a:endParaRPr lang="en-IN" dirty="0">
              <a:solidFill>
                <a:schemeClr val="bg1">
                  <a:lumMod val="50000"/>
                </a:schemeClr>
              </a:solidFill>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 calcmode="lin" valueType="num">
                                      <p:cBhvr additive="base">
                                        <p:cTn id="13"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2" end="2"/>
                                            </p:txEl>
                                          </p:spTgt>
                                        </p:tgtEl>
                                        <p:attrNameLst>
                                          <p:attrName>style.visibility</p:attrName>
                                        </p:attrNameLst>
                                      </p:cBhvr>
                                      <p:to>
                                        <p:strVal val="visible"/>
                                      </p:to>
                                    </p:set>
                                    <p:anim calcmode="lin" valueType="num">
                                      <p:cBhvr additive="base">
                                        <p:cTn id="19"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70A8E-956D-449B-93FD-8A05B2A05BEA}"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Electronic Payment Systems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3" name="Content Placeholder 2"/>
          <p:cNvSpPr>
            <a:spLocks noGrp="1"/>
          </p:cNvSpPr>
          <p:nvPr>
            <p:ph idx="1"/>
          </p:nvPr>
        </p:nvSpPr>
        <p:spPr>
          <a:xfrm>
            <a:off x="571472" y="1000108"/>
            <a:ext cx="8286808" cy="4786346"/>
          </a:xfrm>
        </p:spPr>
        <p:txBody>
          <a:bodyPr spcCol="0">
            <a:normAutofit fontScale="92500" lnSpcReduction="20000"/>
          </a:bodyPr>
          <a:lstStyle/>
          <a:p>
            <a:pPr algn="just"/>
            <a:r>
              <a:rPr lang="en-US" sz="2400" dirty="0">
                <a:latin typeface="Calibri (Body)"/>
                <a:cs typeface="Times New Roman" panose="02020603050405020304" pitchFamily="18" charset="0"/>
              </a:rPr>
              <a:t>E-Commerce or Electronics Commerce sites use electronic payment where electronic payment refers </a:t>
            </a:r>
            <a:r>
              <a:rPr lang="en-IN" sz="2400" dirty="0">
                <a:latin typeface="Calibri (Body)"/>
                <a:cs typeface="Times New Roman" panose="02020603050405020304" pitchFamily="18" charset="0"/>
              </a:rPr>
              <a:t>to paperless monetary transactions.</a:t>
            </a:r>
            <a:endParaRPr lang="en-IN" sz="2400" dirty="0">
              <a:latin typeface="Calibri (Body)"/>
              <a:cs typeface="Times New Roman" panose="02020603050405020304" pitchFamily="18" charset="0"/>
            </a:endParaRPr>
          </a:p>
          <a:p>
            <a:pPr algn="just"/>
            <a:r>
              <a:rPr lang="en-US" sz="2400" dirty="0">
                <a:latin typeface="Calibri (Body)"/>
                <a:cs typeface="Times New Roman" panose="02020603050405020304" pitchFamily="18" charset="0"/>
              </a:rPr>
              <a:t>Electronic payment has revolutionized the business processing by reducing paper work, transaction </a:t>
            </a:r>
            <a:r>
              <a:rPr lang="en-IN" sz="2400" dirty="0">
                <a:latin typeface="Calibri (Body)"/>
                <a:cs typeface="Times New Roman" panose="02020603050405020304" pitchFamily="18" charset="0"/>
              </a:rPr>
              <a:t>costs, labour cost.</a:t>
            </a:r>
            <a:endParaRPr lang="en-IN" sz="2400" dirty="0">
              <a:latin typeface="Calibri (Body)"/>
              <a:cs typeface="Times New Roman" panose="02020603050405020304" pitchFamily="18" charset="0"/>
            </a:endParaRPr>
          </a:p>
          <a:p>
            <a:pPr algn="just"/>
            <a:r>
              <a:rPr lang="en-US" sz="2400" dirty="0">
                <a:latin typeface="Calibri (Body)"/>
                <a:cs typeface="Times New Roman" panose="02020603050405020304" pitchFamily="18" charset="0"/>
              </a:rPr>
              <a:t>Being user friendly and less time consuming than manual processing, helps business organization to expand its market reach / expansion.</a:t>
            </a:r>
            <a:endParaRPr lang="en-US"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Credit Card</a:t>
            </a:r>
            <a:endParaRPr lang="en-IN"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Debit Card</a:t>
            </a:r>
            <a:endParaRPr lang="en-IN"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Smart Card</a:t>
            </a:r>
            <a:endParaRPr lang="en-IN"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E-Money</a:t>
            </a:r>
            <a:endParaRPr lang="en-IN"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Electronic Fund Transfer (EFT)</a:t>
            </a:r>
            <a:endParaRPr lang="en-IN" sz="2400" dirty="0">
              <a:latin typeface="Calibri (Body)"/>
              <a:cs typeface="Times New Roman" panose="02020603050405020304" pitchFamily="18" charset="0"/>
            </a:endParaRPr>
          </a:p>
          <a:p>
            <a:pPr lvl="1" algn="just"/>
            <a:r>
              <a:rPr lang="en-IN" sz="2400" dirty="0">
                <a:latin typeface="Calibri (Body)"/>
                <a:cs typeface="Times New Roman" panose="02020603050405020304" pitchFamily="18" charset="0"/>
              </a:rPr>
              <a:t>E- Wallet</a:t>
            </a:r>
            <a:endParaRPr lang="en-IN" sz="2400" dirty="0">
              <a:latin typeface="Calibri (Body)"/>
              <a:cs typeface="Times New Roman" panose="02020603050405020304" pitchFamily="18" charset="0"/>
            </a:endParaRPr>
          </a:p>
          <a:p>
            <a:pPr algn="just">
              <a:spcAft>
                <a:spcPts val="1200"/>
              </a:spcAft>
            </a:pP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anim calcmode="lin" valueType="num">
                                      <p:cBhvr additive="base">
                                        <p:cTn id="23"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 calcmode="lin" valueType="num">
                                      <p:cBhvr additive="base">
                                        <p:cTn id="27"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
                                            <p:txEl>
                                              <p:pRg st="5" end="5"/>
                                            </p:txEl>
                                          </p:spTgt>
                                        </p:tgtEl>
                                        <p:attrNameLst>
                                          <p:attrName>style.visibility</p:attrName>
                                        </p:attrNameLst>
                                      </p:cBhvr>
                                      <p:to>
                                        <p:strVal val="visible"/>
                                      </p:to>
                                    </p:set>
                                    <p:anim calcmode="lin" valueType="num">
                                      <p:cBhvr additive="base">
                                        <p:cTn id="31"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xEl>
                                              <p:pRg st="6" end="6"/>
                                            </p:txEl>
                                          </p:spTgt>
                                        </p:tgtEl>
                                        <p:attrNameLst>
                                          <p:attrName>style.visibility</p:attrName>
                                        </p:attrNameLst>
                                      </p:cBhvr>
                                      <p:to>
                                        <p:strVal val="visible"/>
                                      </p:to>
                                    </p:set>
                                    <p:anim calcmode="lin" valueType="num">
                                      <p:cBhvr additive="base">
                                        <p:cTn id="3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1D27F6-7BB0-42D7-B049-C51479E16FF2}"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3" name="Content Placeholder 2"/>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cs typeface="Times New Roman" panose="02020603050405020304" pitchFamily="18" charset="0"/>
              </a:rPr>
              <a:t>E Cash / E Money:</a:t>
            </a:r>
            <a:endParaRPr lang="en-IN" sz="2200" b="1" dirty="0">
              <a:solidFill>
                <a:srgbClr val="FF0000"/>
              </a:solidFill>
              <a:latin typeface="Calibri (Body)"/>
              <a:cs typeface="Times New Roman" panose="02020603050405020304" pitchFamily="18" charset="0"/>
            </a:endParaRPr>
          </a:p>
          <a:p>
            <a:pPr algn="just">
              <a:spcBef>
                <a:spcPts val="0"/>
              </a:spcBef>
            </a:pPr>
            <a:r>
              <a:rPr lang="en-IN" sz="2200" dirty="0">
                <a:latin typeface="Calibri (Body)"/>
                <a:cs typeface="Times New Roman" panose="02020603050405020304" pitchFamily="18" charset="0"/>
              </a:rPr>
              <a:t>A system that allows a person to pay for goods or services by transmitting a number from one computer to another.</a:t>
            </a:r>
            <a:endParaRPr lang="en-IN" sz="2200" dirty="0">
              <a:latin typeface="Calibri (Body)"/>
              <a:cs typeface="Times New Roman" panose="02020603050405020304" pitchFamily="18" charset="0"/>
            </a:endParaRPr>
          </a:p>
          <a:p>
            <a:pPr algn="just">
              <a:spcBef>
                <a:spcPts val="0"/>
              </a:spcBef>
            </a:pPr>
            <a:r>
              <a:rPr lang="en-IN" sz="2200" dirty="0">
                <a:latin typeface="Calibri (Body)"/>
                <a:cs typeface="Times New Roman" panose="02020603050405020304" pitchFamily="18" charset="0"/>
              </a:rPr>
              <a:t>Like the serial numbers on real currency notes, the E-cash numbers are unique.</a:t>
            </a:r>
            <a:endParaRPr lang="en-IN" sz="2200" dirty="0">
              <a:latin typeface="Calibri (Body)"/>
              <a:cs typeface="Times New Roman" panose="02020603050405020304" pitchFamily="18" charset="0"/>
            </a:endParaRPr>
          </a:p>
          <a:p>
            <a:pPr algn="just">
              <a:spcBef>
                <a:spcPts val="0"/>
              </a:spcBef>
            </a:pPr>
            <a:r>
              <a:rPr lang="en-IN" sz="2200" dirty="0">
                <a:latin typeface="Calibri (Body)"/>
                <a:cs typeface="Times New Roman" panose="02020603050405020304" pitchFamily="18" charset="0"/>
              </a:rPr>
              <a:t>This is issued by a bank and represents a specified sum of real money.</a:t>
            </a:r>
            <a:endParaRPr lang="en-IN" sz="2200" dirty="0">
              <a:latin typeface="Calibri (Body)"/>
              <a:cs typeface="Times New Roman" panose="02020603050405020304" pitchFamily="18" charset="0"/>
            </a:endParaRPr>
          </a:p>
          <a:p>
            <a:pPr algn="just">
              <a:spcBef>
                <a:spcPts val="0"/>
              </a:spcBef>
            </a:pPr>
            <a:r>
              <a:rPr lang="en-IN" sz="2200" dirty="0">
                <a:latin typeface="Calibri (Body)"/>
                <a:cs typeface="Times New Roman" panose="02020603050405020304" pitchFamily="18" charset="0"/>
              </a:rPr>
              <a:t>It is anonymous and reusable.</a:t>
            </a:r>
            <a:endParaRPr lang="en-IN" sz="2200" dirty="0">
              <a:latin typeface="Calibri (Body)"/>
              <a:cs typeface="Times New Roman" panose="02020603050405020304" pitchFamily="18" charset="0"/>
            </a:endParaRPr>
          </a:p>
          <a:p>
            <a:pPr>
              <a:buNone/>
            </a:pPr>
            <a:r>
              <a:rPr lang="en-IN" sz="2200" b="1" dirty="0">
                <a:solidFill>
                  <a:srgbClr val="FF0000"/>
                </a:solidFill>
                <a:latin typeface="Calibri (Body)"/>
              </a:rPr>
              <a:t>E-Wallet:</a:t>
            </a:r>
            <a:endParaRPr lang="en-IN" sz="2200" b="1" dirty="0">
              <a:solidFill>
                <a:srgbClr val="FF0000"/>
              </a:solidFill>
              <a:latin typeface="Calibri (Body)"/>
            </a:endParaRPr>
          </a:p>
          <a:p>
            <a:pPr>
              <a:spcBef>
                <a:spcPts val="0"/>
              </a:spcBef>
            </a:pPr>
            <a:r>
              <a:rPr lang="en-US" sz="2200" dirty="0">
                <a:latin typeface="Calibri (Body)"/>
              </a:rPr>
              <a:t>The E-wallet is another payment scheme that operates like a carrier of e-cash and other information.</a:t>
            </a:r>
            <a:endParaRPr lang="en-US" sz="2200" dirty="0">
              <a:latin typeface="Calibri (Body)"/>
            </a:endParaRPr>
          </a:p>
          <a:p>
            <a:pPr>
              <a:spcBef>
                <a:spcPts val="0"/>
              </a:spcBef>
            </a:pPr>
            <a:r>
              <a:rPr lang="en-US" sz="2200" dirty="0">
                <a:latin typeface="Calibri (Body)"/>
              </a:rPr>
              <a:t>The aim is to give shoppers a single, simple, and secure way of carrying currency electronically.</a:t>
            </a:r>
            <a:endParaRPr lang="en-US" sz="2200" dirty="0">
              <a:latin typeface="Calibri (Body)"/>
            </a:endParaRPr>
          </a:p>
          <a:p>
            <a:pPr>
              <a:spcBef>
                <a:spcPts val="0"/>
              </a:spcBef>
            </a:pPr>
            <a:r>
              <a:rPr lang="en-US" sz="2200" dirty="0">
                <a:latin typeface="Calibri (Body)"/>
              </a:rPr>
              <a:t>Trust is the basis of the e-wallet as a form of electronic payment.</a:t>
            </a:r>
            <a:endParaRPr lang="en-IN" sz="2200" dirty="0">
              <a:latin typeface="Calibri (Body)"/>
            </a:endParaRPr>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xEl>
                                              <p:pRg st="8" end="8"/>
                                            </p:txEl>
                                          </p:spTgt>
                                        </p:tgtEl>
                                        <p:attrNameLst>
                                          <p:attrName>style.visibility</p:attrName>
                                        </p:attrNameLst>
                                      </p:cBhvr>
                                      <p:to>
                                        <p:strVal val="visible"/>
                                      </p:to>
                                    </p:set>
                                    <p:anim calcmode="lin" valueType="num">
                                      <p:cBhvr additive="base">
                                        <p:cTn id="4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3451BB-7283-480C-8050-E63EB605654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Types of EPS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23" name="Content Placeholder 2"/>
          <p:cNvSpPr>
            <a:spLocks noGrp="1"/>
          </p:cNvSpPr>
          <p:nvPr>
            <p:ph idx="1"/>
          </p:nvPr>
        </p:nvSpPr>
        <p:spPr>
          <a:xfrm>
            <a:off x="285720" y="1000108"/>
            <a:ext cx="8572560" cy="5214974"/>
          </a:xfrm>
        </p:spPr>
        <p:txBody>
          <a:bodyPr spcCol="0">
            <a:normAutofit/>
          </a:bodyPr>
          <a:lstStyle/>
          <a:p>
            <a:pPr>
              <a:buNone/>
            </a:pPr>
            <a:r>
              <a:rPr lang="en-IN" sz="2200" b="1" dirty="0">
                <a:solidFill>
                  <a:srgbClr val="FF0000"/>
                </a:solidFill>
                <a:latin typeface="Calibri (Body)"/>
              </a:rPr>
              <a:t>Smart Card:</a:t>
            </a:r>
            <a:endParaRPr lang="en-IN" sz="2200" b="1" dirty="0">
              <a:solidFill>
                <a:srgbClr val="FF0000"/>
              </a:solidFill>
              <a:latin typeface="Calibri (Body)"/>
            </a:endParaRPr>
          </a:p>
          <a:p>
            <a:pPr>
              <a:spcBef>
                <a:spcPts val="0"/>
              </a:spcBef>
            </a:pPr>
            <a:r>
              <a:rPr lang="en-US" sz="2200" dirty="0">
                <a:latin typeface="Calibri (Body)"/>
              </a:rPr>
              <a:t>A smart card, is any pocket-sized card with embedded integrated circuits which can process data.</a:t>
            </a:r>
            <a:endParaRPr lang="en-US" sz="2200" dirty="0">
              <a:latin typeface="Calibri (Body)"/>
            </a:endParaRPr>
          </a:p>
          <a:p>
            <a:pPr>
              <a:spcBef>
                <a:spcPts val="0"/>
              </a:spcBef>
            </a:pPr>
            <a:r>
              <a:rPr lang="en-US" sz="2200" dirty="0">
                <a:latin typeface="Calibri (Body)"/>
              </a:rPr>
              <a:t>This implies that it can receive input which is processed and delivered as an output.</a:t>
            </a:r>
            <a:endParaRPr lang="en-US" sz="2200" dirty="0">
              <a:latin typeface="Calibri (Body)"/>
            </a:endParaRPr>
          </a:p>
          <a:p>
            <a:pPr>
              <a:buNone/>
            </a:pPr>
            <a:r>
              <a:rPr lang="en-IN" sz="2200" b="1" dirty="0">
                <a:solidFill>
                  <a:srgbClr val="FF0000"/>
                </a:solidFill>
                <a:latin typeface="Calibri (Body)"/>
              </a:rPr>
              <a:t>Credit Card :</a:t>
            </a:r>
            <a:endParaRPr lang="en-IN" sz="2200" b="1" dirty="0">
              <a:solidFill>
                <a:srgbClr val="FF0000"/>
              </a:solidFill>
              <a:latin typeface="Calibri (Body)"/>
            </a:endParaRPr>
          </a:p>
          <a:p>
            <a:pPr>
              <a:spcBef>
                <a:spcPts val="0"/>
              </a:spcBef>
            </a:pPr>
            <a:r>
              <a:rPr lang="en-US" sz="2200" dirty="0">
                <a:latin typeface="Calibri (Body)"/>
              </a:rPr>
              <a:t> It is a Plastic Card having a Magnetic Number and code on it.</a:t>
            </a:r>
            <a:endParaRPr lang="en-US" sz="2200" dirty="0">
              <a:latin typeface="Calibri (Body)"/>
            </a:endParaRPr>
          </a:p>
          <a:p>
            <a:pPr>
              <a:spcBef>
                <a:spcPts val="0"/>
              </a:spcBef>
            </a:pPr>
            <a:r>
              <a:rPr lang="en-US" sz="2200" dirty="0">
                <a:latin typeface="Calibri (Body)"/>
              </a:rPr>
              <a:t> It has Some fixed amount to spend.</a:t>
            </a:r>
            <a:endParaRPr lang="en-US" sz="2200" dirty="0">
              <a:latin typeface="Calibri (Body)"/>
            </a:endParaRPr>
          </a:p>
          <a:p>
            <a:pPr>
              <a:spcBef>
                <a:spcPts val="0"/>
              </a:spcBef>
            </a:pPr>
            <a:r>
              <a:rPr lang="en-US" sz="2200" dirty="0">
                <a:latin typeface="Calibri (Body)"/>
              </a:rPr>
              <a:t> Customer has to repay the spend amount after sometime.</a:t>
            </a:r>
            <a:endParaRPr lang="en-US" sz="2200" dirty="0">
              <a:latin typeface="Calibri (Body)"/>
            </a:endParaRPr>
          </a:p>
          <a:p>
            <a:pPr>
              <a:buNone/>
            </a:pPr>
            <a:r>
              <a:rPr lang="en-IN" sz="2200" b="1" dirty="0">
                <a:solidFill>
                  <a:srgbClr val="FF0000"/>
                </a:solidFill>
                <a:latin typeface="Calibri (Body)"/>
              </a:rPr>
              <a:t>Debit Card :</a:t>
            </a:r>
            <a:endParaRPr lang="en-IN" sz="2200" b="1" dirty="0">
              <a:solidFill>
                <a:srgbClr val="FF0000"/>
              </a:solidFill>
              <a:latin typeface="Calibri (Body)"/>
            </a:endParaRPr>
          </a:p>
          <a:p>
            <a:pPr>
              <a:spcBef>
                <a:spcPts val="0"/>
              </a:spcBef>
            </a:pPr>
            <a:r>
              <a:rPr lang="en-US" sz="2200" dirty="0">
                <a:latin typeface="Calibri (Body)"/>
              </a:rPr>
              <a:t> Similar to Credit card on coding and encryption.</a:t>
            </a:r>
            <a:endParaRPr lang="en-US" sz="2200" dirty="0">
              <a:latin typeface="Calibri (Body)"/>
            </a:endParaRPr>
          </a:p>
          <a:p>
            <a:pPr>
              <a:spcBef>
                <a:spcPts val="0"/>
              </a:spcBef>
            </a:pPr>
            <a:r>
              <a:rPr lang="en-US" sz="2200" dirty="0">
                <a:latin typeface="Calibri (Body)"/>
              </a:rPr>
              <a:t> Purchase limit depends on the available balance in the account</a:t>
            </a:r>
            <a:r>
              <a:rPr lang="en-US" sz="2400" dirty="0"/>
              <a:t>.</a:t>
            </a:r>
            <a:endParaRPr lang="en-IN" sz="2400" dirty="0"/>
          </a:p>
          <a:p>
            <a:pPr algn="just">
              <a:spcAft>
                <a:spcPts val="1200"/>
              </a:spcAft>
              <a:buNone/>
            </a:pPr>
            <a:endParaRPr lang="en-IN" sz="2200" dirty="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xEl>
                                              <p:pRg st="3" end="3"/>
                                            </p:txEl>
                                          </p:spTgt>
                                        </p:tgtEl>
                                        <p:attrNameLst>
                                          <p:attrName>style.visibility</p:attrName>
                                        </p:attrNameLst>
                                      </p:cBhvr>
                                      <p:to>
                                        <p:strVal val="visible"/>
                                      </p:to>
                                    </p:set>
                                    <p:anim calcmode="lin" valueType="num">
                                      <p:cBhvr additive="base">
                                        <p:cTn id="21" dur="5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xEl>
                                              <p:pRg st="5" end="5"/>
                                            </p:txEl>
                                          </p:spTgt>
                                        </p:tgtEl>
                                        <p:attrNameLst>
                                          <p:attrName>style.visibility</p:attrName>
                                        </p:attrNameLst>
                                      </p:cBhvr>
                                      <p:to>
                                        <p:strVal val="visible"/>
                                      </p:to>
                                    </p:set>
                                    <p:anim calcmode="lin" valueType="num">
                                      <p:cBhvr additive="base">
                                        <p:cTn id="29" dur="5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3">
                                            <p:txEl>
                                              <p:pRg st="6" end="6"/>
                                            </p:txEl>
                                          </p:spTgt>
                                        </p:tgtEl>
                                        <p:attrNameLst>
                                          <p:attrName>style.visibility</p:attrName>
                                        </p:attrNameLst>
                                      </p:cBhvr>
                                      <p:to>
                                        <p:strVal val="visible"/>
                                      </p:to>
                                    </p:set>
                                    <p:anim calcmode="lin" valueType="num">
                                      <p:cBhvr additive="base">
                                        <p:cTn id="33"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3">
                                            <p:txEl>
                                              <p:pRg st="7" end="7"/>
                                            </p:txEl>
                                          </p:spTgt>
                                        </p:tgtEl>
                                        <p:attrNameLst>
                                          <p:attrName>style.visibility</p:attrName>
                                        </p:attrNameLst>
                                      </p:cBhvr>
                                      <p:to>
                                        <p:strVal val="visible"/>
                                      </p:to>
                                    </p:set>
                                    <p:anim calcmode="lin" valueType="num">
                                      <p:cBhvr additive="base">
                                        <p:cTn id="39" dur="5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xEl>
                                              <p:pRg st="8" end="8"/>
                                            </p:txEl>
                                          </p:spTgt>
                                        </p:tgtEl>
                                        <p:attrNameLst>
                                          <p:attrName>style.visibility</p:attrName>
                                        </p:attrNameLst>
                                      </p:cBhvr>
                                      <p:to>
                                        <p:strVal val="visible"/>
                                      </p:to>
                                    </p:set>
                                    <p:anim calcmode="lin" valueType="num">
                                      <p:cBhvr additive="base">
                                        <p:cTn id="43"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3">
                                            <p:txEl>
                                              <p:pRg st="9" end="9"/>
                                            </p:txEl>
                                          </p:spTgt>
                                        </p:tgtEl>
                                        <p:attrNameLst>
                                          <p:attrName>style.visibility</p:attrName>
                                        </p:attrNameLst>
                                      </p:cBhvr>
                                      <p:to>
                                        <p:strVal val="visible"/>
                                      </p:to>
                                    </p:set>
                                    <p:anim calcmode="lin" valueType="num">
                                      <p:cBhvr additive="base">
                                        <p:cTn id="47" dur="5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931194-7146-4CFE-96A7-22A19E096289}"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Credit and Debit Card Differences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3" name="Content Placeholder 2" descr="Table&#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9004" y="1000125"/>
            <a:ext cx="6945992" cy="5214938"/>
          </a:xfrm>
        </p:spPr>
      </p:pic>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D0F78-3AFC-4538-B004-F9FC8D799825}"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Pros and Cons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6598" y="1371600"/>
            <a:ext cx="6912072" cy="4431039"/>
          </a:xfr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C3FF8C-B52E-4149-A688-474CD0F29945}"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E-cash Threats</a:t>
            </a:r>
            <a:endParaRPr lang="en-IN" sz="3000" dirty="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pic>
        <p:nvPicPr>
          <p:cNvPr id="7169" name="Picture 1"/>
          <p:cNvPicPr>
            <a:picLocks noChangeAspect="1" noChangeArrowheads="1"/>
          </p:cNvPicPr>
          <p:nvPr/>
        </p:nvPicPr>
        <p:blipFill>
          <a:blip r:embed="rId2" cstate="print"/>
          <a:srcRect/>
          <a:stretch>
            <a:fillRect/>
          </a:stretch>
        </p:blipFill>
        <p:spPr bwMode="auto">
          <a:xfrm>
            <a:off x="2000232" y="1262038"/>
            <a:ext cx="5008181" cy="4238664"/>
          </a:xfrm>
          <a:prstGeom prst="rect">
            <a:avLst/>
          </a:prstGeom>
          <a:noFill/>
          <a:ln w="9525">
            <a:noFill/>
            <a:miter lim="800000"/>
            <a:headEnd/>
            <a:tailEnd/>
          </a:ln>
          <a:effectLst/>
        </p:spPr>
      </p:pic>
      <p:sp>
        <p:nvSpPr>
          <p:cNvPr id="10" name="Rectangle 9"/>
          <p:cNvSpPr/>
          <p:nvPr/>
        </p:nvSpPr>
        <p:spPr>
          <a:xfrm>
            <a:off x="357158" y="5857892"/>
            <a:ext cx="1880195" cy="369332"/>
          </a:xfrm>
          <a:prstGeom prst="rect">
            <a:avLst/>
          </a:prstGeom>
        </p:spPr>
        <p:txBody>
          <a:bodyPr wrap="none">
            <a:spAutoFit/>
          </a:bodyPr>
          <a:lstStyle/>
          <a:p>
            <a:r>
              <a:rPr lang="en-IN" dirty="0">
                <a:solidFill>
                  <a:schemeClr val="bg1">
                    <a:lumMod val="50000"/>
                  </a:schemeClr>
                </a:solidFill>
              </a:rPr>
              <a:t>Source: </a:t>
            </a:r>
            <a:r>
              <a:rPr lang="en-IN" dirty="0" err="1">
                <a:solidFill>
                  <a:schemeClr val="bg1">
                    <a:lumMod val="50000"/>
                  </a:schemeClr>
                </a:solidFill>
              </a:rPr>
              <a:t>javatpoint</a:t>
            </a:r>
            <a:endParaRPr lang="en-IN" dirty="0">
              <a:solidFill>
                <a:schemeClr val="bg1">
                  <a:lumMod val="50000"/>
                </a:schemeClr>
              </a:solidFill>
            </a:endParaRPr>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457200" indent="-457200">
              <a:buFont typeface="+mj-lt"/>
              <a:buAutoNum type="arabicPeriod"/>
            </a:pPr>
            <a:r>
              <a:rPr lang="en-US" sz="2400" dirty="0"/>
              <a:t>What is Zero day vulnerabilities?</a:t>
            </a:r>
            <a:endParaRPr lang="en-IN" sz="2400" dirty="0"/>
          </a:p>
          <a:p>
            <a:pPr marL="457200" indent="-457200">
              <a:buFont typeface="+mj-lt"/>
              <a:buAutoNum type="arabicPeriod"/>
            </a:pPr>
            <a:r>
              <a:rPr lang="en-US" sz="2400" dirty="0"/>
              <a:t>Differentiate Data Backup and Data Archival.</a:t>
            </a:r>
            <a:endParaRPr lang="en-IN" sz="2400" dirty="0"/>
          </a:p>
          <a:p>
            <a:pPr marL="457200" indent="-457200">
              <a:buFont typeface="+mj-lt"/>
              <a:buAutoNum type="arabicPeriod"/>
            </a:pPr>
            <a:r>
              <a:rPr lang="en-US" sz="2400" dirty="0"/>
              <a:t>What are the types of Firewall?</a:t>
            </a:r>
            <a:endParaRPr lang="en-IN" sz="2400" dirty="0"/>
          </a:p>
          <a:p>
            <a:pPr marL="457200" indent="-457200">
              <a:buFont typeface="+mj-lt"/>
              <a:buAutoNum type="arabicPeriod"/>
            </a:pPr>
            <a:r>
              <a:rPr lang="en-US" sz="2400" dirty="0"/>
              <a:t>What are the types of </a:t>
            </a:r>
            <a:r>
              <a:rPr lang="en-IN" sz="2400" dirty="0"/>
              <a:t>IDS?</a:t>
            </a:r>
            <a:endParaRPr lang="en-IN" sz="2400" dirty="0"/>
          </a:p>
          <a:p>
            <a:pPr marL="457200" indent="-457200">
              <a:buFont typeface="+mj-lt"/>
              <a:buAutoNum type="arabicPeriod"/>
            </a:pPr>
            <a:r>
              <a:rPr lang="en-IN" sz="2400" dirty="0"/>
              <a:t>Write 5 viruses name.</a:t>
            </a:r>
            <a:endParaRPr lang="en-IN" sz="2400" dirty="0"/>
          </a:p>
          <a:p>
            <a:pPr marL="457200" indent="-457200">
              <a:buFont typeface="+mj-lt"/>
              <a:buAutoNum type="arabicPeriod"/>
            </a:pPr>
            <a:r>
              <a:rPr lang="en-US" sz="2400" dirty="0"/>
              <a:t>Differentiate virus and Worm.</a:t>
            </a:r>
            <a:endParaRPr lang="en-IN" sz="2400" dirty="0"/>
          </a:p>
          <a:p>
            <a:pPr marL="457200" indent="-457200">
              <a:buFont typeface="+mj-lt"/>
              <a:buAutoNum type="arabicPeriod"/>
            </a:pPr>
            <a:r>
              <a:rPr lang="en-US" sz="2400" dirty="0"/>
              <a:t>What is IP Spoofing?</a:t>
            </a:r>
            <a:endParaRPr lang="en-IN" sz="2400" dirty="0"/>
          </a:p>
          <a:p>
            <a:pPr marL="457200" indent="-457200">
              <a:buFont typeface="+mj-lt"/>
              <a:buAutoNum type="arabicPeriod"/>
            </a:pPr>
            <a:r>
              <a:rPr lang="en-US" sz="2400" dirty="0"/>
              <a:t>What is Trapdoor? </a:t>
            </a:r>
            <a:endParaRPr lang="en-IN" sz="2400" dirty="0"/>
          </a:p>
          <a:p>
            <a:pPr marL="457200" indent="-457200">
              <a:buFont typeface="+mj-lt"/>
              <a:buAutoNum type="arabicPeriod"/>
            </a:pPr>
            <a:r>
              <a:rPr lang="en-US" sz="2400" dirty="0"/>
              <a:t>what is </a:t>
            </a:r>
            <a:r>
              <a:rPr lang="en-US" sz="2400" dirty="0" err="1"/>
              <a:t>Ransomware</a:t>
            </a:r>
            <a:r>
              <a:rPr lang="en-US" sz="2400" dirty="0"/>
              <a:t>?</a:t>
            </a:r>
            <a:endParaRPr lang="en-IN" sz="2400" dirty="0"/>
          </a:p>
        </p:txBody>
      </p:sp>
      <p:sp>
        <p:nvSpPr>
          <p:cNvPr id="4" name="Date Placeholder 3"/>
          <p:cNvSpPr>
            <a:spLocks noGrp="1"/>
          </p:cNvSpPr>
          <p:nvPr>
            <p:ph type="dt" sz="half" idx="10"/>
          </p:nvPr>
        </p:nvSpPr>
        <p:spPr/>
        <p:txBody>
          <a:bodyPr/>
          <a:lstStyle/>
          <a:p>
            <a:fld id="{FAA16CB5-7A98-47B3-AF31-ADB9B73EFB6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2</a:t>
            </a: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48733</Words>
  <Application>WPS Presentation</Application>
  <PresentationFormat>On-screen Show (4:3)</PresentationFormat>
  <Paragraphs>2084</Paragraphs>
  <Slides>118</Slides>
  <Notes>59</Notes>
  <HiddenSlides>0</HiddenSlides>
  <MMClips>0</MMClips>
  <ScaleCrop>false</ScaleCrop>
  <HeadingPairs>
    <vt:vector size="6" baseType="variant">
      <vt:variant>
        <vt:lpstr>已用的字体</vt:lpstr>
      </vt:variant>
      <vt:variant>
        <vt:i4>18</vt:i4>
      </vt:variant>
      <vt:variant>
        <vt:lpstr>主题</vt:lpstr>
      </vt:variant>
      <vt:variant>
        <vt:i4>3</vt:i4>
      </vt:variant>
      <vt:variant>
        <vt:lpstr>幻灯片标题</vt:lpstr>
      </vt:variant>
      <vt:variant>
        <vt:i4>118</vt:i4>
      </vt:variant>
    </vt:vector>
  </HeadingPairs>
  <TitlesOfParts>
    <vt:vector size="139" baseType="lpstr">
      <vt:lpstr>Arial</vt:lpstr>
      <vt:lpstr>SimSun</vt:lpstr>
      <vt:lpstr>Wingdings</vt:lpstr>
      <vt:lpstr>Calibri</vt:lpstr>
      <vt:lpstr>Times New Roman</vt:lpstr>
      <vt:lpstr>Times New Roman</vt:lpstr>
      <vt:lpstr>Calibri (Body)</vt:lpstr>
      <vt:lpstr>Calibri</vt:lpstr>
      <vt:lpstr>Mangal</vt:lpstr>
      <vt:lpstr>Microsoft YaHei</vt:lpstr>
      <vt:lpstr>Arial Unicode MS</vt:lpstr>
      <vt:lpstr>Mangal</vt:lpstr>
      <vt:lpstr>PMingLiU</vt:lpstr>
      <vt:lpstr>Calibri(body)</vt:lpstr>
      <vt:lpstr>inter-bold</vt:lpstr>
      <vt:lpstr>Segoe Print</vt:lpstr>
      <vt:lpstr>inter-regular</vt:lpstr>
      <vt:lpstr>LiberationSerif</vt:lpstr>
      <vt:lpstr>Office Theme</vt:lpstr>
      <vt:lpstr>Office Theme</vt:lpstr>
      <vt:lpstr>Office Theme</vt:lpstr>
      <vt:lpstr>Noida Institute of Engineering and Technology, Greater Noida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Neetu</cp:lastModifiedBy>
  <cp:revision>348</cp:revision>
  <dcterms:created xsi:type="dcterms:W3CDTF">2006-08-16T00:00:00Z</dcterms:created>
  <dcterms:modified xsi:type="dcterms:W3CDTF">2022-10-12T10:03:34Z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36540DA0B3F54B5D818CE07FD9484F9F</vt:lpwstr>
  </property>
  <property fmtid="{D5CDD505-2E9C-101B-9397-08002B2CF9AE}" pid="3" name="KSOProductBuildVer">
    <vt:lpwstr>1033-11.2.0.11341</vt:lpwstr>
  </property>
</Properties>
</file>