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113"/>
  </p:handoutMasterIdLst>
  <p:sldIdLst>
    <p:sldId id="643" r:id="rId4"/>
    <p:sldId id="644" r:id="rId6"/>
    <p:sldId id="398" r:id="rId7"/>
    <p:sldId id="439" r:id="rId8"/>
    <p:sldId id="402" r:id="rId9"/>
    <p:sldId id="403" r:id="rId10"/>
    <p:sldId id="397" r:id="rId11"/>
    <p:sldId id="542" r:id="rId12"/>
    <p:sldId id="259" r:id="rId13"/>
    <p:sldId id="404" r:id="rId14"/>
    <p:sldId id="406" r:id="rId15"/>
    <p:sldId id="268" r:id="rId16"/>
    <p:sldId id="407" r:id="rId17"/>
    <p:sldId id="285" r:id="rId18"/>
    <p:sldId id="416" r:id="rId19"/>
    <p:sldId id="547" r:id="rId20"/>
    <p:sldId id="400" r:id="rId21"/>
    <p:sldId id="410" r:id="rId22"/>
    <p:sldId id="411" r:id="rId23"/>
    <p:sldId id="413" r:id="rId24"/>
    <p:sldId id="481" r:id="rId25"/>
    <p:sldId id="482" r:id="rId26"/>
    <p:sldId id="415" r:id="rId27"/>
    <p:sldId id="382" r:id="rId28"/>
    <p:sldId id="534" r:id="rId29"/>
    <p:sldId id="483" r:id="rId30"/>
    <p:sldId id="484" r:id="rId31"/>
    <p:sldId id="485" r:id="rId32"/>
    <p:sldId id="486" r:id="rId33"/>
    <p:sldId id="487" r:id="rId34"/>
    <p:sldId id="488" r:id="rId35"/>
    <p:sldId id="489" r:id="rId36"/>
    <p:sldId id="490" r:id="rId37"/>
    <p:sldId id="493" r:id="rId38"/>
    <p:sldId id="494" r:id="rId39"/>
    <p:sldId id="502" r:id="rId40"/>
    <p:sldId id="507" r:id="rId41"/>
    <p:sldId id="346" r:id="rId42"/>
    <p:sldId id="347" r:id="rId43"/>
    <p:sldId id="368" r:id="rId44"/>
    <p:sldId id="369" r:id="rId45"/>
    <p:sldId id="365" r:id="rId46"/>
    <p:sldId id="366" r:id="rId47"/>
    <p:sldId id="367" r:id="rId48"/>
    <p:sldId id="504" r:id="rId49"/>
    <p:sldId id="505" r:id="rId50"/>
    <p:sldId id="506" r:id="rId51"/>
    <p:sldId id="351" r:id="rId52"/>
    <p:sldId id="352" r:id="rId53"/>
    <p:sldId id="508" r:id="rId54"/>
    <p:sldId id="509" r:id="rId55"/>
    <p:sldId id="510" r:id="rId56"/>
    <p:sldId id="355" r:id="rId57"/>
    <p:sldId id="354" r:id="rId58"/>
    <p:sldId id="539" r:id="rId59"/>
    <p:sldId id="450" r:id="rId60"/>
    <p:sldId id="451" r:id="rId61"/>
    <p:sldId id="334" r:id="rId62"/>
    <p:sldId id="540" r:id="rId63"/>
    <p:sldId id="453" r:id="rId64"/>
    <p:sldId id="454" r:id="rId65"/>
    <p:sldId id="455" r:id="rId66"/>
    <p:sldId id="339" r:id="rId67"/>
    <p:sldId id="341" r:id="rId68"/>
    <p:sldId id="541" r:id="rId69"/>
    <p:sldId id="342" r:id="rId70"/>
    <p:sldId id="511" r:id="rId71"/>
    <p:sldId id="512" r:id="rId72"/>
    <p:sldId id="513" r:id="rId73"/>
    <p:sldId id="514" r:id="rId74"/>
    <p:sldId id="515" r:id="rId75"/>
    <p:sldId id="357" r:id="rId76"/>
    <p:sldId id="358" r:id="rId77"/>
    <p:sldId id="359" r:id="rId78"/>
    <p:sldId id="360" r:id="rId79"/>
    <p:sldId id="436" r:id="rId80"/>
    <p:sldId id="437" r:id="rId81"/>
    <p:sldId id="438" r:id="rId82"/>
    <p:sldId id="440" r:id="rId83"/>
    <p:sldId id="336" r:id="rId84"/>
    <p:sldId id="338" r:id="rId85"/>
    <p:sldId id="340" r:id="rId86"/>
    <p:sldId id="535" r:id="rId87"/>
    <p:sldId id="536" r:id="rId88"/>
    <p:sldId id="449" r:id="rId89"/>
    <p:sldId id="537" r:id="rId90"/>
    <p:sldId id="520" r:id="rId91"/>
    <p:sldId id="363" r:id="rId92"/>
    <p:sldId id="364" r:id="rId93"/>
    <p:sldId id="521" r:id="rId94"/>
    <p:sldId id="522" r:id="rId95"/>
    <p:sldId id="523" r:id="rId96"/>
    <p:sldId id="524" r:id="rId97"/>
    <p:sldId id="525" r:id="rId98"/>
    <p:sldId id="526" r:id="rId99"/>
    <p:sldId id="527" r:id="rId100"/>
    <p:sldId id="546" r:id="rId101"/>
    <p:sldId id="545" r:id="rId102"/>
    <p:sldId id="544" r:id="rId103"/>
    <p:sldId id="543" r:id="rId104"/>
    <p:sldId id="528" r:id="rId105"/>
    <p:sldId id="529" r:id="rId106"/>
    <p:sldId id="530" r:id="rId107"/>
    <p:sldId id="531" r:id="rId108"/>
    <p:sldId id="532" r:id="rId109"/>
    <p:sldId id="533" r:id="rId110"/>
    <p:sldId id="370" r:id="rId111"/>
    <p:sldId id="480"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0" y="5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handoutMaster" Target="handoutMasters/handoutMaster1.xml"/><Relationship Id="rId112" Type="http://schemas.openxmlformats.org/officeDocument/2006/relationships/slide" Target="slides/slide108.xml"/><Relationship Id="rId111" Type="http://schemas.openxmlformats.org/officeDocument/2006/relationships/slide" Target="slides/slide107.xml"/><Relationship Id="rId110" Type="http://schemas.openxmlformats.org/officeDocument/2006/relationships/slide" Target="slides/slide106.xml"/><Relationship Id="rId11" Type="http://schemas.openxmlformats.org/officeDocument/2006/relationships/slide" Target="slides/slide7.xml"/><Relationship Id="rId109" Type="http://schemas.openxmlformats.org/officeDocument/2006/relationships/slide" Target="slides/slide105.xml"/><Relationship Id="rId108" Type="http://schemas.openxmlformats.org/officeDocument/2006/relationships/slide" Target="slides/slide104.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54CEDAF-5E87-4AB2-9DF0-AFEA3663EFC8}" type="doc">
      <dgm:prSet loTypeId="urn:microsoft.com/office/officeart/2005/8/layout/hierarchy1" loCatId="hierarchy" qsTypeId="urn:microsoft.com/office/officeart/2005/8/quickstyle/simple1" qsCatId="simple" csTypeId="urn:microsoft.com/office/officeart/2005/8/colors/colorful3" csCatId="colorful" phldr="1"/>
      <dgm:spPr/>
      <dgm:t>
        <a:bodyPr/>
        <a:lstStyle/>
        <a:p>
          <a:endParaRPr lang="en-US"/>
        </a:p>
      </dgm:t>
    </dgm:pt>
    <dgm:pt modelId="{C318D40C-66FF-400C-8A47-76CCBD6604FE}">
      <dgm:prSet phldrT="[Text]" custT="1"/>
      <dgm:spPr/>
      <dgm:t>
        <a:bodyPr/>
        <a:lstStyle/>
        <a:p>
          <a:r>
            <a:rPr lang="en-US" sz="2200">
              <a:latin typeface="Calibri (Body)"/>
            </a:rPr>
            <a:t>Security Architecture and Design </a:t>
          </a:r>
        </a:p>
      </dgm:t>
    </dgm:pt>
    <dgm:pt modelId="{E12E0735-CC66-4F67-BAE1-81A9937C24ED}" cxnId="{AFA1F7C9-5742-4801-87E8-4E93D259F08B}" type="parTrans">
      <dgm:prSet/>
      <dgm:spPr/>
      <dgm:t>
        <a:bodyPr/>
        <a:lstStyle/>
        <a:p>
          <a:endParaRPr lang="en-US"/>
        </a:p>
      </dgm:t>
    </dgm:pt>
    <dgm:pt modelId="{897D9F4B-BA2E-4BAB-B603-CF0702D22525}" cxnId="{AFA1F7C9-5742-4801-87E8-4E93D259F08B}" type="sibTrans">
      <dgm:prSet/>
      <dgm:spPr/>
      <dgm:t>
        <a:bodyPr/>
        <a:lstStyle/>
        <a:p>
          <a:endParaRPr lang="en-US"/>
        </a:p>
      </dgm:t>
    </dgm:pt>
    <dgm:pt modelId="{B61F6284-6AED-4AA4-9A7E-F5D54201F41B}">
      <dgm:prSet phldrT="[Text]" custT="1"/>
      <dgm:spPr/>
      <dgm:t>
        <a:bodyPr/>
        <a:lstStyle/>
        <a:p>
          <a:r>
            <a:rPr lang="en-US" sz="2200">
              <a:latin typeface="Calibri (Body)"/>
            </a:rPr>
            <a:t>Hardware and Software </a:t>
          </a:r>
        </a:p>
      </dgm:t>
    </dgm:pt>
    <dgm:pt modelId="{4D3D70D6-7C4C-40EC-B282-55E44C734109}" cxnId="{C1D857AE-D752-43CC-B5B8-E6D7CF066DDF}" type="parTrans">
      <dgm:prSet/>
      <dgm:spPr/>
      <dgm:t>
        <a:bodyPr/>
        <a:lstStyle/>
        <a:p>
          <a:endParaRPr lang="en-US"/>
        </a:p>
      </dgm:t>
    </dgm:pt>
    <dgm:pt modelId="{50E71168-DD21-493C-8A65-13691D6E73D5}" cxnId="{C1D857AE-D752-43CC-B5B8-E6D7CF066DDF}" type="sibTrans">
      <dgm:prSet/>
      <dgm:spPr/>
      <dgm:t>
        <a:bodyPr/>
        <a:lstStyle/>
        <a:p>
          <a:endParaRPr lang="en-US"/>
        </a:p>
      </dgm:t>
    </dgm:pt>
    <dgm:pt modelId="{F3703199-C807-4FDE-8A90-9BDDAA0BC9C7}">
      <dgm:prSet phldrT="[Text]" custT="1"/>
      <dgm:spPr/>
      <dgm:t>
        <a:bodyPr/>
        <a:lstStyle/>
        <a:p>
          <a:r>
            <a:rPr lang="en-US" sz="2200">
              <a:latin typeface="Calibri (Body)"/>
            </a:rPr>
            <a:t>Models</a:t>
          </a:r>
        </a:p>
      </dgm:t>
    </dgm:pt>
    <dgm:pt modelId="{72BC5EEE-0400-49B7-B35B-523515D8EFF6}" cxnId="{34CD35E2-42F2-42DA-B5DA-4DE386C732D0}" type="parTrans">
      <dgm:prSet/>
      <dgm:spPr/>
      <dgm:t>
        <a:bodyPr/>
        <a:lstStyle/>
        <a:p>
          <a:endParaRPr lang="en-US"/>
        </a:p>
      </dgm:t>
    </dgm:pt>
    <dgm:pt modelId="{8AE52A5E-F33B-4D0E-9791-BB651D4810DB}" cxnId="{34CD35E2-42F2-42DA-B5DA-4DE386C732D0}" type="sibTrans">
      <dgm:prSet/>
      <dgm:spPr/>
      <dgm:t>
        <a:bodyPr/>
        <a:lstStyle/>
        <a:p>
          <a:endParaRPr lang="en-US"/>
        </a:p>
      </dgm:t>
    </dgm:pt>
    <dgm:pt modelId="{E9A4A536-95FB-488E-A227-2A7397CE7C1D}">
      <dgm:prSet phldrT="[Text]" custT="1"/>
      <dgm:spPr/>
      <dgm:t>
        <a:bodyPr/>
        <a:lstStyle/>
        <a:p>
          <a:r>
            <a:rPr lang="en-US" sz="2200">
              <a:latin typeface="Calibri (Body)"/>
            </a:rPr>
            <a:t>Evaluation Methods</a:t>
          </a:r>
        </a:p>
      </dgm:t>
    </dgm:pt>
    <dgm:pt modelId="{5EA79A26-F96B-4475-9BEC-214D0D94EDBA}" cxnId="{2F52BA6F-391D-4AB6-BF80-BCF99718717E}" type="parTrans">
      <dgm:prSet/>
      <dgm:spPr/>
      <dgm:t>
        <a:bodyPr/>
        <a:lstStyle/>
        <a:p>
          <a:endParaRPr lang="en-US"/>
        </a:p>
      </dgm:t>
    </dgm:pt>
    <dgm:pt modelId="{A716C2A6-D6BE-4D3C-B30D-E9F4289AE907}" cxnId="{2F52BA6F-391D-4AB6-BF80-BCF99718717E}" type="sibTrans">
      <dgm:prSet/>
      <dgm:spPr/>
      <dgm:t>
        <a:bodyPr/>
        <a:lstStyle/>
        <a:p>
          <a:endParaRPr lang="en-US"/>
        </a:p>
      </dgm:t>
    </dgm:pt>
    <dgm:pt modelId="{81D973DD-0C96-4A29-97E9-35F452E65FFF}" type="pres">
      <dgm:prSet presAssocID="{354CEDAF-5E87-4AB2-9DF0-AFEA3663EFC8}" presName="hierChild1" presStyleCnt="0">
        <dgm:presLayoutVars>
          <dgm:chPref val="1"/>
          <dgm:dir/>
          <dgm:animOne val="branch"/>
          <dgm:animLvl val="lvl"/>
          <dgm:resizeHandles/>
        </dgm:presLayoutVars>
      </dgm:prSet>
      <dgm:spPr/>
    </dgm:pt>
    <dgm:pt modelId="{AD3C223E-B070-4811-93E1-3171A3F553BB}" type="pres">
      <dgm:prSet presAssocID="{C318D40C-66FF-400C-8A47-76CCBD6604FE}" presName="hierRoot1" presStyleCnt="0"/>
      <dgm:spPr/>
    </dgm:pt>
    <dgm:pt modelId="{DC355728-A24A-4C73-9E3D-0EE8C9A42CAB}" type="pres">
      <dgm:prSet presAssocID="{C318D40C-66FF-400C-8A47-76CCBD6604FE}" presName="composite" presStyleCnt="0"/>
      <dgm:spPr/>
    </dgm:pt>
    <dgm:pt modelId="{D540E45B-5E53-431F-94D1-2A7BA5D6C5B1}" type="pres">
      <dgm:prSet presAssocID="{C318D40C-66FF-400C-8A47-76CCBD6604FE}" presName="background" presStyleLbl="node0" presStyleIdx="0" presStyleCnt="1"/>
      <dgm:spPr/>
    </dgm:pt>
    <dgm:pt modelId="{AC82C0B8-61A7-4967-A1DB-23AC0E27E874}" type="pres">
      <dgm:prSet presAssocID="{C318D40C-66FF-400C-8A47-76CCBD6604FE}" presName="text" presStyleLbl="fgAcc0" presStyleIdx="0" presStyleCnt="1">
        <dgm:presLayoutVars>
          <dgm:chPref val="3"/>
        </dgm:presLayoutVars>
      </dgm:prSet>
      <dgm:spPr/>
    </dgm:pt>
    <dgm:pt modelId="{F63904DD-3C80-4414-B0AF-A3FBFFCDE3DB}" type="pres">
      <dgm:prSet presAssocID="{C318D40C-66FF-400C-8A47-76CCBD6604FE}" presName="hierChild2" presStyleCnt="0"/>
      <dgm:spPr/>
    </dgm:pt>
    <dgm:pt modelId="{B51423AE-3F2A-48DE-B204-14BA17629FE2}" type="pres">
      <dgm:prSet presAssocID="{4D3D70D6-7C4C-40EC-B282-55E44C734109}" presName="Name10" presStyleLbl="parChTrans1D2" presStyleIdx="0" presStyleCnt="3"/>
      <dgm:spPr/>
    </dgm:pt>
    <dgm:pt modelId="{964DCA97-3366-4464-8F07-4854360A3506}" type="pres">
      <dgm:prSet presAssocID="{B61F6284-6AED-4AA4-9A7E-F5D54201F41B}" presName="hierRoot2" presStyleCnt="0"/>
      <dgm:spPr/>
    </dgm:pt>
    <dgm:pt modelId="{C40744C1-D065-422D-8AE6-9F980F663F41}" type="pres">
      <dgm:prSet presAssocID="{B61F6284-6AED-4AA4-9A7E-F5D54201F41B}" presName="composite2" presStyleCnt="0"/>
      <dgm:spPr/>
    </dgm:pt>
    <dgm:pt modelId="{43C2EC97-8458-47C4-ACC7-9C2260973533}" type="pres">
      <dgm:prSet presAssocID="{B61F6284-6AED-4AA4-9A7E-F5D54201F41B}" presName="background2" presStyleLbl="node2" presStyleIdx="0" presStyleCnt="3"/>
      <dgm:spPr/>
    </dgm:pt>
    <dgm:pt modelId="{CE8EF21B-1070-46B7-8775-7AF16B1BDED5}" type="pres">
      <dgm:prSet presAssocID="{B61F6284-6AED-4AA4-9A7E-F5D54201F41B}" presName="text2" presStyleLbl="fgAcc2" presStyleIdx="0" presStyleCnt="3">
        <dgm:presLayoutVars>
          <dgm:chPref val="3"/>
        </dgm:presLayoutVars>
      </dgm:prSet>
      <dgm:spPr/>
    </dgm:pt>
    <dgm:pt modelId="{FFC48D00-31E3-4500-B79D-9A29C36DD701}" type="pres">
      <dgm:prSet presAssocID="{B61F6284-6AED-4AA4-9A7E-F5D54201F41B}" presName="hierChild3" presStyleCnt="0"/>
      <dgm:spPr/>
    </dgm:pt>
    <dgm:pt modelId="{AB198AD9-9442-4973-ABCA-7A5864F4D18F}" type="pres">
      <dgm:prSet presAssocID="{72BC5EEE-0400-49B7-B35B-523515D8EFF6}" presName="Name10" presStyleLbl="parChTrans1D2" presStyleIdx="1" presStyleCnt="3"/>
      <dgm:spPr/>
    </dgm:pt>
    <dgm:pt modelId="{D1FB2536-252F-4B5A-ACC4-3208F48890A7}" type="pres">
      <dgm:prSet presAssocID="{F3703199-C807-4FDE-8A90-9BDDAA0BC9C7}" presName="hierRoot2" presStyleCnt="0"/>
      <dgm:spPr/>
    </dgm:pt>
    <dgm:pt modelId="{B98B6C84-0E6A-4CBD-8725-8E5A6E26124A}" type="pres">
      <dgm:prSet presAssocID="{F3703199-C807-4FDE-8A90-9BDDAA0BC9C7}" presName="composite2" presStyleCnt="0"/>
      <dgm:spPr/>
    </dgm:pt>
    <dgm:pt modelId="{0E5E9013-5836-4F6E-B056-CF3132C5922A}" type="pres">
      <dgm:prSet presAssocID="{F3703199-C807-4FDE-8A90-9BDDAA0BC9C7}" presName="background2" presStyleLbl="node2" presStyleIdx="1" presStyleCnt="3"/>
      <dgm:spPr/>
    </dgm:pt>
    <dgm:pt modelId="{692C1DB9-91F9-40F0-92B1-BC044E541F9C}" type="pres">
      <dgm:prSet presAssocID="{F3703199-C807-4FDE-8A90-9BDDAA0BC9C7}" presName="text2" presStyleLbl="fgAcc2" presStyleIdx="1" presStyleCnt="3">
        <dgm:presLayoutVars>
          <dgm:chPref val="3"/>
        </dgm:presLayoutVars>
      </dgm:prSet>
      <dgm:spPr/>
    </dgm:pt>
    <dgm:pt modelId="{34D429F0-354E-4664-8BD2-912B13DC54F6}" type="pres">
      <dgm:prSet presAssocID="{F3703199-C807-4FDE-8A90-9BDDAA0BC9C7}" presName="hierChild3" presStyleCnt="0"/>
      <dgm:spPr/>
    </dgm:pt>
    <dgm:pt modelId="{9637B543-DDBE-43FC-8E72-3DE27115982D}" type="pres">
      <dgm:prSet presAssocID="{5EA79A26-F96B-4475-9BEC-214D0D94EDBA}" presName="Name10" presStyleLbl="parChTrans1D2" presStyleIdx="2" presStyleCnt="3"/>
      <dgm:spPr/>
    </dgm:pt>
    <dgm:pt modelId="{CC32440A-369B-43D5-9CEC-3255E6BE42BB}" type="pres">
      <dgm:prSet presAssocID="{E9A4A536-95FB-488E-A227-2A7397CE7C1D}" presName="hierRoot2" presStyleCnt="0"/>
      <dgm:spPr/>
    </dgm:pt>
    <dgm:pt modelId="{9C4F386E-A4B1-4486-806B-3C19B51828D7}" type="pres">
      <dgm:prSet presAssocID="{E9A4A536-95FB-488E-A227-2A7397CE7C1D}" presName="composite2" presStyleCnt="0"/>
      <dgm:spPr/>
    </dgm:pt>
    <dgm:pt modelId="{CC5C5D80-E7E3-453D-BECF-C55F21AC3221}" type="pres">
      <dgm:prSet presAssocID="{E9A4A536-95FB-488E-A227-2A7397CE7C1D}" presName="background2" presStyleLbl="node2" presStyleIdx="2" presStyleCnt="3"/>
      <dgm:spPr/>
    </dgm:pt>
    <dgm:pt modelId="{8F0FA7F9-45A4-4D44-BC57-EDE269619682}" type="pres">
      <dgm:prSet presAssocID="{E9A4A536-95FB-488E-A227-2A7397CE7C1D}" presName="text2" presStyleLbl="fgAcc2" presStyleIdx="2" presStyleCnt="3">
        <dgm:presLayoutVars>
          <dgm:chPref val="3"/>
        </dgm:presLayoutVars>
      </dgm:prSet>
      <dgm:spPr/>
    </dgm:pt>
    <dgm:pt modelId="{21E3EE17-9AF9-4553-8573-E5F96E58AC78}" type="pres">
      <dgm:prSet presAssocID="{E9A4A536-95FB-488E-A227-2A7397CE7C1D}" presName="hierChild3" presStyleCnt="0"/>
      <dgm:spPr/>
    </dgm:pt>
  </dgm:ptLst>
  <dgm:cxnLst>
    <dgm:cxn modelId="{2F52BA6F-391D-4AB6-BF80-BCF99718717E}" srcId="{C318D40C-66FF-400C-8A47-76CCBD6604FE}" destId="{E9A4A536-95FB-488E-A227-2A7397CE7C1D}" srcOrd="2" destOrd="0" parTransId="{5EA79A26-F96B-4475-9BEC-214D0D94EDBA}" sibTransId="{A716C2A6-D6BE-4D3C-B30D-E9F4289AE907}"/>
    <dgm:cxn modelId="{44BFE876-164A-4779-8754-FAC0CA288C96}" type="presOf" srcId="{72BC5EEE-0400-49B7-B35B-523515D8EFF6}" destId="{AB198AD9-9442-4973-ABCA-7A5864F4D18F}" srcOrd="0" destOrd="0" presId="urn:microsoft.com/office/officeart/2005/8/layout/hierarchy1"/>
    <dgm:cxn modelId="{F168217F-4D4A-4168-A344-7DE4E7391F37}" type="presOf" srcId="{354CEDAF-5E87-4AB2-9DF0-AFEA3663EFC8}" destId="{81D973DD-0C96-4A29-97E9-35F452E65FFF}" srcOrd="0" destOrd="0" presId="urn:microsoft.com/office/officeart/2005/8/layout/hierarchy1"/>
    <dgm:cxn modelId="{4B8B73AA-08B5-4691-81B1-F83776029E09}" type="presOf" srcId="{B61F6284-6AED-4AA4-9A7E-F5D54201F41B}" destId="{CE8EF21B-1070-46B7-8775-7AF16B1BDED5}" srcOrd="0" destOrd="0" presId="urn:microsoft.com/office/officeart/2005/8/layout/hierarchy1"/>
    <dgm:cxn modelId="{C1D857AE-D752-43CC-B5B8-E6D7CF066DDF}" srcId="{C318D40C-66FF-400C-8A47-76CCBD6604FE}" destId="{B61F6284-6AED-4AA4-9A7E-F5D54201F41B}" srcOrd="0" destOrd="0" parTransId="{4D3D70D6-7C4C-40EC-B282-55E44C734109}" sibTransId="{50E71168-DD21-493C-8A65-13691D6E73D5}"/>
    <dgm:cxn modelId="{166893B4-3730-4A87-963A-535129AB46D1}" type="presOf" srcId="{5EA79A26-F96B-4475-9BEC-214D0D94EDBA}" destId="{9637B543-DDBE-43FC-8E72-3DE27115982D}" srcOrd="0" destOrd="0" presId="urn:microsoft.com/office/officeart/2005/8/layout/hierarchy1"/>
    <dgm:cxn modelId="{AFA1F7C9-5742-4801-87E8-4E93D259F08B}" srcId="{354CEDAF-5E87-4AB2-9DF0-AFEA3663EFC8}" destId="{C318D40C-66FF-400C-8A47-76CCBD6604FE}" srcOrd="0" destOrd="0" parTransId="{E12E0735-CC66-4F67-BAE1-81A9937C24ED}" sibTransId="{897D9F4B-BA2E-4BAB-B603-CF0702D22525}"/>
    <dgm:cxn modelId="{024A26CA-B5DF-4C41-B8F3-B4D7733A0FAE}" type="presOf" srcId="{E9A4A536-95FB-488E-A227-2A7397CE7C1D}" destId="{8F0FA7F9-45A4-4D44-BC57-EDE269619682}" srcOrd="0" destOrd="0" presId="urn:microsoft.com/office/officeart/2005/8/layout/hierarchy1"/>
    <dgm:cxn modelId="{808AFECE-1A47-4500-942C-54F2CF63FBC5}" type="presOf" srcId="{F3703199-C807-4FDE-8A90-9BDDAA0BC9C7}" destId="{692C1DB9-91F9-40F0-92B1-BC044E541F9C}" srcOrd="0" destOrd="0" presId="urn:microsoft.com/office/officeart/2005/8/layout/hierarchy1"/>
    <dgm:cxn modelId="{2182C7DB-AD65-4486-ABDF-610D7E25E54E}" type="presOf" srcId="{C318D40C-66FF-400C-8A47-76CCBD6604FE}" destId="{AC82C0B8-61A7-4967-A1DB-23AC0E27E874}" srcOrd="0" destOrd="0" presId="urn:microsoft.com/office/officeart/2005/8/layout/hierarchy1"/>
    <dgm:cxn modelId="{34CD35E2-42F2-42DA-B5DA-4DE386C732D0}" srcId="{C318D40C-66FF-400C-8A47-76CCBD6604FE}" destId="{F3703199-C807-4FDE-8A90-9BDDAA0BC9C7}" srcOrd="1" destOrd="0" parTransId="{72BC5EEE-0400-49B7-B35B-523515D8EFF6}" sibTransId="{8AE52A5E-F33B-4D0E-9791-BB651D4810DB}"/>
    <dgm:cxn modelId="{224780E4-90B5-4D32-AEFA-4CB534E8C306}" type="presOf" srcId="{4D3D70D6-7C4C-40EC-B282-55E44C734109}" destId="{B51423AE-3F2A-48DE-B204-14BA17629FE2}" srcOrd="0" destOrd="0" presId="urn:microsoft.com/office/officeart/2005/8/layout/hierarchy1"/>
    <dgm:cxn modelId="{D7C3FF41-FCD4-4092-BC49-59B91F68C9CB}" type="presParOf" srcId="{81D973DD-0C96-4A29-97E9-35F452E65FFF}" destId="{AD3C223E-B070-4811-93E1-3171A3F553BB}" srcOrd="0" destOrd="0" presId="urn:microsoft.com/office/officeart/2005/8/layout/hierarchy1"/>
    <dgm:cxn modelId="{701FA695-3187-4280-9C47-A4DADAC0240D}" type="presParOf" srcId="{AD3C223E-B070-4811-93E1-3171A3F553BB}" destId="{DC355728-A24A-4C73-9E3D-0EE8C9A42CAB}" srcOrd="0" destOrd="0" presId="urn:microsoft.com/office/officeart/2005/8/layout/hierarchy1"/>
    <dgm:cxn modelId="{E20F9032-1931-47BA-A974-46A59523311B}" type="presParOf" srcId="{DC355728-A24A-4C73-9E3D-0EE8C9A42CAB}" destId="{D540E45B-5E53-431F-94D1-2A7BA5D6C5B1}" srcOrd="0" destOrd="0" presId="urn:microsoft.com/office/officeart/2005/8/layout/hierarchy1"/>
    <dgm:cxn modelId="{5A4A6122-32EF-474B-8ADC-A61BE5B66642}" type="presParOf" srcId="{DC355728-A24A-4C73-9E3D-0EE8C9A42CAB}" destId="{AC82C0B8-61A7-4967-A1DB-23AC0E27E874}" srcOrd="1" destOrd="0" presId="urn:microsoft.com/office/officeart/2005/8/layout/hierarchy1"/>
    <dgm:cxn modelId="{63D85BFB-A641-4032-A1E3-DB1509AC13FE}" type="presParOf" srcId="{AD3C223E-B070-4811-93E1-3171A3F553BB}" destId="{F63904DD-3C80-4414-B0AF-A3FBFFCDE3DB}" srcOrd="1" destOrd="0" presId="urn:microsoft.com/office/officeart/2005/8/layout/hierarchy1"/>
    <dgm:cxn modelId="{F3BA5707-2114-49E9-91E8-5A8B6A88EB97}" type="presParOf" srcId="{F63904DD-3C80-4414-B0AF-A3FBFFCDE3DB}" destId="{B51423AE-3F2A-48DE-B204-14BA17629FE2}" srcOrd="0" destOrd="0" presId="urn:microsoft.com/office/officeart/2005/8/layout/hierarchy1"/>
    <dgm:cxn modelId="{E5B9BF1A-24B5-4F85-9E36-B3A767407DD7}" type="presParOf" srcId="{F63904DD-3C80-4414-B0AF-A3FBFFCDE3DB}" destId="{964DCA97-3366-4464-8F07-4854360A3506}" srcOrd="1" destOrd="0" presId="urn:microsoft.com/office/officeart/2005/8/layout/hierarchy1"/>
    <dgm:cxn modelId="{F33CCAEB-2D9B-4B2F-8D65-0419A1E4DA02}" type="presParOf" srcId="{964DCA97-3366-4464-8F07-4854360A3506}" destId="{C40744C1-D065-422D-8AE6-9F980F663F41}" srcOrd="0" destOrd="0" presId="urn:microsoft.com/office/officeart/2005/8/layout/hierarchy1"/>
    <dgm:cxn modelId="{63B7FCF7-E803-4D0A-AFE6-CE1E23322046}" type="presParOf" srcId="{C40744C1-D065-422D-8AE6-9F980F663F41}" destId="{43C2EC97-8458-47C4-ACC7-9C2260973533}" srcOrd="0" destOrd="0" presId="urn:microsoft.com/office/officeart/2005/8/layout/hierarchy1"/>
    <dgm:cxn modelId="{65BF10E6-1160-4D34-9F53-63418DC95B95}" type="presParOf" srcId="{C40744C1-D065-422D-8AE6-9F980F663F41}" destId="{CE8EF21B-1070-46B7-8775-7AF16B1BDED5}" srcOrd="1" destOrd="0" presId="urn:microsoft.com/office/officeart/2005/8/layout/hierarchy1"/>
    <dgm:cxn modelId="{4CB11507-2E11-4130-A87A-02644352A1D8}" type="presParOf" srcId="{964DCA97-3366-4464-8F07-4854360A3506}" destId="{FFC48D00-31E3-4500-B79D-9A29C36DD701}" srcOrd="1" destOrd="0" presId="urn:microsoft.com/office/officeart/2005/8/layout/hierarchy1"/>
    <dgm:cxn modelId="{F072967D-6A04-483F-A52D-1D41B3A95CC3}" type="presParOf" srcId="{F63904DD-3C80-4414-B0AF-A3FBFFCDE3DB}" destId="{AB198AD9-9442-4973-ABCA-7A5864F4D18F}" srcOrd="2" destOrd="0" presId="urn:microsoft.com/office/officeart/2005/8/layout/hierarchy1"/>
    <dgm:cxn modelId="{F3F822E5-9189-4AF0-97C4-56DF0C47DE00}" type="presParOf" srcId="{F63904DD-3C80-4414-B0AF-A3FBFFCDE3DB}" destId="{D1FB2536-252F-4B5A-ACC4-3208F48890A7}" srcOrd="3" destOrd="0" presId="urn:microsoft.com/office/officeart/2005/8/layout/hierarchy1"/>
    <dgm:cxn modelId="{480ED683-3814-4E10-BB73-36B5CAAC3E4E}" type="presParOf" srcId="{D1FB2536-252F-4B5A-ACC4-3208F48890A7}" destId="{B98B6C84-0E6A-4CBD-8725-8E5A6E26124A}" srcOrd="0" destOrd="0" presId="urn:microsoft.com/office/officeart/2005/8/layout/hierarchy1"/>
    <dgm:cxn modelId="{89E7548A-033B-475F-A95E-32415F9A631D}" type="presParOf" srcId="{B98B6C84-0E6A-4CBD-8725-8E5A6E26124A}" destId="{0E5E9013-5836-4F6E-B056-CF3132C5922A}" srcOrd="0" destOrd="0" presId="urn:microsoft.com/office/officeart/2005/8/layout/hierarchy1"/>
    <dgm:cxn modelId="{41677614-CD81-4DD0-9836-CE4846ECA4EB}" type="presParOf" srcId="{B98B6C84-0E6A-4CBD-8725-8E5A6E26124A}" destId="{692C1DB9-91F9-40F0-92B1-BC044E541F9C}" srcOrd="1" destOrd="0" presId="urn:microsoft.com/office/officeart/2005/8/layout/hierarchy1"/>
    <dgm:cxn modelId="{9FCEB052-DE9F-4C96-9D64-FC300D22C280}" type="presParOf" srcId="{D1FB2536-252F-4B5A-ACC4-3208F48890A7}" destId="{34D429F0-354E-4664-8BD2-912B13DC54F6}" srcOrd="1" destOrd="0" presId="urn:microsoft.com/office/officeart/2005/8/layout/hierarchy1"/>
    <dgm:cxn modelId="{09C82B96-8A2C-48A1-BB53-A68A608EE1AA}" type="presParOf" srcId="{F63904DD-3C80-4414-B0AF-A3FBFFCDE3DB}" destId="{9637B543-DDBE-43FC-8E72-3DE27115982D}" srcOrd="4" destOrd="0" presId="urn:microsoft.com/office/officeart/2005/8/layout/hierarchy1"/>
    <dgm:cxn modelId="{714B306C-7D7B-478A-8BAA-118B5EADDB7E}" type="presParOf" srcId="{F63904DD-3C80-4414-B0AF-A3FBFFCDE3DB}" destId="{CC32440A-369B-43D5-9CEC-3255E6BE42BB}" srcOrd="5" destOrd="0" presId="urn:microsoft.com/office/officeart/2005/8/layout/hierarchy1"/>
    <dgm:cxn modelId="{853F809D-FF15-405A-9F68-BBACCBD3B5DC}" type="presParOf" srcId="{CC32440A-369B-43D5-9CEC-3255E6BE42BB}" destId="{9C4F386E-A4B1-4486-806B-3C19B51828D7}" srcOrd="0" destOrd="0" presId="urn:microsoft.com/office/officeart/2005/8/layout/hierarchy1"/>
    <dgm:cxn modelId="{66D71369-42E5-442A-B9CD-89C2AF98A4F0}" type="presParOf" srcId="{9C4F386E-A4B1-4486-806B-3C19B51828D7}" destId="{CC5C5D80-E7E3-453D-BECF-C55F21AC3221}" srcOrd="0" destOrd="0" presId="urn:microsoft.com/office/officeart/2005/8/layout/hierarchy1"/>
    <dgm:cxn modelId="{C7032C90-7C60-4264-93BB-3FAF98320634}" type="presParOf" srcId="{9C4F386E-A4B1-4486-806B-3C19B51828D7}" destId="{8F0FA7F9-45A4-4D44-BC57-EDE269619682}" srcOrd="1" destOrd="0" presId="urn:microsoft.com/office/officeart/2005/8/layout/hierarchy1"/>
    <dgm:cxn modelId="{6E9E2B0B-3BF4-4A9A-894D-76B769029422}" type="presParOf" srcId="{CC32440A-369B-43D5-9CEC-3255E6BE42BB}" destId="{21E3EE17-9AF9-4553-8573-E5F96E58AC7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596B3A7-FE3E-4416-85D0-93BD6828FEE5}" type="doc">
      <dgm:prSet loTypeId="urn:microsoft.com/office/officeart/2005/8/layout/radial5" loCatId="cycle" qsTypeId="urn:microsoft.com/office/officeart/2005/8/quickstyle/simple1" qsCatId="simple" csTypeId="urn:microsoft.com/office/officeart/2005/8/colors/accent2_1" csCatId="accent2" phldr="1"/>
      <dgm:spPr/>
      <dgm:t>
        <a:bodyPr/>
        <a:lstStyle/>
        <a:p>
          <a:endParaRPr lang="en-IN"/>
        </a:p>
      </dgm:t>
    </dgm:pt>
    <dgm:pt modelId="{FAAAEF73-8162-4039-84E0-D4BB99266906}">
      <dgm:prSet/>
      <dgm:spPr>
        <a:solidFill>
          <a:srgbClr val="FF6699"/>
        </a:solidFill>
      </dgm:spPr>
      <dgm:t>
        <a:bodyPr/>
        <a:lstStyle/>
        <a:p>
          <a:pPr rtl="0"/>
          <a:r>
            <a:rPr lang="en-IN"/>
            <a:t>Attacks on Mobile Devices</a:t>
          </a:r>
        </a:p>
      </dgm:t>
    </dgm:pt>
    <dgm:pt modelId="{B06A7F44-96A6-45DA-8492-5659DA1B13F0}" cxnId="{89985E01-8699-4560-A183-8CAA605FB8DB}" type="parTrans">
      <dgm:prSet/>
      <dgm:spPr/>
      <dgm:t>
        <a:bodyPr/>
        <a:lstStyle/>
        <a:p>
          <a:endParaRPr lang="en-IN"/>
        </a:p>
      </dgm:t>
    </dgm:pt>
    <dgm:pt modelId="{485A5DF0-8B3C-49B6-B62F-1747D93FF1F1}" cxnId="{89985E01-8699-4560-A183-8CAA605FB8DB}" type="sibTrans">
      <dgm:prSet/>
      <dgm:spPr/>
      <dgm:t>
        <a:bodyPr/>
        <a:lstStyle/>
        <a:p>
          <a:endParaRPr lang="en-IN"/>
        </a:p>
      </dgm:t>
    </dgm:pt>
    <dgm:pt modelId="{E22683F2-FDC6-44D6-B00C-D9743DDCDF0D}">
      <dgm:prSet custT="1"/>
      <dgm:spPr>
        <a:solidFill>
          <a:srgbClr val="FFCC66"/>
        </a:solidFill>
      </dgm:spPr>
      <dgm:t>
        <a:bodyPr/>
        <a:lstStyle/>
        <a:p>
          <a:pPr rtl="0"/>
          <a:r>
            <a:rPr lang="en-IN" sz="2000"/>
            <a:t>Operating System Attacks</a:t>
          </a:r>
        </a:p>
      </dgm:t>
    </dgm:pt>
    <dgm:pt modelId="{0F48DE92-64F0-435B-80B1-3B5A5781877B}" cxnId="{67404759-93D2-4735-AD61-81C685A98D4A}" type="parTrans">
      <dgm:prSet/>
      <dgm:spPr/>
      <dgm:t>
        <a:bodyPr/>
        <a:lstStyle/>
        <a:p>
          <a:endParaRPr lang="en-IN"/>
        </a:p>
      </dgm:t>
    </dgm:pt>
    <dgm:pt modelId="{4F320501-579F-4533-B99F-B4AE7DE6DA75}" cxnId="{67404759-93D2-4735-AD61-81C685A98D4A}" type="sibTrans">
      <dgm:prSet/>
      <dgm:spPr/>
      <dgm:t>
        <a:bodyPr/>
        <a:lstStyle/>
        <a:p>
          <a:endParaRPr lang="en-IN"/>
        </a:p>
      </dgm:t>
    </dgm:pt>
    <dgm:pt modelId="{CA3B213B-FCCA-44F7-B840-8E31A9D13C4F}">
      <dgm:prSet custT="1"/>
      <dgm:spPr>
        <a:solidFill>
          <a:schemeClr val="accent2"/>
        </a:solidFill>
      </dgm:spPr>
      <dgm:t>
        <a:bodyPr/>
        <a:lstStyle/>
        <a:p>
          <a:pPr rtl="0"/>
          <a:r>
            <a:rPr lang="en-IN" sz="2000"/>
            <a:t>Mobile App Attacks</a:t>
          </a:r>
        </a:p>
      </dgm:t>
    </dgm:pt>
    <dgm:pt modelId="{63BB676D-33D9-4DE1-9C60-D7CFCE0D08BB}" cxnId="{991D289B-930D-421C-BE8A-3309E5CBF750}" type="parTrans">
      <dgm:prSet/>
      <dgm:spPr/>
      <dgm:t>
        <a:bodyPr/>
        <a:lstStyle/>
        <a:p>
          <a:endParaRPr lang="en-IN"/>
        </a:p>
      </dgm:t>
    </dgm:pt>
    <dgm:pt modelId="{818DEE28-1DC6-45E7-BE6E-A9F03F3C123A}" cxnId="{991D289B-930D-421C-BE8A-3309E5CBF750}" type="sibTrans">
      <dgm:prSet/>
      <dgm:spPr/>
      <dgm:t>
        <a:bodyPr/>
        <a:lstStyle/>
        <a:p>
          <a:endParaRPr lang="en-IN"/>
        </a:p>
      </dgm:t>
    </dgm:pt>
    <dgm:pt modelId="{077BE898-EBBE-45CB-9C3F-B9786F63B334}">
      <dgm:prSet custT="1"/>
      <dgm:spPr>
        <a:solidFill>
          <a:srgbClr val="FF9900"/>
        </a:solidFill>
      </dgm:spPr>
      <dgm:t>
        <a:bodyPr/>
        <a:lstStyle/>
        <a:p>
          <a:pPr rtl="0"/>
          <a:r>
            <a:rPr lang="en-IN" sz="2000"/>
            <a:t>Communication Network Attacks</a:t>
          </a:r>
        </a:p>
      </dgm:t>
    </dgm:pt>
    <dgm:pt modelId="{51BFFCF6-DC74-488C-80EA-BFB551563026}" cxnId="{6B461524-F8C0-443B-AC73-87E669407332}" type="parTrans">
      <dgm:prSet/>
      <dgm:spPr/>
      <dgm:t>
        <a:bodyPr/>
        <a:lstStyle/>
        <a:p>
          <a:endParaRPr lang="en-IN"/>
        </a:p>
      </dgm:t>
    </dgm:pt>
    <dgm:pt modelId="{B035BC10-7EAA-4C98-BDAB-5581736315A2}" cxnId="{6B461524-F8C0-443B-AC73-87E669407332}" type="sibTrans">
      <dgm:prSet/>
      <dgm:spPr/>
      <dgm:t>
        <a:bodyPr/>
        <a:lstStyle/>
        <a:p>
          <a:endParaRPr lang="en-IN"/>
        </a:p>
      </dgm:t>
    </dgm:pt>
    <dgm:pt modelId="{240C0E1F-6099-4ECE-905D-A8E085FA4C75}">
      <dgm:prSet custT="1"/>
      <dgm:spPr>
        <a:solidFill>
          <a:srgbClr val="FF3300"/>
        </a:solidFill>
      </dgm:spPr>
      <dgm:t>
        <a:bodyPr/>
        <a:lstStyle/>
        <a:p>
          <a:pPr rtl="0"/>
          <a:r>
            <a:rPr lang="en-IN" sz="2000"/>
            <a:t>Malware Attacks</a:t>
          </a:r>
        </a:p>
      </dgm:t>
    </dgm:pt>
    <dgm:pt modelId="{DB1DDBAC-F56E-49A6-83C7-EEC7BBD66216}" cxnId="{F930732C-5C2F-4BE1-8C35-970179192631}" type="parTrans">
      <dgm:prSet/>
      <dgm:spPr/>
      <dgm:t>
        <a:bodyPr/>
        <a:lstStyle/>
        <a:p>
          <a:endParaRPr lang="en-IN"/>
        </a:p>
      </dgm:t>
    </dgm:pt>
    <dgm:pt modelId="{1C02B716-33FF-49EC-8C76-FB315DAE48DD}" cxnId="{F930732C-5C2F-4BE1-8C35-970179192631}" type="sibTrans">
      <dgm:prSet/>
      <dgm:spPr/>
      <dgm:t>
        <a:bodyPr/>
        <a:lstStyle/>
        <a:p>
          <a:endParaRPr lang="en-IN"/>
        </a:p>
      </dgm:t>
    </dgm:pt>
    <dgm:pt modelId="{9DE8661E-33F4-4537-A883-DE7314BCAAEF}" type="pres">
      <dgm:prSet presAssocID="{8596B3A7-FE3E-4416-85D0-93BD6828FEE5}" presName="Name0" presStyleCnt="0">
        <dgm:presLayoutVars>
          <dgm:chMax val="1"/>
          <dgm:dir/>
          <dgm:animLvl val="ctr"/>
          <dgm:resizeHandles val="exact"/>
        </dgm:presLayoutVars>
      </dgm:prSet>
      <dgm:spPr/>
    </dgm:pt>
    <dgm:pt modelId="{8C127BEA-9F9E-40B1-9872-8127846C90F2}" type="pres">
      <dgm:prSet presAssocID="{FAAAEF73-8162-4039-84E0-D4BB99266906}" presName="centerShape" presStyleLbl="node0" presStyleIdx="0" presStyleCnt="1" custScaleX="121561" custScaleY="119287"/>
      <dgm:spPr/>
    </dgm:pt>
    <dgm:pt modelId="{AE1D760D-8693-436F-B99B-B13DBFFAD2FC}" type="pres">
      <dgm:prSet presAssocID="{0F48DE92-64F0-435B-80B1-3B5A5781877B}" presName="parTrans" presStyleLbl="sibTrans2D1" presStyleIdx="0" presStyleCnt="4"/>
      <dgm:spPr/>
    </dgm:pt>
    <dgm:pt modelId="{5DD57EEF-3556-482C-A173-7CDD393CC1DB}" type="pres">
      <dgm:prSet presAssocID="{0F48DE92-64F0-435B-80B1-3B5A5781877B}" presName="connectorText" presStyleLbl="sibTrans2D1" presStyleIdx="0" presStyleCnt="4"/>
      <dgm:spPr/>
    </dgm:pt>
    <dgm:pt modelId="{88B19A60-D36B-4360-8632-C9BC40A3A455}" type="pres">
      <dgm:prSet presAssocID="{E22683F2-FDC6-44D6-B00C-D9743DDCDF0D}" presName="node" presStyleLbl="node1" presStyleIdx="0" presStyleCnt="4" custScaleX="120479" custScaleY="115494" custRadScaleRad="99010" custRadScaleInc="4046">
        <dgm:presLayoutVars>
          <dgm:bulletEnabled val="1"/>
        </dgm:presLayoutVars>
      </dgm:prSet>
      <dgm:spPr/>
    </dgm:pt>
    <dgm:pt modelId="{1DD49FB2-B66A-4507-B99D-44585DDB3984}" type="pres">
      <dgm:prSet presAssocID="{63BB676D-33D9-4DE1-9C60-D7CFCE0D08BB}" presName="parTrans" presStyleLbl="sibTrans2D1" presStyleIdx="1" presStyleCnt="4"/>
      <dgm:spPr/>
    </dgm:pt>
    <dgm:pt modelId="{E760AEE7-04F4-4F99-8B22-927EEB46546D}" type="pres">
      <dgm:prSet presAssocID="{63BB676D-33D9-4DE1-9C60-D7CFCE0D08BB}" presName="connectorText" presStyleLbl="sibTrans2D1" presStyleIdx="1" presStyleCnt="4"/>
      <dgm:spPr/>
    </dgm:pt>
    <dgm:pt modelId="{477C364C-8B94-4B3E-A920-14811AA98A9B}" type="pres">
      <dgm:prSet presAssocID="{CA3B213B-FCCA-44F7-B840-8E31A9D13C4F}" presName="node" presStyleLbl="node1" presStyleIdx="1" presStyleCnt="4" custScaleX="141464" custScaleY="138395" custRadScaleRad="120542">
        <dgm:presLayoutVars>
          <dgm:bulletEnabled val="1"/>
        </dgm:presLayoutVars>
      </dgm:prSet>
      <dgm:spPr/>
    </dgm:pt>
    <dgm:pt modelId="{F53B2CEF-649A-4DAD-A4A2-47148A4DBD1C}" type="pres">
      <dgm:prSet presAssocID="{51BFFCF6-DC74-488C-80EA-BFB551563026}" presName="parTrans" presStyleLbl="sibTrans2D1" presStyleIdx="2" presStyleCnt="4"/>
      <dgm:spPr/>
    </dgm:pt>
    <dgm:pt modelId="{980E2F2C-F3CD-482C-94D4-94862FB9943F}" type="pres">
      <dgm:prSet presAssocID="{51BFFCF6-DC74-488C-80EA-BFB551563026}" presName="connectorText" presStyleLbl="sibTrans2D1" presStyleIdx="2" presStyleCnt="4"/>
      <dgm:spPr/>
    </dgm:pt>
    <dgm:pt modelId="{D94970BF-1769-4E8C-88D4-74E977B08FA1}" type="pres">
      <dgm:prSet presAssocID="{077BE898-EBBE-45CB-9C3F-B9786F63B334}" presName="node" presStyleLbl="node1" presStyleIdx="2" presStyleCnt="4" custScaleX="139560" custScaleY="96604">
        <dgm:presLayoutVars>
          <dgm:bulletEnabled val="1"/>
        </dgm:presLayoutVars>
      </dgm:prSet>
      <dgm:spPr/>
    </dgm:pt>
    <dgm:pt modelId="{3FE16398-DC64-4406-87A0-019A6EDCCCC3}" type="pres">
      <dgm:prSet presAssocID="{DB1DDBAC-F56E-49A6-83C7-EEC7BBD66216}" presName="parTrans" presStyleLbl="sibTrans2D1" presStyleIdx="3" presStyleCnt="4"/>
      <dgm:spPr/>
    </dgm:pt>
    <dgm:pt modelId="{AFAAC101-3512-45C6-AB7C-595F99A3E7BC}" type="pres">
      <dgm:prSet presAssocID="{DB1DDBAC-F56E-49A6-83C7-EEC7BBD66216}" presName="connectorText" presStyleLbl="sibTrans2D1" presStyleIdx="3" presStyleCnt="4"/>
      <dgm:spPr/>
    </dgm:pt>
    <dgm:pt modelId="{1A840340-C49A-4D10-9CF8-5811BB47A9AB}" type="pres">
      <dgm:prSet presAssocID="{240C0E1F-6099-4ECE-905D-A8E085FA4C75}" presName="node" presStyleLbl="node1" presStyleIdx="3" presStyleCnt="4" custScaleX="143985" custScaleY="121537" custRadScaleRad="122744">
        <dgm:presLayoutVars>
          <dgm:bulletEnabled val="1"/>
        </dgm:presLayoutVars>
      </dgm:prSet>
      <dgm:spPr/>
    </dgm:pt>
  </dgm:ptLst>
  <dgm:cxnLst>
    <dgm:cxn modelId="{89985E01-8699-4560-A183-8CAA605FB8DB}" srcId="{8596B3A7-FE3E-4416-85D0-93BD6828FEE5}" destId="{FAAAEF73-8162-4039-84E0-D4BB99266906}" srcOrd="0" destOrd="0" parTransId="{B06A7F44-96A6-45DA-8492-5659DA1B13F0}" sibTransId="{485A5DF0-8B3C-49B6-B62F-1747D93FF1F1}"/>
    <dgm:cxn modelId="{CF195114-E273-4B44-A6DE-32EFAB7FC1C1}" type="presOf" srcId="{E22683F2-FDC6-44D6-B00C-D9743DDCDF0D}" destId="{88B19A60-D36B-4360-8632-C9BC40A3A455}" srcOrd="0" destOrd="0" presId="urn:microsoft.com/office/officeart/2005/8/layout/radial5"/>
    <dgm:cxn modelId="{69A11B21-7160-4953-8358-A0776B8417FA}" type="presOf" srcId="{FAAAEF73-8162-4039-84E0-D4BB99266906}" destId="{8C127BEA-9F9E-40B1-9872-8127846C90F2}" srcOrd="0" destOrd="0" presId="urn:microsoft.com/office/officeart/2005/8/layout/radial5"/>
    <dgm:cxn modelId="{6B461524-F8C0-443B-AC73-87E669407332}" srcId="{FAAAEF73-8162-4039-84E0-D4BB99266906}" destId="{077BE898-EBBE-45CB-9C3F-B9786F63B334}" srcOrd="2" destOrd="0" parTransId="{51BFFCF6-DC74-488C-80EA-BFB551563026}" sibTransId="{B035BC10-7EAA-4C98-BDAB-5581736315A2}"/>
    <dgm:cxn modelId="{F930732C-5C2F-4BE1-8C35-970179192631}" srcId="{FAAAEF73-8162-4039-84E0-D4BB99266906}" destId="{240C0E1F-6099-4ECE-905D-A8E085FA4C75}" srcOrd="3" destOrd="0" parTransId="{DB1DDBAC-F56E-49A6-83C7-EEC7BBD66216}" sibTransId="{1C02B716-33FF-49EC-8C76-FB315DAE48DD}"/>
    <dgm:cxn modelId="{E7CEC938-9154-4C43-A357-8860481A3082}" type="presOf" srcId="{51BFFCF6-DC74-488C-80EA-BFB551563026}" destId="{980E2F2C-F3CD-482C-94D4-94862FB9943F}" srcOrd="1" destOrd="0" presId="urn:microsoft.com/office/officeart/2005/8/layout/radial5"/>
    <dgm:cxn modelId="{04CAA862-DBEB-41A3-BC18-290AF0CD0A68}" type="presOf" srcId="{240C0E1F-6099-4ECE-905D-A8E085FA4C75}" destId="{1A840340-C49A-4D10-9CF8-5811BB47A9AB}" srcOrd="0" destOrd="0" presId="urn:microsoft.com/office/officeart/2005/8/layout/radial5"/>
    <dgm:cxn modelId="{2F733A65-0A8E-4333-B0D0-D6E19CA37827}" type="presOf" srcId="{8596B3A7-FE3E-4416-85D0-93BD6828FEE5}" destId="{9DE8661E-33F4-4537-A883-DE7314BCAAEF}" srcOrd="0" destOrd="0" presId="urn:microsoft.com/office/officeart/2005/8/layout/radial5"/>
    <dgm:cxn modelId="{39632F6E-3F01-4B19-8A24-DF173D0C3E99}" type="presOf" srcId="{63BB676D-33D9-4DE1-9C60-D7CFCE0D08BB}" destId="{E760AEE7-04F4-4F99-8B22-927EEB46546D}" srcOrd="1" destOrd="0" presId="urn:microsoft.com/office/officeart/2005/8/layout/radial5"/>
    <dgm:cxn modelId="{67404759-93D2-4735-AD61-81C685A98D4A}" srcId="{FAAAEF73-8162-4039-84E0-D4BB99266906}" destId="{E22683F2-FDC6-44D6-B00C-D9743DDCDF0D}" srcOrd="0" destOrd="0" parTransId="{0F48DE92-64F0-435B-80B1-3B5A5781877B}" sibTransId="{4F320501-579F-4533-B99F-B4AE7DE6DA75}"/>
    <dgm:cxn modelId="{BD9C6588-2863-40B2-A108-44A932AC6561}" type="presOf" srcId="{0F48DE92-64F0-435B-80B1-3B5A5781877B}" destId="{AE1D760D-8693-436F-B99B-B13DBFFAD2FC}" srcOrd="0" destOrd="0" presId="urn:microsoft.com/office/officeart/2005/8/layout/radial5"/>
    <dgm:cxn modelId="{BB6FAF92-00D0-4994-B376-4303DFD06412}" type="presOf" srcId="{51BFFCF6-DC74-488C-80EA-BFB551563026}" destId="{F53B2CEF-649A-4DAD-A4A2-47148A4DBD1C}" srcOrd="0" destOrd="0" presId="urn:microsoft.com/office/officeart/2005/8/layout/radial5"/>
    <dgm:cxn modelId="{991D289B-930D-421C-BE8A-3309E5CBF750}" srcId="{FAAAEF73-8162-4039-84E0-D4BB99266906}" destId="{CA3B213B-FCCA-44F7-B840-8E31A9D13C4F}" srcOrd="1" destOrd="0" parTransId="{63BB676D-33D9-4DE1-9C60-D7CFCE0D08BB}" sibTransId="{818DEE28-1DC6-45E7-BE6E-A9F03F3C123A}"/>
    <dgm:cxn modelId="{AED691BD-6CD7-444D-A6C2-9A2153DA0A7D}" type="presOf" srcId="{63BB676D-33D9-4DE1-9C60-D7CFCE0D08BB}" destId="{1DD49FB2-B66A-4507-B99D-44585DDB3984}" srcOrd="0" destOrd="0" presId="urn:microsoft.com/office/officeart/2005/8/layout/radial5"/>
    <dgm:cxn modelId="{CAAA00EC-D395-4054-8832-98B6EB60FA67}" type="presOf" srcId="{DB1DDBAC-F56E-49A6-83C7-EEC7BBD66216}" destId="{AFAAC101-3512-45C6-AB7C-595F99A3E7BC}" srcOrd="1" destOrd="0" presId="urn:microsoft.com/office/officeart/2005/8/layout/radial5"/>
    <dgm:cxn modelId="{AC4C7CED-91F7-4B02-9CFA-FBE7F728C4CF}" type="presOf" srcId="{DB1DDBAC-F56E-49A6-83C7-EEC7BBD66216}" destId="{3FE16398-DC64-4406-87A0-019A6EDCCCC3}" srcOrd="0" destOrd="0" presId="urn:microsoft.com/office/officeart/2005/8/layout/radial5"/>
    <dgm:cxn modelId="{F9516CEE-A896-4227-A8CB-E2D294B43266}" type="presOf" srcId="{077BE898-EBBE-45CB-9C3F-B9786F63B334}" destId="{D94970BF-1769-4E8C-88D4-74E977B08FA1}" srcOrd="0" destOrd="0" presId="urn:microsoft.com/office/officeart/2005/8/layout/radial5"/>
    <dgm:cxn modelId="{39F237FC-5E6D-49D8-80B2-73E2E262C153}" type="presOf" srcId="{CA3B213B-FCCA-44F7-B840-8E31A9D13C4F}" destId="{477C364C-8B94-4B3E-A920-14811AA98A9B}" srcOrd="0" destOrd="0" presId="urn:microsoft.com/office/officeart/2005/8/layout/radial5"/>
    <dgm:cxn modelId="{3E414EFF-198C-45FD-B2DD-E90717283C0E}" type="presOf" srcId="{0F48DE92-64F0-435B-80B1-3B5A5781877B}" destId="{5DD57EEF-3556-482C-A173-7CDD393CC1DB}" srcOrd="1" destOrd="0" presId="urn:microsoft.com/office/officeart/2005/8/layout/radial5"/>
    <dgm:cxn modelId="{D780FE01-780F-43FF-B0D2-75C09D72F4CD}" type="presParOf" srcId="{9DE8661E-33F4-4537-A883-DE7314BCAAEF}" destId="{8C127BEA-9F9E-40B1-9872-8127846C90F2}" srcOrd="0" destOrd="0" presId="urn:microsoft.com/office/officeart/2005/8/layout/radial5"/>
    <dgm:cxn modelId="{81BCD8F5-BEC9-4685-844C-6556B29F5BF2}" type="presParOf" srcId="{9DE8661E-33F4-4537-A883-DE7314BCAAEF}" destId="{AE1D760D-8693-436F-B99B-B13DBFFAD2FC}" srcOrd="1" destOrd="0" presId="urn:microsoft.com/office/officeart/2005/8/layout/radial5"/>
    <dgm:cxn modelId="{0D13D4B0-C7B4-4BB1-9C37-FD41400BB9F4}" type="presParOf" srcId="{AE1D760D-8693-436F-B99B-B13DBFFAD2FC}" destId="{5DD57EEF-3556-482C-A173-7CDD393CC1DB}" srcOrd="0" destOrd="0" presId="urn:microsoft.com/office/officeart/2005/8/layout/radial5"/>
    <dgm:cxn modelId="{46AE3817-1EC9-482B-B38B-1F44A670CD6C}" type="presParOf" srcId="{9DE8661E-33F4-4537-A883-DE7314BCAAEF}" destId="{88B19A60-D36B-4360-8632-C9BC40A3A455}" srcOrd="2" destOrd="0" presId="urn:microsoft.com/office/officeart/2005/8/layout/radial5"/>
    <dgm:cxn modelId="{D2C2257D-1024-4211-B9F7-D849CBCE375F}" type="presParOf" srcId="{9DE8661E-33F4-4537-A883-DE7314BCAAEF}" destId="{1DD49FB2-B66A-4507-B99D-44585DDB3984}" srcOrd="3" destOrd="0" presId="urn:microsoft.com/office/officeart/2005/8/layout/radial5"/>
    <dgm:cxn modelId="{E85359C5-EDE1-47C9-BAC4-5E6467089218}" type="presParOf" srcId="{1DD49FB2-B66A-4507-B99D-44585DDB3984}" destId="{E760AEE7-04F4-4F99-8B22-927EEB46546D}" srcOrd="0" destOrd="0" presId="urn:microsoft.com/office/officeart/2005/8/layout/radial5"/>
    <dgm:cxn modelId="{FAADFD34-2581-469A-9688-49CD6383F1FB}" type="presParOf" srcId="{9DE8661E-33F4-4537-A883-DE7314BCAAEF}" destId="{477C364C-8B94-4B3E-A920-14811AA98A9B}" srcOrd="4" destOrd="0" presId="urn:microsoft.com/office/officeart/2005/8/layout/radial5"/>
    <dgm:cxn modelId="{E90EA4B6-EBDC-4437-BF1E-6AE6015BA513}" type="presParOf" srcId="{9DE8661E-33F4-4537-A883-DE7314BCAAEF}" destId="{F53B2CEF-649A-4DAD-A4A2-47148A4DBD1C}" srcOrd="5" destOrd="0" presId="urn:microsoft.com/office/officeart/2005/8/layout/radial5"/>
    <dgm:cxn modelId="{8C4A6E54-99AD-4D79-BD21-D45D60D9F03E}" type="presParOf" srcId="{F53B2CEF-649A-4DAD-A4A2-47148A4DBD1C}" destId="{980E2F2C-F3CD-482C-94D4-94862FB9943F}" srcOrd="0" destOrd="0" presId="urn:microsoft.com/office/officeart/2005/8/layout/radial5"/>
    <dgm:cxn modelId="{EDE0961D-6962-4E1F-9707-6BE40B4BA5CA}" type="presParOf" srcId="{9DE8661E-33F4-4537-A883-DE7314BCAAEF}" destId="{D94970BF-1769-4E8C-88D4-74E977B08FA1}" srcOrd="6" destOrd="0" presId="urn:microsoft.com/office/officeart/2005/8/layout/radial5"/>
    <dgm:cxn modelId="{4DC636C3-6A22-429E-B6F6-B66772D494E1}" type="presParOf" srcId="{9DE8661E-33F4-4537-A883-DE7314BCAAEF}" destId="{3FE16398-DC64-4406-87A0-019A6EDCCCC3}" srcOrd="7" destOrd="0" presId="urn:microsoft.com/office/officeart/2005/8/layout/radial5"/>
    <dgm:cxn modelId="{4DA13AB2-D691-4963-826F-D40B6EFE4A46}" type="presParOf" srcId="{3FE16398-DC64-4406-87A0-019A6EDCCCC3}" destId="{AFAAC101-3512-45C6-AB7C-595F99A3E7BC}" srcOrd="0" destOrd="0" presId="urn:microsoft.com/office/officeart/2005/8/layout/radial5"/>
    <dgm:cxn modelId="{DFC11EA5-BC8E-415E-AB0B-0196F02D1898}" type="presParOf" srcId="{9DE8661E-33F4-4537-A883-DE7314BCAAEF}" destId="{1A840340-C49A-4D10-9CF8-5811BB47A9AB}" srcOrd="8" destOrd="0" presId="urn:microsoft.com/office/officeart/2005/8/layout/radial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61B9CD-A746-425E-9BBF-F419B60426DD}" type="doc">
      <dgm:prSet loTypeId="urn:microsoft.com/office/officeart/2005/8/layout/radial6" loCatId="relationship" qsTypeId="urn:microsoft.com/office/officeart/2005/8/quickstyle/simple1" qsCatId="simple" csTypeId="urn:microsoft.com/office/officeart/2005/8/colors/colorful5" csCatId="colorful" phldr="1"/>
      <dgm:spPr/>
      <dgm:t>
        <a:bodyPr/>
        <a:lstStyle/>
        <a:p>
          <a:endParaRPr lang="en-IN"/>
        </a:p>
      </dgm:t>
    </dgm:pt>
    <dgm:pt modelId="{22982B07-3180-4446-9996-F2D6530FEB7B}">
      <dgm:prSet/>
      <dgm:spPr/>
      <dgm:t>
        <a:bodyPr/>
        <a:lstStyle/>
        <a:p>
          <a:pPr rtl="0"/>
          <a:r>
            <a:rPr lang="en-IN">
              <a:solidFill>
                <a:schemeClr val="tx1"/>
              </a:solidFill>
            </a:rPr>
            <a:t>Mobile Device Security </a:t>
          </a:r>
        </a:p>
      </dgm:t>
    </dgm:pt>
    <dgm:pt modelId="{FC9CBEA5-04CE-44B6-87E9-EE9A77965BBC}" cxnId="{01734148-CC7E-46A3-908D-3174F4509489}" type="parTrans">
      <dgm:prSet/>
      <dgm:spPr/>
      <dgm:t>
        <a:bodyPr/>
        <a:lstStyle/>
        <a:p>
          <a:endParaRPr lang="en-IN"/>
        </a:p>
      </dgm:t>
    </dgm:pt>
    <dgm:pt modelId="{983C08D7-B86A-4A4D-B963-C168ECFF2EB5}" cxnId="{01734148-CC7E-46A3-908D-3174F4509489}" type="sibTrans">
      <dgm:prSet/>
      <dgm:spPr/>
      <dgm:t>
        <a:bodyPr/>
        <a:lstStyle/>
        <a:p>
          <a:endParaRPr lang="en-IN"/>
        </a:p>
      </dgm:t>
    </dgm:pt>
    <dgm:pt modelId="{B4615A53-E266-4938-B9F9-FF0DB678F755}">
      <dgm:prSet custT="1"/>
      <dgm:spPr/>
      <dgm:t>
        <a:bodyPr/>
        <a:lstStyle/>
        <a:p>
          <a:pPr rtl="0"/>
          <a:r>
            <a:rPr lang="en-IN" sz="2000">
              <a:solidFill>
                <a:schemeClr val="tx1"/>
              </a:solidFill>
            </a:rPr>
            <a:t>Endpoint Security</a:t>
          </a:r>
        </a:p>
      </dgm:t>
    </dgm:pt>
    <dgm:pt modelId="{996D8811-B748-4E2B-824B-DB4EA22CFFB1}" cxnId="{4055593D-883F-44A9-A8C7-B9C3E242B141}" type="parTrans">
      <dgm:prSet/>
      <dgm:spPr/>
      <dgm:t>
        <a:bodyPr/>
        <a:lstStyle/>
        <a:p>
          <a:endParaRPr lang="en-IN"/>
        </a:p>
      </dgm:t>
    </dgm:pt>
    <dgm:pt modelId="{A3759062-2DED-4B87-AC50-457EF1C81382}" cxnId="{4055593D-883F-44A9-A8C7-B9C3E242B141}" type="sibTrans">
      <dgm:prSet/>
      <dgm:spPr/>
      <dgm:t>
        <a:bodyPr/>
        <a:lstStyle/>
        <a:p>
          <a:endParaRPr lang="en-IN"/>
        </a:p>
      </dgm:t>
    </dgm:pt>
    <dgm:pt modelId="{3EE38D00-1E37-4536-8780-3B52836DFED3}">
      <dgm:prSet custT="1"/>
      <dgm:spPr/>
      <dgm:t>
        <a:bodyPr/>
        <a:lstStyle/>
        <a:p>
          <a:pPr rtl="0"/>
          <a:r>
            <a:rPr lang="en-IN" sz="2000">
              <a:solidFill>
                <a:schemeClr val="tx1"/>
              </a:solidFill>
            </a:rPr>
            <a:t>Cloud Access Security Broker (CASB)</a:t>
          </a:r>
        </a:p>
      </dgm:t>
    </dgm:pt>
    <dgm:pt modelId="{B7DBF673-E0AE-4DBD-A38E-1B795ECCD828}" cxnId="{69BFCD39-DC33-46C2-AFDF-9E74B0EF5B61}" type="parTrans">
      <dgm:prSet/>
      <dgm:spPr/>
      <dgm:t>
        <a:bodyPr/>
        <a:lstStyle/>
        <a:p>
          <a:endParaRPr lang="en-IN"/>
        </a:p>
      </dgm:t>
    </dgm:pt>
    <dgm:pt modelId="{75C5CA0A-F600-485F-95AC-BFCF5DCB1B2B}" cxnId="{69BFCD39-DC33-46C2-AFDF-9E74B0EF5B61}" type="sibTrans">
      <dgm:prSet/>
      <dgm:spPr/>
      <dgm:t>
        <a:bodyPr/>
        <a:lstStyle/>
        <a:p>
          <a:endParaRPr lang="en-IN"/>
        </a:p>
      </dgm:t>
    </dgm:pt>
    <dgm:pt modelId="{0B8FB99C-E8CC-4D5F-B63E-7E84B7B88129}">
      <dgm:prSet custT="1"/>
      <dgm:spPr/>
      <dgm:t>
        <a:bodyPr/>
        <a:lstStyle/>
        <a:p>
          <a:pPr rtl="0"/>
          <a:r>
            <a:rPr lang="en-IN" sz="2000">
              <a:solidFill>
                <a:schemeClr val="tx1"/>
              </a:solidFill>
            </a:rPr>
            <a:t>Email Security</a:t>
          </a:r>
        </a:p>
      </dgm:t>
    </dgm:pt>
    <dgm:pt modelId="{C8C18138-2E42-4849-8003-1DE875F29CAC}" cxnId="{4DC610BB-E064-499C-8B3E-7543E97E554D}" type="parTrans">
      <dgm:prSet/>
      <dgm:spPr/>
      <dgm:t>
        <a:bodyPr/>
        <a:lstStyle/>
        <a:p>
          <a:endParaRPr lang="en-IN"/>
        </a:p>
      </dgm:t>
    </dgm:pt>
    <dgm:pt modelId="{B3DC5418-E0BB-4331-9C8D-713BE073E6AD}" cxnId="{4DC610BB-E064-499C-8B3E-7543E97E554D}" type="sibTrans">
      <dgm:prSet/>
      <dgm:spPr/>
      <dgm:t>
        <a:bodyPr/>
        <a:lstStyle/>
        <a:p>
          <a:endParaRPr lang="en-IN"/>
        </a:p>
      </dgm:t>
    </dgm:pt>
    <dgm:pt modelId="{03AAD8D5-B39C-4BB3-AFD8-EC5C49995A03}">
      <dgm:prSet custT="1"/>
      <dgm:spPr/>
      <dgm:t>
        <a:bodyPr/>
        <a:lstStyle/>
        <a:p>
          <a:pPr rtl="0"/>
          <a:r>
            <a:rPr lang="en-IN" sz="2000">
              <a:solidFill>
                <a:schemeClr val="tx1"/>
              </a:solidFill>
            </a:rPr>
            <a:t>Secure Web Gateway</a:t>
          </a:r>
        </a:p>
      </dgm:t>
    </dgm:pt>
    <dgm:pt modelId="{B07828B7-139C-4ED2-8B04-CA6DDDC3E278}" cxnId="{D0468072-1891-402E-AB52-B1E0043B20FE}" type="parTrans">
      <dgm:prSet/>
      <dgm:spPr/>
      <dgm:t>
        <a:bodyPr/>
        <a:lstStyle/>
        <a:p>
          <a:endParaRPr lang="en-IN"/>
        </a:p>
      </dgm:t>
    </dgm:pt>
    <dgm:pt modelId="{901639D4-6A0B-45B3-B290-1A35F99CFB89}" cxnId="{D0468072-1891-402E-AB52-B1E0043B20FE}" type="sibTrans">
      <dgm:prSet/>
      <dgm:spPr/>
      <dgm:t>
        <a:bodyPr/>
        <a:lstStyle/>
        <a:p>
          <a:endParaRPr lang="en-IN"/>
        </a:p>
      </dgm:t>
    </dgm:pt>
    <dgm:pt modelId="{F836F89C-27F5-4135-954E-E1787AD943D4}">
      <dgm:prSet custT="1"/>
      <dgm:spPr/>
      <dgm:t>
        <a:bodyPr/>
        <a:lstStyle/>
        <a:p>
          <a:pPr rtl="0"/>
          <a:r>
            <a:rPr lang="en-IN" sz="2000">
              <a:solidFill>
                <a:schemeClr val="tx1"/>
              </a:solidFill>
            </a:rPr>
            <a:t>Virtual Private Network (VPN)</a:t>
          </a:r>
        </a:p>
      </dgm:t>
    </dgm:pt>
    <dgm:pt modelId="{B671D1F4-E477-482F-801C-341B40AFCCE3}" cxnId="{A64808EF-C869-4CC0-8DE0-112E379B8C42}" type="parTrans">
      <dgm:prSet/>
      <dgm:spPr/>
      <dgm:t>
        <a:bodyPr/>
        <a:lstStyle/>
        <a:p>
          <a:endParaRPr lang="en-IN"/>
        </a:p>
      </dgm:t>
    </dgm:pt>
    <dgm:pt modelId="{432ABAEC-D4E3-405A-BAD8-28D28BC776E8}" cxnId="{A64808EF-C869-4CC0-8DE0-112E379B8C42}" type="sibTrans">
      <dgm:prSet/>
      <dgm:spPr/>
      <dgm:t>
        <a:bodyPr/>
        <a:lstStyle/>
        <a:p>
          <a:endParaRPr lang="en-IN"/>
        </a:p>
      </dgm:t>
    </dgm:pt>
    <dgm:pt modelId="{FF6FA192-74EB-4320-BAC4-A7B95C374218}" type="pres">
      <dgm:prSet presAssocID="{E061B9CD-A746-425E-9BBF-F419B60426DD}" presName="Name0" presStyleCnt="0">
        <dgm:presLayoutVars>
          <dgm:chMax val="1"/>
          <dgm:dir/>
          <dgm:animLvl val="ctr"/>
          <dgm:resizeHandles val="exact"/>
        </dgm:presLayoutVars>
      </dgm:prSet>
      <dgm:spPr/>
    </dgm:pt>
    <dgm:pt modelId="{5D0AFF1E-3014-4755-8C96-E7A1FFFB8030}" type="pres">
      <dgm:prSet presAssocID="{22982B07-3180-4446-9996-F2D6530FEB7B}" presName="centerShape" presStyleLbl="node0" presStyleIdx="0" presStyleCnt="1"/>
      <dgm:spPr/>
    </dgm:pt>
    <dgm:pt modelId="{372D0217-4D9C-4B87-B085-D4D173FC338D}" type="pres">
      <dgm:prSet presAssocID="{B4615A53-E266-4938-B9F9-FF0DB678F755}" presName="node" presStyleLbl="node1" presStyleIdx="0" presStyleCnt="5" custScaleX="146317" custScaleY="126116">
        <dgm:presLayoutVars>
          <dgm:bulletEnabled val="1"/>
        </dgm:presLayoutVars>
      </dgm:prSet>
      <dgm:spPr/>
    </dgm:pt>
    <dgm:pt modelId="{2DE6710C-A83E-411D-91CB-BF635AE01216}" type="pres">
      <dgm:prSet presAssocID="{B4615A53-E266-4938-B9F9-FF0DB678F755}" presName="dummy" presStyleCnt="0"/>
      <dgm:spPr/>
    </dgm:pt>
    <dgm:pt modelId="{9293B662-E53D-43D2-824A-CEC4FA48E9A6}" type="pres">
      <dgm:prSet presAssocID="{A3759062-2DED-4B87-AC50-457EF1C81382}" presName="sibTrans" presStyleLbl="sibTrans2D1" presStyleIdx="0" presStyleCnt="5"/>
      <dgm:spPr/>
    </dgm:pt>
    <dgm:pt modelId="{3D7B55CD-32E2-4FA2-9211-EB14063A94A9}" type="pres">
      <dgm:prSet presAssocID="{3EE38D00-1E37-4536-8780-3B52836DFED3}" presName="node" presStyleLbl="node1" presStyleIdx="1" presStyleCnt="5" custScaleX="161226" custScaleY="143011">
        <dgm:presLayoutVars>
          <dgm:bulletEnabled val="1"/>
        </dgm:presLayoutVars>
      </dgm:prSet>
      <dgm:spPr/>
    </dgm:pt>
    <dgm:pt modelId="{67CEB377-432D-46EB-96D3-043987F6FCD0}" type="pres">
      <dgm:prSet presAssocID="{3EE38D00-1E37-4536-8780-3B52836DFED3}" presName="dummy" presStyleCnt="0"/>
      <dgm:spPr/>
    </dgm:pt>
    <dgm:pt modelId="{D801EB0A-86D4-4E13-8E8D-6AC871037CC8}" type="pres">
      <dgm:prSet presAssocID="{75C5CA0A-F600-485F-95AC-BFCF5DCB1B2B}" presName="sibTrans" presStyleLbl="sibTrans2D1" presStyleIdx="1" presStyleCnt="5"/>
      <dgm:spPr/>
    </dgm:pt>
    <dgm:pt modelId="{087ACF0C-3439-41A2-A797-4DF7E6055AD1}" type="pres">
      <dgm:prSet presAssocID="{0B8FB99C-E8CC-4D5F-B63E-7E84B7B88129}" presName="node" presStyleLbl="node1" presStyleIdx="2" presStyleCnt="5" custScaleX="143174" custScaleY="129394">
        <dgm:presLayoutVars>
          <dgm:bulletEnabled val="1"/>
        </dgm:presLayoutVars>
      </dgm:prSet>
      <dgm:spPr/>
    </dgm:pt>
    <dgm:pt modelId="{4B6A44B0-57AC-45E8-8006-717F9C50DA6C}" type="pres">
      <dgm:prSet presAssocID="{0B8FB99C-E8CC-4D5F-B63E-7E84B7B88129}" presName="dummy" presStyleCnt="0"/>
      <dgm:spPr/>
    </dgm:pt>
    <dgm:pt modelId="{E5ABD0C0-BE5B-4655-98B8-F948235D8D2A}" type="pres">
      <dgm:prSet presAssocID="{B3DC5418-E0BB-4331-9C8D-713BE073E6AD}" presName="sibTrans" presStyleLbl="sibTrans2D1" presStyleIdx="2" presStyleCnt="5"/>
      <dgm:spPr/>
    </dgm:pt>
    <dgm:pt modelId="{080369EF-1227-4398-8D67-033E4BD25E14}" type="pres">
      <dgm:prSet presAssocID="{03AAD8D5-B39C-4BB3-AFD8-EC5C49995A03}" presName="node" presStyleLbl="node1" presStyleIdx="3" presStyleCnt="5" custScaleX="146193" custScaleY="137780">
        <dgm:presLayoutVars>
          <dgm:bulletEnabled val="1"/>
        </dgm:presLayoutVars>
      </dgm:prSet>
      <dgm:spPr/>
    </dgm:pt>
    <dgm:pt modelId="{199DD48C-D4E7-46C1-A047-6F30F1E6B68E}" type="pres">
      <dgm:prSet presAssocID="{03AAD8D5-B39C-4BB3-AFD8-EC5C49995A03}" presName="dummy" presStyleCnt="0"/>
      <dgm:spPr/>
    </dgm:pt>
    <dgm:pt modelId="{800801BB-CDB3-41F6-B3A4-D8BCF9875C9B}" type="pres">
      <dgm:prSet presAssocID="{901639D4-6A0B-45B3-B290-1A35F99CFB89}" presName="sibTrans" presStyleLbl="sibTrans2D1" presStyleIdx="3" presStyleCnt="5"/>
      <dgm:spPr/>
    </dgm:pt>
    <dgm:pt modelId="{19594B2D-6116-4277-A363-C2C12C5E6E2A}" type="pres">
      <dgm:prSet presAssocID="{F836F89C-27F5-4135-954E-E1787AD943D4}" presName="node" presStyleLbl="node1" presStyleIdx="4" presStyleCnt="5" custScaleX="141968" custScaleY="137383">
        <dgm:presLayoutVars>
          <dgm:bulletEnabled val="1"/>
        </dgm:presLayoutVars>
      </dgm:prSet>
      <dgm:spPr/>
    </dgm:pt>
    <dgm:pt modelId="{7B8F5660-F2FA-453F-ADFB-514915495B46}" type="pres">
      <dgm:prSet presAssocID="{F836F89C-27F5-4135-954E-E1787AD943D4}" presName="dummy" presStyleCnt="0"/>
      <dgm:spPr/>
    </dgm:pt>
    <dgm:pt modelId="{E62619B9-84A9-4CEF-ABA8-ADDFAD3B852F}" type="pres">
      <dgm:prSet presAssocID="{432ABAEC-D4E3-405A-BAD8-28D28BC776E8}" presName="sibTrans" presStyleLbl="sibTrans2D1" presStyleIdx="4" presStyleCnt="5"/>
      <dgm:spPr/>
    </dgm:pt>
  </dgm:ptLst>
  <dgm:cxnLst>
    <dgm:cxn modelId="{94804A16-1EBC-49B8-B150-430AC00A1E2B}" type="presOf" srcId="{432ABAEC-D4E3-405A-BAD8-28D28BC776E8}" destId="{E62619B9-84A9-4CEF-ABA8-ADDFAD3B852F}" srcOrd="0" destOrd="0" presId="urn:microsoft.com/office/officeart/2005/8/layout/radial6"/>
    <dgm:cxn modelId="{69BFCD39-DC33-46C2-AFDF-9E74B0EF5B61}" srcId="{22982B07-3180-4446-9996-F2D6530FEB7B}" destId="{3EE38D00-1E37-4536-8780-3B52836DFED3}" srcOrd="1" destOrd="0" parTransId="{B7DBF673-E0AE-4DBD-A38E-1B795ECCD828}" sibTransId="{75C5CA0A-F600-485F-95AC-BFCF5DCB1B2B}"/>
    <dgm:cxn modelId="{2332A83C-68DD-4563-8807-D43848B42725}" type="presOf" srcId="{03AAD8D5-B39C-4BB3-AFD8-EC5C49995A03}" destId="{080369EF-1227-4398-8D67-033E4BD25E14}" srcOrd="0" destOrd="0" presId="urn:microsoft.com/office/officeart/2005/8/layout/radial6"/>
    <dgm:cxn modelId="{4055593D-883F-44A9-A8C7-B9C3E242B141}" srcId="{22982B07-3180-4446-9996-F2D6530FEB7B}" destId="{B4615A53-E266-4938-B9F9-FF0DB678F755}" srcOrd="0" destOrd="0" parTransId="{996D8811-B748-4E2B-824B-DB4EA22CFFB1}" sibTransId="{A3759062-2DED-4B87-AC50-457EF1C81382}"/>
    <dgm:cxn modelId="{01734148-CC7E-46A3-908D-3174F4509489}" srcId="{E061B9CD-A746-425E-9BBF-F419B60426DD}" destId="{22982B07-3180-4446-9996-F2D6530FEB7B}" srcOrd="0" destOrd="0" parTransId="{FC9CBEA5-04CE-44B6-87E9-EE9A77965BBC}" sibTransId="{983C08D7-B86A-4A4D-B963-C168ECFF2EB5}"/>
    <dgm:cxn modelId="{426BFC4A-1436-4B0D-A4FE-B55622DD3573}" type="presOf" srcId="{B3DC5418-E0BB-4331-9C8D-713BE073E6AD}" destId="{E5ABD0C0-BE5B-4655-98B8-F948235D8D2A}" srcOrd="0" destOrd="0" presId="urn:microsoft.com/office/officeart/2005/8/layout/radial6"/>
    <dgm:cxn modelId="{954BDC6C-9422-42B4-8CDE-38B0D8A3BE0C}" type="presOf" srcId="{901639D4-6A0B-45B3-B290-1A35F99CFB89}" destId="{800801BB-CDB3-41F6-B3A4-D8BCF9875C9B}" srcOrd="0" destOrd="0" presId="urn:microsoft.com/office/officeart/2005/8/layout/radial6"/>
    <dgm:cxn modelId="{D0468072-1891-402E-AB52-B1E0043B20FE}" srcId="{22982B07-3180-4446-9996-F2D6530FEB7B}" destId="{03AAD8D5-B39C-4BB3-AFD8-EC5C49995A03}" srcOrd="3" destOrd="0" parTransId="{B07828B7-139C-4ED2-8B04-CA6DDDC3E278}" sibTransId="{901639D4-6A0B-45B3-B290-1A35F99CFB89}"/>
    <dgm:cxn modelId="{A015CD73-ED4B-44A9-86AB-F4897B6F1C5D}" type="presOf" srcId="{A3759062-2DED-4B87-AC50-457EF1C81382}" destId="{9293B662-E53D-43D2-824A-CEC4FA48E9A6}" srcOrd="0" destOrd="0" presId="urn:microsoft.com/office/officeart/2005/8/layout/radial6"/>
    <dgm:cxn modelId="{C6972B75-2892-4183-B36B-FD712A8EFF6B}" type="presOf" srcId="{3EE38D00-1E37-4536-8780-3B52836DFED3}" destId="{3D7B55CD-32E2-4FA2-9211-EB14063A94A9}" srcOrd="0" destOrd="0" presId="urn:microsoft.com/office/officeart/2005/8/layout/radial6"/>
    <dgm:cxn modelId="{CA35C089-ECDD-441E-BB15-16A91C44B6B4}" type="presOf" srcId="{0B8FB99C-E8CC-4D5F-B63E-7E84B7B88129}" destId="{087ACF0C-3439-41A2-A797-4DF7E6055AD1}" srcOrd="0" destOrd="0" presId="urn:microsoft.com/office/officeart/2005/8/layout/radial6"/>
    <dgm:cxn modelId="{B2DC358D-4E10-42CF-841F-79494DBAF647}" type="presOf" srcId="{B4615A53-E266-4938-B9F9-FF0DB678F755}" destId="{372D0217-4D9C-4B87-B085-D4D173FC338D}" srcOrd="0" destOrd="0" presId="urn:microsoft.com/office/officeart/2005/8/layout/radial6"/>
    <dgm:cxn modelId="{B00080AF-E33F-40D1-BBD4-31CFF1C19BCB}" type="presOf" srcId="{E061B9CD-A746-425E-9BBF-F419B60426DD}" destId="{FF6FA192-74EB-4320-BAC4-A7B95C374218}" srcOrd="0" destOrd="0" presId="urn:microsoft.com/office/officeart/2005/8/layout/radial6"/>
    <dgm:cxn modelId="{A944F9B8-58DA-4734-A5D6-177FEF2D54C6}" type="presOf" srcId="{22982B07-3180-4446-9996-F2D6530FEB7B}" destId="{5D0AFF1E-3014-4755-8C96-E7A1FFFB8030}" srcOrd="0" destOrd="0" presId="urn:microsoft.com/office/officeart/2005/8/layout/radial6"/>
    <dgm:cxn modelId="{4DC610BB-E064-499C-8B3E-7543E97E554D}" srcId="{22982B07-3180-4446-9996-F2D6530FEB7B}" destId="{0B8FB99C-E8CC-4D5F-B63E-7E84B7B88129}" srcOrd="2" destOrd="0" parTransId="{C8C18138-2E42-4849-8003-1DE875F29CAC}" sibTransId="{B3DC5418-E0BB-4331-9C8D-713BE073E6AD}"/>
    <dgm:cxn modelId="{CDBACED4-416A-4C02-992D-8429EF02B74A}" type="presOf" srcId="{F836F89C-27F5-4135-954E-E1787AD943D4}" destId="{19594B2D-6116-4277-A363-C2C12C5E6E2A}" srcOrd="0" destOrd="0" presId="urn:microsoft.com/office/officeart/2005/8/layout/radial6"/>
    <dgm:cxn modelId="{A64808EF-C869-4CC0-8DE0-112E379B8C42}" srcId="{22982B07-3180-4446-9996-F2D6530FEB7B}" destId="{F836F89C-27F5-4135-954E-E1787AD943D4}" srcOrd="4" destOrd="0" parTransId="{B671D1F4-E477-482F-801C-341B40AFCCE3}" sibTransId="{432ABAEC-D4E3-405A-BAD8-28D28BC776E8}"/>
    <dgm:cxn modelId="{9D21BAFA-FD2D-4E58-8227-1776E2C19775}" type="presOf" srcId="{75C5CA0A-F600-485F-95AC-BFCF5DCB1B2B}" destId="{D801EB0A-86D4-4E13-8E8D-6AC871037CC8}" srcOrd="0" destOrd="0" presId="urn:microsoft.com/office/officeart/2005/8/layout/radial6"/>
    <dgm:cxn modelId="{E77B6E55-B84E-4731-90FF-FC167F34C084}" type="presParOf" srcId="{FF6FA192-74EB-4320-BAC4-A7B95C374218}" destId="{5D0AFF1E-3014-4755-8C96-E7A1FFFB8030}" srcOrd="0" destOrd="0" presId="urn:microsoft.com/office/officeart/2005/8/layout/radial6"/>
    <dgm:cxn modelId="{E454952E-664A-47AE-88DC-4C91FB28E3C7}" type="presParOf" srcId="{FF6FA192-74EB-4320-BAC4-A7B95C374218}" destId="{372D0217-4D9C-4B87-B085-D4D173FC338D}" srcOrd="1" destOrd="0" presId="urn:microsoft.com/office/officeart/2005/8/layout/radial6"/>
    <dgm:cxn modelId="{88302479-F10D-4E9C-91DA-7E0551A90002}" type="presParOf" srcId="{FF6FA192-74EB-4320-BAC4-A7B95C374218}" destId="{2DE6710C-A83E-411D-91CB-BF635AE01216}" srcOrd="2" destOrd="0" presId="urn:microsoft.com/office/officeart/2005/8/layout/radial6"/>
    <dgm:cxn modelId="{45D59F48-ADAC-420A-BC43-68635EC62B25}" type="presParOf" srcId="{FF6FA192-74EB-4320-BAC4-A7B95C374218}" destId="{9293B662-E53D-43D2-824A-CEC4FA48E9A6}" srcOrd="3" destOrd="0" presId="urn:microsoft.com/office/officeart/2005/8/layout/radial6"/>
    <dgm:cxn modelId="{306E80AE-95BA-42A8-9337-FB16ACFBDFAC}" type="presParOf" srcId="{FF6FA192-74EB-4320-BAC4-A7B95C374218}" destId="{3D7B55CD-32E2-4FA2-9211-EB14063A94A9}" srcOrd="4" destOrd="0" presId="urn:microsoft.com/office/officeart/2005/8/layout/radial6"/>
    <dgm:cxn modelId="{8D950071-56B7-4BB6-BACE-8E9A7C0B43E8}" type="presParOf" srcId="{FF6FA192-74EB-4320-BAC4-A7B95C374218}" destId="{67CEB377-432D-46EB-96D3-043987F6FCD0}" srcOrd="5" destOrd="0" presId="urn:microsoft.com/office/officeart/2005/8/layout/radial6"/>
    <dgm:cxn modelId="{45C84AEF-5148-4E96-A0A9-4D59AED67AB7}" type="presParOf" srcId="{FF6FA192-74EB-4320-BAC4-A7B95C374218}" destId="{D801EB0A-86D4-4E13-8E8D-6AC871037CC8}" srcOrd="6" destOrd="0" presId="urn:microsoft.com/office/officeart/2005/8/layout/radial6"/>
    <dgm:cxn modelId="{F977FEEA-4EEC-4A5A-A009-A18899DBD365}" type="presParOf" srcId="{FF6FA192-74EB-4320-BAC4-A7B95C374218}" destId="{087ACF0C-3439-41A2-A797-4DF7E6055AD1}" srcOrd="7" destOrd="0" presId="urn:microsoft.com/office/officeart/2005/8/layout/radial6"/>
    <dgm:cxn modelId="{58A70602-ECE1-4EB9-BA7A-AA7220184586}" type="presParOf" srcId="{FF6FA192-74EB-4320-BAC4-A7B95C374218}" destId="{4B6A44B0-57AC-45E8-8006-717F9C50DA6C}" srcOrd="8" destOrd="0" presId="urn:microsoft.com/office/officeart/2005/8/layout/radial6"/>
    <dgm:cxn modelId="{109CF0DB-B83F-4BEC-8C43-97BB5CDC4B59}" type="presParOf" srcId="{FF6FA192-74EB-4320-BAC4-A7B95C374218}" destId="{E5ABD0C0-BE5B-4655-98B8-F948235D8D2A}" srcOrd="9" destOrd="0" presId="urn:microsoft.com/office/officeart/2005/8/layout/radial6"/>
    <dgm:cxn modelId="{922E87F6-FBEB-4EFB-BFB2-4BA8152B498B}" type="presParOf" srcId="{FF6FA192-74EB-4320-BAC4-A7B95C374218}" destId="{080369EF-1227-4398-8D67-033E4BD25E14}" srcOrd="10" destOrd="0" presId="urn:microsoft.com/office/officeart/2005/8/layout/radial6"/>
    <dgm:cxn modelId="{362BB33C-353C-436F-8DBD-82AFBE5093A2}" type="presParOf" srcId="{FF6FA192-74EB-4320-BAC4-A7B95C374218}" destId="{199DD48C-D4E7-46C1-A047-6F30F1E6B68E}" srcOrd="11" destOrd="0" presId="urn:microsoft.com/office/officeart/2005/8/layout/radial6"/>
    <dgm:cxn modelId="{CDD80A81-E49E-437D-B4AE-284202BCE422}" type="presParOf" srcId="{FF6FA192-74EB-4320-BAC4-A7B95C374218}" destId="{800801BB-CDB3-41F6-B3A4-D8BCF9875C9B}" srcOrd="12" destOrd="0" presId="urn:microsoft.com/office/officeart/2005/8/layout/radial6"/>
    <dgm:cxn modelId="{1E8D94A8-22E0-4443-88B3-5330D1F72451}" type="presParOf" srcId="{FF6FA192-74EB-4320-BAC4-A7B95C374218}" destId="{19594B2D-6116-4277-A363-C2C12C5E6E2A}" srcOrd="13" destOrd="0" presId="urn:microsoft.com/office/officeart/2005/8/layout/radial6"/>
    <dgm:cxn modelId="{15E33864-FC93-43C5-9676-088ECC42B7EB}" type="presParOf" srcId="{FF6FA192-74EB-4320-BAC4-A7B95C374218}" destId="{7B8F5660-F2FA-453F-ADFB-514915495B46}" srcOrd="14" destOrd="0" presId="urn:microsoft.com/office/officeart/2005/8/layout/radial6"/>
    <dgm:cxn modelId="{A7B31D59-3C80-41D7-AA37-FF6C587DD673}" type="presParOf" srcId="{FF6FA192-74EB-4320-BAC4-A7B95C374218}" destId="{E62619B9-84A9-4CEF-ABA8-ADDFAD3B852F}" srcOrd="15" destOrd="0" presId="urn:microsoft.com/office/officeart/2005/8/layout/radial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056939E-EC71-4089-819D-DBC97C2425A1}"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IN"/>
        </a:p>
      </dgm:t>
    </dgm:pt>
    <dgm:pt modelId="{25269C6D-A518-4E2B-82C9-1D26AE50D1DF}">
      <dgm:prSet phldrT="[Text]" custT="1"/>
      <dgm:spPr>
        <a:solidFill>
          <a:srgbClr val="FF9900">
            <a:alpha val="50000"/>
          </a:srgbClr>
        </a:solidFill>
      </dgm:spPr>
      <dgm:t>
        <a:bodyPr/>
        <a:lstStyle/>
        <a:p>
          <a:r>
            <a:rPr lang="en-IN" sz="2200">
              <a:latin typeface="Calibri (Body)"/>
            </a:rPr>
            <a:t>Mobile Device Risks</a:t>
          </a:r>
        </a:p>
      </dgm:t>
    </dgm:pt>
    <dgm:pt modelId="{375D05F4-6F3C-4BF2-BAE8-9D920259D12F}" cxnId="{AC16932A-211F-4B2C-806B-F8458F94D2AF}" type="parTrans">
      <dgm:prSet/>
      <dgm:spPr/>
      <dgm:t>
        <a:bodyPr/>
        <a:lstStyle/>
        <a:p>
          <a:endParaRPr lang="en-IN"/>
        </a:p>
      </dgm:t>
    </dgm:pt>
    <dgm:pt modelId="{923B4A93-A803-413A-B50D-B6F6A37ABAE5}" cxnId="{AC16932A-211F-4B2C-806B-F8458F94D2AF}" type="sibTrans">
      <dgm:prSet/>
      <dgm:spPr/>
      <dgm:t>
        <a:bodyPr/>
        <a:lstStyle/>
        <a:p>
          <a:endParaRPr lang="en-IN"/>
        </a:p>
      </dgm:t>
    </dgm:pt>
    <dgm:pt modelId="{0200C29F-32DF-4532-911D-88062A480938}">
      <dgm:prSet phldrT="[Text]" custT="1"/>
      <dgm:spPr>
        <a:solidFill>
          <a:srgbClr val="33CCCC">
            <a:alpha val="49804"/>
          </a:srgbClr>
        </a:solidFill>
      </dgm:spPr>
      <dgm:t>
        <a:bodyPr/>
        <a:lstStyle/>
        <a:p>
          <a:r>
            <a:rPr lang="en-IN" sz="2000">
              <a:latin typeface="Calibri (Body)"/>
            </a:rPr>
            <a:t>Physical</a:t>
          </a:r>
        </a:p>
        <a:p>
          <a:r>
            <a:rPr lang="en-IN" sz="2000">
              <a:latin typeface="Calibri (Body)"/>
            </a:rPr>
            <a:t>security</a:t>
          </a:r>
        </a:p>
      </dgm:t>
    </dgm:pt>
    <dgm:pt modelId="{13D0C39E-9105-47C7-B8ED-CEDF39B6A432}" cxnId="{3E7B6F90-D164-4FA2-859E-431F1A660B0F}" type="parTrans">
      <dgm:prSet/>
      <dgm:spPr/>
      <dgm:t>
        <a:bodyPr/>
        <a:lstStyle/>
        <a:p>
          <a:endParaRPr lang="en-IN"/>
        </a:p>
      </dgm:t>
    </dgm:pt>
    <dgm:pt modelId="{D51659FF-68B6-4255-9030-6DCE80D0D314}" cxnId="{3E7B6F90-D164-4FA2-859E-431F1A660B0F}" type="sibTrans">
      <dgm:prSet/>
      <dgm:spPr/>
      <dgm:t>
        <a:bodyPr/>
        <a:lstStyle/>
        <a:p>
          <a:endParaRPr lang="en-IN"/>
        </a:p>
      </dgm:t>
    </dgm:pt>
    <dgm:pt modelId="{641B6CE2-967B-4B90-AC63-559555C91D72}">
      <dgm:prSet phldrT="[Text]" custT="1"/>
      <dgm:spPr>
        <a:solidFill>
          <a:srgbClr val="00B0F0">
            <a:alpha val="50000"/>
          </a:srgbClr>
        </a:solidFill>
      </dgm:spPr>
      <dgm:t>
        <a:bodyPr/>
        <a:lstStyle/>
        <a:p>
          <a:r>
            <a:rPr lang="en-IN" sz="2000">
              <a:latin typeface="Calibri (Body)"/>
            </a:rPr>
            <a:t>Bluetooth</a:t>
          </a:r>
        </a:p>
        <a:p>
          <a:r>
            <a:rPr lang="en-IN" sz="2000">
              <a:latin typeface="Calibri (Body)"/>
            </a:rPr>
            <a:t>attacks</a:t>
          </a:r>
        </a:p>
      </dgm:t>
    </dgm:pt>
    <dgm:pt modelId="{AD5E2CD3-65A8-4E9E-AF16-835B80015F15}" cxnId="{A48BA7EA-9C57-4044-B7B3-258F9BFC8D28}" type="parTrans">
      <dgm:prSet/>
      <dgm:spPr/>
      <dgm:t>
        <a:bodyPr/>
        <a:lstStyle/>
        <a:p>
          <a:endParaRPr lang="en-IN"/>
        </a:p>
      </dgm:t>
    </dgm:pt>
    <dgm:pt modelId="{F4796019-1C6B-4BA4-86E3-D62278A6FF5D}" cxnId="{A48BA7EA-9C57-4044-B7B3-258F9BFC8D28}" type="sibTrans">
      <dgm:prSet/>
      <dgm:spPr/>
      <dgm:t>
        <a:bodyPr/>
        <a:lstStyle/>
        <a:p>
          <a:endParaRPr lang="en-IN"/>
        </a:p>
      </dgm:t>
    </dgm:pt>
    <dgm:pt modelId="{2C1AB955-AAA8-44A9-9511-19068EB83FBA}">
      <dgm:prSet phldrT="[Text]" custT="1"/>
      <dgm:spPr>
        <a:solidFill>
          <a:srgbClr val="00B0F0">
            <a:alpha val="50000"/>
          </a:srgbClr>
        </a:solidFill>
      </dgm:spPr>
      <dgm:t>
        <a:bodyPr/>
        <a:lstStyle/>
        <a:p>
          <a:r>
            <a:rPr lang="en-IN" sz="2000">
              <a:latin typeface="Calibri (Body)"/>
            </a:rPr>
            <a:t>Malware on rise</a:t>
          </a:r>
        </a:p>
      </dgm:t>
    </dgm:pt>
    <dgm:pt modelId="{7AFF427B-C0D4-45C7-87DF-FBE0B2E4A25E}" cxnId="{5CCCAD6C-50BC-4F3F-AD78-5B69A13483B8}" type="parTrans">
      <dgm:prSet/>
      <dgm:spPr/>
      <dgm:t>
        <a:bodyPr/>
        <a:lstStyle/>
        <a:p>
          <a:endParaRPr lang="en-IN"/>
        </a:p>
      </dgm:t>
    </dgm:pt>
    <dgm:pt modelId="{4A3764E3-D070-499A-9C77-2770FFC01851}" cxnId="{5CCCAD6C-50BC-4F3F-AD78-5B69A13483B8}" type="sibTrans">
      <dgm:prSet/>
      <dgm:spPr/>
      <dgm:t>
        <a:bodyPr/>
        <a:lstStyle/>
        <a:p>
          <a:endParaRPr lang="en-IN"/>
        </a:p>
      </dgm:t>
    </dgm:pt>
    <dgm:pt modelId="{B06F1C6F-06DE-41FC-95D0-CAEF9BF166CA}">
      <dgm:prSet phldrT="[Text]" custT="1"/>
      <dgm:spPr>
        <a:solidFill>
          <a:srgbClr val="00B0F0">
            <a:alpha val="50000"/>
          </a:srgbClr>
        </a:solidFill>
      </dgm:spPr>
      <dgm:t>
        <a:bodyPr/>
        <a:lstStyle/>
        <a:p>
          <a:r>
            <a:rPr lang="en-IN" sz="2000">
              <a:latin typeface="Calibri (Body)"/>
            </a:rPr>
            <a:t>Serious</a:t>
          </a:r>
        </a:p>
        <a:p>
          <a:r>
            <a:rPr lang="en-IN" sz="2000">
              <a:latin typeface="Calibri (Body)"/>
            </a:rPr>
            <a:t>threats in</a:t>
          </a:r>
        </a:p>
        <a:p>
          <a:r>
            <a:rPr lang="en-IN" sz="2000">
              <a:latin typeface="Calibri (Body)"/>
            </a:rPr>
            <a:t>new</a:t>
          </a:r>
        </a:p>
        <a:p>
          <a:r>
            <a:rPr lang="en-IN" sz="2000">
              <a:latin typeface="Calibri (Body)"/>
            </a:rPr>
            <a:t>features</a:t>
          </a:r>
        </a:p>
      </dgm:t>
    </dgm:pt>
    <dgm:pt modelId="{9A91D467-7C58-42C6-9F4B-6623302D488C}" cxnId="{C6363F98-5DB5-40C5-BCA0-A477796713D0}" type="parTrans">
      <dgm:prSet/>
      <dgm:spPr/>
      <dgm:t>
        <a:bodyPr/>
        <a:lstStyle/>
        <a:p>
          <a:endParaRPr lang="en-IN"/>
        </a:p>
      </dgm:t>
    </dgm:pt>
    <dgm:pt modelId="{8D4662A1-5793-4D6E-8EC3-4E73D481026E}" cxnId="{C6363F98-5DB5-40C5-BCA0-A477796713D0}" type="sibTrans">
      <dgm:prSet/>
      <dgm:spPr/>
      <dgm:t>
        <a:bodyPr/>
        <a:lstStyle/>
        <a:p>
          <a:endParaRPr lang="en-IN"/>
        </a:p>
      </dgm:t>
    </dgm:pt>
    <dgm:pt modelId="{9ACF82A3-8AB9-4649-A1FC-D33A217C0940}">
      <dgm:prSet phldrT="[Text]" custT="1"/>
      <dgm:spPr>
        <a:solidFill>
          <a:srgbClr val="00B0F0">
            <a:alpha val="50000"/>
          </a:srgbClr>
        </a:solidFill>
      </dgm:spPr>
      <dgm:t>
        <a:bodyPr/>
        <a:lstStyle/>
        <a:p>
          <a:r>
            <a:rPr lang="en-IN" sz="2000">
              <a:latin typeface="Calibri (Body)"/>
            </a:rPr>
            <a:t>Mobile</a:t>
          </a:r>
        </a:p>
        <a:p>
          <a:r>
            <a:rPr lang="en-IN" sz="2000">
              <a:latin typeface="Calibri (Body)"/>
            </a:rPr>
            <a:t>device</a:t>
          </a:r>
        </a:p>
        <a:p>
          <a:r>
            <a:rPr lang="en-IN" sz="2000">
              <a:latin typeface="Calibri (Body)"/>
            </a:rPr>
            <a:t>coding</a:t>
          </a:r>
        </a:p>
        <a:p>
          <a:r>
            <a:rPr lang="en-IN" sz="2000">
              <a:latin typeface="Calibri (Body)"/>
            </a:rPr>
            <a:t>issues</a:t>
          </a:r>
        </a:p>
      </dgm:t>
    </dgm:pt>
    <dgm:pt modelId="{325B84CA-9FC0-4592-9A7C-CCBFAAF41A55}" cxnId="{C1F43EB7-4176-42D0-BFA3-A4FEAF6CE6D2}" type="parTrans">
      <dgm:prSet/>
      <dgm:spPr/>
      <dgm:t>
        <a:bodyPr/>
        <a:lstStyle/>
        <a:p>
          <a:endParaRPr lang="en-IN"/>
        </a:p>
      </dgm:t>
    </dgm:pt>
    <dgm:pt modelId="{59900390-E6E9-4F94-800F-639D45C4979A}" cxnId="{C1F43EB7-4176-42D0-BFA3-A4FEAF6CE6D2}" type="sibTrans">
      <dgm:prSet/>
      <dgm:spPr/>
      <dgm:t>
        <a:bodyPr/>
        <a:lstStyle/>
        <a:p>
          <a:endParaRPr lang="en-IN"/>
        </a:p>
      </dgm:t>
    </dgm:pt>
    <dgm:pt modelId="{D62C751D-E6AE-4EE1-83DF-0308D0C557F2}">
      <dgm:prSet phldrT="[Text]"/>
      <dgm:spPr>
        <a:solidFill>
          <a:srgbClr val="92D050">
            <a:alpha val="50000"/>
          </a:srgbClr>
        </a:solidFill>
      </dgm:spPr>
      <dgm:t>
        <a:bodyPr/>
        <a:lstStyle/>
        <a:p>
          <a:r>
            <a:rPr lang="en-IN">
              <a:latin typeface="Calibri (Body)"/>
            </a:rPr>
            <a:t>Multiple</a:t>
          </a:r>
        </a:p>
        <a:p>
          <a:r>
            <a:rPr lang="en-IN">
              <a:latin typeface="Calibri (Body)"/>
            </a:rPr>
            <a:t>user</a:t>
          </a:r>
        </a:p>
        <a:p>
          <a:r>
            <a:rPr lang="en-IN">
              <a:latin typeface="Calibri (Body)"/>
            </a:rPr>
            <a:t>logging</a:t>
          </a:r>
        </a:p>
      </dgm:t>
    </dgm:pt>
    <dgm:pt modelId="{20D21E23-75DA-4D76-AE57-E77E0E5095BE}" cxnId="{D793BF3E-D136-47FC-B308-0EE249AD2EB6}" type="parTrans">
      <dgm:prSet/>
      <dgm:spPr/>
      <dgm:t>
        <a:bodyPr/>
        <a:lstStyle/>
        <a:p>
          <a:endParaRPr lang="en-IN"/>
        </a:p>
      </dgm:t>
    </dgm:pt>
    <dgm:pt modelId="{2C2EABE5-1C42-40A1-B0E8-E0BAB0A66E81}" cxnId="{D793BF3E-D136-47FC-B308-0EE249AD2EB6}" type="sibTrans">
      <dgm:prSet/>
      <dgm:spPr/>
      <dgm:t>
        <a:bodyPr/>
        <a:lstStyle/>
        <a:p>
          <a:endParaRPr lang="en-IN"/>
        </a:p>
      </dgm:t>
    </dgm:pt>
    <dgm:pt modelId="{0B4CD4ED-6774-4D54-B49A-270F8D4997C5}">
      <dgm:prSet phldrT="[Text]"/>
      <dgm:spPr>
        <a:solidFill>
          <a:srgbClr val="92D050">
            <a:alpha val="50000"/>
          </a:srgbClr>
        </a:solidFill>
      </dgm:spPr>
      <dgm:t>
        <a:bodyPr/>
        <a:lstStyle/>
        <a:p>
          <a:r>
            <a:rPr lang="en-IN">
              <a:latin typeface="Calibri (Body)"/>
            </a:rPr>
            <a:t>Secure</a:t>
          </a:r>
        </a:p>
        <a:p>
          <a:r>
            <a:rPr lang="en-IN">
              <a:latin typeface="Calibri (Body)"/>
            </a:rPr>
            <a:t>data</a:t>
          </a:r>
        </a:p>
        <a:p>
          <a:r>
            <a:rPr lang="en-IN">
              <a:latin typeface="Calibri (Body)"/>
            </a:rPr>
            <a:t>storage</a:t>
          </a:r>
        </a:p>
      </dgm:t>
    </dgm:pt>
    <dgm:pt modelId="{0E1D9A7A-6E7A-4A97-9D42-95B09974B59A}" cxnId="{1B087811-7269-433E-9F80-7A1EBB6065F2}" type="parTrans">
      <dgm:prSet/>
      <dgm:spPr/>
      <dgm:t>
        <a:bodyPr/>
        <a:lstStyle/>
        <a:p>
          <a:endParaRPr lang="en-IN"/>
        </a:p>
      </dgm:t>
    </dgm:pt>
    <dgm:pt modelId="{E289F77A-C5D5-4DE1-A7B1-639F849B20D9}" cxnId="{1B087811-7269-433E-9F80-7A1EBB6065F2}" type="sibTrans">
      <dgm:prSet/>
      <dgm:spPr/>
      <dgm:t>
        <a:bodyPr/>
        <a:lstStyle/>
        <a:p>
          <a:endParaRPr lang="en-IN"/>
        </a:p>
      </dgm:t>
    </dgm:pt>
    <dgm:pt modelId="{118248E0-1C0D-4134-8987-A8D492CEB1C6}">
      <dgm:prSet phldrT="[Text]" custT="1"/>
      <dgm:spPr>
        <a:solidFill>
          <a:srgbClr val="92D050">
            <a:alpha val="50000"/>
          </a:srgbClr>
        </a:solidFill>
      </dgm:spPr>
      <dgm:t>
        <a:bodyPr/>
        <a:lstStyle/>
        <a:p>
          <a:r>
            <a:rPr lang="en-IN" sz="2000">
              <a:latin typeface="Calibri (Body)"/>
            </a:rPr>
            <a:t>Mobile</a:t>
          </a:r>
        </a:p>
        <a:p>
          <a:r>
            <a:rPr lang="en-IN" sz="2000">
              <a:latin typeface="Calibri (Body)"/>
            </a:rPr>
            <a:t>browsing</a:t>
          </a:r>
        </a:p>
      </dgm:t>
    </dgm:pt>
    <dgm:pt modelId="{E14C208D-664C-49BB-AA0F-C53D948DE7FD}" cxnId="{39D0688F-4E88-44D7-9B03-99BC4FE7A743}" type="parTrans">
      <dgm:prSet/>
      <dgm:spPr/>
      <dgm:t>
        <a:bodyPr/>
        <a:lstStyle/>
        <a:p>
          <a:endParaRPr lang="en-IN"/>
        </a:p>
      </dgm:t>
    </dgm:pt>
    <dgm:pt modelId="{CD83AD84-E6B4-47E7-8A22-A332C30B5D16}" cxnId="{39D0688F-4E88-44D7-9B03-99BC4FE7A743}" type="sibTrans">
      <dgm:prSet/>
      <dgm:spPr/>
      <dgm:t>
        <a:bodyPr/>
        <a:lstStyle/>
        <a:p>
          <a:endParaRPr lang="en-IN"/>
        </a:p>
      </dgm:t>
    </dgm:pt>
    <dgm:pt modelId="{239588A4-BAF2-4A41-8D3D-342A337B0469}">
      <dgm:prSet phldrT="[Text]" custT="1"/>
      <dgm:spPr>
        <a:solidFill>
          <a:srgbClr val="92D050">
            <a:alpha val="50000"/>
          </a:srgbClr>
        </a:solidFill>
      </dgm:spPr>
      <dgm:t>
        <a:bodyPr/>
        <a:lstStyle/>
        <a:p>
          <a:endParaRPr lang="en-IN" sz="2000">
            <a:latin typeface="Calibri (Body)"/>
          </a:endParaRPr>
        </a:p>
        <a:p>
          <a:r>
            <a:rPr lang="en-IN" sz="2000">
              <a:latin typeface="Calibri (Body)"/>
            </a:rPr>
            <a:t>Application</a:t>
          </a:r>
        </a:p>
        <a:p>
          <a:r>
            <a:rPr lang="en-IN" sz="2000">
              <a:latin typeface="Calibri (Body)"/>
            </a:rPr>
            <a:t>isolation</a:t>
          </a:r>
        </a:p>
      </dgm:t>
    </dgm:pt>
    <dgm:pt modelId="{04189AA2-EA3A-4846-9BAC-8E7AE2A44FB6}" cxnId="{A341C562-6DE0-4BEE-9C86-C6D9B914D4C0}" type="parTrans">
      <dgm:prSet/>
      <dgm:spPr/>
      <dgm:t>
        <a:bodyPr/>
        <a:lstStyle/>
        <a:p>
          <a:endParaRPr lang="en-IN"/>
        </a:p>
      </dgm:t>
    </dgm:pt>
    <dgm:pt modelId="{9CE13642-406F-4CB9-805F-01FB840DCC23}" cxnId="{A341C562-6DE0-4BEE-9C86-C6D9B914D4C0}" type="sibTrans">
      <dgm:prSet/>
      <dgm:spPr/>
      <dgm:t>
        <a:bodyPr/>
        <a:lstStyle/>
        <a:p>
          <a:endParaRPr lang="en-IN"/>
        </a:p>
      </dgm:t>
    </dgm:pt>
    <dgm:pt modelId="{B0692BFB-4378-4902-A934-437D561B6B2D}">
      <dgm:prSet phldrT="[Text]" custT="1"/>
      <dgm:spPr>
        <a:solidFill>
          <a:srgbClr val="00FFFF">
            <a:alpha val="49804"/>
          </a:srgbClr>
        </a:solidFill>
      </dgm:spPr>
      <dgm:t>
        <a:bodyPr/>
        <a:lstStyle/>
        <a:p>
          <a:r>
            <a:rPr lang="en-IN" sz="2000">
              <a:latin typeface="Calibri (Body)"/>
            </a:rPr>
            <a:t>System</a:t>
          </a:r>
        </a:p>
        <a:p>
          <a:r>
            <a:rPr lang="en-IN" sz="2000">
              <a:latin typeface="Calibri (Body)"/>
            </a:rPr>
            <a:t>updates</a:t>
          </a:r>
        </a:p>
      </dgm:t>
    </dgm:pt>
    <dgm:pt modelId="{9346528E-4E52-442D-B4A4-6FE9667D0FF5}" cxnId="{3DC9CB9B-7D93-4E09-A495-8BF3AFC59D8E}" type="parTrans">
      <dgm:prSet/>
      <dgm:spPr/>
      <dgm:t>
        <a:bodyPr/>
        <a:lstStyle/>
        <a:p>
          <a:endParaRPr lang="en-IN"/>
        </a:p>
      </dgm:t>
    </dgm:pt>
    <dgm:pt modelId="{4BE181BE-7AB6-4EF0-BEB3-EAC83F857762}" cxnId="{3DC9CB9B-7D93-4E09-A495-8BF3AFC59D8E}" type="sibTrans">
      <dgm:prSet/>
      <dgm:spPr/>
      <dgm:t>
        <a:bodyPr/>
        <a:lstStyle/>
        <a:p>
          <a:endParaRPr lang="en-IN"/>
        </a:p>
      </dgm:t>
    </dgm:pt>
    <dgm:pt modelId="{A775018F-CC41-4292-B24F-AE0C84C72317}" type="pres">
      <dgm:prSet presAssocID="{C056939E-EC71-4089-819D-DBC97C2425A1}" presName="composite" presStyleCnt="0">
        <dgm:presLayoutVars>
          <dgm:chMax val="1"/>
          <dgm:dir/>
          <dgm:resizeHandles val="exact"/>
        </dgm:presLayoutVars>
      </dgm:prSet>
      <dgm:spPr/>
    </dgm:pt>
    <dgm:pt modelId="{37C9DB55-37DD-4FF2-A950-0C83761DC845}" type="pres">
      <dgm:prSet presAssocID="{C056939E-EC71-4089-819D-DBC97C2425A1}" presName="radial" presStyleCnt="0">
        <dgm:presLayoutVars>
          <dgm:animLvl val="ctr"/>
        </dgm:presLayoutVars>
      </dgm:prSet>
      <dgm:spPr/>
    </dgm:pt>
    <dgm:pt modelId="{15F171A5-CBF4-474B-A865-84EB6B26510B}" type="pres">
      <dgm:prSet presAssocID="{25269C6D-A518-4E2B-82C9-1D26AE50D1DF}" presName="centerShape" presStyleLbl="vennNode1" presStyleIdx="0" presStyleCnt="11"/>
      <dgm:spPr/>
    </dgm:pt>
    <dgm:pt modelId="{BFFFF682-7703-4179-AF00-9F00AEFA88E4}" type="pres">
      <dgm:prSet presAssocID="{0200C29F-32DF-4532-911D-88062A480938}" presName="node" presStyleLbl="vennNode1" presStyleIdx="1" presStyleCnt="11">
        <dgm:presLayoutVars>
          <dgm:bulletEnabled val="1"/>
        </dgm:presLayoutVars>
      </dgm:prSet>
      <dgm:spPr/>
    </dgm:pt>
    <dgm:pt modelId="{62F5A457-B87D-4422-9AAD-D5A632872813}" type="pres">
      <dgm:prSet presAssocID="{D62C751D-E6AE-4EE1-83DF-0308D0C557F2}" presName="node" presStyleLbl="vennNode1" presStyleIdx="2" presStyleCnt="11">
        <dgm:presLayoutVars>
          <dgm:bulletEnabled val="1"/>
        </dgm:presLayoutVars>
      </dgm:prSet>
      <dgm:spPr/>
    </dgm:pt>
    <dgm:pt modelId="{441B2390-24EA-4F23-8598-443B580F29E7}" type="pres">
      <dgm:prSet presAssocID="{0B4CD4ED-6774-4D54-B49A-270F8D4997C5}" presName="node" presStyleLbl="vennNode1" presStyleIdx="3" presStyleCnt="11">
        <dgm:presLayoutVars>
          <dgm:bulletEnabled val="1"/>
        </dgm:presLayoutVars>
      </dgm:prSet>
      <dgm:spPr/>
    </dgm:pt>
    <dgm:pt modelId="{A6E3E33A-3F91-45CD-ADC4-84EE2CECB6E9}" type="pres">
      <dgm:prSet presAssocID="{118248E0-1C0D-4134-8987-A8D492CEB1C6}" presName="node" presStyleLbl="vennNode1" presStyleIdx="4" presStyleCnt="11">
        <dgm:presLayoutVars>
          <dgm:bulletEnabled val="1"/>
        </dgm:presLayoutVars>
      </dgm:prSet>
      <dgm:spPr/>
    </dgm:pt>
    <dgm:pt modelId="{4DD38818-D5E8-4DD7-945E-64D3E920B95F}" type="pres">
      <dgm:prSet presAssocID="{239588A4-BAF2-4A41-8D3D-342A337B0469}" presName="node" presStyleLbl="vennNode1" presStyleIdx="5" presStyleCnt="11" custRadScaleRad="104848" custRadScaleInc="-4770">
        <dgm:presLayoutVars>
          <dgm:bulletEnabled val="1"/>
        </dgm:presLayoutVars>
      </dgm:prSet>
      <dgm:spPr/>
    </dgm:pt>
    <dgm:pt modelId="{017E5430-8907-44CA-9886-C4A053ECDA87}" type="pres">
      <dgm:prSet presAssocID="{B0692BFB-4378-4902-A934-437D561B6B2D}" presName="node" presStyleLbl="vennNode1" presStyleIdx="6" presStyleCnt="11">
        <dgm:presLayoutVars>
          <dgm:bulletEnabled val="1"/>
        </dgm:presLayoutVars>
      </dgm:prSet>
      <dgm:spPr/>
    </dgm:pt>
    <dgm:pt modelId="{69F3C5C0-8354-4C1D-B8B9-6631F5A4AC58}" type="pres">
      <dgm:prSet presAssocID="{9ACF82A3-8AB9-4649-A1FC-D33A217C0940}" presName="node" presStyleLbl="vennNode1" presStyleIdx="7" presStyleCnt="11">
        <dgm:presLayoutVars>
          <dgm:bulletEnabled val="1"/>
        </dgm:presLayoutVars>
      </dgm:prSet>
      <dgm:spPr/>
    </dgm:pt>
    <dgm:pt modelId="{E0C5C4D6-C581-440D-9F82-EFA9096EF13D}" type="pres">
      <dgm:prSet presAssocID="{641B6CE2-967B-4B90-AC63-559555C91D72}" presName="node" presStyleLbl="vennNode1" presStyleIdx="8" presStyleCnt="11">
        <dgm:presLayoutVars>
          <dgm:bulletEnabled val="1"/>
        </dgm:presLayoutVars>
      </dgm:prSet>
      <dgm:spPr/>
    </dgm:pt>
    <dgm:pt modelId="{761D049B-2ED4-4325-8372-0602EA61076F}" type="pres">
      <dgm:prSet presAssocID="{2C1AB955-AAA8-44A9-9511-19068EB83FBA}" presName="node" presStyleLbl="vennNode1" presStyleIdx="9" presStyleCnt="11">
        <dgm:presLayoutVars>
          <dgm:bulletEnabled val="1"/>
        </dgm:presLayoutVars>
      </dgm:prSet>
      <dgm:spPr/>
    </dgm:pt>
    <dgm:pt modelId="{642F4A3A-DF8E-4F6C-9C10-C60C494879C4}" type="pres">
      <dgm:prSet presAssocID="{B06F1C6F-06DE-41FC-95D0-CAEF9BF166CA}" presName="node" presStyleLbl="vennNode1" presStyleIdx="10" presStyleCnt="11">
        <dgm:presLayoutVars>
          <dgm:bulletEnabled val="1"/>
        </dgm:presLayoutVars>
      </dgm:prSet>
      <dgm:spPr/>
    </dgm:pt>
  </dgm:ptLst>
  <dgm:cxnLst>
    <dgm:cxn modelId="{FE3A6D02-5D3B-40DC-8AC2-96A0B0D5CEC1}" type="presOf" srcId="{C056939E-EC71-4089-819D-DBC97C2425A1}" destId="{A775018F-CC41-4292-B24F-AE0C84C72317}" srcOrd="0" destOrd="0" presId="urn:microsoft.com/office/officeart/2005/8/layout/radial3"/>
    <dgm:cxn modelId="{602F8A02-9233-4FC9-900E-7F843606A2FC}" type="presOf" srcId="{239588A4-BAF2-4A41-8D3D-342A337B0469}" destId="{4DD38818-D5E8-4DD7-945E-64D3E920B95F}" srcOrd="0" destOrd="0" presId="urn:microsoft.com/office/officeart/2005/8/layout/radial3"/>
    <dgm:cxn modelId="{43543503-B610-41E1-9BDE-227BDB3FB832}" type="presOf" srcId="{0B4CD4ED-6774-4D54-B49A-270F8D4997C5}" destId="{441B2390-24EA-4F23-8598-443B580F29E7}" srcOrd="0" destOrd="0" presId="urn:microsoft.com/office/officeart/2005/8/layout/radial3"/>
    <dgm:cxn modelId="{1B087811-7269-433E-9F80-7A1EBB6065F2}" srcId="{25269C6D-A518-4E2B-82C9-1D26AE50D1DF}" destId="{0B4CD4ED-6774-4D54-B49A-270F8D4997C5}" srcOrd="2" destOrd="0" parTransId="{0E1D9A7A-6E7A-4A97-9D42-95B09974B59A}" sibTransId="{E289F77A-C5D5-4DE1-A7B1-639F849B20D9}"/>
    <dgm:cxn modelId="{36BEF814-C95C-474F-B5E4-68A07B897A81}" type="presOf" srcId="{118248E0-1C0D-4134-8987-A8D492CEB1C6}" destId="{A6E3E33A-3F91-45CD-ADC4-84EE2CECB6E9}" srcOrd="0" destOrd="0" presId="urn:microsoft.com/office/officeart/2005/8/layout/radial3"/>
    <dgm:cxn modelId="{AC16932A-211F-4B2C-806B-F8458F94D2AF}" srcId="{C056939E-EC71-4089-819D-DBC97C2425A1}" destId="{25269C6D-A518-4E2B-82C9-1D26AE50D1DF}" srcOrd="0" destOrd="0" parTransId="{375D05F4-6F3C-4BF2-BAE8-9D920259D12F}" sibTransId="{923B4A93-A803-413A-B50D-B6F6A37ABAE5}"/>
    <dgm:cxn modelId="{C20E4E2F-036D-4E41-945B-7B73E218C80B}" type="presOf" srcId="{25269C6D-A518-4E2B-82C9-1D26AE50D1DF}" destId="{15F171A5-CBF4-474B-A865-84EB6B26510B}" srcOrd="0" destOrd="0" presId="urn:microsoft.com/office/officeart/2005/8/layout/radial3"/>
    <dgm:cxn modelId="{D793BF3E-D136-47FC-B308-0EE249AD2EB6}" srcId="{25269C6D-A518-4E2B-82C9-1D26AE50D1DF}" destId="{D62C751D-E6AE-4EE1-83DF-0308D0C557F2}" srcOrd="1" destOrd="0" parTransId="{20D21E23-75DA-4D76-AE57-E77E0E5095BE}" sibTransId="{2C2EABE5-1C42-40A1-B0E8-E0BAB0A66E81}"/>
    <dgm:cxn modelId="{A341C562-6DE0-4BEE-9C86-C6D9B914D4C0}" srcId="{25269C6D-A518-4E2B-82C9-1D26AE50D1DF}" destId="{239588A4-BAF2-4A41-8D3D-342A337B0469}" srcOrd="4" destOrd="0" parTransId="{04189AA2-EA3A-4846-9BAC-8E7AE2A44FB6}" sibTransId="{9CE13642-406F-4CB9-805F-01FB840DCC23}"/>
    <dgm:cxn modelId="{A358306C-378D-4047-98D8-7A8A5F6C11A7}" type="presOf" srcId="{9ACF82A3-8AB9-4649-A1FC-D33A217C0940}" destId="{69F3C5C0-8354-4C1D-B8B9-6631F5A4AC58}" srcOrd="0" destOrd="0" presId="urn:microsoft.com/office/officeart/2005/8/layout/radial3"/>
    <dgm:cxn modelId="{5CCCAD6C-50BC-4F3F-AD78-5B69A13483B8}" srcId="{25269C6D-A518-4E2B-82C9-1D26AE50D1DF}" destId="{2C1AB955-AAA8-44A9-9511-19068EB83FBA}" srcOrd="8" destOrd="0" parTransId="{7AFF427B-C0D4-45C7-87DF-FBE0B2E4A25E}" sibTransId="{4A3764E3-D070-499A-9C77-2770FFC01851}"/>
    <dgm:cxn modelId="{40EFEE7A-D7DB-4F4C-826F-AAF10CB407DD}" type="presOf" srcId="{B0692BFB-4378-4902-A934-437D561B6B2D}" destId="{017E5430-8907-44CA-9886-C4A053ECDA87}" srcOrd="0" destOrd="0" presId="urn:microsoft.com/office/officeart/2005/8/layout/radial3"/>
    <dgm:cxn modelId="{A4151D7D-3525-446C-B37F-853F354B402A}" type="presOf" srcId="{D62C751D-E6AE-4EE1-83DF-0308D0C557F2}" destId="{62F5A457-B87D-4422-9AAD-D5A632872813}" srcOrd="0" destOrd="0" presId="urn:microsoft.com/office/officeart/2005/8/layout/radial3"/>
    <dgm:cxn modelId="{39D0688F-4E88-44D7-9B03-99BC4FE7A743}" srcId="{25269C6D-A518-4E2B-82C9-1D26AE50D1DF}" destId="{118248E0-1C0D-4134-8987-A8D492CEB1C6}" srcOrd="3" destOrd="0" parTransId="{E14C208D-664C-49BB-AA0F-C53D948DE7FD}" sibTransId="{CD83AD84-E6B4-47E7-8A22-A332C30B5D16}"/>
    <dgm:cxn modelId="{3E7B6F90-D164-4FA2-859E-431F1A660B0F}" srcId="{25269C6D-A518-4E2B-82C9-1D26AE50D1DF}" destId="{0200C29F-32DF-4532-911D-88062A480938}" srcOrd="0" destOrd="0" parTransId="{13D0C39E-9105-47C7-B8ED-CEDF39B6A432}" sibTransId="{D51659FF-68B6-4255-9030-6DCE80D0D314}"/>
    <dgm:cxn modelId="{C6363F98-5DB5-40C5-BCA0-A477796713D0}" srcId="{25269C6D-A518-4E2B-82C9-1D26AE50D1DF}" destId="{B06F1C6F-06DE-41FC-95D0-CAEF9BF166CA}" srcOrd="9" destOrd="0" parTransId="{9A91D467-7C58-42C6-9F4B-6623302D488C}" sibTransId="{8D4662A1-5793-4D6E-8EC3-4E73D481026E}"/>
    <dgm:cxn modelId="{3DC9CB9B-7D93-4E09-A495-8BF3AFC59D8E}" srcId="{25269C6D-A518-4E2B-82C9-1D26AE50D1DF}" destId="{B0692BFB-4378-4902-A934-437D561B6B2D}" srcOrd="5" destOrd="0" parTransId="{9346528E-4E52-442D-B4A4-6FE9667D0FF5}" sibTransId="{4BE181BE-7AB6-4EF0-BEB3-EAC83F857762}"/>
    <dgm:cxn modelId="{E9C16CA1-1B6F-45CB-998B-2CA49DC39769}" type="presOf" srcId="{641B6CE2-967B-4B90-AC63-559555C91D72}" destId="{E0C5C4D6-C581-440D-9F82-EFA9096EF13D}" srcOrd="0" destOrd="0" presId="urn:microsoft.com/office/officeart/2005/8/layout/radial3"/>
    <dgm:cxn modelId="{C1F43EB7-4176-42D0-BFA3-A4FEAF6CE6D2}" srcId="{25269C6D-A518-4E2B-82C9-1D26AE50D1DF}" destId="{9ACF82A3-8AB9-4649-A1FC-D33A217C0940}" srcOrd="6" destOrd="0" parTransId="{325B84CA-9FC0-4592-9A7C-CCBFAAF41A55}" sibTransId="{59900390-E6E9-4F94-800F-639D45C4979A}"/>
    <dgm:cxn modelId="{B392C6CB-0565-4302-B476-E1C49C203B78}" type="presOf" srcId="{2C1AB955-AAA8-44A9-9511-19068EB83FBA}" destId="{761D049B-2ED4-4325-8372-0602EA61076F}" srcOrd="0" destOrd="0" presId="urn:microsoft.com/office/officeart/2005/8/layout/radial3"/>
    <dgm:cxn modelId="{A48BA7EA-9C57-4044-B7B3-258F9BFC8D28}" srcId="{25269C6D-A518-4E2B-82C9-1D26AE50D1DF}" destId="{641B6CE2-967B-4B90-AC63-559555C91D72}" srcOrd="7" destOrd="0" parTransId="{AD5E2CD3-65A8-4E9E-AF16-835B80015F15}" sibTransId="{F4796019-1C6B-4BA4-86E3-D62278A6FF5D}"/>
    <dgm:cxn modelId="{ACDDBEEB-7AE4-4DF6-AC74-CFFA090CA122}" type="presOf" srcId="{0200C29F-32DF-4532-911D-88062A480938}" destId="{BFFFF682-7703-4179-AF00-9F00AEFA88E4}" srcOrd="0" destOrd="0" presId="urn:microsoft.com/office/officeart/2005/8/layout/radial3"/>
    <dgm:cxn modelId="{D07CA1EE-C26B-4FE4-9CC0-9A28474B9CEF}" type="presOf" srcId="{B06F1C6F-06DE-41FC-95D0-CAEF9BF166CA}" destId="{642F4A3A-DF8E-4F6C-9C10-C60C494879C4}" srcOrd="0" destOrd="0" presId="urn:microsoft.com/office/officeart/2005/8/layout/radial3"/>
    <dgm:cxn modelId="{448D4868-6045-4D35-B97E-D2A3398857BA}" type="presParOf" srcId="{A775018F-CC41-4292-B24F-AE0C84C72317}" destId="{37C9DB55-37DD-4FF2-A950-0C83761DC845}" srcOrd="0" destOrd="0" presId="urn:microsoft.com/office/officeart/2005/8/layout/radial3"/>
    <dgm:cxn modelId="{6D1ADA8B-8FD4-490C-940C-4789A435644A}" type="presParOf" srcId="{37C9DB55-37DD-4FF2-A950-0C83761DC845}" destId="{15F171A5-CBF4-474B-A865-84EB6B26510B}" srcOrd="0" destOrd="0" presId="urn:microsoft.com/office/officeart/2005/8/layout/radial3"/>
    <dgm:cxn modelId="{39E846D0-A29F-46F4-8D6D-8C3660189BBC}" type="presParOf" srcId="{37C9DB55-37DD-4FF2-A950-0C83761DC845}" destId="{BFFFF682-7703-4179-AF00-9F00AEFA88E4}" srcOrd="1" destOrd="0" presId="urn:microsoft.com/office/officeart/2005/8/layout/radial3"/>
    <dgm:cxn modelId="{3DFF4ED1-8BDE-4714-A1AA-4E09EDD2BCE8}" type="presParOf" srcId="{37C9DB55-37DD-4FF2-A950-0C83761DC845}" destId="{62F5A457-B87D-4422-9AAD-D5A632872813}" srcOrd="2" destOrd="0" presId="urn:microsoft.com/office/officeart/2005/8/layout/radial3"/>
    <dgm:cxn modelId="{D1912EE2-276F-4C91-A6EF-08BF57E33413}" type="presParOf" srcId="{37C9DB55-37DD-4FF2-A950-0C83761DC845}" destId="{441B2390-24EA-4F23-8598-443B580F29E7}" srcOrd="3" destOrd="0" presId="urn:microsoft.com/office/officeart/2005/8/layout/radial3"/>
    <dgm:cxn modelId="{91C7986F-1E5D-413E-8CBF-812A5D1AA1CB}" type="presParOf" srcId="{37C9DB55-37DD-4FF2-A950-0C83761DC845}" destId="{A6E3E33A-3F91-45CD-ADC4-84EE2CECB6E9}" srcOrd="4" destOrd="0" presId="urn:microsoft.com/office/officeart/2005/8/layout/radial3"/>
    <dgm:cxn modelId="{B5D16B40-5C69-46FE-9C61-7CF0EA67D8DA}" type="presParOf" srcId="{37C9DB55-37DD-4FF2-A950-0C83761DC845}" destId="{4DD38818-D5E8-4DD7-945E-64D3E920B95F}" srcOrd="5" destOrd="0" presId="urn:microsoft.com/office/officeart/2005/8/layout/radial3"/>
    <dgm:cxn modelId="{014EFECD-5374-4758-B79A-67A54DF2036B}" type="presParOf" srcId="{37C9DB55-37DD-4FF2-A950-0C83761DC845}" destId="{017E5430-8907-44CA-9886-C4A053ECDA87}" srcOrd="6" destOrd="0" presId="urn:microsoft.com/office/officeart/2005/8/layout/radial3"/>
    <dgm:cxn modelId="{5099B823-7B6A-434F-9F7C-D28287EDE72A}" type="presParOf" srcId="{37C9DB55-37DD-4FF2-A950-0C83761DC845}" destId="{69F3C5C0-8354-4C1D-B8B9-6631F5A4AC58}" srcOrd="7" destOrd="0" presId="urn:microsoft.com/office/officeart/2005/8/layout/radial3"/>
    <dgm:cxn modelId="{C9910172-BA0C-4BDC-8B3D-2DA0A9E0D3C7}" type="presParOf" srcId="{37C9DB55-37DD-4FF2-A950-0C83761DC845}" destId="{E0C5C4D6-C581-440D-9F82-EFA9096EF13D}" srcOrd="8" destOrd="0" presId="urn:microsoft.com/office/officeart/2005/8/layout/radial3"/>
    <dgm:cxn modelId="{1B7539CF-E358-415F-BBF4-5DAE336E88D7}" type="presParOf" srcId="{37C9DB55-37DD-4FF2-A950-0C83761DC845}" destId="{761D049B-2ED4-4325-8372-0602EA61076F}" srcOrd="9" destOrd="0" presId="urn:microsoft.com/office/officeart/2005/8/layout/radial3"/>
    <dgm:cxn modelId="{453D9815-3D7E-4576-9BD1-23C874F8D287}" type="presParOf" srcId="{37C9DB55-37DD-4FF2-A950-0C83761DC845}" destId="{642F4A3A-DF8E-4F6C-9C10-C60C494879C4}" srcOrd="10" destOrd="0" presId="urn:microsoft.com/office/officeart/2005/8/layout/radial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5E7F62-6A75-4D79-957D-510639C69787}"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CE737268-28C1-499B-BE89-0815DCCB601F}">
      <dgm:prSet phldrT="[Text]" custT="1"/>
      <dgm:spPr/>
      <dgm:t>
        <a:bodyPr/>
        <a:lstStyle/>
        <a:p>
          <a:r>
            <a:rPr lang="en-US" sz="2200"/>
            <a:t>Access control</a:t>
          </a:r>
        </a:p>
        <a:p>
          <a:r>
            <a:rPr lang="en-US" sz="2200"/>
            <a:t>systems</a:t>
          </a:r>
        </a:p>
      </dgm:t>
    </dgm:pt>
    <dgm:pt modelId="{F68729E9-28E5-4162-8FBB-B947792C6298}" cxnId="{0696C71B-AD49-4C37-A17B-4B0113D0733C}" type="parTrans">
      <dgm:prSet/>
      <dgm:spPr/>
      <dgm:t>
        <a:bodyPr/>
        <a:lstStyle/>
        <a:p>
          <a:endParaRPr lang="en-US"/>
        </a:p>
      </dgm:t>
    </dgm:pt>
    <dgm:pt modelId="{F61C4BD4-1653-44A6-9EA2-C82B62C75FFA}" cxnId="{0696C71B-AD49-4C37-A17B-4B0113D0733C}" type="sibTrans">
      <dgm:prSet/>
      <dgm:spPr/>
      <dgm:t>
        <a:bodyPr/>
        <a:lstStyle/>
        <a:p>
          <a:endParaRPr lang="en-US"/>
        </a:p>
      </dgm:t>
    </dgm:pt>
    <dgm:pt modelId="{E00490CC-2DA1-4171-BB4C-5DFF38A4BCD0}">
      <dgm:prSet phldrT="[Text]" custT="1"/>
      <dgm:spPr/>
      <dgm:t>
        <a:bodyPr/>
        <a:lstStyle/>
        <a:p>
          <a:r>
            <a:rPr lang="en-US" sz="2200"/>
            <a:t>File permissions</a:t>
          </a:r>
        </a:p>
      </dgm:t>
    </dgm:pt>
    <dgm:pt modelId="{E200C750-E4F5-4540-B923-3C6FAE5E6B0D}" cxnId="{C11C5882-9E80-4067-A11A-482B1BD069BB}" type="parTrans">
      <dgm:prSet/>
      <dgm:spPr/>
      <dgm:t>
        <a:bodyPr/>
        <a:lstStyle/>
        <a:p>
          <a:endParaRPr lang="en-US"/>
        </a:p>
      </dgm:t>
    </dgm:pt>
    <dgm:pt modelId="{C0D6F6B9-55BE-4D78-96A3-4A5273B93670}" cxnId="{C11C5882-9E80-4067-A11A-482B1BD069BB}" type="sibTrans">
      <dgm:prSet/>
      <dgm:spPr/>
      <dgm:t>
        <a:bodyPr/>
        <a:lstStyle/>
        <a:p>
          <a:endParaRPr lang="en-US"/>
        </a:p>
      </dgm:t>
    </dgm:pt>
    <dgm:pt modelId="{51104833-F9D6-4494-9FA0-25612C5F8691}">
      <dgm:prSet phldrT="[Text]" custT="1"/>
      <dgm:spPr/>
      <dgm:t>
        <a:bodyPr/>
        <a:lstStyle/>
        <a:p>
          <a:r>
            <a:rPr lang="en-US" sz="2200"/>
            <a:t>Program permissions</a:t>
          </a:r>
        </a:p>
      </dgm:t>
    </dgm:pt>
    <dgm:pt modelId="{7052F30B-A09F-4A51-906F-6F84E1C07C15}" cxnId="{C0798D2A-D1B3-447A-94FF-9A5995E3286B}" type="parTrans">
      <dgm:prSet/>
      <dgm:spPr/>
      <dgm:t>
        <a:bodyPr/>
        <a:lstStyle/>
        <a:p>
          <a:endParaRPr lang="en-US"/>
        </a:p>
      </dgm:t>
    </dgm:pt>
    <dgm:pt modelId="{88E99CA8-0149-4E05-A12D-A37E63F410A9}" cxnId="{C0798D2A-D1B3-447A-94FF-9A5995E3286B}" type="sibTrans">
      <dgm:prSet/>
      <dgm:spPr/>
      <dgm:t>
        <a:bodyPr/>
        <a:lstStyle/>
        <a:p>
          <a:endParaRPr lang="en-US"/>
        </a:p>
      </dgm:t>
    </dgm:pt>
    <dgm:pt modelId="{573A985D-093B-4302-A752-46D5D5524895}">
      <dgm:prSet phldrT="[Text]" custT="1"/>
      <dgm:spPr/>
      <dgm:t>
        <a:bodyPr/>
        <a:lstStyle/>
        <a:p>
          <a:r>
            <a:rPr lang="en-US" sz="2200"/>
            <a:t>Data rights permissions</a:t>
          </a:r>
        </a:p>
      </dgm:t>
    </dgm:pt>
    <dgm:pt modelId="{EBDE121D-C638-4146-9012-27439188DD68}" cxnId="{DCFBAE09-7E17-40AF-867B-C2BF95CCC10B}" type="parTrans">
      <dgm:prSet/>
      <dgm:spPr/>
      <dgm:t>
        <a:bodyPr/>
        <a:lstStyle/>
        <a:p>
          <a:endParaRPr lang="en-US"/>
        </a:p>
      </dgm:t>
    </dgm:pt>
    <dgm:pt modelId="{DECFD3FB-2878-4F80-A649-10442A332F94}" cxnId="{DCFBAE09-7E17-40AF-867B-C2BF95CCC10B}" type="sibTrans">
      <dgm:prSet/>
      <dgm:spPr/>
      <dgm:t>
        <a:bodyPr/>
        <a:lstStyle/>
        <a:p>
          <a:endParaRPr lang="en-US"/>
        </a:p>
      </dgm:t>
    </dgm:pt>
    <dgm:pt modelId="{E36BE618-FF07-4AF8-83D8-AE35BEED1477}" type="pres">
      <dgm:prSet presAssocID="{ED5E7F62-6A75-4D79-957D-510639C69787}" presName="hierChild1" presStyleCnt="0">
        <dgm:presLayoutVars>
          <dgm:chPref val="1"/>
          <dgm:dir/>
          <dgm:animOne val="branch"/>
          <dgm:animLvl val="lvl"/>
          <dgm:resizeHandles/>
        </dgm:presLayoutVars>
      </dgm:prSet>
      <dgm:spPr/>
    </dgm:pt>
    <dgm:pt modelId="{AABF1682-1165-4D17-BD78-F61A24D60BB1}" type="pres">
      <dgm:prSet presAssocID="{CE737268-28C1-499B-BE89-0815DCCB601F}" presName="hierRoot1" presStyleCnt="0"/>
      <dgm:spPr/>
    </dgm:pt>
    <dgm:pt modelId="{02307C99-DFBC-4D16-A846-8004EC6CEE83}" type="pres">
      <dgm:prSet presAssocID="{CE737268-28C1-499B-BE89-0815DCCB601F}" presName="composite" presStyleCnt="0"/>
      <dgm:spPr/>
    </dgm:pt>
    <dgm:pt modelId="{64E68DE4-C261-45EC-A925-D6C3FAF9AEDE}" type="pres">
      <dgm:prSet presAssocID="{CE737268-28C1-499B-BE89-0815DCCB601F}" presName="background" presStyleLbl="node0" presStyleIdx="0" presStyleCnt="1"/>
      <dgm:spPr/>
    </dgm:pt>
    <dgm:pt modelId="{79258952-51DA-4BCF-99FB-9AEFE4283D7F}" type="pres">
      <dgm:prSet presAssocID="{CE737268-28C1-499B-BE89-0815DCCB601F}" presName="text" presStyleLbl="fgAcc0" presStyleIdx="0" presStyleCnt="1" custScaleX="86070" custScaleY="68308" custLinFactNeighborX="5627" custLinFactNeighborY="-22009">
        <dgm:presLayoutVars>
          <dgm:chPref val="3"/>
        </dgm:presLayoutVars>
      </dgm:prSet>
      <dgm:spPr/>
    </dgm:pt>
    <dgm:pt modelId="{108F8DB2-9CDE-4597-9F90-5417C4905115}" type="pres">
      <dgm:prSet presAssocID="{CE737268-28C1-499B-BE89-0815DCCB601F}" presName="hierChild2" presStyleCnt="0"/>
      <dgm:spPr/>
    </dgm:pt>
    <dgm:pt modelId="{8A1A54AC-2AE6-43E2-A2EC-01CB5BBF8723}" type="pres">
      <dgm:prSet presAssocID="{E200C750-E4F5-4540-B923-3C6FAE5E6B0D}" presName="Name10" presStyleLbl="parChTrans1D2" presStyleIdx="0" presStyleCnt="3"/>
      <dgm:spPr/>
    </dgm:pt>
    <dgm:pt modelId="{F5ED86C1-5B61-466C-98AD-22C396BA7A17}" type="pres">
      <dgm:prSet presAssocID="{E00490CC-2DA1-4171-BB4C-5DFF38A4BCD0}" presName="hierRoot2" presStyleCnt="0"/>
      <dgm:spPr/>
    </dgm:pt>
    <dgm:pt modelId="{240A2925-82BE-404C-9EB2-7CA38A7092DD}" type="pres">
      <dgm:prSet presAssocID="{E00490CC-2DA1-4171-BB4C-5DFF38A4BCD0}" presName="composite2" presStyleCnt="0"/>
      <dgm:spPr/>
    </dgm:pt>
    <dgm:pt modelId="{AC653453-3B66-4469-AE78-D855CC6B3C25}" type="pres">
      <dgm:prSet presAssocID="{E00490CC-2DA1-4171-BB4C-5DFF38A4BCD0}" presName="background2" presStyleLbl="node2" presStyleIdx="0" presStyleCnt="3"/>
      <dgm:spPr/>
    </dgm:pt>
    <dgm:pt modelId="{A4B693ED-8785-4314-B8D6-D618F6EA70C5}" type="pres">
      <dgm:prSet presAssocID="{E00490CC-2DA1-4171-BB4C-5DFF38A4BCD0}" presName="text2" presStyleLbl="fgAcc2" presStyleIdx="0" presStyleCnt="3" custScaleX="96529" custScaleY="55644">
        <dgm:presLayoutVars>
          <dgm:chPref val="3"/>
        </dgm:presLayoutVars>
      </dgm:prSet>
      <dgm:spPr/>
    </dgm:pt>
    <dgm:pt modelId="{F84BFF53-177A-4503-9574-555E1A4032C8}" type="pres">
      <dgm:prSet presAssocID="{E00490CC-2DA1-4171-BB4C-5DFF38A4BCD0}" presName="hierChild3" presStyleCnt="0"/>
      <dgm:spPr/>
    </dgm:pt>
    <dgm:pt modelId="{C56D263C-ECA2-4B65-80D9-BF852356E7E0}" type="pres">
      <dgm:prSet presAssocID="{7052F30B-A09F-4A51-906F-6F84E1C07C15}" presName="Name10" presStyleLbl="parChTrans1D2" presStyleIdx="1" presStyleCnt="3"/>
      <dgm:spPr/>
    </dgm:pt>
    <dgm:pt modelId="{25C171A5-BE44-43D3-88C1-2AB58170A31B}" type="pres">
      <dgm:prSet presAssocID="{51104833-F9D6-4494-9FA0-25612C5F8691}" presName="hierRoot2" presStyleCnt="0"/>
      <dgm:spPr/>
    </dgm:pt>
    <dgm:pt modelId="{A79C64F5-B1AF-4A8F-90D2-5409A53DE733}" type="pres">
      <dgm:prSet presAssocID="{51104833-F9D6-4494-9FA0-25612C5F8691}" presName="composite2" presStyleCnt="0"/>
      <dgm:spPr/>
    </dgm:pt>
    <dgm:pt modelId="{AD6C573C-9E73-4841-BCF6-133FCDEBDAD2}" type="pres">
      <dgm:prSet presAssocID="{51104833-F9D6-4494-9FA0-25612C5F8691}" presName="background2" presStyleLbl="node2" presStyleIdx="1" presStyleCnt="3"/>
      <dgm:spPr/>
    </dgm:pt>
    <dgm:pt modelId="{9FDBD84E-589B-4428-B17E-218BEF1AF4EB}" type="pres">
      <dgm:prSet presAssocID="{51104833-F9D6-4494-9FA0-25612C5F8691}" presName="text2" presStyleLbl="fgAcc2" presStyleIdx="1" presStyleCnt="3" custScaleX="85930" custScaleY="53913">
        <dgm:presLayoutVars>
          <dgm:chPref val="3"/>
        </dgm:presLayoutVars>
      </dgm:prSet>
      <dgm:spPr/>
    </dgm:pt>
    <dgm:pt modelId="{8E2081E1-8197-46D2-A566-924B7E980AB5}" type="pres">
      <dgm:prSet presAssocID="{51104833-F9D6-4494-9FA0-25612C5F8691}" presName="hierChild3" presStyleCnt="0"/>
      <dgm:spPr/>
    </dgm:pt>
    <dgm:pt modelId="{5FB4DF3B-EB24-41B7-BED1-A57296DB4ED3}" type="pres">
      <dgm:prSet presAssocID="{EBDE121D-C638-4146-9012-27439188DD68}" presName="Name10" presStyleLbl="parChTrans1D2" presStyleIdx="2" presStyleCnt="3"/>
      <dgm:spPr/>
    </dgm:pt>
    <dgm:pt modelId="{86F44F4F-44EC-41C2-8694-259FE52BCD6C}" type="pres">
      <dgm:prSet presAssocID="{573A985D-093B-4302-A752-46D5D5524895}" presName="hierRoot2" presStyleCnt="0"/>
      <dgm:spPr/>
    </dgm:pt>
    <dgm:pt modelId="{63F3A349-465F-4D2D-A585-0785BC2C4EE0}" type="pres">
      <dgm:prSet presAssocID="{573A985D-093B-4302-A752-46D5D5524895}" presName="composite2" presStyleCnt="0"/>
      <dgm:spPr/>
    </dgm:pt>
    <dgm:pt modelId="{AA944DEA-6ECE-4566-A8CB-7D38427AA5D1}" type="pres">
      <dgm:prSet presAssocID="{573A985D-093B-4302-A752-46D5D5524895}" presName="background2" presStyleLbl="node2" presStyleIdx="2" presStyleCnt="3"/>
      <dgm:spPr/>
    </dgm:pt>
    <dgm:pt modelId="{CF883956-B7F0-4EFF-A779-2B44818AAA1E}" type="pres">
      <dgm:prSet presAssocID="{573A985D-093B-4302-A752-46D5D5524895}" presName="text2" presStyleLbl="fgAcc2" presStyleIdx="2" presStyleCnt="3" custScaleX="84749" custScaleY="43827">
        <dgm:presLayoutVars>
          <dgm:chPref val="3"/>
        </dgm:presLayoutVars>
      </dgm:prSet>
      <dgm:spPr/>
    </dgm:pt>
    <dgm:pt modelId="{C2D1FFFF-0BD8-4069-8D48-64884844C003}" type="pres">
      <dgm:prSet presAssocID="{573A985D-093B-4302-A752-46D5D5524895}" presName="hierChild3" presStyleCnt="0"/>
      <dgm:spPr/>
    </dgm:pt>
  </dgm:ptLst>
  <dgm:cxnLst>
    <dgm:cxn modelId="{DCFBAE09-7E17-40AF-867B-C2BF95CCC10B}" srcId="{CE737268-28C1-499B-BE89-0815DCCB601F}" destId="{573A985D-093B-4302-A752-46D5D5524895}" srcOrd="2" destOrd="0" parTransId="{EBDE121D-C638-4146-9012-27439188DD68}" sibTransId="{DECFD3FB-2878-4F80-A649-10442A332F94}"/>
    <dgm:cxn modelId="{0696C71B-AD49-4C37-A17B-4B0113D0733C}" srcId="{ED5E7F62-6A75-4D79-957D-510639C69787}" destId="{CE737268-28C1-499B-BE89-0815DCCB601F}" srcOrd="0" destOrd="0" parTransId="{F68729E9-28E5-4162-8FBB-B947792C6298}" sibTransId="{F61C4BD4-1653-44A6-9EA2-C82B62C75FFA}"/>
    <dgm:cxn modelId="{80E77120-FCDC-42D0-A810-6EAA86D3D49B}" type="presOf" srcId="{CE737268-28C1-499B-BE89-0815DCCB601F}" destId="{79258952-51DA-4BCF-99FB-9AEFE4283D7F}" srcOrd="0" destOrd="0" presId="urn:microsoft.com/office/officeart/2005/8/layout/hierarchy1"/>
    <dgm:cxn modelId="{B3136F22-0615-4897-AC2B-45EC98504A0E}" type="presOf" srcId="{E200C750-E4F5-4540-B923-3C6FAE5E6B0D}" destId="{8A1A54AC-2AE6-43E2-A2EC-01CB5BBF8723}" srcOrd="0" destOrd="0" presId="urn:microsoft.com/office/officeart/2005/8/layout/hierarchy1"/>
    <dgm:cxn modelId="{C0798D2A-D1B3-447A-94FF-9A5995E3286B}" srcId="{CE737268-28C1-499B-BE89-0815DCCB601F}" destId="{51104833-F9D6-4494-9FA0-25612C5F8691}" srcOrd="1" destOrd="0" parTransId="{7052F30B-A09F-4A51-906F-6F84E1C07C15}" sibTransId="{88E99CA8-0149-4E05-A12D-A37E63F410A9}"/>
    <dgm:cxn modelId="{9286E238-6FD3-46CB-B823-7B57D0C01265}" type="presOf" srcId="{EBDE121D-C638-4146-9012-27439188DD68}" destId="{5FB4DF3B-EB24-41B7-BED1-A57296DB4ED3}" srcOrd="0" destOrd="0" presId="urn:microsoft.com/office/officeart/2005/8/layout/hierarchy1"/>
    <dgm:cxn modelId="{5A3A616C-395D-439D-8E9E-97091369E6A7}" type="presOf" srcId="{51104833-F9D6-4494-9FA0-25612C5F8691}" destId="{9FDBD84E-589B-4428-B17E-218BEF1AF4EB}" srcOrd="0" destOrd="0" presId="urn:microsoft.com/office/officeart/2005/8/layout/hierarchy1"/>
    <dgm:cxn modelId="{C11C5882-9E80-4067-A11A-482B1BD069BB}" srcId="{CE737268-28C1-499B-BE89-0815DCCB601F}" destId="{E00490CC-2DA1-4171-BB4C-5DFF38A4BCD0}" srcOrd="0" destOrd="0" parTransId="{E200C750-E4F5-4540-B923-3C6FAE5E6B0D}" sibTransId="{C0D6F6B9-55BE-4D78-96A3-4A5273B93670}"/>
    <dgm:cxn modelId="{97D0E2A4-0F60-4633-BABF-4A51AECE46F9}" type="presOf" srcId="{ED5E7F62-6A75-4D79-957D-510639C69787}" destId="{E36BE618-FF07-4AF8-83D8-AE35BEED1477}" srcOrd="0" destOrd="0" presId="urn:microsoft.com/office/officeart/2005/8/layout/hierarchy1"/>
    <dgm:cxn modelId="{94AE68AA-AB0A-450C-A73B-2360E2937293}" type="presOf" srcId="{7052F30B-A09F-4A51-906F-6F84E1C07C15}" destId="{C56D263C-ECA2-4B65-80D9-BF852356E7E0}" srcOrd="0" destOrd="0" presId="urn:microsoft.com/office/officeart/2005/8/layout/hierarchy1"/>
    <dgm:cxn modelId="{606DE5C5-7560-4FAF-A0C6-5BF0908C1F8A}" type="presOf" srcId="{E00490CC-2DA1-4171-BB4C-5DFF38A4BCD0}" destId="{A4B693ED-8785-4314-B8D6-D618F6EA70C5}" srcOrd="0" destOrd="0" presId="urn:microsoft.com/office/officeart/2005/8/layout/hierarchy1"/>
    <dgm:cxn modelId="{78A9C7DB-8171-4148-BA4A-048D09B7FCB7}" type="presOf" srcId="{573A985D-093B-4302-A752-46D5D5524895}" destId="{CF883956-B7F0-4EFF-A779-2B44818AAA1E}" srcOrd="0" destOrd="0" presId="urn:microsoft.com/office/officeart/2005/8/layout/hierarchy1"/>
    <dgm:cxn modelId="{2B896171-14F3-4831-AC4A-9C3A12BB01A5}" type="presParOf" srcId="{E36BE618-FF07-4AF8-83D8-AE35BEED1477}" destId="{AABF1682-1165-4D17-BD78-F61A24D60BB1}" srcOrd="0" destOrd="0" presId="urn:microsoft.com/office/officeart/2005/8/layout/hierarchy1"/>
    <dgm:cxn modelId="{6B537324-A839-4679-99AB-4A0D2EB2944B}" type="presParOf" srcId="{AABF1682-1165-4D17-BD78-F61A24D60BB1}" destId="{02307C99-DFBC-4D16-A846-8004EC6CEE83}" srcOrd="0" destOrd="0" presId="urn:microsoft.com/office/officeart/2005/8/layout/hierarchy1"/>
    <dgm:cxn modelId="{080CEFF2-471B-453F-A52D-73A58BF68B14}" type="presParOf" srcId="{02307C99-DFBC-4D16-A846-8004EC6CEE83}" destId="{64E68DE4-C261-45EC-A925-D6C3FAF9AEDE}" srcOrd="0" destOrd="0" presId="urn:microsoft.com/office/officeart/2005/8/layout/hierarchy1"/>
    <dgm:cxn modelId="{2634611B-0872-49A3-9224-FD177B54A8E2}" type="presParOf" srcId="{02307C99-DFBC-4D16-A846-8004EC6CEE83}" destId="{79258952-51DA-4BCF-99FB-9AEFE4283D7F}" srcOrd="1" destOrd="0" presId="urn:microsoft.com/office/officeart/2005/8/layout/hierarchy1"/>
    <dgm:cxn modelId="{DB9E7A5F-8F60-4EDB-BD40-676EBB15893C}" type="presParOf" srcId="{AABF1682-1165-4D17-BD78-F61A24D60BB1}" destId="{108F8DB2-9CDE-4597-9F90-5417C4905115}" srcOrd="1" destOrd="0" presId="urn:microsoft.com/office/officeart/2005/8/layout/hierarchy1"/>
    <dgm:cxn modelId="{AB3BFCF9-84AD-47CA-8E73-2A3D191E6E60}" type="presParOf" srcId="{108F8DB2-9CDE-4597-9F90-5417C4905115}" destId="{8A1A54AC-2AE6-43E2-A2EC-01CB5BBF8723}" srcOrd="0" destOrd="0" presId="urn:microsoft.com/office/officeart/2005/8/layout/hierarchy1"/>
    <dgm:cxn modelId="{82F2D2A0-9E2F-4106-977D-2D667B6E52AB}" type="presParOf" srcId="{108F8DB2-9CDE-4597-9F90-5417C4905115}" destId="{F5ED86C1-5B61-466C-98AD-22C396BA7A17}" srcOrd="1" destOrd="0" presId="urn:microsoft.com/office/officeart/2005/8/layout/hierarchy1"/>
    <dgm:cxn modelId="{6CDEC41C-E57C-4D1D-964B-E530B130BDCF}" type="presParOf" srcId="{F5ED86C1-5B61-466C-98AD-22C396BA7A17}" destId="{240A2925-82BE-404C-9EB2-7CA38A7092DD}" srcOrd="0" destOrd="0" presId="urn:microsoft.com/office/officeart/2005/8/layout/hierarchy1"/>
    <dgm:cxn modelId="{8254D032-03E4-4130-BE69-167F73C30EA1}" type="presParOf" srcId="{240A2925-82BE-404C-9EB2-7CA38A7092DD}" destId="{AC653453-3B66-4469-AE78-D855CC6B3C25}" srcOrd="0" destOrd="0" presId="urn:microsoft.com/office/officeart/2005/8/layout/hierarchy1"/>
    <dgm:cxn modelId="{BB98BBA1-16AF-4967-8353-44B46D45FD37}" type="presParOf" srcId="{240A2925-82BE-404C-9EB2-7CA38A7092DD}" destId="{A4B693ED-8785-4314-B8D6-D618F6EA70C5}" srcOrd="1" destOrd="0" presId="urn:microsoft.com/office/officeart/2005/8/layout/hierarchy1"/>
    <dgm:cxn modelId="{F2F31B6C-5FE4-4C08-BB39-135847E7A177}" type="presParOf" srcId="{F5ED86C1-5B61-466C-98AD-22C396BA7A17}" destId="{F84BFF53-177A-4503-9574-555E1A4032C8}" srcOrd="1" destOrd="0" presId="urn:microsoft.com/office/officeart/2005/8/layout/hierarchy1"/>
    <dgm:cxn modelId="{86417186-70B8-44E3-AEDE-EA01C05A40CC}" type="presParOf" srcId="{108F8DB2-9CDE-4597-9F90-5417C4905115}" destId="{C56D263C-ECA2-4B65-80D9-BF852356E7E0}" srcOrd="2" destOrd="0" presId="urn:microsoft.com/office/officeart/2005/8/layout/hierarchy1"/>
    <dgm:cxn modelId="{93DC5E37-0953-468B-9325-E1940829933D}" type="presParOf" srcId="{108F8DB2-9CDE-4597-9F90-5417C4905115}" destId="{25C171A5-BE44-43D3-88C1-2AB58170A31B}" srcOrd="3" destOrd="0" presId="urn:microsoft.com/office/officeart/2005/8/layout/hierarchy1"/>
    <dgm:cxn modelId="{3CFDA537-BEEB-4D1B-814D-39A045982AF0}" type="presParOf" srcId="{25C171A5-BE44-43D3-88C1-2AB58170A31B}" destId="{A79C64F5-B1AF-4A8F-90D2-5409A53DE733}" srcOrd="0" destOrd="0" presId="urn:microsoft.com/office/officeart/2005/8/layout/hierarchy1"/>
    <dgm:cxn modelId="{527941A1-7378-4B7D-98DE-F0BC261963F8}" type="presParOf" srcId="{A79C64F5-B1AF-4A8F-90D2-5409A53DE733}" destId="{AD6C573C-9E73-4841-BCF6-133FCDEBDAD2}" srcOrd="0" destOrd="0" presId="urn:microsoft.com/office/officeart/2005/8/layout/hierarchy1"/>
    <dgm:cxn modelId="{3EB6E87E-AF29-49D4-B59A-7069C13872D2}" type="presParOf" srcId="{A79C64F5-B1AF-4A8F-90D2-5409A53DE733}" destId="{9FDBD84E-589B-4428-B17E-218BEF1AF4EB}" srcOrd="1" destOrd="0" presId="urn:microsoft.com/office/officeart/2005/8/layout/hierarchy1"/>
    <dgm:cxn modelId="{0E5910E0-5640-4B4B-AAF8-99E340DF6FE8}" type="presParOf" srcId="{25C171A5-BE44-43D3-88C1-2AB58170A31B}" destId="{8E2081E1-8197-46D2-A566-924B7E980AB5}" srcOrd="1" destOrd="0" presId="urn:microsoft.com/office/officeart/2005/8/layout/hierarchy1"/>
    <dgm:cxn modelId="{F015C3C5-CD3C-4F5E-B048-A8E2E9BCA910}" type="presParOf" srcId="{108F8DB2-9CDE-4597-9F90-5417C4905115}" destId="{5FB4DF3B-EB24-41B7-BED1-A57296DB4ED3}" srcOrd="4" destOrd="0" presId="urn:microsoft.com/office/officeart/2005/8/layout/hierarchy1"/>
    <dgm:cxn modelId="{93D8C12A-39D8-4349-8239-F884BBDF02EF}" type="presParOf" srcId="{108F8DB2-9CDE-4597-9F90-5417C4905115}" destId="{86F44F4F-44EC-41C2-8694-259FE52BCD6C}" srcOrd="5" destOrd="0" presId="urn:microsoft.com/office/officeart/2005/8/layout/hierarchy1"/>
    <dgm:cxn modelId="{E815EE1A-2543-46B6-AA92-6FACCE645A05}" type="presParOf" srcId="{86F44F4F-44EC-41C2-8694-259FE52BCD6C}" destId="{63F3A349-465F-4D2D-A585-0785BC2C4EE0}" srcOrd="0" destOrd="0" presId="urn:microsoft.com/office/officeart/2005/8/layout/hierarchy1"/>
    <dgm:cxn modelId="{AEAE628A-FB49-4663-BA13-024DB2859DD4}" type="presParOf" srcId="{63F3A349-465F-4D2D-A585-0785BC2C4EE0}" destId="{AA944DEA-6ECE-4566-A8CB-7D38427AA5D1}" srcOrd="0" destOrd="0" presId="urn:microsoft.com/office/officeart/2005/8/layout/hierarchy1"/>
    <dgm:cxn modelId="{8EE0E1B7-58CB-4AAB-8369-BFCD2002547B}" type="presParOf" srcId="{63F3A349-465F-4D2D-A585-0785BC2C4EE0}" destId="{CF883956-B7F0-4EFF-A779-2B44818AAA1E}" srcOrd="1" destOrd="0" presId="urn:microsoft.com/office/officeart/2005/8/layout/hierarchy1"/>
    <dgm:cxn modelId="{FA0E8B9E-B98D-487F-8E1F-C6940E7DE649}" type="presParOf" srcId="{86F44F4F-44EC-41C2-8694-259FE52BCD6C}" destId="{C2D1FFFF-0BD8-4069-8D48-64884844C003}"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A768693-7ACF-41E0-BF09-56F1E1779F95}" type="doc">
      <dgm:prSet loTypeId="urn:microsoft.com/office/officeart/2005/8/layout/matrix1" loCatId="matrix" qsTypeId="urn:microsoft.com/office/officeart/2005/8/quickstyle/simple1" qsCatId="simple" csTypeId="urn:microsoft.com/office/officeart/2005/8/colors/colorful5" csCatId="colorful" phldr="1"/>
      <dgm:spPr/>
      <dgm:t>
        <a:bodyPr/>
        <a:lstStyle/>
        <a:p>
          <a:endParaRPr lang="en-US"/>
        </a:p>
      </dgm:t>
    </dgm:pt>
    <dgm:pt modelId="{635857B8-4478-49A1-A195-D70343424CEA}">
      <dgm:prSet phldrT="[Text]"/>
      <dgm:spPr/>
      <dgm:t>
        <a:bodyPr/>
        <a:lstStyle/>
        <a:p>
          <a:r>
            <a:rPr lang="en-US"/>
            <a:t>Access Control</a:t>
          </a:r>
        </a:p>
      </dgm:t>
    </dgm:pt>
    <dgm:pt modelId="{534AAE0B-F46E-453D-85B2-F3ABBD9F511A}" cxnId="{5D4248A9-2DCD-435A-897A-25C57E7F131C}" type="parTrans">
      <dgm:prSet/>
      <dgm:spPr/>
      <dgm:t>
        <a:bodyPr/>
        <a:lstStyle/>
        <a:p>
          <a:endParaRPr lang="en-US"/>
        </a:p>
      </dgm:t>
    </dgm:pt>
    <dgm:pt modelId="{AB76646B-3659-47FA-9261-ACEE4F2E83A2}" cxnId="{5D4248A9-2DCD-435A-897A-25C57E7F131C}" type="sibTrans">
      <dgm:prSet/>
      <dgm:spPr/>
      <dgm:t>
        <a:bodyPr/>
        <a:lstStyle/>
        <a:p>
          <a:endParaRPr lang="en-US"/>
        </a:p>
      </dgm:t>
    </dgm:pt>
    <dgm:pt modelId="{5853CF86-1DC9-4ACA-8692-AD6A70DDA1BE}">
      <dgm:prSet phldrT="[Text]"/>
      <dgm:spPr/>
      <dgm:t>
        <a:bodyPr/>
        <a:lstStyle/>
        <a:p>
          <a:r>
            <a:rPr lang="en-US"/>
            <a:t>Rule-Based Access Control</a:t>
          </a:r>
        </a:p>
      </dgm:t>
    </dgm:pt>
    <dgm:pt modelId="{20E7BD70-DF5A-4329-AB9F-49237A208085}" cxnId="{832C5348-22D1-4B76-8019-5C2A84D32165}" type="parTrans">
      <dgm:prSet/>
      <dgm:spPr/>
      <dgm:t>
        <a:bodyPr/>
        <a:lstStyle/>
        <a:p>
          <a:endParaRPr lang="en-US"/>
        </a:p>
      </dgm:t>
    </dgm:pt>
    <dgm:pt modelId="{1A97126A-12B6-443E-8ECE-9E1927B6F04C}" cxnId="{832C5348-22D1-4B76-8019-5C2A84D32165}" type="sibTrans">
      <dgm:prSet/>
      <dgm:spPr/>
      <dgm:t>
        <a:bodyPr/>
        <a:lstStyle/>
        <a:p>
          <a:endParaRPr lang="en-US"/>
        </a:p>
      </dgm:t>
    </dgm:pt>
    <dgm:pt modelId="{04F981DE-C115-4FA9-8561-7869FDD6C423}">
      <dgm:prSet phldrT="[Text]"/>
      <dgm:spPr/>
      <dgm:t>
        <a:bodyPr/>
        <a:lstStyle/>
        <a:p>
          <a:r>
            <a:rPr lang="en-US"/>
            <a:t>Mandatory Access Control</a:t>
          </a:r>
        </a:p>
      </dgm:t>
    </dgm:pt>
    <dgm:pt modelId="{C706C106-7FC7-4A66-AA1B-3B6D6671CB7A}" cxnId="{138BF075-C0A4-4C76-8C03-CB96E4833BD5}" type="parTrans">
      <dgm:prSet/>
      <dgm:spPr/>
      <dgm:t>
        <a:bodyPr/>
        <a:lstStyle/>
        <a:p>
          <a:endParaRPr lang="en-US"/>
        </a:p>
      </dgm:t>
    </dgm:pt>
    <dgm:pt modelId="{423A4901-6B47-46A2-BD86-651B114257A5}" cxnId="{138BF075-C0A4-4C76-8C03-CB96E4833BD5}" type="sibTrans">
      <dgm:prSet/>
      <dgm:spPr/>
      <dgm:t>
        <a:bodyPr/>
        <a:lstStyle/>
        <a:p>
          <a:endParaRPr lang="en-US"/>
        </a:p>
      </dgm:t>
    </dgm:pt>
    <dgm:pt modelId="{28846102-CFD3-4F29-BE1B-057456B9DB93}">
      <dgm:prSet phldrT="[Text]"/>
      <dgm:spPr/>
      <dgm:t>
        <a:bodyPr/>
        <a:lstStyle/>
        <a:p>
          <a:r>
            <a:rPr lang="en-US"/>
            <a:t>Role-Based Access Control</a:t>
          </a:r>
        </a:p>
      </dgm:t>
    </dgm:pt>
    <dgm:pt modelId="{D82CD9F6-AC70-4771-8CF8-4B4E5DC3B458}" cxnId="{1F61474D-E6E1-4584-AF36-36DA34EF32A3}" type="parTrans">
      <dgm:prSet/>
      <dgm:spPr/>
      <dgm:t>
        <a:bodyPr/>
        <a:lstStyle/>
        <a:p>
          <a:endParaRPr lang="en-US"/>
        </a:p>
      </dgm:t>
    </dgm:pt>
    <dgm:pt modelId="{0B83707E-1620-486B-A8FB-3E2B0AEFFB9D}" cxnId="{1F61474D-E6E1-4584-AF36-36DA34EF32A3}" type="sibTrans">
      <dgm:prSet/>
      <dgm:spPr/>
      <dgm:t>
        <a:bodyPr/>
        <a:lstStyle/>
        <a:p>
          <a:endParaRPr lang="en-US"/>
        </a:p>
      </dgm:t>
    </dgm:pt>
    <dgm:pt modelId="{67C355DC-EAA9-494E-81D1-B6A29E274EEA}">
      <dgm:prSet phldrT="[Text]"/>
      <dgm:spPr/>
      <dgm:t>
        <a:bodyPr/>
        <a:lstStyle/>
        <a:p>
          <a:r>
            <a:rPr lang="en-US"/>
            <a:t>Discretionary Access Control</a:t>
          </a:r>
        </a:p>
      </dgm:t>
    </dgm:pt>
    <dgm:pt modelId="{D1349E21-AF7F-4FC3-8ADB-158EE7041B34}" cxnId="{121DFB49-EB7F-4CF3-A40F-78256EAA5310}" type="parTrans">
      <dgm:prSet/>
      <dgm:spPr/>
      <dgm:t>
        <a:bodyPr/>
        <a:lstStyle/>
        <a:p>
          <a:endParaRPr lang="en-US"/>
        </a:p>
      </dgm:t>
    </dgm:pt>
    <dgm:pt modelId="{D5B1DB82-9406-445D-8BD4-814DEF6FA725}" cxnId="{121DFB49-EB7F-4CF3-A40F-78256EAA5310}" type="sibTrans">
      <dgm:prSet/>
      <dgm:spPr/>
      <dgm:t>
        <a:bodyPr/>
        <a:lstStyle/>
        <a:p>
          <a:endParaRPr lang="en-US"/>
        </a:p>
      </dgm:t>
    </dgm:pt>
    <dgm:pt modelId="{4881BAA0-50AC-40A3-BD21-B59EDFBE8B05}" type="pres">
      <dgm:prSet presAssocID="{EA768693-7ACF-41E0-BF09-56F1E1779F95}" presName="diagram" presStyleCnt="0">
        <dgm:presLayoutVars>
          <dgm:chMax val="1"/>
          <dgm:dir/>
          <dgm:animLvl val="ctr"/>
          <dgm:resizeHandles val="exact"/>
        </dgm:presLayoutVars>
      </dgm:prSet>
      <dgm:spPr/>
    </dgm:pt>
    <dgm:pt modelId="{3CF5B90A-6035-49E0-BF2E-AA6344FBDD46}" type="pres">
      <dgm:prSet presAssocID="{EA768693-7ACF-41E0-BF09-56F1E1779F95}" presName="matrix" presStyleCnt="0"/>
      <dgm:spPr/>
    </dgm:pt>
    <dgm:pt modelId="{F993A5DE-64DD-4AAC-B3C1-0601613307CD}" type="pres">
      <dgm:prSet presAssocID="{EA768693-7ACF-41E0-BF09-56F1E1779F95}" presName="tile1" presStyleLbl="node1" presStyleIdx="0" presStyleCnt="4"/>
      <dgm:spPr/>
    </dgm:pt>
    <dgm:pt modelId="{2189DD92-492D-44CE-8B46-9A70D37D2B8F}" type="pres">
      <dgm:prSet presAssocID="{EA768693-7ACF-41E0-BF09-56F1E1779F95}" presName="tile1text" presStyleLbl="node1" presStyleIdx="0" presStyleCnt="4">
        <dgm:presLayoutVars>
          <dgm:chMax val="0"/>
          <dgm:chPref val="0"/>
          <dgm:bulletEnabled val="1"/>
        </dgm:presLayoutVars>
      </dgm:prSet>
      <dgm:spPr/>
    </dgm:pt>
    <dgm:pt modelId="{B1851B7E-9C78-443F-B678-5CD02BCC67B5}" type="pres">
      <dgm:prSet presAssocID="{EA768693-7ACF-41E0-BF09-56F1E1779F95}" presName="tile2" presStyleLbl="node1" presStyleIdx="1" presStyleCnt="4"/>
      <dgm:spPr/>
    </dgm:pt>
    <dgm:pt modelId="{367D5A6A-D2F7-47D1-814B-F0534EC3B2FC}" type="pres">
      <dgm:prSet presAssocID="{EA768693-7ACF-41E0-BF09-56F1E1779F95}" presName="tile2text" presStyleLbl="node1" presStyleIdx="1" presStyleCnt="4">
        <dgm:presLayoutVars>
          <dgm:chMax val="0"/>
          <dgm:chPref val="0"/>
          <dgm:bulletEnabled val="1"/>
        </dgm:presLayoutVars>
      </dgm:prSet>
      <dgm:spPr/>
    </dgm:pt>
    <dgm:pt modelId="{561998E5-F9B4-417D-8042-A702F7ED26B1}" type="pres">
      <dgm:prSet presAssocID="{EA768693-7ACF-41E0-BF09-56F1E1779F95}" presName="tile3" presStyleLbl="node1" presStyleIdx="2" presStyleCnt="4"/>
      <dgm:spPr/>
    </dgm:pt>
    <dgm:pt modelId="{8BE2D764-2A27-403D-B92D-E67FD1CAC51A}" type="pres">
      <dgm:prSet presAssocID="{EA768693-7ACF-41E0-BF09-56F1E1779F95}" presName="tile3text" presStyleLbl="node1" presStyleIdx="2" presStyleCnt="4">
        <dgm:presLayoutVars>
          <dgm:chMax val="0"/>
          <dgm:chPref val="0"/>
          <dgm:bulletEnabled val="1"/>
        </dgm:presLayoutVars>
      </dgm:prSet>
      <dgm:spPr/>
    </dgm:pt>
    <dgm:pt modelId="{CFD05048-0CBD-4752-902B-BDA0E2B14049}" type="pres">
      <dgm:prSet presAssocID="{EA768693-7ACF-41E0-BF09-56F1E1779F95}" presName="tile4" presStyleLbl="node1" presStyleIdx="3" presStyleCnt="4"/>
      <dgm:spPr/>
    </dgm:pt>
    <dgm:pt modelId="{190F9CA2-3FE3-47A3-AF7F-FC7D5454A8D2}" type="pres">
      <dgm:prSet presAssocID="{EA768693-7ACF-41E0-BF09-56F1E1779F95}" presName="tile4text" presStyleLbl="node1" presStyleIdx="3" presStyleCnt="4">
        <dgm:presLayoutVars>
          <dgm:chMax val="0"/>
          <dgm:chPref val="0"/>
          <dgm:bulletEnabled val="1"/>
        </dgm:presLayoutVars>
      </dgm:prSet>
      <dgm:spPr/>
    </dgm:pt>
    <dgm:pt modelId="{E3222629-9533-4A88-B9F1-A3EF4B062AB1}" type="pres">
      <dgm:prSet presAssocID="{EA768693-7ACF-41E0-BF09-56F1E1779F95}" presName="centerTile" presStyleLbl="fgShp" presStyleIdx="0" presStyleCnt="1">
        <dgm:presLayoutVars>
          <dgm:chMax val="0"/>
          <dgm:chPref val="0"/>
        </dgm:presLayoutVars>
      </dgm:prSet>
      <dgm:spPr/>
    </dgm:pt>
  </dgm:ptLst>
  <dgm:cxnLst>
    <dgm:cxn modelId="{27D8C337-673F-4C7D-9CD3-E9B7539FBE92}" type="presOf" srcId="{EA768693-7ACF-41E0-BF09-56F1E1779F95}" destId="{4881BAA0-50AC-40A3-BD21-B59EDFBE8B05}" srcOrd="0" destOrd="0" presId="urn:microsoft.com/office/officeart/2005/8/layout/matrix1"/>
    <dgm:cxn modelId="{832C5348-22D1-4B76-8019-5C2A84D32165}" srcId="{635857B8-4478-49A1-A195-D70343424CEA}" destId="{5853CF86-1DC9-4ACA-8692-AD6A70DDA1BE}" srcOrd="0" destOrd="0" parTransId="{20E7BD70-DF5A-4329-AB9F-49237A208085}" sibTransId="{1A97126A-12B6-443E-8ECE-9E1927B6F04C}"/>
    <dgm:cxn modelId="{121DFB49-EB7F-4CF3-A40F-78256EAA5310}" srcId="{635857B8-4478-49A1-A195-D70343424CEA}" destId="{67C355DC-EAA9-494E-81D1-B6A29E274EEA}" srcOrd="3" destOrd="0" parTransId="{D1349E21-AF7F-4FC3-8ADB-158EE7041B34}" sibTransId="{D5B1DB82-9406-445D-8BD4-814DEF6FA725}"/>
    <dgm:cxn modelId="{1C582F4D-E3E9-4CC6-80AA-C377FD089348}" type="presOf" srcId="{28846102-CFD3-4F29-BE1B-057456B9DB93}" destId="{8BE2D764-2A27-403D-B92D-E67FD1CAC51A}" srcOrd="1" destOrd="0" presId="urn:microsoft.com/office/officeart/2005/8/layout/matrix1"/>
    <dgm:cxn modelId="{1F61474D-E6E1-4584-AF36-36DA34EF32A3}" srcId="{635857B8-4478-49A1-A195-D70343424CEA}" destId="{28846102-CFD3-4F29-BE1B-057456B9DB93}" srcOrd="2" destOrd="0" parTransId="{D82CD9F6-AC70-4771-8CF8-4B4E5DC3B458}" sibTransId="{0B83707E-1620-486B-A8FB-3E2B0AEFFB9D}"/>
    <dgm:cxn modelId="{AF229174-DA91-4A9B-95E3-9F51B29B9C7E}" type="presOf" srcId="{635857B8-4478-49A1-A195-D70343424CEA}" destId="{E3222629-9533-4A88-B9F1-A3EF4B062AB1}" srcOrd="0" destOrd="0" presId="urn:microsoft.com/office/officeart/2005/8/layout/matrix1"/>
    <dgm:cxn modelId="{00DB6175-8ED1-48E7-9196-10B58510BD99}" type="presOf" srcId="{67C355DC-EAA9-494E-81D1-B6A29E274EEA}" destId="{CFD05048-0CBD-4752-902B-BDA0E2B14049}" srcOrd="0" destOrd="0" presId="urn:microsoft.com/office/officeart/2005/8/layout/matrix1"/>
    <dgm:cxn modelId="{138BF075-C0A4-4C76-8C03-CB96E4833BD5}" srcId="{635857B8-4478-49A1-A195-D70343424CEA}" destId="{04F981DE-C115-4FA9-8561-7869FDD6C423}" srcOrd="1" destOrd="0" parTransId="{C706C106-7FC7-4A66-AA1B-3B6D6671CB7A}" sibTransId="{423A4901-6B47-46A2-BD86-651B114257A5}"/>
    <dgm:cxn modelId="{CBB74889-F2E0-46A9-85A0-F81DF1189784}" type="presOf" srcId="{5853CF86-1DC9-4ACA-8692-AD6A70DDA1BE}" destId="{F993A5DE-64DD-4AAC-B3C1-0601613307CD}" srcOrd="0" destOrd="0" presId="urn:microsoft.com/office/officeart/2005/8/layout/matrix1"/>
    <dgm:cxn modelId="{EB271B9B-7CA0-4EEF-AF8C-C135DBBB5228}" type="presOf" srcId="{5853CF86-1DC9-4ACA-8692-AD6A70DDA1BE}" destId="{2189DD92-492D-44CE-8B46-9A70D37D2B8F}" srcOrd="1" destOrd="0" presId="urn:microsoft.com/office/officeart/2005/8/layout/matrix1"/>
    <dgm:cxn modelId="{B3AF289C-F445-48A3-AB54-D0D28C7959AC}" type="presOf" srcId="{04F981DE-C115-4FA9-8561-7869FDD6C423}" destId="{B1851B7E-9C78-443F-B678-5CD02BCC67B5}" srcOrd="0" destOrd="0" presId="urn:microsoft.com/office/officeart/2005/8/layout/matrix1"/>
    <dgm:cxn modelId="{CD7F6EA4-8601-4B14-89A1-AC975FCD20F6}" type="presOf" srcId="{28846102-CFD3-4F29-BE1B-057456B9DB93}" destId="{561998E5-F9B4-417D-8042-A702F7ED26B1}" srcOrd="0" destOrd="0" presId="urn:microsoft.com/office/officeart/2005/8/layout/matrix1"/>
    <dgm:cxn modelId="{5D4248A9-2DCD-435A-897A-25C57E7F131C}" srcId="{EA768693-7ACF-41E0-BF09-56F1E1779F95}" destId="{635857B8-4478-49A1-A195-D70343424CEA}" srcOrd="0" destOrd="0" parTransId="{534AAE0B-F46E-453D-85B2-F3ABBD9F511A}" sibTransId="{AB76646B-3659-47FA-9261-ACEE4F2E83A2}"/>
    <dgm:cxn modelId="{D7CAF6D2-0401-48A9-9E71-CBF30D17757B}" type="presOf" srcId="{67C355DC-EAA9-494E-81D1-B6A29E274EEA}" destId="{190F9CA2-3FE3-47A3-AF7F-FC7D5454A8D2}" srcOrd="1" destOrd="0" presId="urn:microsoft.com/office/officeart/2005/8/layout/matrix1"/>
    <dgm:cxn modelId="{7B029AD8-EA94-492E-A3FB-52C40C753383}" type="presOf" srcId="{04F981DE-C115-4FA9-8561-7869FDD6C423}" destId="{367D5A6A-D2F7-47D1-814B-F0534EC3B2FC}" srcOrd="1" destOrd="0" presId="urn:microsoft.com/office/officeart/2005/8/layout/matrix1"/>
    <dgm:cxn modelId="{2955E1EA-DFC6-44CB-8EB5-F4BE10057D59}" type="presParOf" srcId="{4881BAA0-50AC-40A3-BD21-B59EDFBE8B05}" destId="{3CF5B90A-6035-49E0-BF2E-AA6344FBDD46}" srcOrd="0" destOrd="0" presId="urn:microsoft.com/office/officeart/2005/8/layout/matrix1"/>
    <dgm:cxn modelId="{7821F83D-E92E-4188-BBC4-49D170F112F8}" type="presParOf" srcId="{3CF5B90A-6035-49E0-BF2E-AA6344FBDD46}" destId="{F993A5DE-64DD-4AAC-B3C1-0601613307CD}" srcOrd="0" destOrd="0" presId="urn:microsoft.com/office/officeart/2005/8/layout/matrix1"/>
    <dgm:cxn modelId="{BD7D280C-9A74-4A1F-AA85-1A74FC3430B6}" type="presParOf" srcId="{3CF5B90A-6035-49E0-BF2E-AA6344FBDD46}" destId="{2189DD92-492D-44CE-8B46-9A70D37D2B8F}" srcOrd="1" destOrd="0" presId="urn:microsoft.com/office/officeart/2005/8/layout/matrix1"/>
    <dgm:cxn modelId="{B2FD9D85-14DB-4400-958B-D62EA28B369C}" type="presParOf" srcId="{3CF5B90A-6035-49E0-BF2E-AA6344FBDD46}" destId="{B1851B7E-9C78-443F-B678-5CD02BCC67B5}" srcOrd="2" destOrd="0" presId="urn:microsoft.com/office/officeart/2005/8/layout/matrix1"/>
    <dgm:cxn modelId="{454A1778-22CA-40E1-8F81-0BD5051AF8AC}" type="presParOf" srcId="{3CF5B90A-6035-49E0-BF2E-AA6344FBDD46}" destId="{367D5A6A-D2F7-47D1-814B-F0534EC3B2FC}" srcOrd="3" destOrd="0" presId="urn:microsoft.com/office/officeart/2005/8/layout/matrix1"/>
    <dgm:cxn modelId="{96DD18D0-CCD5-4964-80E6-6D8B32E97772}" type="presParOf" srcId="{3CF5B90A-6035-49E0-BF2E-AA6344FBDD46}" destId="{561998E5-F9B4-417D-8042-A702F7ED26B1}" srcOrd="4" destOrd="0" presId="urn:microsoft.com/office/officeart/2005/8/layout/matrix1"/>
    <dgm:cxn modelId="{6C764715-43D8-4E22-BD8F-2050BDEE9B71}" type="presParOf" srcId="{3CF5B90A-6035-49E0-BF2E-AA6344FBDD46}" destId="{8BE2D764-2A27-403D-B92D-E67FD1CAC51A}" srcOrd="5" destOrd="0" presId="urn:microsoft.com/office/officeart/2005/8/layout/matrix1"/>
    <dgm:cxn modelId="{32022BB0-FCC1-429F-8197-FE90922B39AB}" type="presParOf" srcId="{3CF5B90A-6035-49E0-BF2E-AA6344FBDD46}" destId="{CFD05048-0CBD-4752-902B-BDA0E2B14049}" srcOrd="6" destOrd="0" presId="urn:microsoft.com/office/officeart/2005/8/layout/matrix1"/>
    <dgm:cxn modelId="{147E7BF0-C506-4157-AD32-2CE4FA788CB1}" type="presParOf" srcId="{3CF5B90A-6035-49E0-BF2E-AA6344FBDD46}" destId="{190F9CA2-3FE3-47A3-AF7F-FC7D5454A8D2}" srcOrd="7" destOrd="0" presId="urn:microsoft.com/office/officeart/2005/8/layout/matrix1"/>
    <dgm:cxn modelId="{75E6F883-7A40-4348-849F-9DC0A234AC60}" type="presParOf" srcId="{4881BAA0-50AC-40A3-BD21-B59EDFBE8B05}" destId="{E3222629-9533-4A88-B9F1-A3EF4B062AB1}"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7B543-DDBE-43FC-8E72-3DE27115982D}">
      <dsp:nvSpPr>
        <dsp:cNvPr id="0" name=""/>
        <dsp:cNvSpPr/>
      </dsp:nvSpPr>
      <dsp:spPr>
        <a:xfrm>
          <a:off x="3937000" y="1715805"/>
          <a:ext cx="2793999" cy="664844"/>
        </a:xfrm>
        <a:custGeom>
          <a:avLst/>
          <a:gdLst/>
          <a:ahLst/>
          <a:cxnLst/>
          <a:rect l="0" t="0" r="0" b="0"/>
          <a:pathLst>
            <a:path>
              <a:moveTo>
                <a:pt x="0" y="0"/>
              </a:moveTo>
              <a:lnTo>
                <a:pt x="0" y="453072"/>
              </a:lnTo>
              <a:lnTo>
                <a:pt x="2793999" y="453072"/>
              </a:lnTo>
              <a:lnTo>
                <a:pt x="2793999"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198AD9-9442-4973-ABCA-7A5864F4D18F}">
      <dsp:nvSpPr>
        <dsp:cNvPr id="0" name=""/>
        <dsp:cNvSpPr/>
      </dsp:nvSpPr>
      <dsp:spPr>
        <a:xfrm>
          <a:off x="3891280" y="1715805"/>
          <a:ext cx="91440" cy="664844"/>
        </a:xfrm>
        <a:custGeom>
          <a:avLst/>
          <a:gdLst/>
          <a:ahLst/>
          <a:cxnLst/>
          <a:rect l="0" t="0" r="0" b="0"/>
          <a:pathLst>
            <a:path>
              <a:moveTo>
                <a:pt x="45720" y="0"/>
              </a:moveTo>
              <a:lnTo>
                <a:pt x="4572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1423AE-3F2A-48DE-B204-14BA17629FE2}">
      <dsp:nvSpPr>
        <dsp:cNvPr id="0" name=""/>
        <dsp:cNvSpPr/>
      </dsp:nvSpPr>
      <dsp:spPr>
        <a:xfrm>
          <a:off x="1143000" y="1715805"/>
          <a:ext cx="2793999" cy="664844"/>
        </a:xfrm>
        <a:custGeom>
          <a:avLst/>
          <a:gdLst/>
          <a:ahLst/>
          <a:cxnLst/>
          <a:rect l="0" t="0" r="0" b="0"/>
          <a:pathLst>
            <a:path>
              <a:moveTo>
                <a:pt x="2793999" y="0"/>
              </a:moveTo>
              <a:lnTo>
                <a:pt x="2793999" y="453072"/>
              </a:lnTo>
              <a:lnTo>
                <a:pt x="0" y="453072"/>
              </a:lnTo>
              <a:lnTo>
                <a:pt x="0" y="66484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40E45B-5E53-431F-94D1-2A7BA5D6C5B1}">
      <dsp:nvSpPr>
        <dsp:cNvPr id="0" name=""/>
        <dsp:cNvSpPr/>
      </dsp:nvSpPr>
      <dsp:spPr>
        <a:xfrm>
          <a:off x="2794000" y="264195"/>
          <a:ext cx="2285999" cy="14516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2C0B8-61A7-4967-A1DB-23AC0E27E874}">
      <dsp:nvSpPr>
        <dsp:cNvPr id="0" name=""/>
        <dsp:cNvSpPr/>
      </dsp:nvSpPr>
      <dsp:spPr>
        <a:xfrm>
          <a:off x="3048000" y="505495"/>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libri (Body)"/>
            </a:rPr>
            <a:t>Security Architecture and Design </a:t>
          </a:r>
        </a:p>
      </dsp:txBody>
      <dsp:txXfrm>
        <a:off x="3090516" y="548011"/>
        <a:ext cx="2200967" cy="1366577"/>
      </dsp:txXfrm>
    </dsp:sp>
    <dsp:sp modelId="{43C2EC97-8458-47C4-ACC7-9C2260973533}">
      <dsp:nvSpPr>
        <dsp:cNvPr id="0" name=""/>
        <dsp:cNvSpPr/>
      </dsp:nvSpPr>
      <dsp:spPr>
        <a:xfrm>
          <a:off x="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EF21B-1070-46B7-8775-7AF16B1BDED5}">
      <dsp:nvSpPr>
        <dsp:cNvPr id="0" name=""/>
        <dsp:cNvSpPr/>
      </dsp:nvSpPr>
      <dsp:spPr>
        <a:xfrm>
          <a:off x="254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libri (Body)"/>
            </a:rPr>
            <a:t>Hardware and Software </a:t>
          </a:r>
        </a:p>
      </dsp:txBody>
      <dsp:txXfrm>
        <a:off x="296516" y="2664466"/>
        <a:ext cx="2200967" cy="1366577"/>
      </dsp:txXfrm>
    </dsp:sp>
    <dsp:sp modelId="{0E5E9013-5836-4F6E-B056-CF3132C5922A}">
      <dsp:nvSpPr>
        <dsp:cNvPr id="0" name=""/>
        <dsp:cNvSpPr/>
      </dsp:nvSpPr>
      <dsp:spPr>
        <a:xfrm>
          <a:off x="2794000"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2C1DB9-91F9-40F0-92B1-BC044E541F9C}">
      <dsp:nvSpPr>
        <dsp:cNvPr id="0" name=""/>
        <dsp:cNvSpPr/>
      </dsp:nvSpPr>
      <dsp:spPr>
        <a:xfrm>
          <a:off x="3048000"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libri (Body)"/>
            </a:rPr>
            <a:t>Models</a:t>
          </a:r>
        </a:p>
      </dsp:txBody>
      <dsp:txXfrm>
        <a:off x="3090516" y="2664466"/>
        <a:ext cx="2200967" cy="1366577"/>
      </dsp:txXfrm>
    </dsp:sp>
    <dsp:sp modelId="{CC5C5D80-E7E3-453D-BECF-C55F21AC3221}">
      <dsp:nvSpPr>
        <dsp:cNvPr id="0" name=""/>
        <dsp:cNvSpPr/>
      </dsp:nvSpPr>
      <dsp:spPr>
        <a:xfrm>
          <a:off x="5587999" y="2380650"/>
          <a:ext cx="2285999" cy="145160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0FA7F9-45A4-4D44-BC57-EDE269619682}">
      <dsp:nvSpPr>
        <dsp:cNvPr id="0" name=""/>
        <dsp:cNvSpPr/>
      </dsp:nvSpPr>
      <dsp:spPr>
        <a:xfrm>
          <a:off x="5841999" y="2621950"/>
          <a:ext cx="2285999" cy="145160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latin typeface="Calibri (Body)"/>
            </a:rPr>
            <a:t>Evaluation Methods</a:t>
          </a:r>
        </a:p>
      </dsp:txBody>
      <dsp:txXfrm>
        <a:off x="5884515" y="2664466"/>
        <a:ext cx="2200967" cy="13665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27BEA-9F9E-40B1-9872-8127846C90F2}">
      <dsp:nvSpPr>
        <dsp:cNvPr id="0" name=""/>
        <dsp:cNvSpPr/>
      </dsp:nvSpPr>
      <dsp:spPr>
        <a:xfrm>
          <a:off x="3430713" y="1909780"/>
          <a:ext cx="1628611" cy="1598145"/>
        </a:xfrm>
        <a:prstGeom prst="ellipse">
          <a:avLst/>
        </a:prstGeom>
        <a:solidFill>
          <a:srgbClr val="FF6699"/>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rtl="0">
            <a:lnSpc>
              <a:spcPct val="90000"/>
            </a:lnSpc>
            <a:spcBef>
              <a:spcPct val="0"/>
            </a:spcBef>
            <a:spcAft>
              <a:spcPct val="35000"/>
            </a:spcAft>
            <a:buNone/>
          </a:pPr>
          <a:r>
            <a:rPr lang="en-IN" sz="1900" kern="1200"/>
            <a:t>Attacks on Mobile Devices</a:t>
          </a:r>
        </a:p>
      </dsp:txBody>
      <dsp:txXfrm>
        <a:off x="3669218" y="2143823"/>
        <a:ext cx="1151601" cy="1130059"/>
      </dsp:txXfrm>
    </dsp:sp>
    <dsp:sp modelId="{AE1D760D-8693-436F-B99B-B13DBFFAD2FC}">
      <dsp:nvSpPr>
        <dsp:cNvPr id="0" name=""/>
        <dsp:cNvSpPr/>
      </dsp:nvSpPr>
      <dsp:spPr>
        <a:xfrm rot="16309242">
          <a:off x="4189625" y="1516969"/>
          <a:ext cx="171539" cy="47260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214538" y="1637208"/>
        <a:ext cx="120077" cy="283565"/>
      </dsp:txXfrm>
    </dsp:sp>
    <dsp:sp modelId="{88B19A60-D36B-4360-8632-C9BC40A3A455}">
      <dsp:nvSpPr>
        <dsp:cNvPr id="0" name=""/>
        <dsp:cNvSpPr/>
      </dsp:nvSpPr>
      <dsp:spPr>
        <a:xfrm>
          <a:off x="3468853" y="-18361"/>
          <a:ext cx="1674685" cy="1605406"/>
        </a:xfrm>
        <a:prstGeom prst="ellipse">
          <a:avLst/>
        </a:prstGeom>
        <a:solidFill>
          <a:srgbClr val="FFCC66"/>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t>Operating System Attacks</a:t>
          </a:r>
        </a:p>
      </dsp:txBody>
      <dsp:txXfrm>
        <a:off x="3714105" y="216745"/>
        <a:ext cx="1184181" cy="1135194"/>
      </dsp:txXfrm>
    </dsp:sp>
    <dsp:sp modelId="{1DD49FB2-B66A-4507-B99D-44585DDB3984}">
      <dsp:nvSpPr>
        <dsp:cNvPr id="0" name=""/>
        <dsp:cNvSpPr/>
      </dsp:nvSpPr>
      <dsp:spPr>
        <a:xfrm>
          <a:off x="5179605" y="2472549"/>
          <a:ext cx="289765" cy="47260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5179605" y="2567070"/>
        <a:ext cx="202836" cy="283565"/>
      </dsp:txXfrm>
    </dsp:sp>
    <dsp:sp modelId="{477C364C-8B94-4B3E-A920-14811AA98A9B}">
      <dsp:nvSpPr>
        <dsp:cNvPr id="0" name=""/>
        <dsp:cNvSpPr/>
      </dsp:nvSpPr>
      <dsp:spPr>
        <a:xfrm>
          <a:off x="5606053" y="1746992"/>
          <a:ext cx="1966381" cy="1923721"/>
        </a:xfrm>
        <a:prstGeom prst="ellipse">
          <a:avLst/>
        </a:prstGeom>
        <a:solidFill>
          <a:schemeClr val="accent2"/>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t>Mobile App Attacks</a:t>
          </a:r>
        </a:p>
      </dsp:txBody>
      <dsp:txXfrm>
        <a:off x="5894023" y="2028714"/>
        <a:ext cx="1390441" cy="1360277"/>
      </dsp:txXfrm>
    </dsp:sp>
    <dsp:sp modelId="{F53B2CEF-649A-4DAD-A4A2-47148A4DBD1C}">
      <dsp:nvSpPr>
        <dsp:cNvPr id="0" name=""/>
        <dsp:cNvSpPr/>
      </dsp:nvSpPr>
      <dsp:spPr>
        <a:xfrm rot="5400000">
          <a:off x="4119341" y="3501636"/>
          <a:ext cx="251355" cy="47260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157044" y="3558454"/>
        <a:ext cx="175949" cy="283565"/>
      </dsp:txXfrm>
    </dsp:sp>
    <dsp:sp modelId="{D94970BF-1769-4E8C-88D4-74E977B08FA1}">
      <dsp:nvSpPr>
        <dsp:cNvPr id="0" name=""/>
        <dsp:cNvSpPr/>
      </dsp:nvSpPr>
      <dsp:spPr>
        <a:xfrm>
          <a:off x="3275061" y="3982181"/>
          <a:ext cx="1939915" cy="1342817"/>
        </a:xfrm>
        <a:prstGeom prst="ellipse">
          <a:avLst/>
        </a:prstGeom>
        <a:solidFill>
          <a:srgbClr val="FF99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t>Communication Network Attacks</a:t>
          </a:r>
        </a:p>
      </dsp:txBody>
      <dsp:txXfrm>
        <a:off x="3559155" y="4178832"/>
        <a:ext cx="1371727" cy="949515"/>
      </dsp:txXfrm>
    </dsp:sp>
    <dsp:sp modelId="{3FE16398-DC64-4406-87A0-019A6EDCCCC3}">
      <dsp:nvSpPr>
        <dsp:cNvPr id="0" name=""/>
        <dsp:cNvSpPr/>
      </dsp:nvSpPr>
      <dsp:spPr>
        <a:xfrm rot="10800000">
          <a:off x="3001691" y="2472549"/>
          <a:ext cx="303175" cy="472607"/>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rot="10800000">
        <a:off x="3092643" y="2567070"/>
        <a:ext cx="212223" cy="283565"/>
      </dsp:txXfrm>
    </dsp:sp>
    <dsp:sp modelId="{1A840340-C49A-4D10-9CF8-5811BB47A9AB}">
      <dsp:nvSpPr>
        <dsp:cNvPr id="0" name=""/>
        <dsp:cNvSpPr/>
      </dsp:nvSpPr>
      <dsp:spPr>
        <a:xfrm>
          <a:off x="857259" y="1864157"/>
          <a:ext cx="2001423" cy="1689391"/>
        </a:xfrm>
        <a:prstGeom prst="ellipse">
          <a:avLst/>
        </a:prstGeom>
        <a:solidFill>
          <a:srgbClr val="FF3300"/>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t>Malware Attacks</a:t>
          </a:r>
        </a:p>
      </dsp:txBody>
      <dsp:txXfrm>
        <a:off x="1150361" y="2111563"/>
        <a:ext cx="1415219" cy="11945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619B9-84A9-4CEF-ABA8-ADDFAD3B852F}">
      <dsp:nvSpPr>
        <dsp:cNvPr id="0" name=""/>
        <dsp:cNvSpPr/>
      </dsp:nvSpPr>
      <dsp:spPr>
        <a:xfrm>
          <a:off x="2060917" y="576442"/>
          <a:ext cx="3984257" cy="3984257"/>
        </a:xfrm>
        <a:prstGeom prst="blockArc">
          <a:avLst>
            <a:gd name="adj1" fmla="val 11880000"/>
            <a:gd name="adj2" fmla="val 16200000"/>
            <a:gd name="adj3" fmla="val 4636"/>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0801BB-CDB3-41F6-B3A4-D8BCF9875C9B}">
      <dsp:nvSpPr>
        <dsp:cNvPr id="0" name=""/>
        <dsp:cNvSpPr/>
      </dsp:nvSpPr>
      <dsp:spPr>
        <a:xfrm>
          <a:off x="2060917" y="576442"/>
          <a:ext cx="3984257" cy="3984257"/>
        </a:xfrm>
        <a:prstGeom prst="blockArc">
          <a:avLst>
            <a:gd name="adj1" fmla="val 7560000"/>
            <a:gd name="adj2" fmla="val 11880000"/>
            <a:gd name="adj3" fmla="val 4636"/>
          </a:avLst>
        </a:prstGeom>
        <a:solidFill>
          <a:schemeClr val="accent5">
            <a:hueOff val="-7450407"/>
            <a:satOff val="29858"/>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5ABD0C0-BE5B-4655-98B8-F948235D8D2A}">
      <dsp:nvSpPr>
        <dsp:cNvPr id="0" name=""/>
        <dsp:cNvSpPr/>
      </dsp:nvSpPr>
      <dsp:spPr>
        <a:xfrm>
          <a:off x="2060917" y="576442"/>
          <a:ext cx="3984257" cy="3984257"/>
        </a:xfrm>
        <a:prstGeom prst="blockArc">
          <a:avLst>
            <a:gd name="adj1" fmla="val 3240000"/>
            <a:gd name="adj2" fmla="val 7560000"/>
            <a:gd name="adj3" fmla="val 4636"/>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01EB0A-86D4-4E13-8E8D-6AC871037CC8}">
      <dsp:nvSpPr>
        <dsp:cNvPr id="0" name=""/>
        <dsp:cNvSpPr/>
      </dsp:nvSpPr>
      <dsp:spPr>
        <a:xfrm>
          <a:off x="2060917" y="576442"/>
          <a:ext cx="3984257" cy="3984257"/>
        </a:xfrm>
        <a:prstGeom prst="blockArc">
          <a:avLst>
            <a:gd name="adj1" fmla="val 20520000"/>
            <a:gd name="adj2" fmla="val 3240000"/>
            <a:gd name="adj3" fmla="val 4636"/>
          </a:avLst>
        </a:prstGeom>
        <a:solidFill>
          <a:schemeClr val="accent5">
            <a:hueOff val="-2483469"/>
            <a:satOff val="9953"/>
            <a:lumOff val="215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293B662-E53D-43D2-824A-CEC4FA48E9A6}">
      <dsp:nvSpPr>
        <dsp:cNvPr id="0" name=""/>
        <dsp:cNvSpPr/>
      </dsp:nvSpPr>
      <dsp:spPr>
        <a:xfrm>
          <a:off x="2060917" y="576442"/>
          <a:ext cx="3984257" cy="3984257"/>
        </a:xfrm>
        <a:prstGeom prst="blockArc">
          <a:avLst>
            <a:gd name="adj1" fmla="val 16200000"/>
            <a:gd name="adj2" fmla="val 20520000"/>
            <a:gd name="adj3" fmla="val 4636"/>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D0AFF1E-3014-4755-8C96-E7A1FFFB8030}">
      <dsp:nvSpPr>
        <dsp:cNvPr id="0" name=""/>
        <dsp:cNvSpPr/>
      </dsp:nvSpPr>
      <dsp:spPr>
        <a:xfrm>
          <a:off x="3136860" y="1652385"/>
          <a:ext cx="1832371" cy="1832371"/>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IN" sz="2900" kern="1200">
              <a:solidFill>
                <a:schemeClr val="tx1"/>
              </a:solidFill>
            </a:rPr>
            <a:t>Mobile Device Security </a:t>
          </a:r>
        </a:p>
      </dsp:txBody>
      <dsp:txXfrm>
        <a:off x="3405205" y="1920730"/>
        <a:ext cx="1295681" cy="1295681"/>
      </dsp:txXfrm>
    </dsp:sp>
    <dsp:sp modelId="{372D0217-4D9C-4B87-B085-D4D173FC338D}">
      <dsp:nvSpPr>
        <dsp:cNvPr id="0" name=""/>
        <dsp:cNvSpPr/>
      </dsp:nvSpPr>
      <dsp:spPr>
        <a:xfrm>
          <a:off x="3114671" y="-186201"/>
          <a:ext cx="1876750" cy="161763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tx1"/>
              </a:solidFill>
            </a:rPr>
            <a:t>Endpoint Security</a:t>
          </a:r>
        </a:p>
      </dsp:txBody>
      <dsp:txXfrm>
        <a:off x="3389515" y="50697"/>
        <a:ext cx="1327062" cy="1143843"/>
      </dsp:txXfrm>
    </dsp:sp>
    <dsp:sp modelId="{3D7B55CD-32E2-4FA2-9211-EB14063A94A9}">
      <dsp:nvSpPr>
        <dsp:cNvPr id="0" name=""/>
        <dsp:cNvSpPr/>
      </dsp:nvSpPr>
      <dsp:spPr>
        <a:xfrm>
          <a:off x="4869766" y="1050065"/>
          <a:ext cx="2067981" cy="1834345"/>
        </a:xfrm>
        <a:prstGeom prst="ellipse">
          <a:avLst/>
        </a:prstGeom>
        <a:solidFill>
          <a:schemeClr val="accent5">
            <a:hueOff val="-2483469"/>
            <a:satOff val="9953"/>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tx1"/>
              </a:solidFill>
            </a:rPr>
            <a:t>Cloud Access Security Broker (CASB)</a:t>
          </a:r>
        </a:p>
      </dsp:txBody>
      <dsp:txXfrm>
        <a:off x="5172615" y="1318699"/>
        <a:ext cx="1462283" cy="1297077"/>
      </dsp:txXfrm>
    </dsp:sp>
    <dsp:sp modelId="{087ACF0C-3439-41A2-A797-4DF7E6055AD1}">
      <dsp:nvSpPr>
        <dsp:cNvPr id="0" name=""/>
        <dsp:cNvSpPr/>
      </dsp:nvSpPr>
      <dsp:spPr>
        <a:xfrm>
          <a:off x="4278630" y="3313037"/>
          <a:ext cx="1836436" cy="1659685"/>
        </a:xfrm>
        <a:prstGeom prst="ellipse">
          <a:avLst/>
        </a:prstGeom>
        <a:solidFill>
          <a:schemeClr val="accent5">
            <a:hueOff val="-4966938"/>
            <a:satOff val="19906"/>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tx1"/>
              </a:solidFill>
            </a:rPr>
            <a:t>Email Security</a:t>
          </a:r>
        </a:p>
      </dsp:txBody>
      <dsp:txXfrm>
        <a:off x="4547570" y="3556092"/>
        <a:ext cx="1298556" cy="1173575"/>
      </dsp:txXfrm>
    </dsp:sp>
    <dsp:sp modelId="{080369EF-1227-4398-8D67-033E4BD25E14}">
      <dsp:nvSpPr>
        <dsp:cNvPr id="0" name=""/>
        <dsp:cNvSpPr/>
      </dsp:nvSpPr>
      <dsp:spPr>
        <a:xfrm>
          <a:off x="1971664" y="3259255"/>
          <a:ext cx="1875159" cy="1767249"/>
        </a:xfrm>
        <a:prstGeom prst="ellipse">
          <a:avLst/>
        </a:prstGeom>
        <a:solidFill>
          <a:schemeClr val="accent5">
            <a:hueOff val="-7450407"/>
            <a:satOff val="29858"/>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tx1"/>
              </a:solidFill>
            </a:rPr>
            <a:t>Secure Web Gateway</a:t>
          </a:r>
        </a:p>
      </dsp:txBody>
      <dsp:txXfrm>
        <a:off x="2246275" y="3518063"/>
        <a:ext cx="1325937" cy="1249633"/>
      </dsp:txXfrm>
    </dsp:sp>
    <dsp:sp modelId="{19594B2D-6116-4277-A363-C2C12C5E6E2A}">
      <dsp:nvSpPr>
        <dsp:cNvPr id="0" name=""/>
        <dsp:cNvSpPr/>
      </dsp:nvSpPr>
      <dsp:spPr>
        <a:xfrm>
          <a:off x="1291851" y="1086159"/>
          <a:ext cx="1820967" cy="1762157"/>
        </a:xfrm>
        <a:prstGeom prst="ellipse">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rtl="0">
            <a:lnSpc>
              <a:spcPct val="90000"/>
            </a:lnSpc>
            <a:spcBef>
              <a:spcPct val="0"/>
            </a:spcBef>
            <a:spcAft>
              <a:spcPct val="35000"/>
            </a:spcAft>
            <a:buNone/>
          </a:pPr>
          <a:r>
            <a:rPr lang="en-IN" sz="2000" kern="1200">
              <a:solidFill>
                <a:schemeClr val="tx1"/>
              </a:solidFill>
            </a:rPr>
            <a:t>Virtual Private Network (VPN)</a:t>
          </a:r>
        </a:p>
      </dsp:txBody>
      <dsp:txXfrm>
        <a:off x="1558525" y="1344221"/>
        <a:ext cx="1287619" cy="12460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171A5-CBF4-474B-A865-84EB6B26510B}">
      <dsp:nvSpPr>
        <dsp:cNvPr id="0" name=""/>
        <dsp:cNvSpPr/>
      </dsp:nvSpPr>
      <dsp:spPr>
        <a:xfrm>
          <a:off x="2967156" y="1288395"/>
          <a:ext cx="3209687" cy="3209687"/>
        </a:xfrm>
        <a:prstGeom prst="ellipse">
          <a:avLst/>
        </a:prstGeom>
        <a:solidFill>
          <a:srgbClr val="FF990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IN" sz="2200" kern="1200">
              <a:latin typeface="Calibri (Body)"/>
            </a:rPr>
            <a:t>Mobile Device Risks</a:t>
          </a:r>
        </a:p>
      </dsp:txBody>
      <dsp:txXfrm>
        <a:off x="3437204" y="1758443"/>
        <a:ext cx="2269591" cy="2269591"/>
      </dsp:txXfrm>
    </dsp:sp>
    <dsp:sp modelId="{BFFFF682-7703-4179-AF00-9F00AEFA88E4}">
      <dsp:nvSpPr>
        <dsp:cNvPr id="0" name=""/>
        <dsp:cNvSpPr/>
      </dsp:nvSpPr>
      <dsp:spPr>
        <a:xfrm>
          <a:off x="3769578" y="572"/>
          <a:ext cx="1604843" cy="1604843"/>
        </a:xfrm>
        <a:prstGeom prst="ellipse">
          <a:avLst/>
        </a:prstGeom>
        <a:solidFill>
          <a:srgbClr val="33CCCC">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Physical</a:t>
          </a:r>
        </a:p>
        <a:p>
          <a:pPr marL="0" lvl="0" indent="0" algn="ctr" defTabSz="889000">
            <a:lnSpc>
              <a:spcPct val="90000"/>
            </a:lnSpc>
            <a:spcBef>
              <a:spcPct val="0"/>
            </a:spcBef>
            <a:spcAft>
              <a:spcPct val="35000"/>
            </a:spcAft>
            <a:buNone/>
          </a:pPr>
          <a:r>
            <a:rPr lang="en-IN" sz="2000" kern="1200">
              <a:latin typeface="Calibri (Body)"/>
            </a:rPr>
            <a:t>security</a:t>
          </a:r>
        </a:p>
      </dsp:txBody>
      <dsp:txXfrm>
        <a:off x="4004602" y="235596"/>
        <a:ext cx="1134795" cy="1134795"/>
      </dsp:txXfrm>
    </dsp:sp>
    <dsp:sp modelId="{62F5A457-B87D-4422-9AAD-D5A632872813}">
      <dsp:nvSpPr>
        <dsp:cNvPr id="0" name=""/>
        <dsp:cNvSpPr/>
      </dsp:nvSpPr>
      <dsp:spPr>
        <a:xfrm>
          <a:off x="4998193" y="399774"/>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Multiple</a:t>
          </a:r>
        </a:p>
        <a:p>
          <a:pPr marL="0" lvl="0" indent="0" algn="ctr" defTabSz="889000">
            <a:lnSpc>
              <a:spcPct val="90000"/>
            </a:lnSpc>
            <a:spcBef>
              <a:spcPct val="0"/>
            </a:spcBef>
            <a:spcAft>
              <a:spcPct val="35000"/>
            </a:spcAft>
            <a:buNone/>
          </a:pPr>
          <a:r>
            <a:rPr lang="en-IN" sz="2000" kern="1200">
              <a:latin typeface="Calibri (Body)"/>
            </a:rPr>
            <a:t>user</a:t>
          </a:r>
        </a:p>
        <a:p>
          <a:pPr marL="0" lvl="0" indent="0" algn="ctr" defTabSz="889000">
            <a:lnSpc>
              <a:spcPct val="90000"/>
            </a:lnSpc>
            <a:spcBef>
              <a:spcPct val="0"/>
            </a:spcBef>
            <a:spcAft>
              <a:spcPct val="35000"/>
            </a:spcAft>
            <a:buNone/>
          </a:pPr>
          <a:r>
            <a:rPr lang="en-IN" sz="2000" kern="1200">
              <a:latin typeface="Calibri (Body)"/>
            </a:rPr>
            <a:t>logging</a:t>
          </a:r>
        </a:p>
      </dsp:txBody>
      <dsp:txXfrm>
        <a:off x="5233217" y="634798"/>
        <a:ext cx="1134795" cy="1134795"/>
      </dsp:txXfrm>
    </dsp:sp>
    <dsp:sp modelId="{441B2390-24EA-4F23-8598-443B580F29E7}">
      <dsp:nvSpPr>
        <dsp:cNvPr id="0" name=""/>
        <dsp:cNvSpPr/>
      </dsp:nvSpPr>
      <dsp:spPr>
        <a:xfrm>
          <a:off x="5757518" y="1444896"/>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Secure</a:t>
          </a:r>
        </a:p>
        <a:p>
          <a:pPr marL="0" lvl="0" indent="0" algn="ctr" defTabSz="889000">
            <a:lnSpc>
              <a:spcPct val="90000"/>
            </a:lnSpc>
            <a:spcBef>
              <a:spcPct val="0"/>
            </a:spcBef>
            <a:spcAft>
              <a:spcPct val="35000"/>
            </a:spcAft>
            <a:buNone/>
          </a:pPr>
          <a:r>
            <a:rPr lang="en-IN" sz="2000" kern="1200">
              <a:latin typeface="Calibri (Body)"/>
            </a:rPr>
            <a:t>data</a:t>
          </a:r>
        </a:p>
        <a:p>
          <a:pPr marL="0" lvl="0" indent="0" algn="ctr" defTabSz="889000">
            <a:lnSpc>
              <a:spcPct val="90000"/>
            </a:lnSpc>
            <a:spcBef>
              <a:spcPct val="0"/>
            </a:spcBef>
            <a:spcAft>
              <a:spcPct val="35000"/>
            </a:spcAft>
            <a:buNone/>
          </a:pPr>
          <a:r>
            <a:rPr lang="en-IN" sz="2000" kern="1200">
              <a:latin typeface="Calibri (Body)"/>
            </a:rPr>
            <a:t>storage</a:t>
          </a:r>
        </a:p>
      </dsp:txBody>
      <dsp:txXfrm>
        <a:off x="5992542" y="1679920"/>
        <a:ext cx="1134795" cy="1134795"/>
      </dsp:txXfrm>
    </dsp:sp>
    <dsp:sp modelId="{A6E3E33A-3F91-45CD-ADC4-84EE2CECB6E9}">
      <dsp:nvSpPr>
        <dsp:cNvPr id="0" name=""/>
        <dsp:cNvSpPr/>
      </dsp:nvSpPr>
      <dsp:spPr>
        <a:xfrm>
          <a:off x="5757518" y="2736738"/>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Mobile</a:t>
          </a:r>
        </a:p>
        <a:p>
          <a:pPr marL="0" lvl="0" indent="0" algn="ctr" defTabSz="889000">
            <a:lnSpc>
              <a:spcPct val="90000"/>
            </a:lnSpc>
            <a:spcBef>
              <a:spcPct val="0"/>
            </a:spcBef>
            <a:spcAft>
              <a:spcPct val="35000"/>
            </a:spcAft>
            <a:buNone/>
          </a:pPr>
          <a:r>
            <a:rPr lang="en-IN" sz="2000" kern="1200">
              <a:latin typeface="Calibri (Body)"/>
            </a:rPr>
            <a:t>browsing</a:t>
          </a:r>
        </a:p>
      </dsp:txBody>
      <dsp:txXfrm>
        <a:off x="5992542" y="2971762"/>
        <a:ext cx="1134795" cy="1134795"/>
      </dsp:txXfrm>
    </dsp:sp>
    <dsp:sp modelId="{4DD38818-D5E8-4DD7-945E-64D3E920B95F}">
      <dsp:nvSpPr>
        <dsp:cNvPr id="0" name=""/>
        <dsp:cNvSpPr/>
      </dsp:nvSpPr>
      <dsp:spPr>
        <a:xfrm>
          <a:off x="5110308" y="3824444"/>
          <a:ext cx="1604843" cy="1604843"/>
        </a:xfrm>
        <a:prstGeom prst="ellipse">
          <a:avLst/>
        </a:prstGeom>
        <a:solidFill>
          <a:srgbClr val="92D05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kern="1200">
            <a:latin typeface="Calibri (Body)"/>
          </a:endParaRPr>
        </a:p>
        <a:p>
          <a:pPr marL="0" lvl="0" indent="0" algn="ctr" defTabSz="889000">
            <a:lnSpc>
              <a:spcPct val="90000"/>
            </a:lnSpc>
            <a:spcBef>
              <a:spcPct val="0"/>
            </a:spcBef>
            <a:spcAft>
              <a:spcPct val="35000"/>
            </a:spcAft>
            <a:buNone/>
          </a:pPr>
          <a:r>
            <a:rPr lang="en-IN" sz="2000" kern="1200">
              <a:latin typeface="Calibri (Body)"/>
            </a:rPr>
            <a:t>Application</a:t>
          </a:r>
        </a:p>
        <a:p>
          <a:pPr marL="0" lvl="0" indent="0" algn="ctr" defTabSz="889000">
            <a:lnSpc>
              <a:spcPct val="90000"/>
            </a:lnSpc>
            <a:spcBef>
              <a:spcPct val="0"/>
            </a:spcBef>
            <a:spcAft>
              <a:spcPct val="35000"/>
            </a:spcAft>
            <a:buNone/>
          </a:pPr>
          <a:r>
            <a:rPr lang="en-IN" sz="2000" kern="1200">
              <a:latin typeface="Calibri (Body)"/>
            </a:rPr>
            <a:t>isolation</a:t>
          </a:r>
        </a:p>
      </dsp:txBody>
      <dsp:txXfrm>
        <a:off x="5345332" y="4059468"/>
        <a:ext cx="1134795" cy="1134795"/>
      </dsp:txXfrm>
    </dsp:sp>
    <dsp:sp modelId="{017E5430-8907-44CA-9886-C4A053ECDA87}">
      <dsp:nvSpPr>
        <dsp:cNvPr id="0" name=""/>
        <dsp:cNvSpPr/>
      </dsp:nvSpPr>
      <dsp:spPr>
        <a:xfrm>
          <a:off x="3769578" y="4181061"/>
          <a:ext cx="1604843" cy="1604843"/>
        </a:xfrm>
        <a:prstGeom prst="ellipse">
          <a:avLst/>
        </a:prstGeom>
        <a:solidFill>
          <a:srgbClr val="00FFFF">
            <a:alpha val="49804"/>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System</a:t>
          </a:r>
        </a:p>
        <a:p>
          <a:pPr marL="0" lvl="0" indent="0" algn="ctr" defTabSz="889000">
            <a:lnSpc>
              <a:spcPct val="90000"/>
            </a:lnSpc>
            <a:spcBef>
              <a:spcPct val="0"/>
            </a:spcBef>
            <a:spcAft>
              <a:spcPct val="35000"/>
            </a:spcAft>
            <a:buNone/>
          </a:pPr>
          <a:r>
            <a:rPr lang="en-IN" sz="2000" kern="1200">
              <a:latin typeface="Calibri (Body)"/>
            </a:rPr>
            <a:t>updates</a:t>
          </a:r>
        </a:p>
      </dsp:txBody>
      <dsp:txXfrm>
        <a:off x="4004602" y="4416085"/>
        <a:ext cx="1134795" cy="1134795"/>
      </dsp:txXfrm>
    </dsp:sp>
    <dsp:sp modelId="{69F3C5C0-8354-4C1D-B8B9-6631F5A4AC58}">
      <dsp:nvSpPr>
        <dsp:cNvPr id="0" name=""/>
        <dsp:cNvSpPr/>
      </dsp:nvSpPr>
      <dsp:spPr>
        <a:xfrm>
          <a:off x="2540963" y="3781860"/>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Mobile</a:t>
          </a:r>
        </a:p>
        <a:p>
          <a:pPr marL="0" lvl="0" indent="0" algn="ctr" defTabSz="889000">
            <a:lnSpc>
              <a:spcPct val="90000"/>
            </a:lnSpc>
            <a:spcBef>
              <a:spcPct val="0"/>
            </a:spcBef>
            <a:spcAft>
              <a:spcPct val="35000"/>
            </a:spcAft>
            <a:buNone/>
          </a:pPr>
          <a:r>
            <a:rPr lang="en-IN" sz="2000" kern="1200">
              <a:latin typeface="Calibri (Body)"/>
            </a:rPr>
            <a:t>device</a:t>
          </a:r>
        </a:p>
        <a:p>
          <a:pPr marL="0" lvl="0" indent="0" algn="ctr" defTabSz="889000">
            <a:lnSpc>
              <a:spcPct val="90000"/>
            </a:lnSpc>
            <a:spcBef>
              <a:spcPct val="0"/>
            </a:spcBef>
            <a:spcAft>
              <a:spcPct val="35000"/>
            </a:spcAft>
            <a:buNone/>
          </a:pPr>
          <a:r>
            <a:rPr lang="en-IN" sz="2000" kern="1200">
              <a:latin typeface="Calibri (Body)"/>
            </a:rPr>
            <a:t>coding</a:t>
          </a:r>
        </a:p>
        <a:p>
          <a:pPr marL="0" lvl="0" indent="0" algn="ctr" defTabSz="889000">
            <a:lnSpc>
              <a:spcPct val="90000"/>
            </a:lnSpc>
            <a:spcBef>
              <a:spcPct val="0"/>
            </a:spcBef>
            <a:spcAft>
              <a:spcPct val="35000"/>
            </a:spcAft>
            <a:buNone/>
          </a:pPr>
          <a:r>
            <a:rPr lang="en-IN" sz="2000" kern="1200">
              <a:latin typeface="Calibri (Body)"/>
            </a:rPr>
            <a:t>issues</a:t>
          </a:r>
        </a:p>
      </dsp:txBody>
      <dsp:txXfrm>
        <a:off x="2775987" y="4016884"/>
        <a:ext cx="1134795" cy="1134795"/>
      </dsp:txXfrm>
    </dsp:sp>
    <dsp:sp modelId="{E0C5C4D6-C581-440D-9F82-EFA9096EF13D}">
      <dsp:nvSpPr>
        <dsp:cNvPr id="0" name=""/>
        <dsp:cNvSpPr/>
      </dsp:nvSpPr>
      <dsp:spPr>
        <a:xfrm>
          <a:off x="1781637" y="2736738"/>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Bluetooth</a:t>
          </a:r>
        </a:p>
        <a:p>
          <a:pPr marL="0" lvl="0" indent="0" algn="ctr" defTabSz="889000">
            <a:lnSpc>
              <a:spcPct val="90000"/>
            </a:lnSpc>
            <a:spcBef>
              <a:spcPct val="0"/>
            </a:spcBef>
            <a:spcAft>
              <a:spcPct val="35000"/>
            </a:spcAft>
            <a:buNone/>
          </a:pPr>
          <a:r>
            <a:rPr lang="en-IN" sz="2000" kern="1200">
              <a:latin typeface="Calibri (Body)"/>
            </a:rPr>
            <a:t>attacks</a:t>
          </a:r>
        </a:p>
      </dsp:txBody>
      <dsp:txXfrm>
        <a:off x="2016661" y="2971762"/>
        <a:ext cx="1134795" cy="1134795"/>
      </dsp:txXfrm>
    </dsp:sp>
    <dsp:sp modelId="{761D049B-2ED4-4325-8372-0602EA61076F}">
      <dsp:nvSpPr>
        <dsp:cNvPr id="0" name=""/>
        <dsp:cNvSpPr/>
      </dsp:nvSpPr>
      <dsp:spPr>
        <a:xfrm>
          <a:off x="1781637" y="1444896"/>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Malware on rise</a:t>
          </a:r>
        </a:p>
      </dsp:txBody>
      <dsp:txXfrm>
        <a:off x="2016661" y="1679920"/>
        <a:ext cx="1134795" cy="1134795"/>
      </dsp:txXfrm>
    </dsp:sp>
    <dsp:sp modelId="{642F4A3A-DF8E-4F6C-9C10-C60C494879C4}">
      <dsp:nvSpPr>
        <dsp:cNvPr id="0" name=""/>
        <dsp:cNvSpPr/>
      </dsp:nvSpPr>
      <dsp:spPr>
        <a:xfrm>
          <a:off x="2540963" y="399774"/>
          <a:ext cx="1604843" cy="1604843"/>
        </a:xfrm>
        <a:prstGeom prst="ellipse">
          <a:avLst/>
        </a:prstGeom>
        <a:solidFill>
          <a:srgbClr val="00B0F0">
            <a:alpha val="5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kern="1200">
              <a:latin typeface="Calibri (Body)"/>
            </a:rPr>
            <a:t>Serious</a:t>
          </a:r>
        </a:p>
        <a:p>
          <a:pPr marL="0" lvl="0" indent="0" algn="ctr" defTabSz="889000">
            <a:lnSpc>
              <a:spcPct val="90000"/>
            </a:lnSpc>
            <a:spcBef>
              <a:spcPct val="0"/>
            </a:spcBef>
            <a:spcAft>
              <a:spcPct val="35000"/>
            </a:spcAft>
            <a:buNone/>
          </a:pPr>
          <a:r>
            <a:rPr lang="en-IN" sz="2000" kern="1200">
              <a:latin typeface="Calibri (Body)"/>
            </a:rPr>
            <a:t>threats in</a:t>
          </a:r>
        </a:p>
        <a:p>
          <a:pPr marL="0" lvl="0" indent="0" algn="ctr" defTabSz="889000">
            <a:lnSpc>
              <a:spcPct val="90000"/>
            </a:lnSpc>
            <a:spcBef>
              <a:spcPct val="0"/>
            </a:spcBef>
            <a:spcAft>
              <a:spcPct val="35000"/>
            </a:spcAft>
            <a:buNone/>
          </a:pPr>
          <a:r>
            <a:rPr lang="en-IN" sz="2000" kern="1200">
              <a:latin typeface="Calibri (Body)"/>
            </a:rPr>
            <a:t>new</a:t>
          </a:r>
        </a:p>
        <a:p>
          <a:pPr marL="0" lvl="0" indent="0" algn="ctr" defTabSz="889000">
            <a:lnSpc>
              <a:spcPct val="90000"/>
            </a:lnSpc>
            <a:spcBef>
              <a:spcPct val="0"/>
            </a:spcBef>
            <a:spcAft>
              <a:spcPct val="35000"/>
            </a:spcAft>
            <a:buNone/>
          </a:pPr>
          <a:r>
            <a:rPr lang="en-IN" sz="2000" kern="1200">
              <a:latin typeface="Calibri (Body)"/>
            </a:rPr>
            <a:t>features</a:t>
          </a:r>
        </a:p>
      </dsp:txBody>
      <dsp:txXfrm>
        <a:off x="2775987" y="634798"/>
        <a:ext cx="1134795" cy="1134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B4DF3B-EB24-41B7-BED1-A57296DB4ED3}">
      <dsp:nvSpPr>
        <dsp:cNvPr id="0" name=""/>
        <dsp:cNvSpPr/>
      </dsp:nvSpPr>
      <dsp:spPr>
        <a:xfrm>
          <a:off x="4065799" y="1103019"/>
          <a:ext cx="2715211" cy="1084300"/>
        </a:xfrm>
        <a:custGeom>
          <a:avLst/>
          <a:gdLst/>
          <a:ahLst/>
          <a:cxnLst/>
          <a:rect l="0" t="0" r="0" b="0"/>
          <a:pathLst>
            <a:path>
              <a:moveTo>
                <a:pt x="0" y="0"/>
              </a:moveTo>
              <a:lnTo>
                <a:pt x="0" y="851020"/>
              </a:lnTo>
              <a:lnTo>
                <a:pt x="2715211" y="851020"/>
              </a:lnTo>
              <a:lnTo>
                <a:pt x="2715211"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6D263C-ECA2-4B65-80D9-BF852356E7E0}">
      <dsp:nvSpPr>
        <dsp:cNvPr id="0" name=""/>
        <dsp:cNvSpPr/>
      </dsp:nvSpPr>
      <dsp:spPr>
        <a:xfrm>
          <a:off x="4020079" y="1103019"/>
          <a:ext cx="91440" cy="1084300"/>
        </a:xfrm>
        <a:custGeom>
          <a:avLst/>
          <a:gdLst/>
          <a:ahLst/>
          <a:cxnLst/>
          <a:rect l="0" t="0" r="0" b="0"/>
          <a:pathLst>
            <a:path>
              <a:moveTo>
                <a:pt x="45720" y="0"/>
              </a:moveTo>
              <a:lnTo>
                <a:pt x="45720" y="851020"/>
              </a:lnTo>
              <a:lnTo>
                <a:pt x="52342" y="851020"/>
              </a:lnTo>
              <a:lnTo>
                <a:pt x="52342"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1A54AC-2AE6-43E2-A2EC-01CB5BBF8723}">
      <dsp:nvSpPr>
        <dsp:cNvPr id="0" name=""/>
        <dsp:cNvSpPr/>
      </dsp:nvSpPr>
      <dsp:spPr>
        <a:xfrm>
          <a:off x="1215512" y="1103019"/>
          <a:ext cx="2850286" cy="1084300"/>
        </a:xfrm>
        <a:custGeom>
          <a:avLst/>
          <a:gdLst/>
          <a:ahLst/>
          <a:cxnLst/>
          <a:rect l="0" t="0" r="0" b="0"/>
          <a:pathLst>
            <a:path>
              <a:moveTo>
                <a:pt x="2850286" y="0"/>
              </a:moveTo>
              <a:lnTo>
                <a:pt x="2850286" y="851020"/>
              </a:lnTo>
              <a:lnTo>
                <a:pt x="0" y="851020"/>
              </a:lnTo>
              <a:lnTo>
                <a:pt x="0" y="10843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4E68DE4-C261-45EC-A925-D6C3FAF9AEDE}">
      <dsp:nvSpPr>
        <dsp:cNvPr id="0" name=""/>
        <dsp:cNvSpPr/>
      </dsp:nvSpPr>
      <dsp:spPr>
        <a:xfrm>
          <a:off x="2982103" y="10748"/>
          <a:ext cx="2167390" cy="109227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258952-51DA-4BCF-99FB-9AEFE4283D7F}">
      <dsp:nvSpPr>
        <dsp:cNvPr id="0" name=""/>
        <dsp:cNvSpPr/>
      </dsp:nvSpPr>
      <dsp:spPr>
        <a:xfrm>
          <a:off x="3261900" y="276555"/>
          <a:ext cx="2167390" cy="109227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Access control</a:t>
          </a:r>
        </a:p>
        <a:p>
          <a:pPr marL="0" lvl="0" indent="0" algn="ctr" defTabSz="977900">
            <a:lnSpc>
              <a:spcPct val="90000"/>
            </a:lnSpc>
            <a:spcBef>
              <a:spcPct val="0"/>
            </a:spcBef>
            <a:spcAft>
              <a:spcPct val="35000"/>
            </a:spcAft>
            <a:buNone/>
          </a:pPr>
          <a:r>
            <a:rPr lang="en-US" sz="2200" kern="1200"/>
            <a:t>systems</a:t>
          </a:r>
        </a:p>
      </dsp:txBody>
      <dsp:txXfrm>
        <a:off x="3293892" y="308547"/>
        <a:ext cx="2103406" cy="1028287"/>
      </dsp:txXfrm>
    </dsp:sp>
    <dsp:sp modelId="{AC653453-3B66-4469-AE78-D855CC6B3C25}">
      <dsp:nvSpPr>
        <dsp:cNvPr id="0" name=""/>
        <dsp:cNvSpPr/>
      </dsp:nvSpPr>
      <dsp:spPr>
        <a:xfrm>
          <a:off x="129" y="2187320"/>
          <a:ext cx="2430766" cy="88976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B693ED-8785-4314-B8D6-D618F6EA70C5}">
      <dsp:nvSpPr>
        <dsp:cNvPr id="0" name=""/>
        <dsp:cNvSpPr/>
      </dsp:nvSpPr>
      <dsp:spPr>
        <a:xfrm>
          <a:off x="279926" y="2453127"/>
          <a:ext cx="2430766" cy="88976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File permissions</a:t>
          </a:r>
        </a:p>
      </dsp:txBody>
      <dsp:txXfrm>
        <a:off x="305986" y="2479187"/>
        <a:ext cx="2378646" cy="837649"/>
      </dsp:txXfrm>
    </dsp:sp>
    <dsp:sp modelId="{AD6C573C-9E73-4841-BCF6-133FCDEBDAD2}">
      <dsp:nvSpPr>
        <dsp:cNvPr id="0" name=""/>
        <dsp:cNvSpPr/>
      </dsp:nvSpPr>
      <dsp:spPr>
        <a:xfrm>
          <a:off x="2990489" y="2187320"/>
          <a:ext cx="2163865" cy="86208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DBD84E-589B-4428-B17E-218BEF1AF4EB}">
      <dsp:nvSpPr>
        <dsp:cNvPr id="0" name=""/>
        <dsp:cNvSpPr/>
      </dsp:nvSpPr>
      <dsp:spPr>
        <a:xfrm>
          <a:off x="3270286" y="2453127"/>
          <a:ext cx="2163865" cy="86208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Program permissions</a:t>
          </a:r>
        </a:p>
      </dsp:txBody>
      <dsp:txXfrm>
        <a:off x="3295536" y="2478377"/>
        <a:ext cx="2113365" cy="811589"/>
      </dsp:txXfrm>
    </dsp:sp>
    <dsp:sp modelId="{AA944DEA-6ECE-4566-A8CB-7D38427AA5D1}">
      <dsp:nvSpPr>
        <dsp:cNvPr id="0" name=""/>
        <dsp:cNvSpPr/>
      </dsp:nvSpPr>
      <dsp:spPr>
        <a:xfrm>
          <a:off x="5713948" y="2187320"/>
          <a:ext cx="2134125" cy="700810"/>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83956-B7F0-4EFF-A779-2B44818AAA1E}">
      <dsp:nvSpPr>
        <dsp:cNvPr id="0" name=""/>
        <dsp:cNvSpPr/>
      </dsp:nvSpPr>
      <dsp:spPr>
        <a:xfrm>
          <a:off x="5993745" y="2453127"/>
          <a:ext cx="2134125" cy="700810"/>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Data rights permissions</a:t>
          </a:r>
        </a:p>
      </dsp:txBody>
      <dsp:txXfrm>
        <a:off x="6014271" y="2473653"/>
        <a:ext cx="2093073" cy="6597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3A5DE-64DD-4AAC-B3C1-0601613307CD}">
      <dsp:nvSpPr>
        <dsp:cNvPr id="0" name=""/>
        <dsp:cNvSpPr/>
      </dsp:nvSpPr>
      <dsp:spPr>
        <a:xfrm rot="16200000">
          <a:off x="663456" y="-663456"/>
          <a:ext cx="2495019" cy="3821933"/>
        </a:xfrm>
        <a:prstGeom prst="round1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Rule-Based Access Control</a:t>
          </a:r>
        </a:p>
      </dsp:txBody>
      <dsp:txXfrm rot="5400000">
        <a:off x="0" y="0"/>
        <a:ext cx="3821933" cy="1871264"/>
      </dsp:txXfrm>
    </dsp:sp>
    <dsp:sp modelId="{B1851B7E-9C78-443F-B678-5CD02BCC67B5}">
      <dsp:nvSpPr>
        <dsp:cNvPr id="0" name=""/>
        <dsp:cNvSpPr/>
      </dsp:nvSpPr>
      <dsp:spPr>
        <a:xfrm>
          <a:off x="3821933" y="0"/>
          <a:ext cx="3821933" cy="2495019"/>
        </a:xfrm>
        <a:prstGeom prst="round1Rect">
          <a:avLst/>
        </a:prstGeom>
        <a:solidFill>
          <a:schemeClr val="accent5">
            <a:hueOff val="-3311292"/>
            <a:satOff val="13270"/>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Mandatory Access Control</a:t>
          </a:r>
        </a:p>
      </dsp:txBody>
      <dsp:txXfrm>
        <a:off x="3821933" y="0"/>
        <a:ext cx="3821933" cy="1871264"/>
      </dsp:txXfrm>
    </dsp:sp>
    <dsp:sp modelId="{561998E5-F9B4-417D-8042-A702F7ED26B1}">
      <dsp:nvSpPr>
        <dsp:cNvPr id="0" name=""/>
        <dsp:cNvSpPr/>
      </dsp:nvSpPr>
      <dsp:spPr>
        <a:xfrm rot="10800000">
          <a:off x="0" y="2495019"/>
          <a:ext cx="3821933" cy="2495019"/>
        </a:xfrm>
        <a:prstGeom prst="round1Rect">
          <a:avLst/>
        </a:prstGeom>
        <a:solidFill>
          <a:schemeClr val="accent5">
            <a:hueOff val="-6622584"/>
            <a:satOff val="26541"/>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Role-Based Access Control</a:t>
          </a:r>
        </a:p>
      </dsp:txBody>
      <dsp:txXfrm rot="10800000">
        <a:off x="0" y="3118774"/>
        <a:ext cx="3821933" cy="1871264"/>
      </dsp:txXfrm>
    </dsp:sp>
    <dsp:sp modelId="{CFD05048-0CBD-4752-902B-BDA0E2B14049}">
      <dsp:nvSpPr>
        <dsp:cNvPr id="0" name=""/>
        <dsp:cNvSpPr/>
      </dsp:nvSpPr>
      <dsp:spPr>
        <a:xfrm rot="5400000">
          <a:off x="4485389" y="1831562"/>
          <a:ext cx="2495019" cy="3821933"/>
        </a:xfrm>
        <a:prstGeom prst="round1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n-US" sz="3100" kern="1200"/>
            <a:t>Discretionary Access Control</a:t>
          </a:r>
        </a:p>
      </dsp:txBody>
      <dsp:txXfrm rot="-5400000">
        <a:off x="3821933" y="3118774"/>
        <a:ext cx="3821933" cy="1871264"/>
      </dsp:txXfrm>
    </dsp:sp>
    <dsp:sp modelId="{E3222629-9533-4A88-B9F1-A3EF4B062AB1}">
      <dsp:nvSpPr>
        <dsp:cNvPr id="0" name=""/>
        <dsp:cNvSpPr/>
      </dsp:nvSpPr>
      <dsp:spPr>
        <a:xfrm>
          <a:off x="2675353" y="1871264"/>
          <a:ext cx="2293159" cy="1247509"/>
        </a:xfrm>
        <a:prstGeom prst="roundRect">
          <a:avLst/>
        </a:prstGeom>
        <a:solidFill>
          <a:schemeClr val="accent5">
            <a:tint val="4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Access Control</a:t>
          </a:r>
        </a:p>
      </dsp:txBody>
      <dsp:txXfrm>
        <a:off x="2736251" y="1932162"/>
        <a:ext cx="2171363" cy="112571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mn-lt"/>
              </a:rPr>
            </a:fld>
            <a:endParaRPr lang="en-US" sz="1200" b="0" strike="noStrike" spc="-1" dirty="0">
              <a:latin typeface="Calibri (Bod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Calibri (Body)"/>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mn-lt"/>
              </a:rPr>
            </a:fld>
            <a:endParaRPr lang="en-US" sz="1200" b="0" strike="noStrike" spc="-1" dirty="0">
              <a:latin typeface="Calibri (Bod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9FE951D-2693-42A3-8184-AA6844CE8033}"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8819D676-A3F3-4985-BC72-7D53AD79F9FF}"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0935CD-8D46-4AF5-808A-B6B87810AC92}"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84BFDF9-EB9D-4420-944C-CD7FF15FBF16}"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6E1C6E-3EDA-4FE8-B220-BFACF5EA824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987BDCC-EB01-4841-B2CF-9AC7D544D934}"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C4E2785-F2E3-4A9A-93A7-0AD2203F9BCD}"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EC0FDA7-AED3-4670-B80A-8EDA3B758DB2}" type="datetime1">
              <a:rPr lang="en-US" smtClean="0"/>
            </a:fld>
            <a:endParaRPr lang="en-US"/>
          </a:p>
        </p:txBody>
      </p:sp>
      <p:sp>
        <p:nvSpPr>
          <p:cNvPr id="8" name="Footer Placeholder 7"/>
          <p:cNvSpPr>
            <a:spLocks noGrp="1"/>
          </p:cNvSpPr>
          <p:nvPr>
            <p:ph type="ftr" sz="quarter" idx="11"/>
          </p:nvPr>
        </p:nvSpPr>
        <p:spPr/>
        <p:txBody>
          <a:bodyPr/>
          <a:lstStyle/>
          <a:p>
            <a:r>
              <a:rPr lang="en-US"/>
              <a:t>Harsha Gupta             Cyber security ANC0301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E230F9E-3BB1-4AF1-BA41-883411972BA0}" type="datetime1">
              <a:rPr lang="en-US" smtClean="0"/>
            </a:fld>
            <a:endParaRPr lang="en-US"/>
          </a:p>
        </p:txBody>
      </p:sp>
      <p:sp>
        <p:nvSpPr>
          <p:cNvPr id="4" name="Footer Placeholder 3"/>
          <p:cNvSpPr>
            <a:spLocks noGrp="1"/>
          </p:cNvSpPr>
          <p:nvPr>
            <p:ph type="ftr" sz="quarter" idx="11"/>
          </p:nvPr>
        </p:nvSpPr>
        <p:spPr/>
        <p:txBody>
          <a:bodyPr/>
          <a:lstStyle/>
          <a:p>
            <a:r>
              <a:rPr lang="en-US"/>
              <a:t>Harsha Gupta             Cyber security ANC0301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BE63-E79D-4D02-9FD0-E3D6C080AC1D}" type="datetime1">
              <a:rPr lang="en-US" smtClean="0"/>
            </a:fld>
            <a:endParaRPr lang="en-US"/>
          </a:p>
        </p:txBody>
      </p:sp>
      <p:sp>
        <p:nvSpPr>
          <p:cNvPr id="3" name="Footer Placeholder 2"/>
          <p:cNvSpPr>
            <a:spLocks noGrp="1"/>
          </p:cNvSpPr>
          <p:nvPr>
            <p:ph type="ftr" sz="quarter" idx="11"/>
          </p:nvPr>
        </p:nvSpPr>
        <p:spPr/>
        <p:txBody>
          <a:bodyPr/>
          <a:lstStyle/>
          <a:p>
            <a:r>
              <a:rPr lang="en-US"/>
              <a:t>Harsha Gupta             Cyber security ANC0301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3C10A0-9E54-432A-9C2F-669EA87218CF}"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8A00CBF-7CF2-4FEF-A266-EED8CB0CB3F6}"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2578"/>
            <a:ext cx="1295581" cy="933580"/>
          </a:xfrm>
          <a:prstGeom prst="rect">
            <a:avLst/>
          </a:prstGeom>
        </p:spPr>
      </p:pic>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E92584-089E-4C86-B080-3D95BDF7FCD4}"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6112BB5-3FB4-4135-8CF7-1879B57E4E9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4FAEE00-797F-4F9B-B17A-E9823BAD3460}"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E905D8E-80FD-43B2-856F-EBF16B798AFA}" type="datetime1">
              <a:rPr lang="en-US" smtClean="0"/>
            </a:fld>
            <a:endParaRPr lang="en-US"/>
          </a:p>
        </p:txBody>
      </p:sp>
      <p:sp>
        <p:nvSpPr>
          <p:cNvPr id="5" name="Footer Placeholder 4"/>
          <p:cNvSpPr>
            <a:spLocks noGrp="1"/>
          </p:cNvSpPr>
          <p:nvPr>
            <p:ph type="ftr" sz="quarter" idx="11"/>
          </p:nvPr>
        </p:nvSpPr>
        <p:spPr/>
        <p:txBody>
          <a:bodyPr/>
          <a:lstStyle/>
          <a:p>
            <a:r>
              <a:rPr lang="en-US"/>
              <a:t>Harsha Gupta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BD1E790-A4AE-4ED3-B34B-D5AEB04BC025}"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FF2B070-E682-4079-80FC-4E2480D42A76}" type="datetime1">
              <a:rPr lang="en-US" smtClean="0"/>
            </a:fld>
            <a:endParaRPr lang="en-US"/>
          </a:p>
        </p:txBody>
      </p:sp>
      <p:sp>
        <p:nvSpPr>
          <p:cNvPr id="8" name="Footer Placeholder 7"/>
          <p:cNvSpPr>
            <a:spLocks noGrp="1"/>
          </p:cNvSpPr>
          <p:nvPr>
            <p:ph type="ftr" sz="quarter" idx="11"/>
          </p:nvPr>
        </p:nvSpPr>
        <p:spPr/>
        <p:txBody>
          <a:bodyPr/>
          <a:lstStyle/>
          <a:p>
            <a:r>
              <a:rPr lang="en-US"/>
              <a:t>Harsha Gupta             Cyber security ANC0301                                     Unit 3</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23729D2-6A63-4508-98F6-7366EFCB2940}" type="datetime1">
              <a:rPr lang="en-US" smtClean="0"/>
            </a:fld>
            <a:endParaRPr lang="en-US"/>
          </a:p>
        </p:txBody>
      </p:sp>
      <p:sp>
        <p:nvSpPr>
          <p:cNvPr id="4" name="Footer Placeholder 3"/>
          <p:cNvSpPr>
            <a:spLocks noGrp="1"/>
          </p:cNvSpPr>
          <p:nvPr>
            <p:ph type="ftr" sz="quarter" idx="11"/>
          </p:nvPr>
        </p:nvSpPr>
        <p:spPr/>
        <p:txBody>
          <a:bodyPr/>
          <a:lstStyle/>
          <a:p>
            <a:r>
              <a:rPr lang="en-US"/>
              <a:t>Harsha Gupta             Cyber security ANC0301                                     Unit 3</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 y="12192"/>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98012F-7F5E-4537-BD59-3B62DC7F69AD}" type="datetime1">
              <a:rPr lang="en-US" smtClean="0"/>
            </a:fld>
            <a:endParaRPr lang="en-US"/>
          </a:p>
        </p:txBody>
      </p:sp>
      <p:sp>
        <p:nvSpPr>
          <p:cNvPr id="3" name="Footer Placeholder 2"/>
          <p:cNvSpPr>
            <a:spLocks noGrp="1"/>
          </p:cNvSpPr>
          <p:nvPr>
            <p:ph type="ftr" sz="quarter" idx="11"/>
          </p:nvPr>
        </p:nvSpPr>
        <p:spPr/>
        <p:txBody>
          <a:bodyPr/>
          <a:lstStyle/>
          <a:p>
            <a:r>
              <a:rPr lang="en-US"/>
              <a:t>Harsha Gupta             Cyber security ANC0301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789D2A8-A943-49E7-9E21-1B1E5258E6AB}"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E5F106D-DB1C-435B-B190-A267DB3B4155}" type="datetime1">
              <a:rPr lang="en-US" smtClean="0"/>
            </a:fld>
            <a:endParaRPr lang="en-US"/>
          </a:p>
        </p:txBody>
      </p:sp>
      <p:sp>
        <p:nvSpPr>
          <p:cNvPr id="6" name="Footer Placeholder 5"/>
          <p:cNvSpPr>
            <a:spLocks noGrp="1"/>
          </p:cNvSpPr>
          <p:nvPr>
            <p:ph type="ftr" sz="quarter" idx="11"/>
          </p:nvPr>
        </p:nvSpPr>
        <p:spPr/>
        <p:txBody>
          <a:bodyPr/>
          <a:lstStyle/>
          <a:p>
            <a:r>
              <a:rPr lang="en-US"/>
              <a:t>Harsha Gupta             Cyber security ANC0301                                     Unit 3</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8EB61-9F09-4BFB-AFBF-C3D71F5BC45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3</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5E2B-5509-4A61-B8F5-9F6D29E2D0A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Harsha Gupta             Cyber security ANC0301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3.png"/><Relationship Id="rId1" Type="http://schemas.openxmlformats.org/officeDocument/2006/relationships/image" Target="../media/image4.png"/></Relationships>
</file>

<file path=ppt/slides/_rels/slide10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image" Target="../media/image7.png"/></Relationships>
</file>

<file path=ppt/slides/_rels/slide10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image" Target="../media/image7.png"/></Relationships>
</file>

<file path=ppt/slides/_rels/slide10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6.png"/><Relationship Id="rId1" Type="http://schemas.openxmlformats.org/officeDocument/2006/relationships/image" Target="../media/image7.png"/></Relationships>
</file>

<file path=ppt/slides/_rels/slide10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image" Target="../media/image7.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10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onlinecourses.swayam2.ac.in/cec20_cs09/unit?unit=59&amp;lesson=66" TargetMode="External"/><Relationship Id="rId3" Type="http://schemas.openxmlformats.org/officeDocument/2006/relationships/hyperlink" Target="https://www.cisco.com/c/dam/en_us/training-events/le21/le34/downloads/689/academy/2008/sessions/BRK-134T_VPNs_Simplified.pdf" TargetMode="External"/><Relationship Id="rId2" Type="http://schemas.openxmlformats.org/officeDocument/2006/relationships/hyperlink" Target="https://link.springer.com/content/pdf/10.1007/978-0-387-73269-5_6.pdf" TargetMode="External"/><Relationship Id="rId1" Type="http://schemas.openxmlformats.org/officeDocument/2006/relationships/image" Target="../media/image7.png"/></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hyperlink" Target="https://www.javatpoint.com/cyber-security-introduction" TargetMode="Externa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hyperlink" Target="https://youtu.be/8caqok3ah8o" TargetMode="External"/><Relationship Id="rId1" Type="http://schemas.openxmlformats.org/officeDocument/2006/relationships/hyperlink" Target="https://youtu.be/snJGzyXzVec" TargetMode="Externa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png"/><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hyperlink" Target="https://youtu.be/cUvMIOdaSBs" TargetMode="Externa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hyperlink" Target="https://youtu.be/xwgecIX3E4I" TargetMode="External"/><Relationship Id="rId1" Type="http://schemas.openxmlformats.org/officeDocument/2006/relationships/hyperlink" Target="https://youtu.be/Ye2H1n2MtIc" TargetMode="Externa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https://en.wikipedia.org/wiki/Output_device" TargetMode="External"/><Relationship Id="rId2" Type="http://schemas.openxmlformats.org/officeDocument/2006/relationships/hyperlink" Target="https://en.wikipedia.org/wiki/Input_device" TargetMode="External"/><Relationship Id="rId1"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7.png"/><Relationship Id="rId2" Type="http://schemas.openxmlformats.org/officeDocument/2006/relationships/hyperlink" Target="https://youtu.be/xwgecIX3E4I" TargetMode="External"/><Relationship Id="rId1" Type="http://schemas.openxmlformats.org/officeDocument/2006/relationships/hyperlink" Target="https://youtu.be/Ye2H1n2MtIc" TargetMode="Externa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image" Target="../media/image7.png"/></Relationships>
</file>

<file path=ppt/slides/_rels/slide76.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77.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2.xml"/><Relationship Id="rId7" Type="http://schemas.openxmlformats.org/officeDocument/2006/relationships/image" Target="../media/image4.png"/><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7.png"/></Relationships>
</file>

<file path=ppt/slides/_rels/slide78.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2.xml"/><Relationship Id="rId7" Type="http://schemas.openxmlformats.org/officeDocument/2006/relationships/image" Target="../media/image4.png"/><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image" Target="../media/image7.png"/></Relationships>
</file>

<file path=ppt/slides/_rels/slide7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18.jpeg"/><Relationship Id="rId2" Type="http://schemas.openxmlformats.org/officeDocument/2006/relationships/image" Target="../media/image4.png"/><Relationship Id="rId1" Type="http://schemas.openxmlformats.org/officeDocument/2006/relationships/image" Target="../media/image7.png"/></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7.png"/></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2.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image" Target="../media/image7.png"/><Relationship Id="rId7" Type="http://schemas.openxmlformats.org/officeDocument/2006/relationships/hyperlink" Target="https://youtu.be/xwgecIX3E4I" TargetMode="External"/><Relationship Id="rId6" Type="http://schemas.openxmlformats.org/officeDocument/2006/relationships/hyperlink" Target="https://youtu.be/Ye2H1n2MtIc" TargetMode="External"/><Relationship Id="rId5" Type="http://schemas.openxmlformats.org/officeDocument/2006/relationships/hyperlink" Target="https://youtu.be/0a264Edp5l0" TargetMode="External"/><Relationship Id="rId4" Type="http://schemas.openxmlformats.org/officeDocument/2006/relationships/hyperlink" Target="https://youtu.be/cUvMIOdaSBs" TargetMode="External"/><Relationship Id="rId3" Type="http://schemas.openxmlformats.org/officeDocument/2006/relationships/hyperlink" Target="https://youtu.be/WPU2eisvqXE" TargetMode="External"/><Relationship Id="rId2" Type="http://schemas.openxmlformats.org/officeDocument/2006/relationships/hyperlink" Target="https://youtu.be/8caqok3ah8o" TargetMode="External"/><Relationship Id="rId10" Type="http://schemas.openxmlformats.org/officeDocument/2006/relationships/slideLayout" Target="../slideLayouts/slideLayout2.xml"/><Relationship Id="rId1" Type="http://schemas.openxmlformats.org/officeDocument/2006/relationships/hyperlink" Target="https://youtu.be/snJGzyXzVec" TargetMode="External"/></Relationships>
</file>

<file path=ppt/slides/_rels/slide9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0.png"/><Relationship Id="rId1"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1.png"/><Relationship Id="rId1"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a:bodyPr>
          <a:lstStyle/>
          <a:p>
            <a:r>
              <a:rPr lang="en-US" sz="4000" dirty="0">
                <a:solidFill>
                  <a:schemeClr val="tx1"/>
                </a:solidFill>
              </a:rPr>
              <a:t> S</a:t>
            </a:r>
            <a:r>
              <a:rPr lang="en-IN" altLang="en-US" sz="4000" dirty="0">
                <a:solidFill>
                  <a:schemeClr val="tx1"/>
                </a:solidFill>
              </a:rPr>
              <a:t>ecure System Development</a:t>
            </a:r>
            <a:endParaRPr lang="en-IN" altLang="en-US" sz="4000" dirty="0">
              <a:solidFill>
                <a:schemeClr val="tx1"/>
              </a:solidFill>
            </a:endParaRPr>
          </a:p>
        </p:txBody>
      </p:sp>
      <p:sp>
        <p:nvSpPr>
          <p:cNvPr id="6" name="Subtitle 2"/>
          <p:cNvSpPr txBox="1"/>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lnSpcReduction="20000"/>
          </a:bodyPr>
          <a:lstStyle/>
          <a:p>
            <a:pPr algn="ctr">
              <a:spcBef>
                <a:spcPct val="20000"/>
              </a:spcBef>
              <a:defRPr/>
            </a:pPr>
            <a:r>
              <a:rPr lang="en-US" sz="2400" dirty="0">
                <a:solidFill>
                  <a:schemeClr val="tx1"/>
                </a:solidFill>
              </a:rPr>
              <a:t>Mr. Sujeet Singh Bhadouria</a:t>
            </a:r>
            <a:endParaRPr lang="en-US" sz="2400" dirty="0">
              <a:solidFill>
                <a:schemeClr val="tx1"/>
              </a:solidFill>
            </a:endParaRPr>
          </a:p>
          <a:p>
            <a:pPr lvl="0" algn="ctr">
              <a:spcBef>
                <a:spcPct val="20000"/>
              </a:spcBef>
              <a:defRPr/>
            </a:pPr>
            <a:r>
              <a:rPr lang="en-US" sz="2400" dirty="0">
                <a:solidFill>
                  <a:schemeClr val="tx1"/>
                </a:solidFill>
              </a:rPr>
              <a:t>Assistant Professor</a:t>
            </a:r>
            <a:endParaRPr lang="en-US" sz="2400" dirty="0">
              <a:solidFill>
                <a:schemeClr val="tx1"/>
              </a:solidFill>
            </a:endParaRPr>
          </a:p>
          <a:p>
            <a:pPr algn="ctr">
              <a:spcBef>
                <a:spcPct val="20000"/>
              </a:spcBef>
              <a:defRPr/>
            </a:pPr>
            <a:r>
              <a:rPr lang="en-US" sz="2400" dirty="0">
                <a:solidFill>
                  <a:schemeClr val="tx1"/>
                </a:solidFill>
              </a:rPr>
              <a:t>(CSE)</a:t>
            </a:r>
            <a:endParaRPr lang="en-US" sz="2400" dirty="0">
              <a:solidFill>
                <a:schemeClr val="tx1"/>
              </a:solidFill>
              <a:cs typeface="Calibri" panose="020F0502020204030204"/>
            </a:endParaRPr>
          </a:p>
          <a:p>
            <a:pPr lvl="0" algn="ctr">
              <a:spcBef>
                <a:spcPct val="20000"/>
              </a:spcBef>
              <a:defRPr/>
            </a:pPr>
            <a:r>
              <a:rPr lang="en-US" sz="2400" dirty="0">
                <a:solidFill>
                  <a:schemeClr val="tx1"/>
                </a:solidFill>
              </a:rPr>
              <a:t>NIET, Gr. Noida</a:t>
            </a: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1"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2054FEB7-6894-483C-819B-AE385718CE94}" type="datetime1">
              <a:rPr lang="en-US" smtClean="0"/>
            </a:fld>
            <a:endParaRPr lang="en-US" dirty="0"/>
          </a:p>
        </p:txBody>
      </p:sp>
      <p:sp>
        <p:nvSpPr>
          <p:cNvPr id="10" name="Slide Number Placeholder 9"/>
          <p:cNvSpPr>
            <a:spLocks noGrp="1"/>
          </p:cNvSpPr>
          <p:nvPr>
            <p:ph type="sldNum" sz="quarter" idx="12"/>
          </p:nvPr>
        </p:nvSpPr>
        <p:spPr/>
        <p:txBody>
          <a:bodyPr/>
          <a:lstStyle/>
          <a:p>
            <a:r>
              <a:rPr lang="en-US"/>
              <a:t>3</a:t>
            </a:r>
            <a:endParaRPr lang="en-US"/>
          </a:p>
        </p:txBody>
      </p:sp>
      <p:pic>
        <p:nvPicPr>
          <p:cNvPr id="11" name="Picture 4" descr="C:\Users\Manks\Downloads\speak.png"/>
          <p:cNvPicPr>
            <a:picLocks noChangeAspect="1" noChangeArrowheads="1"/>
          </p:cNvPicPr>
          <p:nvPr/>
        </p:nvPicPr>
        <p:blipFill>
          <a:blip r:embed="rId2" cstate="print"/>
          <a:srcRect/>
          <a:stretch>
            <a:fillRect/>
          </a:stretch>
        </p:blipFill>
        <p:spPr bwMode="auto">
          <a:xfrm>
            <a:off x="6477000" y="2428868"/>
            <a:ext cx="1524000" cy="1524000"/>
          </a:xfrm>
          <a:prstGeom prst="rect">
            <a:avLst/>
          </a:prstGeom>
          <a:noFill/>
        </p:spPr>
      </p:pic>
      <p:sp>
        <p:nvSpPr>
          <p:cNvPr id="12" name="Subtitle 2"/>
          <p:cNvSpPr txBox="1"/>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kumimoji="0" lang="en-IN" altLang="en-US" sz="2500" b="0" i="0" u="none" strike="noStrike" kern="1200" cap="none" spc="0" normalizeH="0" noProof="0" dirty="0">
                <a:ln>
                  <a:noFill/>
                </a:ln>
                <a:solidFill>
                  <a:schemeClr val="tx1"/>
                </a:solidFill>
                <a:effectLst/>
                <a:uLnTx/>
                <a:uFillTx/>
                <a:latin typeface="+mn-lt"/>
                <a:ea typeface="+mn-ea"/>
                <a:cs typeface="+mn-cs"/>
              </a:rPr>
              <a:t>3</a:t>
            </a:r>
            <a:endParaRPr kumimoji="0" lang="en-IN" alt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Sujeet Singh Bhadouria         Cyber security ANC0301                                     Unit 2</a:t>
            </a:r>
            <a:endParaRPr lang="en-US" dirty="0"/>
          </a:p>
        </p:txBody>
      </p:sp>
      <p:sp>
        <p:nvSpPr>
          <p:cNvPr id="14" name="Subtitle 2"/>
          <p:cNvSpPr txBox="1"/>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mn-lt"/>
                <a:ea typeface="+mn-ea"/>
                <a:cs typeface="+mn-cs"/>
              </a:rPr>
              <a:t>Cyber Security</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dirty="0">
                <a:solidFill>
                  <a:schemeClr val="tx1"/>
                </a:solidFill>
              </a:rPr>
              <a:t>ANC0301</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noProof="0" dirty="0">
                <a:ln>
                  <a:noFill/>
                </a:ln>
                <a:solidFill>
                  <a:schemeClr val="tx1"/>
                </a:solidFill>
                <a:effectLst/>
                <a:uLnTx/>
                <a:uFillTx/>
                <a:latin typeface="+mn-lt"/>
                <a:ea typeface="+mn-ea"/>
                <a:cs typeface="+mn-cs"/>
              </a:rPr>
              <a:t>(B Tech </a:t>
            </a:r>
            <a:r>
              <a:rPr lang="en-US" sz="2000" b="1" dirty="0">
                <a:solidFill>
                  <a:schemeClr val="tx1"/>
                </a:solidFill>
              </a:rPr>
              <a:t>III</a:t>
            </a:r>
            <a:r>
              <a:rPr kumimoji="0" lang="en-US" sz="2000" b="1" i="0" u="none" strike="noStrike" kern="1200" cap="none" spc="0" normalizeH="0" baseline="30000" noProof="0" dirty="0" err="1">
                <a:ln>
                  <a:noFill/>
                </a:ln>
                <a:solidFill>
                  <a:schemeClr val="tx1"/>
                </a:solidFill>
                <a:effectLst/>
                <a:uLnTx/>
                <a:uFillTx/>
                <a:latin typeface="+mn-lt"/>
                <a:ea typeface="+mn-ea"/>
                <a:cs typeface="+mn-cs"/>
              </a:rPr>
              <a:t>rd</a:t>
            </a:r>
            <a:r>
              <a:rPr kumimoji="0" lang="en-US" sz="2000" b="1" i="0" u="none" strike="noStrike" kern="1200" cap="none" spc="0" normalizeH="0" noProof="0" dirty="0">
                <a:ln>
                  <a:noFill/>
                </a:ln>
                <a:solidFill>
                  <a:schemeClr val="tx1"/>
                </a:solidFill>
                <a:effectLst/>
                <a:uLnTx/>
                <a:uFillTx/>
                <a:latin typeface="+mn-lt"/>
                <a:ea typeface="+mn-ea"/>
                <a:cs typeface="+mn-cs"/>
              </a:rPr>
              <a:t> 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410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Outcomes</a:t>
            </a:r>
            <a:endParaRPr lang="en-US" sz="3000">
              <a:solidFill>
                <a:schemeClr val="dk1"/>
              </a:solidFill>
            </a:endParaRPr>
          </a:p>
        </p:txBody>
      </p:sp>
      <p:sp>
        <p:nvSpPr>
          <p:cNvPr id="254" name="CustomShape 2"/>
          <p:cNvSpPr/>
          <p:nvPr/>
        </p:nvSpPr>
        <p:spPr>
          <a:xfrm>
            <a:off x="685800" y="1066800"/>
            <a:ext cx="8458200" cy="526152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457200" indent="-456565" algn="just">
              <a:lnSpc>
                <a:spcPct val="100000"/>
              </a:lnSpc>
              <a:buClr>
                <a:srgbClr val="000000"/>
              </a:buClr>
              <a:buFont typeface="Calibri" panose="020F0502020204030204"/>
              <a:buAutoNum type="arabicPeriod"/>
            </a:pPr>
            <a:r>
              <a:rPr lang="en-US" sz="2000" dirty="0">
                <a:solidFill>
                  <a:schemeClr val="dk1"/>
                </a:solidFill>
              </a:rPr>
              <a:t>Engineering knowledge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r>
              <a:rPr lang="en-US" sz="2000" dirty="0">
                <a:solidFill>
                  <a:schemeClr val="dk1"/>
                </a:solidFill>
              </a:rPr>
              <a:t>Problem analysis</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a:pPr>
            <a:r>
              <a:rPr lang="en-US" sz="2000" dirty="0">
                <a:solidFill>
                  <a:schemeClr val="dk1"/>
                </a:solidFill>
              </a:rPr>
              <a:t>Design/development of solutions</a:t>
            </a:r>
            <a:endParaRPr lang="en-US" sz="2000" dirty="0">
              <a:solidFill>
                <a:schemeClr val="dk1"/>
              </a:solidFill>
            </a:endParaRPr>
          </a:p>
          <a:p>
            <a:pPr algn="just">
              <a:lnSpc>
                <a:spcPct val="100000"/>
              </a:lnSpc>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4"/>
            </a:pPr>
            <a:r>
              <a:rPr lang="en-US" sz="2000" dirty="0">
                <a:solidFill>
                  <a:schemeClr val="dk1"/>
                </a:solidFill>
              </a:rPr>
              <a:t>Conduct investigations of complex problems</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4"/>
            </a:pPr>
            <a:endParaRPr lang="en-US" sz="2000" dirty="0">
              <a:solidFill>
                <a:schemeClr val="dk1"/>
              </a:solidFill>
            </a:endParaRPr>
          </a:p>
          <a:p>
            <a:pPr marL="457200" indent="-456565" algn="just">
              <a:buClr>
                <a:srgbClr val="000000"/>
              </a:buClr>
            </a:pPr>
            <a:r>
              <a:rPr lang="en-US" sz="2000" dirty="0">
                <a:solidFill>
                  <a:schemeClr val="dk1"/>
                </a:solidFill>
              </a:rPr>
              <a:t>5.      Modern tool usage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6"/>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6"/>
            </a:pPr>
            <a:r>
              <a:rPr lang="en-US" sz="2000" dirty="0">
                <a:solidFill>
                  <a:schemeClr val="dk1"/>
                </a:solidFill>
              </a:rPr>
              <a:t>The engineer and society</a:t>
            </a:r>
            <a:endParaRPr lang="en-US" sz="2000" dirty="0">
              <a:solidFill>
                <a:schemeClr val="dk1"/>
              </a:solidFill>
            </a:endParaRPr>
          </a:p>
          <a:p>
            <a:pPr algn="just">
              <a:lnSpc>
                <a:spcPct val="100000"/>
              </a:lnSpc>
            </a:pPr>
            <a:endParaRPr lang="en-US" sz="2000" dirty="0">
              <a:solidFill>
                <a:schemeClr val="dk1"/>
              </a:solidFill>
            </a:endParaRPr>
          </a:p>
          <a:p>
            <a:pPr marL="514350" indent="-514350" algn="just">
              <a:lnSpc>
                <a:spcPct val="100000"/>
              </a:lnSpc>
              <a:buClr>
                <a:srgbClr val="000000"/>
              </a:buClr>
              <a:buFont typeface="Calibri" panose="020F0502020204030204"/>
              <a:buAutoNum type="arabicPeriod" startAt="7"/>
            </a:pPr>
            <a:r>
              <a:rPr lang="en-US" sz="2000" dirty="0">
                <a:solidFill>
                  <a:schemeClr val="dk1"/>
                </a:solidFill>
              </a:rPr>
              <a:t>Environment and sustainability</a:t>
            </a:r>
            <a:endParaRPr lang="en-US" sz="2000" dirty="0">
              <a:solidFill>
                <a:schemeClr val="dk1"/>
              </a:solidFill>
            </a:endParaRPr>
          </a:p>
          <a:p>
            <a:pPr marL="457200" indent="-456565" algn="just">
              <a:lnSpc>
                <a:spcPct val="100000"/>
              </a:lnSpc>
            </a:pPr>
            <a:r>
              <a:rPr lang="en-US" sz="2200" spc="-1" dirty="0">
                <a:solidFill>
                  <a:srgbClr val="000000"/>
                </a:solidFill>
                <a:latin typeface="Calibri (Body)"/>
                <a:cs typeface="Times New Roman" panose="02020603050405020304" pitchFamily="18" charset="0"/>
              </a:rPr>
              <a:t> </a:t>
            </a:r>
            <a:endParaRPr lang="en-US" sz="2200" spc="-1" dirty="0">
              <a:latin typeface="Calibri (Body)"/>
              <a:cs typeface="Times New Roman" panose="02020603050405020304" pitchFamily="18" charset="0"/>
            </a:endParaRPr>
          </a:p>
          <a:p>
            <a:pPr marL="457200" indent="-456565" algn="just">
              <a:lnSpc>
                <a:spcPct val="100000"/>
              </a:lnSpc>
              <a:buClr>
                <a:srgbClr val="000000"/>
              </a:buClr>
              <a:buFont typeface="Calibri" panose="020F0502020204030204"/>
              <a:buAutoNum type="arabicPeriod" startAt="4"/>
            </a:pPr>
            <a:endParaRPr lang="en-US" sz="2200" b="0" strike="noStrike" spc="-1" dirty="0">
              <a:latin typeface="Calibri (Body)"/>
              <a:cs typeface="Times New Roman" panose="02020603050405020304" pitchFamily="18" charset="0"/>
            </a:endParaRPr>
          </a:p>
          <a:p>
            <a:pPr algn="just">
              <a:lnSpc>
                <a:spcPct val="100000"/>
              </a:lnSpc>
            </a:pPr>
            <a:endParaRPr lang="en-US" sz="2200" b="0" strike="noStrike" spc="-1" dirty="0">
              <a:latin typeface="Calibri (Body)"/>
              <a:cs typeface="Times New Roman" panose="02020603050405020304" pitchFamily="18" charset="0"/>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76F760C2-1064-41D7-A73A-4A36536F4A69}" type="datetime1">
              <a:rPr lang="en-US" smtClean="0"/>
            </a:fld>
            <a:endParaRPr lang="en-US"/>
          </a:p>
        </p:txBody>
      </p:sp>
      <p:sp>
        <p:nvSpPr>
          <p:cNvPr id="3" name="Footer Placeholder 2"/>
          <p:cNvSpPr>
            <a:spLocks noGrp="1"/>
          </p:cNvSpPr>
          <p:nvPr>
            <p:ph type="ftr" sz="quarter" idx="11"/>
          </p:nvPr>
        </p:nvSpPr>
        <p:spPr>
          <a:xfrm>
            <a:off x="3124200" y="6328301"/>
            <a:ext cx="4676716" cy="435247"/>
          </a:xfrm>
        </p:spPr>
        <p:txBody>
          <a:bodyPr/>
          <a:lstStyle/>
          <a:p>
            <a:r>
              <a:rPr lang="en-US"/>
              <a:t>Sujeet Singh Bhadouria              Cyber security ANC0301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732081" y="985385"/>
            <a:ext cx="7567641" cy="5153698"/>
          </a:xfrm>
          <a:prstGeom prst="rect">
            <a:avLst/>
          </a:prstGeom>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8F1463-0077-42E8-8D9B-F716B109AF6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1"/>
          <p:cNvPicPr>
            <a:picLocks noChangeAspect="1" noChangeArrowheads="1"/>
          </p:cNvPicPr>
          <p:nvPr/>
        </p:nvPicPr>
        <p:blipFill>
          <a:blip r:embed="rId2" cstate="print"/>
          <a:srcRect/>
          <a:stretch>
            <a:fillRect/>
          </a:stretch>
        </p:blipFill>
        <p:spPr bwMode="auto">
          <a:xfrm>
            <a:off x="1285852" y="857232"/>
            <a:ext cx="6715172" cy="5530883"/>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7BF134-36DF-4B30-92A3-C6DC0267115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2"/>
          <p:cNvPicPr>
            <a:picLocks noChangeAspect="1" noChangeArrowheads="1"/>
          </p:cNvPicPr>
          <p:nvPr/>
        </p:nvPicPr>
        <p:blipFill>
          <a:blip r:embed="rId2" cstate="print"/>
          <a:srcRect/>
          <a:stretch>
            <a:fillRect/>
          </a:stretch>
        </p:blipFill>
        <p:spPr bwMode="auto">
          <a:xfrm>
            <a:off x="1142975" y="1000108"/>
            <a:ext cx="7404853" cy="5344002"/>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173397-C7C3-4EFB-A959-EEFFA4579C8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1" name="Picture 2"/>
          <p:cNvPicPr>
            <a:picLocks noChangeAspect="1" noChangeArrowheads="1"/>
          </p:cNvPicPr>
          <p:nvPr/>
        </p:nvPicPr>
        <p:blipFill>
          <a:blip r:embed="rId2" cstate="print"/>
          <a:srcRect/>
          <a:stretch>
            <a:fillRect/>
          </a:stretch>
        </p:blipFill>
        <p:spPr bwMode="auto">
          <a:xfrm>
            <a:off x="446020" y="911926"/>
            <a:ext cx="8055070" cy="5160280"/>
          </a:xfrm>
          <a:prstGeom prst="rect">
            <a:avLst/>
          </a:prstGeom>
          <a:noFill/>
          <a:ln w="9525">
            <a:noFill/>
            <a:miter lim="800000"/>
            <a:headEnd/>
            <a:tailEnd/>
          </a:ln>
          <a:effectLst/>
        </p:spPr>
      </p:pic>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0C4750-E7B5-423C-BD97-6490BB543C2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Old</a:t>
            </a:r>
            <a:r>
              <a:rPr kumimoji="0" lang="en-US" sz="3000" b="0" i="0" u="none" strike="noStrike" kern="1200" cap="none" spc="0" normalizeH="0" noProof="0">
                <a:ln>
                  <a:noFill/>
                </a:ln>
                <a:solidFill>
                  <a:schemeClr val="dk1"/>
                </a:solidFill>
                <a:effectLst/>
                <a:uLnTx/>
                <a:uFillTx/>
                <a:latin typeface="+mn-lt"/>
                <a:ea typeface="+mn-ea"/>
                <a:cs typeface="+mn-cs"/>
              </a:rPr>
              <a:t> Question Papers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2"/>
          <p:cNvPicPr>
            <a:picLocks noChangeAspect="1" noChangeArrowheads="1"/>
          </p:cNvPicPr>
          <p:nvPr/>
        </p:nvPicPr>
        <p:blipFill>
          <a:blip r:embed="rId2" cstate="print"/>
          <a:srcRect/>
          <a:stretch>
            <a:fillRect/>
          </a:stretch>
        </p:blipFill>
        <p:spPr bwMode="auto">
          <a:xfrm>
            <a:off x="857224" y="1142984"/>
            <a:ext cx="7500990" cy="5093865"/>
          </a:xfrm>
          <a:prstGeom prst="rect">
            <a:avLst/>
          </a:prstGeom>
          <a:noFill/>
          <a:ln w="9525">
            <a:noFill/>
            <a:miter lim="800000"/>
            <a:headEnd/>
            <a:tailEnd/>
          </a:ln>
          <a:effectLst/>
        </p:spPr>
      </p:pic>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spcAft>
                <a:spcPts val="1200"/>
              </a:spcAft>
              <a:buFont typeface="+mj-lt"/>
              <a:buAutoNum type="arabicPeriod"/>
            </a:pPr>
            <a:r>
              <a:rPr lang="en-IN" sz="2200" dirty="0">
                <a:latin typeface="Calibri (Body)"/>
              </a:rPr>
              <a:t>Do vulnerabilities play a vital role in cyber security? Justify </a:t>
            </a:r>
            <a:endParaRPr lang="en-IN" sz="2200" dirty="0">
              <a:latin typeface="Calibri (Body)"/>
            </a:endParaRPr>
          </a:p>
          <a:p>
            <a:pPr marL="457200" indent="-457200" algn="just">
              <a:spcAft>
                <a:spcPts val="1200"/>
              </a:spcAft>
              <a:buFont typeface="+mj-lt"/>
              <a:buAutoNum type="arabicPeriod"/>
            </a:pPr>
            <a:r>
              <a:rPr lang="en-IN" sz="2200" dirty="0">
                <a:latin typeface="Calibri (Body)"/>
              </a:rPr>
              <a:t>Elaborate the term access control? What is include in authorization process for (File, Program, Data rights)?</a:t>
            </a:r>
            <a:endParaRPr lang="en-IN" sz="2200" dirty="0">
              <a:latin typeface="Calibri (Body)"/>
            </a:endParaRPr>
          </a:p>
          <a:p>
            <a:pPr marL="457200" indent="-457200" algn="just">
              <a:spcAft>
                <a:spcPts val="1200"/>
              </a:spcAft>
              <a:buFont typeface="+mj-lt"/>
              <a:buAutoNum type="arabicPeriod"/>
            </a:pPr>
            <a:r>
              <a:rPr lang="en-IN" sz="2200" dirty="0">
                <a:latin typeface="Calibri (Body)"/>
              </a:rPr>
              <a:t>Describe in brief the application development security.</a:t>
            </a:r>
            <a:endParaRPr lang="en-IN" sz="2200" dirty="0">
              <a:latin typeface="Calibri (Body)"/>
            </a:endParaRPr>
          </a:p>
          <a:p>
            <a:pPr marL="457200" indent="-457200" algn="just">
              <a:spcAft>
                <a:spcPts val="1200"/>
              </a:spcAft>
              <a:buFont typeface="+mj-lt"/>
              <a:buAutoNum type="arabicPeriod"/>
            </a:pPr>
            <a:r>
              <a:rPr lang="en-US" sz="2200" dirty="0">
                <a:latin typeface="Calibri (Body)"/>
              </a:rPr>
              <a:t>Describe </a:t>
            </a:r>
            <a:r>
              <a:rPr lang="en-IN" sz="2200" dirty="0">
                <a:latin typeface="Calibri (Body)"/>
              </a:rPr>
              <a:t>Risk Management Process.</a:t>
            </a:r>
            <a:endParaRPr lang="en-IN" sz="2200" dirty="0">
              <a:latin typeface="Calibri (Body)"/>
            </a:endParaRPr>
          </a:p>
          <a:p>
            <a:pPr marL="457200" indent="-457200" algn="just">
              <a:spcAft>
                <a:spcPts val="1200"/>
              </a:spcAft>
              <a:buFont typeface="+mj-lt"/>
              <a:buAutoNum type="arabicPeriod"/>
            </a:pPr>
            <a:r>
              <a:rPr lang="en-US" sz="2200" dirty="0">
                <a:latin typeface="Calibri (Body)"/>
              </a:rPr>
              <a:t>Discuss backup security measures Types</a:t>
            </a:r>
            <a:endParaRPr lang="en-US" sz="2200" dirty="0">
              <a:latin typeface="Calibri (Body)"/>
            </a:endParaRPr>
          </a:p>
          <a:p>
            <a:pPr marL="457200" indent="-457200" algn="just">
              <a:spcAft>
                <a:spcPts val="1200"/>
              </a:spcAft>
              <a:buFont typeface="+mj-lt"/>
              <a:buAutoNum type="arabicPeriod"/>
            </a:pPr>
            <a:r>
              <a:rPr lang="en-US" sz="2200" dirty="0">
                <a:latin typeface="Calibri (Body)"/>
              </a:rPr>
              <a:t>What do you mean by Security Architecture &amp; Design </a:t>
            </a:r>
            <a:endParaRPr lang="en-US" sz="2200" dirty="0">
              <a:latin typeface="Calibri (Body)"/>
            </a:endParaRPr>
          </a:p>
          <a:p>
            <a:pPr algn="just">
              <a:spcAft>
                <a:spcPts val="1200"/>
              </a:spcAft>
            </a:pPr>
            <a:endParaRPr lang="en-US" sz="2200" dirty="0">
              <a:latin typeface="Calibri (Body)"/>
            </a:endParaRPr>
          </a:p>
        </p:txBody>
      </p:sp>
      <p:sp>
        <p:nvSpPr>
          <p:cNvPr id="4" name="Date Placeholder 3"/>
          <p:cNvSpPr>
            <a:spLocks noGrp="1"/>
          </p:cNvSpPr>
          <p:nvPr>
            <p:ph type="dt" sz="half" idx="10"/>
          </p:nvPr>
        </p:nvSpPr>
        <p:spPr/>
        <p:txBody>
          <a:bodyPr/>
          <a:lstStyle/>
          <a:p>
            <a:fld id="{03C0C54C-C45E-4563-8619-BA8AB7EFD2D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Expected Questions for University Exam </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6B2600-4448-484B-BD85-A40B8890729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noProof="0"/>
              <a:t>Recap of Unit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Rectangle 8"/>
          <p:cNvSpPr/>
          <p:nvPr/>
        </p:nvSpPr>
        <p:spPr>
          <a:xfrm>
            <a:off x="857224" y="1571612"/>
            <a:ext cx="7786742" cy="3139321"/>
          </a:xfrm>
          <a:prstGeom prst="rect">
            <a:avLst/>
          </a:prstGeom>
        </p:spPr>
        <p:txBody>
          <a:bodyPr wrap="square">
            <a:spAutoFit/>
          </a:bodyPr>
          <a:lstStyle/>
          <a:p>
            <a:pPr algn="just"/>
            <a:r>
              <a:rPr lang="en-IN" sz="2200">
                <a:latin typeface="Calibri (Body)"/>
              </a:rPr>
              <a:t>The major topics covered are </a:t>
            </a:r>
            <a:r>
              <a:rPr lang="en-US" sz="2200">
                <a:latin typeface="Calibri (Body)"/>
              </a:rPr>
              <a:t>Application Development Security, Information Security Governance &amp; Risk Management, Security Architecture &amp; Design Security Issues in Hardware, Data Storage &amp; Downloadable  Devices, Physical Security of IT Assets, Backup Security Measures.</a:t>
            </a:r>
            <a:endParaRPr lang="en-IN" sz="2200">
              <a:latin typeface="Calibri (Body)"/>
            </a:endParaRPr>
          </a:p>
          <a:p>
            <a:pPr algn="just">
              <a:spcAft>
                <a:spcPts val="1200"/>
              </a:spcAft>
            </a:pPr>
            <a:r>
              <a:rPr lang="en-IN" sz="2200">
                <a:latin typeface="Calibri (Body)"/>
              </a:rPr>
              <a:t>Biometric technology has proved itself as a powerful alternative to traditional password-based and token-based authentication technology.</a:t>
            </a:r>
            <a:endParaRPr lang="en-IN" sz="220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15019D-99BF-4807-B6E4-C9F34E8B54C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a:t>References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5306068"/>
          </a:xfrm>
          <a:prstGeom prst="rect">
            <a:avLst/>
          </a:prstGeom>
          <a:noFill/>
        </p:spPr>
        <p:txBody>
          <a:bodyPr wrap="square" lIns="91440" tIns="45720" rIns="91440" bIns="45720">
            <a:sp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endParaRPr lang="en-US" sz="2200" dirty="0"/>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endParaRPr lang="en-US" sz="2200" dirty="0"/>
          </a:p>
          <a:p>
            <a:pPr marL="514350" indent="-514350" algn="just">
              <a:buFont typeface="+mj-lt"/>
              <a:buAutoNum type="arabicPeriod"/>
            </a:pPr>
            <a:r>
              <a:rPr lang="en-US" sz="2200" dirty="0"/>
              <a:t>Dr. Surya Prakash Tripathi, </a:t>
            </a:r>
            <a:r>
              <a:rPr lang="en-US" sz="2200" dirty="0" err="1"/>
              <a:t>Ritendra</a:t>
            </a:r>
            <a:r>
              <a:rPr lang="en-US" sz="2200" dirty="0"/>
              <a:t> Goyal, Praveen </a:t>
            </a:r>
            <a:r>
              <a:rPr lang="en-US" sz="2200" dirty="0" err="1"/>
              <a:t>kumar</a:t>
            </a:r>
            <a:r>
              <a:rPr lang="en-US" sz="2200" dirty="0"/>
              <a:t> Shukla ,”Introduction to Information Security and Cyber Law” Willey </a:t>
            </a:r>
            <a:r>
              <a:rPr lang="en-US" sz="2200" dirty="0" err="1"/>
              <a:t>Dreamtech</a:t>
            </a:r>
            <a:r>
              <a:rPr lang="en-US" sz="2200" dirty="0"/>
              <a:t> Press.(prefer)</a:t>
            </a:r>
            <a:endParaRPr lang="en-US" sz="2200" dirty="0"/>
          </a:p>
          <a:p>
            <a:pPr marL="514350" indent="-514350" algn="just">
              <a:buFont typeface="+mj-lt"/>
              <a:buAutoNum type="arabicPeriod"/>
            </a:pPr>
            <a:r>
              <a:rPr lang="en-IN" sz="2200" dirty="0">
                <a:hlinkClick r:id="rId2"/>
              </a:rPr>
              <a:t>https://link.springer.com/content/pdf/10.1007/978-0-387-73269-5_6.pdf</a:t>
            </a:r>
            <a:endParaRPr lang="en-IN" sz="2200" dirty="0"/>
          </a:p>
          <a:p>
            <a:pPr marL="514350" indent="-514350" algn="just">
              <a:buFont typeface="+mj-lt"/>
              <a:buAutoNum type="arabicPeriod"/>
            </a:pPr>
            <a:r>
              <a:rPr lang="en-IN" sz="2200" dirty="0">
                <a:hlinkClick r:id="rId3"/>
              </a:rPr>
              <a:t>http://www.m2sys.com/blog/biometric-resources/what-are-the-biometrics-</a:t>
            </a:r>
            <a:endParaRPr lang="en-IN" sz="2200" dirty="0"/>
          </a:p>
          <a:p>
            <a:pPr marL="514350" indent="-514350" algn="just">
              <a:buFont typeface="+mj-lt"/>
              <a:buAutoNum type="arabicPeriod"/>
            </a:pPr>
            <a:r>
              <a:rPr lang="en-IN" sz="2400" dirty="0">
                <a:hlinkClick r:id="rId4"/>
              </a:rPr>
              <a:t>https://onlinecourses.swayam2.ac.in/cec20_cs09/unit?unit=59&amp;lesson=66</a:t>
            </a:r>
            <a:endParaRPr lang="en-IN" sz="2200" dirty="0">
              <a:hlinkClick r:id="rId3"/>
            </a:endParaRPr>
          </a:p>
          <a:p>
            <a:pPr algn="ctr">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1" name="Picture 4"/>
          <p:cNvPicPr>
            <a:picLocks noChangeAspect="1" noChangeArrowheads="1"/>
          </p:cNvPicPr>
          <p:nvPr/>
        </p:nvPicPr>
        <p:blipFill>
          <a:blip r:embed="rId5"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8A98E3-C51E-4C9A-9765-4C66DBF5834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324880" cy="3545586"/>
          </a:xfrm>
          <a:prstGeom prst="rect">
            <a:avLst/>
          </a:prstGeom>
          <a:noFill/>
        </p:spPr>
        <p:txBody>
          <a:bodyPr wrap="square" lIns="91440" tIns="45720" rIns="91440" bIns="45720">
            <a:spAutoFit/>
          </a:bodyPr>
          <a:lstStyle/>
          <a:p>
            <a:pPr algn="ctr">
              <a:buNone/>
            </a:pPr>
            <a:endParaRPr lang="en-US" sz="6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6600" b="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Outcomes…(cont.)</a:t>
            </a:r>
            <a:endParaRPr lang="en-US" sz="3000">
              <a:solidFill>
                <a:schemeClr val="dk1"/>
              </a:solidFill>
            </a:endParaRPr>
          </a:p>
        </p:txBody>
      </p:sp>
      <p:sp>
        <p:nvSpPr>
          <p:cNvPr id="266" name="CustomShape 2"/>
          <p:cNvSpPr/>
          <p:nvPr/>
        </p:nvSpPr>
        <p:spPr>
          <a:xfrm>
            <a:off x="762000" y="1905000"/>
            <a:ext cx="7620000" cy="286086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514350" indent="-514350" algn="just">
              <a:lnSpc>
                <a:spcPct val="100000"/>
              </a:lnSpc>
              <a:buClr>
                <a:srgbClr val="000000"/>
              </a:buClr>
            </a:pPr>
            <a:r>
              <a:rPr lang="en-US" sz="2000" dirty="0">
                <a:solidFill>
                  <a:schemeClr val="dk1"/>
                </a:solidFill>
              </a:rPr>
              <a:t>8.	Ethics</a:t>
            </a:r>
            <a:endParaRPr lang="en-US" sz="2000" dirty="0">
              <a:solidFill>
                <a:schemeClr val="dk1"/>
              </a:solidFill>
            </a:endParaRPr>
          </a:p>
          <a:p>
            <a:pPr algn="just">
              <a:lnSpc>
                <a:spcPct val="100000"/>
              </a:lnSpc>
            </a:pPr>
            <a:endParaRPr lang="en-US" sz="2000" dirty="0">
              <a:solidFill>
                <a:schemeClr val="dk1"/>
              </a:solidFill>
            </a:endParaRPr>
          </a:p>
          <a:p>
            <a:pPr marL="514350" indent="-514350" algn="just">
              <a:lnSpc>
                <a:spcPct val="100000"/>
              </a:lnSpc>
              <a:buClr>
                <a:srgbClr val="000000"/>
              </a:buClr>
              <a:buAutoNum type="arabicPeriod" startAt="9"/>
            </a:pPr>
            <a:r>
              <a:rPr lang="en-US" sz="2000" dirty="0">
                <a:solidFill>
                  <a:schemeClr val="dk1"/>
                </a:solidFill>
              </a:rPr>
              <a:t>Individual and team work</a:t>
            </a:r>
            <a:endParaRPr lang="en-US" sz="2000" dirty="0">
              <a:solidFill>
                <a:schemeClr val="dk1"/>
              </a:solidFill>
            </a:endParaRPr>
          </a:p>
          <a:p>
            <a:pPr marL="514350" indent="-514350" algn="just">
              <a:lnSpc>
                <a:spcPct val="100000"/>
              </a:lnSpc>
              <a:buClr>
                <a:srgbClr val="000000"/>
              </a:buClr>
              <a:buAutoNum type="arabicPeriod" startAt="9"/>
            </a:pPr>
            <a:endParaRPr lang="en-US" sz="2000" dirty="0">
              <a:solidFill>
                <a:schemeClr val="dk1"/>
              </a:solidFill>
            </a:endParaRPr>
          </a:p>
          <a:p>
            <a:pPr marL="514350" indent="-514350" algn="just">
              <a:lnSpc>
                <a:spcPct val="100000"/>
              </a:lnSpc>
              <a:buClr>
                <a:srgbClr val="000000"/>
              </a:buClr>
            </a:pPr>
            <a:r>
              <a:rPr lang="en-US" sz="2000" dirty="0">
                <a:solidFill>
                  <a:schemeClr val="dk1"/>
                </a:solidFill>
              </a:rPr>
              <a:t>10.	Communication</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dirty="0">
                <a:solidFill>
                  <a:schemeClr val="dk1"/>
                </a:solidFill>
              </a:rPr>
              <a:t>Project management and finance</a:t>
            </a: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endParaRPr lang="en-US" sz="2000" dirty="0">
              <a:solidFill>
                <a:schemeClr val="dk1"/>
              </a:solidFill>
            </a:endParaRPr>
          </a:p>
          <a:p>
            <a:pPr marL="457200" indent="-456565" algn="just">
              <a:lnSpc>
                <a:spcPct val="100000"/>
              </a:lnSpc>
              <a:buClr>
                <a:srgbClr val="000000"/>
              </a:buClr>
              <a:buFont typeface="Calibri" panose="020F0502020204030204"/>
              <a:buAutoNum type="arabicPeriod" startAt="11"/>
            </a:pPr>
            <a:r>
              <a:rPr lang="en-US" sz="2000" dirty="0">
                <a:solidFill>
                  <a:schemeClr val="dk1"/>
                </a:solidFill>
              </a:rPr>
              <a:t>Life-long learning</a:t>
            </a:r>
            <a:endParaRPr lang="en-US" sz="2000" dirty="0">
              <a:solidFill>
                <a:schemeClr val="dk1"/>
              </a:solidFill>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panose="020F0502020204030204"/>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61FF6CF4-1EEA-480C-A1D5-8BCBB6DCCEA3}" type="datetime1">
              <a:rPr lang="en-US" smtClean="0"/>
            </a:fld>
            <a:endParaRPr lang="en-US"/>
          </a:p>
        </p:txBody>
      </p:sp>
      <p:sp>
        <p:nvSpPr>
          <p:cNvPr id="3" name="Footer Placeholder 2"/>
          <p:cNvSpPr>
            <a:spLocks noGrp="1"/>
          </p:cNvSpPr>
          <p:nvPr>
            <p:ph type="ftr" sz="quarter" idx="11"/>
          </p:nvPr>
        </p:nvSpPr>
        <p:spPr>
          <a:xfrm>
            <a:off x="3124200" y="6356350"/>
            <a:ext cx="4620618" cy="407198"/>
          </a:xfrm>
        </p:spPr>
        <p:txBody>
          <a:bodyPr/>
          <a:lstStyle/>
          <a:p>
            <a:r>
              <a:rPr lang="en-US"/>
              <a:t>Sujeet Singh Bhadouria              Cyber security ANC0301                                     Unit 3</a:t>
            </a:r>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D11B86F-42E2-4F30-A58F-4B5717A62AF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CO-PO Mapping</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graphicFrame>
        <p:nvGraphicFramePr>
          <p:cNvPr id="11" name="Table 10"/>
          <p:cNvGraphicFramePr>
            <a:graphicFrameLocks noGrp="1"/>
          </p:cNvGraphicFramePr>
          <p:nvPr/>
        </p:nvGraphicFramePr>
        <p:xfrm>
          <a:off x="500038" y="1857365"/>
          <a:ext cx="8358241" cy="3055489"/>
        </p:xfrm>
        <a:graphic>
          <a:graphicData uri="http://schemas.openxmlformats.org/drawingml/2006/table">
            <a:tbl>
              <a:tblPr/>
              <a:tblGrid>
                <a:gridCol w="1081417"/>
                <a:gridCol w="606402"/>
                <a:gridCol w="606402"/>
                <a:gridCol w="606402"/>
                <a:gridCol w="606402"/>
                <a:gridCol w="606402"/>
                <a:gridCol w="606402"/>
                <a:gridCol w="606402"/>
                <a:gridCol w="606402"/>
                <a:gridCol w="606402"/>
                <a:gridCol w="606402"/>
                <a:gridCol w="606402"/>
                <a:gridCol w="606402"/>
              </a:tblGrid>
              <a:tr h="830619">
                <a:tc>
                  <a:txBody>
                    <a:bodyPr/>
                    <a:lstStyle/>
                    <a:p>
                      <a:pPr algn="l" fontAlgn="b"/>
                      <a:r>
                        <a:rPr lang="en-IN" sz="1800" b="0" i="0" u="none" strike="noStrike">
                          <a:solidFill>
                            <a:srgbClr val="000000"/>
                          </a:solidFill>
                          <a:latin typeface="Calibri (Body)"/>
                        </a:rPr>
                        <a:t>PO No.          </a:t>
                      </a:r>
                      <a:endParaRPr lang="en-IN" sz="1800" b="0" i="0" u="none" strike="noStrike">
                        <a:solidFill>
                          <a:srgbClr val="000000"/>
                        </a:solidFill>
                        <a:latin typeface="Calibri (Body)"/>
                      </a:endParaRPr>
                    </a:p>
                    <a:p>
                      <a:pPr algn="l" fontAlgn="b"/>
                      <a:r>
                        <a:rPr lang="en-IN" sz="1800" b="0" i="0" u="none" strike="noStrike">
                          <a:solidFill>
                            <a:srgbClr val="000000"/>
                          </a:solidFill>
                          <a:latin typeface="Calibri (Body)"/>
                        </a:rPr>
                        <a:t>CO No.</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PO3</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PO4</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PO5</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PO6</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PO7</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PO8</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PO9</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PO10</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a:solidFill>
                            <a:srgbClr val="000000"/>
                          </a:solidFill>
                          <a:latin typeface="Calibri (Body)"/>
                        </a:rPr>
                        <a:t>PO12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a:solidFill>
                            <a:srgbClr val="000000"/>
                          </a:solidFill>
                          <a:latin typeface="Calibri (Body)"/>
                        </a:rPr>
                        <a:t>CO1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44974">
                <a:tc>
                  <a:txBody>
                    <a:bodyPr/>
                    <a:lstStyle/>
                    <a:p>
                      <a:pPr algn="ctr" fontAlgn="b"/>
                      <a:r>
                        <a:rPr lang="en-IN" sz="1800" b="0" i="0" u="none" strike="noStrike">
                          <a:solidFill>
                            <a:srgbClr val="000000"/>
                          </a:solidFill>
                          <a:latin typeface="Calibri (Body)"/>
                        </a:rPr>
                        <a:t>CO2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a:solidFill>
                            <a:srgbClr val="000000"/>
                          </a:solidFill>
                          <a:latin typeface="Calibri (Body)"/>
                        </a:rPr>
                        <a:t>CO3</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r>
              <a:tr h="444974">
                <a:tc>
                  <a:txBody>
                    <a:bodyPr/>
                    <a:lstStyle/>
                    <a:p>
                      <a:pPr algn="ctr" fontAlgn="b"/>
                      <a:r>
                        <a:rPr lang="en-IN" sz="1800" b="0" i="0" u="none" strike="noStrike">
                          <a:solidFill>
                            <a:srgbClr val="000000"/>
                          </a:solidFill>
                          <a:latin typeface="Calibri (Body)"/>
                        </a:rPr>
                        <a:t>CO4</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a:solidFill>
                            <a:srgbClr val="000000"/>
                          </a:solidFill>
                          <a:latin typeface="Calibri (Body)"/>
                        </a:rPr>
                        <a:t>CO5</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1</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Body)"/>
                        </a:rPr>
                        <a:t>2</a:t>
                      </a:r>
                      <a:endParaRPr lang="en-IN" sz="1800" b="0" i="0" u="none" strike="noStrike">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ln>
          <a:effectLst/>
        </p:spPr>
        <p:txBody>
          <a:bodyPr vert="horz" wrap="square" lIns="274551"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200" b="1" i="0" u="none" strike="noStrike" cap="none" normalizeH="0" baseline="0" dirty="0">
                <a:ln>
                  <a:noFill/>
                </a:ln>
                <a:solidFill>
                  <a:srgbClr val="000000"/>
                </a:solidFill>
                <a:effectLst/>
                <a:ea typeface="Times New Roman" panose="02020603050405020304" pitchFamily="18" charset="0"/>
                <a:cs typeface="Arial" panose="020B0604020202020204" pitchFamily="34" charset="0"/>
              </a:rPr>
              <a:t>CO-PO Mapping</a:t>
            </a:r>
            <a:endParaRPr kumimoji="0" lang="en-US" sz="2200" b="0" i="0" u="none" strike="noStrike" cap="none" normalizeH="0" baseline="0" dirty="0">
              <a:ln>
                <a:noFill/>
              </a:ln>
              <a:solidFill>
                <a:srgbClr val="000000"/>
              </a:solidFill>
              <a:effectLst/>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Calibri (Body)"/>
              <a:cs typeface="Arial" panose="020B0604020202020204"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5"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Specific Outcomes</a:t>
            </a:r>
            <a:endParaRPr lang="en-US" sz="3000">
              <a:solidFill>
                <a:schemeClr val="dk1"/>
              </a:solidFill>
            </a:endParaRP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buClr>
                <a:srgbClr val="000000"/>
              </a:buClr>
            </a:pPr>
            <a:r>
              <a:rPr lang="en-US" sz="2000" dirty="0">
                <a:solidFill>
                  <a:schemeClr val="dk1"/>
                </a:solidFill>
              </a:rPr>
              <a:t>Program Specific Outcomes (PSOs) are what the students should be able to do at the time of graduation. The PSOs are program specific. PSOs are written by the department offering the program. </a:t>
            </a:r>
            <a:endParaRPr lang="en-US" dirty="0"/>
          </a:p>
          <a:p>
            <a:pPr algn="just">
              <a:buClr>
                <a:srgbClr val="000000"/>
              </a:buClr>
            </a:pPr>
            <a:r>
              <a:rPr lang="en-US" sz="2000" dirty="0">
                <a:solidFill>
                  <a:schemeClr val="dk1"/>
                </a:solidFill>
              </a:rPr>
              <a:t>On successful completion of </a:t>
            </a:r>
            <a:r>
              <a:rPr lang="en-US" sz="2000" dirty="0"/>
              <a:t>B. Tech. (CSE) Program, </a:t>
            </a:r>
            <a:r>
              <a:rPr lang="en-US" sz="2000" dirty="0">
                <a:solidFill>
                  <a:schemeClr val="dk1"/>
                </a:solidFill>
              </a:rPr>
              <a:t>the Information and Technology engineering graduates will be able to:</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PSO1 : </a:t>
            </a:r>
            <a:r>
              <a:rPr lang="en-US" sz="2000" dirty="0">
                <a:solidFill>
                  <a:schemeClr val="dk1"/>
                </a:solidFill>
              </a:rPr>
              <a:t>Work as a software developer, database administrator, tester or networking engineer for providing solutions to the real world and industrial problems.</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PSO2 : </a:t>
            </a:r>
            <a:r>
              <a:rPr lang="en-US" sz="2000" dirty="0">
                <a:solidFill>
                  <a:schemeClr val="dk1"/>
                </a:solidFill>
              </a:rPr>
              <a:t>Apply core subjects of information technology related to data structure and algorithm, software engineering, web technology, operating system, database and networking to solve complex IT problems</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PSO3 : </a:t>
            </a:r>
            <a:r>
              <a:rPr lang="en-US" sz="2000" dirty="0">
                <a:solidFill>
                  <a:schemeClr val="dk1"/>
                </a:solidFill>
              </a:rPr>
              <a:t>Practice multi-disciplinary and modern computing techniques by lifelong learning to establish innovative career</a:t>
            </a:r>
            <a:endParaRPr lang="en-US" sz="2000" dirty="0">
              <a:solidFill>
                <a:schemeClr val="dk1"/>
              </a:solidFill>
              <a:cs typeface="Calibri" panose="020F0502020204030204"/>
            </a:endParaRPr>
          </a:p>
          <a:p>
            <a:pPr algn="just">
              <a:buClr>
                <a:srgbClr val="000000"/>
              </a:buClr>
            </a:pPr>
            <a:r>
              <a:rPr lang="en-US" sz="2000" b="1" dirty="0">
                <a:solidFill>
                  <a:schemeClr val="dk1"/>
                </a:solidFill>
              </a:rPr>
              <a:t>PSO4 : </a:t>
            </a:r>
            <a:r>
              <a:rPr lang="en-US" sz="2000" dirty="0">
                <a:solidFill>
                  <a:schemeClr val="dk1"/>
                </a:solidFill>
              </a:rPr>
              <a:t>Work in a team or individual to manage projects with ethical concern to be a successful employee </a:t>
            </a:r>
            <a:endParaRPr lang="en-IN" sz="2000" dirty="0">
              <a:solidFill>
                <a:schemeClr val="dk1"/>
              </a:solidFill>
              <a:cs typeface="Calibri" panose="020F0502020204030204"/>
            </a:endParaRPr>
          </a:p>
          <a:p>
            <a:pPr algn="just">
              <a:buClr>
                <a:srgbClr val="000000"/>
              </a:buClr>
            </a:pPr>
            <a:r>
              <a:rPr lang="en-US" sz="2000" dirty="0">
                <a:solidFill>
                  <a:schemeClr val="dk1"/>
                </a:solidFill>
              </a:rPr>
              <a:t>or employer in IT industry. </a:t>
            </a:r>
            <a:endParaRPr lang="en-IN" sz="2000" dirty="0">
              <a:solidFill>
                <a:schemeClr val="dk1"/>
              </a:solidFill>
              <a:cs typeface="Calibri" panose="020F0502020204030204"/>
            </a:endParaRPr>
          </a:p>
          <a:p>
            <a:pPr algn="just">
              <a:buClr>
                <a:srgbClr val="000000"/>
              </a:buClr>
            </a:pPr>
            <a:endParaRPr lang="en-US" sz="2000" dirty="0">
              <a:solidFill>
                <a:schemeClr val="dk1"/>
              </a:solidFill>
              <a:cs typeface="Calibri" panose="020F0502020204030204"/>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panose="020F0502020204030204"/>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8185E280-EBA6-4AFD-B6C0-07E8F170F032}" type="datetime1">
              <a:rPr lang="en-US" smtClean="0"/>
            </a:fld>
            <a:endParaRPr lang="en-US"/>
          </a:p>
        </p:txBody>
      </p:sp>
      <p:sp>
        <p:nvSpPr>
          <p:cNvPr id="3" name="Footer Placeholder 2"/>
          <p:cNvSpPr>
            <a:spLocks noGrp="1"/>
          </p:cNvSpPr>
          <p:nvPr>
            <p:ph type="ftr" sz="quarter" idx="11"/>
          </p:nvPr>
        </p:nvSpPr>
        <p:spPr>
          <a:xfrm>
            <a:off x="3124200" y="6356350"/>
            <a:ext cx="4564520" cy="449272"/>
          </a:xfrm>
        </p:spPr>
        <p:txBody>
          <a:bodyPr/>
          <a:lstStyle/>
          <a:p>
            <a:r>
              <a:rPr lang="en-US"/>
              <a:t>Sujeet Singh Bhadouria              Cyber security ANC0301                                     Unit 3</a:t>
            </a:r>
            <a:endParaRPr 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30AB4B-6491-4A02-8C07-F912B922C73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 PSO Mapping</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ln>
          <a:effectLst/>
        </p:spPr>
        <p:txBody>
          <a:bodyPr vert="horz" wrap="square" lIns="274551" tIns="45720" rIns="91440" bIns="0" numCol="1" anchor="ctr" anchorCtr="0" compatLnSpc="1">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Calibri (Body)"/>
              <a:cs typeface="Arial" panose="020B0604020202020204" pitchFamily="34" charset="0"/>
            </a:endParaRPr>
          </a:p>
        </p:txBody>
      </p:sp>
      <p:graphicFrame>
        <p:nvGraphicFramePr>
          <p:cNvPr id="14" name="Table 13"/>
          <p:cNvGraphicFramePr>
            <a:graphicFrameLocks noGrp="1"/>
          </p:cNvGraphicFramePr>
          <p:nvPr/>
        </p:nvGraphicFramePr>
        <p:xfrm>
          <a:off x="1071538" y="2000240"/>
          <a:ext cx="6929485" cy="2774452"/>
        </p:xfrm>
        <a:graphic>
          <a:graphicData uri="http://schemas.openxmlformats.org/drawingml/2006/table">
            <a:tbl>
              <a:tblPr/>
              <a:tblGrid>
                <a:gridCol w="1385597"/>
                <a:gridCol w="1385597"/>
                <a:gridCol w="1385597"/>
                <a:gridCol w="1386347"/>
                <a:gridCol w="1386347"/>
              </a:tblGrid>
              <a:tr h="523323">
                <a:tc>
                  <a:txBody>
                    <a:bodyPr/>
                    <a:lstStyle/>
                    <a:p>
                      <a:pPr algn="ctr">
                        <a:lnSpc>
                          <a:spcPct val="115000"/>
                        </a:lnSpc>
                        <a:spcAft>
                          <a:spcPts val="0"/>
                        </a:spcAft>
                      </a:pPr>
                      <a:r>
                        <a:rPr lang="en-US" sz="2200" b="0" i="0" dirty="0">
                          <a:latin typeface="+mn-lt"/>
                          <a:ea typeface="Calibri" panose="020F0502020204030204"/>
                          <a:cs typeface="Times New Roman" panose="02020603050405020304"/>
                        </a:rPr>
                        <a:t>CO</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PSO1</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PSO2</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PSO3</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mn-lt"/>
                          <a:ea typeface="Calibri" panose="020F0502020204030204"/>
                          <a:cs typeface="Times New Roman" panose="02020603050405020304"/>
                        </a:rPr>
                        <a:t>PSO4</a:t>
                      </a:r>
                      <a:endParaRPr lang="en-IN" sz="2200" b="0" i="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CO1</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a:latin typeface="+mn-lt"/>
                          <a:ea typeface="Calibri" panose="020F0502020204030204"/>
                          <a:cs typeface="Mangal"/>
                        </a:rPr>
                        <a:t>2</a:t>
                      </a:r>
                      <a:endParaRPr lang="en-IN" sz="220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6873">
                <a:tc>
                  <a:txBody>
                    <a:bodyPr/>
                    <a:lstStyle/>
                    <a:p>
                      <a:pPr algn="ctr">
                        <a:lnSpc>
                          <a:spcPct val="115000"/>
                        </a:lnSpc>
                        <a:spcAft>
                          <a:spcPts val="0"/>
                        </a:spcAft>
                      </a:pPr>
                      <a:r>
                        <a:rPr lang="en-US" sz="2200" b="0" dirty="0">
                          <a:latin typeface="+mn-lt"/>
                          <a:ea typeface="Calibri" panose="020F0502020204030204"/>
                          <a:cs typeface="Times New Roman" panose="02020603050405020304"/>
                        </a:rPr>
                        <a:t>CO2</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1</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CO3</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CO4</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mn-lt"/>
                          <a:ea typeface="Calibri" panose="020F0502020204030204"/>
                          <a:cs typeface="Times New Roman" panose="02020603050405020304"/>
                        </a:rPr>
                        <a:t>CO5</a:t>
                      </a:r>
                      <a:endParaRPr lang="en-IN" sz="2200" b="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panose="020F0502020204030204"/>
                          <a:cs typeface="Times New Roman" panose="02020603050405020304"/>
                        </a:rPr>
                        <a:t>2</a:t>
                      </a:r>
                      <a:endParaRPr lang="en-IN" sz="2200" dirty="0">
                        <a:latin typeface="+mn-lt"/>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a:solidFill>
                  <a:schemeClr val="dk1"/>
                </a:solidFill>
              </a:rPr>
              <a:t>Program Educational Objectives</a:t>
            </a:r>
            <a:endParaRPr lang="en-US" sz="3000">
              <a:solidFill>
                <a:schemeClr val="dk1"/>
              </a:solidFill>
            </a:endParaRPr>
          </a:p>
        </p:txBody>
      </p:sp>
      <p:pic>
        <p:nvPicPr>
          <p:cNvPr id="278" name="Picture 2" descr="E:\NIET\Project\xLogo11.png.pagespeed.ic.pydHLuCQEZ.png"/>
          <p:cNvPicPr/>
          <p:nvPr/>
        </p:nvPicPr>
        <p:blipFill>
          <a:blip r:embed="rId1" cstate="print"/>
          <a:stretch>
            <a:fillRect/>
          </a:stretch>
        </p:blipFill>
        <p:spPr>
          <a:xfrm>
            <a:off x="0" y="0"/>
            <a:ext cx="1371240" cy="817200"/>
          </a:xfrm>
          <a:prstGeom prst="rect">
            <a:avLst/>
          </a:prstGeom>
          <a:ln w="9360">
            <a:noFill/>
          </a:ln>
        </p:spPr>
      </p:pic>
      <p:sp>
        <p:nvSpPr>
          <p:cNvPr id="279" name="CustomShape 2"/>
          <p:cNvSpPr/>
          <p:nvPr/>
        </p:nvSpPr>
        <p:spPr>
          <a:xfrm>
            <a:off x="0" y="1066680"/>
            <a:ext cx="8991600"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0995" indent="-340995" algn="just">
              <a:lnSpc>
                <a:spcPct val="100000"/>
              </a:lnSpc>
              <a:buClr>
                <a:srgbClr val="000000"/>
              </a:buClr>
              <a:buFont typeface="Arial" panose="020B0604020202020204"/>
              <a:buChar char="•"/>
            </a:pPr>
            <a:r>
              <a:rPr lang="en-US" sz="2000" dirty="0">
                <a:solidFill>
                  <a:schemeClr val="dk1"/>
                </a:solidFill>
              </a:rPr>
              <a:t>The Program Educational Objectives (PEOs) of an engineering degree program are the statements that describe the expected achievements of graduates in their career, and what the graduates are expected to perform and achieve during the first few years after graduation.</a:t>
            </a:r>
            <a:endParaRPr lang="en-US" sz="2000" dirty="0">
              <a:solidFill>
                <a:schemeClr val="dk1"/>
              </a:solidFill>
            </a:endParaRPr>
          </a:p>
        </p:txBody>
      </p:sp>
      <p:sp>
        <p:nvSpPr>
          <p:cNvPr id="280" name="CustomShape 3"/>
          <p:cNvSpPr/>
          <p:nvPr/>
        </p:nvSpPr>
        <p:spPr>
          <a:xfrm>
            <a:off x="0" y="2590920"/>
            <a:ext cx="8991600" cy="2901648"/>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100" indent="-800100" algn="just">
              <a:lnSpc>
                <a:spcPct val="115000"/>
              </a:lnSpc>
            </a:pPr>
            <a:r>
              <a:rPr lang="en-US" sz="2000">
                <a:solidFill>
                  <a:schemeClr val="dk1"/>
                </a:solidFill>
              </a:rPr>
              <a:t>PEO1: To have an excellent scientific and engineering breadth so as to comprehend, analyze, design and solve real-life problems using state-of-the-art technology.</a:t>
            </a:r>
            <a:endParaRPr lang="en-US" sz="2000">
              <a:solidFill>
                <a:schemeClr val="dk1"/>
              </a:solidFill>
            </a:endParaRPr>
          </a:p>
          <a:p>
            <a:pPr marL="800100" indent="-800100" algn="just">
              <a:lnSpc>
                <a:spcPct val="115000"/>
              </a:lnSpc>
            </a:pPr>
            <a:endParaRPr lang="en-US" sz="2000">
              <a:solidFill>
                <a:schemeClr val="dk1"/>
              </a:solidFill>
            </a:endParaRPr>
          </a:p>
          <a:p>
            <a:pPr marL="800100" indent="-800100" algn="just">
              <a:lnSpc>
                <a:spcPct val="115000"/>
              </a:lnSpc>
            </a:pPr>
            <a:r>
              <a:rPr lang="en-US" sz="2000">
                <a:solidFill>
                  <a:schemeClr val="dk1"/>
                </a:solidFill>
              </a:rPr>
              <a:t>PEO2: To lead a successful career in industries or to pursue higher studies or to understand entrepreneurial endeavors.</a:t>
            </a:r>
            <a:endParaRPr lang="en-US" sz="2000">
              <a:solidFill>
                <a:schemeClr val="dk1"/>
              </a:solidFill>
            </a:endParaRPr>
          </a:p>
          <a:p>
            <a:pPr marL="800100" indent="-800100" algn="just">
              <a:lnSpc>
                <a:spcPct val="115000"/>
              </a:lnSpc>
            </a:pPr>
            <a:endParaRPr lang="en-US" sz="2000">
              <a:solidFill>
                <a:schemeClr val="dk1"/>
              </a:solidFill>
            </a:endParaRPr>
          </a:p>
          <a:p>
            <a:pPr marL="800100" indent="-800100" algn="just">
              <a:lnSpc>
                <a:spcPct val="115000"/>
              </a:lnSpc>
            </a:pPr>
            <a:r>
              <a:rPr lang="en-US" sz="2000">
                <a:solidFill>
                  <a:schemeClr val="dk1"/>
                </a:solidFill>
              </a:rPr>
              <a:t>PEO3: To effectively bridge the gap between industry and academics through effective communication skill, professional attitude and a desire to learn.</a:t>
            </a:r>
            <a:endParaRPr lang="en-US" sz="2000">
              <a:solidFill>
                <a:schemeClr val="dk1"/>
              </a:solidFill>
            </a:endParaRPr>
          </a:p>
        </p:txBody>
      </p:sp>
      <p:sp>
        <p:nvSpPr>
          <p:cNvPr id="2" name="Date Placeholder 1"/>
          <p:cNvSpPr>
            <a:spLocks noGrp="1"/>
          </p:cNvSpPr>
          <p:nvPr>
            <p:ph type="dt" sz="half" idx="10"/>
          </p:nvPr>
        </p:nvSpPr>
        <p:spPr/>
        <p:txBody>
          <a:bodyPr/>
          <a:lstStyle/>
          <a:p>
            <a:fld id="{0D7FACDB-D669-4E5F-8B04-E06F177698C9}" type="datetime1">
              <a:rPr lang="en-US" smtClean="0"/>
            </a:fld>
            <a:endParaRPr lang="en-US"/>
          </a:p>
        </p:txBody>
      </p:sp>
      <p:sp>
        <p:nvSpPr>
          <p:cNvPr id="3" name="Footer Placeholder 2"/>
          <p:cNvSpPr>
            <a:spLocks noGrp="1"/>
          </p:cNvSpPr>
          <p:nvPr>
            <p:ph type="ftr" sz="quarter" idx="11"/>
          </p:nvPr>
        </p:nvSpPr>
        <p:spPr>
          <a:xfrm>
            <a:off x="2184556" y="6356350"/>
            <a:ext cx="5518188" cy="449272"/>
          </a:xfrm>
        </p:spPr>
        <p:txBody>
          <a:bodyPr/>
          <a:lstStyle/>
          <a:p>
            <a:r>
              <a:rPr lang="en-US"/>
              <a:t>Sujeet Singh Bhadouria              Cyber security ANC0301                                     Unit 3</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844913-2471-4FC3-B621-63C34C0EDE42}"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ANC0301            Cyber Security                  Unit 2</a:t>
            </a:r>
            <a:endParaRPr lang="en-US" dirty="0"/>
          </a:p>
        </p:txBody>
      </p:sp>
      <p:pic>
        <p:nvPicPr>
          <p:cNvPr id="12"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a:t>Faculty Name</a:t>
                      </a:r>
                      <a:endParaRPr lang="en-US" dirty="0"/>
                    </a:p>
                  </a:txBody>
                  <a:tcPr/>
                </a:tc>
                <a:tc>
                  <a:txBody>
                    <a:bodyPr/>
                    <a:lstStyle/>
                    <a:p>
                      <a:r>
                        <a:rPr lang="en-US" dirty="0"/>
                        <a:t>Subject Name</a:t>
                      </a:r>
                      <a:endParaRPr lang="en-US" dirty="0"/>
                    </a:p>
                  </a:txBody>
                  <a:tcPr/>
                </a:tc>
                <a:tc>
                  <a:txBody>
                    <a:bodyPr/>
                    <a:lstStyle/>
                    <a:p>
                      <a:r>
                        <a:rPr lang="en-US" dirty="0"/>
                        <a:t>Code</a:t>
                      </a:r>
                      <a:endParaRPr lang="en-US" dirty="0"/>
                    </a:p>
                  </a:txBody>
                  <a:tcPr/>
                </a:tc>
                <a:tc>
                  <a:txBody>
                    <a:bodyPr/>
                    <a:lstStyle/>
                    <a:p>
                      <a:r>
                        <a:rPr lang="en-US" dirty="0"/>
                        <a:t>Result</a:t>
                      </a:r>
                      <a:endParaRPr lang="en-US" dirty="0"/>
                    </a:p>
                  </a:txBody>
                  <a:tcPr/>
                </a:tc>
              </a:tr>
              <a:tr h="370840">
                <a:tc>
                  <a:txBody>
                    <a:bodyPr/>
                    <a:lstStyle/>
                    <a:p>
                      <a:r>
                        <a:rPr lang="en-US" dirty="0" err="1"/>
                        <a:t>Ms</a:t>
                      </a:r>
                      <a:r>
                        <a:rPr lang="en-US" dirty="0"/>
                        <a:t> Ruchika Sharma</a:t>
                      </a:r>
                      <a:endParaRPr lang="en-US" dirty="0"/>
                    </a:p>
                  </a:txBody>
                  <a:tcPr/>
                </a:tc>
                <a:tc>
                  <a:txBody>
                    <a:bodyPr/>
                    <a:lstStyle/>
                    <a:p>
                      <a:r>
                        <a:rPr lang="en-US" dirty="0"/>
                        <a:t>Cyber Security</a:t>
                      </a:r>
                      <a:endParaRPr lang="en-US" dirty="0"/>
                    </a:p>
                  </a:txBody>
                  <a:tcPr/>
                </a:tc>
                <a:tc>
                  <a:txBody>
                    <a:bodyPr/>
                    <a:lstStyle/>
                    <a:p>
                      <a:r>
                        <a:rPr lang="en-US" dirty="0"/>
                        <a:t>ANC0301</a:t>
                      </a:r>
                      <a:endParaRPr lang="en-US" dirty="0"/>
                    </a:p>
                  </a:txBody>
                  <a:tcPr/>
                </a:tc>
                <a:tc>
                  <a:txBody>
                    <a:bodyPr/>
                    <a:lstStyle/>
                    <a:p>
                      <a:r>
                        <a:rPr lang="en-US" dirty="0"/>
                        <a:t>100%</a:t>
                      </a:r>
                      <a:endParaRPr lang="en-US" dirty="0"/>
                    </a:p>
                  </a:txBody>
                  <a:tcPr/>
                </a:tc>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5F591A1-1B03-4366-9AD7-E7FE0BED9C1E}"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Question Paper Template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2051" name="Picture 3"/>
          <p:cNvPicPr>
            <a:picLocks noGrp="1" noChangeAspect="1" noChangeArrowheads="1"/>
          </p:cNvPicPr>
          <p:nvPr>
            <p:ph idx="1"/>
          </p:nvPr>
        </p:nvPicPr>
        <p:blipFill>
          <a:blip r:embed="rId1"/>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3A71B7F-6BD1-4F33-B3DF-6B299C39E60F}"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Question Paper Template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3075" name="Picture 3"/>
          <p:cNvPicPr>
            <a:picLocks noGrp="1" noChangeAspect="1" noChangeArrowheads="1"/>
          </p:cNvPicPr>
          <p:nvPr>
            <p:ph idx="1"/>
          </p:nvPr>
        </p:nvPicPr>
        <p:blipFill>
          <a:blip r:embed="rId1"/>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2"/>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latin typeface="Calibri (Body)"/>
              </a:rPr>
              <a:t>Basics recognition in the domain of Computer Science.</a:t>
            </a:r>
            <a:endParaRPr lang="en-IN" sz="2200" dirty="0">
              <a:latin typeface="Calibri (Body)"/>
            </a:endParaRPr>
          </a:p>
          <a:p>
            <a:pPr algn="just" fontAlgn="t">
              <a:lnSpc>
                <a:spcPct val="115000"/>
              </a:lnSpc>
              <a:spcBef>
                <a:spcPts val="0"/>
              </a:spcBef>
              <a:spcAft>
                <a:spcPts val="1000"/>
              </a:spcAft>
              <a:buSzPts val="1200"/>
              <a:tabLst>
                <a:tab pos="1533525" algn="l"/>
              </a:tabLst>
            </a:pPr>
            <a:r>
              <a:rPr lang="en-US" sz="2200" dirty="0">
                <a:latin typeface="Calibri (Body)"/>
              </a:rPr>
              <a:t>Concept of network and operating system.</a:t>
            </a:r>
            <a:endParaRPr lang="en-IN" sz="2200" dirty="0">
              <a:latin typeface="Calibri (Body)"/>
            </a:endParaRPr>
          </a:p>
          <a:p>
            <a:pPr algn="just" fontAlgn="t">
              <a:lnSpc>
                <a:spcPct val="115000"/>
              </a:lnSpc>
              <a:spcBef>
                <a:spcPts val="0"/>
              </a:spcBef>
              <a:spcAft>
                <a:spcPts val="1000"/>
              </a:spcAft>
              <a:buSzPts val="1200"/>
              <a:tabLst>
                <a:tab pos="1533525" algn="l"/>
              </a:tabLst>
            </a:pPr>
            <a:r>
              <a:rPr lang="en-US" sz="2200" dirty="0">
                <a:latin typeface="Calibri (Body)"/>
              </a:rPr>
              <a:t>Commands of programming language.</a:t>
            </a:r>
            <a:endParaRPr lang="en-US" sz="2200" dirty="0">
              <a:latin typeface="Calibri (Body)"/>
            </a:endParaRPr>
          </a:p>
          <a:p>
            <a:pPr algn="just"/>
            <a:endParaRPr lang="en-US" sz="2200" dirty="0">
              <a:latin typeface="Calibri(body)"/>
            </a:endParaRPr>
          </a:p>
        </p:txBody>
      </p:sp>
      <p:sp>
        <p:nvSpPr>
          <p:cNvPr id="4" name="Date Placeholder 3"/>
          <p:cNvSpPr>
            <a:spLocks noGrp="1"/>
          </p:cNvSpPr>
          <p:nvPr>
            <p:ph type="dt" sz="half" idx="10"/>
          </p:nvPr>
        </p:nvSpPr>
        <p:spPr/>
        <p:txBody>
          <a:bodyPr/>
          <a:lstStyle/>
          <a:p>
            <a:fld id="{D62B126B-A461-4738-8F0F-6AF98655789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Prerequisite/Recap</a:t>
            </a:r>
            <a:endParaRPr kumimoji="0" lang="en-US" sz="3000" b="0" i="0" u="none" strike="noStrike" kern="1200" cap="none" spc="0" normalizeH="0" baseline="0" noProof="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p>
            <a:endParaRPr lang="en-US"/>
          </a:p>
        </p:txBody>
      </p:sp>
      <p:sp>
        <p:nvSpPr>
          <p:cNvPr id="6" name="Date Placeholder 5"/>
          <p:cNvSpPr>
            <a:spLocks noGrp="1"/>
          </p:cNvSpPr>
          <p:nvPr>
            <p:ph type="dt" sz="half" idx="10"/>
          </p:nvPr>
        </p:nvSpPr>
        <p:spPr/>
        <p:txBody>
          <a:bodyPr/>
          <a:lstStyle/>
          <a:p>
            <a:fld id="{0F62A5DB-0A71-4935-B1C3-0B0E4F7D60A6}" type="datetime1">
              <a:rPr lang="en-US" smtClean="0"/>
            </a:fld>
            <a:endParaRPr lang="en-US"/>
          </a:p>
        </p:txBody>
      </p:sp>
      <p:sp>
        <p:nvSpPr>
          <p:cNvPr id="7" name="Slide Number Placeholder 6"/>
          <p:cNvSpPr>
            <a:spLocks noGrp="1"/>
          </p:cNvSpPr>
          <p:nvPr>
            <p:ph type="sldNum" sz="quarter" idx="12"/>
          </p:nvPr>
        </p:nvSpPr>
        <p:spPr/>
        <p:txBody>
          <a:bodyPr/>
          <a:lstStyle/>
          <a:p>
            <a:r>
              <a:rPr lang="en-US"/>
              <a:t>3</a:t>
            </a:r>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3124200" y="6356350"/>
            <a:ext cx="5657215" cy="365125"/>
          </a:xfrm>
        </p:spPr>
        <p:txBody>
          <a:bodyPr/>
          <a:lstStyle/>
          <a:p>
            <a:r>
              <a:rPr lang="en-US"/>
              <a:t>Sujeet Singh Bhadouria            Cyber security ANC0301                                     Unit </a:t>
            </a:r>
            <a:endParaRPr lang="en-US" dirty="0"/>
          </a:p>
        </p:txBody>
      </p:sp>
      <p:sp>
        <p:nvSpPr>
          <p:cNvPr id="10" name="TextBox 9"/>
          <p:cNvSpPr txBox="1"/>
          <p:nvPr/>
        </p:nvSpPr>
        <p:spPr>
          <a:xfrm>
            <a:off x="762000" y="1447800"/>
            <a:ext cx="5867400" cy="5077460"/>
          </a:xfrm>
          <a:prstGeom prst="rect">
            <a:avLst/>
          </a:prstGeom>
          <a:noFill/>
        </p:spPr>
        <p:txBody>
          <a:bodyPr wrap="square" lIns="91440" tIns="45720" rIns="91440" bIns="45720" rtlCol="0" anchor="t">
            <a:spAutoFit/>
          </a:bodyPr>
          <a:lstStyle/>
          <a:p>
            <a:pPr algn="just"/>
            <a:r>
              <a:rPr lang="en-US" b="1" dirty="0">
                <a:latin typeface="Times New Roman" panose="02020603050405020304" pitchFamily="18" charset="0"/>
                <a:cs typeface="Times New Roman" panose="02020603050405020304" pitchFamily="18" charset="0"/>
              </a:rPr>
              <a:t>FACULTY PROFILE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Name of Faculty: </a:t>
            </a:r>
            <a:r>
              <a:rPr lang="en-US" dirty="0">
                <a:latin typeface="Times New Roman" panose="02020603050405020304"/>
                <a:cs typeface="Times New Roman" panose="02020603050405020304"/>
              </a:rPr>
              <a:t>Sujeet Singh Bhadouria</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Designation &amp; Department: </a:t>
            </a:r>
            <a:r>
              <a:rPr lang="en-US" dirty="0">
                <a:latin typeface="Times New Roman" panose="02020603050405020304"/>
                <a:cs typeface="Times New Roman" panose="02020603050405020304"/>
              </a:rPr>
              <a:t>Assistant Professor, CSE</a:t>
            </a:r>
            <a:endParaRPr lang="en-US" dirty="0">
              <a:latin typeface="Times New Roman" panose="02020603050405020304"/>
              <a:cs typeface="Times New Roman" panose="02020603050405020304"/>
            </a:endParaRPr>
          </a:p>
          <a:p>
            <a:pPr algn="just"/>
            <a:endParaRPr lang="en-US" b="1" dirty="0">
              <a:latin typeface="Times New Roman" panose="02020603050405020304"/>
              <a:cs typeface="Times New Roman" panose="02020603050405020304"/>
            </a:endParaRPr>
          </a:p>
          <a:p>
            <a:pPr algn="just"/>
            <a:r>
              <a:rPr lang="en-US" b="1" dirty="0">
                <a:latin typeface="Times New Roman" panose="02020603050405020304"/>
                <a:cs typeface="Times New Roman" panose="02020603050405020304"/>
              </a:rPr>
              <a:t>Qualification: </a:t>
            </a:r>
            <a:r>
              <a:rPr lang="en-US" dirty="0">
                <a:latin typeface="Times New Roman" panose="02020603050405020304"/>
                <a:cs typeface="Times New Roman" panose="02020603050405020304"/>
              </a:rPr>
              <a:t>Ph.D (Pre-Submission) M.Tech </a:t>
            </a:r>
            <a:endParaRPr lang="en-US" dirty="0">
              <a:latin typeface="Times New Roman" panose="02020603050405020304"/>
              <a:cs typeface="Times New Roman" panose="02020603050405020304"/>
            </a:endParaRPr>
          </a:p>
          <a:p>
            <a:pPr algn="just"/>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Experience:</a:t>
            </a:r>
            <a:r>
              <a:rPr lang="en-US" dirty="0">
                <a:latin typeface="Times New Roman" panose="02020603050405020304"/>
                <a:cs typeface="Times New Roman" panose="02020603050405020304"/>
                <a:sym typeface="+mn-ea"/>
              </a:rPr>
              <a:t> 10 Years of teaching experience</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Area of Interest:</a:t>
            </a:r>
            <a:r>
              <a:rPr lang="en-US" dirty="0">
                <a:latin typeface="Times New Roman" panose="02020603050405020304"/>
                <a:cs typeface="Times New Roman" panose="02020603050405020304"/>
                <a:sym typeface="+mn-ea"/>
              </a:rPr>
              <a:t> Computer Network</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Reviewer:</a:t>
            </a:r>
            <a:r>
              <a:rPr lang="en-US" dirty="0">
                <a:latin typeface="Times New Roman" panose="02020603050405020304"/>
                <a:cs typeface="Times New Roman" panose="02020603050405020304"/>
                <a:sym typeface="+mn-ea"/>
              </a:rPr>
              <a:t> IET Communications ISSN 1751-8644 (SCI &amp; SCOPUS INDEX)</a:t>
            </a: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Research Publications: </a:t>
            </a:r>
            <a:endParaRPr lang="en-US" b="1"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Journal 09</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Paper Presentation 06</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Patent 01 (Granted)</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National Patent 04</a:t>
            </a:r>
            <a:endParaRPr lang="en-US" dirty="0">
              <a:latin typeface="Times New Roman" panose="02020603050405020304"/>
              <a:cs typeface="Times New Roman" panose="02020603050405020304"/>
            </a:endParaRPr>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Content Placeholder 1" descr="IMG-20220815-WA0027"/>
          <p:cNvPicPr>
            <a:picLocks noChangeAspect="1"/>
          </p:cNvPicPr>
          <p:nvPr>
            <p:ph idx="1"/>
          </p:nvPr>
        </p:nvPicPr>
        <p:blipFill>
          <a:blip r:embed="rId2"/>
          <a:stretch>
            <a:fillRect/>
          </a:stretch>
        </p:blipFill>
        <p:spPr>
          <a:xfrm>
            <a:off x="6858000" y="1600200"/>
            <a:ext cx="1745615" cy="1561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p:fade/>
      </p:transition>
    </mc:Choice>
    <mc:Fallback>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endParaRPr lang="en-US" sz="2400" dirty="0"/>
          </a:p>
          <a:p>
            <a:pPr marL="514350" indent="-514350" algn="just"/>
            <a:r>
              <a:rPr lang="en-US" sz="2400" dirty="0"/>
              <a:t>The course will improve your online safety in the context of the wider world, introducing concepts like malware, trojan virus, network security, cryptography, identity theft, and risk management.</a:t>
            </a:r>
            <a:endParaRPr lang="en-IN" sz="2200" dirty="0">
              <a:latin typeface="Calibri (Body)"/>
              <a:hlinkClick r:id="rId1"/>
            </a:endParaRPr>
          </a:p>
          <a:p>
            <a:pPr marL="514350" indent="-514350" algn="just">
              <a:buNone/>
            </a:pPr>
            <a:endParaRPr lang="en-IN" sz="2200" dirty="0">
              <a:latin typeface="Calibri (Body)"/>
              <a:hlinkClick r:id="rId1"/>
            </a:endParaRPr>
          </a:p>
          <a:p>
            <a:pPr marL="514350" indent="-514350" algn="just">
              <a:buFont typeface="+mj-lt"/>
              <a:buAutoNum type="arabicPeriod"/>
            </a:pPr>
            <a:r>
              <a:rPr lang="en-IN" sz="2200" dirty="0">
                <a:latin typeface="Calibri (Body)"/>
                <a:hlinkClick r:id="rId1"/>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A6DC8B4-AE1D-4247-9AE8-735D9B321C0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Brief Introduction about the Subject</a:t>
            </a:r>
            <a:r>
              <a:rPr kumimoji="0" lang="en-US" sz="3000" b="0" i="0" u="none" strike="noStrike" kern="1200" cap="none" spc="0" normalizeH="0" noProof="0">
                <a:ln>
                  <a:noFill/>
                </a:ln>
                <a:solidFill>
                  <a:schemeClr val="dk1"/>
                </a:solidFill>
                <a:effectLst/>
                <a:uLnTx/>
                <a:uFillTx/>
                <a:latin typeface="Calibri (Body)"/>
              </a:rPr>
              <a:t> </a:t>
            </a:r>
            <a:endParaRPr kumimoji="0" lang="en-US" sz="3000" b="0" i="0" u="none" strike="noStrike" kern="1200" cap="none" spc="0" normalizeH="0" baseline="0" noProof="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9"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77280" cy="4929206"/>
          </a:xfrm>
        </p:spPr>
        <p:txBody>
          <a:bodyPr>
            <a:normAutofit/>
          </a:bodyPr>
          <a:lstStyle/>
          <a:p>
            <a:pPr algn="just">
              <a:spcAft>
                <a:spcPts val="1200"/>
              </a:spcAft>
            </a:pPr>
            <a:r>
              <a:rPr lang="en-US" sz="2200" dirty="0">
                <a:latin typeface="Calibri (Body)"/>
              </a:rPr>
              <a:t>Developing Secure Information Systems</a:t>
            </a:r>
            <a:endParaRPr lang="en-US" sz="2200" dirty="0">
              <a:latin typeface="Calibri (Body)"/>
            </a:endParaRPr>
          </a:p>
          <a:p>
            <a:pPr algn="just">
              <a:spcAft>
                <a:spcPts val="1200"/>
              </a:spcAft>
            </a:pPr>
            <a:r>
              <a:rPr lang="en-US" sz="2200" dirty="0">
                <a:latin typeface="Calibri (Body)"/>
              </a:rPr>
              <a:t>Application Development Security, </a:t>
            </a:r>
            <a:endParaRPr lang="en-US" sz="2200" dirty="0">
              <a:latin typeface="Calibri (Body)"/>
            </a:endParaRPr>
          </a:p>
          <a:p>
            <a:pPr algn="just">
              <a:spcAft>
                <a:spcPts val="1200"/>
              </a:spcAft>
            </a:pPr>
            <a:r>
              <a:rPr lang="en-US" sz="2200" dirty="0">
                <a:latin typeface="Calibri (Body)"/>
              </a:rPr>
              <a:t>Information Security Governance &amp; Risk Management, </a:t>
            </a:r>
            <a:endParaRPr lang="en-US" sz="2200" dirty="0">
              <a:latin typeface="Calibri (Body)"/>
            </a:endParaRPr>
          </a:p>
          <a:p>
            <a:pPr algn="just">
              <a:spcAft>
                <a:spcPts val="1200"/>
              </a:spcAft>
            </a:pPr>
            <a:r>
              <a:rPr lang="en-US" sz="2200" dirty="0">
                <a:latin typeface="Calibri (Body)"/>
              </a:rPr>
              <a:t>Security Architecture &amp; Design </a:t>
            </a:r>
            <a:endParaRPr lang="en-US" sz="2200" dirty="0">
              <a:latin typeface="Calibri (Body)"/>
            </a:endParaRPr>
          </a:p>
          <a:p>
            <a:pPr algn="just">
              <a:spcAft>
                <a:spcPts val="1200"/>
              </a:spcAft>
            </a:pPr>
            <a:r>
              <a:rPr lang="en-US" sz="2200" dirty="0">
                <a:latin typeface="Calibri (Body)"/>
              </a:rPr>
              <a:t>Security Issues in Hardware, Data Storage &amp; Downloadable Devices, </a:t>
            </a:r>
            <a:endParaRPr lang="en-US" sz="2200" dirty="0">
              <a:latin typeface="Calibri (Body)"/>
            </a:endParaRPr>
          </a:p>
          <a:p>
            <a:pPr algn="just">
              <a:spcAft>
                <a:spcPts val="1200"/>
              </a:spcAft>
            </a:pPr>
            <a:r>
              <a:rPr lang="en-US" sz="2200" dirty="0">
                <a:latin typeface="Calibri (Body)"/>
              </a:rPr>
              <a:t>Physical Security of IT Assets, Access Control, CCTV and Intrusion Detection Systems</a:t>
            </a:r>
            <a:endParaRPr lang="en-US" sz="2200" dirty="0">
              <a:latin typeface="Calibri (Body)"/>
            </a:endParaRPr>
          </a:p>
          <a:p>
            <a:pPr algn="just">
              <a:spcAft>
                <a:spcPts val="1200"/>
              </a:spcAft>
            </a:pPr>
            <a:r>
              <a:rPr lang="en-US" sz="2200" dirty="0">
                <a:latin typeface="Calibri (Body)"/>
              </a:rPr>
              <a:t>Backup Security Measures. 	</a:t>
            </a:r>
            <a:endParaRPr lang="en-US" sz="2200" dirty="0">
              <a:latin typeface="Calibri (Body)"/>
            </a:endParaRPr>
          </a:p>
          <a:p>
            <a:pPr>
              <a:buNone/>
            </a:pPr>
            <a:endParaRPr lang="en-US" sz="2400" dirty="0"/>
          </a:p>
        </p:txBody>
      </p:sp>
      <p:sp>
        <p:nvSpPr>
          <p:cNvPr id="6" name="Date Placeholder 5"/>
          <p:cNvSpPr>
            <a:spLocks noGrp="1"/>
          </p:cNvSpPr>
          <p:nvPr>
            <p:ph type="dt" sz="half" idx="10"/>
          </p:nvPr>
        </p:nvSpPr>
        <p:spPr/>
        <p:txBody>
          <a:bodyPr/>
          <a:lstStyle/>
          <a:p>
            <a:fld id="{BADE9004-C55A-4182-8F8A-ECC8811795F3}"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Calibri (Body)"/>
              </a:rPr>
              <a:t>Unit Content</a:t>
            </a:r>
            <a:endParaRPr kumimoji="0" lang="en-US" sz="3000" b="0" i="0" u="none" strike="noStrike" kern="1200" cap="none" spc="0" normalizeH="0" baseline="0" noProof="0">
              <a:ln>
                <a:noFill/>
              </a:ln>
              <a:solidFill>
                <a:schemeClr val="dk1"/>
              </a:solidFill>
              <a:effectLst/>
              <a:uLnTx/>
              <a:uFillTx/>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9C24EAE-A933-4781-A7CB-AD9BCD6755E4}"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Unit Objective </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graphicFrame>
        <p:nvGraphicFramePr>
          <p:cNvPr id="12" name="Table 11"/>
          <p:cNvGraphicFramePr>
            <a:graphicFrameLocks noGrp="1"/>
          </p:cNvGraphicFramePr>
          <p:nvPr/>
        </p:nvGraphicFramePr>
        <p:xfrm>
          <a:off x="357158" y="857232"/>
          <a:ext cx="8459182" cy="5380698"/>
        </p:xfrm>
        <a:graphic>
          <a:graphicData uri="http://schemas.openxmlformats.org/drawingml/2006/table">
            <a:tbl>
              <a:tblPr firstRow="1" bandRow="1">
                <a:tableStyleId>{5C22544A-7EE6-4342-B048-85BDC9FD1C3A}</a:tableStyleId>
              </a:tblPr>
              <a:tblGrid>
                <a:gridCol w="2357454"/>
                <a:gridCol w="6101728"/>
              </a:tblGrid>
              <a:tr h="315246">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r>
              <a:tr h="370840">
                <a:tc>
                  <a:txBody>
                    <a:bodyPr/>
                    <a:lstStyle/>
                    <a:p>
                      <a:pPr marL="0" indent="-457200" algn="ctr">
                        <a:spcBef>
                          <a:spcPts val="0"/>
                        </a:spcBef>
                      </a:pPr>
                      <a:r>
                        <a:rPr lang="en-US" sz="2200">
                          <a:latin typeface="+mn-lt"/>
                        </a:rPr>
                        <a:t> Application</a:t>
                      </a:r>
                      <a:r>
                        <a:rPr lang="en-US" sz="2200" baseline="0">
                          <a:latin typeface="+mn-lt"/>
                        </a:rPr>
                        <a:t> </a:t>
                      </a:r>
                      <a:r>
                        <a:rPr lang="en-US" sz="2200">
                          <a:latin typeface="+mn-lt"/>
                        </a:rPr>
                        <a:t>Development Security</a:t>
                      </a:r>
                      <a:endParaRPr lang="en-US" sz="2200">
                        <a:latin typeface="+mn-lt"/>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anose="02020603050405020304" pitchFamily="18" charset="0"/>
                      </a:endParaRPr>
                    </a:p>
                  </a:txBody>
                  <a:tcPr marL="46800" marR="0" marT="0" marB="0" anchor="ctr"/>
                </a:tc>
              </a:tr>
              <a:tr h="370840">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IS Governance &amp; Risk Management</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Study of  </a:t>
                      </a:r>
                      <a:r>
                        <a:rPr lang="en-IN" sz="2200" kern="1200" dirty="0">
                          <a:solidFill>
                            <a:schemeClr val="dk1"/>
                          </a:solidFill>
                          <a:latin typeface="+mn-lt"/>
                          <a:ea typeface="+mn-ea"/>
                          <a:cs typeface="Times New Roman" panose="02020603050405020304" pitchFamily="18" charset="0"/>
                        </a:rPr>
                        <a:t>Information Security Governance &amp; Risk Management</a:t>
                      </a:r>
                      <a:endParaRPr lang="en-GB" sz="2200" dirty="0">
                        <a:latin typeface="+mn-lt"/>
                        <a:cs typeface="Times New Roman" panose="02020603050405020304" pitchFamily="18" charset="0"/>
                      </a:endParaRPr>
                    </a:p>
                  </a:txBody>
                  <a:tcPr marL="46800" marR="0" marT="0" marB="0" anchor="ctr"/>
                </a:tc>
              </a:tr>
              <a:tr h="1357338">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anose="02020603050405020304" pitchFamily="18" charset="0"/>
                      </a:endParaRPr>
                    </a:p>
                    <a:p>
                      <a:pPr algn="just"/>
                      <a:endParaRPr lang="en-GB" sz="2200" dirty="0">
                        <a:latin typeface="+mn-lt"/>
                        <a:cs typeface="Times New Roman" panose="02020603050405020304" pitchFamily="18" charset="0"/>
                      </a:endParaRPr>
                    </a:p>
                  </a:txBody>
                  <a:tcPr marL="46800" marR="0" marT="0" marB="0" anchor="ctr"/>
                </a:tc>
              </a:tr>
              <a:tr h="496282">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Data Storage</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Understand the security issues in  data  storage and Downloadable Devices</a:t>
                      </a:r>
                      <a:endParaRPr lang="en-GB" sz="2200" dirty="0">
                        <a:latin typeface="+mn-lt"/>
                        <a:cs typeface="Times New Roman" panose="02020603050405020304" pitchFamily="18" charset="0"/>
                      </a:endParaRPr>
                    </a:p>
                  </a:txBody>
                  <a:tcPr marL="46800" marR="0" marT="0" marB="0" anchor="ctr"/>
                </a:tc>
              </a:tr>
              <a:tr h="642942">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Physical Security of IT Assets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r>
                        <a:rPr lang="en-IN" sz="2200" b="0" i="0" kern="1200" dirty="0">
                          <a:solidFill>
                            <a:schemeClr val="dk1"/>
                          </a:solidFill>
                          <a:latin typeface="+mn-lt"/>
                          <a:ea typeface="+mn-ea"/>
                          <a:cs typeface="Times New Roman" panose="02020603050405020304" pitchFamily="18" charset="0"/>
                        </a:rPr>
                        <a:t>Develop an understanding of  </a:t>
                      </a:r>
                      <a:r>
                        <a:rPr lang="en-IN" sz="2200" kern="1200" dirty="0">
                          <a:solidFill>
                            <a:schemeClr val="dk1"/>
                          </a:solidFill>
                          <a:latin typeface="+mn-lt"/>
                          <a:ea typeface="+mn-ea"/>
                          <a:cs typeface="+mn-cs"/>
                        </a:rPr>
                        <a:t>Access Control, CCTV and IDS</a:t>
                      </a:r>
                      <a:endParaRPr lang="en-GB" sz="2200" dirty="0">
                        <a:latin typeface="+mn-lt"/>
                        <a:cs typeface="Times New Roman" panose="02020603050405020304" pitchFamily="18" charset="0"/>
                      </a:endParaRPr>
                    </a:p>
                  </a:txBody>
                  <a:tcPr marL="46800" marR="0" marT="0" marB="0" anchor="ctr"/>
                </a:tc>
              </a:tr>
              <a:tr h="640080">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200" dirty="0">
                          <a:latin typeface="+mn-lt"/>
                          <a:cs typeface="Times New Roman" panose="02020603050405020304"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anose="02020603050405020304" pitchFamily="18" charset="0"/>
                      </a:endParaRPr>
                    </a:p>
                    <a:p>
                      <a:endParaRPr lang="en-GB" sz="2200" dirty="0">
                        <a:latin typeface="+mn-lt"/>
                        <a:cs typeface="Times New Roman" panose="02020603050405020304" pitchFamily="18" charset="0"/>
                      </a:endParaRPr>
                    </a:p>
                  </a:txBody>
                  <a:tcPr marL="46800" marR="0" marT="0" marB="0" anchor="ctr"/>
                </a:tc>
              </a:tr>
            </a:tbl>
          </a:graphicData>
        </a:graphic>
      </p:graphicFrame>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088F39B-F832-4C8A-A3D9-6717F2629279}"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Objective of Topics</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gridCol w="3184128"/>
                <a:gridCol w="2600176"/>
              </a:tblGrid>
              <a:tr h="491270">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algn="ctr"/>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3109130">
                <a:tc>
                  <a:txBody>
                    <a:bodyPr/>
                    <a:lstStyle/>
                    <a:p>
                      <a:pPr marL="0" indent="-457200" algn="ctr">
                        <a:spcBef>
                          <a:spcPts val="0"/>
                        </a:spcBef>
                      </a:pPr>
                      <a:r>
                        <a:rPr lang="en-US" sz="2200">
                          <a:latin typeface="+mn-lt"/>
                        </a:rPr>
                        <a:t> Application</a:t>
                      </a:r>
                      <a:r>
                        <a:rPr lang="en-US" sz="2200" baseline="0">
                          <a:latin typeface="+mn-lt"/>
                        </a:rPr>
                        <a:t> </a:t>
                      </a:r>
                      <a:r>
                        <a:rPr lang="en-US" sz="2200">
                          <a:latin typeface="+mn-lt"/>
                        </a:rPr>
                        <a:t>Development Security</a:t>
                      </a:r>
                      <a:endParaRPr lang="en-US" sz="2200">
                        <a:latin typeface="+mn-lt"/>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Develop an understanding of </a:t>
                      </a:r>
                      <a:r>
                        <a:rPr lang="en-US" sz="2200" dirty="0">
                          <a:latin typeface="+mn-lt"/>
                        </a:rPr>
                        <a:t>Secure Information System Development</a:t>
                      </a:r>
                      <a:r>
                        <a:rPr lang="en-US" sz="2200" baseline="0" dirty="0">
                          <a:latin typeface="+mn-lt"/>
                        </a:rPr>
                        <a:t> and integration of security in development phases</a:t>
                      </a:r>
                      <a:endParaRPr lang="en-GB" sz="2200" dirty="0">
                        <a:latin typeface="+mn-lt"/>
                        <a:cs typeface="Times New Roman" panose="02020603050405020304" pitchFamily="18" charset="0"/>
                      </a:endParaRPr>
                    </a:p>
                  </a:txBody>
                  <a:tcPr marL="46800" marR="0" marT="0" marB="0" anchor="ctr"/>
                </a:tc>
                <a:tc>
                  <a:txBody>
                    <a:bodyPr/>
                    <a:lstStyle/>
                    <a:p>
                      <a:pPr algn="ctr"/>
                      <a:r>
                        <a:rPr lang="en-IN" sz="2200" kern="1200">
                          <a:solidFill>
                            <a:schemeClr val="dk1"/>
                          </a:solidFill>
                          <a:latin typeface="+mn-lt"/>
                          <a:ea typeface="+mn-ea"/>
                          <a:cs typeface="+mn-cs"/>
                        </a:rPr>
                        <a:t>CO3</a:t>
                      </a:r>
                      <a:endParaRPr lang="en-IN" sz="2200" kern="1200">
                        <a:solidFill>
                          <a:schemeClr val="dk1"/>
                        </a:solidFill>
                        <a:latin typeface="+mn-lt"/>
                        <a:ea typeface="+mn-ea"/>
                        <a:cs typeface="+mn-cs"/>
                      </a:endParaRPr>
                    </a:p>
                  </a:txBody>
                  <a:tcPr anchor="ctr"/>
                </a:tc>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8229600" cy="4019568"/>
          </a:xfrm>
        </p:spPr>
        <p:txBody>
          <a:bodyPr>
            <a:normAutofit/>
          </a:bodyPr>
          <a:lstStyle/>
          <a:p>
            <a:pPr>
              <a:lnSpc>
                <a:spcPct val="150000"/>
              </a:lnSpc>
              <a:spcBef>
                <a:spcPct val="0"/>
              </a:spcBef>
              <a:spcAft>
                <a:spcPts val="600"/>
              </a:spcAft>
              <a:defRPr/>
            </a:pPr>
            <a:r>
              <a:rPr lang="en-US" sz="2200">
                <a:solidFill>
                  <a:srgbClr val="FF0000"/>
                </a:solidFill>
                <a:latin typeface="Calibri (Body)"/>
              </a:rPr>
              <a:t>Denial of Services Attack</a:t>
            </a:r>
            <a:endParaRPr lang="en-US" sz="2200">
              <a:solidFill>
                <a:srgbClr val="FF5050"/>
              </a:solidFill>
              <a:latin typeface="Calibri (Body)"/>
            </a:endParaRPr>
          </a:p>
          <a:p>
            <a:pPr>
              <a:lnSpc>
                <a:spcPct val="150000"/>
              </a:lnSpc>
              <a:spcBef>
                <a:spcPct val="0"/>
              </a:spcBef>
              <a:defRPr/>
            </a:pPr>
            <a:r>
              <a:rPr lang="en-US" sz="2200">
                <a:solidFill>
                  <a:srgbClr val="FF0000"/>
                </a:solidFill>
                <a:latin typeface="Calibri (Body)"/>
              </a:rPr>
              <a:t>Threats to E-Commerce</a:t>
            </a:r>
            <a:endParaRPr lang="en-US" sz="2200">
              <a:latin typeface="Calibri (Body)"/>
            </a:endParaRPr>
          </a:p>
          <a:p>
            <a:pPr>
              <a:lnSpc>
                <a:spcPct val="150000"/>
              </a:lnSpc>
              <a:spcBef>
                <a:spcPct val="0"/>
              </a:spcBef>
              <a:defRPr/>
            </a:pPr>
            <a:r>
              <a:rPr lang="en-US" sz="2200">
                <a:solidFill>
                  <a:srgbClr val="FF0000"/>
                </a:solidFill>
                <a:latin typeface="Calibri (Body)"/>
              </a:rPr>
              <a:t>Mobile, cloud security</a:t>
            </a:r>
            <a:endParaRPr lang="en-US" sz="2200">
              <a:solidFill>
                <a:srgbClr val="FF0000"/>
              </a:solidFill>
              <a:latin typeface="Calibri (Body)"/>
            </a:endParaRPr>
          </a:p>
          <a:p>
            <a:pPr>
              <a:spcBef>
                <a:spcPct val="0"/>
              </a:spcBef>
              <a:buNone/>
              <a:defRPr/>
            </a:pPr>
            <a:endParaRPr lang="en-US" sz="2200">
              <a:latin typeface="Calibri (Body)"/>
            </a:endParaRPr>
          </a:p>
          <a:p>
            <a:pPr algn="just"/>
            <a:endParaRPr lang="en-US" sz="2200">
              <a:latin typeface="Calibri (Body)"/>
            </a:endParaRPr>
          </a:p>
          <a:p>
            <a:pPr algn="just">
              <a:buNone/>
            </a:pPr>
            <a:endParaRPr lang="en-US" sz="2200">
              <a:latin typeface="Calibri (Body)"/>
            </a:endParaRPr>
          </a:p>
        </p:txBody>
      </p:sp>
      <p:sp>
        <p:nvSpPr>
          <p:cNvPr id="4" name="Date Placeholder 3"/>
          <p:cNvSpPr>
            <a:spLocks noGrp="1"/>
          </p:cNvSpPr>
          <p:nvPr>
            <p:ph type="dt" sz="half" idx="10"/>
          </p:nvPr>
        </p:nvSpPr>
        <p:spPr/>
        <p:txBody>
          <a:bodyPr/>
          <a:lstStyle/>
          <a:p>
            <a:fld id="{6C8163C2-AC82-40F9-9CD5-1315BB4468E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latin typeface="Calibri (Body)"/>
              </a:rPr>
              <a:t>Prerequisite</a:t>
            </a:r>
            <a:endParaRPr kumimoji="0" lang="en-US" sz="3000" b="0" i="0" u="none" strike="noStrike" kern="1200" cap="none" spc="0" normalizeH="0" baseline="0" noProof="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857768"/>
          </a:xfrm>
        </p:spPr>
        <p:txBody>
          <a:bodyPr>
            <a:normAutofit/>
          </a:bodyPr>
          <a:lstStyle/>
          <a:p>
            <a:pPr algn="just">
              <a:spcBef>
                <a:spcPct val="0"/>
              </a:spcBef>
              <a:defRPr/>
            </a:pPr>
            <a:r>
              <a:rPr lang="en-US" sz="2000" dirty="0"/>
              <a:t>During secure system development, stakeholders have to decide and select the development activities.</a:t>
            </a:r>
            <a:endParaRPr lang="en-US" sz="2000" dirty="0"/>
          </a:p>
          <a:p>
            <a:pPr algn="just">
              <a:spcBef>
                <a:spcPct val="0"/>
              </a:spcBef>
              <a:defRPr/>
            </a:pPr>
            <a:r>
              <a:rPr lang="en-US" sz="2000" dirty="0"/>
              <a:t>Traditional system and software engineering lifecycles, such as Waterfall, V-model, Spiral, Prototype development, Agile, Incremental development, could be a good starting option. However, traditional development lifecycles do not take into account security concerns in particular. </a:t>
            </a:r>
            <a:endParaRPr lang="en-US" sz="2000" dirty="0"/>
          </a:p>
          <a:p>
            <a:pPr marL="0" indent="0" algn="just">
              <a:spcBef>
                <a:spcPct val="0"/>
              </a:spcBef>
              <a:buNone/>
              <a:defRPr/>
            </a:pPr>
            <a:endParaRPr lang="en-US" sz="2000" dirty="0"/>
          </a:p>
          <a:p>
            <a:pPr marL="0" indent="0" algn="just">
              <a:spcBef>
                <a:spcPct val="0"/>
              </a:spcBef>
              <a:buNone/>
              <a:defRPr/>
            </a:pPr>
            <a:r>
              <a:rPr lang="en-US" sz="2000" dirty="0"/>
              <a:t>Therefore, there exist approaches which focus on security development techniques, methods, and tools. The  three secure system development lifecycles:</a:t>
            </a:r>
            <a:endParaRPr lang="en-US" sz="2000" dirty="0"/>
          </a:p>
          <a:p>
            <a:pPr algn="just">
              <a:spcBef>
                <a:spcPct val="0"/>
              </a:spcBef>
              <a:buFont typeface="+mj-lt"/>
              <a:buAutoNum type="arabicPeriod"/>
              <a:defRPr/>
            </a:pPr>
            <a:r>
              <a:rPr lang="en-US" sz="2000" dirty="0"/>
              <a:t>Microsoft Secure System Development Lifecycle</a:t>
            </a:r>
            <a:endParaRPr lang="en-US" sz="2000" dirty="0"/>
          </a:p>
          <a:p>
            <a:pPr algn="just">
              <a:spcBef>
                <a:spcPct val="0"/>
              </a:spcBef>
              <a:buFont typeface="+mj-lt"/>
              <a:buAutoNum type="arabicPeriod"/>
              <a:defRPr/>
            </a:pPr>
            <a:r>
              <a:rPr lang="en-US" sz="2000" dirty="0"/>
              <a:t>Open Web Application Security Project (OWASP) and Comprehensive Lightweight Application Security Process (CLASP)</a:t>
            </a:r>
            <a:endParaRPr lang="en-US" sz="2000" dirty="0"/>
          </a:p>
          <a:p>
            <a:pPr algn="just">
              <a:spcBef>
                <a:spcPct val="0"/>
              </a:spcBef>
              <a:buFont typeface="+mj-lt"/>
              <a:buAutoNum type="arabicPeriod"/>
              <a:defRPr/>
            </a:pPr>
            <a:r>
              <a:rPr lang="en-US" sz="2000" dirty="0"/>
              <a:t>Seven Touchpoints for Software Security</a:t>
            </a:r>
            <a:endParaRPr lang="en-US" sz="2000" dirty="0"/>
          </a:p>
          <a:p>
            <a:pPr marL="0" indent="0" algn="just">
              <a:spcBef>
                <a:spcPct val="0"/>
              </a:spcBef>
              <a:buNone/>
              <a:defRPr/>
            </a:pPr>
            <a:endParaRPr lang="en-US" sz="2000" dirty="0">
              <a:latin typeface="Calibri (Body)"/>
            </a:endParaRPr>
          </a:p>
        </p:txBody>
      </p:sp>
      <p:sp>
        <p:nvSpPr>
          <p:cNvPr id="4" name="Date Placeholder 3"/>
          <p:cNvSpPr>
            <a:spLocks noGrp="1"/>
          </p:cNvSpPr>
          <p:nvPr>
            <p:ph type="dt" sz="half" idx="10"/>
          </p:nvPr>
        </p:nvSpPr>
        <p:spPr/>
        <p:txBody>
          <a:bodyPr/>
          <a:lstStyle/>
          <a:p>
            <a:fld id="{6C8163C2-AC82-40F9-9CD5-1315BB4468E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a:latin typeface="Calibri (Body)"/>
            </a:endParaRPr>
          </a:p>
          <a:p>
            <a:pPr algn="ctr">
              <a:spcBef>
                <a:spcPct val="0"/>
              </a:spcBef>
              <a:defRPr/>
            </a:pPr>
            <a:r>
              <a:rPr lang="en-US" sz="2400">
                <a:latin typeface="Calibri (Body)"/>
              </a:rPr>
              <a:t>Secure Information System Development(CO3)</a:t>
            </a:r>
            <a:endParaRPr lang="en-US" sz="2400">
              <a:latin typeface="Calibri (Body)"/>
            </a:endParaRPr>
          </a:p>
          <a:p>
            <a:pPr marL="0" marR="0" lvl="0" indent="0" algn="ctr" defTabSz="914400" rtl="0" eaLnBrk="1" fontAlgn="auto" latinLnBrk="0" hangingPunct="1">
              <a:lnSpc>
                <a:spcPct val="100000"/>
              </a:lnSpc>
              <a:spcBef>
                <a:spcPct val="0"/>
              </a:spcBef>
              <a:spcAft>
                <a:spcPts val="0"/>
              </a:spcAft>
              <a:buClrTx/>
              <a:buSzTx/>
              <a:buFontTx/>
              <a:buNone/>
              <a:defRPr/>
            </a:pP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1912C2-6D25-445F-AA57-7892DDF5704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a:t>Integration of Security in SDLC Phases</a:t>
            </a:r>
            <a:endParaRPr lang="en-US" sz="32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grpSp>
        <p:nvGrpSpPr>
          <p:cNvPr id="30" name="Group 29"/>
          <p:cNvGrpSpPr/>
          <p:nvPr/>
        </p:nvGrpSpPr>
        <p:grpSpPr>
          <a:xfrm>
            <a:off x="3286116" y="2071677"/>
            <a:ext cx="2857521" cy="2857521"/>
            <a:chOff x="4302748" y="1677455"/>
            <a:chExt cx="3888481" cy="3888481"/>
          </a:xfrm>
        </p:grpSpPr>
        <p:sp>
          <p:nvSpPr>
            <p:cNvPr id="31" name="Oval 30"/>
            <p:cNvSpPr/>
            <p:nvPr/>
          </p:nvSpPr>
          <p:spPr>
            <a:xfrm>
              <a:off x="4302748" y="1677455"/>
              <a:ext cx="3888481" cy="3888481"/>
            </a:xfrm>
            <a:prstGeom prst="ellipse">
              <a:avLst/>
            </a:prstGeom>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sp>
        <p:sp>
          <p:nvSpPr>
            <p:cNvPr id="32" name="Oval 4"/>
            <p:cNvSpPr/>
            <p:nvPr/>
          </p:nvSpPr>
          <p:spPr>
            <a:xfrm>
              <a:off x="4872203" y="2246909"/>
              <a:ext cx="2749571" cy="2749573"/>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en-US" sz="2000" b="1"/>
                <a:t>Security</a:t>
              </a:r>
              <a:r>
                <a:rPr lang="en-US" sz="2200" b="1" kern="1200"/>
                <a:t> </a:t>
              </a:r>
              <a:r>
                <a:rPr lang="en-US" sz="2000" b="1"/>
                <a:t>in</a:t>
              </a:r>
              <a:endParaRPr lang="en-US" sz="2000" b="1"/>
            </a:p>
            <a:p>
              <a:pPr lvl="0" algn="ctr" defTabSz="2889250">
                <a:lnSpc>
                  <a:spcPct val="90000"/>
                </a:lnSpc>
                <a:spcBef>
                  <a:spcPct val="0"/>
                </a:spcBef>
                <a:spcAft>
                  <a:spcPct val="35000"/>
                </a:spcAft>
              </a:pPr>
              <a:r>
                <a:rPr lang="en-US" sz="2200" b="1" kern="1200"/>
                <a:t> </a:t>
              </a:r>
              <a:r>
                <a:rPr lang="en-US" sz="2000" b="1"/>
                <a:t>SDLC</a:t>
              </a:r>
              <a:endParaRPr lang="en-US" sz="2000" b="1"/>
            </a:p>
          </p:txBody>
        </p:sp>
      </p:grpSp>
      <p:grpSp>
        <p:nvGrpSpPr>
          <p:cNvPr id="33" name="Group 32"/>
          <p:cNvGrpSpPr/>
          <p:nvPr/>
        </p:nvGrpSpPr>
        <p:grpSpPr>
          <a:xfrm>
            <a:off x="3857620" y="928670"/>
            <a:ext cx="1928826" cy="1928826"/>
            <a:chOff x="5274868" y="119968"/>
            <a:chExt cx="1944240" cy="1944240"/>
          </a:xfrm>
        </p:grpSpPr>
        <p:sp>
          <p:nvSpPr>
            <p:cNvPr id="46" name="Oval 45"/>
            <p:cNvSpPr/>
            <p:nvPr/>
          </p:nvSpPr>
          <p:spPr>
            <a:xfrm>
              <a:off x="5274868" y="119968"/>
              <a:ext cx="1944240" cy="1944240"/>
            </a:xfrm>
            <a:prstGeom prst="ellipse">
              <a:avLst/>
            </a:prstGeom>
          </p:spPr>
          <p:style>
            <a:lnRef idx="2">
              <a:schemeClr val="lt1">
                <a:hueOff val="0"/>
                <a:satOff val="0"/>
                <a:lumOff val="0"/>
                <a:alphaOff val="0"/>
              </a:schemeClr>
            </a:lnRef>
            <a:fillRef idx="1">
              <a:schemeClr val="accent3">
                <a:alpha val="50000"/>
                <a:hueOff val="542120"/>
                <a:satOff val="20000"/>
                <a:lumOff val="-2937"/>
                <a:alphaOff val="0"/>
              </a:schemeClr>
            </a:fillRef>
            <a:effectRef idx="0">
              <a:schemeClr val="accent3">
                <a:alpha val="50000"/>
                <a:hueOff val="542120"/>
                <a:satOff val="20000"/>
                <a:lumOff val="-2937"/>
                <a:alphaOff val="0"/>
              </a:schemeClr>
            </a:effectRef>
            <a:fontRef idx="minor">
              <a:schemeClr val="tx1"/>
            </a:fontRef>
          </p:style>
        </p:sp>
        <p:sp>
          <p:nvSpPr>
            <p:cNvPr id="47" name="Oval 4"/>
            <p:cNvSpPr/>
            <p:nvPr/>
          </p:nvSpPr>
          <p:spPr>
            <a:xfrm>
              <a:off x="5559596" y="404695"/>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a:t>Elicitation Phase</a:t>
              </a:r>
              <a:endParaRPr lang="en-US" sz="2000"/>
            </a:p>
          </p:txBody>
        </p:sp>
      </p:grpSp>
      <p:grpSp>
        <p:nvGrpSpPr>
          <p:cNvPr id="34" name="Group 33"/>
          <p:cNvGrpSpPr/>
          <p:nvPr/>
        </p:nvGrpSpPr>
        <p:grpSpPr>
          <a:xfrm>
            <a:off x="5500694" y="2214554"/>
            <a:ext cx="2000264" cy="1928826"/>
            <a:chOff x="7680667" y="1867884"/>
            <a:chExt cx="1944240" cy="1944240"/>
          </a:xfrm>
        </p:grpSpPr>
        <p:sp>
          <p:nvSpPr>
            <p:cNvPr id="44" name="Oval 43"/>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78"/>
                <a:alphaOff val="0"/>
              </a:schemeClr>
            </a:fillRef>
            <a:effectRef idx="0">
              <a:schemeClr val="accent3">
                <a:alpha val="50000"/>
                <a:hueOff val="1084240"/>
                <a:satOff val="40000"/>
                <a:lumOff val="-5878"/>
                <a:alphaOff val="0"/>
              </a:schemeClr>
            </a:effectRef>
            <a:fontRef idx="minor">
              <a:schemeClr val="tx1"/>
            </a:fontRef>
          </p:style>
        </p:sp>
        <p:sp>
          <p:nvSpPr>
            <p:cNvPr id="45"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algn="ctr" defTabSz="711200">
                <a:lnSpc>
                  <a:spcPct val="90000"/>
                </a:lnSpc>
                <a:spcBef>
                  <a:spcPct val="0"/>
                </a:spcBef>
                <a:spcAft>
                  <a:spcPct val="35000"/>
                </a:spcAft>
              </a:pPr>
              <a:r>
                <a:rPr lang="en-IN" sz="2000"/>
                <a:t>Analysis</a:t>
              </a:r>
              <a:r>
                <a:rPr lang="en-IN" sz="2200"/>
                <a:t> </a:t>
              </a:r>
              <a:r>
                <a:rPr lang="en-IN" sz="2000"/>
                <a:t>Phase</a:t>
              </a:r>
              <a:endParaRPr lang="en-US" sz="2000"/>
            </a:p>
          </p:txBody>
        </p:sp>
      </p:grpSp>
      <p:grpSp>
        <p:nvGrpSpPr>
          <p:cNvPr id="37" name="Group 36"/>
          <p:cNvGrpSpPr/>
          <p:nvPr/>
        </p:nvGrpSpPr>
        <p:grpSpPr>
          <a:xfrm>
            <a:off x="2571736" y="4000504"/>
            <a:ext cx="1928826" cy="1857388"/>
            <a:chOff x="2869069" y="1867884"/>
            <a:chExt cx="1944240" cy="1944240"/>
          </a:xfrm>
        </p:grpSpPr>
        <p:sp>
          <p:nvSpPr>
            <p:cNvPr id="38" name="Oval 37"/>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2"/>
                <a:alphaOff val="0"/>
              </a:schemeClr>
            </a:fillRef>
            <a:effectRef idx="0">
              <a:schemeClr val="accent3">
                <a:alpha val="50000"/>
                <a:hueOff val="2710599"/>
                <a:satOff val="100000"/>
                <a:lumOff val="-14702"/>
                <a:alphaOff val="0"/>
              </a:schemeClr>
            </a:effectRef>
            <a:fontRef idx="minor">
              <a:schemeClr val="tx1"/>
            </a:fontRef>
          </p:style>
        </p:sp>
        <p:sp>
          <p:nvSpPr>
            <p:cNvPr id="39"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a:t>Implementation</a:t>
              </a:r>
              <a:r>
                <a:rPr lang="en-IN" sz="2400"/>
                <a:t> </a:t>
              </a:r>
              <a:r>
                <a:rPr lang="en-IN" sz="2000"/>
                <a:t>Phase</a:t>
              </a:r>
              <a:endParaRPr lang="en-US" sz="2000"/>
            </a:p>
          </p:txBody>
        </p:sp>
      </p:grpSp>
      <p:grpSp>
        <p:nvGrpSpPr>
          <p:cNvPr id="48" name="Group 47"/>
          <p:cNvGrpSpPr/>
          <p:nvPr/>
        </p:nvGrpSpPr>
        <p:grpSpPr>
          <a:xfrm>
            <a:off x="4643438" y="4071942"/>
            <a:ext cx="2000264" cy="1928826"/>
            <a:chOff x="7680667" y="1867884"/>
            <a:chExt cx="1944240" cy="1944240"/>
          </a:xfrm>
        </p:grpSpPr>
        <p:sp>
          <p:nvSpPr>
            <p:cNvPr id="49" name="Oval 48"/>
            <p:cNvSpPr/>
            <p:nvPr/>
          </p:nvSpPr>
          <p:spPr>
            <a:xfrm>
              <a:off x="7680667" y="1867884"/>
              <a:ext cx="1944240" cy="1944240"/>
            </a:xfrm>
            <a:prstGeom prst="ellipse">
              <a:avLst/>
            </a:prstGeom>
          </p:spPr>
          <p:style>
            <a:lnRef idx="2">
              <a:schemeClr val="lt1">
                <a:hueOff val="0"/>
                <a:satOff val="0"/>
                <a:lumOff val="0"/>
                <a:alphaOff val="0"/>
              </a:schemeClr>
            </a:lnRef>
            <a:fillRef idx="1">
              <a:schemeClr val="accent3">
                <a:alpha val="50000"/>
                <a:hueOff val="1084240"/>
                <a:satOff val="40000"/>
                <a:lumOff val="-5878"/>
                <a:alphaOff val="0"/>
              </a:schemeClr>
            </a:fillRef>
            <a:effectRef idx="0">
              <a:schemeClr val="accent3">
                <a:alpha val="50000"/>
                <a:hueOff val="1084240"/>
                <a:satOff val="40000"/>
                <a:lumOff val="-5878"/>
                <a:alphaOff val="0"/>
              </a:schemeClr>
            </a:effectRef>
            <a:fontRef idx="minor">
              <a:schemeClr val="tx1"/>
            </a:fontRef>
          </p:style>
        </p:sp>
        <p:sp>
          <p:nvSpPr>
            <p:cNvPr id="50" name="Oval 6"/>
            <p:cNvSpPr/>
            <p:nvPr/>
          </p:nvSpPr>
          <p:spPr>
            <a:xfrm>
              <a:off x="7965395" y="2152611"/>
              <a:ext cx="1374784" cy="1374786"/>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a:t>Design</a:t>
              </a:r>
              <a:r>
                <a:rPr lang="en-IN" sz="2400"/>
                <a:t> </a:t>
              </a:r>
              <a:r>
                <a:rPr lang="en-IN" sz="2000"/>
                <a:t>Phase</a:t>
              </a:r>
              <a:endParaRPr lang="en-US" sz="2000"/>
            </a:p>
          </p:txBody>
        </p:sp>
      </p:grpSp>
      <p:grpSp>
        <p:nvGrpSpPr>
          <p:cNvPr id="51" name="Group 50"/>
          <p:cNvGrpSpPr/>
          <p:nvPr/>
        </p:nvGrpSpPr>
        <p:grpSpPr>
          <a:xfrm>
            <a:off x="2224070" y="2081202"/>
            <a:ext cx="1928826" cy="1857388"/>
            <a:chOff x="2869069" y="1867884"/>
            <a:chExt cx="1944240" cy="1944240"/>
          </a:xfrm>
        </p:grpSpPr>
        <p:sp>
          <p:nvSpPr>
            <p:cNvPr id="52" name="Oval 51"/>
            <p:cNvSpPr/>
            <p:nvPr/>
          </p:nvSpPr>
          <p:spPr>
            <a:xfrm>
              <a:off x="2869069" y="1867884"/>
              <a:ext cx="1944240" cy="1944240"/>
            </a:xfrm>
            <a:prstGeom prst="ellipse">
              <a:avLst/>
            </a:prstGeom>
          </p:spPr>
          <p:style>
            <a:lnRef idx="2">
              <a:schemeClr val="lt1">
                <a:hueOff val="0"/>
                <a:satOff val="0"/>
                <a:lumOff val="0"/>
                <a:alphaOff val="0"/>
              </a:schemeClr>
            </a:lnRef>
            <a:fillRef idx="1">
              <a:schemeClr val="accent3">
                <a:alpha val="50000"/>
                <a:hueOff val="2710599"/>
                <a:satOff val="100000"/>
                <a:lumOff val="-14702"/>
                <a:alphaOff val="0"/>
              </a:schemeClr>
            </a:fillRef>
            <a:effectRef idx="0">
              <a:schemeClr val="accent3">
                <a:alpha val="50000"/>
                <a:hueOff val="2710599"/>
                <a:satOff val="100000"/>
                <a:lumOff val="-14702"/>
                <a:alphaOff val="0"/>
              </a:schemeClr>
            </a:effectRef>
            <a:fontRef idx="minor">
              <a:schemeClr val="tx1"/>
            </a:fontRef>
          </p:style>
        </p:sp>
        <p:sp>
          <p:nvSpPr>
            <p:cNvPr id="53" name="Oval 12"/>
            <p:cNvSpPr/>
            <p:nvPr/>
          </p:nvSpPr>
          <p:spPr>
            <a:xfrm>
              <a:off x="2869069" y="2152611"/>
              <a:ext cx="1847028" cy="1374785"/>
            </a:xfrm>
            <a:prstGeom prst="rect">
              <a:avLst/>
            </a:prstGeom>
          </p:spPr>
          <p:style>
            <a:lnRef idx="0">
              <a:scrgbClr r="0" g="0" b="0"/>
            </a:lnRef>
            <a:fillRef idx="0">
              <a:scrgbClr r="0" g="0" b="0"/>
            </a:fillRef>
            <a:effectRef idx="0">
              <a:scrgbClr r="0" g="0" b="0"/>
            </a:effectRef>
            <a:fontRef idx="minor">
              <a:schemeClr val="tx1"/>
            </a:fontRef>
          </p:style>
          <p:txBody>
            <a:bodyPr spcFirstLastPara="0" vert="horz" wrap="square" lIns="20320" tIns="20320" rIns="20320" bIns="20320" numCol="1" spcCol="1270" anchor="ctr" anchorCtr="0">
              <a:noAutofit/>
            </a:bodyPr>
            <a:lstStyle/>
            <a:p>
              <a:pPr lvl="0" algn="ctr" defTabSz="711200">
                <a:lnSpc>
                  <a:spcPct val="90000"/>
                </a:lnSpc>
                <a:spcBef>
                  <a:spcPct val="0"/>
                </a:spcBef>
                <a:spcAft>
                  <a:spcPct val="35000"/>
                </a:spcAft>
              </a:pPr>
              <a:r>
                <a:rPr lang="en-IN" sz="2000"/>
                <a:t>Maintenance</a:t>
              </a:r>
              <a:r>
                <a:rPr lang="en-IN" sz="2200"/>
                <a:t> </a:t>
              </a:r>
              <a:r>
                <a:rPr lang="en-IN" sz="2000"/>
                <a:t>Phase</a:t>
              </a:r>
              <a:endParaRPr lang="en-US" sz="2000"/>
            </a:p>
          </p:txBody>
        </p:sp>
      </p:grpSp>
      <p:sp>
        <p:nvSpPr>
          <p:cNvPr id="55" name="Rectangle 54"/>
          <p:cNvSpPr/>
          <p:nvPr/>
        </p:nvSpPr>
        <p:spPr>
          <a:xfrm>
            <a:off x="642910" y="5917188"/>
            <a:ext cx="7143800" cy="369332"/>
          </a:xfrm>
          <a:prstGeom prst="rect">
            <a:avLst/>
          </a:prstGeom>
        </p:spPr>
        <p:txBody>
          <a:bodyPr wrap="square">
            <a:spAutoFit/>
          </a:bodyPr>
          <a:lstStyle/>
          <a:p>
            <a:r>
              <a:rPr lang="en-US">
                <a:solidFill>
                  <a:schemeClr val="bg1">
                    <a:lumMod val="50000"/>
                  </a:schemeClr>
                </a:solidFill>
              </a:rPr>
              <a:t>Source: Springer link</a:t>
            </a:r>
            <a:endParaRPr lang="en-IN">
              <a:solidFill>
                <a:schemeClr val="bg1">
                  <a:lumMod val="50000"/>
                </a:schemeClr>
              </a:solidFill>
            </a:endParaRPr>
          </a:p>
        </p:txBody>
      </p:sp>
      <p:pic>
        <p:nvPicPr>
          <p:cNvPr id="26"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ppt_x"/>
                                          </p:val>
                                        </p:tav>
                                        <p:tav tm="100000">
                                          <p:val>
                                            <p:strVal val="#ppt_x"/>
                                          </p:val>
                                        </p:tav>
                                      </p:tavLst>
                                    </p:anim>
                                    <p:anim calcmode="lin" valueType="num">
                                      <p:cBhvr additive="base">
                                        <p:cTn id="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additive="base">
                                        <p:cTn id="13" dur="500" fill="hold"/>
                                        <p:tgtEl>
                                          <p:spTgt spid="33"/>
                                        </p:tgtEl>
                                        <p:attrNameLst>
                                          <p:attrName>ppt_x</p:attrName>
                                        </p:attrNameLst>
                                      </p:cBhvr>
                                      <p:tavLst>
                                        <p:tav tm="0">
                                          <p:val>
                                            <p:strVal val="#ppt_x"/>
                                          </p:val>
                                        </p:tav>
                                        <p:tav tm="100000">
                                          <p:val>
                                            <p:strVal val="#ppt_x"/>
                                          </p:val>
                                        </p:tav>
                                      </p:tavLst>
                                    </p:anim>
                                    <p:anim calcmode="lin" valueType="num">
                                      <p:cBhvr additive="base">
                                        <p:cTn id="1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8"/>
                                        </p:tgtEl>
                                        <p:attrNameLst>
                                          <p:attrName>style.visibility</p:attrName>
                                        </p:attrNameLst>
                                      </p:cBhvr>
                                      <p:to>
                                        <p:strVal val="visible"/>
                                      </p:to>
                                    </p:set>
                                    <p:anim calcmode="lin" valueType="num">
                                      <p:cBhvr additive="base">
                                        <p:cTn id="25" dur="500" fill="hold"/>
                                        <p:tgtEl>
                                          <p:spTgt spid="48"/>
                                        </p:tgtEl>
                                        <p:attrNameLst>
                                          <p:attrName>ppt_x</p:attrName>
                                        </p:attrNameLst>
                                      </p:cBhvr>
                                      <p:tavLst>
                                        <p:tav tm="0">
                                          <p:val>
                                            <p:strVal val="#ppt_x"/>
                                          </p:val>
                                        </p:tav>
                                        <p:tav tm="100000">
                                          <p:val>
                                            <p:strVal val="#ppt_x"/>
                                          </p:val>
                                        </p:tav>
                                      </p:tavLst>
                                    </p:anim>
                                    <p:anim calcmode="lin" valueType="num">
                                      <p:cBhvr additive="base">
                                        <p:cTn id="2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7"/>
                                        </p:tgtEl>
                                        <p:attrNameLst>
                                          <p:attrName>style.visibility</p:attrName>
                                        </p:attrNameLst>
                                      </p:cBhvr>
                                      <p:to>
                                        <p:strVal val="visible"/>
                                      </p:to>
                                    </p:set>
                                    <p:anim calcmode="lin" valueType="num">
                                      <p:cBhvr additive="base">
                                        <p:cTn id="31" dur="500" fill="hold"/>
                                        <p:tgtEl>
                                          <p:spTgt spid="37"/>
                                        </p:tgtEl>
                                        <p:attrNameLst>
                                          <p:attrName>ppt_x</p:attrName>
                                        </p:attrNameLst>
                                      </p:cBhvr>
                                      <p:tavLst>
                                        <p:tav tm="0">
                                          <p:val>
                                            <p:strVal val="#ppt_x"/>
                                          </p:val>
                                        </p:tav>
                                        <p:tav tm="100000">
                                          <p:val>
                                            <p:strVal val="#ppt_x"/>
                                          </p:val>
                                        </p:tav>
                                      </p:tavLst>
                                    </p:anim>
                                    <p:anim calcmode="lin" valueType="num">
                                      <p:cBhvr additive="base">
                                        <p:cTn id="32"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5A7755-D0B9-44A9-B891-5185C47933D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a:t>Integration of Security in SDLC Phases</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33400" y="1295400"/>
            <a:ext cx="8229600" cy="4373563"/>
          </a:xfrm>
        </p:spPr>
        <p:txBody>
          <a:bodyPr>
            <a:normAutofit/>
          </a:bodyPr>
          <a:lstStyle/>
          <a:p>
            <a:pPr>
              <a:buNone/>
            </a:pPr>
            <a:r>
              <a:rPr lang="en-IN" sz="2200">
                <a:solidFill>
                  <a:srgbClr val="FF5050"/>
                </a:solidFill>
                <a:latin typeface="Calibri (Body)"/>
              </a:rPr>
              <a:t>The Elicitation Phase: </a:t>
            </a:r>
            <a:endParaRPr lang="en-IN" sz="2200">
              <a:solidFill>
                <a:srgbClr val="FF5050"/>
              </a:solidFill>
              <a:latin typeface="Calibri (Body)"/>
            </a:endParaRPr>
          </a:p>
          <a:p>
            <a:pPr>
              <a:buNone/>
            </a:pPr>
            <a:endParaRPr lang="en-IN" sz="2200">
              <a:solidFill>
                <a:srgbClr val="FF5050"/>
              </a:solidFill>
              <a:latin typeface="Calibri (Body)"/>
            </a:endParaRPr>
          </a:p>
          <a:p>
            <a:pPr algn="just"/>
            <a:r>
              <a:rPr lang="en-IN" sz="2200">
                <a:latin typeface="Calibri (Body)"/>
              </a:rPr>
              <a:t>Determines the security requirements of the software application by executing a simple risk analysis exercise</a:t>
            </a:r>
            <a:endParaRPr lang="en-IN" sz="2200">
              <a:latin typeface="Calibri (Body)"/>
            </a:endParaRPr>
          </a:p>
          <a:p>
            <a:pPr algn="just">
              <a:spcAft>
                <a:spcPts val="600"/>
              </a:spcAft>
            </a:pPr>
            <a:r>
              <a:rPr lang="en-IN" sz="2200">
                <a:latin typeface="Calibri (Body)"/>
              </a:rPr>
              <a:t>Information asset identification and valuation</a:t>
            </a:r>
            <a:endParaRPr lang="en-IN" sz="2200">
              <a:latin typeface="Calibri (Body)"/>
            </a:endParaRPr>
          </a:p>
          <a:p>
            <a:pPr algn="just">
              <a:spcAft>
                <a:spcPts val="600"/>
              </a:spcAft>
            </a:pPr>
            <a:r>
              <a:rPr lang="en-IN" sz="2200">
                <a:latin typeface="Calibri (Body)"/>
              </a:rPr>
              <a:t>Threat identification and assessment</a:t>
            </a:r>
            <a:endParaRPr lang="en-IN" sz="2200">
              <a:latin typeface="Calibri (Body)"/>
            </a:endParaRPr>
          </a:p>
          <a:p>
            <a:pPr algn="just">
              <a:spcAft>
                <a:spcPts val="600"/>
              </a:spcAft>
            </a:pPr>
            <a:r>
              <a:rPr lang="en-IN" sz="2200">
                <a:latin typeface="Calibri (Body)"/>
              </a:rPr>
              <a:t>Risk (asset/threat) identification</a:t>
            </a:r>
            <a:endParaRPr lang="en-IN" sz="2200">
              <a:latin typeface="Calibri (Body)"/>
            </a:endParaRPr>
          </a:p>
          <a:p>
            <a:pPr algn="just">
              <a:spcAft>
                <a:spcPts val="600"/>
              </a:spcAft>
            </a:pPr>
            <a:r>
              <a:rPr lang="en-IN" sz="2200">
                <a:latin typeface="Calibri (Body)"/>
              </a:rPr>
              <a:t>Determine the level of vulnerability</a:t>
            </a:r>
            <a:endParaRPr lang="en-IN" sz="2200">
              <a:latin typeface="Calibri (Body)"/>
            </a:endParaRPr>
          </a:p>
          <a:p>
            <a:pPr algn="just">
              <a:spcAft>
                <a:spcPts val="600"/>
              </a:spcAft>
            </a:pPr>
            <a:r>
              <a:rPr lang="en-IN" sz="2200">
                <a:latin typeface="Calibri (Body)"/>
              </a:rPr>
              <a:t>Risk assessment</a:t>
            </a:r>
            <a:endParaRPr lang="en-IN" sz="2200">
              <a:latin typeface="Calibri (Body)"/>
            </a:endParaRPr>
          </a:p>
          <a:p>
            <a:pPr algn="just">
              <a:spcAft>
                <a:spcPts val="600"/>
              </a:spcAft>
            </a:pPr>
            <a:r>
              <a:rPr lang="en-IN" sz="2200">
                <a:latin typeface="Calibri (Body)"/>
              </a:rPr>
              <a:t>Risk prioritisation. </a:t>
            </a: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2" end="2"/>
                                            </p:txEl>
                                          </p:spTgt>
                                        </p:tgtEl>
                                        <p:attrNameLst>
                                          <p:attrName>style.visibility</p:attrName>
                                        </p:attrNameLst>
                                      </p:cBhvr>
                                      <p:to>
                                        <p:strVal val="visible"/>
                                      </p:to>
                                    </p:set>
                                    <p:anim calcmode="lin" valueType="num">
                                      <p:cBhvr additive="base">
                                        <p:cTn id="7"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3" end="3"/>
                                            </p:txEl>
                                          </p:spTgt>
                                        </p:tgtEl>
                                        <p:attrNameLst>
                                          <p:attrName>style.visibility</p:attrName>
                                        </p:attrNameLst>
                                      </p:cBhvr>
                                      <p:to>
                                        <p:strVal val="visible"/>
                                      </p:to>
                                    </p:set>
                                    <p:anim calcmode="lin" valueType="num">
                                      <p:cBhvr additive="base">
                                        <p:cTn id="13"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anim calcmode="lin" valueType="num">
                                      <p:cBhvr additive="base">
                                        <p:cTn id="17"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5" end="5"/>
                                            </p:txEl>
                                          </p:spTgt>
                                        </p:tgtEl>
                                        <p:attrNameLst>
                                          <p:attrName>style.visibility</p:attrName>
                                        </p:attrNameLst>
                                      </p:cBhvr>
                                      <p:to>
                                        <p:strVal val="visible"/>
                                      </p:to>
                                    </p:set>
                                    <p:anim calcmode="lin" valueType="num">
                                      <p:cBhvr additive="base">
                                        <p:cTn id="21"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5">
                                            <p:txEl>
                                              <p:pRg st="6" end="6"/>
                                            </p:txEl>
                                          </p:spTgt>
                                        </p:tgtEl>
                                        <p:attrNameLst>
                                          <p:attrName>style.visibility</p:attrName>
                                        </p:attrNameLst>
                                      </p:cBhvr>
                                      <p:to>
                                        <p:strVal val="visible"/>
                                      </p:to>
                                    </p:set>
                                    <p:anim calcmode="lin" valueType="num">
                                      <p:cBhvr additive="base">
                                        <p:cTn id="25"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7" end="7"/>
                                            </p:txEl>
                                          </p:spTgt>
                                        </p:tgtEl>
                                        <p:attrNameLst>
                                          <p:attrName>style.visibility</p:attrName>
                                        </p:attrNameLst>
                                      </p:cBhvr>
                                      <p:to>
                                        <p:strVal val="visible"/>
                                      </p:to>
                                    </p:set>
                                    <p:anim calcmode="lin" valueType="num">
                                      <p:cBhvr additive="base">
                                        <p:cTn id="29" dur="500" fill="hold"/>
                                        <p:tgtEl>
                                          <p:spTgt spid="2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8" end="8"/>
                                            </p:txEl>
                                          </p:spTgt>
                                        </p:tgtEl>
                                        <p:attrNameLst>
                                          <p:attrName>style.visibility</p:attrName>
                                        </p:attrNameLst>
                                      </p:cBhvr>
                                      <p:to>
                                        <p:strVal val="visible"/>
                                      </p:to>
                                    </p:set>
                                    <p:anim calcmode="lin" valueType="num">
                                      <p:cBhvr additive="base">
                                        <p:cTn id="33" dur="500" fill="hold"/>
                                        <p:tgtEl>
                                          <p:spTgt spid="25">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71ABC3-312E-4338-A666-825747634997}"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a:t>Integration of Security in SDLC Phases</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33400" y="1143000"/>
            <a:ext cx="8229600" cy="4525963"/>
          </a:xfrm>
        </p:spPr>
        <p:txBody>
          <a:bodyPr>
            <a:normAutofit/>
          </a:bodyPr>
          <a:lstStyle/>
          <a:p>
            <a:pPr algn="just">
              <a:spcAft>
                <a:spcPts val="1800"/>
              </a:spcAft>
              <a:buNone/>
            </a:pPr>
            <a:r>
              <a:rPr lang="en-IN" sz="2200" dirty="0">
                <a:solidFill>
                  <a:srgbClr val="FF5050"/>
                </a:solidFill>
                <a:latin typeface="Calibri (Body)"/>
              </a:rPr>
              <a:t>The Analysis Phase: </a:t>
            </a:r>
            <a:endParaRPr lang="en-IN" sz="2200" dirty="0">
              <a:solidFill>
                <a:srgbClr val="FF5050"/>
              </a:solidFill>
              <a:latin typeface="Calibri (Body)"/>
            </a:endParaRPr>
          </a:p>
          <a:p>
            <a:pPr algn="just">
              <a:spcAft>
                <a:spcPts val="1800"/>
              </a:spcAft>
            </a:pPr>
            <a:r>
              <a:rPr lang="en-IN" sz="2200" dirty="0">
                <a:latin typeface="Calibri (Body)"/>
              </a:rPr>
              <a:t>Determines the security services to be used to satisfy the security requirements; </a:t>
            </a:r>
            <a:endParaRPr lang="en-IN" sz="2200" dirty="0">
              <a:latin typeface="Calibri (Body)"/>
            </a:endParaRPr>
          </a:p>
          <a:p>
            <a:pPr algn="just">
              <a:spcAft>
                <a:spcPts val="1800"/>
              </a:spcAft>
            </a:pPr>
            <a:r>
              <a:rPr lang="en-IN" sz="2200" dirty="0">
                <a:latin typeface="Calibri (Body)"/>
              </a:rPr>
              <a:t>During the analysis phase, security services are selected according to their ability to mitigate the security risks identified.</a:t>
            </a:r>
            <a:endParaRPr lang="en-IN" sz="2200" dirty="0">
              <a:latin typeface="Calibri (Body)"/>
            </a:endParaRPr>
          </a:p>
          <a:p>
            <a:pPr algn="just">
              <a:spcAft>
                <a:spcPts val="1800"/>
              </a:spcAft>
            </a:pPr>
            <a:r>
              <a:rPr lang="en-IN" sz="2200" dirty="0">
                <a:latin typeface="Calibri (Body)"/>
              </a:rPr>
              <a:t>The output of this phase is a refined set of security requirements. </a:t>
            </a:r>
            <a:endParaRPr lang="en-IN" sz="2200" dirty="0">
              <a:latin typeface="Calibri (Body)"/>
            </a:endParaRPr>
          </a:p>
          <a:p>
            <a:pPr algn="just">
              <a:spcAft>
                <a:spcPts val="1800"/>
              </a:spcAft>
            </a:pPr>
            <a:r>
              <a:rPr lang="en-IN" sz="2200" dirty="0">
                <a:latin typeface="Calibri (Body)"/>
              </a:rPr>
              <a:t>Identify the relevant security services and level of protection required to mitigate each risk</a:t>
            </a:r>
            <a:endParaRPr lang="en-US" sz="2200" b="1"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5">
                                            <p:txEl>
                                              <p:pRg st="3" end="3"/>
                                            </p:txEl>
                                          </p:spTgt>
                                        </p:tgtEl>
                                        <p:attrNameLst>
                                          <p:attrName>style.visibility</p:attrName>
                                        </p:attrNameLst>
                                      </p:cBhvr>
                                      <p:to>
                                        <p:strVal val="visible"/>
                                      </p:to>
                                    </p:set>
                                    <p:anim calcmode="lin" valueType="num">
                                      <p:cBhvr additive="base">
                                        <p:cTn id="17"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5">
                                            <p:txEl>
                                              <p:pRg st="4" end="4"/>
                                            </p:txEl>
                                          </p:spTgt>
                                        </p:tgtEl>
                                        <p:attrNameLst>
                                          <p:attrName>style.visibility</p:attrName>
                                        </p:attrNameLst>
                                      </p:cBhvr>
                                      <p:to>
                                        <p:strVal val="visible"/>
                                      </p:to>
                                    </p:set>
                                    <p:anim calcmode="lin" valueType="num">
                                      <p:cBhvr additive="base">
                                        <p:cTn id="21"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6EB470-E747-440E-81F3-F546566924BB}"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a:t>Integration of Security in SDLC Phases</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00034" y="1143000"/>
            <a:ext cx="8262966" cy="4525963"/>
          </a:xfrm>
        </p:spPr>
        <p:txBody>
          <a:bodyPr>
            <a:normAutofit/>
          </a:bodyPr>
          <a:lstStyle/>
          <a:p>
            <a:pPr>
              <a:spcAft>
                <a:spcPts val="1200"/>
              </a:spcAft>
              <a:buNone/>
            </a:pPr>
            <a:r>
              <a:rPr lang="en-IN" sz="2200">
                <a:solidFill>
                  <a:srgbClr val="FF5050"/>
                </a:solidFill>
                <a:latin typeface="Calibri (Body)"/>
              </a:rPr>
              <a:t>The Design Phase: </a:t>
            </a:r>
            <a:endParaRPr lang="en-IN" sz="2200">
              <a:solidFill>
                <a:srgbClr val="FF5050"/>
              </a:solidFill>
              <a:latin typeface="Calibri (Body)"/>
            </a:endParaRPr>
          </a:p>
          <a:p>
            <a:pPr>
              <a:spcAft>
                <a:spcPts val="1200"/>
              </a:spcAft>
            </a:pPr>
            <a:r>
              <a:rPr lang="en-IN" sz="2200">
                <a:latin typeface="Calibri (Body)"/>
              </a:rPr>
              <a:t>determines how the security services will be implemented</a:t>
            </a:r>
            <a:endParaRPr lang="en-IN" sz="2200">
              <a:latin typeface="Calibri (Body)"/>
            </a:endParaRPr>
          </a:p>
          <a:p>
            <a:pPr>
              <a:spcAft>
                <a:spcPts val="1200"/>
              </a:spcAft>
              <a:buNone/>
            </a:pPr>
            <a:r>
              <a:rPr lang="en-IN" sz="2200">
                <a:latin typeface="Calibri (Body)"/>
              </a:rPr>
              <a:t> • Map security services to security mechanisms; </a:t>
            </a:r>
            <a:endParaRPr lang="en-IN" sz="2200">
              <a:latin typeface="Calibri (Body)"/>
            </a:endParaRPr>
          </a:p>
          <a:p>
            <a:pPr>
              <a:spcAft>
                <a:spcPts val="1200"/>
              </a:spcAft>
              <a:buNone/>
            </a:pPr>
            <a:r>
              <a:rPr lang="en-IN" sz="2200">
                <a:latin typeface="Calibri (Body)"/>
              </a:rPr>
              <a:t>•  Consolidate security services and mechanisms.</a:t>
            </a:r>
            <a:endParaRPr lang="en-IN" sz="2200">
              <a:latin typeface="Calibri (Body)"/>
            </a:endParaRPr>
          </a:p>
          <a:p>
            <a:pPr>
              <a:spcAft>
                <a:spcPts val="1200"/>
              </a:spcAft>
              <a:buNone/>
            </a:pPr>
            <a:r>
              <a:rPr lang="en-IN" sz="2200">
                <a:solidFill>
                  <a:srgbClr val="FF5050"/>
                </a:solidFill>
                <a:latin typeface="Calibri (Body)"/>
              </a:rPr>
              <a:t>The Implementation Phase: </a:t>
            </a:r>
            <a:endParaRPr lang="en-IN" sz="2200">
              <a:solidFill>
                <a:srgbClr val="FF5050"/>
              </a:solidFill>
              <a:latin typeface="Calibri (Body)"/>
            </a:endParaRPr>
          </a:p>
          <a:p>
            <a:pPr>
              <a:spcAft>
                <a:spcPts val="1200"/>
              </a:spcAft>
            </a:pPr>
            <a:r>
              <a:rPr lang="en-IN" sz="2200">
                <a:latin typeface="Calibri (Body)"/>
              </a:rPr>
              <a:t>Identifies and implements appropriate software security tools and components</a:t>
            </a:r>
            <a:endParaRPr lang="en-IN" sz="2200">
              <a:latin typeface="Calibri (Body)"/>
            </a:endParaRPr>
          </a:p>
          <a:p>
            <a:pPr>
              <a:spcAft>
                <a:spcPts val="1200"/>
              </a:spcAft>
            </a:pPr>
            <a:r>
              <a:rPr lang="en-IN" sz="2200">
                <a:latin typeface="Calibri (Body)"/>
              </a:rPr>
              <a:t>Map security mechanisms to software security components.</a:t>
            </a: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anim calcmode="lin" valueType="num">
                                      <p:cBhvr additive="base">
                                        <p:cTn id="11"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anim calcmode="lin" valueType="num">
                                      <p:cBhvr additive="base">
                                        <p:cTn id="15"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anim calcmode="lin" valueType="num">
                                      <p:cBhvr additive="base">
                                        <p:cTn id="19"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4" end="4"/>
                                            </p:txEl>
                                          </p:spTgt>
                                        </p:tgtEl>
                                        <p:attrNameLst>
                                          <p:attrName>style.visibility</p:attrName>
                                        </p:attrNameLst>
                                      </p:cBhvr>
                                      <p:to>
                                        <p:strVal val="visible"/>
                                      </p:to>
                                    </p:set>
                                    <p:anim calcmode="lin" valueType="num">
                                      <p:cBhvr additive="base">
                                        <p:cTn id="25" dur="500" fill="hold"/>
                                        <p:tgtEl>
                                          <p:spTgt spid="2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5">
                                            <p:txEl>
                                              <p:pRg st="5" end="5"/>
                                            </p:txEl>
                                          </p:spTgt>
                                        </p:tgtEl>
                                        <p:attrNameLst>
                                          <p:attrName>style.visibility</p:attrName>
                                        </p:attrNameLst>
                                      </p:cBhvr>
                                      <p:to>
                                        <p:strVal val="visible"/>
                                      </p:to>
                                    </p:set>
                                    <p:anim calcmode="lin" valueType="num">
                                      <p:cBhvr additive="base">
                                        <p:cTn id="29" dur="500" fill="hold"/>
                                        <p:tgtEl>
                                          <p:spTgt spid="2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5">
                                            <p:txEl>
                                              <p:pRg st="6" end="6"/>
                                            </p:txEl>
                                          </p:spTgt>
                                        </p:tgtEl>
                                        <p:attrNameLst>
                                          <p:attrName>style.visibility</p:attrName>
                                        </p:attrNameLst>
                                      </p:cBhvr>
                                      <p:to>
                                        <p:strVal val="visible"/>
                                      </p:to>
                                    </p:set>
                                    <p:anim calcmode="lin" valueType="num">
                                      <p:cBhvr additive="base">
                                        <p:cTn id="33" dur="500" fill="hold"/>
                                        <p:tgtEl>
                                          <p:spTgt spid="2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latin typeface="Calibri (Body)"/>
              <a:cs typeface="Times New Roman" panose="02020603050405020304" pitchFamily="18" charset="0"/>
            </a:endParaRPr>
          </a:p>
          <a:p>
            <a:pPr marL="457200" indent="-457200">
              <a:spcBef>
                <a:spcPts val="0"/>
              </a:spcBef>
              <a:buFont typeface="+mj-lt"/>
              <a:buAutoNum type="arabicPeriod"/>
            </a:pPr>
            <a:endParaRPr lang="en-GB" sz="1800" dirty="0">
              <a:latin typeface="Calibri (Body)"/>
              <a:cs typeface="Times New Roman" panose="02020603050405020304"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17215AEA-4CE3-47D0-93F8-B1B806B38A0E}"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Evaluation</a:t>
            </a:r>
            <a:r>
              <a:rPr kumimoji="0" lang="en-US" sz="3000" b="0" i="0" u="none" strike="noStrike" kern="1200" cap="none" spc="0" normalizeH="0" noProof="0">
                <a:ln>
                  <a:noFill/>
                </a:ln>
                <a:solidFill>
                  <a:schemeClr val="dk1"/>
                </a:solidFill>
                <a:effectLst/>
                <a:uLnTx/>
                <a:uFillTx/>
                <a:latin typeface="+mn-lt"/>
                <a:ea typeface="+mn-ea"/>
                <a:cs typeface="+mn-cs"/>
              </a:rPr>
              <a:t> Scheme</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6090920" cy="365125"/>
          </a:xfrm>
        </p:spPr>
        <p:txBody>
          <a:bodyPr/>
          <a:lstStyle/>
          <a:p>
            <a:r>
              <a:rPr lang="en-US"/>
              <a:t>Sujeet Singh Bhadouria              Cyber security ANC0301                                     Unit 3</a:t>
            </a:r>
            <a:endParaRPr lang="en-US"/>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4" name="Picture 4" descr="Table&#10;&#10;Description automatically generated"/>
          <p:cNvPicPr>
            <a:picLocks noChangeAspect="1"/>
          </p:cNvPicPr>
          <p:nvPr/>
        </p:nvPicPr>
        <p:blipFill>
          <a:blip r:embed="rId2"/>
          <a:stretch>
            <a:fillRect/>
          </a:stretch>
        </p:blipFill>
        <p:spPr>
          <a:xfrm>
            <a:off x="1054646" y="1033363"/>
            <a:ext cx="7763984" cy="5282134"/>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9626F6C-7718-470C-9C48-E458C2527EC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a:t>Integration of Security in SDLC Phases</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33400" y="1143000"/>
            <a:ext cx="8229600" cy="4525963"/>
          </a:xfrm>
        </p:spPr>
        <p:txBody>
          <a:bodyPr>
            <a:normAutofit/>
          </a:bodyPr>
          <a:lstStyle/>
          <a:p>
            <a:pPr>
              <a:spcAft>
                <a:spcPts val="1200"/>
              </a:spcAft>
              <a:buNone/>
            </a:pPr>
            <a:r>
              <a:rPr lang="en-IN" sz="2200">
                <a:solidFill>
                  <a:srgbClr val="FF5050"/>
                </a:solidFill>
                <a:latin typeface="Calibri (Body)"/>
              </a:rPr>
              <a:t>The Maintenance phase :</a:t>
            </a:r>
            <a:endParaRPr lang="en-IN" sz="2200">
              <a:solidFill>
                <a:srgbClr val="FF5050"/>
              </a:solidFill>
              <a:latin typeface="Calibri (Body)"/>
            </a:endParaRPr>
          </a:p>
          <a:p>
            <a:pPr>
              <a:spcAft>
                <a:spcPts val="1200"/>
              </a:spcAft>
            </a:pPr>
            <a:r>
              <a:rPr lang="en-IN" sz="2200">
                <a:latin typeface="Calibri (Body)"/>
              </a:rPr>
              <a:t>During this phase, it is important to find ways to evaluate the security of the system to ensure that the system is as secure as intended</a:t>
            </a:r>
            <a:endParaRPr lang="en-IN" sz="2200">
              <a:latin typeface="Calibri (Body)"/>
            </a:endParaRPr>
          </a:p>
          <a:p>
            <a:pPr>
              <a:spcAft>
                <a:spcPts val="1200"/>
              </a:spcAft>
            </a:pPr>
            <a:r>
              <a:rPr lang="en-IN" sz="2200">
                <a:latin typeface="Calibri (Body)"/>
              </a:rPr>
              <a:t>Improve the auditability of the software application .</a:t>
            </a:r>
            <a:endParaRPr lang="en-IN" sz="2200">
              <a:latin typeface="Calibri (Body)"/>
            </a:endParaRPr>
          </a:p>
          <a:p>
            <a:pPr>
              <a:spcAft>
                <a:spcPts val="1200"/>
              </a:spcAft>
            </a:pPr>
            <a:r>
              <a:rPr lang="en-IN" sz="2200">
                <a:latin typeface="Calibri (Body)"/>
              </a:rPr>
              <a:t>Users and operations staff need to be educated in using the software application in a secure manner.</a:t>
            </a: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1" end="1"/>
                                            </p:txEl>
                                          </p:spTgt>
                                        </p:tgtEl>
                                        <p:attrNameLst>
                                          <p:attrName>style.visibility</p:attrName>
                                        </p:attrNameLst>
                                      </p:cBhvr>
                                      <p:to>
                                        <p:strVal val="visible"/>
                                      </p:to>
                                    </p:set>
                                    <p:anim calcmode="lin" valueType="num">
                                      <p:cBhvr additive="base">
                                        <p:cTn id="7"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anim calcmode="lin" valueType="num">
                                      <p:cBhvr additive="base">
                                        <p:cTn id="11"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anim calcmode="lin" valueType="num">
                                      <p:cBhvr additive="base">
                                        <p:cTn id="1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B96EA2-5FE2-406C-ABB7-F81A413E0C4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a:t>Application Development Security (CO3)</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33400" y="1143000"/>
            <a:ext cx="8229600" cy="4525963"/>
          </a:xfrm>
        </p:spPr>
        <p:txBody>
          <a:bodyPr>
            <a:normAutofit/>
          </a:bodyPr>
          <a:lstStyle/>
          <a:p>
            <a:pPr algn="just">
              <a:spcAft>
                <a:spcPts val="1200"/>
              </a:spcAft>
            </a:pPr>
            <a:r>
              <a:rPr lang="en-US" sz="2200">
                <a:solidFill>
                  <a:srgbClr val="00B050"/>
                </a:solidFill>
                <a:latin typeface="Calibri (Body)"/>
              </a:rPr>
              <a:t>Information</a:t>
            </a:r>
            <a:r>
              <a:rPr lang="en-US" sz="2200">
                <a:latin typeface="Calibri (Body)"/>
              </a:rPr>
              <a:t> is available for organizations in the form of assets, which need to be used (</a:t>
            </a:r>
            <a:r>
              <a:rPr lang="en-US" sz="2200">
                <a:solidFill>
                  <a:schemeClr val="tx2"/>
                </a:solidFill>
                <a:latin typeface="Calibri (Body)"/>
              </a:rPr>
              <a:t>collected</a:t>
            </a:r>
            <a:r>
              <a:rPr lang="en-US" sz="2200">
                <a:latin typeface="Calibri (Body)"/>
              </a:rPr>
              <a:t>, </a:t>
            </a:r>
            <a:r>
              <a:rPr lang="en-US" sz="2200">
                <a:solidFill>
                  <a:schemeClr val="tx2"/>
                </a:solidFill>
                <a:latin typeface="Calibri (Body)"/>
              </a:rPr>
              <a:t>stored, shared, and deleted</a:t>
            </a:r>
            <a:r>
              <a:rPr lang="en-US" sz="2200">
                <a:latin typeface="Calibri (Body)"/>
              </a:rPr>
              <a:t>) in an intelligent manner. </a:t>
            </a:r>
            <a:endParaRPr lang="en-US" sz="2200">
              <a:latin typeface="Calibri (Body)"/>
            </a:endParaRPr>
          </a:p>
          <a:p>
            <a:pPr algn="just">
              <a:lnSpc>
                <a:spcPct val="110000"/>
              </a:lnSpc>
              <a:spcAft>
                <a:spcPts val="1200"/>
              </a:spcAft>
            </a:pPr>
            <a:r>
              <a:rPr lang="en-US" sz="2200">
                <a:latin typeface="Calibri (Body)"/>
              </a:rPr>
              <a:t>An intelligent use of information assets helps organizations in maintaining themselves ahead of their competitor organizations.</a:t>
            </a:r>
            <a:endParaRPr lang="en-US" sz="2200">
              <a:latin typeface="Calibri (Body)"/>
            </a:endParaRPr>
          </a:p>
          <a:p>
            <a:pPr algn="just">
              <a:spcAft>
                <a:spcPts val="1200"/>
              </a:spcAft>
            </a:pPr>
            <a:r>
              <a:rPr lang="en-US" sz="2200">
                <a:latin typeface="Calibri (Body)"/>
              </a:rPr>
              <a:t>Therefore, these assets need to be protected from any kind of threats that may result into breach of </a:t>
            </a:r>
            <a:r>
              <a:rPr lang="en-US" sz="2200">
                <a:solidFill>
                  <a:srgbClr val="FF5050"/>
                </a:solidFill>
                <a:latin typeface="Calibri (Body)"/>
              </a:rPr>
              <a:t>confidentiality, integrity</a:t>
            </a:r>
            <a:r>
              <a:rPr lang="en-US" sz="2200">
                <a:latin typeface="Calibri (Body)"/>
              </a:rPr>
              <a:t>, or </a:t>
            </a:r>
            <a:r>
              <a:rPr lang="en-US" sz="2200">
                <a:solidFill>
                  <a:srgbClr val="FF5050"/>
                </a:solidFill>
                <a:latin typeface="Calibri (Body)"/>
              </a:rPr>
              <a:t>availability</a:t>
            </a:r>
            <a:r>
              <a:rPr lang="en-US" sz="2200">
                <a:latin typeface="Calibri (Body)"/>
              </a:rPr>
              <a:t> of resources.</a:t>
            </a:r>
            <a:endParaRPr lang="en-US" sz="2200">
              <a:latin typeface="Calibri (Body)"/>
            </a:endParaRPr>
          </a:p>
          <a:p>
            <a:pPr>
              <a:spcAft>
                <a:spcPts val="1200"/>
              </a:spcAft>
              <a:buNone/>
            </a:pP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B9135A-433C-439C-B0A1-0369BDF406E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9286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t>Issues related to the secure development of applications</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533400" y="1143000"/>
            <a:ext cx="8229600" cy="4525963"/>
          </a:xfrm>
        </p:spPr>
        <p:txBody>
          <a:bodyPr>
            <a:normAutofit/>
          </a:bodyPr>
          <a:lstStyle/>
          <a:p>
            <a:pPr algn="just">
              <a:lnSpc>
                <a:spcPct val="150000"/>
              </a:lnSpc>
              <a:spcAft>
                <a:spcPts val="1800"/>
              </a:spcAft>
            </a:pPr>
            <a:r>
              <a:rPr lang="en-US" sz="2200">
                <a:latin typeface="Calibri (Body)"/>
              </a:rPr>
              <a:t>Less trained/ </a:t>
            </a:r>
            <a:r>
              <a:rPr lang="en-US" sz="2200">
                <a:solidFill>
                  <a:schemeClr val="tx2"/>
                </a:solidFill>
                <a:latin typeface="Calibri (Body)"/>
              </a:rPr>
              <a:t>skilled</a:t>
            </a:r>
            <a:r>
              <a:rPr lang="en-US" sz="2200">
                <a:latin typeface="Calibri (Body)"/>
              </a:rPr>
              <a:t> developers</a:t>
            </a:r>
            <a:endParaRPr lang="en-US" sz="2200">
              <a:latin typeface="Calibri (Body)"/>
            </a:endParaRPr>
          </a:p>
          <a:p>
            <a:pPr algn="just">
              <a:lnSpc>
                <a:spcPct val="150000"/>
              </a:lnSpc>
              <a:spcAft>
                <a:spcPts val="1800"/>
              </a:spcAft>
            </a:pPr>
            <a:r>
              <a:rPr lang="en-US" sz="2200">
                <a:latin typeface="Calibri (Body)"/>
              </a:rPr>
              <a:t>Less </a:t>
            </a:r>
            <a:r>
              <a:rPr lang="en-US" sz="2200">
                <a:solidFill>
                  <a:schemeClr val="tx2"/>
                </a:solidFill>
                <a:latin typeface="Calibri (Body)"/>
              </a:rPr>
              <a:t>educational focus </a:t>
            </a:r>
            <a:r>
              <a:rPr lang="en-US" sz="2200">
                <a:latin typeface="Calibri (Body)"/>
              </a:rPr>
              <a:t>on secure development</a:t>
            </a:r>
            <a:endParaRPr lang="en-US" sz="2200">
              <a:latin typeface="Calibri (Body)"/>
            </a:endParaRPr>
          </a:p>
          <a:p>
            <a:pPr algn="just">
              <a:spcAft>
                <a:spcPts val="1800"/>
              </a:spcAft>
            </a:pPr>
            <a:r>
              <a:rPr lang="en-US" sz="2200">
                <a:latin typeface="Calibri (Body)"/>
              </a:rPr>
              <a:t>Difficulty of </a:t>
            </a:r>
            <a:r>
              <a:rPr lang="en-US" sz="2200">
                <a:solidFill>
                  <a:schemeClr val="tx2"/>
                </a:solidFill>
                <a:latin typeface="Calibri (Body)"/>
              </a:rPr>
              <a:t>finding the right information </a:t>
            </a:r>
            <a:r>
              <a:rPr lang="en-US" sz="2200">
                <a:latin typeface="Calibri (Body)"/>
              </a:rPr>
              <a:t>related to specific security measures for particular applications or application development strategies.</a:t>
            </a:r>
            <a:endParaRPr lang="en-US" sz="2200">
              <a:latin typeface="Calibri (Body)"/>
            </a:endParaRPr>
          </a:p>
          <a:p>
            <a:pPr algn="just">
              <a:spcAft>
                <a:spcPts val="1800"/>
              </a:spcAft>
            </a:pPr>
            <a:r>
              <a:rPr lang="en-US" sz="2200">
                <a:latin typeface="Calibri (Body)"/>
              </a:rPr>
              <a:t>Lifecycle systems considering security mostly in the </a:t>
            </a:r>
            <a:r>
              <a:rPr lang="en-US" sz="2200">
                <a:solidFill>
                  <a:schemeClr val="tx2"/>
                </a:solidFill>
                <a:latin typeface="Calibri (Body)"/>
              </a:rPr>
              <a:t>last phases </a:t>
            </a:r>
            <a:r>
              <a:rPr lang="en-US" sz="2200">
                <a:latin typeface="Calibri (Body)"/>
              </a:rPr>
              <a:t>only.</a:t>
            </a:r>
            <a:endParaRPr lang="en-US" sz="2200">
              <a:latin typeface="Calibri (Body)"/>
            </a:endParaRPr>
          </a:p>
          <a:p>
            <a:pPr>
              <a:spcAft>
                <a:spcPts val="1800"/>
              </a:spcAft>
              <a:buNone/>
            </a:pP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081176-9BFA-4A33-9B42-C53EF9BB120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t>Common Framework for Application Security</a:t>
            </a:r>
            <a:endParaRPr lang="en-US" sz="3000"/>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5" name="Content Placeholder 2"/>
          <p:cNvSpPr>
            <a:spLocks noGrp="1"/>
          </p:cNvSpPr>
          <p:nvPr>
            <p:ph idx="1"/>
          </p:nvPr>
        </p:nvSpPr>
        <p:spPr>
          <a:xfrm>
            <a:off x="357158" y="1142984"/>
            <a:ext cx="8229600" cy="4786346"/>
          </a:xfrm>
        </p:spPr>
        <p:txBody>
          <a:bodyPr>
            <a:normAutofit/>
          </a:bodyPr>
          <a:lstStyle/>
          <a:p>
            <a:pPr marL="0" indent="0" algn="just">
              <a:lnSpc>
                <a:spcPct val="120000"/>
              </a:lnSpc>
              <a:buNone/>
            </a:pPr>
            <a:r>
              <a:rPr lang="en-US" sz="2200">
                <a:latin typeface="Calibri (Body)"/>
              </a:rPr>
              <a:t>Secure applications can be developed by following certain specifications that contains foundation, principles, and design guidelines.</a:t>
            </a:r>
            <a:endParaRPr lang="en-US" sz="2200">
              <a:latin typeface="Calibri (Body)"/>
            </a:endParaRPr>
          </a:p>
          <a:p>
            <a:pPr algn="just">
              <a:lnSpc>
                <a:spcPct val="120000"/>
              </a:lnSpc>
            </a:pPr>
            <a:r>
              <a:rPr lang="en-US" sz="2200">
                <a:solidFill>
                  <a:srgbClr val="FF0000"/>
                </a:solidFill>
                <a:latin typeface="Calibri (Body)"/>
              </a:rPr>
              <a:t>Foundation</a:t>
            </a:r>
            <a:r>
              <a:rPr lang="en-US" sz="2200">
                <a:latin typeface="Calibri (Body)"/>
              </a:rPr>
              <a:t>: Foundation is the </a:t>
            </a:r>
            <a:r>
              <a:rPr lang="en-US" sz="2200">
                <a:solidFill>
                  <a:schemeClr val="tx2"/>
                </a:solidFill>
                <a:latin typeface="Calibri (Body)"/>
              </a:rPr>
              <a:t>basic knowledge </a:t>
            </a:r>
            <a:r>
              <a:rPr lang="en-US" sz="2200">
                <a:latin typeface="Calibri (Body)"/>
              </a:rPr>
              <a:t>of the </a:t>
            </a:r>
            <a:r>
              <a:rPr lang="en-US" sz="2200">
                <a:solidFill>
                  <a:schemeClr val="tx2"/>
                </a:solidFill>
                <a:latin typeface="Calibri (Body)"/>
              </a:rPr>
              <a:t>development procedure </a:t>
            </a:r>
            <a:r>
              <a:rPr lang="en-US" sz="2200">
                <a:latin typeface="Calibri (Body)"/>
              </a:rPr>
              <a:t>and security issues to consider before starting to develop the application.</a:t>
            </a:r>
            <a:endParaRPr lang="en-US" sz="2200">
              <a:latin typeface="Calibri (Body)"/>
            </a:endParaRPr>
          </a:p>
          <a:p>
            <a:pPr algn="just">
              <a:lnSpc>
                <a:spcPct val="120000"/>
              </a:lnSpc>
            </a:pPr>
            <a:r>
              <a:rPr lang="en-US" sz="2200">
                <a:solidFill>
                  <a:srgbClr val="FF0000"/>
                </a:solidFill>
                <a:latin typeface="Calibri (Body)"/>
              </a:rPr>
              <a:t>Principles: </a:t>
            </a:r>
            <a:r>
              <a:rPr lang="en-US" sz="2200">
                <a:latin typeface="Calibri (Body)"/>
              </a:rPr>
              <a:t>Principles are the </a:t>
            </a:r>
            <a:r>
              <a:rPr lang="en-US" sz="2200">
                <a:solidFill>
                  <a:schemeClr val="tx2"/>
                </a:solidFill>
                <a:latin typeface="Calibri (Body)"/>
              </a:rPr>
              <a:t>basic rules </a:t>
            </a:r>
            <a:r>
              <a:rPr lang="en-US" sz="2200">
                <a:latin typeface="Calibri (Body)"/>
              </a:rPr>
              <a:t>to be followed during the </a:t>
            </a:r>
            <a:r>
              <a:rPr lang="en-US" sz="2200">
                <a:solidFill>
                  <a:schemeClr val="tx2"/>
                </a:solidFill>
                <a:latin typeface="Calibri (Body)"/>
              </a:rPr>
              <a:t>application development process.</a:t>
            </a:r>
            <a:endParaRPr lang="en-US" sz="2200">
              <a:solidFill>
                <a:schemeClr val="tx2"/>
              </a:solidFill>
              <a:latin typeface="Calibri (Body)"/>
            </a:endParaRPr>
          </a:p>
          <a:p>
            <a:pPr algn="just">
              <a:lnSpc>
                <a:spcPct val="120000"/>
              </a:lnSpc>
            </a:pPr>
            <a:r>
              <a:rPr lang="en-US" sz="2200">
                <a:solidFill>
                  <a:srgbClr val="FF0000"/>
                </a:solidFill>
                <a:latin typeface="Calibri (Body)"/>
              </a:rPr>
              <a:t>Design Guidelines</a:t>
            </a:r>
            <a:r>
              <a:rPr lang="en-US" sz="2200">
                <a:latin typeface="Calibri (Body)"/>
              </a:rPr>
              <a:t>: Design guidelines include the best code implementation methods that are </a:t>
            </a:r>
            <a:r>
              <a:rPr lang="en-US" sz="2200">
                <a:solidFill>
                  <a:schemeClr val="tx2"/>
                </a:solidFill>
                <a:latin typeface="Calibri (Body)"/>
              </a:rPr>
              <a:t>tested</a:t>
            </a:r>
            <a:r>
              <a:rPr lang="en-US" sz="2200">
                <a:latin typeface="Calibri (Body)"/>
              </a:rPr>
              <a:t> and have been proven successful over time.</a:t>
            </a:r>
            <a:endParaRPr lang="en-US" sz="2200">
              <a:latin typeface="Calibri (Body)"/>
            </a:endParaRPr>
          </a:p>
          <a:p>
            <a:pPr>
              <a:spcAft>
                <a:spcPts val="1200"/>
              </a:spcAft>
              <a:buNone/>
            </a:pPr>
            <a:endParaRPr lang="en-US" sz="2200" b="1">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 calcmode="lin" valueType="num">
                                      <p:cBhvr additive="base">
                                        <p:cTn id="7"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
                                            <p:txEl>
                                              <p:pRg st="1" end="1"/>
                                            </p:txEl>
                                          </p:spTgt>
                                        </p:tgtEl>
                                        <p:attrNameLst>
                                          <p:attrName>style.visibility</p:attrName>
                                        </p:attrNameLst>
                                      </p:cBhvr>
                                      <p:to>
                                        <p:strVal val="visible"/>
                                      </p:to>
                                    </p:set>
                                    <p:anim calcmode="lin" valueType="num">
                                      <p:cBhvr additive="base">
                                        <p:cTn id="13" dur="500" fill="hold"/>
                                        <p:tgtEl>
                                          <p:spTgt spid="2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5">
                                            <p:txEl>
                                              <p:pRg st="2" end="2"/>
                                            </p:txEl>
                                          </p:spTgt>
                                        </p:tgtEl>
                                        <p:attrNameLst>
                                          <p:attrName>style.visibility</p:attrName>
                                        </p:attrNameLst>
                                      </p:cBhvr>
                                      <p:to>
                                        <p:strVal val="visible"/>
                                      </p:to>
                                    </p:set>
                                    <p:anim calcmode="lin" valueType="num">
                                      <p:cBhvr additive="base">
                                        <p:cTn id="19" dur="500" fill="hold"/>
                                        <p:tgtEl>
                                          <p:spTgt spid="2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xEl>
                                              <p:pRg st="3" end="3"/>
                                            </p:txEl>
                                          </p:spTgt>
                                        </p:tgtEl>
                                        <p:attrNameLst>
                                          <p:attrName>style.visibility</p:attrName>
                                        </p:attrNameLst>
                                      </p:cBhvr>
                                      <p:to>
                                        <p:strVal val="visible"/>
                                      </p:to>
                                    </p:set>
                                    <p:anim calcmode="lin" valueType="num">
                                      <p:cBhvr additive="base">
                                        <p:cTn id="25" dur="500" fill="hold"/>
                                        <p:tgtEl>
                                          <p:spTgt spid="2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28B0DE4C-EE30-462E-8FD3-03D6CFB8615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10" name="Content Placeholder 2"/>
          <p:cNvSpPr txBox="1"/>
          <p:nvPr/>
        </p:nvSpPr>
        <p:spPr>
          <a:xfrm>
            <a:off x="685800" y="1981200"/>
            <a:ext cx="8229600" cy="38401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a:latin typeface="Calibri (Body)"/>
              </a:rPr>
              <a:t>What is application security?</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Mention some Information Security consideration?</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What is SDLC</a:t>
            </a:r>
            <a:r>
              <a:rPr lang="en-IN" sz="2200">
                <a:latin typeface="Calibri (Body)"/>
              </a:rPr>
              <a:t>?</a:t>
            </a:r>
            <a:endParaRPr lang="en-IN" sz="220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defRPr/>
            </a:pPr>
            <a:endParaRPr kumimoji="0" lang="en-US" sz="2200" b="0" i="0" u="none" strike="noStrike" kern="1200" cap="none" spc="0" normalizeH="0" baseline="0" noProof="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a:hlinkClick r:id="rId1"/>
              </a:rPr>
              <a:t>https://youtu.be/snJGzyXzVec</a:t>
            </a:r>
            <a:endParaRPr lang="en-US" sz="2200"/>
          </a:p>
          <a:p>
            <a:pPr>
              <a:spcAft>
                <a:spcPts val="1200"/>
              </a:spcAft>
            </a:pPr>
            <a:r>
              <a:rPr lang="en-US" sz="2200">
                <a:hlinkClick r:id="rId2"/>
              </a:rPr>
              <a:t>https://youtu.be/8caqok3ah8o</a:t>
            </a:r>
            <a:endParaRPr lang="en-US" sz="2200"/>
          </a:p>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A8DFF18B-D34C-4601-B64C-596D75A30B0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Topic</a:t>
            </a:r>
            <a:r>
              <a:rPr kumimoji="0" lang="en-US" sz="2400" b="0" i="0" u="none" strike="noStrike" kern="1200" cap="none" spc="0" normalizeH="0" noProof="0">
                <a:ln>
                  <a:noFill/>
                </a:ln>
                <a:solidFill>
                  <a:schemeClr val="dk1"/>
                </a:solidFill>
                <a:effectLst/>
                <a:uLnTx/>
                <a:uFillTx/>
                <a:latin typeface="+mn-lt"/>
                <a:ea typeface="+mn-ea"/>
                <a:cs typeface="+mn-cs"/>
              </a:rPr>
              <a:t> Links</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E10343-36B5-4324-81B2-F20905C9205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Recap</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lvl="0" algn="just">
              <a:buNone/>
            </a:pPr>
            <a:r>
              <a:rPr lang="en-US" sz="2200" b="1" dirty="0">
                <a:solidFill>
                  <a:srgbClr val="FF0000"/>
                </a:solidFill>
                <a:latin typeface="Calibri (Body)"/>
              </a:rPr>
              <a:t>Integration of Security in SDLC Phases(Sec SDLC)</a:t>
            </a:r>
            <a:endParaRPr lang="en-US" sz="2200" b="1" dirty="0">
              <a:solidFill>
                <a:srgbClr val="FF0000"/>
              </a:solidFill>
              <a:latin typeface="Calibri (Body)"/>
            </a:endParaRPr>
          </a:p>
          <a:p>
            <a:pPr lvl="0" algn="just">
              <a:buNone/>
            </a:pPr>
            <a:endParaRPr lang="en-US" sz="2200" b="1" dirty="0">
              <a:solidFill>
                <a:srgbClr val="FF0000"/>
              </a:solidFill>
              <a:latin typeface="Calibri (Body)"/>
            </a:endParaRPr>
          </a:p>
          <a:p>
            <a:pPr marL="457200" indent="-457200" algn="just">
              <a:spcAft>
                <a:spcPts val="1800"/>
              </a:spcAft>
              <a:buFont typeface="+mj-lt"/>
              <a:buAutoNum type="arabicPeriod"/>
            </a:pPr>
            <a:r>
              <a:rPr lang="en-IN" sz="2200" dirty="0">
                <a:latin typeface="Calibri (Body)"/>
              </a:rPr>
              <a:t>Elicitation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Analysis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Design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Implementation Phase</a:t>
            </a:r>
            <a:endParaRPr lang="en-US" sz="2200" dirty="0">
              <a:latin typeface="Calibri (Body)"/>
            </a:endParaRPr>
          </a:p>
          <a:p>
            <a:pPr marL="457200" indent="-457200" algn="just">
              <a:spcAft>
                <a:spcPts val="1800"/>
              </a:spcAft>
              <a:buFont typeface="+mj-lt"/>
              <a:buAutoNum type="arabicPeriod"/>
            </a:pPr>
            <a:r>
              <a:rPr lang="en-IN" sz="2200" dirty="0">
                <a:latin typeface="Calibri (Body)"/>
              </a:rPr>
              <a:t>Maintenance Phase</a:t>
            </a:r>
            <a:endParaRPr lang="en-US" sz="2200" dirty="0">
              <a:latin typeface="Calibri (Body)"/>
            </a:endParaRPr>
          </a:p>
          <a:p>
            <a:pPr>
              <a:spcAft>
                <a:spcPts val="1200"/>
              </a:spcAft>
              <a:buNone/>
            </a:pPr>
            <a:endParaRPr lang="en-US"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057B231-AA0F-4922-9CCD-C20EA201CC87}"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Objective of Topics</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gridCol w="3184128"/>
                <a:gridCol w="2600176"/>
              </a:tblGrid>
              <a:tr h="491270">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algn="ctr"/>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3109130">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Security Architecture &amp; Design Security Issues in Hardware</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Examine the  </a:t>
                      </a:r>
                      <a:r>
                        <a:rPr lang="en-IN" sz="2200" kern="1200" dirty="0">
                          <a:solidFill>
                            <a:schemeClr val="dk1"/>
                          </a:solidFill>
                          <a:latin typeface="+mn-lt"/>
                          <a:ea typeface="+mn-ea"/>
                          <a:cs typeface="+mn-cs"/>
                        </a:rPr>
                        <a:t>Security Architecture and Design Security Issues in Hardware</a:t>
                      </a:r>
                      <a:endParaRPr lang="en-US" sz="2200" b="1" dirty="0">
                        <a:solidFill>
                          <a:schemeClr val="tx1"/>
                        </a:solidFill>
                        <a:latin typeface="+mn-lt"/>
                        <a:cs typeface="Times New Roman" panose="02020603050405020304"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endParaRPr lang="en-IN" sz="2200" kern="1200" dirty="0">
                        <a:solidFill>
                          <a:schemeClr val="dk1"/>
                        </a:solidFill>
                        <a:latin typeface="+mn-lt"/>
                        <a:ea typeface="+mn-ea"/>
                        <a:cs typeface="+mn-cs"/>
                      </a:endParaRPr>
                    </a:p>
                  </a:txBody>
                  <a:tcPr anchor="ctr"/>
                </a:tc>
              </a:tr>
            </a:tbl>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2BF377-7339-4B2D-8D01-8046FECD3AF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Architecture and Design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2133600"/>
            <a:ext cx="8229600" cy="4081482"/>
          </a:xfrm>
        </p:spPr>
        <p:txBody>
          <a:bodyPr>
            <a:noAutofit/>
          </a:bodyPr>
          <a:lstStyle/>
          <a:p>
            <a:pPr algn="just"/>
            <a:r>
              <a:rPr lang="en-US" sz="2200">
                <a:latin typeface="Calibri (Body)"/>
              </a:rPr>
              <a:t>Security Architecture Components- </a:t>
            </a:r>
            <a:endParaRPr lang="en-US" sz="2200">
              <a:latin typeface="Calibri (Body)"/>
            </a:endParaRPr>
          </a:p>
          <a:p>
            <a:pPr marL="0" indent="0" algn="just">
              <a:buNone/>
            </a:pPr>
            <a:r>
              <a:rPr lang="en-US" sz="2200">
                <a:latin typeface="Calibri (Body)"/>
              </a:rPr>
              <a:t>                              </a:t>
            </a:r>
            <a:r>
              <a:rPr lang="en-US" sz="2200">
                <a:solidFill>
                  <a:srgbClr val="00B050"/>
                </a:solidFill>
                <a:latin typeface="Calibri (Body)"/>
              </a:rPr>
              <a:t>- Hardware </a:t>
            </a:r>
            <a:endParaRPr lang="en-US" sz="2200">
              <a:solidFill>
                <a:srgbClr val="00B050"/>
              </a:solidFill>
              <a:latin typeface="Calibri (Body)"/>
            </a:endParaRPr>
          </a:p>
          <a:p>
            <a:pPr marL="0" indent="0" algn="just">
              <a:buNone/>
            </a:pPr>
            <a:r>
              <a:rPr lang="en-US" sz="2200">
                <a:solidFill>
                  <a:srgbClr val="00B050"/>
                </a:solidFill>
                <a:latin typeface="Calibri (Body)"/>
              </a:rPr>
              <a:t>                              - Operating System </a:t>
            </a:r>
            <a:endParaRPr lang="en-US" sz="2200">
              <a:solidFill>
                <a:srgbClr val="00B050"/>
              </a:solidFill>
              <a:latin typeface="Calibri (Body)"/>
            </a:endParaRPr>
          </a:p>
          <a:p>
            <a:pPr marL="0" indent="0" algn="just">
              <a:buNone/>
            </a:pPr>
            <a:r>
              <a:rPr lang="en-US" sz="2200">
                <a:solidFill>
                  <a:srgbClr val="00B050"/>
                </a:solidFill>
                <a:latin typeface="Calibri (Body)"/>
              </a:rPr>
              <a:t>                              - Software</a:t>
            </a:r>
            <a:endParaRPr lang="en-US" sz="2200">
              <a:solidFill>
                <a:srgbClr val="00B050"/>
              </a:solidFill>
              <a:latin typeface="Calibri (Body)"/>
            </a:endParaRPr>
          </a:p>
          <a:p>
            <a:pPr algn="just"/>
            <a:endParaRPr lang="en-US" sz="2200">
              <a:latin typeface="Calibri (Body)"/>
            </a:endParaRPr>
          </a:p>
          <a:p>
            <a:pPr lvl="0" algn="just"/>
            <a:endParaRPr lang="en-US" sz="2200">
              <a:latin typeface="Calibri (Body)"/>
            </a:endParaRPr>
          </a:p>
          <a:p>
            <a:pPr algn="just"/>
            <a:endParaRPr lang="en-US" sz="2200">
              <a:latin typeface="Calibri (Body)"/>
            </a:endParaRPr>
          </a:p>
          <a:p>
            <a:pPr>
              <a:spcAft>
                <a:spcPts val="1200"/>
              </a:spcAft>
              <a:buNone/>
            </a:pPr>
            <a:endParaRPr lang="en-US"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A0A26A-FC55-4F46-9A4A-4763C598897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Architecture and Design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graphicFrame>
        <p:nvGraphicFramePr>
          <p:cNvPr id="10" name="Diagram 9"/>
          <p:cNvGraphicFramePr/>
          <p:nvPr/>
        </p:nvGraphicFramePr>
        <p:xfrm>
          <a:off x="285720" y="520004"/>
          <a:ext cx="8128000" cy="43377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10"/>
          <p:cNvSpPr/>
          <p:nvPr/>
        </p:nvSpPr>
        <p:spPr>
          <a:xfrm>
            <a:off x="0" y="5072074"/>
            <a:ext cx="3048000" cy="769441"/>
          </a:xfrm>
          <a:prstGeom prst="rect">
            <a:avLst/>
          </a:prstGeom>
          <a:ln>
            <a:noFill/>
          </a:ln>
        </p:spPr>
        <p:txBody>
          <a:bodyPr wrap="square">
            <a:spAutoFit/>
          </a:bodyPr>
          <a:lstStyle/>
          <a:p>
            <a:pPr algn="just"/>
            <a:r>
              <a:rPr lang="en-US" sz="2200">
                <a:latin typeface="LiberationSerif"/>
              </a:rPr>
              <a:t>Provides the way to design secure system</a:t>
            </a:r>
            <a:endParaRPr lang="en-US" sz="2200"/>
          </a:p>
        </p:txBody>
      </p:sp>
      <p:sp>
        <p:nvSpPr>
          <p:cNvPr id="12" name="Rectangle 11"/>
          <p:cNvSpPr/>
          <p:nvPr/>
        </p:nvSpPr>
        <p:spPr>
          <a:xfrm>
            <a:off x="3214678" y="4929198"/>
            <a:ext cx="2968979" cy="1107996"/>
          </a:xfrm>
          <a:prstGeom prst="rect">
            <a:avLst/>
          </a:prstGeom>
          <a:ln>
            <a:noFill/>
          </a:ln>
        </p:spPr>
        <p:txBody>
          <a:bodyPr wrap="square">
            <a:spAutoFit/>
          </a:bodyPr>
          <a:lstStyle/>
          <a:p>
            <a:pPr algn="just"/>
            <a:r>
              <a:rPr lang="en-US" sz="2200">
                <a:latin typeface="Calibri (Body)"/>
              </a:rPr>
              <a:t>Explains the way to maintain the security of this system</a:t>
            </a:r>
            <a:endParaRPr lang="en-US" sz="2200">
              <a:latin typeface="Calibri (Body)"/>
            </a:endParaRPr>
          </a:p>
        </p:txBody>
      </p:sp>
      <p:sp>
        <p:nvSpPr>
          <p:cNvPr id="13" name="Rectangle 12"/>
          <p:cNvSpPr/>
          <p:nvPr/>
        </p:nvSpPr>
        <p:spPr>
          <a:xfrm>
            <a:off x="6429388" y="4714884"/>
            <a:ext cx="2500330" cy="1107996"/>
          </a:xfrm>
          <a:prstGeom prst="rect">
            <a:avLst/>
          </a:prstGeom>
          <a:ln>
            <a:noFill/>
          </a:ln>
        </p:spPr>
        <p:txBody>
          <a:bodyPr wrap="square">
            <a:spAutoFit/>
          </a:bodyPr>
          <a:lstStyle/>
          <a:p>
            <a:pPr algn="just"/>
            <a:r>
              <a:rPr lang="en-US" sz="2200">
                <a:latin typeface="Calibri (Body)"/>
              </a:rPr>
              <a:t>Describes the level of security of a system.</a:t>
            </a:r>
            <a:endParaRPr lang="en-US" sz="2200">
              <a:latin typeface="Calibri (Body)"/>
            </a:endParaRPr>
          </a:p>
        </p:txBody>
      </p:sp>
      <p:pic>
        <p:nvPicPr>
          <p:cNvPr id="14" name="Picture 4"/>
          <p:cNvPicPr>
            <a:picLocks noChangeAspect="1" noChangeArrowheads="1"/>
          </p:cNvPicPr>
          <p:nvPr/>
        </p:nvPicPr>
        <p:blipFill>
          <a:blip r:embed="rId7"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endParaRPr lang="en-US" sz="1600" b="1" dirty="0"/>
          </a:p>
          <a:p>
            <a:pPr marL="0" indent="0" algn="just" fontAlgn="t">
              <a:lnSpc>
                <a:spcPct val="150000"/>
              </a:lnSpc>
              <a:spcBef>
                <a:spcPts val="0"/>
              </a:spcBef>
              <a:spcAft>
                <a:spcPts val="1000"/>
              </a:spcAft>
              <a:buSzPts val="1200"/>
              <a:buNone/>
              <a:tabLst>
                <a:tab pos="1533525" algn="l"/>
              </a:tabLst>
            </a:pPr>
            <a:r>
              <a:rPr lang="en-US" sz="1600" dirty="0">
                <a:latin typeface="Calibri (Body)"/>
              </a:rPr>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latin typeface="Calibri (Body)"/>
            </a:endParaRPr>
          </a:p>
          <a:p>
            <a:pPr algn="just"/>
            <a:endParaRPr lang="en-US" sz="1600" dirty="0"/>
          </a:p>
          <a:p>
            <a:pPr marL="0" indent="0" algn="just">
              <a:buNone/>
            </a:pPr>
            <a:r>
              <a:rPr lang="en-US" sz="1600" b="1" dirty="0"/>
              <a:t>Application Layer Security:</a:t>
            </a:r>
            <a:endParaRPr lang="en-US" sz="1600" b="1" dirty="0"/>
          </a:p>
          <a:p>
            <a:pPr marL="0" indent="0" algn="just" fontAlgn="t">
              <a:lnSpc>
                <a:spcPct val="150000"/>
              </a:lnSpc>
              <a:spcBef>
                <a:spcPts val="0"/>
              </a:spcBef>
              <a:spcAft>
                <a:spcPts val="1000"/>
              </a:spcAft>
              <a:buSzPts val="1200"/>
              <a:buNone/>
              <a:tabLst>
                <a:tab pos="1533525" algn="l"/>
              </a:tabLst>
            </a:pPr>
            <a:r>
              <a:rPr lang="en-US" sz="1600" dirty="0">
                <a:latin typeface="Calibri (Body)"/>
              </a:rPr>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endParaRPr lang="en-US" sz="1600" dirty="0">
              <a:latin typeface="Calibri (Body)"/>
            </a:endParaRP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7179C0D-95B4-4D09-9BCE-74FB6438EFC9}"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A54579-24C1-4024-9F7B-16396879B5C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Concepts for Secure System Design</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200" b="1" dirty="0">
                <a:latin typeface="Calibri (Body)"/>
              </a:rPr>
              <a:t>1- Layering: </a:t>
            </a:r>
            <a:endParaRPr lang="en-US" sz="2200" b="1" dirty="0">
              <a:latin typeface="Calibri (Body)"/>
            </a:endParaRPr>
          </a:p>
          <a:p>
            <a:pPr algn="just"/>
            <a:r>
              <a:rPr lang="en-US" sz="2200" dirty="0">
                <a:latin typeface="Calibri (Body)"/>
              </a:rPr>
              <a:t>Layering is a concept that arranges hardware, drivers for kernel  and devices, operating system, and applications in a sequential order.</a:t>
            </a:r>
            <a:endParaRPr lang="en-US" sz="2200" dirty="0">
              <a:latin typeface="Calibri (Body)"/>
            </a:endParaRPr>
          </a:p>
          <a:p>
            <a:pPr algn="just"/>
            <a:r>
              <a:rPr lang="en-US" sz="2200" dirty="0">
                <a:latin typeface="Calibri (Body)"/>
              </a:rPr>
              <a:t>The layering approach is used to differentiate the hardware from the software into different tiers.</a:t>
            </a:r>
            <a:endParaRPr lang="en-US" sz="2200" dirty="0">
              <a:latin typeface="Calibri (Body)"/>
            </a:endParaRPr>
          </a:p>
          <a:p>
            <a:pPr>
              <a:spcAft>
                <a:spcPts val="1200"/>
              </a:spcAft>
            </a:pPr>
            <a:r>
              <a:rPr lang="en-IN" sz="2200" dirty="0">
                <a:latin typeface="Calibri (Body)"/>
              </a:rPr>
              <a:t>A generic list of security architecture layers is as follows</a:t>
            </a:r>
            <a:endParaRPr lang="en-IN" sz="2200" dirty="0">
              <a:latin typeface="Calibri (Body)"/>
            </a:endParaRPr>
          </a:p>
          <a:p>
            <a:pPr>
              <a:spcAft>
                <a:spcPts val="1200"/>
              </a:spcAft>
              <a:buNone/>
            </a:pPr>
            <a:r>
              <a:rPr lang="en-IN" sz="2200" dirty="0">
                <a:latin typeface="Calibri (Body)"/>
              </a:rPr>
              <a:t>		1. Hardware (bottom layer)</a:t>
            </a:r>
            <a:endParaRPr lang="en-IN" sz="2200" dirty="0">
              <a:latin typeface="Calibri (Body)"/>
            </a:endParaRPr>
          </a:p>
          <a:p>
            <a:pPr>
              <a:spcAft>
                <a:spcPts val="1200"/>
              </a:spcAft>
              <a:buNone/>
            </a:pPr>
            <a:r>
              <a:rPr lang="en-IN" sz="2200" dirty="0">
                <a:latin typeface="Calibri (Body)"/>
              </a:rPr>
              <a:t>		2. Kernel (a part of OS) and device drivers</a:t>
            </a:r>
            <a:endParaRPr lang="en-IN" sz="2200" dirty="0">
              <a:latin typeface="Calibri (Body)"/>
            </a:endParaRPr>
          </a:p>
          <a:p>
            <a:pPr>
              <a:spcAft>
                <a:spcPts val="1200"/>
              </a:spcAft>
              <a:buNone/>
            </a:pPr>
            <a:r>
              <a:rPr lang="en-IN" sz="2200" dirty="0">
                <a:latin typeface="Calibri (Body)"/>
              </a:rPr>
              <a:t>		3. Operating System</a:t>
            </a:r>
            <a:endParaRPr lang="en-IN" sz="2200" dirty="0">
              <a:latin typeface="Calibri (Body)"/>
            </a:endParaRPr>
          </a:p>
          <a:p>
            <a:pPr>
              <a:spcAft>
                <a:spcPts val="1200"/>
              </a:spcAft>
              <a:buNone/>
            </a:pPr>
            <a:r>
              <a:rPr lang="en-IN" sz="2200" dirty="0">
                <a:latin typeface="Calibri (Body)"/>
              </a:rPr>
              <a:t>		4. Application software (Top Layer)</a:t>
            </a:r>
            <a:endParaRPr lang="en-US"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3" end="3"/>
                                            </p:txEl>
                                          </p:spTgt>
                                        </p:tgtEl>
                                        <p:attrNameLst>
                                          <p:attrName>style.visibility</p:attrName>
                                        </p:attrNameLst>
                                      </p:cBhvr>
                                      <p:to>
                                        <p:strVal val="visible"/>
                                      </p:to>
                                    </p:set>
                                    <p:anim calcmode="lin" valueType="num">
                                      <p:cBhvr additive="base">
                                        <p:cTn id="1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7" end="7"/>
                                            </p:txEl>
                                          </p:spTgt>
                                        </p:tgtEl>
                                        <p:attrNameLst>
                                          <p:attrName>style.visibility</p:attrName>
                                        </p:attrNameLst>
                                      </p:cBhvr>
                                      <p:to>
                                        <p:strVal val="visible"/>
                                      </p:to>
                                    </p:set>
                                    <p:anim calcmode="lin" valueType="num">
                                      <p:cBhvr additive="base">
                                        <p:cTn id="3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C82E40-372E-48A0-9874-27AD270BDF7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Concepts for Secure System Design</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US" sz="2200" b="1">
                <a:latin typeface="Calibri (Body)"/>
              </a:rPr>
              <a:t>2-Abstraction : </a:t>
            </a:r>
            <a:endParaRPr lang="en-US" sz="2200" b="1">
              <a:latin typeface="Calibri (Body)"/>
            </a:endParaRPr>
          </a:p>
          <a:p>
            <a:pPr algn="just"/>
            <a:r>
              <a:rPr lang="en-US" sz="2200">
                <a:latin typeface="Calibri (Body)"/>
              </a:rPr>
              <a:t>The purpose of abstraction is to hide unnecessary details from users.</a:t>
            </a:r>
            <a:endParaRPr lang="en-US" sz="2200">
              <a:latin typeface="Calibri (Body)"/>
            </a:endParaRPr>
          </a:p>
          <a:p>
            <a:pPr algn="just"/>
            <a:r>
              <a:rPr lang="en-US" sz="2200">
                <a:latin typeface="Calibri (Body)"/>
              </a:rPr>
              <a:t>We will only increase the risk of threats if we increase the complexity of the system.</a:t>
            </a:r>
            <a:endParaRPr lang="en-US" sz="2200">
              <a:latin typeface="Calibri (Body)"/>
            </a:endParaRPr>
          </a:p>
          <a:p>
            <a:pPr algn="just">
              <a:spcAft>
                <a:spcPts val="2400"/>
              </a:spcAft>
            </a:pPr>
            <a:r>
              <a:rPr lang="en-IN" sz="2200">
                <a:latin typeface="Calibri (Body)"/>
              </a:rPr>
              <a:t>Abstraction provides a way to manage that complexity.</a:t>
            </a:r>
            <a:endParaRPr lang="en-US" sz="2200">
              <a:latin typeface="Calibri (Body)"/>
            </a:endParaRPr>
          </a:p>
          <a:p>
            <a:pPr algn="just">
              <a:spcAft>
                <a:spcPts val="1200"/>
              </a:spcAft>
              <a:buNone/>
            </a:pPr>
            <a:r>
              <a:rPr lang="en-IN" sz="2200">
                <a:latin typeface="Calibri (Body)"/>
              </a:rPr>
              <a:t> – </a:t>
            </a:r>
            <a:r>
              <a:rPr lang="en-IN" sz="2200">
                <a:solidFill>
                  <a:srgbClr val="FF5050"/>
                </a:solidFill>
                <a:latin typeface="Calibri (Body)"/>
              </a:rPr>
              <a:t>For example </a:t>
            </a:r>
            <a:r>
              <a:rPr lang="en-IN" sz="2200">
                <a:latin typeface="Calibri (Body)"/>
              </a:rPr>
              <a:t>,while music is being played from a file through the speaker of the computer system. The user is only concerned with playing of music just with click without knowing the internal working of music player.</a:t>
            </a:r>
            <a:endParaRPr lang="en-US"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C629A1-5BC8-406A-965B-2158466828D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Concepts for Secure System Design</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marL="0" indent="0">
              <a:lnSpc>
                <a:spcPct val="150000"/>
              </a:lnSpc>
              <a:buNone/>
            </a:pPr>
            <a:r>
              <a:rPr lang="en-IN" sz="2200" b="1" dirty="0">
                <a:latin typeface="Calibri (Body)"/>
              </a:rPr>
              <a:t>3-Security Domain :</a:t>
            </a:r>
            <a:endParaRPr lang="en-IN" sz="2200" b="1" dirty="0">
              <a:latin typeface="Calibri (Body)"/>
            </a:endParaRPr>
          </a:p>
          <a:p>
            <a:pPr marL="0" indent="0" algn="just">
              <a:spcAft>
                <a:spcPts val="1200"/>
              </a:spcAft>
              <a:buNone/>
            </a:pPr>
            <a:r>
              <a:rPr lang="en-IN" sz="2200" dirty="0">
                <a:latin typeface="Calibri (Body)"/>
              </a:rPr>
              <a:t>A security domain is the list of objects a subject is allowed to access.</a:t>
            </a:r>
            <a:endParaRPr lang="en-IN" sz="2200" dirty="0">
              <a:latin typeface="Calibri (Body)"/>
            </a:endParaRPr>
          </a:p>
          <a:p>
            <a:pPr marL="342265" indent="-342265" algn="just">
              <a:spcAft>
                <a:spcPts val="1200"/>
              </a:spcAft>
            </a:pPr>
            <a:r>
              <a:rPr lang="en-IN" sz="2200" dirty="0">
                <a:latin typeface="Calibri (Body)"/>
              </a:rPr>
              <a:t>With respect to kernels, two domains are user mode and kernel  mode.</a:t>
            </a:r>
            <a:endParaRPr lang="en-IN" sz="2200" dirty="0">
              <a:latin typeface="Calibri (Body)"/>
            </a:endParaRPr>
          </a:p>
          <a:p>
            <a:pPr marL="0" indent="0" algn="just">
              <a:spcAft>
                <a:spcPts val="1200"/>
              </a:spcAft>
              <a:buNone/>
            </a:pPr>
            <a:r>
              <a:rPr lang="en-IN" sz="2200" dirty="0">
                <a:solidFill>
                  <a:srgbClr val="FF5050"/>
                </a:solidFill>
                <a:latin typeface="Calibri (Body)"/>
              </a:rPr>
              <a:t>Kernel mode </a:t>
            </a:r>
            <a:r>
              <a:rPr lang="en-IN" sz="2200" dirty="0">
                <a:latin typeface="Calibri (Body)"/>
              </a:rPr>
              <a:t>(also known as supervisor mode) is where the kernel lives, allowing low-level access to memory, CPU, disk, etc. It is the most trusted and powerful part of the system.</a:t>
            </a:r>
            <a:endParaRPr lang="en-IN" sz="2200" dirty="0">
              <a:latin typeface="Calibri (Body)"/>
            </a:endParaRPr>
          </a:p>
          <a:p>
            <a:pPr marL="0" indent="0" algn="just">
              <a:buNone/>
            </a:pPr>
            <a:r>
              <a:rPr lang="en-IN" sz="2200" dirty="0">
                <a:solidFill>
                  <a:srgbClr val="FF5050"/>
                </a:solidFill>
                <a:latin typeface="Calibri (Body)"/>
              </a:rPr>
              <a:t>User mode </a:t>
            </a:r>
            <a:r>
              <a:rPr lang="en-IN" sz="2200" dirty="0">
                <a:latin typeface="Calibri (Body)"/>
              </a:rPr>
              <a:t>is where user accounts and their processes live. The two domains are separated: an error or security lapse in user mode should not affect the kernel.</a:t>
            </a:r>
            <a:endParaRPr lang="en-US"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4" end="4"/>
                                            </p:txEl>
                                          </p:spTgt>
                                        </p:tgtEl>
                                        <p:attrNameLst>
                                          <p:attrName>style.visibility</p:attrName>
                                        </p:attrNameLst>
                                      </p:cBhvr>
                                      <p:to>
                                        <p:strVal val="visible"/>
                                      </p:to>
                                    </p:set>
                                    <p:anim calcmode="lin" valueType="num">
                                      <p:cBhvr additive="base">
                                        <p:cTn id="13"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E1C394-0797-47D0-8C48-2098071E89F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Concepts for Secure System Design</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0" indent="0">
              <a:lnSpc>
                <a:spcPct val="150000"/>
              </a:lnSpc>
              <a:buNone/>
            </a:pPr>
            <a:r>
              <a:rPr lang="en-IN" sz="2200" b="1" dirty="0">
                <a:latin typeface="Calibri (Body)"/>
              </a:rPr>
              <a:t>4-The Ring Model:</a:t>
            </a:r>
            <a:endParaRPr lang="en-IN" sz="2200" b="1" dirty="0">
              <a:latin typeface="Calibri (Body)"/>
            </a:endParaRPr>
          </a:p>
          <a:p>
            <a:pPr marL="342265" indent="-342265" algn="just">
              <a:spcAft>
                <a:spcPts val="600"/>
              </a:spcAft>
            </a:pPr>
            <a:r>
              <a:rPr lang="en-IN" sz="2200" dirty="0">
                <a:latin typeface="Calibri (Body)"/>
              </a:rPr>
              <a:t>The ring model is a form of CPU hardware layering that separates and protects domains (such as kernel mode and user mode) from each other.</a:t>
            </a:r>
            <a:endParaRPr lang="en-IN" sz="2200" dirty="0">
              <a:latin typeface="Calibri (Body)"/>
            </a:endParaRPr>
          </a:p>
          <a:p>
            <a:pPr marL="342265" indent="-342265" algn="just">
              <a:spcAft>
                <a:spcPts val="600"/>
              </a:spcAft>
            </a:pPr>
            <a:r>
              <a:rPr lang="en-IN" sz="2200" dirty="0">
                <a:latin typeface="Calibri (Body)"/>
              </a:rPr>
              <a:t>Many CPUs, such as the Intel 86 family, have four rings, ranging from ring 0 (kernel) to ring 3.</a:t>
            </a:r>
            <a:endParaRPr lang="en-IN" sz="2200" dirty="0">
              <a:latin typeface="Calibri (Body)"/>
            </a:endParaRPr>
          </a:p>
          <a:p>
            <a:pPr marL="342265" indent="-342265" algn="just">
              <a:spcAft>
                <a:spcPts val="600"/>
              </a:spcAft>
              <a:buNone/>
            </a:pPr>
            <a:r>
              <a:rPr lang="en-IN" sz="2200" dirty="0">
                <a:latin typeface="Calibri (Body)"/>
              </a:rPr>
              <a:t>The rings are (theoretically) used as follows:</a:t>
            </a:r>
            <a:endParaRPr lang="en-IN" sz="2200" dirty="0">
              <a:latin typeface="Calibri (Body)"/>
            </a:endParaRPr>
          </a:p>
          <a:p>
            <a:pPr marL="342265" indent="-342265" algn="just">
              <a:spcAft>
                <a:spcPts val="600"/>
              </a:spcAft>
              <a:buNone/>
            </a:pPr>
            <a:r>
              <a:rPr lang="en-IN" sz="2200" dirty="0">
                <a:solidFill>
                  <a:srgbClr val="FF0000"/>
                </a:solidFill>
                <a:latin typeface="Calibri (Body)"/>
              </a:rPr>
              <a:t>Ring 0: Kernel</a:t>
            </a:r>
            <a:endParaRPr lang="en-IN" sz="2200" dirty="0">
              <a:solidFill>
                <a:srgbClr val="FF0000"/>
              </a:solidFill>
              <a:latin typeface="Calibri (Body)"/>
            </a:endParaRPr>
          </a:p>
          <a:p>
            <a:pPr marL="342265" indent="-342265" algn="just">
              <a:spcAft>
                <a:spcPts val="600"/>
              </a:spcAft>
              <a:buNone/>
            </a:pPr>
            <a:r>
              <a:rPr lang="en-IN" sz="2200" dirty="0">
                <a:solidFill>
                  <a:srgbClr val="FF0000"/>
                </a:solidFill>
                <a:latin typeface="Calibri (Body)"/>
              </a:rPr>
              <a:t>Ring 1: Other OS components that do not fit into ring 0</a:t>
            </a:r>
            <a:endParaRPr lang="en-IN" sz="2200" dirty="0">
              <a:solidFill>
                <a:srgbClr val="FF0000"/>
              </a:solidFill>
              <a:latin typeface="Calibri (Body)"/>
            </a:endParaRPr>
          </a:p>
          <a:p>
            <a:pPr marL="342265" indent="-342265" algn="just">
              <a:spcAft>
                <a:spcPts val="600"/>
              </a:spcAft>
              <a:buNone/>
            </a:pPr>
            <a:r>
              <a:rPr lang="en-IN" sz="2200" dirty="0">
                <a:solidFill>
                  <a:srgbClr val="FF0000"/>
                </a:solidFill>
                <a:latin typeface="Calibri (Body)"/>
              </a:rPr>
              <a:t>Ring 2: Device drivers</a:t>
            </a:r>
            <a:endParaRPr lang="en-IN" sz="2200" dirty="0">
              <a:solidFill>
                <a:srgbClr val="FF0000"/>
              </a:solidFill>
              <a:latin typeface="Calibri (Body)"/>
            </a:endParaRPr>
          </a:p>
          <a:p>
            <a:pPr marL="342265" indent="-342265" algn="just">
              <a:spcAft>
                <a:spcPts val="600"/>
              </a:spcAft>
              <a:buNone/>
            </a:pPr>
            <a:r>
              <a:rPr lang="en-IN" sz="2200" dirty="0">
                <a:solidFill>
                  <a:srgbClr val="FF0000"/>
                </a:solidFill>
                <a:latin typeface="Calibri (Body)"/>
              </a:rPr>
              <a:t>Ring 3: User applications</a:t>
            </a:r>
            <a:endParaRPr lang="en-US" sz="2200" dirty="0">
              <a:solidFill>
                <a:srgbClr val="FF0000"/>
              </a:solidFill>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3" end="3"/>
                                            </p:txEl>
                                          </p:spTgt>
                                        </p:tgtEl>
                                        <p:attrNameLst>
                                          <p:attrName>style.visibility</p:attrName>
                                        </p:attrNameLst>
                                      </p:cBhvr>
                                      <p:to>
                                        <p:strVal val="visible"/>
                                      </p:to>
                                    </p:set>
                                    <p:anim calcmode="lin" valueType="num">
                                      <p:cBhvr additive="base">
                                        <p:cTn id="7"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anim calcmode="lin" valueType="num">
                                      <p:cBhvr additive="base">
                                        <p:cTn id="1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5" end="5"/>
                                            </p:txEl>
                                          </p:spTgt>
                                        </p:tgtEl>
                                        <p:attrNameLst>
                                          <p:attrName>style.visibility</p:attrName>
                                        </p:attrNameLst>
                                      </p:cBhvr>
                                      <p:to>
                                        <p:strVal val="visible"/>
                                      </p:to>
                                    </p:set>
                                    <p:anim calcmode="lin" valueType="num">
                                      <p:cBhvr additive="base">
                                        <p:cTn id="1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6" end="6"/>
                                            </p:txEl>
                                          </p:spTgt>
                                        </p:tgtEl>
                                        <p:attrNameLst>
                                          <p:attrName>style.visibility</p:attrName>
                                        </p:attrNameLst>
                                      </p:cBhvr>
                                      <p:to>
                                        <p:strVal val="visible"/>
                                      </p:to>
                                    </p:set>
                                    <p:anim calcmode="lin" valueType="num">
                                      <p:cBhvr additive="base">
                                        <p:cTn id="1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
                                            <p:txEl>
                                              <p:pRg st="7" end="7"/>
                                            </p:txEl>
                                          </p:spTgt>
                                        </p:tgtEl>
                                        <p:attrNameLst>
                                          <p:attrName>style.visibility</p:attrName>
                                        </p:attrNameLst>
                                      </p:cBhvr>
                                      <p:to>
                                        <p:strVal val="visible"/>
                                      </p:to>
                                    </p:set>
                                    <p:anim calcmode="lin" valueType="num">
                                      <p:cBhvr additive="base">
                                        <p:cTn id="23"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8D849A-3B44-474F-9BF6-D058CBCC520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Concepts for Secure System Design</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600200"/>
            <a:ext cx="8229600" cy="4614882"/>
          </a:xfrm>
        </p:spPr>
        <p:txBody>
          <a:bodyPr>
            <a:noAutofit/>
          </a:bodyPr>
          <a:lstStyle/>
          <a:p>
            <a:pPr marL="0" indent="0">
              <a:lnSpc>
                <a:spcPct val="150000"/>
              </a:lnSpc>
              <a:buNone/>
            </a:pPr>
            <a:r>
              <a:rPr lang="en-IN" sz="2200" b="1">
                <a:latin typeface="Calibri (Body)"/>
              </a:rPr>
              <a:t>5- Open and Closed Systems:</a:t>
            </a:r>
            <a:endParaRPr lang="en-IN" sz="2200" b="1">
              <a:latin typeface="Calibri (Body)"/>
            </a:endParaRPr>
          </a:p>
          <a:p>
            <a:pPr marL="342265" indent="-342265" algn="just"/>
            <a:r>
              <a:rPr lang="en-IN" sz="2200">
                <a:latin typeface="Calibri (Body)"/>
              </a:rPr>
              <a:t>An </a:t>
            </a:r>
            <a:r>
              <a:rPr lang="en-IN" sz="2200">
                <a:solidFill>
                  <a:srgbClr val="FF5050"/>
                </a:solidFill>
                <a:latin typeface="Calibri (Body)"/>
              </a:rPr>
              <a:t>open system </a:t>
            </a:r>
            <a:r>
              <a:rPr lang="en-IN" sz="2200">
                <a:latin typeface="Calibri (Body)"/>
              </a:rPr>
              <a:t>uses open hardware and standards, using</a:t>
            </a:r>
            <a:endParaRPr lang="en-IN" sz="2200">
              <a:latin typeface="Calibri (Body)"/>
            </a:endParaRPr>
          </a:p>
          <a:p>
            <a:pPr marL="342265" indent="-342265" algn="just">
              <a:buNone/>
            </a:pPr>
            <a:r>
              <a:rPr lang="en-IN" sz="2200">
                <a:latin typeface="Calibri (Body)"/>
              </a:rPr>
              <a:t>     standard components from a variety of vendors.</a:t>
            </a:r>
            <a:endParaRPr lang="en-IN" sz="2200">
              <a:latin typeface="Calibri (Body)"/>
            </a:endParaRPr>
          </a:p>
          <a:p>
            <a:pPr marL="742315" lvl="1" indent="-342265" algn="just"/>
            <a:r>
              <a:rPr lang="en-IN" sz="2200">
                <a:latin typeface="Calibri (Body)"/>
              </a:rPr>
              <a:t>Ex - Assembled Desktop computer</a:t>
            </a:r>
            <a:endParaRPr lang="en-IN" sz="2200">
              <a:latin typeface="Calibri (Body)"/>
            </a:endParaRPr>
          </a:p>
          <a:p>
            <a:pPr marL="342265" indent="-342265" algn="just"/>
            <a:r>
              <a:rPr lang="en-IN" sz="2200">
                <a:solidFill>
                  <a:srgbClr val="FF5050"/>
                </a:solidFill>
                <a:latin typeface="Calibri (Body)"/>
              </a:rPr>
              <a:t>Close systems- </a:t>
            </a:r>
            <a:r>
              <a:rPr lang="en-IN" sz="2200">
                <a:latin typeface="Calibri (Body)"/>
              </a:rPr>
              <a:t>only use proprietary hardware or software from specific vendor.</a:t>
            </a:r>
            <a:endParaRPr lang="en-IN" sz="2200">
              <a:latin typeface="Calibri (Body)"/>
            </a:endParaRPr>
          </a:p>
          <a:p>
            <a:pPr marL="0" indent="0" algn="just">
              <a:lnSpc>
                <a:spcPct val="150000"/>
              </a:lnSpc>
              <a:buNone/>
            </a:pPr>
            <a:r>
              <a:rPr lang="en-IN" sz="2200">
                <a:latin typeface="Calibri (Body)"/>
              </a:rPr>
              <a:t>	– Ex- Branded Desktop (HP)</a:t>
            </a:r>
            <a:endParaRPr lang="en-US"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CDAD11FD-E4BB-45E9-A74E-D9B9615D8EB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10" name="Content Placeholder 2"/>
          <p:cNvSpPr txBox="1"/>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dirty="0">
                <a:latin typeface="Calibri (Body)"/>
              </a:rPr>
              <a:t>What does secure architecture design means?</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are </a:t>
            </a:r>
            <a:r>
              <a:rPr lang="en-IN" sz="2200" dirty="0">
                <a:latin typeface="Calibri (Body)"/>
              </a:rPr>
              <a:t>Security Issues with Hardware</a:t>
            </a:r>
            <a:r>
              <a:rPr lang="en-US"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US" sz="2200" dirty="0">
                <a:latin typeface="Calibri (Body)"/>
              </a:rPr>
              <a:t>What is security analysis</a:t>
            </a:r>
            <a:r>
              <a:rPr lang="en-IN" sz="2200" dirty="0">
                <a:latin typeface="Calibri (Body)"/>
              </a:rPr>
              <a:t>?</a:t>
            </a:r>
            <a:endParaRPr lang="en-IN" sz="2200" dirty="0">
              <a:latin typeface="Calibri (Body)"/>
            </a:endParaRPr>
          </a:p>
          <a:p>
            <a:pPr marL="457200" indent="-457200">
              <a:spcBef>
                <a:spcPts val="600"/>
              </a:spcBef>
              <a:spcAft>
                <a:spcPts val="2400"/>
              </a:spcAft>
              <a:buFont typeface="+mj-lt"/>
              <a:buAutoNum type="arabicPeriod"/>
            </a:pPr>
            <a:r>
              <a:rPr lang="en-IN" sz="2200" dirty="0">
                <a:latin typeface="Calibri (Body)"/>
              </a:rPr>
              <a:t>What are the principles for secure system design?</a:t>
            </a:r>
            <a:endParaRPr lang="en-IN" sz="2200" dirty="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defRPr/>
            </a:pPr>
            <a:endParaRPr kumimoji="0" lang="en-US" sz="2200" b="0" i="0" u="none" strike="noStrike" kern="1200" cap="none" spc="0" normalizeH="0" baseline="0" noProof="0" dirty="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endParaRPr lang="en-US" sz="2400" dirty="0">
              <a:latin typeface="Calibri (Body)"/>
            </a:endParaRP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endParaRPr lang="en-IN" sz="2400" dirty="0">
              <a:latin typeface="Calibri (Body)"/>
            </a:endParaRPr>
          </a:p>
          <a:p>
            <a:pPr marL="457200" indent="-457200" algn="just">
              <a:buFont typeface="+mj-lt"/>
              <a:buAutoNum type="arabicPeriod"/>
            </a:pPr>
            <a:r>
              <a:rPr lang="en-US" sz="2400" dirty="0">
                <a:latin typeface="Calibri (Body)"/>
              </a:rPr>
              <a:t>Define Vendor challenges and user challenges for application security?</a:t>
            </a:r>
            <a:endParaRPr lang="en-US" sz="2400" dirty="0">
              <a:latin typeface="Calibri (Body)"/>
            </a:endParaRPr>
          </a:p>
          <a:p>
            <a:pPr marL="457200" indent="-457200" algn="just">
              <a:buFont typeface="+mj-lt"/>
              <a:buAutoNum type="arabicPeriod"/>
            </a:pPr>
            <a:r>
              <a:rPr lang="en-US" sz="2400" dirty="0">
                <a:latin typeface="Calibri (Body)"/>
              </a:rPr>
              <a:t>Write a short note on data disposal.</a:t>
            </a:r>
            <a:endParaRPr lang="en-US" sz="2400" dirty="0">
              <a:latin typeface="Calibri (Body)"/>
            </a:endParaRPr>
          </a:p>
          <a:p>
            <a:pPr marL="457200" indent="-457200" algn="just">
              <a:buFont typeface="+mj-lt"/>
              <a:buAutoNum type="arabicPeriod"/>
            </a:pPr>
            <a:r>
              <a:rPr lang="en-US" sz="2400" dirty="0">
                <a:latin typeface="Calibri (Body)"/>
              </a:rPr>
              <a:t>What do you mean by physical security of IT assets? </a:t>
            </a:r>
            <a:endParaRPr lang="en-US" sz="2400" dirty="0">
              <a:latin typeface="Calibri (Body)"/>
            </a:endParaRPr>
          </a:p>
          <a:p>
            <a:pPr marL="457200" indent="-457200" algn="just">
              <a:buFont typeface="+mj-lt"/>
              <a:buAutoNum type="arabicPeriod"/>
            </a:pPr>
            <a:r>
              <a:rPr lang="en-US" sz="2400" dirty="0">
                <a:latin typeface="Calibri (Body)"/>
              </a:rPr>
              <a:t> Explain Information security governance. </a:t>
            </a:r>
            <a:endParaRPr lang="en-US" sz="2400" dirty="0">
              <a:latin typeface="Calibri (Body)"/>
            </a:endParaRPr>
          </a:p>
          <a:p>
            <a:pPr marL="457200" indent="-457200" algn="just">
              <a:buFont typeface="+mj-lt"/>
              <a:buAutoNum type="arabicPeriod"/>
            </a:pPr>
            <a:r>
              <a:rPr lang="en-US" sz="2400" dirty="0">
                <a:latin typeface="Calibri (Body)"/>
              </a:rPr>
              <a:t>Write design Security Issues in Hardware, Data Storage   &amp; Downloadable Devices?</a:t>
            </a:r>
            <a:endParaRPr lang="en-US" sz="2400" dirty="0">
              <a:latin typeface="Calibri (Body)"/>
            </a:endParaRPr>
          </a:p>
          <a:p>
            <a:pPr marL="457200" indent="-457200" algn="just">
              <a:buFont typeface="+mj-lt"/>
              <a:buAutoNum type="arabicPeriod"/>
            </a:pPr>
            <a:r>
              <a:rPr lang="en-IN" sz="2400" dirty="0">
                <a:latin typeface="Calibri (Body)"/>
              </a:rPr>
              <a:t>What are the different Measures of Backup Security</a:t>
            </a:r>
            <a:endParaRPr lang="en-IN" sz="2400" dirty="0">
              <a:latin typeface="Calibri (Body)"/>
            </a:endParaRPr>
          </a:p>
          <a:p>
            <a:pPr marL="457200" indent="-457200" algn="just">
              <a:buFont typeface="+mj-lt"/>
              <a:buAutoNum type="arabicPeriod"/>
            </a:pPr>
            <a:r>
              <a:rPr lang="en-US" sz="2400" dirty="0">
                <a:latin typeface="Calibri (Body)"/>
              </a:rPr>
              <a:t>What are the different types of Biometric? </a:t>
            </a:r>
            <a:endParaRPr lang="en-US" sz="2400" dirty="0">
              <a:latin typeface="Calibri (Body)"/>
            </a:endParaRP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AF9024CA-C1A6-450E-A519-AEDBA612AA3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Weekly</a:t>
            </a:r>
            <a:r>
              <a:rPr kumimoji="0" lang="en-US" sz="3000" b="0" i="0" u="none" strike="noStrike" kern="1200" cap="none" spc="0" normalizeH="0" noProof="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a:hlinkClick r:id="rId1"/>
              </a:rPr>
              <a:t>https://youtu.be/cUvMIOdaSBs</a:t>
            </a:r>
            <a:endParaRPr lang="en-US" sz="2200"/>
          </a:p>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6E357D22-A13B-41C9-BD38-85A10E97A0F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Topic</a:t>
            </a:r>
            <a:r>
              <a:rPr kumimoji="0" lang="en-US" sz="2400" b="0" i="0" u="none" strike="noStrike" kern="1200" cap="none" spc="0" normalizeH="0" noProof="0">
                <a:ln>
                  <a:noFill/>
                </a:ln>
                <a:solidFill>
                  <a:schemeClr val="dk1"/>
                </a:solidFill>
                <a:effectLst/>
                <a:uLnTx/>
                <a:uFillTx/>
                <a:latin typeface="+mn-lt"/>
                <a:ea typeface="+mn-ea"/>
                <a:cs typeface="+mn-cs"/>
              </a:rPr>
              <a:t> Link</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6B4C44-2DD4-4FB4-8B5C-C25C353F739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Security Issues with Hardware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algn="just">
              <a:spcAft>
                <a:spcPts val="1800"/>
              </a:spcAft>
            </a:pPr>
            <a:r>
              <a:rPr lang="en-IN" sz="2200" dirty="0">
                <a:latin typeface="Calibri (Body)"/>
              </a:rPr>
              <a:t>Hardware mainly faces security issues related to:</a:t>
            </a:r>
            <a:endParaRPr lang="en-IN" sz="2200" dirty="0">
              <a:latin typeface="Calibri (Body)"/>
            </a:endParaRPr>
          </a:p>
          <a:p>
            <a:pPr algn="just">
              <a:buNone/>
            </a:pPr>
            <a:r>
              <a:rPr lang="en-IN" sz="2200" dirty="0">
                <a:latin typeface="Calibri (Body)"/>
              </a:rPr>
              <a:t>	-</a:t>
            </a:r>
            <a:r>
              <a:rPr lang="en-IN" sz="2200" dirty="0">
                <a:solidFill>
                  <a:srgbClr val="92D050"/>
                </a:solidFill>
                <a:latin typeface="Calibri (Body)"/>
              </a:rPr>
              <a:t>Stealing</a:t>
            </a:r>
            <a:endParaRPr lang="en-IN" sz="2200" dirty="0">
              <a:solidFill>
                <a:srgbClr val="92D050"/>
              </a:solidFill>
              <a:latin typeface="Calibri (Body)"/>
            </a:endParaRPr>
          </a:p>
          <a:p>
            <a:pPr algn="just">
              <a:buNone/>
            </a:pPr>
            <a:r>
              <a:rPr lang="en-IN" sz="2200" dirty="0">
                <a:solidFill>
                  <a:srgbClr val="92D050"/>
                </a:solidFill>
                <a:latin typeface="Calibri (Body)"/>
              </a:rPr>
              <a:t>	-Destruction, </a:t>
            </a:r>
            <a:endParaRPr lang="en-IN" sz="2200" dirty="0">
              <a:solidFill>
                <a:srgbClr val="92D050"/>
              </a:solidFill>
              <a:latin typeface="Calibri (Body)"/>
            </a:endParaRPr>
          </a:p>
          <a:p>
            <a:pPr algn="just">
              <a:buNone/>
            </a:pPr>
            <a:r>
              <a:rPr lang="en-IN" sz="2200" dirty="0">
                <a:solidFill>
                  <a:srgbClr val="92D050"/>
                </a:solidFill>
                <a:latin typeface="Calibri (Body)"/>
              </a:rPr>
              <a:t>	-Gaining unauthorized access</a:t>
            </a:r>
            <a:endParaRPr lang="en-IN" sz="2200" dirty="0">
              <a:solidFill>
                <a:srgbClr val="92D050"/>
              </a:solidFill>
              <a:latin typeface="Calibri (Body)"/>
            </a:endParaRPr>
          </a:p>
          <a:p>
            <a:pPr algn="just">
              <a:spcAft>
                <a:spcPts val="1800"/>
              </a:spcAft>
              <a:buNone/>
            </a:pPr>
            <a:r>
              <a:rPr lang="en-IN" sz="2200" dirty="0">
                <a:solidFill>
                  <a:srgbClr val="92D050"/>
                </a:solidFill>
                <a:latin typeface="Calibri (Body)"/>
              </a:rPr>
              <a:t>	-Breaching the security code of conduct</a:t>
            </a:r>
            <a:r>
              <a:rPr lang="en-IN" sz="2200" dirty="0">
                <a:latin typeface="Calibri (Body)"/>
              </a:rPr>
              <a:t>.</a:t>
            </a:r>
            <a:endParaRPr lang="en-IN" sz="2200" dirty="0">
              <a:latin typeface="Calibri (Body)"/>
            </a:endParaRPr>
          </a:p>
          <a:p>
            <a:pPr algn="just">
              <a:spcAft>
                <a:spcPts val="1800"/>
              </a:spcAft>
            </a:pPr>
            <a:r>
              <a:rPr lang="en-IN" sz="2200" dirty="0">
                <a:solidFill>
                  <a:srgbClr val="FF5050"/>
                </a:solidFill>
                <a:latin typeface="Calibri (Body)"/>
              </a:rPr>
              <a:t>Example-</a:t>
            </a:r>
            <a:r>
              <a:rPr lang="en-IN" sz="2200" dirty="0">
                <a:latin typeface="Calibri (Body)"/>
              </a:rPr>
              <a:t> if an organization has given laptops to some of its employees, it can be possible that they are using their laptop for illegitimate activities, which result into threats for the organizations’ data integrity and confidentiality.</a:t>
            </a:r>
            <a:endParaRPr lang="en-IN"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5" end="5"/>
                                            </p:txEl>
                                          </p:spTgt>
                                        </p:tgtEl>
                                        <p:attrNameLst>
                                          <p:attrName>style.visibility</p:attrName>
                                        </p:attrNameLst>
                                      </p:cBhvr>
                                      <p:to>
                                        <p:strVal val="visible"/>
                                      </p:to>
                                    </p:set>
                                    <p:anim calcmode="lin" valueType="num">
                                      <p:cBhvr additive="base">
                                        <p:cTn id="7"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DE1305-DE49-454A-8828-FD0AC52411E9}"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Ways to Secure Hardware</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142984"/>
            <a:ext cx="8229600" cy="5072098"/>
          </a:xfrm>
        </p:spPr>
        <p:txBody>
          <a:bodyPr>
            <a:noAutofit/>
          </a:bodyPr>
          <a:lstStyle/>
          <a:p>
            <a:pPr algn="just"/>
            <a:r>
              <a:rPr lang="en-US" sz="2200" dirty="0">
                <a:latin typeface="Calibri (Body)"/>
              </a:rPr>
              <a:t>Locks and access control mechanisms-</a:t>
            </a:r>
            <a:endParaRPr lang="en-US" sz="2200" dirty="0">
              <a:latin typeface="Calibri (Body)"/>
            </a:endParaRPr>
          </a:p>
          <a:p>
            <a:pPr lvl="1" algn="just"/>
            <a:r>
              <a:rPr lang="en-US" sz="2200" dirty="0">
                <a:latin typeface="Calibri (Body)"/>
              </a:rPr>
              <a:t>Biometric access control, </a:t>
            </a:r>
            <a:endParaRPr lang="en-US" sz="2200" dirty="0">
              <a:latin typeface="Calibri (Body)"/>
            </a:endParaRPr>
          </a:p>
          <a:p>
            <a:pPr lvl="1" algn="just"/>
            <a:r>
              <a:rPr lang="en-US" sz="2200" dirty="0">
                <a:latin typeface="Calibri (Body)"/>
              </a:rPr>
              <a:t>Authentication codes/tokens,</a:t>
            </a:r>
            <a:endParaRPr lang="en-US" sz="2200" dirty="0">
              <a:latin typeface="Calibri (Body)"/>
            </a:endParaRPr>
          </a:p>
          <a:p>
            <a:pPr lvl="1" algn="just">
              <a:spcAft>
                <a:spcPts val="1800"/>
              </a:spcAft>
            </a:pPr>
            <a:r>
              <a:rPr lang="en-US" sz="2200" dirty="0">
                <a:latin typeface="Calibri (Body)"/>
              </a:rPr>
              <a:t>Radio Frequency Identification (RFID), etc. </a:t>
            </a:r>
            <a:endParaRPr lang="en-US" sz="2200" dirty="0">
              <a:latin typeface="Calibri (Body)"/>
            </a:endParaRPr>
          </a:p>
          <a:p>
            <a:pPr algn="just">
              <a:spcAft>
                <a:spcPts val="1800"/>
              </a:spcAft>
            </a:pPr>
            <a:r>
              <a:rPr lang="en-US" sz="2200" dirty="0">
                <a:latin typeface="Calibri (Body)"/>
              </a:rPr>
              <a:t>You also need to apply Local intranet and Virtual Private Networks (VPNs) to provide complete security for your system. </a:t>
            </a:r>
            <a:endParaRPr lang="en-US" sz="2200" dirty="0">
              <a:latin typeface="Calibri (Body)"/>
            </a:endParaRPr>
          </a:p>
          <a:p>
            <a:pPr algn="just"/>
            <a:r>
              <a:rPr lang="en-US" sz="2200" dirty="0">
                <a:latin typeface="Calibri (Body)"/>
              </a:rPr>
              <a:t>However, network routers are also subjected to eavesdropping and other kinds of attack that may harm your organization’s internal security.</a:t>
            </a:r>
            <a:endParaRPr lang="en-US"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4" end="4"/>
                                            </p:txEl>
                                          </p:spTgt>
                                        </p:tgtEl>
                                        <p:attrNameLst>
                                          <p:attrName>style.visibility</p:attrName>
                                        </p:attrNameLst>
                                      </p:cBhvr>
                                      <p:to>
                                        <p:strVal val="visible"/>
                                      </p:to>
                                    </p:set>
                                    <p:anim calcmode="lin" valueType="num">
                                      <p:cBhvr additive="base">
                                        <p:cTn id="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6">
                                            <p:txEl>
                                              <p:pRg st="5" end="5"/>
                                            </p:txEl>
                                          </p:spTgt>
                                        </p:tgtEl>
                                        <p:attrNameLst>
                                          <p:attrName>style.visibility</p:attrName>
                                        </p:attrNameLst>
                                      </p:cBhvr>
                                      <p:to>
                                        <p:strVal val="visible"/>
                                      </p:to>
                                    </p:set>
                                    <p:anim calcmode="lin" valueType="num">
                                      <p:cBhvr additive="base">
                                        <p:cTn id="13"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latin typeface="Calibri (Body)"/>
                <a:cs typeface="Times New Roman" panose="02020603050405020304" pitchFamily="18" charset="0"/>
              </a:rPr>
              <a:t>Secure System Development: </a:t>
            </a:r>
            <a:endParaRPr lang="en-US" sz="1600" b="1" dirty="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Calibri (Body)"/>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endParaRPr lang="en-US" sz="1600" dirty="0">
              <a:latin typeface="Calibri (Body)"/>
            </a:endParaRPr>
          </a:p>
          <a:p>
            <a:pPr marL="0" indent="0" algn="just">
              <a:buNone/>
            </a:pPr>
            <a:r>
              <a:rPr lang="en-US" sz="1600" b="1" dirty="0">
                <a:latin typeface="Calibri (Body)"/>
                <a:cs typeface="Times New Roman" panose="02020603050405020304" pitchFamily="18" charset="0"/>
              </a:rPr>
              <a:t>Cryptography and Network Security: </a:t>
            </a:r>
            <a:endParaRPr lang="en-US" sz="1600" b="1" dirty="0">
              <a:latin typeface="Calibri (Body)"/>
              <a:cs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Calibri (Body)"/>
                <a:cs typeface="Times New Roman" panose="02020603050405020304" pitchFamily="18" charset="0"/>
              </a:rPr>
              <a:t>Public key cryptography: RSA Public Key Crypto with implementation in Python, Digital Signature Hash Functions, Public Key Distribution.</a:t>
            </a:r>
            <a:endParaRPr lang="en-IN" sz="1600" dirty="0">
              <a:latin typeface="Calibri (Body)"/>
              <a:cs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Calibri (Body)"/>
                <a:cs typeface="Times New Roman" panose="02020603050405020304" pitchFamily="18" charset="0"/>
              </a:rPr>
              <a:t>Symmetric key cryptography: DES (Data Encryption Standard), AES (Advanced Encryption Standard), Secure hash algorithm (SHA-1).</a:t>
            </a:r>
            <a:endParaRPr lang="en-IN" sz="1600" dirty="0">
              <a:latin typeface="Calibri (Body)"/>
              <a:cs typeface="Times New Roman" panose="02020603050405020304" pitchFamily="18" charset="0"/>
            </a:endParaRPr>
          </a:p>
          <a:p>
            <a:pPr algn="just" fontAlgn="t">
              <a:lnSpc>
                <a:spcPct val="150000"/>
              </a:lnSpc>
              <a:spcBef>
                <a:spcPts val="0"/>
              </a:spcBef>
              <a:spcAft>
                <a:spcPts val="1000"/>
              </a:spcAft>
              <a:buSzPts val="1200"/>
              <a:tabLst>
                <a:tab pos="1533525" algn="l"/>
              </a:tabLst>
            </a:pPr>
            <a:r>
              <a:rPr lang="en-US" sz="1600" dirty="0">
                <a:latin typeface="Calibri (Body)"/>
                <a:cs typeface="Times New Roman" panose="02020603050405020304" pitchFamily="18" charset="0"/>
              </a:rPr>
              <a:t>Real World Protocols: Basic Terminologies, VPN, Email Security Certificates, Transport Layer Security, TLS, IP security, DNS Security.</a:t>
            </a:r>
            <a:endParaRPr lang="en-US" sz="1600" dirty="0">
              <a:latin typeface="Calibri (Body)"/>
              <a:cs typeface="Times New Roman" panose="02020603050405020304" pitchFamily="18" charset="0"/>
            </a:endParaRP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7D318487-D70C-40C0-9821-7631152E027A}"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89CF8A19-8129-47D9-9AE5-E1DEFEB9C27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10" name="Content Placeholder 2"/>
          <p:cNvSpPr txBox="1"/>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a:latin typeface="Calibri (Body)"/>
              </a:rPr>
              <a:t>What is hardware security?</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Differentiate breaching and stealing.</a:t>
            </a:r>
            <a:endParaRPr lang="en-IN" sz="220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defRPr/>
            </a:pPr>
            <a:endParaRPr kumimoji="0" lang="en-US" sz="2200" b="0" i="0" u="none" strike="noStrike" kern="1200" cap="none" spc="0" normalizeH="0" baseline="0" noProof="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a:hlinkClick r:id="rId1"/>
              </a:rPr>
              <a:t>https://youtu.be/Ye2H1n2MtIc</a:t>
            </a:r>
            <a:endParaRPr lang="en-US" sz="2200"/>
          </a:p>
          <a:p>
            <a:pPr>
              <a:spcAft>
                <a:spcPts val="1200"/>
              </a:spcAft>
            </a:pPr>
            <a:r>
              <a:rPr lang="en-US" sz="2200">
                <a:hlinkClick r:id="rId2"/>
              </a:rPr>
              <a:t>https://youtu.be/xwgecIX3E4I</a:t>
            </a:r>
            <a:endParaRPr lang="en-US" sz="2200"/>
          </a:p>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BABAF901-01C8-4D22-AFFD-E6BE4BD2C082}"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Topic</a:t>
            </a:r>
            <a:r>
              <a:rPr kumimoji="0" lang="en-US" sz="2400" b="0" i="0" u="none" strike="noStrike" kern="1200" cap="none" spc="0" normalizeH="0" noProof="0">
                <a:ln>
                  <a:noFill/>
                </a:ln>
                <a:solidFill>
                  <a:schemeClr val="dk1"/>
                </a:solidFill>
                <a:effectLst/>
                <a:uLnTx/>
                <a:uFillTx/>
                <a:latin typeface="+mn-lt"/>
                <a:ea typeface="+mn-ea"/>
                <a:cs typeface="+mn-cs"/>
              </a:rPr>
              <a:t>  Link</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1B7E58D-56B4-4769-B452-2BA5AD0C04BB}"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Objective of Topics</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203648"/>
                <a:gridCol w="3429000"/>
                <a:gridCol w="2167880"/>
              </a:tblGrid>
              <a:tr h="491270">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algn="ctr"/>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3109130">
                <a:tc>
                  <a:txBody>
                    <a:bodyPr/>
                    <a:lstStyle/>
                    <a:p>
                      <a:pPr marL="0" indent="0" algn="l">
                        <a:buFont typeface="Arial" panose="020B0604020202020204" pitchFamily="34" charset="0"/>
                        <a:buNone/>
                      </a:pPr>
                      <a:r>
                        <a:rPr lang="en-IN" sz="2200" kern="1200" dirty="0">
                          <a:solidFill>
                            <a:schemeClr val="dk1"/>
                          </a:solidFill>
                          <a:latin typeface="+mn-lt"/>
                          <a:ea typeface="+mn-ea"/>
                          <a:cs typeface="+mn-cs"/>
                        </a:rPr>
                        <a:t>Data Storage </a:t>
                      </a:r>
                      <a:r>
                        <a:rPr lang="en-IN" sz="2200" b="0" i="0" kern="1200" dirty="0">
                          <a:solidFill>
                            <a:schemeClr val="dk1"/>
                          </a:solidFill>
                          <a:latin typeface="+mn-lt"/>
                          <a:ea typeface="+mn-ea"/>
                          <a:cs typeface="Times New Roman" panose="02020603050405020304" pitchFamily="18" charset="0"/>
                        </a:rPr>
                        <a:t>and Downloadable Devices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IN" sz="2200" b="0" i="0" kern="1200" dirty="0">
                          <a:solidFill>
                            <a:schemeClr val="dk1"/>
                          </a:solidFill>
                          <a:latin typeface="+mn-lt"/>
                          <a:ea typeface="+mn-ea"/>
                          <a:cs typeface="Times New Roman" panose="02020603050405020304" pitchFamily="18" charset="0"/>
                        </a:rPr>
                        <a:t>Understand the security issues in  data  storage and Downloadable Devices</a:t>
                      </a:r>
                      <a:endParaRPr lang="en-GB" sz="2200" dirty="0">
                        <a:latin typeface="+mn-lt"/>
                        <a:cs typeface="Times New Roman" panose="02020603050405020304" pitchFamily="18" charset="0"/>
                      </a:endParaRPr>
                    </a:p>
                  </a:txBody>
                  <a:tcPr marL="46800" marR="0" marT="0" marB="0" anchor="ctr"/>
                </a:tc>
                <a:tc>
                  <a:txBody>
                    <a:bodyPr/>
                    <a:lstStyle/>
                    <a:p>
                      <a:pPr algn="ctr"/>
                      <a:r>
                        <a:rPr lang="en-IN" sz="2200" kern="1200" dirty="0">
                          <a:solidFill>
                            <a:schemeClr val="dk1"/>
                          </a:solidFill>
                          <a:latin typeface="+mn-lt"/>
                          <a:ea typeface="+mn-ea"/>
                          <a:cs typeface="+mn-cs"/>
                        </a:rPr>
                        <a:t>CO3</a:t>
                      </a:r>
                      <a:endParaRPr lang="en-IN" sz="2200" kern="1200" dirty="0">
                        <a:solidFill>
                          <a:schemeClr val="dk1"/>
                        </a:solidFill>
                        <a:latin typeface="+mn-lt"/>
                        <a:ea typeface="+mn-ea"/>
                        <a:cs typeface="+mn-cs"/>
                      </a:endParaRPr>
                    </a:p>
                  </a:txBody>
                  <a:tcPr anchor="ctr"/>
                </a:tc>
              </a:tr>
            </a:tbl>
          </a:graphicData>
        </a:graphic>
      </p:graphicFrame>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2AA399-6404-4F1D-9CE9-01B36E26298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Security Issues with Downloadable (Peripheral)Devices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371600"/>
            <a:ext cx="8405842" cy="4843482"/>
          </a:xfrm>
        </p:spPr>
        <p:txBody>
          <a:bodyPr>
            <a:noAutofit/>
          </a:bodyPr>
          <a:lstStyle/>
          <a:p>
            <a:pPr algn="just"/>
            <a:r>
              <a:rPr lang="en-US" sz="2200" b="1" dirty="0">
                <a:latin typeface="Calibri (Body)"/>
              </a:rPr>
              <a:t>Peripheral devices : </a:t>
            </a:r>
            <a:r>
              <a:rPr lang="en-US" sz="2200" dirty="0">
                <a:latin typeface="Calibri (Body)"/>
              </a:rPr>
              <a:t>The term peripheral device refers to all hardware components that are attached to a computer and are controlled by the computer system, but they are not the core components of the computer. </a:t>
            </a:r>
            <a:endParaRPr lang="en-US" sz="2200" dirty="0">
              <a:latin typeface="Calibri (Body)"/>
            </a:endParaRPr>
          </a:p>
          <a:p>
            <a:pPr algn="just"/>
            <a:r>
              <a:rPr lang="en-US" sz="2200" dirty="0">
                <a:latin typeface="Calibri (Body)"/>
              </a:rPr>
              <a:t>Peripherals can also be defined as devices that can be easily removed and plugged into a computer system. Types are:</a:t>
            </a:r>
            <a:endParaRPr lang="en-US" sz="2200" dirty="0">
              <a:latin typeface="Calibri (Body)"/>
            </a:endParaRPr>
          </a:p>
          <a:p>
            <a:pPr marL="457200" indent="-457200" algn="just">
              <a:buFont typeface="+mj-lt"/>
              <a:buAutoNum type="arabicPeriod"/>
            </a:pPr>
            <a:r>
              <a:rPr lang="en-US" sz="2200" dirty="0">
                <a:latin typeface="Calibri (Body)"/>
                <a:hlinkClick r:id="rId2" tooltip="Input device"/>
              </a:rPr>
              <a:t>Input device</a:t>
            </a:r>
            <a:r>
              <a:rPr lang="en-US" sz="2200" dirty="0">
                <a:latin typeface="Calibri (Body)"/>
              </a:rPr>
              <a:t> sends data or instructions to the computer, such as Mouse, Keyboard, Scanner. </a:t>
            </a:r>
            <a:endParaRPr lang="en-US" sz="2200" dirty="0">
              <a:latin typeface="Calibri (Body)"/>
            </a:endParaRPr>
          </a:p>
          <a:p>
            <a:pPr marL="457200" indent="-457200" algn="just">
              <a:buFont typeface="+mj-lt"/>
              <a:buAutoNum type="arabicPeriod"/>
            </a:pPr>
            <a:r>
              <a:rPr lang="en-US" sz="2200" dirty="0">
                <a:latin typeface="Calibri (Body)"/>
                <a:hlinkClick r:id="rId3" tooltip="Output device"/>
              </a:rPr>
              <a:t>Output device</a:t>
            </a:r>
            <a:r>
              <a:rPr lang="en-US" sz="2200" dirty="0">
                <a:latin typeface="Calibri (Body)"/>
              </a:rPr>
              <a:t> provides output data from the computer, such as a Monitor, printer, projector.</a:t>
            </a:r>
            <a:endParaRPr lang="en-US" sz="2200" dirty="0">
              <a:latin typeface="Calibri (Body)"/>
            </a:endParaRPr>
          </a:p>
          <a:p>
            <a:pPr marL="457200" indent="-457200" algn="just">
              <a:buFont typeface="+mj-lt"/>
              <a:buAutoNum type="arabicPeriod"/>
            </a:pPr>
            <a:r>
              <a:rPr lang="en-US" sz="2200" u="sng" dirty="0">
                <a:latin typeface="Calibri (Body)"/>
              </a:rPr>
              <a:t>Storage Device </a:t>
            </a:r>
            <a:r>
              <a:rPr lang="en-US" sz="2200" dirty="0">
                <a:latin typeface="Calibri (Body)"/>
              </a:rPr>
              <a:t>which performs both input and output functions, such as CDs, DVDs, Pen drive, Memory card.</a:t>
            </a:r>
            <a:endParaRPr lang="en-US" sz="2200" b="1" dirty="0">
              <a:latin typeface="Calibri (Body)"/>
            </a:endParaRPr>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A82C4-0884-42DC-B068-1DB0FB485D4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Security Issues with Downloadable (Peripheral)Devices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04800" y="1295400"/>
            <a:ext cx="8534400" cy="4919682"/>
          </a:xfrm>
        </p:spPr>
        <p:txBody>
          <a:bodyPr>
            <a:noAutofit/>
          </a:bodyPr>
          <a:lstStyle/>
          <a:p>
            <a:pPr marL="0" indent="0" algn="just">
              <a:spcBef>
                <a:spcPts val="0"/>
              </a:spcBef>
              <a:buNone/>
            </a:pPr>
            <a:r>
              <a:rPr lang="en-US" sz="1400">
                <a:latin typeface="Calibri (Body)"/>
              </a:rPr>
              <a:t>.</a:t>
            </a:r>
            <a:r>
              <a:rPr lang="en-US" sz="2200">
                <a:latin typeface="Calibri (Body)"/>
              </a:rPr>
              <a:t>The threats to the security of data storage devices can be External or Internal. </a:t>
            </a:r>
            <a:endParaRPr lang="en-US" sz="2200">
              <a:latin typeface="Calibri (Body)"/>
            </a:endParaRPr>
          </a:p>
          <a:p>
            <a:pPr marL="0" indent="0" algn="just">
              <a:spcBef>
                <a:spcPts val="0"/>
              </a:spcBef>
              <a:buNone/>
            </a:pPr>
            <a:endParaRPr lang="en-US" sz="2200">
              <a:latin typeface="Calibri (Body)"/>
            </a:endParaRPr>
          </a:p>
          <a:p>
            <a:pPr algn="just">
              <a:spcBef>
                <a:spcPts val="0"/>
              </a:spcBef>
              <a:buFont typeface="+mj-lt"/>
              <a:buAutoNum type="arabicPeriod"/>
            </a:pPr>
            <a:r>
              <a:rPr lang="en-US" sz="2200" b="1">
                <a:latin typeface="Calibri (Body)"/>
              </a:rPr>
              <a:t>Internal : </a:t>
            </a:r>
            <a:r>
              <a:rPr lang="en-US" sz="2200">
                <a:latin typeface="Calibri (Body)"/>
              </a:rPr>
              <a:t>If you have stored some data on a CD and some unauthenticated user gets access to that CD, he/she may use it unlawfully. If the device has inbuilt security mechanisms, then it can be destroyed, thereby resulting in loss of some crucial data. This can create problems for data integrity and availability.</a:t>
            </a:r>
            <a:endParaRPr lang="en-US" sz="2200">
              <a:latin typeface="Calibri (Body)"/>
            </a:endParaRPr>
          </a:p>
          <a:p>
            <a:pPr algn="just">
              <a:spcAft>
                <a:spcPts val="1800"/>
              </a:spcAft>
              <a:buFont typeface="+mj-lt"/>
              <a:buAutoNum type="arabicPeriod"/>
            </a:pPr>
            <a:r>
              <a:rPr lang="en-IN" sz="2200" b="1">
                <a:latin typeface="Calibri (Body)"/>
              </a:rPr>
              <a:t>External : </a:t>
            </a:r>
            <a:r>
              <a:rPr lang="en-IN" sz="2200">
                <a:latin typeface="Calibri (Body)"/>
              </a:rPr>
              <a:t>In external threat, unseen entity can create a change which cannot be easily detected.</a:t>
            </a:r>
            <a:r>
              <a:rPr lang="en-US" sz="2200">
                <a:latin typeface="Calibri (Body)"/>
              </a:rPr>
              <a:t> Such change of information if is allowed in the data storage device, then a person may alter the data in such a way that it is no longer available for authenticated users. </a:t>
            </a:r>
            <a:endParaRPr lang="en-US" sz="1200">
              <a:latin typeface="Calibri (Body)"/>
            </a:endParaRPr>
          </a:p>
          <a:p>
            <a:pPr algn="just">
              <a:spcAft>
                <a:spcPts val="1200"/>
              </a:spcAft>
            </a:pPr>
            <a:endParaRPr lang="en-US" sz="1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AA82C4-0884-42DC-B068-1DB0FB485D4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295401" y="51402"/>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Security Issues with Downloadable (Peripheral)Devices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04800" y="2057400"/>
            <a:ext cx="8534400" cy="4157682"/>
          </a:xfrm>
        </p:spPr>
        <p:txBody>
          <a:bodyPr>
            <a:noAutofit/>
          </a:bodyPr>
          <a:lstStyle/>
          <a:p>
            <a:pPr marL="0" indent="0" algn="just">
              <a:spcBef>
                <a:spcPts val="0"/>
              </a:spcBef>
              <a:buNone/>
            </a:pPr>
            <a:r>
              <a:rPr lang="en-US" sz="2200">
                <a:latin typeface="Calibri (Body)"/>
              </a:rPr>
              <a:t>Their loss and theft, disposal, stealing of data, denial of data, malware introduction, etc.</a:t>
            </a:r>
            <a:endParaRPr lang="en-US" sz="2200">
              <a:latin typeface="Calibri (Body)"/>
            </a:endParaRPr>
          </a:p>
          <a:p>
            <a:pPr marL="0" indent="0" algn="just">
              <a:spcBef>
                <a:spcPts val="0"/>
              </a:spcBef>
              <a:buNone/>
            </a:pPr>
            <a:endParaRPr lang="en-US" sz="2200">
              <a:latin typeface="Calibri (Body)"/>
            </a:endParaRPr>
          </a:p>
          <a:p>
            <a:pPr marL="0" indent="0" algn="just">
              <a:spcBef>
                <a:spcPts val="0"/>
              </a:spcBef>
              <a:buNone/>
            </a:pPr>
            <a:r>
              <a:rPr lang="en-IN" sz="2200">
                <a:latin typeface="Calibri (Body)"/>
              </a:rPr>
              <a:t>Specific security measures should be applied to protect information from being damaged, stolen, or corrupted by internal or external threats.</a:t>
            </a:r>
            <a:endParaRPr lang="en-IN" sz="2200">
              <a:latin typeface="Calibri (Body)"/>
            </a:endParaRPr>
          </a:p>
          <a:p>
            <a:pPr algn="just">
              <a:spcBef>
                <a:spcPts val="0"/>
              </a:spcBef>
            </a:pPr>
            <a:endParaRPr lang="en-US" sz="1200">
              <a:latin typeface="Calibri (Body)"/>
            </a:endParaRPr>
          </a:p>
          <a:p>
            <a:pPr algn="just">
              <a:spcAft>
                <a:spcPts val="1200"/>
              </a:spcAft>
            </a:pPr>
            <a:endParaRPr lang="en-US" sz="1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94621F-3C74-49AC-AF53-185D7BED7AB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Introduction to Mobile Device Security(CO3)</a:t>
            </a:r>
            <a:endParaRPr lang="en-IN" sz="3000">
              <a:latin typeface="Calibri (Body)"/>
            </a:endParaRPr>
          </a:p>
        </p:txBody>
      </p:sp>
      <p:sp>
        <p:nvSpPr>
          <p:cNvPr id="9" name="Content Placeholder 8"/>
          <p:cNvSpPr>
            <a:spLocks noGrp="1"/>
          </p:cNvSpPr>
          <p:nvPr>
            <p:ph idx="1"/>
          </p:nvPr>
        </p:nvSpPr>
        <p:spPr>
          <a:xfrm>
            <a:off x="428596" y="1214422"/>
            <a:ext cx="8472518" cy="4786346"/>
          </a:xfrm>
        </p:spPr>
        <p:txBody>
          <a:bodyPr>
            <a:normAutofit/>
          </a:bodyPr>
          <a:lstStyle/>
          <a:p>
            <a:pPr marL="228600" lvl="0" indent="-228600" algn="just">
              <a:spcBef>
                <a:spcPts val="1800"/>
              </a:spcBef>
              <a:spcAft>
                <a:spcPts val="1200"/>
              </a:spcAft>
            </a:pPr>
            <a:r>
              <a:rPr lang="en-IN" sz="2200">
                <a:solidFill>
                  <a:prstClr val="black"/>
                </a:solidFill>
                <a:latin typeface="Calibri (Body)"/>
              </a:rPr>
              <a:t>At present around the world, up to five billion people are using mobile phones</a:t>
            </a:r>
            <a:endParaRPr lang="en-IN" sz="2200">
              <a:solidFill>
                <a:prstClr val="black"/>
              </a:solidFill>
              <a:latin typeface="Calibri (Body)"/>
            </a:endParaRPr>
          </a:p>
          <a:p>
            <a:pPr marL="228600" lvl="0" indent="-228600" algn="just">
              <a:spcBef>
                <a:spcPts val="1800"/>
              </a:spcBef>
              <a:spcAft>
                <a:spcPts val="1200"/>
              </a:spcAft>
            </a:pPr>
            <a:r>
              <a:rPr lang="en-IN" sz="2200">
                <a:solidFill>
                  <a:prstClr val="black"/>
                </a:solidFill>
                <a:latin typeface="Calibri (Body)"/>
              </a:rPr>
              <a:t>This has led to the </a:t>
            </a:r>
            <a:r>
              <a:rPr lang="en-IN" sz="2200">
                <a:solidFill>
                  <a:srgbClr val="009900"/>
                </a:solidFill>
                <a:latin typeface="Calibri (Body)"/>
              </a:rPr>
              <a:t>rapid increase of cyber criminals</a:t>
            </a:r>
            <a:endParaRPr lang="en-IN" sz="2200">
              <a:solidFill>
                <a:srgbClr val="009900"/>
              </a:solidFill>
              <a:latin typeface="Calibri (Body)"/>
            </a:endParaRPr>
          </a:p>
          <a:p>
            <a:pPr marL="228600" lvl="0" indent="-228600" algn="just">
              <a:spcBef>
                <a:spcPts val="1800"/>
              </a:spcBef>
              <a:spcAft>
                <a:spcPts val="1200"/>
              </a:spcAft>
            </a:pPr>
            <a:r>
              <a:rPr lang="en-IN" sz="2200">
                <a:solidFill>
                  <a:prstClr val="black"/>
                </a:solidFill>
                <a:latin typeface="Calibri (Body)"/>
              </a:rPr>
              <a:t>They make use of the information obtained through mobile phones to earn profit and pushing users to become victims of cybercrimes</a:t>
            </a:r>
            <a:endParaRPr lang="en-IN" sz="2200">
              <a:solidFill>
                <a:prstClr val="black"/>
              </a:solidFill>
              <a:latin typeface="Calibri (Body)"/>
            </a:endParaRPr>
          </a:p>
          <a:p>
            <a:pPr marL="228600" lvl="0" indent="-228600" algn="just">
              <a:spcBef>
                <a:spcPts val="1800"/>
              </a:spcBef>
              <a:spcAft>
                <a:spcPts val="1200"/>
              </a:spcAft>
            </a:pPr>
            <a:r>
              <a:rPr lang="en-IN" sz="2200">
                <a:solidFill>
                  <a:prstClr val="black"/>
                </a:solidFill>
                <a:latin typeface="Calibri (Body)"/>
              </a:rPr>
              <a:t>Hence, mobile users must be </a:t>
            </a:r>
            <a:r>
              <a:rPr lang="en-IN" sz="2200">
                <a:solidFill>
                  <a:srgbClr val="009900"/>
                </a:solidFill>
                <a:latin typeface="Calibri (Body)"/>
              </a:rPr>
              <a:t>aware</a:t>
            </a:r>
            <a:r>
              <a:rPr lang="en-IN" sz="2200">
                <a:solidFill>
                  <a:prstClr val="black"/>
                </a:solidFill>
                <a:latin typeface="Calibri (Body)"/>
              </a:rPr>
              <a:t> of the </a:t>
            </a:r>
            <a:r>
              <a:rPr lang="en-IN" sz="2200">
                <a:solidFill>
                  <a:srgbClr val="FFFF00"/>
                </a:solidFill>
                <a:latin typeface="Calibri (Body)"/>
              </a:rPr>
              <a:t>potential threats </a:t>
            </a:r>
            <a:r>
              <a:rPr lang="en-IN" sz="2200">
                <a:solidFill>
                  <a:prstClr val="black"/>
                </a:solidFill>
                <a:latin typeface="Calibri (Body)"/>
              </a:rPr>
              <a:t>caused by the cybercriminals as they are usually casted in wide nets</a:t>
            </a:r>
            <a:endParaRPr lang="en-IN" sz="2200"/>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704167-A3A3-4B15-B2D1-91D5ACEECB7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Various Attacks on Mobile Devices</a:t>
            </a:r>
            <a:endParaRPr lang="en-IN" sz="3000">
              <a:latin typeface="Calibri (Body)"/>
            </a:endParaRPr>
          </a:p>
        </p:txBody>
      </p:sp>
      <p:graphicFrame>
        <p:nvGraphicFramePr>
          <p:cNvPr id="13" name="Content Placeholder 12"/>
          <p:cNvGraphicFramePr>
            <a:graphicFrameLocks noGrp="1"/>
          </p:cNvGraphicFramePr>
          <p:nvPr>
            <p:ph idx="1"/>
          </p:nvPr>
        </p:nvGraphicFramePr>
        <p:xfrm>
          <a:off x="428596" y="1071546"/>
          <a:ext cx="8472518" cy="52864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3" grpId="1">
        <p:bldAsOne/>
      </p:bldGraphic>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8E9AF31-5189-4C92-9FFB-686B88DE84F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graphicFrame>
        <p:nvGraphicFramePr>
          <p:cNvPr id="10" name="Content Placeholder 9"/>
          <p:cNvGraphicFramePr>
            <a:graphicFrameLocks noGrp="1"/>
          </p:cNvGraphicFramePr>
          <p:nvPr>
            <p:ph idx="1"/>
          </p:nvPr>
        </p:nvGraphicFramePr>
        <p:xfrm>
          <a:off x="457200" y="1285860"/>
          <a:ext cx="8229600" cy="484030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469FC3-7CE2-42D1-8A6E-A18C9C32C2CD}"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sp>
        <p:nvSpPr>
          <p:cNvPr id="9" name="Content Placeholder 8"/>
          <p:cNvSpPr>
            <a:spLocks noGrp="1"/>
          </p:cNvSpPr>
          <p:nvPr>
            <p:ph idx="1"/>
          </p:nvPr>
        </p:nvSpPr>
        <p:spPr/>
        <p:txBody>
          <a:bodyPr/>
          <a:lstStyle/>
          <a:p>
            <a:endParaRPr lang="en-IN"/>
          </a:p>
        </p:txBody>
      </p:sp>
      <p:pic>
        <p:nvPicPr>
          <p:cNvPr id="3074" name="Picture 2"/>
          <p:cNvPicPr>
            <a:picLocks noChangeAspect="1" noChangeArrowheads="1"/>
          </p:cNvPicPr>
          <p:nvPr/>
        </p:nvPicPr>
        <p:blipFill>
          <a:blip r:embed="rId1"/>
          <a:srcRect/>
          <a:stretch>
            <a:fillRect/>
          </a:stretch>
        </p:blipFill>
        <p:spPr bwMode="auto">
          <a:xfrm>
            <a:off x="428596" y="1000108"/>
            <a:ext cx="8429684" cy="5388302"/>
          </a:xfrm>
          <a:prstGeom prst="rect">
            <a:avLst/>
          </a:prstGeom>
          <a:noFill/>
          <a:ln w="9525">
            <a:noFill/>
            <a:miter lim="800000"/>
            <a:headEnd/>
            <a:tailEnd/>
          </a:ln>
          <a:effectLst/>
        </p:spPr>
      </p:pic>
      <p:sp>
        <p:nvSpPr>
          <p:cNvPr id="10" name="Rectangle 9"/>
          <p:cNvSpPr/>
          <p:nvPr/>
        </p:nvSpPr>
        <p:spPr>
          <a:xfrm>
            <a:off x="142844" y="1142984"/>
            <a:ext cx="2643206" cy="430887"/>
          </a:xfrm>
          <a:prstGeom prst="rect">
            <a:avLst/>
          </a:prstGeom>
        </p:spPr>
        <p:txBody>
          <a:bodyPr wrap="square">
            <a:spAutoFit/>
          </a:bodyPr>
          <a:lstStyle/>
          <a:p>
            <a:pPr algn="ctr">
              <a:spcBef>
                <a:spcPts val="0"/>
              </a:spcBef>
            </a:pPr>
            <a:r>
              <a:rPr lang="en-IN" sz="2200" b="1">
                <a:solidFill>
                  <a:srgbClr val="FF3300"/>
                </a:solidFill>
                <a:latin typeface="Calibri (Body)"/>
              </a:rPr>
              <a:t>Endpoint security</a:t>
            </a:r>
            <a:endParaRPr lang="en-IN" sz="2200" b="1">
              <a:solidFill>
                <a:srgbClr val="FF3300"/>
              </a:solidFill>
              <a:latin typeface="Calibri (Body)"/>
            </a:endParaRPr>
          </a:p>
        </p:txBody>
      </p:sp>
      <p:sp>
        <p:nvSpPr>
          <p:cNvPr id="11" name="Rectangle 10"/>
          <p:cNvSpPr/>
          <p:nvPr/>
        </p:nvSpPr>
        <p:spPr>
          <a:xfrm>
            <a:off x="428596" y="5917188"/>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endParaRPr lang="en-US" sz="1600" b="1" dirty="0"/>
          </a:p>
          <a:p>
            <a:pPr algn="just" fontAlgn="t">
              <a:lnSpc>
                <a:spcPct val="150000"/>
              </a:lnSpc>
              <a:spcBef>
                <a:spcPts val="0"/>
              </a:spcBef>
              <a:spcAft>
                <a:spcPts val="1000"/>
              </a:spcAft>
              <a:buSzPts val="1200"/>
              <a:tabLst>
                <a:tab pos="1533525" algn="l"/>
              </a:tabLst>
            </a:pPr>
            <a:r>
              <a:rPr lang="en-US" sz="1600" dirty="0">
                <a:latin typeface="Calibri (Body)"/>
              </a:rPr>
              <a:t>Policy design Task, WWW Policies, Email based Policies, Policy Revaluation Process-Corporate Policies-Sample Security Policies, Publishing and Notification Requirement of the updated and new Policies.</a:t>
            </a:r>
            <a:endParaRPr lang="en-IN" sz="1600" dirty="0">
              <a:latin typeface="Calibri (Body)"/>
            </a:endParaRPr>
          </a:p>
          <a:p>
            <a:pPr algn="just" fontAlgn="t">
              <a:lnSpc>
                <a:spcPct val="150000"/>
              </a:lnSpc>
              <a:spcBef>
                <a:spcPts val="0"/>
              </a:spcBef>
              <a:spcAft>
                <a:spcPts val="1000"/>
              </a:spcAft>
              <a:buSzPts val="1200"/>
              <a:tabLst>
                <a:tab pos="1533525" algn="l"/>
              </a:tabLst>
            </a:pPr>
            <a:r>
              <a:rPr lang="en-US" sz="1600" dirty="0">
                <a:latin typeface="Calibri (Body)"/>
              </a:rPr>
              <a:t>Recent trends in security.</a:t>
            </a:r>
            <a:endParaRPr lang="en-IN" sz="1600" dirty="0">
              <a:latin typeface="Calibri (Body)"/>
            </a:endParaRPr>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0262882A-3027-4A3A-B869-CAE76A6F99E5}"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Syllabus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F29CE8-778A-4B61-8F35-7AA5CA58AA7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pic>
        <p:nvPicPr>
          <p:cNvPr id="4098" name="Picture 2"/>
          <p:cNvPicPr>
            <a:picLocks noChangeAspect="1" noChangeArrowheads="1"/>
          </p:cNvPicPr>
          <p:nvPr/>
        </p:nvPicPr>
        <p:blipFill>
          <a:blip r:embed="rId1"/>
          <a:srcRect/>
          <a:stretch>
            <a:fillRect/>
          </a:stretch>
        </p:blipFill>
        <p:spPr bwMode="auto">
          <a:xfrm>
            <a:off x="357158" y="1643050"/>
            <a:ext cx="8358246" cy="3357585"/>
          </a:xfrm>
          <a:prstGeom prst="rect">
            <a:avLst/>
          </a:prstGeom>
          <a:noFill/>
          <a:ln w="9525">
            <a:noFill/>
            <a:miter lim="800000"/>
            <a:headEnd/>
            <a:tailEnd/>
          </a:ln>
          <a:effectLst/>
        </p:spPr>
      </p:pic>
      <p:sp>
        <p:nvSpPr>
          <p:cNvPr id="10" name="Rectangle 9"/>
          <p:cNvSpPr/>
          <p:nvPr/>
        </p:nvSpPr>
        <p:spPr>
          <a:xfrm>
            <a:off x="571472" y="1071546"/>
            <a:ext cx="1285884" cy="430887"/>
          </a:xfrm>
          <a:prstGeom prst="rect">
            <a:avLst/>
          </a:prstGeom>
        </p:spPr>
        <p:txBody>
          <a:bodyPr wrap="square">
            <a:spAutoFit/>
          </a:bodyPr>
          <a:lstStyle/>
          <a:p>
            <a:pPr algn="ctr">
              <a:spcBef>
                <a:spcPts val="0"/>
              </a:spcBef>
            </a:pPr>
            <a:r>
              <a:rPr lang="en-IN" sz="2200" b="1">
                <a:solidFill>
                  <a:srgbClr val="FF3300"/>
                </a:solidFill>
                <a:latin typeface="Calibri (Body)"/>
              </a:rPr>
              <a:t>VPN</a:t>
            </a:r>
            <a:endParaRPr lang="en-IN" sz="2200" b="1">
              <a:solidFill>
                <a:srgbClr val="FF3300"/>
              </a:solidFill>
              <a:latin typeface="Calibri (Body)"/>
            </a:endParaRPr>
          </a:p>
        </p:txBody>
      </p:sp>
      <p:sp>
        <p:nvSpPr>
          <p:cNvPr id="11" name="Rectangle 10"/>
          <p:cNvSpPr/>
          <p:nvPr/>
        </p:nvSpPr>
        <p:spPr>
          <a:xfrm>
            <a:off x="642910" y="5715016"/>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3DF6CA-CD4D-4C0D-A1E7-4381AE796EDE}"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pic>
        <p:nvPicPr>
          <p:cNvPr id="5122" name="Picture 2"/>
          <p:cNvPicPr>
            <a:picLocks noChangeAspect="1" noChangeArrowheads="1"/>
          </p:cNvPicPr>
          <p:nvPr/>
        </p:nvPicPr>
        <p:blipFill>
          <a:blip r:embed="rId1"/>
          <a:srcRect/>
          <a:stretch>
            <a:fillRect/>
          </a:stretch>
        </p:blipFill>
        <p:spPr bwMode="auto">
          <a:xfrm>
            <a:off x="1214414" y="886247"/>
            <a:ext cx="7500990" cy="5400273"/>
          </a:xfrm>
          <a:prstGeom prst="rect">
            <a:avLst/>
          </a:prstGeom>
          <a:noFill/>
          <a:ln w="9525">
            <a:noFill/>
            <a:miter lim="800000"/>
            <a:headEnd/>
            <a:tailEnd/>
          </a:ln>
          <a:effectLst/>
        </p:spPr>
      </p:pic>
      <p:sp>
        <p:nvSpPr>
          <p:cNvPr id="9" name="Rectangle 8"/>
          <p:cNvSpPr/>
          <p:nvPr/>
        </p:nvSpPr>
        <p:spPr>
          <a:xfrm>
            <a:off x="0" y="928670"/>
            <a:ext cx="2948243" cy="430887"/>
          </a:xfrm>
          <a:prstGeom prst="rect">
            <a:avLst/>
          </a:prstGeom>
        </p:spPr>
        <p:txBody>
          <a:bodyPr wrap="none">
            <a:spAutoFit/>
          </a:bodyPr>
          <a:lstStyle/>
          <a:p>
            <a:pPr algn="ctr">
              <a:spcBef>
                <a:spcPts val="0"/>
              </a:spcBef>
            </a:pPr>
            <a:r>
              <a:rPr lang="en-IN" sz="2200" b="1">
                <a:solidFill>
                  <a:srgbClr val="FF3300"/>
                </a:solidFill>
                <a:latin typeface="Calibri (Body)"/>
              </a:rPr>
              <a:t>Secure web gateway</a:t>
            </a:r>
            <a:endParaRPr lang="en-IN" sz="2200" b="1">
              <a:solidFill>
                <a:srgbClr val="FF3300"/>
              </a:solidFill>
              <a:latin typeface="Calibri (Body)"/>
            </a:endParaRPr>
          </a:p>
        </p:txBody>
      </p:sp>
      <p:sp>
        <p:nvSpPr>
          <p:cNvPr id="10" name="Rectangle 9"/>
          <p:cNvSpPr/>
          <p:nvPr/>
        </p:nvSpPr>
        <p:spPr>
          <a:xfrm>
            <a:off x="642910" y="5715016"/>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12E937-98BB-444C-AB63-715AF1C3596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pic>
        <p:nvPicPr>
          <p:cNvPr id="6146" name="Picture 2"/>
          <p:cNvPicPr>
            <a:picLocks noChangeAspect="1" noChangeArrowheads="1"/>
          </p:cNvPicPr>
          <p:nvPr/>
        </p:nvPicPr>
        <p:blipFill>
          <a:blip r:embed="rId1"/>
          <a:srcRect/>
          <a:stretch>
            <a:fillRect/>
          </a:stretch>
        </p:blipFill>
        <p:spPr bwMode="auto">
          <a:xfrm>
            <a:off x="1142976" y="1518649"/>
            <a:ext cx="7072362" cy="4267805"/>
          </a:xfrm>
          <a:prstGeom prst="rect">
            <a:avLst/>
          </a:prstGeom>
          <a:noFill/>
          <a:ln w="9525">
            <a:noFill/>
            <a:miter lim="800000"/>
            <a:headEnd/>
            <a:tailEnd/>
          </a:ln>
          <a:effectLst/>
        </p:spPr>
      </p:pic>
      <p:sp>
        <p:nvSpPr>
          <p:cNvPr id="9" name="Rectangle 8"/>
          <p:cNvSpPr/>
          <p:nvPr/>
        </p:nvSpPr>
        <p:spPr>
          <a:xfrm>
            <a:off x="642910" y="928670"/>
            <a:ext cx="2500330" cy="430887"/>
          </a:xfrm>
          <a:prstGeom prst="rect">
            <a:avLst/>
          </a:prstGeom>
        </p:spPr>
        <p:txBody>
          <a:bodyPr wrap="square">
            <a:spAutoFit/>
          </a:bodyPr>
          <a:lstStyle/>
          <a:p>
            <a:pPr algn="ctr">
              <a:spcBef>
                <a:spcPts val="0"/>
              </a:spcBef>
            </a:pPr>
            <a:r>
              <a:rPr lang="en-IN" sz="2200" b="1">
                <a:solidFill>
                  <a:srgbClr val="FF3300"/>
                </a:solidFill>
                <a:latin typeface="Calibri (Body)"/>
              </a:rPr>
              <a:t>Email security</a:t>
            </a:r>
            <a:endParaRPr lang="en-IN" sz="2200" b="1">
              <a:solidFill>
                <a:srgbClr val="FF3300"/>
              </a:solidFill>
              <a:latin typeface="Calibri (Body)"/>
            </a:endParaRPr>
          </a:p>
        </p:txBody>
      </p:sp>
      <p:sp>
        <p:nvSpPr>
          <p:cNvPr id="10" name="Rectangle 9"/>
          <p:cNvSpPr/>
          <p:nvPr/>
        </p:nvSpPr>
        <p:spPr>
          <a:xfrm>
            <a:off x="642910" y="5715016"/>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637605-2BB2-476C-997F-7F0E77CE8172}"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Components of Mobile Device Security</a:t>
            </a:r>
            <a:endParaRPr lang="en-IN" sz="3000">
              <a:latin typeface="Calibri (Body)"/>
            </a:endParaRPr>
          </a:p>
        </p:txBody>
      </p:sp>
      <p:pic>
        <p:nvPicPr>
          <p:cNvPr id="7170" name="Picture 2"/>
          <p:cNvPicPr>
            <a:picLocks noChangeAspect="1" noChangeArrowheads="1"/>
          </p:cNvPicPr>
          <p:nvPr/>
        </p:nvPicPr>
        <p:blipFill>
          <a:blip r:embed="rId1"/>
          <a:srcRect/>
          <a:stretch>
            <a:fillRect/>
          </a:stretch>
        </p:blipFill>
        <p:spPr bwMode="auto">
          <a:xfrm>
            <a:off x="428596" y="1357298"/>
            <a:ext cx="8429683" cy="4786346"/>
          </a:xfrm>
          <a:prstGeom prst="rect">
            <a:avLst/>
          </a:prstGeom>
          <a:noFill/>
          <a:ln w="9525">
            <a:noFill/>
            <a:miter lim="800000"/>
            <a:headEnd/>
            <a:tailEnd/>
          </a:ln>
          <a:effectLst/>
        </p:spPr>
      </p:pic>
      <p:sp>
        <p:nvSpPr>
          <p:cNvPr id="9" name="Rectangle 8"/>
          <p:cNvSpPr/>
          <p:nvPr/>
        </p:nvSpPr>
        <p:spPr>
          <a:xfrm>
            <a:off x="428596" y="928670"/>
            <a:ext cx="5289398" cy="430887"/>
          </a:xfrm>
          <a:prstGeom prst="rect">
            <a:avLst/>
          </a:prstGeom>
        </p:spPr>
        <p:txBody>
          <a:bodyPr wrap="none">
            <a:spAutoFit/>
          </a:bodyPr>
          <a:lstStyle/>
          <a:p>
            <a:pPr algn="ctr">
              <a:spcBef>
                <a:spcPts val="0"/>
              </a:spcBef>
            </a:pPr>
            <a:r>
              <a:rPr lang="en-IN" sz="2200" b="1">
                <a:solidFill>
                  <a:srgbClr val="FF3300"/>
                </a:solidFill>
                <a:latin typeface="Calibri (Body)"/>
              </a:rPr>
              <a:t>Cloud Access Security Broker (CASB)</a:t>
            </a:r>
            <a:endParaRPr lang="en-IN" sz="2200" b="1">
              <a:solidFill>
                <a:srgbClr val="FF3300"/>
              </a:solidFill>
              <a:latin typeface="Calibri (Body)"/>
            </a:endParaRPr>
          </a:p>
        </p:txBody>
      </p:sp>
      <p:sp>
        <p:nvSpPr>
          <p:cNvPr id="10" name="Rectangle 9"/>
          <p:cNvSpPr/>
          <p:nvPr/>
        </p:nvSpPr>
        <p:spPr>
          <a:xfrm>
            <a:off x="6643702" y="5929330"/>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AA57FAD-129A-4610-A959-15348BC383EC}"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Common Mobile Device Security</a:t>
            </a:r>
            <a:endParaRPr lang="en-IN" sz="3000">
              <a:latin typeface="Calibri (Body)"/>
            </a:endParaRPr>
          </a:p>
          <a:p>
            <a:pPr algn="ctr">
              <a:spcBef>
                <a:spcPts val="0"/>
              </a:spcBef>
            </a:pPr>
            <a:r>
              <a:rPr lang="en-IN" sz="3000">
                <a:latin typeface="Calibri (Body)"/>
              </a:rPr>
              <a:t>Threats</a:t>
            </a:r>
            <a:endParaRPr lang="en-US" sz="3000">
              <a:latin typeface="Calibri (Body)"/>
            </a:endParaRPr>
          </a:p>
        </p:txBody>
      </p:sp>
      <p:sp>
        <p:nvSpPr>
          <p:cNvPr id="10" name="Oval 9"/>
          <p:cNvSpPr/>
          <p:nvPr/>
        </p:nvSpPr>
        <p:spPr>
          <a:xfrm>
            <a:off x="1357290" y="157161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Improper session handling</a:t>
            </a:r>
            <a:endParaRPr lang="en-IN" sz="2200">
              <a:solidFill>
                <a:schemeClr val="tx1"/>
              </a:solidFill>
              <a:latin typeface="Calibri (Body)"/>
            </a:endParaRPr>
          </a:p>
        </p:txBody>
      </p:sp>
      <p:sp>
        <p:nvSpPr>
          <p:cNvPr id="11" name="Oval 10"/>
          <p:cNvSpPr/>
          <p:nvPr/>
        </p:nvSpPr>
        <p:spPr>
          <a:xfrm>
            <a:off x="3500430" y="85723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Data leakage</a:t>
            </a:r>
            <a:endParaRPr lang="en-IN" sz="2200">
              <a:solidFill>
                <a:schemeClr val="tx1"/>
              </a:solidFill>
              <a:latin typeface="Calibri (Body)"/>
            </a:endParaRPr>
          </a:p>
        </p:txBody>
      </p:sp>
      <p:sp>
        <p:nvSpPr>
          <p:cNvPr id="13" name="Oval 12"/>
          <p:cNvSpPr/>
          <p:nvPr/>
        </p:nvSpPr>
        <p:spPr>
          <a:xfrm>
            <a:off x="5572132" y="1643050"/>
            <a:ext cx="2214578"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Unsecured Wi-Fi</a:t>
            </a:r>
            <a:endParaRPr lang="en-IN" sz="2200">
              <a:solidFill>
                <a:schemeClr val="tx1"/>
              </a:solidFill>
              <a:latin typeface="Calibri (Body)"/>
            </a:endParaRPr>
          </a:p>
        </p:txBody>
      </p:sp>
      <p:sp>
        <p:nvSpPr>
          <p:cNvPr id="14" name="Oval 13"/>
          <p:cNvSpPr/>
          <p:nvPr/>
        </p:nvSpPr>
        <p:spPr>
          <a:xfrm>
            <a:off x="714348" y="3357562"/>
            <a:ext cx="2571768"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Broken cryptography</a:t>
            </a:r>
            <a:endParaRPr lang="en-IN" sz="2200">
              <a:solidFill>
                <a:schemeClr val="tx1"/>
              </a:solidFill>
              <a:latin typeface="Calibri (Body)"/>
            </a:endParaRPr>
          </a:p>
        </p:txBody>
      </p:sp>
      <p:sp>
        <p:nvSpPr>
          <p:cNvPr id="15" name="Oval 14"/>
          <p:cNvSpPr/>
          <p:nvPr/>
        </p:nvSpPr>
        <p:spPr>
          <a:xfrm>
            <a:off x="2571736" y="478632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Spyware</a:t>
            </a:r>
            <a:endParaRPr lang="en-IN" sz="2200">
              <a:solidFill>
                <a:schemeClr val="tx1"/>
              </a:solidFill>
              <a:latin typeface="Calibri (Body)"/>
            </a:endParaRPr>
          </a:p>
        </p:txBody>
      </p:sp>
      <p:sp>
        <p:nvSpPr>
          <p:cNvPr id="16" name="Oval 15"/>
          <p:cNvSpPr/>
          <p:nvPr/>
        </p:nvSpPr>
        <p:spPr>
          <a:xfrm>
            <a:off x="6000760" y="335756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Network spoofing</a:t>
            </a:r>
            <a:endParaRPr lang="en-IN" sz="2200">
              <a:solidFill>
                <a:schemeClr val="tx1"/>
              </a:solidFill>
              <a:latin typeface="Calibri (Body)"/>
            </a:endParaRPr>
          </a:p>
        </p:txBody>
      </p:sp>
      <p:sp>
        <p:nvSpPr>
          <p:cNvPr id="17" name="Oval 16"/>
          <p:cNvSpPr/>
          <p:nvPr/>
        </p:nvSpPr>
        <p:spPr>
          <a:xfrm>
            <a:off x="3571868" y="2857496"/>
            <a:ext cx="2143140" cy="1643074"/>
          </a:xfrm>
          <a:prstGeom prst="ellipse">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solidFill>
                  <a:schemeClr val="tx1"/>
                </a:solidFill>
                <a:latin typeface="Calibri (Body)"/>
              </a:rPr>
              <a:t>Reasons for Data Loss</a:t>
            </a:r>
            <a:endParaRPr lang="en-IN">
              <a:solidFill>
                <a:schemeClr val="tx1"/>
              </a:solidFill>
              <a:latin typeface="Calibri (Body)"/>
            </a:endParaRPr>
          </a:p>
        </p:txBody>
      </p:sp>
      <p:sp>
        <p:nvSpPr>
          <p:cNvPr id="18" name="Up Arrow 17"/>
          <p:cNvSpPr/>
          <p:nvPr/>
        </p:nvSpPr>
        <p:spPr>
          <a:xfrm>
            <a:off x="4214810" y="2571744"/>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Up Arrow 18"/>
          <p:cNvSpPr/>
          <p:nvPr/>
        </p:nvSpPr>
        <p:spPr>
          <a:xfrm rot="18187423">
            <a:off x="3266972" y="3018896"/>
            <a:ext cx="706151" cy="277191"/>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Up Arrow 19"/>
          <p:cNvSpPr/>
          <p:nvPr/>
        </p:nvSpPr>
        <p:spPr>
          <a:xfrm rot="3105617">
            <a:off x="5343726" y="2956348"/>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Up Arrow 20"/>
          <p:cNvSpPr/>
          <p:nvPr/>
        </p:nvSpPr>
        <p:spPr>
          <a:xfrm rot="6555715">
            <a:off x="5488205" y="3739214"/>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Up Arrow 21"/>
          <p:cNvSpPr/>
          <p:nvPr/>
        </p:nvSpPr>
        <p:spPr>
          <a:xfrm rot="12314421">
            <a:off x="3884443" y="4496365"/>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Up Arrow 22"/>
          <p:cNvSpPr/>
          <p:nvPr/>
        </p:nvSpPr>
        <p:spPr>
          <a:xfrm rot="14330235">
            <a:off x="3091468" y="3807127"/>
            <a:ext cx="706151" cy="277191"/>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p:cNvSpPr/>
          <p:nvPr/>
        </p:nvSpPr>
        <p:spPr>
          <a:xfrm>
            <a:off x="4857752" y="4786322"/>
            <a:ext cx="2143140" cy="1643074"/>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Phishing attacks</a:t>
            </a:r>
            <a:endParaRPr lang="en-IN" sz="2200">
              <a:solidFill>
                <a:schemeClr val="tx1"/>
              </a:solidFill>
              <a:latin typeface="Calibri (Body)"/>
            </a:endParaRPr>
          </a:p>
        </p:txBody>
      </p:sp>
      <p:sp>
        <p:nvSpPr>
          <p:cNvPr id="25" name="Up Arrow 24"/>
          <p:cNvSpPr/>
          <p:nvPr/>
        </p:nvSpPr>
        <p:spPr>
          <a:xfrm rot="9650117">
            <a:off x="4813423" y="4395598"/>
            <a:ext cx="714380" cy="285752"/>
          </a:xfrm>
          <a:prstGeom prst="upArrow">
            <a:avLst/>
          </a:prstGeom>
          <a:solidFill>
            <a:schemeClr val="accent6">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ppt_x"/>
                                          </p:val>
                                        </p:tav>
                                        <p:tav tm="100000">
                                          <p:val>
                                            <p:strVal val="#ppt_x"/>
                                          </p:val>
                                        </p:tav>
                                      </p:tavLst>
                                    </p:anim>
                                    <p:anim calcmode="lin" valueType="num">
                                      <p:cBhvr additive="base">
                                        <p:cTn id="12" dur="500" fill="hold"/>
                                        <p:tgtEl>
                                          <p:spTgt spid="2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3"/>
                                        </p:tgtEl>
                                        <p:attrNameLst>
                                          <p:attrName>style.visibility</p:attrName>
                                        </p:attrNameLst>
                                      </p:cBhvr>
                                      <p:to>
                                        <p:strVal val="visible"/>
                                      </p:to>
                                    </p:set>
                                    <p:anim calcmode="lin" valueType="num">
                                      <p:cBhvr additive="base">
                                        <p:cTn id="53" dur="500" fill="hold"/>
                                        <p:tgtEl>
                                          <p:spTgt spid="13"/>
                                        </p:tgtEl>
                                        <p:attrNameLst>
                                          <p:attrName>ppt_x</p:attrName>
                                        </p:attrNameLst>
                                      </p:cBhvr>
                                      <p:tavLst>
                                        <p:tav tm="0">
                                          <p:val>
                                            <p:strVal val="#ppt_x"/>
                                          </p:val>
                                        </p:tav>
                                        <p:tav tm="100000">
                                          <p:val>
                                            <p:strVal val="#ppt_x"/>
                                          </p:val>
                                        </p:tav>
                                      </p:tavLst>
                                    </p:anim>
                                    <p:anim calcmode="lin" valueType="num">
                                      <p:cBhvr additive="base">
                                        <p:cTn id="54" dur="500" fill="hold"/>
                                        <p:tgtEl>
                                          <p:spTgt spid="1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1"/>
                                        </p:tgtEl>
                                        <p:attrNameLst>
                                          <p:attrName>style.visibility</p:attrName>
                                        </p:attrNameLst>
                                      </p:cBhvr>
                                      <p:to>
                                        <p:strVal val="visible"/>
                                      </p:to>
                                    </p:set>
                                    <p:anim calcmode="lin" valueType="num">
                                      <p:cBhvr additive="base">
                                        <p:cTn id="57" dur="500" fill="hold"/>
                                        <p:tgtEl>
                                          <p:spTgt spid="11"/>
                                        </p:tgtEl>
                                        <p:attrNameLst>
                                          <p:attrName>ppt_x</p:attrName>
                                        </p:attrNameLst>
                                      </p:cBhvr>
                                      <p:tavLst>
                                        <p:tav tm="0">
                                          <p:val>
                                            <p:strVal val="#ppt_x"/>
                                          </p:val>
                                        </p:tav>
                                        <p:tav tm="100000">
                                          <p:val>
                                            <p:strVal val="#ppt_x"/>
                                          </p:val>
                                        </p:tav>
                                      </p:tavLst>
                                    </p:anim>
                                    <p:anim calcmode="lin" valueType="num">
                                      <p:cBhvr additive="base">
                                        <p:cTn id="58" dur="500" fill="hold"/>
                                        <p:tgtEl>
                                          <p:spTgt spid="1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BE4DF7-0C9D-4020-A2DA-D299C3C87E58}"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Common risks in Mobile Devices</a:t>
            </a:r>
            <a:endParaRPr lang="en-IN" sz="3000">
              <a:latin typeface="Calibri (Body)"/>
            </a:endParaRPr>
          </a:p>
        </p:txBody>
      </p:sp>
      <p:graphicFrame>
        <p:nvGraphicFramePr>
          <p:cNvPr id="11" name="Content Placeholder 10"/>
          <p:cNvGraphicFramePr>
            <a:graphicFrameLocks noGrp="1"/>
          </p:cNvGraphicFramePr>
          <p:nvPr>
            <p:ph idx="1"/>
          </p:nvPr>
        </p:nvGraphicFramePr>
        <p:xfrm>
          <a:off x="0" y="785794"/>
          <a:ext cx="9144000" cy="578647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94F21B-7130-40E6-ABA8-0A41B208FE33}"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ts val="0"/>
              </a:spcBef>
            </a:pPr>
            <a:r>
              <a:rPr lang="en-IN" sz="3000">
                <a:latin typeface="Calibri (Body)"/>
              </a:rPr>
              <a:t>Steps to maintain Mobile Device Security</a:t>
            </a:r>
            <a:endParaRPr lang="en-IN" sz="3000">
              <a:latin typeface="Calibri (Body)"/>
            </a:endParaRPr>
          </a:p>
        </p:txBody>
      </p:sp>
      <p:pic>
        <p:nvPicPr>
          <p:cNvPr id="8194" name="Picture 2"/>
          <p:cNvPicPr>
            <a:picLocks noChangeAspect="1" noChangeArrowheads="1"/>
          </p:cNvPicPr>
          <p:nvPr/>
        </p:nvPicPr>
        <p:blipFill>
          <a:blip r:embed="rId1"/>
          <a:srcRect/>
          <a:stretch>
            <a:fillRect/>
          </a:stretch>
        </p:blipFill>
        <p:spPr bwMode="auto">
          <a:xfrm>
            <a:off x="857224" y="1000108"/>
            <a:ext cx="7429552" cy="5048479"/>
          </a:xfrm>
          <a:prstGeom prst="rect">
            <a:avLst/>
          </a:prstGeom>
          <a:noFill/>
          <a:ln w="9525">
            <a:noFill/>
            <a:miter lim="800000"/>
            <a:headEnd/>
            <a:tailEnd/>
          </a:ln>
          <a:effectLst/>
        </p:spPr>
      </p:pic>
      <p:sp>
        <p:nvSpPr>
          <p:cNvPr id="9" name="Rectangle 8"/>
          <p:cNvSpPr/>
          <p:nvPr/>
        </p:nvSpPr>
        <p:spPr>
          <a:xfrm>
            <a:off x="428596" y="5929330"/>
            <a:ext cx="1954381" cy="369332"/>
          </a:xfrm>
          <a:prstGeom prst="rect">
            <a:avLst/>
          </a:prstGeom>
        </p:spPr>
        <p:txBody>
          <a:bodyPr wrap="none">
            <a:spAutoFit/>
          </a:bodyPr>
          <a:lstStyle/>
          <a:p>
            <a:r>
              <a:rPr lang="en-IN">
                <a:solidFill>
                  <a:schemeClr val="bg1">
                    <a:lumMod val="50000"/>
                  </a:schemeClr>
                </a:solidFill>
                <a:latin typeface="Calibri (Body)"/>
              </a:rPr>
              <a:t>Source: swayam </a:t>
            </a:r>
            <a:endParaRPr lang="en-IN">
              <a:solidFill>
                <a:schemeClr val="bg1">
                  <a:lumMod val="50000"/>
                </a:schemeClr>
              </a:solidFill>
            </a:endParaRPr>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D33A27-7128-44BB-B888-7AF8CF3BBB3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Recap</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990600" y="2057400"/>
            <a:ext cx="7596158" cy="4086244"/>
          </a:xfrm>
        </p:spPr>
        <p:txBody>
          <a:bodyPr>
            <a:noAutofit/>
          </a:bodyPr>
          <a:lstStyle/>
          <a:p>
            <a:pPr lvl="0">
              <a:spcAft>
                <a:spcPts val="1200"/>
              </a:spcAft>
            </a:pPr>
            <a:r>
              <a:rPr lang="en-US" sz="2200">
                <a:latin typeface="Calibri (Body)"/>
              </a:rPr>
              <a:t>Security Architecture Components</a:t>
            </a:r>
            <a:endParaRPr lang="en-IN" sz="2200">
              <a:latin typeface="Calibri (Body)"/>
            </a:endParaRPr>
          </a:p>
          <a:p>
            <a:pPr lvl="0">
              <a:spcAft>
                <a:spcPts val="1200"/>
              </a:spcAft>
            </a:pPr>
            <a:r>
              <a:rPr lang="en-US" sz="2200">
                <a:latin typeface="Calibri (Body)"/>
              </a:rPr>
              <a:t>Security Architecture and Design </a:t>
            </a:r>
            <a:endParaRPr lang="en-IN" sz="2200">
              <a:latin typeface="Calibri (Body)"/>
            </a:endParaRPr>
          </a:p>
          <a:p>
            <a:pPr lvl="0">
              <a:spcAft>
                <a:spcPts val="1200"/>
              </a:spcAft>
            </a:pPr>
            <a:r>
              <a:rPr lang="en-IN" sz="2200">
                <a:latin typeface="Calibri (Body)"/>
              </a:rPr>
              <a:t>Concepts for Secure System Design </a:t>
            </a:r>
            <a:endParaRPr lang="en-IN" sz="2200">
              <a:latin typeface="Calibri (Body)"/>
            </a:endParaRPr>
          </a:p>
          <a:p>
            <a:pPr lvl="0">
              <a:spcAft>
                <a:spcPts val="1200"/>
              </a:spcAft>
            </a:pPr>
            <a:r>
              <a:rPr lang="en-IN" sz="2200">
                <a:latin typeface="Calibri (Body)"/>
              </a:rPr>
              <a:t>Secure Issues with Downloadable devices </a:t>
            </a:r>
            <a:endParaRPr lang="en-IN"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4125AF26-79CC-47EF-966C-868EA7D99F6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10" name="Content Placeholder 2"/>
          <p:cNvSpPr txBox="1"/>
          <p:nvPr/>
        </p:nvSpPr>
        <p:spPr>
          <a:xfrm>
            <a:off x="685800" y="2438400"/>
            <a:ext cx="8229600" cy="3382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a:latin typeface="Calibri (Body)"/>
              </a:rPr>
              <a:t>What are security issues with storage devices?</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What are security issues with peripheral devices?</a:t>
            </a:r>
            <a:endParaRPr lang="en-IN" sz="2200">
              <a:latin typeface="Calibri (Body)"/>
            </a:endParaRPr>
          </a:p>
          <a:p>
            <a:pPr marL="457200" indent="-457200">
              <a:spcBef>
                <a:spcPts val="600"/>
              </a:spcBef>
              <a:spcAft>
                <a:spcPts val="2400"/>
              </a:spcAft>
            </a:pPr>
            <a:endParaRPr kumimoji="0" lang="en-US" sz="2200" b="0" i="0" u="none" strike="noStrike" kern="1200" cap="none" spc="0" normalizeH="0" baseline="0" noProof="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dirty="0">
                <a:latin typeface="Calibri (Body)"/>
              </a:rPr>
              <a:t>What do you mean by Application Security? Name the two protocol use for Email Security and Explain? </a:t>
            </a:r>
            <a:endParaRPr lang="en-US" sz="2400" dirty="0">
              <a:latin typeface="Calibri (Body)"/>
            </a:endParaRPr>
          </a:p>
          <a:p>
            <a:pPr marL="457200" indent="-457200" algn="just">
              <a:buFont typeface="+mj-lt"/>
              <a:buAutoNum type="arabicPeriod"/>
            </a:pPr>
            <a:r>
              <a:rPr lang="en-IN" sz="2400" dirty="0">
                <a:latin typeface="Calibri (Body)"/>
              </a:rPr>
              <a:t>Elaborate the term access control? What is include in authorization process for (File, Program, Data rights) and explain the all types of control?</a:t>
            </a:r>
            <a:endParaRPr lang="en-IN" sz="2400" dirty="0">
              <a:latin typeface="Calibri (Body)"/>
            </a:endParaRPr>
          </a:p>
          <a:p>
            <a:pPr marL="457200" indent="-457200" algn="just">
              <a:buFont typeface="+mj-lt"/>
              <a:buAutoNum type="arabicPeriod"/>
            </a:pPr>
            <a:r>
              <a:rPr lang="en-US" sz="2400" dirty="0">
                <a:latin typeface="Calibri (Body)"/>
              </a:rPr>
              <a:t>Define Vendor challenges and user challenges for application security?</a:t>
            </a:r>
            <a:endParaRPr lang="en-US" sz="2400" dirty="0">
              <a:latin typeface="Calibri (Body)"/>
            </a:endParaRPr>
          </a:p>
          <a:p>
            <a:pPr marL="457200" indent="-457200" algn="just">
              <a:buFont typeface="+mj-lt"/>
              <a:buAutoNum type="arabicPeriod"/>
            </a:pPr>
            <a:r>
              <a:rPr lang="en-US" sz="2400" dirty="0">
                <a:latin typeface="Calibri (Body)"/>
              </a:rPr>
              <a:t>Write a short note on data disposal.</a:t>
            </a:r>
            <a:endParaRPr lang="en-US" sz="2400" dirty="0">
              <a:latin typeface="Calibri (Body)"/>
            </a:endParaRPr>
          </a:p>
          <a:p>
            <a:pPr marL="457200" indent="-457200" algn="just">
              <a:buFont typeface="+mj-lt"/>
              <a:buAutoNum type="arabicPeriod"/>
            </a:pPr>
            <a:r>
              <a:rPr lang="en-US" sz="2400" dirty="0">
                <a:latin typeface="Calibri (Body)"/>
              </a:rPr>
              <a:t>What do you mean by physical security of IT assets? </a:t>
            </a:r>
            <a:endParaRPr lang="en-US" sz="2400" dirty="0">
              <a:latin typeface="Calibri (Body)"/>
            </a:endParaRPr>
          </a:p>
          <a:p>
            <a:pPr marL="457200" indent="-457200" algn="just">
              <a:buFont typeface="+mj-lt"/>
              <a:buAutoNum type="arabicPeriod"/>
            </a:pPr>
            <a:r>
              <a:rPr lang="en-US" sz="2400" dirty="0">
                <a:latin typeface="Calibri (Body)"/>
              </a:rPr>
              <a:t> Explain Information security governance. </a:t>
            </a:r>
            <a:endParaRPr lang="en-US" sz="2400" dirty="0">
              <a:latin typeface="Calibri (Body)"/>
            </a:endParaRPr>
          </a:p>
          <a:p>
            <a:pPr marL="457200" indent="-457200" algn="just">
              <a:buFont typeface="+mj-lt"/>
              <a:buAutoNum type="arabicPeriod"/>
            </a:pPr>
            <a:r>
              <a:rPr lang="en-US" sz="2400" dirty="0">
                <a:latin typeface="Calibri (Body)"/>
              </a:rPr>
              <a:t>Write design Security Issues in Hardware, Data Storage   &amp; Downloadable Devices?</a:t>
            </a:r>
            <a:endParaRPr lang="en-US" sz="2400" dirty="0">
              <a:latin typeface="Calibri (Body)"/>
            </a:endParaRPr>
          </a:p>
          <a:p>
            <a:pPr marL="457200" indent="-457200" algn="just">
              <a:buFont typeface="+mj-lt"/>
              <a:buAutoNum type="arabicPeriod"/>
            </a:pPr>
            <a:r>
              <a:rPr lang="en-IN" sz="2400" dirty="0">
                <a:latin typeface="Calibri (Body)"/>
              </a:rPr>
              <a:t>What are the different Measures of Backup Security</a:t>
            </a:r>
            <a:endParaRPr lang="en-IN" sz="2400" dirty="0">
              <a:latin typeface="Calibri (Body)"/>
            </a:endParaRPr>
          </a:p>
          <a:p>
            <a:pPr marL="457200" indent="-457200" algn="just">
              <a:buFont typeface="+mj-lt"/>
              <a:buAutoNum type="arabicPeriod"/>
            </a:pPr>
            <a:r>
              <a:rPr lang="en-US" sz="2400" dirty="0">
                <a:latin typeface="Calibri (Body)"/>
              </a:rPr>
              <a:t>What are the different types of Biometric? </a:t>
            </a:r>
            <a:endParaRPr lang="en-US" sz="2400" dirty="0">
              <a:latin typeface="Calibri (Body)"/>
            </a:endParaRPr>
          </a:p>
          <a:p>
            <a:pPr marL="457200" indent="-457200" algn="just">
              <a:buFont typeface="+mj-lt"/>
              <a:buAutoNum type="arabicPeriod"/>
            </a:pPr>
            <a:r>
              <a:rPr lang="en-US" sz="2400" dirty="0">
                <a:latin typeface="Calibri (Body)"/>
              </a:rPr>
              <a:t>Explain the </a:t>
            </a:r>
            <a:r>
              <a:rPr lang="en-IN" sz="2400" dirty="0">
                <a:latin typeface="Calibri (Body)"/>
              </a:rPr>
              <a:t>Principles for Secure System Design</a:t>
            </a:r>
            <a:endParaRPr lang="en-US" sz="2400" dirty="0">
              <a:latin typeface="Calibri (Body)"/>
            </a:endParaRPr>
          </a:p>
          <a:p>
            <a:pPr marL="457200" indent="-457200" algn="just">
              <a:buFont typeface="+mj-lt"/>
              <a:buAutoNum type="arabicPeriod"/>
            </a:pPr>
            <a:endParaRPr lang="en-IN" sz="2400" dirty="0">
              <a:latin typeface="Calibri (Body)"/>
            </a:endParaRPr>
          </a:p>
          <a:p>
            <a:pPr algn="just"/>
            <a:endParaRPr lang="en-US" sz="2400" dirty="0">
              <a:latin typeface="Calibri (Body)"/>
            </a:endParaRPr>
          </a:p>
          <a:p>
            <a:pPr algn="just"/>
            <a:endParaRPr lang="en-US" sz="2400" dirty="0"/>
          </a:p>
          <a:p>
            <a:pPr algn="just"/>
            <a:endParaRPr lang="en-US" sz="2200" dirty="0">
              <a:latin typeface="Calibri (Body)"/>
            </a:endParaRPr>
          </a:p>
        </p:txBody>
      </p:sp>
      <p:sp>
        <p:nvSpPr>
          <p:cNvPr id="4" name="Date Placeholder 3"/>
          <p:cNvSpPr>
            <a:spLocks noGrp="1"/>
          </p:cNvSpPr>
          <p:nvPr>
            <p:ph type="dt" sz="half" idx="10"/>
          </p:nvPr>
        </p:nvSpPr>
        <p:spPr/>
        <p:txBody>
          <a:bodyPr/>
          <a:lstStyle/>
          <a:p>
            <a:fld id="{A74A01E9-E906-4DB7-A220-5817B30B770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Weekly</a:t>
            </a:r>
            <a:r>
              <a:rPr kumimoji="0" lang="en-US" sz="3000" b="0" i="0" u="none" strike="noStrike" kern="1200" cap="none" spc="0" normalizeH="0" noProof="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r>
              <a:rPr lang="en-GB" sz="1600" dirty="0">
                <a:latin typeface="Calibri (Body)"/>
                <a:cs typeface="Times New Roman" panose="02020603050405020304" pitchFamily="18" charset="0"/>
              </a:rPr>
              <a:t> </a:t>
            </a:r>
            <a:r>
              <a:rPr lang="en-US" sz="1600" dirty="0">
                <a:latin typeface="Calibri (Body)"/>
                <a:cs typeface="Times New Roman" panose="02020603050405020304" pitchFamily="18"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endParaRPr lang="en-US" sz="1600" dirty="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endParaRPr lang="en-US" sz="1600" dirty="0">
              <a:latin typeface="Calibri (Body)"/>
              <a:cs typeface="Times New Roman" panose="02020603050405020304" pitchFamily="18" charset="0"/>
            </a:endParaRPr>
          </a:p>
          <a:p>
            <a:pPr marL="0" indent="0" algn="just" fontAlgn="t">
              <a:lnSpc>
                <a:spcPct val="150000"/>
              </a:lnSpc>
              <a:spcBef>
                <a:spcPts val="0"/>
              </a:spcBef>
              <a:spcAft>
                <a:spcPts val="1000"/>
              </a:spcAft>
              <a:buSzPts val="1200"/>
              <a:buNone/>
              <a:tabLst>
                <a:tab pos="1533525" algn="l"/>
              </a:tabLst>
            </a:pPr>
            <a:r>
              <a:rPr lang="en-US" sz="1600" dirty="0">
                <a:latin typeface="Calibri (Body)"/>
                <a:cs typeface="Times New Roman" panose="02020603050405020304" pitchFamily="18" charset="0"/>
              </a:rPr>
              <a:t>According to KPMG, the annual compensation for cyber security heads ranges from 2 Cr to 4 Cr annually. The industry also reports a satisfaction level of 68%, making it a mentally and financially satisfying career for most.</a:t>
            </a:r>
            <a:endParaRPr lang="en-US" sz="1600" dirty="0">
              <a:latin typeface="Calibri (Body)"/>
              <a:cs typeface="Times New Roman" panose="02020603050405020304" pitchFamily="18" charset="0"/>
            </a:endParaRPr>
          </a:p>
          <a:p>
            <a:pPr marL="457200" indent="-457200">
              <a:spcBef>
                <a:spcPts val="0"/>
              </a:spcBef>
              <a:buNone/>
            </a:pPr>
            <a:endParaRPr lang="en-GB" sz="1800" dirty="0">
              <a:latin typeface="Calibri (Body)"/>
              <a:cs typeface="Times New Roman" panose="02020603050405020304" pitchFamily="18"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BDAEC0E4-69D3-49F4-9D03-419A84ABA51C}"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a:t> Applications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a:hlinkClick r:id="rId1"/>
              </a:rPr>
              <a:t>https://youtu.be/Ye2H1n2MtIc</a:t>
            </a:r>
            <a:endParaRPr lang="en-US" sz="2200"/>
          </a:p>
          <a:p>
            <a:pPr>
              <a:spcAft>
                <a:spcPts val="1200"/>
              </a:spcAft>
            </a:pPr>
            <a:r>
              <a:rPr lang="en-US" sz="2200">
                <a:hlinkClick r:id="rId2"/>
              </a:rPr>
              <a:t>https://youtu.be/xwgecIX3E4I</a:t>
            </a:r>
            <a:endParaRPr lang="en-US" sz="2200"/>
          </a:p>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264B839A-399A-460D-8F0B-DD2C35A96E22}"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Topic</a:t>
            </a:r>
            <a:r>
              <a:rPr kumimoji="0" lang="en-US" sz="2400" b="0" i="0" u="none" strike="noStrike" kern="1200" cap="none" spc="0" normalizeH="0" noProof="0">
                <a:ln>
                  <a:noFill/>
                </a:ln>
                <a:solidFill>
                  <a:schemeClr val="dk1"/>
                </a:solidFill>
                <a:effectLst/>
                <a:uLnTx/>
                <a:uFillTx/>
                <a:latin typeface="+mn-lt"/>
                <a:ea typeface="+mn-ea"/>
                <a:cs typeface="+mn-cs"/>
              </a:rPr>
              <a:t> Link</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4"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F23373C-87E4-430F-8832-4F7120917D71}"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Objective of Topics</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gridCol w="3184128"/>
                <a:gridCol w="2600176"/>
              </a:tblGrid>
              <a:tr h="491270">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algn="ctr"/>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3109130">
                <a:tc>
                  <a:txBody>
                    <a:bodyPr/>
                    <a:lstStyle/>
                    <a:p>
                      <a:pPr marL="0" indent="0" algn="ctr">
                        <a:buFont typeface="Arial" panose="020B0604020202020204" pitchFamily="34" charset="0"/>
                        <a:buNone/>
                      </a:pPr>
                      <a:r>
                        <a:rPr lang="en-IN" sz="2400" dirty="0">
                          <a:latin typeface="Calibri (Body)"/>
                        </a:rPr>
                        <a:t>Physical Security of IT Assets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2400" kern="1200" dirty="0">
                          <a:solidFill>
                            <a:schemeClr val="dk1"/>
                          </a:solidFill>
                          <a:latin typeface="Calibri (Body)"/>
                          <a:ea typeface="+mn-ea"/>
                          <a:cs typeface="+mn-cs"/>
                        </a:rPr>
                        <a:t>Study of  concept of </a:t>
                      </a:r>
                      <a:r>
                        <a:rPr lang="en-IN" sz="2400" kern="1200" dirty="0">
                          <a:solidFill>
                            <a:schemeClr val="dk1"/>
                          </a:solidFill>
                          <a:latin typeface="Calibri (Body)"/>
                          <a:ea typeface="+mn-ea"/>
                          <a:cs typeface="+mn-cs"/>
                        </a:rPr>
                        <a:t>Physical Security of IT Assets</a:t>
                      </a:r>
                      <a:endParaRPr lang="en-US" sz="2400" kern="1200" dirty="0">
                        <a:solidFill>
                          <a:schemeClr val="dk1"/>
                        </a:solidFill>
                        <a:latin typeface="Calibri (Body)"/>
                        <a:ea typeface="+mn-ea"/>
                        <a:cs typeface="+mn-cs"/>
                      </a:endParaRPr>
                    </a:p>
                    <a:p>
                      <a:pPr marL="0" marR="0" indent="0" algn="l" defTabSz="914400" rtl="0" eaLnBrk="1" fontAlgn="auto" latinLnBrk="0" hangingPunct="1">
                        <a:lnSpc>
                          <a:spcPct val="100000"/>
                        </a:lnSpc>
                        <a:spcBef>
                          <a:spcPts val="0"/>
                        </a:spcBef>
                        <a:spcAft>
                          <a:spcPts val="0"/>
                        </a:spcAft>
                        <a:buClrTx/>
                        <a:buSzTx/>
                        <a:buFontTx/>
                        <a:buNone/>
                        <a:defRPr/>
                      </a:pPr>
                      <a:endParaRPr lang="en-US" sz="2200" b="1" dirty="0">
                        <a:solidFill>
                          <a:schemeClr val="tx1"/>
                        </a:solidFill>
                        <a:latin typeface="+mn-lt"/>
                        <a:cs typeface="Times New Roman" panose="02020603050405020304" pitchFamily="18" charset="0"/>
                      </a:endParaRPr>
                    </a:p>
                  </a:txBody>
                  <a:tcPr marL="46800" marR="0" marT="0" marB="0" anchor="ctr"/>
                </a:tc>
                <a:tc>
                  <a:txBody>
                    <a:bodyPr/>
                    <a:lstStyle/>
                    <a:p>
                      <a:pPr algn="ctr"/>
                      <a:r>
                        <a:rPr lang="en-IN" sz="2200" kern="1200">
                          <a:solidFill>
                            <a:schemeClr val="dk1"/>
                          </a:solidFill>
                          <a:latin typeface="+mn-lt"/>
                          <a:ea typeface="+mn-ea"/>
                          <a:cs typeface="+mn-cs"/>
                        </a:rPr>
                        <a:t>CO3</a:t>
                      </a:r>
                      <a:endParaRPr lang="en-IN" sz="2200" kern="1200">
                        <a:solidFill>
                          <a:schemeClr val="dk1"/>
                        </a:solidFill>
                        <a:latin typeface="+mn-lt"/>
                        <a:ea typeface="+mn-ea"/>
                        <a:cs typeface="+mn-cs"/>
                      </a:endParaRPr>
                    </a:p>
                  </a:txBody>
                  <a:tcPr anchor="ctr"/>
                </a:tc>
              </a:tr>
            </a:tbl>
          </a:graphicData>
        </a:graphic>
      </p:graphicFrame>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ABD3EA-9B2D-42F5-BDF0-C03BA07228B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Physical Security of IT Assets(CO3)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341630" indent="-342265" algn="just">
              <a:spcBef>
                <a:spcPts val="600"/>
              </a:spcBef>
            </a:pPr>
            <a:r>
              <a:rPr lang="en-US" sz="2200">
                <a:latin typeface="Calibri (Body)"/>
              </a:rPr>
              <a:t>When it comes to providing security to your IT assets, you should keep it as simple, coherent, and standardized as possible. The primary threats for the physical security are as follows:</a:t>
            </a:r>
            <a:endParaRPr lang="en-US" sz="2200">
              <a:latin typeface="Calibri (Body)"/>
            </a:endParaRPr>
          </a:p>
          <a:p>
            <a:pPr marL="971550" lvl="1" indent="-514350" algn="just">
              <a:spcBef>
                <a:spcPts val="600"/>
              </a:spcBef>
            </a:pPr>
            <a:r>
              <a:rPr lang="en-US" sz="2200">
                <a:solidFill>
                  <a:srgbClr val="FF0000"/>
                </a:solidFill>
                <a:latin typeface="Calibri (Body)"/>
              </a:rPr>
              <a:t>Physical access exposure to human beings: </a:t>
            </a:r>
            <a:endParaRPr lang="en-US" sz="2200">
              <a:solidFill>
                <a:srgbClr val="FF0000"/>
              </a:solidFill>
              <a:latin typeface="Calibri (Body)"/>
            </a:endParaRPr>
          </a:p>
          <a:p>
            <a:pPr lvl="2" algn="just">
              <a:spcBef>
                <a:spcPts val="600"/>
              </a:spcBef>
            </a:pPr>
            <a:r>
              <a:rPr lang="en-US" sz="2200">
                <a:latin typeface="Calibri (Body)"/>
              </a:rPr>
              <a:t>Organizations’ own employees =&gt; theft, fraud, accidents, and sabotage.</a:t>
            </a:r>
            <a:endParaRPr lang="en-US" sz="2200">
              <a:latin typeface="Calibri (Body)"/>
            </a:endParaRPr>
          </a:p>
          <a:p>
            <a:pPr lvl="2" algn="just">
              <a:spcBef>
                <a:spcPts val="600"/>
              </a:spcBef>
            </a:pPr>
            <a:r>
              <a:rPr lang="en-US" sz="2200">
                <a:latin typeface="Calibri (Body)"/>
              </a:rPr>
              <a:t>Data Tampering by unauthorized users</a:t>
            </a:r>
            <a:endParaRPr lang="en-US" sz="2200" b="1">
              <a:latin typeface="Calibri (Body)"/>
            </a:endParaRPr>
          </a:p>
          <a:p>
            <a:pPr marL="971550" lvl="1" indent="-514350" algn="just">
              <a:spcBef>
                <a:spcPts val="600"/>
              </a:spcBef>
            </a:pPr>
            <a:r>
              <a:rPr lang="en-US" sz="2200">
                <a:solidFill>
                  <a:srgbClr val="FF0000"/>
                </a:solidFill>
                <a:latin typeface="Calibri (Body)"/>
              </a:rPr>
              <a:t>Physical access exposure to natural disasters:</a:t>
            </a:r>
            <a:endParaRPr lang="en-US" sz="2200">
              <a:solidFill>
                <a:srgbClr val="FF0000"/>
              </a:solidFill>
              <a:latin typeface="Calibri (Body)"/>
            </a:endParaRPr>
          </a:p>
          <a:p>
            <a:pPr lvl="2" algn="just">
              <a:spcBef>
                <a:spcPts val="600"/>
              </a:spcBef>
            </a:pPr>
            <a:r>
              <a:rPr lang="en-US" sz="2200">
                <a:latin typeface="Calibri (Body)"/>
              </a:rPr>
              <a:t>Natural disasters may destroy your computer systems or all data storage systems.</a:t>
            </a:r>
            <a:endParaRPr lang="en-US" sz="2200">
              <a:latin typeface="Calibri (Body)"/>
            </a:endParaRPr>
          </a:p>
          <a:p>
            <a:pPr lvl="2" algn="just">
              <a:spcBef>
                <a:spcPts val="600"/>
              </a:spcBef>
            </a:pPr>
            <a:r>
              <a:rPr lang="en-US" sz="2200">
                <a:latin typeface="Calibri (Body)"/>
              </a:rPr>
              <a:t>They might even interrupt your network. (fire, lightening, or electric interruption)</a:t>
            </a:r>
            <a:endParaRPr lang="en-US" sz="2200">
              <a:latin typeface="Calibri (Body)"/>
            </a:endParaRPr>
          </a:p>
          <a:p>
            <a:pPr marL="0" indent="0" algn="just">
              <a:spcBef>
                <a:spcPts val="600"/>
              </a:spcBef>
              <a:spcAft>
                <a:spcPts val="1800"/>
              </a:spcAft>
              <a:buNone/>
            </a:pPr>
            <a:endParaRPr lang="en-IN"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 calcmode="lin" valueType="num">
                                      <p:cBhvr additive="base">
                                        <p:cTn id="7"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anim calcmode="lin" valueType="num">
                                      <p:cBhvr additive="base">
                                        <p:cTn id="11"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3" end="3"/>
                                            </p:txEl>
                                          </p:spTgt>
                                        </p:tgtEl>
                                        <p:attrNameLst>
                                          <p:attrName>style.visibility</p:attrName>
                                        </p:attrNameLst>
                                      </p:cBhvr>
                                      <p:to>
                                        <p:strVal val="visible"/>
                                      </p:to>
                                    </p:set>
                                    <p:anim calcmode="lin" valueType="num">
                                      <p:cBhvr additive="base">
                                        <p:cTn id="15"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6">
                                            <p:txEl>
                                              <p:pRg st="4" end="4"/>
                                            </p:txEl>
                                          </p:spTgt>
                                        </p:tgtEl>
                                        <p:attrNameLst>
                                          <p:attrName>style.visibility</p:attrName>
                                        </p:attrNameLst>
                                      </p:cBhvr>
                                      <p:to>
                                        <p:strVal val="visible"/>
                                      </p:to>
                                    </p:set>
                                    <p:anim calcmode="lin" valueType="num">
                                      <p:cBhvr additive="base">
                                        <p:cTn id="21"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6">
                                            <p:txEl>
                                              <p:pRg st="5" end="5"/>
                                            </p:txEl>
                                          </p:spTgt>
                                        </p:tgtEl>
                                        <p:attrNameLst>
                                          <p:attrName>style.visibility</p:attrName>
                                        </p:attrNameLst>
                                      </p:cBhvr>
                                      <p:to>
                                        <p:strVal val="visible"/>
                                      </p:to>
                                    </p:set>
                                    <p:anim calcmode="lin" valueType="num">
                                      <p:cBhvr additive="base">
                                        <p:cTn id="25"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6" end="6"/>
                                            </p:txEl>
                                          </p:spTgt>
                                        </p:tgtEl>
                                        <p:attrNameLst>
                                          <p:attrName>style.visibility</p:attrName>
                                        </p:attrNameLst>
                                      </p:cBhvr>
                                      <p:to>
                                        <p:strVal val="visible"/>
                                      </p:to>
                                    </p:set>
                                    <p:anim calcmode="lin" valueType="num">
                                      <p:cBhvr additive="base">
                                        <p:cTn id="29"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C281B3-EF10-4735-ABB9-6B381B5C7E9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Mechanisms to Solve Physical Security</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341630" indent="-342265" algn="just">
              <a:spcBef>
                <a:spcPts val="600"/>
              </a:spcBef>
              <a:buNone/>
            </a:pPr>
            <a:r>
              <a:rPr lang="en-IN" sz="2200">
                <a:solidFill>
                  <a:srgbClr val="FF5050"/>
                </a:solidFill>
                <a:latin typeface="Calibri (Body)"/>
              </a:rPr>
              <a:t>Physical access controls :</a:t>
            </a:r>
            <a:endParaRPr lang="en-IN" sz="2200">
              <a:solidFill>
                <a:srgbClr val="FF5050"/>
              </a:solidFill>
              <a:latin typeface="Calibri (Body)"/>
            </a:endParaRPr>
          </a:p>
          <a:p>
            <a:pPr marL="341630" indent="-342265" algn="just">
              <a:spcBef>
                <a:spcPts val="1200"/>
              </a:spcBef>
            </a:pPr>
            <a:r>
              <a:rPr lang="en-IN" sz="2200">
                <a:latin typeface="Calibri (Body)"/>
              </a:rPr>
              <a:t>The physical access control measures can be applied in various forms, such as locks, biometric authentication systems, photo IDs, Entry logs, magnetic locks using electronic key card, and computer terminal locks.</a:t>
            </a:r>
            <a:endParaRPr lang="en-IN" sz="2200">
              <a:latin typeface="Calibri (Body)"/>
            </a:endParaRPr>
          </a:p>
          <a:p>
            <a:pPr marL="341630" indent="-342265" algn="just">
              <a:spcBef>
                <a:spcPts val="600"/>
              </a:spcBef>
              <a:buNone/>
            </a:pPr>
            <a:r>
              <a:rPr lang="en-IN" sz="2200">
                <a:solidFill>
                  <a:srgbClr val="FF5050"/>
                </a:solidFill>
                <a:latin typeface="Calibri (Body)"/>
              </a:rPr>
              <a:t>Electronic and visual surveillance systems:  </a:t>
            </a:r>
            <a:r>
              <a:rPr lang="en-IN" sz="2200">
                <a:latin typeface="Calibri (Body)"/>
              </a:rPr>
              <a:t>Through closed circuit television(CCTV), RFID sensors</a:t>
            </a:r>
            <a:endParaRPr lang="en-IN" sz="2200">
              <a:latin typeface="Calibri (Body)"/>
            </a:endParaRPr>
          </a:p>
          <a:p>
            <a:pPr marL="341630" indent="-342265" algn="just">
              <a:spcBef>
                <a:spcPts val="600"/>
              </a:spcBef>
            </a:pPr>
            <a:r>
              <a:rPr lang="en-IN" sz="2200">
                <a:latin typeface="Calibri (Body)"/>
              </a:rPr>
              <a:t>CCTV cameras are also called the third eye because if human being missed noticing some people entering a restricted zone, these cameras could capture the event or photos.</a:t>
            </a:r>
            <a:endParaRPr lang="en-IN" sz="2200">
              <a:latin typeface="Calibri (Body)"/>
            </a:endParaRPr>
          </a:p>
          <a:p>
            <a:pPr marL="341630" indent="-342265" algn="just">
              <a:spcBef>
                <a:spcPts val="600"/>
              </a:spcBef>
              <a:buNone/>
            </a:pPr>
            <a:r>
              <a:rPr lang="en-IN" sz="2200">
                <a:solidFill>
                  <a:srgbClr val="FF5050"/>
                </a:solidFill>
                <a:latin typeface="Calibri (Body)"/>
              </a:rPr>
              <a:t>Intrusion Detection Systems (IDS): </a:t>
            </a:r>
            <a:r>
              <a:rPr lang="en-IN" sz="2200">
                <a:latin typeface="Calibri (Body)"/>
              </a:rPr>
              <a:t>IDS is a way of dealing with unauthorized access to information system assets.</a:t>
            </a:r>
            <a:endParaRPr lang="en-IN"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6">
                                            <p:txEl>
                                              <p:pRg st="2" end="2"/>
                                            </p:txEl>
                                          </p:spTgt>
                                        </p:tgtEl>
                                        <p:attrNameLst>
                                          <p:attrName>style.visibility</p:attrName>
                                        </p:attrNameLst>
                                      </p:cBhvr>
                                      <p:to>
                                        <p:strVal val="visible"/>
                                      </p:to>
                                    </p:set>
                                    <p:anim calcmode="lin" valueType="num">
                                      <p:cBhvr additive="base">
                                        <p:cTn id="17"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6">
                                            <p:txEl>
                                              <p:pRg st="3" end="3"/>
                                            </p:txEl>
                                          </p:spTgt>
                                        </p:tgtEl>
                                        <p:attrNameLst>
                                          <p:attrName>style.visibility</p:attrName>
                                        </p:attrNameLst>
                                      </p:cBhvr>
                                      <p:to>
                                        <p:strVal val="visible"/>
                                      </p:to>
                                    </p:set>
                                    <p:anim calcmode="lin" valueType="num">
                                      <p:cBhvr additive="base">
                                        <p:cTn id="21"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6">
                                            <p:txEl>
                                              <p:pRg st="4" end="4"/>
                                            </p:txEl>
                                          </p:spTgt>
                                        </p:tgtEl>
                                        <p:attrNameLst>
                                          <p:attrName>style.visibility</p:attrName>
                                        </p:attrNameLst>
                                      </p:cBhvr>
                                      <p:to>
                                        <p:strVal val="visible"/>
                                      </p:to>
                                    </p:set>
                                    <p:anim calcmode="lin" valueType="num">
                                      <p:cBhvr additive="base">
                                        <p:cTn id="27"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C6BA22-8787-404F-B463-E165933349F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Biometrics and its types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341630" indent="-342265" algn="just">
              <a:spcBef>
                <a:spcPts val="600"/>
              </a:spcBef>
              <a:spcAft>
                <a:spcPts val="3000"/>
              </a:spcAft>
            </a:pPr>
            <a:r>
              <a:rPr lang="en-IN" sz="2200">
                <a:latin typeface="Calibri (Body)"/>
              </a:rPr>
              <a:t>Biometrics involves something a person is, or a person does</a:t>
            </a:r>
            <a:endParaRPr lang="en-IN" sz="2200">
              <a:latin typeface="Calibri (Body)"/>
            </a:endParaRPr>
          </a:p>
          <a:p>
            <a:pPr marL="341630" indent="-342265" algn="just">
              <a:spcBef>
                <a:spcPts val="600"/>
              </a:spcBef>
              <a:spcAft>
                <a:spcPts val="3000"/>
              </a:spcAft>
            </a:pPr>
            <a:r>
              <a:rPr lang="en-IN" sz="2200">
                <a:latin typeface="Calibri (Body)"/>
              </a:rPr>
              <a:t>It recognizes people based on two types</a:t>
            </a:r>
            <a:endParaRPr lang="en-IN" sz="2200">
              <a:latin typeface="Calibri (Body)"/>
            </a:endParaRPr>
          </a:p>
          <a:p>
            <a:pPr marL="341630" indent="-342265" algn="just">
              <a:spcBef>
                <a:spcPts val="600"/>
              </a:spcBef>
              <a:spcAft>
                <a:spcPts val="3000"/>
              </a:spcAft>
            </a:pPr>
            <a:r>
              <a:rPr lang="en-IN" sz="2200">
                <a:latin typeface="Calibri (Body)"/>
              </a:rPr>
              <a:t>Physiological characteristics - fingerprints, face, retina, iris</a:t>
            </a:r>
            <a:endParaRPr lang="en-IN" sz="2200">
              <a:latin typeface="Calibri (Body)"/>
            </a:endParaRPr>
          </a:p>
          <a:p>
            <a:pPr marL="341630" indent="-342265" algn="just">
              <a:spcBef>
                <a:spcPts val="600"/>
              </a:spcBef>
              <a:spcAft>
                <a:spcPts val="3000"/>
              </a:spcAft>
            </a:pPr>
            <a:r>
              <a:rPr lang="en-IN" sz="2200">
                <a:latin typeface="Calibri (Body)"/>
              </a:rPr>
              <a:t>Behavioural characteristics - gait, signature</a:t>
            </a:r>
            <a:endParaRPr lang="en-IN" sz="2200">
              <a:latin typeface="Calibri (Body)"/>
            </a:endParaRPr>
          </a:p>
          <a:p>
            <a:pPr marL="341630" indent="-342265" algn="just">
              <a:spcBef>
                <a:spcPts val="600"/>
              </a:spcBef>
              <a:spcAft>
                <a:spcPts val="3000"/>
              </a:spcAft>
            </a:pPr>
            <a:r>
              <a:rPr lang="en-IN" sz="2200">
                <a:latin typeface="Calibri (Body)"/>
              </a:rPr>
              <a:t>Another class of biometrics is esoteric biometrics - vein pattern, lip print, brain wave pattern</a:t>
            </a:r>
            <a:endParaRPr lang="en-IN"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8CB1769-87FE-478F-B1B4-A0A11FF78CCB}"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Biometrics and its types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04396" y="1357298"/>
            <a:ext cx="7496628" cy="4214842"/>
          </a:xfrm>
          <a:prstGeom prst="rect">
            <a:avLst/>
          </a:prstGeom>
          <a:noFill/>
          <a:ln w="9525">
            <a:noFill/>
            <a:miter lim="800000"/>
            <a:headEnd/>
            <a:tailEnd/>
          </a:ln>
          <a:effectLst/>
        </p:spPr>
      </p:pic>
      <p:sp>
        <p:nvSpPr>
          <p:cNvPr id="10" name="Rectangle 9"/>
          <p:cNvSpPr/>
          <p:nvPr/>
        </p:nvSpPr>
        <p:spPr>
          <a:xfrm>
            <a:off x="785786" y="5857892"/>
            <a:ext cx="1890261" cy="369332"/>
          </a:xfrm>
          <a:prstGeom prst="rect">
            <a:avLst/>
          </a:prstGeom>
        </p:spPr>
        <p:txBody>
          <a:bodyPr wrap="none">
            <a:spAutoFit/>
          </a:bodyPr>
          <a:lstStyle/>
          <a:p>
            <a:r>
              <a:rPr lang="en-IN">
                <a:latin typeface="Calibri (Body)"/>
              </a:rPr>
              <a:t>Source: </a:t>
            </a:r>
            <a:r>
              <a:rPr lang="en-IN" err="1">
                <a:latin typeface="Calibri (Body)"/>
              </a:rPr>
              <a:t>swayam</a:t>
            </a:r>
            <a:endParaRPr lang="en-IN"/>
          </a:p>
        </p:txBody>
      </p:sp>
      <p:pic>
        <p:nvPicPr>
          <p:cNvPr id="11" name="Picture 4"/>
          <p:cNvPicPr>
            <a:picLocks noChangeAspect="1" noChangeArrowheads="1"/>
          </p:cNvPicPr>
          <p:nvPr/>
        </p:nvPicPr>
        <p:blipFill>
          <a:blip r:embed="rId3"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44D353-C4CB-4F0E-889A-DD636ED9C995}"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Access Control(CO3)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929206"/>
          </a:xfrm>
        </p:spPr>
        <p:txBody>
          <a:bodyPr>
            <a:normAutofit/>
          </a:bodyPr>
          <a:lstStyle/>
          <a:p>
            <a:pPr algn="just">
              <a:lnSpc>
                <a:spcPct val="150000"/>
              </a:lnSpc>
            </a:pPr>
            <a:r>
              <a:rPr lang="en-US" sz="2200" dirty="0">
                <a:latin typeface="Calibri (Body)"/>
              </a:rPr>
              <a:t>Access control is a mechanism that defines and controls access rights for individuals who can use specific resources in the OS.</a:t>
            </a:r>
            <a:endParaRPr lang="en-US" sz="2200" dirty="0">
              <a:latin typeface="Calibri (Body)"/>
            </a:endParaRPr>
          </a:p>
          <a:p>
            <a:pPr algn="just">
              <a:lnSpc>
                <a:spcPct val="150000"/>
              </a:lnSpc>
            </a:pPr>
            <a:r>
              <a:rPr lang="en-US" sz="2200" dirty="0">
                <a:latin typeface="Calibri (Body)"/>
              </a:rPr>
              <a:t>The access control is a security feature through which the system permits or revokes the right to access any data and resource in a system.</a:t>
            </a:r>
            <a:endParaRPr lang="en-US" sz="2200" dirty="0">
              <a:latin typeface="Calibri (Body)"/>
            </a:endParaRPr>
          </a:p>
          <a:p>
            <a:pPr algn="just">
              <a:lnSpc>
                <a:spcPct val="150000"/>
              </a:lnSpc>
            </a:pPr>
            <a:r>
              <a:rPr lang="en-US" sz="2200" dirty="0">
                <a:latin typeface="Calibri (Body)"/>
              </a:rPr>
              <a:t>The permission to access a resource is called authorization.</a:t>
            </a:r>
            <a:endParaRPr lang="en-US" sz="2200" dirty="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7CC870-42D0-46EA-8638-678875C52D59}"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Access Control</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graphicFrame>
        <p:nvGraphicFramePr>
          <p:cNvPr id="9" name="Diagram 8"/>
          <p:cNvGraphicFramePr/>
          <p:nvPr/>
        </p:nvGraphicFramePr>
        <p:xfrm>
          <a:off x="571472" y="1366496"/>
          <a:ext cx="8128000" cy="37055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Rectangle 9"/>
          <p:cNvSpPr/>
          <p:nvPr/>
        </p:nvSpPr>
        <p:spPr>
          <a:xfrm>
            <a:off x="642910" y="5005999"/>
            <a:ext cx="2646355" cy="923330"/>
          </a:xfrm>
          <a:prstGeom prst="rect">
            <a:avLst/>
          </a:prstGeom>
          <a:ln>
            <a:solidFill>
              <a:schemeClr val="accent2"/>
            </a:solidFill>
          </a:ln>
        </p:spPr>
        <p:txBody>
          <a:bodyPr wrap="square">
            <a:spAutoFit/>
          </a:bodyPr>
          <a:lstStyle/>
          <a:p>
            <a:pPr algn="just"/>
            <a:r>
              <a:rPr lang="en-US">
                <a:latin typeface="LiberationSerif"/>
              </a:rPr>
              <a:t>User can create, read, edit, or delete file on the server</a:t>
            </a:r>
            <a:endParaRPr lang="en-US"/>
          </a:p>
        </p:txBody>
      </p:sp>
      <p:sp>
        <p:nvSpPr>
          <p:cNvPr id="11" name="Rectangle 10"/>
          <p:cNvSpPr/>
          <p:nvPr/>
        </p:nvSpPr>
        <p:spPr>
          <a:xfrm>
            <a:off x="3786182" y="5006000"/>
            <a:ext cx="2575106" cy="923330"/>
          </a:xfrm>
          <a:prstGeom prst="rect">
            <a:avLst/>
          </a:prstGeom>
          <a:ln>
            <a:solidFill>
              <a:schemeClr val="accent2">
                <a:lumMod val="50000"/>
              </a:schemeClr>
            </a:solidFill>
          </a:ln>
        </p:spPr>
        <p:txBody>
          <a:bodyPr wrap="square">
            <a:spAutoFit/>
          </a:bodyPr>
          <a:lstStyle/>
          <a:p>
            <a:pPr algn="just"/>
            <a:r>
              <a:rPr lang="en-US">
                <a:latin typeface="LiberationSerif"/>
              </a:rPr>
              <a:t>User can execute a program on an application server</a:t>
            </a:r>
            <a:endParaRPr lang="en-US"/>
          </a:p>
        </p:txBody>
      </p:sp>
      <p:sp>
        <p:nvSpPr>
          <p:cNvPr id="12" name="Rectangle 11"/>
          <p:cNvSpPr/>
          <p:nvPr/>
        </p:nvSpPr>
        <p:spPr>
          <a:xfrm>
            <a:off x="6715141" y="5005999"/>
            <a:ext cx="2428860" cy="923330"/>
          </a:xfrm>
          <a:prstGeom prst="rect">
            <a:avLst/>
          </a:prstGeom>
          <a:ln>
            <a:solidFill>
              <a:schemeClr val="accent4">
                <a:lumMod val="50000"/>
              </a:schemeClr>
            </a:solidFill>
          </a:ln>
        </p:spPr>
        <p:txBody>
          <a:bodyPr wrap="square">
            <a:spAutoFit/>
          </a:bodyPr>
          <a:lstStyle/>
          <a:p>
            <a:pPr algn="just"/>
            <a:r>
              <a:rPr lang="en-US">
                <a:latin typeface="LiberationSerif"/>
              </a:rPr>
              <a:t>User can retrieve or update information in a database</a:t>
            </a:r>
            <a:endParaRPr lang="en-US"/>
          </a:p>
        </p:txBody>
      </p:sp>
      <p:pic>
        <p:nvPicPr>
          <p:cNvPr id="13"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D0F00B-498F-4C80-8312-CA684DD99564}"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85723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Access Control</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graphicFrame>
        <p:nvGraphicFramePr>
          <p:cNvPr id="13" name="Diagram 12"/>
          <p:cNvGraphicFramePr/>
          <p:nvPr/>
        </p:nvGraphicFramePr>
        <p:xfrm>
          <a:off x="857224" y="1153605"/>
          <a:ext cx="7643866" cy="49900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p:cNvPicPr>
            <a:picLocks noChangeAspect="1" noChangeArrowheads="1"/>
          </p:cNvPicPr>
          <p:nvPr/>
        </p:nvPicPr>
        <p:blipFill>
          <a:blip r:embed="rId7"/>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8695E9-4630-4C94-B39E-D051A6F64B30}"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a:latin typeface="Calibri (Body)"/>
              </a:rPr>
              <a:t>CCTV (CO3)</a:t>
            </a:r>
            <a:endParaRPr lang="en-US" sz="280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381000" y="1219200"/>
            <a:ext cx="8382000" cy="5210196"/>
          </a:xfrm>
        </p:spPr>
        <p:txBody>
          <a:bodyPr>
            <a:normAutofit/>
          </a:bodyPr>
          <a:lstStyle/>
          <a:p>
            <a:pPr algn="just">
              <a:spcAft>
                <a:spcPts val="1200"/>
              </a:spcAft>
            </a:pPr>
            <a:r>
              <a:rPr lang="en-US" sz="2200" b="1">
                <a:latin typeface="Calibri (Body)"/>
              </a:rPr>
              <a:t>CCTV, or closed-circuit television, </a:t>
            </a:r>
            <a:r>
              <a:rPr lang="en-US" sz="2200">
                <a:latin typeface="Calibri (Body)"/>
              </a:rPr>
              <a:t>is a system that allows you to keep an eye on what's going on in and around your business/area.</a:t>
            </a:r>
            <a:endParaRPr lang="en-US" sz="2200">
              <a:latin typeface="Calibri (Body)"/>
            </a:endParaRPr>
          </a:p>
          <a:p>
            <a:pPr algn="just">
              <a:spcAft>
                <a:spcPts val="1200"/>
              </a:spcAft>
            </a:pPr>
            <a:r>
              <a:rPr lang="en-US" sz="2200">
                <a:latin typeface="Calibri (Body)"/>
              </a:rPr>
              <a:t>It helps in crime prevention and as a security measure. </a:t>
            </a:r>
            <a:endParaRPr lang="en-US" sz="2200">
              <a:latin typeface="Calibri (Body)"/>
            </a:endParaRPr>
          </a:p>
          <a:p>
            <a:pPr algn="just">
              <a:spcAft>
                <a:spcPts val="1200"/>
              </a:spcAft>
            </a:pPr>
            <a:r>
              <a:rPr lang="en-US" sz="2200">
                <a:latin typeface="Calibri (Body)"/>
              </a:rPr>
              <a:t>Cameras collect images and transfer them to a monitoring-recording device where they are available to be watched, reviewed and/or stored. It links a camera to a video monitor using a direct transmission system. This differs from broadcast television where the signal is transmitted over the air and viewed with a television.</a:t>
            </a:r>
            <a:endParaRPr lang="en-US" sz="2200">
              <a:latin typeface="Calibri (Body)"/>
            </a:endParaRPr>
          </a:p>
          <a:p>
            <a:pPr algn="just">
              <a:spcAft>
                <a:spcPts val="1200"/>
              </a:spcAft>
            </a:pPr>
            <a:r>
              <a:rPr lang="en-US" sz="2200">
                <a:latin typeface="Calibri (Body)"/>
              </a:rPr>
              <a:t>If a business owner, security guard or employee is suspicious of a potential crime, the surveillance tapes can be used to observe and check for any suspicious activity.</a:t>
            </a:r>
            <a:endParaRPr lang="en-US" sz="2200">
              <a:latin typeface="Calibri (Body)"/>
            </a:endParaRPr>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 calcmode="lin" valueType="num">
                                      <p:cBhvr additive="base">
                                        <p:cTn id="7"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anim calcmode="lin" valueType="num">
                                      <p:cBhvr additive="base">
                                        <p:cTn id="19"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Security of Information system and Risk factors.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Examine security threats and vulnerability in various scenarios.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Understand concept of cryptography and encryption technique to protect the data from cyber-attack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Provide protection for software and hardware.</a:t>
            </a:r>
            <a:endParaRPr lang="en-IN" sz="2000" dirty="0">
              <a:solidFill>
                <a:schemeClr val="dk1"/>
              </a:solidFill>
            </a:endParaRPr>
          </a:p>
          <a:p>
            <a:pPr>
              <a:buNone/>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2A9192B-F225-4806-BCB4-5E18CEDF2214}" type="datetime1">
              <a:rPr lang="en-US" smtClean="0"/>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8"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endParaRPr lang="en-US" sz="3000" dirty="0"/>
          </a:p>
        </p:txBody>
      </p:sp>
      <p:sp>
        <p:nvSpPr>
          <p:cNvPr id="10" name="Footer Placeholder 12"/>
          <p:cNvSpPr>
            <a:spLocks noGrp="1"/>
          </p:cNvSpPr>
          <p:nvPr>
            <p:ph type="ftr" sz="quarter" idx="11"/>
          </p:nvPr>
        </p:nvSpPr>
        <p:spPr>
          <a:xfrm>
            <a:off x="2857488" y="6357958"/>
            <a:ext cx="5286412" cy="365125"/>
          </a:xfrm>
        </p:spPr>
        <p:txBody>
          <a:bodyPr/>
          <a:lstStyle/>
          <a:p>
            <a:r>
              <a:rPr lang="en-US" dirty="0"/>
              <a:t>Sujeet Singh Bhadouria              Cyber security ANC0301                                     Unit 3</a:t>
            </a:r>
            <a:endParaRPr lang="en-US" dirty="0"/>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26659E-93FB-44F3-86D2-A31B44791979}"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ANC0301            Cyber Security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Intrusion Detection Systems(IDS)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905000"/>
            <a:ext cx="8229600" cy="4524396"/>
          </a:xfrm>
        </p:spPr>
        <p:txBody>
          <a:bodyPr>
            <a:normAutofit/>
          </a:bodyPr>
          <a:lstStyle/>
          <a:p>
            <a:pPr algn="just">
              <a:spcAft>
                <a:spcPts val="1200"/>
              </a:spcAft>
            </a:pPr>
            <a:r>
              <a:rPr lang="en-IN" sz="2200">
                <a:latin typeface="Calibri (Body)"/>
              </a:rPr>
              <a:t>IDS monitors network traffic for </a:t>
            </a:r>
            <a:r>
              <a:rPr lang="en-IN" sz="2200">
                <a:solidFill>
                  <a:srgbClr val="FF0000"/>
                </a:solidFill>
                <a:latin typeface="Calibri (Body)"/>
              </a:rPr>
              <a:t>suspicious activity</a:t>
            </a:r>
            <a:endParaRPr lang="en-IN" sz="2200">
              <a:solidFill>
                <a:srgbClr val="FF0000"/>
              </a:solidFill>
              <a:latin typeface="Calibri (Body)"/>
            </a:endParaRPr>
          </a:p>
          <a:p>
            <a:pPr algn="just">
              <a:spcAft>
                <a:spcPts val="1200"/>
              </a:spcAft>
            </a:pPr>
            <a:r>
              <a:rPr lang="en-IN" sz="2200">
                <a:latin typeface="Calibri (Body)"/>
              </a:rPr>
              <a:t>Issues alerts in case of </a:t>
            </a:r>
            <a:r>
              <a:rPr lang="en-IN" sz="2200">
                <a:solidFill>
                  <a:srgbClr val="FF0000"/>
                </a:solidFill>
                <a:latin typeface="Calibri (Body)"/>
              </a:rPr>
              <a:t>illicit activity</a:t>
            </a:r>
            <a:endParaRPr lang="en-IN" sz="2200">
              <a:solidFill>
                <a:srgbClr val="FF0000"/>
              </a:solidFill>
              <a:latin typeface="Calibri (Body)"/>
            </a:endParaRPr>
          </a:p>
          <a:p>
            <a:pPr algn="just">
              <a:spcAft>
                <a:spcPts val="1200"/>
              </a:spcAft>
            </a:pPr>
            <a:r>
              <a:rPr lang="en-IN" sz="2200">
                <a:solidFill>
                  <a:srgbClr val="FF0000"/>
                </a:solidFill>
                <a:latin typeface="Calibri (Body)"/>
              </a:rPr>
              <a:t>Anomaly detection </a:t>
            </a:r>
            <a:r>
              <a:rPr lang="en-IN" sz="2200">
                <a:latin typeface="Calibri (Body)"/>
              </a:rPr>
              <a:t>and </a:t>
            </a:r>
            <a:r>
              <a:rPr lang="en-IN" sz="2200">
                <a:solidFill>
                  <a:srgbClr val="FF0000"/>
                </a:solidFill>
                <a:latin typeface="Calibri (Body)"/>
              </a:rPr>
              <a:t>reporting</a:t>
            </a:r>
            <a:r>
              <a:rPr lang="en-IN" sz="2200">
                <a:latin typeface="Calibri (Body)"/>
              </a:rPr>
              <a:t> are two main functions</a:t>
            </a:r>
            <a:endParaRPr lang="en-IN" sz="2200">
              <a:latin typeface="Calibri (Body)"/>
            </a:endParaRPr>
          </a:p>
          <a:p>
            <a:pPr algn="just">
              <a:spcAft>
                <a:spcPts val="1200"/>
              </a:spcAft>
            </a:pPr>
            <a:r>
              <a:rPr lang="en-IN" sz="2200">
                <a:latin typeface="Calibri (Body)"/>
              </a:rPr>
              <a:t>Administers two jobs namely, </a:t>
            </a:r>
            <a:r>
              <a:rPr lang="en-IN" sz="2200">
                <a:solidFill>
                  <a:srgbClr val="FF0000"/>
                </a:solidFill>
                <a:latin typeface="Calibri (Body)"/>
              </a:rPr>
              <a:t>forensic analysis</a:t>
            </a:r>
            <a:r>
              <a:rPr lang="en-IN" sz="2200">
                <a:latin typeface="Calibri (Body)"/>
              </a:rPr>
              <a:t> and </a:t>
            </a:r>
            <a:r>
              <a:rPr lang="en-IN" sz="2200">
                <a:solidFill>
                  <a:srgbClr val="FF0000"/>
                </a:solidFill>
                <a:latin typeface="Calibri (Body)"/>
              </a:rPr>
              <a:t>alert generation</a:t>
            </a:r>
            <a:endParaRPr lang="en-IN" sz="2200">
              <a:solidFill>
                <a:srgbClr val="FF0000"/>
              </a:solidFill>
              <a:latin typeface="Calibri (Body)"/>
            </a:endParaRPr>
          </a:p>
          <a:p>
            <a:pPr algn="just">
              <a:spcAft>
                <a:spcPts val="1200"/>
              </a:spcAft>
            </a:pPr>
            <a:r>
              <a:rPr lang="en-IN" sz="2200">
                <a:latin typeface="Calibri (Body)"/>
              </a:rPr>
              <a:t>Prone to false alarms or </a:t>
            </a:r>
            <a:r>
              <a:rPr lang="en-IN" sz="2200">
                <a:solidFill>
                  <a:srgbClr val="FF0000"/>
                </a:solidFill>
                <a:latin typeface="Calibri (Body)"/>
              </a:rPr>
              <a:t>false positives</a:t>
            </a:r>
            <a:endParaRPr lang="en-US" sz="2200">
              <a:solidFill>
                <a:srgbClr val="FF0000"/>
              </a:solidFill>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5">
                                            <p:txEl>
                                              <p:pRg st="2" end="2"/>
                                            </p:txEl>
                                          </p:spTgt>
                                        </p:tgtEl>
                                        <p:attrNameLst>
                                          <p:attrName>style.visibility</p:attrName>
                                        </p:attrNameLst>
                                      </p:cBhvr>
                                      <p:to>
                                        <p:strVal val="visible"/>
                                      </p:to>
                                    </p:set>
                                    <p:anim calcmode="lin" valueType="num">
                                      <p:cBhvr additive="base">
                                        <p:cTn id="15"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ANC0301            Cyber Security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Components of Intrusion Detection</a:t>
            </a:r>
            <a:endParaRPr lang="en-IN" sz="3000">
              <a:latin typeface="Calibri (Body)"/>
            </a:endParaRPr>
          </a:p>
          <a:p>
            <a:pPr algn="ctr">
              <a:spcBef>
                <a:spcPct val="0"/>
              </a:spcBef>
              <a:defRPr/>
            </a:pPr>
            <a:r>
              <a:rPr lang="en-IN" sz="3000">
                <a:latin typeface="Calibri (Body)"/>
              </a:rPr>
              <a:t>System</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524000"/>
            <a:ext cx="8229600" cy="4144963"/>
          </a:xfrm>
        </p:spPr>
        <p:txBody>
          <a:bodyPr>
            <a:normAutofit lnSpcReduction="10000"/>
          </a:bodyPr>
          <a:lstStyle/>
          <a:p>
            <a:pPr algn="just">
              <a:spcAft>
                <a:spcPts val="3000"/>
              </a:spcAft>
            </a:pPr>
            <a:r>
              <a:rPr lang="en-IN" sz="2200">
                <a:latin typeface="Calibri (Body)"/>
              </a:rPr>
              <a:t>An IDS comprises Management console and sensors</a:t>
            </a:r>
            <a:endParaRPr lang="en-IN" sz="2200">
              <a:latin typeface="Calibri (Body)"/>
            </a:endParaRPr>
          </a:p>
          <a:p>
            <a:pPr algn="just">
              <a:spcAft>
                <a:spcPts val="3000"/>
              </a:spcAft>
            </a:pPr>
            <a:r>
              <a:rPr lang="en-IN" sz="2200">
                <a:latin typeface="Calibri (Body)"/>
              </a:rPr>
              <a:t>It has a database of attack signatures</a:t>
            </a:r>
            <a:endParaRPr lang="en-IN" sz="2200">
              <a:latin typeface="Calibri (Body)"/>
            </a:endParaRPr>
          </a:p>
          <a:p>
            <a:pPr algn="just">
              <a:spcAft>
                <a:spcPts val="3000"/>
              </a:spcAft>
            </a:pPr>
            <a:r>
              <a:rPr lang="en-IN" sz="2200">
                <a:latin typeface="Calibri (Body)"/>
              </a:rPr>
              <a:t>Sensors detect any malicious activity</a:t>
            </a:r>
            <a:endParaRPr lang="en-IN" sz="2200">
              <a:latin typeface="Calibri (Body)"/>
            </a:endParaRPr>
          </a:p>
          <a:p>
            <a:pPr algn="just">
              <a:spcAft>
                <a:spcPts val="3000"/>
              </a:spcAft>
            </a:pPr>
            <a:r>
              <a:rPr lang="en-IN" sz="2200">
                <a:latin typeface="Calibri (Body)"/>
              </a:rPr>
              <a:t>It also matches the malicious packet against the database</a:t>
            </a:r>
            <a:endParaRPr lang="en-IN" sz="2200">
              <a:latin typeface="Calibri (Body)"/>
            </a:endParaRPr>
          </a:p>
          <a:p>
            <a:pPr algn="just">
              <a:spcAft>
                <a:spcPts val="3000"/>
              </a:spcAft>
            </a:pPr>
            <a:r>
              <a:rPr lang="en-IN" sz="2200">
                <a:latin typeface="Calibri (Body)"/>
              </a:rPr>
              <a:t>If found a match, the sensor reports the</a:t>
            </a:r>
            <a:endParaRPr lang="en-IN" sz="2200">
              <a:latin typeface="Calibri (Body)"/>
            </a:endParaRPr>
          </a:p>
          <a:p>
            <a:pPr algn="just">
              <a:spcAft>
                <a:spcPts val="3000"/>
              </a:spcAft>
            </a:pPr>
            <a:r>
              <a:rPr lang="en-IN" sz="2200">
                <a:latin typeface="Calibri (Body)"/>
              </a:rPr>
              <a:t>malicious activity to the management console</a:t>
            </a:r>
            <a:endParaRPr lang="en-US" sz="220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anim calcmode="lin" valueType="num">
                                      <p:cBhvr additive="base">
                                        <p:cTn id="13"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3" end="3"/>
                                            </p:txEl>
                                          </p:spTgt>
                                        </p:tgtEl>
                                        <p:attrNameLst>
                                          <p:attrName>style.visibility</p:attrName>
                                        </p:attrNameLst>
                                      </p:cBhvr>
                                      <p:to>
                                        <p:strVal val="visible"/>
                                      </p:to>
                                    </p:set>
                                    <p:anim calcmode="lin" valueType="num">
                                      <p:cBhvr additive="base">
                                        <p:cTn id="25"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xEl>
                                              <p:pRg st="4" end="4"/>
                                            </p:txEl>
                                          </p:spTgt>
                                        </p:tgtEl>
                                        <p:attrNameLst>
                                          <p:attrName>style.visibility</p:attrName>
                                        </p:attrNameLst>
                                      </p:cBhvr>
                                      <p:to>
                                        <p:strVal val="visible"/>
                                      </p:to>
                                    </p:set>
                                    <p:anim calcmode="lin" valueType="num">
                                      <p:cBhvr additive="base">
                                        <p:cTn id="31"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xEl>
                                              <p:pRg st="5" end="5"/>
                                            </p:txEl>
                                          </p:spTgt>
                                        </p:tgtEl>
                                        <p:attrNameLst>
                                          <p:attrName>style.visibility</p:attrName>
                                        </p:attrNameLst>
                                      </p:cBhvr>
                                      <p:to>
                                        <p:strVal val="visible"/>
                                      </p:to>
                                    </p:set>
                                    <p:anim calcmode="lin" valueType="num">
                                      <p:cBhvr additive="base">
                                        <p:cTn id="37"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ANC0301            Cyber Security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Types of Intrusion Detection Systems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533400" y="1143000"/>
            <a:ext cx="8229600" cy="4525963"/>
          </a:xfrm>
        </p:spPr>
        <p:txBody>
          <a:bodyPr>
            <a:normAutofit/>
          </a:bodyPr>
          <a:lstStyle/>
          <a:p>
            <a:pPr algn="just">
              <a:spcAft>
                <a:spcPts val="1200"/>
              </a:spcAft>
            </a:pPr>
            <a:r>
              <a:rPr lang="en-IN" sz="2200">
                <a:latin typeface="Calibri (Body)"/>
              </a:rPr>
              <a:t>IDS is classified based on its level of operations</a:t>
            </a:r>
            <a:endParaRPr lang="en-US" sz="2200">
              <a:latin typeface="Calibri (Body)"/>
            </a:endParaRPr>
          </a:p>
        </p:txBody>
      </p:sp>
      <p:sp>
        <p:nvSpPr>
          <p:cNvPr id="9" name="Flowchart: Alternate Process 8"/>
          <p:cNvSpPr/>
          <p:nvPr/>
        </p:nvSpPr>
        <p:spPr>
          <a:xfrm>
            <a:off x="3143240" y="2428868"/>
            <a:ext cx="2428892" cy="642942"/>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IDS</a:t>
            </a:r>
            <a:endParaRPr lang="en-IN" sz="2200">
              <a:solidFill>
                <a:schemeClr val="tx1"/>
              </a:solidFill>
              <a:latin typeface="Calibri (Body)"/>
            </a:endParaRPr>
          </a:p>
        </p:txBody>
      </p:sp>
      <p:sp>
        <p:nvSpPr>
          <p:cNvPr id="11" name="Flowchart: Alternate Process 10"/>
          <p:cNvSpPr/>
          <p:nvPr/>
        </p:nvSpPr>
        <p:spPr>
          <a:xfrm>
            <a:off x="2000232"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NIDS</a:t>
            </a:r>
            <a:endParaRPr lang="en-IN" sz="2200">
              <a:solidFill>
                <a:schemeClr val="tx1"/>
              </a:solidFill>
              <a:latin typeface="Calibri (Body)"/>
            </a:endParaRPr>
          </a:p>
        </p:txBody>
      </p:sp>
      <p:sp>
        <p:nvSpPr>
          <p:cNvPr id="13" name="Flowchart: Alternate Process 12"/>
          <p:cNvSpPr/>
          <p:nvPr/>
        </p:nvSpPr>
        <p:spPr>
          <a:xfrm>
            <a:off x="5857884" y="3929066"/>
            <a:ext cx="1071570" cy="785818"/>
          </a:xfrm>
          <a:prstGeom prst="flowChartAlternateProcess">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200">
                <a:solidFill>
                  <a:schemeClr val="tx1"/>
                </a:solidFill>
                <a:latin typeface="Calibri (Body)"/>
              </a:rPr>
              <a:t>HIDS</a:t>
            </a:r>
            <a:endParaRPr lang="en-IN" sz="2200">
              <a:solidFill>
                <a:schemeClr val="tx1"/>
              </a:solidFill>
              <a:latin typeface="Calibri (Body)"/>
            </a:endParaRPr>
          </a:p>
        </p:txBody>
      </p:sp>
      <p:cxnSp>
        <p:nvCxnSpPr>
          <p:cNvPr id="14" name="Straight Arrow Connector 13"/>
          <p:cNvCxnSpPr>
            <a:stCxn id="9" idx="2"/>
          </p:cNvCxnSpPr>
          <p:nvPr/>
        </p:nvCxnSpPr>
        <p:spPr>
          <a:xfrm rot="5400000">
            <a:off x="3106727" y="2608257"/>
            <a:ext cx="787406" cy="1714512"/>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13" idx="0"/>
          </p:cNvCxnSpPr>
          <p:nvPr/>
        </p:nvCxnSpPr>
        <p:spPr>
          <a:xfrm>
            <a:off x="4357686" y="3071810"/>
            <a:ext cx="2035983" cy="857256"/>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28596" y="5917188"/>
            <a:ext cx="4505592" cy="369332"/>
          </a:xfrm>
          <a:prstGeom prst="rect">
            <a:avLst/>
          </a:prstGeom>
        </p:spPr>
        <p:txBody>
          <a:bodyPr wrap="none">
            <a:spAutoFit/>
          </a:bodyPr>
          <a:lstStyle/>
          <a:p>
            <a:r>
              <a:rPr lang="en-US">
                <a:solidFill>
                  <a:schemeClr val="bg1">
                    <a:lumMod val="50000"/>
                  </a:schemeClr>
                </a:solidFill>
              </a:rPr>
              <a:t>Source: cyber security, G Padmavathi, swayam</a:t>
            </a:r>
            <a:endParaRPr lang="en-US">
              <a:solidFill>
                <a:schemeClr val="bg1">
                  <a:lumMod val="50000"/>
                </a:schemeClr>
              </a:solidFill>
            </a:endParaRPr>
          </a:p>
        </p:txBody>
      </p:sp>
      <p:pic>
        <p:nvPicPr>
          <p:cNvPr id="17"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additive="base">
                                        <p:cTn id="29" dur="500" fill="hold"/>
                                        <p:tgtEl>
                                          <p:spTgt spid="18"/>
                                        </p:tgtEl>
                                        <p:attrNameLst>
                                          <p:attrName>ppt_x</p:attrName>
                                        </p:attrNameLst>
                                      </p:cBhvr>
                                      <p:tavLst>
                                        <p:tav tm="0">
                                          <p:val>
                                            <p:strVal val="#ppt_x"/>
                                          </p:val>
                                        </p:tav>
                                        <p:tav tm="100000">
                                          <p:val>
                                            <p:strVal val="#ppt_x"/>
                                          </p:val>
                                        </p:tav>
                                      </p:tavLst>
                                    </p:anim>
                                    <p:anim calcmode="lin" valueType="num">
                                      <p:cBhvr additive="base">
                                        <p:cTn id="30" dur="500" fill="hold"/>
                                        <p:tgtEl>
                                          <p:spTgt spid="1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additive="base">
                                        <p:cTn id="33" dur="500" fill="hold"/>
                                        <p:tgtEl>
                                          <p:spTgt spid="13"/>
                                        </p:tgtEl>
                                        <p:attrNameLst>
                                          <p:attrName>ppt_x</p:attrName>
                                        </p:attrNameLst>
                                      </p:cBhvr>
                                      <p:tavLst>
                                        <p:tav tm="0">
                                          <p:val>
                                            <p:strVal val="#ppt_x"/>
                                          </p:val>
                                        </p:tav>
                                        <p:tav tm="100000">
                                          <p:val>
                                            <p:strVal val="#ppt_x"/>
                                          </p:val>
                                        </p:tav>
                                      </p:tavLst>
                                    </p:anim>
                                    <p:anim calcmode="lin" valueType="num">
                                      <p:cBhvr additive="base">
                                        <p:cTn id="3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9698A-2AB2-4F2A-B119-B8692E07C0AB}"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ANC0301            Cyber Security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Types of Intrusion Detection Systems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6" name="Rectangle 15"/>
          <p:cNvSpPr/>
          <p:nvPr/>
        </p:nvSpPr>
        <p:spPr>
          <a:xfrm>
            <a:off x="428596" y="5917188"/>
            <a:ext cx="4505592" cy="369332"/>
          </a:xfrm>
          <a:prstGeom prst="rect">
            <a:avLst/>
          </a:prstGeom>
        </p:spPr>
        <p:txBody>
          <a:bodyPr wrap="none">
            <a:spAutoFit/>
          </a:bodyPr>
          <a:lstStyle/>
          <a:p>
            <a:r>
              <a:rPr lang="en-US">
                <a:solidFill>
                  <a:schemeClr val="bg1">
                    <a:lumMod val="50000"/>
                  </a:schemeClr>
                </a:solidFill>
              </a:rPr>
              <a:t>Source: cyber security, G Padmavathi, swayam</a:t>
            </a:r>
            <a:endParaRPr lang="en-US">
              <a:solidFill>
                <a:schemeClr val="bg1">
                  <a:lumMod val="50000"/>
                </a:schemeClr>
              </a:solidFill>
            </a:endParaRPr>
          </a:p>
        </p:txBody>
      </p:sp>
      <p:pic>
        <p:nvPicPr>
          <p:cNvPr id="17"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pic>
        <p:nvPicPr>
          <p:cNvPr id="3" name="Picture 2" descr="Diagram&#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049329"/>
            <a:ext cx="7010400" cy="5257800"/>
          </a:xfrm>
          <a:prstGeom prst="rect">
            <a:avLst/>
          </a:prstGeom>
        </p:spPr>
      </p:pic>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D36633-BB94-46D8-9C93-91FD6DEF1156}"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Sujeet Singh Bhadouria            ANC0301            Cyber Security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Types of Intrusion Detection</a:t>
            </a:r>
            <a:endParaRPr lang="en-IN" sz="3000">
              <a:latin typeface="Calibri (Body)"/>
            </a:endParaRPr>
          </a:p>
          <a:p>
            <a:pPr algn="ctr">
              <a:spcBef>
                <a:spcPct val="0"/>
              </a:spcBef>
              <a:defRPr/>
            </a:pPr>
            <a:r>
              <a:rPr lang="en-IN" sz="3000">
                <a:latin typeface="Calibri (Body)"/>
              </a:rPr>
              <a:t>System</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5" name="Content Placeholder 2"/>
          <p:cNvSpPr>
            <a:spLocks noGrp="1"/>
          </p:cNvSpPr>
          <p:nvPr>
            <p:ph idx="1"/>
          </p:nvPr>
        </p:nvSpPr>
        <p:spPr>
          <a:xfrm>
            <a:off x="152400" y="1295400"/>
            <a:ext cx="8763000" cy="4373563"/>
          </a:xfrm>
        </p:spPr>
        <p:txBody>
          <a:bodyPr>
            <a:normAutofit fontScale="70000" lnSpcReduction="20000"/>
          </a:bodyPr>
          <a:lstStyle/>
          <a:p>
            <a:pPr marL="0" indent="0" algn="just">
              <a:buNone/>
            </a:pPr>
            <a:r>
              <a:rPr lang="en-US" sz="3100" b="1">
                <a:latin typeface="Calibri (Body)"/>
              </a:rPr>
              <a:t>(NIDS) : </a:t>
            </a:r>
            <a:r>
              <a:rPr lang="en-US" sz="3100">
                <a:latin typeface="Calibri (Body)"/>
              </a:rPr>
              <a:t>A network intrusion detection system is deployed at a strategic point or points within the network, where it can monitor inbound and outbound traffic to and from all the devices on the network.</a:t>
            </a:r>
            <a:endParaRPr lang="en-US" sz="3100">
              <a:latin typeface="Calibri (Body)"/>
            </a:endParaRPr>
          </a:p>
          <a:p>
            <a:pPr marL="0" indent="0" algn="just">
              <a:buNone/>
            </a:pPr>
            <a:endParaRPr lang="en-US" sz="3100">
              <a:latin typeface="Calibri (Body)"/>
            </a:endParaRPr>
          </a:p>
          <a:p>
            <a:pPr>
              <a:spcAft>
                <a:spcPts val="1200"/>
              </a:spcAft>
              <a:buNone/>
            </a:pPr>
            <a:r>
              <a:rPr lang="en-US" sz="3100" b="1">
                <a:latin typeface="Calibri (Body)"/>
              </a:rPr>
              <a:t>(HIDS) : </a:t>
            </a:r>
            <a:r>
              <a:rPr lang="en-US" sz="3100">
                <a:latin typeface="Calibri (Body)"/>
              </a:rPr>
              <a:t>A host intrusion detection system runs on all computers or devices in the network with direct access to both the internet and the enterprise's internal network. </a:t>
            </a:r>
            <a:endParaRPr lang="en-US" sz="3100">
              <a:latin typeface="Calibri (Body)"/>
            </a:endParaRPr>
          </a:p>
          <a:p>
            <a:pPr>
              <a:spcAft>
                <a:spcPts val="1200"/>
              </a:spcAft>
              <a:buNone/>
            </a:pPr>
            <a:r>
              <a:rPr lang="en-US" sz="3100">
                <a:latin typeface="Calibri (Body)"/>
              </a:rPr>
              <a:t>A HIDS has an advantage over an NIDS in that it may be able to detect anomalous network packets that originate from inside the organization or malicious traffic that an NIDS has failed to detect.</a:t>
            </a:r>
            <a:endParaRPr lang="en-US" sz="3100">
              <a:latin typeface="Calibri (Body)"/>
            </a:endParaRPr>
          </a:p>
          <a:p>
            <a:pPr>
              <a:spcAft>
                <a:spcPts val="1200"/>
              </a:spcAft>
              <a:buNone/>
            </a:pPr>
            <a:r>
              <a:rPr lang="en-US" sz="3100">
                <a:latin typeface="Calibri (Body)"/>
              </a:rPr>
              <a:t> A HIDS may also be able to identify malicious traffic that originates from the host itself, such as when the host has been infected with malware and is attempting to spread to other systems.</a:t>
            </a:r>
            <a:endParaRPr lang="en-US" sz="3100">
              <a:latin typeface="Calibri (Body)"/>
            </a:endParaRPr>
          </a:p>
          <a:p>
            <a:pPr algn="just">
              <a:spcAft>
                <a:spcPts val="3000"/>
              </a:spcAft>
            </a:pPr>
            <a:endParaRPr lang="en-US" sz="2200">
              <a:latin typeface="Calibri (Body)"/>
            </a:endParaRPr>
          </a:p>
        </p:txBody>
      </p:sp>
      <p:pic>
        <p:nvPicPr>
          <p:cNvPr id="9"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anim calcmode="lin" valueType="num">
                                      <p:cBhvr additive="base">
                                        <p:cTn id="13"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xEl>
                                              <p:pRg st="3" end="3"/>
                                            </p:txEl>
                                          </p:spTgt>
                                        </p:tgtEl>
                                        <p:attrNameLst>
                                          <p:attrName>style.visibility</p:attrName>
                                        </p:attrNameLst>
                                      </p:cBhvr>
                                      <p:to>
                                        <p:strVal val="visible"/>
                                      </p:to>
                                    </p:set>
                                    <p:anim calcmode="lin" valueType="num">
                                      <p:cBhvr additive="base">
                                        <p:cTn id="19"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 calcmode="lin" valueType="num">
                                      <p:cBhvr additive="base">
                                        <p:cTn id="25" dur="500" fill="hold"/>
                                        <p:tgtEl>
                                          <p:spTgt spid="1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3EB8D1C-155D-4BB5-A420-15250564F2A1}" type="datetime1">
              <a:rPr lang="en-US" smtClean="0"/>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100010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a:latin typeface="Calibri (Body)"/>
              </a:rPr>
              <a:t>Components of Intrusion Detection</a:t>
            </a:r>
            <a:endParaRPr lang="en-IN" sz="3000">
              <a:latin typeface="Calibri (Body)"/>
            </a:endParaRPr>
          </a:p>
          <a:p>
            <a:pPr algn="ctr">
              <a:spcBef>
                <a:spcPct val="0"/>
              </a:spcBef>
              <a:defRPr/>
            </a:pPr>
            <a:r>
              <a:rPr lang="en-IN" sz="3000">
                <a:latin typeface="Calibri (Body)"/>
              </a:rPr>
              <a:t>System</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Can 8"/>
          <p:cNvSpPr/>
          <p:nvPr/>
        </p:nvSpPr>
        <p:spPr>
          <a:xfrm>
            <a:off x="2357422" y="1928802"/>
            <a:ext cx="1571636" cy="714380"/>
          </a:xfrm>
          <a:prstGeom prst="can">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Body)"/>
              </a:rPr>
              <a:t>Decision Table</a:t>
            </a:r>
            <a:endParaRPr lang="en-IN" sz="2000">
              <a:solidFill>
                <a:schemeClr val="tx1"/>
              </a:solidFill>
              <a:latin typeface="Calibri (Body)"/>
            </a:endParaRPr>
          </a:p>
        </p:txBody>
      </p:sp>
      <p:sp>
        <p:nvSpPr>
          <p:cNvPr id="11" name="Rounded Rectangle 10"/>
          <p:cNvSpPr/>
          <p:nvPr/>
        </p:nvSpPr>
        <p:spPr>
          <a:xfrm>
            <a:off x="2285984" y="3357562"/>
            <a:ext cx="2000264" cy="571504"/>
          </a:xfrm>
          <a:prstGeom prst="roundRect">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panose="020F0502020204030204" charset="0"/>
              </a:rPr>
              <a:t>Sensor</a:t>
            </a:r>
            <a:endParaRPr lang="en-IN" sz="2000">
              <a:solidFill>
                <a:schemeClr val="tx1"/>
              </a:solidFill>
              <a:latin typeface="Calibri" panose="020F0502020204030204" charset="0"/>
            </a:endParaRPr>
          </a:p>
        </p:txBody>
      </p:sp>
      <p:sp>
        <p:nvSpPr>
          <p:cNvPr id="12" name="Rounded Rectangle 11"/>
          <p:cNvSpPr/>
          <p:nvPr/>
        </p:nvSpPr>
        <p:spPr>
          <a:xfrm>
            <a:off x="2357422" y="4714884"/>
            <a:ext cx="3643338" cy="571504"/>
          </a:xfrm>
          <a:prstGeom prst="roundRect">
            <a:avLst>
              <a:gd name="adj" fmla="val 24536"/>
            </a:avLst>
          </a:prstGeom>
          <a:gradFill flip="none" rotWithShape="1">
            <a:gsLst>
              <a:gs pos="0">
                <a:srgbClr val="FFCC00">
                  <a:tint val="66000"/>
                  <a:satMod val="160000"/>
                </a:srgbClr>
              </a:gs>
              <a:gs pos="50000">
                <a:srgbClr val="FFCC00">
                  <a:tint val="44500"/>
                  <a:satMod val="160000"/>
                </a:srgbClr>
              </a:gs>
              <a:gs pos="100000">
                <a:srgbClr val="FFCC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Body)"/>
              </a:rPr>
              <a:t>Management Console</a:t>
            </a:r>
            <a:endParaRPr lang="en-IN" sz="2000">
              <a:solidFill>
                <a:schemeClr val="tx1"/>
              </a:solidFill>
              <a:latin typeface="Calibri (Body)"/>
            </a:endParaRPr>
          </a:p>
        </p:txBody>
      </p:sp>
      <p:sp>
        <p:nvSpPr>
          <p:cNvPr id="13" name="Rounded Rectangle 12"/>
          <p:cNvSpPr/>
          <p:nvPr/>
        </p:nvSpPr>
        <p:spPr>
          <a:xfrm>
            <a:off x="6000760" y="2000240"/>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panose="020F0502020204030204" charset="0"/>
              </a:rPr>
              <a:t>Detection Engine</a:t>
            </a:r>
            <a:endParaRPr lang="en-IN" sz="2000">
              <a:solidFill>
                <a:schemeClr val="tx1"/>
              </a:solidFill>
              <a:latin typeface="Calibri" panose="020F0502020204030204" charset="0"/>
            </a:endParaRPr>
          </a:p>
        </p:txBody>
      </p:sp>
      <p:sp>
        <p:nvSpPr>
          <p:cNvPr id="14" name="Rounded Rectangle 13"/>
          <p:cNvSpPr/>
          <p:nvPr/>
        </p:nvSpPr>
        <p:spPr>
          <a:xfrm>
            <a:off x="6000760" y="3357562"/>
            <a:ext cx="2571768" cy="571504"/>
          </a:xfrm>
          <a:prstGeom prst="roundRect">
            <a:avLst>
              <a:gd name="adj" fmla="val 27159"/>
            </a:avLst>
          </a:prstGeom>
          <a:gradFill flip="none" rotWithShape="1">
            <a:gsLst>
              <a:gs pos="0">
                <a:srgbClr val="0099CC">
                  <a:tint val="66000"/>
                  <a:satMod val="160000"/>
                </a:srgbClr>
              </a:gs>
              <a:gs pos="50000">
                <a:srgbClr val="0099CC">
                  <a:tint val="44500"/>
                  <a:satMod val="160000"/>
                </a:srgbClr>
              </a:gs>
              <a:gs pos="100000">
                <a:srgbClr val="0099CC">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latin typeface="Calibri" panose="020F0502020204030204" charset="0"/>
              </a:rPr>
              <a:t>Decision Engine</a:t>
            </a:r>
            <a:endParaRPr lang="en-IN" sz="2000">
              <a:solidFill>
                <a:schemeClr val="tx1"/>
              </a:solidFill>
              <a:latin typeface="Calibri" panose="020F0502020204030204" charset="0"/>
            </a:endParaRPr>
          </a:p>
        </p:txBody>
      </p:sp>
      <p:sp>
        <p:nvSpPr>
          <p:cNvPr id="16" name="Up-Down Arrow 15"/>
          <p:cNvSpPr/>
          <p:nvPr/>
        </p:nvSpPr>
        <p:spPr>
          <a:xfrm>
            <a:off x="3000364" y="3929066"/>
            <a:ext cx="142876" cy="785818"/>
          </a:xfrm>
          <a:prstGeom prst="upDownArrow">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2"/>
          <a:srcRect/>
          <a:stretch>
            <a:fillRect/>
          </a:stretch>
        </p:blipFill>
        <p:spPr bwMode="auto">
          <a:xfrm>
            <a:off x="285720" y="2357430"/>
            <a:ext cx="1071570" cy="1316500"/>
          </a:xfrm>
          <a:prstGeom prst="rect">
            <a:avLst/>
          </a:prstGeom>
          <a:noFill/>
          <a:ln w="9525">
            <a:noFill/>
            <a:miter lim="800000"/>
            <a:headEnd/>
            <a:tailEnd/>
          </a:ln>
          <a:effectLst/>
        </p:spPr>
      </p:pic>
      <p:cxnSp>
        <p:nvCxnSpPr>
          <p:cNvPr id="18" name="Straight Arrow Connector 17"/>
          <p:cNvCxnSpPr>
            <a:endCxn id="11" idx="1"/>
          </p:cNvCxnSpPr>
          <p:nvPr/>
        </p:nvCxnSpPr>
        <p:spPr>
          <a:xfrm>
            <a:off x="1428728" y="3000372"/>
            <a:ext cx="857256" cy="64294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214282" y="3929066"/>
            <a:ext cx="1214445" cy="707886"/>
          </a:xfrm>
          <a:prstGeom prst="rect">
            <a:avLst/>
          </a:prstGeom>
        </p:spPr>
        <p:txBody>
          <a:bodyPr wrap="square">
            <a:spAutoFit/>
          </a:bodyPr>
          <a:lstStyle/>
          <a:p>
            <a:pPr algn="ctr"/>
            <a:r>
              <a:rPr lang="en-US" sz="2000">
                <a:latin typeface="Calibri" panose="020F0502020204030204" charset="0"/>
              </a:rPr>
              <a:t>Hosts and Networks</a:t>
            </a:r>
            <a:endParaRPr lang="en-IN" sz="2000">
              <a:latin typeface="Calibri" panose="020F0502020204030204" charset="0"/>
            </a:endParaRPr>
          </a:p>
        </p:txBody>
      </p:sp>
      <p:cxnSp>
        <p:nvCxnSpPr>
          <p:cNvPr id="25" name="Straight Arrow Connector 24"/>
          <p:cNvCxnSpPr>
            <a:stCxn id="9" idx="4"/>
            <a:endCxn id="13" idx="1"/>
          </p:cNvCxnSpPr>
          <p:nvPr/>
        </p:nvCxnSpPr>
        <p:spPr>
          <a:xfrm>
            <a:off x="3929058" y="2285992"/>
            <a:ext cx="207170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2822563" y="3035297"/>
            <a:ext cx="642942" cy="1588"/>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5400000">
            <a:off x="6680215" y="2964653"/>
            <a:ext cx="785024" cy="794"/>
          </a:xfrm>
          <a:prstGeom prst="straightConnector1">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endCxn id="11" idx="3"/>
          </p:cNvCxnSpPr>
          <p:nvPr/>
        </p:nvCxnSpPr>
        <p:spPr>
          <a:xfrm rot="10800000" flipV="1">
            <a:off x="4286248" y="2857496"/>
            <a:ext cx="2786082" cy="785818"/>
          </a:xfrm>
          <a:prstGeom prst="bentConnector3">
            <a:avLst>
              <a:gd name="adj1" fmla="val 50000"/>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857884" y="3929065"/>
            <a:ext cx="1857388" cy="1071569"/>
          </a:xfrm>
          <a:prstGeom prst="bentConnector3">
            <a:avLst>
              <a:gd name="adj1" fmla="val -1652"/>
            </a:avLst>
          </a:prstGeom>
          <a:ln w="254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428728" y="2714620"/>
            <a:ext cx="1214445" cy="400110"/>
          </a:xfrm>
          <a:prstGeom prst="rect">
            <a:avLst/>
          </a:prstGeom>
        </p:spPr>
        <p:txBody>
          <a:bodyPr wrap="square">
            <a:spAutoFit/>
          </a:bodyPr>
          <a:lstStyle/>
          <a:p>
            <a:pPr algn="ctr"/>
            <a:r>
              <a:rPr lang="en-US" sz="2000">
                <a:latin typeface="Calibri" panose="020F0502020204030204" charset="0"/>
              </a:rPr>
              <a:t>Monitors</a:t>
            </a:r>
            <a:endParaRPr lang="en-IN" sz="2000">
              <a:latin typeface="Calibri" panose="020F0502020204030204" charset="0"/>
            </a:endParaRPr>
          </a:p>
        </p:txBody>
      </p:sp>
      <p:sp>
        <p:nvSpPr>
          <p:cNvPr id="58" name="Rectangle 57"/>
          <p:cNvSpPr/>
          <p:nvPr/>
        </p:nvSpPr>
        <p:spPr>
          <a:xfrm>
            <a:off x="3214678" y="2695193"/>
            <a:ext cx="1214445" cy="590931"/>
          </a:xfrm>
          <a:prstGeom prst="rect">
            <a:avLst/>
          </a:prstGeom>
        </p:spPr>
        <p:txBody>
          <a:bodyPr wrap="square">
            <a:spAutoFit/>
          </a:bodyPr>
          <a:lstStyle/>
          <a:p>
            <a:pPr algn="ctr">
              <a:lnSpc>
                <a:spcPct val="80000"/>
              </a:lnSpc>
            </a:pPr>
            <a:r>
              <a:rPr lang="en-US" sz="2000">
                <a:latin typeface="Calibri" panose="020F0502020204030204" charset="0"/>
              </a:rPr>
              <a:t>Malicious</a:t>
            </a:r>
            <a:endParaRPr lang="en-US" sz="2000">
              <a:latin typeface="Calibri" panose="020F0502020204030204" charset="0"/>
            </a:endParaRPr>
          </a:p>
          <a:p>
            <a:pPr algn="ctr">
              <a:lnSpc>
                <a:spcPct val="80000"/>
              </a:lnSpc>
            </a:pPr>
            <a:r>
              <a:rPr lang="en-US" sz="2000">
                <a:latin typeface="Calibri" panose="020F0502020204030204" charset="0"/>
              </a:rPr>
              <a:t>Detection</a:t>
            </a:r>
            <a:endParaRPr lang="en-IN" sz="2000">
              <a:latin typeface="Calibri" panose="020F0502020204030204" charset="0"/>
            </a:endParaRPr>
          </a:p>
        </p:txBody>
      </p:sp>
      <p:sp>
        <p:nvSpPr>
          <p:cNvPr id="59" name="Rectangle 58"/>
          <p:cNvSpPr/>
          <p:nvPr/>
        </p:nvSpPr>
        <p:spPr>
          <a:xfrm>
            <a:off x="4429124" y="1928802"/>
            <a:ext cx="1214445" cy="400110"/>
          </a:xfrm>
          <a:prstGeom prst="rect">
            <a:avLst/>
          </a:prstGeom>
        </p:spPr>
        <p:txBody>
          <a:bodyPr wrap="square">
            <a:spAutoFit/>
          </a:bodyPr>
          <a:lstStyle/>
          <a:p>
            <a:pPr algn="ctr"/>
            <a:r>
              <a:rPr lang="en-US" sz="2000">
                <a:latin typeface="Calibri" panose="020F0502020204030204" charset="0"/>
              </a:rPr>
              <a:t>Alarm</a:t>
            </a:r>
            <a:endParaRPr lang="en-IN" sz="2000">
              <a:latin typeface="Calibri" panose="020F0502020204030204" charset="0"/>
            </a:endParaRPr>
          </a:p>
        </p:txBody>
      </p:sp>
      <p:sp>
        <p:nvSpPr>
          <p:cNvPr id="60" name="Rectangle 59"/>
          <p:cNvSpPr/>
          <p:nvPr/>
        </p:nvSpPr>
        <p:spPr>
          <a:xfrm>
            <a:off x="7286644" y="2714620"/>
            <a:ext cx="1214445" cy="400110"/>
          </a:xfrm>
          <a:prstGeom prst="rect">
            <a:avLst/>
          </a:prstGeom>
        </p:spPr>
        <p:txBody>
          <a:bodyPr wrap="square">
            <a:spAutoFit/>
          </a:bodyPr>
          <a:lstStyle/>
          <a:p>
            <a:pPr algn="ctr"/>
            <a:r>
              <a:rPr lang="en-US" sz="2000">
                <a:latin typeface="Calibri" panose="020F0502020204030204" charset="0"/>
              </a:rPr>
              <a:t>Response</a:t>
            </a:r>
            <a:endParaRPr lang="en-IN" sz="2000">
              <a:latin typeface="Calibri" panose="020F0502020204030204" charset="0"/>
            </a:endParaRPr>
          </a:p>
        </p:txBody>
      </p:sp>
      <p:sp>
        <p:nvSpPr>
          <p:cNvPr id="61" name="Rectangle 60"/>
          <p:cNvSpPr/>
          <p:nvPr/>
        </p:nvSpPr>
        <p:spPr>
          <a:xfrm>
            <a:off x="7572396" y="4143380"/>
            <a:ext cx="1214445" cy="707886"/>
          </a:xfrm>
          <a:prstGeom prst="rect">
            <a:avLst/>
          </a:prstGeom>
        </p:spPr>
        <p:txBody>
          <a:bodyPr wrap="square">
            <a:spAutoFit/>
          </a:bodyPr>
          <a:lstStyle/>
          <a:p>
            <a:pPr algn="ctr"/>
            <a:r>
              <a:rPr lang="en-US" sz="2000">
                <a:latin typeface="Calibri" panose="020F0502020204030204" charset="0"/>
              </a:rPr>
              <a:t>Action</a:t>
            </a:r>
            <a:endParaRPr lang="en-US" sz="2000">
              <a:latin typeface="Calibri" panose="020F0502020204030204" charset="0"/>
            </a:endParaRPr>
          </a:p>
          <a:p>
            <a:pPr algn="ctr"/>
            <a:r>
              <a:rPr lang="en-US" sz="2000">
                <a:latin typeface="Calibri" panose="020F0502020204030204" charset="0"/>
              </a:rPr>
              <a:t>Report</a:t>
            </a:r>
            <a:endParaRPr lang="en-IN" sz="2000">
              <a:latin typeface="Calibri" panose="020F0502020204030204" charset="0"/>
            </a:endParaRPr>
          </a:p>
        </p:txBody>
      </p:sp>
      <p:sp>
        <p:nvSpPr>
          <p:cNvPr id="62" name="Rectangle 61"/>
          <p:cNvSpPr/>
          <p:nvPr/>
        </p:nvSpPr>
        <p:spPr>
          <a:xfrm>
            <a:off x="4357686" y="3143248"/>
            <a:ext cx="1704988" cy="400110"/>
          </a:xfrm>
          <a:prstGeom prst="rect">
            <a:avLst/>
          </a:prstGeom>
        </p:spPr>
        <p:txBody>
          <a:bodyPr wrap="square">
            <a:spAutoFit/>
          </a:bodyPr>
          <a:lstStyle/>
          <a:p>
            <a:pPr algn="ctr"/>
            <a:r>
              <a:rPr lang="en-US" sz="2000">
                <a:latin typeface="Calibri" panose="020F0502020204030204" charset="0"/>
              </a:rPr>
              <a:t>Configuration </a:t>
            </a:r>
            <a:endParaRPr lang="en-IN" sz="2000">
              <a:latin typeface="Calibri" panose="020F0502020204030204" charset="0"/>
            </a:endParaRPr>
          </a:p>
        </p:txBody>
      </p:sp>
      <p:sp>
        <p:nvSpPr>
          <p:cNvPr id="63" name="Rectangle 62"/>
          <p:cNvSpPr/>
          <p:nvPr/>
        </p:nvSpPr>
        <p:spPr>
          <a:xfrm>
            <a:off x="2786050" y="4000504"/>
            <a:ext cx="3143272" cy="707886"/>
          </a:xfrm>
          <a:prstGeom prst="rect">
            <a:avLst/>
          </a:prstGeom>
        </p:spPr>
        <p:txBody>
          <a:bodyPr wrap="square">
            <a:spAutoFit/>
          </a:bodyPr>
          <a:lstStyle/>
          <a:p>
            <a:pPr algn="ctr"/>
            <a:r>
              <a:rPr lang="en-US" sz="2000">
                <a:latin typeface="Calibri" panose="020F0502020204030204" charset="0"/>
              </a:rPr>
              <a:t>Manages and Reports</a:t>
            </a:r>
            <a:endParaRPr lang="en-US" sz="2000">
              <a:latin typeface="Calibri" panose="020F0502020204030204" charset="0"/>
            </a:endParaRPr>
          </a:p>
          <a:p>
            <a:pPr algn="ctr"/>
            <a:r>
              <a:rPr lang="en-US" sz="2000">
                <a:latin typeface="Calibri" panose="020F0502020204030204" charset="0"/>
              </a:rPr>
              <a:t>Information Recorded </a:t>
            </a:r>
            <a:endParaRPr lang="en-IN" sz="2000">
              <a:latin typeface="Calibri" panose="020F0502020204030204" charset="0"/>
            </a:endParaRPr>
          </a:p>
        </p:txBody>
      </p:sp>
      <p:sp>
        <p:nvSpPr>
          <p:cNvPr id="29" name="Rectangle 28"/>
          <p:cNvSpPr/>
          <p:nvPr/>
        </p:nvSpPr>
        <p:spPr>
          <a:xfrm>
            <a:off x="428596" y="5917188"/>
            <a:ext cx="4505592" cy="369332"/>
          </a:xfrm>
          <a:prstGeom prst="rect">
            <a:avLst/>
          </a:prstGeom>
        </p:spPr>
        <p:txBody>
          <a:bodyPr wrap="none">
            <a:spAutoFit/>
          </a:bodyPr>
          <a:lstStyle/>
          <a:p>
            <a:r>
              <a:rPr lang="en-US">
                <a:solidFill>
                  <a:schemeClr val="bg1">
                    <a:lumMod val="50000"/>
                  </a:schemeClr>
                </a:solidFill>
              </a:rPr>
              <a:t>Source: cyber security, G Padmavathi, swayam</a:t>
            </a:r>
            <a:endParaRPr lang="en-US">
              <a:solidFill>
                <a:schemeClr val="bg1">
                  <a:lumMod val="50000"/>
                </a:schemeClr>
              </a:solidFill>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9F23373C-87E4-430F-8832-4F7120917D71}"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a:latin typeface="Calibri (Body)"/>
              </a:rPr>
              <a:t>Objective of Topics</a:t>
            </a:r>
            <a:endParaRPr lang="en-US" sz="3000">
              <a:latin typeface="Calibri (Body)"/>
            </a:endParaRPr>
          </a:p>
        </p:txBody>
      </p:sp>
      <p:pic>
        <p:nvPicPr>
          <p:cNvPr id="9"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13" name="Table 12"/>
          <p:cNvGraphicFramePr>
            <a:graphicFrameLocks noGrp="1"/>
          </p:cNvGraphicFramePr>
          <p:nvPr/>
        </p:nvGraphicFramePr>
        <p:xfrm>
          <a:off x="539552" y="1556792"/>
          <a:ext cx="7800528" cy="3600400"/>
        </p:xfrm>
        <a:graphic>
          <a:graphicData uri="http://schemas.openxmlformats.org/drawingml/2006/table">
            <a:tbl>
              <a:tblPr firstRow="1" bandRow="1">
                <a:tableStyleId>{5C22544A-7EE6-4342-B048-85BDC9FD1C3A}</a:tableStyleId>
              </a:tblPr>
              <a:tblGrid>
                <a:gridCol w="2016224"/>
                <a:gridCol w="3184128"/>
                <a:gridCol w="2600176"/>
              </a:tblGrid>
              <a:tr h="491270">
                <a:tc>
                  <a:txBody>
                    <a:bodyPr/>
                    <a:lstStyle/>
                    <a:p>
                      <a:pPr algn="ctr"/>
                      <a:r>
                        <a:rPr lang="en-GB" sz="2200" dirty="0">
                          <a:latin typeface="Calibri (Body)"/>
                          <a:cs typeface="Times New Roman" panose="02020603050405020304" pitchFamily="18" charset="0"/>
                        </a:rPr>
                        <a:t>Topic</a:t>
                      </a:r>
                      <a:endParaRPr lang="en-GB" sz="2200" dirty="0">
                        <a:latin typeface="Calibri (Body)"/>
                        <a:cs typeface="Times New Roman" panose="02020603050405020304" pitchFamily="18" charset="0"/>
                      </a:endParaRPr>
                    </a:p>
                  </a:txBody>
                  <a:tcPr marL="0" marR="0" marT="0" marB="0" anchor="ctr"/>
                </a:tc>
                <a:tc>
                  <a:txBody>
                    <a:bodyPr/>
                    <a:lstStyle/>
                    <a:p>
                      <a:pPr algn="ctr"/>
                      <a:r>
                        <a:rPr lang="en-GB" sz="2200" dirty="0">
                          <a:latin typeface="Calibri (Body)"/>
                          <a:cs typeface="Times New Roman" panose="02020603050405020304" pitchFamily="18" charset="0"/>
                        </a:rPr>
                        <a:t>Objective</a:t>
                      </a:r>
                      <a:endParaRPr lang="en-GB" sz="2200" dirty="0">
                        <a:latin typeface="Calibri (Body)"/>
                        <a:cs typeface="Times New Roman" panose="02020603050405020304" pitchFamily="18" charset="0"/>
                      </a:endParaRPr>
                    </a:p>
                  </a:txBody>
                  <a:tcPr marL="0" marR="0" marT="0" marB="0" anchor="ctr"/>
                </a:tc>
                <a:tc>
                  <a:txBody>
                    <a:bodyPr/>
                    <a:lstStyle/>
                    <a:p>
                      <a:pPr algn="ctr"/>
                      <a:r>
                        <a:rPr lang="en-IN" sz="2200" b="1" kern="1200" dirty="0">
                          <a:solidFill>
                            <a:schemeClr val="lt1"/>
                          </a:solidFill>
                          <a:latin typeface="Calibri (Body)"/>
                          <a:ea typeface="+mn-ea"/>
                          <a:cs typeface="Times New Roman" panose="02020603050405020304" pitchFamily="18" charset="0"/>
                        </a:rPr>
                        <a:t>CO Mapping</a:t>
                      </a:r>
                      <a:endParaRPr lang="en-IN" sz="2200" b="1" kern="1200" dirty="0">
                        <a:solidFill>
                          <a:schemeClr val="lt1"/>
                        </a:solidFill>
                        <a:latin typeface="Calibri (Body)"/>
                        <a:ea typeface="+mn-ea"/>
                        <a:cs typeface="Times New Roman" panose="02020603050405020304" pitchFamily="18" charset="0"/>
                      </a:endParaRPr>
                    </a:p>
                  </a:txBody>
                  <a:tcPr/>
                </a:tc>
              </a:tr>
              <a:tr h="3109130">
                <a:tc>
                  <a:txBody>
                    <a:bodyPr/>
                    <a:lstStyle/>
                    <a:p>
                      <a:pPr marL="0" indent="0" algn="ctr">
                        <a:buFont typeface="Arial" panose="020B0604020202020204" pitchFamily="34" charset="0"/>
                        <a:buNone/>
                      </a:pP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anose="02020603050405020304" pitchFamily="18" charset="0"/>
                      </a:endParaRP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GB" sz="2200" dirty="0">
                          <a:latin typeface="+mn-lt"/>
                          <a:cs typeface="Times New Roman" panose="02020603050405020304" pitchFamily="18" charset="0"/>
                        </a:rPr>
                        <a:t>Study of  concept of </a:t>
                      </a:r>
                      <a:r>
                        <a:rPr lang="en-IN" sz="2200" kern="1200" dirty="0">
                          <a:solidFill>
                            <a:schemeClr val="dk1"/>
                          </a:solidFill>
                          <a:latin typeface="+mn-lt"/>
                          <a:ea typeface="+mn-ea"/>
                          <a:cs typeface="+mn-cs"/>
                        </a:rPr>
                        <a:t>Backup Security Measures</a:t>
                      </a:r>
                      <a:endParaRPr lang="en-US" sz="2200" b="1" dirty="0">
                        <a:solidFill>
                          <a:schemeClr val="tx1"/>
                        </a:solidFill>
                        <a:latin typeface="+mn-lt"/>
                        <a:cs typeface="Times New Roman" panose="02020603050405020304" pitchFamily="18" charset="0"/>
                      </a:endParaRPr>
                    </a:p>
                  </a:txBody>
                  <a:tcPr marL="46800" marR="0" marT="0" marB="0" anchor="ctr"/>
                </a:tc>
                <a:tc>
                  <a:txBody>
                    <a:bodyPr/>
                    <a:lstStyle/>
                    <a:p>
                      <a:pPr algn="ctr"/>
                      <a:r>
                        <a:rPr lang="en-IN" sz="2200" kern="1200">
                          <a:solidFill>
                            <a:schemeClr val="dk1"/>
                          </a:solidFill>
                          <a:latin typeface="+mn-lt"/>
                          <a:ea typeface="+mn-ea"/>
                          <a:cs typeface="+mn-cs"/>
                        </a:rPr>
                        <a:t>CO3</a:t>
                      </a:r>
                      <a:endParaRPr lang="en-IN" sz="2200" kern="1200">
                        <a:solidFill>
                          <a:schemeClr val="dk1"/>
                        </a:solidFill>
                        <a:latin typeface="+mn-lt"/>
                        <a:ea typeface="+mn-ea"/>
                        <a:cs typeface="+mn-cs"/>
                      </a:endParaRPr>
                    </a:p>
                  </a:txBody>
                  <a:tcPr anchor="ctr"/>
                </a:tc>
              </a:tr>
            </a:tbl>
          </a:graphicData>
        </a:graphic>
      </p:graphicFrame>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33F35A-374F-4BDB-A231-C9A1A99F61D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Backup Security Measures (CO3)</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341630" indent="-342265" algn="just">
              <a:spcBef>
                <a:spcPts val="600"/>
              </a:spcBef>
              <a:spcAft>
                <a:spcPts val="1200"/>
              </a:spcAft>
            </a:pPr>
            <a:r>
              <a:rPr lang="en-IN" sz="2200">
                <a:latin typeface="Calibri (Body)"/>
              </a:rPr>
              <a:t>Data backups are taken to secure important data files and systems from being lost due to natural disasters or human errors and recover in case any kind of disaster has led to the loss of information. Therefore, it is very important to secure data backups.</a:t>
            </a:r>
            <a:endParaRPr lang="en-IN" sz="2200">
              <a:latin typeface="Calibri (Body)"/>
            </a:endParaRPr>
          </a:p>
          <a:p>
            <a:pPr marL="341630" indent="-342265" algn="just">
              <a:spcBef>
                <a:spcPts val="600"/>
              </a:spcBef>
            </a:pPr>
            <a:r>
              <a:rPr lang="en-IN" sz="2200">
                <a:latin typeface="Calibri (Body)"/>
              </a:rPr>
              <a:t>Following practices should be performed for maintaining proper data backup security-</a:t>
            </a:r>
            <a:endParaRPr lang="en-IN" sz="2200">
              <a:latin typeface="Calibri (Body)"/>
            </a:endParaRPr>
          </a:p>
          <a:p>
            <a:pPr marL="341630" indent="-342265" algn="just">
              <a:spcBef>
                <a:spcPts val="600"/>
              </a:spcBef>
              <a:buNone/>
            </a:pPr>
            <a:r>
              <a:rPr lang="en-IN" sz="2200">
                <a:latin typeface="Calibri (Body)"/>
              </a:rPr>
              <a:t>	</a:t>
            </a:r>
            <a:r>
              <a:rPr lang="en-IN" sz="2200">
                <a:solidFill>
                  <a:srgbClr val="6F459D"/>
                </a:solidFill>
                <a:latin typeface="Calibri (Body)"/>
              </a:rPr>
              <a:t>–</a:t>
            </a:r>
            <a:r>
              <a:rPr lang="en-IN" sz="2200">
                <a:solidFill>
                  <a:srgbClr val="92D050"/>
                </a:solidFill>
                <a:latin typeface="Calibri (Body)"/>
              </a:rPr>
              <a:t> </a:t>
            </a:r>
            <a:r>
              <a:rPr lang="en-IN" sz="2200">
                <a:solidFill>
                  <a:srgbClr val="6F459D"/>
                </a:solidFill>
                <a:latin typeface="Calibri (Body)"/>
              </a:rPr>
              <a:t>Assigning responsibility, authority and accountability.</a:t>
            </a:r>
            <a:endParaRPr lang="en-IN" sz="2200">
              <a:solidFill>
                <a:srgbClr val="6F459D"/>
              </a:solidFill>
              <a:latin typeface="Calibri (Body)"/>
            </a:endParaRPr>
          </a:p>
          <a:p>
            <a:pPr marL="341630" indent="-342265" algn="just">
              <a:spcBef>
                <a:spcPts val="600"/>
              </a:spcBef>
              <a:buNone/>
            </a:pPr>
            <a:r>
              <a:rPr lang="en-IN" sz="2200">
                <a:solidFill>
                  <a:srgbClr val="6F459D"/>
                </a:solidFill>
                <a:latin typeface="Calibri (Body)"/>
              </a:rPr>
              <a:t>	– Assessing risks.</a:t>
            </a:r>
            <a:endParaRPr lang="en-IN" sz="2200">
              <a:solidFill>
                <a:srgbClr val="6F459D"/>
              </a:solidFill>
              <a:latin typeface="Calibri (Body)"/>
            </a:endParaRPr>
          </a:p>
          <a:p>
            <a:pPr marL="341630" indent="-342265" algn="just">
              <a:spcBef>
                <a:spcPts val="600"/>
              </a:spcBef>
              <a:buNone/>
            </a:pPr>
            <a:r>
              <a:rPr lang="en-IN" sz="2200">
                <a:solidFill>
                  <a:srgbClr val="6F459D"/>
                </a:solidFill>
                <a:latin typeface="Calibri (Body)"/>
              </a:rPr>
              <a:t>	– Developing data protection processes.</a:t>
            </a:r>
            <a:endParaRPr lang="en-IN" sz="2200">
              <a:solidFill>
                <a:srgbClr val="6F459D"/>
              </a:solidFill>
              <a:latin typeface="Calibri (Body)"/>
            </a:endParaRPr>
          </a:p>
          <a:p>
            <a:pPr marL="341630" indent="-342265" algn="just">
              <a:spcBef>
                <a:spcPts val="600"/>
              </a:spcBef>
              <a:buNone/>
            </a:pPr>
            <a:r>
              <a:rPr lang="en-IN" sz="2200">
                <a:solidFill>
                  <a:srgbClr val="6F459D"/>
                </a:solidFill>
                <a:latin typeface="Calibri (Body)"/>
              </a:rPr>
              <a:t>	– Communicating the processes to the concerning people.</a:t>
            </a:r>
            <a:endParaRPr lang="en-IN" sz="2200">
              <a:solidFill>
                <a:srgbClr val="6F459D"/>
              </a:solidFill>
              <a:latin typeface="Calibri (Body)"/>
            </a:endParaRPr>
          </a:p>
          <a:p>
            <a:pPr marL="341630" indent="-342265" algn="just">
              <a:spcBef>
                <a:spcPts val="600"/>
              </a:spcBef>
              <a:buNone/>
            </a:pPr>
            <a:r>
              <a:rPr lang="en-IN" sz="2200">
                <a:solidFill>
                  <a:srgbClr val="6F459D"/>
                </a:solidFill>
                <a:latin typeface="Calibri (Body)"/>
              </a:rPr>
              <a:t>	– Executing and testing the process</a:t>
            </a:r>
            <a:r>
              <a:rPr lang="en-IN" sz="2200">
                <a:solidFill>
                  <a:srgbClr val="92D050"/>
                </a:solidFill>
                <a:latin typeface="Calibri (Body)"/>
              </a:rPr>
              <a:t>.</a:t>
            </a:r>
            <a:endParaRPr lang="en-IN" sz="2200">
              <a:solidFill>
                <a:srgbClr val="92D050"/>
              </a:solidFill>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6">
                                            <p:txEl>
                                              <p:pRg st="2" end="2"/>
                                            </p:txEl>
                                          </p:spTgt>
                                        </p:tgtEl>
                                        <p:attrNameLst>
                                          <p:attrName>style.visibility</p:attrName>
                                        </p:attrNameLst>
                                      </p:cBhvr>
                                      <p:to>
                                        <p:strVal val="visible"/>
                                      </p:to>
                                    </p:set>
                                    <p:animEffect transition="in" filter="box(in)">
                                      <p:cBhvr>
                                        <p:cTn id="7" dur="500"/>
                                        <p:tgtEl>
                                          <p:spTgt spid="2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6">
                                            <p:txEl>
                                              <p:pRg st="3" end="3"/>
                                            </p:txEl>
                                          </p:spTgt>
                                        </p:tgtEl>
                                        <p:attrNameLst>
                                          <p:attrName>style.visibility</p:attrName>
                                        </p:attrNameLst>
                                      </p:cBhvr>
                                      <p:to>
                                        <p:strVal val="visible"/>
                                      </p:to>
                                    </p:set>
                                    <p:anim calcmode="lin" valueType="num">
                                      <p:cBhvr additive="base">
                                        <p:cTn id="12"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6">
                                            <p:txEl>
                                              <p:pRg st="4" end="4"/>
                                            </p:txEl>
                                          </p:spTgt>
                                        </p:tgtEl>
                                        <p:attrNameLst>
                                          <p:attrName>style.visibility</p:attrName>
                                        </p:attrNameLst>
                                      </p:cBhvr>
                                      <p:to>
                                        <p:strVal val="visible"/>
                                      </p:to>
                                    </p:set>
                                    <p:anim calcmode="lin" valueType="num">
                                      <p:cBhvr additive="base">
                                        <p:cTn id="18"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6">
                                            <p:txEl>
                                              <p:pRg st="5" end="5"/>
                                            </p:txEl>
                                          </p:spTgt>
                                        </p:tgtEl>
                                        <p:attrNameLst>
                                          <p:attrName>style.visibility</p:attrName>
                                        </p:attrNameLst>
                                      </p:cBhvr>
                                      <p:to>
                                        <p:strVal val="visible"/>
                                      </p:to>
                                    </p:set>
                                    <p:anim calcmode="lin" valueType="num">
                                      <p:cBhvr additive="base">
                                        <p:cTn id="24"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6">
                                            <p:txEl>
                                              <p:pRg st="6" end="6"/>
                                            </p:txEl>
                                          </p:spTgt>
                                        </p:tgtEl>
                                        <p:attrNameLst>
                                          <p:attrName>style.visibility</p:attrName>
                                        </p:attrNameLst>
                                      </p:cBhvr>
                                      <p:to>
                                        <p:strVal val="visible"/>
                                      </p:to>
                                    </p:set>
                                    <p:anim calcmode="lin" valueType="num">
                                      <p:cBhvr additive="base">
                                        <p:cTn id="30"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BDCD8C-EFAA-4B43-A42A-8DDF1B083BAC}"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Backup Security Measures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456565" indent="-457200" algn="just">
              <a:spcBef>
                <a:spcPts val="600"/>
              </a:spcBef>
              <a:buAutoNum type="arabicPeriod"/>
            </a:pPr>
            <a:r>
              <a:rPr lang="en-IN" sz="2200" dirty="0">
                <a:solidFill>
                  <a:srgbClr val="FF5050"/>
                </a:solidFill>
                <a:latin typeface="Calibri (Body)"/>
              </a:rPr>
              <a:t> Assign Accountability, Responsibility and Authority</a:t>
            </a:r>
            <a:endParaRPr lang="en-IN" sz="2200" dirty="0">
              <a:solidFill>
                <a:srgbClr val="FF5050"/>
              </a:solidFill>
              <a:latin typeface="Calibri (Body)"/>
            </a:endParaRPr>
          </a:p>
          <a:p>
            <a:pPr marL="342265" indent="-342265" algn="just">
              <a:spcBef>
                <a:spcPts val="600"/>
              </a:spcBef>
            </a:pPr>
            <a:r>
              <a:rPr lang="en-IN" sz="2200" dirty="0">
                <a:latin typeface="Calibri (Body)"/>
              </a:rPr>
              <a:t>Make storage security a function of overall information security policies and architecture</a:t>
            </a:r>
            <a:endParaRPr lang="en-IN" sz="2200" dirty="0">
              <a:latin typeface="Calibri (Body)"/>
            </a:endParaRPr>
          </a:p>
          <a:p>
            <a:pPr marL="341630" indent="-342265" algn="just">
              <a:spcBef>
                <a:spcPts val="600"/>
              </a:spcBef>
            </a:pPr>
            <a:r>
              <a:rPr lang="en-IN" sz="2200" dirty="0">
                <a:latin typeface="Calibri (Body)"/>
              </a:rPr>
              <a:t>Divide duties where data is highly sensitive.</a:t>
            </a:r>
            <a:endParaRPr lang="en-IN" sz="2200" dirty="0">
              <a:latin typeface="Calibri (Body)"/>
            </a:endParaRPr>
          </a:p>
          <a:p>
            <a:pPr marL="341630" indent="-342265" algn="just">
              <a:spcBef>
                <a:spcPts val="600"/>
              </a:spcBef>
            </a:pPr>
            <a:r>
              <a:rPr lang="en-IN" sz="2200" dirty="0">
                <a:latin typeface="Calibri (Body)"/>
              </a:rPr>
              <a:t>Ensure that the person authorizing access is not the person    charged with responsibility for execution.</a:t>
            </a:r>
            <a:endParaRPr lang="en-IN" sz="2200" dirty="0">
              <a:latin typeface="Calibri (Body)"/>
            </a:endParaRPr>
          </a:p>
          <a:p>
            <a:pPr marL="341630" indent="-342265" algn="just">
              <a:spcBef>
                <a:spcPts val="600"/>
              </a:spcBef>
              <a:buNone/>
            </a:pPr>
            <a:r>
              <a:rPr lang="en-IN" sz="2200" dirty="0">
                <a:solidFill>
                  <a:srgbClr val="FF5050"/>
                </a:solidFill>
                <a:latin typeface="Calibri (Body)"/>
              </a:rPr>
              <a:t>2.   Assessing Risk</a:t>
            </a:r>
            <a:endParaRPr lang="en-IN" sz="2200" dirty="0">
              <a:solidFill>
                <a:srgbClr val="FF5050"/>
              </a:solidFill>
              <a:latin typeface="Calibri (Body)"/>
            </a:endParaRPr>
          </a:p>
          <a:p>
            <a:pPr marL="341630" indent="-342265" algn="just">
              <a:spcBef>
                <a:spcPts val="600"/>
              </a:spcBef>
            </a:pPr>
            <a:r>
              <a:rPr lang="en-IN" sz="2200" dirty="0">
                <a:latin typeface="Calibri (Body)"/>
              </a:rPr>
              <a:t>Perform a Risk Analysis of the Entire Backup Process.</a:t>
            </a:r>
            <a:endParaRPr lang="en-IN" sz="2200" dirty="0">
              <a:latin typeface="Calibri (Body)"/>
            </a:endParaRPr>
          </a:p>
          <a:p>
            <a:pPr marL="341630" indent="-342265" algn="just">
              <a:spcBef>
                <a:spcPts val="600"/>
              </a:spcBef>
            </a:pPr>
            <a:r>
              <a:rPr lang="en-IN" sz="2200" dirty="0">
                <a:latin typeface="Calibri (Body)"/>
              </a:rPr>
              <a:t>Execute a Cost/Benefit Analysis on Backup Data Encryption</a:t>
            </a:r>
            <a:endParaRPr lang="en-IN" sz="2200" dirty="0">
              <a:latin typeface="Calibri (Body)"/>
            </a:endParaRPr>
          </a:p>
          <a:p>
            <a:pPr marL="341630" indent="-342265" algn="just">
              <a:spcBef>
                <a:spcPts val="600"/>
              </a:spcBef>
            </a:pPr>
            <a:r>
              <a:rPr lang="en-IN" sz="2200" dirty="0">
                <a:latin typeface="Calibri (Body)"/>
              </a:rPr>
              <a:t>Identify Sensitive Data.</a:t>
            </a:r>
            <a:endParaRPr lang="en-IN" sz="2200" dirty="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6">
                                            <p:txEl>
                                              <p:pRg st="7" end="7"/>
                                            </p:txEl>
                                          </p:spTgt>
                                        </p:tgtEl>
                                        <p:attrNameLst>
                                          <p:attrName>style.visibility</p:attrName>
                                        </p:attrNameLst>
                                      </p:cBhvr>
                                      <p:to>
                                        <p:strVal val="visible"/>
                                      </p:to>
                                    </p:set>
                                    <p:anim calcmode="lin" valueType="num">
                                      <p:cBhvr additive="base">
                                        <p:cTn id="37"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2AF62B-612A-4760-BD19-F45A7B95CE7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1435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a:latin typeface="Calibri (Body)"/>
              </a:rPr>
              <a:t>Backup Security Measures</a:t>
            </a:r>
            <a:endParaRPr lang="en-US" sz="3000">
              <a:latin typeface="Calibri (Body)"/>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26" name="Content Placeholder 2"/>
          <p:cNvSpPr>
            <a:spLocks noGrp="1"/>
          </p:cNvSpPr>
          <p:nvPr>
            <p:ph idx="1"/>
          </p:nvPr>
        </p:nvSpPr>
        <p:spPr>
          <a:xfrm>
            <a:off x="357158" y="1071546"/>
            <a:ext cx="8229600" cy="5072098"/>
          </a:xfrm>
        </p:spPr>
        <p:txBody>
          <a:bodyPr>
            <a:noAutofit/>
          </a:bodyPr>
          <a:lstStyle/>
          <a:p>
            <a:pPr marL="341630" indent="-342265" algn="just">
              <a:spcBef>
                <a:spcPts val="600"/>
              </a:spcBef>
              <a:buNone/>
            </a:pPr>
            <a:r>
              <a:rPr lang="en-IN" sz="2200">
                <a:solidFill>
                  <a:srgbClr val="FF5050"/>
                </a:solidFill>
                <a:latin typeface="Calibri (Body)"/>
              </a:rPr>
              <a:t>3.   Develop Data Protection Process</a:t>
            </a:r>
            <a:endParaRPr lang="en-IN" sz="2200">
              <a:solidFill>
                <a:srgbClr val="FF5050"/>
              </a:solidFill>
              <a:latin typeface="Calibri (Body)"/>
            </a:endParaRPr>
          </a:p>
          <a:p>
            <a:pPr marL="341630" indent="-342265" algn="just">
              <a:spcBef>
                <a:spcPts val="600"/>
              </a:spcBef>
            </a:pPr>
            <a:r>
              <a:rPr lang="en-IN" sz="2200">
                <a:latin typeface="Calibri (Body)"/>
              </a:rPr>
              <a:t>Adopt a Multi-Layered Security Approach</a:t>
            </a:r>
            <a:endParaRPr lang="en-IN" sz="2200">
              <a:latin typeface="Calibri (Body)"/>
            </a:endParaRPr>
          </a:p>
          <a:p>
            <a:pPr marL="341630" indent="-342265" algn="just">
              <a:spcBef>
                <a:spcPts val="600"/>
              </a:spcBef>
            </a:pPr>
            <a:r>
              <a:rPr lang="en-IN" sz="2200">
                <a:latin typeface="Calibri (Body)"/>
              </a:rPr>
              <a:t>Authentication: Authorization: Encryption Auditing:</a:t>
            </a:r>
            <a:endParaRPr lang="en-IN" sz="2200">
              <a:latin typeface="Calibri (Body)"/>
            </a:endParaRPr>
          </a:p>
          <a:p>
            <a:pPr marL="341630" indent="-342265" algn="just">
              <a:spcBef>
                <a:spcPts val="600"/>
              </a:spcBef>
            </a:pPr>
            <a:r>
              <a:rPr lang="en-IN" sz="2200">
                <a:latin typeface="Calibri (Body)"/>
              </a:rPr>
              <a:t>Copy Your Backup Tapes</a:t>
            </a:r>
            <a:endParaRPr lang="en-IN" sz="2200">
              <a:latin typeface="Calibri (Body)"/>
            </a:endParaRPr>
          </a:p>
          <a:p>
            <a:pPr marL="341630" indent="-342265" algn="just">
              <a:spcBef>
                <a:spcPts val="600"/>
              </a:spcBef>
              <a:buNone/>
            </a:pPr>
            <a:r>
              <a:rPr lang="en-IN" sz="2200">
                <a:solidFill>
                  <a:srgbClr val="FF5050"/>
                </a:solidFill>
                <a:latin typeface="Calibri (Body)"/>
              </a:rPr>
              <a:t>4.  Communicating the processes to the concerning people</a:t>
            </a:r>
            <a:endParaRPr lang="en-IN" sz="2200">
              <a:solidFill>
                <a:srgbClr val="FF5050"/>
              </a:solidFill>
              <a:latin typeface="Calibri (Body)"/>
            </a:endParaRPr>
          </a:p>
          <a:p>
            <a:pPr marL="456565" indent="-457200" algn="just">
              <a:spcBef>
                <a:spcPts val="600"/>
              </a:spcBef>
            </a:pPr>
            <a:r>
              <a:rPr lang="en-IN" sz="2200">
                <a:latin typeface="Calibri (Body)"/>
              </a:rPr>
              <a:t>It is important to ensure that the people responsible for carrying out its security are informed and trained.</a:t>
            </a:r>
            <a:endParaRPr lang="en-IN" sz="2200">
              <a:latin typeface="Calibri (Body)"/>
            </a:endParaRPr>
          </a:p>
          <a:p>
            <a:pPr marL="456565" indent="-457200" algn="just">
              <a:spcBef>
                <a:spcPts val="600"/>
              </a:spcBef>
              <a:buNone/>
            </a:pPr>
            <a:r>
              <a:rPr lang="en-IN" sz="2200">
                <a:latin typeface="Calibri (Body)"/>
              </a:rPr>
              <a:t>•  Security policies are the most important aspect of assigning accountability, responsibility and authority.</a:t>
            </a:r>
            <a:endParaRPr lang="en-IN" sz="2200">
              <a:latin typeface="Calibri (Body)"/>
            </a:endParaRPr>
          </a:p>
          <a:p>
            <a:pPr marL="456565" indent="-457200" algn="just">
              <a:spcBef>
                <a:spcPts val="600"/>
              </a:spcBef>
              <a:buNone/>
            </a:pPr>
            <a:r>
              <a:rPr lang="en-IN" sz="2200">
                <a:solidFill>
                  <a:srgbClr val="FF5050"/>
                </a:solidFill>
                <a:latin typeface="Calibri (Body)"/>
              </a:rPr>
              <a:t>5. Executing and testing the process</a:t>
            </a:r>
            <a:endParaRPr lang="en-IN" sz="2200">
              <a:solidFill>
                <a:srgbClr val="FF5050"/>
              </a:solidFill>
              <a:latin typeface="Calibri (Body)"/>
            </a:endParaRPr>
          </a:p>
          <a:p>
            <a:pPr marL="456565" indent="-457200" algn="just">
              <a:spcBef>
                <a:spcPts val="600"/>
              </a:spcBef>
            </a:pPr>
            <a:r>
              <a:rPr lang="en-IN" sz="2200">
                <a:latin typeface="Calibri (Body)"/>
              </a:rPr>
              <a:t>Once the end-to-end plan has been developed, defined and communicated to the appropriate people, it is time to begin execution and testing process.</a:t>
            </a:r>
            <a:endParaRPr lang="en-IN" sz="2200">
              <a:latin typeface="Calibri (Body)"/>
            </a:endParaRPr>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 calcmode="lin" valueType="num">
                                      <p:cBhvr additive="base">
                                        <p:cTn id="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anim calcmode="lin" valueType="num">
                                      <p:cBhvr additive="base">
                                        <p:cTn id="11" dur="500" fill="hold"/>
                                        <p:tgtEl>
                                          <p:spTgt spid="26">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anim calcmode="lin" valueType="num">
                                      <p:cBhvr additive="base">
                                        <p:cTn id="15" dur="500" fill="hold"/>
                                        <p:tgtEl>
                                          <p:spTgt spid="26">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6">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anim calcmode="lin" valueType="num">
                                      <p:cBhvr additive="base">
                                        <p:cTn id="19" dur="500" fill="hold"/>
                                        <p:tgtEl>
                                          <p:spTgt spid="2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6">
                                            <p:txEl>
                                              <p:pRg st="4" end="4"/>
                                            </p:txEl>
                                          </p:spTgt>
                                        </p:tgtEl>
                                        <p:attrNameLst>
                                          <p:attrName>style.visibility</p:attrName>
                                        </p:attrNameLst>
                                      </p:cBhvr>
                                      <p:to>
                                        <p:strVal val="visible"/>
                                      </p:to>
                                    </p:set>
                                    <p:anim calcmode="lin" valueType="num">
                                      <p:cBhvr additive="base">
                                        <p:cTn id="25" dur="500" fill="hold"/>
                                        <p:tgtEl>
                                          <p:spTgt spid="26">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6">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6">
                                            <p:txEl>
                                              <p:pRg st="5" end="5"/>
                                            </p:txEl>
                                          </p:spTgt>
                                        </p:tgtEl>
                                        <p:attrNameLst>
                                          <p:attrName>style.visibility</p:attrName>
                                        </p:attrNameLst>
                                      </p:cBhvr>
                                      <p:to>
                                        <p:strVal val="visible"/>
                                      </p:to>
                                    </p:set>
                                    <p:anim calcmode="lin" valueType="num">
                                      <p:cBhvr additive="base">
                                        <p:cTn id="29" dur="500" fill="hold"/>
                                        <p:tgtEl>
                                          <p:spTgt spid="2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6">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6">
                                            <p:txEl>
                                              <p:pRg st="6" end="6"/>
                                            </p:txEl>
                                          </p:spTgt>
                                        </p:tgtEl>
                                        <p:attrNameLst>
                                          <p:attrName>style.visibility</p:attrName>
                                        </p:attrNameLst>
                                      </p:cBhvr>
                                      <p:to>
                                        <p:strVal val="visible"/>
                                      </p:to>
                                    </p:set>
                                    <p:anim calcmode="lin" valueType="num">
                                      <p:cBhvr additive="base">
                                        <p:cTn id="33" dur="500" fill="hold"/>
                                        <p:tgtEl>
                                          <p:spTgt spid="26">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6">
                                            <p:txEl>
                                              <p:pRg st="7" end="7"/>
                                            </p:txEl>
                                          </p:spTgt>
                                        </p:tgtEl>
                                        <p:attrNameLst>
                                          <p:attrName>style.visibility</p:attrName>
                                        </p:attrNameLst>
                                      </p:cBhvr>
                                      <p:to>
                                        <p:strVal val="visible"/>
                                      </p:to>
                                    </p:set>
                                    <p:anim calcmode="lin" valueType="num">
                                      <p:cBhvr additive="base">
                                        <p:cTn id="39" dur="500" fill="hold"/>
                                        <p:tgtEl>
                                          <p:spTgt spid="26">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6">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6">
                                            <p:txEl>
                                              <p:pRg st="8" end="8"/>
                                            </p:txEl>
                                          </p:spTgt>
                                        </p:tgtEl>
                                        <p:attrNameLst>
                                          <p:attrName>style.visibility</p:attrName>
                                        </p:attrNameLst>
                                      </p:cBhvr>
                                      <p:to>
                                        <p:strVal val="visible"/>
                                      </p:to>
                                    </p:set>
                                    <p:anim calcmode="lin" valueType="num">
                                      <p:cBhvr additive="base">
                                        <p:cTn id="43" dur="500" fill="hold"/>
                                        <p:tgtEl>
                                          <p:spTgt spid="26">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1071546"/>
            <a:ext cx="8229600" cy="428612"/>
          </a:xfrm>
        </p:spPr>
        <p:txBody>
          <a:bodyPr>
            <a:normAutofit/>
          </a:bodyPr>
          <a:lstStyle/>
          <a:p>
            <a:pPr algn="just"/>
            <a:r>
              <a:rPr lang="en-US" sz="2200">
                <a:latin typeface="Calibri (Body)"/>
              </a:rPr>
              <a:t>After successful completion of this course student will be able to -</a:t>
            </a:r>
            <a:endParaRPr lang="en-US" sz="2200">
              <a:latin typeface="Calibri (Body)"/>
            </a:endParaRPr>
          </a:p>
        </p:txBody>
      </p:sp>
      <p:sp>
        <p:nvSpPr>
          <p:cNvPr id="4" name="Date Placeholder 3"/>
          <p:cNvSpPr>
            <a:spLocks noGrp="1"/>
          </p:cNvSpPr>
          <p:nvPr>
            <p:ph type="dt" sz="half" idx="10"/>
          </p:nvPr>
        </p:nvSpPr>
        <p:spPr/>
        <p:txBody>
          <a:bodyPr/>
          <a:lstStyle/>
          <a:p>
            <a:fld id="{E8E706F0-C46F-4F42-A5CE-8EEBCC6153C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i="0" u="none" strike="noStrike" kern="1200" cap="none" spc="0" normalizeH="0" baseline="0" noProof="0">
                <a:ln>
                  <a:noFill/>
                </a:ln>
                <a:solidFill>
                  <a:schemeClr val="dk1"/>
                </a:solidFill>
                <a:effectLst/>
                <a:uLnTx/>
                <a:uFillTx/>
                <a:latin typeface="Calibri (Body)"/>
              </a:rPr>
              <a:t>Course</a:t>
            </a:r>
            <a:r>
              <a:rPr kumimoji="0" lang="en-US" sz="3000" i="0" u="none" strike="noStrike" kern="1200" cap="none" spc="0" normalizeH="0" noProof="0">
                <a:ln>
                  <a:noFill/>
                </a:ln>
                <a:solidFill>
                  <a:schemeClr val="dk1"/>
                </a:solidFill>
                <a:effectLst/>
                <a:uLnTx/>
                <a:uFillTx/>
                <a:latin typeface="Calibri (Body)"/>
              </a:rPr>
              <a:t> Outcome</a:t>
            </a:r>
            <a:endParaRPr kumimoji="0" lang="en-US" sz="3000" i="0" u="none" strike="noStrike" kern="1200" cap="none" spc="0" normalizeH="0" baseline="0" noProof="0">
              <a:ln>
                <a:noFill/>
              </a:ln>
              <a:solidFill>
                <a:schemeClr val="dk1"/>
              </a:solidFill>
              <a:effectLst/>
              <a:uLnTx/>
              <a:uFillTx/>
              <a:latin typeface="Calibri (Body)"/>
            </a:endParaRPr>
          </a:p>
        </p:txBody>
      </p:sp>
      <p:graphicFrame>
        <p:nvGraphicFramePr>
          <p:cNvPr id="9" name="Table 8"/>
          <p:cNvGraphicFramePr>
            <a:graphicFrameLocks noGrp="1"/>
          </p:cNvGraphicFramePr>
          <p:nvPr/>
        </p:nvGraphicFramePr>
        <p:xfrm>
          <a:off x="251520" y="1571613"/>
          <a:ext cx="8640960" cy="4914028"/>
        </p:xfrm>
        <a:graphic>
          <a:graphicData uri="http://schemas.openxmlformats.org/drawingml/2006/table">
            <a:tbl>
              <a:tblPr firstRow="1" bandRow="1">
                <a:tableStyleId>{5C22544A-7EE6-4342-B048-85BDC9FD1C3A}</a:tableStyleId>
              </a:tblPr>
              <a:tblGrid>
                <a:gridCol w="1186014"/>
                <a:gridCol w="6031007"/>
                <a:gridCol w="1423939"/>
              </a:tblGrid>
              <a:tr h="1134570">
                <a:tc>
                  <a:txBody>
                    <a:bodyPr/>
                    <a:lstStyle/>
                    <a:p>
                      <a:pPr algn="ctr"/>
                      <a:r>
                        <a:rPr lang="en-IN" sz="1800" b="1" kern="1200" dirty="0">
                          <a:solidFill>
                            <a:schemeClr val="lt1"/>
                          </a:solidFill>
                          <a:latin typeface="+mn-lt"/>
                          <a:ea typeface="+mn-ea"/>
                          <a:cs typeface="+mn-cs"/>
                        </a:rPr>
                        <a:t>COURSE OUTCOME NO.</a:t>
                      </a:r>
                      <a:endParaRPr lang="en-IN" b="1" dirty="0">
                        <a:latin typeface="+mn-lt"/>
                      </a:endParaRPr>
                    </a:p>
                  </a:txBody>
                  <a:tcPr/>
                </a:tc>
                <a:tc>
                  <a:txBody>
                    <a:bodyPr/>
                    <a:lstStyle/>
                    <a:p>
                      <a:pPr marL="0" algn="ctr" defTabSz="914400" rtl="0" eaLnBrk="1" latinLnBrk="0" hangingPunct="1"/>
                      <a:r>
                        <a:rPr lang="en-IN" sz="1800" b="1" kern="1200">
                          <a:solidFill>
                            <a:schemeClr val="lt1"/>
                          </a:solidFill>
                          <a:latin typeface="+mn-lt"/>
                          <a:ea typeface="+mn-ea"/>
                          <a:cs typeface="+mn-cs"/>
                        </a:rPr>
                        <a:t>COURSE OUTCOMES</a:t>
                      </a:r>
                      <a:endParaRPr lang="en-IN" sz="1800" b="1" kern="1200">
                        <a:solidFill>
                          <a:schemeClr val="lt1"/>
                        </a:solidFill>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effectLst/>
                        </a:rPr>
                        <a:t>Bloom’s Knowledge Level (KL)</a:t>
                      </a:r>
                      <a:endParaRPr lang="en-IN" sz="1800" dirty="0">
                        <a:effectLst/>
                        <a:latin typeface="Calibri (Body)"/>
                        <a:ea typeface="Times New Roman" panose="02020603050405020304" pitchFamily="18" charset="0"/>
                        <a:cs typeface="Times New Roman" panose="02020603050405020304" pitchFamily="18" charset="0"/>
                      </a:endParaRPr>
                    </a:p>
                    <a:p>
                      <a:pPr marL="0" algn="ctr" defTabSz="914400" rtl="0" eaLnBrk="1" latinLnBrk="0" hangingPunct="1"/>
                      <a:endParaRPr lang="en-IN" sz="1800" b="1" kern="1200" dirty="0">
                        <a:solidFill>
                          <a:schemeClr val="lt1"/>
                        </a:solidFill>
                        <a:latin typeface="+mn-lt"/>
                        <a:ea typeface="+mn-ea"/>
                        <a:cs typeface="+mn-cs"/>
                      </a:endParaRPr>
                    </a:p>
                  </a:txBody>
                  <a:tcPr/>
                </a:tc>
              </a:tr>
              <a:tr h="724553">
                <a:tc>
                  <a:txBody>
                    <a:bodyPr/>
                    <a:lstStyle/>
                    <a:p>
                      <a:pPr algn="ctr"/>
                      <a:r>
                        <a:rPr lang="en-US" sz="1600" b="1">
                          <a:latin typeface="+mn-lt"/>
                        </a:rPr>
                        <a:t>CO1</a:t>
                      </a:r>
                      <a:endParaRPr lang="en-IN" sz="1600" b="1">
                        <a:latin typeface="+mn-lt"/>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dirty="0">
                          <a:effectLst/>
                        </a:rPr>
                        <a:t>Analyze the cyber security needs of an organization.</a:t>
                      </a:r>
                      <a:endParaRPr lang="en-IN" sz="1600" dirty="0">
                        <a:effectLst/>
                        <a:latin typeface="Calibri (Body)"/>
                        <a:ea typeface="Times New Roman" panose="02020603050405020304" pitchFamily="18" charset="0"/>
                        <a:cs typeface="Times New Roman" panose="02020603050405020304" pitchFamily="18" charset="0"/>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a:solidFill>
                            <a:schemeClr val="dk1"/>
                          </a:solidFill>
                          <a:effectLst/>
                          <a:latin typeface="+mn-lt"/>
                          <a:ea typeface="+mn-ea"/>
                          <a:cs typeface="+mn-cs"/>
                        </a:rPr>
                        <a:t>K4</a:t>
                      </a:r>
                      <a:endParaRPr lang="en-IN" sz="1600" kern="1200">
                        <a:solidFill>
                          <a:schemeClr val="dk1"/>
                        </a:solidFill>
                        <a:effectLst/>
                        <a:latin typeface="+mn-lt"/>
                        <a:ea typeface="+mn-ea"/>
                        <a:cs typeface="+mn-cs"/>
                      </a:endParaRPr>
                    </a:p>
                  </a:txBody>
                  <a:tcPr marL="68580" marR="68580" marT="0" marB="0">
                    <a:solidFill>
                      <a:schemeClr val="bg1"/>
                    </a:solidFill>
                  </a:tcPr>
                </a:tc>
              </a:tr>
              <a:tr h="564110">
                <a:tc>
                  <a:txBody>
                    <a:bodyPr/>
                    <a:lstStyle/>
                    <a:p>
                      <a:pPr algn="ctr"/>
                      <a:r>
                        <a:rPr lang="en-US" sz="1600" b="1">
                          <a:latin typeface="+mn-lt"/>
                        </a:rPr>
                        <a:t>CO2</a:t>
                      </a:r>
                      <a:endParaRPr lang="en-IN" sz="1600" b="1">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Identify and examine software vulnerabilities and security solutions.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a:solidFill>
                            <a:schemeClr val="dk1"/>
                          </a:solidFill>
                          <a:effectLst/>
                          <a:latin typeface="+mn-lt"/>
                          <a:ea typeface="+mn-ea"/>
                          <a:cs typeface="+mn-cs"/>
                        </a:rPr>
                        <a:t>K1, K3</a:t>
                      </a:r>
                      <a:endParaRPr lang="en-IN" sz="1600" kern="1200">
                        <a:solidFill>
                          <a:schemeClr val="dk1"/>
                        </a:solidFill>
                        <a:effectLst/>
                        <a:latin typeface="+mn-lt"/>
                        <a:ea typeface="+mn-ea"/>
                        <a:cs typeface="+mn-cs"/>
                      </a:endParaRPr>
                    </a:p>
                  </a:txBody>
                  <a:tcPr marL="68580" marR="68580" marT="0" marB="0">
                    <a:solidFill>
                      <a:schemeClr val="bg1">
                        <a:lumMod val="95000"/>
                      </a:schemeClr>
                    </a:solidFill>
                  </a:tcPr>
                </a:tc>
              </a:tr>
              <a:tr h="787169">
                <a:tc>
                  <a:txBody>
                    <a:bodyPr/>
                    <a:lstStyle/>
                    <a:p>
                      <a:pPr algn="ctr"/>
                      <a:r>
                        <a:rPr lang="en-US" sz="1600" b="1">
                          <a:latin typeface="+mn-lt"/>
                        </a:rPr>
                        <a:t>CO3</a:t>
                      </a:r>
                      <a:endParaRPr lang="en-IN" sz="1600" b="1">
                        <a:latin typeface="+mn-lt"/>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Comprehend IT Assets security (hardware and Software) and performance indicators.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accent6"/>
                    </a:solidFill>
                  </a:tcPr>
                </a:tc>
                <a:tc>
                  <a:txBody>
                    <a:bodyPr/>
                    <a:lstStyle/>
                    <a:p>
                      <a:pPr marL="0" algn="ctr" defTabSz="914400" rtl="0" eaLnBrk="1" latinLnBrk="0" hangingPunct="1"/>
                      <a:r>
                        <a:rPr lang="en-US" sz="1600" kern="1200">
                          <a:solidFill>
                            <a:schemeClr val="dk1"/>
                          </a:solidFill>
                          <a:effectLst/>
                          <a:latin typeface="+mn-lt"/>
                          <a:ea typeface="+mn-ea"/>
                          <a:cs typeface="+mn-cs"/>
                        </a:rPr>
                        <a:t>K2</a:t>
                      </a:r>
                      <a:endParaRPr lang="en-IN" sz="1600" kern="1200">
                        <a:solidFill>
                          <a:schemeClr val="dk1"/>
                        </a:solidFill>
                        <a:effectLst/>
                        <a:latin typeface="+mn-lt"/>
                        <a:ea typeface="+mn-ea"/>
                        <a:cs typeface="+mn-cs"/>
                      </a:endParaRPr>
                    </a:p>
                  </a:txBody>
                  <a:tcPr marL="68580" marR="68580" marT="0" marB="0">
                    <a:solidFill>
                      <a:schemeClr val="accent6"/>
                    </a:solidFill>
                  </a:tcPr>
                </a:tc>
              </a:tr>
              <a:tr h="787169">
                <a:tc>
                  <a:txBody>
                    <a:bodyPr/>
                    <a:lstStyle/>
                    <a:p>
                      <a:pPr algn="ctr"/>
                      <a:r>
                        <a:rPr lang="en-US" sz="1600" b="1">
                          <a:latin typeface="+mn-lt"/>
                        </a:rPr>
                        <a:t>CO4</a:t>
                      </a:r>
                      <a:endParaRPr lang="en-IN" sz="1600" b="1">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Measure the performance and encoding strategies of security systems.</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a:solidFill>
                            <a:schemeClr val="dk1"/>
                          </a:solidFill>
                          <a:effectLst/>
                          <a:latin typeface="+mn-lt"/>
                          <a:ea typeface="+mn-ea"/>
                          <a:cs typeface="+mn-cs"/>
                        </a:rPr>
                        <a:t>K3, K5</a:t>
                      </a:r>
                      <a:endParaRPr lang="en-IN" sz="1600" kern="1200">
                        <a:solidFill>
                          <a:schemeClr val="dk1"/>
                        </a:solidFill>
                        <a:effectLst/>
                        <a:latin typeface="+mn-lt"/>
                        <a:ea typeface="+mn-ea"/>
                        <a:cs typeface="+mn-cs"/>
                      </a:endParaRPr>
                    </a:p>
                  </a:txBody>
                  <a:tcPr marL="68580" marR="68580" marT="0" marB="0">
                    <a:solidFill>
                      <a:schemeClr val="bg1">
                        <a:lumMod val="95000"/>
                      </a:schemeClr>
                    </a:solidFill>
                  </a:tcPr>
                </a:tc>
              </a:tr>
              <a:tr h="787169">
                <a:tc>
                  <a:txBody>
                    <a:bodyPr/>
                    <a:lstStyle/>
                    <a:p>
                      <a:pPr algn="ctr"/>
                      <a:r>
                        <a:rPr lang="en-US" sz="1600" b="1">
                          <a:latin typeface="+mn-lt"/>
                        </a:rPr>
                        <a:t>CO5</a:t>
                      </a:r>
                      <a:endParaRPr lang="en-IN" sz="1600" b="1">
                        <a:latin typeface="+mn-lt"/>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mn-lt"/>
                          <a:ea typeface="+mn-ea"/>
                          <a:cs typeface="+mn-cs"/>
                        </a:rPr>
                        <a:t>Understand and apply cyber security methods and policies to enhance current scenario security.</a:t>
                      </a:r>
                      <a:endParaRPr lang="en-IN" sz="1600" kern="1200" dirty="0">
                        <a:solidFill>
                          <a:schemeClr val="dk1"/>
                        </a:solidFill>
                        <a:effectLst/>
                        <a:latin typeface="+mn-lt"/>
                        <a:ea typeface="+mn-ea"/>
                        <a:cs typeface="+mn-cs"/>
                      </a:endParaRPr>
                    </a:p>
                    <a:p>
                      <a:pPr marL="27305" indent="-274320" algn="l">
                        <a:lnSpc>
                          <a:spcPct val="115000"/>
                        </a:lnSpc>
                        <a:spcAft>
                          <a:spcPts val="0"/>
                        </a:spcAft>
                      </a:pPr>
                      <a:endParaRPr lang="en-IN" sz="1600" b="0" kern="1200" dirty="0">
                        <a:solidFill>
                          <a:srgbClr val="000000"/>
                        </a:solidFill>
                        <a:latin typeface="+mn-lt"/>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mn-lt"/>
                          <a:ea typeface="+mn-ea"/>
                          <a:cs typeface="+mn-cs"/>
                        </a:rPr>
                        <a:t>K2, K3</a:t>
                      </a:r>
                      <a:endParaRPr lang="en-IN" sz="1600" kern="1200" dirty="0">
                        <a:solidFill>
                          <a:schemeClr val="dk1"/>
                        </a:solidFill>
                        <a:effectLst/>
                        <a:latin typeface="+mn-lt"/>
                        <a:ea typeface="+mn-ea"/>
                        <a:cs typeface="+mn-cs"/>
                      </a:endParaRPr>
                    </a:p>
                  </a:txBody>
                  <a:tcPr marL="68580" marR="68580" marT="0" marB="0">
                    <a:solidFill>
                      <a:schemeClr val="bg1">
                        <a:lumMod val="95000"/>
                      </a:schemeClr>
                    </a:solidFill>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3</a:t>
            </a:r>
            <a:endParaRPr lang="en-US"/>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B0AB1083-3B66-4E5F-A32D-7EDDAE7A077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Daily Quiz</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sp>
        <p:nvSpPr>
          <p:cNvPr id="10" name="Content Placeholder 2"/>
          <p:cNvSpPr txBox="1"/>
          <p:nvPr/>
        </p:nvSpPr>
        <p:spPr>
          <a:xfrm>
            <a:off x="685800" y="1295400"/>
            <a:ext cx="8229600" cy="4525963"/>
          </a:xfrm>
          <a:prstGeom prst="rect">
            <a:avLst/>
          </a:prstGeom>
        </p:spPr>
        <p:txBody>
          <a:bodyPr vert="horz" lIns="91440" tIns="45720" rIns="91440" bIns="45720" rtlCol="0">
            <a:normAutofit/>
          </a:bodyPr>
          <a:lstStyle/>
          <a:p>
            <a:pPr marL="457200" indent="-457200">
              <a:spcBef>
                <a:spcPts val="600"/>
              </a:spcBef>
              <a:spcAft>
                <a:spcPts val="2400"/>
              </a:spcAft>
              <a:buFont typeface="+mj-lt"/>
              <a:buAutoNum type="arabicPeriod"/>
            </a:pPr>
            <a:r>
              <a:rPr lang="en-US" sz="2200">
                <a:latin typeface="Calibri (Body)"/>
              </a:rPr>
              <a:t>What is Biometric security?</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Differentiate authentication and authorization.</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What are </a:t>
            </a:r>
            <a:r>
              <a:rPr lang="en-IN" sz="2200">
                <a:latin typeface="Calibri (Body)"/>
              </a:rPr>
              <a:t>Security Issues with Hardware</a:t>
            </a:r>
            <a:r>
              <a:rPr lang="en-US" sz="2200">
                <a:latin typeface="Calibri (Body)"/>
              </a:rPr>
              <a:t>?</a:t>
            </a:r>
            <a:endParaRPr lang="en-IN" sz="2200">
              <a:latin typeface="Calibri (Body)"/>
            </a:endParaRPr>
          </a:p>
          <a:p>
            <a:pPr marL="457200" indent="-457200">
              <a:spcBef>
                <a:spcPts val="600"/>
              </a:spcBef>
              <a:spcAft>
                <a:spcPts val="2400"/>
              </a:spcAft>
              <a:buFont typeface="+mj-lt"/>
              <a:buAutoNum type="arabicPeriod"/>
            </a:pPr>
            <a:r>
              <a:rPr lang="en-US" sz="2200">
                <a:latin typeface="Calibri (Body)"/>
              </a:rPr>
              <a:t>What is memory protection</a:t>
            </a:r>
            <a:r>
              <a:rPr lang="en-IN" sz="2200">
                <a:latin typeface="Calibri (Body)"/>
              </a:rPr>
              <a:t>?</a:t>
            </a:r>
            <a:endParaRPr lang="en-IN" sz="2200">
              <a:latin typeface="Calibri (Body)"/>
            </a:endParaRPr>
          </a:p>
          <a:p>
            <a:pPr marL="457200" indent="-457200">
              <a:spcBef>
                <a:spcPts val="600"/>
              </a:spcBef>
              <a:spcAft>
                <a:spcPts val="2400"/>
              </a:spcAft>
              <a:buFont typeface="+mj-lt"/>
              <a:buAutoNum type="arabicPeriod"/>
            </a:pPr>
            <a:r>
              <a:rPr lang="en-IN" sz="2200">
                <a:latin typeface="Calibri (Body)"/>
              </a:rPr>
              <a:t>What are the Open and Closed Systems?</a:t>
            </a:r>
            <a:endParaRPr lang="en-IN" sz="2200">
              <a:latin typeface="Calibri (Body)"/>
            </a:endParaRPr>
          </a:p>
          <a:p>
            <a:pPr marL="457200" marR="0" lvl="0" indent="-457200" algn="l" defTabSz="914400" rtl="0" eaLnBrk="1" fontAlgn="auto" latinLnBrk="0" hangingPunct="1">
              <a:lnSpc>
                <a:spcPct val="100000"/>
              </a:lnSpc>
              <a:spcBef>
                <a:spcPts val="600"/>
              </a:spcBef>
              <a:spcAft>
                <a:spcPts val="2400"/>
              </a:spcAft>
              <a:buClrTx/>
              <a:buSzTx/>
              <a:buFont typeface="+mj-lt"/>
              <a:buAutoNum type="arabicPeriod"/>
              <a:defRPr/>
            </a:pPr>
            <a:endParaRPr kumimoji="0" lang="en-US" sz="2200" b="0" i="0" u="none" strike="noStrike" kern="1200" cap="none" spc="0" normalizeH="0" baseline="0" noProof="0">
              <a:ln>
                <a:noFill/>
              </a:ln>
              <a:solidFill>
                <a:schemeClr val="tx1"/>
              </a:solidFill>
              <a:effectLst/>
              <a:uLnTx/>
              <a:uFillTx/>
              <a:latin typeface="Calibri (Body)"/>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43520"/>
          </a:xfrm>
        </p:spPr>
        <p:txBody>
          <a:bodyPr>
            <a:normAutofit fontScale="92500" lnSpcReduction="20000"/>
          </a:bodyPr>
          <a:lstStyle/>
          <a:p>
            <a:pPr marL="457200" indent="-457200" algn="just">
              <a:buFont typeface="+mj-lt"/>
              <a:buAutoNum type="arabicPeriod"/>
            </a:pPr>
            <a:r>
              <a:rPr lang="en-US" sz="2400">
                <a:latin typeface="Calibri (Body)"/>
              </a:rPr>
              <a:t>What do you mean by Application Security? Name the two protocol use for Email Security and Explain? </a:t>
            </a:r>
            <a:endParaRPr lang="en-US" sz="2400">
              <a:latin typeface="Calibri (Body)"/>
            </a:endParaRPr>
          </a:p>
          <a:p>
            <a:pPr marL="457200" indent="-457200" algn="just">
              <a:buFont typeface="+mj-lt"/>
              <a:buAutoNum type="arabicPeriod"/>
            </a:pPr>
            <a:r>
              <a:rPr lang="en-IN" sz="2400">
                <a:latin typeface="Calibri (Body)"/>
              </a:rPr>
              <a:t>Elaborate the term access control? What is include in authorization process for (File, Program, Data rights) and explain the all types of control?</a:t>
            </a:r>
            <a:endParaRPr lang="en-IN" sz="2400">
              <a:latin typeface="Calibri (Body)"/>
            </a:endParaRPr>
          </a:p>
          <a:p>
            <a:pPr marL="457200" indent="-457200" algn="just">
              <a:buFont typeface="+mj-lt"/>
              <a:buAutoNum type="arabicPeriod"/>
            </a:pPr>
            <a:r>
              <a:rPr lang="en-US" sz="2400">
                <a:latin typeface="Calibri (Body)"/>
              </a:rPr>
              <a:t>Define Vendor challenges and user challenges for application security?</a:t>
            </a:r>
            <a:endParaRPr lang="en-US" sz="2400">
              <a:latin typeface="Calibri (Body)"/>
            </a:endParaRPr>
          </a:p>
          <a:p>
            <a:pPr marL="457200" indent="-457200" algn="just">
              <a:buFont typeface="+mj-lt"/>
              <a:buAutoNum type="arabicPeriod"/>
            </a:pPr>
            <a:r>
              <a:rPr lang="en-US" sz="2400">
                <a:latin typeface="Calibri (Body)"/>
              </a:rPr>
              <a:t>Write a short note on data disposal.</a:t>
            </a:r>
            <a:endParaRPr lang="en-US" sz="2400">
              <a:latin typeface="Calibri (Body)"/>
            </a:endParaRPr>
          </a:p>
          <a:p>
            <a:pPr marL="457200" indent="-457200" algn="just">
              <a:buFont typeface="+mj-lt"/>
              <a:buAutoNum type="arabicPeriod"/>
            </a:pPr>
            <a:r>
              <a:rPr lang="en-US" sz="2400">
                <a:latin typeface="Calibri (Body)"/>
              </a:rPr>
              <a:t>What do you mean by physical security of IT assets? </a:t>
            </a:r>
            <a:endParaRPr lang="en-US" sz="2400">
              <a:latin typeface="Calibri (Body)"/>
            </a:endParaRPr>
          </a:p>
          <a:p>
            <a:pPr marL="457200" indent="-457200" algn="just">
              <a:buFont typeface="+mj-lt"/>
              <a:buAutoNum type="arabicPeriod"/>
            </a:pPr>
            <a:r>
              <a:rPr lang="en-US" sz="2400">
                <a:latin typeface="Calibri (Body)"/>
              </a:rPr>
              <a:t> Explain Information security governance. </a:t>
            </a:r>
            <a:endParaRPr lang="en-US" sz="2400">
              <a:latin typeface="Calibri (Body)"/>
            </a:endParaRPr>
          </a:p>
          <a:p>
            <a:pPr marL="457200" indent="-457200" algn="just">
              <a:buFont typeface="+mj-lt"/>
              <a:buAutoNum type="arabicPeriod"/>
            </a:pPr>
            <a:r>
              <a:rPr lang="en-US" sz="2400">
                <a:latin typeface="Calibri (Body)"/>
              </a:rPr>
              <a:t>Write design Security Issues in Hardware, Data Storage   &amp; Downloadable Devices?</a:t>
            </a:r>
            <a:endParaRPr lang="en-US" sz="2400">
              <a:latin typeface="Calibri (Body)"/>
            </a:endParaRPr>
          </a:p>
          <a:p>
            <a:pPr marL="457200" indent="-457200" algn="just">
              <a:buFont typeface="+mj-lt"/>
              <a:buAutoNum type="arabicPeriod"/>
            </a:pPr>
            <a:r>
              <a:rPr lang="en-IN" sz="2400">
                <a:latin typeface="Calibri (Body)"/>
              </a:rPr>
              <a:t>What are the different Measures of Backup Security</a:t>
            </a:r>
            <a:endParaRPr lang="en-IN" sz="2400">
              <a:latin typeface="Calibri (Body)"/>
            </a:endParaRPr>
          </a:p>
          <a:p>
            <a:pPr marL="457200" indent="-457200" algn="just">
              <a:buFont typeface="+mj-lt"/>
              <a:buAutoNum type="arabicPeriod"/>
            </a:pPr>
            <a:r>
              <a:rPr lang="en-US" sz="2400">
                <a:latin typeface="Calibri (Body)"/>
              </a:rPr>
              <a:t>What are the different types of Biometric? </a:t>
            </a:r>
            <a:endParaRPr lang="en-US" sz="2400">
              <a:latin typeface="Calibri (Body)"/>
            </a:endParaRPr>
          </a:p>
          <a:p>
            <a:pPr marL="457200" indent="-457200" algn="just">
              <a:buFont typeface="+mj-lt"/>
              <a:buAutoNum type="arabicPeriod"/>
            </a:pPr>
            <a:r>
              <a:rPr lang="en-US" sz="2400">
                <a:latin typeface="Calibri (Body)"/>
              </a:rPr>
              <a:t>Explain the </a:t>
            </a:r>
            <a:r>
              <a:rPr lang="en-IN" sz="2400">
                <a:latin typeface="Calibri (Body)"/>
              </a:rPr>
              <a:t>Principles for Secure System Design.</a:t>
            </a:r>
            <a:endParaRPr lang="en-US" sz="2400">
              <a:latin typeface="Calibri (Body)"/>
            </a:endParaRPr>
          </a:p>
          <a:p>
            <a:pPr marL="457200" indent="-457200" algn="just">
              <a:buFont typeface="+mj-lt"/>
              <a:buAutoNum type="arabicPeriod"/>
            </a:pPr>
            <a:endParaRPr lang="en-IN" sz="2400">
              <a:latin typeface="Calibri (Body)"/>
            </a:endParaRPr>
          </a:p>
          <a:p>
            <a:pPr algn="just"/>
            <a:endParaRPr lang="en-US" sz="2400">
              <a:latin typeface="Calibri (Body)"/>
            </a:endParaRPr>
          </a:p>
          <a:p>
            <a:pPr algn="just"/>
            <a:endParaRPr lang="en-US" sz="2400"/>
          </a:p>
          <a:p>
            <a:pPr algn="just"/>
            <a:endParaRPr lang="en-US" sz="2200">
              <a:latin typeface="Calibri (Body)"/>
            </a:endParaRPr>
          </a:p>
        </p:txBody>
      </p:sp>
      <p:sp>
        <p:nvSpPr>
          <p:cNvPr id="4" name="Date Placeholder 3"/>
          <p:cNvSpPr>
            <a:spLocks noGrp="1"/>
          </p:cNvSpPr>
          <p:nvPr>
            <p:ph type="dt" sz="half" idx="10"/>
          </p:nvPr>
        </p:nvSpPr>
        <p:spPr/>
        <p:txBody>
          <a:bodyPr/>
          <a:lstStyle/>
          <a:p>
            <a:fld id="{C2EBD2EE-27C0-40B5-8D06-638C16398B8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Weekly</a:t>
            </a:r>
            <a:r>
              <a:rPr kumimoji="0" lang="en-US" sz="3000" b="0" i="0" u="none" strike="noStrike" kern="1200" cap="none" spc="0" normalizeH="0" noProof="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spcAft>
                <a:spcPts val="1200"/>
              </a:spcAft>
            </a:pPr>
            <a:r>
              <a:rPr lang="en-US" sz="2200">
                <a:hlinkClick r:id="rId1"/>
              </a:rPr>
              <a:t>https://youtu.be/snJGzyXzVec</a:t>
            </a:r>
            <a:endParaRPr lang="en-US" sz="2200"/>
          </a:p>
          <a:p>
            <a:pPr>
              <a:spcAft>
                <a:spcPts val="1200"/>
              </a:spcAft>
            </a:pPr>
            <a:r>
              <a:rPr lang="en-US" sz="2200">
                <a:hlinkClick r:id="rId2"/>
              </a:rPr>
              <a:t>https://youtu.be/8caqok3ah8o</a:t>
            </a:r>
            <a:endParaRPr lang="en-US" sz="2200"/>
          </a:p>
          <a:p>
            <a:pPr>
              <a:spcAft>
                <a:spcPts val="1200"/>
              </a:spcAft>
            </a:pPr>
            <a:r>
              <a:rPr lang="en-US" sz="2200">
                <a:hlinkClick r:id="rId3"/>
              </a:rPr>
              <a:t>https://youtu.be/WPU2eisvqXE</a:t>
            </a:r>
            <a:endParaRPr lang="en-US" sz="2200"/>
          </a:p>
          <a:p>
            <a:pPr>
              <a:spcAft>
                <a:spcPts val="1200"/>
              </a:spcAft>
            </a:pPr>
            <a:r>
              <a:rPr lang="en-US" sz="2200">
                <a:hlinkClick r:id="rId4"/>
              </a:rPr>
              <a:t>https://youtu.be/cUvMIOdaSBs</a:t>
            </a:r>
            <a:endParaRPr lang="en-US" sz="2200"/>
          </a:p>
          <a:p>
            <a:pPr>
              <a:spcAft>
                <a:spcPts val="1200"/>
              </a:spcAft>
            </a:pPr>
            <a:r>
              <a:rPr lang="en-US" sz="2200">
                <a:hlinkClick r:id="rId5"/>
              </a:rPr>
              <a:t>https://youtu.be/0a264Edp5l0</a:t>
            </a:r>
            <a:endParaRPr lang="en-US" sz="2200"/>
          </a:p>
          <a:p>
            <a:pPr>
              <a:spcAft>
                <a:spcPts val="1200"/>
              </a:spcAft>
            </a:pPr>
            <a:r>
              <a:rPr lang="en-US" sz="2200">
                <a:hlinkClick r:id="rId6"/>
              </a:rPr>
              <a:t>https://youtu.be/Ye2H1n2MtIc</a:t>
            </a:r>
            <a:endParaRPr lang="en-US" sz="2200"/>
          </a:p>
          <a:p>
            <a:pPr>
              <a:spcAft>
                <a:spcPts val="1200"/>
              </a:spcAft>
            </a:pPr>
            <a:r>
              <a:rPr lang="en-US" sz="2200">
                <a:hlinkClick r:id="rId7"/>
              </a:rPr>
              <a:t>https://youtu.be/xwgecIX3E4I</a:t>
            </a:r>
            <a:endParaRPr lang="en-US" sz="2200"/>
          </a:p>
          <a:p>
            <a:pPr>
              <a:spcAft>
                <a:spcPts val="1200"/>
              </a:spcAft>
            </a:pPr>
            <a:endParaRPr lang="en-US" sz="2000"/>
          </a:p>
          <a:p>
            <a:endParaRPr lang="en-US" sz="2000"/>
          </a:p>
          <a:p>
            <a:endParaRPr lang="en-US" sz="2000"/>
          </a:p>
          <a:p>
            <a:endParaRPr lang="en-US" sz="2000"/>
          </a:p>
          <a:p>
            <a:endParaRPr lang="en-US" sz="2000"/>
          </a:p>
          <a:p>
            <a:pPr>
              <a:buNone/>
            </a:pPr>
            <a:endParaRPr lang="en-US" sz="2000"/>
          </a:p>
        </p:txBody>
      </p:sp>
      <p:sp>
        <p:nvSpPr>
          <p:cNvPr id="4" name="Date Placeholder 3"/>
          <p:cNvSpPr>
            <a:spLocks noGrp="1"/>
          </p:cNvSpPr>
          <p:nvPr>
            <p:ph type="dt" sz="half" idx="10"/>
          </p:nvPr>
        </p:nvSpPr>
        <p:spPr/>
        <p:txBody>
          <a:bodyPr/>
          <a:lstStyle/>
          <a:p>
            <a:fld id="{F1E71260-2A4A-4989-BC8A-EE8F8EC75C6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0" i="0" u="none" strike="noStrike" kern="1200" cap="none" spc="0" normalizeH="0" baseline="0" noProof="0">
                <a:ln>
                  <a:noFill/>
                </a:ln>
                <a:solidFill>
                  <a:schemeClr val="dk1"/>
                </a:solidFill>
                <a:effectLst/>
                <a:uLnTx/>
                <a:uFillTx/>
                <a:latin typeface="+mn-lt"/>
                <a:ea typeface="+mn-ea"/>
                <a:cs typeface="+mn-cs"/>
              </a:rPr>
              <a:t>Topic</a:t>
            </a:r>
            <a:r>
              <a:rPr kumimoji="0" lang="en-US" sz="2400" b="0" i="0" u="none" strike="noStrike" kern="1200" cap="none" spc="0" normalizeH="0" noProof="0">
                <a:ln>
                  <a:noFill/>
                </a:ln>
                <a:solidFill>
                  <a:schemeClr val="dk1"/>
                </a:solidFill>
                <a:effectLst/>
                <a:uLnTx/>
                <a:uFillTx/>
                <a:latin typeface="+mn-lt"/>
                <a:ea typeface="+mn-ea"/>
                <a:cs typeface="+mn-cs"/>
              </a:rPr>
              <a:t> Links</a:t>
            </a:r>
            <a:endParaRPr kumimoji="0" lang="en-US" sz="24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8"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9"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anose="05000000000000000000" pitchFamily="2" charset="2"/>
              <a:buChar char="Ø"/>
            </a:pPr>
            <a:r>
              <a:rPr lang="en-US" sz="2200">
                <a:solidFill>
                  <a:srgbClr val="FF0000"/>
                </a:solidFill>
                <a:latin typeface="Calibri (Body)"/>
              </a:rPr>
              <a:t>Secure information systems are developed by:</a:t>
            </a:r>
            <a:endParaRPr lang="en-IN" sz="2200">
              <a:solidFill>
                <a:srgbClr val="FF0000"/>
              </a:solidFill>
              <a:latin typeface="Calibri (Body)"/>
            </a:endParaRPr>
          </a:p>
          <a:p>
            <a:pPr lvl="0" algn="just">
              <a:spcBef>
                <a:spcPts val="0"/>
              </a:spcBef>
              <a:buNone/>
            </a:pPr>
            <a:r>
              <a:rPr lang="en-US" sz="2200">
                <a:latin typeface="Calibri (Body)"/>
              </a:rPr>
              <a:t>	a)Integrating security with the system after it has  been </a:t>
            </a:r>
            <a:endParaRPr lang="en-US" sz="2200">
              <a:latin typeface="Calibri (Body)"/>
            </a:endParaRPr>
          </a:p>
          <a:p>
            <a:pPr lvl="0" algn="just">
              <a:spcBef>
                <a:spcPts val="0"/>
              </a:spcBef>
              <a:buNone/>
            </a:pPr>
            <a:r>
              <a:rPr lang="en-US" sz="2200">
                <a:latin typeface="Calibri (Body)"/>
              </a:rPr>
              <a:t>	   developed</a:t>
            </a:r>
            <a:endParaRPr lang="en-IN" sz="2200">
              <a:latin typeface="Calibri (Body)"/>
            </a:endParaRPr>
          </a:p>
          <a:p>
            <a:pPr lvl="0">
              <a:spcBef>
                <a:spcPts val="0"/>
              </a:spcBef>
              <a:buNone/>
            </a:pPr>
            <a:r>
              <a:rPr lang="en-US" sz="2200">
                <a:latin typeface="Calibri (Body)"/>
              </a:rPr>
              <a:t>	b) Never integrating security with the information system</a:t>
            </a:r>
            <a:endParaRPr lang="en-IN" sz="2200">
              <a:latin typeface="Calibri (Body)"/>
            </a:endParaRPr>
          </a:p>
          <a:p>
            <a:pPr lvl="0" algn="just">
              <a:spcBef>
                <a:spcPts val="0"/>
              </a:spcBef>
              <a:buNone/>
            </a:pPr>
            <a:r>
              <a:rPr lang="en-US" sz="2200">
                <a:latin typeface="Calibri (Body)"/>
              </a:rPr>
              <a:t>	c) Keeping security as a separate action until the last step of</a:t>
            </a:r>
            <a:endParaRPr lang="en-US" sz="2200">
              <a:latin typeface="Calibri (Body)"/>
            </a:endParaRPr>
          </a:p>
          <a:p>
            <a:pPr lvl="0" algn="just">
              <a:spcBef>
                <a:spcPts val="0"/>
              </a:spcBef>
              <a:buNone/>
            </a:pPr>
            <a:r>
              <a:rPr lang="en-US" sz="2200">
                <a:latin typeface="Calibri (Body)"/>
              </a:rPr>
              <a:t>	   the system development</a:t>
            </a:r>
            <a:endParaRPr lang="en-IN" sz="2200">
              <a:latin typeface="Calibri (Body)"/>
            </a:endParaRPr>
          </a:p>
          <a:p>
            <a:pPr algn="just">
              <a:spcBef>
                <a:spcPts val="0"/>
              </a:spcBef>
              <a:buNone/>
            </a:pPr>
            <a:r>
              <a:rPr lang="en-IN" sz="2200" b="1">
                <a:latin typeface="Calibri (Body)"/>
              </a:rPr>
              <a:t>	d) Integrating risk analysis and management activities at</a:t>
            </a:r>
            <a:endParaRPr lang="en-IN" sz="2200" b="1">
              <a:latin typeface="Calibri (Body)"/>
            </a:endParaRPr>
          </a:p>
          <a:p>
            <a:pPr algn="just">
              <a:spcBef>
                <a:spcPts val="0"/>
              </a:spcBef>
              <a:buNone/>
            </a:pPr>
            <a:r>
              <a:rPr lang="en-IN" sz="2200" b="1">
                <a:latin typeface="Calibri (Body)"/>
              </a:rPr>
              <a:t>	    the start of the system development lifecycle and</a:t>
            </a:r>
            <a:endParaRPr lang="en-IN" sz="2200" b="1">
              <a:latin typeface="Calibri (Body)"/>
            </a:endParaRPr>
          </a:p>
          <a:p>
            <a:pPr algn="just">
              <a:spcBef>
                <a:spcPts val="0"/>
              </a:spcBef>
              <a:buNone/>
            </a:pPr>
            <a:r>
              <a:rPr lang="en-IN" sz="2200" b="1">
                <a:latin typeface="Calibri (Body)"/>
              </a:rPr>
              <a:t>	    continuing throughout the cycle</a:t>
            </a:r>
            <a:endParaRPr lang="en-IN" sz="2200" b="1">
              <a:latin typeface="Calibri (Body)"/>
            </a:endParaRPr>
          </a:p>
          <a:p>
            <a:pPr>
              <a:buFont typeface="Wingdings" panose="05000000000000000000" pitchFamily="2" charset="2"/>
              <a:buChar char="Ø"/>
            </a:pPr>
            <a:r>
              <a:rPr lang="en-US" sz="2200">
                <a:solidFill>
                  <a:srgbClr val="FF0000"/>
                </a:solidFill>
                <a:latin typeface="Calibri (Body)"/>
              </a:rPr>
              <a:t>Which of the following is a control gate in the development phase?</a:t>
            </a:r>
            <a:endParaRPr lang="en-IN" sz="2200">
              <a:solidFill>
                <a:srgbClr val="FF0000"/>
              </a:solidFill>
              <a:latin typeface="Calibri (Body)"/>
            </a:endParaRPr>
          </a:p>
          <a:p>
            <a:pPr lvl="0">
              <a:buNone/>
            </a:pPr>
            <a:r>
              <a:rPr lang="en-US" sz="2200">
                <a:latin typeface="Calibri (Body)"/>
              </a:rPr>
              <a:t>	a) Authorizing the decision</a:t>
            </a:r>
            <a:endParaRPr lang="en-IN" sz="2200">
              <a:latin typeface="Calibri (Body)"/>
            </a:endParaRPr>
          </a:p>
          <a:p>
            <a:pPr lvl="0">
              <a:buNone/>
            </a:pPr>
            <a:r>
              <a:rPr lang="en-US" sz="2200" b="1">
                <a:latin typeface="Calibri (Body)"/>
              </a:rPr>
              <a:t>	b) Reviewing the architecture and design</a:t>
            </a:r>
            <a:endParaRPr lang="en-IN" sz="2200">
              <a:latin typeface="Calibri (Body)"/>
            </a:endParaRPr>
          </a:p>
          <a:p>
            <a:pPr lvl="0">
              <a:buNone/>
            </a:pPr>
            <a:r>
              <a:rPr lang="en-US" sz="2200">
                <a:latin typeface="Calibri (Body)"/>
              </a:rPr>
              <a:t>	c) Reviewing the confidentiality and availability</a:t>
            </a:r>
            <a:endParaRPr lang="en-IN" sz="2200">
              <a:latin typeface="Calibri (Body)"/>
            </a:endParaRPr>
          </a:p>
          <a:p>
            <a:pPr>
              <a:buNone/>
            </a:pPr>
            <a:r>
              <a:rPr lang="en-IN" sz="2200">
                <a:latin typeface="Calibri (Body)"/>
              </a:rPr>
              <a:t>	d) Reviewing the operational readiness</a:t>
            </a:r>
            <a:endParaRPr lang="en-US" sz="2200">
              <a:latin typeface="Calibri (Body)"/>
            </a:endParaRPr>
          </a:p>
        </p:txBody>
      </p:sp>
      <p:sp>
        <p:nvSpPr>
          <p:cNvPr id="4" name="Date Placeholder 3"/>
          <p:cNvSpPr>
            <a:spLocks noGrp="1"/>
          </p:cNvSpPr>
          <p:nvPr>
            <p:ph type="dt" sz="half" idx="10"/>
          </p:nvPr>
        </p:nvSpPr>
        <p:spPr/>
        <p:txBody>
          <a:bodyPr/>
          <a:lstStyle/>
          <a:p>
            <a:fld id="{D7BA3446-08E1-429E-93B4-DB3D9C22462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anose="05000000000000000000" pitchFamily="2" charset="2"/>
              <a:buChar char="Ø"/>
            </a:pPr>
            <a:r>
              <a:rPr lang="en-IN" sz="2200" dirty="0">
                <a:solidFill>
                  <a:srgbClr val="FF0000"/>
                </a:solidFill>
                <a:latin typeface="Calibri (Body)"/>
              </a:rPr>
              <a:t>The risk management process involves:</a:t>
            </a:r>
            <a:endParaRPr lang="en-IN" sz="2200" dirty="0">
              <a:solidFill>
                <a:srgbClr val="FF0000"/>
              </a:solidFill>
              <a:latin typeface="Calibri (Body)"/>
            </a:endParaRPr>
          </a:p>
          <a:p>
            <a:pPr lvl="0">
              <a:spcBef>
                <a:spcPts val="0"/>
              </a:spcBef>
              <a:buNone/>
            </a:pPr>
            <a:r>
              <a:rPr lang="en-IN" sz="2200" dirty="0">
                <a:latin typeface="Calibri (Body)"/>
              </a:rPr>
              <a:t>	a) Framing, deciding, executing, and deleting</a:t>
            </a:r>
            <a:endParaRPr lang="en-IN" sz="2200" dirty="0">
              <a:latin typeface="Calibri (Body)"/>
            </a:endParaRPr>
          </a:p>
          <a:p>
            <a:pPr lvl="0">
              <a:spcBef>
                <a:spcPts val="0"/>
              </a:spcBef>
              <a:buNone/>
            </a:pPr>
            <a:r>
              <a:rPr lang="en-IN" sz="2200" b="1" dirty="0">
                <a:latin typeface="Calibri (Body)"/>
              </a:rPr>
              <a:t>	b) Framing, assessing, monitoring, and responding</a:t>
            </a:r>
            <a:endParaRPr lang="en-IN" sz="2200" dirty="0">
              <a:latin typeface="Calibri (Body)"/>
            </a:endParaRPr>
          </a:p>
          <a:p>
            <a:pPr lvl="0">
              <a:spcBef>
                <a:spcPts val="0"/>
              </a:spcBef>
              <a:buNone/>
            </a:pPr>
            <a:r>
              <a:rPr lang="en-IN" sz="2200" dirty="0">
                <a:latin typeface="Calibri (Body)"/>
              </a:rPr>
              <a:t>	c) Monitoring, assessing, executing, and deleting</a:t>
            </a:r>
            <a:endParaRPr lang="en-IN" sz="2200" dirty="0">
              <a:latin typeface="Calibri (Body)"/>
            </a:endParaRPr>
          </a:p>
          <a:p>
            <a:pPr>
              <a:spcBef>
                <a:spcPts val="0"/>
              </a:spcBef>
              <a:buNone/>
            </a:pPr>
            <a:r>
              <a:rPr lang="en-IN" sz="2200" dirty="0">
                <a:latin typeface="Calibri (Body)"/>
              </a:rPr>
              <a:t>	d)All of the above</a:t>
            </a:r>
            <a:endParaRPr lang="en-IN" sz="2200" dirty="0">
              <a:latin typeface="Calibri (Body)"/>
            </a:endParaRPr>
          </a:p>
          <a:p>
            <a:pPr>
              <a:spcBef>
                <a:spcPts val="0"/>
              </a:spcBef>
              <a:buFont typeface="Wingdings" panose="05000000000000000000" pitchFamily="2" charset="2"/>
              <a:buChar char="Ø"/>
            </a:pPr>
            <a:r>
              <a:rPr lang="en-IN" sz="2200" dirty="0">
                <a:solidFill>
                  <a:srgbClr val="FF0000"/>
                </a:solidFill>
                <a:latin typeface="Calibri (Body)"/>
              </a:rPr>
              <a:t>Which of the following is used to provide physical security of IT assets?</a:t>
            </a:r>
            <a:endParaRPr lang="en-IN" sz="2200" dirty="0">
              <a:solidFill>
                <a:srgbClr val="FF0000"/>
              </a:solidFill>
              <a:latin typeface="Calibri (Body)"/>
            </a:endParaRPr>
          </a:p>
          <a:p>
            <a:pPr lvl="0">
              <a:spcBef>
                <a:spcPts val="0"/>
              </a:spcBef>
              <a:buNone/>
            </a:pPr>
            <a:r>
              <a:rPr lang="en-IN" sz="2200" b="1" dirty="0">
                <a:latin typeface="Calibri (Body)"/>
              </a:rPr>
              <a:t>	a) Physical access control technique</a:t>
            </a:r>
            <a:endParaRPr lang="en-IN" sz="2200" b="1" dirty="0">
              <a:latin typeface="Calibri (Body)"/>
            </a:endParaRPr>
          </a:p>
          <a:p>
            <a:pPr lvl="0">
              <a:spcBef>
                <a:spcPts val="0"/>
              </a:spcBef>
              <a:buNone/>
            </a:pPr>
            <a:r>
              <a:rPr lang="en-IN" sz="2200" b="1" dirty="0">
                <a:latin typeface="Calibri (Body)"/>
              </a:rPr>
              <a:t>	b) CCTV surveillance technique</a:t>
            </a:r>
            <a:endParaRPr lang="en-IN" sz="2200" dirty="0">
              <a:latin typeface="Calibri (Body)"/>
            </a:endParaRPr>
          </a:p>
          <a:p>
            <a:pPr lvl="0">
              <a:spcBef>
                <a:spcPts val="0"/>
              </a:spcBef>
              <a:buNone/>
            </a:pPr>
            <a:r>
              <a:rPr lang="en-IN" sz="2200" b="1" dirty="0">
                <a:latin typeface="Calibri (Body)"/>
              </a:rPr>
              <a:t>	c) IDS technique</a:t>
            </a:r>
            <a:endParaRPr lang="en-IN" sz="2200" dirty="0">
              <a:latin typeface="Calibri (Body)"/>
            </a:endParaRPr>
          </a:p>
          <a:p>
            <a:pPr>
              <a:spcBef>
                <a:spcPts val="0"/>
              </a:spcBef>
              <a:buNone/>
            </a:pPr>
            <a:r>
              <a:rPr lang="en-IN" sz="2200" dirty="0">
                <a:latin typeface="Calibri (Body)"/>
              </a:rPr>
              <a:t>	d) None </a:t>
            </a:r>
            <a:endParaRPr lang="en-IN" sz="2200" dirty="0">
              <a:latin typeface="Calibri (Body)"/>
            </a:endParaRPr>
          </a:p>
          <a:p>
            <a:pPr>
              <a:buFont typeface="Wingdings" panose="05000000000000000000" pitchFamily="2" charset="2"/>
              <a:buChar char="Ø"/>
            </a:pPr>
            <a:r>
              <a:rPr lang="en-IN" sz="2200" dirty="0">
                <a:solidFill>
                  <a:srgbClr val="FF0000"/>
                </a:solidFill>
                <a:latin typeface="Calibri (Body)"/>
              </a:rPr>
              <a:t>Which of the following is a part of the secure system design?</a:t>
            </a:r>
            <a:endParaRPr lang="en-IN" sz="2200" dirty="0">
              <a:solidFill>
                <a:srgbClr val="FF0000"/>
              </a:solidFill>
              <a:latin typeface="Calibri (Body)"/>
            </a:endParaRPr>
          </a:p>
          <a:p>
            <a:pPr lvl="0">
              <a:buNone/>
            </a:pPr>
            <a:r>
              <a:rPr lang="en-IN" sz="2200" b="1" dirty="0">
                <a:latin typeface="Calibri (Body)"/>
              </a:rPr>
              <a:t>	a) Layering			b)Abstraction</a:t>
            </a:r>
            <a:endParaRPr lang="en-IN" sz="2200" dirty="0">
              <a:latin typeface="Calibri (Body)"/>
            </a:endParaRPr>
          </a:p>
          <a:p>
            <a:pPr lvl="0">
              <a:buNone/>
            </a:pPr>
            <a:r>
              <a:rPr lang="en-IN" sz="2200" b="1" dirty="0">
                <a:latin typeface="Calibri (Body)"/>
              </a:rPr>
              <a:t>	c) Security domains		</a:t>
            </a:r>
            <a:r>
              <a:rPr lang="en-IN" sz="2200" dirty="0">
                <a:latin typeface="Calibri (Body)"/>
              </a:rPr>
              <a:t>d) None </a:t>
            </a:r>
            <a:endParaRPr lang="en-US" sz="2200" dirty="0">
              <a:latin typeface="Calibri (Body)"/>
            </a:endParaRPr>
          </a:p>
        </p:txBody>
      </p:sp>
      <p:sp>
        <p:nvSpPr>
          <p:cNvPr id="4" name="Date Placeholder 3"/>
          <p:cNvSpPr>
            <a:spLocks noGrp="1"/>
          </p:cNvSpPr>
          <p:nvPr>
            <p:ph type="dt" sz="half" idx="10"/>
          </p:nvPr>
        </p:nvSpPr>
        <p:spPr/>
        <p:txBody>
          <a:bodyPr/>
          <a:lstStyle/>
          <a:p>
            <a:fld id="{59AE4CB6-4A18-47CA-ADDC-7B033017CEB3}"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8670"/>
            <a:ext cx="8229600" cy="5429288"/>
          </a:xfrm>
        </p:spPr>
        <p:txBody>
          <a:bodyPr>
            <a:noAutofit/>
          </a:bodyPr>
          <a:lstStyle/>
          <a:p>
            <a:pPr>
              <a:spcBef>
                <a:spcPts val="0"/>
              </a:spcBef>
              <a:buFont typeface="Wingdings" panose="05000000000000000000" pitchFamily="2" charset="2"/>
              <a:buChar char="Ø"/>
            </a:pPr>
            <a:r>
              <a:rPr lang="en-IN" sz="2200">
                <a:solidFill>
                  <a:srgbClr val="FF0000"/>
                </a:solidFill>
                <a:latin typeface="Calibri (Body)"/>
              </a:rPr>
              <a:t>Which of the following is an issue faced by data storage devices?</a:t>
            </a:r>
            <a:endParaRPr lang="en-IN" sz="2200">
              <a:solidFill>
                <a:srgbClr val="FF0000"/>
              </a:solidFill>
              <a:latin typeface="Calibri (Body)"/>
            </a:endParaRPr>
          </a:p>
          <a:p>
            <a:pPr lvl="0">
              <a:spcBef>
                <a:spcPts val="0"/>
              </a:spcBef>
              <a:buNone/>
            </a:pPr>
            <a:r>
              <a:rPr lang="en-IN" sz="2200">
                <a:latin typeface="Calibri (Body)"/>
              </a:rPr>
              <a:t>	a) Excessive data mounting	</a:t>
            </a:r>
            <a:endParaRPr lang="en-IN" sz="2200">
              <a:latin typeface="Calibri (Body)"/>
            </a:endParaRPr>
          </a:p>
          <a:p>
            <a:pPr lvl="0">
              <a:spcBef>
                <a:spcPts val="0"/>
              </a:spcBef>
              <a:buNone/>
            </a:pPr>
            <a:r>
              <a:rPr lang="en-IN" sz="2200" b="1">
                <a:latin typeface="Calibri (Body)"/>
              </a:rPr>
              <a:t>	b) Theft, destruction, and damage</a:t>
            </a:r>
            <a:endParaRPr lang="en-IN" sz="2200">
              <a:latin typeface="Calibri (Body)"/>
            </a:endParaRPr>
          </a:p>
          <a:p>
            <a:pPr lvl="0">
              <a:spcBef>
                <a:spcPts val="0"/>
              </a:spcBef>
              <a:buNone/>
            </a:pPr>
            <a:r>
              <a:rPr lang="en-IN" sz="2200">
                <a:latin typeface="Calibri (Body)"/>
              </a:rPr>
              <a:t>	c) Too small size</a:t>
            </a:r>
            <a:endParaRPr lang="en-IN" sz="2200">
              <a:latin typeface="Calibri (Body)"/>
            </a:endParaRPr>
          </a:p>
          <a:p>
            <a:pPr>
              <a:spcBef>
                <a:spcPts val="0"/>
              </a:spcBef>
              <a:buNone/>
            </a:pPr>
            <a:r>
              <a:rPr lang="en-IN" sz="2200">
                <a:latin typeface="Calibri (Body)"/>
              </a:rPr>
              <a:t>	d) All of the above</a:t>
            </a:r>
            <a:endParaRPr lang="en-IN" sz="2200">
              <a:latin typeface="Calibri (Body)"/>
            </a:endParaRPr>
          </a:p>
          <a:p>
            <a:pPr>
              <a:spcBef>
                <a:spcPts val="0"/>
              </a:spcBef>
              <a:buFont typeface="Wingdings" panose="05000000000000000000" pitchFamily="2" charset="2"/>
              <a:buChar char="Ø"/>
            </a:pPr>
            <a:r>
              <a:rPr lang="en-IN" sz="2200">
                <a:solidFill>
                  <a:srgbClr val="FF0000"/>
                </a:solidFill>
                <a:latin typeface="Calibri (Body)"/>
              </a:rPr>
              <a:t>Express the correct relationship between vulnerabilities, </a:t>
            </a:r>
            <a:r>
              <a:rPr lang="en-IN" sz="2200">
                <a:latin typeface="Calibri (Body)"/>
              </a:rPr>
              <a:t>threats and risks.</a:t>
            </a:r>
            <a:endParaRPr lang="en-IN" sz="2200">
              <a:latin typeface="Calibri (Body)"/>
            </a:endParaRPr>
          </a:p>
          <a:p>
            <a:pPr lvl="0">
              <a:spcBef>
                <a:spcPts val="0"/>
              </a:spcBef>
              <a:buNone/>
            </a:pPr>
            <a:r>
              <a:rPr lang="en-IN" sz="2200" b="1">
                <a:latin typeface="Calibri (Body)"/>
              </a:rPr>
              <a:t>	a) Risk=threat </a:t>
            </a:r>
            <a:r>
              <a:rPr lang="en-IN" sz="2200" b="1" i="1">
                <a:latin typeface="Calibri (Body)"/>
              </a:rPr>
              <a:t>x </a:t>
            </a:r>
            <a:r>
              <a:rPr lang="en-IN" sz="2200" b="1">
                <a:latin typeface="Calibri (Body)"/>
              </a:rPr>
              <a:t>vulnerability    </a:t>
            </a:r>
            <a:r>
              <a:rPr lang="en-IN" sz="2200">
                <a:latin typeface="Calibri (Body)"/>
              </a:rPr>
              <a:t>b) Threat=risk </a:t>
            </a:r>
            <a:r>
              <a:rPr lang="en-IN" sz="2200" i="1">
                <a:latin typeface="Calibri (Body)"/>
              </a:rPr>
              <a:t>x </a:t>
            </a:r>
            <a:r>
              <a:rPr lang="en-IN" sz="2200">
                <a:latin typeface="Calibri (Body)"/>
              </a:rPr>
              <a:t>vulnerability</a:t>
            </a:r>
            <a:endParaRPr lang="en-IN" sz="2200">
              <a:latin typeface="Calibri (Body)"/>
            </a:endParaRPr>
          </a:p>
          <a:p>
            <a:pPr lvl="0">
              <a:spcBef>
                <a:spcPts val="0"/>
              </a:spcBef>
              <a:buNone/>
            </a:pPr>
            <a:r>
              <a:rPr lang="en-IN" sz="2200">
                <a:latin typeface="Calibri (Body)"/>
              </a:rPr>
              <a:t>	c) Vulnerability=risk +threat          d) Risk=threat </a:t>
            </a:r>
            <a:r>
              <a:rPr lang="en-IN" sz="2200" i="1">
                <a:latin typeface="Calibri (Body)"/>
              </a:rPr>
              <a:t>– </a:t>
            </a:r>
            <a:r>
              <a:rPr lang="en-IN" sz="2200">
                <a:latin typeface="Calibri (Body)"/>
              </a:rPr>
              <a:t>vulnerability</a:t>
            </a:r>
            <a:endParaRPr lang="en-IN" sz="2200">
              <a:latin typeface="Calibri (Body)"/>
            </a:endParaRPr>
          </a:p>
          <a:p>
            <a:pPr>
              <a:buFont typeface="Wingdings" panose="05000000000000000000" pitchFamily="2" charset="2"/>
              <a:buChar char="Ø"/>
            </a:pPr>
            <a:r>
              <a:rPr lang="en-IN" sz="2200">
                <a:solidFill>
                  <a:srgbClr val="FF0000"/>
                </a:solidFill>
                <a:latin typeface="Calibri (Body)"/>
              </a:rPr>
              <a:t>Characterize the type of hackers who use their knowledge for good purposes.</a:t>
            </a:r>
            <a:endParaRPr lang="en-IN" sz="2200">
              <a:solidFill>
                <a:srgbClr val="FF0000"/>
              </a:solidFill>
              <a:latin typeface="Calibri (Body)"/>
            </a:endParaRPr>
          </a:p>
          <a:p>
            <a:pPr lvl="0">
              <a:buNone/>
            </a:pPr>
            <a:r>
              <a:rPr lang="en-IN" sz="2200">
                <a:latin typeface="Calibri (Body)"/>
              </a:rPr>
              <a:t>	a) Black hat 	     		b)</a:t>
            </a:r>
            <a:r>
              <a:rPr lang="en-IN" sz="2200" b="1">
                <a:latin typeface="Calibri (Body)"/>
              </a:rPr>
              <a:t>White hat </a:t>
            </a:r>
            <a:endParaRPr lang="en-IN" sz="2200">
              <a:latin typeface="Calibri (Body)"/>
            </a:endParaRPr>
          </a:p>
          <a:p>
            <a:pPr lvl="0">
              <a:buNone/>
            </a:pPr>
            <a:r>
              <a:rPr lang="en-IN" sz="2200">
                <a:latin typeface="Calibri (Body)"/>
              </a:rPr>
              <a:t>	c) Gray hat			d)Blue hat </a:t>
            </a:r>
            <a:endParaRPr lang="en-US" sz="2200">
              <a:latin typeface="Calibri (Body)"/>
            </a:endParaRPr>
          </a:p>
        </p:txBody>
      </p:sp>
      <p:sp>
        <p:nvSpPr>
          <p:cNvPr id="4" name="Date Placeholder 3"/>
          <p:cNvSpPr>
            <a:spLocks noGrp="1"/>
          </p:cNvSpPr>
          <p:nvPr>
            <p:ph type="dt" sz="half" idx="10"/>
          </p:nvPr>
        </p:nvSpPr>
        <p:spPr/>
        <p:txBody>
          <a:bodyPr/>
          <a:lstStyle/>
          <a:p>
            <a:fld id="{BB331809-9FF8-40EE-81C6-B708728C697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a:ln>
                  <a:noFill/>
                </a:ln>
                <a:solidFill>
                  <a:schemeClr val="dk1"/>
                </a:solidFill>
                <a:effectLst/>
                <a:uLnTx/>
                <a:uFillTx/>
                <a:latin typeface="+mn-lt"/>
                <a:ea typeface="+mn-ea"/>
                <a:cs typeface="+mn-cs"/>
              </a:rPr>
              <a:t>MCQ</a:t>
            </a:r>
            <a:r>
              <a:rPr kumimoji="0" lang="en-US" sz="3000" b="0" i="0" u="none" strike="noStrike" kern="1200" cap="none" spc="0" normalizeH="0" noProof="0">
                <a:ln>
                  <a:noFill/>
                </a:ln>
                <a:solidFill>
                  <a:schemeClr val="dk1"/>
                </a:solidFill>
                <a:effectLst/>
                <a:uLnTx/>
                <a:uFillTx/>
                <a:latin typeface="+mn-lt"/>
                <a:ea typeface="+mn-ea"/>
                <a:cs typeface="+mn-cs"/>
              </a:rPr>
              <a:t> 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algn="just" defTabSz="1511300">
              <a:lnSpc>
                <a:spcPct val="90000"/>
              </a:lnSpc>
              <a:spcBef>
                <a:spcPct val="0"/>
              </a:spcBef>
              <a:buNone/>
            </a:pPr>
            <a:r>
              <a:rPr lang="en-IN" sz="2400">
                <a:latin typeface="Calibri (Body)"/>
              </a:rPr>
              <a:t>Fill the right options:</a:t>
            </a:r>
            <a:endParaRPr lang="en-IN" sz="2400">
              <a:latin typeface="Calibri (Body)"/>
            </a:endParaRPr>
          </a:p>
          <a:p>
            <a:pPr algn="just" defTabSz="1511300">
              <a:lnSpc>
                <a:spcPct val="90000"/>
              </a:lnSpc>
              <a:spcBef>
                <a:spcPct val="0"/>
              </a:spcBef>
              <a:buNone/>
            </a:pPr>
            <a:endParaRPr lang="en-US" sz="2200">
              <a:solidFill>
                <a:srgbClr val="009900"/>
              </a:solidFill>
              <a:latin typeface="Calibri (Body)"/>
            </a:endParaRPr>
          </a:p>
          <a:p>
            <a:pPr algn="just" defTabSz="1511300">
              <a:lnSpc>
                <a:spcPct val="90000"/>
              </a:lnSpc>
              <a:spcBef>
                <a:spcPct val="0"/>
              </a:spcBef>
              <a:buNone/>
            </a:pPr>
            <a:r>
              <a:rPr lang="en-US" sz="2200">
                <a:solidFill>
                  <a:srgbClr val="009900"/>
                </a:solidFill>
                <a:latin typeface="Calibri (Body)"/>
              </a:rPr>
              <a:t>    Intrusion Detection System, NIDS and HIDS, Software Development  Life Cycle,</a:t>
            </a:r>
            <a:r>
              <a:rPr lang="en-US" sz="2200">
                <a:latin typeface="Calibri (Body)"/>
              </a:rPr>
              <a:t> </a:t>
            </a:r>
            <a:r>
              <a:rPr lang="en-US" sz="2200">
                <a:solidFill>
                  <a:srgbClr val="009900"/>
                </a:solidFill>
                <a:latin typeface="Calibri (Body)"/>
              </a:rPr>
              <a:t>Responding to the risks, CCTV</a:t>
            </a:r>
            <a:endParaRPr lang="en-US" sz="2200">
              <a:solidFill>
                <a:srgbClr val="009900"/>
              </a:solidFill>
              <a:latin typeface="Calibri (Body)"/>
            </a:endParaRPr>
          </a:p>
          <a:p>
            <a:pPr algn="just" defTabSz="1511300">
              <a:lnSpc>
                <a:spcPct val="90000"/>
              </a:lnSpc>
              <a:spcBef>
                <a:spcPct val="0"/>
              </a:spcBef>
              <a:buNone/>
            </a:pPr>
            <a:r>
              <a:rPr lang="en-US" sz="2200">
                <a:solidFill>
                  <a:srgbClr val="00B050"/>
                </a:solidFill>
                <a:latin typeface="Calibri (Body)"/>
              </a:rPr>
              <a:t> </a:t>
            </a:r>
            <a:endParaRPr lang="en-US" sz="2200">
              <a:solidFill>
                <a:srgbClr val="00B050"/>
              </a:solidFill>
              <a:latin typeface="Calibri (Body)"/>
            </a:endParaRPr>
          </a:p>
          <a:p>
            <a:pPr marL="457200" indent="-457200" algn="just" defTabSz="1511300">
              <a:lnSpc>
                <a:spcPct val="90000"/>
              </a:lnSpc>
              <a:spcBef>
                <a:spcPct val="0"/>
              </a:spcBef>
              <a:buAutoNum type="arabicPeriod"/>
            </a:pPr>
            <a:r>
              <a:rPr lang="en-US" sz="2200">
                <a:latin typeface="Calibri (Body)"/>
              </a:rPr>
              <a:t>IDS stands for ____________</a:t>
            </a:r>
            <a:endParaRPr lang="en-US" sz="2200">
              <a:latin typeface="Calibri (Body)"/>
            </a:endParaRPr>
          </a:p>
          <a:p>
            <a:pPr marL="457200" indent="-457200" algn="just" defTabSz="1511300">
              <a:lnSpc>
                <a:spcPct val="90000"/>
              </a:lnSpc>
              <a:spcBef>
                <a:spcPct val="0"/>
              </a:spcBef>
              <a:buAutoNum type="arabicPeriod"/>
            </a:pPr>
            <a:endParaRPr lang="en-US" sz="2200">
              <a:latin typeface="Calibri (Body)"/>
            </a:endParaRPr>
          </a:p>
          <a:p>
            <a:pPr marL="457200" indent="-457200" algn="just" defTabSz="1511300">
              <a:spcBef>
                <a:spcPct val="0"/>
              </a:spcBef>
              <a:buNone/>
            </a:pPr>
            <a:r>
              <a:rPr lang="en-US" sz="2200">
                <a:latin typeface="Calibri (Body)"/>
              </a:rPr>
              <a:t>2.  IDS can be broadly classified as ______ and ______.</a:t>
            </a:r>
            <a:endParaRPr lang="en-US" sz="2200">
              <a:latin typeface="Calibri (Body)"/>
            </a:endParaRPr>
          </a:p>
          <a:p>
            <a:pPr lvl="0" algn="just" defTabSz="1511300">
              <a:spcBef>
                <a:spcPct val="0"/>
              </a:spcBef>
              <a:buNone/>
            </a:pPr>
            <a:endParaRPr lang="en-US" sz="2200">
              <a:latin typeface="Calibri (Body)"/>
            </a:endParaRPr>
          </a:p>
          <a:p>
            <a:pPr algn="just" defTabSz="1511300">
              <a:spcBef>
                <a:spcPct val="0"/>
              </a:spcBef>
              <a:buNone/>
            </a:pPr>
            <a:r>
              <a:rPr lang="en-US" sz="2200">
                <a:latin typeface="Calibri (Body)"/>
              </a:rPr>
              <a:t>3.   SDLC stands for _________.</a:t>
            </a:r>
            <a:endParaRPr lang="en-US" sz="2200">
              <a:latin typeface="Calibri (Body)"/>
            </a:endParaRPr>
          </a:p>
          <a:p>
            <a:pPr algn="just" defTabSz="1511300">
              <a:lnSpc>
                <a:spcPct val="90000"/>
              </a:lnSpc>
              <a:spcBef>
                <a:spcPct val="0"/>
              </a:spcBef>
              <a:buNone/>
            </a:pPr>
            <a:endParaRPr lang="en-US" sz="2200">
              <a:latin typeface="Calibri (Body)"/>
            </a:endParaRPr>
          </a:p>
          <a:p>
            <a:pPr marL="457200" indent="-457200" algn="just" defTabSz="1511300">
              <a:lnSpc>
                <a:spcPct val="90000"/>
              </a:lnSpc>
              <a:spcBef>
                <a:spcPct val="0"/>
              </a:spcBef>
              <a:buAutoNum type="arabicPeriod" startAt="4"/>
            </a:pPr>
            <a:r>
              <a:rPr lang="en-US" sz="2200">
                <a:latin typeface="Calibri (Body)"/>
              </a:rPr>
              <a:t>To take preventive or corrective measures so that systems can be kept protected from any kind of threats, whether internal or external is  ________</a:t>
            </a:r>
            <a:endParaRPr lang="en-US" sz="2200">
              <a:latin typeface="Calibri (Body)"/>
            </a:endParaRPr>
          </a:p>
          <a:p>
            <a:pPr marL="457200" indent="-457200" algn="just" defTabSz="1511300">
              <a:lnSpc>
                <a:spcPct val="90000"/>
              </a:lnSpc>
              <a:spcBef>
                <a:spcPct val="0"/>
              </a:spcBef>
              <a:buAutoNum type="arabicPeriod" startAt="4"/>
            </a:pPr>
            <a:endParaRPr lang="en-US" sz="2200">
              <a:latin typeface="Calibri (Body)"/>
            </a:endParaRPr>
          </a:p>
          <a:p>
            <a:pPr marL="457200" indent="-457200" algn="just" defTabSz="1511300">
              <a:lnSpc>
                <a:spcPct val="90000"/>
              </a:lnSpc>
              <a:spcBef>
                <a:spcPct val="0"/>
              </a:spcBef>
              <a:buAutoNum type="arabicPeriod" startAt="4"/>
            </a:pPr>
            <a:r>
              <a:rPr lang="en-US" sz="2200">
                <a:latin typeface="Calibri (Body)"/>
              </a:rPr>
              <a:t>__________ is used for physical security of an organization.</a:t>
            </a:r>
            <a:endParaRPr lang="en-US" sz="2200">
              <a:latin typeface="Calibri (Body)"/>
            </a:endParaRPr>
          </a:p>
          <a:p>
            <a:pPr algn="just">
              <a:spcAft>
                <a:spcPts val="1200"/>
              </a:spcAft>
            </a:pPr>
            <a:endParaRPr lang="en-US" sz="2200">
              <a:latin typeface="Calibri (Body)"/>
            </a:endParaRPr>
          </a:p>
        </p:txBody>
      </p:sp>
      <p:sp>
        <p:nvSpPr>
          <p:cNvPr id="4" name="Date Placeholder 3"/>
          <p:cNvSpPr>
            <a:spLocks noGrp="1"/>
          </p:cNvSpPr>
          <p:nvPr>
            <p:ph type="dt" sz="half" idx="10"/>
          </p:nvPr>
        </p:nvSpPr>
        <p:spPr/>
        <p:txBody>
          <a:bodyPr/>
          <a:lstStyle/>
          <a:p>
            <a:fld id="{D670454E-96E3-456B-9A34-059520128002}"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a:ln>
                  <a:noFill/>
                </a:ln>
                <a:solidFill>
                  <a:schemeClr val="dk1"/>
                </a:solidFill>
                <a:effectLst/>
                <a:uLnTx/>
                <a:uFillTx/>
                <a:latin typeface="+mn-lt"/>
                <a:ea typeface="+mn-ea"/>
                <a:cs typeface="+mn-cs"/>
              </a:rPr>
              <a:t>Glossary</a:t>
            </a:r>
            <a:r>
              <a:rPr kumimoji="0" lang="en-US" sz="3000" b="0" i="0" u="none" strike="noStrike" kern="1200" cap="none" spc="0" normalizeH="0" noProof="0">
                <a:ln>
                  <a:noFill/>
                </a:ln>
                <a:solidFill>
                  <a:schemeClr val="dk1"/>
                </a:solidFill>
                <a:effectLst/>
                <a:uLnTx/>
                <a:uFillTx/>
                <a:latin typeface="+mn-lt"/>
                <a:ea typeface="+mn-ea"/>
                <a:cs typeface="+mn-cs"/>
              </a:rPr>
              <a:t> Questions</a:t>
            </a:r>
            <a:endParaRPr kumimoji="0" lang="en-US" sz="3000" b="0" i="0" u="none" strike="noStrike" kern="1200" cap="none" spc="0" normalizeH="0" baseline="0" noProof="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 cstate="print"/>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3</a:t>
            </a:r>
            <a:endParaRPr lang="en-US"/>
          </a:p>
        </p:txBody>
      </p:sp>
      <p:pic>
        <p:nvPicPr>
          <p:cNvPr id="10" name="Picture 4"/>
          <p:cNvPicPr>
            <a:picLocks noChangeAspect="1" noChangeArrowheads="1"/>
          </p:cNvPicPr>
          <p:nvPr/>
        </p:nvPicPr>
        <p:blipFill>
          <a:blip r:embed="rId2"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p:cNvPicPr>
            <a:picLocks noChangeAspect="1"/>
          </p:cNvPicPr>
          <p:nvPr/>
        </p:nvPicPr>
        <p:blipFill>
          <a:blip r:embed="rId2"/>
          <a:stretch>
            <a:fillRect/>
          </a:stretch>
        </p:blipFill>
        <p:spPr>
          <a:xfrm>
            <a:off x="1503432" y="881709"/>
            <a:ext cx="6473726" cy="5837882"/>
          </a:xfrm>
          <a:prstGeom prst="rect">
            <a:avLst/>
          </a:prstGeom>
        </p:spPr>
      </p:pic>
    </p:spTree>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4"/>
          <p:cNvPicPr>
            <a:picLocks noChangeAspect="1"/>
          </p:cNvPicPr>
          <p:nvPr/>
        </p:nvPicPr>
        <p:blipFill>
          <a:blip r:embed="rId2"/>
          <a:stretch>
            <a:fillRect/>
          </a:stretch>
        </p:blipFill>
        <p:spPr>
          <a:xfrm>
            <a:off x="554966" y="1343872"/>
            <a:ext cx="7789652" cy="4644708"/>
          </a:xfrm>
          <a:prstGeom prst="rect">
            <a:avLst/>
          </a:prstGeom>
        </p:spPr>
      </p:pic>
    </p:spTree>
  </p:cSld>
  <p:clrMapOvr>
    <a:masterClrMapping/>
  </p:clrMapOvr>
  <p:transition>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1431986" y="814682"/>
            <a:ext cx="6984518" cy="5659958"/>
          </a:xfrm>
          <a:prstGeom prst="rect">
            <a:avLst/>
          </a:prstGeom>
        </p:spPr>
      </p:pic>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43338</Words>
  <Application>WPS Presentation</Application>
  <PresentationFormat>On-screen Show (4:3)</PresentationFormat>
  <Paragraphs>1985</Paragraphs>
  <Slides>108</Slides>
  <Notes>32</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108</vt:i4>
      </vt:variant>
    </vt:vector>
  </HeadingPairs>
  <TitlesOfParts>
    <vt:vector size="126" baseType="lpstr">
      <vt:lpstr>Arial</vt:lpstr>
      <vt:lpstr>SimSun</vt:lpstr>
      <vt:lpstr>Wingdings</vt:lpstr>
      <vt:lpstr>Calibri</vt:lpstr>
      <vt:lpstr>Times New Roman</vt:lpstr>
      <vt:lpstr>Times New Roman</vt:lpstr>
      <vt:lpstr>Calibri (Body)</vt:lpstr>
      <vt:lpstr>Calibri</vt:lpstr>
      <vt:lpstr>Microsoft YaHei</vt:lpstr>
      <vt:lpstr>Arial Unicode MS</vt:lpstr>
      <vt:lpstr>Mangal</vt:lpstr>
      <vt:lpstr>Mangal</vt:lpstr>
      <vt:lpstr>Arial</vt:lpstr>
      <vt:lpstr>Calibri(body)</vt:lpstr>
      <vt:lpstr>LiberationSerif</vt:lpstr>
      <vt:lpstr>Segoe Print</vt:lpstr>
      <vt:lpstr>Office Theme</vt:lpstr>
      <vt:lpstr>Office Theme</vt:lpstr>
      <vt:lpstr>Noida Institute of Engineering and Technology, Greater Noida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Neetu</cp:lastModifiedBy>
  <cp:revision>34</cp:revision>
  <dcterms:created xsi:type="dcterms:W3CDTF">2006-08-16T00:00:00Z</dcterms:created>
  <dcterms:modified xsi:type="dcterms:W3CDTF">2022-10-31T09:02:06Z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C39F8A7DDE054EA1B6304C3FC143BAB0</vt:lpwstr>
  </property>
  <property fmtid="{D5CDD505-2E9C-101B-9397-08002B2CF9AE}" pid="3" name="KSOProductBuildVer">
    <vt:lpwstr>1033-11.2.0.11341</vt:lpwstr>
  </property>
</Properties>
</file>