
<file path=[Content_Types].xml><?xml version="1.0" encoding="utf-8"?>
<Types xmlns="http://schemas.openxmlformats.org/package/2006/content-types">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Lst>
  <p:notesMasterIdLst>
    <p:notesMasterId r:id="rId7"/>
  </p:notesMasterIdLst>
  <p:handoutMasterIdLst>
    <p:handoutMasterId r:id="rId102"/>
  </p:handoutMasterIdLst>
  <p:sldIdLst>
    <p:sldId id="256" r:id="rId6"/>
    <p:sldId id="706" r:id="rId8"/>
    <p:sldId id="398" r:id="rId9"/>
    <p:sldId id="439" r:id="rId10"/>
    <p:sldId id="402" r:id="rId11"/>
    <p:sldId id="403" r:id="rId12"/>
    <p:sldId id="397" r:id="rId13"/>
    <p:sldId id="623" r:id="rId14"/>
    <p:sldId id="259" r:id="rId15"/>
    <p:sldId id="404" r:id="rId16"/>
    <p:sldId id="406" r:id="rId17"/>
    <p:sldId id="268" r:id="rId18"/>
    <p:sldId id="407" r:id="rId19"/>
    <p:sldId id="285" r:id="rId20"/>
    <p:sldId id="416" r:id="rId21"/>
    <p:sldId id="628" r:id="rId22"/>
    <p:sldId id="400" r:id="rId23"/>
    <p:sldId id="410" r:id="rId24"/>
    <p:sldId id="630" r:id="rId25"/>
    <p:sldId id="631" r:id="rId26"/>
    <p:sldId id="632" r:id="rId27"/>
    <p:sldId id="411" r:id="rId28"/>
    <p:sldId id="383" r:id="rId29"/>
    <p:sldId id="352" r:id="rId30"/>
    <p:sldId id="353" r:id="rId31"/>
    <p:sldId id="412" r:id="rId32"/>
    <p:sldId id="590" r:id="rId33"/>
    <p:sldId id="591" r:id="rId34"/>
    <p:sldId id="592" r:id="rId35"/>
    <p:sldId id="594" r:id="rId36"/>
    <p:sldId id="593" r:id="rId37"/>
    <p:sldId id="707" r:id="rId38"/>
    <p:sldId id="796" r:id="rId39"/>
    <p:sldId id="798" r:id="rId40"/>
    <p:sldId id="797" r:id="rId41"/>
    <p:sldId id="799" r:id="rId42"/>
    <p:sldId id="597" r:id="rId43"/>
    <p:sldId id="598" r:id="rId44"/>
    <p:sldId id="565" r:id="rId45"/>
    <p:sldId id="436" r:id="rId46"/>
    <p:sldId id="437" r:id="rId47"/>
    <p:sldId id="438" r:id="rId48"/>
    <p:sldId id="607" r:id="rId49"/>
    <p:sldId id="608" r:id="rId50"/>
    <p:sldId id="537" r:id="rId51"/>
    <p:sldId id="609" r:id="rId52"/>
    <p:sldId id="595" r:id="rId53"/>
    <p:sldId id="371" r:id="rId54"/>
    <p:sldId id="580" r:id="rId55"/>
    <p:sldId id="373" r:id="rId56"/>
    <p:sldId id="596" r:id="rId57"/>
    <p:sldId id="570" r:id="rId58"/>
    <p:sldId id="429" r:id="rId59"/>
    <p:sldId id="610" r:id="rId60"/>
    <p:sldId id="613" r:id="rId61"/>
    <p:sldId id="616" r:id="rId62"/>
    <p:sldId id="620" r:id="rId63"/>
    <p:sldId id="513" r:id="rId64"/>
    <p:sldId id="621" r:id="rId65"/>
    <p:sldId id="622" r:id="rId66"/>
    <p:sldId id="618" r:id="rId67"/>
    <p:sldId id="611" r:id="rId68"/>
    <p:sldId id="629" r:id="rId69"/>
    <p:sldId id="614" r:id="rId70"/>
    <p:sldId id="331" r:id="rId71"/>
    <p:sldId id="363" r:id="rId72"/>
    <p:sldId id="365" r:id="rId73"/>
    <p:sldId id="362" r:id="rId74"/>
    <p:sldId id="364" r:id="rId75"/>
    <p:sldId id="366" r:id="rId76"/>
    <p:sldId id="332" r:id="rId77"/>
    <p:sldId id="536" r:id="rId78"/>
    <p:sldId id="633" r:id="rId79"/>
    <p:sldId id="449" r:id="rId80"/>
    <p:sldId id="451" r:id="rId81"/>
    <p:sldId id="453" r:id="rId82"/>
    <p:sldId id="600" r:id="rId83"/>
    <p:sldId id="601" r:id="rId84"/>
    <p:sldId id="602" r:id="rId85"/>
    <p:sldId id="603" r:id="rId86"/>
    <p:sldId id="604" r:id="rId87"/>
    <p:sldId id="605" r:id="rId88"/>
    <p:sldId id="606" r:id="rId89"/>
    <p:sldId id="627" r:id="rId90"/>
    <p:sldId id="626" r:id="rId91"/>
    <p:sldId id="625" r:id="rId92"/>
    <p:sldId id="624" r:id="rId93"/>
    <p:sldId id="391" r:id="rId94"/>
    <p:sldId id="392" r:id="rId95"/>
    <p:sldId id="393" r:id="rId96"/>
    <p:sldId id="394" r:id="rId97"/>
    <p:sldId id="267" r:id="rId98"/>
    <p:sldId id="265" r:id="rId99"/>
    <p:sldId id="372" r:id="rId100"/>
    <p:sldId id="283" r:id="rId10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00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27" autoAdjust="0"/>
    <p:restoredTop sz="94660"/>
  </p:normalViewPr>
  <p:slideViewPr>
    <p:cSldViewPr>
      <p:cViewPr varScale="1">
        <p:scale>
          <a:sx n="67" d="100"/>
          <a:sy n="67" d="100"/>
        </p:scale>
        <p:origin x="1120" y="5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3.xml"/><Relationship Id="rId98" Type="http://schemas.openxmlformats.org/officeDocument/2006/relationships/slide" Target="slides/slide92.xml"/><Relationship Id="rId97" Type="http://schemas.openxmlformats.org/officeDocument/2006/relationships/slide" Target="slides/slide91.xml"/><Relationship Id="rId96" Type="http://schemas.openxmlformats.org/officeDocument/2006/relationships/slide" Target="slides/slide90.xml"/><Relationship Id="rId95" Type="http://schemas.openxmlformats.org/officeDocument/2006/relationships/slide" Target="slides/slide89.xml"/><Relationship Id="rId94" Type="http://schemas.openxmlformats.org/officeDocument/2006/relationships/slide" Target="slides/slide88.xml"/><Relationship Id="rId93" Type="http://schemas.openxmlformats.org/officeDocument/2006/relationships/slide" Target="slides/slide87.xml"/><Relationship Id="rId92" Type="http://schemas.openxmlformats.org/officeDocument/2006/relationships/slide" Target="slides/slide86.xml"/><Relationship Id="rId91" Type="http://schemas.openxmlformats.org/officeDocument/2006/relationships/slide" Target="slides/slide85.xml"/><Relationship Id="rId90" Type="http://schemas.openxmlformats.org/officeDocument/2006/relationships/slide" Target="slides/slide84.xml"/><Relationship Id="rId9" Type="http://schemas.openxmlformats.org/officeDocument/2006/relationships/slide" Target="slides/slide3.xml"/><Relationship Id="rId89" Type="http://schemas.openxmlformats.org/officeDocument/2006/relationships/slide" Target="slides/slide83.xml"/><Relationship Id="rId88" Type="http://schemas.openxmlformats.org/officeDocument/2006/relationships/slide" Target="slides/slide82.xml"/><Relationship Id="rId87" Type="http://schemas.openxmlformats.org/officeDocument/2006/relationships/slide" Target="slides/slide81.xml"/><Relationship Id="rId86" Type="http://schemas.openxmlformats.org/officeDocument/2006/relationships/slide" Target="slides/slide80.xml"/><Relationship Id="rId85" Type="http://schemas.openxmlformats.org/officeDocument/2006/relationships/slide" Target="slides/slide79.xml"/><Relationship Id="rId84" Type="http://schemas.openxmlformats.org/officeDocument/2006/relationships/slide" Target="slides/slide78.xml"/><Relationship Id="rId83" Type="http://schemas.openxmlformats.org/officeDocument/2006/relationships/slide" Target="slides/slide77.xml"/><Relationship Id="rId82" Type="http://schemas.openxmlformats.org/officeDocument/2006/relationships/slide" Target="slides/slide76.xml"/><Relationship Id="rId81" Type="http://schemas.openxmlformats.org/officeDocument/2006/relationships/slide" Target="slides/slide75.xml"/><Relationship Id="rId80" Type="http://schemas.openxmlformats.org/officeDocument/2006/relationships/slide" Target="slides/slide74.xml"/><Relationship Id="rId8" Type="http://schemas.openxmlformats.org/officeDocument/2006/relationships/slide" Target="slides/slide2.xml"/><Relationship Id="rId79" Type="http://schemas.openxmlformats.org/officeDocument/2006/relationships/slide" Target="slides/slide73.xml"/><Relationship Id="rId78" Type="http://schemas.openxmlformats.org/officeDocument/2006/relationships/slide" Target="slides/slide72.xml"/><Relationship Id="rId77" Type="http://schemas.openxmlformats.org/officeDocument/2006/relationships/slide" Target="slides/slide71.xml"/><Relationship Id="rId76" Type="http://schemas.openxmlformats.org/officeDocument/2006/relationships/slide" Target="slides/slide70.xml"/><Relationship Id="rId75" Type="http://schemas.openxmlformats.org/officeDocument/2006/relationships/slide" Target="slides/slide69.xml"/><Relationship Id="rId74" Type="http://schemas.openxmlformats.org/officeDocument/2006/relationships/slide" Target="slides/slide68.xml"/><Relationship Id="rId73" Type="http://schemas.openxmlformats.org/officeDocument/2006/relationships/slide" Target="slides/slide67.xml"/><Relationship Id="rId72" Type="http://schemas.openxmlformats.org/officeDocument/2006/relationships/slide" Target="slides/slide66.xml"/><Relationship Id="rId71" Type="http://schemas.openxmlformats.org/officeDocument/2006/relationships/slide" Target="slides/slide65.xml"/><Relationship Id="rId70" Type="http://schemas.openxmlformats.org/officeDocument/2006/relationships/slide" Target="slides/slide64.xml"/><Relationship Id="rId7" Type="http://schemas.openxmlformats.org/officeDocument/2006/relationships/notesMaster" Target="notesMasters/notesMaster1.xml"/><Relationship Id="rId69" Type="http://schemas.openxmlformats.org/officeDocument/2006/relationships/slide" Target="slides/slide63.xml"/><Relationship Id="rId68" Type="http://schemas.openxmlformats.org/officeDocument/2006/relationships/slide" Target="slides/slide62.xml"/><Relationship Id="rId67" Type="http://schemas.openxmlformats.org/officeDocument/2006/relationships/slide" Target="slides/slide61.xml"/><Relationship Id="rId66" Type="http://schemas.openxmlformats.org/officeDocument/2006/relationships/slide" Target="slides/slide60.xml"/><Relationship Id="rId65" Type="http://schemas.openxmlformats.org/officeDocument/2006/relationships/slide" Target="slides/slide59.xml"/><Relationship Id="rId64" Type="http://schemas.openxmlformats.org/officeDocument/2006/relationships/slide" Target="slides/slide58.xml"/><Relationship Id="rId63" Type="http://schemas.openxmlformats.org/officeDocument/2006/relationships/slide" Target="slides/slide57.xml"/><Relationship Id="rId62" Type="http://schemas.openxmlformats.org/officeDocument/2006/relationships/slide" Target="slides/slide56.xml"/><Relationship Id="rId61" Type="http://schemas.openxmlformats.org/officeDocument/2006/relationships/slide" Target="slides/slide55.xml"/><Relationship Id="rId60" Type="http://schemas.openxmlformats.org/officeDocument/2006/relationships/slide" Target="slides/slide54.xml"/><Relationship Id="rId6" Type="http://schemas.openxmlformats.org/officeDocument/2006/relationships/slide" Target="slides/slide1.xml"/><Relationship Id="rId59" Type="http://schemas.openxmlformats.org/officeDocument/2006/relationships/slide" Target="slides/slide53.xml"/><Relationship Id="rId58" Type="http://schemas.openxmlformats.org/officeDocument/2006/relationships/slide" Target="slides/slide52.xml"/><Relationship Id="rId57" Type="http://schemas.openxmlformats.org/officeDocument/2006/relationships/slide" Target="slides/slide51.xml"/><Relationship Id="rId56" Type="http://schemas.openxmlformats.org/officeDocument/2006/relationships/slide" Target="slides/slide50.xml"/><Relationship Id="rId55" Type="http://schemas.openxmlformats.org/officeDocument/2006/relationships/slide" Target="slides/slide49.xml"/><Relationship Id="rId54" Type="http://schemas.openxmlformats.org/officeDocument/2006/relationships/slide" Target="slides/slide48.xml"/><Relationship Id="rId53" Type="http://schemas.openxmlformats.org/officeDocument/2006/relationships/slide" Target="slides/slide47.xml"/><Relationship Id="rId52" Type="http://schemas.openxmlformats.org/officeDocument/2006/relationships/slide" Target="slides/slide46.xml"/><Relationship Id="rId51" Type="http://schemas.openxmlformats.org/officeDocument/2006/relationships/slide" Target="slides/slide45.xml"/><Relationship Id="rId50" Type="http://schemas.openxmlformats.org/officeDocument/2006/relationships/slide" Target="slides/slide44.xml"/><Relationship Id="rId5" Type="http://schemas.openxmlformats.org/officeDocument/2006/relationships/slideMaster" Target="slideMasters/slideMaster4.xml"/><Relationship Id="rId49" Type="http://schemas.openxmlformats.org/officeDocument/2006/relationships/slide" Target="slides/slide43.xml"/><Relationship Id="rId48" Type="http://schemas.openxmlformats.org/officeDocument/2006/relationships/slide" Target="slides/slide42.xml"/><Relationship Id="rId47" Type="http://schemas.openxmlformats.org/officeDocument/2006/relationships/slide" Target="slides/slide41.xml"/><Relationship Id="rId46" Type="http://schemas.openxmlformats.org/officeDocument/2006/relationships/slide" Target="slides/slide40.xml"/><Relationship Id="rId45" Type="http://schemas.openxmlformats.org/officeDocument/2006/relationships/slide" Target="slides/slide39.xml"/><Relationship Id="rId44" Type="http://schemas.openxmlformats.org/officeDocument/2006/relationships/slide" Target="slides/slide38.xml"/><Relationship Id="rId43" Type="http://schemas.openxmlformats.org/officeDocument/2006/relationships/slide" Target="slides/slide37.xml"/><Relationship Id="rId42" Type="http://schemas.openxmlformats.org/officeDocument/2006/relationships/slide" Target="slides/slide36.xml"/><Relationship Id="rId41" Type="http://schemas.openxmlformats.org/officeDocument/2006/relationships/slide" Target="slides/slide35.xml"/><Relationship Id="rId40" Type="http://schemas.openxmlformats.org/officeDocument/2006/relationships/slide" Target="slides/slide34.xml"/><Relationship Id="rId4" Type="http://schemas.openxmlformats.org/officeDocument/2006/relationships/slideMaster" Target="slideMasters/slideMaster3.xml"/><Relationship Id="rId39" Type="http://schemas.openxmlformats.org/officeDocument/2006/relationships/slide" Target="slides/slide33.xml"/><Relationship Id="rId38" Type="http://schemas.openxmlformats.org/officeDocument/2006/relationships/slide" Target="slides/slide32.xml"/><Relationship Id="rId37" Type="http://schemas.openxmlformats.org/officeDocument/2006/relationships/slide" Target="slides/slide31.xml"/><Relationship Id="rId36" Type="http://schemas.openxmlformats.org/officeDocument/2006/relationships/slide" Target="slides/slide30.xml"/><Relationship Id="rId35" Type="http://schemas.openxmlformats.org/officeDocument/2006/relationships/slide" Target="slides/slide29.xml"/><Relationship Id="rId34" Type="http://schemas.openxmlformats.org/officeDocument/2006/relationships/slide" Target="slides/slide28.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handoutMaster" Target="handoutMasters/handoutMaster1.xml"/><Relationship Id="rId101" Type="http://schemas.openxmlformats.org/officeDocument/2006/relationships/slide" Target="slides/slide95.xml"/><Relationship Id="rId100" Type="http://schemas.openxmlformats.org/officeDocument/2006/relationships/slide" Target="slides/slide94.xml"/><Relationship Id="rId10" Type="http://schemas.openxmlformats.org/officeDocument/2006/relationships/slide" Target="slides/slide4.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Body)"/>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latin typeface="Calibri (Body)"/>
              </a:rPr>
            </a:fld>
            <a:endParaRPr lang="en-US" dirty="0">
              <a:latin typeface="Calibri (Body)"/>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Body)"/>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latin typeface="Calibri (Body)"/>
              </a:rPr>
            </a:fld>
            <a:endParaRPr lang="en-US" dirty="0">
              <a:latin typeface="Calibri (Body)"/>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Body)"/>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Body)"/>
              </a:defRPr>
            </a:lvl1pPr>
          </a:lstStyle>
          <a:p>
            <a:fld id="{18407A98-9A18-4E47-AF94-789022A0201E}" type="datetimeFigureOut">
              <a:rPr lang="en-US" smtClean="0"/>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Calibri (Body)"/>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Calibri (Body)"/>
              </a:defRPr>
            </a:lvl1pPr>
          </a:lstStyle>
          <a:p>
            <a:fld id="{1635F52E-BA8C-4FAB-BCFA-C67A14D9CE22}"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libri (Body)"/>
        <a:ea typeface="+mn-ea"/>
        <a:cs typeface="+mn-cs"/>
      </a:defRPr>
    </a:lvl1pPr>
    <a:lvl2pPr marL="457200" algn="l" defTabSz="914400" rtl="0" eaLnBrk="1" latinLnBrk="0" hangingPunct="1">
      <a:defRPr sz="1200" kern="1200">
        <a:solidFill>
          <a:schemeClr val="tx1"/>
        </a:solidFill>
        <a:latin typeface="Calibri (Body)"/>
        <a:ea typeface="+mn-ea"/>
        <a:cs typeface="+mn-cs"/>
      </a:defRPr>
    </a:lvl2pPr>
    <a:lvl3pPr marL="914400" algn="l" defTabSz="914400" rtl="0" eaLnBrk="1" latinLnBrk="0" hangingPunct="1">
      <a:defRPr sz="1200" kern="1200">
        <a:solidFill>
          <a:schemeClr val="tx1"/>
        </a:solidFill>
        <a:latin typeface="Calibri (Body)"/>
        <a:ea typeface="+mn-ea"/>
        <a:cs typeface="+mn-cs"/>
      </a:defRPr>
    </a:lvl3pPr>
    <a:lvl4pPr marL="1371600" algn="l" defTabSz="914400" rtl="0" eaLnBrk="1" latinLnBrk="0" hangingPunct="1">
      <a:defRPr sz="1200" kern="1200">
        <a:solidFill>
          <a:schemeClr val="tx1"/>
        </a:solidFill>
        <a:latin typeface="Calibri (Body)"/>
        <a:ea typeface="+mn-ea"/>
        <a:cs typeface="+mn-cs"/>
      </a:defRPr>
    </a:lvl4pPr>
    <a:lvl5pPr marL="1828800" algn="l" defTabSz="914400" rtl="0" eaLnBrk="1" latinLnBrk="0" hangingPunct="1">
      <a:defRPr sz="1200" kern="1200">
        <a:solidFill>
          <a:schemeClr val="tx1"/>
        </a:solidFill>
        <a:latin typeface="Calibri (Body)"/>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7" name="PlaceHolder 1"/>
          <p:cNvSpPr>
            <a:spLocks noGrp="1" noRot="1" noChangeAspect="1"/>
          </p:cNvSpPr>
          <p:nvPr>
            <p:ph type="sldImg"/>
          </p:nvPr>
        </p:nvSpPr>
        <p:spPr>
          <a:xfrm>
            <a:off x="1143000" y="685800"/>
            <a:ext cx="4572000" cy="3429000"/>
          </a:xfrm>
          <a:prstGeom prst="rect">
            <a:avLst/>
          </a:prstGeom>
        </p:spPr>
      </p:sp>
      <p:sp>
        <p:nvSpPr>
          <p:cNvPr id="1468"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panose="020B0604020202020204"/>
            </a:endParaRPr>
          </a:p>
        </p:txBody>
      </p:sp>
      <p:sp>
        <p:nvSpPr>
          <p:cNvPr id="1469"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E8EC2A4E-143F-4EA4-840B-BFC7884FECCC}" type="slidenum">
              <a:rPr lang="en-US" sz="1200" b="0" strike="noStrike" spc="-1">
                <a:latin typeface="Calibri (Body)"/>
              </a:rPr>
            </a:fld>
            <a:endParaRPr lang="en-US" sz="1200" b="0" strike="noStrike" spc="-1" dirty="0">
              <a:latin typeface="Calibri (Body)"/>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0" name="PlaceHolder 1"/>
          <p:cNvSpPr>
            <a:spLocks noGrp="1" noRot="1" noChangeAspect="1"/>
          </p:cNvSpPr>
          <p:nvPr>
            <p:ph type="sldImg"/>
          </p:nvPr>
        </p:nvSpPr>
        <p:spPr>
          <a:xfrm>
            <a:off x="1143000" y="685800"/>
            <a:ext cx="4572000" cy="3429000"/>
          </a:xfrm>
          <a:prstGeom prst="rect">
            <a:avLst/>
          </a:prstGeom>
        </p:spPr>
      </p:sp>
      <p:sp>
        <p:nvSpPr>
          <p:cNvPr id="1471"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panose="020B0604020202020204"/>
            </a:endParaRPr>
          </a:p>
        </p:txBody>
      </p:sp>
      <p:sp>
        <p:nvSpPr>
          <p:cNvPr id="1472"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6AD9EF13-372D-4024-B233-EE7BECA82329}" type="slidenum">
              <a:rPr lang="en-US" sz="1200" b="0" strike="noStrike" spc="-1">
                <a:latin typeface="Calibri (Body)"/>
              </a:rPr>
            </a:fld>
            <a:endParaRPr lang="en-US" sz="1200" b="0" strike="noStrike" spc="-1" dirty="0">
              <a:latin typeface="Calibri (Body)"/>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 name="PlaceHolder 1"/>
          <p:cNvSpPr>
            <a:spLocks noGrp="1" noRot="1" noChangeAspect="1"/>
          </p:cNvSpPr>
          <p:nvPr>
            <p:ph type="sldImg"/>
          </p:nvPr>
        </p:nvSpPr>
        <p:spPr>
          <a:xfrm>
            <a:off x="1143000" y="685800"/>
            <a:ext cx="4572000" cy="3429000"/>
          </a:xfrm>
          <a:prstGeom prst="rect">
            <a:avLst/>
          </a:prstGeom>
        </p:spPr>
      </p:sp>
      <p:sp>
        <p:nvSpPr>
          <p:cNvPr id="1474"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a:latin typeface="Arial" panose="020B0604020202020204"/>
            </a:endParaRPr>
          </a:p>
        </p:txBody>
      </p:sp>
      <p:sp>
        <p:nvSpPr>
          <p:cNvPr id="1475"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D80038B9-0211-4847-AA64-6D584C2A117D}" type="slidenum">
              <a:rPr lang="en-US" sz="1200" b="0" strike="noStrike" spc="-1">
                <a:latin typeface="Calibri (Body)"/>
              </a:rPr>
            </a:fld>
            <a:endParaRPr lang="en-US" sz="1200" b="0" strike="noStrike" spc="-1" dirty="0">
              <a:latin typeface="Calibri (Body)"/>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ln>
        </p:spPr>
        <p:txBody>
          <a:bodyPr/>
          <a:lstStyle/>
          <a:p>
            <a:fld id="{930AD30A-53BA-4460-9CB9-46B62B45E9F2}" type="slidenum">
              <a:rPr lang="en-US" altLang="en-US"/>
            </a:fld>
            <a:endParaRPr lang="en-US" altLang="en-US"/>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ln>
        </p:spPr>
        <p:txBody>
          <a:bodyPr/>
          <a:lstStyle/>
          <a:p>
            <a:fld id="{64E5231A-D499-4197-AD99-780BBCAFA1CD}" type="slidenum">
              <a:rPr lang="en-US" altLang="en-US"/>
            </a:fld>
            <a:endParaRPr lang="en-US" altLang="en-US"/>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ln>
        </p:spPr>
        <p:txBody>
          <a:bodyPr/>
          <a:lstStyle/>
          <a:p>
            <a:fld id="{534A5E66-9839-4440-9060-E7CC18C8CE9D}" type="slidenum">
              <a:rPr lang="en-US" altLang="en-US"/>
            </a:fld>
            <a:endParaRPr lang="en-US" altLang="en-US"/>
          </a:p>
        </p:txBody>
      </p:sp>
      <p:sp>
        <p:nvSpPr>
          <p:cNvPr id="63491" name="Rectangle 2"/>
          <p:cNvSpPr>
            <a:spLocks noGrp="1" noRot="1" noChangeAspect="1" noChangeArrowheads="1" noTextEdit="1"/>
          </p:cNvSpPr>
          <p:nvPr>
            <p:ph type="sldImg"/>
          </p:nvPr>
        </p:nvSpPr>
        <p:spPr/>
      </p:sp>
      <p:sp>
        <p:nvSpPr>
          <p:cNvPr id="634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C10151-415C-461C-B6F8-6E53727CC758}" type="slidenum">
              <a:rPr lang="en-US"/>
            </a:fld>
            <a:endParaRPr lang="en-US"/>
          </a:p>
        </p:txBody>
      </p:sp>
      <p:sp>
        <p:nvSpPr>
          <p:cNvPr id="957442" name="Rectangle 2"/>
          <p:cNvSpPr>
            <a:spLocks noGrp="1" noRot="1" noChangeAspect="1" noChangeArrowheads="1" noTextEdit="1"/>
          </p:cNvSpPr>
          <p:nvPr>
            <p:ph type="sldImg"/>
          </p:nvPr>
        </p:nvSpPr>
        <p:spPr/>
      </p:sp>
      <p:sp>
        <p:nvSpPr>
          <p:cNvPr id="957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Rot="1" noChangeAspect="1" noChangeArrowheads="1" noTextEdit="1"/>
          </p:cNvSpPr>
          <p:nvPr>
            <p:ph type="sldImg"/>
          </p:nvPr>
        </p:nvSpPr>
        <p:spPr/>
      </p:sp>
      <p:sp>
        <p:nvSpPr>
          <p:cNvPr id="133123"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p:sp>
      <p:sp>
        <p:nvSpPr>
          <p:cNvPr id="134147"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p:sp>
      <p:sp>
        <p:nvSpPr>
          <p:cNvPr id="135171"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fld id="{CB349FD0-1206-4707-A647-98196325497A}" type="slidenum">
              <a:rPr lang="en-US"/>
            </a:fld>
            <a:endParaRPr lang="en-US"/>
          </a:p>
        </p:txBody>
      </p:sp>
      <p:sp>
        <p:nvSpPr>
          <p:cNvPr id="961538" name="Rectangle 2"/>
          <p:cNvSpPr>
            <a:spLocks noGrp="1" noRot="1" noChangeAspect="1" noChangeArrowheads="1" noTextEdit="1"/>
          </p:cNvSpPr>
          <p:nvPr>
            <p:ph type="sldImg"/>
          </p:nvPr>
        </p:nvSpPr>
        <p:spPr/>
      </p:sp>
      <p:sp>
        <p:nvSpPr>
          <p:cNvPr id="961539" name="Rectangle 3"/>
          <p:cNvSpPr>
            <a:spLocks noGrp="1" noChangeArrowheads="1"/>
          </p:cNvSpPr>
          <p:nvPr>
            <p:ph type="body" idx="1"/>
          </p:nvPr>
        </p:nvSpPr>
        <p:spPr/>
        <p:txBody>
          <a:bodyPr/>
          <a:lstStyle/>
          <a:p>
            <a:pPr eaLnBrk="1" hangingPunct="1"/>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1" name="PlaceHolder 1"/>
          <p:cNvSpPr>
            <a:spLocks noGrp="1" noRot="1" noChangeAspect="1"/>
          </p:cNvSpPr>
          <p:nvPr>
            <p:ph type="sldImg"/>
          </p:nvPr>
        </p:nvSpPr>
        <p:spPr>
          <a:xfrm>
            <a:off x="1143000" y="685800"/>
            <a:ext cx="4572000" cy="3429000"/>
          </a:xfrm>
          <a:prstGeom prst="rect">
            <a:avLst/>
          </a:prstGeom>
        </p:spPr>
      </p:sp>
      <p:sp>
        <p:nvSpPr>
          <p:cNvPr id="1462" name="PlaceHolder 2"/>
          <p:cNvSpPr>
            <a:spLocks noGrp="1"/>
          </p:cNvSpPr>
          <p:nvPr>
            <p:ph type="body"/>
          </p:nvPr>
        </p:nvSpPr>
        <p:spPr>
          <a:xfrm>
            <a:off x="685800" y="4343400"/>
            <a:ext cx="5486040" cy="4114440"/>
          </a:xfrm>
          <a:prstGeom prst="rect">
            <a:avLst/>
          </a:prstGeom>
        </p:spPr>
        <p:txBody>
          <a:bodyPr>
            <a:noAutofit/>
          </a:bodyPr>
          <a:lstStyle/>
          <a:p>
            <a:endParaRPr lang="en-US" sz="2000" b="0" strike="noStrike" spc="-1" dirty="0">
              <a:latin typeface="Arial" panose="020B0604020202020204"/>
            </a:endParaRPr>
          </a:p>
        </p:txBody>
      </p:sp>
      <p:sp>
        <p:nvSpPr>
          <p:cNvPr id="1463" name="TextShape 3"/>
          <p:cNvSpPr txBox="1"/>
          <p:nvPr/>
        </p:nvSpPr>
        <p:spPr>
          <a:xfrm>
            <a:off x="3884760" y="8685360"/>
            <a:ext cx="2971440" cy="456840"/>
          </a:xfrm>
          <a:prstGeom prst="rect">
            <a:avLst/>
          </a:prstGeom>
          <a:noFill/>
          <a:ln>
            <a:noFill/>
          </a:ln>
        </p:spPr>
        <p:txBody>
          <a:bodyPr anchor="b">
            <a:noAutofit/>
          </a:bodyPr>
          <a:lstStyle/>
          <a:p>
            <a:pPr algn="r">
              <a:lnSpc>
                <a:spcPct val="100000"/>
              </a:lnSpc>
            </a:pPr>
            <a:fld id="{C40867AC-A7F9-40E0-AF56-A503B1A61094}" type="slidenum">
              <a:rPr lang="en-US" sz="1200" b="0" strike="noStrike" spc="-1">
                <a:latin typeface="Calibri (Body)"/>
              </a:rPr>
            </a:fld>
            <a:endParaRPr lang="en-US" sz="1200" b="0" strike="noStrike" spc="-1" dirty="0">
              <a:latin typeface="Calibri (Body)"/>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2A47616-18AF-45FF-A46C-6E181DE34296}"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showMasterSp="0">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7C0353B-6AA7-474B-9DC4-07EF585FDDFB}"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17A66DF-8852-4906-B63D-2D04819A004C}"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D892CF4-C31F-451D-A665-ACBFB1AD8768}" type="datetime1">
              <a:rPr lang="en-US" smtClean="0"/>
            </a:fld>
            <a:endParaRPr lang="en-IN"/>
          </a:p>
        </p:txBody>
      </p:sp>
      <p:sp>
        <p:nvSpPr>
          <p:cNvPr id="5" name="Footer Placeholder 4"/>
          <p:cNvSpPr>
            <a:spLocks noGrp="1"/>
          </p:cNvSpPr>
          <p:nvPr>
            <p:ph type="ftr" sz="quarter" idx="11"/>
          </p:nvPr>
        </p:nvSpPr>
        <p:spPr/>
        <p:txBody>
          <a:bodyPr/>
          <a:lstStyle/>
          <a:p>
            <a:r>
              <a:rPr lang="en-IN"/>
              <a:t>Sujeet Singh Bhadouria      Cyber security ANC0301                                     Unit 4</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96F312BE-FD8D-4CB3-A0DA-D4C4C84A2D21}" type="datetime1">
              <a:rPr lang="en-US" smtClean="0"/>
            </a:fld>
            <a:endParaRPr lang="en-IN"/>
          </a:p>
        </p:txBody>
      </p:sp>
      <p:sp>
        <p:nvSpPr>
          <p:cNvPr id="5" name="Footer Placeholder 4"/>
          <p:cNvSpPr>
            <a:spLocks noGrp="1"/>
          </p:cNvSpPr>
          <p:nvPr>
            <p:ph type="ftr" sz="quarter" idx="11"/>
          </p:nvPr>
        </p:nvSpPr>
        <p:spPr/>
        <p:txBody>
          <a:bodyPr/>
          <a:lstStyle/>
          <a:p>
            <a:r>
              <a:rPr lang="en-IN"/>
              <a:t>Sujeet Singh Bhadouria      Cyber security ANC0301                                     Unit 4</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CDF53D4-9817-4B57-91C1-EB8904014346}" type="datetime1">
              <a:rPr lang="en-US" smtClean="0"/>
            </a:fld>
            <a:endParaRPr lang="en-IN"/>
          </a:p>
        </p:txBody>
      </p:sp>
      <p:sp>
        <p:nvSpPr>
          <p:cNvPr id="5" name="Footer Placeholder 4"/>
          <p:cNvSpPr>
            <a:spLocks noGrp="1"/>
          </p:cNvSpPr>
          <p:nvPr>
            <p:ph type="ftr" sz="quarter" idx="11"/>
          </p:nvPr>
        </p:nvSpPr>
        <p:spPr/>
        <p:txBody>
          <a:bodyPr/>
          <a:lstStyle/>
          <a:p>
            <a:r>
              <a:rPr lang="en-IN"/>
              <a:t>Sujeet Singh Bhadouria      Cyber security ANC0301                                     Unit 4</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23E02B99-5F44-4A31-9FFB-FB0FB661938D}" type="datetime1">
              <a:rPr lang="en-US" smtClean="0"/>
            </a:fld>
            <a:endParaRPr lang="en-IN"/>
          </a:p>
        </p:txBody>
      </p:sp>
      <p:sp>
        <p:nvSpPr>
          <p:cNvPr id="6" name="Footer Placeholder 5"/>
          <p:cNvSpPr>
            <a:spLocks noGrp="1"/>
          </p:cNvSpPr>
          <p:nvPr>
            <p:ph type="ftr" sz="quarter" idx="11"/>
          </p:nvPr>
        </p:nvSpPr>
        <p:spPr/>
        <p:txBody>
          <a:bodyPr/>
          <a:lstStyle/>
          <a:p>
            <a:r>
              <a:rPr lang="en-IN"/>
              <a:t>Sujeet Singh Bhadouria      Cyber security ANC0301                                     Unit 4</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3A49EB5-C279-450C-B27D-C1B459725F12}" type="datetime1">
              <a:rPr lang="en-US" smtClean="0"/>
            </a:fld>
            <a:endParaRPr lang="en-IN"/>
          </a:p>
        </p:txBody>
      </p:sp>
      <p:sp>
        <p:nvSpPr>
          <p:cNvPr id="8" name="Footer Placeholder 7"/>
          <p:cNvSpPr>
            <a:spLocks noGrp="1"/>
          </p:cNvSpPr>
          <p:nvPr>
            <p:ph type="ftr" sz="quarter" idx="11"/>
          </p:nvPr>
        </p:nvSpPr>
        <p:spPr/>
        <p:txBody>
          <a:bodyPr/>
          <a:lstStyle/>
          <a:p>
            <a:r>
              <a:rPr lang="en-IN"/>
              <a:t>Sujeet Singh Bhadouria      Cyber security ANC0301                                     Unit 4</a:t>
            </a:r>
            <a:endParaRPr lang="en-IN"/>
          </a:p>
        </p:txBody>
      </p:sp>
      <p:sp>
        <p:nvSpPr>
          <p:cNvPr id="9" name="Slide Number Placeholder 8"/>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C0E0BEA-447D-4515-8778-2DA0EAE50DFE}" type="datetime1">
              <a:rPr lang="en-US" smtClean="0"/>
            </a:fld>
            <a:endParaRPr lang="en-IN"/>
          </a:p>
        </p:txBody>
      </p:sp>
      <p:sp>
        <p:nvSpPr>
          <p:cNvPr id="4" name="Footer Placeholder 3"/>
          <p:cNvSpPr>
            <a:spLocks noGrp="1"/>
          </p:cNvSpPr>
          <p:nvPr>
            <p:ph type="ftr" sz="quarter" idx="11"/>
          </p:nvPr>
        </p:nvSpPr>
        <p:spPr/>
        <p:txBody>
          <a:bodyPr/>
          <a:lstStyle/>
          <a:p>
            <a:r>
              <a:rPr lang="en-IN"/>
              <a:t>Sujeet Singh Bhadouria      Cyber security ANC0301                                     Unit 4</a:t>
            </a:r>
            <a:endParaRPr lang="en-IN"/>
          </a:p>
        </p:txBody>
      </p:sp>
      <p:sp>
        <p:nvSpPr>
          <p:cNvPr id="5" name="Slide Number Placeholder 4"/>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070633-2C55-47DB-942F-3A017893DB3C}" type="datetime1">
              <a:rPr lang="en-US" smtClean="0"/>
            </a:fld>
            <a:endParaRPr lang="en-IN"/>
          </a:p>
        </p:txBody>
      </p:sp>
      <p:sp>
        <p:nvSpPr>
          <p:cNvPr id="3" name="Footer Placeholder 2"/>
          <p:cNvSpPr>
            <a:spLocks noGrp="1"/>
          </p:cNvSpPr>
          <p:nvPr>
            <p:ph type="ftr" sz="quarter" idx="11"/>
          </p:nvPr>
        </p:nvSpPr>
        <p:spPr/>
        <p:txBody>
          <a:bodyPr/>
          <a:lstStyle/>
          <a:p>
            <a:r>
              <a:rPr lang="en-IN"/>
              <a:t>Sujeet Singh Bhadouria      Cyber security ANC0301                                     Unit 4</a:t>
            </a:r>
            <a:endParaRPr lang="en-IN"/>
          </a:p>
        </p:txBody>
      </p:sp>
      <p:sp>
        <p:nvSpPr>
          <p:cNvPr id="4" name="Slide Number Placeholder 3"/>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11BE305-0490-4156-A52A-0E961E7BFC45}" type="datetime1">
              <a:rPr lang="en-US" smtClean="0"/>
            </a:fld>
            <a:endParaRPr lang="en-IN"/>
          </a:p>
        </p:txBody>
      </p:sp>
      <p:sp>
        <p:nvSpPr>
          <p:cNvPr id="6" name="Footer Placeholder 5"/>
          <p:cNvSpPr>
            <a:spLocks noGrp="1"/>
          </p:cNvSpPr>
          <p:nvPr>
            <p:ph type="ftr" sz="quarter" idx="11"/>
          </p:nvPr>
        </p:nvSpPr>
        <p:spPr/>
        <p:txBody>
          <a:bodyPr/>
          <a:lstStyle/>
          <a:p>
            <a:r>
              <a:rPr lang="en-IN"/>
              <a:t>Sujeet Singh Bhadouria      Cyber security ANC0301                                     Unit 4</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95400" y="1600200"/>
            <a:ext cx="8229600" cy="1143000"/>
          </a:xfrm>
        </p:spPr>
        <p:txBody>
          <a:bodyPr/>
          <a:lstStyle>
            <a:lvl1pPr>
              <a:defRPr/>
            </a:lvl1p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F5A152E-63BF-474B-8CD4-6AE96AB917F7}"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CEF519A-993C-480F-AF7E-0B74BE6E3B96}" type="datetime1">
              <a:rPr lang="en-US" smtClean="0"/>
            </a:fld>
            <a:endParaRPr lang="en-IN"/>
          </a:p>
        </p:txBody>
      </p:sp>
      <p:sp>
        <p:nvSpPr>
          <p:cNvPr id="6" name="Footer Placeholder 5"/>
          <p:cNvSpPr>
            <a:spLocks noGrp="1"/>
          </p:cNvSpPr>
          <p:nvPr>
            <p:ph type="ftr" sz="quarter" idx="11"/>
          </p:nvPr>
        </p:nvSpPr>
        <p:spPr/>
        <p:txBody>
          <a:bodyPr/>
          <a:lstStyle/>
          <a:p>
            <a:r>
              <a:rPr lang="en-IN"/>
              <a:t>Sujeet Singh Bhadouria      Cyber security ANC0301                                     Unit 4</a:t>
            </a:r>
            <a:endParaRPr lang="en-IN"/>
          </a:p>
        </p:txBody>
      </p:sp>
      <p:sp>
        <p:nvSpPr>
          <p:cNvPr id="7" name="Slide Number Placeholder 6"/>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F47AE56-2E4F-4F4A-A670-34DE60015443}" type="datetime1">
              <a:rPr lang="en-US" smtClean="0"/>
            </a:fld>
            <a:endParaRPr lang="en-IN"/>
          </a:p>
        </p:txBody>
      </p:sp>
      <p:sp>
        <p:nvSpPr>
          <p:cNvPr id="5" name="Footer Placeholder 4"/>
          <p:cNvSpPr>
            <a:spLocks noGrp="1"/>
          </p:cNvSpPr>
          <p:nvPr>
            <p:ph type="ftr" sz="quarter" idx="11"/>
          </p:nvPr>
        </p:nvSpPr>
        <p:spPr/>
        <p:txBody>
          <a:bodyPr/>
          <a:lstStyle/>
          <a:p>
            <a:r>
              <a:rPr lang="en-IN"/>
              <a:t>Sujeet Singh Bhadouria      Cyber security ANC0301                                     Unit 4</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5C1AC058-9A01-482C-B96C-97603402C1E5}" type="datetime1">
              <a:rPr lang="en-US" smtClean="0"/>
            </a:fld>
            <a:endParaRPr lang="en-IN"/>
          </a:p>
        </p:txBody>
      </p:sp>
      <p:sp>
        <p:nvSpPr>
          <p:cNvPr id="5" name="Footer Placeholder 4"/>
          <p:cNvSpPr>
            <a:spLocks noGrp="1"/>
          </p:cNvSpPr>
          <p:nvPr>
            <p:ph type="ftr" sz="quarter" idx="11"/>
          </p:nvPr>
        </p:nvSpPr>
        <p:spPr/>
        <p:txBody>
          <a:bodyPr/>
          <a:lstStyle/>
          <a:p>
            <a:r>
              <a:rPr lang="en-IN"/>
              <a:t>Sujeet Singh Bhadouria      Cyber security ANC0301                                     Unit 4</a:t>
            </a:r>
            <a:endParaRPr lang="en-IN"/>
          </a:p>
        </p:txBody>
      </p:sp>
      <p:sp>
        <p:nvSpPr>
          <p:cNvPr id="6" name="Slide Number Placeholder 5"/>
          <p:cNvSpPr>
            <a:spLocks noGrp="1"/>
          </p:cNvSpPr>
          <p:nvPr>
            <p:ph type="sldNum" sz="quarter" idx="12"/>
          </p:nvPr>
        </p:nvSpPr>
        <p:spPr/>
        <p:txBody>
          <a:bodyPr/>
          <a:lstStyle/>
          <a:p>
            <a:fld id="{BF2990FC-BCBF-4433-A9B9-2F8250CCA9A9}" type="slidenum">
              <a:rPr lang="en-IN" smtClean="0"/>
            </a:fld>
            <a:endParaRPr lang="en-I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D84BFDF9-EB9D-4420-944C-CD7FF15FBF16}"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D6E1C6E-3EDA-4FE8-B220-BFACF5EA8240}"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987BDCC-EB01-4841-B2CF-9AC7D544D934}"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C4E2785-F2E3-4A9A-93A7-0AD2203F9BCD}"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EC0FDA7-AED3-4670-B80A-8EDA3B758DB2}" type="datetime1">
              <a:rPr lang="en-US" smtClean="0"/>
            </a:fld>
            <a:endParaRPr lang="en-US"/>
          </a:p>
        </p:txBody>
      </p:sp>
      <p:sp>
        <p:nvSpPr>
          <p:cNvPr id="8" name="Footer Placeholder 7"/>
          <p:cNvSpPr>
            <a:spLocks noGrp="1"/>
          </p:cNvSpPr>
          <p:nvPr>
            <p:ph type="ftr" sz="quarter" idx="11"/>
          </p:nvPr>
        </p:nvSpPr>
        <p:spPr/>
        <p:txBody>
          <a:bodyPr/>
          <a:lstStyle/>
          <a:p>
            <a:r>
              <a:rPr lang="en-US"/>
              <a:t>Sujeet Singh Bhadouria      Cyber security ANC0301                                     Unit 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AE230F9E-3BB1-4AF1-BA41-883411972BA0}" type="datetime1">
              <a:rPr lang="en-US" smtClean="0"/>
            </a:fld>
            <a:endParaRPr lang="en-US"/>
          </a:p>
        </p:txBody>
      </p:sp>
      <p:sp>
        <p:nvSpPr>
          <p:cNvPr id="4" name="Footer Placeholder 3"/>
          <p:cNvSpPr>
            <a:spLocks noGrp="1"/>
          </p:cNvSpPr>
          <p:nvPr>
            <p:ph type="ftr" sz="quarter" idx="11"/>
          </p:nvPr>
        </p:nvSpPr>
        <p:spPr/>
        <p:txBody>
          <a:bodyPr/>
          <a:lstStyle/>
          <a:p>
            <a:r>
              <a:rPr lang="en-US"/>
              <a:t>Sujeet Singh Bhadouria      Cyber security ANC0301                                     Unit 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C0BE63-E79D-4D02-9FD0-E3D6C080AC1D}" type="datetime1">
              <a:rPr lang="en-US" smtClean="0"/>
            </a:fld>
            <a:endParaRPr lang="en-US"/>
          </a:p>
        </p:txBody>
      </p:sp>
      <p:sp>
        <p:nvSpPr>
          <p:cNvPr id="3" name="Footer Placeholder 2"/>
          <p:cNvSpPr>
            <a:spLocks noGrp="1"/>
          </p:cNvSpPr>
          <p:nvPr>
            <p:ph type="ftr" sz="quarter" idx="11"/>
          </p:nvPr>
        </p:nvSpPr>
        <p:spPr/>
        <p:txBody>
          <a:bodyPr/>
          <a:lstStyle/>
          <a:p>
            <a:r>
              <a:rPr lang="en-US"/>
              <a:t>Sujeet Singh Bhadouria      Cyber security ANC0301                                     Unit 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08240322-A529-4784-908E-17010BEC9355}"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73C10A0-9E54-432A-9C2F-669EA87218CF}"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BE92584-089E-4C86-B080-3D95BDF7FCD4}"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6112BB5-3FB4-4135-8CF7-1879B57E4E90}"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4FAEE00-797F-4F9B-B17A-E9823BAD3460}"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39841A11-4A8B-416D-A377-D6D841DFA1B2}"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2FD5BA45-10F1-4AE6-95C3-20C07BA5EBA8}" type="datetime1">
              <a:rPr lang="en-US" smtClean="0"/>
            </a:fld>
            <a:endParaRPr lang="en-US"/>
          </a:p>
        </p:txBody>
      </p:sp>
      <p:sp>
        <p:nvSpPr>
          <p:cNvPr id="5" name="Footer Placeholder 4"/>
          <p:cNvSpPr>
            <a:spLocks noGrp="1"/>
          </p:cNvSpPr>
          <p:nvPr>
            <p:ph type="ftr" sz="quarter" idx="11"/>
          </p:nvPr>
        </p:nvSpPr>
        <p:spPr/>
        <p:txBody>
          <a:bodyPr/>
          <a:lstStyle/>
          <a:p>
            <a:r>
              <a:rPr lang="en-US" dirty="0" err="1"/>
              <a:t>Shuchi</a:t>
            </a:r>
            <a:r>
              <a:rPr lang="en-US" dirty="0"/>
              <a:t> Sethi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pic>
        <p:nvPicPr>
          <p:cNvPr id="8" name="Picture 7"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33894DA4-51FD-48DD-97DF-85CB0609FBA0}"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120F47A-0AF6-402E-BE43-A5F2A4D7FFA2}"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DA34D9F-3E2F-4E67-B3A1-3D0A807D7E7F}" type="datetime1">
              <a:rPr lang="en-US" smtClean="0"/>
            </a:fld>
            <a:endParaRPr lang="en-US"/>
          </a:p>
        </p:txBody>
      </p:sp>
      <p:sp>
        <p:nvSpPr>
          <p:cNvPr id="8" name="Footer Placeholder 7"/>
          <p:cNvSpPr>
            <a:spLocks noGrp="1"/>
          </p:cNvSpPr>
          <p:nvPr>
            <p:ph type="ftr" sz="quarter" idx="11"/>
          </p:nvPr>
        </p:nvSpPr>
        <p:spPr/>
        <p:txBody>
          <a:bodyPr/>
          <a:lstStyle/>
          <a:p>
            <a:r>
              <a:rPr lang="en-US"/>
              <a:t>Sujeet Singh Bhadouria      Cyber security ANC0301                                     Unit 2</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87118D54-C231-4208-92C7-B51AD839CED8}" type="datetime1">
              <a:rPr lang="en-US" smtClean="0"/>
            </a:fld>
            <a:endParaRPr lang="en-US"/>
          </a:p>
        </p:txBody>
      </p:sp>
      <p:sp>
        <p:nvSpPr>
          <p:cNvPr id="4" name="Footer Placeholder 3"/>
          <p:cNvSpPr>
            <a:spLocks noGrp="1"/>
          </p:cNvSpPr>
          <p:nvPr>
            <p:ph type="ftr" sz="quarter" idx="11"/>
          </p:nvPr>
        </p:nvSpPr>
        <p:spPr/>
        <p:txBody>
          <a:bodyPr/>
          <a:lstStyle/>
          <a:p>
            <a:r>
              <a:rPr lang="en-US"/>
              <a:t>Sujeet Singh Bhadouria      Cyber security ANC0301                                     Unit 2</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7" name="Picture 6" descr="Text, logo, company name&#10;&#10;Description automatically generated"/>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432" y="-50866"/>
            <a:ext cx="1295581" cy="9335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FAC9AD0-C1B2-4EEE-A965-106BEF64668C}"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C45A7-BA52-46C0-B79C-DD94BC9EDC2E}" type="datetime1">
              <a:rPr lang="en-US" smtClean="0"/>
            </a:fld>
            <a:endParaRPr lang="en-US"/>
          </a:p>
        </p:txBody>
      </p:sp>
      <p:sp>
        <p:nvSpPr>
          <p:cNvPr id="3" name="Footer Placeholder 2"/>
          <p:cNvSpPr>
            <a:spLocks noGrp="1"/>
          </p:cNvSpPr>
          <p:nvPr>
            <p:ph type="ftr" sz="quarter" idx="11"/>
          </p:nvPr>
        </p:nvSpPr>
        <p:spPr/>
        <p:txBody>
          <a:bodyPr/>
          <a:lstStyle/>
          <a:p>
            <a:r>
              <a:rPr lang="en-US"/>
              <a:t>Sujeet Singh Bhadouria      Cyber security ANC0301                                     Unit 2</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AA66FE1-9362-4AFE-9735-F69BFDD09683}"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9BAB381-004A-4476-8F9D-078209EE31E4}"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2</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59E8713C-9161-4398-893C-95458D136E3E}"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FF092D0-E1B6-4717-9A21-22B7ED2A5562}" type="datetime1">
              <a:rPr lang="en-US" smtClean="0"/>
            </a:fld>
            <a:endParaRPr lang="en-US"/>
          </a:p>
        </p:txBody>
      </p:sp>
      <p:sp>
        <p:nvSpPr>
          <p:cNvPr id="5" name="Footer Placeholder 4"/>
          <p:cNvSpPr>
            <a:spLocks noGrp="1"/>
          </p:cNvSpPr>
          <p:nvPr>
            <p:ph type="ftr" sz="quarter" idx="11"/>
          </p:nvPr>
        </p:nvSpPr>
        <p:spPr/>
        <p:txBody>
          <a:bodyPr/>
          <a:lstStyle/>
          <a:p>
            <a:r>
              <a:rPr lang="en-US"/>
              <a:t>Sujeet Singh Bhadouria      Cyber security ANC0301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7230616-E616-4A58-865C-D9B8698F8DF2}" type="datetime1">
              <a:rPr lang="en-US" smtClean="0"/>
            </a:fld>
            <a:endParaRPr lang="en-US"/>
          </a:p>
        </p:txBody>
      </p:sp>
      <p:sp>
        <p:nvSpPr>
          <p:cNvPr id="8" name="Footer Placeholder 7"/>
          <p:cNvSpPr>
            <a:spLocks noGrp="1"/>
          </p:cNvSpPr>
          <p:nvPr>
            <p:ph type="ftr" sz="quarter" idx="11"/>
          </p:nvPr>
        </p:nvSpPr>
        <p:spPr/>
        <p:txBody>
          <a:bodyPr/>
          <a:lstStyle/>
          <a:p>
            <a:r>
              <a:rPr lang="en-US"/>
              <a:t>Sujeet Singh Bhadouria      Cyber security ANC0301                                     Unit 4</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86ACBEFC-0C69-4046-8F0B-11C49CCF5EAF}" type="datetime1">
              <a:rPr lang="en-US" smtClean="0"/>
            </a:fld>
            <a:endParaRPr lang="en-US"/>
          </a:p>
        </p:txBody>
      </p:sp>
      <p:sp>
        <p:nvSpPr>
          <p:cNvPr id="4" name="Footer Placeholder 3"/>
          <p:cNvSpPr>
            <a:spLocks noGrp="1"/>
          </p:cNvSpPr>
          <p:nvPr>
            <p:ph type="ftr" sz="quarter" idx="11"/>
          </p:nvPr>
        </p:nvSpPr>
        <p:spPr/>
        <p:txBody>
          <a:bodyPr/>
          <a:lstStyle/>
          <a:p>
            <a:r>
              <a:rPr lang="en-US"/>
              <a:t>Sujeet Singh Bhadouria      Cyber security ANC0301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577"/>
            <a:ext cx="1295581" cy="933580"/>
          </a:xfrm>
          <a:prstGeom prst="rect">
            <a:avLst/>
          </a:prstGeom>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773DE4-9B66-448A-A182-A5216BA8BBC4}" type="datetime1">
              <a:rPr lang="en-US" smtClean="0"/>
            </a:fld>
            <a:endParaRPr lang="en-US"/>
          </a:p>
        </p:txBody>
      </p:sp>
      <p:sp>
        <p:nvSpPr>
          <p:cNvPr id="3" name="Footer Placeholder 2"/>
          <p:cNvSpPr>
            <a:spLocks noGrp="1"/>
          </p:cNvSpPr>
          <p:nvPr>
            <p:ph type="ftr" sz="quarter" idx="11"/>
          </p:nvPr>
        </p:nvSpPr>
        <p:spPr/>
        <p:txBody>
          <a:bodyPr/>
          <a:lstStyle/>
          <a:p>
            <a:r>
              <a:rPr lang="en-US"/>
              <a:t>Sujeet Singh Bhadouria      Cyber security ANC0301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AAD1876-4274-43CC-9A06-310B7FA0A76D}"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A366EA-820E-4CA6-AC8C-DA54FEBB1F0A}" type="datetime1">
              <a:rPr lang="en-US" smtClean="0"/>
            </a:fld>
            <a:endParaRPr lang="en-US"/>
          </a:p>
        </p:txBody>
      </p:sp>
      <p:sp>
        <p:nvSpPr>
          <p:cNvPr id="6" name="Footer Placeholder 5"/>
          <p:cNvSpPr>
            <a:spLocks noGrp="1"/>
          </p:cNvSpPr>
          <p:nvPr>
            <p:ph type="ftr" sz="quarter" idx="11"/>
          </p:nvPr>
        </p:nvSpPr>
        <p:spPr/>
        <p:txBody>
          <a:bodyPr/>
          <a:lstStyle/>
          <a:p>
            <a:r>
              <a:rPr lang="en-US"/>
              <a:t>Sujeet Singh Bhadouria      Cyber security ANC0301                                     Unit 4</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1.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C32624D9-DCDC-41D6-B6BF-2267E4FA1481}" type="datetime1">
              <a:rPr lang="en-US" smtClean="0"/>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US" dirty="0"/>
              <a:t>Sujeet Singh Bhadouria      Cyber security ANC0301                                     Unit 4</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6F15528-21DE-4FAA-801E-634DDDAF4B2B}" type="slidenum">
              <a:rPr lang="en-US" smtClean="0"/>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421689" y="417198"/>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p:txStyles>
    <p:titleStyle>
      <a:lvl1pPr algn="ctr" defTabSz="914400" rtl="0" eaLnBrk="1" latinLnBrk="0" hangingPunct="1">
        <a:spcBef>
          <a:spcPct val="0"/>
        </a:spcBef>
        <a:buNone/>
        <a:defRPr sz="4400" kern="1200">
          <a:solidFill>
            <a:schemeClr val="tx1"/>
          </a:solidFill>
          <a:latin typeface="Calibri (Body)"/>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Calibri (Body)"/>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Calibri (Body)"/>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Calibri (Body)"/>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Calibri (Body)"/>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IN"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Calibri (Body)"/>
              </a:defRPr>
            </a:lvl1pPr>
          </a:lstStyle>
          <a:p>
            <a:fld id="{E038DFA0-A2EA-41E6-B4DB-6170B895CBB0}" type="datetime1">
              <a:rPr lang="en-US" smtClean="0"/>
            </a:fld>
            <a:endParaRPr lang="en-IN"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Calibri (Body)"/>
              </a:defRPr>
            </a:lvl1pPr>
          </a:lstStyle>
          <a:p>
            <a:r>
              <a:rPr lang="en-IN" dirty="0"/>
              <a:t>Sujeet Singh Bhadouria      Cyber security ANC0301                                     Unit 4</a:t>
            </a:r>
            <a:endParaRPr lang="en-IN"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latin typeface="Calibri (Body)"/>
              </a:defRPr>
            </a:lvl1pPr>
          </a:lstStyle>
          <a:p>
            <a:fld id="{BF2990FC-BCBF-4433-A9B9-2F8250CCA9A9}" type="slidenum">
              <a:rPr lang="en-IN" smtClean="0"/>
            </a:fld>
            <a:endParaRPr lang="en-IN"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95581" cy="93358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libri (Bod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libri (Bod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libri (Bod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libri (Bod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3F5E2B-5509-4A61-B8F5-9F6D29E2D0A6}"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Sujeet Singh Bhadouria      Cyber security ANC0301                                     Unit 1</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fade/>
  </p:transition>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03126C-53B3-4355-B9B3-83B5F75204BA}"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Sujeet Singh Bhadouria      Cyber security ANC0301                                     Unit 2</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jpe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hyperlink" Target="https://searchsecurity.techtarget.com/definition/encryption" TargetMode="External"/><Relationship Id="rId2" Type="http://schemas.openxmlformats.org/officeDocument/2006/relationships/hyperlink" Target="https://searchsecurity.techtarget.com/definition/key" TargetMode="Externa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4.png"/><Relationship Id="rId3" Type="http://schemas.openxmlformats.org/officeDocument/2006/relationships/hyperlink" Target="http://natoassociation.ca/a-short-introduction-to-cyber-security/" TargetMode="External"/><Relationship Id="rId2" Type="http://schemas.openxmlformats.org/officeDocument/2006/relationships/hyperlink" Target="https://www.edureka.co/blog/what-is-cybersecurity/" TargetMode="External"/><Relationship Id="rId1" Type="http://schemas.openxmlformats.org/officeDocument/2006/relationships/hyperlink" Target="https://www.javatpoint.com/cyber-security-introduction"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jpe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jpe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image" Target="../media/image10.png"/><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0.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20.png"/><Relationship Id="rId1" Type="http://schemas.openxmlformats.org/officeDocument/2006/relationships/image" Target="../media/image19.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7.xml"/><Relationship Id="rId3" Type="http://schemas.openxmlformats.org/officeDocument/2006/relationships/image" Target="../media/image19.png"/><Relationship Id="rId2" Type="http://schemas.openxmlformats.org/officeDocument/2006/relationships/image" Target="../media/image10.png"/><Relationship Id="rId1" Type="http://schemas.openxmlformats.org/officeDocument/2006/relationships/image" Target="../media/image21.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hyperlink" Target="https://en.wikipedia.org/wiki/Cryptographic_hash_function" TargetMode="Externa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1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5.wmf"/></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hyperlink" Target="https://youtu.be/zDDkNq6kpRE" TargetMode="External"/><Relationship Id="rId6" Type="http://schemas.openxmlformats.org/officeDocument/2006/relationships/hyperlink" Target="https://youtu.be/GKqOWCK71K4" TargetMode="External"/><Relationship Id="rId5" Type="http://schemas.openxmlformats.org/officeDocument/2006/relationships/hyperlink" Target="https://youtu.be/RQOJgEA5e1k" TargetMode="External"/><Relationship Id="rId4" Type="http://schemas.openxmlformats.org/officeDocument/2006/relationships/hyperlink" Target="https://www.youtube.com/watch?v=xFzaoJjzXJQ" TargetMode="External"/><Relationship Id="rId3" Type="http://schemas.openxmlformats.org/officeDocument/2006/relationships/hyperlink" Target="https://www.youtube.com/watch?v=gDtlbGK13xM" TargetMode="External"/><Relationship Id="rId2" Type="http://schemas.openxmlformats.org/officeDocument/2006/relationships/hyperlink" Target="https://www.youtube.com/watch?v=E47ew_IsqaM" TargetMode="External"/><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hyperlink" Target="https://nptel.ac.in/courses/106105162/" TargetMode="External"/><Relationship Id="rId1" Type="http://schemas.openxmlformats.org/officeDocument/2006/relationships/hyperlink" Target="https://www.youtube.com/watch?v=lECb8emmN0M&amp;list=PL71FE85723FD414D7&amp;index=26" TargetMode="Externa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4.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8.png"/><Relationship Id="rId1"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29.png"/><Relationship Id="rId1"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0.png"/><Relationship Id="rId1"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image" Target="../media/image31.png"/><Relationship Id="rId1"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10.png"/></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0.png"/></Relationships>
</file>

<file path=ppt/slides/_rels/slide9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10.pn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onlinecourses.swayam2.ac.in/cec20_cs09/unit?unit=96&amp;lesson=112" TargetMode="External"/><Relationship Id="rId3" Type="http://schemas.openxmlformats.org/officeDocument/2006/relationships/hyperlink" Target="https://csrc.nist.gov/CSRC/media/Projects/Supply-Chain-Risk-Management/documents/briefings/Workshop-Brief-on-Cyber-Supply-Chain-Best-Practices.pdf" TargetMode="External"/><Relationship Id="rId2" Type="http://schemas.openxmlformats.org/officeDocument/2006/relationships/hyperlink" Target="https://img2.helpnetsecurity.com/dl/reviews/157870264X.pdf" TargetMode="External"/><Relationship Id="rId1" Type="http://schemas.openxmlformats.org/officeDocument/2006/relationships/image" Target="../media/image10.png"/></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latin typeface="Calibri (Body)"/>
              </a:rPr>
              <a:t>Noida</a:t>
            </a:r>
            <a:r>
              <a:rPr lang="en-US" sz="2400" dirty="0">
                <a:latin typeface="Calibri (Body)"/>
              </a:rPr>
              <a:t> Institute of Engineering and Technology, Greater </a:t>
            </a:r>
            <a:r>
              <a:rPr lang="en-US" sz="2400" dirty="0" err="1">
                <a:latin typeface="Calibri (Body)"/>
              </a:rPr>
              <a:t>Noida</a:t>
            </a:r>
            <a:endParaRPr lang="en-US" sz="2400" dirty="0">
              <a:latin typeface="Calibri (Body)"/>
            </a:endParaRPr>
          </a:p>
        </p:txBody>
      </p:sp>
      <p:sp>
        <p:nvSpPr>
          <p:cNvPr id="3" name="Subtitle 2"/>
          <p:cNvSpPr>
            <a:spLocks noGrp="1"/>
          </p:cNvSpPr>
          <p:nvPr>
            <p:ph type="subTitle" idx="1"/>
          </p:nvPr>
        </p:nvSpPr>
        <p:spPr>
          <a:xfrm>
            <a:off x="1500166" y="928670"/>
            <a:ext cx="6400800" cy="1514468"/>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endParaRPr lang="en-IN" sz="2500" dirty="0">
              <a:solidFill>
                <a:schemeClr val="accent6"/>
              </a:solidFill>
              <a:latin typeface="Calibri (Body)"/>
            </a:endParaRPr>
          </a:p>
          <a:p>
            <a:r>
              <a:rPr lang="en-US" sz="2400" b="1" dirty="0">
                <a:solidFill>
                  <a:schemeClr val="tx1"/>
                </a:solidFill>
                <a:latin typeface="Calibri (Body)"/>
                <a:cs typeface="Calibri" panose="020F0502020204030204"/>
              </a:rPr>
              <a:t>Cryptography and Network Security</a:t>
            </a:r>
            <a:endParaRPr lang="en-US" sz="2400" dirty="0">
              <a:solidFill>
                <a:schemeClr val="tx1"/>
              </a:solidFill>
              <a:latin typeface="Calibri (Body)"/>
              <a:cs typeface="Calibri" panose="020F0502020204030204"/>
            </a:endParaRPr>
          </a:p>
        </p:txBody>
      </p:sp>
      <p:sp>
        <p:nvSpPr>
          <p:cNvPr id="6" name="Subtitle 2"/>
          <p:cNvSpPr txBox="1"/>
          <p:nvPr/>
        </p:nvSpPr>
        <p:spPr>
          <a:xfrm>
            <a:off x="5791200" y="3962400"/>
            <a:ext cx="3029272"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fontScale="90000"/>
          </a:bodyPr>
          <a:lstStyle/>
          <a:p>
            <a:pPr algn="ctr">
              <a:spcBef>
                <a:spcPct val="20000"/>
              </a:spcBef>
              <a:defRPr/>
            </a:pPr>
            <a:r>
              <a:rPr lang="en-US" sz="2400" dirty="0">
                <a:solidFill>
                  <a:schemeClr val="tx1"/>
                </a:solidFill>
                <a:latin typeface="Calibri (Body)"/>
              </a:rPr>
              <a:t>Sujeet Singh Bhadouria</a:t>
            </a:r>
            <a:endParaRPr lang="en-US" dirty="0">
              <a:solidFill>
                <a:schemeClr val="tx1"/>
              </a:solidFill>
              <a:latin typeface="Calibri (Body)"/>
            </a:endParaRPr>
          </a:p>
          <a:p>
            <a:pPr lvl="0" algn="ctr">
              <a:spcBef>
                <a:spcPct val="20000"/>
              </a:spcBef>
              <a:defRPr/>
            </a:pPr>
            <a:r>
              <a:rPr lang="en-US" sz="2400" dirty="0">
                <a:solidFill>
                  <a:schemeClr val="tx1"/>
                </a:solidFill>
                <a:latin typeface="Calibri (Body)"/>
              </a:rPr>
              <a:t>Assistant Professor</a:t>
            </a:r>
            <a:endParaRPr lang="en-US" sz="2400" dirty="0">
              <a:solidFill>
                <a:schemeClr val="tx1"/>
              </a:solidFill>
              <a:latin typeface="Calibri (Body)"/>
            </a:endParaRPr>
          </a:p>
          <a:p>
            <a:pPr algn="ctr">
              <a:spcBef>
                <a:spcPct val="20000"/>
              </a:spcBef>
              <a:defRPr/>
            </a:pPr>
            <a:r>
              <a:rPr lang="en-US" sz="2400" dirty="0">
                <a:solidFill>
                  <a:schemeClr val="tx1"/>
                </a:solidFill>
                <a:latin typeface="Calibri (Body)"/>
              </a:rPr>
              <a:t>(CSE)</a:t>
            </a:r>
            <a:endParaRPr lang="en-US" sz="2400" dirty="0">
              <a:solidFill>
                <a:schemeClr val="tx1"/>
              </a:solidFill>
              <a:latin typeface="Calibri (Body)"/>
              <a:cs typeface="Calibri" panose="020F0502020204030204"/>
            </a:endParaRPr>
          </a:p>
          <a:p>
            <a:pPr lvl="0" algn="ctr">
              <a:spcBef>
                <a:spcPct val="20000"/>
              </a:spcBef>
              <a:defRPr/>
            </a:pPr>
            <a:r>
              <a:rPr lang="en-US" sz="2400" dirty="0">
                <a:solidFill>
                  <a:schemeClr val="tx1"/>
                </a:solidFill>
                <a:latin typeface="Calibri (Body)"/>
              </a:rPr>
              <a:t>NIET, Gr. Noida</a:t>
            </a:r>
            <a:endParaRPr lang="en-US" sz="2400" dirty="0">
              <a:solidFill>
                <a:schemeClr val="tx1"/>
              </a:solidFill>
              <a:latin typeface="Calibri (Body)"/>
            </a:endParaRPr>
          </a:p>
        </p:txBody>
      </p:sp>
      <p:pic>
        <p:nvPicPr>
          <p:cNvPr id="1027" name="Picture 3" descr="C:\Users\Manks\Downloads\128_calendar-schedule-credit-mortgage-date-512.png"/>
          <p:cNvPicPr>
            <a:picLocks noChangeAspect="1" noChangeArrowheads="1"/>
          </p:cNvPicPr>
          <p:nvPr/>
        </p:nvPicPr>
        <p:blipFill>
          <a:blip r:embed="rId1"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E9FC1A29-547F-4146-A9DD-299E2F4A10DA}" type="datetime1">
              <a:rPr lang="en-US" smtClean="0"/>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fld>
            <a:endParaRPr lang="en-US"/>
          </a:p>
        </p:txBody>
      </p:sp>
      <p:pic>
        <p:nvPicPr>
          <p:cNvPr id="11" name="Picture 4" descr="C:\Users\Manks\Downloads\speak.png"/>
          <p:cNvPicPr>
            <a:picLocks noChangeAspect="1" noChangeArrowheads="1"/>
          </p:cNvPicPr>
          <p:nvPr/>
        </p:nvPicPr>
        <p:blipFill>
          <a:blip r:embed="rId2" cstate="print"/>
          <a:srcRect/>
          <a:stretch>
            <a:fillRect/>
          </a:stretch>
        </p:blipFill>
        <p:spPr bwMode="auto">
          <a:xfrm>
            <a:off x="6477000" y="2428868"/>
            <a:ext cx="1524000" cy="1524000"/>
          </a:xfrm>
          <a:prstGeom prst="rect">
            <a:avLst/>
          </a:prstGeom>
          <a:noFill/>
        </p:spPr>
      </p:pic>
      <p:sp>
        <p:nvSpPr>
          <p:cNvPr id="12" name="Subtitle 2"/>
          <p:cNvSpPr txBox="1"/>
          <p:nvPr/>
        </p:nvSpPr>
        <p:spPr>
          <a:xfrm>
            <a:off x="251520" y="2971800"/>
            <a:ext cx="15240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500" b="0" i="0" u="none" strike="noStrike" kern="1200" cap="none" spc="0" normalizeH="0" baseline="0" noProof="0" dirty="0">
                <a:ln>
                  <a:noFill/>
                </a:ln>
                <a:solidFill>
                  <a:schemeClr val="tx1"/>
                </a:solidFill>
                <a:effectLst/>
                <a:uLnTx/>
                <a:uFillTx/>
                <a:latin typeface="Calibri (Body)"/>
                <a:ea typeface="+mn-ea"/>
                <a:cs typeface="+mn-cs"/>
              </a:rPr>
              <a:t>Unit:</a:t>
            </a:r>
            <a:r>
              <a:rPr kumimoji="0" lang="en-US" sz="2500" b="0" i="0" u="none" strike="noStrike" kern="1200" cap="none" spc="0" normalizeH="0" noProof="0" dirty="0">
                <a:ln>
                  <a:noFill/>
                </a:ln>
                <a:solidFill>
                  <a:schemeClr val="tx1"/>
                </a:solidFill>
                <a:effectLst/>
                <a:uLnTx/>
                <a:uFillTx/>
                <a:latin typeface="Calibri (Body)"/>
                <a:ea typeface="+mn-ea"/>
                <a:cs typeface="+mn-cs"/>
              </a:rPr>
              <a:t> 4</a:t>
            </a:r>
            <a:endParaRPr kumimoji="0" lang="en-US" sz="2500" b="0" i="0" u="none" strike="noStrike" kern="1200" cap="none" spc="0" normalizeH="0" baseline="0" noProof="0" dirty="0">
              <a:ln>
                <a:noFill/>
              </a:ln>
              <a:solidFill>
                <a:schemeClr val="tx1"/>
              </a:solidFill>
              <a:effectLst/>
              <a:uLnTx/>
              <a:uFillTx/>
              <a:latin typeface="Calibri (Body)"/>
              <a:ea typeface="+mn-ea"/>
              <a:cs typeface="+mn-cs"/>
            </a:endParaRPr>
          </a:p>
        </p:txBody>
      </p:sp>
      <p:sp>
        <p:nvSpPr>
          <p:cNvPr id="13" name="Footer Placeholder 12"/>
          <p:cNvSpPr>
            <a:spLocks noGrp="1"/>
          </p:cNvSpPr>
          <p:nvPr>
            <p:ph type="ftr" sz="quarter" idx="11"/>
          </p:nvPr>
        </p:nvSpPr>
        <p:spPr>
          <a:xfrm>
            <a:off x="2428875" y="6278880"/>
            <a:ext cx="5675630" cy="365125"/>
          </a:xfrm>
        </p:spPr>
        <p:txBody>
          <a:bodyPr/>
          <a:lstStyle/>
          <a:p>
            <a:r>
              <a:rPr lang="en-US"/>
              <a:t>Sujeet Singh Bhadouria            Cyber security ANC0301                                     Unit 4</a:t>
            </a:r>
            <a:endParaRPr lang="en-US" dirty="0"/>
          </a:p>
        </p:txBody>
      </p:sp>
      <p:sp>
        <p:nvSpPr>
          <p:cNvPr id="14" name="Subtitle 2"/>
          <p:cNvSpPr txBox="1"/>
          <p:nvPr/>
        </p:nvSpPr>
        <p:spPr>
          <a:xfrm>
            <a:off x="251520" y="38100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t">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baseline="0" noProof="0" dirty="0">
                <a:ln>
                  <a:noFill/>
                </a:ln>
                <a:solidFill>
                  <a:schemeClr val="tx1"/>
                </a:solidFill>
                <a:effectLst/>
                <a:uLnTx/>
                <a:uFillTx/>
                <a:latin typeface="Calibri (Body)"/>
                <a:ea typeface="+mn-ea"/>
                <a:cs typeface="+mn-cs"/>
              </a:rPr>
              <a:t>Cyber Security</a:t>
            </a:r>
            <a:endParaRPr lang="en-US" sz="2000" b="1" i="0" u="none" strike="noStrike" kern="1200" cap="none" spc="0" normalizeH="0" baseline="0" noProof="0" dirty="0">
              <a:ln>
                <a:noFill/>
              </a:ln>
              <a:solidFill>
                <a:schemeClr val="tx1"/>
              </a:solidFill>
              <a:effectLst/>
              <a:uLnTx/>
              <a:uFillTx/>
              <a:latin typeface="Calibri (Body)"/>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sz="2000" b="1" dirty="0">
                <a:solidFill>
                  <a:schemeClr val="tx1"/>
                </a:solidFill>
                <a:latin typeface="Calibri (Body)"/>
              </a:rPr>
              <a:t>ANC0301</a:t>
            </a:r>
            <a:endParaRPr lang="en-US" sz="2000" b="1" i="0" u="none" strike="noStrike" kern="1200" cap="none" spc="0" normalizeH="0" baseline="0" noProof="0" dirty="0">
              <a:ln>
                <a:noFill/>
              </a:ln>
              <a:solidFill>
                <a:schemeClr val="tx1"/>
              </a:solidFill>
              <a:effectLst/>
              <a:uLnTx/>
              <a:uFillTx/>
              <a:latin typeface="Calibri (Body)"/>
            </a:endParaRPr>
          </a:p>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Calibri (Body)"/>
              <a:ea typeface="+mn-ea"/>
              <a:cs typeface="+mn-cs"/>
            </a:endParaRPr>
          </a:p>
        </p:txBody>
      </p:sp>
      <p:sp>
        <p:nvSpPr>
          <p:cNvPr id="15" name="Subtitle 2"/>
          <p:cNvSpPr txBox="1"/>
          <p:nvPr/>
        </p:nvSpPr>
        <p:spPr>
          <a:xfrm>
            <a:off x="228600" y="4876800"/>
            <a:ext cx="409188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sz="2000" b="1" i="0" u="none" strike="noStrike" kern="1200" cap="none" spc="0" normalizeH="0" noProof="0" dirty="0">
                <a:ln>
                  <a:noFill/>
                </a:ln>
                <a:solidFill>
                  <a:schemeClr val="tx1"/>
                </a:solidFill>
                <a:effectLst/>
                <a:uLnTx/>
                <a:uFillTx/>
                <a:latin typeface="Calibri (Body)"/>
                <a:ea typeface="+mn-ea"/>
                <a:cs typeface="+mn-cs"/>
              </a:rPr>
              <a:t>(B Tech </a:t>
            </a:r>
            <a:r>
              <a:rPr lang="en-US" sz="2000" b="1" dirty="0">
                <a:solidFill>
                  <a:schemeClr val="tx1"/>
                </a:solidFill>
                <a:latin typeface="Calibri (Body)"/>
              </a:rPr>
              <a:t>III</a:t>
            </a:r>
            <a:r>
              <a:rPr kumimoji="0" lang="en-US" sz="2000" b="1" i="0" u="none" strike="noStrike" kern="1200" cap="none" spc="0" normalizeH="0" baseline="30000" noProof="0" dirty="0" err="1">
                <a:ln>
                  <a:noFill/>
                </a:ln>
                <a:solidFill>
                  <a:schemeClr val="tx1"/>
                </a:solidFill>
                <a:effectLst/>
                <a:uLnTx/>
                <a:uFillTx/>
                <a:latin typeface="Calibri (Body)"/>
                <a:ea typeface="+mn-ea"/>
                <a:cs typeface="+mn-cs"/>
              </a:rPr>
              <a:t>rd</a:t>
            </a:r>
            <a:r>
              <a:rPr kumimoji="0" lang="en-US" sz="2000" b="1" i="0" u="none" strike="noStrike" kern="1200" cap="none" spc="0" normalizeH="0" noProof="0" dirty="0">
                <a:ln>
                  <a:noFill/>
                </a:ln>
                <a:solidFill>
                  <a:schemeClr val="tx1"/>
                </a:solidFill>
                <a:effectLst/>
                <a:uLnTx/>
                <a:uFillTx/>
                <a:latin typeface="Calibri (Body)"/>
                <a:ea typeface="+mn-ea"/>
                <a:cs typeface="+mn-cs"/>
              </a:rPr>
              <a:t> Sem</a:t>
            </a:r>
            <a:r>
              <a:rPr kumimoji="0" lang="en-US" sz="2000" b="0" i="0" u="none" strike="noStrike" kern="1200" cap="none" spc="0" normalizeH="0" noProof="0" dirty="0">
                <a:ln>
                  <a:noFill/>
                </a:ln>
                <a:solidFill>
                  <a:schemeClr val="tx1"/>
                </a:solidFill>
                <a:effectLst/>
                <a:uLnTx/>
                <a:uFillTx/>
                <a:latin typeface="Calibri (Body)"/>
                <a:ea typeface="+mn-ea"/>
                <a:cs typeface="+mn-cs"/>
              </a:rPr>
              <a:t>)</a:t>
            </a:r>
            <a:endParaRPr kumimoji="0" lang="en-US" sz="2000" b="0" i="0" u="none" strike="noStrike" kern="1200" cap="none" spc="0" normalizeH="0" baseline="0" noProof="0" dirty="0">
              <a:ln>
                <a:noFill/>
              </a:ln>
              <a:solidFill>
                <a:schemeClr val="tx1"/>
              </a:solidFill>
              <a:effectLst/>
              <a:uLnTx/>
              <a:uFillTx/>
              <a:latin typeface="Calibri (Body)"/>
              <a:ea typeface="+mn-ea"/>
              <a:cs typeface="+mn-cs"/>
            </a:endParaRPr>
          </a:p>
        </p:txBody>
      </p:sp>
      <p:pic>
        <p:nvPicPr>
          <p:cNvPr id="4100"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lnSpc>
                <a:spcPct val="100000"/>
              </a:lnSpc>
            </a:pPr>
            <a:r>
              <a:rPr lang="en-US" sz="2800" dirty="0">
                <a:solidFill>
                  <a:schemeClr val="dk1"/>
                </a:solidFill>
                <a:latin typeface="Calibri (Body)"/>
              </a:rPr>
              <a:t>Program Outcomes</a:t>
            </a:r>
            <a:endParaRPr lang="en-US" sz="2800" dirty="0">
              <a:solidFill>
                <a:schemeClr val="dk1"/>
              </a:solidFill>
              <a:latin typeface="Calibri (Body)"/>
            </a:endParaRPr>
          </a:p>
        </p:txBody>
      </p:sp>
      <p:sp>
        <p:nvSpPr>
          <p:cNvPr id="254" name="CustomShape 2"/>
          <p:cNvSpPr/>
          <p:nvPr/>
        </p:nvSpPr>
        <p:spPr>
          <a:xfrm>
            <a:off x="685800" y="1066800"/>
            <a:ext cx="7336237" cy="5107637"/>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457200" indent="-456565" algn="just">
              <a:lnSpc>
                <a:spcPct val="100000"/>
              </a:lnSpc>
              <a:buClr>
                <a:srgbClr val="000000"/>
              </a:buClr>
              <a:buFont typeface="Calibri" panose="020F0502020204030204"/>
              <a:buAutoNum type="arabicPeriod"/>
            </a:pPr>
            <a:r>
              <a:rPr lang="en-US" sz="2000" dirty="0">
                <a:solidFill>
                  <a:schemeClr val="dk1"/>
                </a:solidFill>
                <a:latin typeface="Calibri (Body)"/>
              </a:rPr>
              <a:t>Engineering knowledge</a:t>
            </a:r>
            <a:endParaRPr lang="en-US"/>
          </a:p>
          <a:p>
            <a:pPr marL="457200" indent="-456565" algn="just">
              <a:lnSpc>
                <a:spcPct val="100000"/>
              </a:lnSpc>
              <a:buClr>
                <a:srgbClr val="000000"/>
              </a:buClr>
              <a:buFont typeface="Calibri" panose="020F0502020204030204"/>
              <a:buAutoNum type="arabicPeriod"/>
            </a:pP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a:pPr>
            <a:r>
              <a:rPr lang="en-US" sz="2000" dirty="0">
                <a:solidFill>
                  <a:schemeClr val="dk1"/>
                </a:solidFill>
                <a:latin typeface="Calibri (Body)"/>
              </a:rPr>
              <a:t>Problem analysis</a:t>
            </a: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a:pP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a:pPr>
            <a:r>
              <a:rPr lang="en-US" sz="2000" dirty="0">
                <a:solidFill>
                  <a:schemeClr val="dk1"/>
                </a:solidFill>
                <a:latin typeface="Calibri (Body)"/>
              </a:rPr>
              <a:t>Design/development of solutions</a:t>
            </a:r>
            <a:endParaRPr lang="en-US" sz="2000" dirty="0">
              <a:solidFill>
                <a:schemeClr val="dk1"/>
              </a:solidFill>
              <a:latin typeface="Calibri (Body)"/>
            </a:endParaRPr>
          </a:p>
          <a:p>
            <a:pPr algn="just">
              <a:lnSpc>
                <a:spcPct val="100000"/>
              </a:lnSpc>
            </a:pP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startAt="4"/>
            </a:pPr>
            <a:r>
              <a:rPr lang="en-US" sz="2000" dirty="0">
                <a:solidFill>
                  <a:schemeClr val="dk1"/>
                </a:solidFill>
                <a:latin typeface="Calibri (Body)"/>
              </a:rPr>
              <a:t>Conduct investigations of complex problems</a:t>
            </a: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startAt="4"/>
            </a:pPr>
            <a:endParaRPr lang="en-US" sz="2000" dirty="0">
              <a:solidFill>
                <a:schemeClr val="dk1"/>
              </a:solidFill>
              <a:latin typeface="Calibri (Body)"/>
            </a:endParaRPr>
          </a:p>
          <a:p>
            <a:pPr marL="457200" indent="-456565" algn="just">
              <a:buClr>
                <a:srgbClr val="000000"/>
              </a:buClr>
            </a:pPr>
            <a:r>
              <a:rPr lang="en-US" sz="2000" dirty="0">
                <a:solidFill>
                  <a:schemeClr val="dk1"/>
                </a:solidFill>
                <a:latin typeface="Calibri (Body)"/>
              </a:rPr>
              <a:t>5.    Modern tool usage</a:t>
            </a: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startAt="6"/>
            </a:pPr>
            <a:endParaRPr lang="en-US" sz="2000" dirty="0">
              <a:solidFill>
                <a:schemeClr val="dk1"/>
              </a:solidFill>
              <a:latin typeface="Calibri (Body)"/>
            </a:endParaRPr>
          </a:p>
          <a:p>
            <a:pPr marL="457200" indent="-456565" algn="just">
              <a:lnSpc>
                <a:spcPct val="100000"/>
              </a:lnSpc>
              <a:buClr>
                <a:srgbClr val="000000"/>
              </a:buClr>
              <a:buFont typeface="Calibri" panose="020F0502020204030204"/>
              <a:buAutoNum type="arabicPeriod" startAt="6"/>
            </a:pPr>
            <a:r>
              <a:rPr lang="en-US" sz="2000" dirty="0">
                <a:solidFill>
                  <a:schemeClr val="dk1"/>
                </a:solidFill>
                <a:latin typeface="Calibri (Body)"/>
              </a:rPr>
              <a:t>The engineer and society</a:t>
            </a:r>
            <a:endParaRPr lang="en-US" sz="2000" dirty="0">
              <a:solidFill>
                <a:schemeClr val="dk1"/>
              </a:solidFill>
              <a:latin typeface="Calibri (Body)"/>
            </a:endParaRPr>
          </a:p>
          <a:p>
            <a:pPr algn="just">
              <a:lnSpc>
                <a:spcPct val="100000"/>
              </a:lnSpc>
            </a:pPr>
            <a:endParaRPr lang="en-US" sz="2000" dirty="0">
              <a:solidFill>
                <a:schemeClr val="dk1"/>
              </a:solidFill>
              <a:latin typeface="Calibri (Body)"/>
            </a:endParaRPr>
          </a:p>
          <a:p>
            <a:pPr marL="514350" indent="-513715" algn="just">
              <a:lnSpc>
                <a:spcPct val="100000"/>
              </a:lnSpc>
              <a:buClr>
                <a:srgbClr val="000000"/>
              </a:buClr>
              <a:buFont typeface="Calibri" panose="020F0502020204030204"/>
              <a:buAutoNum type="arabicPeriod" startAt="7"/>
            </a:pPr>
            <a:r>
              <a:rPr lang="en-US" sz="2000" dirty="0">
                <a:solidFill>
                  <a:schemeClr val="dk1"/>
                </a:solidFill>
                <a:latin typeface="Calibri (Body)"/>
              </a:rPr>
              <a:t>Environment and sustainability</a:t>
            </a:r>
            <a:endParaRPr lang="en-US" sz="2000" dirty="0">
              <a:solidFill>
                <a:schemeClr val="dk1"/>
              </a:solidFill>
              <a:latin typeface="Calibri (Body)"/>
            </a:endParaRPr>
          </a:p>
          <a:p>
            <a:pPr marL="457200" indent="-456565" algn="just">
              <a:lnSpc>
                <a:spcPct val="100000"/>
              </a:lnSpc>
            </a:pPr>
            <a:r>
              <a:rPr lang="en-US" sz="2200" spc="-1" dirty="0">
                <a:solidFill>
                  <a:srgbClr val="000000"/>
                </a:solidFill>
                <a:latin typeface="Calibri (Body)"/>
                <a:cs typeface="Calibri" panose="020F0502020204030204" charset="0"/>
              </a:rPr>
              <a:t> </a:t>
            </a:r>
            <a:endParaRPr lang="en-US" sz="2200" spc="-1" dirty="0">
              <a:latin typeface="Calibri (Body)"/>
              <a:cs typeface="Calibri" panose="020F0502020204030204" charset="0"/>
            </a:endParaRPr>
          </a:p>
          <a:p>
            <a:pPr marL="457200" indent="-456565" algn="just">
              <a:lnSpc>
                <a:spcPct val="100000"/>
              </a:lnSpc>
              <a:buClr>
                <a:srgbClr val="000000"/>
              </a:buClr>
              <a:buFont typeface="Calibri" panose="020F0502020204030204"/>
              <a:buAutoNum type="arabicPeriod" startAt="4"/>
            </a:pPr>
            <a:endParaRPr lang="en-US" sz="2200" b="0" strike="noStrike" spc="-1" dirty="0">
              <a:latin typeface="Calibri (Body)"/>
              <a:cs typeface="Calibri" panose="020F0502020204030204" charset="0"/>
            </a:endParaRPr>
          </a:p>
          <a:p>
            <a:pPr algn="just">
              <a:lnSpc>
                <a:spcPct val="100000"/>
              </a:lnSpc>
            </a:pPr>
            <a:endParaRPr lang="en-US" sz="2200" b="0" strike="noStrike" spc="-1" dirty="0">
              <a:latin typeface="Calibri (Body)"/>
              <a:cs typeface="Calibri" panose="020F0502020204030204" charset="0"/>
            </a:endParaRPr>
          </a:p>
        </p:txBody>
      </p:sp>
      <p:sp>
        <p:nvSpPr>
          <p:cNvPr id="257"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8AAD953D-44EF-4C1D-9414-A99B0ECB9E56}" type="slidenum">
              <a:rPr lang="en-US" sz="1200" b="0" strike="noStrike" spc="-1">
                <a:solidFill>
                  <a:srgbClr val="8B8B8B"/>
                </a:solidFill>
                <a:latin typeface="Calibri (Body)"/>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26C78CE8-209D-4152-89BA-8BDF6ED6A925}" type="datetime1">
              <a:rPr lang="en-US" smtClean="0"/>
            </a:fld>
            <a:endParaRPr lang="en-US"/>
          </a:p>
        </p:txBody>
      </p:sp>
      <p:sp>
        <p:nvSpPr>
          <p:cNvPr id="3" name="Footer Placeholder 2"/>
          <p:cNvSpPr>
            <a:spLocks noGrp="1"/>
          </p:cNvSpPr>
          <p:nvPr>
            <p:ph type="ftr" sz="quarter" idx="11"/>
          </p:nvPr>
        </p:nvSpPr>
        <p:spPr>
          <a:xfrm>
            <a:off x="3124200" y="6328301"/>
            <a:ext cx="4494397" cy="463296"/>
          </a:xfrm>
        </p:spPr>
        <p:txBody>
          <a:bodyPr/>
          <a:lstStyle/>
          <a:p>
            <a:r>
              <a:rPr lang="en-US" dirty="0"/>
              <a:t>Sujeet Singh Bhadouria            Cyber security ANC0301                                  Unit 4</a:t>
            </a:r>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latin typeface="Calibri (Body)"/>
              </a:rPr>
              <a:t>Program Outcomes…(cont.)</a:t>
            </a:r>
            <a:endParaRPr lang="en-US" sz="3000" dirty="0">
              <a:solidFill>
                <a:schemeClr val="dk1"/>
              </a:solidFill>
              <a:latin typeface="Calibri (Body)"/>
            </a:endParaRPr>
          </a:p>
        </p:txBody>
      </p:sp>
      <p:sp>
        <p:nvSpPr>
          <p:cNvPr id="269" name="TextShape 5"/>
          <p:cNvSpPr txBox="1"/>
          <p:nvPr/>
        </p:nvSpPr>
        <p:spPr>
          <a:xfrm>
            <a:off x="6553080" y="6492960"/>
            <a:ext cx="2133360" cy="364680"/>
          </a:xfrm>
          <a:prstGeom prst="rect">
            <a:avLst/>
          </a:prstGeom>
          <a:noFill/>
          <a:ln>
            <a:noFill/>
          </a:ln>
        </p:spPr>
        <p:txBody>
          <a:bodyPr anchor="ctr">
            <a:noAutofit/>
          </a:bodyPr>
          <a:lstStyle/>
          <a:p>
            <a:pPr algn="r">
              <a:lnSpc>
                <a:spcPct val="100000"/>
              </a:lnSpc>
            </a:pPr>
            <a:fld id="{E5842C51-9048-43DF-A99E-91EC5890003A}" type="slidenum">
              <a:rPr lang="en-US" sz="1200" b="0" strike="noStrike" spc="-1">
                <a:solidFill>
                  <a:srgbClr val="8B8B8B"/>
                </a:solidFill>
                <a:latin typeface="Calibri (Body)"/>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4698FE8B-A668-44F5-B889-4E4595F12FC6}" type="datetime1">
              <a:rPr lang="en-US" smtClean="0"/>
            </a:fld>
            <a:endParaRPr lang="en-US"/>
          </a:p>
        </p:txBody>
      </p:sp>
      <p:sp>
        <p:nvSpPr>
          <p:cNvPr id="3" name="Footer Placeholder 2"/>
          <p:cNvSpPr>
            <a:spLocks noGrp="1"/>
          </p:cNvSpPr>
          <p:nvPr>
            <p:ph type="ftr" sz="quarter" idx="11"/>
          </p:nvPr>
        </p:nvSpPr>
        <p:spPr>
          <a:xfrm>
            <a:off x="3124200" y="6356350"/>
            <a:ext cx="4676716" cy="421223"/>
          </a:xfrm>
        </p:spPr>
        <p:txBody>
          <a:bodyPr/>
          <a:lstStyle/>
          <a:p>
            <a:r>
              <a:rPr lang="en-US"/>
              <a:t>Sujeet Singh Bhadouria            Cyber security ANC0301                                     Unit 4</a:t>
            </a:r>
            <a:endParaRPr lang="en-US" dirty="0"/>
          </a:p>
        </p:txBody>
      </p:sp>
      <p:sp>
        <p:nvSpPr>
          <p:cNvPr id="5" name="CustomShape 2"/>
          <p:cNvSpPr/>
          <p:nvPr/>
        </p:nvSpPr>
        <p:spPr>
          <a:xfrm>
            <a:off x="685800" y="1066800"/>
            <a:ext cx="7336237" cy="3199422"/>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635" algn="just">
              <a:buClr>
                <a:srgbClr val="000000"/>
              </a:buClr>
            </a:pPr>
            <a:r>
              <a:rPr lang="en-US" sz="2000" dirty="0">
                <a:solidFill>
                  <a:schemeClr val="dk1"/>
                </a:solidFill>
                <a:latin typeface="Calibri (Body)"/>
              </a:rPr>
              <a:t>8. Ethics</a:t>
            </a:r>
            <a:endParaRPr lang="en-US" dirty="0">
              <a:solidFill>
                <a:schemeClr val="dk1"/>
              </a:solidFill>
              <a:cs typeface="Calibri" panose="020F0502020204030204"/>
            </a:endParaRPr>
          </a:p>
          <a:p>
            <a:pPr marL="635" algn="just"/>
            <a:endParaRPr lang="en-US" sz="2000" dirty="0">
              <a:solidFill>
                <a:schemeClr val="dk1"/>
              </a:solidFill>
              <a:latin typeface="Calibri (Body)"/>
            </a:endParaRPr>
          </a:p>
          <a:p>
            <a:pPr marL="635" algn="just"/>
            <a:r>
              <a:rPr lang="en-US" sz="2000" dirty="0">
                <a:solidFill>
                  <a:schemeClr val="dk1"/>
                </a:solidFill>
                <a:latin typeface="Calibri (Body)"/>
              </a:rPr>
              <a:t>9. Individual and team work</a:t>
            </a:r>
            <a:endParaRPr lang="en-US" sz="2000" dirty="0">
              <a:solidFill>
                <a:schemeClr val="dk1"/>
              </a:solidFill>
              <a:latin typeface="Calibri (Body)"/>
            </a:endParaRPr>
          </a:p>
          <a:p>
            <a:pPr marL="635" algn="just"/>
            <a:endParaRPr lang="en-US" sz="2000" dirty="0">
              <a:solidFill>
                <a:schemeClr val="dk1"/>
              </a:solidFill>
              <a:latin typeface="Calibri (Body)"/>
            </a:endParaRPr>
          </a:p>
          <a:p>
            <a:pPr marL="635" algn="just"/>
            <a:r>
              <a:rPr lang="en-US" sz="2000" dirty="0">
                <a:solidFill>
                  <a:schemeClr val="dk1"/>
                </a:solidFill>
                <a:latin typeface="Calibri (Body)"/>
              </a:rPr>
              <a:t>10. Communication</a:t>
            </a:r>
            <a:endParaRPr lang="en-US" dirty="0">
              <a:solidFill>
                <a:schemeClr val="dk1"/>
              </a:solidFill>
            </a:endParaRPr>
          </a:p>
          <a:p>
            <a:pPr marL="635" algn="just"/>
            <a:endParaRPr lang="en-US" sz="2000" dirty="0">
              <a:solidFill>
                <a:schemeClr val="dk1"/>
              </a:solidFill>
              <a:latin typeface="Calibri (Body)"/>
            </a:endParaRPr>
          </a:p>
          <a:p>
            <a:pPr marL="635" algn="just"/>
            <a:r>
              <a:rPr lang="en-US" sz="2000" dirty="0">
                <a:solidFill>
                  <a:schemeClr val="dk1"/>
                </a:solidFill>
                <a:latin typeface="Calibri (Body)"/>
              </a:rPr>
              <a:t>11. Project Management and Finance</a:t>
            </a:r>
            <a:endParaRPr lang="en-US" dirty="0">
              <a:solidFill>
                <a:schemeClr val="dk1"/>
              </a:solidFill>
            </a:endParaRPr>
          </a:p>
          <a:p>
            <a:pPr marL="635" algn="just"/>
            <a:endParaRPr lang="en-US" sz="2000" dirty="0">
              <a:solidFill>
                <a:schemeClr val="dk1"/>
              </a:solidFill>
              <a:latin typeface="Calibri (Body)"/>
            </a:endParaRPr>
          </a:p>
          <a:p>
            <a:pPr marL="635" algn="just"/>
            <a:r>
              <a:rPr lang="en-US" sz="2000" dirty="0">
                <a:solidFill>
                  <a:schemeClr val="dk1"/>
                </a:solidFill>
                <a:latin typeface="Calibri (Body)"/>
              </a:rPr>
              <a:t>12. Life Long learning</a:t>
            </a:r>
            <a:endParaRPr lang="en-US">
              <a:solidFill>
                <a:schemeClr val="dk1"/>
              </a:solidFill>
            </a:endParaRPr>
          </a:p>
          <a:p>
            <a:pPr marL="635" algn="just">
              <a:lnSpc>
                <a:spcPct val="100000"/>
              </a:lnSpc>
            </a:pPr>
            <a:endParaRPr lang="en-US" sz="2200" spc="-1" dirty="0">
              <a:latin typeface="Calibri (Body)"/>
              <a:cs typeface="Calibri" panose="020F0502020204030204" charset="0"/>
            </a:endParaRP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75D74D9-5B43-4E28-A204-0CD3CB31158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CO-PO Mapping</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graphicFrame>
        <p:nvGraphicFramePr>
          <p:cNvPr id="11" name="Table 10"/>
          <p:cNvGraphicFramePr>
            <a:graphicFrameLocks noGrp="1"/>
          </p:cNvGraphicFramePr>
          <p:nvPr/>
        </p:nvGraphicFramePr>
        <p:xfrm>
          <a:off x="500038" y="1857365"/>
          <a:ext cx="8358241" cy="3055489"/>
        </p:xfrm>
        <a:graphic>
          <a:graphicData uri="http://schemas.openxmlformats.org/drawingml/2006/table">
            <a:tbl>
              <a:tblPr/>
              <a:tblGrid>
                <a:gridCol w="1081417"/>
                <a:gridCol w="606402"/>
                <a:gridCol w="606402"/>
                <a:gridCol w="606402"/>
                <a:gridCol w="606402"/>
                <a:gridCol w="606402"/>
                <a:gridCol w="606402"/>
                <a:gridCol w="606402"/>
                <a:gridCol w="606402"/>
                <a:gridCol w="606402"/>
                <a:gridCol w="606402"/>
                <a:gridCol w="606402"/>
                <a:gridCol w="606402"/>
              </a:tblGrid>
              <a:tr h="830619">
                <a:tc>
                  <a:txBody>
                    <a:bodyPr/>
                    <a:lstStyle/>
                    <a:p>
                      <a:pPr algn="l" fontAlgn="b"/>
                      <a:r>
                        <a:rPr lang="en-IN" sz="1800" b="0" i="0" u="none" strike="noStrike" dirty="0">
                          <a:solidFill>
                            <a:srgbClr val="000000"/>
                          </a:solidFill>
                          <a:latin typeface="Calibri (Body)"/>
                        </a:rPr>
                        <a:t>PO No.          </a:t>
                      </a:r>
                      <a:endParaRPr lang="en-IN" sz="1800" b="0" i="0" u="none" strike="noStrike" dirty="0">
                        <a:solidFill>
                          <a:srgbClr val="000000"/>
                        </a:solidFill>
                        <a:latin typeface="Calibri (Body)"/>
                      </a:endParaRPr>
                    </a:p>
                    <a:p>
                      <a:pPr algn="l" fontAlgn="b"/>
                      <a:r>
                        <a:rPr lang="en-IN" sz="1800" b="0" i="0" u="none" strike="noStrike" dirty="0">
                          <a:solidFill>
                            <a:srgbClr val="000000"/>
                          </a:solidFill>
                          <a:latin typeface="Calibri (Body)"/>
                        </a:rPr>
                        <a:t>CO No.</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PO3</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PO4</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PO5</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PO6</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PO7</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PO8</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PO9</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PO10</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800" b="0" i="0" u="none" strike="noStrike" dirty="0">
                          <a:solidFill>
                            <a:srgbClr val="000000"/>
                          </a:solidFill>
                          <a:latin typeface="Calibri (Body)"/>
                        </a:rPr>
                        <a:t>PO12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dirty="0">
                          <a:solidFill>
                            <a:srgbClr val="000000"/>
                          </a:solidFill>
                          <a:latin typeface="Calibri (Body)"/>
                        </a:rPr>
                        <a:t>CO1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44974">
                <a:tc>
                  <a:txBody>
                    <a:bodyPr/>
                    <a:lstStyle/>
                    <a:p>
                      <a:pPr algn="ctr" fontAlgn="b"/>
                      <a:r>
                        <a:rPr lang="en-IN" sz="1800" b="0" i="0" u="none" strike="noStrike" dirty="0">
                          <a:solidFill>
                            <a:srgbClr val="000000"/>
                          </a:solidFill>
                          <a:latin typeface="Calibri (Body)"/>
                        </a:rPr>
                        <a:t>CO2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44974">
                <a:tc>
                  <a:txBody>
                    <a:bodyPr/>
                    <a:lstStyle/>
                    <a:p>
                      <a:pPr algn="ctr" fontAlgn="b"/>
                      <a:r>
                        <a:rPr lang="en-IN" sz="1800" b="0" i="0" u="none" strike="noStrike" dirty="0">
                          <a:solidFill>
                            <a:srgbClr val="000000"/>
                          </a:solidFill>
                          <a:latin typeface="Calibri (Body)"/>
                        </a:rPr>
                        <a:t>CO3</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r>
              <a:tr h="444974">
                <a:tc>
                  <a:txBody>
                    <a:bodyPr/>
                    <a:lstStyle/>
                    <a:p>
                      <a:pPr algn="ctr" fontAlgn="b"/>
                      <a:r>
                        <a:rPr lang="en-IN" sz="1800" b="0" i="0" u="none" strike="noStrike" dirty="0">
                          <a:solidFill>
                            <a:srgbClr val="000000"/>
                          </a:solidFill>
                          <a:latin typeface="Calibri (Body)"/>
                        </a:rPr>
                        <a:t>CO4</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r>
              <a:tr h="444974">
                <a:tc>
                  <a:txBody>
                    <a:bodyPr/>
                    <a:lstStyle/>
                    <a:p>
                      <a:pPr algn="ctr" fontAlgn="b"/>
                      <a:r>
                        <a:rPr lang="en-IN" sz="1800" b="0" i="0" u="none" strike="noStrike" dirty="0">
                          <a:solidFill>
                            <a:srgbClr val="000000"/>
                          </a:solidFill>
                          <a:latin typeface="Calibri (Body)"/>
                        </a:rPr>
                        <a:t>CO5</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1</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Body)"/>
                        </a:rPr>
                        <a:t>2</a:t>
                      </a:r>
                      <a:endParaRPr lang="en-IN" sz="1800" b="0" i="0" u="none" strike="noStrike" dirty="0">
                        <a:solidFill>
                          <a:srgbClr val="000000"/>
                        </a:solidFill>
                        <a:latin typeface="Calibri (Body)"/>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12" name="Straight Arrow Connector 11"/>
          <p:cNvCxnSpPr/>
          <p:nvPr/>
        </p:nvCxnSpPr>
        <p:spPr>
          <a:xfrm>
            <a:off x="1214414" y="2214554"/>
            <a:ext cx="243417" cy="1588"/>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1180019" y="2534702"/>
            <a:ext cx="211670" cy="3"/>
          </a:xfrm>
          <a:prstGeom prst="straightConnector1">
            <a:avLst/>
          </a:prstGeom>
          <a:ln w="1905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461" name="Rectangle 5"/>
          <p:cNvSpPr>
            <a:spLocks noChangeArrowheads="1"/>
          </p:cNvSpPr>
          <p:nvPr/>
        </p:nvSpPr>
        <p:spPr bwMode="auto">
          <a:xfrm>
            <a:off x="428596" y="1285860"/>
            <a:ext cx="3786214" cy="661720"/>
          </a:xfrm>
          <a:prstGeom prst="rect">
            <a:avLst/>
          </a:prstGeom>
          <a:noFill/>
          <a:ln w="9525">
            <a:noFill/>
            <a:miter lim="800000"/>
          </a:ln>
          <a:effectLst/>
        </p:spPr>
        <p:txBody>
          <a:bodyPr vert="horz" wrap="square" lIns="274551" tIns="45720" rIns="9144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2200" b="1" i="0" u="none" strike="noStrike" cap="none" normalizeH="0" baseline="0" dirty="0">
                <a:ln>
                  <a:noFill/>
                </a:ln>
                <a:solidFill>
                  <a:srgbClr val="000000"/>
                </a:solidFill>
                <a:effectLst/>
                <a:latin typeface="Calibri (Body)"/>
                <a:ea typeface="Times New Roman" panose="02020603050405020304" pitchFamily="18" charset="0"/>
                <a:cs typeface="Arial" panose="020B0604020202020204" pitchFamily="34" charset="0"/>
              </a:rPr>
              <a:t>CO-PO Mapping</a:t>
            </a:r>
            <a:endParaRPr kumimoji="0" lang="en-US" sz="2200" b="0" i="0" u="none" strike="noStrike" cap="none" normalizeH="0" baseline="0" dirty="0">
              <a:ln>
                <a:noFill/>
              </a:ln>
              <a:solidFill>
                <a:srgbClr val="000000"/>
              </a:solidFill>
              <a:effectLst/>
              <a:latin typeface="Calibri (Body)"/>
              <a:ea typeface="Times New Roman" panose="02020603050405020304" pitchFamily="18"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4"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5"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lIns="91440" tIns="45720" rIns="91440" bIns="45720" anchor="ctr">
            <a:noAutofit/>
          </a:bodyPr>
          <a:lstStyle/>
          <a:p>
            <a:pPr algn="ctr">
              <a:lnSpc>
                <a:spcPct val="100000"/>
              </a:lnSpc>
            </a:pPr>
            <a:r>
              <a:rPr lang="en-US" sz="2400" dirty="0">
                <a:solidFill>
                  <a:schemeClr val="dk1"/>
                </a:solidFill>
                <a:latin typeface="Calibri (Body)"/>
              </a:rPr>
              <a:t>Program Specific Outcomes</a:t>
            </a:r>
            <a:endParaRPr lang="en-US" sz="2400" dirty="0">
              <a:solidFill>
                <a:schemeClr val="dk1"/>
              </a:solidFill>
              <a:latin typeface="Calibri (Body)"/>
            </a:endParaRPr>
          </a:p>
        </p:txBody>
      </p:sp>
      <p:sp>
        <p:nvSpPr>
          <p:cNvPr id="272" name="CustomShape 2"/>
          <p:cNvSpPr/>
          <p:nvPr/>
        </p:nvSpPr>
        <p:spPr>
          <a:xfrm>
            <a:off x="304800" y="1066800"/>
            <a:ext cx="8686800" cy="5323080"/>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buClr>
                <a:srgbClr val="000000"/>
              </a:buClr>
            </a:pPr>
            <a:r>
              <a:rPr lang="en-US" sz="2000" dirty="0">
                <a:solidFill>
                  <a:schemeClr val="dk1"/>
                </a:solidFill>
                <a:latin typeface="Calibri (Body)"/>
              </a:rPr>
              <a:t>Program Specific Outcomes (PSOs) are what the students should be able to do at the time of graduation. The PSOs are program specific. PSOs are written by the department offering the program. </a:t>
            </a:r>
            <a:endParaRPr lang="en-US" dirty="0">
              <a:latin typeface="Calibri (Body)"/>
            </a:endParaRPr>
          </a:p>
          <a:p>
            <a:pPr algn="just">
              <a:buClr>
                <a:srgbClr val="000000"/>
              </a:buClr>
            </a:pPr>
            <a:r>
              <a:rPr lang="en-US" sz="2000" dirty="0">
                <a:solidFill>
                  <a:schemeClr val="dk1"/>
                </a:solidFill>
                <a:latin typeface="Calibri (Body)"/>
              </a:rPr>
              <a:t>On successful completion of </a:t>
            </a:r>
            <a:r>
              <a:rPr lang="en-US" sz="2000" dirty="0">
                <a:latin typeface="Calibri (Body)"/>
              </a:rPr>
              <a:t>B. Tech. (CSE) Program, </a:t>
            </a:r>
            <a:r>
              <a:rPr lang="en-US" sz="2000" dirty="0">
                <a:solidFill>
                  <a:schemeClr val="dk1"/>
                </a:solidFill>
                <a:latin typeface="Calibri (Body)"/>
              </a:rPr>
              <a:t>the Information and Technology engineering graduates will be able to:</a:t>
            </a:r>
            <a:endParaRPr lang="en-US" sz="2000" dirty="0">
              <a:solidFill>
                <a:schemeClr val="dk1"/>
              </a:solidFill>
              <a:latin typeface="Calibri (Body)"/>
              <a:cs typeface="Calibri" panose="020F0502020204030204"/>
            </a:endParaRPr>
          </a:p>
          <a:p>
            <a:pPr algn="just">
              <a:buClr>
                <a:srgbClr val="000000"/>
              </a:buClr>
            </a:pPr>
            <a:r>
              <a:rPr lang="en-US" sz="2000" b="1" dirty="0">
                <a:solidFill>
                  <a:schemeClr val="dk1"/>
                </a:solidFill>
                <a:latin typeface="Calibri (Body)"/>
              </a:rPr>
              <a:t>PSO1 : </a:t>
            </a:r>
            <a:r>
              <a:rPr lang="en-US" sz="2000" dirty="0">
                <a:solidFill>
                  <a:schemeClr val="dk1"/>
                </a:solidFill>
                <a:latin typeface="Calibri (Body)"/>
              </a:rPr>
              <a:t>Work as a software developer, database administrator, tester or networking engineer for providing solutions to the real world and industrial problems.</a:t>
            </a:r>
            <a:endParaRPr lang="en-US" sz="2000" dirty="0">
              <a:solidFill>
                <a:schemeClr val="dk1"/>
              </a:solidFill>
              <a:latin typeface="Calibri (Body)"/>
              <a:cs typeface="Calibri" panose="020F0502020204030204"/>
            </a:endParaRPr>
          </a:p>
          <a:p>
            <a:pPr algn="just">
              <a:buClr>
                <a:srgbClr val="000000"/>
              </a:buClr>
            </a:pPr>
            <a:r>
              <a:rPr lang="en-US" sz="2000" b="1" dirty="0">
                <a:solidFill>
                  <a:schemeClr val="dk1"/>
                </a:solidFill>
                <a:latin typeface="Calibri (Body)"/>
              </a:rPr>
              <a:t>PSO2 : </a:t>
            </a:r>
            <a:r>
              <a:rPr lang="en-US" sz="2000" dirty="0">
                <a:solidFill>
                  <a:schemeClr val="dk1"/>
                </a:solidFill>
                <a:latin typeface="Calibri (Body)"/>
              </a:rPr>
              <a:t>Apply core subjects of information technology related to data structure and algorithm, software engineering, web technology, operating system, database and networking to solve complex IT problems</a:t>
            </a:r>
            <a:endParaRPr lang="en-US" sz="2000" dirty="0">
              <a:solidFill>
                <a:schemeClr val="dk1"/>
              </a:solidFill>
              <a:latin typeface="Calibri (Body)"/>
              <a:cs typeface="Calibri" panose="020F0502020204030204"/>
            </a:endParaRPr>
          </a:p>
          <a:p>
            <a:pPr algn="just">
              <a:buClr>
                <a:srgbClr val="000000"/>
              </a:buClr>
            </a:pPr>
            <a:r>
              <a:rPr lang="en-US" sz="2000" b="1" dirty="0">
                <a:solidFill>
                  <a:schemeClr val="dk1"/>
                </a:solidFill>
                <a:latin typeface="Calibri (Body)"/>
              </a:rPr>
              <a:t>PSO3 : </a:t>
            </a:r>
            <a:r>
              <a:rPr lang="en-US" sz="2000" dirty="0">
                <a:solidFill>
                  <a:schemeClr val="dk1"/>
                </a:solidFill>
                <a:latin typeface="Calibri (Body)"/>
              </a:rPr>
              <a:t>Practice multi-disciplinary and modern computing techniques by lifelong learning to establish innovative career</a:t>
            </a:r>
            <a:endParaRPr lang="en-US" sz="2000" dirty="0">
              <a:solidFill>
                <a:schemeClr val="dk1"/>
              </a:solidFill>
              <a:latin typeface="Calibri (Body)"/>
              <a:cs typeface="Calibri" panose="020F0502020204030204"/>
            </a:endParaRPr>
          </a:p>
          <a:p>
            <a:pPr algn="just">
              <a:buClr>
                <a:srgbClr val="000000"/>
              </a:buClr>
            </a:pPr>
            <a:r>
              <a:rPr lang="en-US" sz="2000" b="1" dirty="0">
                <a:solidFill>
                  <a:schemeClr val="dk1"/>
                </a:solidFill>
                <a:latin typeface="Calibri (Body)"/>
              </a:rPr>
              <a:t>PSO4 : </a:t>
            </a:r>
            <a:r>
              <a:rPr lang="en-US" sz="2000" dirty="0">
                <a:solidFill>
                  <a:schemeClr val="dk1"/>
                </a:solidFill>
                <a:latin typeface="Calibri (Body)"/>
              </a:rPr>
              <a:t>Work in a team or individual to manage projects with ethical concern to be a successful employee </a:t>
            </a:r>
            <a:endParaRPr lang="en-IN" sz="2000" dirty="0">
              <a:solidFill>
                <a:schemeClr val="dk1"/>
              </a:solidFill>
              <a:latin typeface="Calibri (Body)"/>
              <a:cs typeface="Calibri" panose="020F0502020204030204"/>
            </a:endParaRPr>
          </a:p>
          <a:p>
            <a:pPr algn="just">
              <a:buClr>
                <a:srgbClr val="000000"/>
              </a:buClr>
            </a:pPr>
            <a:r>
              <a:rPr lang="en-US" sz="2000" dirty="0">
                <a:solidFill>
                  <a:schemeClr val="dk1"/>
                </a:solidFill>
                <a:latin typeface="Calibri (Body)"/>
              </a:rPr>
              <a:t>or employer in IT industry. </a:t>
            </a:r>
            <a:endParaRPr lang="en-IN" sz="2000" dirty="0">
              <a:solidFill>
                <a:schemeClr val="dk1"/>
              </a:solidFill>
              <a:latin typeface="Calibri (Body)"/>
              <a:cs typeface="Calibri" panose="020F0502020204030204"/>
            </a:endParaRPr>
          </a:p>
          <a:p>
            <a:pPr algn="just">
              <a:buClr>
                <a:srgbClr val="000000"/>
              </a:buClr>
            </a:pPr>
            <a:endParaRPr lang="en-US" sz="2000" dirty="0">
              <a:solidFill>
                <a:schemeClr val="dk1"/>
              </a:solidFill>
              <a:latin typeface="Calibri (Body)"/>
              <a:cs typeface="Calibri" panose="020F0502020204030204"/>
            </a:endParaRPr>
          </a:p>
        </p:txBody>
      </p:sp>
      <p:sp>
        <p:nvSpPr>
          <p:cNvPr id="276"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28486956-B90A-4528-B014-EDF8472580A1}" type="slidenum">
              <a:rPr lang="en-US" sz="1200" b="0" strike="noStrike" spc="-1">
                <a:solidFill>
                  <a:srgbClr val="8B8B8B"/>
                </a:solidFill>
                <a:latin typeface="Calibri (Body)"/>
              </a:rPr>
            </a:fld>
            <a:endParaRPr lang="en-US" sz="1200" b="0" strike="noStrike" spc="-1" dirty="0">
              <a:latin typeface="Calibri (Body)"/>
            </a:endParaRPr>
          </a:p>
        </p:txBody>
      </p:sp>
      <p:pic>
        <p:nvPicPr>
          <p:cNvPr id="8"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FA2CA5E7-6E78-4989-A60C-1869C88B7CC3}" type="datetime1">
              <a:rPr lang="en-US" smtClean="0"/>
            </a:fld>
            <a:endParaRPr lang="en-US"/>
          </a:p>
        </p:txBody>
      </p:sp>
      <p:sp>
        <p:nvSpPr>
          <p:cNvPr id="3" name="Footer Placeholder 2"/>
          <p:cNvSpPr>
            <a:spLocks noGrp="1"/>
          </p:cNvSpPr>
          <p:nvPr>
            <p:ph type="ftr" sz="quarter" idx="11"/>
          </p:nvPr>
        </p:nvSpPr>
        <p:spPr>
          <a:xfrm>
            <a:off x="2212605" y="6398424"/>
            <a:ext cx="4494397" cy="365125"/>
          </a:xfrm>
        </p:spPr>
        <p:txBody>
          <a:bodyPr/>
          <a:lstStyle/>
          <a:p>
            <a:r>
              <a:rPr lang="en-US" dirty="0"/>
              <a:t>Sujeet Singh Bhadouria            Cyber security ANC0301                                   Unit 4</a:t>
            </a:r>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59F4B1-A635-4409-AEFF-4CDDEFD69D3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 PSO Mapping</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9458" name="Rectangle 2"/>
          <p:cNvSpPr>
            <a:spLocks noChangeArrowheads="1"/>
          </p:cNvSpPr>
          <p:nvPr/>
        </p:nvSpPr>
        <p:spPr bwMode="auto">
          <a:xfrm>
            <a:off x="0" y="5572140"/>
            <a:ext cx="8929718" cy="369332"/>
          </a:xfrm>
          <a:prstGeom prst="rect">
            <a:avLst/>
          </a:prstGeom>
          <a:noFill/>
          <a:ln w="9525">
            <a:noFill/>
            <a:miter lim="800000"/>
          </a:ln>
          <a:effectLst/>
        </p:spPr>
        <p:txBody>
          <a:bodyPr vert="horz" wrap="squar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anose="02020603050405020304"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anose="020B0604020202020204"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ln>
          <a:effectLst/>
        </p:spPr>
        <p:txBody>
          <a:bodyPr vert="horz" wrap="square" lIns="274551" tIns="45720" rIns="91440" bIns="0" numCol="1" anchor="ctr" anchorCtr="0" compatLnSpc="1">
            <a:spAutoFit/>
          </a:bodyPr>
          <a:lstStyle/>
          <a:p>
            <a:r>
              <a:rPr lang="en-US" sz="2200" b="1" dirty="0">
                <a:latin typeface="Calibri (Body)"/>
              </a:rPr>
              <a:t>Program Specific Outcomes and Course Outcomes Mapping </a:t>
            </a:r>
            <a:endParaRPr kumimoji="0" 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14" name="Table 13"/>
          <p:cNvGraphicFramePr>
            <a:graphicFrameLocks noGrp="1"/>
          </p:cNvGraphicFramePr>
          <p:nvPr/>
        </p:nvGraphicFramePr>
        <p:xfrm>
          <a:off x="1071538" y="2000240"/>
          <a:ext cx="6929485" cy="2774452"/>
        </p:xfrm>
        <a:graphic>
          <a:graphicData uri="http://schemas.openxmlformats.org/drawingml/2006/table">
            <a:tbl>
              <a:tblPr/>
              <a:tblGrid>
                <a:gridCol w="1385597"/>
                <a:gridCol w="1385597"/>
                <a:gridCol w="1385597"/>
                <a:gridCol w="1386347"/>
                <a:gridCol w="1386347"/>
              </a:tblGrid>
              <a:tr h="523323">
                <a:tc>
                  <a:txBody>
                    <a:bodyPr/>
                    <a:lstStyle/>
                    <a:p>
                      <a:pPr algn="ctr">
                        <a:lnSpc>
                          <a:spcPct val="115000"/>
                        </a:lnSpc>
                        <a:spcAft>
                          <a:spcPts val="0"/>
                        </a:spcAft>
                      </a:pPr>
                      <a:r>
                        <a:rPr lang="en-US" sz="2200" b="0" i="0" dirty="0">
                          <a:latin typeface="Calibri (Body)"/>
                          <a:ea typeface="Calibri" panose="020F0502020204030204"/>
                          <a:cs typeface="Calibri" panose="020F0502020204030204" charset="0"/>
                        </a:rPr>
                        <a:t>CO</a:t>
                      </a:r>
                      <a:endParaRPr lang="en-IN" sz="2200" b="0" i="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Calibri (Body)"/>
                          <a:ea typeface="Calibri" panose="020F0502020204030204"/>
                          <a:cs typeface="Calibri" panose="020F0502020204030204" charset="0"/>
                        </a:rPr>
                        <a:t>PSO1</a:t>
                      </a:r>
                      <a:endParaRPr lang="en-IN" sz="2200" b="0" i="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Calibri (Body)"/>
                          <a:ea typeface="Calibri" panose="020F0502020204030204"/>
                          <a:cs typeface="Calibri" panose="020F0502020204030204" charset="0"/>
                        </a:rPr>
                        <a:t>PSO2</a:t>
                      </a:r>
                      <a:endParaRPr lang="en-IN" sz="2200" b="0" i="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Calibri (Body)"/>
                          <a:ea typeface="Calibri" panose="020F0502020204030204"/>
                          <a:cs typeface="Calibri" panose="020F0502020204030204" charset="0"/>
                        </a:rPr>
                        <a:t>PSO3</a:t>
                      </a:r>
                      <a:endParaRPr lang="en-IN" sz="2200" b="0" i="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0" i="0" dirty="0">
                          <a:latin typeface="Calibri (Body)"/>
                          <a:ea typeface="Calibri" panose="020F0502020204030204"/>
                          <a:cs typeface="Calibri" panose="020F0502020204030204" charset="0"/>
                        </a:rPr>
                        <a:t>PSO4</a:t>
                      </a:r>
                      <a:endParaRPr lang="en-IN" sz="2200" b="0" i="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Calibri (Body)"/>
                          <a:ea typeface="Calibri" panose="020F0502020204030204"/>
                          <a:cs typeface="Calibri" panose="020F0502020204030204" charset="0"/>
                        </a:rPr>
                        <a:t>CO1</a:t>
                      </a:r>
                      <a:endParaRPr lang="en-IN" sz="2200" b="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Mangal"/>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Mangal"/>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Mangal"/>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56873">
                <a:tc>
                  <a:txBody>
                    <a:bodyPr/>
                    <a:lstStyle/>
                    <a:p>
                      <a:pPr algn="ctr">
                        <a:lnSpc>
                          <a:spcPct val="115000"/>
                        </a:lnSpc>
                        <a:spcAft>
                          <a:spcPts val="0"/>
                        </a:spcAft>
                      </a:pPr>
                      <a:r>
                        <a:rPr lang="en-US" sz="2200" b="0" dirty="0">
                          <a:latin typeface="Calibri (Body)"/>
                          <a:ea typeface="Calibri" panose="020F0502020204030204"/>
                          <a:cs typeface="Calibri" panose="020F0502020204030204" charset="0"/>
                        </a:rPr>
                        <a:t>CO2</a:t>
                      </a:r>
                      <a:endParaRPr lang="en-IN" sz="2200" b="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1</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48564">
                <a:tc>
                  <a:txBody>
                    <a:bodyPr/>
                    <a:lstStyle/>
                    <a:p>
                      <a:pPr algn="ctr">
                        <a:lnSpc>
                          <a:spcPct val="115000"/>
                        </a:lnSpc>
                        <a:spcAft>
                          <a:spcPts val="0"/>
                        </a:spcAft>
                      </a:pPr>
                      <a:r>
                        <a:rPr lang="en-US" sz="2200" b="0" dirty="0">
                          <a:latin typeface="Calibri (Body)"/>
                          <a:ea typeface="Calibri" panose="020F0502020204030204"/>
                          <a:cs typeface="Calibri" panose="020F0502020204030204" charset="0"/>
                        </a:rPr>
                        <a:t>CO3</a:t>
                      </a:r>
                      <a:endParaRPr lang="en-IN" sz="2200" b="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r>
              <a:tr h="448564">
                <a:tc>
                  <a:txBody>
                    <a:bodyPr/>
                    <a:lstStyle/>
                    <a:p>
                      <a:pPr algn="ctr">
                        <a:lnSpc>
                          <a:spcPct val="115000"/>
                        </a:lnSpc>
                        <a:spcAft>
                          <a:spcPts val="0"/>
                        </a:spcAft>
                      </a:pPr>
                      <a:r>
                        <a:rPr lang="en-US" sz="2200" b="0" dirty="0">
                          <a:latin typeface="Calibri (Body)"/>
                          <a:ea typeface="Calibri" panose="020F0502020204030204"/>
                          <a:cs typeface="Calibri" panose="020F0502020204030204" charset="0"/>
                        </a:rPr>
                        <a:t>CO4</a:t>
                      </a:r>
                      <a:endParaRPr lang="en-IN" sz="2200" b="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solidFill>
                  </a:tcPr>
                </a:tc>
              </a:tr>
              <a:tr h="448564">
                <a:tc>
                  <a:txBody>
                    <a:bodyPr/>
                    <a:lstStyle/>
                    <a:p>
                      <a:pPr algn="ctr">
                        <a:lnSpc>
                          <a:spcPct val="115000"/>
                        </a:lnSpc>
                        <a:spcAft>
                          <a:spcPts val="0"/>
                        </a:spcAft>
                      </a:pPr>
                      <a:r>
                        <a:rPr lang="en-US" sz="2200" b="0" dirty="0">
                          <a:latin typeface="Calibri (Body)"/>
                          <a:ea typeface="Calibri" panose="020F0502020204030204"/>
                          <a:cs typeface="Calibri" panose="020F0502020204030204" charset="0"/>
                        </a:rPr>
                        <a:t>CO5</a:t>
                      </a:r>
                      <a:endParaRPr lang="en-IN" sz="2200" b="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Calibri (Body)"/>
                          <a:ea typeface="Calibri" panose="020F0502020204030204"/>
                          <a:cs typeface="Calibri" panose="020F0502020204030204" charset="0"/>
                        </a:rPr>
                        <a:t>2</a:t>
                      </a:r>
                      <a:endParaRPr lang="en-IN" sz="2200" dirty="0">
                        <a:latin typeface="Calibri (Body)"/>
                        <a:ea typeface="Calibri" panose="020F0502020204030204"/>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TextShape 1"/>
          <p:cNvSpPr txBox="1"/>
          <p:nvPr/>
        </p:nvSpPr>
        <p:spPr>
          <a:xfrm>
            <a:off x="1371600" y="0"/>
            <a:ext cx="7772040" cy="685440"/>
          </a:xfrm>
          <a:prstGeom prst="rect">
            <a:avLst/>
          </a:prstGeom>
          <a:gradFill rotWithShape="0">
            <a:gsLst>
              <a:gs pos="0">
                <a:srgbClr val="BFECFF"/>
              </a:gs>
              <a:gs pos="100000">
                <a:srgbClr val="E6F7FF"/>
              </a:gs>
            </a:gsLst>
            <a:lin ang="16200000"/>
          </a:gradFill>
          <a:ln w="9360">
            <a:solidFill>
              <a:srgbClr val="46AAC4"/>
            </a:solidFill>
            <a:miter/>
          </a:ln>
          <a:effectLst>
            <a:outerShdw dist="20160" dir="5400000">
              <a:srgbClr val="000000">
                <a:alpha val="38000"/>
              </a:srgbClr>
            </a:outerShdw>
          </a:effectLst>
        </p:spPr>
        <p:txBody>
          <a:bodyPr anchor="ctr">
            <a:noAutofit/>
          </a:bodyPr>
          <a:lstStyle/>
          <a:p>
            <a:pPr algn="ctr">
              <a:lnSpc>
                <a:spcPct val="100000"/>
              </a:lnSpc>
            </a:pPr>
            <a:r>
              <a:rPr lang="en-US" sz="3000" dirty="0">
                <a:solidFill>
                  <a:schemeClr val="dk1"/>
                </a:solidFill>
                <a:latin typeface="Calibri (Body)"/>
              </a:rPr>
              <a:t>Program Educational Objectives</a:t>
            </a:r>
            <a:endParaRPr lang="en-US" sz="3000" dirty="0">
              <a:solidFill>
                <a:schemeClr val="dk1"/>
              </a:solidFill>
              <a:latin typeface="Calibri (Body)"/>
            </a:endParaRPr>
          </a:p>
        </p:txBody>
      </p:sp>
      <p:sp>
        <p:nvSpPr>
          <p:cNvPr id="279" name="CustomShape 2"/>
          <p:cNvSpPr/>
          <p:nvPr/>
        </p:nvSpPr>
        <p:spPr>
          <a:xfrm>
            <a:off x="462809" y="1066680"/>
            <a:ext cx="8528791" cy="1321985"/>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40995" indent="-340995" algn="just">
              <a:lnSpc>
                <a:spcPct val="100000"/>
              </a:lnSpc>
              <a:buClr>
                <a:srgbClr val="000000"/>
              </a:buClr>
              <a:buFont typeface="Arial" panose="020B0604020202020204"/>
              <a:buChar char="•"/>
            </a:pPr>
            <a:r>
              <a:rPr lang="en-US" sz="2000" dirty="0">
                <a:solidFill>
                  <a:schemeClr val="dk1"/>
                </a:solidFill>
                <a:latin typeface="Calibri (Body)"/>
              </a:rPr>
              <a:t>The Program Educational Objectives (PEOs) of an engineering degree program are the statements that describe the expected achievements of graduates in their career, and what the graduates are expected to perform and achieve during the first few years after graduation.</a:t>
            </a:r>
            <a:endParaRPr lang="en-US" sz="2000" dirty="0">
              <a:solidFill>
                <a:schemeClr val="dk1"/>
              </a:solidFill>
              <a:latin typeface="Calibri (Body)"/>
            </a:endParaRPr>
          </a:p>
        </p:txBody>
      </p:sp>
      <p:sp>
        <p:nvSpPr>
          <p:cNvPr id="280" name="CustomShape 3"/>
          <p:cNvSpPr/>
          <p:nvPr/>
        </p:nvSpPr>
        <p:spPr>
          <a:xfrm>
            <a:off x="532932" y="2590920"/>
            <a:ext cx="8458668" cy="3609534"/>
          </a:xfrm>
          <a:prstGeom prst="rect">
            <a:avLst/>
          </a:prstGeom>
          <a:noFill/>
          <a:ln w="936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800100" indent="-800100" algn="just">
              <a:lnSpc>
                <a:spcPct val="115000"/>
              </a:lnSpc>
            </a:pPr>
            <a:r>
              <a:rPr lang="en-US" sz="2000" dirty="0">
                <a:solidFill>
                  <a:schemeClr val="dk1"/>
                </a:solidFill>
                <a:latin typeface="Calibri (Body)"/>
              </a:rPr>
              <a:t>PEO1: To have an excellent scientific and engineering breadth so as to comprehend, analyze, design and solve real-life problems using state-of-the-art technology.</a:t>
            </a:r>
            <a:endParaRPr lang="en-US" sz="2000" dirty="0">
              <a:solidFill>
                <a:schemeClr val="dk1"/>
              </a:solidFill>
              <a:latin typeface="Calibri (Body)"/>
            </a:endParaRPr>
          </a:p>
          <a:p>
            <a:pPr marL="800100" indent="-800100" algn="just">
              <a:lnSpc>
                <a:spcPct val="115000"/>
              </a:lnSpc>
            </a:pPr>
            <a:endParaRPr lang="en-US" sz="2000" dirty="0">
              <a:solidFill>
                <a:schemeClr val="dk1"/>
              </a:solidFill>
              <a:latin typeface="Calibri (Body)"/>
            </a:endParaRPr>
          </a:p>
          <a:p>
            <a:pPr marL="800100" indent="-800100" algn="just">
              <a:lnSpc>
                <a:spcPct val="115000"/>
              </a:lnSpc>
            </a:pPr>
            <a:r>
              <a:rPr lang="en-US" sz="2000" dirty="0">
                <a:solidFill>
                  <a:schemeClr val="dk1"/>
                </a:solidFill>
                <a:latin typeface="Calibri (Body)"/>
              </a:rPr>
              <a:t>PEO2: To lead a successful career in industries or to pursue higher studies or to understand entrepreneurial endeavors.</a:t>
            </a:r>
            <a:endParaRPr lang="en-US" sz="2000" dirty="0">
              <a:solidFill>
                <a:schemeClr val="dk1"/>
              </a:solidFill>
              <a:latin typeface="Calibri (Body)"/>
            </a:endParaRPr>
          </a:p>
          <a:p>
            <a:pPr marL="800100" indent="-800100" algn="just">
              <a:lnSpc>
                <a:spcPct val="115000"/>
              </a:lnSpc>
            </a:pPr>
            <a:endParaRPr lang="en-US" sz="2000" dirty="0">
              <a:solidFill>
                <a:schemeClr val="dk1"/>
              </a:solidFill>
              <a:latin typeface="Calibri (Body)"/>
            </a:endParaRPr>
          </a:p>
          <a:p>
            <a:pPr marL="800100" indent="-800100" algn="just">
              <a:lnSpc>
                <a:spcPct val="115000"/>
              </a:lnSpc>
            </a:pPr>
            <a:r>
              <a:rPr lang="en-US" sz="2000" dirty="0">
                <a:solidFill>
                  <a:schemeClr val="dk1"/>
                </a:solidFill>
                <a:latin typeface="Calibri (Body)"/>
              </a:rPr>
              <a:t>PEO3: To effectively bridge the gap between industry and academics through effective communication skill, professional attitude and a desire to learn.</a:t>
            </a:r>
            <a:endParaRPr lang="en-US" sz="2000" dirty="0">
              <a:solidFill>
                <a:schemeClr val="dk1"/>
              </a:solidFill>
              <a:latin typeface="Calibri (Body)"/>
            </a:endParaRPr>
          </a:p>
        </p:txBody>
      </p:sp>
      <p:sp>
        <p:nvSpPr>
          <p:cNvPr id="281" name="TextShape 4"/>
          <p:cNvSpPr txBox="1"/>
          <p:nvPr/>
        </p:nvSpPr>
        <p:spPr>
          <a:xfrm>
            <a:off x="2514600" y="6492960"/>
            <a:ext cx="5028840" cy="364680"/>
          </a:xfrm>
          <a:prstGeom prst="rect">
            <a:avLst/>
          </a:prstGeom>
          <a:noFill/>
          <a:ln>
            <a:noFill/>
          </a:ln>
        </p:spPr>
        <p:txBody>
          <a:bodyPr anchor="ctr">
            <a:noAutofit/>
          </a:bodyPr>
          <a:lstStyle/>
          <a:p>
            <a:endParaRPr lang="en-US" sz="1200" dirty="0">
              <a:solidFill>
                <a:schemeClr val="bg1">
                  <a:lumMod val="65000"/>
                </a:schemeClr>
              </a:solidFill>
              <a:latin typeface="Calibri (Body)"/>
            </a:endParaRPr>
          </a:p>
        </p:txBody>
      </p:sp>
      <p:sp>
        <p:nvSpPr>
          <p:cNvPr id="282" name="TextShape 5"/>
          <p:cNvSpPr txBox="1"/>
          <p:nvPr/>
        </p:nvSpPr>
        <p:spPr>
          <a:xfrm>
            <a:off x="457200" y="6492960"/>
            <a:ext cx="2133360" cy="364680"/>
          </a:xfrm>
          <a:prstGeom prst="rect">
            <a:avLst/>
          </a:prstGeom>
          <a:noFill/>
          <a:ln>
            <a:noFill/>
          </a:ln>
        </p:spPr>
        <p:txBody>
          <a:bodyPr anchor="ctr">
            <a:noAutofit/>
          </a:bodyPr>
          <a:lstStyle/>
          <a:p>
            <a:pPr>
              <a:lnSpc>
                <a:spcPct val="100000"/>
              </a:lnSpc>
            </a:pPr>
            <a:fld id="{40B51EAC-2249-4BFC-BC5B-262FDC8C02D4}" type="datetime1">
              <a:rPr lang="en-US" sz="1200" b="0" strike="noStrike" spc="-1">
                <a:solidFill>
                  <a:srgbClr val="8B8B8B"/>
                </a:solidFill>
                <a:latin typeface="Calibri (Body)"/>
              </a:rPr>
            </a:fld>
            <a:endParaRPr lang="en-US" sz="1200" b="0" strike="noStrike" spc="-1" dirty="0">
              <a:latin typeface="Calibri (Body)"/>
            </a:endParaRPr>
          </a:p>
        </p:txBody>
      </p:sp>
      <p:sp>
        <p:nvSpPr>
          <p:cNvPr id="283" name="TextShape 6"/>
          <p:cNvSpPr txBox="1"/>
          <p:nvPr/>
        </p:nvSpPr>
        <p:spPr>
          <a:xfrm>
            <a:off x="6553080" y="6492960"/>
            <a:ext cx="2133360" cy="364680"/>
          </a:xfrm>
          <a:prstGeom prst="rect">
            <a:avLst/>
          </a:prstGeom>
          <a:noFill/>
          <a:ln>
            <a:noFill/>
          </a:ln>
        </p:spPr>
        <p:txBody>
          <a:bodyPr anchor="ctr">
            <a:noAutofit/>
          </a:bodyPr>
          <a:lstStyle/>
          <a:p>
            <a:pPr algn="r">
              <a:lnSpc>
                <a:spcPct val="100000"/>
              </a:lnSpc>
            </a:pPr>
            <a:fld id="{AC57A22F-292F-4A32-B476-A3C82C62EB16}" type="slidenum">
              <a:rPr lang="en-US" sz="1200" b="0" strike="noStrike" spc="-1">
                <a:solidFill>
                  <a:srgbClr val="8B8B8B"/>
                </a:solidFill>
                <a:latin typeface="Calibri (Body)"/>
              </a:rPr>
            </a:fld>
            <a:endParaRPr lang="en-US" sz="1200" b="0" strike="noStrike" spc="-1" dirty="0">
              <a:latin typeface="Calibri (Body)"/>
            </a:endParaRPr>
          </a:p>
        </p:txBody>
      </p:sp>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a:xfrm>
            <a:off x="1295581" y="6356350"/>
            <a:ext cx="6934019" cy="365125"/>
          </a:xfrm>
        </p:spPr>
        <p:txBody>
          <a:bodyPr/>
          <a:lstStyle/>
          <a:p>
            <a:r>
              <a:rPr lang="en-US"/>
              <a:t>Sujeet Singh Bhadouria            Cyber security ANC0301                                     Unit 4</a:t>
            </a:r>
            <a:endParaRPr lang="en-US"/>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032"/>
            <a:ext cx="1295581" cy="933580"/>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70844913-2471-4FC3-B621-63C34C0EDE42}"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noProof="0" dirty="0"/>
              <a:t>Result Analysis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dirty="0"/>
              <a:t>Sujeet Singh Bhadouria           ANC0301            Cyber Security                  Unit 4</a:t>
            </a:r>
            <a:endParaRPr lang="en-US" dirty="0"/>
          </a:p>
        </p:txBody>
      </p:sp>
      <p:pic>
        <p:nvPicPr>
          <p:cNvPr id="12"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graphicFrame>
        <p:nvGraphicFramePr>
          <p:cNvPr id="2" name="Table 2"/>
          <p:cNvGraphicFramePr>
            <a:graphicFrameLocks noGrp="1"/>
          </p:cNvGraphicFramePr>
          <p:nvPr>
            <p:ph idx="1"/>
          </p:nvPr>
        </p:nvGraphicFramePr>
        <p:xfrm>
          <a:off x="457200" y="1600200"/>
          <a:ext cx="8229600" cy="741680"/>
        </p:xfrm>
        <a:graphic>
          <a:graphicData uri="http://schemas.openxmlformats.org/drawingml/2006/table">
            <a:tbl>
              <a:tblPr firstRow="1" bandRow="1">
                <a:tableStyleId>{5C22544A-7EE6-4342-B048-85BDC9FD1C3A}</a:tableStyleId>
              </a:tblPr>
              <a:tblGrid>
                <a:gridCol w="2057400"/>
                <a:gridCol w="2057400"/>
                <a:gridCol w="2057400"/>
                <a:gridCol w="2057400"/>
              </a:tblGrid>
              <a:tr h="370840">
                <a:tc>
                  <a:txBody>
                    <a:bodyPr/>
                    <a:lstStyle/>
                    <a:p>
                      <a:r>
                        <a:rPr lang="en-US" dirty="0"/>
                        <a:t>Faculty Name</a:t>
                      </a:r>
                      <a:endParaRPr lang="en-US" dirty="0"/>
                    </a:p>
                  </a:txBody>
                  <a:tcPr/>
                </a:tc>
                <a:tc>
                  <a:txBody>
                    <a:bodyPr/>
                    <a:lstStyle/>
                    <a:p>
                      <a:r>
                        <a:rPr lang="en-US" dirty="0"/>
                        <a:t>Subject Name</a:t>
                      </a:r>
                      <a:endParaRPr lang="en-US" dirty="0"/>
                    </a:p>
                  </a:txBody>
                  <a:tcPr/>
                </a:tc>
                <a:tc>
                  <a:txBody>
                    <a:bodyPr/>
                    <a:lstStyle/>
                    <a:p>
                      <a:r>
                        <a:rPr lang="en-US" dirty="0"/>
                        <a:t>Code</a:t>
                      </a:r>
                      <a:endParaRPr lang="en-US" dirty="0"/>
                    </a:p>
                  </a:txBody>
                  <a:tcPr/>
                </a:tc>
                <a:tc>
                  <a:txBody>
                    <a:bodyPr/>
                    <a:lstStyle/>
                    <a:p>
                      <a:r>
                        <a:rPr lang="en-US" dirty="0"/>
                        <a:t>Result</a:t>
                      </a:r>
                      <a:endParaRPr lang="en-US" dirty="0"/>
                    </a:p>
                  </a:txBody>
                  <a:tcPr/>
                </a:tc>
              </a:tr>
              <a:tr h="370840">
                <a:tc>
                  <a:txBody>
                    <a:bodyPr/>
                    <a:lstStyle/>
                    <a:p>
                      <a:r>
                        <a:rPr lang="en-US" dirty="0" err="1"/>
                        <a:t>Ms</a:t>
                      </a:r>
                      <a:r>
                        <a:rPr lang="en-US" dirty="0"/>
                        <a:t> Ruchika Sharma</a:t>
                      </a:r>
                      <a:endParaRPr lang="en-US" dirty="0"/>
                    </a:p>
                  </a:txBody>
                  <a:tcPr/>
                </a:tc>
                <a:tc>
                  <a:txBody>
                    <a:bodyPr/>
                    <a:lstStyle/>
                    <a:p>
                      <a:r>
                        <a:rPr lang="en-US" dirty="0"/>
                        <a:t>Cyber Security</a:t>
                      </a:r>
                      <a:endParaRPr lang="en-US" dirty="0"/>
                    </a:p>
                  </a:txBody>
                  <a:tcPr/>
                </a:tc>
                <a:tc>
                  <a:txBody>
                    <a:bodyPr/>
                    <a:lstStyle/>
                    <a:p>
                      <a:r>
                        <a:rPr lang="en-US" dirty="0"/>
                        <a:t>ANC0301</a:t>
                      </a:r>
                      <a:endParaRPr lang="en-US" dirty="0"/>
                    </a:p>
                  </a:txBody>
                  <a:tcPr/>
                </a:tc>
                <a:tc>
                  <a:txBody>
                    <a:bodyPr/>
                    <a:lstStyle/>
                    <a:p>
                      <a:r>
                        <a:rPr lang="en-US" dirty="0"/>
                        <a:t>100%</a:t>
                      </a:r>
                      <a:endParaRPr lang="en-US" dirty="0"/>
                    </a:p>
                  </a:txBody>
                  <a:tcPr/>
                </a:tc>
              </a:tr>
            </a:tbl>
          </a:graphicData>
        </a:graphic>
      </p:graphicFrame>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4782933-A7EE-4A56-A71D-86FE49A4A7AB}"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Question Paper Template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2051" name="Picture 3"/>
          <p:cNvPicPr>
            <a:picLocks noGrp="1" noChangeAspect="1" noChangeArrowheads="1"/>
          </p:cNvPicPr>
          <p:nvPr>
            <p:ph idx="1"/>
          </p:nvPr>
        </p:nvPicPr>
        <p:blipFill>
          <a:blip r:embed="rId1"/>
          <a:srcRect/>
          <a:stretch>
            <a:fillRect/>
          </a:stretch>
        </p:blipFill>
        <p:spPr bwMode="auto">
          <a:xfrm>
            <a:off x="838200" y="1143000"/>
            <a:ext cx="7467599" cy="4983163"/>
          </a:xfrm>
          <a:prstGeom prst="rect">
            <a:avLst/>
          </a:prstGeom>
          <a:noFill/>
          <a:ln w="9525">
            <a:noFill/>
            <a:miter lim="800000"/>
            <a:headEnd/>
            <a:tailEnd/>
          </a:ln>
          <a:effectLst/>
        </p:spPr>
      </p:pic>
      <p:pic>
        <p:nvPicPr>
          <p:cNvPr id="12"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Question Paper Template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3075" name="Picture 3"/>
          <p:cNvPicPr>
            <a:picLocks noGrp="1" noChangeAspect="1" noChangeArrowheads="1"/>
          </p:cNvPicPr>
          <p:nvPr>
            <p:ph idx="1"/>
          </p:nvPr>
        </p:nvPicPr>
        <p:blipFill>
          <a:blip r:embed="rId1"/>
          <a:srcRect/>
          <a:stretch>
            <a:fillRect/>
          </a:stretch>
        </p:blipFill>
        <p:spPr bwMode="auto">
          <a:xfrm>
            <a:off x="914400" y="1295400"/>
            <a:ext cx="7086600" cy="13906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2"/>
          <a:srcRect/>
          <a:stretch>
            <a:fillRect/>
          </a:stretch>
        </p:blipFill>
        <p:spPr bwMode="auto">
          <a:xfrm>
            <a:off x="914400" y="2590800"/>
            <a:ext cx="7086600" cy="2133600"/>
          </a:xfrm>
          <a:prstGeom prst="rect">
            <a:avLst/>
          </a:prstGeom>
          <a:noFill/>
          <a:ln w="9525">
            <a:noFill/>
            <a:miter lim="800000"/>
            <a:headEnd/>
            <a:tailEnd/>
          </a:ln>
          <a:effectLst/>
        </p:spPr>
      </p:pic>
      <p:pic>
        <p:nvPicPr>
          <p:cNvPr id="12" name="Picture 4"/>
          <p:cNvPicPr>
            <a:picLocks noChangeAspect="1" noChangeArrowheads="1"/>
          </p:cNvPicPr>
          <p:nvPr/>
        </p:nvPicPr>
        <p:blipFill>
          <a:blip r:embed="rId3"/>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Question Paper Template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graphicFrame>
        <p:nvGraphicFramePr>
          <p:cNvPr id="10" name="Table 9"/>
          <p:cNvGraphicFramePr>
            <a:graphicFrameLocks noGrp="1"/>
          </p:cNvGraphicFramePr>
          <p:nvPr/>
        </p:nvGraphicFramePr>
        <p:xfrm>
          <a:off x="1360380" y="911596"/>
          <a:ext cx="6867117" cy="5638800"/>
        </p:xfrm>
        <a:graphic>
          <a:graphicData uri="http://schemas.openxmlformats.org/drawingml/2006/table">
            <a:tbl>
              <a:tblPr firstRow="1" bandRow="1">
                <a:tableStyleId>{5C22544A-7EE6-4342-B048-85BDC9FD1C3A}</a:tableStyleId>
              </a:tblPr>
              <a:tblGrid>
                <a:gridCol w="1384965"/>
                <a:gridCol w="1356111"/>
                <a:gridCol w="1356111"/>
                <a:gridCol w="1384965"/>
                <a:gridCol w="1384965"/>
              </a:tblGrid>
              <a:tr h="3429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SECTION – A</a:t>
                      </a: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b="1">
                        <a:solidFill>
                          <a:srgbClr val="FFFFFF"/>
                        </a:solidFill>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c>
                  <a:txBody>
                    <a:bodyPr/>
                    <a:lstStyle/>
                    <a:p>
                      <a:pPr algn="ctr" rtl="0" fontAlgn="ctr"/>
                      <a:endParaRPr lang="en-US" sz="1000">
                        <a:effectLst/>
                        <a:latin typeface="Tahoma" panose="020B0604030504040204" pitchFamily="34" charset="0"/>
                      </a:endParaRPr>
                    </a:p>
                  </a:txBody>
                  <a:tcPr marL="9525" marR="9525" marT="9525" anchor="ctr"/>
                </a:tc>
              </a:tr>
              <a:tr h="342900">
                <a:tc>
                  <a:txBody>
                    <a:bodyPr/>
                    <a:lstStyle/>
                    <a:p>
                      <a:pPr rtl="0" fontAlgn="ctr"/>
                      <a:r>
                        <a:rPr lang="en-US" sz="1000">
                          <a:effectLst/>
                        </a:rPr>
                        <a:t>1. </a:t>
                      </a:r>
                      <a:endParaRPr lang="en-US" sz="1000">
                        <a:effectLst/>
                        <a:latin typeface="Tahoma" panose="020B0604030504040204" pitchFamily="34" charset="0"/>
                      </a:endParaRPr>
                    </a:p>
                  </a:txBody>
                  <a:tcPr marL="25717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cPr/>
                </a:tc>
                <a:tc>
                  <a:txBody>
                    <a:bodyPr/>
                    <a:lstStyle/>
                    <a:p>
                      <a:pPr rtl="0" fontAlgn="ctr"/>
                      <a:r>
                        <a:rPr lang="en-US" sz="1000">
                          <a:effectLst/>
                        </a:rPr>
                        <a:t>[10×1=10]</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1-f.</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1-g.</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1-h.</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1-i.</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1-j.</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-1</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342900">
                <a:tc>
                  <a:txBody>
                    <a:bodyPr/>
                    <a:lstStyle/>
                    <a:p>
                      <a:pPr rtl="0" fontAlgn="ctr"/>
                      <a:r>
                        <a:rPr lang="en-US" sz="1000">
                          <a:effectLst/>
                        </a:rPr>
                        <a:t>2</a:t>
                      </a: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r>
                        <a:rPr lang="en-US" sz="1000">
                          <a:effectLst/>
                        </a:rPr>
                        <a:t>Attempt all parts-</a:t>
                      </a:r>
                      <a:endParaRPr lang="en-US" sz="1000">
                        <a:effectLst/>
                        <a:latin typeface="Tahoma" panose="020B0604030504040204" pitchFamily="34" charset="0"/>
                      </a:endParaRPr>
                    </a:p>
                  </a:txBody>
                  <a:tcPr marL="9525" marR="9525" marT="9525" anchor="ctr"/>
                </a:tc>
                <a:tc hMerge="1">
                  <a:tcPr/>
                </a:tc>
                <a:tc>
                  <a:txBody>
                    <a:bodyPr/>
                    <a:lstStyle/>
                    <a:p>
                      <a:pPr rtl="0" fontAlgn="ctr"/>
                      <a:r>
                        <a:rPr lang="en-US" sz="1000">
                          <a:effectLst/>
                        </a:rPr>
                        <a:t>[5×2=10]</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CO</a:t>
                      </a: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gridSpan="2">
                  <a:txBody>
                    <a:bodyPr/>
                    <a:lstStyle/>
                    <a:p>
                      <a:pPr algn="just" rtl="0" fontAlgn="ctr"/>
                      <a:endParaRPr lang="en-US" sz="1000">
                        <a:effectLst/>
                        <a:latin typeface="Tahoma" panose="020B0604030504040204" pitchFamily="34" charset="0"/>
                      </a:endParaRPr>
                    </a:p>
                  </a:txBody>
                  <a:tcPr marL="9525" marR="9525" marT="9525" anchor="ctr"/>
                </a:tc>
                <a:tc hMerge="1">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2-a.</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2-b.</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2-c.</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2-d.</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r>
                        <a:rPr lang="en-US" sz="1000">
                          <a:effectLst/>
                        </a:rPr>
                        <a:t>2-e.</a:t>
                      </a:r>
                      <a:endParaRPr lang="en-US" sz="1000">
                        <a:effectLst/>
                        <a:latin typeface="Tahoma" panose="020B0604030504040204" pitchFamily="34" charset="0"/>
                      </a:endParaRPr>
                    </a:p>
                  </a:txBody>
                  <a:tcPr marL="9525" marR="9525" marT="9525" anchor="ctr"/>
                </a:tc>
                <a:tc>
                  <a:txBody>
                    <a:bodyPr/>
                    <a:lstStyle/>
                    <a:p>
                      <a:pPr rtl="0" fontAlgn="ctr"/>
                      <a:r>
                        <a:rPr lang="en-US" sz="1000">
                          <a:effectLst/>
                        </a:rPr>
                        <a:t>Question-   </a:t>
                      </a:r>
                      <a:endParaRPr lang="en-US" sz="1000">
                        <a:effectLst/>
                        <a:latin typeface="Tahoma" panose="020B0604030504040204" pitchFamily="34" charset="0"/>
                      </a:endParaRPr>
                    </a:p>
                  </a:txBody>
                  <a:tcPr marL="9525" marR="9525" marT="9525" anchor="ctr"/>
                </a:tc>
                <a:tc>
                  <a:txBody>
                    <a:bodyPr/>
                    <a:lstStyle/>
                    <a:p>
                      <a:pPr algn="ctr" rtl="0" fontAlgn="ctr"/>
                      <a:r>
                        <a:rPr lang="en-US" sz="1000">
                          <a:effectLst/>
                        </a:rPr>
                        <a:t>-2</a:t>
                      </a: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19050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0">
                <a:tc>
                  <a:txBody>
                    <a:bodyPr/>
                    <a:lstStyle/>
                    <a:p>
                      <a:pPr rtl="0" fontAlgn="ctr"/>
                      <a:endParaRPr lang="en-US" sz="1000" b="1">
                        <a:solidFill>
                          <a:srgbClr val="FFFFFF"/>
                        </a:solidFill>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4286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bl>
          </a:graphicData>
        </a:graphic>
      </p:graphicFrame>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F62A5DB-0A71-4935-B1C3-0B0E4F7D60A6}" type="datetime1">
              <a:rPr lang="en-US" smtClean="0"/>
            </a:fld>
            <a:endParaRPr lang="en-US"/>
          </a:p>
        </p:txBody>
      </p:sp>
      <p:sp>
        <p:nvSpPr>
          <p:cNvPr id="7" name="Slide Number Placeholder 6"/>
          <p:cNvSpPr>
            <a:spLocks noGrp="1"/>
          </p:cNvSpPr>
          <p:nvPr>
            <p:ph type="sldNum" sz="quarter" idx="12"/>
          </p:nvPr>
        </p:nvSpPr>
        <p:spPr/>
        <p:txBody>
          <a:bodyPr/>
          <a:lstStyle/>
          <a:p>
            <a:r>
              <a:rPr lang="en-US"/>
              <a:t>2</a:t>
            </a:r>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mn-lt"/>
                <a:ea typeface="+mn-ea"/>
                <a:cs typeface="+mn-cs"/>
              </a:rPr>
              <a:t>Faculty</a:t>
            </a:r>
            <a:r>
              <a:rPr kumimoji="0" lang="en-US" sz="3000" b="0" i="0" u="none" strike="noStrike" kern="1200" cap="none" spc="0" normalizeH="0" noProof="0" dirty="0">
                <a:ln>
                  <a:noFill/>
                </a:ln>
                <a:solidFill>
                  <a:schemeClr val="dk1"/>
                </a:solidFill>
                <a:effectLst/>
                <a:uLnTx/>
                <a:uFillTx/>
                <a:latin typeface="+mn-lt"/>
                <a:ea typeface="+mn-ea"/>
                <a:cs typeface="+mn-cs"/>
              </a:rPr>
              <a:t> Profile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1" name="Footer Placeholder 4"/>
          <p:cNvSpPr>
            <a:spLocks noGrp="1"/>
          </p:cNvSpPr>
          <p:nvPr>
            <p:ph type="ftr" sz="quarter" idx="11"/>
          </p:nvPr>
        </p:nvSpPr>
        <p:spPr>
          <a:xfrm>
            <a:off x="3124200" y="6356350"/>
            <a:ext cx="5657215" cy="365125"/>
          </a:xfrm>
        </p:spPr>
        <p:txBody>
          <a:bodyPr/>
          <a:lstStyle/>
          <a:p>
            <a:r>
              <a:rPr lang="en-US"/>
              <a:t>Sujeet Singh Bhadouria            Cyber security ANC0301                                     Unit </a:t>
            </a:r>
            <a:endParaRPr lang="en-US" dirty="0"/>
          </a:p>
        </p:txBody>
      </p:sp>
      <p:sp>
        <p:nvSpPr>
          <p:cNvPr id="10" name="TextBox 9"/>
          <p:cNvSpPr txBox="1"/>
          <p:nvPr/>
        </p:nvSpPr>
        <p:spPr>
          <a:xfrm>
            <a:off x="762000" y="1447800"/>
            <a:ext cx="5867400" cy="5077460"/>
          </a:xfrm>
          <a:prstGeom prst="rect">
            <a:avLst/>
          </a:prstGeom>
          <a:noFill/>
        </p:spPr>
        <p:txBody>
          <a:bodyPr wrap="square" lIns="91440" tIns="45720" rIns="91440" bIns="45720" rtlCol="0" anchor="t">
            <a:spAutoFit/>
          </a:bodyPr>
          <a:lstStyle/>
          <a:p>
            <a:pPr algn="just"/>
            <a:r>
              <a:rPr lang="en-US" b="1" dirty="0">
                <a:latin typeface="Times New Roman" panose="02020603050405020304" pitchFamily="18" charset="0"/>
                <a:cs typeface="Times New Roman" panose="02020603050405020304" pitchFamily="18" charset="0"/>
              </a:rPr>
              <a:t>FACULTY PROFILE</a:t>
            </a:r>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Name of Faculty: </a:t>
            </a:r>
            <a:r>
              <a:rPr lang="en-US" dirty="0">
                <a:latin typeface="Times New Roman" panose="02020603050405020304"/>
                <a:cs typeface="Times New Roman" panose="02020603050405020304"/>
              </a:rPr>
              <a:t>Sujeet Singh Bhadouria</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a:cs typeface="Times New Roman" panose="02020603050405020304"/>
              </a:rPr>
              <a:t>Designation &amp; Department: </a:t>
            </a:r>
            <a:r>
              <a:rPr lang="en-US" dirty="0">
                <a:latin typeface="Times New Roman" panose="02020603050405020304"/>
                <a:cs typeface="Times New Roman" panose="02020603050405020304"/>
              </a:rPr>
              <a:t>Assistant Professor, CSE</a:t>
            </a:r>
            <a:endParaRPr lang="en-US" dirty="0">
              <a:latin typeface="Times New Roman" panose="02020603050405020304"/>
              <a:cs typeface="Times New Roman" panose="02020603050405020304"/>
            </a:endParaRPr>
          </a:p>
          <a:p>
            <a:pPr algn="just"/>
            <a:endParaRPr lang="en-US" b="1" dirty="0">
              <a:latin typeface="Times New Roman" panose="02020603050405020304"/>
              <a:cs typeface="Times New Roman" panose="02020603050405020304"/>
            </a:endParaRPr>
          </a:p>
          <a:p>
            <a:pPr algn="just"/>
            <a:r>
              <a:rPr lang="en-US" b="1" dirty="0">
                <a:latin typeface="Times New Roman" panose="02020603050405020304"/>
                <a:cs typeface="Times New Roman" panose="02020603050405020304"/>
              </a:rPr>
              <a:t>Qualification: </a:t>
            </a:r>
            <a:r>
              <a:rPr lang="en-US" dirty="0">
                <a:latin typeface="Times New Roman" panose="02020603050405020304"/>
                <a:cs typeface="Times New Roman" panose="02020603050405020304"/>
              </a:rPr>
              <a:t>Ph.D (Pre-Submission) M.Tech </a:t>
            </a:r>
            <a:endParaRPr lang="en-US" dirty="0">
              <a:latin typeface="Times New Roman" panose="02020603050405020304"/>
              <a:cs typeface="Times New Roman" panose="02020603050405020304"/>
            </a:endParaRPr>
          </a:p>
          <a:p>
            <a:pPr algn="just"/>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Experience:</a:t>
            </a:r>
            <a:r>
              <a:rPr lang="en-US" dirty="0">
                <a:latin typeface="Times New Roman" panose="02020603050405020304"/>
                <a:cs typeface="Times New Roman" panose="02020603050405020304"/>
                <a:sym typeface="+mn-ea"/>
              </a:rPr>
              <a:t> 10 Years of teaching experience</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Area of Interest:</a:t>
            </a:r>
            <a:r>
              <a:rPr lang="en-US" dirty="0">
                <a:latin typeface="Times New Roman" panose="02020603050405020304"/>
                <a:cs typeface="Times New Roman" panose="02020603050405020304"/>
                <a:sym typeface="+mn-ea"/>
              </a:rPr>
              <a:t> Computer Network</a:t>
            </a:r>
            <a:endParaRPr lang="en-US" dirty="0">
              <a:latin typeface="Times New Roman" panose="02020603050405020304"/>
              <a:cs typeface="Times New Roman" panose="02020603050405020304"/>
              <a:sym typeface="+mn-ea"/>
            </a:endParaRPr>
          </a:p>
          <a:p>
            <a:pPr algn="just">
              <a:buClrTx/>
              <a:buSzTx/>
              <a:buFontTx/>
            </a:pP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Reviewer:</a:t>
            </a:r>
            <a:r>
              <a:rPr lang="en-US" dirty="0">
                <a:latin typeface="Times New Roman" panose="02020603050405020304"/>
                <a:cs typeface="Times New Roman" panose="02020603050405020304"/>
                <a:sym typeface="+mn-ea"/>
              </a:rPr>
              <a:t> IET Communications ISSN 1751-8644 (SCI &amp; SCOPUS INDEX)</a:t>
            </a:r>
            <a:endParaRPr lang="en-US" dirty="0">
              <a:latin typeface="Times New Roman" panose="02020603050405020304"/>
              <a:cs typeface="Times New Roman" panose="02020603050405020304"/>
            </a:endParaRPr>
          </a:p>
          <a:p>
            <a:pPr algn="just">
              <a:buClrTx/>
              <a:buSzTx/>
              <a:buFontTx/>
            </a:pPr>
            <a:r>
              <a:rPr lang="en-US" b="1" dirty="0">
                <a:latin typeface="Times New Roman" panose="02020603050405020304"/>
                <a:cs typeface="Times New Roman" panose="02020603050405020304"/>
                <a:sym typeface="+mn-ea"/>
              </a:rPr>
              <a:t>Research Publications: </a:t>
            </a:r>
            <a:endParaRPr lang="en-US" b="1"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Journal 09</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Paper Presentation 06</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International Patent 01 (Granted)</a:t>
            </a:r>
            <a:endParaRPr lang="en-US" dirty="0">
              <a:latin typeface="Times New Roman" panose="02020603050405020304"/>
              <a:cs typeface="Times New Roman" panose="02020603050405020304"/>
            </a:endParaRPr>
          </a:p>
          <a:p>
            <a:pPr algn="just">
              <a:buClrTx/>
              <a:buSzTx/>
              <a:buFontTx/>
            </a:pPr>
            <a:r>
              <a:rPr lang="en-US" dirty="0">
                <a:latin typeface="Times New Roman" panose="02020603050405020304"/>
                <a:cs typeface="Times New Roman" panose="02020603050405020304"/>
                <a:sym typeface="+mn-ea"/>
              </a:rPr>
              <a:t>National Patent 04</a:t>
            </a:r>
            <a:endParaRPr lang="en-US" dirty="0">
              <a:latin typeface="Times New Roman" panose="02020603050405020304"/>
              <a:cs typeface="Times New Roman" panose="02020603050405020304"/>
            </a:endParaRPr>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Content Placeholder 1" descr="IMG-20220815-WA0027"/>
          <p:cNvPicPr>
            <a:picLocks noChangeAspect="1"/>
          </p:cNvPicPr>
          <p:nvPr>
            <p:ph idx="1"/>
          </p:nvPr>
        </p:nvPicPr>
        <p:blipFill>
          <a:blip r:embed="rId2"/>
          <a:stretch>
            <a:fillRect/>
          </a:stretch>
        </p:blipFill>
        <p:spPr>
          <a:xfrm>
            <a:off x="6858000" y="1600200"/>
            <a:ext cx="1745615" cy="156146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advClick="0">
        <p:fade/>
      </p:transition>
    </mc:Choice>
    <mc:Fallback>
      <p:transition advClick="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Question Paper Template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graphicFrame>
        <p:nvGraphicFramePr>
          <p:cNvPr id="5" name="Table 4"/>
          <p:cNvGraphicFramePr>
            <a:graphicFrameLocks noGrp="1"/>
          </p:cNvGraphicFramePr>
          <p:nvPr/>
        </p:nvGraphicFramePr>
        <p:xfrm>
          <a:off x="1312989" y="710689"/>
          <a:ext cx="7498591" cy="3029501"/>
        </p:xfrm>
        <a:graphic>
          <a:graphicData uri="http://schemas.openxmlformats.org/drawingml/2006/table">
            <a:tbl>
              <a:tblPr firstRow="1" bandRow="1">
                <a:tableStyleId>{5C22544A-7EE6-4342-B048-85BDC9FD1C3A}</a:tableStyleId>
              </a:tblPr>
              <a:tblGrid>
                <a:gridCol w="1512321"/>
                <a:gridCol w="1480814"/>
                <a:gridCol w="1480814"/>
                <a:gridCol w="1512321"/>
                <a:gridCol w="1512321"/>
              </a:tblGrid>
              <a:tr h="542664">
                <a:tc gridSpan="3">
                  <a:txBody>
                    <a:bodyPr/>
                    <a:lstStyle/>
                    <a:p>
                      <a:pPr algn="ctr" rtl="0" fontAlgn="ctr"/>
                      <a:r>
                        <a:rPr lang="en-US" sz="1000" dirty="0">
                          <a:effectLst/>
                        </a:rPr>
                        <a:t>SECTION – B</a:t>
                      </a:r>
                      <a:endParaRPr lang="en-US" sz="1000" b="1" dirty="0">
                        <a:solidFill>
                          <a:srgbClr val="FFFFFF"/>
                        </a:solidFill>
                        <a:effectLst/>
                        <a:latin typeface="Tahoma" panose="020B0604030504040204" pitchFamily="34" charset="0"/>
                      </a:endParaRPr>
                    </a:p>
                  </a:txBody>
                  <a:tcPr marL="9525" marR="9525" marT="9525" anchor="ctr"/>
                </a:tc>
                <a:tc hMerge="1">
                  <a:tcPr/>
                </a:tc>
                <a:tc hMerge="1">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algn="ctr" rtl="0" fontAlgn="ctr"/>
                      <a:r>
                        <a:rPr lang="en-US" sz="1000" dirty="0">
                          <a:effectLst/>
                        </a:rPr>
                        <a:t>CO</a:t>
                      </a:r>
                      <a:endParaRPr lang="en-US" sz="1000" dirty="0">
                        <a:effectLst/>
                        <a:latin typeface="Tahoma" panose="020B0604030504040204" pitchFamily="34" charset="0"/>
                      </a:endParaRPr>
                    </a:p>
                  </a:txBody>
                  <a:tcPr marL="9525" marR="9525" marT="9525" anchor="ctr"/>
                </a:tc>
              </a:tr>
              <a:tr h="203499">
                <a:tc gridSpan="3">
                  <a:txBody>
                    <a:bodyPr/>
                    <a:lstStyle/>
                    <a:p>
                      <a:pPr algn="ctr" rtl="0" fontAlgn="ctr"/>
                      <a:endParaRPr lang="en-US" sz="1000" b="1">
                        <a:solidFill>
                          <a:srgbClr val="FFFFFF"/>
                        </a:solidFill>
                        <a:effectLst/>
                        <a:latin typeface="Tahoma" panose="020B0604030504040204" pitchFamily="34" charset="0"/>
                      </a:endParaRPr>
                    </a:p>
                  </a:txBody>
                  <a:tcPr marL="9525" marR="9525" marT="9525" anchor="ctr"/>
                </a:tc>
                <a:tc hMerge="1">
                  <a:tcPr/>
                </a:tc>
                <a:tc hMerge="1">
                  <a:tcPr/>
                </a:tc>
                <a:tc>
                  <a:txBody>
                    <a:bodyPr/>
                    <a:lstStyle/>
                    <a:p>
                      <a:pPr rtl="0" fontAlgn="ctr"/>
                      <a:endParaRPr lang="en-US" sz="100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r>
                        <a:rPr lang="en-US" sz="1000" dirty="0">
                          <a:effectLst/>
                        </a:rPr>
                        <a:t>3</a:t>
                      </a:r>
                      <a:endParaRPr lang="en-US" sz="1000" b="1" dirty="0">
                        <a:solidFill>
                          <a:srgbClr val="FFFFFF"/>
                        </a:solidFill>
                        <a:effectLst/>
                        <a:latin typeface="Tahoma" panose="020B0604030504040204" pitchFamily="34" charset="0"/>
                      </a:endParaRPr>
                    </a:p>
                  </a:txBody>
                  <a:tcPr marL="9525" marR="9525" marT="9525" anchor="ctr"/>
                </a:tc>
                <a:tc gridSpan="2">
                  <a:txBody>
                    <a:bodyPr/>
                    <a:lstStyle/>
                    <a:p>
                      <a:pPr rtl="0" fontAlgn="ctr"/>
                      <a:r>
                        <a:rPr lang="en-US" sz="1000" dirty="0">
                          <a:effectLst/>
                        </a:rPr>
                        <a:t>Answer any five of the following-</a:t>
                      </a:r>
                      <a:endParaRPr lang="en-US" sz="1000" dirty="0">
                        <a:effectLst/>
                        <a:latin typeface="Tahoma" panose="020B0604030504040204" pitchFamily="34" charset="0"/>
                      </a:endParaRPr>
                    </a:p>
                  </a:txBody>
                  <a:tcPr marL="9525" marR="9525" marT="9525" anchor="ctr"/>
                </a:tc>
                <a:tc hMerge="1">
                  <a:tcPr/>
                </a:tc>
                <a:tc>
                  <a:txBody>
                    <a:bodyPr/>
                    <a:lstStyle/>
                    <a:p>
                      <a:pPr rtl="0" fontAlgn="ctr"/>
                      <a:r>
                        <a:rPr lang="en-US" sz="1000" dirty="0">
                          <a:effectLst/>
                        </a:rPr>
                        <a:t>[5×6=30]</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3-a.</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3-b.</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3-c.</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3-d.</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3-e.</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3-f.</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r h="284899">
                <a:tc>
                  <a:txBody>
                    <a:bodyPr/>
                    <a:lstStyle/>
                    <a:p>
                      <a:pPr rtl="0" fontAlgn="ctr"/>
                      <a:endParaRPr lang="en-US" sz="1000" b="1">
                        <a:solidFill>
                          <a:srgbClr val="FFFFFF"/>
                        </a:solidFill>
                        <a:effectLst/>
                        <a:latin typeface="Tahoma" panose="020B0604030504040204" pitchFamily="34" charset="0"/>
                      </a:endParaRPr>
                    </a:p>
                  </a:txBody>
                  <a:tcPr marL="428625" marR="9525" marT="9525" anchor="ctr"/>
                </a:tc>
                <a:tc>
                  <a:txBody>
                    <a:bodyPr/>
                    <a:lstStyle/>
                    <a:p>
                      <a:pPr rtl="0" fontAlgn="ctr"/>
                      <a:r>
                        <a:rPr lang="en-US" sz="1000" dirty="0">
                          <a:effectLst/>
                        </a:rPr>
                        <a:t>3-g.</a:t>
                      </a:r>
                      <a:endParaRPr lang="en-US" sz="1000" dirty="0">
                        <a:effectLst/>
                        <a:latin typeface="Tahoma" panose="020B0604030504040204" pitchFamily="34" charset="0"/>
                      </a:endParaRPr>
                    </a:p>
                  </a:txBody>
                  <a:tcPr marL="9525" marR="9525" marT="9525" anchor="ctr"/>
                </a:tc>
                <a:tc>
                  <a:txBody>
                    <a:bodyPr/>
                    <a:lstStyle/>
                    <a:p>
                      <a:pPr rtl="0" fontAlgn="ctr"/>
                      <a:r>
                        <a:rPr lang="en-US" sz="1000" dirty="0">
                          <a:effectLst/>
                        </a:rPr>
                        <a:t>Question-   </a:t>
                      </a:r>
                      <a:endParaRPr lang="en-US" sz="1000" dirty="0">
                        <a:effectLst/>
                        <a:latin typeface="Tahoma" panose="020B0604030504040204" pitchFamily="34" charset="0"/>
                      </a:endParaRPr>
                    </a:p>
                  </a:txBody>
                  <a:tcPr marL="9525" marR="9525" marT="9525" anchor="ctr"/>
                </a:tc>
                <a:tc>
                  <a:txBody>
                    <a:bodyPr/>
                    <a:lstStyle/>
                    <a:p>
                      <a:pPr algn="ctr" rtl="0" fontAlgn="ctr"/>
                      <a:r>
                        <a:rPr lang="en-US" sz="1000" dirty="0">
                          <a:effectLst/>
                        </a:rPr>
                        <a:t>-6</a:t>
                      </a:r>
                      <a:endParaRPr lang="en-US" sz="1000" dirty="0">
                        <a:effectLst/>
                        <a:latin typeface="Tahoma" panose="020B0604030504040204" pitchFamily="34" charset="0"/>
                      </a:endParaRPr>
                    </a:p>
                  </a:txBody>
                  <a:tcPr marL="9525" marR="9525" marT="9525" anchor="ctr"/>
                </a:tc>
                <a:tc>
                  <a:txBody>
                    <a:bodyPr/>
                    <a:lstStyle/>
                    <a:p>
                      <a:pPr rtl="0" fontAlgn="ctr"/>
                      <a:endParaRPr lang="en-US" sz="1000">
                        <a:effectLst/>
                        <a:latin typeface="Tahoma" panose="020B0604030504040204" pitchFamily="34" charset="0"/>
                      </a:endParaRPr>
                    </a:p>
                  </a:txBody>
                  <a:tcPr marL="9525" marR="9525" marT="9525" anchor="ctr"/>
                </a:tc>
              </a:tr>
            </a:tbl>
          </a:graphicData>
        </a:graphic>
      </p:graphicFrame>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893B1B70-E354-4F4F-820A-2792CFAA609D}"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Question Paper Template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2"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graphicFrame>
        <p:nvGraphicFramePr>
          <p:cNvPr id="4" name="Table 3"/>
          <p:cNvGraphicFramePr>
            <a:graphicFrameLocks noGrp="1"/>
          </p:cNvGraphicFramePr>
          <p:nvPr/>
        </p:nvGraphicFramePr>
        <p:xfrm>
          <a:off x="1012958" y="780251"/>
          <a:ext cx="7655804" cy="5610875"/>
        </p:xfrm>
        <a:graphic>
          <a:graphicData uri="http://schemas.openxmlformats.org/drawingml/2006/table">
            <a:tbl>
              <a:tblPr firstRow="1" bandRow="1">
                <a:tableStyleId>{5C22544A-7EE6-4342-B048-85BDC9FD1C3A}</a:tableStyleId>
              </a:tblPr>
              <a:tblGrid>
                <a:gridCol w="1542046"/>
                <a:gridCol w="1514833"/>
                <a:gridCol w="1514833"/>
                <a:gridCol w="1542046"/>
                <a:gridCol w="1542046"/>
              </a:tblGrid>
              <a:tr h="246395">
                <a:tc gridSpan="3">
                  <a:txBody>
                    <a:bodyPr/>
                    <a:lstStyle/>
                    <a:p>
                      <a:pPr algn="ctr" fontAlgn="base"/>
                      <a:r>
                        <a:rPr lang="en-US" sz="1000">
                          <a:effectLst/>
                        </a:rPr>
                        <a:t>SECTION – C ​</a:t>
                      </a:r>
                      <a:endParaRPr lang="en-US" b="1">
                        <a:solidFill>
                          <a:srgbClr val="FFFFFF"/>
                        </a:solidFill>
                        <a:effectLst/>
                      </a:endParaRPr>
                    </a:p>
                  </a:txBody>
                  <a:tcPr anchor="ctr"/>
                </a:tc>
                <a:tc hMerge="1">
                  <a:tcPr/>
                </a:tc>
                <a:tc hMerge="1">
                  <a:tcPr/>
                </a:tc>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algn="ctr" fontAlgn="base"/>
                      <a:r>
                        <a:rPr lang="en-US" sz="1000">
                          <a:effectLst/>
                        </a:rPr>
                        <a:t>CO​</a:t>
                      </a:r>
                      <a:endParaRPr lang="en-US" b="1">
                        <a:solidFill>
                          <a:srgbClr val="FFFFFF"/>
                        </a:solidFill>
                        <a:effectLst/>
                      </a:endParaRPr>
                    </a:p>
                  </a:txBody>
                  <a:tcPr anchor="ctr"/>
                </a:tc>
              </a:tr>
              <a:tr h="226389">
                <a:tc gridSpan="3">
                  <a:txBody>
                    <a:bodyPr/>
                    <a:lstStyle/>
                    <a:p>
                      <a:pPr algn="ctr" fontAlgn="auto"/>
                      <a:r>
                        <a:rPr lang="en-US" sz="1000">
                          <a:effectLst/>
                        </a:rPr>
                        <a:t>​</a:t>
                      </a:r>
                      <a:endParaRPr lang="en-US" sz="1000" b="1">
                        <a:solidFill>
                          <a:srgbClr val="FFFFFF"/>
                        </a:solidFill>
                        <a:effectLst/>
                        <a:latin typeface="Tahoma" panose="020B0604030504040204" pitchFamily="34" charset="0"/>
                      </a:endParaRPr>
                    </a:p>
                  </a:txBody>
                  <a:tcPr anchor="ctr"/>
                </a:tc>
                <a:tc hMerge="1">
                  <a:tcPr/>
                </a:tc>
                <a:tc hMerge="1">
                  <a:tcP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base"/>
                      <a:r>
                        <a:rPr lang="en-US" sz="1000">
                          <a:effectLst/>
                        </a:rPr>
                        <a:t>4​</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cPr/>
                </a:tc>
                <a:tc>
                  <a:txBody>
                    <a:bodyPr/>
                    <a:lstStyle/>
                    <a:p>
                      <a:pPr fontAlgn="base"/>
                      <a:r>
                        <a:rPr lang="en-US" sz="1000">
                          <a:effectLst/>
                        </a:rPr>
                        <a:t>[5×10=50]​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4-b.​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base"/>
                      <a:r>
                        <a:rPr lang="en-US" sz="1000">
                          <a:effectLst/>
                        </a:rPr>
                        <a:t>5​</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5-b.​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base"/>
                      <a:r>
                        <a:rPr lang="en-US" sz="1000">
                          <a:effectLst/>
                        </a:rPr>
                        <a:t>6​</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6-b.​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base"/>
                      <a:r>
                        <a:rPr lang="en-US" sz="1000">
                          <a:effectLst/>
                        </a:rPr>
                        <a:t>7​</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7-b.​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base"/>
                      <a:r>
                        <a:rPr lang="en-US" sz="1000">
                          <a:effectLst/>
                        </a:rPr>
                        <a:t>8​</a:t>
                      </a:r>
                      <a:endParaRPr lang="en-US">
                        <a:effectLst/>
                      </a:endParaRPr>
                    </a:p>
                  </a:txBody>
                  <a:tcPr anchor="ctr"/>
                </a:tc>
                <a:tc gridSpan="2">
                  <a:txBody>
                    <a:bodyPr/>
                    <a:lstStyle/>
                    <a:p>
                      <a:pPr fontAlgn="base"/>
                      <a:r>
                        <a:rPr lang="en-US" sz="1000">
                          <a:effectLst/>
                        </a:rPr>
                        <a:t>Answer any one of the following-​</a:t>
                      </a:r>
                      <a:endParaRPr lang="en-US">
                        <a:effectLst/>
                      </a:endParaRPr>
                    </a:p>
                  </a:txBody>
                  <a:tcPr anchor="ctr"/>
                </a:tc>
                <a:tc hMerge="1">
                  <a:tcP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8-a.​</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algn="ctr" fontAlgn="auto"/>
                      <a:r>
                        <a:rPr lang="en-US" sz="1000">
                          <a:effectLst/>
                        </a:rPr>
                        <a:t>​</a:t>
                      </a:r>
                      <a:endParaRPr lang="en-US" sz="1000">
                        <a:effectLst/>
                        <a:latin typeface="Tahoma" panose="020B0604030504040204" pitchFamily="34" charset="0"/>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r h="226389">
                <a:tc>
                  <a:txBody>
                    <a:bodyPr/>
                    <a:lstStyle/>
                    <a:p>
                      <a:pPr fontAlgn="auto"/>
                      <a:r>
                        <a:rPr lang="en-US" sz="1000">
                          <a:effectLst/>
                        </a:rPr>
                        <a:t>​</a:t>
                      </a:r>
                      <a:endParaRPr lang="en-US" sz="1000" b="1">
                        <a:solidFill>
                          <a:srgbClr val="FFFFFF"/>
                        </a:solidFill>
                        <a:effectLst/>
                        <a:latin typeface="Tahoma" panose="020B0604030504040204" pitchFamily="34" charset="0"/>
                      </a:endParaRPr>
                    </a:p>
                  </a:txBody>
                  <a:tcPr anchor="ctr"/>
                </a:tc>
                <a:tc>
                  <a:txBody>
                    <a:bodyPr/>
                    <a:lstStyle/>
                    <a:p>
                      <a:pPr fontAlgn="base"/>
                      <a:r>
                        <a:rPr lang="en-US" sz="1000">
                          <a:effectLst/>
                        </a:rPr>
                        <a:t>8-b.​</a:t>
                      </a:r>
                      <a:endParaRPr lang="en-US">
                        <a:effectLst/>
                      </a:endParaRPr>
                    </a:p>
                  </a:txBody>
                  <a:tcPr anchor="ctr"/>
                </a:tc>
                <a:tc>
                  <a:txBody>
                    <a:bodyPr/>
                    <a:lstStyle/>
                    <a:p>
                      <a:pPr fontAlgn="base"/>
                      <a:r>
                        <a:rPr lang="en-US" sz="1000">
                          <a:effectLst/>
                        </a:rPr>
                        <a:t>Question-   ​</a:t>
                      </a:r>
                      <a:endParaRPr lang="en-US">
                        <a:effectLst/>
                      </a:endParaRPr>
                    </a:p>
                  </a:txBody>
                  <a:tcPr anchor="ctr"/>
                </a:tc>
                <a:tc>
                  <a:txBody>
                    <a:bodyPr/>
                    <a:lstStyle/>
                    <a:p>
                      <a:pPr algn="ctr" fontAlgn="base"/>
                      <a:r>
                        <a:rPr lang="en-US" sz="1000">
                          <a:effectLst/>
                        </a:rPr>
                        <a:t>-10​</a:t>
                      </a:r>
                      <a:endParaRPr lang="en-US">
                        <a:effectLst/>
                      </a:endParaRPr>
                    </a:p>
                  </a:txBody>
                  <a:tcPr anchor="ctr"/>
                </a:tc>
                <a:tc>
                  <a:txBody>
                    <a:bodyPr/>
                    <a:lstStyle/>
                    <a:p>
                      <a:pPr fontAlgn="auto"/>
                      <a:r>
                        <a:rPr lang="en-US" sz="1000">
                          <a:effectLst/>
                        </a:rPr>
                        <a:t>​</a:t>
                      </a:r>
                      <a:endParaRPr lang="en-US" sz="1000">
                        <a:effectLst/>
                        <a:latin typeface="Tahoma" panose="020B0604030504040204" pitchFamily="34" charset="0"/>
                      </a:endParaRPr>
                    </a:p>
                  </a:txBody>
                  <a:tcPr anchor="ctr"/>
                </a:tc>
              </a:tr>
            </a:tbl>
          </a:graphicData>
        </a:graphic>
      </p:graphicFrame>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t">
              <a:lnSpc>
                <a:spcPct val="115000"/>
              </a:lnSpc>
              <a:spcBef>
                <a:spcPts val="0"/>
              </a:spcBef>
              <a:spcAft>
                <a:spcPts val="1000"/>
              </a:spcAft>
              <a:buSzPts val="1200"/>
              <a:tabLst>
                <a:tab pos="1533525" algn="l"/>
              </a:tabLst>
            </a:pPr>
            <a:r>
              <a:rPr lang="en-US" sz="2200" dirty="0"/>
              <a:t>Basics recognition in the domain of Computer Science.</a:t>
            </a:r>
            <a:endParaRPr lang="en-IN" sz="2200" dirty="0"/>
          </a:p>
          <a:p>
            <a:pPr algn="just" fontAlgn="t">
              <a:lnSpc>
                <a:spcPct val="115000"/>
              </a:lnSpc>
              <a:spcBef>
                <a:spcPts val="0"/>
              </a:spcBef>
              <a:spcAft>
                <a:spcPts val="1000"/>
              </a:spcAft>
              <a:buSzPts val="1200"/>
              <a:tabLst>
                <a:tab pos="1533525" algn="l"/>
              </a:tabLst>
            </a:pPr>
            <a:r>
              <a:rPr lang="en-US" sz="2200" dirty="0"/>
              <a:t>Concept of network and operating system.</a:t>
            </a:r>
            <a:endParaRPr lang="en-IN" sz="2200" dirty="0"/>
          </a:p>
          <a:p>
            <a:pPr algn="just" fontAlgn="t">
              <a:lnSpc>
                <a:spcPct val="115000"/>
              </a:lnSpc>
              <a:spcBef>
                <a:spcPts val="0"/>
              </a:spcBef>
              <a:spcAft>
                <a:spcPts val="1000"/>
              </a:spcAft>
              <a:buSzPts val="1200"/>
              <a:tabLst>
                <a:tab pos="1533525" algn="l"/>
              </a:tabLst>
            </a:pPr>
            <a:r>
              <a:rPr lang="en-US" sz="2200" dirty="0"/>
              <a:t>Commands of programming language.</a:t>
            </a:r>
            <a:endParaRPr lang="en-US" sz="2200" dirty="0"/>
          </a:p>
          <a:p>
            <a:pPr algn="just"/>
            <a:endParaRPr lang="en-US" sz="2200" dirty="0">
              <a:latin typeface="Calibri(body)"/>
            </a:endParaRPr>
          </a:p>
        </p:txBody>
      </p:sp>
      <p:sp>
        <p:nvSpPr>
          <p:cNvPr id="4" name="Date Placeholder 3"/>
          <p:cNvSpPr>
            <a:spLocks noGrp="1"/>
          </p:cNvSpPr>
          <p:nvPr>
            <p:ph type="dt" sz="half" idx="10"/>
          </p:nvPr>
        </p:nvSpPr>
        <p:spPr/>
        <p:txBody>
          <a:bodyPr/>
          <a:lstStyle/>
          <a:p>
            <a:fld id="{9AB685F2-6B68-481A-AC2F-A2A3FD5ECF9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Prerequisite/Recap</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62966" cy="5143520"/>
          </a:xfrm>
        </p:spPr>
        <p:txBody>
          <a:bodyPr>
            <a:normAutofit/>
          </a:bodyPr>
          <a:lstStyle/>
          <a:p>
            <a:pPr algn="just" fontAlgn="t">
              <a:lnSpc>
                <a:spcPct val="125000"/>
              </a:lnSpc>
              <a:spcBef>
                <a:spcPts val="0"/>
              </a:spcBef>
              <a:spcAft>
                <a:spcPts val="1000"/>
              </a:spcAft>
              <a:buSzPts val="1200"/>
              <a:tabLst>
                <a:tab pos="1533525" algn="l"/>
              </a:tabLst>
            </a:pPr>
            <a:r>
              <a:rPr lang="en-US" sz="2200" dirty="0"/>
              <a:t>Public key cryptography: RSA Public Key Crypto with implementation in Python, Digital Signature, Hash Functions, Public Key Distribution.</a:t>
            </a:r>
            <a:endParaRPr lang="en-IN" sz="2200" dirty="0"/>
          </a:p>
          <a:p>
            <a:pPr algn="just" fontAlgn="t">
              <a:lnSpc>
                <a:spcPct val="125000"/>
              </a:lnSpc>
              <a:spcBef>
                <a:spcPts val="0"/>
              </a:spcBef>
              <a:spcAft>
                <a:spcPts val="1000"/>
              </a:spcAft>
              <a:buSzPts val="1200"/>
              <a:tabLst>
                <a:tab pos="1533525" algn="l"/>
              </a:tabLst>
            </a:pPr>
            <a:r>
              <a:rPr lang="en-US" sz="2200" dirty="0"/>
              <a:t>Symmetric key cryptography: DES (Data Encryption Standard), AES (Advanced Encryption Standard), Secure hash algorithm (SHA-1).</a:t>
            </a:r>
            <a:endParaRPr lang="en-IN" sz="2200" dirty="0"/>
          </a:p>
          <a:p>
            <a:pPr algn="just" fontAlgn="t">
              <a:lnSpc>
                <a:spcPct val="125000"/>
              </a:lnSpc>
              <a:spcBef>
                <a:spcPts val="0"/>
              </a:spcBef>
              <a:spcAft>
                <a:spcPts val="1000"/>
              </a:spcAft>
              <a:buSzPts val="1200"/>
              <a:tabLst>
                <a:tab pos="1533525" algn="l"/>
              </a:tabLst>
            </a:pPr>
            <a:r>
              <a:rPr lang="en-US" sz="2200" dirty="0"/>
              <a:t>Real World Protocols: Basic Terminologies, VPN, Email Security Certificates, Transport Layer Security, TLS, IP security, DNS Security.</a:t>
            </a:r>
            <a:endParaRPr lang="en-US" sz="2200" dirty="0"/>
          </a:p>
          <a:p>
            <a:pPr algn="just">
              <a:spcAft>
                <a:spcPts val="1800"/>
              </a:spcAft>
            </a:pPr>
            <a:endParaRPr lang="en-US" sz="2200" dirty="0">
              <a:latin typeface="Calibri (Body)"/>
            </a:endParaRPr>
          </a:p>
        </p:txBody>
      </p:sp>
      <p:sp>
        <p:nvSpPr>
          <p:cNvPr id="6" name="Date Placeholder 5"/>
          <p:cNvSpPr>
            <a:spLocks noGrp="1"/>
          </p:cNvSpPr>
          <p:nvPr>
            <p:ph type="dt" sz="half" idx="10"/>
          </p:nvPr>
        </p:nvSpPr>
        <p:spPr/>
        <p:txBody>
          <a:bodyPr/>
          <a:lstStyle/>
          <a:p>
            <a:fld id="{6EE38FFE-25CC-4AB3-917E-755D9110FF21}"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Content (Unit-4)</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9"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heckerboard(across)">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heckerboard(across)">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0D797BD-C0FF-49EC-AEFA-7A62B2B9FF4A}"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r>
              <a:rPr lang="en-US" sz="3000" dirty="0">
                <a:latin typeface="Calibri (Body)"/>
              </a:rPr>
              <a:t>Unit Objective/Outcomes </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graphicFrame>
        <p:nvGraphicFramePr>
          <p:cNvPr id="12" name="Table 11"/>
          <p:cNvGraphicFramePr>
            <a:graphicFrameLocks noGrp="1"/>
          </p:cNvGraphicFramePr>
          <p:nvPr/>
        </p:nvGraphicFramePr>
        <p:xfrm>
          <a:off x="357158" y="1219200"/>
          <a:ext cx="8459182" cy="3937183"/>
        </p:xfrm>
        <a:graphic>
          <a:graphicData uri="http://schemas.openxmlformats.org/drawingml/2006/table">
            <a:tbl>
              <a:tblPr firstRow="1" bandRow="1">
                <a:tableStyleId>{5C22544A-7EE6-4342-B048-85BDC9FD1C3A}</a:tableStyleId>
              </a:tblPr>
              <a:tblGrid>
                <a:gridCol w="2357454"/>
                <a:gridCol w="6101728"/>
              </a:tblGrid>
              <a:tr h="607195">
                <a:tc>
                  <a:txBody>
                    <a:bodyPr/>
                    <a:lstStyle/>
                    <a:p>
                      <a:pPr algn="ctr"/>
                      <a:r>
                        <a:rPr lang="en-GB" sz="2200" dirty="0">
                          <a:latin typeface="Calibri (Body)"/>
                          <a:cs typeface="Calibri" panose="020F0502020204030204" charset="0"/>
                        </a:rPr>
                        <a:t>Topic</a:t>
                      </a:r>
                      <a:endParaRPr lang="en-GB" sz="2200" dirty="0">
                        <a:latin typeface="Calibri (Body)"/>
                        <a:cs typeface="Calibri" panose="020F0502020204030204" charset="0"/>
                      </a:endParaRPr>
                    </a:p>
                  </a:txBody>
                  <a:tcPr marL="0" marR="0" marT="0" marB="0" anchor="ctr"/>
                </a:tc>
                <a:tc>
                  <a:txBody>
                    <a:bodyPr/>
                    <a:lstStyle/>
                    <a:p>
                      <a:pPr algn="ctr"/>
                      <a:r>
                        <a:rPr lang="en-GB" sz="2200" dirty="0">
                          <a:latin typeface="Calibri (Body)"/>
                          <a:cs typeface="Calibri" panose="020F0502020204030204" charset="0"/>
                        </a:rPr>
                        <a:t>Objective</a:t>
                      </a:r>
                      <a:endParaRPr lang="en-GB" sz="2200" dirty="0">
                        <a:latin typeface="Calibri (Body)"/>
                        <a:cs typeface="Calibri" panose="020F0502020204030204" charset="0"/>
                      </a:endParaRPr>
                    </a:p>
                  </a:txBody>
                  <a:tcPr marL="0" marR="0" marT="0" marB="0" anchor="ctr"/>
                </a:tc>
              </a:tr>
              <a:tr h="388595">
                <a:tc>
                  <a:txBody>
                    <a:bodyPr/>
                    <a:lstStyle/>
                    <a:p>
                      <a:pPr marL="0" indent="-457200" algn="ctr">
                        <a:spcBef>
                          <a:spcPts val="0"/>
                        </a:spcBef>
                      </a:pPr>
                      <a:r>
                        <a:rPr lang="en-IN" sz="1400" b="0" dirty="0">
                          <a:latin typeface="Calibri (Body)"/>
                        </a:rPr>
                        <a:t>RSA</a:t>
                      </a:r>
                      <a:r>
                        <a:rPr lang="en-IN" sz="1400" b="0" baseline="0" dirty="0">
                          <a:latin typeface="Calibri (Body)"/>
                        </a:rPr>
                        <a:t> IMPLEMENTATION IN PYTHON</a:t>
                      </a:r>
                      <a:endParaRPr lang="en-US" sz="1400" b="0" dirty="0">
                        <a:latin typeface="Calibri (Body)"/>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GB" sz="1400" b="0" dirty="0">
                          <a:solidFill>
                            <a:schemeClr val="tx1"/>
                          </a:solidFill>
                          <a:latin typeface="Calibri (Body)"/>
                          <a:cs typeface="Calibri" panose="020F0502020204030204" charset="0"/>
                        </a:rPr>
                        <a:t>To implement RSA in python language.</a:t>
                      </a:r>
                      <a:endParaRPr lang="en-GB" sz="1400" b="0" dirty="0">
                        <a:solidFill>
                          <a:schemeClr val="tx1"/>
                        </a:solidFill>
                        <a:latin typeface="Calibri (Body)"/>
                        <a:cs typeface="Calibri" panose="020F0502020204030204" charset="0"/>
                      </a:endParaRPr>
                    </a:p>
                  </a:txBody>
                  <a:tcPr marL="46800" marR="0" marT="0" marB="0" anchor="ctr"/>
                </a:tc>
              </a:tr>
              <a:tr h="388595">
                <a:tc>
                  <a:txBody>
                    <a:bodyPr/>
                    <a:lstStyle/>
                    <a:p>
                      <a:pPr marL="0" indent="0" algn="ctr">
                        <a:buFont typeface="Arial" panose="020B0604020202020204" pitchFamily="34" charset="0"/>
                        <a:buNone/>
                      </a:pPr>
                      <a:r>
                        <a:rPr lang="en-IN" sz="1400" b="0" dirty="0">
                          <a:solidFill>
                            <a:schemeClr val="tx1"/>
                          </a:solidFill>
                          <a:latin typeface="Calibri (Body)"/>
                          <a:cs typeface="Calibri" panose="020F0502020204030204" charset="0"/>
                        </a:rPr>
                        <a:t>DIGITAL</a:t>
                      </a:r>
                      <a:r>
                        <a:rPr lang="en-IN" sz="1400" b="0" baseline="0" dirty="0">
                          <a:solidFill>
                            <a:schemeClr val="tx1"/>
                          </a:solidFill>
                          <a:latin typeface="Calibri (Body)"/>
                          <a:cs typeface="Calibri" panose="020F0502020204030204" charset="0"/>
                        </a:rPr>
                        <a:t> SIGNATURE</a:t>
                      </a:r>
                      <a:endParaRPr lang="en-US" sz="1400" b="0" dirty="0">
                        <a:solidFill>
                          <a:schemeClr val="tx1"/>
                        </a:solidFill>
                        <a:latin typeface="Calibri (Body)"/>
                        <a:cs typeface="Calibri" panose="020F0502020204030204"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i="0" kern="1200" dirty="0">
                          <a:solidFill>
                            <a:schemeClr val="tx1"/>
                          </a:solidFill>
                          <a:latin typeface="Calibri (Body)"/>
                          <a:ea typeface="+mn-ea"/>
                          <a:cs typeface="+mn-cs"/>
                        </a:rPr>
                        <a:t>Digital signatures are used to meet three important goals of information security: integrity, authentication, and non-repudiation.</a:t>
                      </a:r>
                      <a:endParaRPr lang="en-US" sz="1400" b="0" dirty="0">
                        <a:solidFill>
                          <a:schemeClr val="tx1"/>
                        </a:solidFill>
                        <a:latin typeface="Calibri (Body)"/>
                        <a:cs typeface="Calibri" panose="020F0502020204030204" charset="0"/>
                      </a:endParaRPr>
                    </a:p>
                  </a:txBody>
                  <a:tcPr marL="46800" marR="0" marT="0" marB="0" anchor="ctr"/>
                </a:tc>
              </a:tr>
              <a:tr h="582892">
                <a:tc>
                  <a:txBody>
                    <a:bodyPr/>
                    <a:lstStyle/>
                    <a:p>
                      <a:pPr marL="0" indent="0" algn="ctr">
                        <a:buFont typeface="Arial" panose="020B0604020202020204" pitchFamily="34" charset="0"/>
                        <a:buNone/>
                      </a:pPr>
                      <a:r>
                        <a:rPr lang="en-IN" sz="1400" b="0" dirty="0">
                          <a:solidFill>
                            <a:schemeClr val="tx1"/>
                          </a:solidFill>
                          <a:latin typeface="Calibri (Body)"/>
                          <a:cs typeface="Calibri" panose="020F0502020204030204" charset="0"/>
                        </a:rPr>
                        <a:t>HASH FUNCTIONS</a:t>
                      </a:r>
                      <a:endParaRPr lang="en-US" sz="1400" b="0" dirty="0">
                        <a:solidFill>
                          <a:schemeClr val="tx1"/>
                        </a:solidFill>
                        <a:latin typeface="Calibri (Body)"/>
                        <a:cs typeface="Calibri" panose="020F0502020204030204"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i="0" kern="1200" dirty="0">
                          <a:solidFill>
                            <a:schemeClr val="tx1"/>
                          </a:solidFill>
                          <a:latin typeface="Calibri (Body)"/>
                          <a:ea typeface="+mn-ea"/>
                          <a:cs typeface="+mn-cs"/>
                        </a:rPr>
                        <a:t>Cryptographic Hash Functions are used to achieve a number of Security goals like Message Authentication, Message Integrity, and are also used to implement Digital Signatures (Non-repudiation), and Entity Authentication.</a:t>
                      </a:r>
                      <a:endParaRPr lang="en-US" sz="1400" b="0" dirty="0">
                        <a:solidFill>
                          <a:schemeClr val="tx1"/>
                        </a:solidFill>
                        <a:latin typeface="Calibri (Body)"/>
                        <a:cs typeface="Calibri" panose="020F0502020204030204" charset="0"/>
                      </a:endParaRPr>
                    </a:p>
                  </a:txBody>
                  <a:tcPr marL="46800" marR="0" marT="0" marB="0" anchor="ctr"/>
                </a:tc>
              </a:tr>
              <a:tr h="556308">
                <a:tc>
                  <a:txBody>
                    <a:bodyPr/>
                    <a:lstStyle/>
                    <a:p>
                      <a:pPr marL="0" indent="0" algn="ctr">
                        <a:buFont typeface="Arial" panose="020B0604020202020204" pitchFamily="34" charset="0"/>
                        <a:buNone/>
                      </a:pPr>
                      <a:r>
                        <a:rPr lang="en-IN" sz="1400" b="0" dirty="0">
                          <a:solidFill>
                            <a:schemeClr val="tx1"/>
                          </a:solidFill>
                          <a:latin typeface="Calibri (Body)"/>
                          <a:cs typeface="Calibri" panose="020F0502020204030204" charset="0"/>
                        </a:rPr>
                        <a:t>PUBLIC</a:t>
                      </a:r>
                      <a:r>
                        <a:rPr lang="en-IN" sz="1400" b="0" baseline="0" dirty="0">
                          <a:solidFill>
                            <a:schemeClr val="tx1"/>
                          </a:solidFill>
                          <a:latin typeface="Calibri (Body)"/>
                          <a:cs typeface="Calibri" panose="020F0502020204030204" charset="0"/>
                        </a:rPr>
                        <a:t> KEY DISTRIBUTION</a:t>
                      </a:r>
                      <a:endParaRPr lang="en-US" sz="1400" b="0" dirty="0">
                        <a:solidFill>
                          <a:schemeClr val="tx1"/>
                        </a:solidFill>
                        <a:latin typeface="Calibri (Body)"/>
                        <a:cs typeface="Calibri" panose="020F0502020204030204" charset="0"/>
                      </a:endParaRPr>
                    </a:p>
                  </a:txBody>
                  <a:tcPr marL="0" marR="0" marT="0" marB="0" anchor="ctr"/>
                </a:tc>
                <a:tc>
                  <a:txBody>
                    <a:bodyPr/>
                    <a:lstStyle/>
                    <a:p>
                      <a:pPr marL="0" indent="0" algn="just">
                        <a:buFont typeface="Arial" panose="020B0604020202020204" pitchFamily="34" charset="0"/>
                        <a:buNone/>
                      </a:pPr>
                      <a:r>
                        <a:rPr lang="en-US" sz="1400" b="0" i="0" kern="1200" dirty="0">
                          <a:solidFill>
                            <a:schemeClr val="tx1"/>
                          </a:solidFill>
                          <a:latin typeface="Calibri (Body)"/>
                          <a:ea typeface="+mn-ea"/>
                          <a:cs typeface="+mn-cs"/>
                        </a:rPr>
                        <a:t>In public key cryptography, the key distribution of public keys is done through public key servers.</a:t>
                      </a:r>
                      <a:endParaRPr lang="en-US" sz="1400" b="0" dirty="0">
                        <a:solidFill>
                          <a:schemeClr val="tx1"/>
                        </a:solidFill>
                        <a:latin typeface="Calibri (Body)"/>
                        <a:cs typeface="Calibri" panose="020F0502020204030204" charset="0"/>
                      </a:endParaRPr>
                    </a:p>
                  </a:txBody>
                  <a:tcPr marL="46800" marR="0" marT="0" marB="0" anchor="ctr"/>
                </a:tc>
              </a:tr>
              <a:tr h="582892">
                <a:tc>
                  <a:txBody>
                    <a:bodyPr/>
                    <a:lstStyle/>
                    <a:p>
                      <a:pPr marL="0" indent="0" algn="ctr">
                        <a:buFont typeface="Arial" panose="020B0604020202020204" pitchFamily="34" charset="0"/>
                        <a:buNone/>
                      </a:pPr>
                      <a:r>
                        <a:rPr lang="en-IN" sz="1400" b="0" dirty="0">
                          <a:solidFill>
                            <a:schemeClr val="tx1"/>
                          </a:solidFill>
                          <a:latin typeface="Calibri (Body)"/>
                          <a:cs typeface="Calibri" panose="020F0502020204030204" charset="0"/>
                        </a:rPr>
                        <a:t>DES</a:t>
                      </a:r>
                      <a:endParaRPr lang="en-US" sz="1400" b="0" dirty="0">
                        <a:solidFill>
                          <a:schemeClr val="tx1"/>
                        </a:solidFill>
                        <a:latin typeface="Calibri (Body)"/>
                        <a:cs typeface="Calibri" panose="020F0502020204030204"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i="0" kern="1200" dirty="0">
                          <a:solidFill>
                            <a:schemeClr val="tx1"/>
                          </a:solidFill>
                          <a:latin typeface="Calibri (Body)"/>
                          <a:ea typeface="+mn-ea"/>
                          <a:cs typeface="+mn-cs"/>
                        </a:rPr>
                        <a:t>Data Encryption is used to deter malicious or negligent parties from accessing sensitive data. An important line of defense in a cyber security architecture, encryption makes using intercepted data as difficult as possible.</a:t>
                      </a:r>
                      <a:endParaRPr lang="en-GB" sz="1400" b="0" dirty="0">
                        <a:solidFill>
                          <a:schemeClr val="tx1"/>
                        </a:solidFill>
                        <a:latin typeface="Calibri (Body)"/>
                        <a:cs typeface="Calibri" panose="020F0502020204030204" charset="0"/>
                      </a:endParaRPr>
                    </a:p>
                  </a:txBody>
                  <a:tcPr marL="46800" marR="0" marT="0" marB="0" anchor="ctr"/>
                </a:tc>
              </a:tr>
              <a:tr h="582892">
                <a:tc>
                  <a:txBody>
                    <a:bodyPr/>
                    <a:lstStyle/>
                    <a:p>
                      <a:pPr marL="0" indent="0" algn="ctr">
                        <a:buFont typeface="Arial" panose="020B0604020202020204" pitchFamily="34" charset="0"/>
                        <a:buNone/>
                      </a:pPr>
                      <a:r>
                        <a:rPr lang="en-IN" sz="1400" b="0" dirty="0">
                          <a:solidFill>
                            <a:schemeClr val="tx1"/>
                          </a:solidFill>
                          <a:latin typeface="Calibri (Body)"/>
                          <a:cs typeface="Calibri" panose="020F0502020204030204" charset="0"/>
                        </a:rPr>
                        <a:t>AES</a:t>
                      </a:r>
                      <a:endParaRPr lang="en-US" sz="1400" b="0" dirty="0">
                        <a:solidFill>
                          <a:schemeClr val="tx1"/>
                        </a:solidFill>
                        <a:latin typeface="Calibri (Body)"/>
                        <a:cs typeface="Calibri" panose="020F0502020204030204" charset="0"/>
                      </a:endParaRPr>
                    </a:p>
                  </a:txBody>
                  <a:tcPr marL="0" marR="0" marT="0" marB="0" anchor="ctr"/>
                </a:tc>
                <a:tc>
                  <a:txBody>
                    <a:bodyPr/>
                    <a:lstStyle/>
                    <a:p>
                      <a:pPr marL="0" marR="0" indent="0" algn="just" defTabSz="914400" rtl="0" eaLnBrk="1" fontAlgn="auto" latinLnBrk="0" hangingPunct="1">
                        <a:lnSpc>
                          <a:spcPct val="100000"/>
                        </a:lnSpc>
                        <a:spcBef>
                          <a:spcPts val="0"/>
                        </a:spcBef>
                        <a:spcAft>
                          <a:spcPts val="0"/>
                        </a:spcAft>
                        <a:buClrTx/>
                        <a:buSzTx/>
                        <a:buFontTx/>
                        <a:buNone/>
                        <a:defRPr/>
                      </a:pPr>
                      <a:r>
                        <a:rPr lang="en-US" sz="1400" b="0" i="0" kern="1200" dirty="0">
                          <a:solidFill>
                            <a:schemeClr val="tx1"/>
                          </a:solidFill>
                          <a:latin typeface="Calibri (Body)"/>
                          <a:ea typeface="+mn-ea"/>
                          <a:cs typeface="+mn-cs"/>
                        </a:rPr>
                        <a:t>Asymmetric cryptography, also known as public-key cryptography, is a process that uses a pair of related </a:t>
                      </a:r>
                      <a:r>
                        <a:rPr lang="en-US" sz="1400" b="0" i="0" u="sng" kern="1200" dirty="0">
                          <a:solidFill>
                            <a:schemeClr val="tx1"/>
                          </a:solidFill>
                          <a:latin typeface="Calibri (Body)"/>
                          <a:ea typeface="+mn-ea"/>
                          <a:cs typeface="+mn-cs"/>
                          <a:hlinkClick r:id="rId2"/>
                        </a:rPr>
                        <a:t>keys</a:t>
                      </a:r>
                      <a:r>
                        <a:rPr lang="en-US" sz="1400" b="0" i="0" kern="1200" dirty="0">
                          <a:solidFill>
                            <a:schemeClr val="tx1"/>
                          </a:solidFill>
                          <a:latin typeface="Calibri (Body)"/>
                          <a:ea typeface="+mn-ea"/>
                          <a:cs typeface="+mn-cs"/>
                        </a:rPr>
                        <a:t> -- one public key and one private key -- to </a:t>
                      </a:r>
                      <a:r>
                        <a:rPr lang="en-US" sz="1400" b="0" i="0" u="sng" kern="1200" dirty="0">
                          <a:solidFill>
                            <a:schemeClr val="tx1"/>
                          </a:solidFill>
                          <a:latin typeface="Calibri (Body)"/>
                          <a:ea typeface="+mn-ea"/>
                          <a:cs typeface="+mn-cs"/>
                          <a:hlinkClick r:id="rId3"/>
                        </a:rPr>
                        <a:t>encrypt</a:t>
                      </a:r>
                      <a:r>
                        <a:rPr lang="en-US" sz="1400" b="0" i="0" kern="1200" dirty="0">
                          <a:solidFill>
                            <a:schemeClr val="tx1"/>
                          </a:solidFill>
                          <a:latin typeface="Calibri (Body)"/>
                          <a:ea typeface="+mn-ea"/>
                          <a:cs typeface="+mn-cs"/>
                        </a:rPr>
                        <a:t> and decrypt a message and protect it from unauthorized access or use.</a:t>
                      </a:r>
                      <a:endParaRPr lang="en-GB" sz="1400" b="0" dirty="0">
                        <a:solidFill>
                          <a:schemeClr val="tx1"/>
                        </a:solidFill>
                        <a:latin typeface="Calibri (Body)"/>
                        <a:cs typeface="Calibri" panose="020F0502020204030204" charset="0"/>
                      </a:endParaRPr>
                    </a:p>
                  </a:txBody>
                  <a:tcPr marL="46800" marR="0" marT="0" marB="0" anchor="ctr"/>
                </a:tc>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CA0D22E-1158-493F-8EAF-79C0B32C2D14}"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457200" indent="-457200" algn="ctr">
              <a:spcBef>
                <a:spcPts val="0"/>
              </a:spcBef>
            </a:pPr>
            <a:r>
              <a:rPr lang="en-US" sz="3000" dirty="0">
                <a:latin typeface="Calibri (Body)"/>
              </a:rPr>
              <a:t>Topic Mapping with CO</a:t>
            </a:r>
            <a:endParaRPr lang="en-US" sz="3000" dirty="0">
              <a:latin typeface="Calibri (Body)"/>
            </a:endParaRPr>
          </a:p>
        </p:txBody>
      </p:sp>
      <p:pic>
        <p:nvPicPr>
          <p:cNvPr id="9"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graphicFrame>
        <p:nvGraphicFramePr>
          <p:cNvPr id="12" name="Table 11"/>
          <p:cNvGraphicFramePr>
            <a:graphicFrameLocks noGrp="1"/>
          </p:cNvGraphicFramePr>
          <p:nvPr/>
        </p:nvGraphicFramePr>
        <p:xfrm>
          <a:off x="457200" y="1219200"/>
          <a:ext cx="8229600" cy="3741650"/>
        </p:xfrm>
        <a:graphic>
          <a:graphicData uri="http://schemas.openxmlformats.org/drawingml/2006/table">
            <a:tbl>
              <a:tblPr firstRow="1" bandRow="1">
                <a:tableStyleId>{5C22544A-7EE6-4342-B048-85BDC9FD1C3A}</a:tableStyleId>
              </a:tblPr>
              <a:tblGrid>
                <a:gridCol w="5003940"/>
                <a:gridCol w="3225660"/>
              </a:tblGrid>
              <a:tr h="467156">
                <a:tc>
                  <a:txBody>
                    <a:bodyPr/>
                    <a:lstStyle/>
                    <a:p>
                      <a:pPr algn="ctr"/>
                      <a:r>
                        <a:rPr lang="en-GB" sz="2200" dirty="0">
                          <a:latin typeface="Calibri (Body)"/>
                          <a:cs typeface="Calibri" panose="020F0502020204030204" charset="0"/>
                        </a:rPr>
                        <a:t>Topic</a:t>
                      </a:r>
                      <a:endParaRPr lang="en-GB" sz="2200" dirty="0">
                        <a:latin typeface="Calibri (Body)"/>
                        <a:cs typeface="Calibri" panose="020F0502020204030204" charset="0"/>
                      </a:endParaRPr>
                    </a:p>
                  </a:txBody>
                  <a:tcPr marL="0" marR="0" marT="0" marB="0" anchor="ctr"/>
                </a:tc>
                <a:tc>
                  <a:txBody>
                    <a:bodyPr/>
                    <a:lstStyle/>
                    <a:p>
                      <a:pPr algn="ctr"/>
                      <a:r>
                        <a:rPr lang="en-GB" sz="2200" dirty="0">
                          <a:latin typeface="Calibri (Body)"/>
                          <a:cs typeface="Calibri" panose="020F0502020204030204" charset="0"/>
                        </a:rPr>
                        <a:t>CO</a:t>
                      </a:r>
                      <a:endParaRPr lang="en-GB" sz="2200" dirty="0">
                        <a:latin typeface="Calibri (Body)"/>
                        <a:cs typeface="Calibri" panose="020F0502020204030204" charset="0"/>
                      </a:endParaRPr>
                    </a:p>
                  </a:txBody>
                  <a:tcPr marL="0" marR="0" marT="0" marB="0" anchor="ctr"/>
                </a:tc>
              </a:tr>
              <a:tr h="485066">
                <a:tc>
                  <a:txBody>
                    <a:bodyPr/>
                    <a:lstStyle/>
                    <a:p>
                      <a:pPr marL="0" indent="-457200" algn="ctr">
                        <a:spcBef>
                          <a:spcPts val="0"/>
                        </a:spcBef>
                      </a:pPr>
                      <a:r>
                        <a:rPr lang="en-IN" sz="1800" b="0" dirty="0">
                          <a:latin typeface="Calibri (Body)"/>
                        </a:rPr>
                        <a:t>RSA</a:t>
                      </a:r>
                      <a:r>
                        <a:rPr lang="en-IN" sz="1800" b="0" baseline="0" dirty="0">
                          <a:latin typeface="Calibri (Body)"/>
                        </a:rPr>
                        <a:t> IN PYTHON</a:t>
                      </a:r>
                      <a:endParaRPr lang="en-US" sz="1800" b="0" dirty="0">
                        <a:latin typeface="Calibri (Body)"/>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r h="754721">
                <a:tc>
                  <a:txBody>
                    <a:bodyPr/>
                    <a:lstStyle/>
                    <a:p>
                      <a:pPr marL="0" indent="0" algn="ctr">
                        <a:buFont typeface="Arial" panose="020B0604020202020204" pitchFamily="34" charset="0"/>
                        <a:buNone/>
                      </a:pPr>
                      <a:r>
                        <a:rPr lang="en-IN" sz="1800" b="0" dirty="0">
                          <a:solidFill>
                            <a:schemeClr val="tx1"/>
                          </a:solidFill>
                          <a:latin typeface="Calibri (Body)"/>
                          <a:cs typeface="Calibri" panose="020F0502020204030204" charset="0"/>
                        </a:rPr>
                        <a:t>DIGITAL</a:t>
                      </a:r>
                      <a:r>
                        <a:rPr lang="en-IN" sz="1800" b="0" baseline="0" dirty="0">
                          <a:solidFill>
                            <a:schemeClr val="tx1"/>
                          </a:solidFill>
                          <a:latin typeface="Calibri (Body)"/>
                          <a:cs typeface="Calibri" panose="020F0502020204030204" charset="0"/>
                        </a:rPr>
                        <a:t> SIGNATURE</a:t>
                      </a:r>
                      <a:endParaRPr lang="en-US" sz="1800" b="0" dirty="0">
                        <a:solidFill>
                          <a:schemeClr val="tx1"/>
                        </a:solidFill>
                        <a:latin typeface="Calibri (Body)"/>
                        <a:cs typeface="Calibri" panose="020F050202020403020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r h="405668">
                <a:tc>
                  <a:txBody>
                    <a:bodyPr/>
                    <a:lstStyle/>
                    <a:p>
                      <a:pPr marL="0" indent="0" algn="ctr">
                        <a:buFont typeface="Arial" panose="020B0604020202020204" pitchFamily="34" charset="0"/>
                        <a:buNone/>
                      </a:pPr>
                      <a:r>
                        <a:rPr lang="en-IN" sz="1800" b="0" dirty="0">
                          <a:solidFill>
                            <a:schemeClr val="tx1"/>
                          </a:solidFill>
                          <a:latin typeface="Calibri (Body)"/>
                          <a:cs typeface="Calibri" panose="020F0502020204030204" charset="0"/>
                        </a:rPr>
                        <a:t>HASH FUNCTIONS</a:t>
                      </a:r>
                      <a:endParaRPr lang="en-US" sz="1800" b="0" dirty="0">
                        <a:solidFill>
                          <a:schemeClr val="tx1"/>
                        </a:solidFill>
                        <a:latin typeface="Calibri (Body)"/>
                        <a:cs typeface="Calibri" panose="020F050202020403020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r h="582619">
                <a:tc>
                  <a:txBody>
                    <a:bodyPr/>
                    <a:lstStyle/>
                    <a:p>
                      <a:pPr marL="0" indent="0" algn="ctr">
                        <a:buFont typeface="Arial" panose="020B0604020202020204" pitchFamily="34" charset="0"/>
                        <a:buNone/>
                      </a:pPr>
                      <a:r>
                        <a:rPr lang="en-IN" sz="1800" b="0" dirty="0">
                          <a:solidFill>
                            <a:schemeClr val="tx1"/>
                          </a:solidFill>
                          <a:latin typeface="Calibri (Body)"/>
                          <a:cs typeface="Calibri" panose="020F0502020204030204" charset="0"/>
                        </a:rPr>
                        <a:t>PUBLIC</a:t>
                      </a:r>
                      <a:r>
                        <a:rPr lang="en-IN" sz="1800" b="0" baseline="0" dirty="0">
                          <a:solidFill>
                            <a:schemeClr val="tx1"/>
                          </a:solidFill>
                          <a:latin typeface="Calibri (Body)"/>
                          <a:cs typeface="Calibri" panose="020F0502020204030204" charset="0"/>
                        </a:rPr>
                        <a:t> KEY DISTRIBUTION</a:t>
                      </a:r>
                      <a:endParaRPr lang="en-US" sz="1800" b="0" dirty="0">
                        <a:solidFill>
                          <a:schemeClr val="tx1"/>
                        </a:solidFill>
                        <a:latin typeface="Calibri (Body)"/>
                        <a:cs typeface="Calibri" panose="020F050202020403020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r h="523210">
                <a:tc>
                  <a:txBody>
                    <a:bodyPr/>
                    <a:lstStyle/>
                    <a:p>
                      <a:pPr marL="0" indent="0" algn="ctr">
                        <a:buFont typeface="Arial" panose="020B0604020202020204" pitchFamily="34" charset="0"/>
                        <a:buNone/>
                      </a:pPr>
                      <a:r>
                        <a:rPr lang="en-IN" sz="1800" b="0" dirty="0">
                          <a:solidFill>
                            <a:schemeClr val="tx1"/>
                          </a:solidFill>
                          <a:latin typeface="Calibri (Body)"/>
                          <a:cs typeface="Calibri" panose="020F0502020204030204" charset="0"/>
                        </a:rPr>
                        <a:t>DES</a:t>
                      </a:r>
                      <a:endParaRPr lang="en-US" sz="1800" b="0" dirty="0">
                        <a:solidFill>
                          <a:schemeClr val="tx1"/>
                        </a:solidFill>
                        <a:latin typeface="Calibri (Body)"/>
                        <a:cs typeface="Calibri" panose="020F050202020403020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r h="523210">
                <a:tc>
                  <a:txBody>
                    <a:bodyPr/>
                    <a:lstStyle/>
                    <a:p>
                      <a:pPr marL="0" indent="0" algn="ctr">
                        <a:buFont typeface="Arial" panose="020B0604020202020204" pitchFamily="34" charset="0"/>
                        <a:buNone/>
                      </a:pPr>
                      <a:r>
                        <a:rPr lang="en-IN" sz="1800" b="0" dirty="0">
                          <a:solidFill>
                            <a:schemeClr val="tx1"/>
                          </a:solidFill>
                          <a:latin typeface="Calibri (Body)"/>
                          <a:cs typeface="Calibri" panose="020F0502020204030204" charset="0"/>
                        </a:rPr>
                        <a:t>AES</a:t>
                      </a:r>
                      <a:endParaRPr lang="en-US" sz="1800" b="0" dirty="0">
                        <a:solidFill>
                          <a:schemeClr val="tx1"/>
                        </a:solidFill>
                        <a:latin typeface="Calibri (Body)"/>
                        <a:cs typeface="Calibri" panose="020F0502020204030204" charset="0"/>
                      </a:endParaRPr>
                    </a:p>
                  </a:txBody>
                  <a:tcPr marL="0" marR="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GB" sz="1800" dirty="0">
                          <a:latin typeface="Calibri (Body)"/>
                          <a:cs typeface="Calibri" panose="020F0502020204030204" charset="0"/>
                        </a:rPr>
                        <a:t>CO4</a:t>
                      </a:r>
                      <a:endParaRPr lang="en-GB" sz="1800" dirty="0">
                        <a:latin typeface="Calibri (Body)"/>
                        <a:cs typeface="Calibri" panose="020F0502020204030204" charset="0"/>
                      </a:endParaRPr>
                    </a:p>
                  </a:txBody>
                  <a:tcPr marL="46800" marR="0" marT="0" marB="0" anchor="ctr"/>
                </a:tc>
              </a:tr>
            </a:tbl>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514350" indent="-514350" algn="just"/>
            <a:r>
              <a:rPr lang="en-US" sz="2400" dirty="0"/>
              <a:t>Modern life depends on online services, so having a better understanding of cyber security threats is vital.</a:t>
            </a:r>
            <a:endParaRPr lang="en-US" sz="2400" dirty="0"/>
          </a:p>
          <a:p>
            <a:pPr marL="514350" indent="-514350" algn="just"/>
            <a:r>
              <a:rPr lang="en-US" sz="2400" dirty="0"/>
              <a:t>The course will improve your online safety in the context of the wider world, introducing concepts like malware, </a:t>
            </a:r>
            <a:r>
              <a:rPr lang="en-US" sz="2400" dirty="0" err="1"/>
              <a:t>trojan</a:t>
            </a:r>
            <a:r>
              <a:rPr lang="en-US" sz="2400" dirty="0"/>
              <a:t> virus, network security, cryptography, identity theft, and risk management.</a:t>
            </a:r>
            <a:endParaRPr lang="en-IN" sz="2200" dirty="0">
              <a:latin typeface="Calibri (Body)"/>
              <a:hlinkClick r:id="rId1"/>
            </a:endParaRPr>
          </a:p>
          <a:p>
            <a:pPr marL="514350" indent="-514350" algn="just">
              <a:buNone/>
            </a:pPr>
            <a:endParaRPr lang="en-IN" sz="2200" dirty="0">
              <a:latin typeface="Calibri (Body)"/>
              <a:hlinkClick r:id="rId1"/>
            </a:endParaRPr>
          </a:p>
          <a:p>
            <a:pPr marL="514350" indent="-514350" algn="just">
              <a:buFont typeface="+mj-lt"/>
              <a:buAutoNum type="arabicPeriod"/>
            </a:pPr>
            <a:r>
              <a:rPr lang="en-IN" sz="2200" dirty="0">
                <a:latin typeface="Calibri (Body)"/>
                <a:hlinkClick r:id="rId1"/>
              </a:rPr>
              <a:t>https://www.javatpoint.com/cyber-security-introduction</a:t>
            </a:r>
            <a:endParaRPr lang="en-IN" sz="2200" dirty="0">
              <a:latin typeface="Calibri (Body)"/>
            </a:endParaRPr>
          </a:p>
          <a:p>
            <a:pPr marL="514350" indent="-514350" algn="just">
              <a:buFont typeface="+mj-lt"/>
              <a:buAutoNum type="arabicPeriod"/>
            </a:pPr>
            <a:r>
              <a:rPr lang="en-IN" sz="2200" dirty="0">
                <a:latin typeface="Calibri (Body)"/>
                <a:hlinkClick r:id="rId2"/>
              </a:rPr>
              <a:t>https://www.edureka.co/blog/what-is-cybersecurity/</a:t>
            </a:r>
            <a:endParaRPr lang="en-IN" sz="2200" dirty="0">
              <a:latin typeface="Calibri (Body)"/>
            </a:endParaRPr>
          </a:p>
          <a:p>
            <a:pPr marL="514350" indent="-514350" algn="just">
              <a:buFont typeface="+mj-lt"/>
              <a:buAutoNum type="arabicPeriod"/>
            </a:pPr>
            <a:r>
              <a:rPr lang="en-IN" sz="2200" dirty="0">
                <a:latin typeface="Calibri (Body)"/>
                <a:hlinkClick r:id="rId3"/>
              </a:rPr>
              <a:t>http://natoassociation.ca/a-short-introduction-to-cyber-security/</a:t>
            </a:r>
            <a:endParaRPr lang="en-IN" sz="2200" dirty="0">
              <a:latin typeface="Calibri (Body)"/>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effectLst/>
                <a:uLnTx/>
                <a:uFillTx/>
                <a:latin typeface="Calibri (Body)"/>
              </a:rPr>
              <a:t>Introduction</a:t>
            </a:r>
            <a:r>
              <a:rPr kumimoji="0" lang="en-US" sz="3000" b="0" i="0" u="none" strike="noStrike" kern="1200" cap="none" spc="0" normalizeH="0" noProof="0" dirty="0">
                <a:ln>
                  <a:noFill/>
                </a:ln>
                <a:effectLst/>
                <a:uLnTx/>
                <a:uFillTx/>
                <a:latin typeface="Calibri (Body)"/>
              </a:rPr>
              <a:t> </a:t>
            </a:r>
            <a:r>
              <a:rPr lang="en-US" sz="3000" dirty="0">
                <a:latin typeface="Calibri (Body)"/>
              </a:rPr>
              <a:t>(CO4)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4"/>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200" b="1" dirty="0"/>
              <a:t>Cryptography : </a:t>
            </a:r>
            <a:endParaRPr lang="en-US" sz="2200" b="1" dirty="0"/>
          </a:p>
          <a:p>
            <a:pPr marL="0" indent="0" algn="just">
              <a:buNone/>
            </a:pPr>
            <a:r>
              <a:rPr lang="en-US" sz="2200" dirty="0"/>
              <a:t>It is the art of secret writing.</a:t>
            </a:r>
            <a:endParaRPr lang="en-US" sz="2200" dirty="0"/>
          </a:p>
          <a:p>
            <a:pPr algn="just"/>
            <a:r>
              <a:rPr lang="en-US" sz="2200" b="1" dirty="0"/>
              <a:t>Network : </a:t>
            </a:r>
            <a:endParaRPr lang="en-US" sz="2200" b="1" dirty="0"/>
          </a:p>
          <a:p>
            <a:pPr marL="0" indent="0" algn="just">
              <a:buNone/>
            </a:pPr>
            <a:r>
              <a:rPr lang="en-US" sz="2200" dirty="0"/>
              <a:t>Network is collection of computers linked/connected together via connecting network devices like modem, routers, bridge, repeater etc.</a:t>
            </a:r>
            <a:endParaRPr lang="en-US" sz="2200" dirty="0"/>
          </a:p>
          <a:p>
            <a:pPr algn="just"/>
            <a:r>
              <a:rPr lang="en-US" sz="2200" b="1" dirty="0"/>
              <a:t>Network Security :</a:t>
            </a:r>
            <a:endParaRPr lang="en-US" sz="2200" b="1" dirty="0"/>
          </a:p>
          <a:p>
            <a:pPr marL="0" indent="0" algn="just">
              <a:buNone/>
            </a:pPr>
            <a:r>
              <a:rPr lang="en-US" sz="2200" dirty="0"/>
              <a:t>Nowadays, everything is performed on Internet, so it is necessary to provide security for the data which is transferred between computer systems.</a:t>
            </a:r>
            <a:endParaRPr lang="en-US" sz="2200" dirty="0"/>
          </a:p>
          <a:p>
            <a:pPr marL="0" indent="0" algn="ctr">
              <a:buNone/>
            </a:pPr>
            <a:r>
              <a:rPr lang="en-US" sz="2200" dirty="0"/>
              <a:t>     </a:t>
            </a:r>
            <a:r>
              <a:rPr lang="en-US" sz="2200" dirty="0">
                <a:solidFill>
                  <a:srgbClr val="FF0000"/>
                </a:solidFill>
              </a:rPr>
              <a:t>“Providing security for the data over the network.”</a:t>
            </a:r>
            <a:endParaRPr lang="en-US" sz="2200" dirty="0">
              <a:solidFill>
                <a:srgbClr val="FF0000"/>
              </a:solidFill>
            </a:endParaRPr>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2622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kumimoji="0" lang="en-US" sz="3000" b="0" i="0" u="none" strike="noStrike" kern="1200" cap="none" spc="0" normalizeH="0" baseline="0" noProof="0" dirty="0">
                <a:ln>
                  <a:noFill/>
                </a:ln>
                <a:effectLst/>
                <a:uLnTx/>
                <a:uFillTx/>
                <a:latin typeface="Calibri (Body)"/>
              </a:rPr>
              <a:t>Introduction</a:t>
            </a:r>
            <a:r>
              <a:rPr lang="en-US" sz="3000" dirty="0">
                <a:ea typeface="+mn-lt"/>
                <a:cs typeface="+mn-lt"/>
              </a:rPr>
              <a:t>(CO4)</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8" name="Content Placeholder 2"/>
          <p:cNvSpPr>
            <a:spLocks noGrp="1"/>
          </p:cNvSpPr>
          <p:nvPr>
            <p:ph idx="1"/>
          </p:nvPr>
        </p:nvSpPr>
        <p:spPr>
          <a:xfrm>
            <a:off x="533400" y="1143000"/>
            <a:ext cx="8001000" cy="4876800"/>
          </a:xfrm>
        </p:spPr>
        <p:txBody>
          <a:bodyPr/>
          <a:lstStyle/>
          <a:p>
            <a:pPr marL="0" indent="0" algn="just">
              <a:buNone/>
            </a:pPr>
            <a:r>
              <a:rPr lang="en-US" sz="2000" b="1" dirty="0"/>
              <a:t>Plain Text :</a:t>
            </a:r>
            <a:endParaRPr lang="en-US" sz="2000" b="1" dirty="0"/>
          </a:p>
          <a:p>
            <a:pPr marL="0" indent="0" algn="just">
              <a:buNone/>
            </a:pPr>
            <a:r>
              <a:rPr lang="en-US" sz="2000" dirty="0"/>
              <a:t> Normal text that can be read by user and is in readable format.</a:t>
            </a:r>
            <a:endParaRPr lang="en-US" sz="2000" dirty="0"/>
          </a:p>
          <a:p>
            <a:pPr marL="0" indent="0" algn="just">
              <a:buNone/>
            </a:pPr>
            <a:r>
              <a:rPr lang="en-US" sz="2000" b="1" dirty="0"/>
              <a:t>Cipher Text :</a:t>
            </a:r>
            <a:endParaRPr lang="en-US" sz="2000" b="1" dirty="0"/>
          </a:p>
          <a:p>
            <a:pPr marL="0" indent="0" algn="just">
              <a:buNone/>
            </a:pPr>
            <a:r>
              <a:rPr lang="en-US" sz="2000" dirty="0"/>
              <a:t> It is in unreadable format and user have to convert cipher text to plain text.</a:t>
            </a:r>
            <a:endParaRPr lang="en-US" sz="2000" dirty="0"/>
          </a:p>
          <a:p>
            <a:pPr marL="0" indent="0" algn="ctr">
              <a:buNone/>
            </a:pPr>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048000"/>
            <a:ext cx="3139008" cy="2096247"/>
          </a:xfrm>
          <a:prstGeom prst="rect">
            <a:avLst/>
          </a:prstGeom>
        </p:spPr>
      </p:pic>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Ways of Encryption</a:t>
            </a:r>
            <a:endParaRPr lang="en-US" sz="2400" dirty="0"/>
          </a:p>
          <a:p>
            <a:r>
              <a:rPr lang="en-US" sz="2400" b="1" dirty="0"/>
              <a:t>Stream ciphers : </a:t>
            </a:r>
            <a:endParaRPr lang="en-US" sz="2400" b="1" dirty="0"/>
          </a:p>
          <a:p>
            <a:pPr marL="0" indent="0">
              <a:buNone/>
            </a:pPr>
            <a:r>
              <a:rPr lang="en-US" sz="2400" dirty="0"/>
              <a:t>In stream ciphers the encryption is done bit by bit.</a:t>
            </a:r>
            <a:endParaRPr lang="en-US" sz="2400" dirty="0"/>
          </a:p>
          <a:p>
            <a:pPr algn="just"/>
            <a:r>
              <a:rPr lang="en-US" sz="2400" b="1" dirty="0"/>
              <a:t>Block ciphers : </a:t>
            </a:r>
            <a:endParaRPr lang="en-US" sz="2400" b="1" dirty="0"/>
          </a:p>
          <a:p>
            <a:pPr marL="0" indent="0" algn="just">
              <a:buNone/>
            </a:pPr>
            <a:r>
              <a:rPr lang="en-US" sz="2400" dirty="0"/>
              <a:t>In block ciphers the encryption is done block by block, where a block is group of bits.</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9"/>
            <a:ext cx="8280920" cy="5604298"/>
          </a:xfrm>
        </p:spPr>
        <p:txBody>
          <a:bodyPr>
            <a:noAutofit/>
          </a:bodyPr>
          <a:lstStyle/>
          <a:p>
            <a:pPr marL="0" indent="0">
              <a:spcBef>
                <a:spcPts val="0"/>
              </a:spcBef>
              <a:buNone/>
            </a:pPr>
            <a:endParaRPr lang="en-US" sz="1800" dirty="0">
              <a:latin typeface="Calibri (Body)"/>
            </a:endParaRPr>
          </a:p>
          <a:p>
            <a:pPr marL="457200" lvl="0" indent="-457200">
              <a:spcBef>
                <a:spcPts val="0"/>
              </a:spcBef>
              <a:buNone/>
            </a:pPr>
            <a:endParaRPr lang="en-US" sz="1800" dirty="0">
              <a:cs typeface="Calibri" panose="020F0502020204030204" charset="0"/>
            </a:endParaRPr>
          </a:p>
          <a:p>
            <a:pPr marL="457200" indent="-457200">
              <a:spcBef>
                <a:spcPts val="0"/>
              </a:spcBef>
              <a:buFont typeface="+mj-lt"/>
              <a:buAutoNum type="arabicPeriod"/>
            </a:pPr>
            <a:endParaRPr lang="en-GB" sz="1800" dirty="0">
              <a:cs typeface="Calibri" panose="020F0502020204030204"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52A386AF-E1A5-45F0-BE6E-BFF3F89668C5}"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Evaluation</a:t>
            </a:r>
            <a:r>
              <a:rPr kumimoji="0" lang="en-US" sz="3000" b="0" i="0" u="none" strike="noStrike" kern="1200" cap="none" spc="0" normalizeH="0" noProof="0" dirty="0">
                <a:ln>
                  <a:noFill/>
                </a:ln>
                <a:solidFill>
                  <a:schemeClr val="dk1"/>
                </a:solidFill>
                <a:effectLst/>
                <a:uLnTx/>
                <a:uFillTx/>
                <a:latin typeface="Calibri (Body)"/>
                <a:ea typeface="+mn-ea"/>
                <a:cs typeface="+mn-cs"/>
              </a:rPr>
              <a:t> Scheme</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4" name="Picture 4" descr="Table&#10;&#10;Description automatically generated"/>
          <p:cNvPicPr>
            <a:picLocks noChangeAspect="1"/>
          </p:cNvPicPr>
          <p:nvPr/>
        </p:nvPicPr>
        <p:blipFill>
          <a:blip r:embed="rId2"/>
          <a:stretch>
            <a:fillRect/>
          </a:stretch>
        </p:blipFill>
        <p:spPr>
          <a:xfrm>
            <a:off x="746106" y="991290"/>
            <a:ext cx="7932279" cy="5380305"/>
          </a:xfrm>
          <a:prstGeom prst="rect">
            <a:avLst/>
          </a:prstGeom>
        </p:spPr>
      </p:pic>
    </p:spTree>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There are 2 mechanisms for encryption.</a:t>
            </a:r>
            <a:endParaRPr lang="en-US" sz="2400" dirty="0"/>
          </a:p>
          <a:p>
            <a:pPr marL="0" indent="0">
              <a:buNone/>
            </a:pPr>
            <a:r>
              <a:rPr lang="en-US" sz="2400" dirty="0"/>
              <a:t>1. Asymmetric key encryption or public key encryption.</a:t>
            </a:r>
            <a:endParaRPr lang="en-US" sz="2400" dirty="0"/>
          </a:p>
          <a:p>
            <a:pPr marL="0" indent="0">
              <a:buNone/>
            </a:pPr>
            <a:r>
              <a:rPr lang="en-US" sz="2400" dirty="0"/>
              <a:t>A pair of public key and private key is used for encryption and decryption.</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465404"/>
            <a:ext cx="5040560" cy="3240360"/>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buNone/>
            </a:pPr>
            <a:r>
              <a:rPr lang="en-US" sz="2400" dirty="0"/>
              <a:t>2. Symmetric key encryption or secret key encryption or single key encryption.  </a:t>
            </a:r>
            <a:endParaRPr lang="en-US" sz="2400" dirty="0"/>
          </a:p>
          <a:p>
            <a:pPr marL="0" indent="0">
              <a:buNone/>
            </a:pPr>
            <a:r>
              <a:rPr lang="en-US" sz="2400" dirty="0"/>
              <a:t>Same key is used for encryption and decryption.</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Introduction</a:t>
            </a:r>
            <a:r>
              <a:rPr kumimoji="0" lang="en-US" sz="3000" b="0" i="0" u="none" strike="noStrike" kern="1200" cap="none" spc="0" normalizeH="0" noProof="0" dirty="0">
                <a:ln>
                  <a:noFill/>
                </a:ln>
                <a:solidFill>
                  <a:schemeClr val="dk1"/>
                </a:solidFill>
                <a:effectLst/>
                <a:uLnTx/>
                <a:uFillTx/>
                <a:latin typeface="Calibri (Body)"/>
              </a:rPr>
              <a:t> </a:t>
            </a:r>
            <a:endParaRPr kumimoji="0" lang="en-US" sz="3000" b="0" i="0" u="none" strike="noStrike" kern="1200" cap="none" spc="0" normalizeH="0" baseline="0" noProof="0" dirty="0">
              <a:ln>
                <a:noFill/>
              </a:ln>
              <a:solidFill>
                <a:schemeClr val="dk1"/>
              </a:solidFill>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2909704"/>
            <a:ext cx="4608512" cy="2828387"/>
          </a:xfrm>
          <a:prstGeom prst="rect">
            <a:avLst/>
          </a:prstGeom>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57200" y="1085850"/>
            <a:ext cx="8418830" cy="4526280"/>
          </a:xfrm>
        </p:spPr>
        <p:txBody>
          <a:bodyPr>
            <a:noAutofit/>
          </a:bodyPr>
          <a:p>
            <a:pPr marL="0" indent="0">
              <a:buNone/>
            </a:pPr>
            <a:r>
              <a:rPr lang="en-US" sz="1800"/>
              <a:t>RSA is the most common public-key algorithm, named after its inventors Rivest, Shamir, and Adelman (RSA).RSA encryption algorithm is a type of public-key encryption algorithm. To better understand RSA, lets first understand what is public-key encryption algorithm.</a:t>
            </a:r>
            <a:endParaRPr lang="en-US" sz="1800"/>
          </a:p>
          <a:p>
            <a:pPr marL="0" indent="0">
              <a:buNone/>
            </a:pPr>
            <a:r>
              <a:rPr lang="en-US" sz="1800"/>
              <a:t>Public key encryption algorithm:</a:t>
            </a:r>
            <a:endParaRPr lang="en-US" sz="1800"/>
          </a:p>
          <a:p>
            <a:pPr marL="0" indent="0">
              <a:buNone/>
            </a:pPr>
            <a:r>
              <a:rPr lang="en-US" sz="1800"/>
              <a:t>Public Key encryption algorithm is also called the Asymmetric algorithm. Asymmetric algorithms are those algorithms in which sender and receiver use different keys for encryption and decryption. Each sender is assigned a pair of keys:</a:t>
            </a:r>
            <a:endParaRPr lang="en-US" sz="1800"/>
          </a:p>
          <a:p>
            <a:r>
              <a:rPr lang="en-US" sz="1800"/>
              <a:t>Public key</a:t>
            </a:r>
            <a:endParaRPr lang="en-US" sz="1800"/>
          </a:p>
          <a:p>
            <a:r>
              <a:rPr lang="en-US" sz="1800"/>
              <a:t>Private key</a:t>
            </a:r>
            <a:endParaRPr lang="en-US" sz="1800"/>
          </a:p>
          <a:p>
            <a:pPr>
              <a:buNone/>
            </a:pPr>
            <a:r>
              <a:rPr lang="en-US" sz="1800"/>
              <a:t>The Public key is used for encryption, and the Private Key is used for decryption. Decryption cannot be done using a public key. The two keys are linked, but the private key cannot be derived from the public key. The public key is well known, but the private key is secret and it is known only to the user who owns the key. It means that everybody can send a message to the user using user's public key. But only the user can decrypt the message using his private key.</a:t>
            </a:r>
            <a:endParaRPr lang="en-US" sz="1800"/>
          </a:p>
        </p:txBody>
      </p:sp>
      <p:sp>
        <p:nvSpPr>
          <p:cNvPr id="4" name="Date Placeholder 3"/>
          <p:cNvSpPr>
            <a:spLocks noGrp="1"/>
          </p:cNvSpPr>
          <p:nvPr>
            <p:ph type="dt" sz="half" idx="10"/>
          </p:nvPr>
        </p:nvSpPr>
        <p:spPr/>
        <p:txBody>
          <a:bodyPr/>
          <a:p>
            <a:fld id="{EF5A152E-63BF-474B-8CD4-6AE96AB917F7}" type="datetime1">
              <a:rPr lang="en-US" smtClean="0"/>
            </a:fld>
            <a:r>
              <a:rPr lang="en-US" smtClean="0"/>
              <a:t> java point</a:t>
            </a:r>
            <a:endParaRPr lang="en-US"/>
          </a:p>
        </p:txBody>
      </p:sp>
      <p:sp>
        <p:nvSpPr>
          <p:cNvPr id="5" name="Footer Placeholder 4"/>
          <p:cNvSpPr>
            <a:spLocks noGrp="1"/>
          </p:cNvSpPr>
          <p:nvPr>
            <p:ph type="ftr" sz="quarter" idx="11"/>
          </p:nvPr>
        </p:nvSpPr>
        <p:spPr>
          <a:xfrm>
            <a:off x="3124200" y="6356350"/>
            <a:ext cx="5204460" cy="365125"/>
          </a:xfrm>
        </p:spPr>
        <p:txBody>
          <a:bodyPr/>
          <a:p>
            <a:r>
              <a:rPr lang="en-US"/>
              <a:t>Sujeet Singh Bhadouria      Cyber security ANC0301                                     Unit 4</a:t>
            </a:r>
            <a:endParaRPr lang="en-US" dirty="0"/>
          </a:p>
        </p:txBody>
      </p:sp>
      <p:sp>
        <p:nvSpPr>
          <p:cNvPr id="6" name="Slide Number Placeholder 5"/>
          <p:cNvSpPr>
            <a:spLocks noGrp="1"/>
          </p:cNvSpPr>
          <p:nvPr>
            <p:ph type="sldNum" sz="quarter" idx="12"/>
          </p:nvPr>
        </p:nvSpPr>
        <p:spPr/>
        <p:txBody>
          <a:bodyPr/>
          <a:p>
            <a:fld id="{B6F15528-21DE-4FAA-801E-634DDDAF4B2B}" type="slidenum">
              <a:rPr lang="en-US" smtClean="0"/>
            </a:fld>
            <a:endParaRPr lang="en-US"/>
          </a:p>
        </p:txBody>
      </p:sp>
      <p:sp>
        <p:nvSpPr>
          <p:cNvPr id="7" name="Title 1"/>
          <p:cNvSpPr txBox="1"/>
          <p:nvPr/>
        </p:nvSpPr>
        <p:spPr>
          <a:xfrm>
            <a:off x="1371600" y="22860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pic>
        <p:nvPicPr>
          <p:cNvPr id="9" name="Picture 4"/>
          <p:cNvPicPr>
            <a:picLocks noChangeAspect="1" noChangeArrowheads="1"/>
          </p:cNvPicPr>
          <p:nvPr>
            <p:ph sz="half" idx="2"/>
          </p:nvPr>
        </p:nvPicPr>
        <p:blipFill>
          <a:blip r:embed="rId1"/>
          <a:srcRect/>
          <a:stretch>
            <a:fillRect/>
          </a:stretch>
        </p:blipFill>
        <p:spPr bwMode="auto">
          <a:xfrm>
            <a:off x="0" y="152400"/>
            <a:ext cx="1499235" cy="933450"/>
          </a:xfrm>
          <a:prstGeom prst="rect">
            <a:avLst/>
          </a:prstGeom>
          <a:noFill/>
          <a:ln w="9525">
            <a:noFill/>
            <a:miter lim="800000"/>
            <a:headEnd/>
            <a:tailEnd/>
          </a:ln>
          <a:effectLst/>
        </p:spPr>
      </p:pic>
    </p:spTree>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84E2B-5485-4420-B2BE-6904FA160811}" type="datetime1">
              <a:rPr lang="en-US" smtClean="0"/>
            </a:fld>
            <a:r>
              <a:rPr lang="en-US" smtClean="0"/>
              <a:t> javapoint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252980" y="6356350"/>
            <a:ext cx="582803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
        <p:nvSpPr>
          <p:cNvPr id="3" name="Content Placeholder 2"/>
          <p:cNvSpPr>
            <a:spLocks noGrp="1"/>
          </p:cNvSpPr>
          <p:nvPr>
            <p:ph sz="half" idx="1"/>
          </p:nvPr>
        </p:nvSpPr>
        <p:spPr>
          <a:xfrm>
            <a:off x="481965" y="1066800"/>
            <a:ext cx="8179435" cy="4526280"/>
          </a:xfrm>
        </p:spPr>
        <p:txBody>
          <a:bodyPr>
            <a:normAutofit/>
          </a:bodyPr>
          <a:lstStyle/>
          <a:p>
            <a:pPr algn="just">
              <a:buNone/>
            </a:pPr>
            <a:r>
              <a:rPr lang="en-US" sz="2200" dirty="0">
                <a:latin typeface="Calibri(body)"/>
              </a:rPr>
              <a:t>The Public key algorithm operates in the following manner:</a:t>
            </a:r>
            <a:endParaRPr lang="en-US" sz="2200" dirty="0">
              <a:latin typeface="Calibri(body)"/>
            </a:endParaRPr>
          </a:p>
          <a:p>
            <a:pPr algn="just">
              <a:buNone/>
            </a:pPr>
            <a:endParaRPr lang="en-US" sz="2200" dirty="0">
              <a:latin typeface="Calibri(body)"/>
            </a:endParaRPr>
          </a:p>
        </p:txBody>
      </p:sp>
      <p:pic>
        <p:nvPicPr>
          <p:cNvPr id="2" name="Content Placeholder 1"/>
          <p:cNvPicPr>
            <a:picLocks noChangeAspect="1"/>
          </p:cNvPicPr>
          <p:nvPr>
            <p:ph sz="half" idx="2"/>
          </p:nvPr>
        </p:nvPicPr>
        <p:blipFill>
          <a:blip r:embed="rId2"/>
          <a:stretch>
            <a:fillRect/>
          </a:stretch>
        </p:blipFill>
        <p:spPr>
          <a:xfrm>
            <a:off x="512445" y="1661795"/>
            <a:ext cx="7513955" cy="2897505"/>
          </a:xfrm>
          <a:prstGeom prst="rect">
            <a:avLst/>
          </a:prstGeom>
        </p:spPr>
      </p:pic>
      <p:sp>
        <p:nvSpPr>
          <p:cNvPr id="8" name="Text Box 7"/>
          <p:cNvSpPr txBox="1"/>
          <p:nvPr/>
        </p:nvSpPr>
        <p:spPr>
          <a:xfrm>
            <a:off x="511810" y="4648200"/>
            <a:ext cx="8069580" cy="1753235"/>
          </a:xfrm>
          <a:prstGeom prst="rect">
            <a:avLst/>
          </a:prstGeom>
          <a:noFill/>
        </p:spPr>
        <p:txBody>
          <a:bodyPr wrap="square" rtlCol="0" anchor="t">
            <a:spAutoFit/>
          </a:bodyPr>
          <a:p>
            <a:pPr marL="285750" indent="-285750">
              <a:buFont typeface="Arial" panose="020B0604020202020204" pitchFamily="34" charset="0"/>
              <a:buChar char="•"/>
            </a:pPr>
            <a:r>
              <a:rPr lang="en-US"/>
              <a:t>The data to be sent is encrypted by sender A using the public key of the intended receiver</a:t>
            </a:r>
            <a:endParaRPr lang="en-US"/>
          </a:p>
          <a:p>
            <a:pPr marL="285750" indent="-285750">
              <a:buFont typeface="Arial" panose="020B0604020202020204" pitchFamily="34" charset="0"/>
              <a:buChar char="•"/>
            </a:pPr>
            <a:r>
              <a:rPr lang="en-US"/>
              <a:t>B decrypts the received ciphertext using its private key, which is known only to B. B replies to A encrypting its message using A's public key.</a:t>
            </a:r>
            <a:endParaRPr lang="en-US"/>
          </a:p>
          <a:p>
            <a:pPr marL="285750" indent="-285750">
              <a:buFont typeface="Arial" panose="020B0604020202020204" pitchFamily="34" charset="0"/>
              <a:buChar char="•"/>
            </a:pPr>
            <a:r>
              <a:rPr lang="en-US"/>
              <a:t>A decrypts the received ciphertext using its private key, which is known only to him.</a:t>
            </a:r>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84E2B-5485-4420-B2BE-6904FA160811}" type="datetime1">
              <a:rPr lang="en-US" smtClean="0"/>
            </a:fld>
            <a:r>
              <a:rPr lang="en-US" smtClean="0"/>
              <a:t> java point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758440" y="6356350"/>
            <a:ext cx="5456555"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100" name="Content Placeholder 99"/>
          <p:cNvPicPr/>
          <p:nvPr>
            <p:ph sz="half" idx="2"/>
          </p:nvPr>
        </p:nvPicPr>
        <p:blipFill>
          <a:blip r:embed="rId2"/>
          <a:stretch>
            <a:fillRect/>
          </a:stretch>
        </p:blipFill>
        <p:spPr>
          <a:xfrm>
            <a:off x="304800" y="1447800"/>
            <a:ext cx="8442960" cy="4526280"/>
          </a:xfrm>
          <a:prstGeom prst="rect">
            <a:avLst/>
          </a:prstGeom>
          <a:noFill/>
          <a:ln w="9525">
            <a:noFill/>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80000"/>
          </a:bodyPr>
          <a:lstStyle/>
          <a:p>
            <a:pPr algn="just"/>
            <a:r>
              <a:rPr lang="en-US" sz="2400"/>
              <a:t>RSA algorithm uses the following procedure to generate public and private keys:</a:t>
            </a:r>
            <a:endParaRPr lang="en-US" sz="2400"/>
          </a:p>
          <a:p>
            <a:pPr algn="just"/>
            <a:endParaRPr lang="en-US" sz="2400"/>
          </a:p>
          <a:p>
            <a:pPr algn="just"/>
            <a:r>
              <a:rPr lang="en-US" sz="2400"/>
              <a:t>Select two large prime numbers, p and q.</a:t>
            </a:r>
            <a:endParaRPr lang="en-US" sz="2400"/>
          </a:p>
          <a:p>
            <a:pPr algn="just"/>
            <a:r>
              <a:rPr lang="en-US" sz="2400"/>
              <a:t>Multiply these numbers to find n = p x q, where n is called the modulus for encryption and decryption.</a:t>
            </a:r>
            <a:endParaRPr lang="en-US" sz="2400"/>
          </a:p>
          <a:p>
            <a:pPr algn="just"/>
            <a:r>
              <a:rPr lang="en-US" sz="2400"/>
              <a:t>Choose a number e less than n, such that n is relatively prime to (p - 1) x (q -1). It means that e and (p - 1) x (q - 1) have no common factor except 1. Choose "e" such that 1&lt;e &lt; φ (n), e is prime to φ (n),</a:t>
            </a:r>
            <a:endParaRPr lang="en-US" sz="2400"/>
          </a:p>
          <a:p>
            <a:pPr algn="just"/>
            <a:r>
              <a:rPr lang="en-US" sz="2400"/>
              <a:t>gcd (e,d(n)) =1</a:t>
            </a:r>
            <a:endParaRPr lang="en-US" sz="2400"/>
          </a:p>
          <a:p>
            <a:pPr algn="just"/>
            <a:r>
              <a:rPr lang="en-US" sz="2400"/>
              <a:t>If n = p x q, then the public key is &lt;e, n&gt;. A plaintext message m is encrypted using public key &lt;e, n&gt;. To find ciphertext from the plain text following formula is used to get ciphertext C.</a:t>
            </a:r>
            <a:endParaRPr lang="en-US" sz="2400"/>
          </a:p>
          <a:p>
            <a:pPr algn="just"/>
            <a:endParaRPr lang="en-US" sz="2400"/>
          </a:p>
          <a:p>
            <a:pPr algn="just"/>
            <a:endParaRPr lang="en-US" sz="2400"/>
          </a:p>
        </p:txBody>
      </p:sp>
      <p:sp>
        <p:nvSpPr>
          <p:cNvPr id="4" name="Date Placeholder 3"/>
          <p:cNvSpPr>
            <a:spLocks noGrp="1"/>
          </p:cNvSpPr>
          <p:nvPr>
            <p:ph type="dt" sz="half" idx="10"/>
          </p:nvPr>
        </p:nvSpPr>
        <p:spPr/>
        <p:txBody>
          <a:bodyPr/>
          <a:lstStyle/>
          <a:p>
            <a:fld id="{63C84E2B-5485-4420-B2BE-6904FA160811}" type="datetime1">
              <a:rPr lang="en-US" smtClean="0"/>
            </a:fld>
            <a:r>
              <a:rPr lang="en-US" smtClean="0"/>
              <a:t> java point</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86613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0000" lnSpcReduction="20000"/>
          </a:bodyPr>
          <a:lstStyle/>
          <a:p>
            <a:pPr algn="just"/>
            <a:r>
              <a:rPr lang="en-US" sz="2400">
                <a:sym typeface="+mn-ea"/>
              </a:rPr>
              <a:t>C = m</a:t>
            </a:r>
            <a:r>
              <a:rPr lang="en-US" sz="2400" baseline="30000">
                <a:sym typeface="+mn-ea"/>
              </a:rPr>
              <a:t>e</a:t>
            </a:r>
            <a:r>
              <a:rPr lang="en-US" sz="2400">
                <a:sym typeface="+mn-ea"/>
              </a:rPr>
              <a:t> mod n</a:t>
            </a:r>
            <a:endParaRPr lang="en-US" sz="2400"/>
          </a:p>
          <a:p>
            <a:pPr marL="0" indent="0" algn="just">
              <a:buNone/>
            </a:pPr>
            <a:r>
              <a:rPr lang="en-US" sz="2400">
                <a:sym typeface="+mn-ea"/>
              </a:rPr>
              <a:t>	Here, m must be less than n. A larger message (&gt;n) is treated as a concatenation of messages, each of which is encrypted separately.</a:t>
            </a:r>
            <a:endParaRPr lang="en-US" sz="2400"/>
          </a:p>
          <a:p>
            <a:pPr marL="0" indent="0" algn="just">
              <a:buNone/>
            </a:pPr>
            <a:endParaRPr lang="en-US" sz="2400">
              <a:sym typeface="+mn-ea"/>
            </a:endParaRPr>
          </a:p>
          <a:p>
            <a:pPr algn="just"/>
            <a:r>
              <a:rPr lang="en-US" sz="2400">
                <a:sym typeface="+mn-ea"/>
              </a:rPr>
              <a:t>To determine the private key, we use the following formula to calculate the d such that:</a:t>
            </a:r>
            <a:endParaRPr lang="en-US" sz="2400"/>
          </a:p>
          <a:p>
            <a:pPr algn="just"/>
            <a:r>
              <a:rPr lang="en-US" sz="2400">
                <a:sym typeface="+mn-ea"/>
              </a:rPr>
              <a:t>D</a:t>
            </a:r>
            <a:r>
              <a:rPr lang="en-US" sz="2400" baseline="-25000">
                <a:sym typeface="+mn-ea"/>
              </a:rPr>
              <a:t>e</a:t>
            </a:r>
            <a:r>
              <a:rPr lang="en-US" sz="2400">
                <a:sym typeface="+mn-ea"/>
              </a:rPr>
              <a:t> mod {(p - 1) x (q - 1)} = 1</a:t>
            </a:r>
            <a:endParaRPr lang="en-US" sz="2400"/>
          </a:p>
          <a:p>
            <a:pPr algn="just"/>
            <a:r>
              <a:rPr lang="en-US" sz="2400">
                <a:sym typeface="+mn-ea"/>
              </a:rPr>
              <a:t>Or</a:t>
            </a:r>
            <a:endParaRPr lang="en-US" sz="2400"/>
          </a:p>
          <a:p>
            <a:pPr algn="just"/>
            <a:r>
              <a:rPr lang="en-US" sz="2400">
                <a:sym typeface="+mn-ea"/>
              </a:rPr>
              <a:t>D</a:t>
            </a:r>
            <a:r>
              <a:rPr lang="en-US" sz="2400" baseline="-25000">
                <a:sym typeface="+mn-ea"/>
              </a:rPr>
              <a:t>e</a:t>
            </a:r>
            <a:r>
              <a:rPr lang="en-US" sz="2400">
                <a:sym typeface="+mn-ea"/>
              </a:rPr>
              <a:t> mod φ (n) = 1</a:t>
            </a:r>
            <a:endParaRPr lang="en-US" sz="2400"/>
          </a:p>
          <a:p>
            <a:pPr algn="just"/>
            <a:r>
              <a:rPr lang="en-US" sz="2400">
                <a:sym typeface="+mn-ea"/>
              </a:rPr>
              <a:t>The private key is &lt;d, n&gt;. A ciphertext message c is decrypted using private key &lt;d, n&gt;. To calculate plain text m from the ciphertext c following formula is used to get plain text m.</a:t>
            </a:r>
            <a:endParaRPr lang="en-US" sz="2400"/>
          </a:p>
          <a:p>
            <a:pPr algn="just"/>
            <a:r>
              <a:rPr lang="en-US" sz="2400">
                <a:sym typeface="+mn-ea"/>
              </a:rPr>
              <a:t>m = c</a:t>
            </a:r>
            <a:r>
              <a:rPr lang="en-US" sz="2400" baseline="30000">
                <a:sym typeface="+mn-ea"/>
              </a:rPr>
              <a:t>d</a:t>
            </a:r>
            <a:r>
              <a:rPr lang="en-US" sz="2400">
                <a:sym typeface="+mn-ea"/>
              </a:rPr>
              <a:t> mod n</a:t>
            </a: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algn="just"/>
            <a:r>
              <a:rPr lang="en-US" sz="2400" dirty="0"/>
              <a:t>1. Two large prime numbers are considered. Let them be </a:t>
            </a:r>
            <a:r>
              <a:rPr lang="en-US" sz="2400" dirty="0" err="1"/>
              <a:t>p,q</a:t>
            </a:r>
            <a:r>
              <a:rPr lang="en-US" sz="2400" dirty="0"/>
              <a:t>.</a:t>
            </a:r>
            <a:endParaRPr lang="en-US" sz="2400" dirty="0"/>
          </a:p>
          <a:p>
            <a:pPr algn="just"/>
            <a:r>
              <a:rPr lang="en-US" sz="2400" dirty="0"/>
              <a:t>2. Calculate n = p q and (φ) phi = (p-1) (q-1).</a:t>
            </a:r>
            <a:endParaRPr lang="en-US" sz="2400" dirty="0"/>
          </a:p>
          <a:p>
            <a:pPr algn="just"/>
            <a:r>
              <a:rPr lang="en-US" sz="2400" dirty="0"/>
              <a:t>3. Select e, public key, such that 1 &lt; e &lt; phi and </a:t>
            </a:r>
            <a:r>
              <a:rPr lang="en-US" sz="2400" dirty="0" err="1"/>
              <a:t>gcd</a:t>
            </a:r>
            <a:r>
              <a:rPr lang="en-US" sz="2400" dirty="0"/>
              <a:t> (e, phi) = 1,i.e e is not a factor of (p-1) and(q-1).</a:t>
            </a:r>
            <a:endParaRPr lang="en-US" sz="2400" dirty="0"/>
          </a:p>
          <a:p>
            <a:pPr algn="just"/>
            <a:r>
              <a:rPr lang="en-US" sz="2400" dirty="0"/>
              <a:t>4. Calculate d, the private key, such that de =1 mod phi.</a:t>
            </a:r>
            <a:endParaRPr lang="en-US" sz="2400" dirty="0"/>
          </a:p>
          <a:p>
            <a:pPr algn="just"/>
            <a:r>
              <a:rPr lang="en-US" sz="2400" dirty="0"/>
              <a:t>One key is (n, e) and the other key is (n, d). The values of p, q, and phi should also be kept secret.</a:t>
            </a:r>
            <a:endParaRPr lang="en-US" sz="2400" dirty="0"/>
          </a:p>
          <a:p>
            <a:pPr lvl="0" algn="just"/>
            <a:r>
              <a:rPr lang="en-US" sz="2400" dirty="0"/>
              <a:t>n is considered to be the modulus.</a:t>
            </a:r>
            <a:endParaRPr lang="en-US" sz="2400" dirty="0"/>
          </a:p>
          <a:p>
            <a:pPr lvl="0" algn="just"/>
            <a:r>
              <a:rPr lang="en-US" sz="2400" dirty="0"/>
              <a:t>e is considered to be the public key.</a:t>
            </a:r>
            <a:endParaRPr lang="en-US" sz="2400" dirty="0"/>
          </a:p>
          <a:p>
            <a:pPr lvl="0" algn="just"/>
            <a:r>
              <a:rPr lang="en-US" sz="2400" dirty="0"/>
              <a:t>d is considered to be the secret key.</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RSA Algorithm(CO4)</a:t>
            </a:r>
            <a:endParaRPr kumimoji="0" lang="en-US" sz="3000" b="0" i="0" u="none" strike="noStrike" kern="1200" cap="none" spc="0" normalizeH="0" baseline="0" noProof="0" dirty="0">
              <a:ln>
                <a:noFill/>
              </a:ln>
              <a:effectLst/>
              <a:uLnTx/>
              <a:uFillTx/>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buNone/>
            </a:pPr>
            <a:r>
              <a:rPr lang="en-US" sz="2400" b="1" dirty="0"/>
              <a:t>Encryption</a:t>
            </a:r>
            <a:endParaRPr lang="en-US" sz="2400" b="1" dirty="0"/>
          </a:p>
          <a:p>
            <a:pPr marL="0" indent="0">
              <a:buNone/>
            </a:pPr>
            <a:r>
              <a:rPr lang="en-US" sz="2400" dirty="0"/>
              <a:t>Sender A does the following: </a:t>
            </a:r>
            <a:endParaRPr lang="en-US" sz="2400" dirty="0"/>
          </a:p>
          <a:p>
            <a:pPr marL="0" indent="0">
              <a:buNone/>
            </a:pPr>
            <a:r>
              <a:rPr lang="en-US" sz="2400" dirty="0"/>
              <a:t>1. Get the recipient B's public key (n, e).</a:t>
            </a:r>
            <a:endParaRPr lang="en-US" sz="2400" dirty="0"/>
          </a:p>
          <a:p>
            <a:pPr marL="0" indent="0">
              <a:buNone/>
            </a:pPr>
            <a:r>
              <a:rPr lang="en-US" sz="2400" dirty="0"/>
              <a:t>2. Identify the plaintext message as a positive integer m.</a:t>
            </a:r>
            <a:endParaRPr lang="en-US" sz="2400" dirty="0"/>
          </a:p>
          <a:p>
            <a:pPr marL="0" indent="0">
              <a:buNone/>
            </a:pPr>
            <a:r>
              <a:rPr lang="en-US" sz="2400" dirty="0"/>
              <a:t>3. Calculate the cipher text c = </a:t>
            </a:r>
            <a:r>
              <a:rPr lang="en-US" sz="2400" dirty="0" err="1"/>
              <a:t>m^e</a:t>
            </a:r>
            <a:r>
              <a:rPr lang="en-US" sz="2400" dirty="0"/>
              <a:t> mod n.</a:t>
            </a:r>
            <a:endParaRPr lang="en-US" sz="2400" dirty="0"/>
          </a:p>
          <a:p>
            <a:pPr marL="0" indent="0">
              <a:buNone/>
            </a:pPr>
            <a:r>
              <a:rPr lang="en-US" sz="2400" dirty="0"/>
              <a:t>4. Transmits the cipher text c to receiver B.</a:t>
            </a:r>
            <a:endParaRPr lang="en-US" sz="2400" dirty="0"/>
          </a:p>
          <a:p>
            <a:pPr marL="0" indent="0">
              <a:buNone/>
            </a:pPr>
            <a:r>
              <a:rPr lang="en-US" sz="2400" b="1" dirty="0"/>
              <a:t>Decryption</a:t>
            </a:r>
            <a:endParaRPr lang="en-US" sz="2400" b="1" dirty="0"/>
          </a:p>
          <a:p>
            <a:pPr marL="0" indent="0">
              <a:buNone/>
            </a:pPr>
            <a:r>
              <a:rPr lang="en-US" sz="2400" dirty="0"/>
              <a:t>Recipient B is supposed to perform the following functions:</a:t>
            </a:r>
            <a:endParaRPr lang="en-US" sz="2400" dirty="0"/>
          </a:p>
          <a:p>
            <a:pPr marL="0" indent="0">
              <a:buNone/>
            </a:pPr>
            <a:r>
              <a:rPr lang="en-US" sz="2400" dirty="0"/>
              <a:t>1. Make a consideration to adapt his or her own private key (n, d) and depict a complete computation in plain text m = </a:t>
            </a:r>
            <a:r>
              <a:rPr lang="en-US" sz="2400" dirty="0" err="1"/>
              <a:t>c^d</a:t>
            </a:r>
            <a:r>
              <a:rPr lang="en-US" sz="2400" dirty="0"/>
              <a:t> mod n.</a:t>
            </a:r>
            <a:endParaRPr lang="en-US" sz="2400" dirty="0"/>
          </a:p>
          <a:p>
            <a:pPr marL="0" indent="0">
              <a:buNone/>
            </a:pPr>
            <a:r>
              <a:rPr lang="en-US" sz="2400" dirty="0"/>
              <a:t>2. Perform a conversion of the integer so that it can be in plain text form</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RSA Algorithm</a:t>
            </a:r>
            <a:endParaRPr lang="en-US" dirty="0"/>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linds(horizontal)">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blinds(horizontal)">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blinds(horizontal)">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descr="Text&#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965200" y="721360"/>
            <a:ext cx="7416800" cy="4525010"/>
          </a:xfrm>
        </p:spPr>
      </p:pic>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3" name="Footer Placeholder 4"/>
          <p:cNvSpPr txBox="1"/>
          <p:nvPr/>
        </p:nvSpPr>
        <p:spPr>
          <a:xfrm>
            <a:off x="1447800" y="6172200"/>
            <a:ext cx="6705600" cy="609600"/>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1"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3000" dirty="0">
                <a:ea typeface="+mn-lt"/>
                <a:cs typeface="+mn-lt"/>
              </a:rPr>
              <a:t>RSA Public key crypto in python</a:t>
            </a:r>
            <a:r>
              <a:rPr lang="en-IN" sz="3200" b="1" dirty="0">
                <a:latin typeface="Calibri (Body)"/>
              </a:rPr>
              <a:t> </a:t>
            </a:r>
            <a:endParaRPr lang="en-US" sz="3200" b="1" dirty="0">
              <a:latin typeface="Calibri (Body)"/>
            </a:endParaRPr>
          </a:p>
        </p:txBody>
      </p:sp>
      <p:sp>
        <p:nvSpPr>
          <p:cNvPr id="15" name="Rectangle 14"/>
          <p:cNvSpPr/>
          <p:nvPr/>
        </p:nvSpPr>
        <p:spPr>
          <a:xfrm>
            <a:off x="762000" y="5029200"/>
            <a:ext cx="7620000" cy="457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endParaRPr lang="en-US" sz="2400" dirty="0">
              <a:solidFill>
                <a:srgbClr val="7030A0"/>
              </a:solidFill>
              <a:latin typeface="Calibri (Body)"/>
            </a:endParaRPr>
          </a:p>
        </p:txBody>
      </p:sp>
      <p:sp>
        <p:nvSpPr>
          <p:cNvPr id="2" name="Date Placeholder 1"/>
          <p:cNvSpPr>
            <a:spLocks noGrp="1"/>
          </p:cNvSpPr>
          <p:nvPr>
            <p:ph type="dt" sz="half" idx="10"/>
          </p:nvPr>
        </p:nvSpPr>
        <p:spPr/>
        <p:txBody>
          <a:bodyPr/>
          <a:lstStyle/>
          <a:p>
            <a:fld id="{D9C7F2CB-D250-4A93-8779-4F2745CEBD66}" type="datetime1">
              <a:rPr lang="en-US" smtClean="0"/>
            </a:fld>
            <a:endParaRPr lang="en-US" dirty="0"/>
          </a:p>
        </p:txBody>
      </p:sp>
      <p:sp>
        <p:nvSpPr>
          <p:cNvPr id="4" name="Footer Placeholder 3"/>
          <p:cNvSpPr>
            <a:spLocks noGrp="1"/>
          </p:cNvSpPr>
          <p:nvPr>
            <p:ph type="ftr" sz="quarter" idx="11"/>
          </p:nvPr>
        </p:nvSpPr>
        <p:spPr>
          <a:xfrm>
            <a:off x="1447800" y="6356350"/>
            <a:ext cx="68580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a:xfrm>
            <a:off x="6477000" y="6356350"/>
            <a:ext cx="2133600" cy="365125"/>
          </a:xfrm>
        </p:spPr>
        <p:txBody>
          <a:bodyPr/>
          <a:lstStyle/>
          <a:p>
            <a:fld id="{B6F15528-21DE-4FAA-801E-634DDDAF4B2B}" type="slidenum">
              <a:rPr lang="en-US" smtClean="0"/>
            </a:fld>
            <a:endParaRPr lang="en-US"/>
          </a:p>
        </p:txBody>
      </p:sp>
      <p:pic>
        <p:nvPicPr>
          <p:cNvPr id="19" name="Picture 18" descr="Graphical user interface, text, application&#10;&#10;Description automatically generat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1378" y="4911708"/>
            <a:ext cx="6784081" cy="1076342"/>
          </a:xfrm>
          <a:prstGeom prst="rect">
            <a:avLst/>
          </a:prstGeom>
        </p:spPr>
      </p:pic>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24743"/>
            <a:ext cx="8280920" cy="5100243"/>
          </a:xfrm>
        </p:spPr>
        <p:txBody>
          <a:bodyPr>
            <a:noAutofit/>
          </a:bodyPr>
          <a:lstStyle/>
          <a:p>
            <a:pPr marL="0" indent="0" algn="just">
              <a:lnSpc>
                <a:spcPct val="150000"/>
              </a:lnSpc>
              <a:buNone/>
            </a:pPr>
            <a:r>
              <a:rPr lang="en-US" sz="1600" b="1" dirty="0"/>
              <a:t>Introduction:</a:t>
            </a:r>
            <a:endParaRPr lang="en-US" sz="1600" b="1" dirty="0"/>
          </a:p>
          <a:p>
            <a:pPr marL="0" indent="0" algn="just" fontAlgn="t">
              <a:lnSpc>
                <a:spcPct val="150000"/>
              </a:lnSpc>
              <a:spcBef>
                <a:spcPts val="0"/>
              </a:spcBef>
              <a:spcAft>
                <a:spcPts val="1000"/>
              </a:spcAft>
              <a:buSzPts val="1200"/>
              <a:buNone/>
              <a:tabLst>
                <a:tab pos="1533525" algn="l"/>
              </a:tabLst>
            </a:pPr>
            <a:r>
              <a:rPr lang="en-US" sz="1600" dirty="0"/>
              <a:t>Introduction to Information Systems: Types of Information Systems, Development of Information Systems, Need for Information Security, Threats to Information Systems, Information Assurance, Guidelines for Secure Password and WI-FI Security and social media and Windows Security, Security Risk Analysis and Risk Management.</a:t>
            </a:r>
            <a:endParaRPr lang="en-IN" sz="1600" dirty="0"/>
          </a:p>
          <a:p>
            <a:pPr algn="just"/>
            <a:endParaRPr lang="en-US" sz="1600" dirty="0"/>
          </a:p>
          <a:p>
            <a:pPr marL="0" indent="0" algn="just">
              <a:buNone/>
            </a:pPr>
            <a:r>
              <a:rPr lang="en-US" sz="1600" b="1" dirty="0"/>
              <a:t>Application Layer Security:</a:t>
            </a:r>
            <a:endParaRPr lang="en-US" sz="1600" b="1" dirty="0"/>
          </a:p>
          <a:p>
            <a:pPr marL="0" indent="0" algn="just" fontAlgn="t">
              <a:lnSpc>
                <a:spcPct val="150000"/>
              </a:lnSpc>
              <a:spcBef>
                <a:spcPts val="0"/>
              </a:spcBef>
              <a:spcAft>
                <a:spcPts val="1000"/>
              </a:spcAft>
              <a:buSzPts val="1200"/>
              <a:buNone/>
              <a:tabLst>
                <a:tab pos="1533525" algn="l"/>
              </a:tabLst>
            </a:pPr>
            <a:r>
              <a:rPr lang="en-US" sz="1600" dirty="0"/>
              <a:t>Data Security Considerations-Backups, Archival Storage and Disposal of Data, Security Technology-Firewall, Intrusion Detection, Access Control, Security Threats -Viruses, Worms, Trojan Horse, Bombs, Trapdoors, Spoofs, E-mail Viruses, Macro Viruses, Malicious Software, Network and Denial of Services Attack, Security, Threats to E-Commerce: Electronic Payment System, e- Cash, Issues with Credit/Debit Cards.</a:t>
            </a: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196B7081-6458-4912-B4F9-03034C092762}"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Syllabus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5" name="Text Box 4"/>
          <p:cNvSpPr txBox="1">
            <a:spLocks noChangeArrowheads="1"/>
          </p:cNvSpPr>
          <p:nvPr/>
        </p:nvSpPr>
        <p:spPr bwMode="auto">
          <a:xfrm>
            <a:off x="8229600" y="6400800"/>
            <a:ext cx="184150" cy="366713"/>
          </a:xfrm>
          <a:prstGeom prst="rect">
            <a:avLst/>
          </a:prstGeom>
          <a:noFill/>
          <a:ln w="9525">
            <a:noFill/>
            <a:miter lim="800000"/>
          </a:ln>
          <a:effectLst/>
        </p:spPr>
        <p:txBody>
          <a:bodyPr wrap="none">
            <a:spAutoFit/>
          </a:bodyPr>
          <a:lstStyle/>
          <a:p>
            <a:endParaRPr lang="en-US" altLang="en-US" sz="1800" dirty="0">
              <a:latin typeface="Calibri (Body)"/>
            </a:endParaRPr>
          </a:p>
        </p:txBody>
      </p:sp>
      <p:sp>
        <p:nvSpPr>
          <p:cNvPr id="943109" name="Rectangle 5"/>
          <p:cNvSpPr>
            <a:spLocks noChangeArrowheads="1"/>
          </p:cNvSpPr>
          <p:nvPr/>
        </p:nvSpPr>
        <p:spPr bwMode="auto">
          <a:xfrm>
            <a:off x="304800" y="1677769"/>
            <a:ext cx="82296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sz="2000" dirty="0">
                <a:latin typeface="Calibri (Body)"/>
              </a:rPr>
              <a:t>In digital signature process the sender uses a signing algorithm to sign the message. The message and the signature are sent to the receiver. The receiver receives the message and the signature and applies the verifying algorithm to the combination. If the result is true, the message is accepted; otherwise, it is rejected.</a:t>
            </a:r>
            <a:endParaRPr lang="en-US" sz="2000" dirty="0">
              <a:latin typeface="Calibri (Body)"/>
            </a:endParaRPr>
          </a:p>
        </p:txBody>
      </p:sp>
      <p:pic>
        <p:nvPicPr>
          <p:cNvPr id="9"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Digital Signature (CO4)</a:t>
            </a:r>
            <a:endParaRPr lang="en-US" sz="3000" dirty="0">
              <a:ea typeface="+mn-lt"/>
              <a:cs typeface="+mn-lt"/>
            </a:endParaRPr>
          </a:p>
        </p:txBody>
      </p:sp>
      <p:pic>
        <p:nvPicPr>
          <p:cNvPr id="11" name="Picture 9"/>
          <p:cNvPicPr>
            <a:picLocks noChangeAspect="1" noChangeArrowheads="1"/>
          </p:cNvPicPr>
          <p:nvPr/>
        </p:nvPicPr>
        <p:blipFill>
          <a:blip r:embed="rId2"/>
          <a:srcRect/>
          <a:stretch>
            <a:fillRect/>
          </a:stretch>
        </p:blipFill>
        <p:spPr bwMode="auto">
          <a:xfrm>
            <a:off x="1408545" y="3601720"/>
            <a:ext cx="6510571" cy="2057400"/>
          </a:xfrm>
          <a:prstGeom prst="rect">
            <a:avLst/>
          </a:prstGeom>
          <a:noFill/>
          <a:ln w="9525">
            <a:noFill/>
            <a:miter lim="800000"/>
            <a:headEnd/>
            <a:tailEnd/>
          </a:ln>
          <a:effectLst/>
        </p:spPr>
      </p:pic>
      <p:sp>
        <p:nvSpPr>
          <p:cNvPr id="12" name="Rectangle 11"/>
          <p:cNvSpPr/>
          <p:nvPr/>
        </p:nvSpPr>
        <p:spPr>
          <a:xfrm>
            <a:off x="3200400" y="3733800"/>
            <a:ext cx="2815194" cy="4001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000" b="1" i="1" dirty="0">
                <a:latin typeface="Calibri (Body)"/>
              </a:rPr>
              <a:t>Digital signature process</a:t>
            </a:r>
            <a:endParaRPr lang="en-US" altLang="en-US" sz="2000" b="1" i="1" dirty="0">
              <a:latin typeface="Calibri (Body)"/>
            </a:endParaRPr>
          </a:p>
        </p:txBody>
      </p:sp>
      <p:sp>
        <p:nvSpPr>
          <p:cNvPr id="15"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8C89C5FC-506E-41CA-8262-86A189B0BE2F}" type="datetime1">
              <a:rPr lang="en-US" smtClean="0"/>
            </a:fld>
            <a:endParaRPr lang="en-US"/>
          </a:p>
        </p:txBody>
      </p:sp>
      <p:sp>
        <p:nvSpPr>
          <p:cNvPr id="3" name="Footer Placeholder 2"/>
          <p:cNvSpPr>
            <a:spLocks noGrp="1"/>
          </p:cNvSpPr>
          <p:nvPr>
            <p:ph type="ftr" sz="quarter" idx="11"/>
          </p:nvPr>
        </p:nvSpPr>
        <p:spPr>
          <a:xfrm>
            <a:off x="3124200" y="6356350"/>
            <a:ext cx="4592569" cy="421223"/>
          </a:xfrm>
        </p:spPr>
        <p:txBody>
          <a:bodyPr/>
          <a:lstStyle/>
          <a:p>
            <a:r>
              <a:rPr lang="en-US"/>
              <a:t>Sujeet Singh Bhadouria            Cyber security ANC0301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9" name="Text Box 11"/>
          <p:cNvSpPr txBox="1">
            <a:spLocks noChangeArrowheads="1"/>
          </p:cNvSpPr>
          <p:nvPr/>
        </p:nvSpPr>
        <p:spPr bwMode="auto">
          <a:xfrm>
            <a:off x="917575" y="990600"/>
            <a:ext cx="5782417"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Calibri (Body)"/>
              </a:rPr>
              <a:t>Adding key to the digital signature process</a:t>
            </a:r>
            <a:endParaRPr lang="en-US" altLang="en-US" sz="2400" b="1" dirty="0">
              <a:latin typeface="Calibri (Body)"/>
            </a:endParaRPr>
          </a:p>
        </p:txBody>
      </p:sp>
      <p:sp>
        <p:nvSpPr>
          <p:cNvPr id="12300" name="Line 12"/>
          <p:cNvSpPr>
            <a:spLocks noChangeShapeType="1"/>
          </p:cNvSpPr>
          <p:nvPr/>
        </p:nvSpPr>
        <p:spPr bwMode="auto">
          <a:xfrm>
            <a:off x="457200" y="4605337"/>
            <a:ext cx="8153400" cy="0"/>
          </a:xfrm>
          <a:prstGeom prst="line">
            <a:avLst/>
          </a:prstGeom>
          <a:noFill/>
          <a:ln w="76200">
            <a:solidFill>
              <a:srgbClr val="009900"/>
            </a:solidFill>
            <a:round/>
          </a:ln>
          <a:effectLst/>
        </p:spPr>
        <p:txBody>
          <a:bodyPr/>
          <a:lstStyle/>
          <a:p>
            <a:endParaRPr lang="en-US" dirty="0">
              <a:latin typeface="Calibri (Body)"/>
            </a:endParaRPr>
          </a:p>
        </p:txBody>
      </p:sp>
      <p:sp>
        <p:nvSpPr>
          <p:cNvPr id="12301" name="Line 13"/>
          <p:cNvSpPr>
            <a:spLocks noChangeShapeType="1"/>
          </p:cNvSpPr>
          <p:nvPr/>
        </p:nvSpPr>
        <p:spPr bwMode="auto">
          <a:xfrm>
            <a:off x="458788" y="6053137"/>
            <a:ext cx="8153400" cy="0"/>
          </a:xfrm>
          <a:prstGeom prst="line">
            <a:avLst/>
          </a:prstGeom>
          <a:noFill/>
          <a:ln w="76200">
            <a:solidFill>
              <a:srgbClr val="009900"/>
            </a:solidFill>
            <a:round/>
          </a:ln>
          <a:effectLst/>
        </p:spPr>
        <p:txBody>
          <a:bodyPr/>
          <a:lstStyle/>
          <a:p>
            <a:endParaRPr lang="en-US" dirty="0">
              <a:latin typeface="Calibri (Body)"/>
            </a:endParaRPr>
          </a:p>
        </p:txBody>
      </p:sp>
      <p:sp>
        <p:nvSpPr>
          <p:cNvPr id="12302" name="Rectangle 14"/>
          <p:cNvSpPr>
            <a:spLocks noChangeArrowheads="1"/>
          </p:cNvSpPr>
          <p:nvPr/>
        </p:nvSpPr>
        <p:spPr bwMode="auto">
          <a:xfrm>
            <a:off x="495300" y="4621212"/>
            <a:ext cx="8077200" cy="1373188"/>
          </a:xfrm>
          <a:prstGeom prst="rect">
            <a:avLst/>
          </a:prstGeom>
          <a:solidFill>
            <a:srgbClr val="99FF33"/>
          </a:solidFill>
          <a:ln w="76200" algn="ctr">
            <a:noFill/>
            <a:miter lim="800000"/>
          </a:ln>
          <a:effectLst/>
        </p:spPr>
        <p:txBody>
          <a:bodyPr>
            <a:spAutoFit/>
          </a:bodyPr>
          <a:lstStyle/>
          <a:p>
            <a:pPr algn="ctr"/>
            <a:r>
              <a:rPr lang="en-US" altLang="en-US" sz="2800" dirty="0">
                <a:latin typeface="Calibri (Body)"/>
              </a:rPr>
              <a:t>A digital signature needs a public-key system.</a:t>
            </a:r>
            <a:endParaRPr lang="en-US" altLang="en-US" sz="2800" dirty="0">
              <a:latin typeface="Calibri (Body)"/>
            </a:endParaRPr>
          </a:p>
          <a:p>
            <a:pPr algn="ctr"/>
            <a:r>
              <a:rPr lang="en-US" altLang="en-US" sz="2800" dirty="0">
                <a:latin typeface="Calibri (Body)"/>
              </a:rPr>
              <a:t>The signer signs with her private key; the verifier verifies with the signer’s public key.</a:t>
            </a:r>
            <a:endParaRPr lang="en-US" altLang="en-US" sz="2800" dirty="0">
              <a:latin typeface="Calibri (Body)"/>
            </a:endParaRPr>
          </a:p>
        </p:txBody>
      </p:sp>
      <p:grpSp>
        <p:nvGrpSpPr>
          <p:cNvPr id="2" name="Group 15"/>
          <p:cNvGrpSpPr/>
          <p:nvPr/>
        </p:nvGrpSpPr>
        <p:grpSpPr bwMode="auto">
          <a:xfrm>
            <a:off x="457200" y="3962400"/>
            <a:ext cx="1143000" cy="566737"/>
            <a:chOff x="1200" y="1248"/>
            <a:chExt cx="720" cy="357"/>
          </a:xfrm>
        </p:grpSpPr>
        <p:pic>
          <p:nvPicPr>
            <p:cNvPr id="12305" name="Picture 16"/>
            <p:cNvPicPr>
              <a:picLocks noChangeAspect="1" noChangeArrowheads="1"/>
            </p:cNvPicPr>
            <p:nvPr/>
          </p:nvPicPr>
          <p:blipFill>
            <a:blip r:embed="rId1"/>
            <a:srcRect/>
            <a:stretch>
              <a:fillRect/>
            </a:stretch>
          </p:blipFill>
          <p:spPr bwMode="auto">
            <a:xfrm>
              <a:off x="1200" y="1248"/>
              <a:ext cx="720" cy="357"/>
            </a:xfrm>
            <a:prstGeom prst="rect">
              <a:avLst/>
            </a:prstGeom>
            <a:noFill/>
            <a:ln w="9525">
              <a:noFill/>
              <a:miter lim="800000"/>
              <a:headEnd/>
              <a:tailEnd/>
            </a:ln>
            <a:effectLst/>
          </p:spPr>
        </p:pic>
        <p:sp>
          <p:nvSpPr>
            <p:cNvPr id="12306" name="Text Box 17"/>
            <p:cNvSpPr txBox="1">
              <a:spLocks noChangeArrowheads="1"/>
            </p:cNvSpPr>
            <p:nvPr/>
          </p:nvSpPr>
          <p:spPr bwMode="auto">
            <a:xfrm>
              <a:off x="1284" y="1248"/>
              <a:ext cx="559" cy="330"/>
            </a:xfrm>
            <a:prstGeom prst="rect">
              <a:avLst/>
            </a:prstGeom>
            <a:noFill/>
            <a:ln w="9525">
              <a:noFill/>
              <a:miter lim="800000"/>
            </a:ln>
            <a:effectLst/>
          </p:spPr>
          <p:txBody>
            <a:bodyPr wrap="none">
              <a:spAutoFit/>
            </a:bodyPr>
            <a:lstStyle/>
            <a:p>
              <a:r>
                <a:rPr lang="en-US" altLang="en-US" sz="2800" i="1" dirty="0">
                  <a:solidFill>
                    <a:schemeClr val="hlink"/>
                  </a:solidFill>
                  <a:latin typeface="Calibri (Body)"/>
                </a:rPr>
                <a:t>Note</a:t>
              </a:r>
              <a:endParaRPr lang="en-US" altLang="en-US" sz="2800" i="1" dirty="0">
                <a:solidFill>
                  <a:schemeClr val="hlink"/>
                </a:solidFill>
                <a:latin typeface="Calibri (Body)"/>
              </a:endParaRPr>
            </a:p>
          </p:txBody>
        </p:sp>
      </p:grpSp>
      <p:pic>
        <p:nvPicPr>
          <p:cNvPr id="12304" name="Picture 18"/>
          <p:cNvPicPr>
            <a:picLocks noChangeAspect="1" noChangeArrowheads="1"/>
          </p:cNvPicPr>
          <p:nvPr/>
        </p:nvPicPr>
        <p:blipFill>
          <a:blip r:embed="rId2"/>
          <a:srcRect/>
          <a:stretch>
            <a:fillRect/>
          </a:stretch>
        </p:blipFill>
        <p:spPr bwMode="auto">
          <a:xfrm>
            <a:off x="1143000" y="1524000"/>
            <a:ext cx="6738874" cy="2286000"/>
          </a:xfrm>
          <a:prstGeom prst="rect">
            <a:avLst/>
          </a:prstGeom>
          <a:noFill/>
          <a:ln w="9525">
            <a:noFill/>
            <a:miter lim="800000"/>
            <a:headEnd/>
            <a:tailEnd/>
          </a:ln>
          <a:effectLst/>
        </p:spPr>
      </p:pic>
      <p:pic>
        <p:nvPicPr>
          <p:cNvPr id="20"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1"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Digital Signature </a:t>
            </a:r>
            <a:endParaRPr lang="en-US" sz="3000" dirty="0">
              <a:ea typeface="+mn-lt"/>
              <a:cs typeface="+mn-lt"/>
            </a:endParaRPr>
          </a:p>
        </p:txBody>
      </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9E11CE20-D916-48F1-B734-E67797FE7EB7}" type="datetime1">
              <a:rPr lang="en-US" smtClean="0"/>
            </a:fld>
            <a:endParaRPr lang="en-US"/>
          </a:p>
        </p:txBody>
      </p:sp>
      <p:sp>
        <p:nvSpPr>
          <p:cNvPr id="4" name="Footer Placeholder 3"/>
          <p:cNvSpPr>
            <a:spLocks noGrp="1"/>
          </p:cNvSpPr>
          <p:nvPr>
            <p:ph type="ftr" sz="quarter" idx="11"/>
          </p:nvPr>
        </p:nvSpPr>
        <p:spPr>
          <a:xfrm>
            <a:off x="3124200" y="6356350"/>
            <a:ext cx="4676716" cy="365125"/>
          </a:xfrm>
        </p:spPr>
        <p:txBody>
          <a:bodyPr/>
          <a:lstStyle/>
          <a:p>
            <a:r>
              <a:rPr lang="en-US"/>
              <a:t>Sujeet Singh Bhadouria            Cyber security ANC0301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304"/>
                                        </p:tgtEl>
                                        <p:attrNameLst>
                                          <p:attrName>style.visibility</p:attrName>
                                        </p:attrNameLst>
                                      </p:cBhvr>
                                      <p:to>
                                        <p:strVal val="visible"/>
                                      </p:to>
                                    </p:set>
                                    <p:anim calcmode="lin" valueType="num">
                                      <p:cBhvr additive="base">
                                        <p:cTn id="7" dur="500" fill="hold"/>
                                        <p:tgtEl>
                                          <p:spTgt spid="12304"/>
                                        </p:tgtEl>
                                        <p:attrNameLst>
                                          <p:attrName>ppt_x</p:attrName>
                                        </p:attrNameLst>
                                      </p:cBhvr>
                                      <p:tavLst>
                                        <p:tav tm="0">
                                          <p:val>
                                            <p:strVal val="#ppt_x"/>
                                          </p:val>
                                        </p:tav>
                                        <p:tav tm="100000">
                                          <p:val>
                                            <p:strVal val="#ppt_x"/>
                                          </p:val>
                                        </p:tav>
                                      </p:tavLst>
                                    </p:anim>
                                    <p:anim calcmode="lin" valueType="num">
                                      <p:cBhvr additive="base">
                                        <p:cTn id="8" dur="500" fill="hold"/>
                                        <p:tgtEl>
                                          <p:spTgt spid="1230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300"/>
                                        </p:tgtEl>
                                        <p:attrNameLst>
                                          <p:attrName>style.visibility</p:attrName>
                                        </p:attrNameLst>
                                      </p:cBhvr>
                                      <p:to>
                                        <p:strVal val="visible"/>
                                      </p:to>
                                    </p:set>
                                    <p:anim calcmode="lin" valueType="num">
                                      <p:cBhvr additive="base">
                                        <p:cTn id="13" dur="500" fill="hold"/>
                                        <p:tgtEl>
                                          <p:spTgt spid="12300"/>
                                        </p:tgtEl>
                                        <p:attrNameLst>
                                          <p:attrName>ppt_x</p:attrName>
                                        </p:attrNameLst>
                                      </p:cBhvr>
                                      <p:tavLst>
                                        <p:tav tm="0">
                                          <p:val>
                                            <p:strVal val="#ppt_x"/>
                                          </p:val>
                                        </p:tav>
                                        <p:tav tm="100000">
                                          <p:val>
                                            <p:strVal val="#ppt_x"/>
                                          </p:val>
                                        </p:tav>
                                      </p:tavLst>
                                    </p:anim>
                                    <p:anim calcmode="lin" valueType="num">
                                      <p:cBhvr additive="base">
                                        <p:cTn id="14" dur="500" fill="hold"/>
                                        <p:tgtEl>
                                          <p:spTgt spid="1230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301"/>
                                        </p:tgtEl>
                                        <p:attrNameLst>
                                          <p:attrName>style.visibility</p:attrName>
                                        </p:attrNameLst>
                                      </p:cBhvr>
                                      <p:to>
                                        <p:strVal val="visible"/>
                                      </p:to>
                                    </p:set>
                                    <p:anim calcmode="lin" valueType="num">
                                      <p:cBhvr additive="base">
                                        <p:cTn id="17" dur="500" fill="hold"/>
                                        <p:tgtEl>
                                          <p:spTgt spid="12301"/>
                                        </p:tgtEl>
                                        <p:attrNameLst>
                                          <p:attrName>ppt_x</p:attrName>
                                        </p:attrNameLst>
                                      </p:cBhvr>
                                      <p:tavLst>
                                        <p:tav tm="0">
                                          <p:val>
                                            <p:strVal val="#ppt_x"/>
                                          </p:val>
                                        </p:tav>
                                        <p:tav tm="100000">
                                          <p:val>
                                            <p:strVal val="#ppt_x"/>
                                          </p:val>
                                        </p:tav>
                                      </p:tavLst>
                                    </p:anim>
                                    <p:anim calcmode="lin" valueType="num">
                                      <p:cBhvr additive="base">
                                        <p:cTn id="18" dur="500" fill="hold"/>
                                        <p:tgtEl>
                                          <p:spTgt spid="1230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2302"/>
                                        </p:tgtEl>
                                        <p:attrNameLst>
                                          <p:attrName>style.visibility</p:attrName>
                                        </p:attrNameLst>
                                      </p:cBhvr>
                                      <p:to>
                                        <p:strVal val="visible"/>
                                      </p:to>
                                    </p:set>
                                    <p:anim calcmode="lin" valueType="num">
                                      <p:cBhvr additive="base">
                                        <p:cTn id="21" dur="500" fill="hold"/>
                                        <p:tgtEl>
                                          <p:spTgt spid="12302"/>
                                        </p:tgtEl>
                                        <p:attrNameLst>
                                          <p:attrName>ppt_x</p:attrName>
                                        </p:attrNameLst>
                                      </p:cBhvr>
                                      <p:tavLst>
                                        <p:tav tm="0">
                                          <p:val>
                                            <p:strVal val="#ppt_x"/>
                                          </p:val>
                                        </p:tav>
                                        <p:tav tm="100000">
                                          <p:val>
                                            <p:strVal val="#ppt_x"/>
                                          </p:val>
                                        </p:tav>
                                      </p:tavLst>
                                    </p:anim>
                                    <p:anim calcmode="lin" valueType="num">
                                      <p:cBhvr additive="base">
                                        <p:cTn id="22" dur="500" fill="hold"/>
                                        <p:tgtEl>
                                          <p:spTgt spid="12302"/>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0" grpId="0" animBg="1"/>
      <p:bldP spid="12301" grpId="0" animBg="1"/>
      <p:bldP spid="1230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6" name="Rectangle 9"/>
          <p:cNvSpPr>
            <a:spLocks noChangeArrowheads="1"/>
          </p:cNvSpPr>
          <p:nvPr/>
        </p:nvSpPr>
        <p:spPr bwMode="auto">
          <a:xfrm>
            <a:off x="228600" y="1143000"/>
            <a:ext cx="8686800" cy="519113"/>
          </a:xfrm>
          <a:prstGeom prst="rect">
            <a:avLst/>
          </a:prstGeom>
          <a:solidFill>
            <a:schemeClr val="bg1"/>
          </a:solidFill>
          <a:ln w="9525">
            <a:noFill/>
            <a:miter lim="800000"/>
          </a:ln>
          <a:effectLst/>
        </p:spPr>
        <p:txBody>
          <a:bodyPr>
            <a:spAutoFit/>
          </a:bodyPr>
          <a:lstStyle/>
          <a:p>
            <a:pPr algn="just"/>
            <a:endParaRPr lang="en-US" altLang="en-US" sz="2800" i="1" dirty="0">
              <a:latin typeface="Calibri (Body)"/>
            </a:endParaRPr>
          </a:p>
        </p:txBody>
      </p:sp>
      <p:sp>
        <p:nvSpPr>
          <p:cNvPr id="14348" name="Text Box 11"/>
          <p:cNvSpPr txBox="1">
            <a:spLocks noChangeArrowheads="1"/>
          </p:cNvSpPr>
          <p:nvPr/>
        </p:nvSpPr>
        <p:spPr bwMode="auto">
          <a:xfrm>
            <a:off x="1447800" y="1066800"/>
            <a:ext cx="2510624"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Calibri (Body)"/>
              </a:rPr>
              <a:t>Signing the digest</a:t>
            </a:r>
            <a:endParaRPr lang="en-US" altLang="en-US" sz="2400" b="1" dirty="0">
              <a:latin typeface="Calibri (Body)"/>
            </a:endParaRPr>
          </a:p>
        </p:txBody>
      </p:sp>
      <p:pic>
        <p:nvPicPr>
          <p:cNvPr id="14349" name="Picture 12"/>
          <p:cNvPicPr>
            <a:picLocks noChangeAspect="1" noChangeArrowheads="1"/>
          </p:cNvPicPr>
          <p:nvPr/>
        </p:nvPicPr>
        <p:blipFill>
          <a:blip r:embed="rId1"/>
          <a:srcRect/>
          <a:stretch>
            <a:fillRect/>
          </a:stretch>
        </p:blipFill>
        <p:spPr bwMode="auto">
          <a:xfrm>
            <a:off x="1752600" y="1676400"/>
            <a:ext cx="6324600" cy="2458149"/>
          </a:xfrm>
          <a:prstGeom prst="rect">
            <a:avLst/>
          </a:prstGeom>
          <a:noFill/>
          <a:ln w="9525">
            <a:noFill/>
            <a:miter lim="800000"/>
            <a:headEnd/>
            <a:tailEnd/>
          </a:ln>
          <a:effectLst/>
        </p:spPr>
      </p:pic>
      <p:pic>
        <p:nvPicPr>
          <p:cNvPr id="14"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5"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Digital Signature </a:t>
            </a:r>
            <a:endParaRPr lang="en-US" sz="3000" dirty="0">
              <a:ea typeface="+mn-lt"/>
              <a:cs typeface="+mn-lt"/>
            </a:endParaRPr>
          </a:p>
        </p:txBody>
      </p:sp>
      <p:sp>
        <p:nvSpPr>
          <p:cNvPr id="16" name="Line 11"/>
          <p:cNvSpPr>
            <a:spLocks noChangeShapeType="1"/>
          </p:cNvSpPr>
          <p:nvPr/>
        </p:nvSpPr>
        <p:spPr bwMode="auto">
          <a:xfrm>
            <a:off x="455612" y="4833938"/>
            <a:ext cx="8153400" cy="0"/>
          </a:xfrm>
          <a:prstGeom prst="line">
            <a:avLst/>
          </a:prstGeom>
          <a:noFill/>
          <a:ln w="76200">
            <a:solidFill>
              <a:srgbClr val="009900"/>
            </a:solidFill>
            <a:round/>
          </a:ln>
          <a:effectLst/>
        </p:spPr>
        <p:txBody>
          <a:bodyPr/>
          <a:lstStyle/>
          <a:p>
            <a:endParaRPr lang="en-US" sz="1600" dirty="0">
              <a:latin typeface="Calibri (Body)"/>
            </a:endParaRPr>
          </a:p>
        </p:txBody>
      </p:sp>
      <p:sp>
        <p:nvSpPr>
          <p:cNvPr id="17" name="Line 12"/>
          <p:cNvSpPr>
            <a:spLocks noChangeShapeType="1"/>
          </p:cNvSpPr>
          <p:nvPr/>
        </p:nvSpPr>
        <p:spPr bwMode="auto">
          <a:xfrm>
            <a:off x="533400" y="6129338"/>
            <a:ext cx="8153400" cy="0"/>
          </a:xfrm>
          <a:prstGeom prst="line">
            <a:avLst/>
          </a:prstGeom>
          <a:noFill/>
          <a:ln w="76200">
            <a:solidFill>
              <a:srgbClr val="009900"/>
            </a:solidFill>
            <a:round/>
          </a:ln>
          <a:effectLst/>
        </p:spPr>
        <p:txBody>
          <a:bodyPr/>
          <a:lstStyle/>
          <a:p>
            <a:endParaRPr lang="en-US" sz="1600" dirty="0">
              <a:latin typeface="Calibri (Body)"/>
            </a:endParaRPr>
          </a:p>
        </p:txBody>
      </p:sp>
      <p:sp>
        <p:nvSpPr>
          <p:cNvPr id="18" name="Rectangle 13"/>
          <p:cNvSpPr>
            <a:spLocks noChangeArrowheads="1"/>
          </p:cNvSpPr>
          <p:nvPr/>
        </p:nvSpPr>
        <p:spPr bwMode="auto">
          <a:xfrm>
            <a:off x="493712" y="4849813"/>
            <a:ext cx="8077200" cy="1200329"/>
          </a:xfrm>
          <a:prstGeom prst="rect">
            <a:avLst/>
          </a:prstGeom>
          <a:solidFill>
            <a:srgbClr val="99FF33"/>
          </a:solidFill>
          <a:ln w="76200" algn="ctr">
            <a:noFill/>
            <a:miter lim="800000"/>
          </a:ln>
          <a:effectLst/>
        </p:spPr>
        <p:txBody>
          <a:bodyPr>
            <a:spAutoFit/>
          </a:bodyPr>
          <a:lstStyle/>
          <a:p>
            <a:pPr algn="ctr"/>
            <a:r>
              <a:rPr lang="en-US" altLang="en-US" sz="2400" dirty="0">
                <a:latin typeface="Calibri (Body)"/>
              </a:rPr>
              <a:t>A cryptosystem uses the private and public keys of the receiver: a digital signature uses</a:t>
            </a:r>
            <a:endParaRPr lang="en-US" altLang="en-US" sz="2400" dirty="0">
              <a:latin typeface="Calibri (Body)"/>
            </a:endParaRPr>
          </a:p>
          <a:p>
            <a:pPr algn="ctr"/>
            <a:r>
              <a:rPr lang="en-US" altLang="en-US" sz="2400" dirty="0">
                <a:latin typeface="Calibri (Body)"/>
              </a:rPr>
              <a:t>the private and public keys of the sender.</a:t>
            </a:r>
            <a:endParaRPr lang="en-US" altLang="en-US" sz="2400" dirty="0">
              <a:latin typeface="Calibri (Body)"/>
            </a:endParaRPr>
          </a:p>
        </p:txBody>
      </p:sp>
      <p:grpSp>
        <p:nvGrpSpPr>
          <p:cNvPr id="2" name="Group 14"/>
          <p:cNvGrpSpPr/>
          <p:nvPr/>
        </p:nvGrpSpPr>
        <p:grpSpPr bwMode="auto">
          <a:xfrm>
            <a:off x="455612" y="4191000"/>
            <a:ext cx="1143000" cy="566738"/>
            <a:chOff x="1200" y="1248"/>
            <a:chExt cx="720" cy="357"/>
          </a:xfrm>
        </p:grpSpPr>
        <p:pic>
          <p:nvPicPr>
            <p:cNvPr id="20" name="Picture 15"/>
            <p:cNvPicPr>
              <a:picLocks noChangeAspect="1" noChangeArrowheads="1"/>
            </p:cNvPicPr>
            <p:nvPr/>
          </p:nvPicPr>
          <p:blipFill>
            <a:blip r:embed="rId3"/>
            <a:srcRect/>
            <a:stretch>
              <a:fillRect/>
            </a:stretch>
          </p:blipFill>
          <p:spPr bwMode="auto">
            <a:xfrm>
              <a:off x="1200" y="1248"/>
              <a:ext cx="720" cy="357"/>
            </a:xfrm>
            <a:prstGeom prst="rect">
              <a:avLst/>
            </a:prstGeom>
            <a:noFill/>
            <a:ln w="9525">
              <a:noFill/>
              <a:miter lim="800000"/>
              <a:headEnd/>
              <a:tailEnd/>
            </a:ln>
            <a:effectLst/>
          </p:spPr>
        </p:pic>
        <p:sp>
          <p:nvSpPr>
            <p:cNvPr id="21" name="Text Box 16"/>
            <p:cNvSpPr txBox="1">
              <a:spLocks noChangeArrowheads="1"/>
            </p:cNvSpPr>
            <p:nvPr/>
          </p:nvSpPr>
          <p:spPr bwMode="auto">
            <a:xfrm>
              <a:off x="1284" y="1248"/>
              <a:ext cx="497" cy="291"/>
            </a:xfrm>
            <a:prstGeom prst="rect">
              <a:avLst/>
            </a:prstGeom>
            <a:noFill/>
            <a:ln w="9525">
              <a:noFill/>
              <a:miter lim="800000"/>
            </a:ln>
            <a:effectLst/>
          </p:spPr>
          <p:txBody>
            <a:bodyPr wrap="none">
              <a:spAutoFit/>
            </a:bodyPr>
            <a:lstStyle/>
            <a:p>
              <a:r>
                <a:rPr lang="en-US" altLang="en-US" sz="2400" i="1" dirty="0">
                  <a:solidFill>
                    <a:schemeClr val="hlink"/>
                  </a:solidFill>
                  <a:latin typeface="Calibri (Body)"/>
                </a:rPr>
                <a:t>Note</a:t>
              </a:r>
              <a:endParaRPr lang="en-US" altLang="en-US" sz="2400" i="1" dirty="0">
                <a:solidFill>
                  <a:schemeClr val="hlink"/>
                </a:solidFill>
                <a:latin typeface="Calibri (Body)"/>
              </a:endParaRPr>
            </a:p>
          </p:txBody>
        </p:sp>
      </p:grpSp>
      <p:sp>
        <p:nvSpPr>
          <p:cNvPr id="2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3" name="Date Placeholder 2"/>
          <p:cNvSpPr>
            <a:spLocks noGrp="1"/>
          </p:cNvSpPr>
          <p:nvPr>
            <p:ph type="dt" sz="half" idx="10"/>
          </p:nvPr>
        </p:nvSpPr>
        <p:spPr/>
        <p:txBody>
          <a:bodyPr/>
          <a:lstStyle/>
          <a:p>
            <a:fld id="{35561D2C-5E58-446A-AF7A-C344BEFF77FF}" type="datetime1">
              <a:rPr lang="en-US" smtClean="0"/>
            </a:fld>
            <a:endParaRPr lang="en-US"/>
          </a:p>
        </p:txBody>
      </p:sp>
      <p:sp>
        <p:nvSpPr>
          <p:cNvPr id="4" name="Footer Placeholder 3"/>
          <p:cNvSpPr>
            <a:spLocks noGrp="1"/>
          </p:cNvSpPr>
          <p:nvPr>
            <p:ph type="ftr" sz="quarter" idx="11"/>
          </p:nvPr>
        </p:nvSpPr>
        <p:spPr>
          <a:xfrm>
            <a:off x="3124200" y="6356350"/>
            <a:ext cx="4045612" cy="365125"/>
          </a:xfrm>
        </p:spPr>
        <p:txBody>
          <a:bodyPr/>
          <a:lstStyle/>
          <a:p>
            <a:r>
              <a:rPr lang="en-US"/>
              <a:t>Sujeet Singh Bhadouria            Cyber security ANC0301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349"/>
                                        </p:tgtEl>
                                        <p:attrNameLst>
                                          <p:attrName>style.visibility</p:attrName>
                                        </p:attrNameLst>
                                      </p:cBhvr>
                                      <p:to>
                                        <p:strVal val="visible"/>
                                      </p:to>
                                    </p:set>
                                    <p:anim calcmode="lin" valueType="num">
                                      <p:cBhvr additive="base">
                                        <p:cTn id="7" dur="500" fill="hold"/>
                                        <p:tgtEl>
                                          <p:spTgt spid="14349"/>
                                        </p:tgtEl>
                                        <p:attrNameLst>
                                          <p:attrName>ppt_x</p:attrName>
                                        </p:attrNameLst>
                                      </p:cBhvr>
                                      <p:tavLst>
                                        <p:tav tm="0">
                                          <p:val>
                                            <p:strVal val="#ppt_x"/>
                                          </p:val>
                                        </p:tav>
                                        <p:tav tm="100000">
                                          <p:val>
                                            <p:strVal val="#ppt_x"/>
                                          </p:val>
                                        </p:tav>
                                      </p:tavLst>
                                    </p:anim>
                                    <p:anim calcmode="lin" valueType="num">
                                      <p:cBhvr additive="base">
                                        <p:cTn id="8" dur="500" fill="hold"/>
                                        <p:tgtEl>
                                          <p:spTgt spid="143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anim calcmode="lin" valueType="num">
                                      <p:cBhvr additive="base">
                                        <p:cTn id="13" dur="500" fill="hold"/>
                                        <p:tgtEl>
                                          <p:spTgt spid="16"/>
                                        </p:tgtEl>
                                        <p:attrNameLst>
                                          <p:attrName>ppt_x</p:attrName>
                                        </p:attrNameLst>
                                      </p:cBhvr>
                                      <p:tavLst>
                                        <p:tav tm="0">
                                          <p:val>
                                            <p:strVal val="#ppt_x"/>
                                          </p:val>
                                        </p:tav>
                                        <p:tav tm="100000">
                                          <p:val>
                                            <p:strVal val="#ppt_x"/>
                                          </p:val>
                                        </p:tav>
                                      </p:tavLst>
                                    </p:anim>
                                    <p:anim calcmode="lin" valueType="num">
                                      <p:cBhvr additive="base">
                                        <p:cTn id="14" dur="500" fill="hold"/>
                                        <p:tgtEl>
                                          <p:spTgt spid="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additive="base">
                                        <p:cTn id="21" dur="500" fill="hold"/>
                                        <p:tgtEl>
                                          <p:spTgt spid="18"/>
                                        </p:tgtEl>
                                        <p:attrNameLst>
                                          <p:attrName>ppt_x</p:attrName>
                                        </p:attrNameLst>
                                      </p:cBhvr>
                                      <p:tavLst>
                                        <p:tav tm="0">
                                          <p:val>
                                            <p:strVal val="#ppt_x"/>
                                          </p:val>
                                        </p:tav>
                                        <p:tav tm="100000">
                                          <p:val>
                                            <p:strVal val="#ppt_x"/>
                                          </p:val>
                                        </p:tav>
                                      </p:tavLst>
                                    </p:anim>
                                    <p:anim calcmode="lin" valueType="num">
                                      <p:cBhvr additive="base">
                                        <p:cTn id="22" dur="500" fill="hold"/>
                                        <p:tgtEl>
                                          <p:spTgt spid="18"/>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00200"/>
            <a:ext cx="8686800" cy="4419600"/>
          </a:xfrm>
        </p:spPr>
        <p:txBody>
          <a:bodyPr>
            <a:normAutofit/>
          </a:bodyPr>
          <a:lstStyle/>
          <a:p>
            <a:pPr marL="0" indent="0" algn="just">
              <a:buNone/>
            </a:pPr>
            <a:r>
              <a:rPr lang="en-US" sz="1800" dirty="0">
                <a:solidFill>
                  <a:srgbClr val="273239"/>
                </a:solidFill>
                <a:latin typeface="urw-din"/>
              </a:rPr>
              <a:t>A </a:t>
            </a:r>
            <a:r>
              <a:rPr lang="en-US" sz="1800" dirty="0">
                <a:solidFill>
                  <a:srgbClr val="273239"/>
                </a:solidFill>
                <a:latin typeface="urw-din"/>
                <a:hlinkClick r:id="rId1"/>
              </a:rPr>
              <a:t>cryptographic hash function</a:t>
            </a:r>
            <a:r>
              <a:rPr lang="en-US" sz="1800" dirty="0">
                <a:solidFill>
                  <a:srgbClr val="273239"/>
                </a:solidFill>
                <a:latin typeface="urw-din"/>
              </a:rPr>
              <a:t> is an algorithm that takes an arbitrary amount of data input—a credential—and produces a fixed-size output of enciphered text called a hash value, or just “hash.” That enciphered text can then be stored instead of the password itself, and later used to verify the user.</a:t>
            </a:r>
            <a:endParaRPr lang="en-US" sz="1800" dirty="0">
              <a:solidFill>
                <a:srgbClr val="273239"/>
              </a:solidFill>
              <a:latin typeface="urw-din"/>
            </a:endParaRPr>
          </a:p>
          <a:p>
            <a:pPr marL="0" indent="0" algn="just">
              <a:buNone/>
            </a:pPr>
            <a:endParaRPr lang="en-US" sz="1800" dirty="0">
              <a:solidFill>
                <a:srgbClr val="273239"/>
              </a:solidFill>
              <a:latin typeface="urw-din"/>
            </a:endParaRPr>
          </a:p>
          <a:p>
            <a:pPr marL="0" indent="0" algn="just">
              <a:buNone/>
            </a:pPr>
            <a:r>
              <a:rPr lang="en-US" sz="1800" dirty="0">
                <a:solidFill>
                  <a:srgbClr val="273239"/>
                </a:solidFill>
                <a:latin typeface="urw-din"/>
              </a:rPr>
              <a:t>Certain properties of cryptographic hash functions impact the security of password storage.</a:t>
            </a:r>
            <a:endParaRPr lang="en-US" sz="1800" dirty="0">
              <a:solidFill>
                <a:srgbClr val="273239"/>
              </a:solidFill>
              <a:latin typeface="urw-din"/>
            </a:endParaRPr>
          </a:p>
          <a:p>
            <a:pPr marL="0" indent="0" algn="just">
              <a:buNone/>
            </a:pPr>
            <a:endParaRPr lang="en-US" sz="1800" dirty="0">
              <a:solidFill>
                <a:srgbClr val="273239"/>
              </a:solidFill>
              <a:latin typeface="urw-din"/>
            </a:endParaRPr>
          </a:p>
          <a:p>
            <a:pPr marL="0" algn="just"/>
            <a:r>
              <a:rPr lang="en-US" sz="1800" b="1" dirty="0">
                <a:solidFill>
                  <a:srgbClr val="273239"/>
                </a:solidFill>
                <a:latin typeface="urw-din"/>
              </a:rPr>
              <a:t>Non-reversibility, or one-way function. </a:t>
            </a:r>
            <a:r>
              <a:rPr lang="en-US" sz="1800" dirty="0">
                <a:solidFill>
                  <a:srgbClr val="273239"/>
                </a:solidFill>
                <a:latin typeface="urw-din"/>
              </a:rPr>
              <a:t>A good hash should make it very hard to reconstruct the original password from the output or hash.</a:t>
            </a:r>
            <a:endParaRPr lang="en-US" sz="1800" dirty="0">
              <a:solidFill>
                <a:srgbClr val="273239"/>
              </a:solidFill>
              <a:latin typeface="urw-din"/>
            </a:endParaRPr>
          </a:p>
          <a:p>
            <a:pPr algn="just">
              <a:buNone/>
            </a:pPr>
            <a:endParaRPr lang="en-US" sz="1800" dirty="0">
              <a:solidFill>
                <a:srgbClr val="273239"/>
              </a:solidFill>
              <a:latin typeface="urw-din"/>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Hash Function(CO4)</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2"/>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0"/>
            <a:ext cx="8610600" cy="4876800"/>
          </a:xfrm>
        </p:spPr>
        <p:txBody>
          <a:bodyPr>
            <a:normAutofit/>
          </a:bodyPr>
          <a:lstStyle/>
          <a:p>
            <a:pPr algn="just"/>
            <a:r>
              <a:rPr lang="en-US" sz="2100" b="1" dirty="0"/>
              <a:t>Diffusion, or avalanche effect</a:t>
            </a:r>
            <a:r>
              <a:rPr lang="en-US" sz="2100" dirty="0"/>
              <a:t>. A change in just one bit of the original password should result in change to half the bits of its hash. In other words, when a password is changed slightly, the output of enciphered text should change significantly and unpredictably.</a:t>
            </a:r>
            <a:endParaRPr lang="en-US" sz="2100" dirty="0"/>
          </a:p>
          <a:p>
            <a:pPr algn="just"/>
            <a:r>
              <a:rPr lang="en-US" sz="2100" b="1" dirty="0"/>
              <a:t>Determinism.</a:t>
            </a:r>
            <a:r>
              <a:rPr lang="en-US" sz="2100" dirty="0"/>
              <a:t> A given password must always generate the same hash value or enciphered text.</a:t>
            </a:r>
            <a:endParaRPr lang="en-US" sz="2100" dirty="0"/>
          </a:p>
          <a:p>
            <a:pPr algn="just"/>
            <a:r>
              <a:rPr lang="en-US" sz="2100" b="1" dirty="0"/>
              <a:t>Collision resistance.</a:t>
            </a:r>
            <a:r>
              <a:rPr lang="en-US" sz="2100" dirty="0"/>
              <a:t> It should be hard to find two different passwords that hash to the same enciphered text.</a:t>
            </a:r>
            <a:endParaRPr lang="en-US" sz="2100" dirty="0"/>
          </a:p>
          <a:p>
            <a:pPr algn="just"/>
            <a:r>
              <a:rPr lang="en-US" sz="2100" b="1" dirty="0"/>
              <a:t>Non-predictable.</a:t>
            </a:r>
            <a:r>
              <a:rPr lang="en-US" sz="2100" dirty="0"/>
              <a:t> The hash value should not be predictable from the password.</a:t>
            </a:r>
            <a:endParaRPr lang="en-US" sz="21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Hash Function </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27342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Public-key Distribution</a:t>
            </a:r>
            <a:endParaRPr lang="en-US" sz="3000" dirty="0">
              <a:ea typeface="+mn-lt"/>
              <a:cs typeface="+mn-lt"/>
            </a:endParaRPr>
          </a:p>
        </p:txBody>
      </p:sp>
      <p:pic>
        <p:nvPicPr>
          <p:cNvPr id="15"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D5AA52C4-71D4-4138-9BB8-40398FF956BD}" type="datetime1">
              <a:rPr lang="en-US" smtClean="0"/>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Sujeet Singh Bhadouria          Cyber security ANC0301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
        <p:nvSpPr>
          <p:cNvPr id="13" name="TextBox 12"/>
          <p:cNvSpPr txBox="1"/>
          <p:nvPr/>
        </p:nvSpPr>
        <p:spPr>
          <a:xfrm>
            <a:off x="304800" y="1143000"/>
            <a:ext cx="8610600" cy="4801314"/>
          </a:xfrm>
          <a:prstGeom prst="rect">
            <a:avLst/>
          </a:prstGeom>
          <a:noFill/>
        </p:spPr>
        <p:txBody>
          <a:bodyPr wrap="square">
            <a:spAutoFit/>
          </a:bodyPr>
          <a:lstStyle/>
          <a:p>
            <a:r>
              <a:rPr lang="en-US" b="0" i="0" dirty="0">
                <a:effectLst/>
                <a:latin typeface="urw-din"/>
              </a:rPr>
              <a:t>In cryptography it is a very tedious task to distribute the public and private key between sender and receiver. If key is known to the third party (forger/eavesdropper) then the whole security mechanism becomes worthless. </a:t>
            </a:r>
            <a:endParaRPr lang="en-US" b="0" i="0" dirty="0">
              <a:effectLst/>
              <a:latin typeface="urw-din"/>
            </a:endParaRPr>
          </a:p>
          <a:p>
            <a:r>
              <a:rPr lang="en-US" b="0" i="0" dirty="0">
                <a:effectLst/>
                <a:latin typeface="urw-din"/>
              </a:rPr>
              <a:t>So, there comes the need to secure the exchange of keys.</a:t>
            </a:r>
            <a:endParaRPr lang="en-US" b="0" i="0" dirty="0">
              <a:effectLst/>
              <a:latin typeface="urw-din"/>
            </a:endParaRPr>
          </a:p>
          <a:p>
            <a:pPr algn="l" fontAlgn="base"/>
            <a:r>
              <a:rPr lang="en-US" b="0" i="0" dirty="0">
                <a:effectLst/>
                <a:latin typeface="urw-din"/>
              </a:rPr>
              <a:t>Public key can be distributed in 4 ways: Public announcement, Publicly available directory, Public-key authority, and Public-key certificates. These are explained as following below.</a:t>
            </a:r>
            <a:endParaRPr lang="en-US" b="0" i="0" dirty="0">
              <a:effectLst/>
              <a:latin typeface="urw-din"/>
            </a:endParaRPr>
          </a:p>
          <a:p>
            <a:pPr algn="l" fontAlgn="base">
              <a:buFont typeface="+mj-lt"/>
              <a:buAutoNum type="arabicPeriod"/>
            </a:pPr>
            <a:r>
              <a:rPr lang="en-US" b="1" i="0" dirty="0">
                <a:effectLst/>
                <a:latin typeface="urw-din"/>
              </a:rPr>
              <a:t>Public Announcement:</a:t>
            </a:r>
            <a:br>
              <a:rPr lang="en-US" b="0" i="0" dirty="0">
                <a:effectLst/>
                <a:latin typeface="urw-din"/>
              </a:rPr>
            </a:br>
            <a:r>
              <a:rPr lang="en-US" b="0" i="0" dirty="0">
                <a:effectLst/>
                <a:latin typeface="urw-din"/>
              </a:rPr>
              <a:t>Here the public key is broadcasted to everyone. Major weakness of this method is forgery. Anyone can create a key claiming to be someone else and broadcast it. Until forgery is discovered can masquerade as claimed user.</a:t>
            </a:r>
            <a:endParaRPr lang="en-US" b="0" i="0" dirty="0">
              <a:effectLst/>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latin typeface="Calibri (Body)"/>
            </a:endParaRPr>
          </a:p>
        </p:txBody>
      </p:sp>
      <p:pic>
        <p:nvPicPr>
          <p:cNvPr id="7" name="Picture 6"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0" y="3893616"/>
            <a:ext cx="3589331" cy="2354784"/>
          </a:xfrm>
          <a:prstGeom prst="rect">
            <a:avLst/>
          </a:prstGeom>
        </p:spPr>
      </p:pic>
    </p:spTree>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Public-key Distribution</a:t>
            </a:r>
            <a:endParaRPr lang="en-US" sz="3000" dirty="0">
              <a:ea typeface="+mn-lt"/>
              <a:cs typeface="+mn-lt"/>
            </a:endParaRPr>
          </a:p>
        </p:txBody>
      </p:sp>
      <p:pic>
        <p:nvPicPr>
          <p:cNvPr id="15"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6"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7"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D5AA52C4-71D4-4138-9BB8-40398FF956BD}" type="datetime1">
              <a:rPr lang="en-US" smtClean="0"/>
            </a:fld>
            <a:endParaRPr lang="en-US" dirty="0"/>
          </a:p>
        </p:txBody>
      </p:sp>
      <p:sp>
        <p:nvSpPr>
          <p:cNvPr id="3" name="Footer Placeholder 2"/>
          <p:cNvSpPr>
            <a:spLocks noGrp="1"/>
          </p:cNvSpPr>
          <p:nvPr>
            <p:ph type="ftr" sz="quarter" idx="11"/>
          </p:nvPr>
        </p:nvSpPr>
        <p:spPr>
          <a:xfrm>
            <a:off x="1600200" y="6356350"/>
            <a:ext cx="6096000" cy="365125"/>
          </a:xfrm>
        </p:spPr>
        <p:txBody>
          <a:bodyPr/>
          <a:lstStyle/>
          <a:p>
            <a:r>
              <a:rPr lang="en-US"/>
              <a:t>Sujeet Singh Bhadouria          Cyber security ANC0301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dirty="0"/>
          </a:p>
        </p:txBody>
      </p:sp>
      <p:sp>
        <p:nvSpPr>
          <p:cNvPr id="13" name="TextBox 12"/>
          <p:cNvSpPr txBox="1"/>
          <p:nvPr/>
        </p:nvSpPr>
        <p:spPr>
          <a:xfrm>
            <a:off x="304800" y="1143000"/>
            <a:ext cx="8610600" cy="7017306"/>
          </a:xfrm>
          <a:prstGeom prst="rect">
            <a:avLst/>
          </a:prstGeom>
          <a:noFill/>
        </p:spPr>
        <p:txBody>
          <a:bodyPr wrap="square">
            <a:spAutoFit/>
          </a:bodyPr>
          <a:lstStyle/>
          <a:p>
            <a:pPr fontAlgn="base"/>
            <a:r>
              <a:rPr lang="en-US" b="1" i="0" dirty="0">
                <a:effectLst/>
                <a:latin typeface="urw-din"/>
              </a:rPr>
              <a:t>2. Publicly Available Directory:</a:t>
            </a:r>
            <a:br>
              <a:rPr lang="en-US" b="0" i="0" dirty="0">
                <a:effectLst/>
                <a:latin typeface="urw-din"/>
              </a:rPr>
            </a:br>
            <a:r>
              <a:rPr lang="en-US" b="0" i="0" dirty="0">
                <a:effectLst/>
                <a:latin typeface="urw-din"/>
              </a:rPr>
              <a:t>In this type, the public key is stored at a public directory. Directories are trusted here, with properties like Participant Registration, access and allow to modify values at any time, contains entries like {name, public-key}.Directories can be accessed electronically still vulnerable to forgery or tampering.</a:t>
            </a:r>
            <a:endParaRPr lang="en-US" b="0" i="0" dirty="0">
              <a:effectLst/>
              <a:latin typeface="urw-din"/>
            </a:endParaRPr>
          </a:p>
          <a:p>
            <a:pPr fontAlgn="base"/>
            <a:endParaRPr lang="en-US" b="0" i="0" dirty="0">
              <a:effectLst/>
              <a:latin typeface="urw-din"/>
            </a:endParaRPr>
          </a:p>
          <a:p>
            <a:pPr fontAlgn="base"/>
            <a:r>
              <a:rPr lang="en-US" b="1" i="0" dirty="0">
                <a:effectLst/>
                <a:latin typeface="urw-din"/>
              </a:rPr>
              <a:t>3. Public Key Authority:</a:t>
            </a:r>
            <a:br>
              <a:rPr lang="en-US" b="0" i="0" dirty="0">
                <a:effectLst/>
                <a:latin typeface="urw-din"/>
              </a:rPr>
            </a:br>
            <a:r>
              <a:rPr lang="en-US" b="0" i="0" dirty="0">
                <a:effectLst/>
                <a:latin typeface="urw-din"/>
              </a:rPr>
              <a:t>It is similar to the directory but, improve security by tightening control over distribution of keys from directory. It requires users to know public key for the directory. Whenever the keys are needed, a real-time access to directory is made by the user to obtain any desired public key securely.</a:t>
            </a:r>
            <a:endParaRPr lang="en-US" b="0" i="0" dirty="0">
              <a:effectLst/>
              <a:latin typeface="urw-din"/>
            </a:endParaRPr>
          </a:p>
          <a:p>
            <a:pPr fontAlgn="base"/>
            <a:endParaRPr lang="en-US" b="0" i="0" dirty="0">
              <a:effectLst/>
              <a:latin typeface="urw-din"/>
            </a:endParaRPr>
          </a:p>
          <a:p>
            <a:pPr fontAlgn="base"/>
            <a:r>
              <a:rPr lang="en-US" dirty="0">
                <a:latin typeface="urw-din"/>
              </a:rPr>
              <a:t>4. </a:t>
            </a:r>
            <a:r>
              <a:rPr lang="en-US" b="1" i="0" dirty="0">
                <a:effectLst/>
                <a:latin typeface="urw-din"/>
              </a:rPr>
              <a:t>Public Certification:</a:t>
            </a:r>
            <a:br>
              <a:rPr lang="en-US" b="0" i="0" dirty="0">
                <a:effectLst/>
                <a:latin typeface="urw-din"/>
              </a:rPr>
            </a:br>
            <a:r>
              <a:rPr lang="en-US" b="0" i="0" dirty="0">
                <a:effectLst/>
                <a:latin typeface="urw-din"/>
              </a:rPr>
              <a:t>This time authority provides a certificate (which binds identity to the public key) to allow key exchange without real-time access to the public authority each time. The certificate is accompanied with some other info such as period of validity, rights of use etc. All of this content is signed by the trusted Public-Key or Certificate Authority (CA) and it can be verified by anyone possessing the authority’s public-key.</a:t>
            </a:r>
            <a:endParaRPr lang="en-US" b="0" i="0" dirty="0">
              <a:effectLst/>
              <a:latin typeface="urw-din"/>
            </a:endParaRPr>
          </a:p>
          <a:p>
            <a:endParaRPr lang="en-US" b="0" i="0" dirty="0">
              <a:solidFill>
                <a:srgbClr val="273239"/>
              </a:solidFill>
              <a:effectLst/>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US" dirty="0">
              <a:solidFill>
                <a:srgbClr val="273239"/>
              </a:solidFill>
              <a:latin typeface="urw-din"/>
            </a:endParaRPr>
          </a:p>
          <a:p>
            <a:endParaRPr lang="en-IN" dirty="0">
              <a:latin typeface="Calibri (Body)"/>
            </a:endParaRPr>
          </a:p>
        </p:txBody>
      </p:sp>
    </p:spTree>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fontScale="92500"/>
          </a:bodyPr>
          <a:lstStyle/>
          <a:p>
            <a:pPr marL="0" indent="0" algn="just">
              <a:buNone/>
            </a:pPr>
            <a:r>
              <a:rPr lang="en-US" sz="2400" b="1" dirty="0"/>
              <a:t>DES Algorithm</a:t>
            </a:r>
            <a:endParaRPr lang="en-US" sz="2400" b="1" dirty="0"/>
          </a:p>
          <a:p>
            <a:pPr marL="0" indent="0" algn="just">
              <a:buNone/>
            </a:pPr>
            <a:r>
              <a:rPr lang="en-US" sz="2400" dirty="0"/>
              <a:t>This is the most common encryption. It mainly consists of two common inputs in the encryption function, which includes the key and the plain text. </a:t>
            </a:r>
            <a:endParaRPr lang="en-US" sz="2400" dirty="0"/>
          </a:p>
          <a:p>
            <a:pPr marL="0" indent="0" algn="just">
              <a:buNone/>
            </a:pPr>
            <a:r>
              <a:rPr lang="en-US" sz="2400" dirty="0"/>
              <a:t>The plain text must be a 64-bit combination in length where the key should be having a length of 56 bits. </a:t>
            </a:r>
            <a:endParaRPr lang="en-US" sz="2400" dirty="0"/>
          </a:p>
          <a:p>
            <a:pPr marL="0" indent="0" algn="just">
              <a:buNone/>
            </a:pPr>
            <a:r>
              <a:rPr lang="en-US" sz="2400" dirty="0"/>
              <a:t>The 64 bits of plain text will first go through initial permutation which can then rearrange the bits. Second, a 16 round of a similar function is articulated.</a:t>
            </a:r>
            <a:endParaRPr lang="en-US" sz="2400" dirty="0"/>
          </a:p>
          <a:p>
            <a:pPr marL="0" indent="0" algn="just">
              <a:buNone/>
            </a:pPr>
            <a:r>
              <a:rPr lang="en-US" sz="2400" dirty="0"/>
              <a:t>This will include both permutation and substitution functionalities. This is then followed by a pre-output which is swapped at 32 bits position and passes through a final permutation so as to come up with an end set of 64-bit text cipher. </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ea typeface="+mn-lt"/>
                <a:cs typeface="+mn-lt"/>
              </a:rPr>
              <a:t>Data Encryption Standard (DES) CO4</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4" name="Text Box 4"/>
          <p:cNvSpPr txBox="1">
            <a:spLocks noChangeArrowheads="1"/>
          </p:cNvSpPr>
          <p:nvPr/>
        </p:nvSpPr>
        <p:spPr bwMode="auto">
          <a:xfrm>
            <a:off x="8229310" y="6248400"/>
            <a:ext cx="184731" cy="400110"/>
          </a:xfrm>
          <a:prstGeom prst="rect">
            <a:avLst/>
          </a:prstGeom>
          <a:noFill/>
          <a:ln w="9525">
            <a:noFill/>
            <a:miter lim="800000"/>
          </a:ln>
        </p:spPr>
        <p:txBody>
          <a:bodyPr wrap="none">
            <a:spAutoFit/>
          </a:bodyPr>
          <a:lstStyle/>
          <a:p>
            <a:pPr algn="ctr">
              <a:defRPr/>
            </a:pPr>
            <a:endParaRPr lang="en-US" altLang="en-US" sz="2000" b="0" i="0" dirty="0">
              <a:latin typeface="Calibri (Body)"/>
            </a:endParaRPr>
          </a:p>
        </p:txBody>
      </p:sp>
      <p:sp>
        <p:nvSpPr>
          <p:cNvPr id="929797" name="Rectangle 5"/>
          <p:cNvSpPr>
            <a:spLocks noChangeArrowheads="1"/>
          </p:cNvSpPr>
          <p:nvPr/>
        </p:nvSpPr>
        <p:spPr bwMode="auto">
          <a:xfrm>
            <a:off x="609600" y="1295400"/>
            <a:ext cx="7772400" cy="1754326"/>
          </a:xfrm>
          <a:prstGeom prst="rect">
            <a:avLst/>
          </a:prstGeom>
          <a:noFill/>
          <a:ln w="9525">
            <a:noFill/>
            <a:miter lim="800000"/>
          </a:ln>
          <a:effectLst/>
        </p:spPr>
        <p:txBody>
          <a:bodyPr wrap="square" anchor="ctr">
            <a:spAutoFit/>
          </a:bodyPr>
          <a:lstStyle/>
          <a:p>
            <a:pPr algn="just">
              <a:lnSpc>
                <a:spcPct val="150000"/>
              </a:lnSpc>
              <a:defRPr/>
            </a:pPr>
            <a:r>
              <a:rPr lang="en-US" sz="2400" b="0" i="0" dirty="0">
                <a:latin typeface="Calibri (Body)"/>
              </a:rPr>
              <a:t>The encryption process is made of two permutations (P-boxes), which we call initial and final permutations, and sixteen </a:t>
            </a:r>
            <a:r>
              <a:rPr lang="en-US" sz="2400" b="0" i="0" dirty="0" err="1">
                <a:latin typeface="Calibri (Body)"/>
              </a:rPr>
              <a:t>Feistel</a:t>
            </a:r>
            <a:r>
              <a:rPr lang="en-US" sz="2400" b="0" i="0" dirty="0">
                <a:latin typeface="Calibri (Body)"/>
              </a:rPr>
              <a:t> rounds. </a:t>
            </a:r>
            <a:endParaRPr lang="en-US" sz="2400" b="0" i="0" dirty="0">
              <a:latin typeface="Calibri (Body)"/>
            </a:endParaRPr>
          </a:p>
        </p:txBody>
      </p:sp>
      <p:pic>
        <p:nvPicPr>
          <p:cNvPr id="44036" name="Picture 8"/>
          <p:cNvPicPr>
            <a:picLocks noChangeAspect="1" noChangeArrowheads="1"/>
          </p:cNvPicPr>
          <p:nvPr/>
        </p:nvPicPr>
        <p:blipFill>
          <a:blip r:embed="rId1"/>
          <a:srcRect/>
          <a:stretch>
            <a:fillRect/>
          </a:stretch>
        </p:blipFill>
        <p:spPr bwMode="auto">
          <a:xfrm>
            <a:off x="2667000" y="3124200"/>
            <a:ext cx="5047008" cy="3200400"/>
          </a:xfrm>
          <a:prstGeom prst="rect">
            <a:avLst/>
          </a:prstGeom>
          <a:noFill/>
          <a:ln w="9525">
            <a:noFill/>
            <a:miter lim="800000"/>
            <a:headEnd/>
            <a:tailEnd/>
          </a:ln>
        </p:spPr>
      </p:pic>
      <p:sp>
        <p:nvSpPr>
          <p:cNvPr id="10" name="Text Box 9"/>
          <p:cNvSpPr txBox="1">
            <a:spLocks noChangeArrowheads="1"/>
          </p:cNvSpPr>
          <p:nvPr/>
        </p:nvSpPr>
        <p:spPr bwMode="auto">
          <a:xfrm>
            <a:off x="3657600" y="2514600"/>
            <a:ext cx="4191000"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pPr algn="ctr">
              <a:defRPr/>
            </a:pPr>
            <a:r>
              <a:rPr lang="en-US" altLang="en-US" b="1" i="0" dirty="0">
                <a:solidFill>
                  <a:schemeClr val="folHlink"/>
                </a:solidFill>
                <a:latin typeface="Calibri (Body)"/>
              </a:rPr>
              <a:t> </a:t>
            </a:r>
            <a:r>
              <a:rPr lang="en-US" altLang="en-US" sz="2400" b="1" i="0" dirty="0">
                <a:latin typeface="Calibri (Body)"/>
              </a:rPr>
              <a:t>General structure of DES</a:t>
            </a:r>
            <a:endParaRPr lang="en-US" altLang="en-US" sz="2400" b="1" i="0" dirty="0">
              <a:latin typeface="Calibri (Body)"/>
            </a:endParaRPr>
          </a:p>
        </p:txBody>
      </p:sp>
      <p:sp>
        <p:nvSpPr>
          <p:cNvPr id="13"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Data Encryption Standard (DES) CO4</a:t>
            </a:r>
            <a:endParaRPr lang="en-US" sz="3000" dirty="0">
              <a:ea typeface="+mn-lt"/>
              <a:cs typeface="+mn-lt"/>
            </a:endParaRPr>
          </a:p>
          <a:p>
            <a:pPr algn="ctr" eaLnBrk="0" hangingPunct="0">
              <a:defRPr/>
            </a:pPr>
            <a:endParaRPr lang="en-US" altLang="en-US" sz="1400" b="1" baseline="0" dirty="0">
              <a:solidFill>
                <a:schemeClr val="tx1"/>
              </a:solidFill>
              <a:latin typeface="Calibri (Body)"/>
            </a:endParaRPr>
          </a:p>
        </p:txBody>
      </p:sp>
      <p:pic>
        <p:nvPicPr>
          <p:cNvPr id="44039" name="Picture 2" descr="E:\NIET\Project\xLogo11.png.pagespeed.ic.pydHLuCQEZ.png"/>
          <p:cNvPicPr>
            <a:picLocks noChangeAspect="1" noChangeArrowheads="1"/>
          </p:cNvPicPr>
          <p:nvPr/>
        </p:nvPicPr>
        <p:blipFill>
          <a:blip r:embed="rId2"/>
          <a:srcRect/>
          <a:stretch>
            <a:fillRect/>
          </a:stretch>
        </p:blipFill>
        <p:spPr bwMode="auto">
          <a:xfrm>
            <a:off x="0" y="6614"/>
            <a:ext cx="1377678" cy="803537"/>
          </a:xfrm>
          <a:prstGeom prst="rect">
            <a:avLst/>
          </a:prstGeom>
          <a:noFill/>
          <a:ln w="9525">
            <a:noFill/>
            <a:miter lim="800000"/>
            <a:headEnd/>
            <a:tailEnd/>
          </a:ln>
        </p:spPr>
      </p:pic>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2E4E9919-CC21-4F77-BEF7-84765CABD689}" type="slidenum">
              <a:rPr lang="en-US" sz="1200" b="0" i="0" baseline="0">
                <a:solidFill>
                  <a:schemeClr val="tx1">
                    <a:tint val="75000"/>
                  </a:schemeClr>
                </a:solidFill>
                <a:latin typeface="Calibri (Body)"/>
                <a:cs typeface="+mn-cs"/>
              </a:rPr>
            </a:fld>
            <a:endParaRPr lang="en-US" sz="120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AE994241-85ED-4858-B819-E1FA80EFB8D2}" type="datetime1">
              <a:rPr lang="en-US" smtClean="0"/>
            </a:fld>
            <a:endParaRPr lang="en-US"/>
          </a:p>
        </p:txBody>
      </p:sp>
      <p:sp>
        <p:nvSpPr>
          <p:cNvPr id="3" name="Footer Placeholder 2"/>
          <p:cNvSpPr>
            <a:spLocks noGrp="1"/>
          </p:cNvSpPr>
          <p:nvPr>
            <p:ph type="ftr" sz="quarter" idx="11"/>
          </p:nvPr>
        </p:nvSpPr>
        <p:spPr>
          <a:xfrm>
            <a:off x="2605292" y="6314276"/>
            <a:ext cx="5111476" cy="449271"/>
          </a:xfrm>
        </p:spPr>
        <p:txBody>
          <a:bodyPr/>
          <a:lstStyle/>
          <a:p>
            <a:r>
              <a:rPr lang="en-US"/>
              <a:t>Sujeet Singh Bhadouria            Cyber security ANC0301                                     Unit 4</a:t>
            </a:r>
            <a:endParaRPr lang="en-US" dirty="0"/>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4036"/>
                                        </p:tgtEl>
                                        <p:attrNameLst>
                                          <p:attrName>style.visibility</p:attrName>
                                        </p:attrNameLst>
                                      </p:cBhvr>
                                      <p:to>
                                        <p:strVal val="visible"/>
                                      </p:to>
                                    </p:set>
                                    <p:anim calcmode="lin" valueType="num">
                                      <p:cBhvr additive="base">
                                        <p:cTn id="13" dur="500" fill="hold"/>
                                        <p:tgtEl>
                                          <p:spTgt spid="44036"/>
                                        </p:tgtEl>
                                        <p:attrNameLst>
                                          <p:attrName>ppt_x</p:attrName>
                                        </p:attrNameLst>
                                      </p:cBhvr>
                                      <p:tavLst>
                                        <p:tav tm="0">
                                          <p:val>
                                            <p:strVal val="#ppt_x"/>
                                          </p:val>
                                        </p:tav>
                                        <p:tav tm="100000">
                                          <p:val>
                                            <p:strVal val="#ppt_x"/>
                                          </p:val>
                                        </p:tav>
                                      </p:tavLst>
                                    </p:anim>
                                    <p:anim calcmode="lin" valueType="num">
                                      <p:cBhvr additive="base">
                                        <p:cTn id="14" dur="500" fill="hold"/>
                                        <p:tgtEl>
                                          <p:spTgt spid="440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ChangeArrowheads="1"/>
          </p:cNvSpPr>
          <p:nvPr/>
        </p:nvSpPr>
        <p:spPr bwMode="gray">
          <a:xfrm>
            <a:off x="711200" y="0"/>
            <a:ext cx="31750" cy="1052513"/>
          </a:xfrm>
          <a:prstGeom prst="rect">
            <a:avLst/>
          </a:prstGeom>
          <a:solidFill>
            <a:schemeClr val="bg2"/>
          </a:solidFill>
          <a:ln w="9525">
            <a:noFill/>
            <a:miter lim="800000"/>
          </a:ln>
        </p:spPr>
        <p:txBody>
          <a:bodyPr wrap="none" anchor="ctr"/>
          <a:lstStyle/>
          <a:p>
            <a:pPr algn="ctr"/>
            <a:endParaRPr kumimoji="1" lang="en-US" altLang="en-US" sz="2400" b="0">
              <a:latin typeface="Tahoma" panose="020B0604030504040204" pitchFamily="34" charset="0"/>
            </a:endParaRPr>
          </a:p>
        </p:txBody>
      </p:sp>
      <p:sp>
        <p:nvSpPr>
          <p:cNvPr id="45059" name="Rectangle 9"/>
          <p:cNvSpPr>
            <a:spLocks noChangeArrowheads="1"/>
          </p:cNvSpPr>
          <p:nvPr/>
        </p:nvSpPr>
        <p:spPr bwMode="auto">
          <a:xfrm>
            <a:off x="228600" y="914400"/>
            <a:ext cx="8686800" cy="369332"/>
          </a:xfrm>
          <a:prstGeom prst="rect">
            <a:avLst/>
          </a:prstGeom>
          <a:solidFill>
            <a:schemeClr val="bg1"/>
          </a:solidFill>
          <a:ln w="9525">
            <a:noFill/>
            <a:miter lim="800000"/>
          </a:ln>
        </p:spPr>
        <p:txBody>
          <a:bodyPr>
            <a:spAutoFit/>
          </a:bodyPr>
          <a:lstStyle/>
          <a:p>
            <a:pPr algn="just"/>
            <a:endParaRPr lang="en-US" altLang="en-US" dirty="0">
              <a:latin typeface="Calibri (Body)"/>
            </a:endParaRPr>
          </a:p>
        </p:txBody>
      </p:sp>
      <p:pic>
        <p:nvPicPr>
          <p:cNvPr id="45060" name="Picture 11"/>
          <p:cNvPicPr>
            <a:picLocks noChangeAspect="1" noChangeArrowheads="1"/>
          </p:cNvPicPr>
          <p:nvPr/>
        </p:nvPicPr>
        <p:blipFill>
          <a:blip r:embed="rId1"/>
          <a:srcRect/>
          <a:stretch>
            <a:fillRect/>
          </a:stretch>
        </p:blipFill>
        <p:spPr bwMode="auto">
          <a:xfrm>
            <a:off x="1219200" y="1828800"/>
            <a:ext cx="6629400" cy="3886200"/>
          </a:xfrm>
          <a:prstGeom prst="rect">
            <a:avLst/>
          </a:prstGeom>
          <a:noFill/>
          <a:ln w="9525">
            <a:noFill/>
            <a:miter lim="800000"/>
            <a:headEnd/>
            <a:tailEnd/>
          </a:ln>
        </p:spPr>
      </p:pic>
      <p:sp>
        <p:nvSpPr>
          <p:cNvPr id="45061" name="Text Box 12"/>
          <p:cNvSpPr txBox="1">
            <a:spLocks noChangeArrowheads="1"/>
          </p:cNvSpPr>
          <p:nvPr/>
        </p:nvSpPr>
        <p:spPr bwMode="auto">
          <a:xfrm>
            <a:off x="1219200" y="990600"/>
            <a:ext cx="5384807" cy="46166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r>
              <a:rPr lang="en-US" altLang="en-US" sz="2400" b="1" dirty="0">
                <a:latin typeface="Calibri (Body)"/>
              </a:rPr>
              <a:t>Initial and final permutation steps in DES</a:t>
            </a:r>
            <a:endParaRPr lang="en-US" altLang="en-US" sz="2400" b="1" dirty="0">
              <a:latin typeface="Calibri (Body)"/>
            </a:endParaRPr>
          </a:p>
        </p:txBody>
      </p:sp>
      <p:pic>
        <p:nvPicPr>
          <p:cNvPr id="45063" name="Picture 2" descr="E:\NIET\Project\xLogo11.png.pagespeed.ic.pydHLuCQEZ.png"/>
          <p:cNvPicPr>
            <a:picLocks noChangeAspect="1" noChangeArrowheads="1"/>
          </p:cNvPicPr>
          <p:nvPr/>
        </p:nvPicPr>
        <p:blipFill>
          <a:blip r:embed="rId2"/>
          <a:srcRect/>
          <a:stretch>
            <a:fillRect/>
          </a:stretch>
        </p:blipFill>
        <p:spPr bwMode="auto">
          <a:xfrm>
            <a:off x="0" y="20638"/>
            <a:ext cx="1447800" cy="817562"/>
          </a:xfrm>
          <a:prstGeom prst="rect">
            <a:avLst/>
          </a:prstGeom>
          <a:noFill/>
          <a:ln w="9525">
            <a:noFill/>
            <a:miter lim="800000"/>
            <a:headEnd/>
            <a:tailEnd/>
          </a:ln>
        </p:spPr>
      </p:pic>
      <p:sp>
        <p:nvSpPr>
          <p:cNvPr id="12"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Data Encryption Standard (DES) </a:t>
            </a:r>
            <a:endParaRPr lang="en-US" sz="3000">
              <a:ea typeface="+mn-lt"/>
              <a:cs typeface="+mn-lt"/>
            </a:endParaRPr>
          </a:p>
          <a:p>
            <a:pPr algn="ctr" eaLnBrk="0" hangingPunct="0">
              <a:defRPr/>
            </a:pPr>
            <a:endParaRPr lang="en-US" altLang="en-US" sz="3000" dirty="0">
              <a:ea typeface="+mn-lt"/>
              <a:cs typeface="+mn-lt"/>
            </a:endParaRPr>
          </a:p>
        </p:txBody>
      </p:sp>
      <p:sp>
        <p:nvSpPr>
          <p:cNvPr id="2" name="Date Placeholder 1"/>
          <p:cNvSpPr>
            <a:spLocks noGrp="1"/>
          </p:cNvSpPr>
          <p:nvPr>
            <p:ph type="dt" sz="half" idx="10"/>
          </p:nvPr>
        </p:nvSpPr>
        <p:spPr/>
        <p:txBody>
          <a:bodyPr/>
          <a:lstStyle/>
          <a:p>
            <a:fld id="{80DE672F-C2DA-49ED-BB73-75AA6A9B95C7}" type="datetime1">
              <a:rPr lang="en-US" smtClean="0"/>
            </a:fld>
            <a:endParaRPr lang="en-US"/>
          </a:p>
        </p:txBody>
      </p:sp>
      <p:sp>
        <p:nvSpPr>
          <p:cNvPr id="3" name="Footer Placeholder 2"/>
          <p:cNvSpPr>
            <a:spLocks noGrp="1"/>
          </p:cNvSpPr>
          <p:nvPr>
            <p:ph type="ftr" sz="quarter" idx="11"/>
          </p:nvPr>
        </p:nvSpPr>
        <p:spPr>
          <a:xfrm>
            <a:off x="2577243" y="6328301"/>
            <a:ext cx="4816960" cy="449272"/>
          </a:xfrm>
        </p:spPr>
        <p:txBody>
          <a:bodyPr/>
          <a:lstStyle/>
          <a:p>
            <a:r>
              <a:rPr lang="en-US" dirty="0"/>
              <a:t>Sujeet Singh Bhadouria            Cyber security ANC0301                                     Unit 4</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196751"/>
            <a:ext cx="8280920" cy="5028235"/>
          </a:xfrm>
        </p:spPr>
        <p:txBody>
          <a:bodyPr>
            <a:noAutofit/>
          </a:bodyPr>
          <a:lstStyle/>
          <a:p>
            <a:pPr marL="0" indent="0" algn="just">
              <a:buNone/>
            </a:pPr>
            <a:r>
              <a:rPr lang="en-US" sz="1600" b="1" dirty="0">
                <a:cs typeface="Calibri" panose="020F0502020204030204" charset="0"/>
              </a:rPr>
              <a:t>Secure System Development: </a:t>
            </a:r>
            <a:endParaRPr lang="en-US" sz="1600" b="1" dirty="0">
              <a:cs typeface="Calibri" panose="020F0502020204030204" charset="0"/>
            </a:endParaRPr>
          </a:p>
          <a:p>
            <a:pPr marL="0" indent="0" algn="just" fontAlgn="t">
              <a:lnSpc>
                <a:spcPct val="150000"/>
              </a:lnSpc>
              <a:spcBef>
                <a:spcPts val="0"/>
              </a:spcBef>
              <a:spcAft>
                <a:spcPts val="1000"/>
              </a:spcAft>
              <a:buSzPts val="1200"/>
              <a:buNone/>
              <a:tabLst>
                <a:tab pos="1533525" algn="l"/>
              </a:tabLst>
            </a:pPr>
            <a:r>
              <a:rPr lang="en-US" sz="1600" dirty="0">
                <a:cs typeface="Calibri" panose="020F0502020204030204" charset="0"/>
              </a:rPr>
              <a:t>Application Development Security, Architecture &amp; Design, Security Issues in Hardware: Data Storage and Downloadable Devices, Mobile Protection, Security Threats involving in social media, Physical Security of IT Assets, Access Control, CCTV and Intrusion Detection Systems, Backup Security Measures.</a:t>
            </a:r>
            <a:endParaRPr lang="en-US" sz="1600" dirty="0">
              <a:cs typeface="Calibri" panose="020F0502020204030204" charset="0"/>
            </a:endParaRPr>
          </a:p>
          <a:p>
            <a:pPr marL="0" indent="0" algn="just">
              <a:buNone/>
            </a:pPr>
            <a:r>
              <a:rPr lang="en-US" sz="1600" b="1" dirty="0">
                <a:cs typeface="Calibri" panose="020F0502020204030204" charset="0"/>
              </a:rPr>
              <a:t>Cryptography and Network Security: </a:t>
            </a:r>
            <a:endParaRPr lang="en-US" sz="1600" b="1" dirty="0">
              <a:cs typeface="Calibri" panose="020F0502020204030204" charset="0"/>
            </a:endParaRPr>
          </a:p>
          <a:p>
            <a:pPr algn="just" fontAlgn="t">
              <a:lnSpc>
                <a:spcPct val="150000"/>
              </a:lnSpc>
              <a:spcBef>
                <a:spcPts val="0"/>
              </a:spcBef>
              <a:spcAft>
                <a:spcPts val="1000"/>
              </a:spcAft>
              <a:buSzPts val="1200"/>
              <a:tabLst>
                <a:tab pos="1533525" algn="l"/>
              </a:tabLst>
            </a:pPr>
            <a:r>
              <a:rPr lang="en-US" sz="1600" dirty="0">
                <a:cs typeface="Calibri" panose="020F0502020204030204" charset="0"/>
              </a:rPr>
              <a:t>Public key cryptography: RSA Public Key Crypto with implementation in Python, Digital Signature Hash Functions, Public Key Distribution.</a:t>
            </a:r>
            <a:endParaRPr lang="en-IN" sz="1600" dirty="0">
              <a:cs typeface="Calibri" panose="020F0502020204030204" charset="0"/>
            </a:endParaRPr>
          </a:p>
          <a:p>
            <a:pPr algn="just" fontAlgn="t">
              <a:lnSpc>
                <a:spcPct val="150000"/>
              </a:lnSpc>
              <a:spcBef>
                <a:spcPts val="0"/>
              </a:spcBef>
              <a:spcAft>
                <a:spcPts val="1000"/>
              </a:spcAft>
              <a:buSzPts val="1200"/>
              <a:tabLst>
                <a:tab pos="1533525" algn="l"/>
              </a:tabLst>
            </a:pPr>
            <a:r>
              <a:rPr lang="en-US" sz="1600" dirty="0">
                <a:cs typeface="Calibri" panose="020F0502020204030204" charset="0"/>
              </a:rPr>
              <a:t>Symmetric key cryptography: DES (Data Encryption Standard), AES (Advanced Encryption Standard), Secure hash algorithm (SHA-1).</a:t>
            </a:r>
            <a:endParaRPr lang="en-IN" sz="1600" dirty="0">
              <a:cs typeface="Calibri" panose="020F0502020204030204" charset="0"/>
            </a:endParaRPr>
          </a:p>
          <a:p>
            <a:pPr algn="just" fontAlgn="t">
              <a:lnSpc>
                <a:spcPct val="150000"/>
              </a:lnSpc>
              <a:spcBef>
                <a:spcPts val="0"/>
              </a:spcBef>
              <a:spcAft>
                <a:spcPts val="1000"/>
              </a:spcAft>
              <a:buSzPts val="1200"/>
              <a:tabLst>
                <a:tab pos="1533525" algn="l"/>
              </a:tabLst>
            </a:pPr>
            <a:r>
              <a:rPr lang="en-US" sz="1600" dirty="0">
                <a:cs typeface="Calibri" panose="020F0502020204030204" charset="0"/>
              </a:rPr>
              <a:t>Real World Protocols: Basic Terminologies, VPN, Email Security Certificates, Transport Layer Security (TLS), IP security, DNS Security.</a:t>
            </a:r>
            <a:endParaRPr lang="en-US" sz="1600" dirty="0">
              <a:cs typeface="Calibri" panose="020F0502020204030204" charset="0"/>
            </a:endParaRPr>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35E63964-7CCD-4BBE-8E30-F1DF6BBA2BBF}"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Syllabus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12"/>
          <p:cNvSpPr txBox="1">
            <a:spLocks noChangeArrowheads="1"/>
          </p:cNvSpPr>
          <p:nvPr/>
        </p:nvSpPr>
        <p:spPr bwMode="auto">
          <a:xfrm>
            <a:off x="1447800" y="1219200"/>
            <a:ext cx="5410200" cy="52322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altLang="en-US" sz="2800" b="1" dirty="0">
                <a:latin typeface="Calibri (Body)"/>
              </a:rPr>
              <a:t>Initial and final permutation tables</a:t>
            </a:r>
            <a:endParaRPr lang="en-US" altLang="en-US" sz="2800" b="1" dirty="0">
              <a:latin typeface="Calibri (Body)"/>
            </a:endParaRPr>
          </a:p>
        </p:txBody>
      </p:sp>
      <p:pic>
        <p:nvPicPr>
          <p:cNvPr id="46083" name="Picture 13"/>
          <p:cNvPicPr>
            <a:picLocks noChangeAspect="1" noChangeArrowheads="1"/>
          </p:cNvPicPr>
          <p:nvPr/>
        </p:nvPicPr>
        <p:blipFill>
          <a:blip r:embed="rId1"/>
          <a:srcRect/>
          <a:stretch>
            <a:fillRect/>
          </a:stretch>
        </p:blipFill>
        <p:spPr bwMode="auto">
          <a:xfrm>
            <a:off x="1150938" y="1981200"/>
            <a:ext cx="7154862" cy="3657600"/>
          </a:xfrm>
          <a:prstGeom prst="rect">
            <a:avLst/>
          </a:prstGeom>
          <a:noFill/>
          <a:ln w="9525">
            <a:noFill/>
            <a:miter lim="800000"/>
            <a:headEnd/>
            <a:tailEnd/>
          </a:ln>
        </p:spPr>
      </p:pic>
      <p:pic>
        <p:nvPicPr>
          <p:cNvPr id="46085" name="Picture 2" descr="E:\NIET\Project\xLogo11.png.pagespeed.ic.pydHLuCQEZ.png"/>
          <p:cNvPicPr>
            <a:picLocks noChangeAspect="1" noChangeArrowheads="1"/>
          </p:cNvPicPr>
          <p:nvPr/>
        </p:nvPicPr>
        <p:blipFill>
          <a:blip r:embed="rId2"/>
          <a:srcRect/>
          <a:stretch>
            <a:fillRect/>
          </a:stretch>
        </p:blipFill>
        <p:spPr bwMode="auto">
          <a:xfrm>
            <a:off x="0" y="20638"/>
            <a:ext cx="1447800" cy="817562"/>
          </a:xfrm>
          <a:prstGeom prst="rect">
            <a:avLst/>
          </a:prstGeom>
          <a:noFill/>
          <a:ln w="9525">
            <a:noFill/>
            <a:miter lim="800000"/>
            <a:headEnd/>
            <a:tailEnd/>
          </a:ln>
        </p:spPr>
      </p:pic>
      <p:sp>
        <p:nvSpPr>
          <p:cNvPr id="8"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F21FD221-8214-4680-A7DF-826DA35DB39C}" type="slidenum">
              <a:rPr lang="en-US" sz="1200" b="0" i="0" baseline="0">
                <a:solidFill>
                  <a:schemeClr val="tx1">
                    <a:tint val="75000"/>
                  </a:schemeClr>
                </a:solidFill>
                <a:latin typeface="Calibri (Body)"/>
                <a:cs typeface="+mn-cs"/>
              </a:rPr>
            </a:fld>
            <a:endParaRPr lang="en-US" sz="1200" b="0" i="0" baseline="0" dirty="0">
              <a:solidFill>
                <a:schemeClr val="tx1">
                  <a:tint val="75000"/>
                </a:schemeClr>
              </a:solidFill>
              <a:latin typeface="Calibri (Body)"/>
              <a:cs typeface="+mn-cs"/>
            </a:endParaRPr>
          </a:p>
        </p:txBody>
      </p:sp>
      <p:sp>
        <p:nvSpPr>
          <p:cNvPr id="9" name="Title 1"/>
          <p:cNvSpPr txBox="1"/>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lIns="91440" tIns="45720" rIns="91440" bIns="45720" anchor="t"/>
          <a:lstStyle/>
          <a:p>
            <a:pPr algn="ctr" eaLnBrk="0" hangingPunct="0">
              <a:defRPr/>
            </a:pPr>
            <a:r>
              <a:rPr lang="en-US" sz="3000" dirty="0">
                <a:ea typeface="+mn-lt"/>
                <a:cs typeface="+mn-lt"/>
              </a:rPr>
              <a:t>Data Encryption Standard (DES)</a:t>
            </a:r>
            <a:endParaRPr lang="en-US" sz="3200" b="1" dirty="0">
              <a:solidFill>
                <a:prstClr val="black"/>
              </a:solidFill>
              <a:latin typeface="Calibri (Body)"/>
              <a:cs typeface="Arial" panose="020B0604020202020204" pitchFamily="34" charset="0"/>
            </a:endParaRPr>
          </a:p>
          <a:p>
            <a:pPr algn="ctr" eaLnBrk="0" hangingPunct="0">
              <a:defRPr/>
            </a:pPr>
            <a:endParaRPr lang="en-US" altLang="en-US" sz="1400" b="1" baseline="0" dirty="0">
              <a:solidFill>
                <a:schemeClr val="tx1"/>
              </a:solidFill>
              <a:latin typeface="Calibri (Body)"/>
            </a:endParaRPr>
          </a:p>
        </p:txBody>
      </p:sp>
      <p:sp>
        <p:nvSpPr>
          <p:cNvPr id="2" name="Date Placeholder 1"/>
          <p:cNvSpPr>
            <a:spLocks noGrp="1"/>
          </p:cNvSpPr>
          <p:nvPr>
            <p:ph type="dt" sz="half" idx="10"/>
          </p:nvPr>
        </p:nvSpPr>
        <p:spPr/>
        <p:txBody>
          <a:bodyPr/>
          <a:lstStyle/>
          <a:p>
            <a:fld id="{8CECB923-1136-46F5-92E0-21F3D8F32C8A}" type="datetime1">
              <a:rPr lang="en-US" smtClean="0"/>
            </a:fld>
            <a:endParaRPr lang="en-US"/>
          </a:p>
        </p:txBody>
      </p:sp>
      <p:sp>
        <p:nvSpPr>
          <p:cNvPr id="3" name="Footer Placeholder 2"/>
          <p:cNvSpPr>
            <a:spLocks noGrp="1"/>
          </p:cNvSpPr>
          <p:nvPr>
            <p:ph type="ftr" sz="quarter" idx="11"/>
          </p:nvPr>
        </p:nvSpPr>
        <p:spPr>
          <a:xfrm>
            <a:off x="3124200" y="6356350"/>
            <a:ext cx="4550495"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876800"/>
          </a:xfrm>
        </p:spPr>
        <p:txBody>
          <a:bodyPr>
            <a:normAutofit/>
          </a:bodyPr>
          <a:lstStyle/>
          <a:p>
            <a:pPr marL="0" indent="0" algn="just">
              <a:buNone/>
            </a:pPr>
            <a:endParaRPr lang="en-US" sz="2400" b="1" dirty="0"/>
          </a:p>
          <a:p>
            <a:pPr marL="0" indent="0" algn="just">
              <a:buNone/>
            </a:pPr>
            <a:endParaRPr lang="en-US" sz="2400" b="1" dirty="0"/>
          </a:p>
          <a:p>
            <a:pPr marL="0" indent="0" algn="just">
              <a:buNone/>
            </a:pPr>
            <a:r>
              <a:rPr lang="en-US" sz="2400" dirty="0"/>
              <a:t>This type of encryption was mainly chosen for use in the year 2001.</a:t>
            </a:r>
            <a:endParaRPr lang="en-US" sz="2400" dirty="0"/>
          </a:p>
          <a:p>
            <a:pPr marL="0" indent="0" algn="just">
              <a:buNone/>
            </a:pPr>
            <a:r>
              <a:rPr lang="en-US" sz="2400" dirty="0"/>
              <a:t>It is also regarded as an iterated block cipher, which consists of 10, 12, and 14 key size rounds with respective key sizes of 128, 192, and 256 bits.</a:t>
            </a:r>
            <a:endParaRPr lang="en-US" sz="2400" dirty="0"/>
          </a:p>
          <a:p>
            <a:pPr marL="0" indent="0" algn="just">
              <a:buNone/>
            </a:pPr>
            <a:r>
              <a:rPr lang="en-US" sz="2400" dirty="0"/>
              <a:t>This mode provides an optimal performance symmetric key encryption and decryption.</a:t>
            </a:r>
            <a:endParaRPr lang="en-US" sz="2400" dirty="0"/>
          </a:p>
          <a:p>
            <a:pPr marL="0" indent="0" algn="just">
              <a:buNone/>
            </a:pPr>
            <a:r>
              <a:rPr lang="en-US" sz="2400" dirty="0"/>
              <a:t>It is 6 times faster than triple DES. </a:t>
            </a:r>
            <a:endParaRPr lang="en-US" sz="2400" dirty="0"/>
          </a:p>
          <a:p>
            <a:pPr algn="just">
              <a:buNone/>
            </a:pPr>
            <a:endParaRPr lang="en-US" sz="2200" dirty="0">
              <a:latin typeface="Calibri(body)"/>
            </a:endParaRPr>
          </a:p>
        </p:txBody>
      </p:sp>
      <p:sp>
        <p:nvSpPr>
          <p:cNvPr id="4" name="Date Placeholder 3"/>
          <p:cNvSpPr>
            <a:spLocks noGrp="1"/>
          </p:cNvSpPr>
          <p:nvPr>
            <p:ph type="dt" sz="half" idx="10"/>
          </p:nvPr>
        </p:nvSpPr>
        <p:spPr/>
        <p:txBody>
          <a:bodyPr/>
          <a:lstStyle/>
          <a:p>
            <a:fld id="{63C84E2B-5485-4420-B2BE-6904FA16081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Advanced Encryption Standard (AES)-CO4 </a:t>
            </a:r>
            <a:endParaRPr lang="en-US" sz="3000" dirty="0">
              <a:ea typeface="+mn-lt"/>
              <a:cs typeface="+mn-lt"/>
            </a:endParaRPr>
          </a:p>
        </p:txBody>
      </p:sp>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9"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23" name="Text Box 11"/>
          <p:cNvSpPr txBox="1">
            <a:spLocks noChangeArrowheads="1"/>
          </p:cNvSpPr>
          <p:nvPr/>
        </p:nvSpPr>
        <p:spPr bwMode="auto">
          <a:xfrm>
            <a:off x="971550" y="914400"/>
            <a:ext cx="5395836" cy="4616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style>
          <a:lnRef idx="2">
            <a:schemeClr val="accent4">
              <a:shade val="50000"/>
            </a:schemeClr>
          </a:lnRef>
          <a:fillRef idx="1">
            <a:schemeClr val="accent4"/>
          </a:fillRef>
          <a:effectRef idx="0">
            <a:schemeClr val="accent4"/>
          </a:effectRef>
          <a:fontRef idx="minor">
            <a:schemeClr val="lt1"/>
          </a:fontRef>
        </p:style>
        <p:txBody>
          <a:bodyPr wrap="none">
            <a:spAutoFit/>
          </a:bodyPr>
          <a:lstStyle/>
          <a:p>
            <a:pPr>
              <a:defRPr/>
            </a:pPr>
            <a:r>
              <a:rPr lang="en-US" altLang="x-none" sz="2400" b="1" i="1" dirty="0">
                <a:latin typeface="Calibri (Body)"/>
              </a:rPr>
              <a:t>General design of AES encryption cipher</a:t>
            </a:r>
            <a:endParaRPr lang="en-US" altLang="x-none" sz="2400" b="1" i="1" dirty="0">
              <a:latin typeface="Calibri (Body)"/>
            </a:endParaRPr>
          </a:p>
        </p:txBody>
      </p:sp>
      <p:pic>
        <p:nvPicPr>
          <p:cNvPr id="960524" name="Picture 12"/>
          <p:cNvPicPr>
            <a:picLocks noChangeAspect="1" noChangeArrowheads="1"/>
          </p:cNvPicPr>
          <p:nvPr/>
        </p:nvPicPr>
        <p:blipFill>
          <a:blip r:embed="rId1"/>
          <a:srcRect/>
          <a:stretch>
            <a:fillRect/>
          </a:stretch>
        </p:blipFill>
        <p:spPr bwMode="auto">
          <a:xfrm>
            <a:off x="1143000" y="1600200"/>
            <a:ext cx="7010400" cy="4191000"/>
          </a:xfrm>
          <a:prstGeom prst="rect">
            <a:avLst/>
          </a:prstGeom>
          <a:noFill/>
          <a:ln w="9525">
            <a:noFill/>
            <a:miter lim="800000"/>
            <a:headEnd/>
            <a:tailEnd/>
          </a:ln>
          <a:effectLst/>
        </p:spPr>
      </p:pic>
      <p:sp>
        <p:nvSpPr>
          <p:cNvPr id="13"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altLang="x-none" sz="3000" dirty="0">
                <a:ea typeface="+mn-lt"/>
                <a:cs typeface="+mn-lt"/>
              </a:rPr>
              <a:t>AES encryption cipher </a:t>
            </a:r>
            <a:endParaRPr lang="en-US" altLang="x-none" sz="3000" dirty="0">
              <a:ea typeface="+mn-lt"/>
              <a:cs typeface="+mn-lt"/>
            </a:endParaRPr>
          </a:p>
        </p:txBody>
      </p:sp>
      <p:pic>
        <p:nvPicPr>
          <p:cNvPr id="14" name="Picture 2" descr="E:\NIET\Project\xLogo11.png.pagespeed.ic.pydHLuCQEZ.png"/>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9"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B6F15528-21DE-4FAA-801E-634DDDAF4B2B}" type="slidenum">
              <a:rPr kumimoji="0" lang="en-US" sz="1200" b="0" i="0" u="none" strike="noStrike" kern="1200" cap="none" spc="0" normalizeH="0" baseline="0" noProof="0" smtClean="0">
                <a:ln>
                  <a:noFill/>
                </a:ln>
                <a:solidFill>
                  <a:schemeClr val="tx1">
                    <a:tint val="75000"/>
                  </a:schemeClr>
                </a:solidFill>
                <a:effectLst/>
                <a:uLnTx/>
                <a:uFillTx/>
                <a:latin typeface="Calibri (Body)"/>
                <a:ea typeface="+mn-ea"/>
                <a:cs typeface="+mn-cs"/>
              </a:rPr>
            </a:fld>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2" name="Date Placeholder 1"/>
          <p:cNvSpPr>
            <a:spLocks noGrp="1"/>
          </p:cNvSpPr>
          <p:nvPr>
            <p:ph type="dt" sz="half" idx="10"/>
          </p:nvPr>
        </p:nvSpPr>
        <p:spPr/>
        <p:txBody>
          <a:bodyPr/>
          <a:lstStyle/>
          <a:p>
            <a:fld id="{AC6FDF33-85CA-47D0-9127-D0EA4A4F0214}" type="datetime1">
              <a:rPr lang="en-US" smtClean="0"/>
            </a:fld>
            <a:endParaRPr lang="en-US"/>
          </a:p>
        </p:txBody>
      </p:sp>
      <p:sp>
        <p:nvSpPr>
          <p:cNvPr id="3" name="Footer Placeholder 2"/>
          <p:cNvSpPr>
            <a:spLocks noGrp="1"/>
          </p:cNvSpPr>
          <p:nvPr>
            <p:ph type="ftr" sz="quarter" idx="11"/>
          </p:nvPr>
        </p:nvSpPr>
        <p:spPr>
          <a:xfrm>
            <a:off x="3124200" y="6356350"/>
            <a:ext cx="4774887"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latin typeface="Calibri (Body)"/>
            </a:endParaRP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SHA : Secure Hash Algorithms (CO4)</a:t>
            </a:r>
            <a:endParaRPr lang="en-US" sz="3000" dirty="0">
              <a:ea typeface="+mn-lt"/>
              <a:cs typeface="+mn-lt"/>
            </a:endParaRPr>
          </a:p>
        </p:txBody>
      </p:sp>
      <p:sp>
        <p:nvSpPr>
          <p:cNvPr id="2" name="Date Placeholder 1"/>
          <p:cNvSpPr>
            <a:spLocks noGrp="1"/>
          </p:cNvSpPr>
          <p:nvPr>
            <p:ph type="dt" sz="half" idx="10"/>
          </p:nvPr>
        </p:nvSpPr>
        <p:spPr/>
        <p:txBody>
          <a:bodyPr/>
          <a:lstStyle/>
          <a:p>
            <a:fld id="{6D745076-674A-4671-9758-B36049DE3759}" type="datetime1">
              <a:rPr lang="en-US" smtClean="0"/>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9" name="TextBox 18"/>
          <p:cNvSpPr txBox="1"/>
          <p:nvPr/>
        </p:nvSpPr>
        <p:spPr>
          <a:xfrm>
            <a:off x="381000" y="990600"/>
            <a:ext cx="8305800" cy="4662815"/>
          </a:xfrm>
          <a:prstGeom prst="rect">
            <a:avLst/>
          </a:prstGeom>
          <a:noFill/>
        </p:spPr>
        <p:txBody>
          <a:bodyPr wrap="square">
            <a:spAutoFit/>
          </a:bodyPr>
          <a:lstStyle/>
          <a:p>
            <a:pPr algn="just"/>
            <a:endParaRPr lang="en-US" b="0" i="0" dirty="0">
              <a:effectLst/>
              <a:latin typeface="Calibri (Body)"/>
              <a:cs typeface="Calibri" panose="020F0502020204030204" charset="0"/>
            </a:endParaRPr>
          </a:p>
          <a:p>
            <a:pPr algn="just"/>
            <a:endParaRPr lang="en-US" dirty="0">
              <a:latin typeface="Calibri (Body)"/>
              <a:cs typeface="Calibri" panose="020F0502020204030204" charset="0"/>
            </a:endParaRPr>
          </a:p>
          <a:p>
            <a:pPr algn="just"/>
            <a:r>
              <a:rPr lang="en-US" b="0" i="0" dirty="0">
                <a:effectLst/>
                <a:latin typeface="Calibri (Body)"/>
                <a:cs typeface="Calibri" panose="020F0502020204030204" charset="0"/>
              </a:rPr>
              <a:t>The Secure Hash Algorithm 1 (SHA-1) is a cryptographic computer security algorithm. It was created by the US National Security Agency in 1995, after the SHA-0 algorithm in 1993, and it is part of the Digital Signature Algorithm or the Digital Signature Standard (DSS).</a:t>
            </a:r>
            <a:endParaRPr lang="en-US" b="0" i="0" dirty="0">
              <a:effectLst/>
              <a:latin typeface="Calibri (Body)"/>
              <a:cs typeface="Calibri" panose="020F0502020204030204" charset="0"/>
            </a:endParaRPr>
          </a:p>
          <a:p>
            <a:pPr algn="just"/>
            <a:r>
              <a:rPr lang="en-US" b="0" i="0" dirty="0">
                <a:effectLst/>
                <a:latin typeface="Calibri (Body)"/>
                <a:cs typeface="Calibri" panose="020F0502020204030204" charset="0"/>
              </a:rPr>
              <a:t>SHA-1 produces a 160-bit hash value or message digests from the inputted data (data that requires encryption), which resembles the hash value of the MD5 algorithm.</a:t>
            </a:r>
            <a:endParaRPr lang="en-US" b="0" i="0" dirty="0">
              <a:effectLst/>
              <a:latin typeface="Calibri (Body)"/>
              <a:cs typeface="Calibri" panose="020F0502020204030204" charset="0"/>
            </a:endParaRPr>
          </a:p>
          <a:p>
            <a:pPr algn="just"/>
            <a:r>
              <a:rPr lang="en-US" b="0" i="0" dirty="0">
                <a:effectLst/>
                <a:latin typeface="Calibri (Body)"/>
                <a:cs typeface="Calibri" panose="020F0502020204030204" charset="0"/>
              </a:rPr>
              <a:t> It uses 80 rounds of cryptographic operations to encrypt and secure a data object.</a:t>
            </a:r>
            <a:endParaRPr lang="en-US" b="0" i="0" dirty="0">
              <a:effectLst/>
              <a:latin typeface="Calibri (Body)"/>
              <a:cs typeface="Calibri" panose="020F0502020204030204" charset="0"/>
            </a:endParaRPr>
          </a:p>
          <a:p>
            <a:pPr algn="just"/>
            <a:endParaRPr lang="en-US" b="0" i="0" dirty="0">
              <a:effectLst/>
              <a:latin typeface="Calibri (Body)"/>
              <a:cs typeface="Calibri" panose="020F0502020204030204" charset="0"/>
            </a:endParaRPr>
          </a:p>
          <a:p>
            <a:pPr algn="just"/>
            <a:r>
              <a:rPr lang="en-US" b="0" i="0" dirty="0">
                <a:effectLst/>
                <a:latin typeface="Calibri (Body)"/>
                <a:cs typeface="Calibri" panose="020F0502020204030204" charset="0"/>
              </a:rPr>
              <a:t> Some of the protocols that use SHA-1 include:</a:t>
            </a:r>
            <a:endParaRPr lang="en-US" b="0" i="0" dirty="0">
              <a:effectLst/>
              <a:latin typeface="Calibri (Body)"/>
              <a:cs typeface="Calibri" panose="020F0502020204030204" charset="0"/>
            </a:endParaRPr>
          </a:p>
          <a:p>
            <a:pPr algn="just">
              <a:lnSpc>
                <a:spcPct val="150000"/>
              </a:lnSpc>
              <a:buFont typeface="Arial" panose="020B0604020202020204" pitchFamily="34" charset="0"/>
              <a:buChar char="•"/>
            </a:pPr>
            <a:r>
              <a:rPr lang="en-US" b="0" i="0" dirty="0">
                <a:effectLst/>
                <a:latin typeface="Calibri (Body)"/>
                <a:cs typeface="Calibri" panose="020F0502020204030204" charset="0"/>
              </a:rPr>
              <a:t>Transport Layer Security (TLS)</a:t>
            </a:r>
            <a:endParaRPr lang="en-US" b="0" i="0" dirty="0">
              <a:effectLst/>
              <a:latin typeface="Calibri (Body)"/>
              <a:cs typeface="Calibri" panose="020F0502020204030204" charset="0"/>
            </a:endParaRPr>
          </a:p>
          <a:p>
            <a:pPr algn="just">
              <a:lnSpc>
                <a:spcPct val="150000"/>
              </a:lnSpc>
              <a:buFont typeface="Arial" panose="020B0604020202020204" pitchFamily="34" charset="0"/>
              <a:buChar char="•"/>
            </a:pPr>
            <a:r>
              <a:rPr lang="en-US" b="0" i="0" dirty="0">
                <a:effectLst/>
                <a:latin typeface="Calibri (Body)"/>
                <a:cs typeface="Calibri" panose="020F0502020204030204" charset="0"/>
              </a:rPr>
              <a:t>Secure Sockets Layer (SSL)</a:t>
            </a:r>
            <a:endParaRPr lang="en-US" b="0" i="0" dirty="0">
              <a:effectLst/>
              <a:latin typeface="Calibri (Body)"/>
              <a:cs typeface="Calibri" panose="020F0502020204030204" charset="0"/>
            </a:endParaRPr>
          </a:p>
          <a:p>
            <a:pPr algn="just">
              <a:lnSpc>
                <a:spcPct val="150000"/>
              </a:lnSpc>
              <a:buFont typeface="Arial" panose="020B0604020202020204" pitchFamily="34" charset="0"/>
              <a:buChar char="•"/>
            </a:pPr>
            <a:r>
              <a:rPr lang="en-US" b="0" i="0" dirty="0">
                <a:effectLst/>
                <a:latin typeface="Calibri (Body)"/>
                <a:cs typeface="Calibri" panose="020F0502020204030204" charset="0"/>
              </a:rPr>
              <a:t>Pretty Good Privacy (PGP)</a:t>
            </a:r>
            <a:endParaRPr lang="en-US" b="0" i="0" dirty="0">
              <a:effectLst/>
              <a:latin typeface="Calibri (Body)"/>
              <a:cs typeface="Calibri" panose="020F0502020204030204" charset="0"/>
            </a:endParaRPr>
          </a:p>
          <a:p>
            <a:endParaRPr lang="en-IN" dirty="0">
              <a:latin typeface="Calibri (Body)"/>
            </a:endParaRPr>
          </a:p>
        </p:txBody>
      </p:sp>
    </p:spTree>
  </p:cSld>
  <p:clrMapOvr>
    <a:masterClrMapping/>
  </p:clrMapOvr>
  <p:transition>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7" name="Rectangle 16"/>
          <p:cNvSpPr/>
          <p:nvPr/>
        </p:nvSpPr>
        <p:spPr>
          <a:xfrm>
            <a:off x="1143000" y="1524000"/>
            <a:ext cx="7086600" cy="461665"/>
          </a:xfrm>
          <a:prstGeom prst="rect">
            <a:avLst/>
          </a:prstGeom>
        </p:spPr>
        <p:txBody>
          <a:bodyPr wrap="square">
            <a:spAutoFit/>
          </a:bodyPr>
          <a:lstStyle/>
          <a:p>
            <a:pPr algn="just"/>
            <a:endParaRPr lang="en-US" sz="2400" dirty="0">
              <a:latin typeface="Calibri (Body)"/>
            </a:endParaRPr>
          </a:p>
        </p:txBody>
      </p:sp>
      <p:sp>
        <p:nvSpPr>
          <p:cNvPr id="14"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5" name="Footer Placeholder 4"/>
          <p:cNvSpPr txBox="1"/>
          <p:nvPr/>
        </p:nvSpPr>
        <p:spPr>
          <a:xfrm>
            <a:off x="2514600" y="6172200"/>
            <a:ext cx="50292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6"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8" name="Title 1"/>
          <p:cNvSpPr txBox="1"/>
          <p:nvPr/>
        </p:nvSpPr>
        <p:spPr>
          <a:xfrm>
            <a:off x="1371600" y="-5541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ea typeface="+mn-lt"/>
                <a:cs typeface="+mn-lt"/>
              </a:rPr>
              <a:t>SHA : Secure Hash Algorithms</a:t>
            </a:r>
            <a:endParaRPr lang="en-US" sz="3000" dirty="0">
              <a:ea typeface="+mn-lt"/>
              <a:cs typeface="+mn-lt"/>
            </a:endParaRPr>
          </a:p>
        </p:txBody>
      </p:sp>
      <p:sp>
        <p:nvSpPr>
          <p:cNvPr id="2" name="Date Placeholder 1"/>
          <p:cNvSpPr>
            <a:spLocks noGrp="1"/>
          </p:cNvSpPr>
          <p:nvPr>
            <p:ph type="dt" sz="half" idx="10"/>
          </p:nvPr>
        </p:nvSpPr>
        <p:spPr/>
        <p:txBody>
          <a:bodyPr/>
          <a:lstStyle/>
          <a:p>
            <a:fld id="{6D745076-674A-4671-9758-B36049DE3759}" type="datetime1">
              <a:rPr lang="en-US" smtClean="0"/>
            </a:fld>
            <a:endParaRPr lang="en-US"/>
          </a:p>
        </p:txBody>
      </p:sp>
      <p:sp>
        <p:nvSpPr>
          <p:cNvPr id="3" name="Footer Placeholder 2"/>
          <p:cNvSpPr>
            <a:spLocks noGrp="1"/>
          </p:cNvSpPr>
          <p:nvPr>
            <p:ph type="ftr" sz="quarter" idx="11"/>
          </p:nvPr>
        </p:nvSpPr>
        <p:spPr>
          <a:xfrm>
            <a:off x="1447800" y="6356350"/>
            <a:ext cx="66294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9" name="TextBox 18"/>
          <p:cNvSpPr txBox="1"/>
          <p:nvPr/>
        </p:nvSpPr>
        <p:spPr>
          <a:xfrm>
            <a:off x="228600" y="1985664"/>
            <a:ext cx="8610600" cy="3693319"/>
          </a:xfrm>
          <a:prstGeom prst="rect">
            <a:avLst/>
          </a:prstGeom>
          <a:noFill/>
        </p:spPr>
        <p:txBody>
          <a:bodyPr wrap="square">
            <a:spAutoFit/>
          </a:bodyPr>
          <a:lstStyle/>
          <a:p>
            <a:pPr algn="just">
              <a:lnSpc>
                <a:spcPct val="150000"/>
              </a:lnSpc>
              <a:buFont typeface="Arial" panose="020B0604020202020204" pitchFamily="34" charset="0"/>
              <a:buChar char="•"/>
            </a:pPr>
            <a:r>
              <a:rPr lang="en-US" dirty="0">
                <a:latin typeface="Calibri (Body)"/>
                <a:cs typeface="Calibri" panose="020F0502020204030204" charset="0"/>
              </a:rPr>
              <a:t>Pretty Good Privacy (PGP)</a:t>
            </a:r>
            <a:endParaRPr lang="en-US" dirty="0">
              <a:latin typeface="Calibri (Body)"/>
              <a:cs typeface="Calibri" panose="020F0502020204030204" charset="0"/>
            </a:endParaRPr>
          </a:p>
          <a:p>
            <a:pPr algn="just">
              <a:lnSpc>
                <a:spcPct val="150000"/>
              </a:lnSpc>
              <a:buFont typeface="Arial" panose="020B0604020202020204" pitchFamily="34" charset="0"/>
              <a:buChar char="•"/>
            </a:pPr>
            <a:r>
              <a:rPr lang="en-US" dirty="0">
                <a:latin typeface="Calibri (Body)"/>
                <a:cs typeface="Calibri" panose="020F0502020204030204" charset="0"/>
              </a:rPr>
              <a:t>Secure Shell (SSH)</a:t>
            </a:r>
            <a:endParaRPr lang="en-US" dirty="0">
              <a:latin typeface="Calibri (Body)"/>
              <a:cs typeface="Calibri" panose="020F0502020204030204" charset="0"/>
            </a:endParaRPr>
          </a:p>
          <a:p>
            <a:pPr algn="just">
              <a:lnSpc>
                <a:spcPct val="150000"/>
              </a:lnSpc>
              <a:buFont typeface="Arial" panose="020B0604020202020204" pitchFamily="34" charset="0"/>
              <a:buChar char="•"/>
            </a:pPr>
            <a:r>
              <a:rPr lang="en-US" dirty="0">
                <a:latin typeface="Calibri (Body)"/>
                <a:cs typeface="Calibri" panose="020F0502020204030204" charset="0"/>
              </a:rPr>
              <a:t>Secure/Multipurpose Internet Mail Extensions (S/MIME)</a:t>
            </a:r>
            <a:endParaRPr lang="en-US" dirty="0">
              <a:latin typeface="Calibri (Body)"/>
              <a:cs typeface="Calibri" panose="020F0502020204030204" charset="0"/>
            </a:endParaRPr>
          </a:p>
          <a:p>
            <a:pPr algn="just">
              <a:lnSpc>
                <a:spcPct val="150000"/>
              </a:lnSpc>
              <a:buFont typeface="Arial" panose="020B0604020202020204" pitchFamily="34" charset="0"/>
              <a:buChar char="•"/>
            </a:pPr>
            <a:r>
              <a:rPr lang="en-US" dirty="0">
                <a:latin typeface="Calibri (Body)"/>
                <a:cs typeface="Calibri" panose="020F0502020204030204" charset="0"/>
              </a:rPr>
              <a:t>Internet Protocol Security (</a:t>
            </a:r>
            <a:r>
              <a:rPr lang="en-US" dirty="0" err="1">
                <a:latin typeface="Calibri (Body)"/>
                <a:cs typeface="Calibri" panose="020F0502020204030204" charset="0"/>
              </a:rPr>
              <a:t>IPSec</a:t>
            </a:r>
            <a:r>
              <a:rPr lang="en-US" dirty="0">
                <a:latin typeface="Calibri (Body)"/>
                <a:cs typeface="Calibri" panose="020F0502020204030204" charset="0"/>
              </a:rPr>
              <a:t>)</a:t>
            </a:r>
            <a:endParaRPr lang="en-US" dirty="0">
              <a:latin typeface="Calibri (Body)"/>
              <a:cs typeface="Calibri" panose="020F0502020204030204" charset="0"/>
            </a:endParaRPr>
          </a:p>
          <a:p>
            <a:pPr algn="just">
              <a:lnSpc>
                <a:spcPct val="150000"/>
              </a:lnSpc>
            </a:pPr>
            <a:endParaRPr lang="en-US" dirty="0">
              <a:latin typeface="Calibri (Body)"/>
              <a:cs typeface="Calibri" panose="020F0502020204030204" charset="0"/>
            </a:endParaRPr>
          </a:p>
          <a:p>
            <a:pPr algn="just">
              <a:lnSpc>
                <a:spcPct val="150000"/>
              </a:lnSpc>
            </a:pPr>
            <a:r>
              <a:rPr lang="en-US" dirty="0">
                <a:latin typeface="Calibri (Body)"/>
                <a:cs typeface="Calibri" panose="020F0502020204030204" charset="0"/>
              </a:rPr>
              <a:t>SHA-1 is commonly used in cryptographic applications and environments where the need for data integrity is high. It is also used to index hash functions and identify data corruption and checksum errors.</a:t>
            </a:r>
            <a:endParaRPr lang="en-US" dirty="0">
              <a:latin typeface="Calibri (Body)"/>
              <a:cs typeface="Calibri" panose="020F0502020204030204" charset="0"/>
            </a:endParaRPr>
          </a:p>
          <a:p>
            <a:endParaRPr lang="en-IN" dirty="0">
              <a:latin typeface="Calibri (Body)"/>
            </a:endParaRPr>
          </a:p>
        </p:txBody>
      </p:sp>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spcBef>
                <a:spcPct val="0"/>
              </a:spcBef>
              <a:defRPr/>
            </a:pPr>
            <a:r>
              <a:rPr lang="en-US" sz="3000" dirty="0">
                <a:ea typeface="+mn-lt"/>
                <a:cs typeface="+mn-lt"/>
              </a:rPr>
              <a:t>Real world Protocols </a:t>
            </a:r>
            <a:endParaRPr lang="en-US" sz="3000" dirty="0">
              <a:ea typeface="+mn-lt"/>
              <a:cs typeface="+mn-lt"/>
            </a:endParaRPr>
          </a:p>
          <a:p>
            <a:pPr algn="ctr">
              <a:spcBef>
                <a:spcPct val="0"/>
              </a:spcBef>
              <a:defRPr/>
            </a:pPr>
            <a:endParaRPr lang="en-US" sz="3000" dirty="0">
              <a:ea typeface="+mn-lt"/>
              <a:cs typeface="+mn-lt"/>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304800" y="1371600"/>
            <a:ext cx="8382000" cy="4216539"/>
          </a:xfrm>
          <a:prstGeom prst="rect">
            <a:avLst/>
          </a:prstGeom>
          <a:noFill/>
        </p:spPr>
        <p:txBody>
          <a:bodyPr wrap="square">
            <a:spAutoFit/>
          </a:bodyPr>
          <a:lstStyle/>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Calibri (Body)"/>
                <a:cs typeface="Calibri" panose="020F0502020204030204" charset="0"/>
              </a:rPr>
              <a:t>A cryptographic protocol (also known as encryption protocol or security protocol) is an abstract or an existing protocol that performs a security-related function and applies cryptographic methods. </a:t>
            </a:r>
            <a:endParaRPr lang="en-US" dirty="0">
              <a:latin typeface="Calibri (Body)"/>
              <a:cs typeface="Calibri" panose="020F0502020204030204" charset="0"/>
            </a:endParaRP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Calibri (Body)"/>
                <a:cs typeface="Calibri" panose="020F0502020204030204" charset="0"/>
              </a:rPr>
              <a:t>A protocol describes how the cryptographic algorithms should be used to secure information. </a:t>
            </a:r>
            <a:endParaRPr lang="en-US" dirty="0">
              <a:latin typeface="Calibri (Body)"/>
              <a:cs typeface="Calibri" panose="020F0502020204030204" charset="0"/>
            </a:endParaRPr>
          </a:p>
          <a:p>
            <a:pPr marL="285750" indent="-285750" algn="just" fontAlgn="t">
              <a:lnSpc>
                <a:spcPct val="150000"/>
              </a:lnSpc>
              <a:spcBef>
                <a:spcPts val="0"/>
              </a:spcBef>
              <a:spcAft>
                <a:spcPts val="1000"/>
              </a:spcAft>
              <a:buSzPts val="1200"/>
              <a:buFont typeface="Arial" panose="020B0604020202020204" pitchFamily="34" charset="0"/>
              <a:buChar char="•"/>
              <a:tabLst>
                <a:tab pos="1533525" algn="l"/>
              </a:tabLst>
            </a:pPr>
            <a:r>
              <a:rPr lang="en-US" dirty="0">
                <a:latin typeface="Calibri (Body)"/>
                <a:cs typeface="Calibri" panose="020F0502020204030204" charset="0"/>
              </a:rPr>
              <a:t>Real world protocols are used have security while transmitting data from one end to another end. Some of them includes –</a:t>
            </a:r>
            <a:endParaRPr lang="en-US" dirty="0">
              <a:latin typeface="Calibri (Body)"/>
              <a:cs typeface="Calibri" panose="020F0502020204030204" charset="0"/>
            </a:endParaRPr>
          </a:p>
          <a:p>
            <a:pPr algn="just" fontAlgn="t">
              <a:lnSpc>
                <a:spcPct val="150000"/>
              </a:lnSpc>
              <a:spcBef>
                <a:spcPts val="0"/>
              </a:spcBef>
              <a:spcAft>
                <a:spcPts val="1000"/>
              </a:spcAft>
              <a:buSzPts val="1200"/>
              <a:tabLst>
                <a:tab pos="1533525" algn="l"/>
              </a:tabLst>
            </a:pPr>
            <a:r>
              <a:rPr lang="en-US" sz="1800" dirty="0">
                <a:latin typeface="Calibri (Body)"/>
                <a:cs typeface="Calibri" panose="020F0502020204030204" charset="0"/>
              </a:rPr>
              <a:t>VPN, Email Security Certificates, Transport Layer Security</a:t>
            </a:r>
            <a:r>
              <a:rPr lang="en-US" dirty="0">
                <a:latin typeface="Calibri (Body)"/>
                <a:cs typeface="Calibri" panose="020F0502020204030204" charset="0"/>
              </a:rPr>
              <a:t> (</a:t>
            </a:r>
            <a:r>
              <a:rPr lang="en-US" sz="1800" dirty="0">
                <a:latin typeface="Calibri (Body)"/>
                <a:cs typeface="Calibri" panose="020F0502020204030204" charset="0"/>
              </a:rPr>
              <a:t>TLS), IP security (</a:t>
            </a:r>
            <a:r>
              <a:rPr lang="en-US" sz="1800" dirty="0" err="1">
                <a:latin typeface="Calibri (Body)"/>
                <a:cs typeface="Calibri" panose="020F0502020204030204" charset="0"/>
              </a:rPr>
              <a:t>IPSec</a:t>
            </a:r>
            <a:r>
              <a:rPr lang="en-US" sz="1800" dirty="0">
                <a:latin typeface="Calibri (Body)"/>
                <a:cs typeface="Calibri" panose="020F0502020204030204" charset="0"/>
              </a:rPr>
              <a:t>),  DNS Security.</a:t>
            </a:r>
            <a:endParaRPr lang="en-US" sz="1800" dirty="0">
              <a:latin typeface="Calibri (Body)"/>
              <a:cs typeface="Calibri" panose="020F0502020204030204" charset="0"/>
            </a:endParaRPr>
          </a:p>
        </p:txBody>
      </p:sp>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endParaRPr lang="en-IN" sz="3200" dirty="0">
              <a:latin typeface="Calibri (Body)"/>
            </a:endParaRPr>
          </a:p>
          <a:p>
            <a:pPr algn="ctr"/>
            <a:r>
              <a:rPr lang="en-IN" sz="3000" dirty="0">
                <a:ea typeface="+mn-lt"/>
                <a:cs typeface="+mn-lt"/>
              </a:rPr>
              <a:t>Virtual Private Network (VPN)</a:t>
            </a:r>
            <a:endParaRPr lang="en-US" sz="3000" dirty="0">
              <a:ea typeface="+mn-lt"/>
              <a:cs typeface="+mn-lt"/>
            </a:endParaRPr>
          </a:p>
          <a:p>
            <a:pPr algn="ctr"/>
            <a:r>
              <a:rPr lang="en-US" sz="3200" b="1" dirty="0">
                <a:latin typeface="Calibri (Body)"/>
              </a:rPr>
              <a:t> </a:t>
            </a:r>
            <a:endParaRPr lang="en-US" sz="3200" b="1" dirty="0">
              <a:latin typeface="Calibri (Body)"/>
            </a:endParaRPr>
          </a:p>
          <a:p>
            <a:pPr algn="ctr"/>
            <a:endParaRPr lang="en-US" sz="32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457200" y="890153"/>
            <a:ext cx="8382000" cy="3835024"/>
          </a:xfrm>
          <a:prstGeom prst="rect">
            <a:avLst/>
          </a:prstGeom>
          <a:noFill/>
        </p:spPr>
        <p:txBody>
          <a:bodyPr wrap="square">
            <a:spAutoFit/>
          </a:bodyPr>
          <a:lstStyle/>
          <a:p>
            <a:pPr algn="just">
              <a:lnSpc>
                <a:spcPct val="150000"/>
              </a:lnSpc>
              <a:spcAft>
                <a:spcPts val="1200"/>
              </a:spcAft>
            </a:pPr>
            <a:endParaRPr lang="en-US" sz="1800" dirty="0">
              <a:latin typeface="Calibri (Body)"/>
            </a:endParaRPr>
          </a:p>
          <a:p>
            <a:pPr algn="just">
              <a:lnSpc>
                <a:spcPct val="150000"/>
              </a:lnSpc>
              <a:spcAft>
                <a:spcPts val="1200"/>
              </a:spcAft>
            </a:pPr>
            <a:r>
              <a:rPr lang="en-US" sz="1800" dirty="0">
                <a:latin typeface="Calibri (Body)"/>
              </a:rPr>
              <a:t>VPN is a private communication network, which is the most secure, remote method of connecting a computer to a private network with the help of a public network, such as the Internet.</a:t>
            </a:r>
            <a:endParaRPr lang="en-US" sz="1800" dirty="0">
              <a:latin typeface="Calibri (Body)"/>
            </a:endParaRPr>
          </a:p>
          <a:p>
            <a:pPr algn="just">
              <a:lnSpc>
                <a:spcPct val="150000"/>
              </a:lnSpc>
              <a:spcAft>
                <a:spcPts val="1200"/>
              </a:spcAft>
            </a:pPr>
            <a:r>
              <a:rPr lang="en-US" sz="1800" dirty="0">
                <a:latin typeface="Calibri (Body)"/>
              </a:rPr>
              <a:t>It creates the </a:t>
            </a:r>
            <a:r>
              <a:rPr lang="en-US" sz="1800" dirty="0">
                <a:solidFill>
                  <a:schemeClr val="accent2"/>
                </a:solidFill>
                <a:latin typeface="Calibri (Body)"/>
              </a:rPr>
              <a:t>virtual tunnel </a:t>
            </a:r>
            <a:r>
              <a:rPr lang="en-US" sz="1800" dirty="0">
                <a:latin typeface="Calibri (Body)"/>
              </a:rPr>
              <a:t>through which the data travels from one computer to the other over the network.</a:t>
            </a:r>
            <a:endParaRPr lang="en-US" sz="1800" dirty="0">
              <a:latin typeface="Calibri (Body)"/>
            </a:endParaRPr>
          </a:p>
          <a:p>
            <a:pPr algn="just">
              <a:lnSpc>
                <a:spcPct val="150000"/>
              </a:lnSpc>
              <a:spcAft>
                <a:spcPts val="1200"/>
              </a:spcAft>
            </a:pPr>
            <a:r>
              <a:rPr lang="en-US" sz="1800" dirty="0">
                <a:latin typeface="Calibri (Body)"/>
              </a:rPr>
              <a:t>Due to this, an attacker gets the way to use the remote client to relay attacks through the VPN tunnel.</a:t>
            </a:r>
            <a:endParaRPr lang="en-US" sz="1800" dirty="0">
              <a:latin typeface="Calibri (Body)"/>
            </a:endParaRPr>
          </a:p>
        </p:txBody>
      </p:sp>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endParaRPr lang="en-IN" sz="3200" dirty="0">
              <a:latin typeface="Calibri (Body)"/>
            </a:endParaRPr>
          </a:p>
          <a:p>
            <a:pPr algn="ctr"/>
            <a:r>
              <a:rPr lang="en-IN" sz="3000" dirty="0">
                <a:ea typeface="+mn-lt"/>
                <a:cs typeface="+mn-lt"/>
              </a:rPr>
              <a:t>Site to Site and Remote-Access VPNs</a:t>
            </a:r>
            <a:endParaRPr lang="en-US" sz="3000" dirty="0">
              <a:ea typeface="+mn-lt"/>
              <a:cs typeface="+mn-lt"/>
            </a:endParaRPr>
          </a:p>
          <a:p>
            <a:pPr algn="ctr"/>
            <a:r>
              <a:rPr lang="en-US" sz="3200" b="1" dirty="0">
                <a:latin typeface="Calibri (Body)"/>
              </a:rPr>
              <a:t> </a:t>
            </a:r>
            <a:endParaRPr lang="en-US" sz="3200" b="1" dirty="0">
              <a:latin typeface="Calibri (Body)"/>
            </a:endParaRPr>
          </a:p>
          <a:p>
            <a:pPr algn="ctr"/>
            <a:endParaRPr lang="en-US" sz="32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pic>
        <p:nvPicPr>
          <p:cNvPr id="15" name="Picture 14" descr="Diagram&#10;&#10;Description automatically gener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617" y="1470490"/>
            <a:ext cx="7216765" cy="3917019"/>
          </a:xfrm>
          <a:prstGeom prst="rect">
            <a:avLst/>
          </a:prstGeom>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15502"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E-mail Security Certificates (CO4)</a:t>
            </a:r>
            <a:endParaRPr lang="en-US" sz="3000" dirty="0">
              <a:ea typeface="+mn-lt"/>
              <a:cs typeface="+mn-lt"/>
            </a:endParaRPr>
          </a:p>
        </p:txBody>
      </p:sp>
      <p:sp>
        <p:nvSpPr>
          <p:cNvPr id="11" name="Rectangle 10"/>
          <p:cNvSpPr/>
          <p:nvPr/>
        </p:nvSpPr>
        <p:spPr>
          <a:xfrm>
            <a:off x="609600" y="1371600"/>
            <a:ext cx="7772400" cy="30480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a:solidFill>
                  <a:schemeClr val="tx1"/>
                </a:solidFill>
                <a:latin typeface="Calibri (Body)"/>
              </a:rPr>
              <a:t>E-mail security can be defined as the use of various techniques to secure sensitive information in email communication and accounts against unauthorized access, loss, or compromise.</a:t>
            </a:r>
            <a:endParaRPr lang="en-US" sz="2400" dirty="0">
              <a:solidFill>
                <a:schemeClr val="tx1"/>
              </a:solidFill>
              <a:latin typeface="Calibri (Body)"/>
            </a:endParaRPr>
          </a:p>
          <a:p>
            <a:pPr algn="just"/>
            <a:r>
              <a:rPr lang="en-US" sz="2400" dirty="0">
                <a:solidFill>
                  <a:schemeClr val="tx1"/>
                </a:solidFill>
                <a:latin typeface="Calibri (Body)"/>
              </a:rPr>
              <a:t>For this there is a need of E-mail security certificates also known as S/MIME (</a:t>
            </a:r>
            <a:r>
              <a:rPr lang="fr-FR" sz="2400" dirty="0">
                <a:solidFill>
                  <a:schemeClr val="tx1"/>
                </a:solidFill>
                <a:latin typeface="Calibri (Body)"/>
              </a:rPr>
              <a:t>Secure Multipurpose Internet Mail Extensions</a:t>
            </a:r>
            <a:r>
              <a:rPr lang="en-US" sz="2400" dirty="0">
                <a:solidFill>
                  <a:schemeClr val="tx1"/>
                </a:solidFill>
                <a:latin typeface="Calibri (Body)"/>
              </a:rPr>
              <a:t>)</a:t>
            </a:r>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E-mail Security Certificates</a:t>
            </a:r>
            <a:endParaRPr lang="en-US" sz="3000" dirty="0">
              <a:ea typeface="+mn-lt"/>
              <a:cs typeface="+mn-lt"/>
            </a:endParaRPr>
          </a:p>
        </p:txBody>
      </p:sp>
      <p:sp>
        <p:nvSpPr>
          <p:cNvPr id="11" name="Rectangle 10"/>
          <p:cNvSpPr/>
          <p:nvPr/>
        </p:nvSpPr>
        <p:spPr>
          <a:xfrm>
            <a:off x="332849" y="1708189"/>
            <a:ext cx="7973420" cy="2781534"/>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p>
            <a:pPr algn="just"/>
            <a:endParaRPr lang="en-US" sz="3000" dirty="0">
              <a:solidFill>
                <a:schemeClr val="dk1"/>
              </a:solidFill>
              <a:ea typeface="+mn-lt"/>
              <a:cs typeface="+mn-lt"/>
            </a:endParaRPr>
          </a:p>
          <a:p>
            <a:pPr algn="just"/>
            <a:endParaRPr lang="en-US" sz="2400" dirty="0">
              <a:solidFill>
                <a:schemeClr val="tx1"/>
              </a:solidFill>
              <a:latin typeface="Calibri (Body)"/>
            </a:endParaRPr>
          </a:p>
          <a:p>
            <a:pPr marL="342900" indent="-342900" algn="just">
              <a:lnSpc>
                <a:spcPct val="150000"/>
              </a:lnSpc>
              <a:buFont typeface="Arial" panose="020B0604020202020204" pitchFamily="34" charset="0"/>
              <a:buChar char="•"/>
            </a:pPr>
            <a:r>
              <a:rPr lang="en-US" sz="2000" dirty="0">
                <a:solidFill>
                  <a:schemeClr val="tx1"/>
                </a:solidFill>
                <a:latin typeface="Calibri (Body)"/>
              </a:rPr>
              <a:t>S/MIME (</a:t>
            </a:r>
            <a:r>
              <a:rPr lang="fr-FR" sz="2000" dirty="0">
                <a:solidFill>
                  <a:schemeClr val="tx1"/>
                </a:solidFill>
                <a:latin typeface="Calibri (Body)"/>
              </a:rPr>
              <a:t>Secure Multipurpose Internet Mail Extensions</a:t>
            </a:r>
            <a:r>
              <a:rPr lang="en-US" sz="2000" dirty="0">
                <a:solidFill>
                  <a:schemeClr val="tx1"/>
                </a:solidFill>
                <a:latin typeface="Calibri (Body)"/>
              </a:rPr>
              <a:t>) keeps your emails protected during transition.</a:t>
            </a:r>
            <a:endParaRPr lang="en-US" sz="2000" dirty="0">
              <a:solidFill>
                <a:schemeClr val="tx1"/>
              </a:solidFill>
              <a:latin typeface="Calibri (Body)"/>
            </a:endParaRPr>
          </a:p>
          <a:p>
            <a:pPr marL="342900" indent="-342900" algn="just">
              <a:lnSpc>
                <a:spcPct val="150000"/>
              </a:lnSpc>
              <a:buFont typeface="Arial" panose="020B0604020202020204" pitchFamily="34" charset="0"/>
              <a:buChar char="•"/>
            </a:pPr>
            <a:r>
              <a:rPr lang="en-US" sz="2000" dirty="0">
                <a:solidFill>
                  <a:schemeClr val="tx1"/>
                </a:solidFill>
                <a:latin typeface="Calibri (Body)"/>
              </a:rPr>
              <a:t>S/MIME uses cryptography to digitally sign and encrypt your email to prevent interception from any </a:t>
            </a:r>
            <a:r>
              <a:rPr lang="en-US" sz="2000" dirty="0" err="1">
                <a:solidFill>
                  <a:schemeClr val="tx1"/>
                </a:solidFill>
                <a:latin typeface="Calibri (Body)"/>
              </a:rPr>
              <a:t>unauthorised</a:t>
            </a:r>
            <a:r>
              <a:rPr lang="en-US" sz="2000" dirty="0">
                <a:solidFill>
                  <a:schemeClr val="tx1"/>
                </a:solidFill>
                <a:latin typeface="Calibri (Body)"/>
              </a:rPr>
              <a:t> person.</a:t>
            </a:r>
            <a:endParaRPr lang="en-US" sz="2000" dirty="0">
              <a:solidFill>
                <a:schemeClr val="tx1"/>
              </a:solidFill>
              <a:latin typeface="Calibri (Body)"/>
            </a:endParaRPr>
          </a:p>
          <a:p>
            <a:pPr marL="342900" indent="-342900" algn="just">
              <a:lnSpc>
                <a:spcPct val="150000"/>
              </a:lnSpc>
              <a:buFont typeface="Arial" panose="020B0604020202020204" pitchFamily="34" charset="0"/>
              <a:buChar char="•"/>
            </a:pPr>
            <a:r>
              <a:rPr lang="en-US" sz="2000" dirty="0">
                <a:solidFill>
                  <a:schemeClr val="tx1"/>
                </a:solidFill>
                <a:latin typeface="Calibri (Body)"/>
              </a:rPr>
              <a:t> Email certificates, also known as S/MIME certificates are digital certificates that can be used to sign and encrypt email messages. </a:t>
            </a:r>
            <a:endParaRPr lang="en-US" sz="2000" dirty="0">
              <a:solidFill>
                <a:schemeClr val="tx1"/>
              </a:solidFill>
              <a:latin typeface="Calibri (Body)"/>
            </a:endParaRPr>
          </a:p>
          <a:p>
            <a:pPr marL="342900" indent="-342900" algn="just">
              <a:lnSpc>
                <a:spcPct val="150000"/>
              </a:lnSpc>
              <a:buFont typeface="Arial" panose="020B0604020202020204" pitchFamily="34" charset="0"/>
              <a:buChar char="•"/>
            </a:pPr>
            <a:r>
              <a:rPr lang="en-US" sz="2000" dirty="0">
                <a:solidFill>
                  <a:schemeClr val="tx1"/>
                </a:solidFill>
                <a:latin typeface="Calibri (Body)"/>
              </a:rPr>
              <a:t>When you encrypt and email using an email certificate, only the person that you send it to can decrypt and read the email. </a:t>
            </a:r>
            <a:endParaRPr lang="en-US" sz="2000" dirty="0">
              <a:solidFill>
                <a:schemeClr val="tx1"/>
              </a:solidFill>
              <a:latin typeface="Calibri (Body)"/>
            </a:endParaRPr>
          </a:p>
          <a:p>
            <a:pPr marL="342900" indent="-342900" algn="just">
              <a:lnSpc>
                <a:spcPct val="150000"/>
              </a:lnSpc>
              <a:buFont typeface="Arial" panose="020B0604020202020204" pitchFamily="34" charset="0"/>
              <a:buChar char="•"/>
            </a:pPr>
            <a:r>
              <a:rPr lang="en-US" sz="2000" dirty="0">
                <a:solidFill>
                  <a:schemeClr val="tx1"/>
                </a:solidFill>
                <a:latin typeface="Calibri (Body)"/>
              </a:rPr>
              <a:t>The recipient can also be sure that the email hasn’t been changed in any way.</a:t>
            </a:r>
            <a:endParaRPr lang="en-US" sz="20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1484783"/>
            <a:ext cx="8280920" cy="4740203"/>
          </a:xfrm>
        </p:spPr>
        <p:txBody>
          <a:bodyPr>
            <a:noAutofit/>
          </a:bodyPr>
          <a:lstStyle/>
          <a:p>
            <a:pPr marL="0" indent="0" algn="just">
              <a:buNone/>
            </a:pPr>
            <a:r>
              <a:rPr lang="en-US" sz="1600" b="1" dirty="0"/>
              <a:t>Security Policy: </a:t>
            </a:r>
            <a:endParaRPr lang="en-US" sz="1600" b="1" dirty="0"/>
          </a:p>
          <a:p>
            <a:pPr algn="just" fontAlgn="t">
              <a:lnSpc>
                <a:spcPct val="150000"/>
              </a:lnSpc>
              <a:spcBef>
                <a:spcPts val="0"/>
              </a:spcBef>
              <a:spcAft>
                <a:spcPts val="1000"/>
              </a:spcAft>
              <a:buSzPts val="1200"/>
              <a:tabLst>
                <a:tab pos="1533525" algn="l"/>
              </a:tabLst>
            </a:pPr>
            <a:r>
              <a:rPr lang="en-US" sz="1600" dirty="0"/>
              <a:t>Policy design Task, WWW Policies, Email based Policies, Policy Revaluation Process-Corporate Policies-Sample Security Policies, Publishing and Notification Requirement of the updated and new Policies.</a:t>
            </a:r>
            <a:endParaRPr lang="en-IN" sz="1600" dirty="0"/>
          </a:p>
          <a:p>
            <a:pPr algn="just" fontAlgn="t">
              <a:lnSpc>
                <a:spcPct val="150000"/>
              </a:lnSpc>
              <a:spcBef>
                <a:spcPts val="0"/>
              </a:spcBef>
              <a:spcAft>
                <a:spcPts val="1000"/>
              </a:spcAft>
              <a:buSzPts val="1200"/>
              <a:tabLst>
                <a:tab pos="1533525" algn="l"/>
              </a:tabLst>
            </a:pPr>
            <a:r>
              <a:rPr lang="en-US" sz="1600" dirty="0"/>
              <a:t>Recent trends in security.</a:t>
            </a:r>
            <a:endParaRPr lang="en-IN" sz="1600" dirty="0"/>
          </a:p>
          <a:p>
            <a:pPr marL="0" indent="0" algn="just">
              <a:buNone/>
            </a:pPr>
            <a:endParaRPr lang="en-US" sz="1600" dirty="0"/>
          </a:p>
          <a:p>
            <a:pPr>
              <a:lnSpc>
                <a:spcPct val="150000"/>
              </a:lnSpc>
              <a:spcBef>
                <a:spcPts val="0"/>
              </a:spcBef>
            </a:pPr>
            <a:endParaRPr lang="en-US" sz="1600" dirty="0">
              <a:latin typeface="Calibri (Body)"/>
            </a:endParaRPr>
          </a:p>
        </p:txBody>
      </p:sp>
      <p:sp>
        <p:nvSpPr>
          <p:cNvPr id="6" name="Date Placeholder 5"/>
          <p:cNvSpPr>
            <a:spLocks noGrp="1"/>
          </p:cNvSpPr>
          <p:nvPr>
            <p:ph type="dt" sz="half" idx="10"/>
          </p:nvPr>
        </p:nvSpPr>
        <p:spPr/>
        <p:txBody>
          <a:bodyPr/>
          <a:lstStyle/>
          <a:p>
            <a:fld id="{427DC900-B503-4B69-8F2A-60D774E8E1A6}"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Syllabus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ea typeface="+mn-lt"/>
                <a:cs typeface="+mn-lt"/>
              </a:rPr>
              <a:t>E-mail Security Certificates</a:t>
            </a:r>
            <a:endParaRPr lang="en-US" sz="3000" dirty="0">
              <a:ea typeface="+mn-lt"/>
              <a:cs typeface="+mn-lt"/>
            </a:endParaRPr>
          </a:p>
        </p:txBody>
      </p:sp>
      <p:sp>
        <p:nvSpPr>
          <p:cNvPr id="11" name="Rectangle 10"/>
          <p:cNvSpPr/>
          <p:nvPr/>
        </p:nvSpPr>
        <p:spPr>
          <a:xfrm>
            <a:off x="609600" y="1524000"/>
            <a:ext cx="7772400" cy="2895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b="1" dirty="0">
                <a:solidFill>
                  <a:schemeClr val="tx1"/>
                </a:solidFill>
                <a:latin typeface="Calibri (Body)"/>
              </a:rPr>
              <a:t>S/MIME includes two security features :</a:t>
            </a:r>
            <a:endParaRPr lang="en-US" sz="2400" b="1" dirty="0">
              <a:solidFill>
                <a:schemeClr val="tx1"/>
              </a:solidFill>
              <a:latin typeface="Calibri (Body)"/>
            </a:endParaRPr>
          </a:p>
          <a:p>
            <a:pPr algn="just"/>
            <a:endParaRPr lang="en-US" sz="2400" b="1" u="sng" dirty="0">
              <a:solidFill>
                <a:schemeClr val="tx1"/>
              </a:solidFill>
              <a:latin typeface="Calibri (Body)"/>
            </a:endParaRPr>
          </a:p>
          <a:p>
            <a:pPr algn="just"/>
            <a:r>
              <a:rPr lang="en-US" sz="2400" u="sng" dirty="0">
                <a:solidFill>
                  <a:schemeClr val="tx1"/>
                </a:solidFill>
                <a:latin typeface="Calibri (Body)"/>
              </a:rPr>
              <a:t>Email encryption : </a:t>
            </a:r>
            <a:r>
              <a:rPr lang="en-US" sz="2400" dirty="0">
                <a:solidFill>
                  <a:schemeClr val="tx1"/>
                </a:solidFill>
                <a:latin typeface="Calibri (Body)"/>
              </a:rPr>
              <a:t>It encrypt the content of the email sent between two S/MIME enabled users to make it unreadable to anyone other than the intended recipient.</a:t>
            </a:r>
            <a:endParaRPr lang="en-US" sz="2400" dirty="0">
              <a:solidFill>
                <a:schemeClr val="tx1"/>
              </a:solidFill>
              <a:latin typeface="Calibri (Body)"/>
            </a:endParaRPr>
          </a:p>
          <a:p>
            <a:pPr algn="just"/>
            <a:endParaRPr lang="en-US" sz="2400" dirty="0">
              <a:solidFill>
                <a:schemeClr val="tx1"/>
              </a:solidFill>
              <a:latin typeface="Calibri (Body)"/>
            </a:endParaRPr>
          </a:p>
          <a:p>
            <a:pPr algn="just"/>
            <a:r>
              <a:rPr lang="en-US" sz="2400" u="sng" dirty="0">
                <a:solidFill>
                  <a:schemeClr val="tx1"/>
                </a:solidFill>
                <a:latin typeface="Calibri (Body)"/>
              </a:rPr>
              <a:t>Digital signature : </a:t>
            </a:r>
            <a:r>
              <a:rPr lang="en-US" sz="2400" dirty="0">
                <a:solidFill>
                  <a:schemeClr val="tx1"/>
                </a:solidFill>
                <a:latin typeface="Calibri (Body)"/>
              </a:rPr>
              <a:t>It digitally signed the email send between two S/MIME enabled users to eliminate any risk of spoofing.</a:t>
            </a:r>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3000" dirty="0">
                <a:ea typeface="+mn-lt"/>
                <a:cs typeface="+mn-lt"/>
              </a:rPr>
              <a:t>Transport Layer Security (TLS) CO4</a:t>
            </a:r>
            <a:endParaRPr lang="en-US" sz="3000" dirty="0">
              <a:ea typeface="+mn-lt"/>
              <a:cs typeface="+mn-lt"/>
            </a:endParaRPr>
          </a:p>
          <a:p>
            <a:pPr algn="ctr"/>
            <a:endParaRPr lang="en-US" sz="3200" b="1" dirty="0">
              <a:latin typeface="Calibri (Body)"/>
            </a:endParaRPr>
          </a:p>
        </p:txBody>
      </p:sp>
      <p:sp>
        <p:nvSpPr>
          <p:cNvPr id="11" name="Rectangle 10"/>
          <p:cNvSpPr/>
          <p:nvPr/>
        </p:nvSpPr>
        <p:spPr>
          <a:xfrm>
            <a:off x="304800" y="13716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304800" y="1295400"/>
            <a:ext cx="8382000" cy="4076340"/>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Transport Layer Security (TLS) encrypts data sent over the Internet to ensure that eavesdroppers and hackers are unable to see what you transmit which is particularly useful for private and sensitive information such as passwords, credit card numbers, and personal correspondence.</a:t>
            </a:r>
            <a:endParaRPr lang="en-US" sz="2000" b="0" i="0" dirty="0">
              <a:solidFill>
                <a:srgbClr val="0C1C2C"/>
              </a:solidFill>
              <a:effectLst/>
              <a:latin typeface="hind" panose="020B0502040204020203" pitchFamily="2" charset="0"/>
            </a:endParaRP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TLS is a cryptographic protocol that provides end-to-end security of data sent between applications over the Internet. </a:t>
            </a:r>
            <a:endParaRPr lang="en-US" sz="2000" b="0" i="0" dirty="0">
              <a:solidFill>
                <a:srgbClr val="0C1C2C"/>
              </a:solidFill>
              <a:effectLst/>
              <a:latin typeface="hind" panose="020B0502040204020203" pitchFamily="2" charset="0"/>
            </a:endParaRP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It is mostly familiar to users through its use in secure web browsing, and in particular the padlock icon that appears in web browsers when a secure session is established.</a:t>
            </a:r>
            <a:endParaRPr lang="en-US" sz="2000" b="0" i="0" dirty="0">
              <a:solidFill>
                <a:srgbClr val="0C1C2C"/>
              </a:solidFill>
              <a:effectLst/>
              <a:latin typeface="hind" panose="020B0502040204020203" pitchFamily="2" charset="0"/>
            </a:endParaRPr>
          </a:p>
          <a:p>
            <a:pPr marL="342900" indent="-342900" algn="just">
              <a:buFont typeface="Arial" panose="020B0604020202020204" pitchFamily="34" charset="0"/>
              <a:buChar char="•"/>
            </a:pPr>
            <a:r>
              <a:rPr lang="en-US" sz="2000" b="0" i="0" dirty="0">
                <a:solidFill>
                  <a:srgbClr val="0C1C2C"/>
                </a:solidFill>
                <a:effectLst/>
                <a:latin typeface="hind" panose="020B0502040204020203" pitchFamily="2" charset="0"/>
              </a:rPr>
              <a:t> However, it can and indeed should also be used for other applications such as e-mail, file transfers, video/audioconferencing, instant messaging and voice-over-IP, as well as Internet services</a:t>
            </a:r>
            <a:r>
              <a:rPr lang="en-US" sz="2000" dirty="0">
                <a:solidFill>
                  <a:srgbClr val="0C1C2C"/>
                </a:solidFill>
                <a:latin typeface="hind" panose="020B0502040204020203" pitchFamily="2" charset="0"/>
              </a:rPr>
              <a:t>.</a:t>
            </a:r>
            <a:endParaRPr lang="en-US" sz="2000" b="0" i="0" dirty="0">
              <a:solidFill>
                <a:srgbClr val="0C1C2C"/>
              </a:solidFill>
              <a:effectLst/>
              <a:latin typeface="hind" panose="020B0502040204020203" pitchFamily="2" charset="0"/>
            </a:endParaRPr>
          </a:p>
          <a:p>
            <a:endParaRPr lang="en-IN" dirty="0">
              <a:latin typeface="Calibri (Body)"/>
            </a:endParaRPr>
          </a:p>
        </p:txBody>
      </p:sp>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3000" dirty="0">
                <a:ea typeface="+mn-lt"/>
                <a:cs typeface="+mn-lt"/>
              </a:rPr>
              <a:t>IP Security (CO4)</a:t>
            </a:r>
            <a:endParaRPr lang="en-US" sz="3000" dirty="0">
              <a:ea typeface="+mn-lt"/>
              <a:cs typeface="+mn-lt"/>
            </a:endParaRPr>
          </a:p>
          <a:p>
            <a:pPr algn="ctr"/>
            <a:endParaRPr lang="en-US" sz="3200" b="1" dirty="0">
              <a:latin typeface="Calibri (Body)"/>
            </a:endParaRPr>
          </a:p>
        </p:txBody>
      </p:sp>
      <p:sp>
        <p:nvSpPr>
          <p:cNvPr id="11" name="Rectangle 10"/>
          <p:cNvSpPr/>
          <p:nvPr/>
        </p:nvSpPr>
        <p:spPr>
          <a:xfrm>
            <a:off x="1264545" y="2905884"/>
            <a:ext cx="7169813" cy="12192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r>
              <a:rPr lang="en-US" sz="2400" dirty="0" err="1">
                <a:solidFill>
                  <a:schemeClr val="tx1"/>
                </a:solidFill>
                <a:latin typeface="Calibri (Body)"/>
              </a:rPr>
              <a:t>IPSec</a:t>
            </a:r>
            <a:r>
              <a:rPr lang="en-US" sz="2400" dirty="0">
                <a:solidFill>
                  <a:schemeClr val="tx1"/>
                </a:solidFill>
                <a:latin typeface="Calibri (Body)"/>
              </a:rPr>
              <a:t> is a security protocol which is used to provide security at the network layer of the networking system. </a:t>
            </a:r>
            <a:endParaRPr lang="en-US" sz="2400" dirty="0">
              <a:solidFill>
                <a:schemeClr val="tx1"/>
              </a:solidFill>
              <a:latin typeface="Calibri (Body)"/>
            </a:endParaRPr>
          </a:p>
          <a:p>
            <a:pPr algn="just"/>
            <a:r>
              <a:rPr lang="en-US" sz="2400" dirty="0" err="1">
                <a:solidFill>
                  <a:schemeClr val="tx1"/>
                </a:solidFill>
                <a:latin typeface="Calibri (Body)"/>
              </a:rPr>
              <a:t>IPSec</a:t>
            </a:r>
            <a:r>
              <a:rPr lang="en-US" sz="2400" dirty="0">
                <a:solidFill>
                  <a:schemeClr val="tx1"/>
                </a:solidFill>
                <a:latin typeface="Calibri (Body)"/>
              </a:rPr>
              <a:t> authenticates and encrypts the data packets over an IP network.</a:t>
            </a:r>
            <a:endParaRPr lang="en-US" sz="2400" dirty="0">
              <a:solidFill>
                <a:schemeClr val="tx1"/>
              </a:solidFill>
              <a:latin typeface="Calibri (Body)"/>
            </a:endParaRPr>
          </a:p>
          <a:p>
            <a:pPr algn="just"/>
            <a:r>
              <a:rPr lang="en-US" sz="2400" dirty="0" err="1">
                <a:solidFill>
                  <a:schemeClr val="tx1"/>
                </a:solidFill>
                <a:latin typeface="Calibri (Body)"/>
              </a:rPr>
              <a:t>IPSec</a:t>
            </a:r>
            <a:r>
              <a:rPr lang="en-US" sz="2400" dirty="0">
                <a:solidFill>
                  <a:schemeClr val="tx1"/>
                </a:solidFill>
                <a:latin typeface="Calibri (Body)"/>
              </a:rPr>
              <a:t> is a security protocol which is used to provide security at the network layer of the networking system.</a:t>
            </a:r>
            <a:endParaRPr lang="en-US" sz="2400" dirty="0">
              <a:solidFill>
                <a:schemeClr val="tx1"/>
              </a:solidFill>
              <a:latin typeface="Calibri (Body)"/>
            </a:endParaRPr>
          </a:p>
          <a:p>
            <a:pPr algn="just"/>
            <a:r>
              <a:rPr lang="en-US" sz="2400" dirty="0" err="1">
                <a:solidFill>
                  <a:schemeClr val="tx1"/>
                </a:solidFill>
                <a:latin typeface="Calibri (Body)"/>
              </a:rPr>
              <a:t>IPSec</a:t>
            </a:r>
            <a:r>
              <a:rPr lang="en-US" sz="2400" dirty="0">
                <a:solidFill>
                  <a:schemeClr val="tx1"/>
                </a:solidFill>
                <a:latin typeface="Calibri (Body)"/>
              </a:rPr>
              <a:t> authenticates and encrypts the data packets over an IP network.</a:t>
            </a:r>
            <a:endParaRPr lang="en-US" sz="2400"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3000" dirty="0">
                <a:ea typeface="+mn-lt"/>
                <a:cs typeface="+mn-lt"/>
              </a:rPr>
              <a:t>IP Security </a:t>
            </a:r>
            <a:endParaRPr lang="en-US" sz="3000" dirty="0">
              <a:ea typeface="+mn-lt"/>
              <a:cs typeface="+mn-lt"/>
            </a:endParaRPr>
          </a:p>
          <a:p>
            <a:pPr algn="ctr"/>
            <a:endParaRPr lang="en-US" sz="3200" b="1" dirty="0">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3" name="Rectangle 2"/>
          <p:cNvSpPr/>
          <p:nvPr/>
        </p:nvSpPr>
        <p:spPr>
          <a:xfrm>
            <a:off x="893830" y="1273848"/>
            <a:ext cx="7317144" cy="3318926"/>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just"/>
            <a:endParaRPr lang="en-US" sz="2400" b="1" dirty="0">
              <a:solidFill>
                <a:schemeClr val="tx1"/>
              </a:solidFill>
              <a:latin typeface="Calibri (Body)"/>
            </a:endParaRPr>
          </a:p>
          <a:p>
            <a:pPr algn="just"/>
            <a:endParaRPr lang="en-US" sz="2400" b="1" dirty="0">
              <a:solidFill>
                <a:schemeClr val="dk1"/>
              </a:solidFill>
              <a:latin typeface="Calibri (Body)"/>
              <a:ea typeface="+mn-lt"/>
              <a:cs typeface="+mn-lt"/>
            </a:endParaRPr>
          </a:p>
          <a:p>
            <a:pPr algn="just"/>
            <a:endParaRPr lang="en-US" sz="2400" b="1" dirty="0">
              <a:solidFill>
                <a:schemeClr val="tx1"/>
              </a:solidFill>
              <a:latin typeface="Calibri (Body)"/>
            </a:endParaRPr>
          </a:p>
          <a:p>
            <a:pPr algn="just"/>
            <a:r>
              <a:rPr lang="en-US" sz="2400" dirty="0">
                <a:solidFill>
                  <a:schemeClr val="tx1"/>
                </a:solidFill>
                <a:latin typeface="Calibri (Body)"/>
              </a:rPr>
              <a:t>Features of </a:t>
            </a:r>
            <a:r>
              <a:rPr lang="en-US" sz="2400" dirty="0" err="1">
                <a:solidFill>
                  <a:schemeClr val="tx1"/>
                </a:solidFill>
                <a:latin typeface="Calibri (Body)"/>
              </a:rPr>
              <a:t>IPSec</a:t>
            </a:r>
            <a:r>
              <a:rPr lang="en-US" sz="2400" dirty="0">
                <a:solidFill>
                  <a:schemeClr val="tx1"/>
                </a:solidFill>
                <a:latin typeface="Calibri (Body)"/>
              </a:rPr>
              <a:t>:</a:t>
            </a:r>
            <a:endParaRPr lang="en-US" sz="2400" dirty="0">
              <a:solidFill>
                <a:schemeClr val="tx1"/>
              </a:solidFill>
              <a:latin typeface="Calibri (Body)"/>
            </a:endParaRPr>
          </a:p>
          <a:p>
            <a:pPr algn="just"/>
            <a:r>
              <a:rPr lang="en-US" sz="2400" dirty="0">
                <a:solidFill>
                  <a:schemeClr val="tx1"/>
                </a:solidFill>
                <a:latin typeface="Calibri (Body)"/>
              </a:rPr>
              <a:t>It guards the overall data packet produced at the IP layer inclusive of the higher layer headers.</a:t>
            </a:r>
            <a:endParaRPr lang="en-US">
              <a:solidFill>
                <a:schemeClr val="tx1"/>
              </a:solidFill>
            </a:endParaRPr>
          </a:p>
          <a:p>
            <a:pPr algn="just"/>
            <a:r>
              <a:rPr lang="en-US" sz="2400" dirty="0" err="1">
                <a:solidFill>
                  <a:schemeClr val="tx1"/>
                </a:solidFill>
                <a:latin typeface="Calibri (Body)"/>
              </a:rPr>
              <a:t>IPSec</a:t>
            </a:r>
            <a:r>
              <a:rPr lang="en-US" sz="2400" dirty="0">
                <a:solidFill>
                  <a:schemeClr val="tx1"/>
                </a:solidFill>
                <a:latin typeface="Calibri (Body)"/>
              </a:rPr>
              <a:t> works in between two different networks, therefore, adoption of security features is easier to implement without making any changes in the running applications.</a:t>
            </a:r>
            <a:endParaRPr lang="en-US" sz="2400" dirty="0">
              <a:solidFill>
                <a:schemeClr val="tx1"/>
              </a:solidFill>
              <a:latin typeface="Calibri (Body)"/>
            </a:endParaRPr>
          </a:p>
          <a:p>
            <a:pPr algn="just"/>
            <a:r>
              <a:rPr lang="en-US" sz="2400" dirty="0">
                <a:solidFill>
                  <a:schemeClr val="tx1"/>
                </a:solidFill>
                <a:latin typeface="Calibri (Body)"/>
              </a:rPr>
              <a:t>Provisions host-based security as well.</a:t>
            </a:r>
            <a:endParaRPr lang="en-US" sz="2400" dirty="0">
              <a:solidFill>
                <a:schemeClr val="tx1"/>
              </a:solidFill>
              <a:latin typeface="Calibri (Body)"/>
            </a:endParaRPr>
          </a:p>
          <a:p>
            <a:pPr algn="just"/>
            <a:r>
              <a:rPr lang="en-US" sz="2400" dirty="0">
                <a:solidFill>
                  <a:schemeClr val="tx1"/>
                </a:solidFill>
                <a:latin typeface="Calibri (Body)"/>
              </a:rPr>
              <a:t>The most frequent task of </a:t>
            </a:r>
            <a:r>
              <a:rPr lang="en-US" sz="2400" dirty="0" err="1">
                <a:solidFill>
                  <a:schemeClr val="tx1"/>
                </a:solidFill>
                <a:latin typeface="Calibri (Body)"/>
              </a:rPr>
              <a:t>IPSec</a:t>
            </a:r>
            <a:r>
              <a:rPr lang="en-US" sz="2400" dirty="0">
                <a:solidFill>
                  <a:schemeClr val="tx1"/>
                </a:solidFill>
                <a:latin typeface="Calibri (Body)"/>
              </a:rPr>
              <a:t> is to secure VPN network (a virtual private network) between two different network entities.</a:t>
            </a:r>
            <a:endParaRPr lang="en-US" sz="2400"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2" name="Date Placeholder 3"/>
          <p:cNvSpPr txBox="1"/>
          <p:nvPr/>
        </p:nvSpPr>
        <p:spPr>
          <a:xfrm>
            <a:off x="457200" y="6172200"/>
            <a:ext cx="21336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4" name="Slide Number Placeholder 5"/>
          <p:cNvSpPr txBox="1"/>
          <p:nvPr/>
        </p:nvSpPr>
        <p:spPr>
          <a:xfrm>
            <a:off x="6553200" y="6172200"/>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dirty="0">
              <a:ln>
                <a:noFill/>
              </a:ln>
              <a:solidFill>
                <a:schemeClr val="tx1">
                  <a:tint val="75000"/>
                </a:schemeClr>
              </a:solidFill>
              <a:effectLst/>
              <a:uLnTx/>
              <a:uFillTx/>
              <a:latin typeface="Calibri (Body)"/>
              <a:ea typeface="+mn-ea"/>
              <a:cs typeface="+mn-cs"/>
            </a:endParaRPr>
          </a:p>
        </p:txBody>
      </p:sp>
      <p:sp>
        <p:nvSpPr>
          <p:cNvPr id="10"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3200" b="1" dirty="0">
              <a:latin typeface="Calibri (Body)"/>
            </a:endParaRPr>
          </a:p>
          <a:p>
            <a:pPr algn="ctr"/>
            <a:r>
              <a:rPr lang="en-US" sz="2800" dirty="0">
                <a:latin typeface="Calibri (Body)"/>
              </a:rPr>
              <a:t>DNS Security</a:t>
            </a:r>
            <a:r>
              <a:rPr lang="en-US" sz="3200" b="1" dirty="0">
                <a:latin typeface="Calibri (Body)"/>
              </a:rPr>
              <a:t> </a:t>
            </a:r>
            <a:endParaRPr lang="en-US" sz="3200" b="1" dirty="0">
              <a:latin typeface="Calibri (Body)"/>
            </a:endParaRPr>
          </a:p>
          <a:p>
            <a:pPr algn="ctr"/>
            <a:endParaRPr lang="en-US" sz="3200" b="1" dirty="0">
              <a:latin typeface="Calibri (Body)"/>
            </a:endParaRPr>
          </a:p>
        </p:txBody>
      </p:sp>
      <p:sp>
        <p:nvSpPr>
          <p:cNvPr id="11" name="Rectangle 10"/>
          <p:cNvSpPr/>
          <p:nvPr/>
        </p:nvSpPr>
        <p:spPr>
          <a:xfrm>
            <a:off x="304800" y="1447800"/>
            <a:ext cx="8382000" cy="3276600"/>
          </a:xfrm>
          <a:prstGeom prst="rect">
            <a:avLst/>
          </a:prstGeom>
          <a:no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b="1" dirty="0">
              <a:solidFill>
                <a:schemeClr val="tx1"/>
              </a:solidFill>
              <a:latin typeface="Calibri (Body)"/>
            </a:endParaRPr>
          </a:p>
          <a:p>
            <a:pPr algn="just"/>
            <a:endParaRPr lang="en-US" sz="2400" dirty="0">
              <a:solidFill>
                <a:schemeClr val="tx1"/>
              </a:solidFill>
              <a:latin typeface="Calibri (Body)"/>
            </a:endParaRPr>
          </a:p>
          <a:p>
            <a:pPr algn="just"/>
            <a:endParaRPr lang="en-US" sz="2400" dirty="0">
              <a:solidFill>
                <a:schemeClr val="tx1"/>
              </a:solidFill>
              <a:latin typeface="Calibri (Body)"/>
            </a:endParaRPr>
          </a:p>
        </p:txBody>
      </p:sp>
      <p:sp>
        <p:nvSpPr>
          <p:cNvPr id="2" name="Date Placeholder 1"/>
          <p:cNvSpPr>
            <a:spLocks noGrp="1"/>
          </p:cNvSpPr>
          <p:nvPr>
            <p:ph type="dt" sz="half" idx="10"/>
          </p:nvPr>
        </p:nvSpPr>
        <p:spPr/>
        <p:txBody>
          <a:bodyPr/>
          <a:lstStyle/>
          <a:p>
            <a:fld id="{1A5B4305-5B3A-491D-A240-8EF6921F4D2D}" type="datetime1">
              <a:rPr lang="en-US" smtClean="0"/>
            </a:fld>
            <a:endParaRPr lang="en-US"/>
          </a:p>
        </p:txBody>
      </p:sp>
      <p:sp>
        <p:nvSpPr>
          <p:cNvPr id="4" name="Footer Placeholder 3"/>
          <p:cNvSpPr>
            <a:spLocks noGrp="1"/>
          </p:cNvSpPr>
          <p:nvPr>
            <p:ph type="ftr" sz="quarter" idx="11"/>
          </p:nvPr>
        </p:nvSpPr>
        <p:spPr>
          <a:xfrm>
            <a:off x="1447800" y="6356350"/>
            <a:ext cx="6781800" cy="365125"/>
          </a:xfrm>
        </p:spPr>
        <p:txBody>
          <a:bodyPr/>
          <a:lstStyle/>
          <a:p>
            <a:r>
              <a:rPr lang="en-US"/>
              <a:t>Sujeet Singh Bhadouria            Cyber security ANC0301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715719" y="1328436"/>
            <a:ext cx="8153400" cy="2585323"/>
          </a:xfrm>
          <a:prstGeom prst="rect">
            <a:avLst/>
          </a:prstGeom>
          <a:noFill/>
        </p:spPr>
        <p:txBody>
          <a:bodyPr wrap="square">
            <a:spAutoFit/>
          </a:bodyPr>
          <a:lstStyle/>
          <a:p>
            <a:pPr marL="285750" indent="-285750" algn="just">
              <a:buFont typeface="Arial" panose="020B0604020202020204" pitchFamily="34" charset="0"/>
              <a:buChar char="•"/>
            </a:pPr>
            <a:r>
              <a:rPr lang="en-US" b="0" i="0" dirty="0">
                <a:solidFill>
                  <a:srgbClr val="202124"/>
                </a:solidFill>
                <a:effectLst/>
                <a:latin typeface="Calibri (Body)"/>
              </a:rPr>
              <a:t>The Domain Name System (DNS) is the protocol that makes the Internet usable by allowing the use of domain names. DNS is widely trusted by organizations, and DNS traffic is typically allowed to pass freely through network firewalls. </a:t>
            </a:r>
            <a:endParaRPr lang="en-US" b="0" i="0" dirty="0">
              <a:solidFill>
                <a:srgbClr val="202124"/>
              </a:solidFill>
              <a:effectLst/>
              <a:latin typeface="Calibri (Body)"/>
            </a:endParaRPr>
          </a:p>
          <a:p>
            <a:pPr marL="285750" indent="-285750" algn="just">
              <a:buFont typeface="Arial" panose="020B0604020202020204" pitchFamily="34" charset="0"/>
              <a:buChar char="•"/>
            </a:pPr>
            <a:r>
              <a:rPr lang="en-US" b="0" i="0" dirty="0">
                <a:solidFill>
                  <a:srgbClr val="202124"/>
                </a:solidFill>
                <a:effectLst/>
                <a:latin typeface="Calibri (Body)"/>
              </a:rPr>
              <a:t>As a result, the security of DNS is a critical </a:t>
            </a:r>
            <a:r>
              <a:rPr lang="en-US" i="0" dirty="0">
                <a:solidFill>
                  <a:srgbClr val="202124"/>
                </a:solidFill>
                <a:effectLst/>
                <a:latin typeface="Calibri (Body)"/>
              </a:rPr>
              <a:t>component of network security.</a:t>
            </a:r>
            <a:endParaRPr lang="en-US" i="0" dirty="0">
              <a:solidFill>
                <a:srgbClr val="202124"/>
              </a:solidFill>
              <a:effectLst/>
              <a:latin typeface="Calibri (Body)"/>
            </a:endParaRPr>
          </a:p>
          <a:p>
            <a:pPr marL="285750" indent="-285750" algn="just">
              <a:buFont typeface="Arial" panose="020B0604020202020204" pitchFamily="34" charset="0"/>
              <a:buChar char="•"/>
            </a:pPr>
            <a:r>
              <a:rPr lang="en-US" b="0" i="0" dirty="0">
                <a:solidFill>
                  <a:srgbClr val="202124"/>
                </a:solidFill>
                <a:effectLst/>
                <a:latin typeface="Calibri (Body)"/>
              </a:rPr>
              <a:t>DNS is important because </a:t>
            </a:r>
            <a:r>
              <a:rPr lang="en-US" i="0" dirty="0">
                <a:solidFill>
                  <a:srgbClr val="202124"/>
                </a:solidFill>
                <a:effectLst/>
                <a:latin typeface="Calibri (Body)"/>
              </a:rPr>
              <a:t>it links the domain name to the IP. </a:t>
            </a:r>
            <a:r>
              <a:rPr lang="en-US" b="0" i="0" dirty="0">
                <a:solidFill>
                  <a:srgbClr val="202124"/>
                </a:solidFill>
                <a:effectLst/>
                <a:latin typeface="Calibri (Body)"/>
              </a:rPr>
              <a:t>Internet criminals can exploit these weaknesses and are capable of creating false DNS records. These fake records can trick users into visiting fake websites, downloading malicious software, or worse.</a:t>
            </a:r>
            <a:endParaRPr lang="en-US" i="0" dirty="0">
              <a:solidFill>
                <a:srgbClr val="202124"/>
              </a:solidFill>
              <a:effectLst/>
              <a:latin typeface="Calibri (Body)"/>
            </a:endParaRPr>
          </a:p>
          <a:p>
            <a:pPr algn="just"/>
            <a:endParaRPr lang="en-IN" dirty="0">
              <a:latin typeface="Calibri (Body)"/>
            </a:endParaRPr>
          </a:p>
        </p:txBody>
      </p:sp>
    </p:spTree>
  </p:cSld>
  <p:clrMapOvr>
    <a:masterClrMapping/>
  </p:clrMapOvr>
  <p:transition>
    <p:fad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spcAft>
                <a:spcPts val="1800"/>
              </a:spcAft>
            </a:pPr>
            <a:endParaRPr lang="en-US" sz="2200" dirty="0"/>
          </a:p>
          <a:p>
            <a:pPr>
              <a:spcAft>
                <a:spcPts val="1800"/>
              </a:spcAft>
            </a:pPr>
            <a:endParaRPr lang="en-US" sz="2200" dirty="0"/>
          </a:p>
          <a:p>
            <a:pPr>
              <a:spcAft>
                <a:spcPts val="1800"/>
              </a:spcAft>
            </a:pPr>
            <a:endParaRPr lang="en-US" sz="2200" dirty="0"/>
          </a:p>
        </p:txBody>
      </p:sp>
      <p:sp>
        <p:nvSpPr>
          <p:cNvPr id="4" name="Date Placeholder 3"/>
          <p:cNvSpPr>
            <a:spLocks noGrp="1"/>
          </p:cNvSpPr>
          <p:nvPr>
            <p:ph type="dt" sz="half" idx="10"/>
          </p:nvPr>
        </p:nvSpPr>
        <p:spPr/>
        <p:txBody>
          <a:bodyPr/>
          <a:lstStyle/>
          <a:p>
            <a:fld id="{0A6A38AE-735D-422B-8B87-3CDF8A395AA3}"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800" b="0" i="0" u="none" strike="noStrike" kern="1200" cap="none" spc="0" normalizeH="0" baseline="0" noProof="0" dirty="0">
                <a:ln>
                  <a:noFill/>
                </a:ln>
                <a:solidFill>
                  <a:schemeClr val="dk1"/>
                </a:solidFill>
                <a:effectLst/>
                <a:uLnTx/>
                <a:uFillTx/>
                <a:latin typeface="Calibri (Body)"/>
                <a:ea typeface="+mn-ea"/>
                <a:cs typeface="+mn-cs"/>
              </a:rPr>
              <a:t>Faculty Video</a:t>
            </a:r>
            <a:r>
              <a:rPr kumimoji="0" lang="en-US" sz="2800" b="0" i="0" u="none" strike="noStrike" kern="1200" cap="none" spc="0" normalizeH="0" noProof="0" dirty="0">
                <a:ln>
                  <a:noFill/>
                </a:ln>
                <a:solidFill>
                  <a:schemeClr val="dk1"/>
                </a:solidFill>
                <a:effectLst/>
                <a:uLnTx/>
                <a:uFillTx/>
                <a:latin typeface="Calibri (Body)"/>
                <a:ea typeface="+mn-ea"/>
                <a:cs typeface="+mn-cs"/>
              </a:rPr>
              <a:t> Links, </a:t>
            </a:r>
            <a:r>
              <a:rPr kumimoji="0" lang="en-US" sz="2800" b="0" i="0" u="none" strike="noStrike" kern="1200" cap="none" spc="0" normalizeH="0" noProof="0" dirty="0" err="1">
                <a:ln>
                  <a:noFill/>
                </a:ln>
                <a:solidFill>
                  <a:schemeClr val="dk1"/>
                </a:solidFill>
                <a:effectLst/>
                <a:uLnTx/>
                <a:uFillTx/>
                <a:latin typeface="Calibri (Body)"/>
                <a:ea typeface="+mn-ea"/>
                <a:cs typeface="+mn-cs"/>
              </a:rPr>
              <a:t>Youtube</a:t>
            </a:r>
            <a:r>
              <a:rPr kumimoji="0" lang="en-US" sz="2800" b="0" i="0" u="none" strike="noStrike" kern="1200" cap="none" spc="0" normalizeH="0" noProof="0" dirty="0">
                <a:ln>
                  <a:noFill/>
                </a:ln>
                <a:solidFill>
                  <a:schemeClr val="dk1"/>
                </a:solidFill>
                <a:effectLst/>
                <a:uLnTx/>
                <a:uFillTx/>
                <a:latin typeface="Calibri (Body)"/>
                <a:ea typeface="+mn-ea"/>
                <a:cs typeface="+mn-cs"/>
              </a:rPr>
              <a:t> &amp; NPTEL Video Links and Online Courses Details  </a:t>
            </a:r>
            <a:endParaRPr kumimoji="0" lang="en-US" sz="28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
        <p:nvSpPr>
          <p:cNvPr id="11" name="Content Placeholder 9"/>
          <p:cNvSpPr txBox="1"/>
          <p:nvPr/>
        </p:nvSpPr>
        <p:spPr>
          <a:xfrm>
            <a:off x="457200" y="1066800"/>
            <a:ext cx="8229600" cy="5059363"/>
          </a:xfrm>
          <a:prstGeom prst="rect">
            <a:avLst/>
          </a:prstGeom>
        </p:spPr>
        <p:txBody>
          <a:bodyPr vert="horz" lIns="91440" tIns="45720" rIns="91440" bIns="45720" rtlCol="0">
            <a:normAutofit/>
          </a:bodyPr>
          <a:lstStyle/>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2"/>
              </a:rPr>
              <a:t>https://www.youtube.com/watch?v=E47ew_IsqaM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3"/>
              </a:rPr>
              <a:t>https://www.youtube.com/watch?v=gDtlbGK13xM</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4"/>
              </a:rPr>
              <a:t>https://www.youtube.com/watch?v=xFzaoJjzXJQ</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5"/>
              </a:rPr>
              <a:t>https://youtu.be/RQOJgEA5e1k</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6"/>
              </a:rPr>
              <a:t>https://youtu.be/GKqOWCK71K4</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r>
              <a:rPr kumimoji="0" lang="en-IN" sz="2200" b="0" i="0" u="none" strike="noStrike" kern="1200" cap="none" spc="0" normalizeH="0" baseline="0" noProof="0">
                <a:ln>
                  <a:noFill/>
                </a:ln>
                <a:solidFill>
                  <a:schemeClr val="tx1"/>
                </a:solidFill>
                <a:effectLst/>
                <a:uLnTx/>
                <a:uFillTx/>
                <a:latin typeface="Calibri (Body)"/>
                <a:ea typeface="+mn-ea"/>
                <a:cs typeface="+mn-cs"/>
                <a:hlinkClick r:id="rId7"/>
              </a:rPr>
              <a:t>https://youtu.be/zDDkNq6kpRE</a:t>
            </a:r>
            <a:endParaRPr kumimoji="0" lang="en-IN" sz="2200" b="0" i="0" u="none" strike="noStrike" kern="1200" cap="none" spc="0" normalizeH="0" baseline="0" noProof="0">
              <a:ln>
                <a:noFill/>
              </a:ln>
              <a:solidFill>
                <a:schemeClr val="tx1"/>
              </a:solidFill>
              <a:effectLst/>
              <a:uLnTx/>
              <a:uFillTx/>
              <a:latin typeface="Calibri (Body)"/>
              <a:ea typeface="+mn-ea"/>
              <a:cs typeface="+mn-cs"/>
            </a:endParaRPr>
          </a:p>
          <a:p>
            <a:pPr marL="342900" marR="0" lvl="0" indent="-342900" algn="just" defTabSz="914400" rtl="0" eaLnBrk="1" fontAlgn="auto" latinLnBrk="0" hangingPunct="1">
              <a:lnSpc>
                <a:spcPct val="200000"/>
              </a:lnSpc>
              <a:spcBef>
                <a:spcPct val="20000"/>
              </a:spcBef>
              <a:spcAft>
                <a:spcPts val="0"/>
              </a:spcAft>
              <a:buClrTx/>
              <a:buSzTx/>
              <a:buFont typeface="Arial" panose="020B0604020202020204" pitchFamily="34" charset="0"/>
              <a:buChar char="•"/>
              <a:defRPr/>
            </a:pPr>
            <a:endParaRPr kumimoji="0" lang="en-IN" sz="2200" b="0" i="0" u="none" strike="noStrike" kern="1200" cap="none" spc="0" normalizeH="0" baseline="0" noProof="0" dirty="0">
              <a:ln>
                <a:noFill/>
              </a:ln>
              <a:solidFill>
                <a:schemeClr val="tx1"/>
              </a:solidFill>
              <a:effectLst/>
              <a:uLnTx/>
              <a:uFillTx/>
              <a:latin typeface="Calibri (Body)"/>
              <a:ea typeface="+mn-ea"/>
              <a:cs typeface="+mn-cs"/>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10000"/>
          </a:bodyPr>
          <a:lstStyle/>
          <a:p>
            <a:pPr marL="0" indent="0">
              <a:buNone/>
            </a:pPr>
            <a:r>
              <a:rPr lang="en-US" sz="2400" dirty="0"/>
              <a:t>1. In which of the following, a person is constantly followed/chased by another person or group of several peoples?</a:t>
            </a:r>
            <a:endParaRPr lang="en-US" sz="2400" dirty="0"/>
          </a:p>
          <a:p>
            <a:pPr marL="457200" indent="-457200">
              <a:buFont typeface="+mj-lt"/>
              <a:buAutoNum type="alphaUcPeriod"/>
            </a:pPr>
            <a:r>
              <a:rPr lang="en-US" sz="2400" dirty="0"/>
              <a:t>Phishing</a:t>
            </a:r>
            <a:endParaRPr lang="en-US" sz="2400" dirty="0"/>
          </a:p>
          <a:p>
            <a:pPr marL="457200" indent="-457200">
              <a:buFont typeface="+mj-lt"/>
              <a:buAutoNum type="alphaUcPeriod"/>
            </a:pPr>
            <a:r>
              <a:rPr lang="en-US" sz="2400" dirty="0"/>
              <a:t>Bulling</a:t>
            </a:r>
            <a:endParaRPr lang="en-US" sz="2400" dirty="0"/>
          </a:p>
          <a:p>
            <a:pPr marL="457200" indent="-457200">
              <a:buFont typeface="+mj-lt"/>
              <a:buAutoNum type="alphaUcPeriod"/>
            </a:pPr>
            <a:r>
              <a:rPr lang="en-US" sz="2400" dirty="0"/>
              <a:t>Stalking</a:t>
            </a:r>
            <a:endParaRPr lang="en-US" sz="2400" dirty="0"/>
          </a:p>
          <a:p>
            <a:pPr marL="457200" indent="-457200">
              <a:buFont typeface="+mj-lt"/>
              <a:buAutoNum type="alphaUcPeriod"/>
            </a:pPr>
            <a:r>
              <a:rPr lang="en-US" sz="2400" dirty="0"/>
              <a:t>Identity theft</a:t>
            </a:r>
            <a:endParaRPr lang="en-US" sz="2400" dirty="0"/>
          </a:p>
          <a:p>
            <a:pPr marL="0" indent="0" algn="just">
              <a:spcAft>
                <a:spcPts val="1200"/>
              </a:spcAft>
              <a:buNone/>
            </a:pPr>
            <a:endParaRPr lang="en-US" sz="2400" dirty="0"/>
          </a:p>
          <a:p>
            <a:pPr marL="0" indent="0">
              <a:buNone/>
            </a:pPr>
            <a:r>
              <a:rPr lang="en-US" sz="2400" dirty="0"/>
              <a:t>2.  Which one of the following can be considered as the class of computer threats?</a:t>
            </a:r>
            <a:endParaRPr lang="en-US" sz="2400" dirty="0"/>
          </a:p>
          <a:p>
            <a:pPr marL="457200" indent="-457200">
              <a:buFont typeface="+mj-lt"/>
              <a:buAutoNum type="alphaUcPeriod"/>
            </a:pPr>
            <a:r>
              <a:rPr lang="en-US" sz="2400" dirty="0"/>
              <a:t>Dos Attack</a:t>
            </a:r>
            <a:endParaRPr lang="en-US" sz="2400" dirty="0"/>
          </a:p>
          <a:p>
            <a:pPr marL="457200" indent="-457200">
              <a:buFont typeface="+mj-lt"/>
              <a:buAutoNum type="alphaUcPeriod"/>
            </a:pPr>
            <a:r>
              <a:rPr lang="en-US" sz="2400" dirty="0"/>
              <a:t>Phishing</a:t>
            </a:r>
            <a:endParaRPr lang="en-US" sz="2400" dirty="0"/>
          </a:p>
          <a:p>
            <a:pPr marL="457200" indent="-457200">
              <a:buFont typeface="+mj-lt"/>
              <a:buAutoNum type="alphaUcPeriod"/>
            </a:pPr>
            <a:r>
              <a:rPr lang="en-US" sz="2400" dirty="0"/>
              <a:t>Soliciting</a:t>
            </a:r>
            <a:endParaRPr lang="en-US" sz="2400" dirty="0"/>
          </a:p>
          <a:p>
            <a:pPr marL="457200" indent="-457200">
              <a:buFont typeface="+mj-lt"/>
              <a:buAutoNum type="alphaUcPeriod"/>
            </a:pPr>
            <a:r>
              <a:rPr lang="en-US" sz="2400" dirty="0"/>
              <a:t>Both A and C</a:t>
            </a:r>
            <a:endParaRPr lang="en-US" sz="2400" dirty="0"/>
          </a:p>
          <a:p>
            <a:pPr marL="0" indent="0" algn="just">
              <a:spcAft>
                <a:spcPts val="1200"/>
              </a:spcAft>
              <a:buNone/>
            </a:pPr>
            <a:endParaRPr lang="en-US" sz="2200" dirty="0"/>
          </a:p>
        </p:txBody>
      </p:sp>
      <p:sp>
        <p:nvSpPr>
          <p:cNvPr id="4" name="Date Placeholder 3"/>
          <p:cNvSpPr>
            <a:spLocks noGrp="1"/>
          </p:cNvSpPr>
          <p:nvPr>
            <p:ph type="dt" sz="half" idx="10"/>
          </p:nvPr>
        </p:nvSpPr>
        <p:spPr/>
        <p:txBody>
          <a:bodyPr/>
          <a:lstStyle/>
          <a:p>
            <a:fld id="{0CB91C16-7866-4F3C-B27A-757A1232A16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Daily Quiz</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572000"/>
          </a:xfrm>
        </p:spPr>
        <p:txBody>
          <a:bodyPr>
            <a:normAutofit lnSpcReduction="10000"/>
          </a:bodyPr>
          <a:lstStyle/>
          <a:p>
            <a:pPr marL="0" indent="0" algn="just">
              <a:spcAft>
                <a:spcPts val="1200"/>
              </a:spcAft>
              <a:buNone/>
            </a:pPr>
            <a:r>
              <a:rPr lang="en-US" sz="2200" dirty="0"/>
              <a:t>3. The best way to minimize your digital footprint is to: </a:t>
            </a:r>
            <a:endParaRPr lang="en-US" sz="2200" dirty="0"/>
          </a:p>
          <a:p>
            <a:pPr marL="457200" indent="-457200" algn="just">
              <a:spcAft>
                <a:spcPts val="1200"/>
              </a:spcAft>
              <a:buAutoNum type="alphaUcPeriod"/>
            </a:pPr>
            <a:r>
              <a:rPr lang="en-US" sz="2200" dirty="0"/>
              <a:t>Take fewer photos with your smartphone. </a:t>
            </a:r>
            <a:endParaRPr lang="en-US" sz="2200" dirty="0"/>
          </a:p>
          <a:p>
            <a:pPr marL="457200" indent="-457200" algn="just">
              <a:spcAft>
                <a:spcPts val="1200"/>
              </a:spcAft>
              <a:buAutoNum type="alphaUcPeriod"/>
            </a:pPr>
            <a:r>
              <a:rPr lang="en-US" sz="2200" dirty="0"/>
              <a:t>B. Travel less with your smartphone. </a:t>
            </a:r>
            <a:endParaRPr lang="en-US" sz="2200" dirty="0"/>
          </a:p>
          <a:p>
            <a:pPr marL="457200" indent="-457200" algn="just">
              <a:spcAft>
                <a:spcPts val="1200"/>
              </a:spcAft>
              <a:buAutoNum type="alphaUcPeriod"/>
            </a:pPr>
            <a:r>
              <a:rPr lang="en-US" sz="2200" dirty="0"/>
              <a:t>C. Post less on social media</a:t>
            </a:r>
            <a:endParaRPr lang="en-US" sz="2200" dirty="0"/>
          </a:p>
          <a:p>
            <a:pPr marL="0" indent="0" algn="just">
              <a:spcAft>
                <a:spcPts val="1200"/>
              </a:spcAft>
              <a:buNone/>
            </a:pPr>
            <a:endParaRPr lang="en-US" sz="2200" dirty="0"/>
          </a:p>
          <a:p>
            <a:pPr marL="0" indent="0" algn="just">
              <a:spcAft>
                <a:spcPts val="1200"/>
              </a:spcAft>
              <a:buNone/>
            </a:pPr>
            <a:r>
              <a:rPr lang="en-US" sz="2200" dirty="0"/>
              <a:t>4. What is most valuable to companies looking to sell you something? </a:t>
            </a:r>
            <a:endParaRPr lang="en-US" sz="2200" dirty="0"/>
          </a:p>
          <a:p>
            <a:pPr marL="457200" indent="-457200" algn="just">
              <a:spcAft>
                <a:spcPts val="1200"/>
              </a:spcAft>
              <a:buAutoNum type="alphaUcPeriod"/>
            </a:pPr>
            <a:r>
              <a:rPr lang="en-US" sz="2200" dirty="0"/>
              <a:t>Your phone number. </a:t>
            </a:r>
            <a:endParaRPr lang="en-US" sz="2200" dirty="0"/>
          </a:p>
          <a:p>
            <a:pPr marL="457200" indent="-457200" algn="just">
              <a:spcAft>
                <a:spcPts val="1200"/>
              </a:spcAft>
              <a:buAutoNum type="alphaUcPeriod"/>
            </a:pPr>
            <a:r>
              <a:rPr lang="en-US" sz="2200" dirty="0"/>
              <a:t>B. Your email address. </a:t>
            </a:r>
            <a:endParaRPr lang="en-US" sz="2200" dirty="0"/>
          </a:p>
          <a:p>
            <a:pPr marL="457200" indent="-457200" algn="just">
              <a:spcAft>
                <a:spcPts val="1200"/>
              </a:spcAft>
              <a:buAutoNum type="alphaUcPeriod"/>
            </a:pPr>
            <a:r>
              <a:rPr lang="en-US" sz="2200" dirty="0"/>
              <a:t>C. Your physical address</a:t>
            </a:r>
            <a:endParaRPr lang="en-US" sz="2200" dirty="0"/>
          </a:p>
        </p:txBody>
      </p:sp>
      <p:sp>
        <p:nvSpPr>
          <p:cNvPr id="4" name="Date Placeholder 3"/>
          <p:cNvSpPr>
            <a:spLocks noGrp="1"/>
          </p:cNvSpPr>
          <p:nvPr>
            <p:ph type="dt" sz="half" idx="10"/>
          </p:nvPr>
        </p:nvSpPr>
        <p:spPr/>
        <p:txBody>
          <a:bodyPr/>
          <a:lstStyle/>
          <a:p>
            <a:fld id="{5FDC4342-CFF2-434D-9258-C253E82005C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Daily Quiz</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lgn="just">
              <a:spcAft>
                <a:spcPts val="1200"/>
              </a:spcAft>
              <a:buNone/>
            </a:pPr>
            <a:r>
              <a:rPr lang="en-US" sz="2200" dirty="0"/>
              <a:t>5. What’s the best way to secure a weak password like “monkey123”? </a:t>
            </a:r>
            <a:endParaRPr lang="en-US" sz="2200" dirty="0"/>
          </a:p>
          <a:p>
            <a:pPr marL="457200" indent="-457200" algn="just">
              <a:spcAft>
                <a:spcPts val="1200"/>
              </a:spcAft>
              <a:buAutoNum type="alphaUcPeriod"/>
            </a:pPr>
            <a:r>
              <a:rPr lang="en-US" sz="2200" dirty="0"/>
              <a:t>Add an uppercase numeral and a special character, such as $. </a:t>
            </a:r>
            <a:endParaRPr lang="en-US" sz="2200" dirty="0"/>
          </a:p>
          <a:p>
            <a:pPr marL="0" indent="0" algn="just">
              <a:spcAft>
                <a:spcPts val="1200"/>
              </a:spcAft>
              <a:buNone/>
            </a:pPr>
            <a:r>
              <a:rPr lang="en-US" sz="2200" dirty="0"/>
              <a:t>B. Don’t reuse it anywhere else or share it with anyone. </a:t>
            </a:r>
            <a:endParaRPr lang="en-US" sz="2200" dirty="0"/>
          </a:p>
          <a:p>
            <a:pPr marL="0" indent="0" algn="just">
              <a:spcAft>
                <a:spcPts val="1200"/>
              </a:spcAft>
              <a:buNone/>
            </a:pPr>
            <a:r>
              <a:rPr lang="en-US" sz="2200" dirty="0"/>
              <a:t>C. Enable two-factor authentication</a:t>
            </a:r>
            <a:endParaRPr lang="en-US" sz="2200" dirty="0"/>
          </a:p>
          <a:p>
            <a:pPr marL="0" indent="0" algn="just">
              <a:spcAft>
                <a:spcPts val="1200"/>
              </a:spcAft>
              <a:buNone/>
            </a:pPr>
            <a:r>
              <a:rPr lang="en-US" sz="2200" dirty="0"/>
              <a:t>6. When using a VPN, what’s the one thing that you cannot hide from ISPs, hackers, and the government? </a:t>
            </a:r>
            <a:endParaRPr lang="en-US" sz="2200" dirty="0"/>
          </a:p>
          <a:p>
            <a:pPr marL="457200" indent="-457200" algn="just">
              <a:spcAft>
                <a:spcPts val="1200"/>
              </a:spcAft>
              <a:buAutoNum type="alphaUcPeriod"/>
            </a:pPr>
            <a:r>
              <a:rPr lang="en-US" sz="2200" dirty="0"/>
              <a:t>The fact that you’re using a VPN. </a:t>
            </a:r>
            <a:endParaRPr lang="en-US" sz="2200" dirty="0"/>
          </a:p>
          <a:p>
            <a:pPr marL="457200" indent="-457200" algn="just">
              <a:spcAft>
                <a:spcPts val="1200"/>
              </a:spcAft>
              <a:buAutoNum type="alphaUcPeriod"/>
            </a:pPr>
            <a:r>
              <a:rPr lang="en-US" sz="2200" dirty="0"/>
              <a:t>Your identity. </a:t>
            </a:r>
            <a:endParaRPr lang="en-US" sz="2200" dirty="0"/>
          </a:p>
          <a:p>
            <a:pPr marL="457200" indent="-457200" algn="just">
              <a:spcAft>
                <a:spcPts val="1200"/>
              </a:spcAft>
              <a:buAutoNum type="alphaUcPeriod"/>
            </a:pPr>
            <a:r>
              <a:rPr lang="en-US" sz="2200" dirty="0"/>
              <a:t>Your data.</a:t>
            </a:r>
            <a:endParaRPr lang="en-IN" sz="2200" dirty="0"/>
          </a:p>
        </p:txBody>
      </p:sp>
      <p:sp>
        <p:nvSpPr>
          <p:cNvPr id="4" name="Date Placeholder 3"/>
          <p:cNvSpPr>
            <a:spLocks noGrp="1"/>
          </p:cNvSpPr>
          <p:nvPr>
            <p:ph type="dt" sz="half" idx="10"/>
          </p:nvPr>
        </p:nvSpPr>
        <p:spPr/>
        <p:txBody>
          <a:bodyPr/>
          <a:lstStyle/>
          <a:p>
            <a:fld id="{E54C8DD0-BF67-4363-B912-2EED5FA3FADE}"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Daily Quiz</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a:bodyPr>
          <a:lstStyle/>
          <a:p>
            <a:pPr marL="0" indent="0">
              <a:buNone/>
            </a:pPr>
            <a:r>
              <a:rPr lang="en-US" sz="2200" dirty="0"/>
              <a:t>7.  Which of the following is considered as the unsolicited commercial email?</a:t>
            </a:r>
            <a:endParaRPr lang="en-US" sz="2200" dirty="0"/>
          </a:p>
          <a:p>
            <a:pPr marL="457200" indent="-457200">
              <a:buFont typeface="+mj-lt"/>
              <a:buAutoNum type="alphaUcPeriod"/>
            </a:pPr>
            <a:r>
              <a:rPr lang="en-US" sz="2200" dirty="0"/>
              <a:t>Virus</a:t>
            </a:r>
            <a:endParaRPr lang="en-US" sz="2200" dirty="0"/>
          </a:p>
          <a:p>
            <a:pPr marL="457200" indent="-457200">
              <a:buFont typeface="+mj-lt"/>
              <a:buAutoNum type="alphaUcPeriod"/>
            </a:pPr>
            <a:r>
              <a:rPr lang="en-US" sz="2200" dirty="0"/>
              <a:t>Malware</a:t>
            </a:r>
            <a:endParaRPr lang="en-US" sz="2200" dirty="0"/>
          </a:p>
          <a:p>
            <a:pPr marL="457200" indent="-457200">
              <a:buFont typeface="+mj-lt"/>
              <a:buAutoNum type="alphaUcPeriod"/>
            </a:pPr>
            <a:r>
              <a:rPr lang="en-US" sz="2200" dirty="0"/>
              <a:t>Spam</a:t>
            </a:r>
            <a:endParaRPr lang="en-US" sz="2200" dirty="0"/>
          </a:p>
          <a:p>
            <a:pPr marL="457200" indent="-457200">
              <a:buFont typeface="+mj-lt"/>
              <a:buAutoNum type="alphaUcPeriod"/>
            </a:pPr>
            <a:r>
              <a:rPr lang="en-US" sz="2200" dirty="0"/>
              <a:t>All of the above</a:t>
            </a:r>
            <a:endParaRPr lang="en-US" sz="2200" dirty="0"/>
          </a:p>
          <a:p>
            <a:pPr marL="457200" indent="-457200">
              <a:buFont typeface="+mj-lt"/>
              <a:buAutoNum type="alphaUcPeriod"/>
            </a:pPr>
            <a:endParaRPr lang="en-US" sz="2200" dirty="0"/>
          </a:p>
          <a:p>
            <a:pPr marL="0" indent="0">
              <a:buNone/>
            </a:pPr>
            <a:r>
              <a:rPr lang="en-US" sz="2200" dirty="0"/>
              <a:t>8. Which one of the following is a type of antivirus program?</a:t>
            </a:r>
            <a:endParaRPr lang="en-US" sz="2200" dirty="0"/>
          </a:p>
          <a:p>
            <a:pPr marL="457200" indent="-457200">
              <a:buFont typeface="+mj-lt"/>
              <a:buAutoNum type="alphaUcPeriod"/>
            </a:pPr>
            <a:r>
              <a:rPr lang="en-US" sz="2200" dirty="0"/>
              <a:t>Quick heal</a:t>
            </a:r>
            <a:endParaRPr lang="en-US" sz="2200" dirty="0"/>
          </a:p>
          <a:p>
            <a:pPr marL="457200" indent="-457200">
              <a:buFont typeface="+mj-lt"/>
              <a:buAutoNum type="alphaUcPeriod"/>
            </a:pPr>
            <a:r>
              <a:rPr lang="en-US" sz="2200" dirty="0" err="1"/>
              <a:t>Mcafee</a:t>
            </a:r>
            <a:endParaRPr lang="en-US" sz="2200" dirty="0"/>
          </a:p>
          <a:p>
            <a:pPr marL="457200" indent="-457200">
              <a:buFont typeface="+mj-lt"/>
              <a:buAutoNum type="alphaUcPeriod"/>
            </a:pPr>
            <a:r>
              <a:rPr lang="en-US" sz="2200" dirty="0"/>
              <a:t>Kaspersky</a:t>
            </a:r>
            <a:endParaRPr lang="en-US" sz="2200" dirty="0"/>
          </a:p>
          <a:p>
            <a:pPr marL="457200" indent="-457200">
              <a:buFont typeface="+mj-lt"/>
              <a:buAutoNum type="alphaUcPeriod"/>
            </a:pPr>
            <a:r>
              <a:rPr lang="en-US" sz="2200" dirty="0"/>
              <a:t>All of the above</a:t>
            </a:r>
            <a:endParaRPr lang="en-US" sz="2200" dirty="0"/>
          </a:p>
        </p:txBody>
      </p:sp>
      <p:sp>
        <p:nvSpPr>
          <p:cNvPr id="4" name="Date Placeholder 3"/>
          <p:cNvSpPr>
            <a:spLocks noGrp="1"/>
          </p:cNvSpPr>
          <p:nvPr>
            <p:ph type="dt" sz="half" idx="10"/>
          </p:nvPr>
        </p:nvSpPr>
        <p:spPr/>
        <p:txBody>
          <a:bodyPr/>
          <a:lstStyle/>
          <a:p>
            <a:fld id="{9835B9ED-E4F5-4F37-8CFD-F21C9BC273DF}"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Daily Quiz</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0600"/>
            <a:ext cx="7848600" cy="4777187"/>
          </a:xfrm>
        </p:spPr>
        <p:txBody>
          <a:bodyPr>
            <a:noAutofit/>
          </a:bodyPr>
          <a:lstStyle/>
          <a:p>
            <a:pPr marL="0" indent="0">
              <a:spcBef>
                <a:spcPts val="0"/>
              </a:spcBef>
              <a:buNone/>
            </a:pPr>
            <a:endParaRPr lang="en-US" sz="1800" dirty="0">
              <a:latin typeface="Calibri (Body)"/>
            </a:endParaRPr>
          </a:p>
          <a:p>
            <a:pPr marL="0" lvl="0" indent="0" algn="just" fontAlgn="t">
              <a:lnSpc>
                <a:spcPct val="150000"/>
              </a:lnSpc>
              <a:spcBef>
                <a:spcPts val="0"/>
              </a:spcBef>
              <a:spcAft>
                <a:spcPts val="1000"/>
              </a:spcAft>
              <a:buSzPts val="1200"/>
              <a:buNone/>
              <a:tabLst>
                <a:tab pos="1533525" algn="l"/>
              </a:tabLst>
            </a:pPr>
            <a:endParaRPr lang="en-US" sz="1600" dirty="0">
              <a:cs typeface="Calibri" panose="020F0502020204030204" charset="0"/>
            </a:endParaRPr>
          </a:p>
          <a:p>
            <a:pPr marL="0" indent="0" algn="just" fontAlgn="t">
              <a:lnSpc>
                <a:spcPct val="150000"/>
              </a:lnSpc>
              <a:spcBef>
                <a:spcPts val="0"/>
              </a:spcBef>
              <a:spcAft>
                <a:spcPts val="1000"/>
              </a:spcAft>
              <a:buSzPts val="1200"/>
              <a:buNone/>
              <a:tabLst>
                <a:tab pos="1533525" algn="l"/>
              </a:tabLst>
            </a:pPr>
            <a:r>
              <a:rPr lang="en-GB" sz="1600" dirty="0">
                <a:cs typeface="Calibri" panose="020F0502020204030204" charset="0"/>
              </a:rPr>
              <a:t> </a:t>
            </a:r>
            <a:r>
              <a:rPr lang="en-US" sz="1600" dirty="0">
                <a:cs typeface="Calibri" panose="020F0502020204030204" charset="0"/>
              </a:rPr>
              <a:t>There are many cyber security real-life examples where financial organizations like banks and social organizations, weather channels etc. have faced cyber-attacks and have lost valuable information and resources. To fix these problems, you'll need comprehensive cyber security awareness.</a:t>
            </a:r>
            <a:endParaRPr lang="en-US" sz="1600" dirty="0">
              <a:cs typeface="Calibri" panose="020F0502020204030204" charset="0"/>
            </a:endParaRPr>
          </a:p>
          <a:p>
            <a:pPr marL="0" indent="0" algn="just" fontAlgn="t">
              <a:lnSpc>
                <a:spcPct val="150000"/>
              </a:lnSpc>
              <a:spcBef>
                <a:spcPts val="0"/>
              </a:spcBef>
              <a:spcAft>
                <a:spcPts val="1000"/>
              </a:spcAft>
              <a:buSzPts val="1200"/>
              <a:buNone/>
              <a:tabLst>
                <a:tab pos="1533525" algn="l"/>
              </a:tabLst>
            </a:pPr>
            <a:endParaRPr lang="en-US" sz="1600" dirty="0">
              <a:cs typeface="Calibri" panose="020F0502020204030204" charset="0"/>
            </a:endParaRPr>
          </a:p>
          <a:p>
            <a:pPr marL="0" indent="0" algn="just" fontAlgn="t">
              <a:lnSpc>
                <a:spcPct val="150000"/>
              </a:lnSpc>
              <a:spcBef>
                <a:spcPts val="0"/>
              </a:spcBef>
              <a:spcAft>
                <a:spcPts val="1000"/>
              </a:spcAft>
              <a:buSzPts val="1200"/>
              <a:buNone/>
              <a:tabLst>
                <a:tab pos="1533525" algn="l"/>
              </a:tabLst>
            </a:pPr>
            <a:r>
              <a:rPr lang="en-US" sz="1600" dirty="0">
                <a:cs typeface="Calibri" panose="020F0502020204030204" charset="0"/>
              </a:rPr>
              <a:t>According to KPMG, the annual compensation for cyber security heads ranges from 2 Cr to 4 Cr annually. The industry also reports a satisfaction level of 68%, making it a mentally and financially satisfying career for most.</a:t>
            </a:r>
            <a:endParaRPr lang="en-US" sz="1600" dirty="0">
              <a:cs typeface="Calibri" panose="020F0502020204030204" charset="0"/>
            </a:endParaRPr>
          </a:p>
          <a:p>
            <a:pPr marL="457200" indent="-457200">
              <a:spcBef>
                <a:spcPts val="0"/>
              </a:spcBef>
              <a:buNone/>
            </a:pPr>
            <a:endParaRPr lang="en-GB" sz="1800" dirty="0">
              <a:cs typeface="Calibri" panose="020F0502020204030204" charset="0"/>
            </a:endParaRPr>
          </a:p>
          <a:p>
            <a:pPr lvl="0">
              <a:lnSpc>
                <a:spcPct val="150000"/>
              </a:lnSpc>
              <a:spcBef>
                <a:spcPts val="0"/>
              </a:spcBef>
            </a:pPr>
            <a:endParaRPr lang="en-US" sz="1800" dirty="0">
              <a:solidFill>
                <a:schemeClr val="dk1"/>
              </a:solidFill>
              <a:latin typeface="Calibri (Body)"/>
            </a:endParaRPr>
          </a:p>
          <a:p>
            <a:pPr>
              <a:lnSpc>
                <a:spcPct val="150000"/>
              </a:lnSpc>
              <a:spcBef>
                <a:spcPts val="0"/>
              </a:spcBef>
            </a:pPr>
            <a:endParaRPr lang="en-US" sz="1800" dirty="0">
              <a:latin typeface="Calibri (Body)"/>
            </a:endParaRPr>
          </a:p>
          <a:p>
            <a:pPr>
              <a:lnSpc>
                <a:spcPct val="150000"/>
              </a:lnSpc>
              <a:spcBef>
                <a:spcPts val="0"/>
              </a:spcBef>
            </a:pPr>
            <a:endParaRPr lang="en-US" sz="1800" dirty="0">
              <a:latin typeface="Calibri (Body)"/>
            </a:endParaRPr>
          </a:p>
        </p:txBody>
      </p:sp>
      <p:sp>
        <p:nvSpPr>
          <p:cNvPr id="6" name="Date Placeholder 5"/>
          <p:cNvSpPr>
            <a:spLocks noGrp="1"/>
          </p:cNvSpPr>
          <p:nvPr>
            <p:ph type="dt" sz="half" idx="10"/>
          </p:nvPr>
        </p:nvSpPr>
        <p:spPr/>
        <p:txBody>
          <a:bodyPr/>
          <a:lstStyle/>
          <a:p>
            <a:fld id="{2EEB90A4-D1AC-43E9-A9C2-00028B8086F4}" type="datetime1">
              <a:rPr lang="en-US" smtClean="0"/>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
        <p:nvSpPr>
          <p:cNvPr id="8"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000" dirty="0">
                <a:latin typeface="Calibri (Body)"/>
              </a:rPr>
              <a:t> Applications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sp>
        <p:nvSpPr>
          <p:cNvPr id="11"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5720" y="1143000"/>
            <a:ext cx="8610600" cy="4878288"/>
          </a:xfrm>
        </p:spPr>
        <p:txBody>
          <a:bodyPr>
            <a:normAutofit fontScale="92500" lnSpcReduction="20000"/>
          </a:bodyPr>
          <a:lstStyle/>
          <a:p>
            <a:pPr marL="0" indent="0">
              <a:buNone/>
            </a:pPr>
            <a:r>
              <a:rPr lang="en-US" sz="2400" dirty="0"/>
              <a:t>9. It can be a software program or a hardware device that filters all data packets coming through the internet, a network, etc. it is known as the_______:</a:t>
            </a:r>
            <a:endParaRPr lang="en-US" sz="2400" dirty="0"/>
          </a:p>
          <a:p>
            <a:pPr marL="457200" indent="-457200">
              <a:buFont typeface="+mj-lt"/>
              <a:buAutoNum type="alphaUcPeriod"/>
            </a:pPr>
            <a:r>
              <a:rPr lang="en-US" sz="2400" dirty="0"/>
              <a:t>Antivirus</a:t>
            </a:r>
            <a:endParaRPr lang="en-US" sz="2400" dirty="0"/>
          </a:p>
          <a:p>
            <a:pPr marL="457200" indent="-457200">
              <a:buFont typeface="+mj-lt"/>
              <a:buAutoNum type="alphaUcPeriod"/>
            </a:pPr>
            <a:r>
              <a:rPr lang="en-US" sz="2400" dirty="0"/>
              <a:t>Firewall</a:t>
            </a:r>
            <a:endParaRPr lang="en-US" sz="2400" dirty="0"/>
          </a:p>
          <a:p>
            <a:pPr marL="457200" indent="-457200">
              <a:buFont typeface="+mj-lt"/>
              <a:buAutoNum type="alphaUcPeriod"/>
            </a:pPr>
            <a:r>
              <a:rPr lang="en-US" sz="2400" dirty="0"/>
              <a:t>Cookies</a:t>
            </a:r>
            <a:endParaRPr lang="en-US" sz="2400" dirty="0"/>
          </a:p>
          <a:p>
            <a:pPr marL="457200" indent="-457200">
              <a:buFont typeface="+mj-lt"/>
              <a:buAutoNum type="alphaUcPeriod"/>
            </a:pPr>
            <a:r>
              <a:rPr lang="en-US" sz="2400" dirty="0"/>
              <a:t>Malware</a:t>
            </a:r>
            <a:endParaRPr lang="en-US" sz="2400" dirty="0"/>
          </a:p>
          <a:p>
            <a:pPr marL="0" indent="0">
              <a:buNone/>
            </a:pPr>
            <a:endParaRPr lang="en-US" sz="2200" dirty="0"/>
          </a:p>
          <a:p>
            <a:pPr marL="0" indent="0">
              <a:buNone/>
            </a:pPr>
            <a:r>
              <a:rPr lang="en-US" sz="2200" dirty="0"/>
              <a:t>10. </a:t>
            </a:r>
            <a:r>
              <a:rPr lang="en-US" sz="2400" dirty="0"/>
              <a:t> Which of the following refers to exploring the appropriate, ethical behaviors related to the online environment and digital media platform?</a:t>
            </a:r>
            <a:endParaRPr lang="en-US" sz="2400" dirty="0"/>
          </a:p>
          <a:p>
            <a:pPr marL="457200" indent="-457200">
              <a:buFont typeface="+mj-lt"/>
              <a:buAutoNum type="alphaUcPeriod"/>
            </a:pPr>
            <a:r>
              <a:rPr lang="en-US" sz="2400" dirty="0"/>
              <a:t>Cyber low</a:t>
            </a:r>
            <a:endParaRPr lang="en-US" sz="2400" dirty="0"/>
          </a:p>
          <a:p>
            <a:pPr marL="457200" indent="-457200">
              <a:buFont typeface="+mj-lt"/>
              <a:buAutoNum type="alphaUcPeriod"/>
            </a:pPr>
            <a:r>
              <a:rPr lang="en-US" sz="2400" dirty="0" err="1"/>
              <a:t>Cyberethics</a:t>
            </a:r>
            <a:endParaRPr lang="en-US" sz="2400" dirty="0"/>
          </a:p>
          <a:p>
            <a:pPr marL="457200" indent="-457200">
              <a:buFont typeface="+mj-lt"/>
              <a:buAutoNum type="alphaUcPeriod"/>
            </a:pPr>
            <a:r>
              <a:rPr lang="en-US" sz="2400" dirty="0" err="1"/>
              <a:t>Cybersecurity</a:t>
            </a:r>
            <a:endParaRPr lang="en-US" sz="2400" dirty="0"/>
          </a:p>
          <a:p>
            <a:pPr marL="457200" indent="-457200">
              <a:buFont typeface="+mj-lt"/>
              <a:buAutoNum type="alphaUcPeriod"/>
            </a:pPr>
            <a:r>
              <a:rPr lang="en-US" sz="2400" dirty="0" err="1"/>
              <a:t>Cybersafety</a:t>
            </a:r>
            <a:endParaRPr lang="en-US" sz="2400" dirty="0"/>
          </a:p>
        </p:txBody>
      </p:sp>
      <p:sp>
        <p:nvSpPr>
          <p:cNvPr id="4" name="Date Placeholder 3"/>
          <p:cNvSpPr>
            <a:spLocks noGrp="1"/>
          </p:cNvSpPr>
          <p:nvPr>
            <p:ph type="dt" sz="half" idx="10"/>
          </p:nvPr>
        </p:nvSpPr>
        <p:spPr/>
        <p:txBody>
          <a:bodyPr/>
          <a:lstStyle/>
          <a:p>
            <a:fld id="{12FDF6D5-D038-47A8-9AC3-7588E8FA619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rPr>
              <a:t>Daily Quiz</a:t>
            </a:r>
            <a:endParaRPr kumimoji="0" lang="en-US" sz="30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305800" cy="4352069"/>
          </a:xfrm>
        </p:spPr>
        <p:txBody>
          <a:bodyPr vert="horz" lIns="91440" tIns="45720" rIns="91440" bIns="45720" rtlCol="0" anchor="t">
            <a:noAutofit/>
          </a:bodyPr>
          <a:lstStyle/>
          <a:p>
            <a:pPr marL="457200" indent="-457200" algn="just" fontAlgn="base">
              <a:lnSpc>
                <a:spcPct val="150000"/>
              </a:lnSpc>
              <a:buAutoNum type="arabicPeriod"/>
            </a:pPr>
            <a:r>
              <a:rPr lang="en-US" sz="2000" dirty="0"/>
              <a:t>Differentiate DES and AES?</a:t>
            </a:r>
            <a:endParaRPr lang="en-US" sz="2000" dirty="0"/>
          </a:p>
          <a:p>
            <a:pPr marL="457200" indent="-457200" algn="just" fontAlgn="base">
              <a:lnSpc>
                <a:spcPct val="150000"/>
              </a:lnSpc>
              <a:buAutoNum type="arabicPeriod"/>
            </a:pPr>
            <a:r>
              <a:rPr lang="en-US" sz="2000" dirty="0"/>
              <a:t>Describe SHA-1 Algorithm.</a:t>
            </a:r>
            <a:endParaRPr lang="en-US" sz="2000" dirty="0"/>
          </a:p>
          <a:p>
            <a:pPr marL="457200" indent="-457200" algn="just" fontAlgn="base">
              <a:lnSpc>
                <a:spcPct val="150000"/>
              </a:lnSpc>
              <a:buAutoNum type="arabicPeriod"/>
            </a:pPr>
            <a:r>
              <a:rPr lang="en-US" sz="2000" dirty="0"/>
              <a:t>Write and explain the Digital Signature Algorithm.</a:t>
            </a:r>
            <a:endParaRPr lang="en-US" sz="2000" dirty="0"/>
          </a:p>
          <a:p>
            <a:pPr marL="457200" indent="-457200" algn="just" fontAlgn="base">
              <a:lnSpc>
                <a:spcPct val="150000"/>
              </a:lnSpc>
              <a:buAutoNum type="arabicPeriod"/>
            </a:pPr>
            <a:r>
              <a:rPr lang="en-US" sz="2000" dirty="0"/>
              <a:t>Explain the Transport layer security.</a:t>
            </a:r>
            <a:endParaRPr lang="en-US" sz="2000" dirty="0"/>
          </a:p>
          <a:p>
            <a:pPr marL="457200" indent="-457200" algn="just">
              <a:lnSpc>
                <a:spcPct val="150000"/>
              </a:lnSpc>
              <a:buAutoNum type="arabicPeriod"/>
            </a:pPr>
            <a:r>
              <a:rPr lang="en-US" sz="2000" dirty="0"/>
              <a:t>Explain RSA algorithm with example.</a:t>
            </a:r>
            <a:endParaRPr lang="en-US" sz="2000" dirty="0">
              <a:latin typeface="Calibri (Body)"/>
            </a:endParaRPr>
          </a:p>
          <a:p>
            <a:pPr marL="457200" indent="-457200" algn="just">
              <a:lnSpc>
                <a:spcPct val="150000"/>
              </a:lnSpc>
              <a:buAutoNum type="arabicPeriod"/>
            </a:pPr>
            <a:r>
              <a:rPr lang="en-US" sz="2000" dirty="0"/>
              <a:t>Differentiate between Symmetric and Asymmetric key Cryptosystem.</a:t>
            </a:r>
            <a:endParaRPr lang="en-US" sz="2000" dirty="0"/>
          </a:p>
          <a:p>
            <a:pPr marL="457200" indent="-457200" algn="just">
              <a:lnSpc>
                <a:spcPct val="150000"/>
              </a:lnSpc>
              <a:buAutoNum type="arabicPeriod"/>
            </a:pPr>
            <a:r>
              <a:rPr lang="en-US" sz="2000" dirty="0"/>
              <a:t>Describe S/MIME protocol for emails.</a:t>
            </a:r>
            <a:endParaRPr lang="en-US" sz="2000" dirty="0"/>
          </a:p>
          <a:p>
            <a:pPr marL="0" indent="0" algn="just">
              <a:lnSpc>
                <a:spcPct val="150000"/>
              </a:lnSpc>
              <a:buNone/>
            </a:pPr>
            <a:endParaRPr lang="en-US" dirty="0"/>
          </a:p>
          <a:p>
            <a:pPr>
              <a:spcAft>
                <a:spcPts val="600"/>
              </a:spcAft>
            </a:pPr>
            <a:endParaRPr lang="en-US" sz="2200" dirty="0"/>
          </a:p>
        </p:txBody>
      </p:sp>
      <p:sp>
        <p:nvSpPr>
          <p:cNvPr id="4" name="Date Placeholder 3"/>
          <p:cNvSpPr>
            <a:spLocks noGrp="1"/>
          </p:cNvSpPr>
          <p:nvPr>
            <p:ph type="dt" sz="half" idx="10"/>
          </p:nvPr>
        </p:nvSpPr>
        <p:spPr/>
        <p:txBody>
          <a:bodyPr/>
          <a:lstStyle/>
          <a:p>
            <a:fld id="{60C1C7CE-E24B-4548-8B1A-14C3E2E0CAB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Weekly</a:t>
            </a:r>
            <a:r>
              <a:rPr kumimoji="0" lang="en-US" sz="3000" b="0" i="0" u="none" strike="noStrike" kern="1200" cap="none" spc="0" normalizeH="0" noProof="0" dirty="0">
                <a:ln>
                  <a:noFill/>
                </a:ln>
                <a:solidFill>
                  <a:schemeClr val="dk1"/>
                </a:solidFill>
                <a:effectLst/>
                <a:uLnTx/>
                <a:uFillTx/>
                <a:latin typeface="Calibri (Body)"/>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334000"/>
          </a:xfrm>
        </p:spPr>
        <p:txBody>
          <a:bodyPr>
            <a:noAutofit/>
          </a:bodyPr>
          <a:lstStyle/>
          <a:p>
            <a:pPr>
              <a:buFont typeface="+mj-lt"/>
              <a:buAutoNum type="arabicPeriod"/>
            </a:pPr>
            <a:r>
              <a:rPr lang="en-US" sz="2000" dirty="0">
                <a:hlinkClick r:id="rId1"/>
              </a:rPr>
              <a:t>https://www.youtube.com/watch?v=lECb8emmN0M&amp;list=PL71FE85723FD414D7&amp;index=26</a:t>
            </a:r>
            <a:endParaRPr lang="en-US" sz="2000" dirty="0"/>
          </a:p>
          <a:p>
            <a:pPr>
              <a:lnSpc>
                <a:spcPct val="150000"/>
              </a:lnSpc>
            </a:pPr>
            <a:r>
              <a:rPr lang="en-US" sz="2000" b="1" i="1" dirty="0"/>
              <a:t>NPTEL Video link</a:t>
            </a:r>
            <a:endParaRPr lang="en-US" sz="2000" b="1" i="1" dirty="0"/>
          </a:p>
          <a:p>
            <a:pPr>
              <a:lnSpc>
                <a:spcPct val="150000"/>
              </a:lnSpc>
              <a:buFont typeface="+mj-lt"/>
              <a:buAutoNum type="arabicPeriod"/>
            </a:pPr>
            <a:r>
              <a:rPr lang="en-US" sz="2000" dirty="0">
                <a:hlinkClick r:id="rId2"/>
              </a:rPr>
              <a:t>https://nptel.ac.in/courses/106105162</a:t>
            </a:r>
            <a:endParaRPr lang="en-US" sz="2200" dirty="0">
              <a:latin typeface="Calibri (Body)"/>
            </a:endParaRPr>
          </a:p>
        </p:txBody>
      </p:sp>
      <p:sp>
        <p:nvSpPr>
          <p:cNvPr id="4" name="Date Placeholder 3"/>
          <p:cNvSpPr>
            <a:spLocks noGrp="1"/>
          </p:cNvSpPr>
          <p:nvPr>
            <p:ph type="dt" sz="half" idx="10"/>
          </p:nvPr>
        </p:nvSpPr>
        <p:spPr/>
        <p:txBody>
          <a:bodyPr/>
          <a:lstStyle/>
          <a:p>
            <a:fld id="{C0F4C8B7-09FC-4D25-9F9D-CFDFEA66AF16}"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IN" sz="3000" b="0" i="0" u="none" strike="noStrike" kern="1200" cap="none" spc="0" normalizeH="0" baseline="0" noProof="0" dirty="0">
                <a:ln>
                  <a:noFill/>
                </a:ln>
                <a:solidFill>
                  <a:schemeClr val="dk1"/>
                </a:solidFill>
                <a:effectLst/>
                <a:uLnTx/>
                <a:uFillTx/>
                <a:latin typeface="Calibri (Body)"/>
                <a:ea typeface="+mn-ea"/>
                <a:cs typeface="+mn-cs"/>
              </a:rPr>
              <a:t>Faculty</a:t>
            </a:r>
            <a:r>
              <a:rPr kumimoji="0" lang="en-IN" sz="3000" b="0" i="0" u="none" strike="noStrike" kern="1200" cap="none" spc="0" normalizeH="0" noProof="0" dirty="0">
                <a:ln>
                  <a:noFill/>
                </a:ln>
                <a:solidFill>
                  <a:schemeClr val="dk1"/>
                </a:solidFill>
                <a:effectLst/>
                <a:uLnTx/>
                <a:uFillTx/>
                <a:latin typeface="Calibri (Body)"/>
                <a:ea typeface="+mn-ea"/>
                <a:cs typeface="+mn-cs"/>
              </a:rPr>
              <a:t> links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158" y="974723"/>
            <a:ext cx="8405842" cy="4597417"/>
          </a:xfrm>
        </p:spPr>
        <p:txBody>
          <a:bodyPr>
            <a:noAutofit/>
          </a:bodyPr>
          <a:lstStyle/>
          <a:p>
            <a:pPr algn="just">
              <a:lnSpc>
                <a:spcPct val="200000"/>
              </a:lnSpc>
              <a:buNone/>
            </a:pPr>
            <a:endParaRPr lang="en-IN" sz="2200" dirty="0">
              <a:latin typeface="Calibri (Body)"/>
              <a:cs typeface="Times New Roman" panose="02020603050405020304" pitchFamily="18" charset="0"/>
            </a:endParaRPr>
          </a:p>
          <a:p>
            <a:pPr algn="just">
              <a:lnSpc>
                <a:spcPct val="200000"/>
              </a:lnSpc>
              <a:buNone/>
            </a:pPr>
            <a:endParaRPr lang="en-IN" sz="2200" dirty="0">
              <a:latin typeface="Calibri (Body)"/>
              <a:cs typeface="Times New Roman" panose="02020603050405020304" pitchFamily="18" charset="0"/>
            </a:endParaRPr>
          </a:p>
          <a:p>
            <a:pPr algn="just">
              <a:lnSpc>
                <a:spcPct val="200000"/>
              </a:lnSpc>
              <a:buNone/>
            </a:pPr>
            <a:endParaRPr lang="en-IN" sz="2200" dirty="0">
              <a:latin typeface="Calibri (Body)"/>
              <a:cs typeface="Times New Roman" panose="02020603050405020304" pitchFamily="18" charset="0"/>
            </a:endParaRPr>
          </a:p>
          <a:p>
            <a:pPr lvl="0" algn="just">
              <a:lnSpc>
                <a:spcPct val="200000"/>
              </a:lnSpc>
            </a:pPr>
            <a:endParaRPr lang="en-IN" sz="2200" dirty="0">
              <a:latin typeface="Calibri (Body)"/>
              <a:cs typeface="Times New Roman" panose="02020603050405020304" pitchFamily="18" charset="0"/>
            </a:endParaRPr>
          </a:p>
          <a:p>
            <a:pPr algn="just">
              <a:lnSpc>
                <a:spcPct val="200000"/>
              </a:lnSpc>
            </a:pPr>
            <a:endParaRPr lang="en-US" sz="2200" dirty="0">
              <a:latin typeface="Calibri (Body)"/>
              <a:cs typeface="Times New Roman" panose="02020603050405020304" pitchFamily="18" charset="0"/>
            </a:endParaRPr>
          </a:p>
        </p:txBody>
      </p:sp>
      <p:sp>
        <p:nvSpPr>
          <p:cNvPr id="4" name="Date Placeholder 3"/>
          <p:cNvSpPr>
            <a:spLocks noGrp="1"/>
          </p:cNvSpPr>
          <p:nvPr>
            <p:ph type="dt" sz="half" idx="10"/>
          </p:nvPr>
        </p:nvSpPr>
        <p:spPr/>
        <p:txBody>
          <a:bodyPr/>
          <a:lstStyle/>
          <a:p>
            <a:fld id="{09711DA1-B944-4D1A-B736-DC18C8876721}"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US" sz="3200" dirty="0">
                <a:latin typeface="Calibri (Body)"/>
                <a:cs typeface="Arial" panose="020B0604020202020204" pitchFamily="34" charset="0"/>
              </a:rPr>
              <a:t>Glossary Questions</a:t>
            </a:r>
            <a:endParaRPr kumimoji="0" lang="en-US" sz="3200" i="0" u="none" strike="noStrike" kern="1200" cap="none" spc="0" normalizeH="0" baseline="0" noProof="0" dirty="0">
              <a:ln>
                <a:noFill/>
              </a:ln>
              <a:solidFill>
                <a:schemeClr val="dk1"/>
              </a:solidFill>
              <a:effectLst/>
              <a:uLnTx/>
              <a:uFillTx/>
              <a:latin typeface="Calibri (Body)"/>
              <a:cs typeface="Arial" panose="020B0604020202020204" pitchFamily="34" charset="0"/>
            </a:endParaRPr>
          </a:p>
        </p:txBody>
      </p:sp>
      <p:sp>
        <p:nvSpPr>
          <p:cNvPr id="9" name="Footer Placeholder 12"/>
          <p:cNvSpPr>
            <a:spLocks noGrp="1"/>
          </p:cNvSpPr>
          <p:nvPr>
            <p:ph type="ftr" sz="quarter" idx="11"/>
          </p:nvPr>
        </p:nvSpPr>
        <p:spPr>
          <a:xfrm>
            <a:off x="2857488" y="6357958"/>
            <a:ext cx="5286412" cy="365125"/>
          </a:xfrm>
        </p:spPr>
        <p:txBody>
          <a:bodyPr/>
          <a:lstStyle/>
          <a:p>
            <a:r>
              <a:rPr lang="fi-FI" dirty="0" err="1"/>
              <a:t>Sujeet Singh Bhadouria </a:t>
            </a:r>
            <a:r>
              <a:rPr lang="fi-FI" dirty="0"/>
              <a:t>            </a:t>
            </a:r>
            <a:r>
              <a:rPr lang="fi-FI" dirty="0" err="1"/>
              <a:t>Cyber</a:t>
            </a:r>
            <a:r>
              <a:rPr lang="fi-FI" dirty="0"/>
              <a:t> </a:t>
            </a:r>
            <a:r>
              <a:rPr lang="fi-FI" dirty="0" err="1"/>
              <a:t>security</a:t>
            </a:r>
            <a:r>
              <a:rPr lang="fi-FI" dirty="0"/>
              <a:t> ANC0301                                     </a:t>
            </a:r>
            <a:r>
              <a:rPr lang="fi-FI" dirty="0" err="1"/>
              <a:t>Unit</a:t>
            </a:r>
            <a:r>
              <a:rPr lang="fi-FI" dirty="0"/>
              <a:t> 4</a:t>
            </a:r>
            <a:endParaRPr lang="en-US" dirty="0"/>
          </a:p>
        </p:txBody>
      </p:sp>
      <p:sp>
        <p:nvSpPr>
          <p:cNvPr id="10" name="TextBox 9"/>
          <p:cNvSpPr txBox="1"/>
          <p:nvPr/>
        </p:nvSpPr>
        <p:spPr>
          <a:xfrm>
            <a:off x="353623" y="976912"/>
            <a:ext cx="8338653" cy="3862596"/>
          </a:xfrm>
          <a:prstGeom prst="rect">
            <a:avLst/>
          </a:prstGeom>
          <a:noFill/>
        </p:spPr>
        <p:txBody>
          <a:bodyPr wrap="square" lIns="91440" tIns="45720" rIns="91440" bIns="45720" rtlCol="0" anchor="t">
            <a:spAutoFit/>
          </a:bodyPr>
          <a:lstStyle/>
          <a:p>
            <a:pPr algn="just">
              <a:spcAft>
                <a:spcPts val="3000"/>
              </a:spcAft>
            </a:pPr>
            <a:r>
              <a:rPr lang="en-IN" sz="2000" dirty="0">
                <a:latin typeface="Calibri (Body)"/>
              </a:rPr>
              <a:t>Fill the right options:</a:t>
            </a:r>
            <a:endParaRPr lang="en-IN" sz="2000" dirty="0">
              <a:latin typeface="Calibri (Body)"/>
            </a:endParaRPr>
          </a:p>
          <a:p>
            <a:pPr algn="just">
              <a:spcAft>
                <a:spcPts val="3000"/>
              </a:spcAft>
            </a:pPr>
            <a:r>
              <a:rPr lang="en-IN" sz="2000" dirty="0">
                <a:latin typeface="Calibri (Body)"/>
              </a:rPr>
              <a:t>Secure Hash Algorithm, 2, 128, 64, Integrity</a:t>
            </a:r>
            <a:endParaRPr lang="en-IN" sz="2000" dirty="0">
              <a:latin typeface="Calibri (Body)"/>
            </a:endParaRPr>
          </a:p>
          <a:p>
            <a:pPr marL="457200" indent="-457200" algn="just">
              <a:spcAft>
                <a:spcPts val="3000"/>
              </a:spcAft>
              <a:buFont typeface="+mj-lt"/>
              <a:buAutoNum type="arabicPeriod"/>
            </a:pPr>
            <a:r>
              <a:rPr lang="en-IN" sz="2000" dirty="0">
                <a:latin typeface="Calibri (Body)"/>
              </a:rPr>
              <a:t>No of keys in public key cryptography ___________</a:t>
            </a:r>
            <a:endParaRPr lang="en-IN" sz="2000" dirty="0">
              <a:latin typeface="Calibri (Body)"/>
            </a:endParaRPr>
          </a:p>
          <a:p>
            <a:pPr marL="457200" indent="-457200" algn="just">
              <a:spcAft>
                <a:spcPts val="3000"/>
              </a:spcAft>
              <a:buAutoNum type="arabicPeriod"/>
            </a:pPr>
            <a:r>
              <a:rPr lang="en-IN" sz="2000" dirty="0">
                <a:latin typeface="Calibri (Body)"/>
              </a:rPr>
              <a:t>SHA stands for _______________</a:t>
            </a:r>
            <a:endParaRPr lang="en-IN" dirty="0">
              <a:cs typeface="Calibri" panose="020F0502020204030204"/>
            </a:endParaRPr>
          </a:p>
          <a:p>
            <a:pPr marL="457200" indent="-457200" algn="just">
              <a:spcAft>
                <a:spcPts val="3000"/>
              </a:spcAft>
              <a:buAutoNum type="arabicPeriod"/>
            </a:pPr>
            <a:r>
              <a:rPr lang="en-IN" sz="2000" dirty="0">
                <a:latin typeface="Calibri (Body)"/>
              </a:rPr>
              <a:t>Key sizes for AES and DES (respectively are)____ and ____</a:t>
            </a:r>
            <a:endParaRPr lang="en-IN" sz="2000" dirty="0">
              <a:latin typeface="Calibri (Body)"/>
            </a:endParaRPr>
          </a:p>
          <a:p>
            <a:pPr marL="457200" indent="-457200" algn="just">
              <a:spcAft>
                <a:spcPts val="3000"/>
              </a:spcAft>
              <a:buAutoNum type="arabicPeriod"/>
            </a:pPr>
            <a:r>
              <a:rPr lang="en-IN" sz="2000" dirty="0">
                <a:latin typeface="Calibri (Body)"/>
              </a:rPr>
              <a:t>Digital certificate ensures______ property of CIA triad.</a:t>
            </a:r>
            <a:endParaRPr lang="en-IN" sz="2000" dirty="0">
              <a:latin typeface="Calibri (Body)"/>
            </a:endParaRPr>
          </a:p>
        </p:txBody>
      </p:sp>
      <p:pic>
        <p:nvPicPr>
          <p:cNvPr id="11" name="Picture 4"/>
          <p:cNvPicPr>
            <a:picLocks noChangeAspect="1" noChangeArrowheads="1"/>
          </p:cNvPicPr>
          <p:nvPr/>
        </p:nvPicPr>
        <p:blipFill>
          <a:blip r:embed="rId1" cstate="print"/>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a:bodyPr>
          <a:lstStyle/>
          <a:p>
            <a:pPr>
              <a:lnSpc>
                <a:spcPct val="150000"/>
              </a:lnSpc>
              <a:buNone/>
            </a:pPr>
            <a:r>
              <a:rPr lang="en-US" sz="2000" dirty="0"/>
              <a:t>1.   A _________ is used to verify the integrity and authenticity of a message.</a:t>
            </a:r>
            <a:endParaRPr lang="en-US" sz="2000" dirty="0"/>
          </a:p>
          <a:p>
            <a:pPr>
              <a:buNone/>
            </a:pPr>
            <a:r>
              <a:rPr lang="en-US" sz="2000" dirty="0"/>
              <a:t>(a) Decryption algorithm</a:t>
            </a:r>
            <a:endParaRPr lang="en-US" sz="2000" dirty="0"/>
          </a:p>
          <a:p>
            <a:pPr>
              <a:buNone/>
            </a:pPr>
            <a:r>
              <a:rPr lang="en-US" sz="2000" dirty="0"/>
              <a:t>(b) Message digest</a:t>
            </a:r>
            <a:endParaRPr lang="en-US" sz="2000" dirty="0"/>
          </a:p>
          <a:p>
            <a:pPr>
              <a:buNone/>
            </a:pPr>
            <a:r>
              <a:rPr lang="en-US" sz="2000" dirty="0"/>
              <a:t>(c) MAC</a:t>
            </a:r>
            <a:endParaRPr lang="en-US" sz="2000" dirty="0"/>
          </a:p>
          <a:p>
            <a:pPr>
              <a:buNone/>
            </a:pPr>
            <a:r>
              <a:rPr lang="en-US" sz="2000" dirty="0"/>
              <a:t>(d) Both (b) and (c)</a:t>
            </a:r>
            <a:endParaRPr lang="en-US" sz="2000" dirty="0"/>
          </a:p>
          <a:p>
            <a:pPr>
              <a:buNone/>
            </a:pPr>
            <a:endParaRPr lang="en-US" sz="2000" dirty="0"/>
          </a:p>
          <a:p>
            <a:pPr>
              <a:lnSpc>
                <a:spcPct val="150000"/>
              </a:lnSpc>
              <a:buNone/>
            </a:pPr>
            <a:r>
              <a:rPr lang="en-US" sz="2000" dirty="0"/>
              <a:t>2.   Which of the following is the latest version of the SHA algorithm?</a:t>
            </a:r>
            <a:endParaRPr lang="en-US" sz="2000" dirty="0"/>
          </a:p>
          <a:p>
            <a:pPr>
              <a:buNone/>
            </a:pPr>
            <a:r>
              <a:rPr lang="en-US" sz="2000" dirty="0"/>
              <a:t>(a) SHA-512</a:t>
            </a:r>
            <a:endParaRPr lang="en-US" sz="2000" dirty="0"/>
          </a:p>
          <a:p>
            <a:pPr>
              <a:buNone/>
            </a:pPr>
            <a:r>
              <a:rPr lang="en-US" sz="2000" dirty="0"/>
              <a:t>(b) SHA-256</a:t>
            </a:r>
            <a:endParaRPr lang="en-US" sz="2000" dirty="0"/>
          </a:p>
          <a:p>
            <a:pPr>
              <a:buNone/>
            </a:pPr>
            <a:r>
              <a:rPr lang="en-US" sz="2000" dirty="0"/>
              <a:t>(c) SHA-128</a:t>
            </a:r>
            <a:endParaRPr lang="en-US" sz="2000" dirty="0"/>
          </a:p>
          <a:p>
            <a:pPr>
              <a:buNone/>
            </a:pPr>
            <a:r>
              <a:rPr lang="en-US" sz="2000" dirty="0"/>
              <a:t>(d) SHA-1</a:t>
            </a:r>
            <a:endParaRPr lang="en-US" sz="2000" dirty="0"/>
          </a:p>
          <a:p>
            <a:pPr>
              <a:buNone/>
            </a:pPr>
            <a:endParaRPr lang="en-US" sz="20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525550AF-18EB-420D-BA78-37F347870B46}" type="datetime1">
              <a:rPr lang="en-US" smtClean="0"/>
            </a:fld>
            <a:endParaRPr lang="en-US"/>
          </a:p>
        </p:txBody>
      </p:sp>
      <p:sp>
        <p:nvSpPr>
          <p:cNvPr id="4" name="Footer Placeholder 3"/>
          <p:cNvSpPr>
            <a:spLocks noGrp="1"/>
          </p:cNvSpPr>
          <p:nvPr>
            <p:ph type="ftr" sz="quarter" idx="11"/>
          </p:nvPr>
        </p:nvSpPr>
        <p:spPr>
          <a:xfrm>
            <a:off x="3124200" y="6356350"/>
            <a:ext cx="4845011"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17165"/>
            <a:ext cx="8534400" cy="4851800"/>
          </a:xfrm>
        </p:spPr>
        <p:txBody>
          <a:bodyPr>
            <a:normAutofit fontScale="77500" lnSpcReduction="20000"/>
          </a:bodyPr>
          <a:lstStyle/>
          <a:p>
            <a:pPr>
              <a:lnSpc>
                <a:spcPct val="150000"/>
              </a:lnSpc>
              <a:buNone/>
            </a:pPr>
            <a:r>
              <a:rPr lang="en-US" sz="2400" dirty="0"/>
              <a:t>3.   The purpose of hash function is to ensure _________.</a:t>
            </a:r>
            <a:endParaRPr lang="en-US" sz="2400" dirty="0"/>
          </a:p>
          <a:p>
            <a:pPr>
              <a:lnSpc>
                <a:spcPct val="150000"/>
              </a:lnSpc>
              <a:buNone/>
            </a:pPr>
            <a:r>
              <a:rPr lang="en-US" sz="2400" dirty="0"/>
              <a:t>(a) Message integrity</a:t>
            </a:r>
            <a:endParaRPr lang="en-US" sz="2400" dirty="0"/>
          </a:p>
          <a:p>
            <a:pPr>
              <a:lnSpc>
                <a:spcPct val="150000"/>
              </a:lnSpc>
              <a:buNone/>
            </a:pPr>
            <a:r>
              <a:rPr lang="en-US" sz="2400" dirty="0"/>
              <a:t>(b) Message authentication</a:t>
            </a:r>
            <a:endParaRPr lang="en-US" sz="2400" dirty="0"/>
          </a:p>
          <a:p>
            <a:pPr>
              <a:lnSpc>
                <a:spcPct val="150000"/>
              </a:lnSpc>
              <a:buNone/>
            </a:pPr>
            <a:r>
              <a:rPr lang="en-US" sz="2400" dirty="0"/>
              <a:t>(c) Both (a) and (b)</a:t>
            </a:r>
            <a:endParaRPr lang="en-US" sz="2400" dirty="0"/>
          </a:p>
          <a:p>
            <a:pPr>
              <a:lnSpc>
                <a:spcPct val="150000"/>
              </a:lnSpc>
              <a:buNone/>
            </a:pPr>
            <a:r>
              <a:rPr lang="en-US" sz="2400" dirty="0"/>
              <a:t>(d) None of these</a:t>
            </a:r>
            <a:endParaRPr lang="en-US" sz="2400" dirty="0"/>
          </a:p>
          <a:p>
            <a:pPr>
              <a:lnSpc>
                <a:spcPct val="150000"/>
              </a:lnSpc>
              <a:buNone/>
            </a:pPr>
            <a:endParaRPr lang="en-US" sz="2400" dirty="0"/>
          </a:p>
          <a:p>
            <a:pPr>
              <a:lnSpc>
                <a:spcPct val="150000"/>
              </a:lnSpc>
              <a:buNone/>
            </a:pPr>
            <a:r>
              <a:rPr lang="en-US" sz="2400" dirty="0"/>
              <a:t>4.   Choose the odd one out.</a:t>
            </a:r>
            <a:endParaRPr lang="en-US" sz="2400" dirty="0"/>
          </a:p>
          <a:p>
            <a:pPr>
              <a:lnSpc>
                <a:spcPct val="150000"/>
              </a:lnSpc>
              <a:buNone/>
            </a:pPr>
            <a:r>
              <a:rPr lang="en-US" sz="2400" dirty="0"/>
              <a:t>(a) RC5</a:t>
            </a:r>
            <a:endParaRPr lang="en-US" sz="2400" dirty="0"/>
          </a:p>
          <a:p>
            <a:pPr>
              <a:lnSpc>
                <a:spcPct val="150000"/>
              </a:lnSpc>
              <a:buNone/>
            </a:pPr>
            <a:r>
              <a:rPr lang="en-US" sz="2400" dirty="0"/>
              <a:t>(b) Blowfish</a:t>
            </a:r>
            <a:endParaRPr lang="en-US" sz="2400" dirty="0"/>
          </a:p>
          <a:p>
            <a:pPr>
              <a:lnSpc>
                <a:spcPct val="150000"/>
              </a:lnSpc>
              <a:buNone/>
            </a:pPr>
            <a:r>
              <a:rPr lang="en-US" sz="2400" dirty="0"/>
              <a:t>(c) ECC</a:t>
            </a:r>
            <a:endParaRPr lang="en-US" sz="2400" dirty="0"/>
          </a:p>
          <a:p>
            <a:pPr>
              <a:lnSpc>
                <a:spcPct val="150000"/>
              </a:lnSpc>
              <a:buNone/>
            </a:pPr>
            <a:r>
              <a:rPr lang="en-US" sz="2400" dirty="0"/>
              <a:t>(d) MAC</a:t>
            </a: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p:txBody>
          <a:bodyPr/>
          <a:lstStyle/>
          <a:p>
            <a:fld id="{AF65F20F-D0C6-44F6-9E0C-3C9477D4403A}" type="datetime1">
              <a:rPr lang="en-US" smtClean="0"/>
            </a:fld>
            <a:endParaRPr lang="en-US"/>
          </a:p>
        </p:txBody>
      </p:sp>
      <p:sp>
        <p:nvSpPr>
          <p:cNvPr id="4" name="Footer Placeholder 3"/>
          <p:cNvSpPr>
            <a:spLocks noGrp="1"/>
          </p:cNvSpPr>
          <p:nvPr>
            <p:ph type="ftr" sz="quarter" idx="11"/>
          </p:nvPr>
        </p:nvSpPr>
        <p:spPr>
          <a:xfrm>
            <a:off x="3124200" y="6356350"/>
            <a:ext cx="5977890" cy="365125"/>
          </a:xfrm>
        </p:spPr>
        <p:txBody>
          <a:bodyPr/>
          <a:lstStyle/>
          <a:p>
            <a:r>
              <a:rPr lang="en-US"/>
              <a:t>Sujeet Singh Bhadouria            Cyber security ANC0301                                     Unit 4</a:t>
            </a:r>
            <a:endParaRPr lang="en-US" dirty="0"/>
          </a:p>
        </p:txBody>
      </p:sp>
    </p:spTree>
  </p:cSld>
  <p:clrMapOvr>
    <a:masterClrMapping/>
  </p:clrMapOvr>
  <p:transition>
    <p:fade/>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77500" lnSpcReduction="20000"/>
          </a:bodyPr>
          <a:lstStyle/>
          <a:p>
            <a:pPr>
              <a:lnSpc>
                <a:spcPct val="150000"/>
              </a:lnSpc>
              <a:buNone/>
            </a:pPr>
            <a:r>
              <a:rPr lang="en-US" sz="2400" dirty="0"/>
              <a:t>5.   When two different messages yield the same message digest, it is called _________.</a:t>
            </a:r>
            <a:endParaRPr lang="en-US" sz="2400" dirty="0"/>
          </a:p>
          <a:p>
            <a:pPr>
              <a:lnSpc>
                <a:spcPct val="150000"/>
              </a:lnSpc>
              <a:buNone/>
            </a:pPr>
            <a:r>
              <a:rPr lang="en-US" sz="2400" dirty="0"/>
              <a:t>(a) Attack</a:t>
            </a:r>
            <a:endParaRPr lang="en-US" sz="2400" dirty="0"/>
          </a:p>
          <a:p>
            <a:pPr>
              <a:lnSpc>
                <a:spcPct val="150000"/>
              </a:lnSpc>
              <a:buNone/>
            </a:pPr>
            <a:r>
              <a:rPr lang="en-US" sz="2400" dirty="0"/>
              <a:t>(b) Collision</a:t>
            </a:r>
            <a:endParaRPr lang="en-US" sz="2400" dirty="0"/>
          </a:p>
          <a:p>
            <a:pPr>
              <a:lnSpc>
                <a:spcPct val="150000"/>
              </a:lnSpc>
              <a:buNone/>
            </a:pPr>
            <a:r>
              <a:rPr lang="en-US" sz="2400" dirty="0"/>
              <a:t>(c) Hash</a:t>
            </a:r>
            <a:endParaRPr lang="en-US" sz="2400" dirty="0"/>
          </a:p>
          <a:p>
            <a:pPr>
              <a:lnSpc>
                <a:spcPct val="150000"/>
              </a:lnSpc>
              <a:buNone/>
            </a:pPr>
            <a:r>
              <a:rPr lang="en-US" sz="2400" dirty="0"/>
              <a:t>(d) None of these</a:t>
            </a:r>
            <a:endParaRPr lang="en-US" sz="2400" dirty="0"/>
          </a:p>
          <a:p>
            <a:pPr>
              <a:lnSpc>
                <a:spcPct val="150000"/>
              </a:lnSpc>
              <a:buNone/>
            </a:pPr>
            <a:endParaRPr lang="en-US" sz="2400" dirty="0"/>
          </a:p>
          <a:p>
            <a:pPr>
              <a:lnSpc>
                <a:spcPct val="150000"/>
              </a:lnSpc>
              <a:buNone/>
            </a:pPr>
            <a:r>
              <a:rPr lang="en-US" sz="2400" dirty="0"/>
              <a:t>6.   Which of these is a kind of attack possible on digital signatures?</a:t>
            </a:r>
            <a:endParaRPr lang="en-US" sz="2400" dirty="0"/>
          </a:p>
          <a:p>
            <a:pPr>
              <a:lnSpc>
                <a:spcPct val="150000"/>
              </a:lnSpc>
              <a:buNone/>
            </a:pPr>
            <a:r>
              <a:rPr lang="en-US" sz="2400" dirty="0"/>
              <a:t>(a) Ciphertext-only attack</a:t>
            </a:r>
            <a:endParaRPr lang="en-US" sz="2400" dirty="0"/>
          </a:p>
          <a:p>
            <a:pPr>
              <a:lnSpc>
                <a:spcPct val="150000"/>
              </a:lnSpc>
              <a:buNone/>
            </a:pPr>
            <a:r>
              <a:rPr lang="en-US" sz="2400" dirty="0"/>
              <a:t>(b) Known-message attack</a:t>
            </a:r>
            <a:endParaRPr lang="en-US" sz="2400" dirty="0"/>
          </a:p>
          <a:p>
            <a:pPr>
              <a:lnSpc>
                <a:spcPct val="150000"/>
              </a:lnSpc>
              <a:buNone/>
            </a:pPr>
            <a:r>
              <a:rPr lang="en-US" sz="2400" dirty="0"/>
              <a:t>(c) Key-only attack</a:t>
            </a:r>
            <a:endParaRPr lang="en-US" sz="2400" dirty="0"/>
          </a:p>
          <a:p>
            <a:pPr>
              <a:lnSpc>
                <a:spcPct val="150000"/>
              </a:lnSpc>
              <a:buNone/>
            </a:pPr>
            <a:r>
              <a:rPr lang="en-US" sz="2400" dirty="0"/>
              <a:t>(d) Both (b) and (c)</a:t>
            </a:r>
            <a:endParaRPr lang="en-US" sz="2400" dirty="0"/>
          </a:p>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fontScale="85000" lnSpcReduction="20000"/>
          </a:bodyPr>
          <a:lstStyle/>
          <a:p>
            <a:pPr>
              <a:lnSpc>
                <a:spcPct val="150000"/>
              </a:lnSpc>
              <a:buNone/>
            </a:pPr>
            <a:r>
              <a:rPr lang="en-US" sz="2400" dirty="0"/>
              <a:t>7.   An attacker needs to perform _________ operations in order to determine collision in SHA-1.</a:t>
            </a:r>
            <a:endParaRPr lang="en-US" sz="2400" dirty="0"/>
          </a:p>
          <a:p>
            <a:pPr>
              <a:lnSpc>
                <a:spcPct val="150000"/>
              </a:lnSpc>
              <a:buNone/>
            </a:pPr>
            <a:r>
              <a:rPr lang="en-US" sz="2400" dirty="0"/>
              <a:t>(a) 2</a:t>
            </a:r>
            <a:r>
              <a:rPr lang="en-US" sz="2400" baseline="30000" dirty="0"/>
              <a:t>64</a:t>
            </a:r>
            <a:endParaRPr lang="en-US" sz="2400" dirty="0"/>
          </a:p>
          <a:p>
            <a:pPr>
              <a:lnSpc>
                <a:spcPct val="150000"/>
              </a:lnSpc>
              <a:buNone/>
            </a:pPr>
            <a:r>
              <a:rPr lang="en-US" sz="2400" dirty="0"/>
              <a:t>(b) 2</a:t>
            </a:r>
            <a:r>
              <a:rPr lang="en-US" sz="2400" baseline="30000" dirty="0"/>
              <a:t>80</a:t>
            </a:r>
            <a:endParaRPr lang="en-US" sz="2400" dirty="0"/>
          </a:p>
          <a:p>
            <a:pPr>
              <a:lnSpc>
                <a:spcPct val="150000"/>
              </a:lnSpc>
              <a:buNone/>
            </a:pPr>
            <a:r>
              <a:rPr lang="en-US" sz="2400" dirty="0"/>
              <a:t>(c) 2</a:t>
            </a:r>
            <a:r>
              <a:rPr lang="en-US" sz="2400" baseline="30000" dirty="0"/>
              <a:t>256</a:t>
            </a:r>
            <a:endParaRPr lang="en-US" sz="2400" dirty="0"/>
          </a:p>
          <a:p>
            <a:pPr>
              <a:lnSpc>
                <a:spcPct val="150000"/>
              </a:lnSpc>
              <a:buNone/>
            </a:pPr>
            <a:r>
              <a:rPr lang="en-US" sz="2400" dirty="0"/>
              <a:t>(d) 2</a:t>
            </a:r>
            <a:r>
              <a:rPr lang="en-US" sz="2400" baseline="30000" dirty="0"/>
              <a:t>72</a:t>
            </a:r>
            <a:endParaRPr lang="en-US" sz="2400" baseline="30000" dirty="0"/>
          </a:p>
          <a:p>
            <a:pPr>
              <a:lnSpc>
                <a:spcPct val="150000"/>
              </a:lnSpc>
              <a:buNone/>
            </a:pPr>
            <a:r>
              <a:rPr lang="en-US" sz="2400" dirty="0"/>
              <a:t>8.   Which of these is not a variation of a digital signature?</a:t>
            </a:r>
            <a:endParaRPr lang="en-US" sz="2400" dirty="0"/>
          </a:p>
          <a:p>
            <a:pPr>
              <a:lnSpc>
                <a:spcPct val="150000"/>
              </a:lnSpc>
              <a:buNone/>
            </a:pPr>
            <a:r>
              <a:rPr lang="en-US" sz="2400" dirty="0"/>
              <a:t>(a) Timestamped signature</a:t>
            </a:r>
            <a:endParaRPr lang="en-US" sz="2400" dirty="0"/>
          </a:p>
          <a:p>
            <a:pPr>
              <a:lnSpc>
                <a:spcPct val="150000"/>
              </a:lnSpc>
              <a:buNone/>
            </a:pPr>
            <a:r>
              <a:rPr lang="en-US" sz="2400" dirty="0"/>
              <a:t>(b) Blind signature</a:t>
            </a:r>
            <a:endParaRPr lang="en-US" sz="2400" dirty="0"/>
          </a:p>
          <a:p>
            <a:pPr>
              <a:lnSpc>
                <a:spcPct val="150000"/>
              </a:lnSpc>
              <a:buNone/>
            </a:pPr>
            <a:r>
              <a:rPr lang="en-US" sz="2400" dirty="0"/>
              <a:t>(c) Encrypted digital signature</a:t>
            </a:r>
            <a:endParaRPr lang="en-US" sz="2400" dirty="0"/>
          </a:p>
          <a:p>
            <a:pPr>
              <a:lnSpc>
                <a:spcPct val="150000"/>
              </a:lnSpc>
              <a:buNone/>
            </a:pPr>
            <a:r>
              <a:rPr lang="en-US" sz="2400" dirty="0"/>
              <a:t>(d) Undeniable digital signature</a:t>
            </a:r>
            <a:endParaRPr lang="en-US" sz="2400" dirty="0"/>
          </a:p>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Tree>
  </p:cSld>
  <p:clrMapOvr>
    <a:masterClrMapping/>
  </p:clrMapOvr>
  <p:transition>
    <p:fade/>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solidFill>
                  <a:srgbClr val="898989"/>
                </a:solidFill>
              </a:rPr>
              <a:t>Sujeet Singh Bhadouria    </a:t>
            </a:r>
            <a:r>
              <a:rPr lang="en-US" dirty="0">
                <a:ea typeface="+mn-lt"/>
                <a:cs typeface="+mn-lt"/>
              </a:rPr>
              <a:t>  Cyber security ANC0301       </a:t>
            </a:r>
            <a:r>
              <a:rPr lang="en-US" dirty="0">
                <a:solidFill>
                  <a:srgbClr val="898989"/>
                </a:solidFill>
              </a:rPr>
              <a:t>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304800" y="1371600"/>
            <a:ext cx="8458200" cy="4786054"/>
          </a:xfrm>
          <a:prstGeom prst="rect">
            <a:avLst/>
          </a:prstGeom>
          <a:noFill/>
        </p:spPr>
        <p:txBody>
          <a:bodyPr wrap="square">
            <a:spAutoFit/>
          </a:bodyPr>
          <a:lstStyle/>
          <a:p>
            <a:pPr>
              <a:lnSpc>
                <a:spcPct val="160000"/>
              </a:lnSpc>
              <a:buNone/>
            </a:pPr>
            <a:r>
              <a:rPr lang="en-US" sz="1800" dirty="0">
                <a:latin typeface="Calibri (Body)"/>
              </a:rPr>
              <a:t>9.   Which of these statements is not correct about DSS?</a:t>
            </a:r>
            <a:endParaRPr lang="en-US" sz="1800" dirty="0">
              <a:latin typeface="Calibri (Body)"/>
            </a:endParaRPr>
          </a:p>
          <a:p>
            <a:pPr>
              <a:lnSpc>
                <a:spcPct val="160000"/>
              </a:lnSpc>
              <a:buNone/>
            </a:pPr>
            <a:r>
              <a:rPr lang="en-US" sz="1800" dirty="0">
                <a:latin typeface="Calibri (Body)"/>
              </a:rPr>
              <a:t>(a) It was published by the National Institute of Standards and Technology.</a:t>
            </a:r>
            <a:endParaRPr lang="en-US" sz="1800" dirty="0">
              <a:latin typeface="Calibri (Body)"/>
            </a:endParaRPr>
          </a:p>
          <a:p>
            <a:pPr>
              <a:lnSpc>
                <a:spcPct val="160000"/>
              </a:lnSpc>
              <a:buNone/>
            </a:pPr>
            <a:r>
              <a:rPr lang="en-US" sz="1800" dirty="0">
                <a:latin typeface="Calibri (Body)"/>
              </a:rPr>
              <a:t>(b) It uses three functions to create a digital signature.</a:t>
            </a:r>
            <a:endParaRPr lang="en-US" sz="1800" dirty="0">
              <a:latin typeface="Calibri (Body)"/>
            </a:endParaRPr>
          </a:p>
          <a:p>
            <a:pPr>
              <a:lnSpc>
                <a:spcPct val="160000"/>
              </a:lnSpc>
              <a:buNone/>
            </a:pPr>
            <a:r>
              <a:rPr lang="en-US" sz="1800" dirty="0">
                <a:latin typeface="Calibri (Body)"/>
              </a:rPr>
              <a:t>(c) An elaborated version of DSS was named as FIPS 186-2.</a:t>
            </a:r>
            <a:endParaRPr lang="en-US" sz="1800" dirty="0">
              <a:latin typeface="Calibri (Body)"/>
            </a:endParaRPr>
          </a:p>
          <a:p>
            <a:pPr>
              <a:lnSpc>
                <a:spcPct val="160000"/>
              </a:lnSpc>
              <a:buNone/>
            </a:pPr>
            <a:r>
              <a:rPr lang="en-US" sz="1800" dirty="0">
                <a:latin typeface="Calibri (Body)"/>
              </a:rPr>
              <a:t>(d) It uses Secure Hash Algorithm (SHA).</a:t>
            </a:r>
            <a:endParaRPr lang="en-US" sz="1800" dirty="0">
              <a:latin typeface="Calibri (Body)"/>
            </a:endParaRPr>
          </a:p>
          <a:p>
            <a:pPr>
              <a:lnSpc>
                <a:spcPct val="160000"/>
              </a:lnSpc>
              <a:buNone/>
            </a:pPr>
            <a:endParaRPr lang="en-US" sz="1800" dirty="0">
              <a:latin typeface="Calibri (Body)"/>
            </a:endParaRPr>
          </a:p>
          <a:p>
            <a:pPr>
              <a:lnSpc>
                <a:spcPct val="150000"/>
              </a:lnSpc>
              <a:buNone/>
            </a:pPr>
            <a:r>
              <a:rPr lang="en-US" sz="1800" dirty="0">
                <a:latin typeface="Calibri (Body)"/>
              </a:rPr>
              <a:t>10.   Which of these is a kind of attack possible on digital signatures?</a:t>
            </a:r>
            <a:endParaRPr lang="en-US" sz="1800" dirty="0">
              <a:latin typeface="Calibri (Body)"/>
            </a:endParaRPr>
          </a:p>
          <a:p>
            <a:pPr>
              <a:lnSpc>
                <a:spcPct val="150000"/>
              </a:lnSpc>
              <a:buNone/>
            </a:pPr>
            <a:r>
              <a:rPr lang="en-US" sz="1800" dirty="0">
                <a:latin typeface="Calibri (Body)"/>
              </a:rPr>
              <a:t>(a) Ciphertext-only attack</a:t>
            </a:r>
            <a:endParaRPr lang="en-US" sz="1800" dirty="0">
              <a:latin typeface="Calibri (Body)"/>
            </a:endParaRPr>
          </a:p>
          <a:p>
            <a:pPr>
              <a:lnSpc>
                <a:spcPct val="150000"/>
              </a:lnSpc>
              <a:buNone/>
            </a:pPr>
            <a:r>
              <a:rPr lang="en-US" sz="1800" dirty="0">
                <a:latin typeface="Calibri (Body)"/>
              </a:rPr>
              <a:t>(b) Known-message attack</a:t>
            </a:r>
            <a:endParaRPr lang="en-US" sz="1800" dirty="0">
              <a:latin typeface="Calibri (Body)"/>
            </a:endParaRPr>
          </a:p>
          <a:p>
            <a:pPr>
              <a:lnSpc>
                <a:spcPct val="150000"/>
              </a:lnSpc>
              <a:buNone/>
            </a:pPr>
            <a:r>
              <a:rPr lang="en-US" sz="1800" dirty="0">
                <a:latin typeface="Calibri (Body)"/>
              </a:rPr>
              <a:t>(c) Key-only attack</a:t>
            </a:r>
            <a:endParaRPr lang="en-US" sz="1800" dirty="0">
              <a:latin typeface="Calibri (Body)"/>
            </a:endParaRPr>
          </a:p>
          <a:p>
            <a:pPr>
              <a:lnSpc>
                <a:spcPct val="150000"/>
              </a:lnSpc>
              <a:buNone/>
            </a:pPr>
            <a:r>
              <a:rPr lang="en-US" sz="1800" dirty="0">
                <a:latin typeface="Calibri (Body)"/>
              </a:rPr>
              <a:t>(d) Both (b) and (c)</a:t>
            </a:r>
            <a:endParaRPr lang="en-US" sz="1800" dirty="0">
              <a:latin typeface="Calibri (Body)"/>
            </a:endParaRPr>
          </a:p>
        </p:txBody>
      </p:sp>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3" name="TextBox 12"/>
          <p:cNvSpPr txBox="1"/>
          <p:nvPr/>
        </p:nvSpPr>
        <p:spPr>
          <a:xfrm>
            <a:off x="381000" y="1011637"/>
            <a:ext cx="8229599" cy="5229252"/>
          </a:xfrm>
          <a:prstGeom prst="rect">
            <a:avLst/>
          </a:prstGeom>
          <a:noFill/>
        </p:spPr>
        <p:txBody>
          <a:bodyPr wrap="square">
            <a:spAutoFit/>
          </a:bodyPr>
          <a:lstStyle/>
          <a:p>
            <a:pPr>
              <a:lnSpc>
                <a:spcPct val="160000"/>
              </a:lnSpc>
              <a:buNone/>
            </a:pPr>
            <a:r>
              <a:rPr lang="en-US" sz="1800" dirty="0">
                <a:latin typeface="Calibri (Body)"/>
              </a:rPr>
              <a:t>11.   Which of the following is a property of a digital signature?</a:t>
            </a:r>
            <a:endParaRPr lang="en-US" sz="1800" dirty="0">
              <a:latin typeface="Calibri (Body)"/>
            </a:endParaRPr>
          </a:p>
          <a:p>
            <a:pPr>
              <a:lnSpc>
                <a:spcPct val="160000"/>
              </a:lnSpc>
              <a:buNone/>
            </a:pPr>
            <a:r>
              <a:rPr lang="en-US" sz="1800" dirty="0">
                <a:latin typeface="Calibri (Body)"/>
              </a:rPr>
              <a:t>(a) It must be able to verify the author.</a:t>
            </a:r>
            <a:endParaRPr lang="en-US" sz="1800" dirty="0">
              <a:latin typeface="Calibri (Body)"/>
            </a:endParaRPr>
          </a:p>
          <a:p>
            <a:pPr>
              <a:lnSpc>
                <a:spcPct val="160000"/>
              </a:lnSpc>
              <a:buNone/>
            </a:pPr>
            <a:r>
              <a:rPr lang="en-US" sz="1800" dirty="0">
                <a:latin typeface="Calibri (Body)"/>
              </a:rPr>
              <a:t>(b) It must be able to verify the date and time of the signature.</a:t>
            </a:r>
            <a:endParaRPr lang="en-US" sz="1800" dirty="0">
              <a:latin typeface="Calibri (Body)"/>
            </a:endParaRPr>
          </a:p>
          <a:p>
            <a:pPr>
              <a:lnSpc>
                <a:spcPct val="160000"/>
              </a:lnSpc>
              <a:buNone/>
            </a:pPr>
            <a:r>
              <a:rPr lang="en-US" sz="1800" dirty="0">
                <a:latin typeface="Calibri (Body)"/>
              </a:rPr>
              <a:t>(c) It must be able to authenticate the contents of the message at the time of the signature.</a:t>
            </a:r>
            <a:endParaRPr lang="en-US" sz="1800" dirty="0">
              <a:latin typeface="Calibri (Body)"/>
            </a:endParaRPr>
          </a:p>
          <a:p>
            <a:pPr>
              <a:lnSpc>
                <a:spcPct val="160000"/>
              </a:lnSpc>
              <a:buNone/>
            </a:pPr>
            <a:r>
              <a:rPr lang="en-US" sz="1800" dirty="0">
                <a:latin typeface="Calibri (Body)"/>
              </a:rPr>
              <a:t>(d) All of these</a:t>
            </a:r>
            <a:endParaRPr lang="en-US" sz="1800" dirty="0">
              <a:latin typeface="Calibri (Body)"/>
            </a:endParaRPr>
          </a:p>
          <a:p>
            <a:pPr>
              <a:lnSpc>
                <a:spcPct val="160000"/>
              </a:lnSpc>
              <a:buNone/>
            </a:pPr>
            <a:endParaRPr lang="en-US" sz="1800" dirty="0">
              <a:latin typeface="Calibri (Body)"/>
            </a:endParaRPr>
          </a:p>
          <a:p>
            <a:pPr>
              <a:lnSpc>
                <a:spcPct val="150000"/>
              </a:lnSpc>
              <a:buNone/>
            </a:pPr>
            <a:r>
              <a:rPr lang="en-US" sz="1800" dirty="0">
                <a:latin typeface="Calibri (Body)"/>
              </a:rPr>
              <a:t>12.   RSA _________ be used for digital signatures.</a:t>
            </a:r>
            <a:endParaRPr lang="en-US" sz="1800" dirty="0">
              <a:latin typeface="Calibri (Body)"/>
            </a:endParaRPr>
          </a:p>
          <a:p>
            <a:pPr>
              <a:lnSpc>
                <a:spcPct val="150000"/>
              </a:lnSpc>
              <a:buNone/>
            </a:pPr>
            <a:r>
              <a:rPr lang="en-US" sz="1800" dirty="0">
                <a:latin typeface="Calibri (Body)"/>
              </a:rPr>
              <a:t>(a) can</a:t>
            </a:r>
            <a:endParaRPr lang="en-US" sz="1800" dirty="0">
              <a:latin typeface="Calibri (Body)"/>
            </a:endParaRPr>
          </a:p>
          <a:p>
            <a:pPr>
              <a:lnSpc>
                <a:spcPct val="150000"/>
              </a:lnSpc>
              <a:buNone/>
            </a:pPr>
            <a:r>
              <a:rPr lang="en-US" sz="1800" dirty="0">
                <a:latin typeface="Calibri (Body)"/>
              </a:rPr>
              <a:t>(b) cannot</a:t>
            </a:r>
            <a:endParaRPr lang="en-US" sz="1800" dirty="0">
              <a:latin typeface="Calibri (Body)"/>
            </a:endParaRPr>
          </a:p>
          <a:p>
            <a:pPr>
              <a:lnSpc>
                <a:spcPct val="150000"/>
              </a:lnSpc>
              <a:buNone/>
            </a:pPr>
            <a:r>
              <a:rPr lang="en-US" sz="1800" dirty="0">
                <a:latin typeface="Calibri (Body)"/>
              </a:rPr>
              <a:t>(c) must</a:t>
            </a:r>
            <a:endParaRPr lang="en-US" sz="1800" dirty="0">
              <a:latin typeface="Calibri (Body)"/>
            </a:endParaRPr>
          </a:p>
          <a:p>
            <a:pPr>
              <a:lnSpc>
                <a:spcPct val="150000"/>
              </a:lnSpc>
              <a:buNone/>
            </a:pPr>
            <a:r>
              <a:rPr lang="en-US" sz="1800" dirty="0">
                <a:latin typeface="Calibri (Body)"/>
              </a:rPr>
              <a:t>(d) must not</a:t>
            </a:r>
            <a:endParaRPr lang="en-US" sz="1800" dirty="0">
              <a:latin typeface="Calibri (Body)"/>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600200"/>
            <a:ext cx="8153400" cy="3810000"/>
          </a:xfrm>
        </p:spPr>
        <p:txBody>
          <a:bodyPr>
            <a:noAutofit/>
          </a:bodyPr>
          <a:lstStyle/>
          <a:p>
            <a:pPr marL="0" indent="0" algn="just" fontAlgn="t">
              <a:lnSpc>
                <a:spcPct val="150000"/>
              </a:lnSpc>
              <a:spcBef>
                <a:spcPts val="0"/>
              </a:spcBef>
              <a:spcAft>
                <a:spcPts val="1000"/>
              </a:spcAft>
              <a:buSzPts val="1200"/>
              <a:buNone/>
              <a:tabLst>
                <a:tab pos="1533525" algn="l"/>
              </a:tabLst>
            </a:pPr>
            <a:r>
              <a:rPr lang="en-US" sz="2000" dirty="0">
                <a:solidFill>
                  <a:schemeClr val="dk1"/>
                </a:solidFill>
              </a:rPr>
              <a:t>Students will learn about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Security of Information system and Risk factors.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Examine security threats and vulnerability in various scenarios.</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 Understand concept of cryptography and encryption technique to protect the data from cyber-attack </a:t>
            </a:r>
            <a:endParaRPr lang="en-US" sz="2000" dirty="0">
              <a:solidFill>
                <a:schemeClr val="dk1"/>
              </a:solidFill>
            </a:endParaRPr>
          </a:p>
          <a:p>
            <a:pPr algn="just" fontAlgn="t">
              <a:lnSpc>
                <a:spcPct val="150000"/>
              </a:lnSpc>
              <a:spcBef>
                <a:spcPts val="0"/>
              </a:spcBef>
              <a:spcAft>
                <a:spcPts val="1000"/>
              </a:spcAft>
              <a:buSzPts val="1200"/>
              <a:tabLst>
                <a:tab pos="1533525" algn="l"/>
              </a:tabLst>
            </a:pPr>
            <a:r>
              <a:rPr lang="en-US" sz="2000" dirty="0">
                <a:solidFill>
                  <a:schemeClr val="dk1"/>
                </a:solidFill>
              </a:rPr>
              <a:t>Provide protection for software and hardware.</a:t>
            </a:r>
            <a:endParaRPr lang="en-IN" sz="2000" dirty="0">
              <a:solidFill>
                <a:schemeClr val="dk1"/>
              </a:solidFill>
            </a:endParaRPr>
          </a:p>
          <a:p>
            <a:pPr>
              <a:buNone/>
            </a:pP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2A9192B-F225-4806-BCB4-5E18CEDF2214}" type="datetime1">
              <a:rPr lang="en-US" smtClean="0"/>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dirty="0"/>
          </a:p>
        </p:txBody>
      </p:sp>
      <p:sp>
        <p:nvSpPr>
          <p:cNvPr id="8"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Course Objective</a:t>
            </a:r>
            <a:endParaRPr lang="en-US" sz="3000" dirty="0">
              <a:cs typeface="Calibri" panose="020F0502020204030204"/>
            </a:endParaRPr>
          </a:p>
        </p:txBody>
      </p:sp>
      <p:sp>
        <p:nvSpPr>
          <p:cNvPr id="10" name="Footer Placeholder 12"/>
          <p:cNvSpPr>
            <a:spLocks noGrp="1"/>
          </p:cNvSpPr>
          <p:nvPr>
            <p:ph type="ftr" sz="quarter" idx="11"/>
          </p:nvPr>
        </p:nvSpPr>
        <p:spPr>
          <a:xfrm>
            <a:off x="2857488" y="6357958"/>
            <a:ext cx="5286412" cy="365125"/>
          </a:xfrm>
        </p:spPr>
        <p:txBody>
          <a:bodyPr/>
          <a:lstStyle/>
          <a:p>
            <a:r>
              <a:rPr lang="en-US" dirty="0"/>
              <a:t>Sujeet Singh Bhadouria             Cyber security ANC0301                                     Unit 4</a:t>
            </a:r>
            <a:endParaRPr lang="en-US" dirty="0"/>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
        <p:nvSpPr>
          <p:cNvPr id="14" name="TextBox 13"/>
          <p:cNvSpPr txBox="1"/>
          <p:nvPr/>
        </p:nvSpPr>
        <p:spPr>
          <a:xfrm>
            <a:off x="381000" y="1143001"/>
            <a:ext cx="8458200" cy="4938403"/>
          </a:xfrm>
          <a:prstGeom prst="rect">
            <a:avLst/>
          </a:prstGeom>
          <a:noFill/>
        </p:spPr>
        <p:txBody>
          <a:bodyPr wrap="square">
            <a:spAutoFit/>
          </a:bodyPr>
          <a:lstStyle/>
          <a:p>
            <a:pPr>
              <a:lnSpc>
                <a:spcPct val="150000"/>
              </a:lnSpc>
              <a:buNone/>
            </a:pPr>
            <a:r>
              <a:rPr lang="en-US" sz="1800" dirty="0">
                <a:latin typeface="Calibri (Body)"/>
              </a:rPr>
              <a:t>13.   The sender encrypts the message with his or her private key to achieve _________.</a:t>
            </a:r>
            <a:endParaRPr lang="en-US" sz="1800" dirty="0">
              <a:latin typeface="Calibri (Body)"/>
            </a:endParaRPr>
          </a:p>
          <a:p>
            <a:pPr>
              <a:lnSpc>
                <a:spcPct val="150000"/>
              </a:lnSpc>
              <a:buNone/>
            </a:pPr>
            <a:r>
              <a:rPr lang="en-US" sz="1800" dirty="0">
                <a:latin typeface="Calibri (Body)"/>
              </a:rPr>
              <a:t>(a) Authentication</a:t>
            </a:r>
            <a:endParaRPr lang="en-US" sz="1800" dirty="0">
              <a:latin typeface="Calibri (Body)"/>
            </a:endParaRPr>
          </a:p>
          <a:p>
            <a:pPr>
              <a:lnSpc>
                <a:spcPct val="150000"/>
              </a:lnSpc>
              <a:buNone/>
            </a:pPr>
            <a:r>
              <a:rPr lang="en-US" sz="1800" dirty="0">
                <a:latin typeface="Calibri (Body)"/>
              </a:rPr>
              <a:t>(b) Confidentiality</a:t>
            </a:r>
            <a:endParaRPr lang="en-US" sz="1800" dirty="0">
              <a:latin typeface="Calibri (Body)"/>
            </a:endParaRPr>
          </a:p>
          <a:p>
            <a:pPr>
              <a:lnSpc>
                <a:spcPct val="150000"/>
              </a:lnSpc>
              <a:buNone/>
            </a:pPr>
            <a:r>
              <a:rPr lang="en-US" sz="1800" dirty="0">
                <a:latin typeface="Calibri (Body)"/>
              </a:rPr>
              <a:t>(c) Both (a) and (b)</a:t>
            </a:r>
            <a:endParaRPr lang="en-US" sz="1800" dirty="0">
              <a:latin typeface="Calibri (Body)"/>
            </a:endParaRPr>
          </a:p>
          <a:p>
            <a:pPr>
              <a:lnSpc>
                <a:spcPct val="150000"/>
              </a:lnSpc>
              <a:buNone/>
            </a:pPr>
            <a:endParaRPr lang="en-US" sz="1800" dirty="0">
              <a:latin typeface="Calibri (Body)"/>
            </a:endParaRPr>
          </a:p>
          <a:p>
            <a:pPr>
              <a:lnSpc>
                <a:spcPct val="170000"/>
              </a:lnSpc>
              <a:buNone/>
            </a:pPr>
            <a:r>
              <a:rPr lang="en-US" sz="1800" dirty="0">
                <a:latin typeface="Calibri (Body)"/>
              </a:rPr>
              <a:t>14.   Which of the following pair of keys is used to create and verify the digital signature, respectively?</a:t>
            </a:r>
            <a:endParaRPr lang="en-US" sz="1800" dirty="0">
              <a:latin typeface="Calibri (Body)"/>
            </a:endParaRPr>
          </a:p>
          <a:p>
            <a:pPr>
              <a:lnSpc>
                <a:spcPct val="170000"/>
              </a:lnSpc>
              <a:buNone/>
            </a:pPr>
            <a:r>
              <a:rPr lang="en-US" sz="1800" dirty="0">
                <a:latin typeface="Calibri (Body)"/>
              </a:rPr>
              <a:t>(a) Signer's private key and verifier's public key</a:t>
            </a:r>
            <a:endParaRPr lang="en-US" sz="1800" dirty="0">
              <a:latin typeface="Calibri (Body)"/>
            </a:endParaRPr>
          </a:p>
          <a:p>
            <a:pPr>
              <a:lnSpc>
                <a:spcPct val="170000"/>
              </a:lnSpc>
              <a:buNone/>
            </a:pPr>
            <a:r>
              <a:rPr lang="en-US" sz="1800" dirty="0">
                <a:latin typeface="Calibri (Body)"/>
              </a:rPr>
              <a:t>(b) Verifier's public key and verifier's private key</a:t>
            </a:r>
            <a:endParaRPr lang="en-US" sz="1800" dirty="0">
              <a:latin typeface="Calibri (Body)"/>
            </a:endParaRPr>
          </a:p>
          <a:p>
            <a:pPr>
              <a:lnSpc>
                <a:spcPct val="170000"/>
              </a:lnSpc>
              <a:buNone/>
            </a:pPr>
            <a:r>
              <a:rPr lang="en-US" sz="1800" dirty="0">
                <a:latin typeface="Calibri (Body)"/>
              </a:rPr>
              <a:t>(c) Signer's private key and signer's public key</a:t>
            </a:r>
            <a:endParaRPr lang="en-US" sz="1800" dirty="0">
              <a:latin typeface="Calibri (Body)"/>
            </a:endParaRPr>
          </a:p>
          <a:p>
            <a:pPr>
              <a:lnSpc>
                <a:spcPct val="170000"/>
              </a:lnSpc>
              <a:buNone/>
            </a:pPr>
            <a:r>
              <a:rPr lang="en-US" sz="1800" dirty="0">
                <a:latin typeface="Calibri (Body)"/>
              </a:rPr>
              <a:t>(d) Signer's public key and signer's private key</a:t>
            </a:r>
            <a:endParaRPr lang="en-US" sz="1800" dirty="0">
              <a:latin typeface="Calibri (Body)"/>
            </a:endParaRPr>
          </a:p>
        </p:txBody>
      </p:sp>
    </p:spTree>
  </p:cSld>
  <p:clrMapOvr>
    <a:masterClrMapping/>
  </p:clrMapOvr>
  <p:transition>
    <p:fade/>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
        <p:nvSpPr>
          <p:cNvPr id="12" name="TextBox 11"/>
          <p:cNvSpPr txBox="1"/>
          <p:nvPr/>
        </p:nvSpPr>
        <p:spPr>
          <a:xfrm>
            <a:off x="304800" y="1371600"/>
            <a:ext cx="8458200" cy="4619854"/>
          </a:xfrm>
          <a:prstGeom prst="rect">
            <a:avLst/>
          </a:prstGeom>
          <a:noFill/>
        </p:spPr>
        <p:txBody>
          <a:bodyPr wrap="square">
            <a:spAutoFit/>
          </a:bodyPr>
          <a:lstStyle/>
          <a:p>
            <a:pPr>
              <a:lnSpc>
                <a:spcPct val="150000"/>
              </a:lnSpc>
              <a:buNone/>
            </a:pPr>
            <a:r>
              <a:rPr lang="en-US" sz="1800" dirty="0">
                <a:latin typeface="Calibri (Body)"/>
              </a:rPr>
              <a:t>15.   Which of the following services is not provided by digital signatures directly?</a:t>
            </a:r>
            <a:endParaRPr lang="en-US" sz="1800" dirty="0">
              <a:latin typeface="Calibri (Body)"/>
            </a:endParaRPr>
          </a:p>
          <a:p>
            <a:pPr>
              <a:lnSpc>
                <a:spcPct val="150000"/>
              </a:lnSpc>
              <a:buNone/>
            </a:pPr>
            <a:r>
              <a:rPr lang="en-US" sz="1800" dirty="0">
                <a:latin typeface="Calibri (Body)"/>
              </a:rPr>
              <a:t>(a) Message authenticity</a:t>
            </a:r>
            <a:endParaRPr lang="en-US" sz="1800" dirty="0">
              <a:latin typeface="Calibri (Body)"/>
            </a:endParaRPr>
          </a:p>
          <a:p>
            <a:pPr>
              <a:lnSpc>
                <a:spcPct val="150000"/>
              </a:lnSpc>
              <a:buNone/>
            </a:pPr>
            <a:r>
              <a:rPr lang="en-US" sz="1800" dirty="0">
                <a:latin typeface="Calibri (Body)"/>
              </a:rPr>
              <a:t>(b) Message confidentiality</a:t>
            </a:r>
            <a:endParaRPr lang="en-US" sz="1800" dirty="0">
              <a:latin typeface="Calibri (Body)"/>
            </a:endParaRPr>
          </a:p>
          <a:p>
            <a:pPr>
              <a:lnSpc>
                <a:spcPct val="150000"/>
              </a:lnSpc>
              <a:buNone/>
            </a:pPr>
            <a:r>
              <a:rPr lang="en-US" sz="1800" dirty="0">
                <a:latin typeface="Calibri (Body)"/>
              </a:rPr>
              <a:t>(c) Message integrity</a:t>
            </a:r>
            <a:endParaRPr lang="en-US" sz="1800" dirty="0">
              <a:latin typeface="Calibri (Body)"/>
            </a:endParaRPr>
          </a:p>
          <a:p>
            <a:pPr>
              <a:lnSpc>
                <a:spcPct val="150000"/>
              </a:lnSpc>
              <a:buNone/>
            </a:pPr>
            <a:r>
              <a:rPr lang="en-US" sz="1800" dirty="0">
                <a:latin typeface="Calibri (Body)"/>
              </a:rPr>
              <a:t>(d) Nonrepudiation</a:t>
            </a:r>
            <a:endParaRPr lang="en-US" sz="1800" dirty="0">
              <a:latin typeface="Calibri (Body)"/>
            </a:endParaRPr>
          </a:p>
          <a:p>
            <a:pPr>
              <a:lnSpc>
                <a:spcPct val="150000"/>
              </a:lnSpc>
              <a:buNone/>
            </a:pPr>
            <a:endParaRPr lang="en-US" sz="1800" dirty="0">
              <a:latin typeface="Calibri (Body)"/>
            </a:endParaRPr>
          </a:p>
          <a:p>
            <a:pPr>
              <a:lnSpc>
                <a:spcPct val="150000"/>
              </a:lnSpc>
              <a:buNone/>
            </a:pPr>
            <a:r>
              <a:rPr lang="en-US" sz="1800" dirty="0">
                <a:latin typeface="Calibri (Body)"/>
              </a:rPr>
              <a:t>16.  Which of the following is /are offered by the Hash functions?</a:t>
            </a:r>
            <a:endParaRPr lang="en-US" sz="1800" dirty="0">
              <a:latin typeface="Calibri (Body)"/>
            </a:endParaRPr>
          </a:p>
          <a:p>
            <a:pPr>
              <a:lnSpc>
                <a:spcPct val="150000"/>
              </a:lnSpc>
              <a:buNone/>
            </a:pPr>
            <a:r>
              <a:rPr lang="en-US" sz="1800" dirty="0">
                <a:latin typeface="Calibri (Body)"/>
              </a:rPr>
              <a:t>a. Authentication</a:t>
            </a:r>
            <a:endParaRPr lang="en-US" sz="1800" dirty="0">
              <a:latin typeface="Calibri (Body)"/>
            </a:endParaRPr>
          </a:p>
          <a:p>
            <a:pPr>
              <a:lnSpc>
                <a:spcPct val="150000"/>
              </a:lnSpc>
              <a:buNone/>
            </a:pPr>
            <a:r>
              <a:rPr lang="en-US" sz="1800" dirty="0">
                <a:latin typeface="Calibri (Body)"/>
              </a:rPr>
              <a:t>b. Non repudiation</a:t>
            </a:r>
            <a:endParaRPr lang="en-US" sz="1800" dirty="0">
              <a:latin typeface="Calibri (Body)"/>
            </a:endParaRPr>
          </a:p>
          <a:p>
            <a:pPr>
              <a:lnSpc>
                <a:spcPct val="150000"/>
              </a:lnSpc>
              <a:buNone/>
            </a:pPr>
            <a:r>
              <a:rPr lang="en-US" sz="1800" dirty="0">
                <a:latin typeface="Calibri (Body)"/>
              </a:rPr>
              <a:t>c. Data Integrity</a:t>
            </a:r>
            <a:endParaRPr lang="en-US" sz="1800" dirty="0">
              <a:latin typeface="Calibri (Body)"/>
            </a:endParaRPr>
          </a:p>
          <a:p>
            <a:pPr>
              <a:lnSpc>
                <a:spcPct val="150000"/>
              </a:lnSpc>
              <a:buNone/>
            </a:pPr>
            <a:r>
              <a:rPr lang="en-US" sz="1800" dirty="0">
                <a:latin typeface="Calibri (Body)"/>
              </a:rPr>
              <a:t>d. All of the above</a:t>
            </a:r>
            <a:endParaRPr lang="en-US" sz="1800" dirty="0">
              <a:latin typeface="Calibri (Body)"/>
            </a:endParaRPr>
          </a:p>
        </p:txBody>
      </p:sp>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 s</a:t>
            </a:r>
            <a:endParaRPr kumimoji="0" lang="en-US" sz="3200" i="0" u="none" strike="noStrike" kern="1200" cap="none" spc="0" normalizeH="0" baseline="0" noProof="0" dirty="0">
              <a:ln>
                <a:noFill/>
              </a:ln>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1" name="Slide Number Placeholder 5"/>
          <p:cNvSpPr txBox="1"/>
          <p:nvPr/>
        </p:nvSpPr>
        <p:spPr>
          <a:xfrm>
            <a:off x="6553200" y="6248400"/>
            <a:ext cx="2133600" cy="365125"/>
          </a:xfrm>
          <a:prstGeom prst="rect">
            <a:avLst/>
          </a:prstGeom>
        </p:spPr>
        <p:txBody>
          <a:bodyPr anchor="ctr"/>
          <a:lstStyle/>
          <a:p>
            <a:pPr algn="r" fontAlgn="auto">
              <a:spcBef>
                <a:spcPts val="0"/>
              </a:spcBef>
              <a:spcAft>
                <a:spcPts val="0"/>
              </a:spcAft>
              <a:defRPr/>
            </a:pPr>
            <a:fld id="{9D20A4ED-357F-4AB8-B54B-D28D6F53CD25}" type="slidenum">
              <a:rPr lang="en-US" sz="1050" b="0" i="0" baseline="0">
                <a:solidFill>
                  <a:schemeClr val="tx1">
                    <a:tint val="75000"/>
                  </a:schemeClr>
                </a:solidFill>
                <a:latin typeface="Calibri (Body)"/>
                <a:cs typeface="+mn-cs"/>
              </a:rPr>
            </a:fld>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
        <p:nvSpPr>
          <p:cNvPr id="12" name="TextBox 11"/>
          <p:cNvSpPr txBox="1"/>
          <p:nvPr/>
        </p:nvSpPr>
        <p:spPr>
          <a:xfrm>
            <a:off x="457200" y="1371600"/>
            <a:ext cx="8153400" cy="4762044"/>
          </a:xfrm>
          <a:prstGeom prst="rect">
            <a:avLst/>
          </a:prstGeom>
          <a:noFill/>
        </p:spPr>
        <p:txBody>
          <a:bodyPr wrap="square">
            <a:spAutoFit/>
          </a:bodyPr>
          <a:lstStyle/>
          <a:p>
            <a:pPr>
              <a:lnSpc>
                <a:spcPct val="150000"/>
              </a:lnSpc>
              <a:buNone/>
            </a:pPr>
            <a:r>
              <a:rPr lang="en-US" sz="1800" dirty="0">
                <a:latin typeface="Calibri (Body)"/>
              </a:rPr>
              <a:t>17. Which of the following is not possible through hash value?</a:t>
            </a:r>
            <a:endParaRPr lang="en-US" sz="1800" dirty="0">
              <a:latin typeface="Calibri (Body)"/>
            </a:endParaRPr>
          </a:p>
          <a:p>
            <a:pPr>
              <a:lnSpc>
                <a:spcPct val="150000"/>
              </a:lnSpc>
              <a:buNone/>
            </a:pPr>
            <a:r>
              <a:rPr lang="en-US" sz="1800" dirty="0">
                <a:latin typeface="Calibri (Body)"/>
              </a:rPr>
              <a:t>a. Password Check</a:t>
            </a:r>
            <a:endParaRPr lang="en-US" sz="1800" dirty="0">
              <a:latin typeface="Calibri (Body)"/>
            </a:endParaRPr>
          </a:p>
          <a:p>
            <a:pPr>
              <a:lnSpc>
                <a:spcPct val="150000"/>
              </a:lnSpc>
              <a:buNone/>
            </a:pPr>
            <a:r>
              <a:rPr lang="en-US" sz="1800" dirty="0">
                <a:latin typeface="Calibri (Body)"/>
              </a:rPr>
              <a:t>b. Data Integrity check</a:t>
            </a:r>
            <a:endParaRPr lang="en-US" sz="1800" dirty="0">
              <a:latin typeface="Calibri (Body)"/>
            </a:endParaRPr>
          </a:p>
          <a:p>
            <a:pPr>
              <a:lnSpc>
                <a:spcPct val="150000"/>
              </a:lnSpc>
              <a:buNone/>
            </a:pPr>
            <a:r>
              <a:rPr lang="en-US" sz="1800" dirty="0">
                <a:latin typeface="Calibri (Body)"/>
              </a:rPr>
              <a:t>c. Digital Signatures</a:t>
            </a:r>
            <a:endParaRPr lang="en-US" sz="1800" dirty="0">
              <a:latin typeface="Calibri (Body)"/>
            </a:endParaRPr>
          </a:p>
          <a:p>
            <a:pPr>
              <a:lnSpc>
                <a:spcPct val="150000"/>
              </a:lnSpc>
              <a:buNone/>
            </a:pPr>
            <a:r>
              <a:rPr lang="en-US" sz="1800" dirty="0">
                <a:latin typeface="Calibri (Body)"/>
              </a:rPr>
              <a:t>d. Data retrieval in its original form</a:t>
            </a:r>
            <a:endParaRPr lang="en-US" sz="1800" dirty="0">
              <a:latin typeface="Calibri (Body)"/>
            </a:endParaRPr>
          </a:p>
          <a:p>
            <a:pPr>
              <a:lnSpc>
                <a:spcPct val="150000"/>
              </a:lnSpc>
              <a:buNone/>
            </a:pPr>
            <a:endParaRPr lang="en-US" sz="1800" dirty="0">
              <a:latin typeface="Calibri (Body)"/>
            </a:endParaRPr>
          </a:p>
          <a:p>
            <a:pPr>
              <a:lnSpc>
                <a:spcPct val="150000"/>
              </a:lnSpc>
              <a:buNone/>
            </a:pPr>
            <a:r>
              <a:rPr lang="en-US" sz="1800" dirty="0">
                <a:latin typeface="Calibri (Body)"/>
              </a:rPr>
              <a:t>18. Which of the following is not a property of Hash Function?</a:t>
            </a:r>
            <a:endParaRPr lang="en-US" sz="1800" dirty="0">
              <a:latin typeface="Calibri (Body)"/>
            </a:endParaRPr>
          </a:p>
          <a:p>
            <a:pPr marL="514350" indent="-514350">
              <a:lnSpc>
                <a:spcPct val="150000"/>
              </a:lnSpc>
              <a:buFont typeface="+mj-lt"/>
              <a:buAutoNum type="alphaLcParenR"/>
            </a:pPr>
            <a:r>
              <a:rPr lang="en-US" sz="1800" dirty="0">
                <a:latin typeface="Calibri (Body)"/>
              </a:rPr>
              <a:t>Pre-Image Resistance</a:t>
            </a:r>
            <a:endParaRPr lang="en-US" sz="1800" dirty="0">
              <a:latin typeface="Calibri (Body)"/>
            </a:endParaRPr>
          </a:p>
          <a:p>
            <a:pPr marL="514350" indent="-514350">
              <a:lnSpc>
                <a:spcPct val="150000"/>
              </a:lnSpc>
              <a:buFont typeface="+mj-lt"/>
              <a:buAutoNum type="alphaLcParenR"/>
            </a:pPr>
            <a:r>
              <a:rPr lang="en-US" sz="1800" dirty="0">
                <a:latin typeface="Calibri (Body)"/>
              </a:rPr>
              <a:t>Compression</a:t>
            </a:r>
            <a:endParaRPr lang="en-US" sz="1800" dirty="0">
              <a:latin typeface="Calibri (Body)"/>
            </a:endParaRPr>
          </a:p>
          <a:p>
            <a:pPr marL="514350" indent="-514350">
              <a:lnSpc>
                <a:spcPct val="150000"/>
              </a:lnSpc>
              <a:buFont typeface="+mj-lt"/>
              <a:buAutoNum type="alphaLcParenR"/>
            </a:pPr>
            <a:r>
              <a:rPr lang="en-US" sz="1800" dirty="0">
                <a:latin typeface="Calibri (Body)"/>
              </a:rPr>
              <a:t>Fixed Length Output</a:t>
            </a:r>
            <a:endParaRPr lang="en-US" sz="1800" dirty="0">
              <a:latin typeface="Calibri (Body)"/>
            </a:endParaRPr>
          </a:p>
          <a:p>
            <a:pPr marL="514350" indent="-514350">
              <a:lnSpc>
                <a:spcPct val="150000"/>
              </a:lnSpc>
              <a:buFont typeface="+mj-lt"/>
              <a:buAutoNum type="alphaLcParenR"/>
            </a:pPr>
            <a:r>
              <a:rPr lang="en-US" sz="1800" dirty="0">
                <a:latin typeface="Calibri (Body)"/>
              </a:rPr>
              <a:t>None of the above</a:t>
            </a:r>
            <a:endParaRPr lang="en-US" sz="1800" dirty="0">
              <a:latin typeface="Calibri (Body)"/>
            </a:endParaRPr>
          </a:p>
        </p:txBody>
      </p:sp>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43001"/>
            <a:ext cx="8382000" cy="5202636"/>
          </a:xfrm>
        </p:spPr>
        <p:txBody>
          <a:bodyPr>
            <a:normAutofit/>
          </a:bodyPr>
          <a:lstStyle/>
          <a:p>
            <a:pPr>
              <a:lnSpc>
                <a:spcPct val="150000"/>
              </a:lnSpc>
              <a:buNone/>
            </a:pPr>
            <a:endParaRPr lang="en-US" sz="2400" dirty="0"/>
          </a:p>
          <a:p>
            <a:pPr>
              <a:lnSpc>
                <a:spcPct val="150000"/>
              </a:lnSpc>
              <a:buNone/>
            </a:pPr>
            <a:endParaRPr lang="en-US" sz="2400" dirty="0"/>
          </a:p>
        </p:txBody>
      </p:sp>
      <p:sp>
        <p:nvSpPr>
          <p:cNvPr id="7" name="Title 1"/>
          <p:cNvSpPr txBox="1"/>
          <p:nvPr/>
        </p:nvSpPr>
        <p:spPr>
          <a:xfrm>
            <a:off x="1371600" y="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i="0" u="none" strike="noStrike" kern="1200" cap="none" spc="0" normalizeH="0" baseline="0" noProof="0" dirty="0">
                <a:ln>
                  <a:noFill/>
                </a:ln>
                <a:effectLst/>
                <a:uLnTx/>
                <a:uFillTx/>
                <a:latin typeface="Calibri (Body)"/>
                <a:ea typeface="+mn-ea"/>
                <a:cs typeface="+mn-cs"/>
              </a:rPr>
              <a:t>MCQ</a:t>
            </a:r>
            <a:r>
              <a:rPr kumimoji="0" lang="en-US" sz="3200" i="0" u="none" strike="noStrike" kern="1200" cap="none" spc="0" normalizeH="0" noProof="0" dirty="0">
                <a:ln>
                  <a:noFill/>
                </a:ln>
                <a:effectLst/>
                <a:uLnTx/>
                <a:uFillTx/>
                <a:latin typeface="Calibri (Body)"/>
                <a:ea typeface="+mn-ea"/>
                <a:cs typeface="+mn-cs"/>
              </a:rPr>
              <a:t>s</a:t>
            </a:r>
            <a:endParaRPr lang="en-US" sz="3200" i="0" u="none" strike="noStrike" kern="1200" cap="none" spc="0" normalizeH="0" baseline="0" noProof="0" dirty="0">
              <a:ln>
                <a:noFill/>
              </a:ln>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1"/>
            <a:ext cx="1447800" cy="817163"/>
          </a:xfrm>
          <a:prstGeom prst="rect">
            <a:avLst/>
          </a:prstGeom>
          <a:noFill/>
        </p:spPr>
      </p:pic>
      <p:sp>
        <p:nvSpPr>
          <p:cNvPr id="9" name="Date Placeholder 3"/>
          <p:cNvSpPr txBox="1"/>
          <p:nvPr/>
        </p:nvSpPr>
        <p:spPr>
          <a:xfrm>
            <a:off x="457200" y="6248400"/>
            <a:ext cx="2133600" cy="365125"/>
          </a:xfrm>
          <a:prstGeom prst="rect">
            <a:avLst/>
          </a:prstGeom>
        </p:spPr>
        <p:txBody>
          <a:bodyPr anchor="ctr"/>
          <a:lstStyle/>
          <a:p>
            <a:pP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10" name="Footer Placeholder 4"/>
          <p:cNvSpPr txBox="1"/>
          <p:nvPr/>
        </p:nvSpPr>
        <p:spPr>
          <a:xfrm>
            <a:off x="2514600" y="6248400"/>
            <a:ext cx="5029200" cy="365125"/>
          </a:xfrm>
          <a:prstGeom prst="rect">
            <a:avLst/>
          </a:prstGeom>
        </p:spPr>
        <p:txBody>
          <a:bodyPr anchor="ctr"/>
          <a:lstStyle/>
          <a:p>
            <a:pPr algn="ctr" fontAlgn="auto">
              <a:spcBef>
                <a:spcPts val="0"/>
              </a:spcBef>
              <a:spcAft>
                <a:spcPts val="0"/>
              </a:spcAft>
              <a:defRPr/>
            </a:pPr>
            <a:endParaRPr lang="en-US" sz="1050" b="0" i="0" baseline="0" dirty="0">
              <a:solidFill>
                <a:schemeClr val="tx1">
                  <a:tint val="75000"/>
                </a:schemeClr>
              </a:solidFill>
              <a:latin typeface="Calibri (Body)"/>
              <a:cs typeface="+mn-cs"/>
            </a:endParaRPr>
          </a:p>
        </p:txBody>
      </p:sp>
      <p:sp>
        <p:nvSpPr>
          <p:cNvPr id="2" name="Date Placeholder 1"/>
          <p:cNvSpPr>
            <a:spLocks noGrp="1"/>
          </p:cNvSpPr>
          <p:nvPr>
            <p:ph type="dt" sz="half" idx="10"/>
          </p:nvPr>
        </p:nvSpPr>
        <p:spPr>
          <a:xfrm>
            <a:off x="304800" y="6477000"/>
            <a:ext cx="2286000" cy="244475"/>
          </a:xfrm>
        </p:spPr>
        <p:txBody>
          <a:bodyPr/>
          <a:lstStyle/>
          <a:p>
            <a:fld id="{2416D57A-A571-4CD9-9C56-A00A799AF79A}" type="datetime1">
              <a:rPr lang="en-US" smtClean="0"/>
            </a:fld>
            <a:endParaRPr lang="en-US" dirty="0"/>
          </a:p>
        </p:txBody>
      </p:sp>
      <p:sp>
        <p:nvSpPr>
          <p:cNvPr id="4" name="Footer Placeholder 3"/>
          <p:cNvSpPr>
            <a:spLocks noGrp="1"/>
          </p:cNvSpPr>
          <p:nvPr>
            <p:ph type="ftr" sz="quarter" idx="11"/>
          </p:nvPr>
        </p:nvSpPr>
        <p:spPr>
          <a:xfrm>
            <a:off x="1676400" y="6477000"/>
            <a:ext cx="6324600" cy="244475"/>
          </a:xfrm>
        </p:spPr>
        <p:txBody>
          <a:bodyPr/>
          <a:lstStyle/>
          <a:p>
            <a:r>
              <a:rPr lang="en-US" dirty="0"/>
              <a:t>Sujeet Singh Bhadouria         </a:t>
            </a:r>
            <a:r>
              <a:rPr lang="en-US" dirty="0">
                <a:ea typeface="+mn-lt"/>
                <a:cs typeface="+mn-lt"/>
              </a:rPr>
              <a:t>  Cyber security ANC0301       </a:t>
            </a:r>
            <a:r>
              <a:rPr lang="en-US" dirty="0"/>
              <a:t>                  Unit 4</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
        <p:nvSpPr>
          <p:cNvPr id="12" name="TextBox 11"/>
          <p:cNvSpPr txBox="1"/>
          <p:nvPr/>
        </p:nvSpPr>
        <p:spPr>
          <a:xfrm>
            <a:off x="381000" y="1371600"/>
            <a:ext cx="8382000" cy="5035353"/>
          </a:xfrm>
          <a:prstGeom prst="rect">
            <a:avLst/>
          </a:prstGeom>
          <a:noFill/>
        </p:spPr>
        <p:txBody>
          <a:bodyPr wrap="square">
            <a:spAutoFit/>
          </a:bodyPr>
          <a:lstStyle/>
          <a:p>
            <a:pPr>
              <a:lnSpc>
                <a:spcPct val="150000"/>
              </a:lnSpc>
              <a:buNone/>
            </a:pPr>
            <a:r>
              <a:rPr lang="en-US" sz="1800" dirty="0">
                <a:latin typeface="Calibri (Body)"/>
              </a:rPr>
              <a:t>19.   Which of the following is not a property of Hash Function?</a:t>
            </a:r>
            <a:endParaRPr lang="en-US" sz="1800" dirty="0">
              <a:latin typeface="Calibri (Body)"/>
            </a:endParaRPr>
          </a:p>
          <a:p>
            <a:pPr marL="514350" indent="-514350">
              <a:lnSpc>
                <a:spcPct val="150000"/>
              </a:lnSpc>
              <a:buFont typeface="+mj-lt"/>
              <a:buAutoNum type="alphaLcParenR"/>
            </a:pPr>
            <a:r>
              <a:rPr lang="en-US" sz="1800" dirty="0">
                <a:latin typeface="Calibri (Body)"/>
              </a:rPr>
              <a:t>Pre-Image Resistance</a:t>
            </a:r>
            <a:endParaRPr lang="en-US" sz="1800" dirty="0">
              <a:latin typeface="Calibri (Body)"/>
            </a:endParaRPr>
          </a:p>
          <a:p>
            <a:pPr marL="514350" indent="-514350">
              <a:lnSpc>
                <a:spcPct val="150000"/>
              </a:lnSpc>
              <a:buFont typeface="+mj-lt"/>
              <a:buAutoNum type="alphaLcParenR"/>
            </a:pPr>
            <a:r>
              <a:rPr lang="en-US" sz="1800" dirty="0">
                <a:latin typeface="Calibri (Body)"/>
              </a:rPr>
              <a:t>Compression</a:t>
            </a:r>
            <a:endParaRPr lang="en-US" sz="1800" dirty="0">
              <a:latin typeface="Calibri (Body)"/>
            </a:endParaRPr>
          </a:p>
          <a:p>
            <a:pPr marL="514350" indent="-514350">
              <a:lnSpc>
                <a:spcPct val="150000"/>
              </a:lnSpc>
              <a:buFont typeface="+mj-lt"/>
              <a:buAutoNum type="alphaLcParenR"/>
            </a:pPr>
            <a:r>
              <a:rPr lang="en-US" sz="1800" dirty="0">
                <a:latin typeface="Calibri (Body)"/>
              </a:rPr>
              <a:t>Fixed Length Output</a:t>
            </a:r>
            <a:endParaRPr lang="en-US" sz="1800" dirty="0">
              <a:latin typeface="Calibri (Body)"/>
            </a:endParaRPr>
          </a:p>
          <a:p>
            <a:pPr marL="514350" indent="-514350">
              <a:lnSpc>
                <a:spcPct val="150000"/>
              </a:lnSpc>
              <a:buFont typeface="+mj-lt"/>
              <a:buAutoNum type="alphaLcParenR"/>
            </a:pPr>
            <a:r>
              <a:rPr lang="en-US" sz="1800" dirty="0">
                <a:latin typeface="Calibri (Body)"/>
              </a:rPr>
              <a:t>None of the above</a:t>
            </a:r>
            <a:endParaRPr lang="en-US" sz="1800" dirty="0">
              <a:latin typeface="Calibri (Body)"/>
            </a:endParaRPr>
          </a:p>
          <a:p>
            <a:pPr marL="514350" indent="-514350">
              <a:lnSpc>
                <a:spcPct val="150000"/>
              </a:lnSpc>
              <a:buFont typeface="+mj-lt"/>
              <a:buAutoNum type="alphaLcParenR"/>
            </a:pPr>
            <a:endParaRPr lang="en-US" sz="1800" dirty="0">
              <a:latin typeface="Calibri (Body)"/>
            </a:endParaRPr>
          </a:p>
          <a:p>
            <a:pPr>
              <a:lnSpc>
                <a:spcPct val="150000"/>
              </a:lnSpc>
              <a:buNone/>
            </a:pPr>
            <a:r>
              <a:rPr lang="en-US" sz="1800" dirty="0">
                <a:latin typeface="Calibri (Body)"/>
              </a:rPr>
              <a:t>20. Which of the following names can we use for denoting the output of the hash function?</a:t>
            </a:r>
            <a:endParaRPr lang="en-US" sz="1800" dirty="0">
              <a:latin typeface="Calibri (Body)"/>
            </a:endParaRPr>
          </a:p>
          <a:p>
            <a:pPr marL="514350" indent="-514350">
              <a:lnSpc>
                <a:spcPct val="150000"/>
              </a:lnSpc>
              <a:buFont typeface="+mj-lt"/>
              <a:buAutoNum type="alphaLcParenR"/>
            </a:pPr>
            <a:r>
              <a:rPr lang="en-US" sz="1800" dirty="0">
                <a:latin typeface="Calibri (Body)"/>
              </a:rPr>
              <a:t>Hash value</a:t>
            </a:r>
            <a:endParaRPr lang="en-US" sz="1800" dirty="0">
              <a:latin typeface="Calibri (Body)"/>
            </a:endParaRPr>
          </a:p>
          <a:p>
            <a:pPr marL="514350" indent="-514350">
              <a:lnSpc>
                <a:spcPct val="150000"/>
              </a:lnSpc>
              <a:buFont typeface="+mj-lt"/>
              <a:buAutoNum type="alphaLcParenR"/>
            </a:pPr>
            <a:r>
              <a:rPr lang="en-US" sz="1800" dirty="0">
                <a:latin typeface="Calibri (Body)"/>
              </a:rPr>
              <a:t>Hash Code</a:t>
            </a:r>
            <a:endParaRPr lang="en-US" sz="1800" dirty="0">
              <a:latin typeface="Calibri (Body)"/>
            </a:endParaRPr>
          </a:p>
          <a:p>
            <a:pPr marL="514350" indent="-514350">
              <a:lnSpc>
                <a:spcPct val="150000"/>
              </a:lnSpc>
              <a:buFont typeface="+mj-lt"/>
              <a:buAutoNum type="alphaLcParenR"/>
            </a:pPr>
            <a:r>
              <a:rPr lang="en-US" sz="1800" dirty="0">
                <a:latin typeface="Calibri (Body)"/>
              </a:rPr>
              <a:t>Message Digest</a:t>
            </a:r>
            <a:endParaRPr lang="en-US" sz="1800" dirty="0">
              <a:latin typeface="Calibri (Body)"/>
            </a:endParaRPr>
          </a:p>
          <a:p>
            <a:pPr marL="514350" indent="-514350">
              <a:lnSpc>
                <a:spcPct val="150000"/>
              </a:lnSpc>
              <a:buFont typeface="+mj-lt"/>
              <a:buAutoNum type="alphaLcParenR"/>
            </a:pPr>
            <a:r>
              <a:rPr lang="en-US" sz="1800" dirty="0">
                <a:latin typeface="Calibri (Body)"/>
              </a:rPr>
              <a:t>All of the above</a:t>
            </a:r>
            <a:endParaRPr lang="en-US" sz="1800" dirty="0">
              <a:latin typeface="Calibri (Body)"/>
            </a:endParaRPr>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a:t>Sujeet Singh Bhadouria             Cyber security ANC0301                                     Unit 1</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8" name="Picture 10" descr="Table&#10;&#10;Description automatically generated"/>
          <p:cNvPicPr>
            <a:picLocks noChangeAspect="1"/>
          </p:cNvPicPr>
          <p:nvPr/>
        </p:nvPicPr>
        <p:blipFill>
          <a:blip r:embed="rId2"/>
          <a:stretch>
            <a:fillRect/>
          </a:stretch>
        </p:blipFill>
        <p:spPr>
          <a:xfrm>
            <a:off x="1503432" y="881709"/>
            <a:ext cx="6473726" cy="5837882"/>
          </a:xfrm>
          <a:prstGeom prst="rect">
            <a:avLst/>
          </a:prstGeom>
        </p:spPr>
      </p:pic>
    </p:spTree>
  </p:cSld>
  <p:clrMapOvr>
    <a:masterClrMapping/>
  </p:clrMapOvr>
  <p:transition>
    <p:fade/>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4"/>
          <p:cNvPicPr>
            <a:picLocks noChangeAspect="1"/>
          </p:cNvPicPr>
          <p:nvPr/>
        </p:nvPicPr>
        <p:blipFill>
          <a:blip r:embed="rId2"/>
          <a:stretch>
            <a:fillRect/>
          </a:stretch>
        </p:blipFill>
        <p:spPr>
          <a:xfrm>
            <a:off x="554966" y="1343872"/>
            <a:ext cx="7789652" cy="4644708"/>
          </a:xfrm>
          <a:prstGeom prst="rect">
            <a:avLst/>
          </a:prstGeom>
        </p:spPr>
      </p:pic>
    </p:spTree>
  </p:cSld>
  <p:clrMapOvr>
    <a:masterClrMapping/>
  </p:clrMapOvr>
  <p:transition>
    <p:fade/>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1431986" y="688461"/>
            <a:ext cx="6984518" cy="5659958"/>
          </a:xfrm>
          <a:prstGeom prst="rect">
            <a:avLst/>
          </a:prstGeom>
        </p:spPr>
      </p:pic>
    </p:spTree>
  </p:cSld>
  <p:clrMapOvr>
    <a:masterClrMapping/>
  </p:clrMapOvr>
  <p:transition>
    <p:fade/>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0CE776-AA76-40DC-A709-FBE5A438FA3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latin typeface="Calibri (Body)"/>
              </a:rPr>
              <a:t>Past Sessional</a:t>
            </a:r>
            <a:r>
              <a:rPr kumimoji="0" lang="en-US" sz="3000" b="0" i="0" u="none" strike="noStrike" kern="1200" cap="none" spc="0" normalizeH="0" noProof="0" dirty="0">
                <a:ln>
                  <a:noFill/>
                </a:ln>
                <a:effectLst/>
                <a:uLnTx/>
                <a:uFillTx/>
                <a:latin typeface="Calibri (Body)"/>
              </a:rPr>
              <a:t> Papers</a:t>
            </a:r>
            <a:endParaRPr kumimoji="0" lang="en-US" sz="3000" b="0" i="0" u="none" strike="noStrike" kern="1200" cap="none" spc="0" normalizeH="0" baseline="0" noProof="0" dirty="0">
              <a:ln>
                <a:noFill/>
              </a:ln>
              <a:effectLst/>
              <a:uLnTx/>
              <a:uFillTx/>
              <a:latin typeface="Calibri (Body)"/>
            </a:endParaRPr>
          </a:p>
        </p:txBody>
      </p:sp>
      <p:sp>
        <p:nvSpPr>
          <p:cNvPr id="9" name="Footer Placeholder 4"/>
          <p:cNvSpPr>
            <a:spLocks noGrp="1"/>
          </p:cNvSpPr>
          <p:nvPr>
            <p:ph type="ftr" sz="quarter" idx="11"/>
          </p:nvPr>
        </p:nvSpPr>
        <p:spPr>
          <a:xfrm>
            <a:off x="2514600" y="6356350"/>
            <a:ext cx="5029200" cy="365125"/>
          </a:xfrm>
        </p:spPr>
        <p:txBody>
          <a:bodyPr/>
          <a:lstStyle/>
          <a:p>
            <a:r>
              <a:rPr lang="en-US" dirty="0"/>
              <a:t>Sujeet Singh Bhadouria             Cyber security ANC0301                                     Unit 4</a:t>
            </a:r>
            <a:endParaRPr lang="en-US" dirty="0"/>
          </a:p>
        </p:txBody>
      </p:sp>
      <p:pic>
        <p:nvPicPr>
          <p:cNvPr id="10"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pic>
        <p:nvPicPr>
          <p:cNvPr id="2" name="Picture 2" descr="Table&#10;&#10;Description automatically generated"/>
          <p:cNvPicPr>
            <a:picLocks noChangeAspect="1"/>
          </p:cNvPicPr>
          <p:nvPr/>
        </p:nvPicPr>
        <p:blipFill>
          <a:blip r:embed="rId2"/>
          <a:stretch>
            <a:fillRect/>
          </a:stretch>
        </p:blipFill>
        <p:spPr>
          <a:xfrm>
            <a:off x="732081" y="985385"/>
            <a:ext cx="7567641" cy="5153698"/>
          </a:xfrm>
          <a:prstGeom prst="rect">
            <a:avLst/>
          </a:prstGeom>
        </p:spPr>
      </p:pic>
    </p:spTree>
  </p:cSld>
  <p:clrMapOvr>
    <a:masterClrMapping/>
  </p:clrMapOvr>
  <p:transition>
    <p:fade/>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AF736A-AB70-42F6-A805-EDB73456CDFD}"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Old</a:t>
            </a:r>
            <a:r>
              <a:rPr kumimoji="0" lang="en-US" sz="3000" b="0" i="0" u="none" strike="noStrike" kern="1200" cap="none" spc="0" normalizeH="0" noProof="0" dirty="0">
                <a:ln>
                  <a:noFill/>
                </a:ln>
                <a:solidFill>
                  <a:schemeClr val="dk1"/>
                </a:solidFill>
                <a:effectLst/>
                <a:uLnTx/>
                <a:uFillTx/>
                <a:latin typeface="Calibri (Body)"/>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pic>
        <p:nvPicPr>
          <p:cNvPr id="10" name="Picture 1"/>
          <p:cNvPicPr>
            <a:picLocks noChangeAspect="1" noChangeArrowheads="1"/>
          </p:cNvPicPr>
          <p:nvPr/>
        </p:nvPicPr>
        <p:blipFill>
          <a:blip r:embed="rId2"/>
          <a:srcRect/>
          <a:stretch>
            <a:fillRect/>
          </a:stretch>
        </p:blipFill>
        <p:spPr bwMode="auto">
          <a:xfrm>
            <a:off x="1285852" y="857232"/>
            <a:ext cx="6715172" cy="5530883"/>
          </a:xfrm>
          <a:prstGeom prst="rect">
            <a:avLst/>
          </a:prstGeom>
          <a:noFill/>
          <a:ln w="9525">
            <a:noFill/>
            <a:miter lim="800000"/>
            <a:headEnd/>
            <a:tailEnd/>
          </a:ln>
          <a:effectLst/>
        </p:spPr>
      </p:pic>
    </p:spTree>
  </p:cSld>
  <p:clrMapOvr>
    <a:masterClrMapping/>
  </p:clrMapOvr>
  <p:transition>
    <p:fade/>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85007F-E3E5-49E6-9484-64201A1536F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Old</a:t>
            </a:r>
            <a:r>
              <a:rPr kumimoji="0" lang="en-US" sz="3000" b="0" i="0" u="none" strike="noStrike" kern="1200" cap="none" spc="0" normalizeH="0" noProof="0" dirty="0">
                <a:ln>
                  <a:noFill/>
                </a:ln>
                <a:solidFill>
                  <a:schemeClr val="dk1"/>
                </a:solidFill>
                <a:effectLst/>
                <a:uLnTx/>
                <a:uFillTx/>
                <a:latin typeface="Calibri (Body)"/>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pic>
        <p:nvPicPr>
          <p:cNvPr id="10" name="Picture 2"/>
          <p:cNvPicPr>
            <a:picLocks noChangeAspect="1" noChangeArrowheads="1"/>
          </p:cNvPicPr>
          <p:nvPr/>
        </p:nvPicPr>
        <p:blipFill>
          <a:blip r:embed="rId2"/>
          <a:srcRect/>
          <a:stretch>
            <a:fillRect/>
          </a:stretch>
        </p:blipFill>
        <p:spPr bwMode="auto">
          <a:xfrm>
            <a:off x="1142975" y="1000108"/>
            <a:ext cx="7404853" cy="5344002"/>
          </a:xfrm>
          <a:prstGeom prst="rect">
            <a:avLst/>
          </a:prstGeom>
          <a:noFill/>
          <a:ln w="9525">
            <a:noFill/>
            <a:miter lim="800000"/>
            <a:headEnd/>
            <a:tailEnd/>
          </a:ln>
          <a:effectLst/>
        </p:spPr>
      </p:pic>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B0BA963-0E37-4B9F-93F2-E259718C4818}"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2400" i="0" u="none" strike="noStrike" kern="1200" cap="none" spc="0" normalizeH="0" baseline="0" noProof="0" dirty="0">
                <a:ln>
                  <a:noFill/>
                </a:ln>
                <a:effectLst/>
                <a:uLnTx/>
                <a:uFillTx/>
                <a:latin typeface="Calibri (Body)"/>
              </a:rPr>
              <a:t>Course</a:t>
            </a:r>
            <a:r>
              <a:rPr kumimoji="0" lang="en-US" sz="2400" i="0" u="none" strike="noStrike" kern="1200" cap="none" spc="0" normalizeH="0" noProof="0" dirty="0">
                <a:ln>
                  <a:noFill/>
                </a:ln>
                <a:effectLst/>
                <a:uLnTx/>
                <a:uFillTx/>
                <a:latin typeface="Calibri (Body)"/>
              </a:rPr>
              <a:t> Outcome</a:t>
            </a:r>
            <a:endParaRPr lang="en-US" sz="2400" i="0" u="none" strike="noStrike" kern="1200" cap="none" spc="0" normalizeH="0" baseline="0" noProof="0" dirty="0">
              <a:ln>
                <a:noFill/>
              </a:ln>
              <a:effectLst/>
              <a:uLnTx/>
              <a:uFillTx/>
              <a:latin typeface="Calibri (Body)"/>
            </a:endParaRPr>
          </a:p>
        </p:txBody>
      </p:sp>
      <p:graphicFrame>
        <p:nvGraphicFramePr>
          <p:cNvPr id="9" name="Table 8"/>
          <p:cNvGraphicFramePr>
            <a:graphicFrameLocks noGrp="1"/>
          </p:cNvGraphicFramePr>
          <p:nvPr/>
        </p:nvGraphicFramePr>
        <p:xfrm>
          <a:off x="1150012" y="729276"/>
          <a:ext cx="7785455" cy="5338434"/>
        </p:xfrm>
        <a:graphic>
          <a:graphicData uri="http://schemas.openxmlformats.org/drawingml/2006/table">
            <a:tbl>
              <a:tblPr firstRow="1" bandRow="1">
                <a:tableStyleId>{5C22544A-7EE6-4342-B048-85BDC9FD1C3A}</a:tableStyleId>
              </a:tblPr>
              <a:tblGrid>
                <a:gridCol w="1068591"/>
                <a:gridCol w="5433904"/>
                <a:gridCol w="1282960"/>
              </a:tblGrid>
              <a:tr h="1372482">
                <a:tc>
                  <a:txBody>
                    <a:bodyPr/>
                    <a:lstStyle/>
                    <a:p>
                      <a:pPr algn="ctr"/>
                      <a:r>
                        <a:rPr lang="en-IN" sz="1800" b="1" kern="1200" dirty="0">
                          <a:solidFill>
                            <a:schemeClr val="lt1"/>
                          </a:solidFill>
                          <a:latin typeface="Calibri (Body)"/>
                          <a:ea typeface="+mn-ea"/>
                          <a:cs typeface="+mn-cs"/>
                        </a:rPr>
                        <a:t>COURSE OUTCOME NO.</a:t>
                      </a:r>
                      <a:endParaRPr lang="en-IN" b="1" dirty="0">
                        <a:latin typeface="Calibri (Body)"/>
                      </a:endParaRPr>
                    </a:p>
                  </a:txBody>
                  <a:tcPr/>
                </a:tc>
                <a:tc>
                  <a:txBody>
                    <a:bodyPr/>
                    <a:lstStyle/>
                    <a:p>
                      <a:pPr marL="0" algn="ctr" defTabSz="914400" rtl="0" eaLnBrk="1" latinLnBrk="0" hangingPunct="1"/>
                      <a:r>
                        <a:rPr lang="en-IN" sz="1800" b="1" kern="1200" dirty="0">
                          <a:solidFill>
                            <a:schemeClr val="lt1"/>
                          </a:solidFill>
                          <a:latin typeface="Calibri (Body)"/>
                          <a:ea typeface="+mn-ea"/>
                          <a:cs typeface="+mn-cs"/>
                        </a:rPr>
                        <a:t>COURSE OUTCOMES</a:t>
                      </a:r>
                      <a:endParaRPr lang="en-IN" sz="1800" b="1" kern="1200" dirty="0">
                        <a:solidFill>
                          <a:schemeClr val="lt1"/>
                        </a:solidFill>
                        <a:latin typeface="Calibri (Body)"/>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1800" dirty="0">
                          <a:effectLst/>
                          <a:latin typeface="Calibri (Body)"/>
                        </a:rPr>
                        <a:t>Bloom’s Knowledge Level (KL)</a:t>
                      </a:r>
                      <a:endParaRPr lang="en-IN" sz="1800" dirty="0">
                        <a:effectLst/>
                        <a:latin typeface="Calibri (Body)"/>
                        <a:ea typeface="Times New Roman" panose="02020603050405020304" pitchFamily="18" charset="0"/>
                        <a:cs typeface="Calibri" panose="020F0502020204030204" charset="0"/>
                      </a:endParaRPr>
                    </a:p>
                    <a:p>
                      <a:pPr marL="0" algn="ctr" defTabSz="914400" rtl="0" eaLnBrk="1" latinLnBrk="0" hangingPunct="1"/>
                      <a:endParaRPr lang="en-IN" sz="1800" b="1" kern="1200" dirty="0">
                        <a:solidFill>
                          <a:schemeClr val="lt1"/>
                        </a:solidFill>
                        <a:latin typeface="Calibri (Body)"/>
                        <a:ea typeface="+mn-ea"/>
                        <a:cs typeface="+mn-cs"/>
                      </a:endParaRPr>
                    </a:p>
                  </a:txBody>
                  <a:tcPr/>
                </a:tc>
              </a:tr>
              <a:tr h="667000">
                <a:tc>
                  <a:txBody>
                    <a:bodyPr/>
                    <a:lstStyle/>
                    <a:p>
                      <a:pPr algn="ctr"/>
                      <a:r>
                        <a:rPr lang="en-US" sz="1600" b="1" dirty="0">
                          <a:latin typeface="Calibri (Body)"/>
                        </a:rPr>
                        <a:t>CO1</a:t>
                      </a:r>
                      <a:endParaRPr lang="en-IN" sz="1600" b="1" dirty="0">
                        <a:latin typeface="Calibri (Body)"/>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dirty="0">
                          <a:effectLst/>
                          <a:latin typeface="Calibri (Body)"/>
                        </a:rPr>
                        <a:t>Analyze the cyber security needs of an organization.</a:t>
                      </a:r>
                      <a:endParaRPr lang="en-IN" sz="1600" dirty="0">
                        <a:effectLst/>
                        <a:latin typeface="Calibri (Body)"/>
                        <a:ea typeface="Times New Roman" panose="02020603050405020304" pitchFamily="18" charset="0"/>
                        <a:cs typeface="Calibri" panose="020F0502020204030204" charset="0"/>
                      </a:endParaRPr>
                    </a:p>
                    <a:p>
                      <a:pPr marL="27305" indent="-274320" algn="l">
                        <a:lnSpc>
                          <a:spcPct val="115000"/>
                        </a:lnSpc>
                        <a:spcAft>
                          <a:spcPts val="0"/>
                        </a:spcAft>
                      </a:pPr>
                      <a:endParaRPr lang="en-IN" sz="1600" b="0" kern="1200" dirty="0">
                        <a:solidFill>
                          <a:srgbClr val="000000"/>
                        </a:solidFill>
                        <a:latin typeface="Calibri (Body)"/>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Calibri (Body)"/>
                          <a:ea typeface="+mn-ea"/>
                          <a:cs typeface="+mn-cs"/>
                        </a:rPr>
                        <a:t>K4</a:t>
                      </a:r>
                      <a:endParaRPr lang="en-IN" sz="1600" kern="1200" dirty="0">
                        <a:solidFill>
                          <a:schemeClr val="dk1"/>
                        </a:solidFill>
                        <a:effectLst/>
                        <a:latin typeface="Calibri (Body)"/>
                        <a:ea typeface="+mn-ea"/>
                        <a:cs typeface="+mn-cs"/>
                      </a:endParaRPr>
                    </a:p>
                  </a:txBody>
                  <a:tcPr marL="68580" marR="68580" marT="0" marB="0">
                    <a:solidFill>
                      <a:schemeClr val="bg1"/>
                    </a:solidFill>
                  </a:tcPr>
                </a:tc>
              </a:tr>
              <a:tr h="769616">
                <a:tc>
                  <a:txBody>
                    <a:bodyPr/>
                    <a:lstStyle/>
                    <a:p>
                      <a:pPr algn="ctr"/>
                      <a:r>
                        <a:rPr lang="en-US" sz="1600" b="1" dirty="0">
                          <a:latin typeface="Calibri (Body)"/>
                        </a:rPr>
                        <a:t>CO2</a:t>
                      </a:r>
                      <a:endParaRPr lang="en-IN" sz="1600" b="1" dirty="0">
                        <a:latin typeface="Calibri (Body)"/>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Calibri (Body)"/>
                          <a:ea typeface="+mn-ea"/>
                          <a:cs typeface="+mn-cs"/>
                        </a:rPr>
                        <a:t>Identify and examine software vulnerabilities and security solutions.</a:t>
                      </a:r>
                      <a:endParaRPr lang="en-IN" sz="1600" kern="1200" dirty="0">
                        <a:solidFill>
                          <a:schemeClr val="dk1"/>
                        </a:solidFill>
                        <a:effectLst/>
                        <a:latin typeface="Calibri (Body)"/>
                        <a:ea typeface="+mn-ea"/>
                        <a:cs typeface="+mn-cs"/>
                      </a:endParaRPr>
                    </a:p>
                    <a:p>
                      <a:pPr marL="27305" indent="-274320" algn="l">
                        <a:lnSpc>
                          <a:spcPct val="115000"/>
                        </a:lnSpc>
                        <a:spcAft>
                          <a:spcPts val="0"/>
                        </a:spcAft>
                      </a:pPr>
                      <a:endParaRPr lang="en-IN" sz="1600" b="0" kern="1200" dirty="0">
                        <a:solidFill>
                          <a:srgbClr val="000000"/>
                        </a:solidFill>
                        <a:latin typeface="Calibri (Body)"/>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Calibri (Body)"/>
                          <a:ea typeface="+mn-ea"/>
                          <a:cs typeface="+mn-cs"/>
                        </a:rPr>
                        <a:t>K1, K3</a:t>
                      </a:r>
                      <a:endParaRPr lang="en-IN" sz="1600" kern="1200" dirty="0">
                        <a:solidFill>
                          <a:schemeClr val="dk1"/>
                        </a:solidFill>
                        <a:effectLst/>
                        <a:latin typeface="Calibri (Body)"/>
                        <a:ea typeface="+mn-ea"/>
                        <a:cs typeface="+mn-cs"/>
                      </a:endParaRPr>
                    </a:p>
                  </a:txBody>
                  <a:tcPr marL="68580" marR="68580" marT="0" marB="0">
                    <a:solidFill>
                      <a:schemeClr val="bg1">
                        <a:lumMod val="95000"/>
                      </a:schemeClr>
                    </a:solidFill>
                  </a:tcPr>
                </a:tc>
              </a:tr>
              <a:tr h="769616">
                <a:tc>
                  <a:txBody>
                    <a:bodyPr/>
                    <a:lstStyle/>
                    <a:p>
                      <a:pPr algn="ctr"/>
                      <a:r>
                        <a:rPr lang="en-US" sz="1600" b="1" dirty="0">
                          <a:latin typeface="Calibri (Body)"/>
                        </a:rPr>
                        <a:t>CO3</a:t>
                      </a:r>
                      <a:endParaRPr lang="en-IN" sz="1600" b="1" dirty="0">
                        <a:latin typeface="Calibri (Body)"/>
                      </a:endParaRPr>
                    </a:p>
                  </a:txBody>
                  <a:tcPr>
                    <a:solidFill>
                      <a:schemeClr val="bg1"/>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Calibri (Body)"/>
                          <a:ea typeface="+mn-ea"/>
                          <a:cs typeface="+mn-cs"/>
                        </a:rPr>
                        <a:t>Comprehend IT Assets security (hardware and Software) and performance indicators.</a:t>
                      </a:r>
                      <a:endParaRPr lang="en-IN" sz="1600" kern="1200" dirty="0">
                        <a:solidFill>
                          <a:schemeClr val="dk1"/>
                        </a:solidFill>
                        <a:effectLst/>
                        <a:latin typeface="Calibri (Body)"/>
                        <a:ea typeface="+mn-ea"/>
                        <a:cs typeface="+mn-cs"/>
                      </a:endParaRPr>
                    </a:p>
                    <a:p>
                      <a:pPr marL="27305" indent="-274320" algn="l">
                        <a:lnSpc>
                          <a:spcPct val="115000"/>
                        </a:lnSpc>
                        <a:spcAft>
                          <a:spcPts val="0"/>
                        </a:spcAft>
                      </a:pPr>
                      <a:endParaRPr lang="en-IN" sz="1600" b="0" kern="1200" dirty="0">
                        <a:solidFill>
                          <a:srgbClr val="000000"/>
                        </a:solidFill>
                        <a:latin typeface="Calibri (Body)"/>
                        <a:ea typeface="Times New Roman" panose="02020603050405020304"/>
                      </a:endParaRPr>
                    </a:p>
                  </a:txBody>
                  <a:tcPr marL="68580" marR="68580" marT="0" marB="0">
                    <a:solidFill>
                      <a:schemeClr val="bg1"/>
                    </a:solidFill>
                  </a:tcPr>
                </a:tc>
                <a:tc>
                  <a:txBody>
                    <a:bodyPr/>
                    <a:lstStyle/>
                    <a:p>
                      <a:pPr marL="0" algn="ctr" defTabSz="914400" rtl="0" eaLnBrk="1" latinLnBrk="0" hangingPunct="1"/>
                      <a:r>
                        <a:rPr lang="en-US" sz="1600" kern="1200" dirty="0">
                          <a:solidFill>
                            <a:schemeClr val="dk1"/>
                          </a:solidFill>
                          <a:effectLst/>
                          <a:latin typeface="Calibri (Body)"/>
                          <a:ea typeface="+mn-ea"/>
                          <a:cs typeface="+mn-cs"/>
                        </a:rPr>
                        <a:t>K2</a:t>
                      </a:r>
                      <a:endParaRPr lang="en-IN" sz="1600" kern="1200" dirty="0">
                        <a:solidFill>
                          <a:schemeClr val="dk1"/>
                        </a:solidFill>
                        <a:effectLst/>
                        <a:latin typeface="Calibri (Body)"/>
                        <a:ea typeface="+mn-ea"/>
                        <a:cs typeface="+mn-cs"/>
                      </a:endParaRPr>
                    </a:p>
                  </a:txBody>
                  <a:tcPr marL="68580" marR="68580" marT="0" marB="0">
                    <a:solidFill>
                      <a:schemeClr val="bg1"/>
                    </a:solidFill>
                  </a:tcPr>
                </a:tc>
              </a:tr>
              <a:tr h="769616">
                <a:tc>
                  <a:txBody>
                    <a:bodyPr/>
                    <a:lstStyle/>
                    <a:p>
                      <a:pPr algn="ctr"/>
                      <a:r>
                        <a:rPr lang="en-US" sz="1600" b="1" dirty="0">
                          <a:latin typeface="Calibri (Body)"/>
                        </a:rPr>
                        <a:t>CO4</a:t>
                      </a:r>
                      <a:endParaRPr lang="en-IN" sz="1600" b="1" dirty="0">
                        <a:latin typeface="Calibri (Body)"/>
                      </a:endParaRPr>
                    </a:p>
                  </a:txBody>
                  <a:tcPr>
                    <a:solidFill>
                      <a:schemeClr val="accent6"/>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Calibri (Body)"/>
                          <a:ea typeface="+mn-ea"/>
                          <a:cs typeface="+mn-cs"/>
                        </a:rPr>
                        <a:t>Measure the performance and encoding strategies of security systems.</a:t>
                      </a:r>
                      <a:endParaRPr lang="en-IN" sz="1600" kern="1200" dirty="0">
                        <a:solidFill>
                          <a:schemeClr val="dk1"/>
                        </a:solidFill>
                        <a:effectLst/>
                        <a:latin typeface="Calibri (Body)"/>
                        <a:ea typeface="+mn-ea"/>
                        <a:cs typeface="+mn-cs"/>
                      </a:endParaRPr>
                    </a:p>
                    <a:p>
                      <a:pPr marL="27305" indent="-274320" algn="l">
                        <a:lnSpc>
                          <a:spcPct val="115000"/>
                        </a:lnSpc>
                        <a:spcAft>
                          <a:spcPts val="0"/>
                        </a:spcAft>
                      </a:pPr>
                      <a:endParaRPr lang="en-IN" sz="1600" b="0" kern="1200" dirty="0">
                        <a:solidFill>
                          <a:srgbClr val="000000"/>
                        </a:solidFill>
                        <a:latin typeface="Calibri (Body)"/>
                        <a:ea typeface="Times New Roman" panose="02020603050405020304"/>
                      </a:endParaRPr>
                    </a:p>
                  </a:txBody>
                  <a:tcPr marL="68580" marR="68580" marT="0" marB="0">
                    <a:solidFill>
                      <a:schemeClr val="accent6"/>
                    </a:solidFill>
                  </a:tcPr>
                </a:tc>
                <a:tc>
                  <a:txBody>
                    <a:bodyPr/>
                    <a:lstStyle/>
                    <a:p>
                      <a:pPr marL="0" algn="ctr" defTabSz="914400" rtl="0" eaLnBrk="1" latinLnBrk="0" hangingPunct="1"/>
                      <a:r>
                        <a:rPr lang="en-US" sz="1600" kern="1200" dirty="0">
                          <a:solidFill>
                            <a:schemeClr val="dk1"/>
                          </a:solidFill>
                          <a:effectLst/>
                          <a:latin typeface="Calibri (Body)"/>
                          <a:ea typeface="+mn-ea"/>
                          <a:cs typeface="+mn-cs"/>
                        </a:rPr>
                        <a:t>K3, K5</a:t>
                      </a:r>
                      <a:endParaRPr lang="en-IN" sz="1600" kern="1200" dirty="0">
                        <a:solidFill>
                          <a:schemeClr val="dk1"/>
                        </a:solidFill>
                        <a:effectLst/>
                        <a:latin typeface="Calibri (Body)"/>
                        <a:ea typeface="+mn-ea"/>
                        <a:cs typeface="+mn-cs"/>
                      </a:endParaRPr>
                    </a:p>
                  </a:txBody>
                  <a:tcPr marL="68580" marR="68580" marT="0" marB="0">
                    <a:solidFill>
                      <a:schemeClr val="accent6"/>
                    </a:solidFill>
                  </a:tcPr>
                </a:tc>
              </a:tr>
              <a:tr h="769616">
                <a:tc>
                  <a:txBody>
                    <a:bodyPr/>
                    <a:lstStyle/>
                    <a:p>
                      <a:pPr algn="ctr"/>
                      <a:r>
                        <a:rPr lang="en-US" sz="1600" b="1" dirty="0">
                          <a:latin typeface="Calibri (Body)"/>
                        </a:rPr>
                        <a:t>CO5</a:t>
                      </a:r>
                      <a:endParaRPr lang="en-IN" sz="1600" b="1" dirty="0">
                        <a:latin typeface="Calibri (Body)"/>
                      </a:endParaRPr>
                    </a:p>
                  </a:txBody>
                  <a:tcPr>
                    <a:solidFill>
                      <a:schemeClr val="bg1">
                        <a:lumMod val="95000"/>
                      </a:schemeClr>
                    </a:solidFill>
                  </a:tcPr>
                </a:tc>
                <a:tc>
                  <a:txBody>
                    <a:bodyPr/>
                    <a:lstStyle/>
                    <a:p>
                      <a:pPr marL="27305" marR="0" lvl="0" indent="-274320" algn="l" defTabSz="914400" rtl="0" eaLnBrk="1" fontAlgn="auto" latinLnBrk="0" hangingPunct="1">
                        <a:lnSpc>
                          <a:spcPct val="115000"/>
                        </a:lnSpc>
                        <a:spcBef>
                          <a:spcPts val="0"/>
                        </a:spcBef>
                        <a:spcAft>
                          <a:spcPts val="0"/>
                        </a:spcAft>
                        <a:buClrTx/>
                        <a:buSzTx/>
                        <a:buFontTx/>
                        <a:buNone/>
                        <a:defRPr/>
                      </a:pPr>
                      <a:r>
                        <a:rPr lang="en-US" sz="1600" kern="1200" dirty="0">
                          <a:solidFill>
                            <a:schemeClr val="dk1"/>
                          </a:solidFill>
                          <a:effectLst/>
                          <a:latin typeface="Calibri (Body)"/>
                          <a:ea typeface="+mn-ea"/>
                          <a:cs typeface="+mn-cs"/>
                        </a:rPr>
                        <a:t>Understand and apply cyber security methods and policies to enhance current scenario security.</a:t>
                      </a:r>
                      <a:endParaRPr lang="en-IN" sz="1600" kern="1200" dirty="0">
                        <a:solidFill>
                          <a:schemeClr val="dk1"/>
                        </a:solidFill>
                        <a:effectLst/>
                        <a:latin typeface="Calibri (Body)"/>
                        <a:ea typeface="+mn-ea"/>
                        <a:cs typeface="+mn-cs"/>
                      </a:endParaRPr>
                    </a:p>
                    <a:p>
                      <a:pPr marL="27305" indent="-274320" algn="l">
                        <a:lnSpc>
                          <a:spcPct val="115000"/>
                        </a:lnSpc>
                        <a:spcAft>
                          <a:spcPts val="0"/>
                        </a:spcAft>
                      </a:pPr>
                      <a:endParaRPr lang="en-IN" sz="1600" b="0" kern="1200" dirty="0">
                        <a:solidFill>
                          <a:srgbClr val="000000"/>
                        </a:solidFill>
                        <a:latin typeface="Calibri (Body)"/>
                        <a:ea typeface="Times New Roman" panose="02020603050405020304"/>
                      </a:endParaRPr>
                    </a:p>
                  </a:txBody>
                  <a:tcPr marL="68580" marR="68580" marT="0" marB="0">
                    <a:solidFill>
                      <a:schemeClr val="bg1">
                        <a:lumMod val="95000"/>
                      </a:schemeClr>
                    </a:solidFill>
                  </a:tcPr>
                </a:tc>
                <a:tc>
                  <a:txBody>
                    <a:bodyPr/>
                    <a:lstStyle/>
                    <a:p>
                      <a:pPr marL="0" algn="ctr" defTabSz="914400" rtl="0" eaLnBrk="1" latinLnBrk="0" hangingPunct="1"/>
                      <a:r>
                        <a:rPr lang="en-US" sz="1600" kern="1200" dirty="0">
                          <a:solidFill>
                            <a:schemeClr val="dk1"/>
                          </a:solidFill>
                          <a:effectLst/>
                          <a:latin typeface="Calibri (Body)"/>
                          <a:ea typeface="+mn-ea"/>
                          <a:cs typeface="+mn-cs"/>
                        </a:rPr>
                        <a:t>K2, K3</a:t>
                      </a:r>
                      <a:endParaRPr lang="en-IN" sz="1600" kern="1200" dirty="0">
                        <a:solidFill>
                          <a:schemeClr val="dk1"/>
                        </a:solidFill>
                        <a:effectLst/>
                        <a:latin typeface="Calibri (Body)"/>
                        <a:ea typeface="+mn-ea"/>
                        <a:cs typeface="+mn-cs"/>
                      </a:endParaRPr>
                    </a:p>
                  </a:txBody>
                  <a:tcPr marL="68580" marR="68580" marT="0" marB="0">
                    <a:solidFill>
                      <a:schemeClr val="bg1">
                        <a:lumMod val="95000"/>
                      </a:schemeClr>
                    </a:solidFill>
                  </a:tcPr>
                </a:tc>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Sujeet Singh Bhadouria            Cyber security ANC0301                                     Unit 4</a:t>
            </a:r>
            <a:endParaRPr lang="en-US" dirty="0"/>
          </a:p>
        </p:txBody>
      </p:sp>
      <p:pic>
        <p:nvPicPr>
          <p:cNvPr id="11" name="Picture 4"/>
          <p:cNvPicPr>
            <a:picLocks noChangeAspect="1" noChangeArrowheads="1"/>
          </p:cNvPicPr>
          <p:nvPr/>
        </p:nvPicPr>
        <p:blipFill>
          <a:blip r:embed="rId1"/>
          <a:srcRect/>
          <a:stretch>
            <a:fillRect/>
          </a:stretch>
        </p:blipFill>
        <p:spPr bwMode="auto">
          <a:xfrm>
            <a:off x="1" y="0"/>
            <a:ext cx="1295400" cy="933450"/>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3F84795-ACB5-45E9-8B02-D22314E53E34}"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Old</a:t>
            </a:r>
            <a:r>
              <a:rPr kumimoji="0" lang="en-US" sz="3000" b="0" i="0" u="none" strike="noStrike" kern="1200" cap="none" spc="0" normalizeH="0" noProof="0" dirty="0">
                <a:ln>
                  <a:noFill/>
                </a:ln>
                <a:solidFill>
                  <a:schemeClr val="dk1"/>
                </a:solidFill>
                <a:effectLst/>
                <a:uLnTx/>
                <a:uFillTx/>
                <a:latin typeface="Calibri (Body)"/>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pic>
        <p:nvPicPr>
          <p:cNvPr id="11" name="Picture 2"/>
          <p:cNvPicPr>
            <a:picLocks noChangeAspect="1" noChangeArrowheads="1"/>
          </p:cNvPicPr>
          <p:nvPr/>
        </p:nvPicPr>
        <p:blipFill>
          <a:blip r:embed="rId2"/>
          <a:srcRect/>
          <a:stretch>
            <a:fillRect/>
          </a:stretch>
        </p:blipFill>
        <p:spPr bwMode="auto">
          <a:xfrm>
            <a:off x="446020" y="911926"/>
            <a:ext cx="8055070" cy="5160280"/>
          </a:xfrm>
          <a:prstGeom prst="rect">
            <a:avLst/>
          </a:prstGeom>
          <a:noFill/>
          <a:ln w="9525">
            <a:noFill/>
            <a:miter lim="800000"/>
            <a:headEnd/>
            <a:tailEnd/>
          </a:ln>
          <a:effectLst/>
        </p:spPr>
      </p:pic>
    </p:spTree>
  </p:cSld>
  <p:clrMapOvr>
    <a:masterClrMapping/>
  </p:clrMapOvr>
  <p:transition>
    <p:fade/>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FE9E774-D4A8-4ECF-ADE7-0A80C5A6F27B}"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Old</a:t>
            </a:r>
            <a:r>
              <a:rPr kumimoji="0" lang="en-US" sz="3000" b="0" i="0" u="none" strike="noStrike" kern="1200" cap="none" spc="0" normalizeH="0" noProof="0" dirty="0">
                <a:ln>
                  <a:noFill/>
                </a:ln>
                <a:solidFill>
                  <a:schemeClr val="dk1"/>
                </a:solidFill>
                <a:effectLst/>
                <a:uLnTx/>
                <a:uFillTx/>
                <a:latin typeface="Calibri (Body)"/>
                <a:ea typeface="+mn-ea"/>
                <a:cs typeface="+mn-cs"/>
              </a:rPr>
              <a:t> Question Papers</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pic>
        <p:nvPicPr>
          <p:cNvPr id="10" name="Picture 2"/>
          <p:cNvPicPr>
            <a:picLocks noChangeAspect="1" noChangeArrowheads="1"/>
          </p:cNvPicPr>
          <p:nvPr/>
        </p:nvPicPr>
        <p:blipFill>
          <a:blip r:embed="rId2"/>
          <a:srcRect/>
          <a:stretch>
            <a:fillRect/>
          </a:stretch>
        </p:blipFill>
        <p:spPr bwMode="auto">
          <a:xfrm>
            <a:off x="857224" y="1142984"/>
            <a:ext cx="7500990" cy="5093865"/>
          </a:xfrm>
          <a:prstGeom prst="rect">
            <a:avLst/>
          </a:prstGeom>
          <a:noFill/>
          <a:ln w="9525">
            <a:noFill/>
            <a:miter lim="800000"/>
            <a:headEnd/>
            <a:tailEnd/>
          </a:ln>
          <a:effectLst/>
        </p:spPr>
      </p:pic>
    </p:spTree>
  </p:cSld>
  <p:clrMapOvr>
    <a:masterClrMapping/>
  </p:clrMapOvr>
  <p:transition>
    <p:fade/>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00644"/>
          </a:xfrm>
        </p:spPr>
        <p:txBody>
          <a:bodyPr>
            <a:normAutofit/>
          </a:bodyPr>
          <a:lstStyle/>
          <a:p>
            <a:pPr marL="457200" indent="-457200" algn="just">
              <a:spcAft>
                <a:spcPts val="1800"/>
              </a:spcAft>
              <a:buFont typeface="+mj-lt"/>
              <a:buAutoNum type="arabicPeriod"/>
            </a:pPr>
            <a:r>
              <a:rPr lang="en-IN" sz="2200" dirty="0">
                <a:latin typeface="Calibri (Body)"/>
              </a:rPr>
              <a:t>Distinguish between known and unknown vulnerabilities. How are they managed?</a:t>
            </a:r>
            <a:endParaRPr lang="en-IN" sz="2200" dirty="0">
              <a:latin typeface="Calibri (Body)"/>
            </a:endParaRPr>
          </a:p>
          <a:p>
            <a:pPr marL="457200" indent="-457200" algn="just">
              <a:spcAft>
                <a:spcPts val="1800"/>
              </a:spcAft>
              <a:buFont typeface="+mj-lt"/>
              <a:buAutoNum type="arabicPeriod"/>
            </a:pPr>
            <a:r>
              <a:rPr lang="en-IN" sz="2200" dirty="0">
                <a:latin typeface="Calibri (Body)"/>
              </a:rPr>
              <a:t>Illustrate the techniques used in securing mail system against spam.</a:t>
            </a:r>
            <a:endParaRPr lang="en-IN" sz="2200" dirty="0">
              <a:latin typeface="Calibri (Body)"/>
            </a:endParaRPr>
          </a:p>
          <a:p>
            <a:pPr marL="457200" indent="-457200" algn="just">
              <a:spcAft>
                <a:spcPts val="1800"/>
              </a:spcAft>
              <a:buFont typeface="+mj-lt"/>
              <a:buAutoNum type="arabicPeriod"/>
            </a:pPr>
            <a:r>
              <a:rPr lang="en-IN" sz="2200" dirty="0">
                <a:latin typeface="Calibri (Body)"/>
              </a:rPr>
              <a:t>Explain  importance of web security.</a:t>
            </a:r>
            <a:endParaRPr lang="en-IN" sz="2200" dirty="0">
              <a:latin typeface="Calibri (Body)"/>
            </a:endParaRPr>
          </a:p>
          <a:p>
            <a:pPr marL="457200" indent="-457200" algn="just">
              <a:spcAft>
                <a:spcPts val="1800"/>
              </a:spcAft>
              <a:buFont typeface="+mj-lt"/>
              <a:buAutoNum type="arabicPeriod"/>
            </a:pPr>
            <a:r>
              <a:rPr lang="en-IN" sz="2200" dirty="0">
                <a:latin typeface="Calibri (Body)"/>
              </a:rPr>
              <a:t>Why security policies should be developed?</a:t>
            </a:r>
            <a:endParaRPr lang="en-IN" sz="2200" dirty="0">
              <a:latin typeface="Calibri (Body)"/>
            </a:endParaRPr>
          </a:p>
          <a:p>
            <a:pPr marL="457200" indent="-457200" algn="just">
              <a:spcAft>
                <a:spcPts val="1800"/>
              </a:spcAft>
              <a:buFont typeface="+mj-lt"/>
              <a:buAutoNum type="arabicPeriod"/>
            </a:pPr>
            <a:r>
              <a:rPr lang="en-IN" sz="2200" dirty="0">
                <a:latin typeface="Calibri (Body)"/>
              </a:rPr>
              <a:t>Explain key aspects in maintaining cloud security.</a:t>
            </a:r>
            <a:endParaRPr lang="en-US" sz="2200" dirty="0">
              <a:latin typeface="Calibri (Body)"/>
            </a:endParaRPr>
          </a:p>
        </p:txBody>
      </p:sp>
      <p:sp>
        <p:nvSpPr>
          <p:cNvPr id="4" name="Date Placeholder 3"/>
          <p:cNvSpPr>
            <a:spLocks noGrp="1"/>
          </p:cNvSpPr>
          <p:nvPr>
            <p:ph type="dt" sz="half" idx="10"/>
          </p:nvPr>
        </p:nvSpPr>
        <p:spPr/>
        <p:txBody>
          <a:bodyPr/>
          <a:lstStyle/>
          <a:p>
            <a:fld id="{0C5FC0C0-55E3-49F7-914C-F4B830C5FF9A}"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latin typeface="Calibri (Body)"/>
              </a:rPr>
              <a:t>Expected Questions for University Exam </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spTree>
  </p:cSld>
  <p:clrMapOvr>
    <a:masterClrMapping/>
  </p:clrMapOvr>
  <p:transition>
    <p:fade/>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18DF74-14FC-46B4-992F-AD6670C03030}"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000" b="0" i="0" u="none" strike="noStrike" kern="1200" cap="none" spc="0" normalizeH="0" baseline="0" noProof="0" dirty="0">
                <a:ln>
                  <a:noFill/>
                </a:ln>
                <a:solidFill>
                  <a:schemeClr val="dk1"/>
                </a:solidFill>
                <a:effectLst/>
                <a:uLnTx/>
                <a:uFillTx/>
                <a:latin typeface="Calibri (Body)"/>
                <a:ea typeface="+mn-ea"/>
                <a:cs typeface="+mn-cs"/>
              </a:rPr>
              <a:t>Summary</a:t>
            </a:r>
            <a:endParaRPr kumimoji="0" lang="en-US" sz="30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533400" y="1143000"/>
            <a:ext cx="8229600" cy="5000644"/>
          </a:xfrm>
        </p:spPr>
        <p:txBody>
          <a:bodyPr>
            <a:normAutofit/>
          </a:bodyPr>
          <a:lstStyle/>
          <a:p>
            <a:pPr algn="just"/>
            <a:r>
              <a:rPr lang="en-IN" sz="2200" dirty="0">
                <a:latin typeface="Calibri (Body)"/>
              </a:rPr>
              <a:t>This PPT provides the important ideas of current world’s security problems. As the world is moving towards a digital era, users are increasing utilizing the web services, email systems, mobile devices and the cloud services.</a:t>
            </a:r>
            <a:endParaRPr lang="en-IN" sz="2200" dirty="0">
              <a:latin typeface="Calibri (Body)"/>
            </a:endParaRPr>
          </a:p>
          <a:p>
            <a:pPr algn="just"/>
            <a:r>
              <a:rPr lang="en-IN" sz="2200" dirty="0">
                <a:latin typeface="Calibri (Body)"/>
              </a:rPr>
              <a:t>The major topics covered are Development of Policies, WWW Policies, Email Security Policies, mobile security , cloud security.</a:t>
            </a:r>
            <a:endParaRPr lang="en-IN" sz="2200" dirty="0">
              <a:latin typeface="Calibri (Body)"/>
            </a:endParaRPr>
          </a:p>
          <a:p>
            <a:pPr algn="just"/>
            <a:r>
              <a:rPr lang="en-IN" sz="2200" dirty="0">
                <a:latin typeface="Calibri (Body)"/>
              </a:rPr>
              <a:t>The users should also be aware of selecting and using cloud resources and services. Hence, a proper maintenance and utilization of security measures is essential in preventing users against various attacks.</a:t>
            </a:r>
            <a:endParaRPr lang="en-US" sz="2200" dirty="0">
              <a:latin typeface="Calibri (Body)"/>
            </a:endParaRPr>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spTree>
  </p:cSld>
  <p:clrMapOvr>
    <a:masterClrMapping/>
  </p:clrMapOvr>
  <p:transition>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A7C1B-B92D-403D-94D7-9AFDE71EC9F5}" type="datetime1">
              <a:rPr lang="en-US" smtClean="0"/>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Calibri (Body)"/>
              </a:rPr>
              <a:t>References</a:t>
            </a:r>
            <a:endParaRPr lang="en-US" sz="3200" dirty="0">
              <a:latin typeface="Calibri (Body)"/>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Content Placeholder 2"/>
          <p:cNvSpPr>
            <a:spLocks noGrp="1"/>
          </p:cNvSpPr>
          <p:nvPr>
            <p:ph idx="1"/>
          </p:nvPr>
        </p:nvSpPr>
        <p:spPr>
          <a:xfrm>
            <a:off x="357158" y="1071546"/>
            <a:ext cx="8610600" cy="5000644"/>
          </a:xfrm>
        </p:spPr>
        <p:txBody>
          <a:bodyPr>
            <a:normAutofit/>
          </a:bodyPr>
          <a:lstStyle/>
          <a:p>
            <a:pPr marL="514350" indent="-514350" algn="just">
              <a:buFont typeface="+mj-lt"/>
              <a:buAutoNum type="arabicPeriod"/>
            </a:pPr>
            <a:r>
              <a:rPr lang="en-US" sz="2200" dirty="0"/>
              <a:t>Charles P. </a:t>
            </a:r>
            <a:r>
              <a:rPr lang="en-US" sz="2200" dirty="0" err="1"/>
              <a:t>Pfleeger</a:t>
            </a:r>
            <a:r>
              <a:rPr lang="en-US" sz="2200" dirty="0"/>
              <a:t>, Shari </a:t>
            </a:r>
            <a:r>
              <a:rPr lang="en-US" sz="2200" dirty="0" err="1"/>
              <a:t>Lawerance</a:t>
            </a:r>
            <a:r>
              <a:rPr lang="en-US" sz="2200" dirty="0"/>
              <a:t> </a:t>
            </a:r>
            <a:r>
              <a:rPr lang="en-US" sz="2200" dirty="0" err="1"/>
              <a:t>Pfleeger</a:t>
            </a:r>
            <a:r>
              <a:rPr lang="en-US" sz="2200" dirty="0"/>
              <a:t>, “</a:t>
            </a:r>
            <a:r>
              <a:rPr lang="en-US" sz="2200" dirty="0" err="1"/>
              <a:t>Analysing</a:t>
            </a:r>
            <a:r>
              <a:rPr lang="en-US" sz="2200" dirty="0"/>
              <a:t> Computer Security ”, Pearson Education India.</a:t>
            </a:r>
            <a:endParaRPr lang="en-US" sz="2200" dirty="0"/>
          </a:p>
          <a:p>
            <a:pPr marL="514350" indent="-514350" algn="just">
              <a:buFont typeface="+mj-lt"/>
              <a:buAutoNum type="arabicPeriod"/>
            </a:pPr>
            <a:r>
              <a:rPr lang="en-US" sz="2200" dirty="0"/>
              <a:t>V.K. </a:t>
            </a:r>
            <a:r>
              <a:rPr lang="en-US" sz="2200" dirty="0" err="1"/>
              <a:t>Pachghare</a:t>
            </a:r>
            <a:r>
              <a:rPr lang="en-US" sz="2200" dirty="0"/>
              <a:t>, “Cryptography and information Security”, PHI Learning Private Limited, Delhi India.</a:t>
            </a:r>
            <a:endParaRPr lang="en-US" sz="2200" dirty="0"/>
          </a:p>
          <a:p>
            <a:pPr marL="514350" indent="-514350" algn="just">
              <a:buFont typeface="+mj-lt"/>
              <a:buAutoNum type="arabicPeriod"/>
            </a:pPr>
            <a:r>
              <a:rPr lang="en-US" sz="2200" dirty="0"/>
              <a:t>Dr. Surya </a:t>
            </a:r>
            <a:r>
              <a:rPr lang="en-US" sz="2200" dirty="0" err="1"/>
              <a:t>Prakash</a:t>
            </a:r>
            <a:r>
              <a:rPr lang="en-US" sz="2200" dirty="0"/>
              <a:t> </a:t>
            </a:r>
            <a:r>
              <a:rPr lang="en-US" sz="2200" dirty="0" err="1"/>
              <a:t>Tripathi</a:t>
            </a:r>
            <a:r>
              <a:rPr lang="en-US" sz="2200" dirty="0"/>
              <a:t>, </a:t>
            </a:r>
            <a:r>
              <a:rPr lang="en-US" sz="2200" dirty="0" err="1"/>
              <a:t>Ritendra</a:t>
            </a:r>
            <a:r>
              <a:rPr lang="en-US" sz="2200" dirty="0"/>
              <a:t> </a:t>
            </a:r>
            <a:r>
              <a:rPr lang="en-US" sz="2200" dirty="0" err="1"/>
              <a:t>Goyal</a:t>
            </a:r>
            <a:r>
              <a:rPr lang="en-US" sz="2200" dirty="0"/>
              <a:t>, Praveen </a:t>
            </a:r>
            <a:r>
              <a:rPr lang="en-US" sz="2200" dirty="0" err="1"/>
              <a:t>kumar</a:t>
            </a:r>
            <a:r>
              <a:rPr lang="en-US" sz="2200" dirty="0"/>
              <a:t> </a:t>
            </a:r>
            <a:r>
              <a:rPr lang="en-US" sz="2200" dirty="0" err="1"/>
              <a:t>Shukla</a:t>
            </a:r>
            <a:r>
              <a:rPr lang="en-US" sz="2200" dirty="0"/>
              <a:t> ,”Introduction to Information Security and Cyber Law” Willey </a:t>
            </a:r>
            <a:r>
              <a:rPr lang="en-US" sz="2200" dirty="0" err="1"/>
              <a:t>Dreamtech</a:t>
            </a:r>
            <a:r>
              <a:rPr lang="en-US" sz="2200" dirty="0"/>
              <a:t> Press.(prefer)</a:t>
            </a:r>
            <a:endParaRPr lang="en-US" sz="2200" dirty="0"/>
          </a:p>
          <a:p>
            <a:pPr marL="457200" indent="-457200">
              <a:buFont typeface="+mj-lt"/>
              <a:buAutoNum type="arabicPeriod"/>
            </a:pPr>
            <a:r>
              <a:rPr lang="en-IN" sz="2400" dirty="0">
                <a:hlinkClick r:id="rId2"/>
              </a:rPr>
              <a:t>https://img2.helpnetsecurity.com/dl/reviews/157870264X.pdf</a:t>
            </a:r>
            <a:endParaRPr lang="en-IN" sz="2400" dirty="0"/>
          </a:p>
          <a:p>
            <a:pPr marL="457200" indent="-457200">
              <a:buFont typeface="+mj-lt"/>
              <a:buAutoNum type="arabicPeriod"/>
            </a:pPr>
            <a:r>
              <a:rPr lang="en-IN" sz="2400" dirty="0">
                <a:hlinkClick r:id="rId3"/>
              </a:rPr>
              <a:t>https://csrc.nist.gov/CSRC/media/Projects/Supply-Chain-Risk-Management/documents/briefings/Workshop-Brief-on-Cyber-Supply-Chain-Best-Practices.pdf</a:t>
            </a:r>
            <a:endParaRPr lang="en-IN" sz="2400" dirty="0"/>
          </a:p>
          <a:p>
            <a:pPr marL="457200" indent="-457200">
              <a:buFont typeface="+mj-lt"/>
              <a:buAutoNum type="arabicPeriod"/>
            </a:pPr>
            <a:r>
              <a:rPr lang="en-IN" sz="2400" dirty="0">
                <a:hlinkClick r:id="rId4"/>
              </a:rPr>
              <a:t>https://onlinecourses.swayam2.ac.in/cec20_cs09/unit?unit=96&amp;lesson=112</a:t>
            </a:r>
            <a:endParaRPr lang="en-IN" sz="2400" dirty="0"/>
          </a:p>
        </p:txBody>
      </p:sp>
      <p:sp>
        <p:nvSpPr>
          <p:cNvPr id="10"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spTree>
  </p:cSld>
  <p:clrMapOvr>
    <a:masterClrMapping/>
  </p:clrMapOvr>
  <p:transition>
    <p:fade/>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04AC7CF-7D1E-4AD3-9A3F-6A796A3C97B3}" type="datetime1">
              <a:rPr lang="en-US" smtClean="0"/>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dirty="0"/>
          </a:p>
        </p:txBody>
      </p:sp>
      <p:sp>
        <p:nvSpPr>
          <p:cNvPr id="7" name="Title 1"/>
          <p:cNvSpPr txBox="1"/>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Calibri (Body)"/>
              <a:ea typeface="+mn-ea"/>
              <a:cs typeface="+mn-cs"/>
            </a:endParaRPr>
          </a:p>
        </p:txBody>
      </p:sp>
      <p:pic>
        <p:nvPicPr>
          <p:cNvPr id="8" name="Picture 2" descr="E:\NIET\Project\xLogo11.png.pagespeed.ic.pydHLuCQEZ.png"/>
          <p:cNvPicPr>
            <a:picLocks noChangeAspect="1" noChangeArrowheads="1"/>
          </p:cNvPicPr>
          <p:nvPr/>
        </p:nvPicPr>
        <p:blipFill>
          <a:blip r:embed="rId1"/>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00034" y="3286124"/>
            <a:ext cx="8229600" cy="1107996"/>
          </a:xfrm>
          <a:prstGeom prst="rect">
            <a:avLst/>
          </a:prstGeom>
          <a:noFill/>
        </p:spPr>
        <p:txBody>
          <a:bodyPr wrap="squar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endPar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1" name="Footer Placeholder 4"/>
          <p:cNvSpPr>
            <a:spLocks noGrp="1"/>
          </p:cNvSpPr>
          <p:nvPr>
            <p:ph type="ftr" sz="quarter" idx="11"/>
          </p:nvPr>
        </p:nvSpPr>
        <p:spPr>
          <a:xfrm>
            <a:off x="2514600" y="6356350"/>
            <a:ext cx="5029200" cy="365125"/>
          </a:xfrm>
        </p:spPr>
        <p:txBody>
          <a:bodyPr/>
          <a:lstStyle/>
          <a:p>
            <a:r>
              <a:rPr lang="en-IN"/>
              <a:t>Sujeet Singh Bhadouria            Cyber security ANC0301                                     Unit 4</a:t>
            </a:r>
            <a:endParaRPr lang="en-US" dirty="0"/>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42475</Words>
  <Application>WPS Presentation</Application>
  <PresentationFormat>On-screen Show (4:3)</PresentationFormat>
  <Paragraphs>2168</Paragraphs>
  <Slides>95</Slides>
  <Notes>30</Notes>
  <HiddenSlides>0</HiddenSlides>
  <MMClips>0</MMClips>
  <ScaleCrop>false</ScaleCrop>
  <HeadingPairs>
    <vt:vector size="6" baseType="variant">
      <vt:variant>
        <vt:lpstr>已用的字体</vt:lpstr>
      </vt:variant>
      <vt:variant>
        <vt:i4>19</vt:i4>
      </vt:variant>
      <vt:variant>
        <vt:lpstr>主题</vt:lpstr>
      </vt:variant>
      <vt:variant>
        <vt:i4>4</vt:i4>
      </vt:variant>
      <vt:variant>
        <vt:lpstr>幻灯片标题</vt:lpstr>
      </vt:variant>
      <vt:variant>
        <vt:i4>95</vt:i4>
      </vt:variant>
    </vt:vector>
  </HeadingPairs>
  <TitlesOfParts>
    <vt:vector size="118" baseType="lpstr">
      <vt:lpstr>Arial</vt:lpstr>
      <vt:lpstr>SimSun</vt:lpstr>
      <vt:lpstr>Wingdings</vt:lpstr>
      <vt:lpstr>Calibri (Body)</vt:lpstr>
      <vt:lpstr>Calibri</vt:lpstr>
      <vt:lpstr>Calibri</vt:lpstr>
      <vt:lpstr>Times New Roman</vt:lpstr>
      <vt:lpstr>Times New Roman</vt:lpstr>
      <vt:lpstr>Arial</vt:lpstr>
      <vt:lpstr>Microsoft YaHei</vt:lpstr>
      <vt:lpstr>Arial Unicode MS</vt:lpstr>
      <vt:lpstr>Mangal</vt:lpstr>
      <vt:lpstr>Mangal</vt:lpstr>
      <vt:lpstr>Tahoma</vt:lpstr>
      <vt:lpstr>Calibri(body)</vt:lpstr>
      <vt:lpstr>urw-din</vt:lpstr>
      <vt:lpstr>Segoe Print</vt:lpstr>
      <vt:lpstr>hind</vt:lpstr>
      <vt:lpstr>Segoe UI Symbol</vt:lpstr>
      <vt:lpstr>Office Theme</vt:lpstr>
      <vt:lpstr>Custom Design</vt:lpstr>
      <vt:lpstr>Office Theme</vt:lpstr>
      <vt:lpstr>Office Theme</vt:lpstr>
      <vt:lpstr>Noida Institute of Engineering and Technology, Greater Noida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Neetu Bhadouria Nursing</cp:lastModifiedBy>
  <cp:revision>604</cp:revision>
  <dcterms:created xsi:type="dcterms:W3CDTF">2006-08-16T00:00:00Z</dcterms:created>
  <dcterms:modified xsi:type="dcterms:W3CDTF">2022-11-17T07:38:33Z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67EE71F7BF294FE986B71804C9556308</vt:lpwstr>
  </property>
  <property fmtid="{D5CDD505-2E9C-101B-9397-08002B2CF9AE}" pid="3" name="KSOProductBuildVer">
    <vt:lpwstr>1033-11.2.0.11380</vt:lpwstr>
  </property>
</Properties>
</file>