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14"/>
  </p:notesMasterIdLst>
  <p:handoutMasterIdLst>
    <p:handoutMasterId r:id="rId115"/>
  </p:handoutMasterIdLst>
  <p:sldIdLst>
    <p:sldId id="256" r:id="rId5"/>
    <p:sldId id="569" r:id="rId6"/>
    <p:sldId id="398" r:id="rId7"/>
    <p:sldId id="439" r:id="rId8"/>
    <p:sldId id="402" r:id="rId9"/>
    <p:sldId id="403" r:id="rId10"/>
    <p:sldId id="397" r:id="rId11"/>
    <p:sldId id="467" r:id="rId12"/>
    <p:sldId id="259" r:id="rId13"/>
    <p:sldId id="404" r:id="rId14"/>
    <p:sldId id="406" r:id="rId15"/>
    <p:sldId id="268" r:id="rId16"/>
    <p:sldId id="407" r:id="rId17"/>
    <p:sldId id="285" r:id="rId18"/>
    <p:sldId id="416" r:id="rId19"/>
    <p:sldId id="472" r:id="rId20"/>
    <p:sldId id="400" r:id="rId21"/>
    <p:sldId id="410" r:id="rId22"/>
    <p:sldId id="475" r:id="rId23"/>
    <p:sldId id="474" r:id="rId24"/>
    <p:sldId id="473" r:id="rId25"/>
    <p:sldId id="411" r:id="rId26"/>
    <p:sldId id="377" r:id="rId27"/>
    <p:sldId id="349" r:id="rId28"/>
    <p:sldId id="444" r:id="rId29"/>
    <p:sldId id="353" r:id="rId30"/>
    <p:sldId id="344" r:id="rId31"/>
    <p:sldId id="272" r:id="rId32"/>
    <p:sldId id="363" r:id="rId33"/>
    <p:sldId id="364" r:id="rId34"/>
    <p:sldId id="365" r:id="rId35"/>
    <p:sldId id="366" r:id="rId36"/>
    <p:sldId id="367" r:id="rId37"/>
    <p:sldId id="368" r:id="rId38"/>
    <p:sldId id="369" r:id="rId39"/>
    <p:sldId id="370" r:id="rId40"/>
    <p:sldId id="293" r:id="rId41"/>
    <p:sldId id="294" r:id="rId42"/>
    <p:sldId id="295" r:id="rId43"/>
    <p:sldId id="320" r:id="rId44"/>
    <p:sldId id="297" r:id="rId45"/>
    <p:sldId id="299" r:id="rId46"/>
    <p:sldId id="300" r:id="rId47"/>
    <p:sldId id="301" r:id="rId48"/>
    <p:sldId id="302" r:id="rId49"/>
    <p:sldId id="303" r:id="rId50"/>
    <p:sldId id="304" r:id="rId51"/>
    <p:sldId id="305" r:id="rId52"/>
    <p:sldId id="306" r:id="rId53"/>
    <p:sldId id="307" r:id="rId54"/>
    <p:sldId id="447" r:id="rId55"/>
    <p:sldId id="466" r:id="rId56"/>
    <p:sldId id="309" r:id="rId57"/>
    <p:sldId id="310" r:id="rId58"/>
    <p:sldId id="311" r:id="rId59"/>
    <p:sldId id="395" r:id="rId60"/>
    <p:sldId id="312" r:id="rId61"/>
    <p:sldId id="313" r:id="rId62"/>
    <p:sldId id="314" r:id="rId63"/>
    <p:sldId id="315" r:id="rId64"/>
    <p:sldId id="316" r:id="rId65"/>
    <p:sldId id="318" r:id="rId66"/>
    <p:sldId id="329" r:id="rId67"/>
    <p:sldId id="330" r:id="rId68"/>
    <p:sldId id="396" r:id="rId69"/>
    <p:sldId id="449" r:id="rId70"/>
    <p:sldId id="456" r:id="rId71"/>
    <p:sldId id="345" r:id="rId72"/>
    <p:sldId id="346" r:id="rId73"/>
    <p:sldId id="347" r:id="rId74"/>
    <p:sldId id="457" r:id="rId75"/>
    <p:sldId id="350" r:id="rId76"/>
    <p:sldId id="351" r:id="rId77"/>
    <p:sldId id="352" r:id="rId78"/>
    <p:sldId id="458" r:id="rId79"/>
    <p:sldId id="459" r:id="rId80"/>
    <p:sldId id="460" r:id="rId81"/>
    <p:sldId id="461" r:id="rId82"/>
    <p:sldId id="462" r:id="rId83"/>
    <p:sldId id="360" r:id="rId84"/>
    <p:sldId id="463" r:id="rId85"/>
    <p:sldId id="362" r:id="rId86"/>
    <p:sldId id="382" r:id="rId87"/>
    <p:sldId id="273" r:id="rId88"/>
    <p:sldId id="413" r:id="rId89"/>
    <p:sldId id="477" r:id="rId90"/>
    <p:sldId id="476" r:id="rId91"/>
    <p:sldId id="361" r:id="rId92"/>
    <p:sldId id="348" r:id="rId93"/>
    <p:sldId id="464" r:id="rId94"/>
    <p:sldId id="465" r:id="rId95"/>
    <p:sldId id="332" r:id="rId96"/>
    <p:sldId id="333" r:id="rId97"/>
    <p:sldId id="354" r:id="rId98"/>
    <p:sldId id="480" r:id="rId99"/>
    <p:sldId id="479" r:id="rId100"/>
    <p:sldId id="478" r:id="rId101"/>
    <p:sldId id="471" r:id="rId102"/>
    <p:sldId id="470" r:id="rId103"/>
    <p:sldId id="469" r:id="rId104"/>
    <p:sldId id="468" r:id="rId105"/>
    <p:sldId id="356" r:id="rId106"/>
    <p:sldId id="357" r:id="rId107"/>
    <p:sldId id="358" r:id="rId108"/>
    <p:sldId id="359" r:id="rId109"/>
    <p:sldId id="335" r:id="rId110"/>
    <p:sldId id="336" r:id="rId111"/>
    <p:sldId id="337" r:id="rId112"/>
    <p:sldId id="338"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 /><Relationship Id="rId117" Type="http://schemas.openxmlformats.org/officeDocument/2006/relationships/viewProps" Target="viewProps.xml" /><Relationship Id="rId21" Type="http://schemas.openxmlformats.org/officeDocument/2006/relationships/slide" Target="slides/slide17.xml" /><Relationship Id="rId42" Type="http://schemas.openxmlformats.org/officeDocument/2006/relationships/slide" Target="slides/slide38.xml" /><Relationship Id="rId47" Type="http://schemas.openxmlformats.org/officeDocument/2006/relationships/slide" Target="slides/slide43.xml" /><Relationship Id="rId63" Type="http://schemas.openxmlformats.org/officeDocument/2006/relationships/slide" Target="slides/slide59.xml" /><Relationship Id="rId68" Type="http://schemas.openxmlformats.org/officeDocument/2006/relationships/slide" Target="slides/slide64.xml" /><Relationship Id="rId84" Type="http://schemas.openxmlformats.org/officeDocument/2006/relationships/slide" Target="slides/slide80.xml" /><Relationship Id="rId89" Type="http://schemas.openxmlformats.org/officeDocument/2006/relationships/slide" Target="slides/slide85.xml" /><Relationship Id="rId112" Type="http://schemas.openxmlformats.org/officeDocument/2006/relationships/slide" Target="slides/slide108.xml" /><Relationship Id="rId16" Type="http://schemas.openxmlformats.org/officeDocument/2006/relationships/slide" Target="slides/slide12.xml" /><Relationship Id="rId107" Type="http://schemas.openxmlformats.org/officeDocument/2006/relationships/slide" Target="slides/slide103.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slide" Target="slides/slide49.xml" /><Relationship Id="rId58" Type="http://schemas.openxmlformats.org/officeDocument/2006/relationships/slide" Target="slides/slide54.xml" /><Relationship Id="rId66" Type="http://schemas.openxmlformats.org/officeDocument/2006/relationships/slide" Target="slides/slide62.xml" /><Relationship Id="rId74" Type="http://schemas.openxmlformats.org/officeDocument/2006/relationships/slide" Target="slides/slide70.xml" /><Relationship Id="rId79" Type="http://schemas.openxmlformats.org/officeDocument/2006/relationships/slide" Target="slides/slide75.xml" /><Relationship Id="rId87" Type="http://schemas.openxmlformats.org/officeDocument/2006/relationships/slide" Target="slides/slide83.xml" /><Relationship Id="rId102" Type="http://schemas.openxmlformats.org/officeDocument/2006/relationships/slide" Target="slides/slide98.xml" /><Relationship Id="rId110" Type="http://schemas.openxmlformats.org/officeDocument/2006/relationships/slide" Target="slides/slide106.xml" /><Relationship Id="rId115" Type="http://schemas.openxmlformats.org/officeDocument/2006/relationships/handoutMaster" Target="handoutMasters/handoutMaster1.xml" /><Relationship Id="rId5" Type="http://schemas.openxmlformats.org/officeDocument/2006/relationships/slide" Target="slides/slide1.xml" /><Relationship Id="rId61" Type="http://schemas.openxmlformats.org/officeDocument/2006/relationships/slide" Target="slides/slide57.xml" /><Relationship Id="rId82" Type="http://schemas.openxmlformats.org/officeDocument/2006/relationships/slide" Target="slides/slide78.xml" /><Relationship Id="rId90" Type="http://schemas.openxmlformats.org/officeDocument/2006/relationships/slide" Target="slides/slide86.xml" /><Relationship Id="rId95" Type="http://schemas.openxmlformats.org/officeDocument/2006/relationships/slide" Target="slides/slide91.xml" /><Relationship Id="rId19" Type="http://schemas.openxmlformats.org/officeDocument/2006/relationships/slide" Target="slides/slide1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slide" Target="slides/slide52.xml" /><Relationship Id="rId64" Type="http://schemas.openxmlformats.org/officeDocument/2006/relationships/slide" Target="slides/slide60.xml" /><Relationship Id="rId69" Type="http://schemas.openxmlformats.org/officeDocument/2006/relationships/slide" Target="slides/slide65.xml" /><Relationship Id="rId77" Type="http://schemas.openxmlformats.org/officeDocument/2006/relationships/slide" Target="slides/slide73.xml" /><Relationship Id="rId100" Type="http://schemas.openxmlformats.org/officeDocument/2006/relationships/slide" Target="slides/slide96.xml" /><Relationship Id="rId105" Type="http://schemas.openxmlformats.org/officeDocument/2006/relationships/slide" Target="slides/slide101.xml" /><Relationship Id="rId113" Type="http://schemas.openxmlformats.org/officeDocument/2006/relationships/slide" Target="slides/slide109.xml" /><Relationship Id="rId118" Type="http://schemas.openxmlformats.org/officeDocument/2006/relationships/theme" Target="theme/theme1.xml" /><Relationship Id="rId8" Type="http://schemas.openxmlformats.org/officeDocument/2006/relationships/slide" Target="slides/slide4.xml" /><Relationship Id="rId51" Type="http://schemas.openxmlformats.org/officeDocument/2006/relationships/slide" Target="slides/slide47.xml" /><Relationship Id="rId72" Type="http://schemas.openxmlformats.org/officeDocument/2006/relationships/slide" Target="slides/slide68.xml" /><Relationship Id="rId80" Type="http://schemas.openxmlformats.org/officeDocument/2006/relationships/slide" Target="slides/slide76.xml" /><Relationship Id="rId85" Type="http://schemas.openxmlformats.org/officeDocument/2006/relationships/slide" Target="slides/slide81.xml" /><Relationship Id="rId93" Type="http://schemas.openxmlformats.org/officeDocument/2006/relationships/slide" Target="slides/slide89.xml" /><Relationship Id="rId98" Type="http://schemas.openxmlformats.org/officeDocument/2006/relationships/slide" Target="slides/slide94.xml" /><Relationship Id="rId3" Type="http://schemas.openxmlformats.org/officeDocument/2006/relationships/slideMaster" Target="slideMasters/slideMaster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59" Type="http://schemas.openxmlformats.org/officeDocument/2006/relationships/slide" Target="slides/slide55.xml" /><Relationship Id="rId67" Type="http://schemas.openxmlformats.org/officeDocument/2006/relationships/slide" Target="slides/slide63.xml" /><Relationship Id="rId103" Type="http://schemas.openxmlformats.org/officeDocument/2006/relationships/slide" Target="slides/slide99.xml" /><Relationship Id="rId108" Type="http://schemas.openxmlformats.org/officeDocument/2006/relationships/slide" Target="slides/slide104.xml" /><Relationship Id="rId116" Type="http://schemas.openxmlformats.org/officeDocument/2006/relationships/presProps" Target="presProps.xml" /><Relationship Id="rId20" Type="http://schemas.openxmlformats.org/officeDocument/2006/relationships/slide" Target="slides/slide16.xml" /><Relationship Id="rId41" Type="http://schemas.openxmlformats.org/officeDocument/2006/relationships/slide" Target="slides/slide37.xml" /><Relationship Id="rId54" Type="http://schemas.openxmlformats.org/officeDocument/2006/relationships/slide" Target="slides/slide50.xml" /><Relationship Id="rId62" Type="http://schemas.openxmlformats.org/officeDocument/2006/relationships/slide" Target="slides/slide58.xml" /><Relationship Id="rId70" Type="http://schemas.openxmlformats.org/officeDocument/2006/relationships/slide" Target="slides/slide66.xml" /><Relationship Id="rId75" Type="http://schemas.openxmlformats.org/officeDocument/2006/relationships/slide" Target="slides/slide71.xml" /><Relationship Id="rId83" Type="http://schemas.openxmlformats.org/officeDocument/2006/relationships/slide" Target="slides/slide79.xml" /><Relationship Id="rId88" Type="http://schemas.openxmlformats.org/officeDocument/2006/relationships/slide" Target="slides/slide84.xml" /><Relationship Id="rId91" Type="http://schemas.openxmlformats.org/officeDocument/2006/relationships/slide" Target="slides/slide87.xml" /><Relationship Id="rId96" Type="http://schemas.openxmlformats.org/officeDocument/2006/relationships/slide" Target="slides/slide92.xml" /><Relationship Id="rId111" Type="http://schemas.openxmlformats.org/officeDocument/2006/relationships/slide" Target="slides/slide107.xml" /><Relationship Id="rId1" Type="http://schemas.openxmlformats.org/officeDocument/2006/relationships/slideMaster" Target="slideMasters/slideMaster1.xml" /><Relationship Id="rId6" Type="http://schemas.openxmlformats.org/officeDocument/2006/relationships/slide" Target="slides/slide2.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slide" Target="slides/slide53.xml" /><Relationship Id="rId106" Type="http://schemas.openxmlformats.org/officeDocument/2006/relationships/slide" Target="slides/slide102.xml" /><Relationship Id="rId114" Type="http://schemas.openxmlformats.org/officeDocument/2006/relationships/notesMaster" Target="notesMasters/notesMaster1.xml" /><Relationship Id="rId119" Type="http://schemas.openxmlformats.org/officeDocument/2006/relationships/tableStyles" Target="tableStyles.xml" /><Relationship Id="rId10" Type="http://schemas.openxmlformats.org/officeDocument/2006/relationships/slide" Target="slides/slide6.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60" Type="http://schemas.openxmlformats.org/officeDocument/2006/relationships/slide" Target="slides/slide56.xml" /><Relationship Id="rId65" Type="http://schemas.openxmlformats.org/officeDocument/2006/relationships/slide" Target="slides/slide61.xml" /><Relationship Id="rId73" Type="http://schemas.openxmlformats.org/officeDocument/2006/relationships/slide" Target="slides/slide69.xml" /><Relationship Id="rId78" Type="http://schemas.openxmlformats.org/officeDocument/2006/relationships/slide" Target="slides/slide74.xml" /><Relationship Id="rId81" Type="http://schemas.openxmlformats.org/officeDocument/2006/relationships/slide" Target="slides/slide77.xml" /><Relationship Id="rId86" Type="http://schemas.openxmlformats.org/officeDocument/2006/relationships/slide" Target="slides/slide82.xml" /><Relationship Id="rId94" Type="http://schemas.openxmlformats.org/officeDocument/2006/relationships/slide" Target="slides/slide90.xml" /><Relationship Id="rId99" Type="http://schemas.openxmlformats.org/officeDocument/2006/relationships/slide" Target="slides/slide95.xml" /><Relationship Id="rId101" Type="http://schemas.openxmlformats.org/officeDocument/2006/relationships/slide" Target="slides/slide97.xml" /><Relationship Id="rId4" Type="http://schemas.openxmlformats.org/officeDocument/2006/relationships/slideMaster" Target="slideMasters/slideMaster4.xml" /><Relationship Id="rId9" Type="http://schemas.openxmlformats.org/officeDocument/2006/relationships/slide" Target="slides/slide5.xml" /><Relationship Id="rId13" Type="http://schemas.openxmlformats.org/officeDocument/2006/relationships/slide" Target="slides/slide9.xml" /><Relationship Id="rId18" Type="http://schemas.openxmlformats.org/officeDocument/2006/relationships/slide" Target="slides/slide14.xml" /><Relationship Id="rId39" Type="http://schemas.openxmlformats.org/officeDocument/2006/relationships/slide" Target="slides/slide35.xml" /><Relationship Id="rId109" Type="http://schemas.openxmlformats.org/officeDocument/2006/relationships/slide" Target="slides/slide105.xml" /><Relationship Id="rId34" Type="http://schemas.openxmlformats.org/officeDocument/2006/relationships/slide" Target="slides/slide30.xml" /><Relationship Id="rId50" Type="http://schemas.openxmlformats.org/officeDocument/2006/relationships/slide" Target="slides/slide46.xml" /><Relationship Id="rId55" Type="http://schemas.openxmlformats.org/officeDocument/2006/relationships/slide" Target="slides/slide51.xml" /><Relationship Id="rId76" Type="http://schemas.openxmlformats.org/officeDocument/2006/relationships/slide" Target="slides/slide72.xml" /><Relationship Id="rId97" Type="http://schemas.openxmlformats.org/officeDocument/2006/relationships/slide" Target="slides/slide93.xml" /><Relationship Id="rId104" Type="http://schemas.openxmlformats.org/officeDocument/2006/relationships/slide" Target="slides/slide100.xml" /><Relationship Id="rId7" Type="http://schemas.openxmlformats.org/officeDocument/2006/relationships/slide" Target="slides/slide3.xml" /><Relationship Id="rId71" Type="http://schemas.openxmlformats.org/officeDocument/2006/relationships/slide" Target="slides/slide67.xml" /><Relationship Id="rId92" Type="http://schemas.openxmlformats.org/officeDocument/2006/relationships/slide" Target="slides/slide88.xml" /><Relationship Id="rId2" Type="http://schemas.openxmlformats.org/officeDocument/2006/relationships/slideMaster" Target="slideMasters/slideMaster2.xml" /><Relationship Id="rId29" Type="http://schemas.openxmlformats.org/officeDocument/2006/relationships/slide" Target="slides/slide25.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5B39B31-A9FB-441A-B5AD-75896F96D893}" type="doc">
      <dgm:prSet loTypeId="urn:microsoft.com/office/officeart/2005/8/layout/cycle3#1" loCatId="cycle" qsTypeId="urn:microsoft.com/office/officeart/2005/8/quickstyle/simple1#1" qsCatId="simple" csTypeId="urn:microsoft.com/office/officeart/2005/8/colors/accent1_2#1" csCatId="accent1" phldr="1"/>
      <dgm:spPr/>
      <dgm:t>
        <a:bodyPr/>
        <a:lstStyle/>
        <a:p>
          <a:endParaRPr lang="en-IN"/>
        </a:p>
      </dgm:t>
    </dgm:pt>
    <dgm:pt modelId="{95434074-EC64-4EC5-AE08-61FF818667B3}">
      <dgm:prSet custT="1"/>
      <dgm:spPr>
        <a:solidFill>
          <a:schemeClr val="accent6">
            <a:lumMod val="75000"/>
          </a:schemeClr>
        </a:solidFill>
      </dgm:spPr>
      <dgm:t>
        <a:bodyPr/>
        <a:lstStyle/>
        <a:p>
          <a:pPr rtl="0"/>
          <a:r>
            <a:rPr lang="en-US" sz="2200" u="none">
              <a:solidFill>
                <a:schemeClr val="tx1"/>
              </a:solidFill>
            </a:rPr>
            <a:t>Define Goal of the Policy</a:t>
          </a:r>
          <a:endParaRPr lang="en-IN" sz="2200" u="none">
            <a:solidFill>
              <a:schemeClr val="tx1"/>
            </a:solidFill>
          </a:endParaRPr>
        </a:p>
      </dgm:t>
    </dgm:pt>
    <dgm:pt modelId="{072477C7-099C-4E88-8A65-0F702E8290FB}" type="parTrans" cxnId="{FB04390D-609F-42B0-B4DC-B166B46FA1C9}">
      <dgm:prSet/>
      <dgm:spPr/>
      <dgm:t>
        <a:bodyPr/>
        <a:lstStyle/>
        <a:p>
          <a:endParaRPr lang="en-IN"/>
        </a:p>
      </dgm:t>
    </dgm:pt>
    <dgm:pt modelId="{B7954703-439F-4326-B67F-D747E15E10FE}" type="sibTrans" cxnId="{FB04390D-609F-42B0-B4DC-B166B46FA1C9}">
      <dgm:prSet/>
      <dgm:spPr/>
      <dgm:t>
        <a:bodyPr/>
        <a:lstStyle/>
        <a:p>
          <a:endParaRPr lang="en-IN"/>
        </a:p>
      </dgm:t>
    </dgm:pt>
    <dgm:pt modelId="{5CB50F52-31E3-40F4-B35B-FDD8D1B8C562}">
      <dgm:prSet custT="1"/>
      <dgm:spPr>
        <a:solidFill>
          <a:schemeClr val="accent5"/>
        </a:solidFill>
      </dgm:spPr>
      <dgm:t>
        <a:bodyPr/>
        <a:lstStyle/>
        <a:p>
          <a:pPr rtl="0"/>
          <a:r>
            <a:rPr lang="en-US" sz="2200" u="none">
              <a:solidFill>
                <a:schemeClr val="tx1"/>
              </a:solidFill>
            </a:rPr>
            <a:t>Define What Policies Need to Be Written</a:t>
          </a:r>
          <a:endParaRPr lang="en-IN" sz="2200" u="none">
            <a:solidFill>
              <a:schemeClr val="tx1"/>
            </a:solidFill>
          </a:endParaRPr>
        </a:p>
      </dgm:t>
    </dgm:pt>
    <dgm:pt modelId="{9190415F-0C34-4EEB-BD53-7E2E41B00AAC}" type="parTrans" cxnId="{CA1E3405-359C-4295-B575-1DA5A961F4B2}">
      <dgm:prSet/>
      <dgm:spPr/>
      <dgm:t>
        <a:bodyPr/>
        <a:lstStyle/>
        <a:p>
          <a:endParaRPr lang="en-IN"/>
        </a:p>
      </dgm:t>
    </dgm:pt>
    <dgm:pt modelId="{558BD21D-D508-4428-8ABA-467887478C80}" type="sibTrans" cxnId="{CA1E3405-359C-4295-B575-1DA5A961F4B2}">
      <dgm:prSet/>
      <dgm:spPr/>
      <dgm:t>
        <a:bodyPr/>
        <a:lstStyle/>
        <a:p>
          <a:endParaRPr lang="en-IN"/>
        </a:p>
      </dgm:t>
    </dgm:pt>
    <dgm:pt modelId="{F7D5F122-2909-4483-936C-B9BC08384615}">
      <dgm:prSet custT="1"/>
      <dgm:spPr>
        <a:solidFill>
          <a:srgbClr val="92D050"/>
        </a:solidFill>
      </dgm:spPr>
      <dgm:t>
        <a:bodyPr/>
        <a:lstStyle/>
        <a:p>
          <a:pPr rtl="0"/>
          <a:r>
            <a:rPr lang="en-US" sz="2200" u="none">
              <a:solidFill>
                <a:schemeClr val="tx1"/>
              </a:solidFill>
            </a:rPr>
            <a:t>Perform a Risk Assessment/ Analysis or Audit</a:t>
          </a:r>
          <a:endParaRPr lang="en-IN" sz="2200" u="none">
            <a:solidFill>
              <a:schemeClr val="tx1"/>
            </a:solidFill>
          </a:endParaRPr>
        </a:p>
      </dgm:t>
    </dgm:pt>
    <dgm:pt modelId="{E4C4FBFF-CECB-4F65-A7AE-D95DB2ADEE43}" type="parTrans" cxnId="{BA33DFD5-118C-4F06-9EF5-20F649A05A17}">
      <dgm:prSet/>
      <dgm:spPr/>
      <dgm:t>
        <a:bodyPr/>
        <a:lstStyle/>
        <a:p>
          <a:endParaRPr lang="en-IN"/>
        </a:p>
      </dgm:t>
    </dgm:pt>
    <dgm:pt modelId="{A5DE7A6D-D355-4690-A3AE-D66295B86EAE}" type="sibTrans" cxnId="{BA33DFD5-118C-4F06-9EF5-20F649A05A17}">
      <dgm:prSet/>
      <dgm:spPr/>
      <dgm:t>
        <a:bodyPr/>
        <a:lstStyle/>
        <a:p>
          <a:endParaRPr lang="en-IN"/>
        </a:p>
      </dgm:t>
    </dgm:pt>
    <dgm:pt modelId="{576DDB8C-26C3-4B19-9969-BD742D8FBA14}">
      <dgm:prSet custT="1"/>
      <dgm:spPr>
        <a:solidFill>
          <a:srgbClr val="FFC000"/>
        </a:solidFill>
      </dgm:spPr>
      <dgm:t>
        <a:bodyPr/>
        <a:lstStyle/>
        <a:p>
          <a:pPr rtl="0"/>
          <a:r>
            <a:rPr lang="en-US" sz="2200" u="none">
              <a:solidFill>
                <a:schemeClr val="tx1"/>
              </a:solidFill>
            </a:rPr>
            <a:t>Review</a:t>
          </a:r>
          <a:endParaRPr lang="en-IN" sz="2200" u="none">
            <a:solidFill>
              <a:schemeClr val="tx1"/>
            </a:solidFill>
          </a:endParaRPr>
        </a:p>
      </dgm:t>
    </dgm:pt>
    <dgm:pt modelId="{4A40B144-7E7D-4BCF-B326-5ED3B7E63397}" type="parTrans" cxnId="{74A11F5E-8B06-4296-8B89-91B1CD0DBFE0}">
      <dgm:prSet/>
      <dgm:spPr/>
      <dgm:t>
        <a:bodyPr/>
        <a:lstStyle/>
        <a:p>
          <a:endParaRPr lang="en-IN"/>
        </a:p>
      </dgm:t>
    </dgm:pt>
    <dgm:pt modelId="{B2170C21-E07D-4AAE-B644-7CEE989D898A}" type="sibTrans" cxnId="{74A11F5E-8B06-4296-8B89-91B1CD0DBFE0}">
      <dgm:prSet/>
      <dgm:spPr/>
      <dgm:t>
        <a:bodyPr/>
        <a:lstStyle/>
        <a:p>
          <a:endParaRPr lang="en-IN"/>
        </a:p>
      </dgm:t>
    </dgm:pt>
    <dgm:pt modelId="{59F2ACB8-BB8B-498D-B6B2-CB1EB1AF36B9}">
      <dgm:prSet custT="1"/>
      <dgm:spPr>
        <a:solidFill>
          <a:srgbClr val="CC6600"/>
        </a:solidFill>
      </dgm:spPr>
      <dgm:t>
        <a:bodyPr/>
        <a:lstStyle/>
        <a:p>
          <a:pPr rtl="0"/>
          <a:r>
            <a:rPr lang="en-US" sz="2200" u="none">
              <a:solidFill>
                <a:schemeClr val="tx1"/>
              </a:solidFill>
            </a:rPr>
            <a:t>Approval, and Enforcement</a:t>
          </a:r>
          <a:endParaRPr lang="en-IN" sz="2200" u="none">
            <a:solidFill>
              <a:schemeClr val="tx1"/>
            </a:solidFill>
          </a:endParaRPr>
        </a:p>
      </dgm:t>
    </dgm:pt>
    <dgm:pt modelId="{AA03BB88-411A-4629-AC1F-37D955A9DAF1}" type="parTrans" cxnId="{7A57D75D-B38A-4E97-BB3C-43539BC2A4B7}">
      <dgm:prSet/>
      <dgm:spPr/>
      <dgm:t>
        <a:bodyPr/>
        <a:lstStyle/>
        <a:p>
          <a:endParaRPr lang="en-IN"/>
        </a:p>
      </dgm:t>
    </dgm:pt>
    <dgm:pt modelId="{EA29DC5B-04FF-4FB8-820D-EC5F2A2A20E9}" type="sibTrans" cxnId="{7A57D75D-B38A-4E97-BB3C-43539BC2A4B7}">
      <dgm:prSet/>
      <dgm:spPr/>
      <dgm:t>
        <a:bodyPr/>
        <a:lstStyle/>
        <a:p>
          <a:endParaRPr lang="en-IN"/>
        </a:p>
      </dgm:t>
    </dgm:pt>
    <dgm:pt modelId="{4DDF6798-5CC6-44D2-B450-5F0EC9FADD3B}" type="pres">
      <dgm:prSet presAssocID="{F5B39B31-A9FB-441A-B5AD-75896F96D893}" presName="Name0" presStyleCnt="0">
        <dgm:presLayoutVars>
          <dgm:dir/>
          <dgm:resizeHandles val="exact"/>
        </dgm:presLayoutVars>
      </dgm:prSet>
      <dgm:spPr/>
    </dgm:pt>
    <dgm:pt modelId="{1E6E31BC-1C7F-4493-8F38-6777F77EEF41}" type="pres">
      <dgm:prSet presAssocID="{F5B39B31-A9FB-441A-B5AD-75896F96D893}" presName="cycle" presStyleCnt="0"/>
      <dgm:spPr/>
    </dgm:pt>
    <dgm:pt modelId="{9FE0E875-A08F-4011-BC61-7D44C21691B5}" type="pres">
      <dgm:prSet presAssocID="{95434074-EC64-4EC5-AE08-61FF818667B3}" presName="nodeFirstNode" presStyleLbl="node1" presStyleIdx="0" presStyleCnt="5">
        <dgm:presLayoutVars>
          <dgm:bulletEnabled val="1"/>
        </dgm:presLayoutVars>
      </dgm:prSet>
      <dgm:spPr/>
    </dgm:pt>
    <dgm:pt modelId="{9B1FB51A-0EBE-496F-B901-1926921296DB}" type="pres">
      <dgm:prSet presAssocID="{B7954703-439F-4326-B67F-D747E15E10FE}" presName="sibTransFirstNode" presStyleLbl="bgShp" presStyleIdx="0" presStyleCnt="1"/>
      <dgm:spPr/>
    </dgm:pt>
    <dgm:pt modelId="{9D52FCB7-50B6-47D2-8967-00182A2A2C33}" type="pres">
      <dgm:prSet presAssocID="{5CB50F52-31E3-40F4-B35B-FDD8D1B8C562}" presName="nodeFollowingNodes" presStyleLbl="node1" presStyleIdx="1" presStyleCnt="5" custRadScaleRad="98882" custRadScaleInc="-78">
        <dgm:presLayoutVars>
          <dgm:bulletEnabled val="1"/>
        </dgm:presLayoutVars>
      </dgm:prSet>
      <dgm:spPr/>
    </dgm:pt>
    <dgm:pt modelId="{E769F6C5-DDF4-42EA-A3DE-75C8C45DB00B}" type="pres">
      <dgm:prSet presAssocID="{F7D5F122-2909-4483-936C-B9BC08384615}" presName="nodeFollowingNodes" presStyleLbl="node1" presStyleIdx="2" presStyleCnt="5" custRadScaleRad="101009" custRadScaleInc="-29109">
        <dgm:presLayoutVars>
          <dgm:bulletEnabled val="1"/>
        </dgm:presLayoutVars>
      </dgm:prSet>
      <dgm:spPr/>
    </dgm:pt>
    <dgm:pt modelId="{A92ACAD3-0054-4E22-B93B-CAF1F9C116DC}" type="pres">
      <dgm:prSet presAssocID="{576DDB8C-26C3-4B19-9969-BD742D8FBA14}" presName="nodeFollowingNodes" presStyleLbl="node1" presStyleIdx="3" presStyleCnt="5" custRadScaleRad="102249" custRadScaleInc="34489">
        <dgm:presLayoutVars>
          <dgm:bulletEnabled val="1"/>
        </dgm:presLayoutVars>
      </dgm:prSet>
      <dgm:spPr/>
    </dgm:pt>
    <dgm:pt modelId="{F1EF113C-85BD-4C96-96CF-1969791E4838}" type="pres">
      <dgm:prSet presAssocID="{59F2ACB8-BB8B-498D-B6B2-CB1EB1AF36B9}" presName="nodeFollowingNodes" presStyleLbl="node1" presStyleIdx="4" presStyleCnt="5">
        <dgm:presLayoutVars>
          <dgm:bulletEnabled val="1"/>
        </dgm:presLayoutVars>
      </dgm:prSet>
      <dgm:spPr/>
    </dgm:pt>
  </dgm:ptLst>
  <dgm:cxnLst>
    <dgm:cxn modelId="{CA1E3405-359C-4295-B575-1DA5A961F4B2}" srcId="{F5B39B31-A9FB-441A-B5AD-75896F96D893}" destId="{5CB50F52-31E3-40F4-B35B-FDD8D1B8C562}" srcOrd="1" destOrd="0" parTransId="{9190415F-0C34-4EEB-BD53-7E2E41B00AAC}" sibTransId="{558BD21D-D508-4428-8ABA-467887478C80}"/>
    <dgm:cxn modelId="{FB04390D-609F-42B0-B4DC-B166B46FA1C9}" srcId="{F5B39B31-A9FB-441A-B5AD-75896F96D893}" destId="{95434074-EC64-4EC5-AE08-61FF818667B3}" srcOrd="0" destOrd="0" parTransId="{072477C7-099C-4E88-8A65-0F702E8290FB}" sibTransId="{B7954703-439F-4326-B67F-D747E15E10FE}"/>
    <dgm:cxn modelId="{388E832B-D101-41A8-B93A-9674EE8602AD}" type="presOf" srcId="{95434074-EC64-4EC5-AE08-61FF818667B3}" destId="{9FE0E875-A08F-4011-BC61-7D44C21691B5}" srcOrd="0" destOrd="0" presId="urn:microsoft.com/office/officeart/2005/8/layout/cycle3#1"/>
    <dgm:cxn modelId="{1967A62F-00FA-4D12-AF95-F09C7B928DD3}" type="presOf" srcId="{5CB50F52-31E3-40F4-B35B-FDD8D1B8C562}" destId="{9D52FCB7-50B6-47D2-8967-00182A2A2C33}" srcOrd="0" destOrd="0" presId="urn:microsoft.com/office/officeart/2005/8/layout/cycle3#1"/>
    <dgm:cxn modelId="{D7EF1539-37CE-4618-885A-C3A818B783D1}" type="presOf" srcId="{F7D5F122-2909-4483-936C-B9BC08384615}" destId="{E769F6C5-DDF4-42EA-A3DE-75C8C45DB00B}" srcOrd="0" destOrd="0" presId="urn:microsoft.com/office/officeart/2005/8/layout/cycle3#1"/>
    <dgm:cxn modelId="{8DB2D53F-5948-45EC-911A-FB52D9B9608D}" type="presOf" srcId="{F5B39B31-A9FB-441A-B5AD-75896F96D893}" destId="{4DDF6798-5CC6-44D2-B450-5F0EC9FADD3B}" srcOrd="0" destOrd="0" presId="urn:microsoft.com/office/officeart/2005/8/layout/cycle3#1"/>
    <dgm:cxn modelId="{7A57D75D-B38A-4E97-BB3C-43539BC2A4B7}" srcId="{F5B39B31-A9FB-441A-B5AD-75896F96D893}" destId="{59F2ACB8-BB8B-498D-B6B2-CB1EB1AF36B9}" srcOrd="4" destOrd="0" parTransId="{AA03BB88-411A-4629-AC1F-37D955A9DAF1}" sibTransId="{EA29DC5B-04FF-4FB8-820D-EC5F2A2A20E9}"/>
    <dgm:cxn modelId="{74A11F5E-8B06-4296-8B89-91B1CD0DBFE0}" srcId="{F5B39B31-A9FB-441A-B5AD-75896F96D893}" destId="{576DDB8C-26C3-4B19-9969-BD742D8FBA14}" srcOrd="3" destOrd="0" parTransId="{4A40B144-7E7D-4BCF-B326-5ED3B7E63397}" sibTransId="{B2170C21-E07D-4AAE-B644-7CEE989D898A}"/>
    <dgm:cxn modelId="{BA33DFD5-118C-4F06-9EF5-20F649A05A17}" srcId="{F5B39B31-A9FB-441A-B5AD-75896F96D893}" destId="{F7D5F122-2909-4483-936C-B9BC08384615}" srcOrd="2" destOrd="0" parTransId="{E4C4FBFF-CECB-4F65-A7AE-D95DB2ADEE43}" sibTransId="{A5DE7A6D-D355-4690-A3AE-D66295B86EAE}"/>
    <dgm:cxn modelId="{9166C5E4-6581-4482-9942-3EE7F07487A6}" type="presOf" srcId="{576DDB8C-26C3-4B19-9969-BD742D8FBA14}" destId="{A92ACAD3-0054-4E22-B93B-CAF1F9C116DC}" srcOrd="0" destOrd="0" presId="urn:microsoft.com/office/officeart/2005/8/layout/cycle3#1"/>
    <dgm:cxn modelId="{8308D3E6-25CD-4CDB-900A-F876F7A8E89F}" type="presOf" srcId="{59F2ACB8-BB8B-498D-B6B2-CB1EB1AF36B9}" destId="{F1EF113C-85BD-4C96-96CF-1969791E4838}" srcOrd="0" destOrd="0" presId="urn:microsoft.com/office/officeart/2005/8/layout/cycle3#1"/>
    <dgm:cxn modelId="{6BB582E7-0D37-40D0-8F13-419A6E524D82}" type="presOf" srcId="{B7954703-439F-4326-B67F-D747E15E10FE}" destId="{9B1FB51A-0EBE-496F-B901-1926921296DB}" srcOrd="0" destOrd="0" presId="urn:microsoft.com/office/officeart/2005/8/layout/cycle3#1"/>
    <dgm:cxn modelId="{5CC5DC93-8041-472E-8970-124E1C305E34}" type="presParOf" srcId="{4DDF6798-5CC6-44D2-B450-5F0EC9FADD3B}" destId="{1E6E31BC-1C7F-4493-8F38-6777F77EEF41}" srcOrd="0" destOrd="0" presId="urn:microsoft.com/office/officeart/2005/8/layout/cycle3#1"/>
    <dgm:cxn modelId="{2D2E77EA-1D19-4B88-BF7F-CF931D247E3F}" type="presParOf" srcId="{1E6E31BC-1C7F-4493-8F38-6777F77EEF41}" destId="{9FE0E875-A08F-4011-BC61-7D44C21691B5}" srcOrd="0" destOrd="0" presId="urn:microsoft.com/office/officeart/2005/8/layout/cycle3#1"/>
    <dgm:cxn modelId="{E2AD02A3-A106-4A6B-A007-FF93B3EFB3D1}" type="presParOf" srcId="{1E6E31BC-1C7F-4493-8F38-6777F77EEF41}" destId="{9B1FB51A-0EBE-496F-B901-1926921296DB}" srcOrd="1" destOrd="0" presId="urn:microsoft.com/office/officeart/2005/8/layout/cycle3#1"/>
    <dgm:cxn modelId="{166FDC62-D518-446E-9DCC-A963253279F8}" type="presParOf" srcId="{1E6E31BC-1C7F-4493-8F38-6777F77EEF41}" destId="{9D52FCB7-50B6-47D2-8967-00182A2A2C33}" srcOrd="2" destOrd="0" presId="urn:microsoft.com/office/officeart/2005/8/layout/cycle3#1"/>
    <dgm:cxn modelId="{F04F5933-FD14-4B34-BE6E-71B281E80BFC}" type="presParOf" srcId="{1E6E31BC-1C7F-4493-8F38-6777F77EEF41}" destId="{E769F6C5-DDF4-42EA-A3DE-75C8C45DB00B}" srcOrd="3" destOrd="0" presId="urn:microsoft.com/office/officeart/2005/8/layout/cycle3#1"/>
    <dgm:cxn modelId="{F6DF1C5B-C19C-4A81-800A-879C62E96A16}" type="presParOf" srcId="{1E6E31BC-1C7F-4493-8F38-6777F77EEF41}" destId="{A92ACAD3-0054-4E22-B93B-CAF1F9C116DC}" srcOrd="4" destOrd="0" presId="urn:microsoft.com/office/officeart/2005/8/layout/cycle3#1"/>
    <dgm:cxn modelId="{ADBB9981-9383-4598-A74A-AA1859923A33}" type="presParOf" srcId="{1E6E31BC-1C7F-4493-8F38-6777F77EEF41}" destId="{F1EF113C-85BD-4C96-96CF-1969791E4838}" srcOrd="5" destOrd="0" presId="urn:microsoft.com/office/officeart/2005/8/layout/cycle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45188B-7161-4BD1-BCC6-77FD06F9743A}" type="doc">
      <dgm:prSet loTypeId="urn:microsoft.com/office/officeart/2005/8/layout/orgChart1#1" loCatId="hierarchy" qsTypeId="urn:microsoft.com/office/officeart/2005/8/quickstyle/simple1#2" qsCatId="simple" csTypeId="urn:microsoft.com/office/officeart/2005/8/colors/accent1_2#2" csCatId="accent1" phldr="1"/>
      <dgm:spPr/>
      <dgm:t>
        <a:bodyPr/>
        <a:lstStyle/>
        <a:p>
          <a:endParaRPr lang="en-IN"/>
        </a:p>
      </dgm:t>
    </dgm:pt>
    <dgm:pt modelId="{8A2AB5E7-825C-4ACB-98AB-B3C267CD7244}">
      <dgm:prSet custT="1"/>
      <dgm:spPr>
        <a:solidFill>
          <a:srgbClr val="FFCC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a:solidFill>
                <a:schemeClr val="tx1"/>
              </a:solidFill>
            </a:rPr>
            <a:t>Basic Cloud Security Protection Measures</a:t>
          </a:r>
        </a:p>
      </dgm:t>
    </dgm:pt>
    <dgm:pt modelId="{B5B5FB4B-89B5-4EBD-A458-7AD993756125}" type="parTrans" cxnId="{66B211A8-C039-463D-AD7E-B764DA01B323}">
      <dgm:prSet/>
      <dgm:spPr/>
      <dgm:t>
        <a:bodyPr/>
        <a:lstStyle/>
        <a:p>
          <a:endParaRPr lang="en-IN"/>
        </a:p>
      </dgm:t>
    </dgm:pt>
    <dgm:pt modelId="{F1CBA7F5-A57C-40CE-BB3B-CF20A0EE47E9}" type="sibTrans" cxnId="{66B211A8-C039-463D-AD7E-B764DA01B323}">
      <dgm:prSet/>
      <dgm:spPr/>
      <dgm:t>
        <a:bodyPr/>
        <a:lstStyle/>
        <a:p>
          <a:endParaRPr lang="en-IN"/>
        </a:p>
      </dgm:t>
    </dgm:pt>
    <dgm:pt modelId="{F8B875D5-19A3-42AA-B7E8-2E5F1A3E0110}">
      <dgm:prSet custT="1"/>
      <dgm:spPr>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a:solidFill>
                <a:schemeClr val="tx1"/>
              </a:solidFill>
            </a:rPr>
            <a:t>Ensure the safety of Data and Systems</a:t>
          </a:r>
        </a:p>
      </dgm:t>
    </dgm:pt>
    <dgm:pt modelId="{04ADB4ED-B2A7-463C-ADA7-8100A0086F84}" type="parTrans" cxnId="{B4697E31-E729-454B-A536-B539A18F6F95}">
      <dgm:prSet/>
      <dgm:spPr>
        <a:solidFill>
          <a:srgbClr val="FFCC66"/>
        </a:solidFill>
      </dgm:spPr>
      <dgm:t>
        <a:bodyPr/>
        <a:lstStyle/>
        <a:p>
          <a:endParaRPr lang="en-IN"/>
        </a:p>
      </dgm:t>
    </dgm:pt>
    <dgm:pt modelId="{DABD514A-5E4D-4167-B549-CE342EBDA0A6}" type="sibTrans" cxnId="{B4697E31-E729-454B-A536-B539A18F6F95}">
      <dgm:prSet/>
      <dgm:spPr/>
      <dgm:t>
        <a:bodyPr/>
        <a:lstStyle/>
        <a:p>
          <a:endParaRPr lang="en-IN"/>
        </a:p>
      </dgm:t>
    </dgm:pt>
    <dgm:pt modelId="{660CB5F0-AAD7-433A-8C12-D853BD2F1094}">
      <dgm:prSet custT="1"/>
      <dgm:spPr>
        <a:solidFill>
          <a:srgbClr val="33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a:solidFill>
                <a:schemeClr val="tx1"/>
              </a:solidFill>
            </a:rPr>
            <a:t>Identify unusual Behaviours</a:t>
          </a:r>
        </a:p>
      </dgm:t>
    </dgm:pt>
    <dgm:pt modelId="{629A3B19-20BF-4060-9352-E4323E5093BF}" type="parTrans" cxnId="{BEA0EF10-5830-4EA9-AD8F-F2D02ADE923F}">
      <dgm:prSet/>
      <dgm:spPr/>
      <dgm:t>
        <a:bodyPr/>
        <a:lstStyle/>
        <a:p>
          <a:endParaRPr lang="en-IN"/>
        </a:p>
      </dgm:t>
    </dgm:pt>
    <dgm:pt modelId="{56E09792-3F80-42E6-84E2-2B2F5267EC2B}" type="sibTrans" cxnId="{BEA0EF10-5830-4EA9-AD8F-F2D02ADE923F}">
      <dgm:prSet/>
      <dgm:spPr/>
      <dgm:t>
        <a:bodyPr/>
        <a:lstStyle/>
        <a:p>
          <a:endParaRPr lang="en-IN"/>
        </a:p>
      </dgm:t>
    </dgm:pt>
    <dgm:pt modelId="{FFA69C65-877D-41B4-92BE-16DFDBB4C5C8}">
      <dgm:prSet custT="1"/>
      <dgm:spPr>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a:solidFill>
                <a:schemeClr val="tx1"/>
              </a:solidFill>
            </a:rPr>
            <a:t>Examine the latest security state</a:t>
          </a:r>
        </a:p>
      </dgm:t>
    </dgm:pt>
    <dgm:pt modelId="{7410C2F1-7DEA-4736-8A1D-898E2AE949F4}" type="parTrans" cxnId="{81E3880E-2427-4CAA-AD01-CE19D6D3921F}">
      <dgm:prSet/>
      <dgm:spPr/>
      <dgm:t>
        <a:bodyPr/>
        <a:lstStyle/>
        <a:p>
          <a:endParaRPr lang="en-IN"/>
        </a:p>
      </dgm:t>
    </dgm:pt>
    <dgm:pt modelId="{2A4D2184-8513-45EB-A89D-9E6E5E0D762F}" type="sibTrans" cxnId="{81E3880E-2427-4CAA-AD01-CE19D6D3921F}">
      <dgm:prSet/>
      <dgm:spPr/>
      <dgm:t>
        <a:bodyPr/>
        <a:lstStyle/>
        <a:p>
          <a:endParaRPr lang="en-IN"/>
        </a:p>
      </dgm:t>
    </dgm:pt>
    <dgm:pt modelId="{D71BC7F1-74D7-4823-A3C5-5F352F6FFE2F}">
      <dgm:prSet custT="1"/>
      <dgm:spPr>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a:solidFill>
                <a:schemeClr val="tx1"/>
              </a:solidFill>
            </a:rPr>
            <a:t>Keep track and react to unpredicted events</a:t>
          </a:r>
        </a:p>
      </dgm:t>
    </dgm:pt>
    <dgm:pt modelId="{5116DD18-3513-47EC-9E1E-A64DAB67362C}" type="parTrans" cxnId="{1B30FD0A-45C8-4F1C-9715-9C58CF0209EA}">
      <dgm:prSet/>
      <dgm:spPr>
        <a:solidFill>
          <a:srgbClr val="FFCC66"/>
        </a:solidFill>
      </dgm:spPr>
      <dgm:t>
        <a:bodyPr/>
        <a:lstStyle/>
        <a:p>
          <a:endParaRPr lang="en-IN"/>
        </a:p>
      </dgm:t>
    </dgm:pt>
    <dgm:pt modelId="{4B2F4394-67D5-4BA9-8669-12050BB1766C}" type="sibTrans" cxnId="{1B30FD0A-45C8-4F1C-9715-9C58CF0209EA}">
      <dgm:prSet/>
      <dgm:spPr/>
      <dgm:t>
        <a:bodyPr/>
        <a:lstStyle/>
        <a:p>
          <a:endParaRPr lang="en-IN"/>
        </a:p>
      </dgm:t>
    </dgm:pt>
    <dgm:pt modelId="{5C3E3C18-B1DB-433E-BCB4-C9D5D1643F3D}" type="pres">
      <dgm:prSet presAssocID="{B245188B-7161-4BD1-BCC6-77FD06F9743A}" presName="hierChild1" presStyleCnt="0">
        <dgm:presLayoutVars>
          <dgm:orgChart val="1"/>
          <dgm:chPref val="1"/>
          <dgm:dir/>
          <dgm:animOne val="branch"/>
          <dgm:animLvl val="lvl"/>
          <dgm:resizeHandles/>
        </dgm:presLayoutVars>
      </dgm:prSet>
      <dgm:spPr/>
    </dgm:pt>
    <dgm:pt modelId="{1873BC68-B644-43CC-B3CD-7F6C51690741}" type="pres">
      <dgm:prSet presAssocID="{8A2AB5E7-825C-4ACB-98AB-B3C267CD7244}" presName="hierRoot1" presStyleCnt="0">
        <dgm:presLayoutVars>
          <dgm:hierBranch val="init"/>
        </dgm:presLayoutVars>
      </dgm:prSet>
      <dgm:spPr/>
    </dgm:pt>
    <dgm:pt modelId="{105E45FD-1EEF-415F-8ACA-CF922EF05981}" type="pres">
      <dgm:prSet presAssocID="{8A2AB5E7-825C-4ACB-98AB-B3C267CD7244}" presName="rootComposite1" presStyleCnt="0"/>
      <dgm:spPr/>
    </dgm:pt>
    <dgm:pt modelId="{EE760BD2-71F0-4325-A10E-BE80EC16B664}" type="pres">
      <dgm:prSet presAssocID="{8A2AB5E7-825C-4ACB-98AB-B3C267CD7244}" presName="rootText1" presStyleLbl="node0" presStyleIdx="0" presStyleCnt="1" custScaleX="130527" custScaleY="150108" custLinFactNeighborY="-87581">
        <dgm:presLayoutVars>
          <dgm:chPref val="3"/>
        </dgm:presLayoutVars>
      </dgm:prSet>
      <dgm:spPr/>
    </dgm:pt>
    <dgm:pt modelId="{056693FC-E3E9-4C96-9201-3C7D6F2877DD}" type="pres">
      <dgm:prSet presAssocID="{8A2AB5E7-825C-4ACB-98AB-B3C267CD7244}" presName="rootConnector1" presStyleLbl="node1" presStyleIdx="0" presStyleCnt="0"/>
      <dgm:spPr/>
    </dgm:pt>
    <dgm:pt modelId="{DB662DB3-D8DE-4613-BBC4-DD61813C853F}" type="pres">
      <dgm:prSet presAssocID="{8A2AB5E7-825C-4ACB-98AB-B3C267CD7244}" presName="hierChild2" presStyleCnt="0"/>
      <dgm:spPr/>
    </dgm:pt>
    <dgm:pt modelId="{36DFE745-A389-4357-966A-322A52B60047}" type="pres">
      <dgm:prSet presAssocID="{04ADB4ED-B2A7-463C-ADA7-8100A0086F84}" presName="Name37" presStyleLbl="parChTrans1D2" presStyleIdx="0" presStyleCnt="4"/>
      <dgm:spPr/>
    </dgm:pt>
    <dgm:pt modelId="{BD70E3C8-B70B-4DCF-A9B2-41E0B810D8D6}" type="pres">
      <dgm:prSet presAssocID="{F8B875D5-19A3-42AA-B7E8-2E5F1A3E0110}" presName="hierRoot2" presStyleCnt="0">
        <dgm:presLayoutVars>
          <dgm:hierBranch val="init"/>
        </dgm:presLayoutVars>
      </dgm:prSet>
      <dgm:spPr/>
    </dgm:pt>
    <dgm:pt modelId="{FB86EBBF-3155-40C6-9BBD-B9F8747DBA2E}" type="pres">
      <dgm:prSet presAssocID="{F8B875D5-19A3-42AA-B7E8-2E5F1A3E0110}" presName="rootComposite" presStyleCnt="0"/>
      <dgm:spPr/>
    </dgm:pt>
    <dgm:pt modelId="{5163311A-3572-4A15-8ED8-1F9867018B28}" type="pres">
      <dgm:prSet presAssocID="{F8B875D5-19A3-42AA-B7E8-2E5F1A3E0110}" presName="rootText" presStyleLbl="node2" presStyleIdx="0" presStyleCnt="4" custScaleY="136159">
        <dgm:presLayoutVars>
          <dgm:chPref val="3"/>
        </dgm:presLayoutVars>
      </dgm:prSet>
      <dgm:spPr/>
    </dgm:pt>
    <dgm:pt modelId="{FB960777-2456-413D-9B5E-66A1F62B08A5}" type="pres">
      <dgm:prSet presAssocID="{F8B875D5-19A3-42AA-B7E8-2E5F1A3E0110}" presName="rootConnector" presStyleLbl="node2" presStyleIdx="0" presStyleCnt="4"/>
      <dgm:spPr/>
    </dgm:pt>
    <dgm:pt modelId="{97C395A4-9997-4415-A0EC-E0BADA892F3F}" type="pres">
      <dgm:prSet presAssocID="{F8B875D5-19A3-42AA-B7E8-2E5F1A3E0110}" presName="hierChild4" presStyleCnt="0"/>
      <dgm:spPr/>
    </dgm:pt>
    <dgm:pt modelId="{86097D51-4254-4C78-B8FB-856A4225C216}" type="pres">
      <dgm:prSet presAssocID="{F8B875D5-19A3-42AA-B7E8-2E5F1A3E0110}" presName="hierChild5" presStyleCnt="0"/>
      <dgm:spPr/>
    </dgm:pt>
    <dgm:pt modelId="{484D6DDF-F567-429F-98D2-4BFC73520B10}" type="pres">
      <dgm:prSet presAssocID="{629A3B19-20BF-4060-9352-E4323E5093BF}" presName="Name37" presStyleLbl="parChTrans1D2" presStyleIdx="1" presStyleCnt="4"/>
      <dgm:spPr/>
    </dgm:pt>
    <dgm:pt modelId="{88984AF9-5B04-4EE9-B342-95E6147B6E09}" type="pres">
      <dgm:prSet presAssocID="{660CB5F0-AAD7-433A-8C12-D853BD2F1094}" presName="hierRoot2" presStyleCnt="0">
        <dgm:presLayoutVars>
          <dgm:hierBranch val="init"/>
        </dgm:presLayoutVars>
      </dgm:prSet>
      <dgm:spPr/>
    </dgm:pt>
    <dgm:pt modelId="{336E1249-7119-4809-9FED-A89A92CE5279}" type="pres">
      <dgm:prSet presAssocID="{660CB5F0-AAD7-433A-8C12-D853BD2F1094}" presName="rootComposite" presStyleCnt="0"/>
      <dgm:spPr/>
    </dgm:pt>
    <dgm:pt modelId="{5316B935-A6E8-4F1B-8CBE-66C9F3D69F28}" type="pres">
      <dgm:prSet presAssocID="{660CB5F0-AAD7-433A-8C12-D853BD2F1094}" presName="rootText" presStyleLbl="node2" presStyleIdx="1" presStyleCnt="4" custScaleY="136159">
        <dgm:presLayoutVars>
          <dgm:chPref val="3"/>
        </dgm:presLayoutVars>
      </dgm:prSet>
      <dgm:spPr/>
    </dgm:pt>
    <dgm:pt modelId="{0159841C-EDAA-4F30-AEC6-81677FA14BBE}" type="pres">
      <dgm:prSet presAssocID="{660CB5F0-AAD7-433A-8C12-D853BD2F1094}" presName="rootConnector" presStyleLbl="node2" presStyleIdx="1" presStyleCnt="4"/>
      <dgm:spPr/>
    </dgm:pt>
    <dgm:pt modelId="{EBBA3D80-4234-4C2F-A5D4-48331202EF23}" type="pres">
      <dgm:prSet presAssocID="{660CB5F0-AAD7-433A-8C12-D853BD2F1094}" presName="hierChild4" presStyleCnt="0"/>
      <dgm:spPr/>
    </dgm:pt>
    <dgm:pt modelId="{12E8E536-2B48-4644-897D-461647278E6F}" type="pres">
      <dgm:prSet presAssocID="{660CB5F0-AAD7-433A-8C12-D853BD2F1094}" presName="hierChild5" presStyleCnt="0"/>
      <dgm:spPr/>
    </dgm:pt>
    <dgm:pt modelId="{47FFAF44-6D3A-4E0A-B49D-79858B3EC54C}" type="pres">
      <dgm:prSet presAssocID="{7410C2F1-7DEA-4736-8A1D-898E2AE949F4}" presName="Name37" presStyleLbl="parChTrans1D2" presStyleIdx="2" presStyleCnt="4"/>
      <dgm:spPr/>
    </dgm:pt>
    <dgm:pt modelId="{0CFDC572-469F-4F2E-9FD2-931727138BBF}" type="pres">
      <dgm:prSet presAssocID="{FFA69C65-877D-41B4-92BE-16DFDBB4C5C8}" presName="hierRoot2" presStyleCnt="0">
        <dgm:presLayoutVars>
          <dgm:hierBranch val="init"/>
        </dgm:presLayoutVars>
      </dgm:prSet>
      <dgm:spPr/>
    </dgm:pt>
    <dgm:pt modelId="{1DDC575C-F489-4B2E-BDF9-6D21FF8B9299}" type="pres">
      <dgm:prSet presAssocID="{FFA69C65-877D-41B4-92BE-16DFDBB4C5C8}" presName="rootComposite" presStyleCnt="0"/>
      <dgm:spPr/>
    </dgm:pt>
    <dgm:pt modelId="{B03D12F5-A56C-450C-A437-024298DAD3EA}" type="pres">
      <dgm:prSet presAssocID="{FFA69C65-877D-41B4-92BE-16DFDBB4C5C8}" presName="rootText" presStyleLbl="node2" presStyleIdx="2" presStyleCnt="4" custScaleY="151791">
        <dgm:presLayoutVars>
          <dgm:chPref val="3"/>
        </dgm:presLayoutVars>
      </dgm:prSet>
      <dgm:spPr/>
    </dgm:pt>
    <dgm:pt modelId="{6072CCD7-EDB9-43BC-B407-E9A85369F3A9}" type="pres">
      <dgm:prSet presAssocID="{FFA69C65-877D-41B4-92BE-16DFDBB4C5C8}" presName="rootConnector" presStyleLbl="node2" presStyleIdx="2" presStyleCnt="4"/>
      <dgm:spPr/>
    </dgm:pt>
    <dgm:pt modelId="{E60618ED-E4EA-4584-B3C6-CD71C2EC7321}" type="pres">
      <dgm:prSet presAssocID="{FFA69C65-877D-41B4-92BE-16DFDBB4C5C8}" presName="hierChild4" presStyleCnt="0"/>
      <dgm:spPr/>
    </dgm:pt>
    <dgm:pt modelId="{7796D36A-A09D-4677-A472-BBF7E7A9F34F}" type="pres">
      <dgm:prSet presAssocID="{FFA69C65-877D-41B4-92BE-16DFDBB4C5C8}" presName="hierChild5" presStyleCnt="0"/>
      <dgm:spPr/>
    </dgm:pt>
    <dgm:pt modelId="{71959965-38D5-4C1A-A65C-357F40BFC29D}" type="pres">
      <dgm:prSet presAssocID="{5116DD18-3513-47EC-9E1E-A64DAB67362C}" presName="Name37" presStyleLbl="parChTrans1D2" presStyleIdx="3" presStyleCnt="4"/>
      <dgm:spPr/>
    </dgm:pt>
    <dgm:pt modelId="{AF565CE9-7E38-46C1-A012-06F44B094059}" type="pres">
      <dgm:prSet presAssocID="{D71BC7F1-74D7-4823-A3C5-5F352F6FFE2F}" presName="hierRoot2" presStyleCnt="0">
        <dgm:presLayoutVars>
          <dgm:hierBranch val="init"/>
        </dgm:presLayoutVars>
      </dgm:prSet>
      <dgm:spPr/>
    </dgm:pt>
    <dgm:pt modelId="{FFCDCC6D-9283-47F8-B21C-8E8AB28286E8}" type="pres">
      <dgm:prSet presAssocID="{D71BC7F1-74D7-4823-A3C5-5F352F6FFE2F}" presName="rootComposite" presStyleCnt="0"/>
      <dgm:spPr/>
    </dgm:pt>
    <dgm:pt modelId="{85A70BAD-CC92-4709-9349-BA26E0F44FA9}" type="pres">
      <dgm:prSet presAssocID="{D71BC7F1-74D7-4823-A3C5-5F352F6FFE2F}" presName="rootText" presStyleLbl="node2" presStyleIdx="3" presStyleCnt="4" custScaleY="151790">
        <dgm:presLayoutVars>
          <dgm:chPref val="3"/>
        </dgm:presLayoutVars>
      </dgm:prSet>
      <dgm:spPr/>
    </dgm:pt>
    <dgm:pt modelId="{E5030DFC-5DCC-4073-81B5-35DE6698D92E}" type="pres">
      <dgm:prSet presAssocID="{D71BC7F1-74D7-4823-A3C5-5F352F6FFE2F}" presName="rootConnector" presStyleLbl="node2" presStyleIdx="3" presStyleCnt="4"/>
      <dgm:spPr/>
    </dgm:pt>
    <dgm:pt modelId="{322D6A32-F597-4800-981B-30CECCED45B5}" type="pres">
      <dgm:prSet presAssocID="{D71BC7F1-74D7-4823-A3C5-5F352F6FFE2F}" presName="hierChild4" presStyleCnt="0"/>
      <dgm:spPr/>
    </dgm:pt>
    <dgm:pt modelId="{9EE27DFA-801C-4B98-A57E-B550D2938EB0}" type="pres">
      <dgm:prSet presAssocID="{D71BC7F1-74D7-4823-A3C5-5F352F6FFE2F}" presName="hierChild5" presStyleCnt="0"/>
      <dgm:spPr/>
    </dgm:pt>
    <dgm:pt modelId="{2F9DEB89-A21D-40B4-8EB7-E05ACBB0D0AA}" type="pres">
      <dgm:prSet presAssocID="{8A2AB5E7-825C-4ACB-98AB-B3C267CD7244}" presName="hierChild3" presStyleCnt="0"/>
      <dgm:spPr/>
    </dgm:pt>
  </dgm:ptLst>
  <dgm:cxnLst>
    <dgm:cxn modelId="{1B30FD0A-45C8-4F1C-9715-9C58CF0209EA}" srcId="{8A2AB5E7-825C-4ACB-98AB-B3C267CD7244}" destId="{D71BC7F1-74D7-4823-A3C5-5F352F6FFE2F}" srcOrd="3" destOrd="0" parTransId="{5116DD18-3513-47EC-9E1E-A64DAB67362C}" sibTransId="{4B2F4394-67D5-4BA9-8669-12050BB1766C}"/>
    <dgm:cxn modelId="{81E3880E-2427-4CAA-AD01-CE19D6D3921F}" srcId="{8A2AB5E7-825C-4ACB-98AB-B3C267CD7244}" destId="{FFA69C65-877D-41B4-92BE-16DFDBB4C5C8}" srcOrd="2" destOrd="0" parTransId="{7410C2F1-7DEA-4736-8A1D-898E2AE949F4}" sibTransId="{2A4D2184-8513-45EB-A89D-9E6E5E0D762F}"/>
    <dgm:cxn modelId="{BEA0EF10-5830-4EA9-AD8F-F2D02ADE923F}" srcId="{8A2AB5E7-825C-4ACB-98AB-B3C267CD7244}" destId="{660CB5F0-AAD7-433A-8C12-D853BD2F1094}" srcOrd="1" destOrd="0" parTransId="{629A3B19-20BF-4060-9352-E4323E5093BF}" sibTransId="{56E09792-3F80-42E6-84E2-2B2F5267EC2B}"/>
    <dgm:cxn modelId="{005AB128-3C71-42E4-BCE7-5C40A9E4730D}" type="presOf" srcId="{04ADB4ED-B2A7-463C-ADA7-8100A0086F84}" destId="{36DFE745-A389-4357-966A-322A52B60047}" srcOrd="0" destOrd="0" presId="urn:microsoft.com/office/officeart/2005/8/layout/orgChart1#1"/>
    <dgm:cxn modelId="{B4697E31-E729-454B-A536-B539A18F6F95}" srcId="{8A2AB5E7-825C-4ACB-98AB-B3C267CD7244}" destId="{F8B875D5-19A3-42AA-B7E8-2E5F1A3E0110}" srcOrd="0" destOrd="0" parTransId="{04ADB4ED-B2A7-463C-ADA7-8100A0086F84}" sibTransId="{DABD514A-5E4D-4167-B549-CE342EBDA0A6}"/>
    <dgm:cxn modelId="{8049433D-8A59-46C0-A9B7-23B185A1F9A8}" type="presOf" srcId="{F8B875D5-19A3-42AA-B7E8-2E5F1A3E0110}" destId="{FB960777-2456-413D-9B5E-66A1F62B08A5}" srcOrd="1" destOrd="0" presId="urn:microsoft.com/office/officeart/2005/8/layout/orgChart1#1"/>
    <dgm:cxn modelId="{BA110940-6EBC-4B79-9B7E-14F4AD70FE72}" type="presOf" srcId="{8A2AB5E7-825C-4ACB-98AB-B3C267CD7244}" destId="{EE760BD2-71F0-4325-A10E-BE80EC16B664}" srcOrd="0" destOrd="0" presId="urn:microsoft.com/office/officeart/2005/8/layout/orgChart1#1"/>
    <dgm:cxn modelId="{89645560-60B8-4A5E-BFF7-B45C0CAC6764}" type="presOf" srcId="{629A3B19-20BF-4060-9352-E4323E5093BF}" destId="{484D6DDF-F567-429F-98D2-4BFC73520B10}" srcOrd="0" destOrd="0" presId="urn:microsoft.com/office/officeart/2005/8/layout/orgChart1#1"/>
    <dgm:cxn modelId="{62B9456E-598E-4928-9AEF-E262F21FFD75}" type="presOf" srcId="{F8B875D5-19A3-42AA-B7E8-2E5F1A3E0110}" destId="{5163311A-3572-4A15-8ED8-1F9867018B28}" srcOrd="0" destOrd="0" presId="urn:microsoft.com/office/officeart/2005/8/layout/orgChart1#1"/>
    <dgm:cxn modelId="{66B211A8-C039-463D-AD7E-B764DA01B323}" srcId="{B245188B-7161-4BD1-BCC6-77FD06F9743A}" destId="{8A2AB5E7-825C-4ACB-98AB-B3C267CD7244}" srcOrd="0" destOrd="0" parTransId="{B5B5FB4B-89B5-4EBD-A458-7AD993756125}" sibTransId="{F1CBA7F5-A57C-40CE-BB3B-CF20A0EE47E9}"/>
    <dgm:cxn modelId="{33B7CBB1-1454-4027-A4CF-88EF65099F32}" type="presOf" srcId="{5116DD18-3513-47EC-9E1E-A64DAB67362C}" destId="{71959965-38D5-4C1A-A65C-357F40BFC29D}" srcOrd="0" destOrd="0" presId="urn:microsoft.com/office/officeart/2005/8/layout/orgChart1#1"/>
    <dgm:cxn modelId="{E84112B3-E1BC-4A1C-9EB5-5879699B733F}" type="presOf" srcId="{D71BC7F1-74D7-4823-A3C5-5F352F6FFE2F}" destId="{E5030DFC-5DCC-4073-81B5-35DE6698D92E}" srcOrd="1" destOrd="0" presId="urn:microsoft.com/office/officeart/2005/8/layout/orgChart1#1"/>
    <dgm:cxn modelId="{FBC96CB4-6F74-4CBB-91A2-562BC98B93A5}" type="presOf" srcId="{7410C2F1-7DEA-4736-8A1D-898E2AE949F4}" destId="{47FFAF44-6D3A-4E0A-B49D-79858B3EC54C}" srcOrd="0" destOrd="0" presId="urn:microsoft.com/office/officeart/2005/8/layout/orgChart1#1"/>
    <dgm:cxn modelId="{B7EB93BD-C8F9-4146-ACBD-C0AE58F4BCB5}" type="presOf" srcId="{FFA69C65-877D-41B4-92BE-16DFDBB4C5C8}" destId="{6072CCD7-EDB9-43BC-B407-E9A85369F3A9}" srcOrd="1" destOrd="0" presId="urn:microsoft.com/office/officeart/2005/8/layout/orgChart1#1"/>
    <dgm:cxn modelId="{DDE4D8BD-0A59-4DF2-83E5-9F014AC5128D}" type="presOf" srcId="{FFA69C65-877D-41B4-92BE-16DFDBB4C5C8}" destId="{B03D12F5-A56C-450C-A437-024298DAD3EA}" srcOrd="0" destOrd="0" presId="urn:microsoft.com/office/officeart/2005/8/layout/orgChart1#1"/>
    <dgm:cxn modelId="{189CEFC3-CA5C-41D1-B277-A2427DB636A5}" type="presOf" srcId="{8A2AB5E7-825C-4ACB-98AB-B3C267CD7244}" destId="{056693FC-E3E9-4C96-9201-3C7D6F2877DD}" srcOrd="1" destOrd="0" presId="urn:microsoft.com/office/officeart/2005/8/layout/orgChart1#1"/>
    <dgm:cxn modelId="{A994ACCF-9707-4A02-9DA1-133926315200}" type="presOf" srcId="{660CB5F0-AAD7-433A-8C12-D853BD2F1094}" destId="{5316B935-A6E8-4F1B-8CBE-66C9F3D69F28}" srcOrd="0" destOrd="0" presId="urn:microsoft.com/office/officeart/2005/8/layout/orgChart1#1"/>
    <dgm:cxn modelId="{D97CD2D4-6D42-463F-8EE6-DB45CDD8DAE9}" type="presOf" srcId="{660CB5F0-AAD7-433A-8C12-D853BD2F1094}" destId="{0159841C-EDAA-4F30-AEC6-81677FA14BBE}" srcOrd="1" destOrd="0" presId="urn:microsoft.com/office/officeart/2005/8/layout/orgChart1#1"/>
    <dgm:cxn modelId="{B42FDAD5-2E50-43ED-9B1C-953C406CA290}" type="presOf" srcId="{D71BC7F1-74D7-4823-A3C5-5F352F6FFE2F}" destId="{85A70BAD-CC92-4709-9349-BA26E0F44FA9}" srcOrd="0" destOrd="0" presId="urn:microsoft.com/office/officeart/2005/8/layout/orgChart1#1"/>
    <dgm:cxn modelId="{FFE9CEE3-D046-4332-9E68-10E20232C39E}" type="presOf" srcId="{B245188B-7161-4BD1-BCC6-77FD06F9743A}" destId="{5C3E3C18-B1DB-433E-BCB4-C9D5D1643F3D}" srcOrd="0" destOrd="0" presId="urn:microsoft.com/office/officeart/2005/8/layout/orgChart1#1"/>
    <dgm:cxn modelId="{C153D822-3500-4467-B054-C098FAEB732C}" type="presParOf" srcId="{5C3E3C18-B1DB-433E-BCB4-C9D5D1643F3D}" destId="{1873BC68-B644-43CC-B3CD-7F6C51690741}" srcOrd="0" destOrd="0" presId="urn:microsoft.com/office/officeart/2005/8/layout/orgChart1#1"/>
    <dgm:cxn modelId="{FEAF66E9-1715-40F4-9870-B1225D4D50EE}" type="presParOf" srcId="{1873BC68-B644-43CC-B3CD-7F6C51690741}" destId="{105E45FD-1EEF-415F-8ACA-CF922EF05981}" srcOrd="0" destOrd="0" presId="urn:microsoft.com/office/officeart/2005/8/layout/orgChart1#1"/>
    <dgm:cxn modelId="{3AEEC05A-1B05-4A0A-ADBD-54E62B32D475}" type="presParOf" srcId="{105E45FD-1EEF-415F-8ACA-CF922EF05981}" destId="{EE760BD2-71F0-4325-A10E-BE80EC16B664}" srcOrd="0" destOrd="0" presId="urn:microsoft.com/office/officeart/2005/8/layout/orgChart1#1"/>
    <dgm:cxn modelId="{2D0801C5-9E46-45BB-A660-1902E688B355}" type="presParOf" srcId="{105E45FD-1EEF-415F-8ACA-CF922EF05981}" destId="{056693FC-E3E9-4C96-9201-3C7D6F2877DD}" srcOrd="1" destOrd="0" presId="urn:microsoft.com/office/officeart/2005/8/layout/orgChart1#1"/>
    <dgm:cxn modelId="{A483F6C3-80D6-46FC-83B0-54605D726DDA}" type="presParOf" srcId="{1873BC68-B644-43CC-B3CD-7F6C51690741}" destId="{DB662DB3-D8DE-4613-BBC4-DD61813C853F}" srcOrd="1" destOrd="0" presId="urn:microsoft.com/office/officeart/2005/8/layout/orgChart1#1"/>
    <dgm:cxn modelId="{8198C513-850B-413F-B5C4-E2281B597072}" type="presParOf" srcId="{DB662DB3-D8DE-4613-BBC4-DD61813C853F}" destId="{36DFE745-A389-4357-966A-322A52B60047}" srcOrd="0" destOrd="0" presId="urn:microsoft.com/office/officeart/2005/8/layout/orgChart1#1"/>
    <dgm:cxn modelId="{A1E8041D-2F85-4528-A151-08635F36F85A}" type="presParOf" srcId="{DB662DB3-D8DE-4613-BBC4-DD61813C853F}" destId="{BD70E3C8-B70B-4DCF-A9B2-41E0B810D8D6}" srcOrd="1" destOrd="0" presId="urn:microsoft.com/office/officeart/2005/8/layout/orgChart1#1"/>
    <dgm:cxn modelId="{C78429AF-0530-47C9-B3AF-1CBD610F91B3}" type="presParOf" srcId="{BD70E3C8-B70B-4DCF-A9B2-41E0B810D8D6}" destId="{FB86EBBF-3155-40C6-9BBD-B9F8747DBA2E}" srcOrd="0" destOrd="0" presId="urn:microsoft.com/office/officeart/2005/8/layout/orgChart1#1"/>
    <dgm:cxn modelId="{61BD46BB-0551-44AD-A448-5AD872EE580A}" type="presParOf" srcId="{FB86EBBF-3155-40C6-9BBD-B9F8747DBA2E}" destId="{5163311A-3572-4A15-8ED8-1F9867018B28}" srcOrd="0" destOrd="0" presId="urn:microsoft.com/office/officeart/2005/8/layout/orgChart1#1"/>
    <dgm:cxn modelId="{B7DCD6B8-989F-4385-AA09-785636300AD3}" type="presParOf" srcId="{FB86EBBF-3155-40C6-9BBD-B9F8747DBA2E}" destId="{FB960777-2456-413D-9B5E-66A1F62B08A5}" srcOrd="1" destOrd="0" presId="urn:microsoft.com/office/officeart/2005/8/layout/orgChart1#1"/>
    <dgm:cxn modelId="{7B1994FE-251B-4B65-ABE7-CEB2EDA44CC0}" type="presParOf" srcId="{BD70E3C8-B70B-4DCF-A9B2-41E0B810D8D6}" destId="{97C395A4-9997-4415-A0EC-E0BADA892F3F}" srcOrd="1" destOrd="0" presId="urn:microsoft.com/office/officeart/2005/8/layout/orgChart1#1"/>
    <dgm:cxn modelId="{84511CF9-98F5-47EA-A3A4-CFB04059961B}" type="presParOf" srcId="{BD70E3C8-B70B-4DCF-A9B2-41E0B810D8D6}" destId="{86097D51-4254-4C78-B8FB-856A4225C216}" srcOrd="2" destOrd="0" presId="urn:microsoft.com/office/officeart/2005/8/layout/orgChart1#1"/>
    <dgm:cxn modelId="{45986CB5-D83C-47F6-80B0-326AB3C626CB}" type="presParOf" srcId="{DB662DB3-D8DE-4613-BBC4-DD61813C853F}" destId="{484D6DDF-F567-429F-98D2-4BFC73520B10}" srcOrd="2" destOrd="0" presId="urn:microsoft.com/office/officeart/2005/8/layout/orgChart1#1"/>
    <dgm:cxn modelId="{1FE3D35A-D77A-4C83-92A4-01771B0E68AD}" type="presParOf" srcId="{DB662DB3-D8DE-4613-BBC4-DD61813C853F}" destId="{88984AF9-5B04-4EE9-B342-95E6147B6E09}" srcOrd="3" destOrd="0" presId="urn:microsoft.com/office/officeart/2005/8/layout/orgChart1#1"/>
    <dgm:cxn modelId="{3787D36C-4856-4078-86D8-F9D7DA720A2F}" type="presParOf" srcId="{88984AF9-5B04-4EE9-B342-95E6147B6E09}" destId="{336E1249-7119-4809-9FED-A89A92CE5279}" srcOrd="0" destOrd="0" presId="urn:microsoft.com/office/officeart/2005/8/layout/orgChart1#1"/>
    <dgm:cxn modelId="{2371F8B2-3B87-482C-871B-EEEB3C2DE0B9}" type="presParOf" srcId="{336E1249-7119-4809-9FED-A89A92CE5279}" destId="{5316B935-A6E8-4F1B-8CBE-66C9F3D69F28}" srcOrd="0" destOrd="0" presId="urn:microsoft.com/office/officeart/2005/8/layout/orgChart1#1"/>
    <dgm:cxn modelId="{50208F87-683A-419E-B62A-1721F1C18501}" type="presParOf" srcId="{336E1249-7119-4809-9FED-A89A92CE5279}" destId="{0159841C-EDAA-4F30-AEC6-81677FA14BBE}" srcOrd="1" destOrd="0" presId="urn:microsoft.com/office/officeart/2005/8/layout/orgChart1#1"/>
    <dgm:cxn modelId="{A89C8E6B-08D6-4BD6-ACA8-A983A1643C43}" type="presParOf" srcId="{88984AF9-5B04-4EE9-B342-95E6147B6E09}" destId="{EBBA3D80-4234-4C2F-A5D4-48331202EF23}" srcOrd="1" destOrd="0" presId="urn:microsoft.com/office/officeart/2005/8/layout/orgChart1#1"/>
    <dgm:cxn modelId="{371268B6-1FAA-472E-8E10-7FE29E999EB4}" type="presParOf" srcId="{88984AF9-5B04-4EE9-B342-95E6147B6E09}" destId="{12E8E536-2B48-4644-897D-461647278E6F}" srcOrd="2" destOrd="0" presId="urn:microsoft.com/office/officeart/2005/8/layout/orgChart1#1"/>
    <dgm:cxn modelId="{39595396-E7D9-44FC-A96A-4BF92A1E7AF3}" type="presParOf" srcId="{DB662DB3-D8DE-4613-BBC4-DD61813C853F}" destId="{47FFAF44-6D3A-4E0A-B49D-79858B3EC54C}" srcOrd="4" destOrd="0" presId="urn:microsoft.com/office/officeart/2005/8/layout/orgChart1#1"/>
    <dgm:cxn modelId="{18F9ECC0-2F2E-4399-99B7-5CA4406607A1}" type="presParOf" srcId="{DB662DB3-D8DE-4613-BBC4-DD61813C853F}" destId="{0CFDC572-469F-4F2E-9FD2-931727138BBF}" srcOrd="5" destOrd="0" presId="urn:microsoft.com/office/officeart/2005/8/layout/orgChart1#1"/>
    <dgm:cxn modelId="{2A96C36D-4E9C-4B4F-929F-577B410B12F6}" type="presParOf" srcId="{0CFDC572-469F-4F2E-9FD2-931727138BBF}" destId="{1DDC575C-F489-4B2E-BDF9-6D21FF8B9299}" srcOrd="0" destOrd="0" presId="urn:microsoft.com/office/officeart/2005/8/layout/orgChart1#1"/>
    <dgm:cxn modelId="{EA90F475-9C2E-4EB1-9384-AA7836BD5D65}" type="presParOf" srcId="{1DDC575C-F489-4B2E-BDF9-6D21FF8B9299}" destId="{B03D12F5-A56C-450C-A437-024298DAD3EA}" srcOrd="0" destOrd="0" presId="urn:microsoft.com/office/officeart/2005/8/layout/orgChart1#1"/>
    <dgm:cxn modelId="{1E2DB96A-6FA4-4222-907C-8DED4917B354}" type="presParOf" srcId="{1DDC575C-F489-4B2E-BDF9-6D21FF8B9299}" destId="{6072CCD7-EDB9-43BC-B407-E9A85369F3A9}" srcOrd="1" destOrd="0" presId="urn:microsoft.com/office/officeart/2005/8/layout/orgChart1#1"/>
    <dgm:cxn modelId="{BD7A1313-87FA-480B-B785-74267428A4D6}" type="presParOf" srcId="{0CFDC572-469F-4F2E-9FD2-931727138BBF}" destId="{E60618ED-E4EA-4584-B3C6-CD71C2EC7321}" srcOrd="1" destOrd="0" presId="urn:microsoft.com/office/officeart/2005/8/layout/orgChart1#1"/>
    <dgm:cxn modelId="{9BC4C921-DBCB-4C10-B1AB-9F5F71EDE634}" type="presParOf" srcId="{0CFDC572-469F-4F2E-9FD2-931727138BBF}" destId="{7796D36A-A09D-4677-A472-BBF7E7A9F34F}" srcOrd="2" destOrd="0" presId="urn:microsoft.com/office/officeart/2005/8/layout/orgChart1#1"/>
    <dgm:cxn modelId="{AD52D08D-C5FA-4E59-AB3A-F6E061B0B2E2}" type="presParOf" srcId="{DB662DB3-D8DE-4613-BBC4-DD61813C853F}" destId="{71959965-38D5-4C1A-A65C-357F40BFC29D}" srcOrd="6" destOrd="0" presId="urn:microsoft.com/office/officeart/2005/8/layout/orgChart1#1"/>
    <dgm:cxn modelId="{FFFF5E10-1571-4F77-820F-085EF2D7631C}" type="presParOf" srcId="{DB662DB3-D8DE-4613-BBC4-DD61813C853F}" destId="{AF565CE9-7E38-46C1-A012-06F44B094059}" srcOrd="7" destOrd="0" presId="urn:microsoft.com/office/officeart/2005/8/layout/orgChart1#1"/>
    <dgm:cxn modelId="{B497FEFB-FD12-427F-9E34-D4B205ED66B9}" type="presParOf" srcId="{AF565CE9-7E38-46C1-A012-06F44B094059}" destId="{FFCDCC6D-9283-47F8-B21C-8E8AB28286E8}" srcOrd="0" destOrd="0" presId="urn:microsoft.com/office/officeart/2005/8/layout/orgChart1#1"/>
    <dgm:cxn modelId="{1835350E-60E2-4038-B10E-0BB086AB10F3}" type="presParOf" srcId="{FFCDCC6D-9283-47F8-B21C-8E8AB28286E8}" destId="{85A70BAD-CC92-4709-9349-BA26E0F44FA9}" srcOrd="0" destOrd="0" presId="urn:microsoft.com/office/officeart/2005/8/layout/orgChart1#1"/>
    <dgm:cxn modelId="{582F3E6D-16FD-404F-B26C-B0B17C5FBEF1}" type="presParOf" srcId="{FFCDCC6D-9283-47F8-B21C-8E8AB28286E8}" destId="{E5030DFC-5DCC-4073-81B5-35DE6698D92E}" srcOrd="1" destOrd="0" presId="urn:microsoft.com/office/officeart/2005/8/layout/orgChart1#1"/>
    <dgm:cxn modelId="{65A05C17-7EB8-4EEB-9B49-D516058F0921}" type="presParOf" srcId="{AF565CE9-7E38-46C1-A012-06F44B094059}" destId="{322D6A32-F597-4800-981B-30CECCED45B5}" srcOrd="1" destOrd="0" presId="urn:microsoft.com/office/officeart/2005/8/layout/orgChart1#1"/>
    <dgm:cxn modelId="{0EBECE8F-843E-44F2-A1A8-48D837D27E52}" type="presParOf" srcId="{AF565CE9-7E38-46C1-A012-06F44B094059}" destId="{9EE27DFA-801C-4B98-A57E-B550D2938EB0}" srcOrd="2" destOrd="0" presId="urn:microsoft.com/office/officeart/2005/8/layout/orgChart1#1"/>
    <dgm:cxn modelId="{63B577CD-A56E-4303-A7EE-3A25CA09880F}" type="presParOf" srcId="{1873BC68-B644-43CC-B3CD-7F6C51690741}" destId="{2F9DEB89-A21D-40B4-8EB7-E05ACBB0D0AA}"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8CB486-4F1D-45DD-84BC-9E3E047C63AC}" type="doc">
      <dgm:prSet loTypeId="urn:microsoft.com/office/officeart/2005/8/layout/pyramid2#1" loCatId="list" qsTypeId="urn:microsoft.com/office/officeart/2005/8/quickstyle/simple1#3" qsCatId="simple" csTypeId="urn:microsoft.com/office/officeart/2005/8/colors/accent1_2#3" csCatId="accent1" phldr="1"/>
      <dgm:spPr/>
      <dgm:t>
        <a:bodyPr/>
        <a:lstStyle/>
        <a:p>
          <a:endParaRPr lang="en-IN"/>
        </a:p>
      </dgm:t>
    </dgm:pt>
    <dgm:pt modelId="{19E1BFC8-FDE7-4844-8008-B7A032CC5C81}">
      <dgm:prSet custT="1"/>
      <dgm:spPr/>
      <dgm:t>
        <a:bodyPr/>
        <a:lstStyle/>
        <a:p>
          <a:pPr rtl="0"/>
          <a:r>
            <a:rPr lang="en-IN" sz="2000"/>
            <a:t>Loss or theft of intellectual property</a:t>
          </a:r>
        </a:p>
      </dgm:t>
    </dgm:pt>
    <dgm:pt modelId="{BA844D91-0F7E-4081-8E8D-24DE20B5BADB}" type="parTrans" cxnId="{303A9FA8-80CF-4EB1-98EC-6E0FE6581079}">
      <dgm:prSet/>
      <dgm:spPr/>
      <dgm:t>
        <a:bodyPr/>
        <a:lstStyle/>
        <a:p>
          <a:endParaRPr lang="en-IN"/>
        </a:p>
      </dgm:t>
    </dgm:pt>
    <dgm:pt modelId="{3584662A-98CE-4ABA-97DF-4C463D8EA49B}" type="sibTrans" cxnId="{303A9FA8-80CF-4EB1-98EC-6E0FE6581079}">
      <dgm:prSet/>
      <dgm:spPr/>
      <dgm:t>
        <a:bodyPr/>
        <a:lstStyle/>
        <a:p>
          <a:endParaRPr lang="en-IN"/>
        </a:p>
      </dgm:t>
    </dgm:pt>
    <dgm:pt modelId="{151F3DCE-96BA-42A4-A25E-F55976298E30}">
      <dgm:prSet custT="1"/>
      <dgm:spPr/>
      <dgm:t>
        <a:bodyPr/>
        <a:lstStyle/>
        <a:p>
          <a:pPr rtl="0">
            <a:lnSpc>
              <a:spcPct val="60000"/>
            </a:lnSpc>
          </a:pPr>
          <a:r>
            <a:rPr lang="en-IN" sz="1900"/>
            <a:t>Compliance of violations and regulatory actions</a:t>
          </a:r>
        </a:p>
      </dgm:t>
    </dgm:pt>
    <dgm:pt modelId="{A5F00449-187F-4B6A-918E-1D98DDF50B6F}" type="parTrans" cxnId="{266F5F8B-6095-4972-B862-DC3088CD8F8E}">
      <dgm:prSet/>
      <dgm:spPr/>
      <dgm:t>
        <a:bodyPr/>
        <a:lstStyle/>
        <a:p>
          <a:endParaRPr lang="en-IN"/>
        </a:p>
      </dgm:t>
    </dgm:pt>
    <dgm:pt modelId="{43815287-9A28-4AB9-B10B-5D4DD0E8BDD1}" type="sibTrans" cxnId="{266F5F8B-6095-4972-B862-DC3088CD8F8E}">
      <dgm:prSet/>
      <dgm:spPr/>
      <dgm:t>
        <a:bodyPr/>
        <a:lstStyle/>
        <a:p>
          <a:endParaRPr lang="en-IN"/>
        </a:p>
      </dgm:t>
    </dgm:pt>
    <dgm:pt modelId="{7B5902E8-4AC8-4A9C-9857-3B0ACCD9138C}">
      <dgm:prSet custT="1"/>
      <dgm:spPr/>
      <dgm:t>
        <a:bodyPr/>
        <a:lstStyle/>
        <a:p>
          <a:pPr rtl="0"/>
          <a:r>
            <a:rPr lang="en-IN" sz="2000"/>
            <a:t> </a:t>
          </a:r>
          <a:r>
            <a:rPr lang="en-IN" sz="1900"/>
            <a:t>Loss of control over under user actions</a:t>
          </a:r>
        </a:p>
      </dgm:t>
    </dgm:pt>
    <dgm:pt modelId="{3319212E-0B31-40BE-8231-5B98F7A88D08}" type="parTrans" cxnId="{2030B030-F1F7-4235-96D5-FAD94327714E}">
      <dgm:prSet/>
      <dgm:spPr/>
      <dgm:t>
        <a:bodyPr/>
        <a:lstStyle/>
        <a:p>
          <a:endParaRPr lang="en-IN"/>
        </a:p>
      </dgm:t>
    </dgm:pt>
    <dgm:pt modelId="{2AA3E7B5-15EF-4EE0-A7FD-CE8FB6E7A436}" type="sibTrans" cxnId="{2030B030-F1F7-4235-96D5-FAD94327714E}">
      <dgm:prSet/>
      <dgm:spPr/>
      <dgm:t>
        <a:bodyPr/>
        <a:lstStyle/>
        <a:p>
          <a:endParaRPr lang="en-IN"/>
        </a:p>
      </dgm:t>
    </dgm:pt>
    <dgm:pt modelId="{21AD8AEE-94C4-48B0-BD3A-F70A91DBA25D}">
      <dgm:prSet custT="1"/>
      <dgm:spPr/>
      <dgm:t>
        <a:bodyPr/>
        <a:lstStyle/>
        <a:p>
          <a:pPr rtl="0">
            <a:lnSpc>
              <a:spcPct val="50000"/>
            </a:lnSpc>
          </a:pPr>
          <a:r>
            <a:rPr lang="en-IN" sz="1000"/>
            <a:t> </a:t>
          </a:r>
          <a:r>
            <a:rPr lang="en-IN" sz="2000"/>
            <a:t>Malware infections that unleash a targeted attack</a:t>
          </a:r>
        </a:p>
      </dgm:t>
    </dgm:pt>
    <dgm:pt modelId="{B715AB2C-E13B-411C-BC2D-AA1641F347B9}" type="parTrans" cxnId="{12FB912F-8633-4810-AA37-A30B4B737CB8}">
      <dgm:prSet/>
      <dgm:spPr/>
      <dgm:t>
        <a:bodyPr/>
        <a:lstStyle/>
        <a:p>
          <a:endParaRPr lang="en-IN"/>
        </a:p>
      </dgm:t>
    </dgm:pt>
    <dgm:pt modelId="{A693BAE5-0E6D-4C06-8507-2798B2636C48}" type="sibTrans" cxnId="{12FB912F-8633-4810-AA37-A30B4B737CB8}">
      <dgm:prSet/>
      <dgm:spPr/>
      <dgm:t>
        <a:bodyPr/>
        <a:lstStyle/>
        <a:p>
          <a:endParaRPr lang="en-IN"/>
        </a:p>
      </dgm:t>
    </dgm:pt>
    <dgm:pt modelId="{85058A4A-6EB8-471B-971B-119E87161882}">
      <dgm:prSet custT="1"/>
      <dgm:spPr/>
      <dgm:t>
        <a:bodyPr/>
        <a:lstStyle/>
        <a:p>
          <a:pPr rtl="0"/>
          <a:r>
            <a:rPr lang="en-IN" sz="2000"/>
            <a:t>Contractual breaches with customer or business partners</a:t>
          </a:r>
        </a:p>
      </dgm:t>
    </dgm:pt>
    <dgm:pt modelId="{0D31A5F2-25F7-45E7-AA9E-6CB3CF32F075}" type="parTrans" cxnId="{6B51CFE3-C1AA-4546-93B6-DD19949AB43A}">
      <dgm:prSet/>
      <dgm:spPr/>
      <dgm:t>
        <a:bodyPr/>
        <a:lstStyle/>
        <a:p>
          <a:endParaRPr lang="en-IN"/>
        </a:p>
      </dgm:t>
    </dgm:pt>
    <dgm:pt modelId="{4A108715-57C5-4D62-9812-4C9DA55B9DFA}" type="sibTrans" cxnId="{6B51CFE3-C1AA-4546-93B6-DD19949AB43A}">
      <dgm:prSet/>
      <dgm:spPr/>
      <dgm:t>
        <a:bodyPr/>
        <a:lstStyle/>
        <a:p>
          <a:endParaRPr lang="en-IN"/>
        </a:p>
      </dgm:t>
    </dgm:pt>
    <dgm:pt modelId="{0FEEB713-BD54-4126-BCB7-104568891802}">
      <dgm:prSet custT="1"/>
      <dgm:spPr/>
      <dgm:t>
        <a:bodyPr/>
        <a:lstStyle/>
        <a:p>
          <a:pPr rtl="0"/>
          <a:r>
            <a:rPr lang="en-IN" sz="2000"/>
            <a:t>Diminished customer trust</a:t>
          </a:r>
        </a:p>
      </dgm:t>
    </dgm:pt>
    <dgm:pt modelId="{B2BBAF92-9246-4C68-8CFD-844F5D1E167D}" type="parTrans" cxnId="{513B03FE-BF5D-4F1B-8452-691F37DB3161}">
      <dgm:prSet/>
      <dgm:spPr/>
      <dgm:t>
        <a:bodyPr/>
        <a:lstStyle/>
        <a:p>
          <a:endParaRPr lang="en-IN"/>
        </a:p>
      </dgm:t>
    </dgm:pt>
    <dgm:pt modelId="{DFCBA964-724E-40F3-9CE5-5A1F6AF3625E}" type="sibTrans" cxnId="{513B03FE-BF5D-4F1B-8452-691F37DB3161}">
      <dgm:prSet/>
      <dgm:spPr/>
      <dgm:t>
        <a:bodyPr/>
        <a:lstStyle/>
        <a:p>
          <a:endParaRPr lang="en-IN"/>
        </a:p>
      </dgm:t>
    </dgm:pt>
    <dgm:pt modelId="{0C7A9D5D-9114-4CB3-A497-E466D25A5B91}">
      <dgm:prSet custT="1"/>
      <dgm:spPr/>
      <dgm:t>
        <a:bodyPr/>
        <a:lstStyle/>
        <a:p>
          <a:pPr rtl="0"/>
          <a:r>
            <a:rPr lang="en-IN" sz="2000"/>
            <a:t>Data breach requiring disclosure and notification to victims</a:t>
          </a:r>
        </a:p>
      </dgm:t>
    </dgm:pt>
    <dgm:pt modelId="{B99C92DF-4A31-49CB-B058-B443AACDEA74}" type="parTrans" cxnId="{FE0DAC2A-A37D-471B-A01A-1C93E2AE8F8A}">
      <dgm:prSet/>
      <dgm:spPr/>
      <dgm:t>
        <a:bodyPr/>
        <a:lstStyle/>
        <a:p>
          <a:endParaRPr lang="en-IN"/>
        </a:p>
      </dgm:t>
    </dgm:pt>
    <dgm:pt modelId="{45C95FAE-FCC6-4694-956A-5AF6049797CA}" type="sibTrans" cxnId="{FE0DAC2A-A37D-471B-A01A-1C93E2AE8F8A}">
      <dgm:prSet/>
      <dgm:spPr/>
      <dgm:t>
        <a:bodyPr/>
        <a:lstStyle/>
        <a:p>
          <a:endParaRPr lang="en-IN"/>
        </a:p>
      </dgm:t>
    </dgm:pt>
    <dgm:pt modelId="{B4072D48-1A90-437A-9A48-4EAD61403C2E}">
      <dgm:prSet custT="1"/>
      <dgm:spPr/>
      <dgm:t>
        <a:bodyPr/>
        <a:lstStyle/>
        <a:p>
          <a:pPr rtl="0"/>
          <a:r>
            <a:rPr lang="en-IN" sz="2000"/>
            <a:t> Increased customer churn</a:t>
          </a:r>
        </a:p>
      </dgm:t>
    </dgm:pt>
    <dgm:pt modelId="{61F22554-CC97-4E32-8509-D98E9C03E07C}" type="parTrans" cxnId="{EF4CB0CE-2253-4944-8757-490C24B28477}">
      <dgm:prSet/>
      <dgm:spPr/>
      <dgm:t>
        <a:bodyPr/>
        <a:lstStyle/>
        <a:p>
          <a:endParaRPr lang="en-IN"/>
        </a:p>
      </dgm:t>
    </dgm:pt>
    <dgm:pt modelId="{E3BFD4CF-22E3-4CA3-A066-6BE70D811900}" type="sibTrans" cxnId="{EF4CB0CE-2253-4944-8757-490C24B28477}">
      <dgm:prSet/>
      <dgm:spPr/>
      <dgm:t>
        <a:bodyPr/>
        <a:lstStyle/>
        <a:p>
          <a:endParaRPr lang="en-IN"/>
        </a:p>
      </dgm:t>
    </dgm:pt>
    <dgm:pt modelId="{72FCAE64-4293-4E4B-B662-3A1F7AF4A7BA}">
      <dgm:prSet custT="1"/>
      <dgm:spPr/>
      <dgm:t>
        <a:bodyPr/>
        <a:lstStyle/>
        <a:p>
          <a:pPr rtl="0"/>
          <a:r>
            <a:rPr lang="en-IN" sz="1100"/>
            <a:t> </a:t>
          </a:r>
          <a:r>
            <a:rPr lang="en-IN" sz="2000"/>
            <a:t>Revenue losses</a:t>
          </a:r>
        </a:p>
      </dgm:t>
    </dgm:pt>
    <dgm:pt modelId="{C79F3592-5F92-4132-961D-9A973619790D}" type="parTrans" cxnId="{D55C18BC-0410-4297-8E02-F61FD7A4FECA}">
      <dgm:prSet/>
      <dgm:spPr/>
      <dgm:t>
        <a:bodyPr/>
        <a:lstStyle/>
        <a:p>
          <a:endParaRPr lang="en-IN"/>
        </a:p>
      </dgm:t>
    </dgm:pt>
    <dgm:pt modelId="{52E5A7FB-8D99-45CD-B3EA-EACB11CCA398}" type="sibTrans" cxnId="{D55C18BC-0410-4297-8E02-F61FD7A4FECA}">
      <dgm:prSet/>
      <dgm:spPr/>
      <dgm:t>
        <a:bodyPr/>
        <a:lstStyle/>
        <a:p>
          <a:endParaRPr lang="en-IN"/>
        </a:p>
      </dgm:t>
    </dgm:pt>
    <dgm:pt modelId="{DF2FBCD1-23D5-49BE-B340-AEF1ED2CC142}" type="pres">
      <dgm:prSet presAssocID="{988CB486-4F1D-45DD-84BC-9E3E047C63AC}" presName="compositeShape" presStyleCnt="0">
        <dgm:presLayoutVars>
          <dgm:dir/>
          <dgm:resizeHandles/>
        </dgm:presLayoutVars>
      </dgm:prSet>
      <dgm:spPr/>
    </dgm:pt>
    <dgm:pt modelId="{E54DA42E-26F6-4792-B5DA-DBD7B2EAFA4F}" type="pres">
      <dgm:prSet presAssocID="{988CB486-4F1D-45DD-84BC-9E3E047C63AC}" presName="pyramid" presStyleLbl="node1" presStyleIdx="0" presStyleCnt="1"/>
      <dgm:spPr/>
    </dgm:pt>
    <dgm:pt modelId="{065BBC59-BD21-439A-9AE5-71822205CB0C}" type="pres">
      <dgm:prSet presAssocID="{988CB486-4F1D-45DD-84BC-9E3E047C63AC}" presName="theList" presStyleCnt="0"/>
      <dgm:spPr/>
    </dgm:pt>
    <dgm:pt modelId="{CBF293DB-8957-4F80-90DB-E2DA1A03BDCA}" type="pres">
      <dgm:prSet presAssocID="{19E1BFC8-FDE7-4844-8008-B7A032CC5C81}" presName="aNode" presStyleLbl="fgAcc1" presStyleIdx="0" presStyleCnt="9" custScaleX="116849" custScaleY="344890" custLinFactY="-117945" custLinFactNeighborX="7396" custLinFactNeighborY="-200000">
        <dgm:presLayoutVars>
          <dgm:bulletEnabled val="1"/>
        </dgm:presLayoutVars>
      </dgm:prSet>
      <dgm:spPr/>
    </dgm:pt>
    <dgm:pt modelId="{F5029CEF-44C6-4576-B357-1A9B961B1CB7}" type="pres">
      <dgm:prSet presAssocID="{19E1BFC8-FDE7-4844-8008-B7A032CC5C81}" presName="aSpace" presStyleCnt="0"/>
      <dgm:spPr/>
    </dgm:pt>
    <dgm:pt modelId="{35B849F7-0374-41EF-B8D6-B6DC1B0B6385}" type="pres">
      <dgm:prSet presAssocID="{151F3DCE-96BA-42A4-A25E-F55976298E30}" presName="aNode" presStyleLbl="fgAcc1" presStyleIdx="1" presStyleCnt="9" custScaleX="118715" custScaleY="273494" custLinFactY="-29976" custLinFactNeighborX="8301" custLinFactNeighborY="-100000">
        <dgm:presLayoutVars>
          <dgm:bulletEnabled val="1"/>
        </dgm:presLayoutVars>
      </dgm:prSet>
      <dgm:spPr/>
    </dgm:pt>
    <dgm:pt modelId="{6A8CAFD3-8113-4C56-AEE3-8BF04AD57A63}" type="pres">
      <dgm:prSet presAssocID="{151F3DCE-96BA-42A4-A25E-F55976298E30}" presName="aSpace" presStyleCnt="0"/>
      <dgm:spPr/>
    </dgm:pt>
    <dgm:pt modelId="{3A178F6D-FB37-46AE-A77F-9D6A8851F31D}" type="pres">
      <dgm:prSet presAssocID="{7B5902E8-4AC8-4A9C-9857-3B0ACCD9138C}" presName="aNode" presStyleLbl="fgAcc1" presStyleIdx="2" presStyleCnt="9" custScaleX="117334" custScaleY="271075" custLinFactY="28956" custLinFactNeighborX="7657" custLinFactNeighborY="100000">
        <dgm:presLayoutVars>
          <dgm:bulletEnabled val="1"/>
        </dgm:presLayoutVars>
      </dgm:prSet>
      <dgm:spPr/>
    </dgm:pt>
    <dgm:pt modelId="{98A10AD8-41C0-42B7-8400-0BB6E658DCB7}" type="pres">
      <dgm:prSet presAssocID="{7B5902E8-4AC8-4A9C-9857-3B0ACCD9138C}" presName="aSpace" presStyleCnt="0"/>
      <dgm:spPr/>
    </dgm:pt>
    <dgm:pt modelId="{F6FEEBBC-19F2-400E-AA5B-A8916CF0EC05}" type="pres">
      <dgm:prSet presAssocID="{21AD8AEE-94C4-48B0-BD3A-F70A91DBA25D}" presName="aNode" presStyleLbl="fgAcc1" presStyleIdx="3" presStyleCnt="9" custScaleX="119493" custScaleY="327460" custLinFactY="81412" custLinFactNeighborX="8402" custLinFactNeighborY="100000">
        <dgm:presLayoutVars>
          <dgm:bulletEnabled val="1"/>
        </dgm:presLayoutVars>
      </dgm:prSet>
      <dgm:spPr/>
    </dgm:pt>
    <dgm:pt modelId="{E8283401-4676-4D9A-BF2D-DFD777CB51FA}" type="pres">
      <dgm:prSet presAssocID="{21AD8AEE-94C4-48B0-BD3A-F70A91DBA25D}" presName="aSpace" presStyleCnt="0"/>
      <dgm:spPr/>
    </dgm:pt>
    <dgm:pt modelId="{5A91BE2E-BE03-481A-A363-88FAD8E89FD1}" type="pres">
      <dgm:prSet presAssocID="{85058A4A-6EB8-471B-971B-119E87161882}" presName="aNode" presStyleLbl="fgAcc1" presStyleIdx="4" presStyleCnt="9" custScaleX="119527" custScaleY="315559" custLinFactY="100275" custLinFactNeighborX="7567" custLinFactNeighborY="200000">
        <dgm:presLayoutVars>
          <dgm:bulletEnabled val="1"/>
        </dgm:presLayoutVars>
      </dgm:prSet>
      <dgm:spPr/>
    </dgm:pt>
    <dgm:pt modelId="{062BA04C-CE24-4EE9-AFDA-FE05759764F7}" type="pres">
      <dgm:prSet presAssocID="{85058A4A-6EB8-471B-971B-119E87161882}" presName="aSpace" presStyleCnt="0"/>
      <dgm:spPr/>
    </dgm:pt>
    <dgm:pt modelId="{6BD7C195-6C5B-4562-830C-B063EB9256BD}" type="pres">
      <dgm:prSet presAssocID="{0FEEB713-BD54-4126-BCB7-104568891802}" presName="aNode" presStyleLbl="fgAcc1" presStyleIdx="5" presStyleCnt="9" custScaleX="121669" custScaleY="216529" custLinFactY="128458" custLinFactNeighborX="7313" custLinFactNeighborY="200000">
        <dgm:presLayoutVars>
          <dgm:bulletEnabled val="1"/>
        </dgm:presLayoutVars>
      </dgm:prSet>
      <dgm:spPr/>
    </dgm:pt>
    <dgm:pt modelId="{F241DD12-F14F-46B5-ABE9-E97A7BA680A4}" type="pres">
      <dgm:prSet presAssocID="{0FEEB713-BD54-4126-BCB7-104568891802}" presName="aSpace" presStyleCnt="0"/>
      <dgm:spPr/>
    </dgm:pt>
    <dgm:pt modelId="{7B6DEEB9-DBBB-4890-8333-D9FD95E86378}" type="pres">
      <dgm:prSet presAssocID="{0C7A9D5D-9114-4CB3-A497-E466D25A5B91}" presName="aNode" presStyleLbl="fgAcc1" presStyleIdx="6" presStyleCnt="9" custScaleX="121668" custScaleY="299665" custLinFactY="184930" custLinFactNeighborX="6603" custLinFactNeighborY="200000">
        <dgm:presLayoutVars>
          <dgm:bulletEnabled val="1"/>
        </dgm:presLayoutVars>
      </dgm:prSet>
      <dgm:spPr/>
    </dgm:pt>
    <dgm:pt modelId="{80E40D56-02E5-49AD-B0F3-1E0C74678D58}" type="pres">
      <dgm:prSet presAssocID="{0C7A9D5D-9114-4CB3-A497-E466D25A5B91}" presName="aSpace" presStyleCnt="0"/>
      <dgm:spPr/>
    </dgm:pt>
    <dgm:pt modelId="{FAF4CD4B-0FFB-45C8-8F1C-3D6439A93871}" type="pres">
      <dgm:prSet presAssocID="{B4072D48-1A90-437A-9A48-4EAD61403C2E}" presName="aNode" presStyleLbl="fgAcc1" presStyleIdx="7" presStyleCnt="9" custScaleX="121018" custScaleY="250131" custLinFactY="230299" custLinFactNeighborX="6927" custLinFactNeighborY="300000">
        <dgm:presLayoutVars>
          <dgm:bulletEnabled val="1"/>
        </dgm:presLayoutVars>
      </dgm:prSet>
      <dgm:spPr/>
    </dgm:pt>
    <dgm:pt modelId="{AF50C7E3-5C57-4C9E-9013-26BE1475D1D9}" type="pres">
      <dgm:prSet presAssocID="{B4072D48-1A90-437A-9A48-4EAD61403C2E}" presName="aSpace" presStyleCnt="0"/>
      <dgm:spPr/>
    </dgm:pt>
    <dgm:pt modelId="{838DE362-066E-4A4B-B840-2A74730B29D1}" type="pres">
      <dgm:prSet presAssocID="{72FCAE64-4293-4E4B-B662-3A1F7AF4A7BA}" presName="aNode" presStyleLbl="fgAcc1" presStyleIdx="8" presStyleCnt="9" custScaleX="121018" custScaleY="237211" custLinFactY="264863" custLinFactNeighborX="6927" custLinFactNeighborY="300000">
        <dgm:presLayoutVars>
          <dgm:bulletEnabled val="1"/>
        </dgm:presLayoutVars>
      </dgm:prSet>
      <dgm:spPr/>
    </dgm:pt>
    <dgm:pt modelId="{AE50E315-D45E-4405-BDC6-CD34099296A1}" type="pres">
      <dgm:prSet presAssocID="{72FCAE64-4293-4E4B-B662-3A1F7AF4A7BA}" presName="aSpace" presStyleCnt="0"/>
      <dgm:spPr/>
    </dgm:pt>
  </dgm:ptLst>
  <dgm:cxnLst>
    <dgm:cxn modelId="{FE0DAC2A-A37D-471B-A01A-1C93E2AE8F8A}" srcId="{988CB486-4F1D-45DD-84BC-9E3E047C63AC}" destId="{0C7A9D5D-9114-4CB3-A497-E466D25A5B91}" srcOrd="6" destOrd="0" parTransId="{B99C92DF-4A31-49CB-B058-B443AACDEA74}" sibTransId="{45C95FAE-FCC6-4694-956A-5AF6049797CA}"/>
    <dgm:cxn modelId="{12FB912F-8633-4810-AA37-A30B4B737CB8}" srcId="{988CB486-4F1D-45DD-84BC-9E3E047C63AC}" destId="{21AD8AEE-94C4-48B0-BD3A-F70A91DBA25D}" srcOrd="3" destOrd="0" parTransId="{B715AB2C-E13B-411C-BC2D-AA1641F347B9}" sibTransId="{A693BAE5-0E6D-4C06-8507-2798B2636C48}"/>
    <dgm:cxn modelId="{2030B030-F1F7-4235-96D5-FAD94327714E}" srcId="{988CB486-4F1D-45DD-84BC-9E3E047C63AC}" destId="{7B5902E8-4AC8-4A9C-9857-3B0ACCD9138C}" srcOrd="2" destOrd="0" parTransId="{3319212E-0B31-40BE-8231-5B98F7A88D08}" sibTransId="{2AA3E7B5-15EF-4EE0-A7FD-CE8FB6E7A436}"/>
    <dgm:cxn modelId="{8D724133-236A-49FB-A154-E97A938FD184}" type="presOf" srcId="{72FCAE64-4293-4E4B-B662-3A1F7AF4A7BA}" destId="{838DE362-066E-4A4B-B840-2A74730B29D1}" srcOrd="0" destOrd="0" presId="urn:microsoft.com/office/officeart/2005/8/layout/pyramid2#1"/>
    <dgm:cxn modelId="{3F0C1465-2B36-4B6C-B627-535B07B18AAF}" type="presOf" srcId="{0FEEB713-BD54-4126-BCB7-104568891802}" destId="{6BD7C195-6C5B-4562-830C-B063EB9256BD}" srcOrd="0" destOrd="0" presId="urn:microsoft.com/office/officeart/2005/8/layout/pyramid2#1"/>
    <dgm:cxn modelId="{EB0CB156-DD9C-45E9-919B-774809F468E1}" type="presOf" srcId="{19E1BFC8-FDE7-4844-8008-B7A032CC5C81}" destId="{CBF293DB-8957-4F80-90DB-E2DA1A03BDCA}" srcOrd="0" destOrd="0" presId="urn:microsoft.com/office/officeart/2005/8/layout/pyramid2#1"/>
    <dgm:cxn modelId="{32C9677D-B463-47F3-9C7C-976F95827138}" type="presOf" srcId="{0C7A9D5D-9114-4CB3-A497-E466D25A5B91}" destId="{7B6DEEB9-DBBB-4890-8333-D9FD95E86378}" srcOrd="0" destOrd="0" presId="urn:microsoft.com/office/officeart/2005/8/layout/pyramid2#1"/>
    <dgm:cxn modelId="{F2103983-A0F6-4620-93A3-AC11B4394A13}" type="presOf" srcId="{21AD8AEE-94C4-48B0-BD3A-F70A91DBA25D}" destId="{F6FEEBBC-19F2-400E-AA5B-A8916CF0EC05}" srcOrd="0" destOrd="0" presId="urn:microsoft.com/office/officeart/2005/8/layout/pyramid2#1"/>
    <dgm:cxn modelId="{266F5F8B-6095-4972-B862-DC3088CD8F8E}" srcId="{988CB486-4F1D-45DD-84BC-9E3E047C63AC}" destId="{151F3DCE-96BA-42A4-A25E-F55976298E30}" srcOrd="1" destOrd="0" parTransId="{A5F00449-187F-4B6A-918E-1D98DDF50B6F}" sibTransId="{43815287-9A28-4AB9-B10B-5D4DD0E8BDD1}"/>
    <dgm:cxn modelId="{303A9FA8-80CF-4EB1-98EC-6E0FE6581079}" srcId="{988CB486-4F1D-45DD-84BC-9E3E047C63AC}" destId="{19E1BFC8-FDE7-4844-8008-B7A032CC5C81}" srcOrd="0" destOrd="0" parTransId="{BA844D91-0F7E-4081-8E8D-24DE20B5BADB}" sibTransId="{3584662A-98CE-4ABA-97DF-4C463D8EA49B}"/>
    <dgm:cxn modelId="{D55C18BC-0410-4297-8E02-F61FD7A4FECA}" srcId="{988CB486-4F1D-45DD-84BC-9E3E047C63AC}" destId="{72FCAE64-4293-4E4B-B662-3A1F7AF4A7BA}" srcOrd="8" destOrd="0" parTransId="{C79F3592-5F92-4132-961D-9A973619790D}" sibTransId="{52E5A7FB-8D99-45CD-B3EA-EACB11CCA398}"/>
    <dgm:cxn modelId="{1636E6BE-737B-4C8D-AFA3-328E60C8D9E0}" type="presOf" srcId="{988CB486-4F1D-45DD-84BC-9E3E047C63AC}" destId="{DF2FBCD1-23D5-49BE-B340-AEF1ED2CC142}" srcOrd="0" destOrd="0" presId="urn:microsoft.com/office/officeart/2005/8/layout/pyramid2#1"/>
    <dgm:cxn modelId="{EF4CB0CE-2253-4944-8757-490C24B28477}" srcId="{988CB486-4F1D-45DD-84BC-9E3E047C63AC}" destId="{B4072D48-1A90-437A-9A48-4EAD61403C2E}" srcOrd="7" destOrd="0" parTransId="{61F22554-CC97-4E32-8509-D98E9C03E07C}" sibTransId="{E3BFD4CF-22E3-4CA3-A066-6BE70D811900}"/>
    <dgm:cxn modelId="{A014C4CF-80CA-4547-B32E-9011F4B98408}" type="presOf" srcId="{151F3DCE-96BA-42A4-A25E-F55976298E30}" destId="{35B849F7-0374-41EF-B8D6-B6DC1B0B6385}" srcOrd="0" destOrd="0" presId="urn:microsoft.com/office/officeart/2005/8/layout/pyramid2#1"/>
    <dgm:cxn modelId="{CDB711D5-E8F4-4E6B-9052-2F7D88EC9350}" type="presOf" srcId="{85058A4A-6EB8-471B-971B-119E87161882}" destId="{5A91BE2E-BE03-481A-A363-88FAD8E89FD1}" srcOrd="0" destOrd="0" presId="urn:microsoft.com/office/officeart/2005/8/layout/pyramid2#1"/>
    <dgm:cxn modelId="{6B51CFE3-C1AA-4546-93B6-DD19949AB43A}" srcId="{988CB486-4F1D-45DD-84BC-9E3E047C63AC}" destId="{85058A4A-6EB8-471B-971B-119E87161882}" srcOrd="4" destOrd="0" parTransId="{0D31A5F2-25F7-45E7-AA9E-6CB3CF32F075}" sibTransId="{4A108715-57C5-4D62-9812-4C9DA55B9DFA}"/>
    <dgm:cxn modelId="{526D07F2-2036-4DC7-BF7B-6C6EF77126EB}" type="presOf" srcId="{7B5902E8-4AC8-4A9C-9857-3B0ACCD9138C}" destId="{3A178F6D-FB37-46AE-A77F-9D6A8851F31D}" srcOrd="0" destOrd="0" presId="urn:microsoft.com/office/officeart/2005/8/layout/pyramid2#1"/>
    <dgm:cxn modelId="{513B03FE-BF5D-4F1B-8452-691F37DB3161}" srcId="{988CB486-4F1D-45DD-84BC-9E3E047C63AC}" destId="{0FEEB713-BD54-4126-BCB7-104568891802}" srcOrd="5" destOrd="0" parTransId="{B2BBAF92-9246-4C68-8CFD-844F5D1E167D}" sibTransId="{DFCBA964-724E-40F3-9CE5-5A1F6AF3625E}"/>
    <dgm:cxn modelId="{CB7E74FE-EF51-4052-923E-0F5964E44862}" type="presOf" srcId="{B4072D48-1A90-437A-9A48-4EAD61403C2E}" destId="{FAF4CD4B-0FFB-45C8-8F1C-3D6439A93871}" srcOrd="0" destOrd="0" presId="urn:microsoft.com/office/officeart/2005/8/layout/pyramid2#1"/>
    <dgm:cxn modelId="{C94A0D33-5D5D-4890-9E85-117D0D20A25D}" type="presParOf" srcId="{DF2FBCD1-23D5-49BE-B340-AEF1ED2CC142}" destId="{E54DA42E-26F6-4792-B5DA-DBD7B2EAFA4F}" srcOrd="0" destOrd="0" presId="urn:microsoft.com/office/officeart/2005/8/layout/pyramid2#1"/>
    <dgm:cxn modelId="{CAB555E8-0BBE-4750-B0EC-3E4741DC34E4}" type="presParOf" srcId="{DF2FBCD1-23D5-49BE-B340-AEF1ED2CC142}" destId="{065BBC59-BD21-439A-9AE5-71822205CB0C}" srcOrd="1" destOrd="0" presId="urn:microsoft.com/office/officeart/2005/8/layout/pyramid2#1"/>
    <dgm:cxn modelId="{0090A100-647E-4375-BE75-3B6BBC85E6F7}" type="presParOf" srcId="{065BBC59-BD21-439A-9AE5-71822205CB0C}" destId="{CBF293DB-8957-4F80-90DB-E2DA1A03BDCA}" srcOrd="0" destOrd="0" presId="urn:microsoft.com/office/officeart/2005/8/layout/pyramid2#1"/>
    <dgm:cxn modelId="{FA57F2A4-A75B-46BD-ACA6-4FD9DC30804D}" type="presParOf" srcId="{065BBC59-BD21-439A-9AE5-71822205CB0C}" destId="{F5029CEF-44C6-4576-B357-1A9B961B1CB7}" srcOrd="1" destOrd="0" presId="urn:microsoft.com/office/officeart/2005/8/layout/pyramid2#1"/>
    <dgm:cxn modelId="{70F0A841-426C-4499-85E1-C0A65C985EEA}" type="presParOf" srcId="{065BBC59-BD21-439A-9AE5-71822205CB0C}" destId="{35B849F7-0374-41EF-B8D6-B6DC1B0B6385}" srcOrd="2" destOrd="0" presId="urn:microsoft.com/office/officeart/2005/8/layout/pyramid2#1"/>
    <dgm:cxn modelId="{DF20A37F-E286-4EAE-9F9F-916A1208CD33}" type="presParOf" srcId="{065BBC59-BD21-439A-9AE5-71822205CB0C}" destId="{6A8CAFD3-8113-4C56-AEE3-8BF04AD57A63}" srcOrd="3" destOrd="0" presId="urn:microsoft.com/office/officeart/2005/8/layout/pyramid2#1"/>
    <dgm:cxn modelId="{4B612CF2-D9CE-4965-AE52-3324D46C4321}" type="presParOf" srcId="{065BBC59-BD21-439A-9AE5-71822205CB0C}" destId="{3A178F6D-FB37-46AE-A77F-9D6A8851F31D}" srcOrd="4" destOrd="0" presId="urn:microsoft.com/office/officeart/2005/8/layout/pyramid2#1"/>
    <dgm:cxn modelId="{EB492275-BCDD-4540-B6B2-CE2AEDAEC540}" type="presParOf" srcId="{065BBC59-BD21-439A-9AE5-71822205CB0C}" destId="{98A10AD8-41C0-42B7-8400-0BB6E658DCB7}" srcOrd="5" destOrd="0" presId="urn:microsoft.com/office/officeart/2005/8/layout/pyramid2#1"/>
    <dgm:cxn modelId="{5E58120F-90EA-438B-80BC-3364A6839F4E}" type="presParOf" srcId="{065BBC59-BD21-439A-9AE5-71822205CB0C}" destId="{F6FEEBBC-19F2-400E-AA5B-A8916CF0EC05}" srcOrd="6" destOrd="0" presId="urn:microsoft.com/office/officeart/2005/8/layout/pyramid2#1"/>
    <dgm:cxn modelId="{6F4C46A5-36C5-4F17-868A-9519128A1E94}" type="presParOf" srcId="{065BBC59-BD21-439A-9AE5-71822205CB0C}" destId="{E8283401-4676-4D9A-BF2D-DFD777CB51FA}" srcOrd="7" destOrd="0" presId="urn:microsoft.com/office/officeart/2005/8/layout/pyramid2#1"/>
    <dgm:cxn modelId="{25E08E46-F0F4-45B4-8219-379EE176CB5C}" type="presParOf" srcId="{065BBC59-BD21-439A-9AE5-71822205CB0C}" destId="{5A91BE2E-BE03-481A-A363-88FAD8E89FD1}" srcOrd="8" destOrd="0" presId="urn:microsoft.com/office/officeart/2005/8/layout/pyramid2#1"/>
    <dgm:cxn modelId="{4092499A-246E-4E6E-8663-1BFACEB6CEED}" type="presParOf" srcId="{065BBC59-BD21-439A-9AE5-71822205CB0C}" destId="{062BA04C-CE24-4EE9-AFDA-FE05759764F7}" srcOrd="9" destOrd="0" presId="urn:microsoft.com/office/officeart/2005/8/layout/pyramid2#1"/>
    <dgm:cxn modelId="{A0CA2F31-5598-45C1-97BC-9DF22A841C72}" type="presParOf" srcId="{065BBC59-BD21-439A-9AE5-71822205CB0C}" destId="{6BD7C195-6C5B-4562-830C-B063EB9256BD}" srcOrd="10" destOrd="0" presId="urn:microsoft.com/office/officeart/2005/8/layout/pyramid2#1"/>
    <dgm:cxn modelId="{7A0FD9CE-ADAB-4E84-B211-4DE847B31E40}" type="presParOf" srcId="{065BBC59-BD21-439A-9AE5-71822205CB0C}" destId="{F241DD12-F14F-46B5-ABE9-E97A7BA680A4}" srcOrd="11" destOrd="0" presId="urn:microsoft.com/office/officeart/2005/8/layout/pyramid2#1"/>
    <dgm:cxn modelId="{CADFFA36-7865-4D2F-A16E-F52F1412B281}" type="presParOf" srcId="{065BBC59-BD21-439A-9AE5-71822205CB0C}" destId="{7B6DEEB9-DBBB-4890-8333-D9FD95E86378}" srcOrd="12" destOrd="0" presId="urn:microsoft.com/office/officeart/2005/8/layout/pyramid2#1"/>
    <dgm:cxn modelId="{D209F269-016E-46C8-AB79-0BD54A32CFBE}" type="presParOf" srcId="{065BBC59-BD21-439A-9AE5-71822205CB0C}" destId="{80E40D56-02E5-49AD-B0F3-1E0C74678D58}" srcOrd="13" destOrd="0" presId="urn:microsoft.com/office/officeart/2005/8/layout/pyramid2#1"/>
    <dgm:cxn modelId="{661D05E2-7363-471E-8EF1-ED86F7125F35}" type="presParOf" srcId="{065BBC59-BD21-439A-9AE5-71822205CB0C}" destId="{FAF4CD4B-0FFB-45C8-8F1C-3D6439A93871}" srcOrd="14" destOrd="0" presId="urn:microsoft.com/office/officeart/2005/8/layout/pyramid2#1"/>
    <dgm:cxn modelId="{3F5DC805-DA7E-4FD9-8F4A-2422594F3A71}" type="presParOf" srcId="{065BBC59-BD21-439A-9AE5-71822205CB0C}" destId="{AF50C7E3-5C57-4C9E-9013-26BE1475D1D9}" srcOrd="15" destOrd="0" presId="urn:microsoft.com/office/officeart/2005/8/layout/pyramid2#1"/>
    <dgm:cxn modelId="{A1EF5CF8-5BA7-4110-97D8-53CE7D2E6967}" type="presParOf" srcId="{065BBC59-BD21-439A-9AE5-71822205CB0C}" destId="{838DE362-066E-4A4B-B840-2A74730B29D1}" srcOrd="16" destOrd="0" presId="urn:microsoft.com/office/officeart/2005/8/layout/pyramid2#1"/>
    <dgm:cxn modelId="{43874E08-81D2-47BE-B3EC-0FC5BE70CCB0}" type="presParOf" srcId="{065BBC59-BD21-439A-9AE5-71822205CB0C}" destId="{AE50E315-D45E-4405-BDC6-CD34099296A1}" srcOrd="17" destOrd="0" presId="urn:microsoft.com/office/officeart/2005/8/layout/pyramid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8BFC28-A14D-4E50-A4A1-103956E55CAB}" type="doc">
      <dgm:prSet loTypeId="urn:microsoft.com/office/officeart/2005/8/layout/radial6#1" loCatId="cycle" qsTypeId="urn:microsoft.com/office/officeart/2005/8/quickstyle/simple3#1" qsCatId="simple" csTypeId="urn:microsoft.com/office/officeart/2005/8/colors/colorful3#1" csCatId="colorful" phldr="1"/>
      <dgm:spPr/>
      <dgm:t>
        <a:bodyPr/>
        <a:lstStyle/>
        <a:p>
          <a:endParaRPr lang="en-IN"/>
        </a:p>
      </dgm:t>
    </dgm:pt>
    <dgm:pt modelId="{1ABEC392-04A7-432F-858C-204548380E9A}">
      <dgm:prSet custT="1"/>
      <dgm:spPr/>
      <dgm:t>
        <a:bodyPr/>
        <a:lstStyle/>
        <a:p>
          <a:pPr rtl="0"/>
          <a:r>
            <a:rPr lang="en-IN" sz="2100">
              <a:latin typeface="Calibri (Body)"/>
            </a:rPr>
            <a:t>Outsourcing Risks</a:t>
          </a:r>
        </a:p>
      </dgm:t>
    </dgm:pt>
    <dgm:pt modelId="{DC71E8DA-616E-49C0-B310-1B5ABB95DFB5}" type="parTrans" cxnId="{CD7AE611-4C04-4E1C-A6F2-AF84F8964773}">
      <dgm:prSet/>
      <dgm:spPr/>
      <dgm:t>
        <a:bodyPr/>
        <a:lstStyle/>
        <a:p>
          <a:endParaRPr lang="en-IN"/>
        </a:p>
      </dgm:t>
    </dgm:pt>
    <dgm:pt modelId="{7DF02189-0D5B-42DC-96E6-725CF1A878BF}" type="sibTrans" cxnId="{CD7AE611-4C04-4E1C-A6F2-AF84F8964773}">
      <dgm:prSet/>
      <dgm:spPr/>
      <dgm:t>
        <a:bodyPr/>
        <a:lstStyle/>
        <a:p>
          <a:endParaRPr lang="en-IN"/>
        </a:p>
      </dgm:t>
    </dgm:pt>
    <dgm:pt modelId="{DE4446AD-7E22-4D63-A0E2-301557C57FDB}">
      <dgm:prSet custT="1"/>
      <dgm:spPr/>
      <dgm:t>
        <a:bodyPr/>
        <a:lstStyle/>
        <a:p>
          <a:pPr rtl="0"/>
          <a:r>
            <a:rPr lang="en-IN" sz="2100" b="0">
              <a:latin typeface="Calibri (Body)"/>
            </a:rPr>
            <a:t>Unrealistic expectations</a:t>
          </a:r>
        </a:p>
      </dgm:t>
    </dgm:pt>
    <dgm:pt modelId="{3DADEB1F-06C4-476A-9225-2D34EB188275}" type="parTrans" cxnId="{476BC1C9-7226-40C1-BC98-56A90AF9BE90}">
      <dgm:prSet/>
      <dgm:spPr/>
      <dgm:t>
        <a:bodyPr/>
        <a:lstStyle/>
        <a:p>
          <a:endParaRPr lang="en-IN"/>
        </a:p>
      </dgm:t>
    </dgm:pt>
    <dgm:pt modelId="{0A4D0DE6-20C1-41D1-AB97-C2771426FC2E}" type="sibTrans" cxnId="{476BC1C9-7226-40C1-BC98-56A90AF9BE90}">
      <dgm:prSet/>
      <dgm:spPr/>
      <dgm:t>
        <a:bodyPr/>
        <a:lstStyle/>
        <a:p>
          <a:endParaRPr lang="en-IN"/>
        </a:p>
      </dgm:t>
    </dgm:pt>
    <dgm:pt modelId="{98220AD4-D2FC-4E4D-881B-A4DEA48A4DA5}">
      <dgm:prSet custT="1"/>
      <dgm:spPr/>
      <dgm:t>
        <a:bodyPr/>
        <a:lstStyle/>
        <a:p>
          <a:pPr rtl="0"/>
          <a:r>
            <a:rPr lang="en-IN" sz="2100" b="0">
              <a:latin typeface="Calibri (Body)"/>
            </a:rPr>
            <a:t>Indistinct leadership</a:t>
          </a:r>
        </a:p>
      </dgm:t>
    </dgm:pt>
    <dgm:pt modelId="{688C8F0D-95CD-4271-9DD9-2FF0596D228B}" type="parTrans" cxnId="{F43884DB-D998-4F94-A65D-3EC9EC833F06}">
      <dgm:prSet/>
      <dgm:spPr/>
      <dgm:t>
        <a:bodyPr/>
        <a:lstStyle/>
        <a:p>
          <a:endParaRPr lang="en-IN"/>
        </a:p>
      </dgm:t>
    </dgm:pt>
    <dgm:pt modelId="{9D6471CA-23B8-43B2-AB86-17DF79080F49}" type="sibTrans" cxnId="{F43884DB-D998-4F94-A65D-3EC9EC833F06}">
      <dgm:prSet/>
      <dgm:spPr/>
      <dgm:t>
        <a:bodyPr/>
        <a:lstStyle/>
        <a:p>
          <a:endParaRPr lang="en-IN"/>
        </a:p>
      </dgm:t>
    </dgm:pt>
    <dgm:pt modelId="{3DB79864-60EF-4DD4-B625-CF73AC0AFF7A}">
      <dgm:prSet custT="1"/>
      <dgm:spPr/>
      <dgm:t>
        <a:bodyPr lIns="0" rIns="0"/>
        <a:lstStyle/>
        <a:p>
          <a:pPr rtl="0"/>
          <a:r>
            <a:rPr lang="en-IN" sz="2100" b="0">
              <a:latin typeface="Calibri (Body)"/>
            </a:rPr>
            <a:t>Confidentiality of information</a:t>
          </a:r>
        </a:p>
      </dgm:t>
    </dgm:pt>
    <dgm:pt modelId="{897C7047-6717-44F7-9D16-D85694621BCA}" type="parTrans" cxnId="{54F2B750-22BC-478C-8E5B-C4592F42A93A}">
      <dgm:prSet/>
      <dgm:spPr/>
      <dgm:t>
        <a:bodyPr/>
        <a:lstStyle/>
        <a:p>
          <a:endParaRPr lang="en-IN"/>
        </a:p>
      </dgm:t>
    </dgm:pt>
    <dgm:pt modelId="{8814BEE9-2FAD-411F-8FFD-2E278CC36BFC}" type="sibTrans" cxnId="{54F2B750-22BC-478C-8E5B-C4592F42A93A}">
      <dgm:prSet/>
      <dgm:spPr/>
      <dgm:t>
        <a:bodyPr/>
        <a:lstStyle/>
        <a:p>
          <a:endParaRPr lang="en-IN"/>
        </a:p>
      </dgm:t>
    </dgm:pt>
    <dgm:pt modelId="{BA171D43-8A57-468A-AF67-A77978F7729C}">
      <dgm:prSet custT="1"/>
      <dgm:spPr/>
      <dgm:t>
        <a:bodyPr/>
        <a:lstStyle/>
        <a:p>
          <a:pPr rtl="0"/>
          <a:r>
            <a:rPr lang="en-IN" sz="2100" b="0">
              <a:solidFill>
                <a:schemeClr val="tx1"/>
              </a:solidFill>
              <a:latin typeface="Calibri (Body)"/>
            </a:rPr>
            <a:t>Quality of Software</a:t>
          </a:r>
        </a:p>
      </dgm:t>
    </dgm:pt>
    <dgm:pt modelId="{B26E9C9E-CA52-4CDA-94D8-2EE0B6809AC7}" type="parTrans" cxnId="{302AA5D5-FCF4-4593-AA6E-F417C2F043AF}">
      <dgm:prSet/>
      <dgm:spPr/>
      <dgm:t>
        <a:bodyPr/>
        <a:lstStyle/>
        <a:p>
          <a:endParaRPr lang="en-IN"/>
        </a:p>
      </dgm:t>
    </dgm:pt>
    <dgm:pt modelId="{B648BD77-3873-44C7-AF9E-027D26FCEE19}" type="sibTrans" cxnId="{302AA5D5-FCF4-4593-AA6E-F417C2F043AF}">
      <dgm:prSet/>
      <dgm:spPr/>
      <dgm:t>
        <a:bodyPr/>
        <a:lstStyle/>
        <a:p>
          <a:endParaRPr lang="en-IN"/>
        </a:p>
      </dgm:t>
    </dgm:pt>
    <dgm:pt modelId="{CEAB0EC2-81D8-4954-B2EF-4FFDDCF63A15}">
      <dgm:prSet custT="1"/>
      <dgm:spPr/>
      <dgm:t>
        <a:bodyPr/>
        <a:lstStyle/>
        <a:p>
          <a:pPr rtl="0"/>
          <a:r>
            <a:rPr lang="en-IN" sz="2100" b="0">
              <a:latin typeface="Calibri (Body)"/>
            </a:rPr>
            <a:t>Inadequate technical skills</a:t>
          </a:r>
        </a:p>
      </dgm:t>
    </dgm:pt>
    <dgm:pt modelId="{6F69A023-830E-4C09-8633-EAFB8ABDA04C}" type="parTrans" cxnId="{BABB01ED-A751-44C8-971A-70443C9E298D}">
      <dgm:prSet/>
      <dgm:spPr/>
      <dgm:t>
        <a:bodyPr/>
        <a:lstStyle/>
        <a:p>
          <a:endParaRPr lang="en-IN"/>
        </a:p>
      </dgm:t>
    </dgm:pt>
    <dgm:pt modelId="{87A2DA2C-6061-4671-A414-97560DE86198}" type="sibTrans" cxnId="{BABB01ED-A751-44C8-971A-70443C9E298D}">
      <dgm:prSet/>
      <dgm:spPr/>
      <dgm:t>
        <a:bodyPr/>
        <a:lstStyle/>
        <a:p>
          <a:endParaRPr lang="en-IN"/>
        </a:p>
      </dgm:t>
    </dgm:pt>
    <dgm:pt modelId="{B564875E-E74E-42EE-A29F-C8E97D90B7E8}">
      <dgm:prSet/>
      <dgm:spPr/>
      <dgm:t>
        <a:bodyPr/>
        <a:lstStyle/>
        <a:p>
          <a:pPr rtl="0"/>
          <a:endParaRPr lang="en-IN"/>
        </a:p>
      </dgm:t>
    </dgm:pt>
    <dgm:pt modelId="{59515747-1FE5-4742-8127-38D17F2160BA}" type="parTrans" cxnId="{85EF22B6-11B2-42C3-920F-5A08C866A579}">
      <dgm:prSet/>
      <dgm:spPr/>
      <dgm:t>
        <a:bodyPr/>
        <a:lstStyle/>
        <a:p>
          <a:endParaRPr lang="en-IN"/>
        </a:p>
      </dgm:t>
    </dgm:pt>
    <dgm:pt modelId="{D4AEB2D9-20A8-49BC-BD39-8FC45BED4BAA}" type="sibTrans" cxnId="{85EF22B6-11B2-42C3-920F-5A08C866A579}">
      <dgm:prSet/>
      <dgm:spPr/>
      <dgm:t>
        <a:bodyPr/>
        <a:lstStyle/>
        <a:p>
          <a:endParaRPr lang="en-IN"/>
        </a:p>
      </dgm:t>
    </dgm:pt>
    <dgm:pt modelId="{1DF9FBC4-2B03-47A7-BDE2-DBF49687ADD4}" type="pres">
      <dgm:prSet presAssocID="{958BFC28-A14D-4E50-A4A1-103956E55CAB}" presName="Name0" presStyleCnt="0">
        <dgm:presLayoutVars>
          <dgm:chMax val="1"/>
          <dgm:dir/>
          <dgm:animLvl val="ctr"/>
          <dgm:resizeHandles val="exact"/>
        </dgm:presLayoutVars>
      </dgm:prSet>
      <dgm:spPr/>
    </dgm:pt>
    <dgm:pt modelId="{8EF678E4-5BE4-4EAB-9B7C-1AB57C4C2E42}" type="pres">
      <dgm:prSet presAssocID="{1ABEC392-04A7-432F-858C-204548380E9A}" presName="centerShape" presStyleLbl="node0" presStyleIdx="0" presStyleCnt="1" custScaleX="112638" custScaleY="111084" custLinFactNeighborX="235" custLinFactNeighborY="1961"/>
      <dgm:spPr/>
    </dgm:pt>
    <dgm:pt modelId="{0C861150-AEAB-4D18-8D4E-9FC14FC974B4}" type="pres">
      <dgm:prSet presAssocID="{DE4446AD-7E22-4D63-A0E2-301557C57FDB}" presName="node" presStyleLbl="node1" presStyleIdx="0" presStyleCnt="5" custScaleX="162916" custScaleY="108654" custRadScaleRad="93294" custRadScaleInc="2895">
        <dgm:presLayoutVars>
          <dgm:bulletEnabled val="1"/>
        </dgm:presLayoutVars>
      </dgm:prSet>
      <dgm:spPr/>
    </dgm:pt>
    <dgm:pt modelId="{C60E20BB-2176-48D9-BED1-6FC80EEA3A5C}" type="pres">
      <dgm:prSet presAssocID="{DE4446AD-7E22-4D63-A0E2-301557C57FDB}" presName="dummy" presStyleCnt="0"/>
      <dgm:spPr/>
    </dgm:pt>
    <dgm:pt modelId="{2730DE66-D428-48D5-B1FD-E5C3C5623CE3}" type="pres">
      <dgm:prSet presAssocID="{0A4D0DE6-20C1-41D1-AB97-C2771426FC2E}" presName="sibTrans" presStyleLbl="sibTrans2D1" presStyleIdx="0" presStyleCnt="5"/>
      <dgm:spPr/>
    </dgm:pt>
    <dgm:pt modelId="{7E8E1152-53DC-4130-BCD4-65990FCA752A}" type="pres">
      <dgm:prSet presAssocID="{98220AD4-D2FC-4E4D-881B-A4DEA48A4DA5}" presName="node" presStyleLbl="node1" presStyleIdx="1" presStyleCnt="5" custScaleX="154431" custScaleY="141956" custRadScaleRad="111809" custRadScaleInc="8150">
        <dgm:presLayoutVars>
          <dgm:bulletEnabled val="1"/>
        </dgm:presLayoutVars>
      </dgm:prSet>
      <dgm:spPr/>
    </dgm:pt>
    <dgm:pt modelId="{C2CD9B7E-D7B1-4DD0-BA11-131429A0986F}" type="pres">
      <dgm:prSet presAssocID="{98220AD4-D2FC-4E4D-881B-A4DEA48A4DA5}" presName="dummy" presStyleCnt="0"/>
      <dgm:spPr/>
    </dgm:pt>
    <dgm:pt modelId="{67C501EF-970C-455F-8B64-4CCCFE379F42}" type="pres">
      <dgm:prSet presAssocID="{9D6471CA-23B8-43B2-AB86-17DF79080F49}" presName="sibTrans" presStyleLbl="sibTrans2D1" presStyleIdx="1" presStyleCnt="5"/>
      <dgm:spPr/>
    </dgm:pt>
    <dgm:pt modelId="{74D81517-56A2-46AD-9C55-8ABBA41E402C}" type="pres">
      <dgm:prSet presAssocID="{3DB79864-60EF-4DD4-B625-CF73AC0AFF7A}" presName="node" presStyleLbl="node1" presStyleIdx="2" presStyleCnt="5" custScaleX="169461" custScaleY="117473" custRadScaleRad="113043" custRadScaleInc="-34591">
        <dgm:presLayoutVars>
          <dgm:bulletEnabled val="1"/>
        </dgm:presLayoutVars>
      </dgm:prSet>
      <dgm:spPr/>
    </dgm:pt>
    <dgm:pt modelId="{1C11CF73-E950-42B0-BA06-10AB926B54B5}" type="pres">
      <dgm:prSet presAssocID="{3DB79864-60EF-4DD4-B625-CF73AC0AFF7A}" presName="dummy" presStyleCnt="0"/>
      <dgm:spPr/>
    </dgm:pt>
    <dgm:pt modelId="{28010E27-7F8A-4C97-9C2E-F1405814F048}" type="pres">
      <dgm:prSet presAssocID="{8814BEE9-2FAD-411F-8FFD-2E278CC36BFC}" presName="sibTrans" presStyleLbl="sibTrans2D1" presStyleIdx="2" presStyleCnt="5"/>
      <dgm:spPr/>
    </dgm:pt>
    <dgm:pt modelId="{E0F39357-884E-486A-BB72-F4A60AD082C6}" type="pres">
      <dgm:prSet presAssocID="{BA171D43-8A57-468A-AF67-A77978F7729C}" presName="node" presStyleLbl="node1" presStyleIdx="3" presStyleCnt="5" custScaleX="146653" custScaleY="109080" custRadScaleRad="108288" custRadScaleInc="34464">
        <dgm:presLayoutVars>
          <dgm:bulletEnabled val="1"/>
        </dgm:presLayoutVars>
      </dgm:prSet>
      <dgm:spPr/>
    </dgm:pt>
    <dgm:pt modelId="{EAD50520-3344-4CC0-A8C6-8A6BC79CB81D}" type="pres">
      <dgm:prSet presAssocID="{BA171D43-8A57-468A-AF67-A77978F7729C}" presName="dummy" presStyleCnt="0"/>
      <dgm:spPr/>
    </dgm:pt>
    <dgm:pt modelId="{658C2FC6-D75E-4C8B-BEA0-9AF7F69AE8B6}" type="pres">
      <dgm:prSet presAssocID="{B648BD77-3873-44C7-AF9E-027D26FCEE19}" presName="sibTrans" presStyleLbl="sibTrans2D1" presStyleIdx="3" presStyleCnt="5"/>
      <dgm:spPr/>
    </dgm:pt>
    <dgm:pt modelId="{4398B27E-1D14-416C-9E38-0C5CECA42646}" type="pres">
      <dgm:prSet presAssocID="{CEAB0EC2-81D8-4954-B2EF-4FFDDCF63A15}" presName="node" presStyleLbl="node1" presStyleIdx="4" presStyleCnt="5" custScaleX="147919" custScaleY="126204" custRadScaleRad="108814" custRadScaleInc="-6258">
        <dgm:presLayoutVars>
          <dgm:bulletEnabled val="1"/>
        </dgm:presLayoutVars>
      </dgm:prSet>
      <dgm:spPr/>
    </dgm:pt>
    <dgm:pt modelId="{94EC4F86-8204-4823-B68B-78473E367749}" type="pres">
      <dgm:prSet presAssocID="{CEAB0EC2-81D8-4954-B2EF-4FFDDCF63A15}" presName="dummy" presStyleCnt="0"/>
      <dgm:spPr/>
    </dgm:pt>
    <dgm:pt modelId="{317CD6A6-8469-4048-B110-0F92756B554B}" type="pres">
      <dgm:prSet presAssocID="{87A2DA2C-6061-4671-A414-97560DE86198}" presName="sibTrans" presStyleLbl="sibTrans2D1" presStyleIdx="4" presStyleCnt="5"/>
      <dgm:spPr/>
    </dgm:pt>
  </dgm:ptLst>
  <dgm:cxnLst>
    <dgm:cxn modelId="{F8F1AD01-4A6F-4756-ABB4-5D40795002C7}" type="presOf" srcId="{958BFC28-A14D-4E50-A4A1-103956E55CAB}" destId="{1DF9FBC4-2B03-47A7-BDE2-DBF49687ADD4}" srcOrd="0" destOrd="0" presId="urn:microsoft.com/office/officeart/2005/8/layout/radial6#1"/>
    <dgm:cxn modelId="{CD7AE611-4C04-4E1C-A6F2-AF84F8964773}" srcId="{958BFC28-A14D-4E50-A4A1-103956E55CAB}" destId="{1ABEC392-04A7-432F-858C-204548380E9A}" srcOrd="0" destOrd="0" parTransId="{DC71E8DA-616E-49C0-B310-1B5ABB95DFB5}" sibTransId="{7DF02189-0D5B-42DC-96E6-725CF1A878BF}"/>
    <dgm:cxn modelId="{3D903A24-9D17-461F-A88C-16EE3103264A}" type="presOf" srcId="{DE4446AD-7E22-4D63-A0E2-301557C57FDB}" destId="{0C861150-AEAB-4D18-8D4E-9FC14FC974B4}" srcOrd="0" destOrd="0" presId="urn:microsoft.com/office/officeart/2005/8/layout/radial6#1"/>
    <dgm:cxn modelId="{2B387324-AC86-49C1-B0ED-290A0A77AC82}" type="presOf" srcId="{BA171D43-8A57-468A-AF67-A77978F7729C}" destId="{E0F39357-884E-486A-BB72-F4A60AD082C6}" srcOrd="0" destOrd="0" presId="urn:microsoft.com/office/officeart/2005/8/layout/radial6#1"/>
    <dgm:cxn modelId="{2DEBAD25-C2A2-4E20-9127-5FD5E1026A4B}" type="presOf" srcId="{87A2DA2C-6061-4671-A414-97560DE86198}" destId="{317CD6A6-8469-4048-B110-0F92756B554B}" srcOrd="0" destOrd="0" presId="urn:microsoft.com/office/officeart/2005/8/layout/radial6#1"/>
    <dgm:cxn modelId="{0D80F427-900A-43FA-95CB-9A339197D930}" type="presOf" srcId="{B648BD77-3873-44C7-AF9E-027D26FCEE19}" destId="{658C2FC6-D75E-4C8B-BEA0-9AF7F69AE8B6}" srcOrd="0" destOrd="0" presId="urn:microsoft.com/office/officeart/2005/8/layout/radial6#1"/>
    <dgm:cxn modelId="{A151AF4E-CDC7-414D-8404-BA9127CD4FD0}" type="presOf" srcId="{0A4D0DE6-20C1-41D1-AB97-C2771426FC2E}" destId="{2730DE66-D428-48D5-B1FD-E5C3C5623CE3}" srcOrd="0" destOrd="0" presId="urn:microsoft.com/office/officeart/2005/8/layout/radial6#1"/>
    <dgm:cxn modelId="{54F2B750-22BC-478C-8E5B-C4592F42A93A}" srcId="{1ABEC392-04A7-432F-858C-204548380E9A}" destId="{3DB79864-60EF-4DD4-B625-CF73AC0AFF7A}" srcOrd="2" destOrd="0" parTransId="{897C7047-6717-44F7-9D16-D85694621BCA}" sibTransId="{8814BEE9-2FAD-411F-8FFD-2E278CC36BFC}"/>
    <dgm:cxn modelId="{2058A356-E43F-40FA-967B-F50EB93A4166}" type="presOf" srcId="{3DB79864-60EF-4DD4-B625-CF73AC0AFF7A}" destId="{74D81517-56A2-46AD-9C55-8ABBA41E402C}" srcOrd="0" destOrd="0" presId="urn:microsoft.com/office/officeart/2005/8/layout/radial6#1"/>
    <dgm:cxn modelId="{A783EF85-D77B-4A6A-B009-D77CBB2FF2EF}" type="presOf" srcId="{CEAB0EC2-81D8-4954-B2EF-4FFDDCF63A15}" destId="{4398B27E-1D14-416C-9E38-0C5CECA42646}" srcOrd="0" destOrd="0" presId="urn:microsoft.com/office/officeart/2005/8/layout/radial6#1"/>
    <dgm:cxn modelId="{7D5A4F88-AAA8-44A9-830B-892D89FB2397}" type="presOf" srcId="{98220AD4-D2FC-4E4D-881B-A4DEA48A4DA5}" destId="{7E8E1152-53DC-4130-BCD4-65990FCA752A}" srcOrd="0" destOrd="0" presId="urn:microsoft.com/office/officeart/2005/8/layout/radial6#1"/>
    <dgm:cxn modelId="{388DC0A4-2A20-4CBD-AA54-5D50DA122518}" type="presOf" srcId="{9D6471CA-23B8-43B2-AB86-17DF79080F49}" destId="{67C501EF-970C-455F-8B64-4CCCFE379F42}" srcOrd="0" destOrd="0" presId="urn:microsoft.com/office/officeart/2005/8/layout/radial6#1"/>
    <dgm:cxn modelId="{85EF22B6-11B2-42C3-920F-5A08C866A579}" srcId="{958BFC28-A14D-4E50-A4A1-103956E55CAB}" destId="{B564875E-E74E-42EE-A29F-C8E97D90B7E8}" srcOrd="1" destOrd="0" parTransId="{59515747-1FE5-4742-8127-38D17F2160BA}" sibTransId="{D4AEB2D9-20A8-49BC-BD39-8FC45BED4BAA}"/>
    <dgm:cxn modelId="{476BC1C9-7226-40C1-BC98-56A90AF9BE90}" srcId="{1ABEC392-04A7-432F-858C-204548380E9A}" destId="{DE4446AD-7E22-4D63-A0E2-301557C57FDB}" srcOrd="0" destOrd="0" parTransId="{3DADEB1F-06C4-476A-9225-2D34EB188275}" sibTransId="{0A4D0DE6-20C1-41D1-AB97-C2771426FC2E}"/>
    <dgm:cxn modelId="{302AA5D5-FCF4-4593-AA6E-F417C2F043AF}" srcId="{1ABEC392-04A7-432F-858C-204548380E9A}" destId="{BA171D43-8A57-468A-AF67-A77978F7729C}" srcOrd="3" destOrd="0" parTransId="{B26E9C9E-CA52-4CDA-94D8-2EE0B6809AC7}" sibTransId="{B648BD77-3873-44C7-AF9E-027D26FCEE19}"/>
    <dgm:cxn modelId="{F43884DB-D998-4F94-A65D-3EC9EC833F06}" srcId="{1ABEC392-04A7-432F-858C-204548380E9A}" destId="{98220AD4-D2FC-4E4D-881B-A4DEA48A4DA5}" srcOrd="1" destOrd="0" parTransId="{688C8F0D-95CD-4271-9DD9-2FF0596D228B}" sibTransId="{9D6471CA-23B8-43B2-AB86-17DF79080F49}"/>
    <dgm:cxn modelId="{60D977DF-BE6A-4893-BF08-FF797E54CC88}" type="presOf" srcId="{1ABEC392-04A7-432F-858C-204548380E9A}" destId="{8EF678E4-5BE4-4EAB-9B7C-1AB57C4C2E42}" srcOrd="0" destOrd="0" presId="urn:microsoft.com/office/officeart/2005/8/layout/radial6#1"/>
    <dgm:cxn modelId="{BABB01ED-A751-44C8-971A-70443C9E298D}" srcId="{1ABEC392-04A7-432F-858C-204548380E9A}" destId="{CEAB0EC2-81D8-4954-B2EF-4FFDDCF63A15}" srcOrd="4" destOrd="0" parTransId="{6F69A023-830E-4C09-8633-EAFB8ABDA04C}" sibTransId="{87A2DA2C-6061-4671-A414-97560DE86198}"/>
    <dgm:cxn modelId="{F13B30F3-30A8-4784-BE50-A28D6169E791}" type="presOf" srcId="{8814BEE9-2FAD-411F-8FFD-2E278CC36BFC}" destId="{28010E27-7F8A-4C97-9C2E-F1405814F048}" srcOrd="0" destOrd="0" presId="urn:microsoft.com/office/officeart/2005/8/layout/radial6#1"/>
    <dgm:cxn modelId="{59ED53C2-A6D8-4E7C-86B6-F7772E245ECF}" type="presParOf" srcId="{1DF9FBC4-2B03-47A7-BDE2-DBF49687ADD4}" destId="{8EF678E4-5BE4-4EAB-9B7C-1AB57C4C2E42}" srcOrd="0" destOrd="0" presId="urn:microsoft.com/office/officeart/2005/8/layout/radial6#1"/>
    <dgm:cxn modelId="{10E5C014-1609-4E40-A6BD-2624A809C7F0}" type="presParOf" srcId="{1DF9FBC4-2B03-47A7-BDE2-DBF49687ADD4}" destId="{0C861150-AEAB-4D18-8D4E-9FC14FC974B4}" srcOrd="1" destOrd="0" presId="urn:microsoft.com/office/officeart/2005/8/layout/radial6#1"/>
    <dgm:cxn modelId="{1E8FEF88-6856-4085-AD58-C6839282FF23}" type="presParOf" srcId="{1DF9FBC4-2B03-47A7-BDE2-DBF49687ADD4}" destId="{C60E20BB-2176-48D9-BED1-6FC80EEA3A5C}" srcOrd="2" destOrd="0" presId="urn:microsoft.com/office/officeart/2005/8/layout/radial6#1"/>
    <dgm:cxn modelId="{026E8A62-6788-4344-A397-02373537D147}" type="presParOf" srcId="{1DF9FBC4-2B03-47A7-BDE2-DBF49687ADD4}" destId="{2730DE66-D428-48D5-B1FD-E5C3C5623CE3}" srcOrd="3" destOrd="0" presId="urn:microsoft.com/office/officeart/2005/8/layout/radial6#1"/>
    <dgm:cxn modelId="{74981745-A5E3-4DD3-976A-4EB7BF53861B}" type="presParOf" srcId="{1DF9FBC4-2B03-47A7-BDE2-DBF49687ADD4}" destId="{7E8E1152-53DC-4130-BCD4-65990FCA752A}" srcOrd="4" destOrd="0" presId="urn:microsoft.com/office/officeart/2005/8/layout/radial6#1"/>
    <dgm:cxn modelId="{72179652-9AEB-4638-9F3C-9ECE38AF7119}" type="presParOf" srcId="{1DF9FBC4-2B03-47A7-BDE2-DBF49687ADD4}" destId="{C2CD9B7E-D7B1-4DD0-BA11-131429A0986F}" srcOrd="5" destOrd="0" presId="urn:microsoft.com/office/officeart/2005/8/layout/radial6#1"/>
    <dgm:cxn modelId="{A6F90059-3781-4EB3-8E4D-5D016E10960B}" type="presParOf" srcId="{1DF9FBC4-2B03-47A7-BDE2-DBF49687ADD4}" destId="{67C501EF-970C-455F-8B64-4CCCFE379F42}" srcOrd="6" destOrd="0" presId="urn:microsoft.com/office/officeart/2005/8/layout/radial6#1"/>
    <dgm:cxn modelId="{82D9F57B-CE71-4448-BDC5-C93FE278DFAC}" type="presParOf" srcId="{1DF9FBC4-2B03-47A7-BDE2-DBF49687ADD4}" destId="{74D81517-56A2-46AD-9C55-8ABBA41E402C}" srcOrd="7" destOrd="0" presId="urn:microsoft.com/office/officeart/2005/8/layout/radial6#1"/>
    <dgm:cxn modelId="{D05F6763-7A2B-45C0-BFD8-AC797202247A}" type="presParOf" srcId="{1DF9FBC4-2B03-47A7-BDE2-DBF49687ADD4}" destId="{1C11CF73-E950-42B0-BA06-10AB926B54B5}" srcOrd="8" destOrd="0" presId="urn:microsoft.com/office/officeart/2005/8/layout/radial6#1"/>
    <dgm:cxn modelId="{8EC8CA1C-27BC-411B-80E4-B6AD79DFB22B}" type="presParOf" srcId="{1DF9FBC4-2B03-47A7-BDE2-DBF49687ADD4}" destId="{28010E27-7F8A-4C97-9C2E-F1405814F048}" srcOrd="9" destOrd="0" presId="urn:microsoft.com/office/officeart/2005/8/layout/radial6#1"/>
    <dgm:cxn modelId="{85F815F9-C2DA-402E-9CF4-3F168399DDF2}" type="presParOf" srcId="{1DF9FBC4-2B03-47A7-BDE2-DBF49687ADD4}" destId="{E0F39357-884E-486A-BB72-F4A60AD082C6}" srcOrd="10" destOrd="0" presId="urn:microsoft.com/office/officeart/2005/8/layout/radial6#1"/>
    <dgm:cxn modelId="{6BCC808F-8D09-4FF9-9CA0-25735E58ACE1}" type="presParOf" srcId="{1DF9FBC4-2B03-47A7-BDE2-DBF49687ADD4}" destId="{EAD50520-3344-4CC0-A8C6-8A6BC79CB81D}" srcOrd="11" destOrd="0" presId="urn:microsoft.com/office/officeart/2005/8/layout/radial6#1"/>
    <dgm:cxn modelId="{68E0F8AF-8FF0-45AD-A44B-CED90B7FC168}" type="presParOf" srcId="{1DF9FBC4-2B03-47A7-BDE2-DBF49687ADD4}" destId="{658C2FC6-D75E-4C8B-BEA0-9AF7F69AE8B6}" srcOrd="12" destOrd="0" presId="urn:microsoft.com/office/officeart/2005/8/layout/radial6#1"/>
    <dgm:cxn modelId="{E27055EC-FDCF-4B41-A63B-C4234A3952EC}" type="presParOf" srcId="{1DF9FBC4-2B03-47A7-BDE2-DBF49687ADD4}" destId="{4398B27E-1D14-416C-9E38-0C5CECA42646}" srcOrd="13" destOrd="0" presId="urn:microsoft.com/office/officeart/2005/8/layout/radial6#1"/>
    <dgm:cxn modelId="{F7A29EBB-D4D2-4717-984D-C6DC835AD6C3}" type="presParOf" srcId="{1DF9FBC4-2B03-47A7-BDE2-DBF49687ADD4}" destId="{94EC4F86-8204-4823-B68B-78473E367749}" srcOrd="14" destOrd="0" presId="urn:microsoft.com/office/officeart/2005/8/layout/radial6#1"/>
    <dgm:cxn modelId="{94E59719-33F8-4285-91AF-34ED2AAA2725}" type="presParOf" srcId="{1DF9FBC4-2B03-47A7-BDE2-DBF49687ADD4}" destId="{317CD6A6-8469-4048-B110-0F92756B554B}" srcOrd="15" destOrd="0" presId="urn:microsoft.com/office/officeart/2005/8/layout/radial6#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FB51A-0EBE-496F-B901-1926921296DB}">
      <dsp:nvSpPr>
        <dsp:cNvPr id="0" name=""/>
        <dsp:cNvSpPr/>
      </dsp:nvSpPr>
      <dsp:spPr bwMode="white">
        <a:xfrm>
          <a:off x="1751243" y="6289"/>
          <a:ext cx="4750956" cy="4750956"/>
        </a:xfrm>
        <a:prstGeom prst="circularArrow">
          <a:avLst>
            <a:gd name="adj1" fmla="val 5000"/>
            <a:gd name="adj2" fmla="val 360000"/>
            <a:gd name="adj3" fmla="val 13725539"/>
            <a:gd name="adj4" fmla="val 17353341"/>
            <a:gd name="adj5" fmla="val 5500"/>
          </a:avLst>
        </a:prstGeom>
        <a:solidFill>
          <a:schemeClr val="accent1">
            <a:tint val="40000"/>
            <a:hueOff val="0"/>
            <a:satOff val="0"/>
            <a:lumOff val="0"/>
            <a:alphaOff val="0"/>
          </a:schemeClr>
        </a:solidFill>
        <a:ln>
          <a:noFill/>
        </a:ln>
        <a:effectLst/>
      </dsp:spPr>
      <dsp:style>
        <a:lnRef idx="0">
          <a:schemeClr val="accent1"/>
        </a:lnRef>
        <a:fillRef idx="1">
          <a:schemeClr val="accent1">
            <a:tint val="40000"/>
          </a:schemeClr>
        </a:fillRef>
        <a:effectRef idx="0">
          <a:scrgbClr r="0" g="0" b="0"/>
        </a:effectRef>
        <a:fontRef idx="minor"/>
      </dsp:style>
    </dsp:sp>
    <dsp:sp modelId="{9FE0E875-A08F-4011-BC61-7D44C21691B5}">
      <dsp:nvSpPr>
        <dsp:cNvPr id="0" name=""/>
        <dsp:cNvSpPr/>
      </dsp:nvSpPr>
      <dsp:spPr bwMode="white">
        <a:xfrm>
          <a:off x="2991476" y="0"/>
          <a:ext cx="2270490" cy="1135245"/>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u="none" kern="1200">
              <a:solidFill>
                <a:schemeClr val="tx1"/>
              </a:solidFill>
            </a:rPr>
            <a:t>Define Goal of the Policy</a:t>
          </a:r>
          <a:endParaRPr lang="en-IN" sz="2200" u="none" kern="1200">
            <a:solidFill>
              <a:schemeClr val="tx1"/>
            </a:solidFill>
          </a:endParaRPr>
        </a:p>
      </dsp:txBody>
      <dsp:txXfrm>
        <a:off x="2991476" y="0"/>
        <a:ext cx="2270490" cy="1135245"/>
      </dsp:txXfrm>
    </dsp:sp>
    <dsp:sp modelId="{9D52FCB7-50B6-47D2-8967-00182A2A2C33}">
      <dsp:nvSpPr>
        <dsp:cNvPr id="0" name=""/>
        <dsp:cNvSpPr/>
      </dsp:nvSpPr>
      <dsp:spPr bwMode="white">
        <a:xfrm>
          <a:off x="4926128" y="1427406"/>
          <a:ext cx="2270490" cy="113524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u="none" kern="1200">
              <a:solidFill>
                <a:schemeClr val="tx1"/>
              </a:solidFill>
            </a:rPr>
            <a:t>Define What Policies Need to Be Written</a:t>
          </a:r>
          <a:endParaRPr lang="en-IN" sz="2200" u="none" kern="1200">
            <a:solidFill>
              <a:schemeClr val="tx1"/>
            </a:solidFill>
          </a:endParaRPr>
        </a:p>
      </dsp:txBody>
      <dsp:txXfrm>
        <a:off x="4926128" y="1427406"/>
        <a:ext cx="2270490" cy="1135245"/>
      </dsp:txXfrm>
    </dsp:sp>
    <dsp:sp modelId="{E769F6C5-DDF4-42EA-A3DE-75C8C45DB00B}">
      <dsp:nvSpPr>
        <dsp:cNvPr id="0" name=""/>
        <dsp:cNvSpPr/>
      </dsp:nvSpPr>
      <dsp:spPr bwMode="white">
        <a:xfrm>
          <a:off x="4661564" y="3295122"/>
          <a:ext cx="2270490" cy="1135245"/>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u="none" kern="1200">
              <a:solidFill>
                <a:schemeClr val="tx1"/>
              </a:solidFill>
            </a:rPr>
            <a:t>Perform a Risk Assessment/ Analysis or Audit</a:t>
          </a:r>
          <a:endParaRPr lang="en-IN" sz="2200" u="none" kern="1200">
            <a:solidFill>
              <a:schemeClr val="tx1"/>
            </a:solidFill>
          </a:endParaRPr>
        </a:p>
      </dsp:txBody>
      <dsp:txXfrm>
        <a:off x="4661564" y="3295122"/>
        <a:ext cx="2270490" cy="1135245"/>
      </dsp:txXfrm>
    </dsp:sp>
    <dsp:sp modelId="{A92ACAD3-0054-4E22-B93B-CAF1F9C116DC}">
      <dsp:nvSpPr>
        <dsp:cNvPr id="0" name=""/>
        <dsp:cNvSpPr/>
      </dsp:nvSpPr>
      <dsp:spPr bwMode="white">
        <a:xfrm>
          <a:off x="1233038" y="3213128"/>
          <a:ext cx="2270490" cy="1135245"/>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u="none" kern="1200">
              <a:solidFill>
                <a:schemeClr val="tx1"/>
              </a:solidFill>
            </a:rPr>
            <a:t>Review</a:t>
          </a:r>
          <a:endParaRPr lang="en-IN" sz="2200" u="none" kern="1200">
            <a:solidFill>
              <a:schemeClr val="tx1"/>
            </a:solidFill>
          </a:endParaRPr>
        </a:p>
      </dsp:txBody>
      <dsp:txXfrm>
        <a:off x="1233038" y="3213128"/>
        <a:ext cx="2270490" cy="1135245"/>
      </dsp:txXfrm>
    </dsp:sp>
    <dsp:sp modelId="{F1EF113C-85BD-4C96-96CF-1969791E4838}">
      <dsp:nvSpPr>
        <dsp:cNvPr id="0" name=""/>
        <dsp:cNvSpPr/>
      </dsp:nvSpPr>
      <dsp:spPr bwMode="white">
        <a:xfrm>
          <a:off x="1034430" y="1421877"/>
          <a:ext cx="2270490" cy="1135245"/>
        </a:xfrm>
        <a:prstGeom prst="roundRect">
          <a:avLst/>
        </a:prstGeom>
        <a:solidFill>
          <a:srgbClr val="CC6600"/>
        </a:solidFill>
        <a:ln w="25400" cap="flat"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u="none" kern="1200">
              <a:solidFill>
                <a:schemeClr val="tx1"/>
              </a:solidFill>
            </a:rPr>
            <a:t>Approval, and Enforcement</a:t>
          </a:r>
          <a:endParaRPr lang="en-IN" sz="2200" u="none" kern="1200">
            <a:solidFill>
              <a:schemeClr val="tx1"/>
            </a:solidFill>
          </a:endParaRPr>
        </a:p>
      </dsp:txBody>
      <dsp:txXfrm>
        <a:off x="1034430" y="1421877"/>
        <a:ext cx="2270490" cy="1135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59965-38D5-4C1A-A65C-357F40BFC29D}">
      <dsp:nvSpPr>
        <dsp:cNvPr id="0" name=""/>
        <dsp:cNvSpPr/>
      </dsp:nvSpPr>
      <dsp:spPr>
        <a:xfrm>
          <a:off x="4236259" y="1571633"/>
          <a:ext cx="3317864" cy="1184386"/>
        </a:xfrm>
        <a:custGeom>
          <a:avLst/>
          <a:gdLst/>
          <a:ahLst/>
          <a:cxnLst/>
          <a:rect l="0" t="0" r="0" b="0"/>
          <a:pathLst>
            <a:path>
              <a:moveTo>
                <a:pt x="0" y="0"/>
              </a:moveTo>
              <a:lnTo>
                <a:pt x="0" y="992443"/>
              </a:lnTo>
              <a:lnTo>
                <a:pt x="3317864" y="992443"/>
              </a:lnTo>
              <a:lnTo>
                <a:pt x="3317864" y="11843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FFAF44-6D3A-4E0A-B49D-79858B3EC54C}">
      <dsp:nvSpPr>
        <dsp:cNvPr id="0" name=""/>
        <dsp:cNvSpPr/>
      </dsp:nvSpPr>
      <dsp:spPr>
        <a:xfrm>
          <a:off x="4236259" y="1571633"/>
          <a:ext cx="1105954" cy="1184386"/>
        </a:xfrm>
        <a:custGeom>
          <a:avLst/>
          <a:gdLst/>
          <a:ahLst/>
          <a:cxnLst/>
          <a:rect l="0" t="0" r="0" b="0"/>
          <a:pathLst>
            <a:path>
              <a:moveTo>
                <a:pt x="0" y="0"/>
              </a:moveTo>
              <a:lnTo>
                <a:pt x="0" y="992443"/>
              </a:lnTo>
              <a:lnTo>
                <a:pt x="1105954" y="992443"/>
              </a:lnTo>
              <a:lnTo>
                <a:pt x="1105954" y="11843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D6DDF-F567-429F-98D2-4BFC73520B10}">
      <dsp:nvSpPr>
        <dsp:cNvPr id="0" name=""/>
        <dsp:cNvSpPr/>
      </dsp:nvSpPr>
      <dsp:spPr>
        <a:xfrm>
          <a:off x="3130304" y="1571633"/>
          <a:ext cx="1105954" cy="1184386"/>
        </a:xfrm>
        <a:custGeom>
          <a:avLst/>
          <a:gdLst/>
          <a:ahLst/>
          <a:cxnLst/>
          <a:rect l="0" t="0" r="0" b="0"/>
          <a:pathLst>
            <a:path>
              <a:moveTo>
                <a:pt x="1105954" y="0"/>
              </a:moveTo>
              <a:lnTo>
                <a:pt x="1105954" y="992443"/>
              </a:lnTo>
              <a:lnTo>
                <a:pt x="0" y="992443"/>
              </a:lnTo>
              <a:lnTo>
                <a:pt x="0" y="11843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FE745-A389-4357-966A-322A52B60047}">
      <dsp:nvSpPr>
        <dsp:cNvPr id="0" name=""/>
        <dsp:cNvSpPr/>
      </dsp:nvSpPr>
      <dsp:spPr>
        <a:xfrm>
          <a:off x="918394" y="1571633"/>
          <a:ext cx="3317864" cy="1184386"/>
        </a:xfrm>
        <a:custGeom>
          <a:avLst/>
          <a:gdLst/>
          <a:ahLst/>
          <a:cxnLst/>
          <a:rect l="0" t="0" r="0" b="0"/>
          <a:pathLst>
            <a:path>
              <a:moveTo>
                <a:pt x="3317864" y="0"/>
              </a:moveTo>
              <a:lnTo>
                <a:pt x="3317864" y="992443"/>
              </a:lnTo>
              <a:lnTo>
                <a:pt x="0" y="992443"/>
              </a:lnTo>
              <a:lnTo>
                <a:pt x="0" y="11843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760BD2-71F0-4325-A10E-BE80EC16B664}">
      <dsp:nvSpPr>
        <dsp:cNvPr id="0" name=""/>
        <dsp:cNvSpPr/>
      </dsp:nvSpPr>
      <dsp:spPr>
        <a:xfrm>
          <a:off x="3043226" y="199627"/>
          <a:ext cx="2386065" cy="1372005"/>
        </a:xfrm>
        <a:prstGeom prst="rect">
          <a:avLst/>
        </a:prstGeom>
        <a:solidFill>
          <a:srgbClr val="FFCC66"/>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IN" sz="2200" kern="1200">
              <a:solidFill>
                <a:schemeClr val="tx1"/>
              </a:solidFill>
            </a:rPr>
            <a:t>Basic Cloud Security Protection Measures</a:t>
          </a:r>
        </a:p>
      </dsp:txBody>
      <dsp:txXfrm>
        <a:off x="3043226" y="199627"/>
        <a:ext cx="2386065" cy="1372005"/>
      </dsp:txXfrm>
    </dsp:sp>
    <dsp:sp modelId="{5163311A-3572-4A15-8ED8-1F9867018B28}">
      <dsp:nvSpPr>
        <dsp:cNvPr id="0" name=""/>
        <dsp:cNvSpPr/>
      </dsp:nvSpPr>
      <dsp:spPr>
        <a:xfrm>
          <a:off x="4382" y="2756019"/>
          <a:ext cx="1828024" cy="1244509"/>
        </a:xfrm>
        <a:prstGeom prst="rect">
          <a:avLst/>
        </a:prstGeom>
        <a:solidFill>
          <a:schemeClr val="accent1">
            <a:lumMod val="60000"/>
            <a:lumOff val="4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IN" sz="2200" kern="1200">
              <a:solidFill>
                <a:schemeClr val="tx1"/>
              </a:solidFill>
            </a:rPr>
            <a:t>Ensure the safety of Data and Systems</a:t>
          </a:r>
        </a:p>
      </dsp:txBody>
      <dsp:txXfrm>
        <a:off x="4382" y="2756019"/>
        <a:ext cx="1828024" cy="1244509"/>
      </dsp:txXfrm>
    </dsp:sp>
    <dsp:sp modelId="{5316B935-A6E8-4F1B-8CBE-66C9F3D69F28}">
      <dsp:nvSpPr>
        <dsp:cNvPr id="0" name=""/>
        <dsp:cNvSpPr/>
      </dsp:nvSpPr>
      <dsp:spPr>
        <a:xfrm>
          <a:off x="2216292" y="2756019"/>
          <a:ext cx="1828024" cy="1244509"/>
        </a:xfrm>
        <a:prstGeom prst="rect">
          <a:avLst/>
        </a:prstGeom>
        <a:solidFill>
          <a:srgbClr val="33CCCC"/>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IN" sz="2200" kern="1200">
              <a:solidFill>
                <a:schemeClr val="tx1"/>
              </a:solidFill>
            </a:rPr>
            <a:t>Identify unusual Behaviours</a:t>
          </a:r>
        </a:p>
      </dsp:txBody>
      <dsp:txXfrm>
        <a:off x="2216292" y="2756019"/>
        <a:ext cx="1828024" cy="1244509"/>
      </dsp:txXfrm>
    </dsp:sp>
    <dsp:sp modelId="{B03D12F5-A56C-450C-A437-024298DAD3EA}">
      <dsp:nvSpPr>
        <dsp:cNvPr id="0" name=""/>
        <dsp:cNvSpPr/>
      </dsp:nvSpPr>
      <dsp:spPr>
        <a:xfrm>
          <a:off x="4428201" y="2756019"/>
          <a:ext cx="1828024" cy="1387388"/>
        </a:xfrm>
        <a:prstGeom prst="rect">
          <a:avLst/>
        </a:prstGeom>
        <a:solidFill>
          <a:srgbClr val="00B05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IN" sz="2200" kern="1200">
              <a:solidFill>
                <a:schemeClr val="tx1"/>
              </a:solidFill>
            </a:rPr>
            <a:t>Examine the latest security state</a:t>
          </a:r>
        </a:p>
      </dsp:txBody>
      <dsp:txXfrm>
        <a:off x="4428201" y="2756019"/>
        <a:ext cx="1828024" cy="1387388"/>
      </dsp:txXfrm>
    </dsp:sp>
    <dsp:sp modelId="{85A70BAD-CC92-4709-9349-BA26E0F44FA9}">
      <dsp:nvSpPr>
        <dsp:cNvPr id="0" name=""/>
        <dsp:cNvSpPr/>
      </dsp:nvSpPr>
      <dsp:spPr>
        <a:xfrm>
          <a:off x="6640111" y="2756019"/>
          <a:ext cx="1828024" cy="1387379"/>
        </a:xfrm>
        <a:prstGeom prst="rect">
          <a:avLst/>
        </a:prstGeom>
        <a:solidFill>
          <a:srgbClr val="FF990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IN" sz="2200" kern="1200">
              <a:solidFill>
                <a:schemeClr val="tx1"/>
              </a:solidFill>
            </a:rPr>
            <a:t>Keep track and react to unpredicted events</a:t>
          </a:r>
        </a:p>
      </dsp:txBody>
      <dsp:txXfrm>
        <a:off x="6640111" y="2756019"/>
        <a:ext cx="1828024" cy="13873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DA42E-26F6-4792-B5DA-DBD7B2EAFA4F}">
      <dsp:nvSpPr>
        <dsp:cNvPr id="0" name=""/>
        <dsp:cNvSpPr/>
      </dsp:nvSpPr>
      <dsp:spPr bwMode="white">
        <a:xfrm>
          <a:off x="51778" y="0"/>
          <a:ext cx="5072098" cy="5072098"/>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hemeClr val="lt1"/>
        </a:lnRef>
        <a:fillRef idx="1">
          <a:schemeClr val="accent1"/>
        </a:fillRef>
        <a:effectRef idx="0">
          <a:scrgbClr r="0" g="0" b="0"/>
        </a:effectRef>
        <a:fontRef idx="minor">
          <a:schemeClr val="lt1"/>
        </a:fontRef>
      </dsp:style>
    </dsp:sp>
    <dsp:sp modelId="{CBF293DB-8957-4F80-90DB-E2DA1A03BDCA}">
      <dsp:nvSpPr>
        <dsp:cNvPr id="0" name=""/>
        <dsp:cNvSpPr/>
      </dsp:nvSpPr>
      <dsp:spPr bwMode="white">
        <a:xfrm>
          <a:off x="2553919" y="288210"/>
          <a:ext cx="3852352" cy="52839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hemeClr val="accent1"/>
        </a:lnRef>
        <a:fillRef idx="1">
          <a:schemeClr val="lt1">
            <a:alpha val="90000"/>
          </a:schemeClr>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IN" sz="2000" kern="1200">
              <a:solidFill>
                <a:schemeClr val="dk1"/>
              </a:solidFill>
            </a:rPr>
            <a:t>Loss or theft of intellectual property</a:t>
          </a:r>
        </a:p>
      </dsp:txBody>
      <dsp:txXfrm>
        <a:off x="2553919" y="288210"/>
        <a:ext cx="3852352" cy="528392"/>
      </dsp:txXfrm>
    </dsp:sp>
    <dsp:sp modelId="{35B849F7-0374-41EF-B8D6-B6DC1B0B6385}">
      <dsp:nvSpPr>
        <dsp:cNvPr id="0" name=""/>
        <dsp:cNvSpPr/>
      </dsp:nvSpPr>
      <dsp:spPr bwMode="white">
        <a:xfrm>
          <a:off x="2552996" y="989676"/>
          <a:ext cx="3913872" cy="41900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hemeClr val="accent1"/>
        </a:lnRef>
        <a:fillRef idx="1">
          <a:schemeClr val="lt1">
            <a:alpha val="90000"/>
          </a:schemeClr>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60000"/>
            </a:lnSpc>
            <a:spcBef>
              <a:spcPct val="0"/>
            </a:spcBef>
            <a:spcAft>
              <a:spcPct val="35000"/>
            </a:spcAft>
            <a:buNone/>
          </a:pPr>
          <a:r>
            <a:rPr lang="en-IN" sz="1900" kern="1200">
              <a:solidFill>
                <a:schemeClr val="dk1"/>
              </a:solidFill>
            </a:rPr>
            <a:t>Compliance of violations and regulatory actions</a:t>
          </a:r>
        </a:p>
      </dsp:txBody>
      <dsp:txXfrm>
        <a:off x="2552996" y="989676"/>
        <a:ext cx="3913872" cy="419009"/>
      </dsp:txXfrm>
    </dsp:sp>
    <dsp:sp modelId="{3A178F6D-FB37-46AE-A77F-9D6A8851F31D}">
      <dsp:nvSpPr>
        <dsp:cNvPr id="0" name=""/>
        <dsp:cNvSpPr/>
      </dsp:nvSpPr>
      <dsp:spPr bwMode="white">
        <a:xfrm>
          <a:off x="2554529" y="1556425"/>
          <a:ext cx="3868342" cy="41530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hemeClr val="accent1"/>
        </a:lnRef>
        <a:fillRef idx="1">
          <a:schemeClr val="lt1">
            <a:alpha val="90000"/>
          </a:schemeClr>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IN" sz="2000" kern="1200">
              <a:solidFill>
                <a:schemeClr val="dk1"/>
              </a:solidFill>
            </a:rPr>
            <a:t> </a:t>
          </a:r>
          <a:r>
            <a:rPr lang="en-IN" sz="1900" kern="1200">
              <a:solidFill>
                <a:schemeClr val="dk1"/>
              </a:solidFill>
            </a:rPr>
            <a:t>Loss of control over under user actions</a:t>
          </a:r>
        </a:p>
      </dsp:txBody>
      <dsp:txXfrm>
        <a:off x="2554529" y="1556425"/>
        <a:ext cx="3868342" cy="415303"/>
      </dsp:txXfrm>
    </dsp:sp>
    <dsp:sp modelId="{F6FEEBBC-19F2-400E-AA5B-A8916CF0EC05}">
      <dsp:nvSpPr>
        <dsp:cNvPr id="0" name=""/>
        <dsp:cNvSpPr/>
      </dsp:nvSpPr>
      <dsp:spPr bwMode="white">
        <a:xfrm>
          <a:off x="2543501" y="2071244"/>
          <a:ext cx="3939521" cy="50168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hemeClr val="accent1"/>
        </a:lnRef>
        <a:fillRef idx="1">
          <a:schemeClr val="lt1">
            <a:alpha val="90000"/>
          </a:schemeClr>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50000"/>
            </a:lnSpc>
            <a:spcBef>
              <a:spcPct val="0"/>
            </a:spcBef>
            <a:spcAft>
              <a:spcPct val="35000"/>
            </a:spcAft>
            <a:buNone/>
          </a:pPr>
          <a:r>
            <a:rPr lang="en-IN" sz="1000" kern="1200">
              <a:solidFill>
                <a:schemeClr val="dk1"/>
              </a:solidFill>
            </a:rPr>
            <a:t> </a:t>
          </a:r>
          <a:r>
            <a:rPr lang="en-IN" sz="2000" kern="1200">
              <a:solidFill>
                <a:schemeClr val="dk1"/>
              </a:solidFill>
            </a:rPr>
            <a:t>Malware infections that unleash a targeted attack</a:t>
          </a:r>
        </a:p>
      </dsp:txBody>
      <dsp:txXfrm>
        <a:off x="2543501" y="2071244"/>
        <a:ext cx="3939521" cy="501688"/>
      </dsp:txXfrm>
    </dsp:sp>
    <dsp:sp modelId="{5A91BE2E-BE03-481A-A363-88FAD8E89FD1}">
      <dsp:nvSpPr>
        <dsp:cNvPr id="0" name=""/>
        <dsp:cNvSpPr/>
      </dsp:nvSpPr>
      <dsp:spPr bwMode="white">
        <a:xfrm>
          <a:off x="2515412" y="2640132"/>
          <a:ext cx="3940642" cy="48345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hemeClr val="accent1"/>
        </a:lnRef>
        <a:fillRef idx="1">
          <a:schemeClr val="lt1">
            <a:alpha val="90000"/>
          </a:schemeClr>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IN" sz="2000" kern="1200">
              <a:solidFill>
                <a:schemeClr val="dk1"/>
              </a:solidFill>
            </a:rPr>
            <a:t>Contractual breaches with customer or business partners</a:t>
          </a:r>
        </a:p>
      </dsp:txBody>
      <dsp:txXfrm>
        <a:off x="2515412" y="2640132"/>
        <a:ext cx="3940642" cy="483455"/>
      </dsp:txXfrm>
    </dsp:sp>
    <dsp:sp modelId="{6BD7C195-6C5B-4562-830C-B063EB9256BD}">
      <dsp:nvSpPr>
        <dsp:cNvPr id="0" name=""/>
        <dsp:cNvSpPr/>
      </dsp:nvSpPr>
      <dsp:spPr bwMode="white">
        <a:xfrm>
          <a:off x="2471728" y="3185916"/>
          <a:ext cx="4011261" cy="33173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hemeClr val="accent1"/>
        </a:lnRef>
        <a:fillRef idx="1">
          <a:schemeClr val="lt1">
            <a:alpha val="90000"/>
          </a:schemeClr>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IN" sz="2000" kern="1200">
              <a:solidFill>
                <a:schemeClr val="dk1"/>
              </a:solidFill>
            </a:rPr>
            <a:t>Diminished customer trust</a:t>
          </a:r>
        </a:p>
      </dsp:txBody>
      <dsp:txXfrm>
        <a:off x="2471728" y="3185916"/>
        <a:ext cx="4011261" cy="331735"/>
      </dsp:txXfrm>
    </dsp:sp>
    <dsp:sp modelId="{7B6DEEB9-DBBB-4890-8333-D9FD95E86378}">
      <dsp:nvSpPr>
        <dsp:cNvPr id="0" name=""/>
        <dsp:cNvSpPr/>
      </dsp:nvSpPr>
      <dsp:spPr bwMode="white">
        <a:xfrm>
          <a:off x="2448337" y="3623320"/>
          <a:ext cx="4011228" cy="4591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hemeClr val="accent1"/>
        </a:lnRef>
        <a:fillRef idx="1">
          <a:schemeClr val="lt1">
            <a:alpha val="90000"/>
          </a:schemeClr>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IN" sz="2000" kern="1200">
              <a:solidFill>
                <a:schemeClr val="dk1"/>
              </a:solidFill>
            </a:rPr>
            <a:t>Data breach requiring disclosure and notification to victims</a:t>
          </a:r>
        </a:p>
      </dsp:txBody>
      <dsp:txXfrm>
        <a:off x="2448337" y="3623320"/>
        <a:ext cx="4011228" cy="459104"/>
      </dsp:txXfrm>
    </dsp:sp>
    <dsp:sp modelId="{FAF4CD4B-0FFB-45C8-8F1C-3D6439A93871}">
      <dsp:nvSpPr>
        <dsp:cNvPr id="0" name=""/>
        <dsp:cNvSpPr/>
      </dsp:nvSpPr>
      <dsp:spPr bwMode="white">
        <a:xfrm>
          <a:off x="2469733" y="4190234"/>
          <a:ext cx="3989799" cy="383215"/>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hemeClr val="accent1"/>
        </a:lnRef>
        <a:fillRef idx="1">
          <a:schemeClr val="lt1">
            <a:alpha val="90000"/>
          </a:schemeClr>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IN" sz="2000" kern="1200">
              <a:solidFill>
                <a:schemeClr val="dk1"/>
              </a:solidFill>
            </a:rPr>
            <a:t> Increased customer churn</a:t>
          </a:r>
        </a:p>
      </dsp:txBody>
      <dsp:txXfrm>
        <a:off x="2469733" y="4190234"/>
        <a:ext cx="3989799" cy="383215"/>
      </dsp:txXfrm>
    </dsp:sp>
    <dsp:sp modelId="{838DE362-066E-4A4B-B840-2A74730B29D1}">
      <dsp:nvSpPr>
        <dsp:cNvPr id="0" name=""/>
        <dsp:cNvSpPr/>
      </dsp:nvSpPr>
      <dsp:spPr bwMode="white">
        <a:xfrm>
          <a:off x="2469733" y="4645554"/>
          <a:ext cx="3989799" cy="36342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hemeClr val="accent1"/>
        </a:lnRef>
        <a:fillRef idx="1">
          <a:schemeClr val="lt1">
            <a:alpha val="90000"/>
          </a:schemeClr>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IN" sz="1100" kern="1200">
              <a:solidFill>
                <a:schemeClr val="dk1"/>
              </a:solidFill>
            </a:rPr>
            <a:t> </a:t>
          </a:r>
          <a:r>
            <a:rPr lang="en-IN" sz="2000" kern="1200">
              <a:solidFill>
                <a:schemeClr val="dk1"/>
              </a:solidFill>
            </a:rPr>
            <a:t>Revenue losses</a:t>
          </a:r>
        </a:p>
      </dsp:txBody>
      <dsp:txXfrm>
        <a:off x="2469733" y="4645554"/>
        <a:ext cx="3989799" cy="363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0DE66-D428-48D5-B1FD-E5C3C5623CE3}">
      <dsp:nvSpPr>
        <dsp:cNvPr id="0" name=""/>
        <dsp:cNvSpPr/>
      </dsp:nvSpPr>
      <dsp:spPr bwMode="white">
        <a:xfrm>
          <a:off x="2315097" y="670816"/>
          <a:ext cx="4683281" cy="4683281"/>
        </a:xfrm>
        <a:prstGeom prst="blockArc">
          <a:avLst>
            <a:gd name="adj1" fmla="val 15741066"/>
            <a:gd name="adj2" fmla="val 20307256"/>
            <a:gd name="adj3" fmla="val 3962"/>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hemeClr val="lt1"/>
        </a:lnRef>
        <a:fillRef idx="2">
          <a:schemeClr val="accent3">
            <a:hueOff val="0"/>
            <a:satOff val="0"/>
            <a:lumOff val="0"/>
            <a:alpha val="100000"/>
          </a:schemeClr>
        </a:fillRef>
        <a:effectRef idx="1">
          <a:scrgbClr r="0" g="0" b="0"/>
        </a:effectRef>
        <a:fontRef idx="minor">
          <a:schemeClr val="dk1"/>
        </a:fontRef>
      </dsp:style>
    </dsp:sp>
    <dsp:sp modelId="{67C501EF-970C-455F-8B64-4CCCFE379F42}">
      <dsp:nvSpPr>
        <dsp:cNvPr id="0" name=""/>
        <dsp:cNvSpPr/>
      </dsp:nvSpPr>
      <dsp:spPr bwMode="white">
        <a:xfrm>
          <a:off x="2306666" y="649122"/>
          <a:ext cx="4683281" cy="4683281"/>
        </a:xfrm>
        <a:prstGeom prst="blockArc">
          <a:avLst>
            <a:gd name="adj1" fmla="val 20344134"/>
            <a:gd name="adj2" fmla="val 2971996"/>
            <a:gd name="adj3" fmla="val 3962"/>
          </a:avLst>
        </a:prstGeom>
        <a:gradFill rotWithShape="0">
          <a:gsLst>
            <a:gs pos="0">
              <a:schemeClr val="accent3">
                <a:hueOff val="2812566"/>
                <a:satOff val="-4220"/>
                <a:lumOff val="-686"/>
                <a:alphaOff val="0"/>
                <a:tint val="50000"/>
                <a:satMod val="300000"/>
              </a:schemeClr>
            </a:gs>
            <a:gs pos="35000">
              <a:schemeClr val="accent3">
                <a:hueOff val="2812566"/>
                <a:satOff val="-4220"/>
                <a:lumOff val="-686"/>
                <a:alphaOff val="0"/>
                <a:tint val="37000"/>
                <a:satMod val="300000"/>
              </a:schemeClr>
            </a:gs>
            <a:gs pos="100000">
              <a:schemeClr val="accent3">
                <a:hueOff val="2812566"/>
                <a:satOff val="-4220"/>
                <a:lumOff val="-686"/>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hemeClr val="lt1"/>
        </a:lnRef>
        <a:fillRef idx="2">
          <a:schemeClr val="accent3">
            <a:hueOff val="2820000"/>
            <a:satOff val="-4215"/>
            <a:lumOff val="-685"/>
            <a:alpha val="100000"/>
          </a:schemeClr>
        </a:fillRef>
        <a:effectRef idx="1">
          <a:scrgbClr r="0" g="0" b="0"/>
        </a:effectRef>
        <a:fontRef idx="minor">
          <a:schemeClr val="dk1"/>
        </a:fontRef>
      </dsp:style>
    </dsp:sp>
    <dsp:sp modelId="{28010E27-7F8A-4C97-9C2E-F1405814F048}">
      <dsp:nvSpPr>
        <dsp:cNvPr id="0" name=""/>
        <dsp:cNvSpPr/>
      </dsp:nvSpPr>
      <dsp:spPr bwMode="white">
        <a:xfrm>
          <a:off x="2068185" y="886921"/>
          <a:ext cx="4683281" cy="4683281"/>
        </a:xfrm>
        <a:prstGeom prst="blockArc">
          <a:avLst>
            <a:gd name="adj1" fmla="val 2437852"/>
            <a:gd name="adj2" fmla="val 8511730"/>
            <a:gd name="adj3" fmla="val 3962"/>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hemeClr val="lt1"/>
        </a:lnRef>
        <a:fillRef idx="2">
          <a:schemeClr val="accent3">
            <a:hueOff val="5640000"/>
            <a:satOff val="-8430"/>
            <a:lumOff val="-1372"/>
            <a:alpha val="100000"/>
          </a:schemeClr>
        </a:fillRef>
        <a:effectRef idx="1">
          <a:scrgbClr r="0" g="0" b="0"/>
        </a:effectRef>
        <a:fontRef idx="minor">
          <a:schemeClr val="dk1"/>
        </a:fontRef>
      </dsp:style>
    </dsp:sp>
    <dsp:sp modelId="{658C2FC6-D75E-4C8B-BEA0-9AF7F69AE8B6}">
      <dsp:nvSpPr>
        <dsp:cNvPr id="0" name=""/>
        <dsp:cNvSpPr/>
      </dsp:nvSpPr>
      <dsp:spPr bwMode="white">
        <a:xfrm>
          <a:off x="1786108" y="590208"/>
          <a:ext cx="4683281" cy="4683281"/>
        </a:xfrm>
        <a:prstGeom prst="blockArc">
          <a:avLst>
            <a:gd name="adj1" fmla="val 7862102"/>
            <a:gd name="adj2" fmla="val 11956463"/>
            <a:gd name="adj3" fmla="val 3962"/>
          </a:avLst>
        </a:prstGeom>
        <a:gradFill rotWithShape="0">
          <a:gsLst>
            <a:gs pos="0">
              <a:schemeClr val="accent3">
                <a:hueOff val="8437698"/>
                <a:satOff val="-12660"/>
                <a:lumOff val="-2059"/>
                <a:alphaOff val="0"/>
                <a:tint val="50000"/>
                <a:satMod val="300000"/>
              </a:schemeClr>
            </a:gs>
            <a:gs pos="35000">
              <a:schemeClr val="accent3">
                <a:hueOff val="8437698"/>
                <a:satOff val="-12660"/>
                <a:lumOff val="-2059"/>
                <a:alphaOff val="0"/>
                <a:tint val="37000"/>
                <a:satMod val="300000"/>
              </a:schemeClr>
            </a:gs>
            <a:gs pos="100000">
              <a:schemeClr val="accent3">
                <a:hueOff val="8437698"/>
                <a:satOff val="-12660"/>
                <a:lumOff val="-2059"/>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hemeClr val="lt1"/>
        </a:lnRef>
        <a:fillRef idx="2">
          <a:schemeClr val="accent3">
            <a:hueOff val="8460000"/>
            <a:satOff val="-12646"/>
            <a:lumOff val="-2058"/>
            <a:alpha val="100000"/>
          </a:schemeClr>
        </a:fillRef>
        <a:effectRef idx="1">
          <a:scrgbClr r="0" g="0" b="0"/>
        </a:effectRef>
        <a:fontRef idx="minor">
          <a:schemeClr val="dk1"/>
        </a:fontRef>
      </dsp:style>
    </dsp:sp>
    <dsp:sp modelId="{317CD6A6-8469-4048-B110-0F92756B554B}">
      <dsp:nvSpPr>
        <dsp:cNvPr id="0" name=""/>
        <dsp:cNvSpPr/>
      </dsp:nvSpPr>
      <dsp:spPr bwMode="white">
        <a:xfrm>
          <a:off x="1755204" y="673118"/>
          <a:ext cx="4683281" cy="4683281"/>
        </a:xfrm>
        <a:prstGeom prst="blockArc">
          <a:avLst>
            <a:gd name="adj1" fmla="val 12096668"/>
            <a:gd name="adj2" fmla="val 16630667"/>
            <a:gd name="adj3" fmla="val 3962"/>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hemeClr val="lt1"/>
        </a:lnRef>
        <a:fillRef idx="2">
          <a:schemeClr val="accent3">
            <a:hueOff val="11280000"/>
            <a:satOff val="-16862"/>
            <a:lumOff val="-2744"/>
            <a:alpha val="100000"/>
          </a:schemeClr>
        </a:fillRef>
        <a:effectRef idx="1">
          <a:scrgbClr r="0" g="0" b="0"/>
        </a:effectRef>
        <a:fontRef idx="minor">
          <a:schemeClr val="dk1"/>
        </a:fontRef>
      </dsp:style>
    </dsp:sp>
    <dsp:sp modelId="{8EF678E4-5BE4-4EAB-9B7C-1AB57C4C2E42}">
      <dsp:nvSpPr>
        <dsp:cNvPr id="0" name=""/>
        <dsp:cNvSpPr/>
      </dsp:nvSpPr>
      <dsp:spPr bwMode="white">
        <a:xfrm>
          <a:off x="3324226" y="1898803"/>
          <a:ext cx="2046889" cy="2046889"/>
        </a:xfrm>
        <a:prstGeom prst="ellips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p3d prstMaterial="dkEdge">
          <a:bevelT w="8200" h="38100"/>
        </a:sp3d>
      </dsp:spPr>
      <dsp:style>
        <a:lnRef idx="0">
          <a:schemeClr val="lt1"/>
        </a:lnRef>
        <a:fillRef idx="2">
          <a:schemeClr val="accent2"/>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IN" sz="2100" kern="1200">
              <a:latin typeface="Calibri (Body)"/>
            </a:rPr>
            <a:t>Outsourcing Risks</a:t>
          </a:r>
        </a:p>
      </dsp:txBody>
      <dsp:txXfrm>
        <a:off x="3324226" y="1898803"/>
        <a:ext cx="2046889" cy="2046889"/>
      </dsp:txXfrm>
    </dsp:sp>
    <dsp:sp modelId="{0C861150-AEAB-4D18-8D4E-9FC14FC974B4}">
      <dsp:nvSpPr>
        <dsp:cNvPr id="0" name=""/>
        <dsp:cNvSpPr/>
      </dsp:nvSpPr>
      <dsp:spPr bwMode="white">
        <a:xfrm>
          <a:off x="3651535" y="145649"/>
          <a:ext cx="1432822" cy="1432822"/>
        </a:xfrm>
        <a:prstGeom prst="ellips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p3d prstMaterial="dkEdge">
          <a:bevelT w="8200" h="38100"/>
        </a:sp3d>
      </dsp:spPr>
      <dsp:style>
        <a:lnRef idx="0">
          <a:schemeClr val="lt1"/>
        </a:lnRef>
        <a:fillRef idx="2">
          <a:schemeClr val="accent3">
            <a:hueOff val="0"/>
            <a:satOff val="0"/>
            <a:lumOff val="0"/>
            <a:alpha val="100000"/>
          </a:schemeClr>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IN" sz="2100" b="0" kern="1200">
              <a:latin typeface="Calibri (Body)"/>
            </a:rPr>
            <a:t>Unrealistic expectations</a:t>
          </a:r>
        </a:p>
      </dsp:txBody>
      <dsp:txXfrm>
        <a:off x="3651535" y="145649"/>
        <a:ext cx="1432822" cy="1432822"/>
      </dsp:txXfrm>
    </dsp:sp>
    <dsp:sp modelId="{7E8E1152-53DC-4130-BCD4-65990FCA752A}">
      <dsp:nvSpPr>
        <dsp:cNvPr id="0" name=""/>
        <dsp:cNvSpPr/>
      </dsp:nvSpPr>
      <dsp:spPr bwMode="white">
        <a:xfrm>
          <a:off x="5958421" y="1499237"/>
          <a:ext cx="1432822" cy="1432822"/>
        </a:xfrm>
        <a:prstGeom prst="ellipse">
          <a:avLst/>
        </a:prstGeom>
        <a:gradFill rotWithShape="0">
          <a:gsLst>
            <a:gs pos="0">
              <a:schemeClr val="accent3">
                <a:hueOff val="2812566"/>
                <a:satOff val="-4220"/>
                <a:lumOff val="-686"/>
                <a:alphaOff val="0"/>
                <a:tint val="50000"/>
                <a:satMod val="300000"/>
              </a:schemeClr>
            </a:gs>
            <a:gs pos="35000">
              <a:schemeClr val="accent3">
                <a:hueOff val="2812566"/>
                <a:satOff val="-4220"/>
                <a:lumOff val="-686"/>
                <a:alphaOff val="0"/>
                <a:tint val="37000"/>
                <a:satMod val="300000"/>
              </a:schemeClr>
            </a:gs>
            <a:gs pos="100000">
              <a:schemeClr val="accent3">
                <a:hueOff val="2812566"/>
                <a:satOff val="-4220"/>
                <a:lumOff val="-686"/>
                <a:alphaOff val="0"/>
                <a:tint val="15000"/>
                <a:satMod val="350000"/>
              </a:schemeClr>
            </a:gs>
          </a:gsLst>
          <a:lin ang="16200000" scaled="1"/>
        </a:gradFill>
        <a:ln>
          <a:noFill/>
        </a:ln>
        <a:effectLst>
          <a:outerShdw blurRad="40000" dist="20000" dir="5400000" rotWithShape="0">
            <a:srgbClr val="000000">
              <a:alpha val="38000"/>
            </a:srgbClr>
          </a:outerShdw>
        </a:effectLst>
        <a:sp3d prstMaterial="dkEdge">
          <a:bevelT w="8200" h="38100"/>
        </a:sp3d>
      </dsp:spPr>
      <dsp:style>
        <a:lnRef idx="0">
          <a:schemeClr val="lt1"/>
        </a:lnRef>
        <a:fillRef idx="2">
          <a:schemeClr val="accent3">
            <a:hueOff val="2820000"/>
            <a:satOff val="-4215"/>
            <a:lumOff val="-685"/>
            <a:alpha val="100000"/>
          </a:schemeClr>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IN" sz="2100" b="0" kern="1200">
              <a:latin typeface="Calibri (Body)"/>
            </a:rPr>
            <a:t>Indistinct leadership</a:t>
          </a:r>
        </a:p>
      </dsp:txBody>
      <dsp:txXfrm>
        <a:off x="5958421" y="1499237"/>
        <a:ext cx="1432822" cy="1432822"/>
      </dsp:txXfrm>
    </dsp:sp>
    <dsp:sp modelId="{74D81517-56A2-46AD-9C55-8ABBA41E402C}">
      <dsp:nvSpPr>
        <dsp:cNvPr id="0" name=""/>
        <dsp:cNvSpPr/>
      </dsp:nvSpPr>
      <dsp:spPr bwMode="white">
        <a:xfrm>
          <a:off x="5340046" y="3925024"/>
          <a:ext cx="1432822" cy="1432822"/>
        </a:xfrm>
        <a:prstGeom prst="ellipse">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a:sp3d prstMaterial="dkEdge">
          <a:bevelT w="8200" h="38100"/>
        </a:sp3d>
      </dsp:spPr>
      <dsp:style>
        <a:lnRef idx="0">
          <a:schemeClr val="lt1"/>
        </a:lnRef>
        <a:fillRef idx="2">
          <a:schemeClr val="accent3">
            <a:hueOff val="5640000"/>
            <a:satOff val="-8430"/>
            <a:lumOff val="-1372"/>
            <a:alpha val="100000"/>
          </a:schemeClr>
        </a:fillRef>
        <a:effectRef idx="1">
          <a:scrgbClr r="0" g="0" b="0"/>
        </a:effectRef>
        <a:fontRef idx="minor">
          <a:schemeClr val="dk1"/>
        </a:fontRef>
      </dsp:style>
      <dsp:txBody>
        <a:bodyPr spcFirstLastPara="0" vert="horz" wrap="square" lIns="0" tIns="26670" rIns="0" bIns="26670" numCol="1" spcCol="1270" anchor="ctr" anchorCtr="0">
          <a:noAutofit/>
        </a:bodyPr>
        <a:lstStyle/>
        <a:p>
          <a:pPr marL="0" lvl="0" indent="0" algn="ctr" defTabSz="933450" rtl="0">
            <a:lnSpc>
              <a:spcPct val="90000"/>
            </a:lnSpc>
            <a:spcBef>
              <a:spcPct val="0"/>
            </a:spcBef>
            <a:spcAft>
              <a:spcPct val="35000"/>
            </a:spcAft>
            <a:buNone/>
          </a:pPr>
          <a:r>
            <a:rPr lang="en-IN" sz="2100" b="0" kern="1200">
              <a:latin typeface="Calibri (Body)"/>
            </a:rPr>
            <a:t>Confidentiality of information</a:t>
          </a:r>
        </a:p>
      </dsp:txBody>
      <dsp:txXfrm>
        <a:off x="5340046" y="3925024"/>
        <a:ext cx="1432822" cy="1432822"/>
      </dsp:txXfrm>
    </dsp:sp>
    <dsp:sp modelId="{E0F39357-884E-486A-BB72-F4A60AD082C6}">
      <dsp:nvSpPr>
        <dsp:cNvPr id="0" name=""/>
        <dsp:cNvSpPr/>
      </dsp:nvSpPr>
      <dsp:spPr bwMode="white">
        <a:xfrm>
          <a:off x="1986884" y="3852061"/>
          <a:ext cx="1432822" cy="1432822"/>
        </a:xfrm>
        <a:prstGeom prst="ellipse">
          <a:avLst/>
        </a:prstGeom>
        <a:gradFill rotWithShape="0">
          <a:gsLst>
            <a:gs pos="0">
              <a:schemeClr val="accent3">
                <a:hueOff val="8437698"/>
                <a:satOff val="-12660"/>
                <a:lumOff val="-2059"/>
                <a:alphaOff val="0"/>
                <a:tint val="50000"/>
                <a:satMod val="300000"/>
              </a:schemeClr>
            </a:gs>
            <a:gs pos="35000">
              <a:schemeClr val="accent3">
                <a:hueOff val="8437698"/>
                <a:satOff val="-12660"/>
                <a:lumOff val="-2059"/>
                <a:alphaOff val="0"/>
                <a:tint val="37000"/>
                <a:satMod val="300000"/>
              </a:schemeClr>
            </a:gs>
            <a:gs pos="100000">
              <a:schemeClr val="accent3">
                <a:hueOff val="8437698"/>
                <a:satOff val="-12660"/>
                <a:lumOff val="-2059"/>
                <a:alphaOff val="0"/>
                <a:tint val="15000"/>
                <a:satMod val="350000"/>
              </a:schemeClr>
            </a:gs>
          </a:gsLst>
          <a:lin ang="16200000" scaled="1"/>
        </a:gradFill>
        <a:ln>
          <a:noFill/>
        </a:ln>
        <a:effectLst>
          <a:outerShdw blurRad="40000" dist="20000" dir="5400000" rotWithShape="0">
            <a:srgbClr val="000000">
              <a:alpha val="38000"/>
            </a:srgbClr>
          </a:outerShdw>
        </a:effectLst>
        <a:sp3d prstMaterial="dkEdge">
          <a:bevelT w="8200" h="38100"/>
        </a:sp3d>
      </dsp:spPr>
      <dsp:style>
        <a:lnRef idx="0">
          <a:schemeClr val="lt1"/>
        </a:lnRef>
        <a:fillRef idx="2">
          <a:schemeClr val="accent3">
            <a:hueOff val="8460000"/>
            <a:satOff val="-12646"/>
            <a:lumOff val="-2058"/>
            <a:alpha val="100000"/>
          </a:schemeClr>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IN" sz="2100" b="0" kern="1200">
              <a:solidFill>
                <a:schemeClr val="tx1"/>
              </a:solidFill>
              <a:latin typeface="Calibri (Body)"/>
            </a:rPr>
            <a:t>Quality of Software</a:t>
          </a:r>
        </a:p>
      </dsp:txBody>
      <dsp:txXfrm>
        <a:off x="1986884" y="3852061"/>
        <a:ext cx="1432822" cy="1432822"/>
      </dsp:txXfrm>
    </dsp:sp>
    <dsp:sp modelId="{4398B27E-1D14-416C-9E38-0C5CECA42646}">
      <dsp:nvSpPr>
        <dsp:cNvPr id="0" name=""/>
        <dsp:cNvSpPr/>
      </dsp:nvSpPr>
      <dsp:spPr bwMode="white">
        <a:xfrm>
          <a:off x="1363251" y="1499235"/>
          <a:ext cx="1432822" cy="1432822"/>
        </a:xfrm>
        <a:prstGeom prst="ellipse">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p3d prstMaterial="dkEdge">
          <a:bevelT w="8200" h="38100"/>
        </a:sp3d>
      </dsp:spPr>
      <dsp:style>
        <a:lnRef idx="0">
          <a:schemeClr val="lt1"/>
        </a:lnRef>
        <a:fillRef idx="2">
          <a:schemeClr val="accent3">
            <a:hueOff val="11280000"/>
            <a:satOff val="-16862"/>
            <a:lumOff val="-2744"/>
            <a:alpha val="100000"/>
          </a:schemeClr>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IN" sz="2100" b="0" kern="1200">
              <a:latin typeface="Calibri (Body)"/>
            </a:rPr>
            <a:t>Inadequate technical skills</a:t>
          </a:r>
        </a:p>
      </dsp:txBody>
      <dsp:txXfrm>
        <a:off x="1363251" y="1499235"/>
        <a:ext cx="1432822" cy="1432822"/>
      </dsp:txXfrm>
    </dsp:sp>
  </dsp:spTree>
</dsp:drawing>
</file>

<file path=ppt/diagrams/layout1.xml><?xml version="1.0" encoding="utf-8"?>
<dgm:layoutDef xmlns:dgm="http://schemas.openxmlformats.org/drawingml/2006/diagram" xmlns:a="http://schemas.openxmlformats.org/drawingml/2006/main" uniqueId="urn:microsoft.com/office/officeart/2005/8/layout/cycle3#1">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dstNode" val="node1"/>
                <dgm:param type="connRout" val="longCurve"/>
                <dgm:param type="begPts" val="midR"/>
                <dgm:param type="endPts" val="midL"/>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dstNode" val="node1"/>
                <dgm:param type="connRout" val="longCurve"/>
                <dgm:param type="begPts" val="midL"/>
                <dgm:param type="endPts" val="midR"/>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dstNode" val="nodeFirstNode"/>
                      <dgm:param type="connRout" val="longCurve"/>
                      <dgm:param type="begPts" val="midR"/>
                      <dgm:param type="endPts" val="midL"/>
                    </dgm:alg>
                  </dgm:if>
                  <dgm:else name="Name15">
                    <dgm:alg type="conn">
                      <dgm:param type="dstNode" val="nodeFirstNode"/>
                      <dgm:param type="connRout" val="longCurve"/>
                      <dgm:param type="begPts" val="midL"/>
                      <dgm:param type="endPts" val="midR"/>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radial6#1">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t>11/15/2022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t>11/15/2022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Calibri (Body)"/>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t>11</a:t>
            </a:fld>
            <a:endParaRPr lang="en-US" sz="1200" b="0" strike="noStrike" spc="-1">
              <a:latin typeface="Calibri (Bod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Calibri (Body)"/>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t>13</a:t>
            </a:fld>
            <a:endParaRPr lang="en-US" sz="1200" b="0" strike="noStrike" spc="-1">
              <a:latin typeface="Calibri (Body)"/>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Calibri (Body)"/>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t>15</a:t>
            </a:fld>
            <a:endParaRPr lang="en-US" sz="1200" b="0" strike="noStrike" spc="-1">
              <a:latin typeface="Calibri (Body)"/>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t>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51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t>57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66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88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Calibri (Body)"/>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t>10</a:t>
            </a:fld>
            <a:endParaRPr lang="en-US" sz="1200" b="0" strike="noStrike" spc="-1">
              <a:latin typeface="Calibri (Bod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1DD51D-340B-47BF-ACCE-25691845D197}" type="datetime1">
              <a:rPr lang="en-US" smtClean="0"/>
              <a:t>11/15/2022</a:t>
            </a:fld>
            <a:endParaRPr lang="en-US"/>
          </a:p>
        </p:txBody>
      </p:sp>
      <p:sp>
        <p:nvSpPr>
          <p:cNvPr id="5" name="Footer Placeholder 4"/>
          <p:cNvSpPr>
            <a:spLocks noGrp="1"/>
          </p:cNvSpPr>
          <p:nvPr>
            <p:ph type="ftr" sz="quarter" idx="11"/>
          </p:nvPr>
        </p:nvSpPr>
        <p:spPr/>
        <p:txBody>
          <a:bodyPr/>
          <a:lstStyle/>
          <a:p>
            <a:r>
              <a:rPr lang="en-US" err="1"/>
              <a:t>Sujeet Singh Bhadouria</a:t>
            </a:r>
            <a:r>
              <a:rPr lang="en-US"/>
              <a:t>             Cyber security ANC0301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74A3E-E593-4C44-9ED4-BA847E1F7C43}" type="datetime1">
              <a:rPr lang="en-US" smtClean="0"/>
              <a:t>11/15/2022</a:t>
            </a:fld>
            <a:endParaRPr lang="en-US"/>
          </a:p>
        </p:txBody>
      </p:sp>
      <p:sp>
        <p:nvSpPr>
          <p:cNvPr id="5" name="Footer Placeholder 4"/>
          <p:cNvSpPr>
            <a:spLocks noGrp="1"/>
          </p:cNvSpPr>
          <p:nvPr>
            <p:ph type="ftr" sz="quarter" idx="11"/>
          </p:nvPr>
        </p:nvSpPr>
        <p:spPr/>
        <p:txBody>
          <a:bodyPr/>
          <a:lstStyle/>
          <a:p>
            <a:r>
              <a:rPr lang="en-US" err="1"/>
              <a:t>Sujeet Singh Bhadouria</a:t>
            </a:r>
            <a:r>
              <a:rPr lang="en-US"/>
              <a:t>             Cyber security ANC0301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85B0AA-C3C0-42D4-A94A-1BA96D4D064D}" type="datetime1">
              <a:rPr lang="en-US" smtClean="0"/>
              <a:t>11/15/2022</a:t>
            </a:fld>
            <a:endParaRPr lang="en-US"/>
          </a:p>
        </p:txBody>
      </p:sp>
      <p:sp>
        <p:nvSpPr>
          <p:cNvPr id="5" name="Footer Placeholder 4"/>
          <p:cNvSpPr>
            <a:spLocks noGrp="1"/>
          </p:cNvSpPr>
          <p:nvPr>
            <p:ph type="ftr" sz="quarter" idx="11"/>
          </p:nvPr>
        </p:nvSpPr>
        <p:spPr/>
        <p:txBody>
          <a:bodyPr/>
          <a:lstStyle/>
          <a:p>
            <a:r>
              <a:rPr lang="en-US" err="1"/>
              <a:t>Sujeet Singh Bhadouria</a:t>
            </a:r>
            <a:r>
              <a:rPr lang="en-US"/>
              <a:t>             Cyber security ANC0301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4BFDF9-EB9D-4420-944C-CD7FF15FBF16}"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6E1C6E-3EDA-4FE8-B220-BFACF5EA8240}"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7BDCC-EB01-4841-B2CF-9AC7D544D934}"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4E2785-F2E3-4A9A-93A7-0AD2203F9BCD}" type="datetime1">
              <a:rPr lang="en-US" smtClean="0"/>
              <a:t>11/15/2022</a:t>
            </a:fld>
            <a:endParaRPr lang="en-US"/>
          </a:p>
        </p:txBody>
      </p:sp>
      <p:sp>
        <p:nvSpPr>
          <p:cNvPr id="6" name="Footer Placeholder 5"/>
          <p:cNvSpPr>
            <a:spLocks noGrp="1"/>
          </p:cNvSpPr>
          <p:nvPr>
            <p:ph type="ftr" sz="quarter" idx="11"/>
          </p:nvPr>
        </p:nvSpPr>
        <p:spPr/>
        <p:txBody>
          <a:bodyPr/>
          <a:lstStyle/>
          <a:p>
            <a:r>
              <a:rPr lang="en-US"/>
              <a:t>Harsha Gupta             Cyber security ANC0301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C0FDA7-AED3-4670-B80A-8EDA3B758DB2}" type="datetime1">
              <a:rPr lang="en-US" smtClean="0"/>
              <a:t>11/15/2022</a:t>
            </a:fld>
            <a:endParaRPr lang="en-US"/>
          </a:p>
        </p:txBody>
      </p:sp>
      <p:sp>
        <p:nvSpPr>
          <p:cNvPr id="8" name="Footer Placeholder 7"/>
          <p:cNvSpPr>
            <a:spLocks noGrp="1"/>
          </p:cNvSpPr>
          <p:nvPr>
            <p:ph type="ftr" sz="quarter" idx="11"/>
          </p:nvPr>
        </p:nvSpPr>
        <p:spPr/>
        <p:txBody>
          <a:bodyPr/>
          <a:lstStyle/>
          <a:p>
            <a:r>
              <a:rPr lang="en-US"/>
              <a:t>Harsha Gupta             Cyber security ANC0301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230F9E-3BB1-4AF1-BA41-883411972BA0}" type="datetime1">
              <a:rPr lang="en-US" smtClean="0"/>
              <a:t>11/15/2022</a:t>
            </a:fld>
            <a:endParaRPr lang="en-US"/>
          </a:p>
        </p:txBody>
      </p:sp>
      <p:sp>
        <p:nvSpPr>
          <p:cNvPr id="4" name="Footer Placeholder 3"/>
          <p:cNvSpPr>
            <a:spLocks noGrp="1"/>
          </p:cNvSpPr>
          <p:nvPr>
            <p:ph type="ftr" sz="quarter" idx="11"/>
          </p:nvPr>
        </p:nvSpPr>
        <p:spPr/>
        <p:txBody>
          <a:bodyPr/>
          <a:lstStyle/>
          <a:p>
            <a:r>
              <a:rPr lang="en-US"/>
              <a:t>Harsha Gupta             Cyber security ANC0301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0BE63-E79D-4D02-9FD0-E3D6C080AC1D}" type="datetime1">
              <a:rPr lang="en-US" smtClean="0"/>
              <a:t>11/15/2022</a:t>
            </a:fld>
            <a:endParaRPr lang="en-US"/>
          </a:p>
        </p:txBody>
      </p:sp>
      <p:sp>
        <p:nvSpPr>
          <p:cNvPr id="3" name="Footer Placeholder 2"/>
          <p:cNvSpPr>
            <a:spLocks noGrp="1"/>
          </p:cNvSpPr>
          <p:nvPr>
            <p:ph type="ftr" sz="quarter" idx="11"/>
          </p:nvPr>
        </p:nvSpPr>
        <p:spPr/>
        <p:txBody>
          <a:bodyPr/>
          <a:lstStyle/>
          <a:p>
            <a:r>
              <a:rPr lang="en-US"/>
              <a:t>Harsha Gupta             Cyber security ANC0301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C10A0-9E54-432A-9C2F-669EA87218CF}" type="datetime1">
              <a:rPr lang="en-US" smtClean="0"/>
              <a:t>11/15/2022</a:t>
            </a:fld>
            <a:endParaRPr lang="en-US"/>
          </a:p>
        </p:txBody>
      </p:sp>
      <p:sp>
        <p:nvSpPr>
          <p:cNvPr id="6" name="Footer Placeholder 5"/>
          <p:cNvSpPr>
            <a:spLocks noGrp="1"/>
          </p:cNvSpPr>
          <p:nvPr>
            <p:ph type="ftr" sz="quarter" idx="11"/>
          </p:nvPr>
        </p:nvSpPr>
        <p:spPr/>
        <p:txBody>
          <a:bodyPr/>
          <a:lstStyle/>
          <a:p>
            <a:r>
              <a:rPr lang="en-US"/>
              <a:t>Harsha Gupta             Cyber security ANC0301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2BF10-7761-4F53-95C4-E4F082613BDF}" type="datetime1">
              <a:rPr lang="en-US" smtClean="0"/>
              <a:t>11/15/2022</a:t>
            </a:fld>
            <a:endParaRPr lang="en-US"/>
          </a:p>
        </p:txBody>
      </p:sp>
      <p:sp>
        <p:nvSpPr>
          <p:cNvPr id="5" name="Footer Placeholder 4"/>
          <p:cNvSpPr>
            <a:spLocks noGrp="1"/>
          </p:cNvSpPr>
          <p:nvPr>
            <p:ph type="ftr" sz="quarter" idx="11"/>
          </p:nvPr>
        </p:nvSpPr>
        <p:spPr/>
        <p:txBody>
          <a:bodyPr/>
          <a:lstStyle/>
          <a:p>
            <a:r>
              <a:rPr lang="en-US" err="1"/>
              <a:t>Sujeet Singh Bhadouria</a:t>
            </a:r>
            <a:r>
              <a:rPr lang="en-US"/>
              <a:t>             Cyber security ANC0301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8" name="Picture 7" descr="Text, 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576" y="0"/>
            <a:ext cx="1295581" cy="933580"/>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92584-089E-4C86-B080-3D95BDF7FCD4}" type="datetime1">
              <a:rPr lang="en-US" smtClean="0"/>
              <a:t>11/15/2022</a:t>
            </a:fld>
            <a:endParaRPr lang="en-US"/>
          </a:p>
        </p:txBody>
      </p:sp>
      <p:sp>
        <p:nvSpPr>
          <p:cNvPr id="6" name="Footer Placeholder 5"/>
          <p:cNvSpPr>
            <a:spLocks noGrp="1"/>
          </p:cNvSpPr>
          <p:nvPr>
            <p:ph type="ftr" sz="quarter" idx="11"/>
          </p:nvPr>
        </p:nvSpPr>
        <p:spPr/>
        <p:txBody>
          <a:bodyPr/>
          <a:lstStyle/>
          <a:p>
            <a:r>
              <a:rPr lang="en-US"/>
              <a:t>Harsha Gupta             Cyber security ANC0301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112BB5-3FB4-4135-8CF7-1879B57E4E90}"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FAEE00-797F-4F9B-B17A-E9823BAD3460}"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A47616-18AF-45FF-A46C-6E181DE34296}"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600200"/>
            <a:ext cx="8229600" cy="1143000"/>
          </a:xfrm>
        </p:spPr>
        <p:txBody>
          <a:bodyPr/>
          <a:lstStyle>
            <a:lvl1pP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5A152E-63BF-474B-8CD4-6AE96AB917F7}"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40322-A529-4784-908E-17010BEC9355}"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AC9AD0-C1B2-4EEE-A965-106BEF64668C}" type="datetime1">
              <a:rPr lang="en-US" smtClean="0"/>
              <a:t>11/15/2022</a:t>
            </a:fld>
            <a:endParaRPr lang="en-US"/>
          </a:p>
        </p:txBody>
      </p:sp>
      <p:sp>
        <p:nvSpPr>
          <p:cNvPr id="6" name="Footer Placeholder 5"/>
          <p:cNvSpPr>
            <a:spLocks noGrp="1"/>
          </p:cNvSpPr>
          <p:nvPr>
            <p:ph type="ftr" sz="quarter" idx="11"/>
          </p:nvPr>
        </p:nvSpPr>
        <p:spPr/>
        <p:txBody>
          <a:bodyPr/>
          <a:lstStyle/>
          <a:p>
            <a:r>
              <a:rPr lang="en-US"/>
              <a:t>Harsha Gupta             Cyber security ANC0301                                     Unit 4</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230616-E616-4A58-865C-D9B8698F8DF2}" type="datetime1">
              <a:rPr lang="en-US" smtClean="0"/>
              <a:t>11/15/2022</a:t>
            </a:fld>
            <a:endParaRPr lang="en-US"/>
          </a:p>
        </p:txBody>
      </p:sp>
      <p:sp>
        <p:nvSpPr>
          <p:cNvPr id="8" name="Footer Placeholder 7"/>
          <p:cNvSpPr>
            <a:spLocks noGrp="1"/>
          </p:cNvSpPr>
          <p:nvPr>
            <p:ph type="ftr" sz="quarter" idx="11"/>
          </p:nvPr>
        </p:nvSpPr>
        <p:spPr/>
        <p:txBody>
          <a:bodyPr/>
          <a:lstStyle/>
          <a:p>
            <a:r>
              <a:rPr lang="en-US"/>
              <a:t>Harsha Gupta             Cyber security ANC0301                                     Unit 4</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ACBEFC-0C69-4046-8F0B-11C49CCF5EAF}" type="datetime1">
              <a:rPr lang="en-US" smtClean="0"/>
              <a:t>11/15/2022</a:t>
            </a:fld>
            <a:endParaRPr lang="en-US"/>
          </a:p>
        </p:txBody>
      </p:sp>
      <p:sp>
        <p:nvSpPr>
          <p:cNvPr id="4" name="Footer Placeholder 3"/>
          <p:cNvSpPr>
            <a:spLocks noGrp="1"/>
          </p:cNvSpPr>
          <p:nvPr>
            <p:ph type="ftr" sz="quarter" idx="11"/>
          </p:nvPr>
        </p:nvSpPr>
        <p:spPr/>
        <p:txBody>
          <a:bodyPr/>
          <a:lstStyle/>
          <a:p>
            <a:r>
              <a:rPr lang="en-US"/>
              <a:t>Harsha Gupta             Cyber security ANC0301                                     Unit 4</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577"/>
            <a:ext cx="1295581" cy="933580"/>
          </a:xfrm>
          <a:prstGeom prst="rect">
            <a:avLst/>
          </a:prstGeom>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73DE4-9B66-448A-A182-A5216BA8BBC4}" type="datetime1">
              <a:rPr lang="en-US" smtClean="0"/>
              <a:t>11/15/2022</a:t>
            </a:fld>
            <a:endParaRPr lang="en-US"/>
          </a:p>
        </p:txBody>
      </p:sp>
      <p:sp>
        <p:nvSpPr>
          <p:cNvPr id="3" name="Footer Placeholder 2"/>
          <p:cNvSpPr>
            <a:spLocks noGrp="1"/>
          </p:cNvSpPr>
          <p:nvPr>
            <p:ph type="ftr" sz="quarter" idx="11"/>
          </p:nvPr>
        </p:nvSpPr>
        <p:spPr/>
        <p:txBody>
          <a:bodyPr/>
          <a:lstStyle/>
          <a:p>
            <a:r>
              <a:rPr lang="en-US"/>
              <a:t>Harsha Gupta             Cyber security ANC0301                                     Unit 4</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4DEAD-B875-461A-9767-8891514057D3}" type="datetime1">
              <a:rPr lang="en-US" smtClean="0"/>
              <a:t>11/15/2022</a:t>
            </a:fld>
            <a:endParaRPr lang="en-US"/>
          </a:p>
        </p:txBody>
      </p:sp>
      <p:sp>
        <p:nvSpPr>
          <p:cNvPr id="5" name="Footer Placeholder 4"/>
          <p:cNvSpPr>
            <a:spLocks noGrp="1"/>
          </p:cNvSpPr>
          <p:nvPr>
            <p:ph type="ftr" sz="quarter" idx="11"/>
          </p:nvPr>
        </p:nvSpPr>
        <p:spPr/>
        <p:txBody>
          <a:bodyPr/>
          <a:lstStyle/>
          <a:p>
            <a:r>
              <a:rPr lang="en-US" err="1"/>
              <a:t>Sujeet Singh Bhadouria</a:t>
            </a:r>
            <a:r>
              <a:rPr lang="en-US"/>
              <a:t>             Cyber security ANC0301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1876-4274-43CC-9A06-310B7FA0A76D}" type="datetime1">
              <a:rPr lang="en-US" smtClean="0"/>
              <a:t>11/15/2022</a:t>
            </a:fld>
            <a:endParaRPr lang="en-US"/>
          </a:p>
        </p:txBody>
      </p:sp>
      <p:sp>
        <p:nvSpPr>
          <p:cNvPr id="6" name="Footer Placeholder 5"/>
          <p:cNvSpPr>
            <a:spLocks noGrp="1"/>
          </p:cNvSpPr>
          <p:nvPr>
            <p:ph type="ftr" sz="quarter" idx="11"/>
          </p:nvPr>
        </p:nvSpPr>
        <p:spPr/>
        <p:txBody>
          <a:bodyPr/>
          <a:lstStyle/>
          <a:p>
            <a:r>
              <a:rPr lang="en-US"/>
              <a:t>Harsha Gupta             Cyber security ANC0301                                     Unit 4</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A366EA-820E-4CA6-AC8C-DA54FEBB1F0A}" type="datetime1">
              <a:rPr lang="en-US" smtClean="0"/>
              <a:t>11/15/2022</a:t>
            </a:fld>
            <a:endParaRPr lang="en-US"/>
          </a:p>
        </p:txBody>
      </p:sp>
      <p:sp>
        <p:nvSpPr>
          <p:cNvPr id="6" name="Footer Placeholder 5"/>
          <p:cNvSpPr>
            <a:spLocks noGrp="1"/>
          </p:cNvSpPr>
          <p:nvPr>
            <p:ph type="ftr" sz="quarter" idx="11"/>
          </p:nvPr>
        </p:nvSpPr>
        <p:spPr/>
        <p:txBody>
          <a:bodyPr/>
          <a:lstStyle/>
          <a:p>
            <a:r>
              <a:rPr lang="en-US"/>
              <a:t>Harsha Gupta             Cyber security ANC0301                                     Unit 4</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0353B-6AA7-474B-9DC4-07EF585FDDFB}"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A66DF-8852-4906-B63D-2D04819A004C}"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4</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9841A11-4A8B-416D-A377-D6D841DFA1B2}"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5BA45-10F1-4AE6-95C3-20C07BA5EBA8}" type="datetime1">
              <a:rPr lang="en-US" smtClean="0"/>
              <a:t>11/15/2022</a:t>
            </a:fld>
            <a:endParaRPr lang="en-US"/>
          </a:p>
        </p:txBody>
      </p:sp>
      <p:sp>
        <p:nvSpPr>
          <p:cNvPr id="5" name="Footer Placeholder 4"/>
          <p:cNvSpPr>
            <a:spLocks noGrp="1"/>
          </p:cNvSpPr>
          <p:nvPr>
            <p:ph type="ftr" sz="quarter" idx="11"/>
          </p:nvPr>
        </p:nvSpPr>
        <p:spPr/>
        <p:txBody>
          <a:bodyPr/>
          <a:lstStyle/>
          <a:p>
            <a:r>
              <a:rPr lang="en-US" err="1"/>
              <a:t>Sujeet Singh Bhadouria</a:t>
            </a:r>
            <a:r>
              <a:rPr lang="en-US"/>
              <a:t>              Cyber security ANC0301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8" name="Picture 7" descr="Text, 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95581" cy="933580"/>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94DA4-51FD-48DD-97DF-85CB0609FBA0}"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20F47A-0AF6-402E-BE43-A5F2A4D7FFA2}" type="datetime1">
              <a:rPr lang="en-US" smtClean="0"/>
              <a:t>11/15/2022</a:t>
            </a:fld>
            <a:endParaRPr lang="en-US"/>
          </a:p>
        </p:txBody>
      </p:sp>
      <p:sp>
        <p:nvSpPr>
          <p:cNvPr id="6" name="Footer Placeholder 5"/>
          <p:cNvSpPr>
            <a:spLocks noGrp="1"/>
          </p:cNvSpPr>
          <p:nvPr>
            <p:ph type="ftr" sz="quarter" idx="11"/>
          </p:nvPr>
        </p:nvSpPr>
        <p:spPr/>
        <p:txBody>
          <a:bodyPr/>
          <a:lstStyle/>
          <a:p>
            <a:r>
              <a:rPr lang="en-US"/>
              <a:t>Harsha Gupta             Cyber security ANC0301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A34D9F-3E2F-4E67-B3A1-3D0A807D7E7F}" type="datetime1">
              <a:rPr lang="en-US" smtClean="0"/>
              <a:t>11/15/2022</a:t>
            </a:fld>
            <a:endParaRPr lang="en-US"/>
          </a:p>
        </p:txBody>
      </p:sp>
      <p:sp>
        <p:nvSpPr>
          <p:cNvPr id="8" name="Footer Placeholder 7"/>
          <p:cNvSpPr>
            <a:spLocks noGrp="1"/>
          </p:cNvSpPr>
          <p:nvPr>
            <p:ph type="ftr" sz="quarter" idx="11"/>
          </p:nvPr>
        </p:nvSpPr>
        <p:spPr/>
        <p:txBody>
          <a:bodyPr/>
          <a:lstStyle/>
          <a:p>
            <a:r>
              <a:rPr lang="en-US"/>
              <a:t>Harsha Gupta             Cyber security ANC0301                                     Unit 2</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118D54-C231-4208-92C7-B51AD839CED8}" type="datetime1">
              <a:rPr lang="en-US" smtClean="0"/>
              <a:t>11/15/2022</a:t>
            </a:fld>
            <a:endParaRPr lang="en-US"/>
          </a:p>
        </p:txBody>
      </p:sp>
      <p:sp>
        <p:nvSpPr>
          <p:cNvPr id="4" name="Footer Placeholder 3"/>
          <p:cNvSpPr>
            <a:spLocks noGrp="1"/>
          </p:cNvSpPr>
          <p:nvPr>
            <p:ph type="ftr" sz="quarter" idx="11"/>
          </p:nvPr>
        </p:nvSpPr>
        <p:spPr/>
        <p:txBody>
          <a:bodyPr/>
          <a:lstStyle/>
          <a:p>
            <a:r>
              <a:rPr lang="en-US"/>
              <a:t>Harsha Gupta             Cyber security ANC0301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pic>
        <p:nvPicPr>
          <p:cNvPr id="7" name="Picture 6" descr="Text, 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 y="-50866"/>
            <a:ext cx="1295581" cy="9335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901A11-EF6A-4D2F-B04C-6318795D3AE0}" type="datetime1">
              <a:rPr lang="en-US" smtClean="0"/>
              <a:t>11/15/2022</a:t>
            </a:fld>
            <a:endParaRPr lang="en-US"/>
          </a:p>
        </p:txBody>
      </p:sp>
      <p:sp>
        <p:nvSpPr>
          <p:cNvPr id="6" name="Footer Placeholder 5"/>
          <p:cNvSpPr>
            <a:spLocks noGrp="1"/>
          </p:cNvSpPr>
          <p:nvPr>
            <p:ph type="ftr" sz="quarter" idx="11"/>
          </p:nvPr>
        </p:nvSpPr>
        <p:spPr/>
        <p:txBody>
          <a:bodyPr/>
          <a:lstStyle/>
          <a:p>
            <a:r>
              <a:rPr lang="en-US" err="1"/>
              <a:t>Sujeet Singh Bhadouria</a:t>
            </a:r>
            <a:r>
              <a:rPr lang="en-US"/>
              <a:t>             Cyber security ANC0301                                     Unit 5</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C45A7-BA52-46C0-B79C-DD94BC9EDC2E}" type="datetime1">
              <a:rPr lang="en-US" smtClean="0"/>
              <a:t>11/15/2022</a:t>
            </a:fld>
            <a:endParaRPr lang="en-US"/>
          </a:p>
        </p:txBody>
      </p:sp>
      <p:sp>
        <p:nvSpPr>
          <p:cNvPr id="3" name="Footer Placeholder 2"/>
          <p:cNvSpPr>
            <a:spLocks noGrp="1"/>
          </p:cNvSpPr>
          <p:nvPr>
            <p:ph type="ftr" sz="quarter" idx="11"/>
          </p:nvPr>
        </p:nvSpPr>
        <p:spPr/>
        <p:txBody>
          <a:bodyPr/>
          <a:lstStyle/>
          <a:p>
            <a:r>
              <a:rPr lang="en-US"/>
              <a:t>Harsha Gupta             Cyber security ANC0301                                     Unit 2</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66FE1-9362-4AFE-9735-F69BFDD09683}" type="datetime1">
              <a:rPr lang="en-US" smtClean="0"/>
              <a:t>11/15/2022</a:t>
            </a:fld>
            <a:endParaRPr lang="en-US"/>
          </a:p>
        </p:txBody>
      </p:sp>
      <p:sp>
        <p:nvSpPr>
          <p:cNvPr id="6" name="Footer Placeholder 5"/>
          <p:cNvSpPr>
            <a:spLocks noGrp="1"/>
          </p:cNvSpPr>
          <p:nvPr>
            <p:ph type="ftr" sz="quarter" idx="11"/>
          </p:nvPr>
        </p:nvSpPr>
        <p:spPr/>
        <p:txBody>
          <a:bodyPr/>
          <a:lstStyle/>
          <a:p>
            <a:r>
              <a:rPr lang="en-US"/>
              <a:t>Harsha Gupta             Cyber security ANC0301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BAB381-004A-4476-8F9D-078209EE31E4}" type="datetime1">
              <a:rPr lang="en-US" smtClean="0"/>
              <a:t>11/15/2022</a:t>
            </a:fld>
            <a:endParaRPr lang="en-US"/>
          </a:p>
        </p:txBody>
      </p:sp>
      <p:sp>
        <p:nvSpPr>
          <p:cNvPr id="6" name="Footer Placeholder 5"/>
          <p:cNvSpPr>
            <a:spLocks noGrp="1"/>
          </p:cNvSpPr>
          <p:nvPr>
            <p:ph type="ftr" sz="quarter" idx="11"/>
          </p:nvPr>
        </p:nvSpPr>
        <p:spPr/>
        <p:txBody>
          <a:bodyPr/>
          <a:lstStyle/>
          <a:p>
            <a:r>
              <a:rPr lang="en-US"/>
              <a:t>Harsha Gupta             Cyber security ANC0301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E8713C-9161-4398-893C-95458D136E3E}"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F092D0-E1B6-4717-9A21-22B7ED2A5562}" type="datetime1">
              <a:rPr lang="en-US" smtClean="0"/>
              <a:t>11/15/2022</a:t>
            </a:fld>
            <a:endParaRPr lang="en-US"/>
          </a:p>
        </p:txBody>
      </p:sp>
      <p:sp>
        <p:nvSpPr>
          <p:cNvPr id="5" name="Footer Placeholder 4"/>
          <p:cNvSpPr>
            <a:spLocks noGrp="1"/>
          </p:cNvSpPr>
          <p:nvPr>
            <p:ph type="ftr" sz="quarter" idx="11"/>
          </p:nvPr>
        </p:nvSpPr>
        <p:spPr/>
        <p:txBody>
          <a:bodyPr/>
          <a:lstStyle/>
          <a:p>
            <a:r>
              <a:rPr lang="en-US"/>
              <a:t>Harsha Gupta             Cyber security ANC0301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617AF5-1130-418E-96C7-24592CF4C4B6}" type="datetime1">
              <a:rPr lang="en-US" smtClean="0"/>
              <a:t>11/15/2022</a:t>
            </a:fld>
            <a:endParaRPr lang="en-US"/>
          </a:p>
        </p:txBody>
      </p:sp>
      <p:sp>
        <p:nvSpPr>
          <p:cNvPr id="8" name="Footer Placeholder 7"/>
          <p:cNvSpPr>
            <a:spLocks noGrp="1"/>
          </p:cNvSpPr>
          <p:nvPr>
            <p:ph type="ftr" sz="quarter" idx="11"/>
          </p:nvPr>
        </p:nvSpPr>
        <p:spPr/>
        <p:txBody>
          <a:bodyPr/>
          <a:lstStyle/>
          <a:p>
            <a:r>
              <a:rPr lang="en-US" err="1"/>
              <a:t>Sujeet Singh Bhadouria</a:t>
            </a:r>
            <a:r>
              <a:rPr lang="en-US"/>
              <a:t>             Cyber security ANC0301                                     Unit 5</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8A877F-93A4-40F5-BA4A-FA2AE39C182A}" type="datetime1">
              <a:rPr lang="en-US" smtClean="0"/>
              <a:t>11/15/2022</a:t>
            </a:fld>
            <a:endParaRPr lang="en-US"/>
          </a:p>
        </p:txBody>
      </p:sp>
      <p:sp>
        <p:nvSpPr>
          <p:cNvPr id="4" name="Footer Placeholder 3"/>
          <p:cNvSpPr>
            <a:spLocks noGrp="1"/>
          </p:cNvSpPr>
          <p:nvPr>
            <p:ph type="ftr" sz="quarter" idx="11"/>
          </p:nvPr>
        </p:nvSpPr>
        <p:spPr/>
        <p:txBody>
          <a:bodyPr/>
          <a:lstStyle/>
          <a:p>
            <a:r>
              <a:rPr lang="en-US" err="1"/>
              <a:t>Sujeet Singh Bhadouria</a:t>
            </a:r>
            <a:r>
              <a:rPr lang="en-US"/>
              <a:t>             Cyber security ANC0301                                     Unit 5</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pic>
        <p:nvPicPr>
          <p:cNvPr id="7" name="Picture 6" descr="Text, 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88" y="0"/>
            <a:ext cx="1295581" cy="93358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30AD6-0F04-462F-9B60-8DDDD6B42E04}" type="datetime1">
              <a:rPr lang="en-US" smtClean="0"/>
              <a:t>11/15/2022</a:t>
            </a:fld>
            <a:endParaRPr lang="en-US"/>
          </a:p>
        </p:txBody>
      </p:sp>
      <p:sp>
        <p:nvSpPr>
          <p:cNvPr id="3" name="Footer Placeholder 2"/>
          <p:cNvSpPr>
            <a:spLocks noGrp="1"/>
          </p:cNvSpPr>
          <p:nvPr>
            <p:ph type="ftr" sz="quarter" idx="11"/>
          </p:nvPr>
        </p:nvSpPr>
        <p:spPr/>
        <p:txBody>
          <a:bodyPr/>
          <a:lstStyle/>
          <a:p>
            <a:r>
              <a:rPr lang="en-US" err="1"/>
              <a:t>Sujeet Singh Bhadouria</a:t>
            </a:r>
            <a:r>
              <a:rPr lang="en-US"/>
              <a:t>             Cyber security ANC0301                                     Unit 5</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BA5FC-0647-4CB6-A31E-DABD7C279911}" type="datetime1">
              <a:rPr lang="en-US" smtClean="0"/>
              <a:t>11/15/2022</a:t>
            </a:fld>
            <a:endParaRPr lang="en-US"/>
          </a:p>
        </p:txBody>
      </p:sp>
      <p:sp>
        <p:nvSpPr>
          <p:cNvPr id="6" name="Footer Placeholder 5"/>
          <p:cNvSpPr>
            <a:spLocks noGrp="1"/>
          </p:cNvSpPr>
          <p:nvPr>
            <p:ph type="ftr" sz="quarter" idx="11"/>
          </p:nvPr>
        </p:nvSpPr>
        <p:spPr/>
        <p:txBody>
          <a:bodyPr/>
          <a:lstStyle/>
          <a:p>
            <a:r>
              <a:rPr lang="en-US" err="1"/>
              <a:t>Sujeet Singh Bhadouria</a:t>
            </a:r>
            <a:r>
              <a:rPr lang="en-US"/>
              <a:t>             Cyber security ANC0301                                     Unit 5</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989B7-3F9F-464C-A699-8A9D1AF3885F}" type="datetime1">
              <a:rPr lang="en-US" smtClean="0"/>
              <a:t>11/15/2022</a:t>
            </a:fld>
            <a:endParaRPr lang="en-US"/>
          </a:p>
        </p:txBody>
      </p:sp>
      <p:sp>
        <p:nvSpPr>
          <p:cNvPr id="6" name="Footer Placeholder 5"/>
          <p:cNvSpPr>
            <a:spLocks noGrp="1"/>
          </p:cNvSpPr>
          <p:nvPr>
            <p:ph type="ftr" sz="quarter" idx="11"/>
          </p:nvPr>
        </p:nvSpPr>
        <p:spPr/>
        <p:txBody>
          <a:bodyPr/>
          <a:lstStyle/>
          <a:p>
            <a:r>
              <a:rPr lang="en-US" err="1"/>
              <a:t>Sujeet Singh Bhadouria</a:t>
            </a:r>
            <a:r>
              <a:rPr lang="en-US"/>
              <a:t>             Cyber security ANC0301                                     Unit 5</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13" Type="http://schemas.openxmlformats.org/officeDocument/2006/relationships/image" Target="../media/image1.png"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 /><Relationship Id="rId3" Type="http://schemas.openxmlformats.org/officeDocument/2006/relationships/slideLayout" Target="../slideLayouts/slideLayout36.xml" /><Relationship Id="rId7" Type="http://schemas.openxmlformats.org/officeDocument/2006/relationships/slideLayout" Target="../slideLayouts/slideLayout40.xml" /><Relationship Id="rId12" Type="http://schemas.openxmlformats.org/officeDocument/2006/relationships/theme" Target="../theme/theme4.xml" /><Relationship Id="rId2" Type="http://schemas.openxmlformats.org/officeDocument/2006/relationships/slideLayout" Target="../slideLayouts/slideLayout35.xml" /><Relationship Id="rId1" Type="http://schemas.openxmlformats.org/officeDocument/2006/relationships/slideLayout" Target="../slideLayouts/slideLayout34.xml" /><Relationship Id="rId6" Type="http://schemas.openxmlformats.org/officeDocument/2006/relationships/slideLayout" Target="../slideLayouts/slideLayout39.xml" /><Relationship Id="rId11" Type="http://schemas.openxmlformats.org/officeDocument/2006/relationships/slideLayout" Target="../slideLayouts/slideLayout44.xml" /><Relationship Id="rId5" Type="http://schemas.openxmlformats.org/officeDocument/2006/relationships/slideLayout" Target="../slideLayouts/slideLayout38.xml" /><Relationship Id="rId10" Type="http://schemas.openxmlformats.org/officeDocument/2006/relationships/slideLayout" Target="../slideLayouts/slideLayout43.xml" /><Relationship Id="rId4" Type="http://schemas.openxmlformats.org/officeDocument/2006/relationships/slideLayout" Target="../slideLayouts/slideLayout37.xml" /><Relationship Id="rId9" Type="http://schemas.openxmlformats.org/officeDocument/2006/relationships/slideLayout" Target="../slideLayouts/slideLayout4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403C8-1B3D-42C0-A6B3-57299E1D8377}" type="datetime1">
              <a:rPr lang="en-US" smtClean="0"/>
              <a:t>11/15/2022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err="1"/>
              <a:t>Sujeet Singh Bhadouria</a:t>
            </a:r>
            <a:r>
              <a:rPr lang="en-US"/>
              <a:t>             Cyber security ANC0301                                     Unit 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F5E2B-5509-4A61-B8F5-9F6D29E2D0A6}" type="datetime1">
              <a:rPr lang="en-US" smtClean="0"/>
              <a:t>11/15/2022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Cyber security ANC0301                                     Unit 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Body)"/>
              </a:defRPr>
            </a:lvl1pPr>
          </a:lstStyle>
          <a:p>
            <a:fld id="{C32624D9-DCDC-41D6-B6BF-2267E4FA1481}" type="datetime1">
              <a:rPr lang="en-US" smtClean="0"/>
              <a:t>11/15/2022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Body)"/>
              </a:defRPr>
            </a:lvl1pPr>
          </a:lstStyle>
          <a:p>
            <a:r>
              <a:rPr lang="en-US"/>
              <a:t>Harsha Gupta             Cyber security ANC0301                                     Unit 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Body)"/>
              </a:defRPr>
            </a:lvl1pPr>
          </a:lstStyle>
          <a:p>
            <a:fld id="{B6F15528-21DE-4FAA-801E-634DDDAF4B2B}" type="slidenum">
              <a:rPr lang="en-US" smtClean="0"/>
              <a:t>‹#›</a:t>
            </a:fld>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21689" y="417198"/>
            <a:ext cx="1295581" cy="933580"/>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hdr="0"/>
  <p:txStyles>
    <p:titleStyle>
      <a:lvl1pPr algn="ctr" defTabSz="914400" rtl="0" eaLnBrk="1" latinLnBrk="0" hangingPunct="1">
        <a:spcBef>
          <a:spcPct val="0"/>
        </a:spcBef>
        <a:buNone/>
        <a:defRPr sz="4400" kern="1200">
          <a:solidFill>
            <a:schemeClr val="tx1"/>
          </a:solidFill>
          <a:latin typeface="Calibri (Body)"/>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libri (Body)"/>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Body)"/>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Body)"/>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3126C-53B3-4355-B9B3-83B5F75204BA}" type="datetime1">
              <a:rPr lang="en-US" smtClean="0"/>
              <a:t>11/15/2022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Cyber security ANC0301                                     Unit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0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4.png" /><Relationship Id="rId1" Type="http://schemas.openxmlformats.org/officeDocument/2006/relationships/slideLayout" Target="../slideLayouts/slideLayout13.xml" /></Relationships>
</file>

<file path=ppt/slides/_rels/slide101.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4.png" /><Relationship Id="rId1" Type="http://schemas.openxmlformats.org/officeDocument/2006/relationships/slideLayout" Target="../slideLayouts/slideLayout13.xml" /></Relationships>
</file>

<file path=ppt/slides/_rels/slide102.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8" Type="http://schemas.openxmlformats.org/officeDocument/2006/relationships/hyperlink" Target="https://onlinecourses.swayam2.ac.in/cec20_cs09/unit?unit=244&amp;lesson=253" TargetMode="External" /><Relationship Id="rId3" Type="http://schemas.openxmlformats.org/officeDocument/2006/relationships/hyperlink" Target="https://taxguru.in/wp-content/uploads/2012/10/cyber-laws-overview.pdf" TargetMode="External" /><Relationship Id="rId7" Type="http://schemas.openxmlformats.org/officeDocument/2006/relationships/hyperlink" Target="http://www.esi.mil/download.aspx?id=6073" TargetMode="External" /><Relationship Id="rId2" Type="http://schemas.openxmlformats.org/officeDocument/2006/relationships/hyperlink" Target="http://caaa.in/Image/cyber%20laws%20overview.pdf" TargetMode="External" /><Relationship Id="rId1" Type="http://schemas.openxmlformats.org/officeDocument/2006/relationships/slideLayout" Target="../slideLayouts/slideLayout2.xml" /><Relationship Id="rId6" Type="http://schemas.openxmlformats.org/officeDocument/2006/relationships/hyperlink" Target="http://www.caaa.in/Image/34_Hb_on_IPR.pdf" TargetMode="External" /><Relationship Id="rId5" Type="http://schemas.openxmlformats.org/officeDocument/2006/relationships/hyperlink" Target="http://lawcommissionofindia.nic.in/1-50/Report42.pdf" TargetMode="External" /><Relationship Id="rId4" Type="http://schemas.openxmlformats.org/officeDocument/2006/relationships/hyperlink" Target="https://www.tutorialspoint.com/information_security_cyber_law/information_security_cyber_law_tutorial.pdf" TargetMode="Externa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3.xml"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5.xml" /><Relationship Id="rId1" Type="http://schemas.openxmlformats.org/officeDocument/2006/relationships/slideLayout" Target="../slideLayouts/slideLayout2.xml" /><Relationship Id="rId5" Type="http://schemas.openxmlformats.org/officeDocument/2006/relationships/image" Target="../media/image4.png" /><Relationship Id="rId4" Type="http://schemas.openxmlformats.org/officeDocument/2006/relationships/image" Target="../media/image9.png"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6.xml" /><Relationship Id="rId1" Type="http://schemas.openxmlformats.org/officeDocument/2006/relationships/slideLayout" Target="../slideLayouts/slideLayout24.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2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7.xml" /><Relationship Id="rId1" Type="http://schemas.openxmlformats.org/officeDocument/2006/relationships/slideLayout" Target="../slideLayouts/slideLayout24.xml" /></Relationships>
</file>

<file path=ppt/slides/_rels/slide2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8.xml" /><Relationship Id="rId1" Type="http://schemas.openxmlformats.org/officeDocument/2006/relationships/slideLayout" Target="../slideLayouts/slideLayout24.xml" /></Relationships>
</file>

<file path=ppt/slides/_rels/slide2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hyperlink" Target="http://natoassociation.ca/a-short-introduction-to-cyber-security/" TargetMode="External" /><Relationship Id="rId2" Type="http://schemas.openxmlformats.org/officeDocument/2006/relationships/hyperlink" Target="https://www.edureka.co/blog/what-is-cybersecurity/" TargetMode="Externa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 /><Relationship Id="rId7" Type="http://schemas.openxmlformats.org/officeDocument/2006/relationships/image" Target="../media/image1.png"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2.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8" Type="http://schemas.openxmlformats.org/officeDocument/2006/relationships/hyperlink" Target="https://www.youtube.com/watch?v=Og9lf0StwVA" TargetMode="External" /><Relationship Id="rId3" Type="http://schemas.openxmlformats.org/officeDocument/2006/relationships/hyperlink" Target="https://youtu.be/09NW4WeBLrw" TargetMode="External" /><Relationship Id="rId7" Type="http://schemas.openxmlformats.org/officeDocument/2006/relationships/hyperlink" Target="https://www.youtube.com/watch?v=ZnxnTLPcdDk" TargetMode="External" /><Relationship Id="rId2" Type="http://schemas.openxmlformats.org/officeDocument/2006/relationships/hyperlink" Target="https://youtu.be/tZJoMjEsf4E" TargetMode="External" /><Relationship Id="rId1" Type="http://schemas.openxmlformats.org/officeDocument/2006/relationships/slideLayout" Target="../slideLayouts/slideLayout2.xml" /><Relationship Id="rId6" Type="http://schemas.openxmlformats.org/officeDocument/2006/relationships/hyperlink" Target="https://www.youtube.com/watch?v=ahNb6kA0Lms" TargetMode="External" /><Relationship Id="rId5" Type="http://schemas.openxmlformats.org/officeDocument/2006/relationships/hyperlink" Target="https://www.youtube.com/watch?v=QxEpued61OI" TargetMode="External" /><Relationship Id="rId4" Type="http://schemas.openxmlformats.org/officeDocument/2006/relationships/hyperlink" Target="https://www.youtube.com/watch?v=L-cC-JjYos0" TargetMode="External" /></Relationships>
</file>

<file path=ppt/slides/_rels/slide86.xml.rels><?xml version="1.0" encoding="UTF-8" standalone="yes"?>
<Relationships xmlns="http://schemas.openxmlformats.org/package/2006/relationships"><Relationship Id="rId3" Type="http://schemas.openxmlformats.org/officeDocument/2006/relationships/hyperlink" Target="https://www.youtube.com/watch?v=gDtlbGK13xM" TargetMode="External" /><Relationship Id="rId7" Type="http://schemas.openxmlformats.org/officeDocument/2006/relationships/hyperlink" Target="https://youtu.be/zDDkNq6kpRE" TargetMode="External" /><Relationship Id="rId2" Type="http://schemas.openxmlformats.org/officeDocument/2006/relationships/hyperlink" Target="https://www.youtube.com/watch?v=E47ew_IsqaM" TargetMode="External" /><Relationship Id="rId1" Type="http://schemas.openxmlformats.org/officeDocument/2006/relationships/slideLayout" Target="../slideLayouts/slideLayout2.xml" /><Relationship Id="rId6" Type="http://schemas.openxmlformats.org/officeDocument/2006/relationships/hyperlink" Target="https://youtu.be/GKqOWCK71K4" TargetMode="External" /><Relationship Id="rId5" Type="http://schemas.openxmlformats.org/officeDocument/2006/relationships/hyperlink" Target="https://youtu.be/RQOJgEA5e1k" TargetMode="External" /><Relationship Id="rId4" Type="http://schemas.openxmlformats.org/officeDocument/2006/relationships/hyperlink" Target="https://www.youtube.com/watch?v=xFzaoJjzXJQ" TargetMode="External" /></Relationships>
</file>

<file path=ppt/slides/_rels/slide8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5.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4.png" /><Relationship Id="rId1" Type="http://schemas.openxmlformats.org/officeDocument/2006/relationships/slideLayout" Target="../slideLayouts/slideLayout13.xml" /></Relationships>
</file>

<file path=ppt/slides/_rels/slide99.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4.pn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err="1"/>
              <a:t>Noida</a:t>
            </a:r>
            <a:r>
              <a:rPr lang="en-US" sz="2400"/>
              <a:t> Institute of Engineering and Technology, Greater </a:t>
            </a:r>
            <a:r>
              <a:rPr lang="en-US" sz="2400" err="1"/>
              <a:t>Noida</a:t>
            </a:r>
            <a:endParaRPr lang="en-US" sz="240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a:bodyPr>
          <a:lstStyle/>
          <a:p>
            <a:endParaRPr lang="en-IN" sz="2500">
              <a:solidFill>
                <a:schemeClr val="accent6"/>
              </a:solidFill>
            </a:endParaRPr>
          </a:p>
          <a:p>
            <a:r>
              <a:rPr lang="en-US" sz="4000" b="1">
                <a:solidFill>
                  <a:schemeClr val="tx1"/>
                </a:solidFill>
                <a:latin typeface="Calibri (Body)"/>
              </a:rPr>
              <a:t>Security Policy</a:t>
            </a:r>
          </a:p>
          <a:p>
            <a:endParaRPr lang="en-US" sz="4000">
              <a:solidFill>
                <a:schemeClr val="tx1"/>
              </a:solidFill>
            </a:endParaRPr>
          </a:p>
        </p:txBody>
      </p:sp>
      <p:sp>
        <p:nvSpPr>
          <p:cNvPr id="6" name="Subtitle 2"/>
          <p:cNvSpPr txBox="1"/>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0000"/>
          </a:bodyPr>
          <a:lstStyle/>
          <a:p>
            <a:pPr algn="ctr">
              <a:spcBef>
                <a:spcPct val="20000"/>
              </a:spcBef>
              <a:defRPr/>
            </a:pPr>
            <a:r>
              <a:rPr lang="en-US" sz="2400">
                <a:solidFill>
                  <a:schemeClr val="tx1"/>
                </a:solidFill>
                <a:ea typeface="+mn-lt"/>
                <a:cs typeface="+mn-lt"/>
              </a:rPr>
              <a:t> Sujeet Singh Bhadouria</a:t>
            </a:r>
            <a:endParaRPr lang="en-US">
              <a:solidFill>
                <a:schemeClr val="tx1"/>
              </a:solidFill>
            </a:endParaRPr>
          </a:p>
          <a:p>
            <a:pPr lvl="0" algn="ctr">
              <a:spcBef>
                <a:spcPct val="20000"/>
              </a:spcBef>
              <a:defRPr/>
            </a:pPr>
            <a:r>
              <a:rPr lang="en-US" sz="2400">
                <a:solidFill>
                  <a:schemeClr val="tx1"/>
                </a:solidFill>
              </a:rPr>
              <a:t>Assistant Professor</a:t>
            </a:r>
          </a:p>
          <a:p>
            <a:pPr algn="ctr">
              <a:spcBef>
                <a:spcPct val="20000"/>
              </a:spcBef>
              <a:defRPr/>
            </a:pPr>
            <a:r>
              <a:rPr lang="en-US" sz="2400">
                <a:solidFill>
                  <a:schemeClr val="tx1"/>
                </a:solidFill>
              </a:rPr>
              <a:t>(CSE)</a:t>
            </a:r>
            <a:endParaRPr lang="en-US" sz="2400">
              <a:solidFill>
                <a:schemeClr val="tx1"/>
              </a:solidFill>
              <a:ea typeface="Calibri" panose="020F0502020204030204"/>
              <a:cs typeface="Calibri" panose="020F0502020204030204"/>
            </a:endParaRPr>
          </a:p>
          <a:p>
            <a:pPr lvl="0" algn="ctr">
              <a:spcBef>
                <a:spcPct val="20000"/>
              </a:spcBef>
              <a:defRPr/>
            </a:pPr>
            <a:r>
              <a:rPr lang="en-US" sz="2400">
                <a:solidFill>
                  <a:schemeClr val="tx1"/>
                </a:solidFill>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164C35DB-2101-4CD3-BDFD-AA30919803C9}" type="datetime1">
              <a:rPr lang="en-US" smtClean="0"/>
              <a:t>11/15/2022</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428868"/>
            <a:ext cx="1524000" cy="1524000"/>
          </a:xfrm>
          <a:prstGeom prst="rect">
            <a:avLst/>
          </a:prstGeom>
          <a:noFill/>
        </p:spPr>
      </p:pic>
      <p:sp>
        <p:nvSpPr>
          <p:cNvPr id="12" name="Subtitle 2"/>
          <p:cNvSpPr txBox="1"/>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500" b="0" i="0" u="none" strike="noStrike" kern="1200" cap="none" spc="0" normalizeH="0" baseline="0" noProof="0">
                <a:ln>
                  <a:noFill/>
                </a:ln>
                <a:solidFill>
                  <a:schemeClr val="tx1"/>
                </a:solidFill>
                <a:effectLst/>
                <a:uLnTx/>
                <a:uFillTx/>
                <a:latin typeface="+mn-lt"/>
                <a:ea typeface="+mn-ea"/>
                <a:cs typeface="+mn-cs"/>
              </a:rPr>
              <a:t>Unit:</a:t>
            </a:r>
            <a:r>
              <a:rPr kumimoji="0" lang="en-US" sz="2500" b="0" i="0" u="none" strike="noStrike" kern="1200" cap="none" spc="0" normalizeH="0" noProof="0">
                <a:ln>
                  <a:noFill/>
                </a:ln>
                <a:solidFill>
                  <a:schemeClr val="tx1"/>
                </a:solidFill>
                <a:effectLst/>
                <a:uLnTx/>
                <a:uFillTx/>
                <a:latin typeface="+mn-lt"/>
                <a:ea typeface="+mn-ea"/>
                <a:cs typeface="+mn-cs"/>
              </a:rPr>
              <a:t> 5</a:t>
            </a:r>
            <a:endParaRPr kumimoji="0" lang="en-US" sz="2500" b="0" i="0" u="none" strike="noStrike" kern="1200" cap="none" spc="0" normalizeH="0" baseline="0" noProof="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a:t>Sujeet Singh Bhadouria           Cyber security ANC0301                                     Unit 5</a:t>
            </a:r>
          </a:p>
        </p:txBody>
      </p:sp>
      <p:sp>
        <p:nvSpPr>
          <p:cNvPr id="14" name="Subtitle 2"/>
          <p:cNvSpPr txBox="1"/>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a:ln>
                  <a:noFill/>
                </a:ln>
                <a:solidFill>
                  <a:schemeClr val="tx1"/>
                </a:solidFill>
                <a:effectLst/>
                <a:uLnTx/>
                <a:uFillTx/>
                <a:latin typeface="+mn-lt"/>
                <a:ea typeface="+mn-ea"/>
                <a:cs typeface="+mn-cs"/>
              </a:rPr>
              <a:t>Cyber Security</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000" b="1">
                <a:solidFill>
                  <a:schemeClr val="tx1"/>
                </a:solidFill>
              </a:rPr>
              <a:t>ANC0301</a:t>
            </a:r>
            <a:endParaRPr kumimoji="0" lang="en-US" sz="2000" b="1" i="0" u="none" strike="noStrike" kern="1200" cap="none" spc="0" normalizeH="0" baseline="0" noProof="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p:txBody>
      </p:sp>
      <p:sp>
        <p:nvSpPr>
          <p:cNvPr id="15" name="Subtitle 2"/>
          <p:cNvSpPr txBox="1"/>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noProof="0">
                <a:ln>
                  <a:noFill/>
                </a:ln>
                <a:solidFill>
                  <a:schemeClr val="tx1"/>
                </a:solidFill>
                <a:effectLst/>
                <a:uLnTx/>
                <a:uFillTx/>
                <a:latin typeface="+mn-lt"/>
                <a:ea typeface="+mn-ea"/>
                <a:cs typeface="+mn-cs"/>
              </a:rPr>
              <a:t>(B Tech </a:t>
            </a:r>
            <a:r>
              <a:rPr lang="en-US" sz="2000" b="1">
                <a:solidFill>
                  <a:schemeClr val="tx1"/>
                </a:solidFill>
              </a:rPr>
              <a:t>III</a:t>
            </a:r>
            <a:r>
              <a:rPr kumimoji="0" lang="en-US" sz="2000" b="1" i="0" u="none" strike="noStrike" kern="1200" cap="none" spc="0" normalizeH="0" baseline="30000" noProof="0" err="1">
                <a:ln>
                  <a:noFill/>
                </a:ln>
                <a:solidFill>
                  <a:schemeClr val="tx1"/>
                </a:solidFill>
                <a:effectLst/>
                <a:uLnTx/>
                <a:uFillTx/>
                <a:latin typeface="+mn-lt"/>
                <a:ea typeface="+mn-ea"/>
                <a:cs typeface="+mn-cs"/>
              </a:rPr>
              <a:t>rd</a:t>
            </a:r>
            <a:r>
              <a:rPr kumimoji="0" lang="en-US" sz="2000" b="1" i="0" u="none" strike="noStrike" kern="1200" cap="none" spc="0" normalizeH="0" noProof="0">
                <a:ln>
                  <a:noFill/>
                </a:ln>
                <a:solidFill>
                  <a:schemeClr val="tx1"/>
                </a:solidFill>
                <a:effectLst/>
                <a:uLnTx/>
                <a:uFillTx/>
                <a:latin typeface="+mn-lt"/>
                <a:ea typeface="+mn-ea"/>
                <a:cs typeface="+mn-cs"/>
              </a:rPr>
              <a:t> Sem</a:t>
            </a:r>
            <a:r>
              <a:rPr kumimoji="0" lang="en-US" sz="2000" b="0" i="0" u="none" strike="noStrike" kern="1200" cap="none" spc="0" normalizeH="0" noProof="0">
                <a:ln>
                  <a:noFill/>
                </a:ln>
                <a:solidFill>
                  <a:schemeClr val="tx1"/>
                </a:solidFill>
                <a:effectLst/>
                <a:uLnTx/>
                <a:uFillTx/>
                <a:latin typeface="+mn-lt"/>
                <a:ea typeface="+mn-ea"/>
                <a:cs typeface="+mn-cs"/>
              </a:rPr>
              <a:t>)</a:t>
            </a:r>
            <a:endParaRPr kumimoji="0" lang="en-US" sz="2000" b="0" i="0" u="none" strike="noStrike" kern="1200" cap="none" spc="0" normalizeH="0" baseline="0" noProof="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5"/>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a:solidFill>
                  <a:schemeClr val="dk1"/>
                </a:solidFill>
              </a:rPr>
              <a:t>Program Outcomes</a:t>
            </a:r>
          </a:p>
        </p:txBody>
      </p:sp>
      <p:sp>
        <p:nvSpPr>
          <p:cNvPr id="254" name="CustomShape 2"/>
          <p:cNvSpPr/>
          <p:nvPr/>
        </p:nvSpPr>
        <p:spPr>
          <a:xfrm>
            <a:off x="685800" y="1066800"/>
            <a:ext cx="8458200" cy="526152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565" algn="just">
              <a:lnSpc>
                <a:spcPct val="100000"/>
              </a:lnSpc>
              <a:buClr>
                <a:srgbClr val="000000"/>
              </a:buClr>
              <a:buFont typeface="Calibri" panose="020F0502020204030204"/>
              <a:buAutoNum type="arabicPeriod"/>
            </a:pPr>
            <a:r>
              <a:rPr lang="en-US" sz="2000">
                <a:solidFill>
                  <a:schemeClr val="dk1"/>
                </a:solidFill>
              </a:rPr>
              <a:t>Engineering knowledge</a:t>
            </a:r>
          </a:p>
          <a:p>
            <a:pPr marL="457200" indent="-456565" algn="just">
              <a:lnSpc>
                <a:spcPct val="100000"/>
              </a:lnSpc>
              <a:buClr>
                <a:srgbClr val="000000"/>
              </a:buClr>
              <a:buFont typeface="Calibri" panose="020F0502020204030204"/>
              <a:buAutoNum type="arabicPeriod"/>
            </a:pPr>
            <a:endParaRPr lang="en-US" sz="2000">
              <a:solidFill>
                <a:schemeClr val="dk1"/>
              </a:solidFill>
            </a:endParaRPr>
          </a:p>
          <a:p>
            <a:pPr marL="457200" indent="-456565" algn="just">
              <a:lnSpc>
                <a:spcPct val="100000"/>
              </a:lnSpc>
              <a:buClr>
                <a:srgbClr val="000000"/>
              </a:buClr>
              <a:buFont typeface="Calibri" panose="020F0502020204030204"/>
              <a:buAutoNum type="arabicPeriod"/>
            </a:pPr>
            <a:r>
              <a:rPr lang="en-US" sz="2000">
                <a:solidFill>
                  <a:schemeClr val="dk1"/>
                </a:solidFill>
              </a:rPr>
              <a:t>Problem analysis</a:t>
            </a:r>
          </a:p>
          <a:p>
            <a:pPr marL="457200" indent="-456565" algn="just">
              <a:lnSpc>
                <a:spcPct val="100000"/>
              </a:lnSpc>
              <a:buClr>
                <a:srgbClr val="000000"/>
              </a:buClr>
              <a:buFont typeface="Calibri" panose="020F0502020204030204"/>
              <a:buAutoNum type="arabicPeriod"/>
            </a:pPr>
            <a:endParaRPr lang="en-US" sz="2000">
              <a:solidFill>
                <a:schemeClr val="dk1"/>
              </a:solidFill>
            </a:endParaRPr>
          </a:p>
          <a:p>
            <a:pPr marL="457200" indent="-456565" algn="just">
              <a:lnSpc>
                <a:spcPct val="100000"/>
              </a:lnSpc>
              <a:buClr>
                <a:srgbClr val="000000"/>
              </a:buClr>
              <a:buFont typeface="Calibri" panose="020F0502020204030204"/>
              <a:buAutoNum type="arabicPeriod"/>
            </a:pPr>
            <a:r>
              <a:rPr lang="en-US" sz="2000">
                <a:solidFill>
                  <a:schemeClr val="dk1"/>
                </a:solidFill>
              </a:rPr>
              <a:t>Design/development of solutions</a:t>
            </a:r>
          </a:p>
          <a:p>
            <a:pPr algn="just">
              <a:lnSpc>
                <a:spcPct val="100000"/>
              </a:lnSpc>
            </a:pPr>
            <a:endParaRPr lang="en-US" sz="2000">
              <a:solidFill>
                <a:schemeClr val="dk1"/>
              </a:solidFill>
            </a:endParaRPr>
          </a:p>
          <a:p>
            <a:pPr marL="457200" indent="-456565" algn="just">
              <a:lnSpc>
                <a:spcPct val="100000"/>
              </a:lnSpc>
              <a:buClr>
                <a:srgbClr val="000000"/>
              </a:buClr>
              <a:buFont typeface="Calibri" panose="020F0502020204030204"/>
              <a:buAutoNum type="arabicPeriod" startAt="4"/>
            </a:pPr>
            <a:r>
              <a:rPr lang="en-US" sz="2000">
                <a:solidFill>
                  <a:schemeClr val="dk1"/>
                </a:solidFill>
              </a:rPr>
              <a:t>Conduct investigations of complex problems</a:t>
            </a:r>
          </a:p>
          <a:p>
            <a:pPr marL="457200" indent="-456565" algn="just">
              <a:lnSpc>
                <a:spcPct val="100000"/>
              </a:lnSpc>
              <a:buClr>
                <a:srgbClr val="000000"/>
              </a:buClr>
              <a:buFont typeface="Calibri" panose="020F0502020204030204"/>
              <a:buAutoNum type="arabicPeriod" startAt="4"/>
            </a:pPr>
            <a:endParaRPr lang="en-US" sz="2000">
              <a:solidFill>
                <a:schemeClr val="dk1"/>
              </a:solidFill>
            </a:endParaRPr>
          </a:p>
          <a:p>
            <a:pPr marL="457200" indent="-456565" algn="just">
              <a:buClr>
                <a:srgbClr val="000000"/>
              </a:buClr>
            </a:pPr>
            <a:r>
              <a:rPr lang="en-US" sz="2000">
                <a:solidFill>
                  <a:schemeClr val="dk1"/>
                </a:solidFill>
              </a:rPr>
              <a:t>5.      Modern tool usage</a:t>
            </a:r>
          </a:p>
          <a:p>
            <a:pPr marL="457200" indent="-456565" algn="just">
              <a:lnSpc>
                <a:spcPct val="100000"/>
              </a:lnSpc>
              <a:buClr>
                <a:srgbClr val="000000"/>
              </a:buClr>
              <a:buFont typeface="Calibri" panose="020F0502020204030204"/>
              <a:buAutoNum type="arabicPeriod" startAt="6"/>
            </a:pPr>
            <a:endParaRPr lang="en-US" sz="2000">
              <a:solidFill>
                <a:schemeClr val="dk1"/>
              </a:solidFill>
            </a:endParaRPr>
          </a:p>
          <a:p>
            <a:pPr marL="457200" indent="-456565" algn="just">
              <a:lnSpc>
                <a:spcPct val="100000"/>
              </a:lnSpc>
              <a:buClr>
                <a:srgbClr val="000000"/>
              </a:buClr>
              <a:buFont typeface="Calibri" panose="020F0502020204030204"/>
              <a:buAutoNum type="arabicPeriod" startAt="6"/>
            </a:pPr>
            <a:r>
              <a:rPr lang="en-US" sz="2000">
                <a:solidFill>
                  <a:schemeClr val="dk1"/>
                </a:solidFill>
              </a:rPr>
              <a:t>The engineer and society</a:t>
            </a:r>
          </a:p>
          <a:p>
            <a:pPr algn="just">
              <a:lnSpc>
                <a:spcPct val="100000"/>
              </a:lnSpc>
            </a:pPr>
            <a:endParaRPr lang="en-US" sz="2000">
              <a:solidFill>
                <a:schemeClr val="dk1"/>
              </a:solidFill>
            </a:endParaRPr>
          </a:p>
          <a:p>
            <a:pPr marL="514350" indent="-514350" algn="just">
              <a:lnSpc>
                <a:spcPct val="100000"/>
              </a:lnSpc>
              <a:buClr>
                <a:srgbClr val="000000"/>
              </a:buClr>
              <a:buFont typeface="Calibri" panose="020F0502020204030204"/>
              <a:buAutoNum type="arabicPeriod" startAt="7"/>
            </a:pPr>
            <a:r>
              <a:rPr lang="en-US" sz="2000">
                <a:solidFill>
                  <a:schemeClr val="dk1"/>
                </a:solidFill>
              </a:rPr>
              <a:t>Environment and sustainability</a:t>
            </a:r>
          </a:p>
          <a:p>
            <a:pPr marL="457200" indent="-456565" algn="just">
              <a:lnSpc>
                <a:spcPct val="100000"/>
              </a:lnSpc>
            </a:pPr>
            <a:r>
              <a:rPr lang="en-US" sz="2200" spc="-1">
                <a:solidFill>
                  <a:srgbClr val="000000"/>
                </a:solidFill>
                <a:latin typeface="Calibri (Body)"/>
                <a:cs typeface="Times New Roman" panose="02020603050405020304" pitchFamily="18" charset="0"/>
              </a:rPr>
              <a:t> </a:t>
            </a:r>
            <a:endParaRPr lang="en-US" sz="2200" spc="-1">
              <a:latin typeface="Calibri (Body)"/>
              <a:cs typeface="Times New Roman" panose="02020603050405020304" pitchFamily="18" charset="0"/>
            </a:endParaRPr>
          </a:p>
          <a:p>
            <a:pPr marL="457200" indent="-456565" algn="just">
              <a:lnSpc>
                <a:spcPct val="100000"/>
              </a:lnSpc>
              <a:buClr>
                <a:srgbClr val="000000"/>
              </a:buClr>
              <a:buFont typeface="Calibri" panose="020F0502020204030204"/>
              <a:buAutoNum type="arabicPeriod" startAt="4"/>
            </a:pPr>
            <a:endParaRPr lang="en-US" sz="2200" b="0" strike="noStrike" spc="-1">
              <a:latin typeface="Calibri (Body)"/>
              <a:cs typeface="Times New Roman" panose="02020603050405020304" pitchFamily="18" charset="0"/>
            </a:endParaRPr>
          </a:p>
          <a:p>
            <a:pPr algn="just">
              <a:lnSpc>
                <a:spcPct val="100000"/>
              </a:lnSpc>
            </a:pPr>
            <a:endParaRPr lang="en-US" sz="2200" b="0" strike="noStrike" spc="-1">
              <a:latin typeface="Calibri (Body)"/>
              <a:cs typeface="Times New Roman" panose="02020603050405020304" pitchFamily="18" charset="0"/>
            </a:endParaRPr>
          </a:p>
        </p:txBody>
      </p:sp>
      <p:sp>
        <p:nvSpPr>
          <p:cNvPr id="256"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9982DAB4-FCBF-4F65-8A7A-2D4FEF5F6A07}" type="datetime1">
              <a:rPr lang="en-US" sz="1200" b="0" strike="noStrike" spc="-1">
                <a:solidFill>
                  <a:srgbClr val="8B8B8B"/>
                </a:solidFill>
                <a:latin typeface="Calibri" panose="020F0502020204030204"/>
              </a:rPr>
              <a:t>11/15/2022</a:t>
            </a:fld>
            <a:endParaRPr lang="en-US" sz="1200" b="0" strike="noStrike" spc="-1">
              <a:latin typeface="Calibri (Body)"/>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p:cNvSpPr>
            <a:spLocks noGrp="1"/>
          </p:cNvSpPr>
          <p:nvPr>
            <p:ph type="ftr" sz="quarter" idx="11"/>
          </p:nvPr>
        </p:nvSpPr>
        <p:spPr>
          <a:xfrm>
            <a:off x="3124200" y="6356350"/>
            <a:ext cx="4572000" cy="393150"/>
          </a:xfrm>
        </p:spPr>
        <p:txBody>
          <a:bodyPr/>
          <a:lstStyle/>
          <a:p>
            <a:r>
              <a:rPr lang="en-US"/>
              <a:t>Sujeet Singh Bhadouria           Cyber security ANC0301                                     Unit 5</a:t>
            </a:r>
          </a:p>
        </p:txBody>
      </p:sp>
      <p:sp>
        <p:nvSpPr>
          <p:cNvPr id="4" name="Slide Number Placeholder 3"/>
          <p:cNvSpPr>
            <a:spLocks noGrp="1"/>
          </p:cNvSpPr>
          <p:nvPr>
            <p:ph type="sldNum" sz="quarter" idx="12"/>
          </p:nvPr>
        </p:nvSpPr>
        <p:spPr/>
        <p:txBody>
          <a:bodyPr/>
          <a:lstStyle/>
          <a:p>
            <a:fld id="{B6F15528-21DE-4FAA-801E-634DDDAF4B2B}" type="slidenum">
              <a:rPr lang="en-US" smtClean="0"/>
              <a:t>10</a:t>
            </a:fld>
            <a:endParaRPr lang="en-US"/>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100</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latin typeface="Calibri (Body)"/>
              </a:rPr>
              <a:t>Past Sessional</a:t>
            </a:r>
            <a:r>
              <a:rPr kumimoji="0" lang="en-US" sz="3000" b="0" i="0" u="none" strike="noStrike" kern="1200" cap="none" spc="0" normalizeH="0" noProof="0">
                <a:ln>
                  <a:noFill/>
                </a:ln>
                <a:effectLst/>
                <a:uLnTx/>
                <a:uFillTx/>
                <a:latin typeface="Calibri (Body)"/>
              </a:rPr>
              <a:t> Papers</a:t>
            </a:r>
            <a:endParaRPr kumimoji="0" lang="en-US" sz="3000" b="0" i="0" u="none" strike="noStrike" kern="1200" cap="none" spc="0" normalizeH="0" baseline="0" noProof="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p:cNvPicPr>
            <a:picLocks noChangeAspect="1"/>
          </p:cNvPicPr>
          <p:nvPr/>
        </p:nvPicPr>
        <p:blipFill>
          <a:blip r:embed="rId3"/>
          <a:stretch>
            <a:fillRect/>
          </a:stretch>
        </p:blipFill>
        <p:spPr>
          <a:xfrm>
            <a:off x="1025275" y="814682"/>
            <a:ext cx="7391229" cy="5253247"/>
          </a:xfrm>
          <a:prstGeom prst="rect">
            <a:avLst/>
          </a:prstGeom>
        </p:spPr>
      </p:pic>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101</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latin typeface="Calibri (Body)"/>
              </a:rPr>
              <a:t>Past Sessional</a:t>
            </a:r>
            <a:r>
              <a:rPr kumimoji="0" lang="en-US" sz="3000" b="0" i="0" u="none" strike="noStrike" kern="1200" cap="none" spc="0" normalizeH="0" noProof="0">
                <a:ln>
                  <a:noFill/>
                </a:ln>
                <a:effectLst/>
                <a:uLnTx/>
                <a:uFillTx/>
                <a:latin typeface="Calibri (Body)"/>
              </a:rPr>
              <a:t> Papers</a:t>
            </a:r>
            <a:endParaRPr kumimoji="0" lang="en-US" sz="3000" b="0" i="0" u="none" strike="noStrike" kern="1200" cap="none" spc="0" normalizeH="0" baseline="0" noProof="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p:cNvPicPr>
            <a:picLocks noChangeAspect="1"/>
          </p:cNvPicPr>
          <p:nvPr/>
        </p:nvPicPr>
        <p:blipFill>
          <a:blip r:embed="rId3"/>
          <a:stretch>
            <a:fillRect/>
          </a:stretch>
        </p:blipFill>
        <p:spPr>
          <a:xfrm>
            <a:off x="732081" y="985385"/>
            <a:ext cx="7567641" cy="5153698"/>
          </a:xfrm>
          <a:prstGeom prst="rect">
            <a:avLst/>
          </a:prstGeom>
        </p:spPr>
      </p:pic>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42AD6C-687C-4B50-8A6D-977810F8D7D5}"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102</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Old</a:t>
            </a:r>
            <a:r>
              <a:rPr kumimoji="0" lang="en-US" sz="3000" b="0" i="0" u="none" strike="noStrike" kern="1200" cap="none" spc="0" normalizeH="0" noProof="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pic>
        <p:nvPicPr>
          <p:cNvPr id="10" name="Picture 1"/>
          <p:cNvPicPr>
            <a:picLocks noChangeAspect="1" noChangeArrowheads="1"/>
          </p:cNvPicPr>
          <p:nvPr/>
        </p:nvPicPr>
        <p:blipFill>
          <a:blip r:embed="rId2"/>
          <a:srcRect/>
          <a:stretch>
            <a:fillRect/>
          </a:stretch>
        </p:blipFill>
        <p:spPr bwMode="auto">
          <a:xfrm>
            <a:off x="1285852" y="857232"/>
            <a:ext cx="6715172" cy="5530883"/>
          </a:xfrm>
          <a:prstGeom prst="rect">
            <a:avLst/>
          </a:prstGeom>
          <a:noFill/>
          <a:ln w="9525">
            <a:noFill/>
            <a:miter lim="800000"/>
            <a:headEnd/>
            <a:tailEnd/>
          </a:ln>
          <a:effectLst/>
        </p:spPr>
      </p:pic>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CA819C-12CE-4123-9CAD-401CDF78D503}"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103</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Old</a:t>
            </a:r>
            <a:r>
              <a:rPr kumimoji="0" lang="en-US" sz="3000" b="0" i="0" u="none" strike="noStrike" kern="1200" cap="none" spc="0" normalizeH="0" noProof="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pic>
        <p:nvPicPr>
          <p:cNvPr id="10" name="Picture 2"/>
          <p:cNvPicPr>
            <a:picLocks noChangeAspect="1" noChangeArrowheads="1"/>
          </p:cNvPicPr>
          <p:nvPr/>
        </p:nvPicPr>
        <p:blipFill>
          <a:blip r:embed="rId2"/>
          <a:srcRect/>
          <a:stretch>
            <a:fillRect/>
          </a:stretch>
        </p:blipFill>
        <p:spPr bwMode="auto">
          <a:xfrm>
            <a:off x="1142975" y="1000108"/>
            <a:ext cx="7404853" cy="5344002"/>
          </a:xfrm>
          <a:prstGeom prst="rect">
            <a:avLst/>
          </a:prstGeom>
          <a:noFill/>
          <a:ln w="9525">
            <a:noFill/>
            <a:miter lim="800000"/>
            <a:headEnd/>
            <a:tailEnd/>
          </a:ln>
          <a:effectLst/>
        </p:spPr>
      </p:pic>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CEFC37-0CB2-4891-A6D8-4FA25D3741BC}"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104</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Old</a:t>
            </a:r>
            <a:r>
              <a:rPr kumimoji="0" lang="en-US" sz="3000" b="0" i="0" u="none" strike="noStrike" kern="1200" cap="none" spc="0" normalizeH="0" noProof="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pic>
        <p:nvPicPr>
          <p:cNvPr id="11" name="Picture 2"/>
          <p:cNvPicPr>
            <a:picLocks noChangeAspect="1" noChangeArrowheads="1"/>
          </p:cNvPicPr>
          <p:nvPr/>
        </p:nvPicPr>
        <p:blipFill>
          <a:blip r:embed="rId2"/>
          <a:srcRect/>
          <a:stretch>
            <a:fillRect/>
          </a:stretch>
        </p:blipFill>
        <p:spPr bwMode="auto">
          <a:xfrm>
            <a:off x="446020" y="911926"/>
            <a:ext cx="8055070" cy="5160280"/>
          </a:xfrm>
          <a:prstGeom prst="rect">
            <a:avLst/>
          </a:prstGeom>
          <a:noFill/>
          <a:ln w="9525">
            <a:noFill/>
            <a:miter lim="800000"/>
            <a:headEnd/>
            <a:tailEnd/>
          </a:ln>
          <a:effectLst/>
        </p:spPr>
      </p:pic>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F45D93-1F43-4541-88D8-A45E777AF476}"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105</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Old</a:t>
            </a:r>
            <a:r>
              <a:rPr kumimoji="0" lang="en-US" sz="3000" b="0" i="0" u="none" strike="noStrike" kern="1200" cap="none" spc="0" normalizeH="0" noProof="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pic>
        <p:nvPicPr>
          <p:cNvPr id="10" name="Picture 2"/>
          <p:cNvPicPr>
            <a:picLocks noChangeAspect="1" noChangeArrowheads="1"/>
          </p:cNvPicPr>
          <p:nvPr/>
        </p:nvPicPr>
        <p:blipFill>
          <a:blip r:embed="rId2"/>
          <a:srcRect/>
          <a:stretch>
            <a:fillRect/>
          </a:stretch>
        </p:blipFill>
        <p:spPr bwMode="auto">
          <a:xfrm>
            <a:off x="857224" y="1142984"/>
            <a:ext cx="7500990" cy="5093865"/>
          </a:xfrm>
          <a:prstGeom prst="rect">
            <a:avLst/>
          </a:prstGeom>
          <a:noFill/>
          <a:ln w="9525">
            <a:noFill/>
            <a:miter lim="800000"/>
            <a:headEnd/>
            <a:tailEnd/>
          </a:ln>
          <a:effectLst/>
        </p:spPr>
      </p:pic>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55000" lnSpcReduction="20000"/>
          </a:bodyPr>
          <a:lstStyle/>
          <a:p>
            <a:pPr marL="457200" indent="-457200">
              <a:buAutoNum type="arabicPeriod"/>
            </a:pPr>
            <a:r>
              <a:rPr lang="en-IN" sz="3200">
                <a:latin typeface="Calibri (Body)"/>
                <a:cs typeface="Times New Roman" panose="02020603050405020304" pitchFamily="18" charset="0"/>
              </a:rPr>
              <a:t>Explain the Recent Trends in  security in mobile.</a:t>
            </a:r>
          </a:p>
          <a:p>
            <a:pPr marL="457200" indent="-457200">
              <a:buAutoNum type="arabicPeriod"/>
            </a:pPr>
            <a:endParaRPr lang="en-US" sz="3200">
              <a:latin typeface="Calibri (Body)"/>
              <a:cs typeface="Times New Roman" panose="02020603050405020304" pitchFamily="18" charset="0"/>
            </a:endParaRPr>
          </a:p>
          <a:p>
            <a:pPr marL="457200" indent="-457200">
              <a:buAutoNum type="arabicPeriod" startAt="2"/>
            </a:pPr>
            <a:r>
              <a:rPr lang="en-IN" sz="3200">
                <a:latin typeface="Calibri (Body)"/>
                <a:cs typeface="Times New Roman" panose="02020603050405020304" pitchFamily="18" charset="0"/>
              </a:rPr>
              <a:t>Explain the Recent Trends in  security in cloud.</a:t>
            </a:r>
          </a:p>
          <a:p>
            <a:pPr marL="457200" indent="-457200">
              <a:buAutoNum type="arabicPeriod" startAt="2"/>
            </a:pPr>
            <a:endParaRPr lang="en-US" sz="3200">
              <a:latin typeface="Calibri (Body)"/>
              <a:cs typeface="Times New Roman" panose="02020603050405020304" pitchFamily="18" charset="0"/>
            </a:endParaRPr>
          </a:p>
          <a:p>
            <a:pPr marL="457200" indent="-457200">
              <a:buAutoNum type="arabicPeriod" startAt="2"/>
            </a:pPr>
            <a:r>
              <a:rPr lang="en-IN" sz="3200">
                <a:latin typeface="Calibri (Body)"/>
                <a:cs typeface="Times New Roman" panose="02020603050405020304" pitchFamily="18" charset="0"/>
              </a:rPr>
              <a:t> Explain the need for Information Security Policies.</a:t>
            </a:r>
          </a:p>
          <a:p>
            <a:pPr marL="457200" indent="-457200">
              <a:buAutoNum type="arabicPeriod" startAt="2"/>
            </a:pPr>
            <a:endParaRPr lang="en-US" sz="3200">
              <a:latin typeface="Calibri (Body)"/>
              <a:cs typeface="Times New Roman" panose="02020603050405020304" pitchFamily="18" charset="0"/>
            </a:endParaRPr>
          </a:p>
          <a:p>
            <a:pPr marL="457200" indent="-457200">
              <a:buAutoNum type="arabicPeriod" startAt="2"/>
            </a:pPr>
            <a:r>
              <a:rPr lang="en-IN" sz="3200">
                <a:latin typeface="Calibri (Body)"/>
                <a:cs typeface="Times New Roman" panose="02020603050405020304" pitchFamily="18" charset="0"/>
              </a:rPr>
              <a:t> What are the components of cyber security?</a:t>
            </a:r>
          </a:p>
          <a:p>
            <a:pPr marL="457200" indent="-457200">
              <a:buAutoNum type="arabicPeriod" startAt="2"/>
            </a:pPr>
            <a:endParaRPr lang="en-US" sz="3200">
              <a:latin typeface="Calibri (Body)"/>
              <a:cs typeface="Times New Roman" panose="02020603050405020304" pitchFamily="18" charset="0"/>
            </a:endParaRPr>
          </a:p>
          <a:p>
            <a:pPr marL="457200" indent="-457200">
              <a:buAutoNum type="arabicPeriod" startAt="2"/>
            </a:pPr>
            <a:r>
              <a:rPr lang="en-IN" sz="3200">
                <a:latin typeface="Calibri (Body)"/>
                <a:cs typeface="Times New Roman" panose="02020603050405020304" pitchFamily="18" charset="0"/>
              </a:rPr>
              <a:t> The most dangerous vulnerabilities in stored mobile data?</a:t>
            </a:r>
          </a:p>
          <a:p>
            <a:pPr marL="457200" indent="-457200">
              <a:buAutoNum type="arabicPeriod" startAt="2"/>
            </a:pPr>
            <a:endParaRPr lang="en-US" sz="3200">
              <a:latin typeface="Calibri (Body)"/>
              <a:cs typeface="Times New Roman" panose="02020603050405020304" pitchFamily="18" charset="0"/>
            </a:endParaRPr>
          </a:p>
          <a:p>
            <a:pPr marL="457200" indent="-457200">
              <a:buAutoNum type="arabicPeriod" startAt="2"/>
            </a:pPr>
            <a:r>
              <a:rPr lang="en-IN" sz="3200">
                <a:latin typeface="Calibri (Body)"/>
                <a:cs typeface="Times New Roman" panose="02020603050405020304" pitchFamily="18" charset="0"/>
              </a:rPr>
              <a:t> How to protect email messages?</a:t>
            </a:r>
          </a:p>
          <a:p>
            <a:pPr marL="457200" indent="-457200">
              <a:buAutoNum type="arabicPeriod" startAt="2"/>
            </a:pPr>
            <a:endParaRPr lang="en-US" sz="3200">
              <a:latin typeface="Calibri (Body)"/>
              <a:cs typeface="Times New Roman" panose="02020603050405020304" pitchFamily="18" charset="0"/>
            </a:endParaRPr>
          </a:p>
          <a:p>
            <a:pPr marL="457200" indent="-457200">
              <a:buAutoNum type="arabicPeriod" startAt="2"/>
            </a:pPr>
            <a:r>
              <a:rPr lang="en-IN" sz="3200">
                <a:latin typeface="Calibri (Body)"/>
                <a:cs typeface="Times New Roman" panose="02020603050405020304" pitchFamily="18" charset="0"/>
              </a:rPr>
              <a:t>What are the risks associated with public Wi-Fi?</a:t>
            </a:r>
          </a:p>
          <a:p>
            <a:pPr marL="457200" indent="-457200">
              <a:buAutoNum type="arabicPeriod" startAt="2"/>
            </a:pPr>
            <a:endParaRPr lang="en-US" sz="3200">
              <a:latin typeface="Calibri (Body)"/>
              <a:cs typeface="Times New Roman" panose="02020603050405020304" pitchFamily="18" charset="0"/>
            </a:endParaRPr>
          </a:p>
          <a:p>
            <a:pPr marL="457200" indent="-457200">
              <a:buAutoNum type="arabicPeriod" startAt="2"/>
            </a:pPr>
            <a:r>
              <a:rPr lang="en-IN" sz="3200">
                <a:latin typeface="Calibri (Body)"/>
                <a:cs typeface="Times New Roman" panose="02020603050405020304" pitchFamily="18" charset="0"/>
              </a:rPr>
              <a:t>What is a security auditing?</a:t>
            </a:r>
            <a:endParaRPr lang="en-US" sz="3200">
              <a:latin typeface="Calibri (Body)"/>
              <a:cs typeface="Times New Roman" panose="02020603050405020304" pitchFamily="18" charset="0"/>
            </a:endParaRPr>
          </a:p>
          <a:p>
            <a:endParaRPr lang="en-US"/>
          </a:p>
        </p:txBody>
      </p:sp>
      <p:sp>
        <p:nvSpPr>
          <p:cNvPr id="4" name="Date Placeholder 3"/>
          <p:cNvSpPr>
            <a:spLocks noGrp="1"/>
          </p:cNvSpPr>
          <p:nvPr>
            <p:ph type="dt" sz="half" idx="10"/>
          </p:nvPr>
        </p:nvSpPr>
        <p:spPr/>
        <p:txBody>
          <a:bodyPr/>
          <a:lstStyle/>
          <a:p>
            <a:fld id="{E757FED6-CC36-4789-BE95-2CF42CB41933}"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106</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a:t>Expected Questions for University Exam </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15166E-C3D8-462A-9D1F-372F5CFBA0D9}"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107</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Summary</a:t>
            </a:r>
          </a:p>
        </p:txBody>
      </p:sp>
      <p:sp>
        <p:nvSpPr>
          <p:cNvPr id="9" name="Content Placeholder 2"/>
          <p:cNvSpPr>
            <a:spLocks noGrp="1"/>
          </p:cNvSpPr>
          <p:nvPr>
            <p:ph idx="1"/>
          </p:nvPr>
        </p:nvSpPr>
        <p:spPr>
          <a:xfrm>
            <a:off x="533400" y="1143000"/>
            <a:ext cx="8229600" cy="5000644"/>
          </a:xfrm>
        </p:spPr>
        <p:txBody>
          <a:bodyPr>
            <a:normAutofit/>
          </a:bodyPr>
          <a:lstStyle/>
          <a:p>
            <a:r>
              <a:rPr lang="en-US" sz="2400"/>
              <a:t>Policy design Task</a:t>
            </a:r>
            <a:endParaRPr lang="en-IN" sz="2400"/>
          </a:p>
          <a:p>
            <a:r>
              <a:rPr lang="en-US" sz="2400"/>
              <a:t>WWW Policies</a:t>
            </a:r>
            <a:endParaRPr lang="en-IN" sz="2400"/>
          </a:p>
          <a:p>
            <a:r>
              <a:rPr lang="en-US" sz="2400"/>
              <a:t>Email based Policies</a:t>
            </a:r>
            <a:endParaRPr lang="en-IN" sz="2400"/>
          </a:p>
          <a:p>
            <a:r>
              <a:rPr lang="en-US" sz="2400"/>
              <a:t>Policy Revaluation Process-Corporate Policies-Sample Security Policies</a:t>
            </a:r>
            <a:endParaRPr lang="en-IN" sz="2400"/>
          </a:p>
          <a:p>
            <a:r>
              <a:rPr lang="en-US" sz="2400"/>
              <a:t>Publishing and Notification Requirement of the updated and new Policies</a:t>
            </a:r>
            <a:endParaRPr lang="en-IN" sz="2400"/>
          </a:p>
          <a:p>
            <a:r>
              <a:rPr lang="en-US" sz="2400"/>
              <a:t>Recent trends in security</a:t>
            </a:r>
            <a:endParaRPr lang="en-IN" sz="2400"/>
          </a:p>
          <a:p>
            <a:pPr algn="just"/>
            <a:endParaRPr lang="en-IN" sz="220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870706-C750-4343-A867-56AE21A40597}"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108</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References</a:t>
            </a:r>
          </a:p>
        </p:txBody>
      </p:sp>
      <p:sp>
        <p:nvSpPr>
          <p:cNvPr id="9" name="Content Placeholder 2"/>
          <p:cNvSpPr>
            <a:spLocks noGrp="1"/>
          </p:cNvSpPr>
          <p:nvPr>
            <p:ph idx="1"/>
          </p:nvPr>
        </p:nvSpPr>
        <p:spPr>
          <a:xfrm>
            <a:off x="357158" y="1071546"/>
            <a:ext cx="8610600" cy="5000644"/>
          </a:xfrm>
        </p:spPr>
        <p:txBody>
          <a:bodyPr>
            <a:normAutofit/>
          </a:bodyPr>
          <a:lstStyle/>
          <a:p>
            <a:pPr marL="514350" indent="-514350" algn="just">
              <a:buFont typeface="+mj-lt"/>
              <a:buAutoNum type="arabicPeriod"/>
            </a:pPr>
            <a:r>
              <a:rPr lang="en-US" sz="2200">
                <a:latin typeface="Calibri (Body)"/>
              </a:rPr>
              <a:t>Dr. Surya </a:t>
            </a:r>
            <a:r>
              <a:rPr lang="en-US" sz="2200" err="1">
                <a:latin typeface="Calibri (Body)"/>
              </a:rPr>
              <a:t>Prakash</a:t>
            </a:r>
            <a:r>
              <a:rPr lang="en-US" sz="2200">
                <a:latin typeface="Calibri (Body)"/>
              </a:rPr>
              <a:t> </a:t>
            </a:r>
            <a:r>
              <a:rPr lang="en-US" sz="2200" err="1">
                <a:latin typeface="Calibri (Body)"/>
              </a:rPr>
              <a:t>Tripathi</a:t>
            </a:r>
            <a:r>
              <a:rPr lang="en-US" sz="2200">
                <a:latin typeface="Calibri (Body)"/>
              </a:rPr>
              <a:t>, </a:t>
            </a:r>
            <a:r>
              <a:rPr lang="en-US" sz="2200" err="1">
                <a:latin typeface="Calibri (Body)"/>
              </a:rPr>
              <a:t>Ritendra</a:t>
            </a:r>
            <a:r>
              <a:rPr lang="en-US" sz="2200">
                <a:latin typeface="Calibri (Body)"/>
              </a:rPr>
              <a:t> </a:t>
            </a:r>
            <a:r>
              <a:rPr lang="en-US" sz="2200" err="1">
                <a:latin typeface="Calibri (Body)"/>
              </a:rPr>
              <a:t>Goyal</a:t>
            </a:r>
            <a:r>
              <a:rPr lang="en-US" sz="2200">
                <a:latin typeface="Calibri (Body)"/>
              </a:rPr>
              <a:t>, Praveen </a:t>
            </a:r>
            <a:r>
              <a:rPr lang="en-US" sz="2200" err="1">
                <a:latin typeface="Calibri (Body)"/>
              </a:rPr>
              <a:t>kumar</a:t>
            </a:r>
            <a:r>
              <a:rPr lang="en-US" sz="2200">
                <a:latin typeface="Calibri (Body)"/>
              </a:rPr>
              <a:t> </a:t>
            </a:r>
            <a:r>
              <a:rPr lang="en-US" sz="2200" err="1">
                <a:latin typeface="Calibri (Body)"/>
              </a:rPr>
              <a:t>Shukla</a:t>
            </a:r>
            <a:r>
              <a:rPr lang="en-US" sz="2200">
                <a:latin typeface="Calibri (Body)"/>
              </a:rPr>
              <a:t> ,”Introduction to Information Security and Cyber Law” Willey </a:t>
            </a:r>
            <a:r>
              <a:rPr lang="en-US" sz="2200" err="1">
                <a:latin typeface="Calibri (Body)"/>
              </a:rPr>
              <a:t>Dreamtech</a:t>
            </a:r>
            <a:r>
              <a:rPr lang="en-US" sz="2200">
                <a:latin typeface="Calibri (Body)"/>
              </a:rPr>
              <a:t> Press.(prefer)</a:t>
            </a:r>
          </a:p>
          <a:p>
            <a:pPr marL="457200" indent="-457200">
              <a:buFont typeface="+mj-lt"/>
              <a:buAutoNum type="arabicPeriod"/>
            </a:pPr>
            <a:r>
              <a:rPr lang="en-IN" sz="2200">
                <a:latin typeface="Calibri (Body)"/>
                <a:hlinkClick r:id="rId2"/>
              </a:rPr>
              <a:t>http://caaa.in/Image/cyber%20laws%20overview.pdf</a:t>
            </a:r>
            <a:endParaRPr lang="en-IN" sz="2200">
              <a:latin typeface="Calibri (Body)"/>
            </a:endParaRPr>
          </a:p>
          <a:p>
            <a:pPr marL="457200" indent="-457200" algn="just">
              <a:buFont typeface="+mj-lt"/>
              <a:buAutoNum type="arabicPeriod"/>
            </a:pPr>
            <a:r>
              <a:rPr lang="en-IN" sz="2200">
                <a:latin typeface="Calibri (Body)"/>
                <a:hlinkClick r:id="rId3"/>
              </a:rPr>
              <a:t>https://taxguru.in/wp-content/uploads/2012/10/cyber-laws-overview.pdf</a:t>
            </a:r>
            <a:endParaRPr lang="en-IN" sz="2200">
              <a:latin typeface="Calibri (Body)"/>
            </a:endParaRPr>
          </a:p>
          <a:p>
            <a:pPr marL="457200" indent="-457200" algn="just">
              <a:buFont typeface="+mj-lt"/>
              <a:buAutoNum type="arabicPeriod"/>
            </a:pPr>
            <a:r>
              <a:rPr lang="en-IN" sz="2200">
                <a:latin typeface="Calibri (Body)"/>
                <a:hlinkClick r:id="rId4"/>
              </a:rPr>
              <a:t>https://www.tutorialspoint.com/information_security_cyber_law/information_security_cyber_law_tutorial.pdf</a:t>
            </a:r>
            <a:endParaRPr lang="en-IN" sz="2200">
              <a:latin typeface="Calibri (Body)"/>
            </a:endParaRPr>
          </a:p>
          <a:p>
            <a:pPr marL="514350" indent="-514350" algn="just">
              <a:buFont typeface="+mj-lt"/>
              <a:buAutoNum type="arabicPeriod"/>
            </a:pPr>
            <a:r>
              <a:rPr lang="en-IN" sz="2200">
                <a:latin typeface="Calibri (Body)"/>
                <a:hlinkClick r:id="rId5"/>
              </a:rPr>
              <a:t>http://lawcommissionofindia.nic.in/1-50/Report42.pdf</a:t>
            </a:r>
            <a:endParaRPr lang="en-IN" sz="2200">
              <a:latin typeface="Calibri (Body)"/>
            </a:endParaRPr>
          </a:p>
          <a:p>
            <a:pPr marL="457200" indent="-457200" algn="just">
              <a:buFont typeface="+mj-lt"/>
              <a:buAutoNum type="arabicPeriod"/>
            </a:pPr>
            <a:r>
              <a:rPr lang="en-IN" sz="2200">
                <a:latin typeface="Calibri (Body)"/>
                <a:hlinkClick r:id="rId6"/>
              </a:rPr>
              <a:t>http://www.caaa.in/Image/34_Hb_on_IPR.pdf</a:t>
            </a:r>
            <a:endParaRPr lang="en-IN" sz="2200">
              <a:latin typeface="Calibri (Body)"/>
            </a:endParaRPr>
          </a:p>
          <a:p>
            <a:pPr marL="457200" indent="-457200" algn="just">
              <a:buFont typeface="+mj-lt"/>
              <a:buAutoNum type="arabicPeriod"/>
            </a:pPr>
            <a:r>
              <a:rPr lang="en-IN" sz="2200">
                <a:latin typeface="Calibri (Body)"/>
                <a:hlinkClick r:id="rId7"/>
              </a:rPr>
              <a:t>http://www.esi.mil/download.aspx?id=6073</a:t>
            </a:r>
            <a:endParaRPr lang="en-IN" sz="2200">
              <a:latin typeface="Calibri (Body)"/>
            </a:endParaRPr>
          </a:p>
          <a:p>
            <a:pPr marL="457200" indent="-457200" algn="just">
              <a:buFont typeface="+mj-lt"/>
              <a:buAutoNum type="arabicPeriod"/>
            </a:pPr>
            <a:r>
              <a:rPr lang="en-IN" sz="2200">
                <a:latin typeface="Calibri (Body)"/>
                <a:hlinkClick r:id="rId8"/>
              </a:rPr>
              <a:t>https://onlinecourses.swayam2.ac.in/cec20_cs09/unit?unit=244&amp;lesson=253</a:t>
            </a:r>
            <a:endParaRPr lang="en-IN" sz="220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D2AB07-4762-4FBB-9845-C6E988252F71}"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109</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00034" y="3286124"/>
            <a:ext cx="8229600" cy="1107996"/>
          </a:xfrm>
          <a:prstGeom prst="rect">
            <a:avLst/>
          </a:prstGeom>
          <a:noFill/>
        </p:spPr>
        <p:txBody>
          <a:bodyPr wrap="square" lIns="91440" tIns="45720" rIns="91440" bIns="45720">
            <a:spAutoFit/>
          </a:bodyPr>
          <a:lstStyle/>
          <a:p>
            <a:pPr algn="ctr">
              <a:buNone/>
            </a:pPr>
            <a:r>
              <a:rPr lang="en-US" sz="66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1"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a:solidFill>
                  <a:schemeClr val="dk1"/>
                </a:solidFill>
              </a:rPr>
              <a:t>Program Outcomes…(cont.)</a:t>
            </a: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350" indent="-514350" algn="just">
              <a:lnSpc>
                <a:spcPct val="100000"/>
              </a:lnSpc>
              <a:buClr>
                <a:srgbClr val="000000"/>
              </a:buClr>
            </a:pPr>
            <a:r>
              <a:rPr lang="en-US" sz="2000">
                <a:solidFill>
                  <a:schemeClr val="dk1"/>
                </a:solidFill>
              </a:rPr>
              <a:t>8.	Ethics</a:t>
            </a:r>
          </a:p>
          <a:p>
            <a:pPr algn="just">
              <a:lnSpc>
                <a:spcPct val="100000"/>
              </a:lnSpc>
            </a:pPr>
            <a:endParaRPr lang="en-US" sz="2000">
              <a:solidFill>
                <a:schemeClr val="dk1"/>
              </a:solidFill>
            </a:endParaRPr>
          </a:p>
          <a:p>
            <a:pPr marL="514350" indent="-514350" algn="just">
              <a:lnSpc>
                <a:spcPct val="100000"/>
              </a:lnSpc>
              <a:buClr>
                <a:srgbClr val="000000"/>
              </a:buClr>
              <a:buAutoNum type="arabicPeriod" startAt="9"/>
            </a:pPr>
            <a:r>
              <a:rPr lang="en-US" sz="2000">
                <a:solidFill>
                  <a:schemeClr val="dk1"/>
                </a:solidFill>
              </a:rPr>
              <a:t>Individual and team work</a:t>
            </a:r>
          </a:p>
          <a:p>
            <a:pPr marL="514350" indent="-514350" algn="just">
              <a:lnSpc>
                <a:spcPct val="100000"/>
              </a:lnSpc>
              <a:buClr>
                <a:srgbClr val="000000"/>
              </a:buClr>
              <a:buAutoNum type="arabicPeriod" startAt="9"/>
            </a:pPr>
            <a:endParaRPr lang="en-US" sz="2000">
              <a:solidFill>
                <a:schemeClr val="dk1"/>
              </a:solidFill>
            </a:endParaRPr>
          </a:p>
          <a:p>
            <a:pPr marL="514350" indent="-514350" algn="just">
              <a:lnSpc>
                <a:spcPct val="100000"/>
              </a:lnSpc>
              <a:buClr>
                <a:srgbClr val="000000"/>
              </a:buClr>
            </a:pPr>
            <a:r>
              <a:rPr lang="en-US" sz="2000">
                <a:solidFill>
                  <a:schemeClr val="dk1"/>
                </a:solidFill>
              </a:rPr>
              <a:t>10.	Communication</a:t>
            </a:r>
          </a:p>
          <a:p>
            <a:pPr marL="457200" indent="-456565" algn="just">
              <a:lnSpc>
                <a:spcPct val="100000"/>
              </a:lnSpc>
              <a:buClr>
                <a:srgbClr val="000000"/>
              </a:buClr>
              <a:buFont typeface="Calibri" panose="020F0502020204030204"/>
              <a:buAutoNum type="arabicPeriod" startAt="11"/>
            </a:pPr>
            <a:endParaRPr lang="en-US" sz="2000">
              <a:solidFill>
                <a:schemeClr val="dk1"/>
              </a:solidFill>
            </a:endParaRPr>
          </a:p>
          <a:p>
            <a:pPr marL="457200" indent="-456565" algn="just">
              <a:lnSpc>
                <a:spcPct val="100000"/>
              </a:lnSpc>
              <a:buClr>
                <a:srgbClr val="000000"/>
              </a:buClr>
              <a:buFont typeface="Calibri" panose="020F0502020204030204"/>
              <a:buAutoNum type="arabicPeriod" startAt="11"/>
            </a:pPr>
            <a:r>
              <a:rPr lang="en-US" sz="2000">
                <a:solidFill>
                  <a:schemeClr val="dk1"/>
                </a:solidFill>
              </a:rPr>
              <a:t>Project management and finance</a:t>
            </a:r>
          </a:p>
          <a:p>
            <a:pPr marL="457200" indent="-456565" algn="just">
              <a:lnSpc>
                <a:spcPct val="100000"/>
              </a:lnSpc>
              <a:buClr>
                <a:srgbClr val="000000"/>
              </a:buClr>
              <a:buFont typeface="Calibri" panose="020F0502020204030204"/>
              <a:buAutoNum type="arabicPeriod" startAt="11"/>
            </a:pPr>
            <a:endParaRPr lang="en-US" sz="2000">
              <a:solidFill>
                <a:schemeClr val="dk1"/>
              </a:solidFill>
            </a:endParaRPr>
          </a:p>
          <a:p>
            <a:pPr marL="457200" indent="-456565" algn="just">
              <a:lnSpc>
                <a:spcPct val="100000"/>
              </a:lnSpc>
              <a:buClr>
                <a:srgbClr val="000000"/>
              </a:buClr>
              <a:buFont typeface="Calibri" panose="020F0502020204030204"/>
              <a:buAutoNum type="arabicPeriod" startAt="11"/>
            </a:pPr>
            <a:r>
              <a:rPr lang="en-US" sz="2000">
                <a:solidFill>
                  <a:schemeClr val="dk1"/>
                </a:solidFill>
              </a:rPr>
              <a:t>Life-long learning</a:t>
            </a:r>
          </a:p>
        </p:txBody>
      </p:sp>
      <p:sp>
        <p:nvSpPr>
          <p:cNvPr id="268"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53A77B6F-B5CE-4744-8FF4-AC77FE7EA938}" type="datetime1">
              <a:rPr lang="en-US" sz="1200" b="0" strike="noStrike" spc="-1">
                <a:solidFill>
                  <a:srgbClr val="8B8B8B"/>
                </a:solidFill>
                <a:latin typeface="Calibri" panose="020F0502020204030204"/>
              </a:rPr>
              <a:t>11/15/2022</a:t>
            </a:fld>
            <a:endParaRPr lang="en-US" sz="1200" b="0" strike="noStrike" spc="-1">
              <a:latin typeface="Calibri (Body)"/>
            </a:endParaRPr>
          </a:p>
        </p:txBody>
      </p:sp>
      <p:sp>
        <p:nvSpPr>
          <p:cNvPr id="269"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E5842C51-9048-43DF-A99E-91EC5890003A}" type="slidenum">
              <a:rPr lang="en-US" sz="1200" b="0" strike="noStrike" spc="-1">
                <a:solidFill>
                  <a:srgbClr val="8B8B8B"/>
                </a:solidFill>
                <a:latin typeface="Calibri" panose="020F0502020204030204"/>
              </a:rPr>
              <a:t>11</a:t>
            </a:fld>
            <a:endParaRPr lang="en-US" sz="1200" b="0" strike="noStrike" spc="-1">
              <a:latin typeface="Calibri (Body)"/>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p:cNvSpPr>
            <a:spLocks noGrp="1"/>
          </p:cNvSpPr>
          <p:nvPr>
            <p:ph type="ftr" sz="quarter" idx="11"/>
          </p:nvPr>
        </p:nvSpPr>
        <p:spPr>
          <a:xfrm>
            <a:off x="2133600" y="6356351"/>
            <a:ext cx="4953000" cy="364680"/>
          </a:xfrm>
        </p:spPr>
        <p:txBody>
          <a:bodyPr/>
          <a:lstStyle/>
          <a:p>
            <a:r>
              <a:rPr lang="en-US" err="1"/>
              <a:t>Sujeet Singh Bhadouria</a:t>
            </a:r>
            <a:r>
              <a:rPr lang="en-US"/>
              <a:t>           Cyber security ANC0301                                     Unit 5</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340A0D-0856-4710-8017-2F76BA724717}"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CO-PO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a:ln>
                  <a:noFill/>
                </a:ln>
                <a:solidFill>
                  <a:schemeClr val="tx1"/>
                </a:solidFill>
                <a:effectLst/>
                <a:latin typeface="Calibri (Body)"/>
                <a:ea typeface="Times New Roman" panose="02020603050405020304" pitchFamily="18" charset="0"/>
                <a:cs typeface="Mangal" pitchFamily="18" charset="0"/>
              </a:rPr>
              <a:t>        *3= High               	*2= Medium		*1=Low</a:t>
            </a:r>
            <a:endParaRPr kumimoji="0" lang="en-US" b="0" i="0" u="none" strike="noStrike" cap="none" normalizeH="0" baseline="0">
              <a:ln>
                <a:noFill/>
              </a:ln>
              <a:solidFill>
                <a:schemeClr val="tx1"/>
              </a:solidFill>
              <a:effectLst/>
              <a:latin typeface="Calibri (Body)"/>
              <a:cs typeface="Arial" panose="020B0604020202020204" pitchFamily="34" charset="0"/>
            </a:endParaRPr>
          </a:p>
        </p:txBody>
      </p:sp>
      <p:graphicFrame>
        <p:nvGraphicFramePr>
          <p:cNvPr id="11" name="Table 10"/>
          <p:cNvGraphicFramePr>
            <a:graphicFrameLocks noGrp="1"/>
          </p:cNvGraphicFramePr>
          <p:nvPr/>
        </p:nvGraphicFramePr>
        <p:xfrm>
          <a:off x="500038" y="1857365"/>
          <a:ext cx="8358241" cy="3055489"/>
        </p:xfrm>
        <a:graphic>
          <a:graphicData uri="http://schemas.openxmlformats.org/drawingml/2006/table">
            <a:tbl>
              <a:tblPr/>
              <a:tblGrid>
                <a:gridCol w="1081417">
                  <a:extLst>
                    <a:ext uri="{9D8B030D-6E8A-4147-A177-3AD203B41FA5}">
                      <a16:colId xmlns:a16="http://schemas.microsoft.com/office/drawing/2014/main" val="20000"/>
                    </a:ext>
                  </a:extLst>
                </a:gridCol>
                <a:gridCol w="606402">
                  <a:extLst>
                    <a:ext uri="{9D8B030D-6E8A-4147-A177-3AD203B41FA5}">
                      <a16:colId xmlns:a16="http://schemas.microsoft.com/office/drawing/2014/main" val="20001"/>
                    </a:ext>
                  </a:extLst>
                </a:gridCol>
                <a:gridCol w="606402">
                  <a:extLst>
                    <a:ext uri="{9D8B030D-6E8A-4147-A177-3AD203B41FA5}">
                      <a16:colId xmlns:a16="http://schemas.microsoft.com/office/drawing/2014/main" val="20002"/>
                    </a:ext>
                  </a:extLst>
                </a:gridCol>
                <a:gridCol w="606402">
                  <a:extLst>
                    <a:ext uri="{9D8B030D-6E8A-4147-A177-3AD203B41FA5}">
                      <a16:colId xmlns:a16="http://schemas.microsoft.com/office/drawing/2014/main" val="20003"/>
                    </a:ext>
                  </a:extLst>
                </a:gridCol>
                <a:gridCol w="606402">
                  <a:extLst>
                    <a:ext uri="{9D8B030D-6E8A-4147-A177-3AD203B41FA5}">
                      <a16:colId xmlns:a16="http://schemas.microsoft.com/office/drawing/2014/main" val="20004"/>
                    </a:ext>
                  </a:extLst>
                </a:gridCol>
                <a:gridCol w="606402">
                  <a:extLst>
                    <a:ext uri="{9D8B030D-6E8A-4147-A177-3AD203B41FA5}">
                      <a16:colId xmlns:a16="http://schemas.microsoft.com/office/drawing/2014/main" val="20005"/>
                    </a:ext>
                  </a:extLst>
                </a:gridCol>
                <a:gridCol w="606402">
                  <a:extLst>
                    <a:ext uri="{9D8B030D-6E8A-4147-A177-3AD203B41FA5}">
                      <a16:colId xmlns:a16="http://schemas.microsoft.com/office/drawing/2014/main" val="20006"/>
                    </a:ext>
                  </a:extLst>
                </a:gridCol>
                <a:gridCol w="606402">
                  <a:extLst>
                    <a:ext uri="{9D8B030D-6E8A-4147-A177-3AD203B41FA5}">
                      <a16:colId xmlns:a16="http://schemas.microsoft.com/office/drawing/2014/main" val="20007"/>
                    </a:ext>
                  </a:extLst>
                </a:gridCol>
                <a:gridCol w="606402">
                  <a:extLst>
                    <a:ext uri="{9D8B030D-6E8A-4147-A177-3AD203B41FA5}">
                      <a16:colId xmlns:a16="http://schemas.microsoft.com/office/drawing/2014/main" val="20008"/>
                    </a:ext>
                  </a:extLst>
                </a:gridCol>
                <a:gridCol w="606402">
                  <a:extLst>
                    <a:ext uri="{9D8B030D-6E8A-4147-A177-3AD203B41FA5}">
                      <a16:colId xmlns:a16="http://schemas.microsoft.com/office/drawing/2014/main" val="20009"/>
                    </a:ext>
                  </a:extLst>
                </a:gridCol>
                <a:gridCol w="606402">
                  <a:extLst>
                    <a:ext uri="{9D8B030D-6E8A-4147-A177-3AD203B41FA5}">
                      <a16:colId xmlns:a16="http://schemas.microsoft.com/office/drawing/2014/main" val="20010"/>
                    </a:ext>
                  </a:extLst>
                </a:gridCol>
                <a:gridCol w="606402">
                  <a:extLst>
                    <a:ext uri="{9D8B030D-6E8A-4147-A177-3AD203B41FA5}">
                      <a16:colId xmlns:a16="http://schemas.microsoft.com/office/drawing/2014/main" val="20011"/>
                    </a:ext>
                  </a:extLst>
                </a:gridCol>
                <a:gridCol w="606402">
                  <a:extLst>
                    <a:ext uri="{9D8B030D-6E8A-4147-A177-3AD203B41FA5}">
                      <a16:colId xmlns:a16="http://schemas.microsoft.com/office/drawing/2014/main" val="20012"/>
                    </a:ext>
                  </a:extLst>
                </a:gridCol>
              </a:tblGrid>
              <a:tr h="830619">
                <a:tc>
                  <a:txBody>
                    <a:bodyPr/>
                    <a:lstStyle/>
                    <a:p>
                      <a:pPr algn="l" fontAlgn="b"/>
                      <a:r>
                        <a:rPr lang="en-IN" sz="1800" b="0" i="0" u="none" strike="noStrike">
                          <a:solidFill>
                            <a:srgbClr val="000000"/>
                          </a:solidFill>
                          <a:latin typeface="Calibri (Body)"/>
                        </a:rPr>
                        <a:t>PO No.          </a:t>
                      </a:r>
                    </a:p>
                    <a:p>
                      <a:pPr algn="l" fontAlgn="b"/>
                      <a:r>
                        <a:rPr lang="en-IN" sz="1800" b="0" i="0" u="none" strike="noStrike">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4974">
                <a:tc>
                  <a:txBody>
                    <a:bodyPr/>
                    <a:lstStyle/>
                    <a:p>
                      <a:pPr algn="ctr" fontAlgn="b"/>
                      <a:r>
                        <a:rPr lang="en-IN" sz="1800" b="0" i="0" u="none" strike="noStrike">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44974">
                <a:tc>
                  <a:txBody>
                    <a:bodyPr/>
                    <a:lstStyle/>
                    <a:p>
                      <a:pPr algn="ctr" fontAlgn="b"/>
                      <a:r>
                        <a:rPr lang="en-IN" sz="1800" b="0" i="0" u="none" strike="noStrike">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4974">
                <a:tc>
                  <a:txBody>
                    <a:bodyPr/>
                    <a:lstStyle/>
                    <a:p>
                      <a:pPr algn="ctr" fontAlgn="b"/>
                      <a:r>
                        <a:rPr lang="en-IN" sz="1800" b="0" i="0" u="none" strike="noStrike">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4974">
                <a:tc>
                  <a:txBody>
                    <a:bodyPr/>
                    <a:lstStyle/>
                    <a:p>
                      <a:pPr algn="ctr" fontAlgn="b"/>
                      <a:r>
                        <a:rPr lang="en-IN" sz="1800" b="0" i="0" u="none" strike="noStrike">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4974">
                <a:tc>
                  <a:txBody>
                    <a:bodyPr/>
                    <a:lstStyle/>
                    <a:p>
                      <a:pPr algn="ctr" fontAlgn="b"/>
                      <a:r>
                        <a:rPr lang="en-IN" sz="1800" b="0" i="0" u="none" strike="noStrike">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ln>
          <a:effectLst/>
        </p:spPr>
        <p:txBody>
          <a:bodyPr vert="horz" wrap="square" lIns="274551" tIns="45720" rIns="9144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200" b="1" i="0" u="none" strike="noStrike" cap="none" normalizeH="0" baseline="0">
                <a:ln>
                  <a:noFill/>
                </a:ln>
                <a:solidFill>
                  <a:srgbClr val="000000"/>
                </a:solidFill>
                <a:effectLst/>
                <a:ea typeface="Times New Roman" panose="02020603050405020304" pitchFamily="18" charset="0"/>
                <a:cs typeface="Arial" panose="020B0604020202020204" pitchFamily="34" charset="0"/>
              </a:rPr>
              <a:t>CO-PO Mapping</a:t>
            </a:r>
            <a:endParaRPr kumimoji="0" lang="en-US" sz="2200" b="0" i="0" u="none" strike="noStrike" cap="none" normalizeH="0" baseline="0">
              <a:ln>
                <a:noFill/>
              </a:ln>
              <a:solidFill>
                <a:srgbClr val="000000"/>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Calibri (Body)"/>
              <a:cs typeface="Arial" panose="020B0604020202020204"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5"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a:solidFill>
                  <a:schemeClr val="dk1"/>
                </a:solidFill>
              </a:rPr>
              <a:t>Program Specific Outcomes</a:t>
            </a: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635" algn="just">
              <a:buClr>
                <a:srgbClr val="000000"/>
              </a:buClr>
            </a:pPr>
            <a:r>
              <a:rPr lang="en-US" sz="2000">
                <a:solidFill>
                  <a:schemeClr val="dk1"/>
                </a:solidFill>
              </a:rPr>
              <a:t>Program Specific Outcomes (PSOs) are what the students should be able to do at the time of graduation. The PSOs are program specific. PSOs are written by the department offering the program. </a:t>
            </a:r>
          </a:p>
          <a:p>
            <a:pPr marL="635" algn="just">
              <a:buClr>
                <a:srgbClr val="000000"/>
              </a:buClr>
            </a:pPr>
            <a:r>
              <a:rPr lang="en-US" sz="2000">
                <a:solidFill>
                  <a:schemeClr val="dk1"/>
                </a:solidFill>
              </a:rPr>
              <a:t>On successful completion of </a:t>
            </a:r>
            <a:r>
              <a:rPr lang="en-US" sz="2000"/>
              <a:t>B. Tech. (CSE) Program, </a:t>
            </a:r>
            <a:r>
              <a:rPr lang="en-US" sz="2000">
                <a:solidFill>
                  <a:schemeClr val="dk1"/>
                </a:solidFill>
              </a:rPr>
              <a:t>the Information and Technology engineering graduates will be able to:</a:t>
            </a:r>
          </a:p>
          <a:p>
            <a:pPr marL="635" algn="just">
              <a:buClr>
                <a:srgbClr val="000000"/>
              </a:buClr>
            </a:pPr>
            <a:r>
              <a:rPr lang="en-US" sz="2000" b="1">
                <a:solidFill>
                  <a:schemeClr val="dk1"/>
                </a:solidFill>
              </a:rPr>
              <a:t>PSO1 : </a:t>
            </a:r>
            <a:r>
              <a:rPr lang="en-US" sz="2000">
                <a:solidFill>
                  <a:schemeClr val="dk1"/>
                </a:solidFill>
              </a:rPr>
              <a:t>Work as a software developer, database administrator, tester or networking engineer for providing solutions to the real world and industrial problems.</a:t>
            </a:r>
          </a:p>
          <a:p>
            <a:pPr marL="635" algn="just">
              <a:buClr>
                <a:srgbClr val="000000"/>
              </a:buClr>
            </a:pPr>
            <a:r>
              <a:rPr lang="en-US" sz="2000" b="1">
                <a:solidFill>
                  <a:schemeClr val="dk1"/>
                </a:solidFill>
              </a:rPr>
              <a:t>PSO2 : </a:t>
            </a:r>
            <a:r>
              <a:rPr lang="en-US" sz="2000">
                <a:solidFill>
                  <a:schemeClr val="dk1"/>
                </a:solidFill>
              </a:rPr>
              <a:t>Apply core subjects of information technology related to data structure and algorithm, software engineering, web technology, operating system, database and networking to solve complex IT problems</a:t>
            </a:r>
          </a:p>
          <a:p>
            <a:pPr marL="635" algn="just">
              <a:buClr>
                <a:srgbClr val="000000"/>
              </a:buClr>
            </a:pPr>
            <a:r>
              <a:rPr lang="en-US" sz="2000" b="1">
                <a:solidFill>
                  <a:schemeClr val="dk1"/>
                </a:solidFill>
              </a:rPr>
              <a:t>PSO3 : </a:t>
            </a:r>
            <a:r>
              <a:rPr lang="en-US" sz="2000">
                <a:solidFill>
                  <a:schemeClr val="dk1"/>
                </a:solidFill>
              </a:rPr>
              <a:t>Practice multi-disciplinary and modern computing techniques by lifelong learning to establish innovative career</a:t>
            </a:r>
          </a:p>
          <a:p>
            <a:pPr marL="635" algn="just">
              <a:buClr>
                <a:srgbClr val="000000"/>
              </a:buClr>
            </a:pPr>
            <a:r>
              <a:rPr lang="en-US" sz="2000" b="1">
                <a:solidFill>
                  <a:schemeClr val="dk1"/>
                </a:solidFill>
              </a:rPr>
              <a:t>PSO4 : </a:t>
            </a:r>
            <a:r>
              <a:rPr lang="en-US" sz="2000">
                <a:solidFill>
                  <a:schemeClr val="dk1"/>
                </a:solidFill>
              </a:rPr>
              <a:t>Work in a team or individual to manage projects with ethical concern to be a successful employee </a:t>
            </a:r>
            <a:endParaRPr lang="en-IN" sz="2000">
              <a:solidFill>
                <a:schemeClr val="dk1"/>
              </a:solidFill>
            </a:endParaRPr>
          </a:p>
          <a:p>
            <a:pPr marL="635" algn="just">
              <a:buClr>
                <a:srgbClr val="000000"/>
              </a:buClr>
            </a:pPr>
            <a:r>
              <a:rPr lang="en-US" sz="2000">
                <a:solidFill>
                  <a:schemeClr val="dk1"/>
                </a:solidFill>
              </a:rPr>
              <a:t>or employer in IT industry. </a:t>
            </a:r>
            <a:endParaRPr lang="en-IN" sz="2000">
              <a:solidFill>
                <a:schemeClr val="dk1"/>
              </a:solidFill>
            </a:endParaRPr>
          </a:p>
          <a:p>
            <a:pPr marL="635" algn="just">
              <a:buClr>
                <a:srgbClr val="000000"/>
              </a:buClr>
            </a:pPr>
            <a:endParaRPr lang="en-US" sz="2000">
              <a:solidFill>
                <a:schemeClr val="dk1"/>
              </a:solidFill>
            </a:endParaRPr>
          </a:p>
        </p:txBody>
      </p:sp>
      <p:sp>
        <p:nvSpPr>
          <p:cNvPr id="275"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C0FF98F3-1517-4F19-AEFE-477D43061DEE}" type="datetime1">
              <a:rPr lang="en-US" sz="1200" b="0" strike="noStrike" spc="-1">
                <a:solidFill>
                  <a:srgbClr val="8B8B8B"/>
                </a:solidFill>
                <a:latin typeface="Calibri" panose="020F0502020204030204"/>
              </a:rPr>
              <a:t>11/15/2022</a:t>
            </a:fld>
            <a:endParaRPr lang="en-US" sz="1200" b="0" strike="noStrike" spc="-1">
              <a:latin typeface="Calibri (Body)"/>
            </a:endParaRPr>
          </a:p>
        </p:txBody>
      </p:sp>
      <p:sp>
        <p:nvSpPr>
          <p:cNvPr id="276"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28486956-B90A-4528-B014-EDF8472580A1}" type="slidenum">
              <a:rPr lang="en-US" sz="1200" b="0" strike="noStrike" spc="-1">
                <a:solidFill>
                  <a:srgbClr val="8B8B8B"/>
                </a:solidFill>
                <a:latin typeface="Calibri" panose="020F0502020204030204"/>
              </a:rPr>
              <a:t>13</a:t>
            </a:fld>
            <a:endParaRPr lang="en-US" sz="1200" b="0" strike="noStrike" spc="-1">
              <a:latin typeface="Calibri (Body)"/>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p:cNvSpPr>
            <a:spLocks noGrp="1"/>
          </p:cNvSpPr>
          <p:nvPr>
            <p:ph type="ftr" sz="quarter" idx="11"/>
          </p:nvPr>
        </p:nvSpPr>
        <p:spPr>
          <a:xfrm>
            <a:off x="3124200" y="6356350"/>
            <a:ext cx="4724400" cy="414890"/>
          </a:xfrm>
        </p:spPr>
        <p:txBody>
          <a:bodyPr/>
          <a:lstStyle/>
          <a:p>
            <a:r>
              <a:rPr lang="en-US" err="1"/>
              <a:t>Sujeet Singh Bhadouria</a:t>
            </a:r>
            <a:r>
              <a:rPr lang="en-US"/>
              <a:t>           Cyber security ANC0301                                     Unit 5</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99A635-6298-4DDD-8CE9-383B9F7AB33C}"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 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a:ln>
                  <a:noFill/>
                </a:ln>
                <a:solidFill>
                  <a:schemeClr val="tx1"/>
                </a:solidFill>
                <a:effectLst/>
                <a:latin typeface="Calibri (Body)"/>
                <a:ea typeface="Times New Roman" panose="02020603050405020304" pitchFamily="18" charset="0"/>
                <a:cs typeface="Mangal" pitchFamily="18" charset="0"/>
              </a:rPr>
              <a:t>        *3= High               	*2= Medium		*1=Low</a:t>
            </a:r>
            <a:endParaRPr kumimoji="0" lang="en-US" b="0" i="0" u="none" strike="noStrike" cap="none" normalizeH="0" baseline="0">
              <a:ln>
                <a:noFill/>
              </a:ln>
              <a:solidFill>
                <a:schemeClr val="tx1"/>
              </a:solidFill>
              <a:effectLst/>
              <a:latin typeface="Calibri (Body)"/>
              <a:cs typeface="Arial" panose="020B0604020202020204"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ln>
          <a:effectLst/>
        </p:spPr>
        <p:txBody>
          <a:bodyPr vert="horz" wrap="square" lIns="274551" tIns="45720" rIns="91440" bIns="0" numCol="1" anchor="ctr" anchorCtr="0" compatLnSpc="1">
            <a:spAutoFit/>
          </a:bodyPr>
          <a:lstStyle/>
          <a:p>
            <a:r>
              <a:rPr lang="en-US" sz="2200" b="1"/>
              <a:t>Program Specific Outcomes and Course Outcomes Mapping </a:t>
            </a:r>
            <a:endParaRPr kumimoji="0" lang="en-US" sz="2200" b="1" i="0" u="none" strike="noStrike" cap="none" normalizeH="0" baseline="0">
              <a:ln>
                <a:noFill/>
              </a:ln>
              <a:solidFill>
                <a:schemeClr val="tx1"/>
              </a:solidFill>
              <a:effectLst/>
              <a:latin typeface="Calibri (Body)"/>
              <a:cs typeface="Arial" panose="020B0604020202020204" pitchFamily="34" charset="0"/>
            </a:endParaRPr>
          </a:p>
        </p:txBody>
      </p:sp>
      <p:graphicFrame>
        <p:nvGraphicFramePr>
          <p:cNvPr id="14" name="Table 13"/>
          <p:cNvGraphicFramePr>
            <a:graphicFrameLocks noGrp="1"/>
          </p:cNvGraphicFramePr>
          <p:nvPr/>
        </p:nvGraphicFramePr>
        <p:xfrm>
          <a:off x="1071538" y="2000240"/>
          <a:ext cx="6929485" cy="2774452"/>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2200" b="0" i="0">
                          <a:latin typeface="+mn-lt"/>
                          <a:ea typeface="Calibri" panose="020F0502020204030204"/>
                          <a:cs typeface="Times New Roman" panose="02020603050405020304"/>
                        </a:rPr>
                        <a:t>CO</a:t>
                      </a:r>
                      <a:endParaRPr lang="en-IN" sz="2200" b="0" i="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a:latin typeface="+mn-lt"/>
                          <a:ea typeface="Calibri" panose="020F0502020204030204"/>
                          <a:cs typeface="Times New Roman" panose="02020603050405020304"/>
                        </a:rPr>
                        <a:t>PSO1</a:t>
                      </a:r>
                      <a:endParaRPr lang="en-IN" sz="2200" b="0" i="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a:latin typeface="+mn-lt"/>
                          <a:ea typeface="Calibri" panose="020F0502020204030204"/>
                          <a:cs typeface="Times New Roman" panose="02020603050405020304"/>
                        </a:rPr>
                        <a:t>PSO2</a:t>
                      </a:r>
                      <a:endParaRPr lang="en-IN" sz="2200" b="0" i="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a:latin typeface="+mn-lt"/>
                          <a:ea typeface="Calibri" panose="020F0502020204030204"/>
                          <a:cs typeface="Times New Roman" panose="02020603050405020304"/>
                        </a:rPr>
                        <a:t>PSO3</a:t>
                      </a:r>
                      <a:endParaRPr lang="en-IN" sz="2200" b="0" i="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a:latin typeface="+mn-lt"/>
                          <a:ea typeface="Calibri" panose="020F0502020204030204"/>
                          <a:cs typeface="Times New Roman" panose="02020603050405020304"/>
                        </a:rPr>
                        <a:t>PSO4</a:t>
                      </a:r>
                      <a:endParaRPr lang="en-IN" sz="2200" b="0" i="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2200" b="0">
                          <a:latin typeface="+mn-lt"/>
                          <a:ea typeface="Calibri" panose="020F0502020204030204"/>
                          <a:cs typeface="Times New Roman" panose="02020603050405020304"/>
                        </a:rPr>
                        <a:t>CO1</a:t>
                      </a:r>
                      <a:endParaRPr lang="en-IN" sz="2200" b="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a:latin typeface="+mn-lt"/>
                          <a:ea typeface="Calibri" panose="020F0502020204030204"/>
                          <a:cs typeface="Mangal"/>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a:latin typeface="+mn-lt"/>
                          <a:ea typeface="Calibri" panose="020F0502020204030204"/>
                          <a:cs typeface="Mangal"/>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a:latin typeface="+mn-lt"/>
                          <a:ea typeface="Calibri" panose="020F0502020204030204"/>
                          <a:cs typeface="Times New Roman" panose="02020603050405020304"/>
                        </a:rPr>
                        <a:t>-</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a:latin typeface="+mn-lt"/>
                          <a:ea typeface="Calibri" panose="020F0502020204030204"/>
                          <a:cs typeface="Mangal"/>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6873">
                <a:tc>
                  <a:txBody>
                    <a:bodyPr/>
                    <a:lstStyle/>
                    <a:p>
                      <a:pPr algn="ctr">
                        <a:lnSpc>
                          <a:spcPct val="115000"/>
                        </a:lnSpc>
                        <a:spcAft>
                          <a:spcPts val="0"/>
                        </a:spcAft>
                      </a:pPr>
                      <a:r>
                        <a:rPr lang="en-US" sz="2200" b="0">
                          <a:latin typeface="+mn-lt"/>
                          <a:ea typeface="Calibri" panose="020F0502020204030204"/>
                          <a:cs typeface="Times New Roman" panose="02020603050405020304"/>
                        </a:rPr>
                        <a:t>CO2</a:t>
                      </a:r>
                      <a:endParaRPr lang="en-IN" sz="2200" b="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a:latin typeface="+mn-lt"/>
                          <a:ea typeface="Calibri" panose="020F0502020204030204"/>
                          <a:cs typeface="Times New Roman" panose="02020603050405020304"/>
                        </a:rPr>
                        <a:t>1</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2200" b="0">
                          <a:latin typeface="+mn-lt"/>
                          <a:ea typeface="Calibri" panose="020F0502020204030204"/>
                          <a:cs typeface="Times New Roman" panose="02020603050405020304"/>
                        </a:rPr>
                        <a:t>CO3</a:t>
                      </a:r>
                      <a:endParaRPr lang="en-IN" sz="2200" b="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a:latin typeface="+mn-lt"/>
                          <a:ea typeface="Calibri" panose="020F0502020204030204"/>
                          <a:cs typeface="Times New Roman" panose="02020603050405020304"/>
                        </a:rPr>
                        <a:t>-</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2200" b="0">
                          <a:latin typeface="+mn-lt"/>
                          <a:ea typeface="Calibri" panose="020F0502020204030204"/>
                          <a:cs typeface="Times New Roman" panose="02020603050405020304"/>
                        </a:rPr>
                        <a:t>CO4</a:t>
                      </a:r>
                      <a:endParaRPr lang="en-IN" sz="2200" b="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a:latin typeface="+mn-lt"/>
                          <a:ea typeface="Calibri" panose="020F0502020204030204"/>
                          <a:cs typeface="Times New Roman" panose="02020603050405020304"/>
                        </a:rPr>
                        <a:t>-</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2200" b="0">
                          <a:latin typeface="+mn-lt"/>
                          <a:ea typeface="Calibri" panose="020F0502020204030204"/>
                          <a:cs typeface="Times New Roman" panose="02020603050405020304"/>
                        </a:rPr>
                        <a:t>CO5</a:t>
                      </a:r>
                      <a:endParaRPr lang="en-IN" sz="2200" b="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a:latin typeface="+mn-lt"/>
                          <a:ea typeface="Calibri" panose="020F0502020204030204"/>
                          <a:cs typeface="Times New Roman" panose="02020603050405020304"/>
                        </a:rPr>
                        <a:t>-</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a:latin typeface="+mn-lt"/>
                          <a:ea typeface="Calibri" panose="020F0502020204030204"/>
                          <a:cs typeface="Times New Roman" panose="02020603050405020304"/>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a:solidFill>
                  <a:schemeClr val="dk1"/>
                </a:solidFill>
              </a:rPr>
              <a:t>Program Educational Objectives</a:t>
            </a:r>
          </a:p>
        </p:txBody>
      </p:sp>
      <p:sp>
        <p:nvSpPr>
          <p:cNvPr id="279" name="CustomShape 2"/>
          <p:cNvSpPr/>
          <p:nvPr/>
        </p:nvSpPr>
        <p:spPr>
          <a:xfrm>
            <a:off x="0" y="1066680"/>
            <a:ext cx="8991600" cy="132198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0995" indent="-340995" algn="just">
              <a:lnSpc>
                <a:spcPct val="100000"/>
              </a:lnSpc>
              <a:buClr>
                <a:srgbClr val="000000"/>
              </a:buClr>
              <a:buFont typeface="Arial" panose="020B0604020202020204"/>
              <a:buChar char="•"/>
            </a:pPr>
            <a:r>
              <a:rPr lang="en-US" sz="2000">
                <a:solidFill>
                  <a:schemeClr val="dk1"/>
                </a:solidFill>
              </a:rPr>
              <a:t>The Program Educational Objectives (PEOs) of an engineering degree program are the statements that describe the expected achievements of graduates in their career, and what the graduates are expected to perform and achieve during the first few years after graduation.</a:t>
            </a:r>
          </a:p>
        </p:txBody>
      </p:sp>
      <p:sp>
        <p:nvSpPr>
          <p:cNvPr id="280" name="CustomShape 3"/>
          <p:cNvSpPr/>
          <p:nvPr/>
        </p:nvSpPr>
        <p:spPr>
          <a:xfrm>
            <a:off x="0" y="2590920"/>
            <a:ext cx="8991600" cy="290164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800100" indent="-800100" algn="just">
              <a:lnSpc>
                <a:spcPct val="115000"/>
              </a:lnSpc>
            </a:pPr>
            <a:r>
              <a:rPr lang="en-US" sz="2000">
                <a:solidFill>
                  <a:schemeClr val="dk1"/>
                </a:solidFill>
              </a:rPr>
              <a:t>PEO1: To have an excellent scientific and engineering breadth so as to comprehend, analyze, design and solve real-life problems using state-of-the-art technology.</a:t>
            </a:r>
          </a:p>
          <a:p>
            <a:pPr marL="800100" indent="-800100" algn="just">
              <a:lnSpc>
                <a:spcPct val="115000"/>
              </a:lnSpc>
            </a:pPr>
            <a:endParaRPr lang="en-US" sz="2000">
              <a:solidFill>
                <a:schemeClr val="dk1"/>
              </a:solidFill>
            </a:endParaRPr>
          </a:p>
          <a:p>
            <a:pPr marL="800100" indent="-800100" algn="just">
              <a:lnSpc>
                <a:spcPct val="115000"/>
              </a:lnSpc>
            </a:pPr>
            <a:r>
              <a:rPr lang="en-US" sz="2000">
                <a:solidFill>
                  <a:schemeClr val="dk1"/>
                </a:solidFill>
              </a:rPr>
              <a:t>PEO2: To lead a successful career in industries or to pursue higher studies or to understand entrepreneurial endeavors.</a:t>
            </a:r>
          </a:p>
          <a:p>
            <a:pPr marL="800100" indent="-800100" algn="just">
              <a:lnSpc>
                <a:spcPct val="115000"/>
              </a:lnSpc>
            </a:pPr>
            <a:endParaRPr lang="en-US" sz="2000">
              <a:solidFill>
                <a:schemeClr val="dk1"/>
              </a:solidFill>
            </a:endParaRPr>
          </a:p>
          <a:p>
            <a:pPr marL="800100" indent="-800100" algn="just">
              <a:lnSpc>
                <a:spcPct val="115000"/>
              </a:lnSpc>
            </a:pPr>
            <a:r>
              <a:rPr lang="en-US" sz="2000">
                <a:solidFill>
                  <a:schemeClr val="dk1"/>
                </a:solidFill>
              </a:rPr>
              <a:t>PEO3: To effectively bridge the gap between industry and academics through effective communication skill, professional attitude and a desire to learn.</a:t>
            </a:r>
          </a:p>
        </p:txBody>
      </p:sp>
      <p:sp>
        <p:nvSpPr>
          <p:cNvPr id="282"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40B51EAC-2249-4BFC-BC5B-262FDC8C02D4}" type="datetime1">
              <a:rPr lang="en-US" sz="1200" b="0" strike="noStrike" spc="-1">
                <a:solidFill>
                  <a:srgbClr val="8B8B8B"/>
                </a:solidFill>
                <a:latin typeface="Calibri" panose="020F0502020204030204"/>
              </a:rPr>
              <a:t>11/15/2022</a:t>
            </a:fld>
            <a:endParaRPr lang="en-US" sz="1200" b="0" strike="noStrike" spc="-1">
              <a:latin typeface="Calibri (Body)"/>
            </a:endParaRPr>
          </a:p>
        </p:txBody>
      </p:sp>
      <p:sp>
        <p:nvSpPr>
          <p:cNvPr id="283"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AC57A22F-292F-4A32-B476-A3C82C62EB16}" type="slidenum">
              <a:rPr lang="en-US" sz="1200" b="0" strike="noStrike" spc="-1">
                <a:solidFill>
                  <a:srgbClr val="8B8B8B"/>
                </a:solidFill>
                <a:latin typeface="Calibri" panose="020F0502020204030204"/>
              </a:rPr>
              <a:t>15</a:t>
            </a:fld>
            <a:endParaRPr lang="en-US" sz="1200" b="0" strike="noStrike" spc="-1">
              <a:latin typeface="Calibri (Body)"/>
            </a:endParaRPr>
          </a:p>
        </p:txBody>
      </p:sp>
      <p:sp>
        <p:nvSpPr>
          <p:cNvPr id="3" name="Footer Placeholder 2"/>
          <p:cNvSpPr>
            <a:spLocks noGrp="1"/>
          </p:cNvSpPr>
          <p:nvPr>
            <p:ph type="ftr" sz="quarter" idx="11"/>
          </p:nvPr>
        </p:nvSpPr>
        <p:spPr>
          <a:xfrm>
            <a:off x="3124200" y="6356351"/>
            <a:ext cx="4648200" cy="364680"/>
          </a:xfrm>
        </p:spPr>
        <p:txBody>
          <a:bodyPr/>
          <a:lstStyle/>
          <a:p>
            <a:r>
              <a:rPr lang="en-US" err="1"/>
              <a:t>Sujeet Singh Bhadouria</a:t>
            </a:r>
            <a:r>
              <a:rPr lang="en-US"/>
              <a:t>           Cyber security ANC0301                                     Unit 5</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0844913-2471-4FC3-B621-63C34C0EDE42}"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16</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noProof="0"/>
              <a:t>Result Analysis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ANC0301            Cyber Security                  Unit 5</a:t>
            </a:r>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2" name="Table 2"/>
          <p:cNvGraphicFramePr>
            <a:graphicFrameLocks noGrp="1"/>
          </p:cNvGraphicFramePr>
          <p:nvPr>
            <p:ph idx="1"/>
          </p:nvPr>
        </p:nvGraphicFramePr>
        <p:xfrm>
          <a:off x="457200" y="1600200"/>
          <a:ext cx="8229600" cy="7416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a:t>Faculty Name</a:t>
                      </a:r>
                    </a:p>
                  </a:txBody>
                  <a:tcPr/>
                </a:tc>
                <a:tc>
                  <a:txBody>
                    <a:bodyPr/>
                    <a:lstStyle/>
                    <a:p>
                      <a:r>
                        <a:rPr lang="en-US"/>
                        <a:t>Subject Name</a:t>
                      </a:r>
                    </a:p>
                  </a:txBody>
                  <a:tcPr/>
                </a:tc>
                <a:tc>
                  <a:txBody>
                    <a:bodyPr/>
                    <a:lstStyle/>
                    <a:p>
                      <a:r>
                        <a:rPr lang="en-US"/>
                        <a:t>Code</a:t>
                      </a:r>
                    </a:p>
                  </a:txBody>
                  <a:tcPr/>
                </a:tc>
                <a:tc>
                  <a:txBody>
                    <a:bodyPr/>
                    <a:lstStyle/>
                    <a:p>
                      <a:r>
                        <a:rPr lang="en-US"/>
                        <a:t>Result</a:t>
                      </a:r>
                    </a:p>
                  </a:txBody>
                  <a:tcPr/>
                </a:tc>
                <a:extLst>
                  <a:ext uri="{0D108BD9-81ED-4DB2-BD59-A6C34878D82A}">
                    <a16:rowId xmlns:a16="http://schemas.microsoft.com/office/drawing/2014/main" val="10000"/>
                  </a:ext>
                </a:extLst>
              </a:tr>
              <a:tr h="370840">
                <a:tc>
                  <a:txBody>
                    <a:bodyPr/>
                    <a:lstStyle/>
                    <a:p>
                      <a:r>
                        <a:rPr lang="en-US" err="1"/>
                        <a:t>Ms</a:t>
                      </a:r>
                      <a:r>
                        <a:rPr lang="en-US"/>
                        <a:t> Ruchika Sharma</a:t>
                      </a:r>
                    </a:p>
                  </a:txBody>
                  <a:tcPr/>
                </a:tc>
                <a:tc>
                  <a:txBody>
                    <a:bodyPr/>
                    <a:lstStyle/>
                    <a:p>
                      <a:r>
                        <a:rPr lang="en-US"/>
                        <a:t>Cyber Security</a:t>
                      </a:r>
                    </a:p>
                  </a:txBody>
                  <a:tcPr/>
                </a:tc>
                <a:tc>
                  <a:txBody>
                    <a:bodyPr/>
                    <a:lstStyle/>
                    <a:p>
                      <a:r>
                        <a:rPr lang="en-US"/>
                        <a:t>ANC0301</a:t>
                      </a:r>
                    </a:p>
                  </a:txBody>
                  <a:tcPr/>
                </a:tc>
                <a:tc>
                  <a:txBody>
                    <a:bodyPr/>
                    <a:lstStyle/>
                    <a:p>
                      <a:r>
                        <a:rPr lang="en-US"/>
                        <a:t>100%</a:t>
                      </a:r>
                    </a:p>
                  </a:txBody>
                  <a:tcP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AF46071-9C5F-4DF3-AA8B-326671494ED5}"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17</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a:t>Question Paper Template</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2051" name="Picture 3"/>
          <p:cNvPicPr>
            <a:picLocks noGrp="1" noChangeAspect="1" noChangeArrowheads="1"/>
          </p:cNvPicPr>
          <p:nvPr>
            <p:ph idx="1"/>
          </p:nvPr>
        </p:nvPicPr>
        <p:blipFill>
          <a:blip r:embed="rId3"/>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CFDCB69-7A80-46CE-A5D0-A9C1ADCA89C4}"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18</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a:t>Question Paper Template</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3075" name="Picture 3"/>
          <p:cNvPicPr>
            <a:picLocks noGrp="1" noChangeAspect="1" noChangeArrowheads="1"/>
          </p:cNvPicPr>
          <p:nvPr>
            <p:ph idx="1"/>
          </p:nvPr>
        </p:nvPicPr>
        <p:blipFill>
          <a:blip r:embed="rId3"/>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5"/>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3B1B70-E354-4F4F-820A-2792CFAA609D}"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19</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a:latin typeface="Calibri (Body)"/>
              </a:rPr>
              <a:t>Question Paper Template</a:t>
            </a:r>
            <a:endParaRPr kumimoji="0" lang="en-US" sz="3000" b="0" i="0" u="none" strike="noStrike" kern="1200" cap="none" spc="0" normalizeH="0" baseline="0" noProof="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2"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graphicFrame>
        <p:nvGraphicFramePr>
          <p:cNvPr id="10" name="Table 9"/>
          <p:cNvGraphicFramePr>
            <a:graphicFrameLocks noGrp="1"/>
          </p:cNvGraphicFramePr>
          <p:nvPr/>
        </p:nvGraphicFramePr>
        <p:xfrm>
          <a:off x="1360380" y="911596"/>
          <a:ext cx="6867117" cy="5525064"/>
        </p:xfrm>
        <a:graphic>
          <a:graphicData uri="http://schemas.openxmlformats.org/drawingml/2006/table">
            <a:tbl>
              <a:tblPr firstRow="1" bandRow="1">
                <a:tableStyleId>{5C22544A-7EE6-4342-B048-85BDC9FD1C3A}</a:tableStyleId>
              </a:tblPr>
              <a:tblGrid>
                <a:gridCol w="1384965">
                  <a:extLst>
                    <a:ext uri="{9D8B030D-6E8A-4147-A177-3AD203B41FA5}">
                      <a16:colId xmlns:a16="http://schemas.microsoft.com/office/drawing/2014/main" val="20000"/>
                    </a:ext>
                  </a:extLst>
                </a:gridCol>
                <a:gridCol w="1356111">
                  <a:extLst>
                    <a:ext uri="{9D8B030D-6E8A-4147-A177-3AD203B41FA5}">
                      <a16:colId xmlns:a16="http://schemas.microsoft.com/office/drawing/2014/main" val="20001"/>
                    </a:ext>
                  </a:extLst>
                </a:gridCol>
                <a:gridCol w="1356111">
                  <a:extLst>
                    <a:ext uri="{9D8B030D-6E8A-4147-A177-3AD203B41FA5}">
                      <a16:colId xmlns:a16="http://schemas.microsoft.com/office/drawing/2014/main" val="20002"/>
                    </a:ext>
                  </a:extLst>
                </a:gridCol>
                <a:gridCol w="1384965">
                  <a:extLst>
                    <a:ext uri="{9D8B030D-6E8A-4147-A177-3AD203B41FA5}">
                      <a16:colId xmlns:a16="http://schemas.microsoft.com/office/drawing/2014/main" val="20003"/>
                    </a:ext>
                  </a:extLst>
                </a:gridCol>
                <a:gridCol w="1384965">
                  <a:extLst>
                    <a:ext uri="{9D8B030D-6E8A-4147-A177-3AD203B41FA5}">
                      <a16:colId xmlns:a16="http://schemas.microsoft.com/office/drawing/2014/main" val="20004"/>
                    </a:ext>
                  </a:extLst>
                </a:gridCol>
              </a:tblGrid>
              <a:tr h="304988">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algn="ctr" rtl="0" fontAlgn="ctr"/>
                      <a:r>
                        <a:rPr lang="en-US" sz="1000">
                          <a:effectLst/>
                        </a:rPr>
                        <a:t>SECTION – A</a:t>
                      </a:r>
                      <a:endParaRPr lang="en-US" sz="1000" b="1">
                        <a:solidFill>
                          <a:srgbClr val="FFFFFF"/>
                        </a:solidFill>
                        <a:effectLst/>
                        <a:latin typeface="Tahoma" panose="020B0604030504040204" pitchFamily="34" charset="0"/>
                      </a:endParaRPr>
                    </a:p>
                  </a:txBody>
                  <a:tcPr marL="9525" marR="9525" marT="9525" anchor="ctr"/>
                </a:tc>
                <a:tc>
                  <a:txBody>
                    <a:bodyPr/>
                    <a:lstStyle/>
                    <a:p>
                      <a:pPr algn="ct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algn="ctr" rtl="0" fontAlgn="ctr"/>
                      <a:r>
                        <a:rPr lang="en-US" sz="1000">
                          <a:effectLst/>
                        </a:rPr>
                        <a:t>CO</a:t>
                      </a:r>
                      <a:endParaRPr lang="en-US" sz="1000" b="1">
                        <a:solidFill>
                          <a:srgbClr val="FFFFFF"/>
                        </a:solidFill>
                        <a:effectLst/>
                        <a:latin typeface="Tahoma" panose="020B0604030504040204" pitchFamily="34" charset="0"/>
                      </a:endParaRPr>
                    </a:p>
                  </a:txBody>
                  <a:tcPr marL="9525" marR="9525" marT="9525" anchor="ctr"/>
                </a:tc>
                <a:extLst>
                  <a:ext uri="{0D108BD9-81ED-4DB2-BD59-A6C34878D82A}">
                    <a16:rowId xmlns:a16="http://schemas.microsoft.com/office/drawing/2014/main" val="10000"/>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algn="ctr" rtl="0" fontAlgn="ctr"/>
                      <a:endParaRPr lang="en-US" sz="1000">
                        <a:effectLst/>
                        <a:latin typeface="Tahoma" panose="020B0604030504040204" pitchFamily="34" charset="0"/>
                      </a:endParaRPr>
                    </a:p>
                  </a:txBody>
                  <a:tcPr marL="9525" marR="9525" marT="9525" anchor="ctr"/>
                </a:tc>
                <a:tc>
                  <a:txBody>
                    <a:bodyPr/>
                    <a:lstStyle/>
                    <a:p>
                      <a:pPr algn="ctr" rtl="0" fontAlgn="ctr"/>
                      <a:endParaRPr lang="en-US" sz="1000">
                        <a:effectLst/>
                        <a:latin typeface="Tahoma" panose="020B0604030504040204" pitchFamily="34" charset="0"/>
                      </a:endParaRPr>
                    </a:p>
                  </a:txBody>
                  <a:tcPr marL="9525" marR="9525" marT="9525" anchor="ctr"/>
                </a:tc>
                <a:tc>
                  <a:txBody>
                    <a:bodyPr/>
                    <a:lstStyle/>
                    <a:p>
                      <a:pPr algn="ct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1"/>
                  </a:ext>
                </a:extLst>
              </a:tr>
              <a:tr h="304988">
                <a:tc>
                  <a:txBody>
                    <a:bodyPr/>
                    <a:lstStyle/>
                    <a:p>
                      <a:pPr rtl="0" fontAlgn="ctr"/>
                      <a:r>
                        <a:rPr lang="en-US" sz="1000">
                          <a:effectLst/>
                        </a:rPr>
                        <a:t>1. </a:t>
                      </a:r>
                      <a:endParaRPr lang="en-US" sz="1000">
                        <a:effectLst/>
                        <a:latin typeface="Tahoma" panose="020B0604030504040204" pitchFamily="34" charset="0"/>
                      </a:endParaRPr>
                    </a:p>
                  </a:txBody>
                  <a:tcPr marL="257175" marR="9525" marT="9525" anchor="ctr"/>
                </a:tc>
                <a:tc gridSpan="2">
                  <a:txBody>
                    <a:bodyPr/>
                    <a:lstStyle/>
                    <a:p>
                      <a:pPr algn="just" rtl="0" fontAlgn="ctr"/>
                      <a:r>
                        <a:rPr lang="en-US" sz="1000">
                          <a:effectLst/>
                        </a:rPr>
                        <a:t>Attempt all parts-</a:t>
                      </a:r>
                      <a:endParaRPr lang="en-US" sz="1000">
                        <a:effectLst/>
                        <a:latin typeface="Tahoma" panose="020B0604030504040204" pitchFamily="34" charset="0"/>
                      </a:endParaRPr>
                    </a:p>
                  </a:txBody>
                  <a:tcPr marL="9525" marR="9525" marT="9525" anchor="ctr"/>
                </a:tc>
                <a:tc hMerge="1">
                  <a:txBody>
                    <a:bodyPr/>
                    <a:lstStyle/>
                    <a:p>
                      <a:endParaRPr lang="en-US"/>
                    </a:p>
                  </a:txBody>
                  <a:tcPr/>
                </a:tc>
                <a:tc>
                  <a:txBody>
                    <a:bodyPr/>
                    <a:lstStyle/>
                    <a:p>
                      <a:pPr rtl="0" fontAlgn="ctr"/>
                      <a:r>
                        <a:rPr lang="en-US" sz="1000">
                          <a:effectLst/>
                        </a:rPr>
                        <a:t>[10×1=10]</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2"/>
                  </a:ext>
                </a:extLst>
              </a:tr>
              <a:tr h="609976">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1-a.</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3"/>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1-b.</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4"/>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1-c.</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5"/>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1-d.</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6"/>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1-e.</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7"/>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1-f.</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8"/>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1-g.</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9"/>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1-h.</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10"/>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1-i.</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11"/>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1-j.</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12"/>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13"/>
                  </a:ext>
                </a:extLst>
              </a:tr>
              <a:tr h="304988">
                <a:tc>
                  <a:txBody>
                    <a:bodyPr/>
                    <a:lstStyle/>
                    <a:p>
                      <a:pPr rtl="0" fontAlgn="ctr"/>
                      <a:r>
                        <a:rPr lang="en-US" sz="1000">
                          <a:effectLst/>
                        </a:rPr>
                        <a:t>2</a:t>
                      </a:r>
                      <a:endParaRPr lang="en-US" sz="1000" b="1">
                        <a:solidFill>
                          <a:srgbClr val="FFFFFF"/>
                        </a:solidFill>
                        <a:effectLst/>
                        <a:latin typeface="Tahoma" panose="020B0604030504040204" pitchFamily="34" charset="0"/>
                      </a:endParaRPr>
                    </a:p>
                  </a:txBody>
                  <a:tcPr marL="9525" marR="9525" marT="9525" anchor="ctr"/>
                </a:tc>
                <a:tc gridSpan="2">
                  <a:txBody>
                    <a:bodyPr/>
                    <a:lstStyle/>
                    <a:p>
                      <a:pPr algn="just" rtl="0" fontAlgn="ctr"/>
                      <a:r>
                        <a:rPr lang="en-US" sz="1000">
                          <a:effectLst/>
                        </a:rPr>
                        <a:t>Attempt all parts-</a:t>
                      </a:r>
                      <a:endParaRPr lang="en-US" sz="1000">
                        <a:effectLst/>
                        <a:latin typeface="Tahoma" panose="020B0604030504040204" pitchFamily="34" charset="0"/>
                      </a:endParaRPr>
                    </a:p>
                  </a:txBody>
                  <a:tcPr marL="9525" marR="9525" marT="9525" anchor="ctr"/>
                </a:tc>
                <a:tc hMerge="1">
                  <a:txBody>
                    <a:bodyPr/>
                    <a:lstStyle/>
                    <a:p>
                      <a:endParaRPr lang="en-US"/>
                    </a:p>
                  </a:txBody>
                  <a:tcPr/>
                </a:tc>
                <a:tc>
                  <a:txBody>
                    <a:bodyPr/>
                    <a:lstStyle/>
                    <a:p>
                      <a:pPr rtl="0" fontAlgn="ctr"/>
                      <a:r>
                        <a:rPr lang="en-US" sz="1000">
                          <a:effectLst/>
                        </a:rPr>
                        <a:t>[5×2=10]</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CO</a:t>
                      </a: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14"/>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gridSpan="2">
                  <a:txBody>
                    <a:bodyPr/>
                    <a:lstStyle/>
                    <a:p>
                      <a:pPr algn="just" rtl="0" fontAlgn="ctr"/>
                      <a:endParaRPr lang="en-US" sz="1000">
                        <a:effectLst/>
                        <a:latin typeface="Tahoma" panose="020B0604030504040204" pitchFamily="34" charset="0"/>
                      </a:endParaRPr>
                    </a:p>
                  </a:txBody>
                  <a:tcPr marL="9525" marR="9525" marT="9525" anchor="ctr"/>
                </a:tc>
                <a:tc hMerge="1">
                  <a:txBody>
                    <a:bodyPr/>
                    <a:lstStyle/>
                    <a:p>
                      <a:endParaRPr lang="en-US"/>
                    </a:p>
                  </a:txBody>
                  <a:tcP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15"/>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2-a.</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16"/>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2-b.</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17"/>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2-c.</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18"/>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2-d.</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19"/>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2-e.</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20"/>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4286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21"/>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4286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22"/>
                  </a:ext>
                </a:extLst>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F62A5DB-0A71-4935-B1C3-0B0E4F7D60A6}" type="datetime1">
              <a:rPr lang="en-US" smtClean="0"/>
              <a:t>11/15/2022</a:t>
            </a:fld>
            <a:endParaRPr lang="en-US"/>
          </a:p>
        </p:txBody>
      </p:sp>
      <p:sp>
        <p:nvSpPr>
          <p:cNvPr id="7" name="Slide Number Placeholder 6"/>
          <p:cNvSpPr>
            <a:spLocks noGrp="1"/>
          </p:cNvSpPr>
          <p:nvPr>
            <p:ph type="sldNum" sz="quarter" idx="12"/>
          </p:nvPr>
        </p:nvSpPr>
        <p:spPr/>
        <p:txBody>
          <a:bodyPr/>
          <a:lstStyle/>
          <a:p>
            <a:r>
              <a:rPr lang="en-US"/>
              <a:t>2</a:t>
            </a:r>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a:t>
            </a:r>
            <a:r>
              <a:rPr kumimoji="0" lang="en-US" sz="3000" b="0" i="0" u="none" strike="noStrike" kern="1200" cap="none" spc="0" normalizeH="0" noProof="0" dirty="0">
                <a:ln>
                  <a:noFill/>
                </a:ln>
                <a:solidFill>
                  <a:schemeClr val="dk1"/>
                </a:solidFill>
                <a:effectLst/>
                <a:uLnTx/>
                <a:uFillTx/>
                <a:latin typeface="+mn-lt"/>
                <a:ea typeface="+mn-ea"/>
                <a:cs typeface="+mn-cs"/>
              </a:rPr>
              <a:t> Profile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3124200" y="6356350"/>
            <a:ext cx="5657215" cy="365125"/>
          </a:xfrm>
        </p:spPr>
        <p:txBody>
          <a:bodyPr/>
          <a:lstStyle/>
          <a:p>
            <a:r>
              <a:rPr lang="en-US"/>
              <a:t>Sujeet Singh Bhadouria            Cyber security ANC0301                                     Unit </a:t>
            </a:r>
            <a:endParaRPr lang="en-US" dirty="0"/>
          </a:p>
        </p:txBody>
      </p:sp>
      <p:sp>
        <p:nvSpPr>
          <p:cNvPr id="10" name="TextBox 9"/>
          <p:cNvSpPr txBox="1"/>
          <p:nvPr/>
        </p:nvSpPr>
        <p:spPr>
          <a:xfrm>
            <a:off x="762000" y="1447800"/>
            <a:ext cx="5867400" cy="5077460"/>
          </a:xfrm>
          <a:prstGeom prst="rect">
            <a:avLst/>
          </a:prstGeom>
          <a:noFill/>
        </p:spPr>
        <p:txBody>
          <a:bodyPr wrap="square" lIns="91440" tIns="45720" rIns="91440" bIns="45720" rtlCol="0" anchor="t">
            <a:spAutoFit/>
          </a:bodyPr>
          <a:lstStyle/>
          <a:p>
            <a:pPr algn="just"/>
            <a:r>
              <a:rPr lang="en-US" b="1" dirty="0">
                <a:latin typeface="Times New Roman" panose="02020603050405020304" pitchFamily="18" charset="0"/>
                <a:cs typeface="Times New Roman" panose="02020603050405020304" pitchFamily="18" charset="0"/>
              </a:rPr>
              <a:t>FACULTY PROFILE</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a:cs typeface="Times New Roman" panose="02020603050405020304"/>
              </a:rPr>
              <a:t>Name of Faculty: </a:t>
            </a:r>
            <a:r>
              <a:rPr lang="en-US" dirty="0">
                <a:latin typeface="Times New Roman" panose="02020603050405020304"/>
                <a:cs typeface="Times New Roman" panose="02020603050405020304"/>
              </a:rPr>
              <a:t>Sujeet Singh Bhadouria</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a:cs typeface="Times New Roman" panose="02020603050405020304"/>
              </a:rPr>
              <a:t>Designation &amp; Department: </a:t>
            </a:r>
            <a:r>
              <a:rPr lang="en-US" dirty="0">
                <a:latin typeface="Times New Roman" panose="02020603050405020304"/>
                <a:cs typeface="Times New Roman" panose="02020603050405020304"/>
              </a:rPr>
              <a:t>Assistant Professor, CSE</a:t>
            </a:r>
          </a:p>
          <a:p>
            <a:pPr algn="just"/>
            <a:endParaRPr lang="en-US" b="1" dirty="0">
              <a:latin typeface="Times New Roman" panose="02020603050405020304"/>
              <a:cs typeface="Times New Roman" panose="02020603050405020304"/>
            </a:endParaRPr>
          </a:p>
          <a:p>
            <a:pPr algn="just"/>
            <a:r>
              <a:rPr lang="en-US" b="1" dirty="0">
                <a:latin typeface="Times New Roman" panose="02020603050405020304"/>
                <a:cs typeface="Times New Roman" panose="02020603050405020304"/>
              </a:rPr>
              <a:t>Qualification: </a:t>
            </a:r>
            <a:r>
              <a:rPr lang="en-US" dirty="0">
                <a:latin typeface="Times New Roman" panose="02020603050405020304"/>
                <a:cs typeface="Times New Roman" panose="02020603050405020304"/>
              </a:rPr>
              <a:t>Ph.D (Pre-Submission) M.Tech </a:t>
            </a:r>
          </a:p>
          <a:p>
            <a:pPr algn="just"/>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Experience:</a:t>
            </a:r>
            <a:r>
              <a:rPr lang="en-US" dirty="0">
                <a:latin typeface="Times New Roman" panose="02020603050405020304"/>
                <a:cs typeface="Times New Roman" panose="02020603050405020304"/>
                <a:sym typeface="+mn-ea"/>
              </a:rPr>
              <a:t> 10 Years of teaching experience</a:t>
            </a:r>
          </a:p>
          <a:p>
            <a:pPr algn="just">
              <a:buClrTx/>
              <a:buSzTx/>
              <a:buFontTx/>
            </a:pP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Area of Interest:</a:t>
            </a:r>
            <a:r>
              <a:rPr lang="en-US" dirty="0">
                <a:latin typeface="Times New Roman" panose="02020603050405020304"/>
                <a:cs typeface="Times New Roman" panose="02020603050405020304"/>
                <a:sym typeface="+mn-ea"/>
              </a:rPr>
              <a:t> Computer Network</a:t>
            </a:r>
          </a:p>
          <a:p>
            <a:pPr algn="just">
              <a:buClrTx/>
              <a:buSzTx/>
              <a:buFontTx/>
            </a:pP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Reviewer:</a:t>
            </a:r>
            <a:r>
              <a:rPr lang="en-US" dirty="0">
                <a:latin typeface="Times New Roman" panose="02020603050405020304"/>
                <a:cs typeface="Times New Roman" panose="02020603050405020304"/>
                <a:sym typeface="+mn-ea"/>
              </a:rPr>
              <a:t> IET Communications ISSN 1751-8644 (SCI &amp; SCOPUS INDEX)</a:t>
            </a: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Research Publications: </a:t>
            </a:r>
            <a:endParaRPr lang="en-US" b="1"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International Journal 09</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Paper Presentation 06</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International Patent 01 (Granted)</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National Patent 04</a:t>
            </a:r>
            <a:endParaRPr lang="en-US" dirty="0">
              <a:latin typeface="Times New Roman" panose="02020603050405020304"/>
              <a:cs typeface="Times New Roman" panose="02020603050405020304"/>
            </a:endParaRPr>
          </a:p>
        </p:txBody>
      </p:sp>
      <p:pic>
        <p:nvPicPr>
          <p:cNvPr id="12"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pic>
        <p:nvPicPr>
          <p:cNvPr id="2" name="Content Placeholder 1" descr="IMG-20220815-WA0027"/>
          <p:cNvPicPr>
            <a:picLocks noGrp="1" noChangeAspect="1"/>
          </p:cNvPicPr>
          <p:nvPr>
            <p:ph idx="1"/>
          </p:nvPr>
        </p:nvPicPr>
        <p:blipFill>
          <a:blip r:embed="rId4"/>
          <a:stretch>
            <a:fillRect/>
          </a:stretch>
        </p:blipFill>
        <p:spPr>
          <a:xfrm>
            <a:off x="6858000" y="1600200"/>
            <a:ext cx="1745615" cy="1561465"/>
          </a:xfrm>
          <a:prstGeom prst="rect">
            <a:avLst/>
          </a:prstGeom>
        </p:spPr>
      </p:pic>
    </p:spTree>
  </p:cSld>
  <p:clrMapOvr>
    <a:masterClrMapping/>
  </p:clrMapOvr>
  <mc:AlternateContent xmlns:mc="http://schemas.openxmlformats.org/markup-compatibility/2006" xmlns:p14="http://schemas.microsoft.com/office/powerpoint/2010/main">
    <mc:Choice Requires="p14">
      <p:transition advClick="0">
        <p:fade/>
      </p:transition>
    </mc:Choice>
    <mc:Fallback xmlns="">
      <p:transition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3B1B70-E354-4F4F-820A-2792CFAA609D}"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20</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a:latin typeface="Calibri (Body)"/>
              </a:rPr>
              <a:t>Question Paper Template</a:t>
            </a:r>
            <a:endParaRPr kumimoji="0" lang="en-US" sz="3000" b="0" i="0" u="none" strike="noStrike" kern="1200" cap="none" spc="0" normalizeH="0" baseline="0" noProof="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2"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1312989" y="710689"/>
          <a:ext cx="7498591" cy="3029501"/>
        </p:xfrm>
        <a:graphic>
          <a:graphicData uri="http://schemas.openxmlformats.org/drawingml/2006/table">
            <a:tbl>
              <a:tblPr firstRow="1" bandRow="1">
                <a:tableStyleId>{5C22544A-7EE6-4342-B048-85BDC9FD1C3A}</a:tableStyleId>
              </a:tblPr>
              <a:tblGrid>
                <a:gridCol w="1512321">
                  <a:extLst>
                    <a:ext uri="{9D8B030D-6E8A-4147-A177-3AD203B41FA5}">
                      <a16:colId xmlns:a16="http://schemas.microsoft.com/office/drawing/2014/main" val="20000"/>
                    </a:ext>
                  </a:extLst>
                </a:gridCol>
                <a:gridCol w="1480814">
                  <a:extLst>
                    <a:ext uri="{9D8B030D-6E8A-4147-A177-3AD203B41FA5}">
                      <a16:colId xmlns:a16="http://schemas.microsoft.com/office/drawing/2014/main" val="20001"/>
                    </a:ext>
                  </a:extLst>
                </a:gridCol>
                <a:gridCol w="1480814">
                  <a:extLst>
                    <a:ext uri="{9D8B030D-6E8A-4147-A177-3AD203B41FA5}">
                      <a16:colId xmlns:a16="http://schemas.microsoft.com/office/drawing/2014/main" val="20002"/>
                    </a:ext>
                  </a:extLst>
                </a:gridCol>
                <a:gridCol w="1512321">
                  <a:extLst>
                    <a:ext uri="{9D8B030D-6E8A-4147-A177-3AD203B41FA5}">
                      <a16:colId xmlns:a16="http://schemas.microsoft.com/office/drawing/2014/main" val="20003"/>
                    </a:ext>
                  </a:extLst>
                </a:gridCol>
                <a:gridCol w="1512321">
                  <a:extLst>
                    <a:ext uri="{9D8B030D-6E8A-4147-A177-3AD203B41FA5}">
                      <a16:colId xmlns:a16="http://schemas.microsoft.com/office/drawing/2014/main" val="20004"/>
                    </a:ext>
                  </a:extLst>
                </a:gridCol>
              </a:tblGrid>
              <a:tr h="542664">
                <a:tc gridSpan="3">
                  <a:txBody>
                    <a:bodyPr/>
                    <a:lstStyle/>
                    <a:p>
                      <a:pPr algn="ctr" rtl="0" fontAlgn="ctr"/>
                      <a:r>
                        <a:rPr lang="en-US" sz="1000">
                          <a:effectLst/>
                        </a:rPr>
                        <a:t>SECTION – B</a:t>
                      </a:r>
                      <a:endParaRPr lang="en-US" sz="1000" b="1">
                        <a:solidFill>
                          <a:srgbClr val="FFFFFF"/>
                        </a:solidFill>
                        <a:effectLst/>
                        <a:latin typeface="Tahoma" panose="020B0604030504040204" pitchFamily="34" charset="0"/>
                      </a:endParaRPr>
                    </a:p>
                  </a:txBody>
                  <a:tcPr marL="9525" marR="9525" marT="9525" anchor="ctr"/>
                </a:tc>
                <a:tc hMerge="1">
                  <a:txBody>
                    <a:bodyPr/>
                    <a:lstStyle/>
                    <a:p>
                      <a:endParaRPr lang="en-US"/>
                    </a:p>
                  </a:txBody>
                  <a:tcPr/>
                </a:tc>
                <a:tc hMerge="1">
                  <a:txBody>
                    <a:bodyPr/>
                    <a:lstStyle/>
                    <a:p>
                      <a:endParaRPr lang="en-US"/>
                    </a:p>
                  </a:txBody>
                  <a:tcP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CO</a:t>
                      </a: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0"/>
                  </a:ext>
                </a:extLst>
              </a:tr>
              <a:tr h="203499">
                <a:tc gridSpan="3">
                  <a:txBody>
                    <a:bodyPr/>
                    <a:lstStyle/>
                    <a:p>
                      <a:pPr algn="ctr" rtl="0" fontAlgn="ctr"/>
                      <a:endParaRPr lang="en-US" sz="1000" b="1">
                        <a:solidFill>
                          <a:srgbClr val="FFFFFF"/>
                        </a:solidFill>
                        <a:effectLst/>
                        <a:latin typeface="Tahoma" panose="020B0604030504040204" pitchFamily="34" charset="0"/>
                      </a:endParaRPr>
                    </a:p>
                  </a:txBody>
                  <a:tcPr marL="9525" marR="9525" marT="9525" anchor="ctr"/>
                </a:tc>
                <a:tc hMerge="1">
                  <a:txBody>
                    <a:bodyPr/>
                    <a:lstStyle/>
                    <a:p>
                      <a:endParaRPr lang="en-US"/>
                    </a:p>
                  </a:txBody>
                  <a:tcPr/>
                </a:tc>
                <a:tc hMerge="1">
                  <a:txBody>
                    <a:bodyPr/>
                    <a:lstStyle/>
                    <a:p>
                      <a:endParaRPr lang="en-US"/>
                    </a:p>
                  </a:txBody>
                  <a:tcP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1"/>
                  </a:ext>
                </a:extLst>
              </a:tr>
              <a:tr h="284899">
                <a:tc>
                  <a:txBody>
                    <a:bodyPr/>
                    <a:lstStyle/>
                    <a:p>
                      <a:pPr rtl="0" fontAlgn="ctr"/>
                      <a:r>
                        <a:rPr lang="en-US" sz="1000">
                          <a:effectLst/>
                        </a:rPr>
                        <a:t>3</a:t>
                      </a:r>
                      <a:endParaRPr lang="en-US" sz="1000" b="1">
                        <a:solidFill>
                          <a:srgbClr val="FFFFFF"/>
                        </a:solidFill>
                        <a:effectLst/>
                        <a:latin typeface="Tahoma" panose="020B0604030504040204" pitchFamily="34" charset="0"/>
                      </a:endParaRPr>
                    </a:p>
                  </a:txBody>
                  <a:tcPr marL="9525" marR="9525" marT="9525" anchor="ctr"/>
                </a:tc>
                <a:tc gridSpan="2">
                  <a:txBody>
                    <a:bodyPr/>
                    <a:lstStyle/>
                    <a:p>
                      <a:pPr rtl="0" fontAlgn="ctr"/>
                      <a:r>
                        <a:rPr lang="en-US" sz="1000">
                          <a:effectLst/>
                        </a:rPr>
                        <a:t>Answer any five of the following-</a:t>
                      </a:r>
                      <a:endParaRPr lang="en-US" sz="1000">
                        <a:effectLst/>
                        <a:latin typeface="Tahoma" panose="020B0604030504040204" pitchFamily="34" charset="0"/>
                      </a:endParaRPr>
                    </a:p>
                  </a:txBody>
                  <a:tcPr marL="9525" marR="9525" marT="9525" anchor="ctr"/>
                </a:tc>
                <a:tc hMerge="1">
                  <a:txBody>
                    <a:bodyPr/>
                    <a:lstStyle/>
                    <a:p>
                      <a:endParaRPr lang="en-US"/>
                    </a:p>
                  </a:txBody>
                  <a:tcPr/>
                </a:tc>
                <a:tc>
                  <a:txBody>
                    <a:bodyPr/>
                    <a:lstStyle/>
                    <a:p>
                      <a:pPr rtl="0" fontAlgn="ctr"/>
                      <a:r>
                        <a:rPr lang="en-US" sz="1000">
                          <a:effectLst/>
                        </a:rPr>
                        <a:t>[5×6=30]</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2"/>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3-a.</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3"/>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3-b.</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4"/>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3-c.</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5"/>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3-d.</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6"/>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3-e.</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7"/>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3-f.</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8"/>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3-g.</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3B1B70-E354-4F4F-820A-2792CFAA609D}"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21</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a:latin typeface="Calibri (Body)"/>
              </a:rPr>
              <a:t>Question Paper Template</a:t>
            </a:r>
            <a:endParaRPr kumimoji="0" lang="en-US" sz="3000" b="0" i="0" u="none" strike="noStrike" kern="1200" cap="none" spc="0" normalizeH="0" baseline="0" noProof="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2"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012958" y="780251"/>
          <a:ext cx="7655804" cy="5610875"/>
        </p:xfrm>
        <a:graphic>
          <a:graphicData uri="http://schemas.openxmlformats.org/drawingml/2006/table">
            <a:tbl>
              <a:tblPr firstRow="1" bandRow="1">
                <a:tableStyleId>{5C22544A-7EE6-4342-B048-85BDC9FD1C3A}</a:tableStyleId>
              </a:tblPr>
              <a:tblGrid>
                <a:gridCol w="1542046">
                  <a:extLst>
                    <a:ext uri="{9D8B030D-6E8A-4147-A177-3AD203B41FA5}">
                      <a16:colId xmlns:a16="http://schemas.microsoft.com/office/drawing/2014/main" val="20000"/>
                    </a:ext>
                  </a:extLst>
                </a:gridCol>
                <a:gridCol w="1514833">
                  <a:extLst>
                    <a:ext uri="{9D8B030D-6E8A-4147-A177-3AD203B41FA5}">
                      <a16:colId xmlns:a16="http://schemas.microsoft.com/office/drawing/2014/main" val="20001"/>
                    </a:ext>
                  </a:extLst>
                </a:gridCol>
                <a:gridCol w="1514833">
                  <a:extLst>
                    <a:ext uri="{9D8B030D-6E8A-4147-A177-3AD203B41FA5}">
                      <a16:colId xmlns:a16="http://schemas.microsoft.com/office/drawing/2014/main" val="20002"/>
                    </a:ext>
                  </a:extLst>
                </a:gridCol>
                <a:gridCol w="1542046">
                  <a:extLst>
                    <a:ext uri="{9D8B030D-6E8A-4147-A177-3AD203B41FA5}">
                      <a16:colId xmlns:a16="http://schemas.microsoft.com/office/drawing/2014/main" val="20003"/>
                    </a:ext>
                  </a:extLst>
                </a:gridCol>
                <a:gridCol w="1542046">
                  <a:extLst>
                    <a:ext uri="{9D8B030D-6E8A-4147-A177-3AD203B41FA5}">
                      <a16:colId xmlns:a16="http://schemas.microsoft.com/office/drawing/2014/main" val="20004"/>
                    </a:ext>
                  </a:extLst>
                </a:gridCol>
              </a:tblGrid>
              <a:tr h="246395">
                <a:tc gridSpan="3">
                  <a:txBody>
                    <a:bodyPr/>
                    <a:lstStyle/>
                    <a:p>
                      <a:pPr algn="ctr" fontAlgn="base"/>
                      <a:r>
                        <a:rPr lang="en-US" sz="1000">
                          <a:effectLst/>
                        </a:rPr>
                        <a:t>SECTION – C ​</a:t>
                      </a:r>
                      <a:endParaRPr lang="en-US" b="1">
                        <a:solidFill>
                          <a:srgbClr val="FFFFFF"/>
                        </a:solidFill>
                        <a:effectLst/>
                      </a:endParaRPr>
                    </a:p>
                  </a:txBody>
                  <a:tcPr anchor="ctr"/>
                </a:tc>
                <a:tc hMerge="1">
                  <a:txBody>
                    <a:bodyPr/>
                    <a:lstStyle/>
                    <a:p>
                      <a:endParaRPr lang="en-US"/>
                    </a:p>
                  </a:txBody>
                  <a:tcPr/>
                </a:tc>
                <a:tc hMerge="1">
                  <a:txBody>
                    <a:bodyPr/>
                    <a:lstStyle/>
                    <a:p>
                      <a:endParaRPr lang="en-US"/>
                    </a:p>
                  </a:txBody>
                  <a:tcPr/>
                </a:tc>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algn="ctr" fontAlgn="base"/>
                      <a:r>
                        <a:rPr lang="en-US" sz="1000">
                          <a:effectLst/>
                        </a:rPr>
                        <a:t>CO​</a:t>
                      </a:r>
                      <a:endParaRPr lang="en-US" b="1">
                        <a:solidFill>
                          <a:srgbClr val="FFFFFF"/>
                        </a:solidFill>
                        <a:effectLst/>
                      </a:endParaRPr>
                    </a:p>
                  </a:txBody>
                  <a:tcPr anchor="ctr"/>
                </a:tc>
                <a:extLst>
                  <a:ext uri="{0D108BD9-81ED-4DB2-BD59-A6C34878D82A}">
                    <a16:rowId xmlns:a16="http://schemas.microsoft.com/office/drawing/2014/main" val="10000"/>
                  </a:ext>
                </a:extLst>
              </a:tr>
              <a:tr h="226389">
                <a:tc gridSpan="3">
                  <a:txBody>
                    <a:bodyPr/>
                    <a:lstStyle/>
                    <a:p>
                      <a:pPr algn="ctr" fontAlgn="auto"/>
                      <a:r>
                        <a:rPr lang="en-US" sz="1000">
                          <a:effectLst/>
                        </a:rPr>
                        <a:t>​</a:t>
                      </a:r>
                      <a:endParaRPr lang="en-US" sz="1000" b="1">
                        <a:solidFill>
                          <a:srgbClr val="FFFFFF"/>
                        </a:solidFill>
                        <a:effectLst/>
                        <a:latin typeface="Tahoma" panose="020B0604030504040204" pitchFamily="34" charset="0"/>
                      </a:endParaRPr>
                    </a:p>
                  </a:txBody>
                  <a:tcPr anchor="ctr"/>
                </a:tc>
                <a:tc hMerge="1">
                  <a:txBody>
                    <a:bodyPr/>
                    <a:lstStyle/>
                    <a:p>
                      <a:endParaRPr lang="en-US"/>
                    </a:p>
                  </a:txBody>
                  <a:tcPr/>
                </a:tc>
                <a:tc hMerge="1">
                  <a:txBody>
                    <a:bodyPr/>
                    <a:lstStyle/>
                    <a:p>
                      <a:endParaRPr lang="en-US"/>
                    </a:p>
                  </a:txBody>
                  <a:tcP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01"/>
                  </a:ext>
                </a:extLst>
              </a:tr>
              <a:tr h="226389">
                <a:tc>
                  <a:txBody>
                    <a:bodyPr/>
                    <a:lstStyle/>
                    <a:p>
                      <a:pPr fontAlgn="base"/>
                      <a:r>
                        <a:rPr lang="en-US" sz="1000">
                          <a:effectLst/>
                        </a:rPr>
                        <a:t>4​</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xBody>
                    <a:bodyPr/>
                    <a:lstStyle/>
                    <a:p>
                      <a:endParaRPr lang="en-US"/>
                    </a:p>
                  </a:txBody>
                  <a:tcPr/>
                </a:tc>
                <a:tc>
                  <a:txBody>
                    <a:bodyPr/>
                    <a:lstStyle/>
                    <a:p>
                      <a:pPr fontAlgn="base"/>
                      <a:r>
                        <a:rPr lang="en-US" sz="1000">
                          <a:effectLst/>
                        </a:rPr>
                        <a:t>[5×10=50]​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02"/>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4-a.​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03"/>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04"/>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4-b.​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05"/>
                  </a:ext>
                </a:extLst>
              </a:tr>
              <a:tr h="226389">
                <a:tc>
                  <a:txBody>
                    <a:bodyPr/>
                    <a:lstStyle/>
                    <a:p>
                      <a:pPr fontAlgn="base"/>
                      <a:r>
                        <a:rPr lang="en-US" sz="1000">
                          <a:effectLst/>
                        </a:rPr>
                        <a:t>5​</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xBody>
                    <a:bodyPr/>
                    <a:lstStyle/>
                    <a:p>
                      <a:endParaRPr lang="en-US"/>
                    </a:p>
                  </a:txBody>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06"/>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5-a.​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07"/>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08"/>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5-b.​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09"/>
                  </a:ext>
                </a:extLst>
              </a:tr>
              <a:tr h="226389">
                <a:tc>
                  <a:txBody>
                    <a:bodyPr/>
                    <a:lstStyle/>
                    <a:p>
                      <a:pPr fontAlgn="base"/>
                      <a:r>
                        <a:rPr lang="en-US" sz="1000">
                          <a:effectLst/>
                        </a:rPr>
                        <a:t>6​</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xBody>
                    <a:bodyPr/>
                    <a:lstStyle/>
                    <a:p>
                      <a:endParaRPr lang="en-US"/>
                    </a:p>
                  </a:txBody>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10"/>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6-a.​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11"/>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12"/>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6-b.​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13"/>
                  </a:ext>
                </a:extLst>
              </a:tr>
              <a:tr h="226389">
                <a:tc>
                  <a:txBody>
                    <a:bodyPr/>
                    <a:lstStyle/>
                    <a:p>
                      <a:pPr fontAlgn="base"/>
                      <a:r>
                        <a:rPr lang="en-US" sz="1000">
                          <a:effectLst/>
                        </a:rPr>
                        <a:t>7​</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xBody>
                    <a:bodyPr/>
                    <a:lstStyle/>
                    <a:p>
                      <a:endParaRPr lang="en-US"/>
                    </a:p>
                  </a:txBody>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14"/>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7-a.​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15"/>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16"/>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7-b.​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17"/>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18"/>
                  </a:ext>
                </a:extLst>
              </a:tr>
              <a:tr h="226389">
                <a:tc>
                  <a:txBody>
                    <a:bodyPr/>
                    <a:lstStyle/>
                    <a:p>
                      <a:pPr fontAlgn="base"/>
                      <a:r>
                        <a:rPr lang="en-US" sz="1000">
                          <a:effectLst/>
                        </a:rPr>
                        <a:t>8​</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xBody>
                    <a:bodyPr/>
                    <a:lstStyle/>
                    <a:p>
                      <a:endParaRPr lang="en-US"/>
                    </a:p>
                  </a:txBody>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19"/>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8-a.​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20"/>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21"/>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8-b.​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a16="http://schemas.microsoft.com/office/drawing/2014/main" val="10022"/>
                  </a:ext>
                </a:extLst>
              </a:tr>
            </a:tbl>
          </a:graphicData>
        </a:graphic>
      </p:graphicFrame>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a:latin typeface="Calibri (Body)"/>
              </a:rPr>
              <a:t>Basics recognition in the domain of Computer Science.</a:t>
            </a:r>
            <a:endParaRPr lang="en-IN" sz="2200">
              <a:latin typeface="Calibri (Body)"/>
            </a:endParaRPr>
          </a:p>
          <a:p>
            <a:pPr algn="just" fontAlgn="t">
              <a:lnSpc>
                <a:spcPct val="115000"/>
              </a:lnSpc>
              <a:spcBef>
                <a:spcPts val="0"/>
              </a:spcBef>
              <a:spcAft>
                <a:spcPts val="1000"/>
              </a:spcAft>
              <a:buSzPts val="1200"/>
              <a:tabLst>
                <a:tab pos="1533525" algn="l"/>
              </a:tabLst>
            </a:pPr>
            <a:r>
              <a:rPr lang="en-US" sz="2200">
                <a:latin typeface="Calibri (Body)"/>
              </a:rPr>
              <a:t>Concept of network and operating system.</a:t>
            </a:r>
            <a:endParaRPr lang="en-IN" sz="2200">
              <a:latin typeface="Calibri (Body)"/>
            </a:endParaRPr>
          </a:p>
          <a:p>
            <a:pPr algn="just" fontAlgn="t">
              <a:lnSpc>
                <a:spcPct val="115000"/>
              </a:lnSpc>
              <a:spcBef>
                <a:spcPts val="0"/>
              </a:spcBef>
              <a:spcAft>
                <a:spcPts val="1000"/>
              </a:spcAft>
              <a:buSzPts val="1200"/>
              <a:tabLst>
                <a:tab pos="1533525" algn="l"/>
              </a:tabLst>
            </a:pPr>
            <a:r>
              <a:rPr lang="en-US" sz="2200">
                <a:latin typeface="Calibri (Body)"/>
              </a:rPr>
              <a:t>Commands of programming language.</a:t>
            </a:r>
          </a:p>
          <a:p>
            <a:pPr algn="just"/>
            <a:endParaRPr lang="en-US" sz="2200">
              <a:latin typeface="Calibri(body)"/>
            </a:endParaRPr>
          </a:p>
        </p:txBody>
      </p:sp>
      <p:sp>
        <p:nvSpPr>
          <p:cNvPr id="4" name="Date Placeholder 3"/>
          <p:cNvSpPr>
            <a:spLocks noGrp="1"/>
          </p:cNvSpPr>
          <p:nvPr>
            <p:ph type="dt" sz="half" idx="10"/>
          </p:nvPr>
        </p:nvSpPr>
        <p:spPr/>
        <p:txBody>
          <a:bodyPr/>
          <a:lstStyle/>
          <a:p>
            <a:fld id="{F31BCB1B-CDA6-43A6-8DB8-E53D3204388C}"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Calibri (Body)"/>
              </a:rPr>
              <a:t>Prerequisite/Recap</a:t>
            </a: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a:t>Modern life depends on online services, so having a better understanding of cyber security threats is vital.</a:t>
            </a:r>
          </a:p>
          <a:p>
            <a:pPr marL="514350" indent="-514350" algn="just"/>
            <a:r>
              <a:rPr lang="en-US" sz="2400"/>
              <a:t>The course will improve your online safety in the context of the wider world, introducing concepts like malware, </a:t>
            </a:r>
            <a:r>
              <a:rPr lang="en-US" sz="2400" err="1"/>
              <a:t>trojan</a:t>
            </a:r>
            <a:r>
              <a:rPr lang="en-US" sz="2400"/>
              <a:t> virus, network security, cryptography, identity theft, and risk management.</a:t>
            </a:r>
            <a:endParaRPr lang="en-IN" sz="2200">
              <a:latin typeface="Calibri (Body)"/>
              <a:hlinkClick r:id="" action="ppaction://noaction"/>
            </a:endParaRPr>
          </a:p>
          <a:p>
            <a:pPr marL="514350" indent="-514350" algn="just">
              <a:buNone/>
            </a:pPr>
            <a:endParaRPr lang="en-IN" sz="2200">
              <a:latin typeface="Calibri (Body)"/>
              <a:hlinkClick r:id="" action="ppaction://noaction"/>
            </a:endParaRPr>
          </a:p>
          <a:p>
            <a:pPr marL="514350" indent="-514350" algn="just">
              <a:buFont typeface="+mj-lt"/>
              <a:buAutoNum type="arabicPeriod"/>
            </a:pPr>
            <a:r>
              <a:rPr lang="en-IN" sz="2200">
                <a:latin typeface="Calibri (Body)"/>
                <a:hlinkClick r:id="" action="ppaction://noaction"/>
              </a:rPr>
              <a:t>https://www.javatpoint.com/cyber-security-introduction</a:t>
            </a:r>
            <a:endParaRPr lang="en-IN" sz="2200">
              <a:latin typeface="Calibri (Body)"/>
            </a:endParaRPr>
          </a:p>
          <a:p>
            <a:pPr marL="514350" indent="-514350" algn="just">
              <a:buFont typeface="+mj-lt"/>
              <a:buAutoNum type="arabicPeriod"/>
            </a:pPr>
            <a:r>
              <a:rPr lang="en-IN" sz="2200">
                <a:latin typeface="Calibri (Body)"/>
                <a:hlinkClick r:id="rId2"/>
              </a:rPr>
              <a:t>https://www.edureka.co/blog/what-is-cybersecurity/</a:t>
            </a:r>
            <a:endParaRPr lang="en-IN" sz="2200">
              <a:latin typeface="Calibri (Body)"/>
            </a:endParaRPr>
          </a:p>
          <a:p>
            <a:pPr marL="514350" indent="-514350" algn="just">
              <a:buFont typeface="+mj-lt"/>
              <a:buAutoNum type="arabicPeriod"/>
            </a:pPr>
            <a:r>
              <a:rPr lang="en-IN" sz="2200">
                <a:latin typeface="Calibri (Body)"/>
                <a:hlinkClick r:id="rId3"/>
              </a:rPr>
              <a:t>http://natoassociation.ca/a-short-introduction-to-cyber-security/</a:t>
            </a:r>
            <a:endParaRPr lang="en-IN" sz="2200">
              <a:latin typeface="Calibri (Body)"/>
            </a:endParaRPr>
          </a:p>
          <a:p>
            <a:pPr algn="just">
              <a:buNone/>
            </a:pPr>
            <a:endParaRPr lang="en-US" sz="2200">
              <a:latin typeface="Calibri(body)"/>
            </a:endParaRPr>
          </a:p>
        </p:txBody>
      </p:sp>
      <p:sp>
        <p:nvSpPr>
          <p:cNvPr id="4" name="Date Placeholder 3"/>
          <p:cNvSpPr>
            <a:spLocks noGrp="1"/>
          </p:cNvSpPr>
          <p:nvPr>
            <p:ph type="dt" sz="half" idx="10"/>
          </p:nvPr>
        </p:nvSpPr>
        <p:spPr/>
        <p:txBody>
          <a:bodyPr/>
          <a:lstStyle/>
          <a:p>
            <a:fld id="{060C85D9-D659-4775-8DA9-FF3D9D3D697F}"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Calibri (Body)"/>
              </a:rPr>
              <a:t>Introduction</a:t>
            </a:r>
            <a:r>
              <a:rPr kumimoji="0" lang="en-US" sz="3000" b="0" i="0" u="none" strike="noStrike" kern="1200" cap="none" spc="0" normalizeH="0" noProof="0">
                <a:ln>
                  <a:noFill/>
                </a:ln>
                <a:solidFill>
                  <a:schemeClr val="dk1"/>
                </a:solidFill>
                <a:effectLst/>
                <a:uLnTx/>
                <a:uFillTx/>
                <a:latin typeface="Calibri (Body)"/>
              </a:rPr>
              <a:t> </a:t>
            </a:r>
            <a:endParaRPr kumimoji="0" lang="en-US" sz="3000" b="0" i="0" u="none" strike="noStrike" kern="1200" cap="none" spc="0" normalizeH="0" baseline="0" noProof="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9"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534400" cy="4457720"/>
          </a:xfrm>
        </p:spPr>
        <p:txBody>
          <a:bodyPr>
            <a:normAutofit/>
          </a:bodyPr>
          <a:lstStyle/>
          <a:p>
            <a:pPr algn="just" fontAlgn="t">
              <a:spcBef>
                <a:spcPts val="0"/>
              </a:spcBef>
              <a:buSzPts val="1200"/>
              <a:tabLst>
                <a:tab pos="1533525" algn="l"/>
              </a:tabLst>
            </a:pPr>
            <a:r>
              <a:rPr lang="en-US" sz="2400"/>
              <a:t>Policy design Task</a:t>
            </a:r>
          </a:p>
          <a:p>
            <a:pPr algn="just" fontAlgn="t">
              <a:spcBef>
                <a:spcPts val="0"/>
              </a:spcBef>
              <a:buSzPts val="1200"/>
              <a:tabLst>
                <a:tab pos="1533525" algn="l"/>
              </a:tabLst>
            </a:pPr>
            <a:r>
              <a:rPr lang="en-US" sz="2400"/>
              <a:t>WWW Policies</a:t>
            </a:r>
          </a:p>
          <a:p>
            <a:pPr algn="just" fontAlgn="t">
              <a:spcBef>
                <a:spcPts val="0"/>
              </a:spcBef>
              <a:buSzPts val="1200"/>
              <a:tabLst>
                <a:tab pos="1533525" algn="l"/>
              </a:tabLst>
            </a:pPr>
            <a:r>
              <a:rPr lang="en-US" sz="2400"/>
              <a:t>Email based Policies</a:t>
            </a:r>
          </a:p>
          <a:p>
            <a:pPr algn="just" fontAlgn="t">
              <a:spcBef>
                <a:spcPts val="0"/>
              </a:spcBef>
              <a:buSzPts val="1200"/>
              <a:tabLst>
                <a:tab pos="1533525" algn="l"/>
              </a:tabLst>
            </a:pPr>
            <a:r>
              <a:rPr lang="en-US" sz="2400"/>
              <a:t>Policy Revaluation Process-Corporate Policies-Sample Security Policies</a:t>
            </a:r>
          </a:p>
          <a:p>
            <a:pPr algn="just" fontAlgn="t">
              <a:spcBef>
                <a:spcPts val="0"/>
              </a:spcBef>
              <a:buSzPts val="1200"/>
              <a:tabLst>
                <a:tab pos="1533525" algn="l"/>
              </a:tabLst>
            </a:pPr>
            <a:r>
              <a:rPr lang="en-US" sz="2400"/>
              <a:t>Publishing and Notification Requirement of the updated and new Policies</a:t>
            </a:r>
            <a:endParaRPr lang="en-IN" sz="2400"/>
          </a:p>
          <a:p>
            <a:pPr algn="just" fontAlgn="t">
              <a:spcBef>
                <a:spcPts val="0"/>
              </a:spcBef>
              <a:buSzPts val="1200"/>
              <a:tabLst>
                <a:tab pos="1533525" algn="l"/>
              </a:tabLst>
            </a:pPr>
            <a:r>
              <a:rPr lang="en-US" sz="2400"/>
              <a:t>Recent trends in security.</a:t>
            </a:r>
            <a:endParaRPr lang="en-IN" sz="2400"/>
          </a:p>
          <a:p>
            <a:pPr>
              <a:lnSpc>
                <a:spcPct val="150000"/>
              </a:lnSpc>
              <a:spcBef>
                <a:spcPts val="0"/>
              </a:spcBef>
            </a:pPr>
            <a:endParaRPr lang="en-IN" sz="2400">
              <a:latin typeface="Calibri (Body)"/>
            </a:endParaRPr>
          </a:p>
          <a:p>
            <a:pPr>
              <a:lnSpc>
                <a:spcPct val="150000"/>
              </a:lnSpc>
              <a:spcBef>
                <a:spcPts val="0"/>
              </a:spcBef>
            </a:pPr>
            <a:endParaRPr lang="en-US" sz="2200">
              <a:latin typeface="Calibri (Body)"/>
            </a:endParaRPr>
          </a:p>
        </p:txBody>
      </p:sp>
      <p:sp>
        <p:nvSpPr>
          <p:cNvPr id="6" name="Date Placeholder 5"/>
          <p:cNvSpPr>
            <a:spLocks noGrp="1"/>
          </p:cNvSpPr>
          <p:nvPr>
            <p:ph type="dt" sz="half" idx="10"/>
          </p:nvPr>
        </p:nvSpPr>
        <p:spPr/>
        <p:txBody>
          <a:bodyPr/>
          <a:lstStyle/>
          <a:p>
            <a:fld id="{F920FBA3-C5FB-4844-8E99-49A865818BCC}"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24</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Content (Unit-5) </a:t>
            </a:r>
          </a:p>
        </p:txBody>
      </p:sp>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5</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F7852F6-03C4-4169-9496-5D6D58501B4E}"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25</a:t>
            </a:fld>
            <a:endParaRPr lang="en-US"/>
          </a:p>
        </p:txBody>
      </p:sp>
      <p:sp>
        <p:nvSpPr>
          <p:cNvPr id="8" name="Title 1"/>
          <p:cNvSpPr txBox="1"/>
          <p:nvPr/>
        </p:nvSpPr>
        <p:spPr>
          <a:xfrm>
            <a:off x="1287453"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r>
              <a:rPr lang="en-US" sz="3000">
                <a:latin typeface="Calibri (Body)"/>
              </a:rPr>
              <a:t>Unit Objective/Outcome</a:t>
            </a:r>
          </a:p>
        </p:txBody>
      </p:sp>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5</a:t>
            </a:r>
            <a:endParaRPr lang="en-US"/>
          </a:p>
        </p:txBody>
      </p:sp>
      <p:graphicFrame>
        <p:nvGraphicFramePr>
          <p:cNvPr id="12" name="Table 11"/>
          <p:cNvGraphicFramePr>
            <a:graphicFrameLocks noGrp="1"/>
          </p:cNvGraphicFramePr>
          <p:nvPr/>
        </p:nvGraphicFramePr>
        <p:xfrm>
          <a:off x="228600" y="1093456"/>
          <a:ext cx="8763000" cy="4497883"/>
        </p:xfrm>
        <a:graphic>
          <a:graphicData uri="http://schemas.openxmlformats.org/drawingml/2006/table">
            <a:tbl>
              <a:tblPr firstRow="1" bandRow="1">
                <a:tableStyleId>{5C22544A-7EE6-4342-B048-85BDC9FD1C3A}</a:tableStyleId>
              </a:tblPr>
              <a:tblGrid>
                <a:gridCol w="3734727">
                  <a:extLst>
                    <a:ext uri="{9D8B030D-6E8A-4147-A177-3AD203B41FA5}">
                      <a16:colId xmlns:a16="http://schemas.microsoft.com/office/drawing/2014/main" val="20000"/>
                    </a:ext>
                  </a:extLst>
                </a:gridCol>
                <a:gridCol w="5028273">
                  <a:extLst>
                    <a:ext uri="{9D8B030D-6E8A-4147-A177-3AD203B41FA5}">
                      <a16:colId xmlns:a16="http://schemas.microsoft.com/office/drawing/2014/main" val="20001"/>
                    </a:ext>
                  </a:extLst>
                </a:gridCol>
              </a:tblGrid>
              <a:tr h="535483">
                <a:tc>
                  <a:txBody>
                    <a:bodyPr/>
                    <a:lstStyle/>
                    <a:p>
                      <a:pPr algn="ctr"/>
                      <a:r>
                        <a:rPr lang="en-GB" sz="2200">
                          <a:latin typeface="Calibri (Body)"/>
                          <a:cs typeface="Times New Roman" panose="02020603050405020304" pitchFamily="18" charset="0"/>
                        </a:rPr>
                        <a:t>Topic</a:t>
                      </a:r>
                    </a:p>
                  </a:txBody>
                  <a:tcPr marL="0" marR="0" marT="0" marB="0" anchor="ctr"/>
                </a:tc>
                <a:tc>
                  <a:txBody>
                    <a:bodyPr/>
                    <a:lstStyle/>
                    <a:p>
                      <a:pPr algn="ctr"/>
                      <a:r>
                        <a:rPr lang="en-GB" sz="2200">
                          <a:latin typeface="Calibri (Body)"/>
                          <a:cs typeface="Times New Roman" panose="02020603050405020304" pitchFamily="18" charset="0"/>
                        </a:rPr>
                        <a:t>Objective  </a:t>
                      </a:r>
                    </a:p>
                  </a:txBody>
                  <a:tcPr marL="0" marR="0" marT="0" marB="0" anchor="ctr"/>
                </a:tc>
                <a:extLst>
                  <a:ext uri="{0D108BD9-81ED-4DB2-BD59-A6C34878D82A}">
                    <a16:rowId xmlns:a16="http://schemas.microsoft.com/office/drawing/2014/main" val="10000"/>
                  </a:ext>
                </a:extLst>
              </a:tr>
              <a:tr h="1427944">
                <a:tc>
                  <a:txBody>
                    <a:bodyPr/>
                    <a:lstStyle/>
                    <a:p>
                      <a:pPr marL="0" marR="0" lvl="0" indent="-457200" algn="l" defTabSz="914400" rtl="0" eaLnBrk="1" fontAlgn="auto" latinLnBrk="0" hangingPunct="1">
                        <a:lnSpc>
                          <a:spcPct val="100000"/>
                        </a:lnSpc>
                        <a:spcBef>
                          <a:spcPts val="0"/>
                        </a:spcBef>
                        <a:spcAft>
                          <a:spcPts val="0"/>
                        </a:spcAft>
                        <a:buClrTx/>
                        <a:buSzTx/>
                        <a:buFontTx/>
                        <a:buNone/>
                        <a:defRPr/>
                      </a:pPr>
                      <a:r>
                        <a:rPr lang="en-US" sz="2000"/>
                        <a:t> </a:t>
                      </a:r>
                    </a:p>
                    <a:p>
                      <a:pPr marL="0" marR="0" lvl="0" indent="-457200" algn="l" defTabSz="914400" rtl="0" eaLnBrk="1" fontAlgn="auto" latinLnBrk="0" hangingPunct="1">
                        <a:lnSpc>
                          <a:spcPct val="100000"/>
                        </a:lnSpc>
                        <a:spcBef>
                          <a:spcPts val="0"/>
                        </a:spcBef>
                        <a:spcAft>
                          <a:spcPts val="0"/>
                        </a:spcAft>
                        <a:buClrTx/>
                        <a:buSzTx/>
                        <a:buFontTx/>
                        <a:buNone/>
                        <a:defRPr/>
                      </a:pPr>
                      <a:r>
                        <a:rPr lang="en-US" sz="2000"/>
                        <a:t>Policy design Task, WWW Policies, Email based Policies</a:t>
                      </a:r>
                    </a:p>
                    <a:p>
                      <a:pPr marL="0" marR="0" lvl="0" indent="-457200" algn="l" defTabSz="914400" rtl="0" eaLnBrk="1" fontAlgn="auto" latinLnBrk="0" hangingPunct="1">
                        <a:lnSpc>
                          <a:spcPct val="100000"/>
                        </a:lnSpc>
                        <a:spcBef>
                          <a:spcPts val="0"/>
                        </a:spcBef>
                        <a:spcAft>
                          <a:spcPts val="0"/>
                        </a:spcAft>
                        <a:buClrTx/>
                        <a:buSzTx/>
                        <a:buFontTx/>
                        <a:buNone/>
                        <a:defRPr/>
                      </a:pPr>
                      <a:endParaRPr lang="en-US" sz="2000"/>
                    </a:p>
                    <a:p>
                      <a:pPr marL="0" marR="0" lvl="0" indent="-457200" algn="l" defTabSz="914400" rtl="0" eaLnBrk="1" fontAlgn="auto" latinLnBrk="0" hangingPunct="1">
                        <a:lnSpc>
                          <a:spcPct val="100000"/>
                        </a:lnSpc>
                        <a:spcBef>
                          <a:spcPts val="0"/>
                        </a:spcBef>
                        <a:spcAft>
                          <a:spcPts val="0"/>
                        </a:spcAft>
                        <a:buClrTx/>
                        <a:buSzTx/>
                        <a:buFontTx/>
                        <a:buNone/>
                        <a:defRPr/>
                      </a:pPr>
                      <a:endParaRPr lang="en-US" sz="2000"/>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defRPr/>
                      </a:pPr>
                      <a:r>
                        <a:rPr lang="en-IN" sz="2000" kern="1200">
                          <a:solidFill>
                            <a:schemeClr val="dk1"/>
                          </a:solidFill>
                          <a:latin typeface="+mn-lt"/>
                          <a:ea typeface="+mn-ea"/>
                          <a:cs typeface="+mn-cs"/>
                        </a:rPr>
                        <a:t>Develop and examine  an understanding of </a:t>
                      </a:r>
                      <a:r>
                        <a:rPr lang="en-US" sz="2000" kern="1200">
                          <a:solidFill>
                            <a:schemeClr val="dk1"/>
                          </a:solidFill>
                          <a:latin typeface="+mn-lt"/>
                          <a:ea typeface="+mn-ea"/>
                          <a:cs typeface="+mn-cs"/>
                        </a:rPr>
                        <a:t>Secure Policies for </a:t>
                      </a:r>
                      <a:r>
                        <a:rPr lang="en-IN" sz="2000" kern="1200">
                          <a:solidFill>
                            <a:schemeClr val="dk1"/>
                          </a:solidFill>
                          <a:latin typeface="+mn-lt"/>
                          <a:ea typeface="+mn-ea"/>
                          <a:cs typeface="+mn-cs"/>
                        </a:rPr>
                        <a:t>WWW Policies, Email Security</a:t>
                      </a:r>
                      <a:endParaRPr lang="en-GB" sz="2000" kern="1200">
                        <a:solidFill>
                          <a:schemeClr val="dk1"/>
                        </a:solidFill>
                        <a:latin typeface="+mn-lt"/>
                        <a:ea typeface="+mn-ea"/>
                        <a:cs typeface="+mn-cs"/>
                      </a:endParaRPr>
                    </a:p>
                  </a:txBody>
                  <a:tcPr marL="46800" marR="0" marT="0" marB="0" anchor="ctr"/>
                </a:tc>
                <a:extLst>
                  <a:ext uri="{0D108BD9-81ED-4DB2-BD59-A6C34878D82A}">
                    <a16:rowId xmlns:a16="http://schemas.microsoft.com/office/drawing/2014/main" val="10001"/>
                  </a:ext>
                </a:extLst>
              </a:tr>
              <a:tr h="85676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2000"/>
                        <a:t>Policy Revaluation Process-Corporate Policies-Sample Security Policies</a:t>
                      </a:r>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defRPr/>
                      </a:pPr>
                      <a:r>
                        <a:rPr lang="en-IN" sz="2000" kern="1200">
                          <a:solidFill>
                            <a:schemeClr val="dk1"/>
                          </a:solidFill>
                          <a:latin typeface="+mn-lt"/>
                          <a:ea typeface="+mn-ea"/>
                          <a:cs typeface="+mn-cs"/>
                        </a:rPr>
                        <a:t>Study of Policy Review Process for Corporate and Sample Security Policies</a:t>
                      </a:r>
                      <a:r>
                        <a:rPr lang="en-GB" sz="2000" kern="1200">
                          <a:solidFill>
                            <a:schemeClr val="dk1"/>
                          </a:solidFill>
                          <a:latin typeface="+mn-lt"/>
                          <a:ea typeface="+mn-ea"/>
                          <a:cs typeface="+mn-cs"/>
                        </a:rPr>
                        <a:t> for organization </a:t>
                      </a:r>
                      <a:endParaRPr lang="en-US" sz="2000" kern="1200">
                        <a:solidFill>
                          <a:schemeClr val="dk1"/>
                        </a:solidFill>
                        <a:latin typeface="+mn-lt"/>
                        <a:ea typeface="+mn-ea"/>
                        <a:cs typeface="+mn-cs"/>
                      </a:endParaRPr>
                    </a:p>
                  </a:txBody>
                  <a:tcPr marL="46800" marR="0" marT="0" marB="0" anchor="ctr"/>
                </a:tc>
                <a:extLst>
                  <a:ext uri="{0D108BD9-81ED-4DB2-BD59-A6C34878D82A}">
                    <a16:rowId xmlns:a16="http://schemas.microsoft.com/office/drawing/2014/main" val="10002"/>
                  </a:ext>
                </a:extLst>
              </a:tr>
              <a:tr h="85676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2000"/>
                        <a:t>Publishing and Notification Requirement of the updated and new Policies</a:t>
                      </a:r>
                      <a:endParaRPr lang="en-IN" sz="2000"/>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defRPr/>
                      </a:pPr>
                      <a:r>
                        <a:rPr lang="en-IN" sz="2000" kern="1200">
                          <a:solidFill>
                            <a:schemeClr val="dk1"/>
                          </a:solidFill>
                          <a:latin typeface="+mn-lt"/>
                          <a:ea typeface="+mn-ea"/>
                          <a:cs typeface="+mn-cs"/>
                        </a:rPr>
                        <a:t>Study of  Publishing and Notification Requirement</a:t>
                      </a:r>
                      <a:endParaRPr lang="en-US" sz="2000" kern="1200">
                        <a:solidFill>
                          <a:schemeClr val="dk1"/>
                        </a:solidFill>
                        <a:latin typeface="+mn-lt"/>
                        <a:ea typeface="+mn-ea"/>
                        <a:cs typeface="+mn-cs"/>
                      </a:endParaRPr>
                    </a:p>
                  </a:txBody>
                  <a:tcPr marL="46800" marR="0" marT="0" marB="0" anchor="ctr"/>
                </a:tc>
                <a:extLst>
                  <a:ext uri="{0D108BD9-81ED-4DB2-BD59-A6C34878D82A}">
                    <a16:rowId xmlns:a16="http://schemas.microsoft.com/office/drawing/2014/main" val="10003"/>
                  </a:ext>
                </a:extLst>
              </a:tr>
              <a:tr h="571177">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2000"/>
                        <a:t>Recent trends in security</a:t>
                      </a:r>
                      <a:endParaRPr lang="en-IN" sz="2000"/>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defRPr/>
                      </a:pPr>
                      <a:r>
                        <a:rPr lang="en-IN" sz="2000" kern="1200">
                          <a:solidFill>
                            <a:schemeClr val="dk1"/>
                          </a:solidFill>
                          <a:latin typeface="+mn-lt"/>
                          <a:ea typeface="+mn-ea"/>
                          <a:cs typeface="+mn-cs"/>
                        </a:rPr>
                        <a:t>Examine  security of mobile devices , cloud, Outsourcing, and supply chain management</a:t>
                      </a:r>
                      <a:endParaRPr lang="en-GB" sz="2000" kern="1200">
                        <a:solidFill>
                          <a:schemeClr val="dk1"/>
                        </a:solidFill>
                        <a:latin typeface="+mn-lt"/>
                        <a:ea typeface="+mn-ea"/>
                        <a:cs typeface="+mn-cs"/>
                      </a:endParaRPr>
                    </a:p>
                  </a:txBody>
                  <a:tcPr marL="46800" marR="0" marT="0" marB="0" anchor="ct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6849DAC-7C66-4048-B2A5-6E796680A602}"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26</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a:latin typeface="Calibri (Body)"/>
              </a:rPr>
              <a:t>Topic Mapping with CO</a:t>
            </a:r>
          </a:p>
        </p:txBody>
      </p:sp>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5</a:t>
            </a:r>
            <a:endParaRPr lang="en-US"/>
          </a:p>
        </p:txBody>
      </p:sp>
      <p:graphicFrame>
        <p:nvGraphicFramePr>
          <p:cNvPr id="12" name="Table 11"/>
          <p:cNvGraphicFramePr>
            <a:graphicFrameLocks noGrp="1"/>
          </p:cNvGraphicFramePr>
          <p:nvPr/>
        </p:nvGraphicFramePr>
        <p:xfrm>
          <a:off x="685800" y="1828800"/>
          <a:ext cx="7620000" cy="3171971"/>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576672">
                <a:tc>
                  <a:txBody>
                    <a:bodyPr/>
                    <a:lstStyle/>
                    <a:p>
                      <a:pPr algn="ctr"/>
                      <a:r>
                        <a:rPr lang="en-GB" sz="2200">
                          <a:latin typeface="Calibri (Body)"/>
                          <a:cs typeface="Times New Roman" panose="02020603050405020304" pitchFamily="18" charset="0"/>
                        </a:rPr>
                        <a:t>Topic</a:t>
                      </a:r>
                    </a:p>
                  </a:txBody>
                  <a:tcPr marL="0" marR="0" marT="0" marB="0" anchor="ctr"/>
                </a:tc>
                <a:tc>
                  <a:txBody>
                    <a:bodyPr/>
                    <a:lstStyle/>
                    <a:p>
                      <a:pPr algn="ctr"/>
                      <a:r>
                        <a:rPr lang="en-GB" sz="2200">
                          <a:latin typeface="Calibri (Body)"/>
                          <a:cs typeface="Times New Roman" panose="02020603050405020304" pitchFamily="18" charset="0"/>
                        </a:rPr>
                        <a:t>CO</a:t>
                      </a:r>
                    </a:p>
                  </a:txBody>
                  <a:tcPr marL="0" marR="0" marT="0" marB="0" anchor="ctr"/>
                </a:tc>
                <a:extLst>
                  <a:ext uri="{0D108BD9-81ED-4DB2-BD59-A6C34878D82A}">
                    <a16:rowId xmlns:a16="http://schemas.microsoft.com/office/drawing/2014/main" val="10000"/>
                  </a:ext>
                </a:extLst>
              </a:tr>
              <a:tr h="615113">
                <a:tc>
                  <a:txBody>
                    <a:bodyPr/>
                    <a:lstStyle/>
                    <a:p>
                      <a:pPr marL="0" marR="0" lvl="0" indent="-457200" algn="just" defTabSz="914400" rtl="0" eaLnBrk="1" fontAlgn="auto" latinLnBrk="0" hangingPunct="1">
                        <a:lnSpc>
                          <a:spcPct val="100000"/>
                        </a:lnSpc>
                        <a:spcBef>
                          <a:spcPts val="0"/>
                        </a:spcBef>
                        <a:spcAft>
                          <a:spcPts val="0"/>
                        </a:spcAft>
                        <a:buClrTx/>
                        <a:buSzTx/>
                        <a:buFontTx/>
                        <a:buNone/>
                        <a:defRPr/>
                      </a:pPr>
                      <a:r>
                        <a:rPr lang="en-US" sz="2000"/>
                        <a:t>Policy design Task, WWW Policies, Email based Policies</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GB" sz="2200">
                          <a:latin typeface="Calibri (Body)"/>
                          <a:cs typeface="Times New Roman" panose="02020603050405020304" pitchFamily="18" charset="0"/>
                        </a:rPr>
                        <a:t>CO5</a:t>
                      </a:r>
                    </a:p>
                  </a:txBody>
                  <a:tcPr marL="46800" marR="0" marT="0" marB="0" anchor="ctr"/>
                </a:tc>
                <a:extLst>
                  <a:ext uri="{0D108BD9-81ED-4DB2-BD59-A6C34878D82A}">
                    <a16:rowId xmlns:a16="http://schemas.microsoft.com/office/drawing/2014/main" val="10001"/>
                  </a:ext>
                </a:extLst>
              </a:tr>
              <a:tr h="615113">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2000"/>
                        <a:t>Policy Revaluation Process-Corporate Policies-Sample Security Policies</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GB" sz="2200">
                          <a:latin typeface="Calibri (Body)"/>
                          <a:cs typeface="Times New Roman" panose="02020603050405020304" pitchFamily="18" charset="0"/>
                        </a:rPr>
                        <a:t>CO5</a:t>
                      </a:r>
                    </a:p>
                  </a:txBody>
                  <a:tcPr marL="46800" marR="0" marT="0" marB="0" anchor="ctr"/>
                </a:tc>
                <a:extLst>
                  <a:ext uri="{0D108BD9-81ED-4DB2-BD59-A6C34878D82A}">
                    <a16:rowId xmlns:a16="http://schemas.microsoft.com/office/drawing/2014/main" val="10002"/>
                  </a:ext>
                </a:extLst>
              </a:tr>
              <a:tr h="719204">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2000"/>
                        <a:t>Publishing and Notification Requirement of the updated and new Policies</a:t>
                      </a:r>
                      <a:endParaRPr lang="en-IN" sz="200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GB" sz="2200">
                          <a:latin typeface="Calibri (Body)"/>
                          <a:cs typeface="Times New Roman" panose="02020603050405020304" pitchFamily="18" charset="0"/>
                        </a:rPr>
                        <a:t>CO5</a:t>
                      </a:r>
                    </a:p>
                  </a:txBody>
                  <a:tcPr marL="46800" marR="0" marT="0" marB="0" anchor="ctr"/>
                </a:tc>
                <a:extLst>
                  <a:ext uri="{0D108BD9-81ED-4DB2-BD59-A6C34878D82A}">
                    <a16:rowId xmlns:a16="http://schemas.microsoft.com/office/drawing/2014/main" val="10003"/>
                  </a:ext>
                </a:extLst>
              </a:tr>
              <a:tr h="645869">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2000"/>
                        <a:t>Recent trends in security</a:t>
                      </a:r>
                      <a:endParaRPr lang="en-IN" sz="200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GB" sz="2200">
                          <a:latin typeface="Calibri (Body)"/>
                          <a:cs typeface="Times New Roman" panose="02020603050405020304" pitchFamily="18" charset="0"/>
                        </a:rPr>
                        <a:t>CO5</a:t>
                      </a:r>
                    </a:p>
                  </a:txBody>
                  <a:tcPr marL="46800" marR="0" marT="0" marB="0" anchor="ct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algn="just" fontAlgn="t">
              <a:lnSpc>
                <a:spcPct val="150000"/>
              </a:lnSpc>
              <a:spcBef>
                <a:spcPts val="0"/>
              </a:spcBef>
              <a:spcAft>
                <a:spcPts val="1000"/>
              </a:spcAft>
              <a:buSzPts val="1200"/>
              <a:tabLst>
                <a:tab pos="1533525" algn="l"/>
              </a:tabLst>
            </a:pPr>
            <a:r>
              <a:rPr lang="en-US" sz="2200">
                <a:latin typeface="Calibri (Body)"/>
              </a:rPr>
              <a:t>In the previous unit we learnt about Public key cryptography and Symmetric key cryptography.</a:t>
            </a:r>
          </a:p>
          <a:p>
            <a:pPr algn="just" fontAlgn="t">
              <a:lnSpc>
                <a:spcPct val="150000"/>
              </a:lnSpc>
              <a:spcBef>
                <a:spcPts val="0"/>
              </a:spcBef>
              <a:spcAft>
                <a:spcPts val="1000"/>
              </a:spcAft>
              <a:buSzPts val="1200"/>
              <a:tabLst>
                <a:tab pos="1533525" algn="l"/>
              </a:tabLst>
            </a:pPr>
            <a:r>
              <a:rPr lang="en-US" sz="2200">
                <a:latin typeface="Calibri (Body)"/>
              </a:rPr>
              <a:t>Also gained knowledge about various Real World Protocols and Basic Terminologies like VPN, Email Security Certificates, Transport Layer Security, TLS, IP security, DNS Security.</a:t>
            </a:r>
          </a:p>
          <a:p>
            <a:pPr algn="just">
              <a:buNone/>
            </a:pPr>
            <a:endParaRPr lang="en-US" sz="2200">
              <a:latin typeface="Calibri(body)"/>
            </a:endParaRPr>
          </a:p>
        </p:txBody>
      </p:sp>
      <p:sp>
        <p:nvSpPr>
          <p:cNvPr id="4" name="Date Placeholder 3"/>
          <p:cNvSpPr>
            <a:spLocks noGrp="1"/>
          </p:cNvSpPr>
          <p:nvPr>
            <p:ph type="dt" sz="half" idx="10"/>
          </p:nvPr>
        </p:nvSpPr>
        <p:spPr/>
        <p:txBody>
          <a:bodyPr/>
          <a:lstStyle/>
          <a:p>
            <a:fld id="{C74A3A22-9E03-46C4-8BB7-E254C1C1CBB8}"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27</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Calibri (Body)"/>
              </a:rPr>
              <a:t>Recap</a:t>
            </a:r>
          </a:p>
        </p:txBody>
      </p:sp>
      <p:sp>
        <p:nvSpPr>
          <p:cNvPr id="10" name="Footer Placeholder 4"/>
          <p:cNvSpPr>
            <a:spLocks noGrp="1"/>
          </p:cNvSpPr>
          <p:nvPr>
            <p:ph type="ftr" sz="quarter" idx="11"/>
          </p:nvPr>
        </p:nvSpPr>
        <p:spPr>
          <a:xfrm>
            <a:off x="2514600" y="6356350"/>
            <a:ext cx="5029200" cy="365125"/>
          </a:xfrm>
        </p:spPr>
        <p:txBody>
          <a:bodyPr/>
          <a:lstStyle/>
          <a:p>
            <a:r>
              <a:rPr lang="en-IN"/>
              <a:t>Sujeet Singh Bhadouria           Cyber security ANC0301                                     Unit 5</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9206"/>
          </a:xfrm>
        </p:spPr>
        <p:txBody>
          <a:bodyPr>
            <a:normAutofit/>
          </a:bodyPr>
          <a:lstStyle/>
          <a:p>
            <a:pPr algn="just">
              <a:lnSpc>
                <a:spcPct val="150000"/>
              </a:lnSpc>
              <a:spcAft>
                <a:spcPts val="1800"/>
              </a:spcAft>
            </a:pPr>
            <a:r>
              <a:rPr lang="en-US" sz="2200">
                <a:latin typeface="Calibri (Body)"/>
              </a:rPr>
              <a:t>An information security policy should be part of any organization’s </a:t>
            </a:r>
            <a:r>
              <a:rPr lang="en-US" sz="2200">
                <a:solidFill>
                  <a:schemeClr val="accent2">
                    <a:lumMod val="75000"/>
                  </a:schemeClr>
                </a:solidFill>
                <a:latin typeface="Calibri (Body)"/>
              </a:rPr>
              <a:t>overall asset </a:t>
            </a:r>
            <a:r>
              <a:rPr lang="en-US" sz="2200">
                <a:latin typeface="Calibri (Body)"/>
              </a:rPr>
              <a:t>security policy.</a:t>
            </a:r>
          </a:p>
          <a:p>
            <a:pPr algn="just">
              <a:lnSpc>
                <a:spcPct val="150000"/>
              </a:lnSpc>
              <a:spcAft>
                <a:spcPts val="1800"/>
              </a:spcAft>
            </a:pPr>
            <a:r>
              <a:rPr lang="en-US" sz="2200">
                <a:latin typeface="Calibri (Body)"/>
              </a:rPr>
              <a:t>The </a:t>
            </a:r>
            <a:r>
              <a:rPr lang="en-US" sz="2200">
                <a:solidFill>
                  <a:schemeClr val="accent2">
                    <a:lumMod val="75000"/>
                  </a:schemeClr>
                </a:solidFill>
                <a:latin typeface="Calibri (Body)"/>
              </a:rPr>
              <a:t>security policies, standards</a:t>
            </a:r>
            <a:r>
              <a:rPr lang="en-US" sz="2200">
                <a:latin typeface="Calibri (Body)"/>
              </a:rPr>
              <a:t>, and </a:t>
            </a:r>
            <a:r>
              <a:rPr lang="en-US" sz="2200">
                <a:solidFill>
                  <a:schemeClr val="accent2">
                    <a:lumMod val="75000"/>
                  </a:schemeClr>
                </a:solidFill>
                <a:latin typeface="Calibri (Body)"/>
              </a:rPr>
              <a:t>procedures </a:t>
            </a:r>
            <a:r>
              <a:rPr lang="en-US" sz="2200">
                <a:latin typeface="Calibri (Body)"/>
              </a:rPr>
              <a:t>define a security program.</a:t>
            </a:r>
          </a:p>
          <a:p>
            <a:pPr algn="just">
              <a:lnSpc>
                <a:spcPct val="150000"/>
              </a:lnSpc>
              <a:spcAft>
                <a:spcPts val="1800"/>
              </a:spcAft>
            </a:pPr>
            <a:r>
              <a:rPr lang="en-US" sz="2200">
                <a:latin typeface="Calibri (Body)"/>
              </a:rPr>
              <a:t>The information security professionals of an organization are responsible to implement security policies that depict the </a:t>
            </a:r>
            <a:r>
              <a:rPr lang="en-US" sz="2200">
                <a:solidFill>
                  <a:schemeClr val="accent2">
                    <a:lumMod val="75000"/>
                  </a:schemeClr>
                </a:solidFill>
                <a:latin typeface="Calibri (Body)"/>
              </a:rPr>
              <a:t>business</a:t>
            </a:r>
            <a:r>
              <a:rPr lang="en-US" sz="2200">
                <a:solidFill>
                  <a:srgbClr val="FFC000"/>
                </a:solidFill>
                <a:latin typeface="Calibri (Body)"/>
              </a:rPr>
              <a:t> </a:t>
            </a:r>
            <a:r>
              <a:rPr lang="en-US" sz="2200">
                <a:latin typeface="Calibri (Body)"/>
              </a:rPr>
              <a:t>and </a:t>
            </a:r>
            <a:r>
              <a:rPr lang="en-US" sz="2200">
                <a:solidFill>
                  <a:schemeClr val="accent2">
                    <a:lumMod val="75000"/>
                  </a:schemeClr>
                </a:solidFill>
                <a:latin typeface="Calibri (Body)"/>
              </a:rPr>
              <a:t>mission requirements </a:t>
            </a:r>
            <a:r>
              <a:rPr lang="en-US" sz="2200">
                <a:latin typeface="Calibri (Body)"/>
              </a:rPr>
              <a:t>of an organization.</a:t>
            </a:r>
          </a:p>
        </p:txBody>
      </p:sp>
      <p:sp>
        <p:nvSpPr>
          <p:cNvPr id="4" name="Date Placeholder 3"/>
          <p:cNvSpPr>
            <a:spLocks noGrp="1"/>
          </p:cNvSpPr>
          <p:nvPr>
            <p:ph type="dt" sz="half" idx="10"/>
          </p:nvPr>
        </p:nvSpPr>
        <p:spPr/>
        <p:txBody>
          <a:bodyPr/>
          <a:lstStyle/>
          <a:p>
            <a:fld id="{DF395813-C649-4B8E-ADF7-8B018A7D4FBD}"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28</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 Policy Design Task (CO5)</a:t>
            </a:r>
            <a:endParaRPr lang="en-IN" sz="240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E60BED-D002-4DE7-9DB9-00B2AEF9C1A1}"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29</a:t>
            </a:fld>
            <a:endParaRPr lang="en-US"/>
          </a:p>
        </p:txBody>
      </p:sp>
      <p:sp>
        <p:nvSpPr>
          <p:cNvPr id="7" name="Title 1"/>
          <p:cNvSpPr txBox="1"/>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Development of Policy (CO5)</a:t>
            </a:r>
          </a:p>
        </p:txBody>
      </p:sp>
      <p:graphicFrame>
        <p:nvGraphicFramePr>
          <p:cNvPr id="13" name="Content Placeholder 12"/>
          <p:cNvGraphicFramePr>
            <a:graphicFrameLocks noGrp="1"/>
          </p:cNvGraphicFramePr>
          <p:nvPr>
            <p:ph idx="1"/>
          </p:nvPr>
        </p:nvGraphicFramePr>
        <p:xfrm>
          <a:off x="714348" y="1142984"/>
          <a:ext cx="8253442" cy="4857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1605"/>
            <a:ext cx="1295581" cy="933580"/>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a:latin typeface="Calibri (Body)"/>
            </a:endParaRPr>
          </a:p>
          <a:p>
            <a:pPr marL="457200" lvl="0" indent="-457200">
              <a:spcBef>
                <a:spcPts val="0"/>
              </a:spcBef>
              <a:buNone/>
            </a:pPr>
            <a:endParaRPr lang="en-US" sz="1800">
              <a:latin typeface="Calibri (Body)"/>
              <a:cs typeface="Times New Roman" panose="02020603050405020304" pitchFamily="18" charset="0"/>
            </a:endParaRPr>
          </a:p>
          <a:p>
            <a:pPr marL="457200" indent="-457200">
              <a:spcBef>
                <a:spcPts val="0"/>
              </a:spcBef>
              <a:buFont typeface="+mj-lt"/>
              <a:buAutoNum type="arabicPeriod"/>
            </a:pPr>
            <a:endParaRPr lang="en-GB" sz="1800">
              <a:latin typeface="Calibri (Body)"/>
              <a:cs typeface="Times New Roman" panose="02020603050405020304" pitchFamily="18" charset="0"/>
            </a:endParaRPr>
          </a:p>
          <a:p>
            <a:pPr lvl="0">
              <a:lnSpc>
                <a:spcPct val="150000"/>
              </a:lnSpc>
              <a:spcBef>
                <a:spcPts val="0"/>
              </a:spcBef>
            </a:pPr>
            <a:endParaRPr lang="en-US" sz="1800">
              <a:solidFill>
                <a:schemeClr val="dk1"/>
              </a:solidFill>
              <a:latin typeface="Calibri (Body)"/>
            </a:endParaRPr>
          </a:p>
          <a:p>
            <a:pPr>
              <a:lnSpc>
                <a:spcPct val="150000"/>
              </a:lnSpc>
              <a:spcBef>
                <a:spcPts val="0"/>
              </a:spcBef>
            </a:pPr>
            <a:endParaRPr lang="en-US" sz="1800">
              <a:latin typeface="Calibri (Body)"/>
            </a:endParaRPr>
          </a:p>
          <a:p>
            <a:pPr>
              <a:lnSpc>
                <a:spcPct val="150000"/>
              </a:lnSpc>
              <a:spcBef>
                <a:spcPts val="0"/>
              </a:spcBef>
            </a:pPr>
            <a:endParaRPr lang="en-US" sz="1800">
              <a:latin typeface="Calibri (Body)"/>
            </a:endParaRPr>
          </a:p>
        </p:txBody>
      </p:sp>
      <p:sp>
        <p:nvSpPr>
          <p:cNvPr id="6" name="Date Placeholder 5"/>
          <p:cNvSpPr>
            <a:spLocks noGrp="1"/>
          </p:cNvSpPr>
          <p:nvPr>
            <p:ph type="dt" sz="half" idx="10"/>
          </p:nvPr>
        </p:nvSpPr>
        <p:spPr/>
        <p:txBody>
          <a:bodyPr/>
          <a:lstStyle/>
          <a:p>
            <a:fld id="{54C6AD27-74F5-4B36-8ACF-61C24233A82C}"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3</a:t>
            </a:fld>
            <a:endParaRPr lang="en-US"/>
          </a:p>
        </p:txBody>
      </p:sp>
      <p:sp>
        <p:nvSpPr>
          <p:cNvPr id="8" name="Title 1"/>
          <p:cNvSpPr txBox="1"/>
          <p:nvPr/>
        </p:nvSpPr>
        <p:spPr>
          <a:xfrm>
            <a:off x="1371600" y="8414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Evaluation</a:t>
            </a:r>
            <a:r>
              <a:rPr kumimoji="0" lang="en-US" sz="3000" b="0" i="0" u="none" strike="noStrike" kern="1200" cap="none" spc="0" normalizeH="0" noProof="0">
                <a:ln>
                  <a:noFill/>
                </a:ln>
                <a:solidFill>
                  <a:schemeClr val="dk1"/>
                </a:solidFill>
                <a:effectLst/>
                <a:uLnTx/>
                <a:uFillTx/>
                <a:latin typeface="+mn-lt"/>
                <a:ea typeface="+mn-ea"/>
                <a:cs typeface="+mn-cs"/>
              </a:rPr>
              <a:t> Scheme</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2" name="Picture 3" descr="Table&#10;&#10;Description automatically generated"/>
          <p:cNvPicPr>
            <a:picLocks noChangeAspect="1"/>
          </p:cNvPicPr>
          <p:nvPr/>
        </p:nvPicPr>
        <p:blipFill>
          <a:blip r:embed="rId3"/>
          <a:stretch>
            <a:fillRect/>
          </a:stretch>
        </p:blipFill>
        <p:spPr>
          <a:xfrm>
            <a:off x="942449" y="1075436"/>
            <a:ext cx="7693862" cy="5226035"/>
          </a:xfrm>
          <a:prstGeom prst="rect">
            <a:avLst/>
          </a:prstGeom>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4C64D8-29BD-4591-843F-76E691E7C18F}"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30</a:t>
            </a:fld>
            <a:endParaRPr lang="en-US"/>
          </a:p>
        </p:txBody>
      </p:sp>
      <p:sp>
        <p:nvSpPr>
          <p:cNvPr id="7" name="Title 1"/>
          <p:cNvSpPr txBox="1"/>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Development of Policy</a:t>
            </a:r>
          </a:p>
        </p:txBody>
      </p:sp>
      <p:sp>
        <p:nvSpPr>
          <p:cNvPr id="9" name="Content Placeholder 8"/>
          <p:cNvSpPr>
            <a:spLocks noGrp="1"/>
          </p:cNvSpPr>
          <p:nvPr>
            <p:ph idx="1"/>
          </p:nvPr>
        </p:nvSpPr>
        <p:spPr>
          <a:xfrm>
            <a:off x="457200" y="928670"/>
            <a:ext cx="8472518" cy="5197493"/>
          </a:xfrm>
        </p:spPr>
        <p:txBody>
          <a:bodyPr>
            <a:normAutofit/>
          </a:bodyPr>
          <a:lstStyle/>
          <a:p>
            <a:pPr marL="0" indent="0" algn="just">
              <a:lnSpc>
                <a:spcPct val="150000"/>
              </a:lnSpc>
              <a:buNone/>
            </a:pPr>
            <a:r>
              <a:rPr lang="en-US" sz="2200" b="1">
                <a:solidFill>
                  <a:schemeClr val="accent2"/>
                </a:solidFill>
                <a:latin typeface="Calibri (Body)"/>
              </a:rPr>
              <a:t>Step-1:  </a:t>
            </a:r>
            <a:r>
              <a:rPr lang="en-US" sz="2200">
                <a:solidFill>
                  <a:schemeClr val="accent2"/>
                </a:solidFill>
                <a:latin typeface="Calibri (Body)"/>
              </a:rPr>
              <a:t>Define Goal of the Policy (What and Why)</a:t>
            </a:r>
          </a:p>
          <a:p>
            <a:pPr algn="just">
              <a:lnSpc>
                <a:spcPct val="150000"/>
              </a:lnSpc>
              <a:spcAft>
                <a:spcPts val="1200"/>
              </a:spcAft>
            </a:pPr>
            <a:r>
              <a:rPr lang="en-US" sz="2200">
                <a:latin typeface="Calibri (Body)"/>
              </a:rPr>
              <a:t>Before policy documents can be written, the overall goal of the policies must be determined. </a:t>
            </a:r>
          </a:p>
          <a:p>
            <a:pPr algn="just">
              <a:lnSpc>
                <a:spcPct val="150000"/>
              </a:lnSpc>
              <a:spcAft>
                <a:spcPts val="1200"/>
              </a:spcAft>
            </a:pPr>
            <a:r>
              <a:rPr lang="en-US" sz="2200">
                <a:latin typeface="Calibri (Body)"/>
              </a:rPr>
              <a:t>Example- Is the goal to protect the company and its interactions with its customers? Or will you protect the flow of data for the system? </a:t>
            </a:r>
          </a:p>
          <a:p>
            <a:pPr algn="just">
              <a:lnSpc>
                <a:spcPct val="150000"/>
              </a:lnSpc>
              <a:spcAft>
                <a:spcPts val="1200"/>
              </a:spcAft>
            </a:pPr>
            <a:r>
              <a:rPr lang="en-US" sz="2200">
                <a:latin typeface="Calibri (Body)"/>
              </a:rPr>
              <a:t>In any case, the first step is to determine </a:t>
            </a:r>
            <a:r>
              <a:rPr lang="en-US" sz="2200">
                <a:solidFill>
                  <a:srgbClr val="00B050"/>
                </a:solidFill>
                <a:latin typeface="Calibri (Body)"/>
              </a:rPr>
              <a:t>what</a:t>
            </a:r>
            <a:r>
              <a:rPr lang="en-US" sz="2200">
                <a:latin typeface="Calibri (Body)"/>
              </a:rPr>
              <a:t> is being protected and </a:t>
            </a:r>
            <a:r>
              <a:rPr lang="en-US" sz="2200">
                <a:solidFill>
                  <a:srgbClr val="00B050"/>
                </a:solidFill>
                <a:latin typeface="Calibri (Body)"/>
              </a:rPr>
              <a:t>why</a:t>
            </a:r>
            <a:r>
              <a:rPr lang="en-US" sz="2200">
                <a:latin typeface="Calibri (Body)"/>
              </a:rPr>
              <a:t> it is being protected.</a:t>
            </a:r>
          </a:p>
          <a:p>
            <a:endParaRPr lang="en-IN" sz="220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10"/>
            <a:ext cx="1295581" cy="933580"/>
          </a:xfrm>
          <a:prstGeom prst="rect">
            <a:avLst/>
          </a:prstGeom>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00BD84-C6C7-44A6-9AA1-8273564563E0}"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a:p>
        </p:txBody>
      </p:sp>
      <p:sp>
        <p:nvSpPr>
          <p:cNvPr id="7" name="Title 1"/>
          <p:cNvSpPr txBox="1"/>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Development of Policy</a:t>
            </a:r>
          </a:p>
        </p:txBody>
      </p:sp>
      <p:sp>
        <p:nvSpPr>
          <p:cNvPr id="9" name="Content Placeholder 8"/>
          <p:cNvSpPr>
            <a:spLocks noGrp="1"/>
          </p:cNvSpPr>
          <p:nvPr>
            <p:ph idx="1"/>
          </p:nvPr>
        </p:nvSpPr>
        <p:spPr>
          <a:xfrm>
            <a:off x="428596" y="928670"/>
            <a:ext cx="8472518" cy="5197493"/>
          </a:xfrm>
        </p:spPr>
        <p:txBody>
          <a:bodyPr>
            <a:normAutofit/>
          </a:bodyPr>
          <a:lstStyle/>
          <a:p>
            <a:pPr marL="0" indent="0" algn="just">
              <a:spcAft>
                <a:spcPts val="1200"/>
              </a:spcAft>
              <a:buNone/>
            </a:pPr>
            <a:r>
              <a:rPr lang="en-IN" sz="2200">
                <a:solidFill>
                  <a:schemeClr val="accent2"/>
                </a:solidFill>
                <a:latin typeface="Calibri (Body)"/>
              </a:rPr>
              <a:t>Step 2 : Define What Policies Need to Be Written</a:t>
            </a:r>
          </a:p>
          <a:p>
            <a:pPr marL="342265" indent="-342265" algn="just">
              <a:spcAft>
                <a:spcPts val="2400"/>
              </a:spcAft>
            </a:pPr>
            <a:r>
              <a:rPr lang="en-IN" sz="2200">
                <a:latin typeface="Calibri (Body)"/>
              </a:rPr>
              <a:t>Rather than trying to write one policy document, write individual documents and call them chapters of your information security policy. </a:t>
            </a:r>
          </a:p>
          <a:p>
            <a:pPr marL="342265" indent="-342265" algn="just">
              <a:spcAft>
                <a:spcPts val="2400"/>
              </a:spcAft>
            </a:pPr>
            <a:r>
              <a:rPr lang="en-IN" sz="2200">
                <a:latin typeface="Calibri (Body)"/>
              </a:rPr>
              <a:t>By doing so, they are easier to understand, easier to distribute, and easier to provide individual training with because each policy will have its own section. </a:t>
            </a:r>
          </a:p>
          <a:p>
            <a:pPr marL="342265" indent="-342265" algn="just">
              <a:spcAft>
                <a:spcPts val="2400"/>
              </a:spcAft>
            </a:pPr>
            <a:r>
              <a:rPr lang="en-IN" sz="2200">
                <a:latin typeface="Calibri (Body)"/>
              </a:rPr>
              <a:t>Smaller sections are also easier to modify and update.</a:t>
            </a:r>
          </a:p>
          <a:p>
            <a:pPr marL="342265" indent="-342265" algn="just">
              <a:spcAft>
                <a:spcPts val="2400"/>
              </a:spcAft>
            </a:pPr>
            <a:r>
              <a:rPr lang="en-IN" sz="2200">
                <a:latin typeface="Calibri (Body)"/>
              </a:rPr>
              <a:t>How many policies should you write?</a:t>
            </a:r>
          </a:p>
          <a:p>
            <a:pPr>
              <a:spcAft>
                <a:spcPts val="2400"/>
              </a:spcAft>
            </a:pPr>
            <a:endParaRPr lang="en-IN" sz="220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4E7024-50A4-4D4F-A91C-2B42E5781A59}"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32</a:t>
            </a:fld>
            <a:endParaRPr lang="en-US"/>
          </a:p>
        </p:txBody>
      </p:sp>
      <p:sp>
        <p:nvSpPr>
          <p:cNvPr id="7" name="Title 1"/>
          <p:cNvSpPr txBox="1"/>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Development of Policy</a:t>
            </a:r>
          </a:p>
        </p:txBody>
      </p:sp>
      <p:sp>
        <p:nvSpPr>
          <p:cNvPr id="9" name="Content Placeholder 8"/>
          <p:cNvSpPr>
            <a:spLocks noGrp="1"/>
          </p:cNvSpPr>
          <p:nvPr>
            <p:ph idx="1"/>
          </p:nvPr>
        </p:nvSpPr>
        <p:spPr>
          <a:xfrm>
            <a:off x="428596" y="928670"/>
            <a:ext cx="8472518" cy="5429288"/>
          </a:xfrm>
        </p:spPr>
        <p:txBody>
          <a:bodyPr>
            <a:normAutofit/>
          </a:bodyPr>
          <a:lstStyle/>
          <a:p>
            <a:pPr marL="0" indent="0" algn="just">
              <a:spcAft>
                <a:spcPts val="1200"/>
              </a:spcAft>
              <a:buNone/>
            </a:pPr>
            <a:r>
              <a:rPr lang="en-IN" sz="2200">
                <a:solidFill>
                  <a:schemeClr val="accent2"/>
                </a:solidFill>
                <a:latin typeface="Calibri (Body)"/>
              </a:rPr>
              <a:t>Step-3 Perform a Risk Assessment/Analysis or Audit</a:t>
            </a:r>
          </a:p>
          <a:p>
            <a:pPr marL="323850" indent="-323850" algn="just">
              <a:spcAft>
                <a:spcPts val="1200"/>
              </a:spcAft>
            </a:pPr>
            <a:r>
              <a:rPr lang="en-IN" sz="2200">
                <a:latin typeface="Calibri (Body)"/>
              </a:rPr>
              <a:t>The only way to understand your infrastructure is to perform a full risk assessment, risk analysis, or audit on the entire enterprise. </a:t>
            </a:r>
          </a:p>
          <a:p>
            <a:pPr marL="323850" indent="-323850" algn="just">
              <a:spcAft>
                <a:spcPts val="1200"/>
              </a:spcAft>
            </a:pPr>
            <a:r>
              <a:rPr lang="en-IN" sz="2200">
                <a:latin typeface="Calibri (Body)"/>
              </a:rPr>
              <a:t>By doing so, policy writers can obtain a great understanding on the reach of information technology within the organization.</a:t>
            </a:r>
          </a:p>
          <a:p>
            <a:pPr marL="0" indent="0" algn="just">
              <a:spcAft>
                <a:spcPts val="1200"/>
              </a:spcAft>
              <a:buNone/>
            </a:pPr>
            <a:r>
              <a:rPr lang="en-IN" sz="2200">
                <a:solidFill>
                  <a:schemeClr val="accent2"/>
                </a:solidFill>
                <a:latin typeface="Calibri (Body)"/>
              </a:rPr>
              <a:t>Step-4:  Review</a:t>
            </a:r>
          </a:p>
          <a:p>
            <a:pPr algn="just"/>
            <a:r>
              <a:rPr lang="en-IN" sz="2200">
                <a:latin typeface="Calibri (Body)"/>
              </a:rPr>
              <a:t>The review process should consider not only the technical aspects of security, but also the legal aspects of it as it relates to the organization.</a:t>
            </a:r>
          </a:p>
          <a:p>
            <a:pPr algn="just"/>
            <a:r>
              <a:rPr lang="en-IN" sz="2200">
                <a:latin typeface="Calibri (Body)"/>
              </a:rPr>
              <a:t>Prior to authoring any policies, there should be a clear understanding of the overall review process.</a:t>
            </a:r>
          </a:p>
          <a:p>
            <a:endParaRPr lang="en-IN" sz="220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996775-F92F-454D-8691-7849310D1176}"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a:p>
        </p:txBody>
      </p:sp>
      <p:sp>
        <p:nvSpPr>
          <p:cNvPr id="7" name="Title 1"/>
          <p:cNvSpPr txBox="1"/>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Development of Policy</a:t>
            </a:r>
          </a:p>
        </p:txBody>
      </p:sp>
      <p:sp>
        <p:nvSpPr>
          <p:cNvPr id="9" name="Content Placeholder 8"/>
          <p:cNvSpPr>
            <a:spLocks noGrp="1"/>
          </p:cNvSpPr>
          <p:nvPr>
            <p:ph idx="1"/>
          </p:nvPr>
        </p:nvSpPr>
        <p:spPr>
          <a:xfrm>
            <a:off x="428596" y="928670"/>
            <a:ext cx="8472518" cy="5429288"/>
          </a:xfrm>
        </p:spPr>
        <p:txBody>
          <a:bodyPr>
            <a:normAutofit/>
          </a:bodyPr>
          <a:lstStyle/>
          <a:p>
            <a:pPr marL="0" indent="0" algn="just">
              <a:spcAft>
                <a:spcPts val="1200"/>
              </a:spcAft>
              <a:buNone/>
            </a:pPr>
            <a:r>
              <a:rPr lang="en-IN" sz="2200">
                <a:solidFill>
                  <a:schemeClr val="accent2"/>
                </a:solidFill>
                <a:latin typeface="Calibri (Body)"/>
              </a:rPr>
              <a:t>Step- 5 :  Approval, and Enforcement</a:t>
            </a:r>
          </a:p>
          <a:p>
            <a:pPr marL="323850" indent="-323850" algn="just">
              <a:spcAft>
                <a:spcPts val="1200"/>
              </a:spcAft>
            </a:pPr>
            <a:r>
              <a:rPr lang="en-IN" sz="2200">
                <a:latin typeface="Calibri (Body)"/>
              </a:rPr>
              <a:t>The approval process is a simple matter of the management agreeing to the final version of the document. Their approval should come after it is reviewed. </a:t>
            </a:r>
          </a:p>
          <a:p>
            <a:pPr marL="323850" indent="-323850" algn="just">
              <a:spcAft>
                <a:spcPts val="1200"/>
              </a:spcAft>
            </a:pPr>
            <a:endParaRPr lang="en-IN" sz="2200">
              <a:latin typeface="Calibri (Body)"/>
            </a:endParaRPr>
          </a:p>
          <a:p>
            <a:pPr marL="323850" indent="-323850" algn="just">
              <a:spcAft>
                <a:spcPts val="1200"/>
              </a:spcAft>
            </a:pPr>
            <a:r>
              <a:rPr lang="en-IN" sz="2200">
                <a:latin typeface="Calibri (Body)"/>
              </a:rPr>
              <a:t>Finally, after the policy is written, approved, and administrators implement its directive, the policy must be enforced. Policies that are not enforced will be broken at will. It is the same as laws that are not enforced in society. </a:t>
            </a:r>
          </a:p>
          <a:p>
            <a:pPr marL="323850" indent="-323850"/>
            <a:endParaRPr lang="en-IN" sz="220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010B2B-FC31-4B60-B0B5-F0151269FAD2}"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34</a:t>
            </a:fld>
            <a:endParaRPr lang="en-US"/>
          </a:p>
        </p:txBody>
      </p:sp>
      <p:sp>
        <p:nvSpPr>
          <p:cNvPr id="7" name="Title 1"/>
          <p:cNvSpPr txBox="1"/>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When Policies Should be Developed?</a:t>
            </a:r>
          </a:p>
        </p:txBody>
      </p:sp>
      <p:sp>
        <p:nvSpPr>
          <p:cNvPr id="9" name="Content Placeholder 8"/>
          <p:cNvSpPr>
            <a:spLocks noGrp="1"/>
          </p:cNvSpPr>
          <p:nvPr>
            <p:ph idx="1"/>
          </p:nvPr>
        </p:nvSpPr>
        <p:spPr>
          <a:xfrm>
            <a:off x="428596" y="928670"/>
            <a:ext cx="8472518" cy="5429288"/>
          </a:xfrm>
        </p:spPr>
        <p:txBody>
          <a:bodyPr>
            <a:normAutofit/>
          </a:bodyPr>
          <a:lstStyle/>
          <a:p>
            <a:pPr marL="323850" indent="-323850" algn="just">
              <a:spcAft>
                <a:spcPts val="2400"/>
              </a:spcAft>
            </a:pPr>
            <a:r>
              <a:rPr lang="en-IN" sz="2200">
                <a:latin typeface="Calibri (Body)"/>
              </a:rPr>
              <a:t>Ideally, the best time to define your policies should be before your first security problem.</a:t>
            </a:r>
          </a:p>
          <a:p>
            <a:pPr marL="323850" indent="-323850" algn="just">
              <a:spcAft>
                <a:spcPts val="2400"/>
              </a:spcAft>
            </a:pPr>
            <a:r>
              <a:rPr lang="en-IN" sz="2200">
                <a:latin typeface="Calibri (Body)"/>
              </a:rPr>
              <a:t>Also it is always easier to write policy for a </a:t>
            </a:r>
            <a:r>
              <a:rPr lang="en-IN" sz="2200">
                <a:solidFill>
                  <a:srgbClr val="00B050"/>
                </a:solidFill>
                <a:latin typeface="Calibri (Body)"/>
              </a:rPr>
              <a:t>developing infrastructure </a:t>
            </a:r>
            <a:r>
              <a:rPr lang="en-IN" sz="2200">
                <a:latin typeface="Calibri (Body)"/>
              </a:rPr>
              <a:t>rather than trying to retrofit it into an </a:t>
            </a:r>
            <a:r>
              <a:rPr lang="en-IN" sz="2200">
                <a:solidFill>
                  <a:srgbClr val="00B050"/>
                </a:solidFill>
                <a:latin typeface="Calibri (Body)"/>
              </a:rPr>
              <a:t>existing business environment.</a:t>
            </a:r>
          </a:p>
          <a:p>
            <a:pPr marL="323850" indent="-323850" algn="just">
              <a:spcAft>
                <a:spcPts val="2400"/>
              </a:spcAft>
            </a:pPr>
            <a:r>
              <a:rPr lang="en-IN" sz="2200">
                <a:solidFill>
                  <a:srgbClr val="00B050"/>
                </a:solidFill>
                <a:latin typeface="Calibri (Body)"/>
              </a:rPr>
              <a:t>After a Security Breach</a:t>
            </a:r>
          </a:p>
          <a:p>
            <a:pPr marL="323850" indent="-323850" algn="just">
              <a:spcAft>
                <a:spcPts val="2400"/>
              </a:spcAft>
            </a:pPr>
            <a:r>
              <a:rPr lang="en-IN" sz="2200">
                <a:solidFill>
                  <a:schemeClr val="accent2">
                    <a:lumMod val="75000"/>
                  </a:schemeClr>
                </a:solidFill>
                <a:latin typeface="Calibri (Body)"/>
              </a:rPr>
              <a:t>Demonstrate Quality Control Processes</a:t>
            </a:r>
          </a:p>
          <a:p>
            <a:pPr marL="323850" indent="-323850" algn="just">
              <a:spcAft>
                <a:spcPts val="2400"/>
              </a:spcAft>
            </a:pPr>
            <a:r>
              <a:rPr lang="en-IN" sz="2200">
                <a:solidFill>
                  <a:srgbClr val="CC6600"/>
                </a:solidFill>
                <a:latin typeface="Calibri (Body)"/>
              </a:rPr>
              <a:t>Document Compliance with Government</a:t>
            </a:r>
          </a:p>
          <a:p>
            <a:pPr marL="323850" indent="-323850">
              <a:spcAft>
                <a:spcPts val="2400"/>
              </a:spcAft>
            </a:pPr>
            <a:endParaRPr lang="en-IN" sz="2200">
              <a:solidFill>
                <a:schemeClr val="accent2">
                  <a:lumMod val="75000"/>
                </a:schemeClr>
              </a:solidFill>
              <a:latin typeface="Calibri (Body)"/>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D5AA4A-73C1-4160-8511-41EC4A6FBF90}"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7" name="Title 1"/>
          <p:cNvSpPr txBox="1"/>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Need for Policy Development</a:t>
            </a:r>
          </a:p>
        </p:txBody>
      </p:sp>
      <p:sp>
        <p:nvSpPr>
          <p:cNvPr id="9" name="Content Placeholder 8"/>
          <p:cNvSpPr>
            <a:spLocks noGrp="1"/>
          </p:cNvSpPr>
          <p:nvPr>
            <p:ph idx="1"/>
          </p:nvPr>
        </p:nvSpPr>
        <p:spPr>
          <a:xfrm>
            <a:off x="428596" y="1214422"/>
            <a:ext cx="8472518" cy="5429288"/>
          </a:xfrm>
        </p:spPr>
        <p:txBody>
          <a:bodyPr>
            <a:normAutofit/>
          </a:bodyPr>
          <a:lstStyle/>
          <a:p>
            <a:pPr marL="228600" lvl="0" indent="-228600">
              <a:lnSpc>
                <a:spcPct val="90000"/>
              </a:lnSpc>
              <a:spcBef>
                <a:spcPts val="1000"/>
              </a:spcBef>
            </a:pPr>
            <a:r>
              <a:rPr lang="en-US" sz="2200">
                <a:solidFill>
                  <a:prstClr val="black"/>
                </a:solidFill>
                <a:latin typeface="Calibri (Body)"/>
              </a:rPr>
              <a:t>Identify </a:t>
            </a:r>
            <a:r>
              <a:rPr lang="en-US" sz="2200">
                <a:solidFill>
                  <a:srgbClr val="CC6600"/>
                </a:solidFill>
                <a:latin typeface="Calibri (Body)"/>
              </a:rPr>
              <a:t>What Is to Be Protected</a:t>
            </a:r>
          </a:p>
          <a:p>
            <a:pPr marL="228600" lvl="0" indent="-228600">
              <a:lnSpc>
                <a:spcPct val="90000"/>
              </a:lnSpc>
              <a:spcBef>
                <a:spcPts val="1000"/>
              </a:spcBef>
            </a:pPr>
            <a:endParaRPr lang="en-US" sz="2200">
              <a:solidFill>
                <a:prstClr val="black"/>
              </a:solidFill>
              <a:latin typeface="Calibri (Body)"/>
            </a:endParaRPr>
          </a:p>
          <a:p>
            <a:pPr marL="228600" lvl="0" indent="-228600">
              <a:lnSpc>
                <a:spcPct val="90000"/>
              </a:lnSpc>
              <a:spcBef>
                <a:spcPts val="1000"/>
              </a:spcBef>
            </a:pPr>
            <a:r>
              <a:rPr lang="en-US" sz="2200">
                <a:solidFill>
                  <a:prstClr val="black"/>
                </a:solidFill>
                <a:latin typeface="Calibri (Body)"/>
              </a:rPr>
              <a:t>Identify From </a:t>
            </a:r>
            <a:r>
              <a:rPr lang="en-US" sz="2200">
                <a:solidFill>
                  <a:srgbClr val="CC6600"/>
                </a:solidFill>
                <a:latin typeface="Calibri (Body)"/>
              </a:rPr>
              <a:t>Whom It Is Being Protected</a:t>
            </a:r>
          </a:p>
          <a:p>
            <a:pPr marL="228600" lvl="0" indent="-228600">
              <a:lnSpc>
                <a:spcPct val="90000"/>
              </a:lnSpc>
              <a:spcBef>
                <a:spcPts val="1000"/>
              </a:spcBef>
            </a:pPr>
            <a:endParaRPr lang="en-US" sz="2200">
              <a:solidFill>
                <a:prstClr val="black"/>
              </a:solidFill>
              <a:latin typeface="Calibri (Body)"/>
            </a:endParaRPr>
          </a:p>
          <a:p>
            <a:pPr marL="228600" lvl="0" indent="-228600">
              <a:lnSpc>
                <a:spcPct val="90000"/>
              </a:lnSpc>
              <a:spcBef>
                <a:spcPts val="1000"/>
              </a:spcBef>
            </a:pPr>
            <a:r>
              <a:rPr lang="en-US" sz="2200">
                <a:solidFill>
                  <a:srgbClr val="CC6600"/>
                </a:solidFill>
                <a:latin typeface="Calibri (Body)"/>
              </a:rPr>
              <a:t>Data Security </a:t>
            </a:r>
            <a:r>
              <a:rPr lang="en-US" sz="2200">
                <a:solidFill>
                  <a:prstClr val="black"/>
                </a:solidFill>
                <a:latin typeface="Calibri (Body)"/>
              </a:rPr>
              <a:t>Considerations</a:t>
            </a:r>
          </a:p>
          <a:p>
            <a:pPr marL="228600" lvl="0" indent="-228600">
              <a:lnSpc>
                <a:spcPct val="90000"/>
              </a:lnSpc>
              <a:spcBef>
                <a:spcPts val="1000"/>
              </a:spcBef>
            </a:pPr>
            <a:endParaRPr lang="en-US" sz="2200">
              <a:solidFill>
                <a:prstClr val="black"/>
              </a:solidFill>
              <a:latin typeface="Calibri (Body)"/>
            </a:endParaRPr>
          </a:p>
          <a:p>
            <a:pPr marL="228600" lvl="0" indent="-228600">
              <a:lnSpc>
                <a:spcPct val="90000"/>
              </a:lnSpc>
              <a:spcBef>
                <a:spcPts val="1000"/>
              </a:spcBef>
            </a:pPr>
            <a:r>
              <a:rPr lang="en-US" sz="2200">
                <a:solidFill>
                  <a:srgbClr val="CC6600"/>
                </a:solidFill>
                <a:latin typeface="Calibri (Body)"/>
              </a:rPr>
              <a:t>Backups, Archival Storage</a:t>
            </a:r>
            <a:r>
              <a:rPr lang="en-US" sz="2200">
                <a:solidFill>
                  <a:prstClr val="black"/>
                </a:solidFill>
                <a:latin typeface="Calibri (Body)"/>
              </a:rPr>
              <a:t>, and </a:t>
            </a:r>
            <a:r>
              <a:rPr lang="en-US" sz="2200">
                <a:solidFill>
                  <a:srgbClr val="CC6600"/>
                </a:solidFill>
                <a:latin typeface="Calibri (Body)"/>
              </a:rPr>
              <a:t>Disposal of Data</a:t>
            </a:r>
          </a:p>
          <a:p>
            <a:pPr marL="228600" lvl="0" indent="-228600">
              <a:lnSpc>
                <a:spcPct val="90000"/>
              </a:lnSpc>
              <a:spcBef>
                <a:spcPts val="1000"/>
              </a:spcBef>
            </a:pPr>
            <a:endParaRPr lang="en-US" sz="2200">
              <a:solidFill>
                <a:prstClr val="black"/>
              </a:solidFill>
              <a:latin typeface="Calibri (Body)"/>
            </a:endParaRPr>
          </a:p>
          <a:p>
            <a:pPr marL="228600" lvl="0" indent="-228600">
              <a:lnSpc>
                <a:spcPct val="90000"/>
              </a:lnSpc>
              <a:spcBef>
                <a:spcPts val="1000"/>
              </a:spcBef>
            </a:pPr>
            <a:r>
              <a:rPr lang="en-US" sz="2200">
                <a:solidFill>
                  <a:srgbClr val="CC6600"/>
                </a:solidFill>
                <a:latin typeface="Calibri (Body)"/>
              </a:rPr>
              <a:t>Intellectual Property Rights </a:t>
            </a:r>
            <a:r>
              <a:rPr lang="en-US" sz="2200">
                <a:solidFill>
                  <a:prstClr val="black"/>
                </a:solidFill>
                <a:latin typeface="Calibri (Body)"/>
              </a:rPr>
              <a:t>and </a:t>
            </a:r>
            <a:r>
              <a:rPr lang="en-US" sz="2200">
                <a:solidFill>
                  <a:srgbClr val="CC6600"/>
                </a:solidFill>
                <a:latin typeface="Calibri (Body)"/>
              </a:rPr>
              <a:t>Policies</a:t>
            </a:r>
          </a:p>
          <a:p>
            <a:pPr marL="323850" indent="-323850"/>
            <a:endParaRPr lang="en-IN" sz="220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algn="just">
              <a:lnSpc>
                <a:spcPct val="150000"/>
              </a:lnSpc>
            </a:pPr>
            <a:r>
              <a:rPr lang="en-IN" sz="2200">
                <a:latin typeface="Calibri (Body)"/>
              </a:rPr>
              <a:t>Organizations are required to develop and maintain specific security policies and procedures. Apart from designing a security policy, its review process is also essential to ensure that the policy is appropriate or adequate. </a:t>
            </a:r>
          </a:p>
          <a:p>
            <a:pPr algn="just">
              <a:lnSpc>
                <a:spcPct val="150000"/>
              </a:lnSpc>
            </a:pPr>
            <a:r>
              <a:rPr lang="en-IN" sz="2200">
                <a:latin typeface="Calibri (Body)"/>
              </a:rPr>
              <a:t>Some Examples are-</a:t>
            </a:r>
          </a:p>
          <a:p>
            <a:pPr algn="just">
              <a:lnSpc>
                <a:spcPct val="150000"/>
              </a:lnSpc>
              <a:buNone/>
            </a:pPr>
            <a:r>
              <a:rPr lang="en-IN" sz="2200">
                <a:latin typeface="Calibri (Body)"/>
              </a:rPr>
              <a:t>		</a:t>
            </a:r>
            <a:r>
              <a:rPr lang="en-IN" sz="2200">
                <a:solidFill>
                  <a:srgbClr val="FF0000"/>
                </a:solidFill>
                <a:latin typeface="Calibri (Body)"/>
              </a:rPr>
              <a:t>The World Wide Web (WWW) policy</a:t>
            </a:r>
          </a:p>
          <a:p>
            <a:pPr algn="just">
              <a:lnSpc>
                <a:spcPct val="150000"/>
              </a:lnSpc>
              <a:buNone/>
            </a:pPr>
            <a:r>
              <a:rPr lang="en-IN" sz="2200">
                <a:solidFill>
                  <a:srgbClr val="FF0000"/>
                </a:solidFill>
                <a:latin typeface="Calibri (Body)"/>
              </a:rPr>
              <a:t>		The e-mail security policy</a:t>
            </a:r>
          </a:p>
          <a:p>
            <a:pPr algn="just">
              <a:lnSpc>
                <a:spcPct val="150000"/>
              </a:lnSpc>
              <a:buNone/>
            </a:pPr>
            <a:r>
              <a:rPr lang="en-IN" sz="2200">
                <a:solidFill>
                  <a:srgbClr val="FF0000"/>
                </a:solidFill>
                <a:latin typeface="Calibri (Body)"/>
              </a:rPr>
              <a:t>		The corporate policy</a:t>
            </a:r>
          </a:p>
          <a:p>
            <a:pPr algn="just">
              <a:lnSpc>
                <a:spcPct val="150000"/>
              </a:lnSpc>
              <a:buNone/>
            </a:pPr>
            <a:r>
              <a:rPr lang="en-IN" sz="2200">
                <a:solidFill>
                  <a:srgbClr val="FF0000"/>
                </a:solidFill>
                <a:latin typeface="Calibri (Body)"/>
              </a:rPr>
              <a:t>		Sample security policy</a:t>
            </a:r>
          </a:p>
        </p:txBody>
      </p:sp>
      <p:sp>
        <p:nvSpPr>
          <p:cNvPr id="4" name="Date Placeholder 3"/>
          <p:cNvSpPr>
            <a:spLocks noGrp="1"/>
          </p:cNvSpPr>
          <p:nvPr>
            <p:ph type="dt" sz="half" idx="10"/>
          </p:nvPr>
        </p:nvSpPr>
        <p:spPr/>
        <p:txBody>
          <a:bodyPr/>
          <a:lstStyle/>
          <a:p>
            <a:fld id="{844888A6-B31F-443A-B179-0BFAA5343E4D}"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36</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Security Policies</a:t>
            </a:r>
            <a:endParaRPr lang="en-IN" sz="240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IN" sz="2200" b="1">
                <a:solidFill>
                  <a:srgbClr val="FF0000"/>
                </a:solidFill>
                <a:latin typeface="Calibri (Body)"/>
              </a:rPr>
              <a:t>Introduction to Web Security</a:t>
            </a:r>
          </a:p>
          <a:p>
            <a:pPr algn="just">
              <a:lnSpc>
                <a:spcPct val="150000"/>
              </a:lnSpc>
            </a:pPr>
            <a:r>
              <a:rPr lang="en-IN" sz="2200">
                <a:latin typeface="Calibri (Body)"/>
              </a:rPr>
              <a:t>Internet has facilitated most of our operations and services through web sites</a:t>
            </a:r>
          </a:p>
          <a:p>
            <a:pPr algn="just">
              <a:lnSpc>
                <a:spcPct val="150000"/>
              </a:lnSpc>
            </a:pPr>
            <a:r>
              <a:rPr lang="en-IN" sz="2200">
                <a:latin typeface="Calibri (Body)"/>
              </a:rPr>
              <a:t>Majority of the </a:t>
            </a:r>
            <a:r>
              <a:rPr lang="en-IN" sz="2200">
                <a:solidFill>
                  <a:srgbClr val="CC6600"/>
                </a:solidFill>
                <a:latin typeface="Calibri (Body)"/>
              </a:rPr>
              <a:t>on-line users </a:t>
            </a:r>
            <a:r>
              <a:rPr lang="en-IN" sz="2200">
                <a:latin typeface="Calibri (Body)"/>
              </a:rPr>
              <a:t>spend their time in referring to the web sites for their everyday work</a:t>
            </a:r>
          </a:p>
          <a:p>
            <a:pPr algn="just">
              <a:lnSpc>
                <a:spcPct val="150000"/>
              </a:lnSpc>
            </a:pPr>
            <a:r>
              <a:rPr lang="en-IN" sz="2200">
                <a:latin typeface="Calibri (Body)"/>
              </a:rPr>
              <a:t>These are vulnerable to </a:t>
            </a:r>
            <a:r>
              <a:rPr lang="en-IN" sz="2200">
                <a:solidFill>
                  <a:srgbClr val="CC6600"/>
                </a:solidFill>
                <a:latin typeface="Calibri (Body)"/>
              </a:rPr>
              <a:t>cyber-attacks</a:t>
            </a:r>
          </a:p>
          <a:p>
            <a:pPr algn="just">
              <a:lnSpc>
                <a:spcPct val="150000"/>
              </a:lnSpc>
            </a:pPr>
            <a:r>
              <a:rPr lang="en-IN" sz="2200">
                <a:solidFill>
                  <a:srgbClr val="CC6600"/>
                </a:solidFill>
                <a:latin typeface="Calibri (Body)"/>
              </a:rPr>
              <a:t>Cyber-attacks</a:t>
            </a:r>
            <a:r>
              <a:rPr lang="en-IN" sz="2200">
                <a:latin typeface="Calibri (Body)"/>
              </a:rPr>
              <a:t> can be executed on </a:t>
            </a:r>
            <a:r>
              <a:rPr lang="en-IN" sz="2200">
                <a:solidFill>
                  <a:srgbClr val="FFC000"/>
                </a:solidFill>
                <a:latin typeface="Calibri (Body)"/>
              </a:rPr>
              <a:t>web sites, web servers </a:t>
            </a:r>
            <a:r>
              <a:rPr lang="en-IN" sz="2200">
                <a:latin typeface="Calibri (Body)"/>
              </a:rPr>
              <a:t>and </a:t>
            </a:r>
            <a:r>
              <a:rPr lang="en-IN" sz="2200">
                <a:solidFill>
                  <a:srgbClr val="FFC000"/>
                </a:solidFill>
                <a:latin typeface="Calibri (Body)"/>
              </a:rPr>
              <a:t>web applications.</a:t>
            </a:r>
          </a:p>
        </p:txBody>
      </p:sp>
      <p:sp>
        <p:nvSpPr>
          <p:cNvPr id="4" name="Date Placeholder 3"/>
          <p:cNvSpPr>
            <a:spLocks noGrp="1"/>
          </p:cNvSpPr>
          <p:nvPr>
            <p:ph type="dt" sz="half" idx="10"/>
          </p:nvPr>
        </p:nvSpPr>
        <p:spPr/>
        <p:txBody>
          <a:bodyPr/>
          <a:lstStyle/>
          <a:p>
            <a:fld id="{8DC82890-B017-40C8-8B09-528F565644D1}"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WWW Policy(CO5)</a:t>
            </a:r>
            <a:endParaRPr lang="en-IN" sz="240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IN" sz="2200" b="1">
                <a:solidFill>
                  <a:srgbClr val="FF0000"/>
                </a:solidFill>
                <a:latin typeface="Calibri (Body)"/>
              </a:rPr>
              <a:t>Why Web Security?</a:t>
            </a:r>
          </a:p>
          <a:p>
            <a:pPr algn="just">
              <a:spcAft>
                <a:spcPts val="600"/>
              </a:spcAft>
            </a:pPr>
            <a:r>
              <a:rPr lang="en-IN" sz="2200">
                <a:latin typeface="Calibri (Body)"/>
              </a:rPr>
              <a:t>The purpose of web-security is to prevent the web sites, web servers and web applications from cyber-attacks</a:t>
            </a:r>
          </a:p>
          <a:p>
            <a:pPr algn="just"/>
            <a:r>
              <a:rPr lang="en-IN" sz="2200">
                <a:latin typeface="Calibri (Body)"/>
              </a:rPr>
              <a:t>It is defined as the act or practice of protecting websites from</a:t>
            </a:r>
          </a:p>
          <a:p>
            <a:pPr lvl="1" algn="just"/>
            <a:r>
              <a:rPr lang="en-IN" sz="2200">
                <a:solidFill>
                  <a:srgbClr val="00B050"/>
                </a:solidFill>
                <a:latin typeface="Calibri (Body)"/>
              </a:rPr>
              <a:t>Unauthorized access</a:t>
            </a:r>
          </a:p>
          <a:p>
            <a:pPr lvl="1" algn="just"/>
            <a:r>
              <a:rPr lang="en-IN" sz="2200">
                <a:solidFill>
                  <a:srgbClr val="00B050"/>
                </a:solidFill>
                <a:latin typeface="Calibri (Body)"/>
              </a:rPr>
              <a:t>Use</a:t>
            </a:r>
          </a:p>
          <a:p>
            <a:pPr lvl="1" algn="just"/>
            <a:r>
              <a:rPr lang="en-IN" sz="2200">
                <a:solidFill>
                  <a:srgbClr val="00B050"/>
                </a:solidFill>
                <a:latin typeface="Calibri (Body)"/>
              </a:rPr>
              <a:t>Modification</a:t>
            </a:r>
          </a:p>
          <a:p>
            <a:pPr lvl="1" algn="just"/>
            <a:r>
              <a:rPr lang="en-IN" sz="2200">
                <a:solidFill>
                  <a:srgbClr val="00B050"/>
                </a:solidFill>
                <a:latin typeface="Calibri (Body)"/>
              </a:rPr>
              <a:t>Destruction or</a:t>
            </a:r>
          </a:p>
          <a:p>
            <a:pPr lvl="1" algn="just">
              <a:spcAft>
                <a:spcPts val="600"/>
              </a:spcAft>
            </a:pPr>
            <a:r>
              <a:rPr lang="en-IN" sz="2200">
                <a:solidFill>
                  <a:srgbClr val="00B050"/>
                </a:solidFill>
                <a:latin typeface="Calibri (Body)"/>
              </a:rPr>
              <a:t>Disruption</a:t>
            </a:r>
          </a:p>
          <a:p>
            <a:pPr marL="179705" lvl="1" indent="-179705" algn="just">
              <a:buFont typeface="Arial" panose="020B0604020202020204" pitchFamily="34" charset="0"/>
              <a:buChar char="•"/>
            </a:pPr>
            <a:r>
              <a:rPr lang="en-IN" sz="2200">
                <a:latin typeface="Calibri (Body)"/>
              </a:rPr>
              <a:t>  It plays major role in preventing users against vulnerabilities</a:t>
            </a:r>
          </a:p>
        </p:txBody>
      </p:sp>
      <p:sp>
        <p:nvSpPr>
          <p:cNvPr id="4" name="Date Placeholder 3"/>
          <p:cNvSpPr>
            <a:spLocks noGrp="1"/>
          </p:cNvSpPr>
          <p:nvPr>
            <p:ph type="dt" sz="half" idx="10"/>
          </p:nvPr>
        </p:nvSpPr>
        <p:spPr/>
        <p:txBody>
          <a:bodyPr/>
          <a:lstStyle/>
          <a:p>
            <a:fld id="{5A26B072-79C3-456E-955C-619D3CA249B8}"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WWW Policy</a:t>
            </a:r>
            <a:endParaRPr lang="en-IN" sz="240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57232"/>
            <a:ext cx="8229600" cy="642926"/>
          </a:xfrm>
        </p:spPr>
        <p:txBody>
          <a:bodyPr>
            <a:normAutofit/>
          </a:bodyPr>
          <a:lstStyle/>
          <a:p>
            <a:pPr algn="just">
              <a:lnSpc>
                <a:spcPct val="150000"/>
              </a:lnSpc>
              <a:buNone/>
            </a:pPr>
            <a:r>
              <a:rPr lang="en-IN" sz="2200" b="1">
                <a:solidFill>
                  <a:srgbClr val="FF0000"/>
                </a:solidFill>
                <a:latin typeface="Calibri (Body)"/>
              </a:rPr>
              <a:t>Website Security issues</a:t>
            </a:r>
          </a:p>
        </p:txBody>
      </p:sp>
      <p:sp>
        <p:nvSpPr>
          <p:cNvPr id="4" name="Date Placeholder 3"/>
          <p:cNvSpPr>
            <a:spLocks noGrp="1"/>
          </p:cNvSpPr>
          <p:nvPr>
            <p:ph type="dt" sz="half" idx="10"/>
          </p:nvPr>
        </p:nvSpPr>
        <p:spPr/>
        <p:txBody>
          <a:bodyPr/>
          <a:lstStyle/>
          <a:p>
            <a:fld id="{876A163D-0704-454B-B57A-B3A3A7863CBD}"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WWW Policy</a:t>
            </a:r>
            <a:endParaRPr lang="en-IN" sz="2400"/>
          </a:p>
        </p:txBody>
      </p:sp>
      <p:grpSp>
        <p:nvGrpSpPr>
          <p:cNvPr id="27" name="Group 26"/>
          <p:cNvGrpSpPr/>
          <p:nvPr/>
        </p:nvGrpSpPr>
        <p:grpSpPr>
          <a:xfrm>
            <a:off x="357158" y="1643050"/>
            <a:ext cx="3028971" cy="1357322"/>
            <a:chOff x="0" y="477"/>
            <a:chExt cx="3028971" cy="1108429"/>
          </a:xfrm>
        </p:grpSpPr>
        <p:sp>
          <p:nvSpPr>
            <p:cNvPr id="28" name="Rounded Rectangle 27"/>
            <p:cNvSpPr/>
            <p:nvPr/>
          </p:nvSpPr>
          <p:spPr>
            <a:xfrm>
              <a:off x="0" y="477"/>
              <a:ext cx="3028971" cy="1108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4"/>
            <p:cNvSpPr/>
            <p:nvPr/>
          </p:nvSpPr>
          <p:spPr>
            <a:xfrm>
              <a:off x="54109" y="54586"/>
              <a:ext cx="2920753" cy="1000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endParaRPr lang="en-IN" sz="5600" kern="1200"/>
            </a:p>
          </p:txBody>
        </p:sp>
      </p:grpSp>
      <p:sp>
        <p:nvSpPr>
          <p:cNvPr id="30" name="Right Arrow 29"/>
          <p:cNvSpPr/>
          <p:nvPr/>
        </p:nvSpPr>
        <p:spPr>
          <a:xfrm>
            <a:off x="3500430" y="1571612"/>
            <a:ext cx="5072098" cy="1525984"/>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Rectangle 30"/>
          <p:cNvSpPr/>
          <p:nvPr/>
        </p:nvSpPr>
        <p:spPr>
          <a:xfrm>
            <a:off x="571472" y="2000240"/>
            <a:ext cx="2563202" cy="430887"/>
          </a:xfrm>
          <a:prstGeom prst="rect">
            <a:avLst/>
          </a:prstGeom>
        </p:spPr>
        <p:txBody>
          <a:bodyPr wrap="none">
            <a:spAutoFit/>
          </a:bodyPr>
          <a:lstStyle/>
          <a:p>
            <a:r>
              <a:rPr lang="en-IN" sz="2200"/>
              <a:t>Website source code</a:t>
            </a:r>
          </a:p>
        </p:txBody>
      </p:sp>
      <p:sp>
        <p:nvSpPr>
          <p:cNvPr id="32" name="Rectangle 31"/>
          <p:cNvSpPr/>
          <p:nvPr/>
        </p:nvSpPr>
        <p:spPr>
          <a:xfrm>
            <a:off x="3500430" y="1643050"/>
            <a:ext cx="4857752" cy="1323439"/>
          </a:xfrm>
          <a:prstGeom prst="rect">
            <a:avLst/>
          </a:prstGeom>
        </p:spPr>
        <p:txBody>
          <a:bodyPr wrap="square">
            <a:spAutoFit/>
          </a:bodyPr>
          <a:lstStyle/>
          <a:p>
            <a:pPr algn="just">
              <a:buFont typeface="Arial" panose="020B0604020202020204" pitchFamily="34" charset="0"/>
              <a:buChar char="•"/>
            </a:pPr>
            <a:r>
              <a:rPr lang="en-IN" sz="2000"/>
              <a:t>Caused due to improper development</a:t>
            </a:r>
          </a:p>
          <a:p>
            <a:pPr algn="just"/>
            <a:r>
              <a:rPr lang="en-IN" sz="2000"/>
              <a:t>  of source code</a:t>
            </a:r>
          </a:p>
          <a:p>
            <a:pPr algn="just"/>
            <a:r>
              <a:rPr lang="en-IN" sz="2000"/>
              <a:t>• More possibilities of bugs and security</a:t>
            </a:r>
          </a:p>
          <a:p>
            <a:pPr algn="just"/>
            <a:r>
              <a:rPr lang="en-IN" sz="2000"/>
              <a:t>    loopholes</a:t>
            </a:r>
          </a:p>
        </p:txBody>
      </p:sp>
      <p:grpSp>
        <p:nvGrpSpPr>
          <p:cNvPr id="33" name="Group 32"/>
          <p:cNvGrpSpPr/>
          <p:nvPr/>
        </p:nvGrpSpPr>
        <p:grpSpPr>
          <a:xfrm>
            <a:off x="357158" y="3214686"/>
            <a:ext cx="3028971" cy="1571636"/>
            <a:chOff x="0" y="477"/>
            <a:chExt cx="3028971" cy="1108429"/>
          </a:xfrm>
        </p:grpSpPr>
        <p:sp>
          <p:nvSpPr>
            <p:cNvPr id="34" name="Rounded Rectangle 33"/>
            <p:cNvSpPr/>
            <p:nvPr/>
          </p:nvSpPr>
          <p:spPr>
            <a:xfrm>
              <a:off x="0" y="477"/>
              <a:ext cx="3028971" cy="1108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ounded Rectangle 4"/>
            <p:cNvSpPr/>
            <p:nvPr/>
          </p:nvSpPr>
          <p:spPr>
            <a:xfrm>
              <a:off x="54109" y="54586"/>
              <a:ext cx="2920753" cy="1000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endParaRPr lang="en-IN" sz="5600" kern="1200"/>
            </a:p>
          </p:txBody>
        </p:sp>
      </p:grpSp>
      <p:sp>
        <p:nvSpPr>
          <p:cNvPr id="36" name="Right Arrow 35"/>
          <p:cNvSpPr/>
          <p:nvPr/>
        </p:nvSpPr>
        <p:spPr>
          <a:xfrm>
            <a:off x="3500430" y="3143248"/>
            <a:ext cx="5072098" cy="1525984"/>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7" name="Rectangle 36"/>
          <p:cNvSpPr/>
          <p:nvPr/>
        </p:nvSpPr>
        <p:spPr>
          <a:xfrm>
            <a:off x="571472" y="3641055"/>
            <a:ext cx="2687146" cy="430887"/>
          </a:xfrm>
          <a:prstGeom prst="rect">
            <a:avLst/>
          </a:prstGeom>
        </p:spPr>
        <p:txBody>
          <a:bodyPr wrap="none">
            <a:spAutoFit/>
          </a:bodyPr>
          <a:lstStyle/>
          <a:p>
            <a:r>
              <a:rPr lang="en-IN" sz="2200"/>
              <a:t>Website visitor access</a:t>
            </a:r>
          </a:p>
        </p:txBody>
      </p:sp>
      <p:sp>
        <p:nvSpPr>
          <p:cNvPr id="38" name="Rectangle 37"/>
          <p:cNvSpPr/>
          <p:nvPr/>
        </p:nvSpPr>
        <p:spPr>
          <a:xfrm>
            <a:off x="3500430" y="3214686"/>
            <a:ext cx="4857752" cy="1323439"/>
          </a:xfrm>
          <a:prstGeom prst="rect">
            <a:avLst/>
          </a:prstGeom>
        </p:spPr>
        <p:txBody>
          <a:bodyPr wrap="square">
            <a:spAutoFit/>
          </a:bodyPr>
          <a:lstStyle/>
          <a:p>
            <a:pPr algn="just">
              <a:buFont typeface="Arial" panose="020B0604020202020204" pitchFamily="34" charset="0"/>
              <a:buChar char="•"/>
            </a:pPr>
            <a:r>
              <a:rPr lang="en-IN" sz="2000"/>
              <a:t>Highly vulnerable to attacks</a:t>
            </a:r>
          </a:p>
          <a:p>
            <a:pPr algn="just">
              <a:buFont typeface="Arial" panose="020B0604020202020204" pitchFamily="34" charset="0"/>
              <a:buChar char="•"/>
            </a:pPr>
            <a:r>
              <a:rPr lang="en-IN" sz="2000"/>
              <a:t>Difficult to distinguish genuine user from   illegitimate user at times of large number of visitors</a:t>
            </a:r>
          </a:p>
        </p:txBody>
      </p:sp>
      <p:grpSp>
        <p:nvGrpSpPr>
          <p:cNvPr id="39" name="Group 38"/>
          <p:cNvGrpSpPr/>
          <p:nvPr/>
        </p:nvGrpSpPr>
        <p:grpSpPr>
          <a:xfrm>
            <a:off x="285720" y="4857760"/>
            <a:ext cx="3143272" cy="1285884"/>
            <a:chOff x="0" y="477"/>
            <a:chExt cx="3028971" cy="1108429"/>
          </a:xfrm>
        </p:grpSpPr>
        <p:sp>
          <p:nvSpPr>
            <p:cNvPr id="40" name="Rounded Rectangle 39"/>
            <p:cNvSpPr/>
            <p:nvPr/>
          </p:nvSpPr>
          <p:spPr>
            <a:xfrm>
              <a:off x="0" y="477"/>
              <a:ext cx="3028971" cy="1108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4"/>
            <p:cNvSpPr/>
            <p:nvPr/>
          </p:nvSpPr>
          <p:spPr>
            <a:xfrm>
              <a:off x="54109" y="54586"/>
              <a:ext cx="2920753" cy="1000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endParaRPr lang="en-IN" sz="5600" kern="1200"/>
            </a:p>
          </p:txBody>
        </p:sp>
      </p:grpSp>
      <p:sp>
        <p:nvSpPr>
          <p:cNvPr id="42" name="Rectangle 41"/>
          <p:cNvSpPr/>
          <p:nvPr/>
        </p:nvSpPr>
        <p:spPr>
          <a:xfrm>
            <a:off x="214282" y="5072074"/>
            <a:ext cx="3214710" cy="769441"/>
          </a:xfrm>
          <a:prstGeom prst="rect">
            <a:avLst/>
          </a:prstGeom>
        </p:spPr>
        <p:txBody>
          <a:bodyPr wrap="square">
            <a:spAutoFit/>
          </a:bodyPr>
          <a:lstStyle/>
          <a:p>
            <a:pPr algn="just"/>
            <a:r>
              <a:rPr lang="en-IN" sz="2200"/>
              <a:t>Sophistication of Website security attacks</a:t>
            </a:r>
          </a:p>
        </p:txBody>
      </p:sp>
      <p:sp>
        <p:nvSpPr>
          <p:cNvPr id="43" name="Right Arrow 42"/>
          <p:cNvSpPr/>
          <p:nvPr/>
        </p:nvSpPr>
        <p:spPr>
          <a:xfrm>
            <a:off x="3571868" y="4714884"/>
            <a:ext cx="5072098" cy="1785950"/>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4" name="Rectangle 43"/>
          <p:cNvSpPr/>
          <p:nvPr/>
        </p:nvSpPr>
        <p:spPr>
          <a:xfrm>
            <a:off x="3571868" y="4880630"/>
            <a:ext cx="4572000" cy="1477328"/>
          </a:xfrm>
          <a:prstGeom prst="rect">
            <a:avLst/>
          </a:prstGeom>
        </p:spPr>
        <p:txBody>
          <a:bodyPr wrap="square">
            <a:spAutoFit/>
          </a:bodyPr>
          <a:lstStyle/>
          <a:p>
            <a:r>
              <a:rPr lang="en-IN"/>
              <a:t>• Many new methods are found by hackers </a:t>
            </a:r>
          </a:p>
          <a:p>
            <a:r>
              <a:rPr lang="en-IN"/>
              <a:t>   and implemented</a:t>
            </a:r>
          </a:p>
          <a:p>
            <a:pPr algn="just"/>
            <a:r>
              <a:rPr lang="en-IN"/>
              <a:t>• Web security software and malware does not</a:t>
            </a:r>
          </a:p>
          <a:p>
            <a:pPr algn="just"/>
            <a:r>
              <a:rPr lang="en-IN"/>
              <a:t>   differentiate are methods used to handle the</a:t>
            </a:r>
          </a:p>
          <a:p>
            <a:pPr algn="just"/>
            <a:r>
              <a:rPr lang="en-IN"/>
              <a:t>    issues</a:t>
            </a:r>
          </a:p>
        </p:txBody>
      </p:sp>
      <p:sp>
        <p:nvSpPr>
          <p:cNvPr id="26" name="Rectangle 25"/>
          <p:cNvSpPr/>
          <p:nvPr/>
        </p:nvSpPr>
        <p:spPr>
          <a:xfrm>
            <a:off x="428596" y="6143644"/>
            <a:ext cx="1928733" cy="369332"/>
          </a:xfrm>
          <a:prstGeom prst="rect">
            <a:avLst/>
          </a:prstGeom>
        </p:spPr>
        <p:txBody>
          <a:bodyPr wrap="none">
            <a:spAutoFit/>
          </a:bodyPr>
          <a:lstStyle/>
          <a:p>
            <a:r>
              <a:rPr lang="en-IN">
                <a:solidFill>
                  <a:schemeClr val="bg1">
                    <a:lumMod val="50000"/>
                  </a:schemeClr>
                </a:solidFill>
                <a:latin typeface="Calibri (Body)"/>
              </a:rPr>
              <a:t>Source: Swayam</a:t>
            </a:r>
            <a:endParaRPr lang="en-IN">
              <a:solidFill>
                <a:schemeClr val="bg1">
                  <a:lumMod val="50000"/>
                </a:schemeClr>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a:t>Introduction:</a:t>
            </a:r>
          </a:p>
          <a:p>
            <a:pPr marL="0" indent="0" algn="just" fontAlgn="t">
              <a:lnSpc>
                <a:spcPct val="150000"/>
              </a:lnSpc>
              <a:spcBef>
                <a:spcPts val="0"/>
              </a:spcBef>
              <a:spcAft>
                <a:spcPts val="1000"/>
              </a:spcAft>
              <a:buSzPts val="1200"/>
              <a:buNone/>
              <a:tabLst>
                <a:tab pos="1533525" algn="l"/>
              </a:tabLst>
            </a:pPr>
            <a:r>
              <a:rPr lang="en-US" sz="1600">
                <a:latin typeface="Calibri (Body)"/>
              </a:rPr>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a:latin typeface="Calibri (Body)"/>
            </a:endParaRPr>
          </a:p>
          <a:p>
            <a:pPr algn="just"/>
            <a:endParaRPr lang="en-US" sz="1600"/>
          </a:p>
          <a:p>
            <a:pPr marL="0" indent="0" algn="just">
              <a:buNone/>
            </a:pPr>
            <a:r>
              <a:rPr lang="en-US" sz="1600" b="1"/>
              <a:t>Application Layer Security:</a:t>
            </a:r>
          </a:p>
          <a:p>
            <a:pPr marL="0" indent="0" algn="just" fontAlgn="t">
              <a:lnSpc>
                <a:spcPct val="150000"/>
              </a:lnSpc>
              <a:spcBef>
                <a:spcPts val="0"/>
              </a:spcBef>
              <a:spcAft>
                <a:spcPts val="1000"/>
              </a:spcAft>
              <a:buSzPts val="1200"/>
              <a:buNone/>
              <a:tabLst>
                <a:tab pos="1533525" algn="l"/>
              </a:tabLst>
            </a:pPr>
            <a:r>
              <a:rPr lang="en-US" sz="1600">
                <a:latin typeface="Calibri (Body)"/>
              </a:rPr>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p>
          <a:p>
            <a:pPr>
              <a:lnSpc>
                <a:spcPct val="150000"/>
              </a:lnSpc>
              <a:spcBef>
                <a:spcPts val="0"/>
              </a:spcBef>
            </a:pPr>
            <a:endParaRPr lang="en-US" sz="1600">
              <a:latin typeface="Calibri (Body)"/>
            </a:endParaRPr>
          </a:p>
        </p:txBody>
      </p:sp>
      <p:sp>
        <p:nvSpPr>
          <p:cNvPr id="6" name="Date Placeholder 5"/>
          <p:cNvSpPr>
            <a:spLocks noGrp="1"/>
          </p:cNvSpPr>
          <p:nvPr>
            <p:ph type="dt" sz="half" idx="10"/>
          </p:nvPr>
        </p:nvSpPr>
        <p:spPr/>
        <p:txBody>
          <a:bodyPr/>
          <a:lstStyle/>
          <a:p>
            <a:fld id="{0FB67261-B64B-48E2-AABB-74652CA452D2}"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4</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9CFBB2-80F7-44AA-B1EA-7B300FEB07DB}"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Web Security Risks(CO5)</a:t>
            </a:r>
            <a:endParaRPr lang="en-IN" sz="2400"/>
          </a:p>
        </p:txBody>
      </p:sp>
      <p:sp>
        <p:nvSpPr>
          <p:cNvPr id="25" name="Content Placeholder 2"/>
          <p:cNvSpPr>
            <a:spLocks noGrp="1"/>
          </p:cNvSpPr>
          <p:nvPr>
            <p:ph idx="1"/>
          </p:nvPr>
        </p:nvSpPr>
        <p:spPr>
          <a:xfrm>
            <a:off x="533400" y="1143000"/>
            <a:ext cx="8324880" cy="4525963"/>
          </a:xfrm>
        </p:spPr>
        <p:txBody>
          <a:bodyPr numCol="2">
            <a:normAutofit/>
          </a:bodyPr>
          <a:lstStyle/>
          <a:p>
            <a:pPr algn="just">
              <a:spcAft>
                <a:spcPts val="600"/>
              </a:spcAft>
            </a:pPr>
            <a:r>
              <a:rPr lang="en-US" sz="2200">
                <a:latin typeface="Calibri (Body)"/>
              </a:rPr>
              <a:t>SQL Injection</a:t>
            </a:r>
          </a:p>
          <a:p>
            <a:pPr algn="just">
              <a:spcAft>
                <a:spcPts val="600"/>
              </a:spcAft>
            </a:pPr>
            <a:r>
              <a:rPr lang="en-US" sz="2200">
                <a:latin typeface="Calibri (Body)"/>
              </a:rPr>
              <a:t> </a:t>
            </a:r>
            <a:r>
              <a:rPr lang="en-US" sz="2200">
                <a:solidFill>
                  <a:srgbClr val="00B050"/>
                </a:solidFill>
                <a:latin typeface="Calibri (Body)"/>
              </a:rPr>
              <a:t>Password Breach </a:t>
            </a:r>
          </a:p>
          <a:p>
            <a:pPr algn="just">
              <a:spcAft>
                <a:spcPts val="600"/>
              </a:spcAft>
            </a:pPr>
            <a:r>
              <a:rPr lang="en-US" sz="2200">
                <a:latin typeface="Calibri (Body)"/>
              </a:rPr>
              <a:t>Data Breach </a:t>
            </a:r>
          </a:p>
          <a:p>
            <a:pPr algn="just">
              <a:spcAft>
                <a:spcPts val="600"/>
              </a:spcAft>
            </a:pPr>
            <a:r>
              <a:rPr lang="en-US" sz="2200">
                <a:solidFill>
                  <a:srgbClr val="FFC000"/>
                </a:solidFill>
                <a:latin typeface="Calibri (Body)"/>
              </a:rPr>
              <a:t>Remote File Inclusion</a:t>
            </a:r>
          </a:p>
          <a:p>
            <a:pPr algn="just">
              <a:spcAft>
                <a:spcPts val="600"/>
              </a:spcAft>
            </a:pPr>
            <a:r>
              <a:rPr lang="en-US" sz="2200">
                <a:latin typeface="Calibri (Body)"/>
              </a:rPr>
              <a:t>Code Injection </a:t>
            </a:r>
          </a:p>
          <a:p>
            <a:pPr algn="just">
              <a:spcAft>
                <a:spcPts val="600"/>
              </a:spcAft>
            </a:pPr>
            <a:r>
              <a:rPr lang="en-US" sz="2200">
                <a:solidFill>
                  <a:srgbClr val="FFC000"/>
                </a:solidFill>
                <a:latin typeface="Calibri (Body)"/>
              </a:rPr>
              <a:t>Cross Site Scripting (XSS)</a:t>
            </a:r>
          </a:p>
          <a:p>
            <a:pPr>
              <a:spcAft>
                <a:spcPts val="600"/>
              </a:spcAft>
            </a:pPr>
            <a:r>
              <a:rPr lang="en-US" sz="2200">
                <a:solidFill>
                  <a:srgbClr val="00B050"/>
                </a:solidFill>
                <a:latin typeface="Calibri (Body)"/>
              </a:rPr>
              <a:t>Broken Authentication and Session Management</a:t>
            </a:r>
          </a:p>
          <a:p>
            <a:pPr lvl="0">
              <a:spcAft>
                <a:spcPts val="600"/>
              </a:spcAft>
            </a:pPr>
            <a:r>
              <a:rPr lang="en-US" sz="2200">
                <a:solidFill>
                  <a:srgbClr val="FF0000"/>
                </a:solidFill>
                <a:latin typeface="Calibri (Body)"/>
              </a:rPr>
              <a:t>Insecure Direct Object References</a:t>
            </a:r>
          </a:p>
          <a:p>
            <a:pPr algn="just"/>
            <a:r>
              <a:rPr lang="en-US" sz="2200">
                <a:solidFill>
                  <a:srgbClr val="00B050"/>
                </a:solidFill>
                <a:latin typeface="Calibri (Body)"/>
              </a:rPr>
              <a:t>Cross Site Request Forgery(CSRF</a:t>
            </a:r>
            <a:r>
              <a:rPr lang="en-US" sz="2200">
                <a:latin typeface="Calibri (Body)"/>
              </a:rPr>
              <a:t>)</a:t>
            </a:r>
          </a:p>
          <a:p>
            <a:pPr algn="just"/>
            <a:r>
              <a:rPr lang="en-US" sz="2200">
                <a:latin typeface="Calibri (Body)"/>
              </a:rPr>
              <a:t>Security Misconfigurations</a:t>
            </a:r>
          </a:p>
          <a:p>
            <a:pPr algn="just"/>
            <a:r>
              <a:rPr lang="en-US" sz="2200">
                <a:solidFill>
                  <a:srgbClr val="FF0000"/>
                </a:solidFill>
                <a:latin typeface="Calibri (Body)"/>
              </a:rPr>
              <a:t>Insecure Cryptographic Storage</a:t>
            </a:r>
          </a:p>
          <a:p>
            <a:pPr algn="just"/>
            <a:r>
              <a:rPr lang="en-US" sz="2200">
                <a:latin typeface="Calibri (Body)"/>
              </a:rPr>
              <a:t>Failure to Restrict URL Access</a:t>
            </a:r>
          </a:p>
          <a:p>
            <a:pPr algn="just"/>
            <a:r>
              <a:rPr lang="en-US" sz="2200">
                <a:solidFill>
                  <a:srgbClr val="FF0000"/>
                </a:solidFill>
                <a:latin typeface="Calibri (Body)"/>
              </a:rPr>
              <a:t>Insufficient Transport Layer Protection</a:t>
            </a:r>
          </a:p>
          <a:p>
            <a:pPr algn="just"/>
            <a:r>
              <a:rPr lang="en-US" sz="2200">
                <a:latin typeface="Calibri (Body)"/>
              </a:rPr>
              <a:t>Un-validated Redirects and Page Forwards</a:t>
            </a:r>
            <a:endParaRPr lang="en-IN" sz="2200">
              <a:latin typeface="Calibri (Body)"/>
            </a:endParaRPr>
          </a:p>
          <a:p>
            <a:pPr lvl="0" algn="just">
              <a:spcAft>
                <a:spcPts val="600"/>
              </a:spcAft>
            </a:pPr>
            <a:endParaRPr lang="en-US" sz="2200">
              <a:latin typeface="Calibri (Body)"/>
            </a:endParaRPr>
          </a:p>
          <a:p>
            <a:pPr algn="just">
              <a:spcAft>
                <a:spcPts val="600"/>
              </a:spcAft>
            </a:pPr>
            <a:endParaRPr lang="en-US" sz="2200">
              <a:latin typeface="Calibri (Body)"/>
            </a:endParaRPr>
          </a:p>
          <a:p>
            <a:pPr algn="just">
              <a:lnSpc>
                <a:spcPct val="150000"/>
              </a:lnSpc>
            </a:pPr>
            <a:endParaRPr lang="en-US" sz="2200">
              <a:latin typeface="Calibri (Body)"/>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C93EF5-0B56-4D36-A50E-960453C2BE6D}"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WWW policy to Avoid Risks</a:t>
            </a:r>
            <a:endParaRPr lang="en-IN" sz="2400"/>
          </a:p>
        </p:txBody>
      </p:sp>
      <p:sp>
        <p:nvSpPr>
          <p:cNvPr id="25" name="Content Placeholder 2"/>
          <p:cNvSpPr>
            <a:spLocks noGrp="1"/>
          </p:cNvSpPr>
          <p:nvPr>
            <p:ph idx="1"/>
          </p:nvPr>
        </p:nvSpPr>
        <p:spPr>
          <a:xfrm>
            <a:off x="533400" y="1143000"/>
            <a:ext cx="8253442" cy="4929206"/>
          </a:xfrm>
        </p:spPr>
        <p:txBody>
          <a:bodyPr>
            <a:normAutofit/>
          </a:bodyPr>
          <a:lstStyle/>
          <a:p>
            <a:pPr algn="just">
              <a:lnSpc>
                <a:spcPct val="150000"/>
              </a:lnSpc>
            </a:pPr>
            <a:r>
              <a:rPr lang="en-IN" sz="2200">
                <a:latin typeface="Calibri (Body)"/>
              </a:rPr>
              <a:t>No offensive or harassing material may be made available through company websites.</a:t>
            </a:r>
          </a:p>
          <a:p>
            <a:pPr algn="just">
              <a:lnSpc>
                <a:spcPct val="150000"/>
              </a:lnSpc>
            </a:pPr>
            <a:r>
              <a:rPr lang="en-IN" sz="2200">
                <a:latin typeface="Calibri (Body)"/>
              </a:rPr>
              <a:t>No personal </a:t>
            </a:r>
            <a:r>
              <a:rPr lang="en-IN" sz="2200">
                <a:solidFill>
                  <a:srgbClr val="00B050"/>
                </a:solidFill>
                <a:latin typeface="Calibri (Body)"/>
              </a:rPr>
              <a:t>commercial advertising </a:t>
            </a:r>
            <a:r>
              <a:rPr lang="en-IN" sz="2200">
                <a:latin typeface="Calibri (Body)"/>
              </a:rPr>
              <a:t>should be made available through company websites.</a:t>
            </a:r>
          </a:p>
          <a:p>
            <a:pPr algn="just">
              <a:lnSpc>
                <a:spcPct val="150000"/>
              </a:lnSpc>
            </a:pPr>
            <a:r>
              <a:rPr lang="en-IN" sz="2200">
                <a:latin typeface="Calibri (Body)"/>
              </a:rPr>
              <a:t>The personal material on or </a:t>
            </a:r>
            <a:r>
              <a:rPr lang="en-IN" sz="2200">
                <a:solidFill>
                  <a:srgbClr val="00B050"/>
                </a:solidFill>
                <a:latin typeface="Calibri (Body)"/>
              </a:rPr>
              <a:t>accessible</a:t>
            </a:r>
            <a:r>
              <a:rPr lang="en-IN" sz="2200">
                <a:latin typeface="Calibri (Body)"/>
              </a:rPr>
              <a:t> from the website should be minimal.</a:t>
            </a:r>
          </a:p>
          <a:p>
            <a:pPr algn="just">
              <a:lnSpc>
                <a:spcPct val="150000"/>
              </a:lnSpc>
            </a:pPr>
            <a:r>
              <a:rPr lang="en-IN" sz="2200">
                <a:solidFill>
                  <a:srgbClr val="00B050"/>
                </a:solidFill>
                <a:latin typeface="Calibri (Body)"/>
              </a:rPr>
              <a:t>No company confidential material should be made available</a:t>
            </a:r>
          </a:p>
          <a:p>
            <a:pPr algn="just">
              <a:lnSpc>
                <a:spcPct val="150000"/>
              </a:lnSpc>
            </a:pPr>
            <a:r>
              <a:rPr lang="en-IN" sz="2200">
                <a:latin typeface="Calibri (Body)"/>
              </a:rPr>
              <a:t>Users of an organization should not be permitted to install or run </a:t>
            </a:r>
            <a:r>
              <a:rPr lang="en-IN" sz="2200">
                <a:solidFill>
                  <a:srgbClr val="00B050"/>
                </a:solidFill>
                <a:latin typeface="Calibri (Body)"/>
              </a:rPr>
              <a:t>Web servers</a:t>
            </a:r>
          </a:p>
          <a:p>
            <a:pPr algn="just">
              <a:lnSpc>
                <a:spcPct val="150000"/>
              </a:lnSpc>
            </a:pPr>
            <a:endParaRPr lang="en-US" sz="2200">
              <a:latin typeface="Calibri (Body)"/>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01A0AB-F647-40EC-AD43-1C1017122869}"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E-mail System(CO5)</a:t>
            </a:r>
          </a:p>
        </p:txBody>
      </p:sp>
      <p:sp>
        <p:nvSpPr>
          <p:cNvPr id="25" name="Content Placeholder 2"/>
          <p:cNvSpPr>
            <a:spLocks noGrp="1"/>
          </p:cNvSpPr>
          <p:nvPr>
            <p:ph idx="1"/>
          </p:nvPr>
        </p:nvSpPr>
        <p:spPr>
          <a:xfrm>
            <a:off x="533400" y="1143000"/>
            <a:ext cx="8253442" cy="4525963"/>
          </a:xfrm>
        </p:spPr>
        <p:txBody>
          <a:bodyPr>
            <a:normAutofit/>
          </a:bodyPr>
          <a:lstStyle/>
          <a:p>
            <a:pPr algn="just">
              <a:lnSpc>
                <a:spcPct val="150000"/>
              </a:lnSpc>
            </a:pPr>
            <a:r>
              <a:rPr lang="en-IN" sz="2200">
                <a:latin typeface="Calibri (Body)"/>
              </a:rPr>
              <a:t>E-mail is the popular form of sending or exchanging information between </a:t>
            </a:r>
            <a:r>
              <a:rPr lang="en-IN" sz="2200">
                <a:solidFill>
                  <a:srgbClr val="00B050"/>
                </a:solidFill>
                <a:latin typeface="Calibri (Body)"/>
              </a:rPr>
              <a:t>two or many parties</a:t>
            </a:r>
          </a:p>
          <a:p>
            <a:pPr algn="just">
              <a:lnSpc>
                <a:spcPct val="150000"/>
              </a:lnSpc>
            </a:pPr>
            <a:endParaRPr lang="en-IN" sz="2200">
              <a:latin typeface="Calibri (Body)"/>
            </a:endParaRPr>
          </a:p>
          <a:p>
            <a:pPr algn="just">
              <a:lnSpc>
                <a:spcPct val="150000"/>
              </a:lnSpc>
            </a:pPr>
            <a:r>
              <a:rPr lang="en-IN" sz="2200">
                <a:latin typeface="Calibri (Body)"/>
              </a:rPr>
              <a:t>Despite being popular, </a:t>
            </a:r>
            <a:r>
              <a:rPr lang="en-IN" sz="2200">
                <a:solidFill>
                  <a:srgbClr val="00B050"/>
                </a:solidFill>
                <a:latin typeface="Calibri (Body)"/>
              </a:rPr>
              <a:t>malware, spam</a:t>
            </a:r>
            <a:r>
              <a:rPr lang="en-IN" sz="2200">
                <a:latin typeface="Calibri (Body)"/>
              </a:rPr>
              <a:t> and </a:t>
            </a:r>
            <a:r>
              <a:rPr lang="en-IN" sz="2200">
                <a:solidFill>
                  <a:srgbClr val="00B050"/>
                </a:solidFill>
                <a:latin typeface="Calibri (Body)"/>
              </a:rPr>
              <a:t>phishing attacks </a:t>
            </a:r>
            <a:r>
              <a:rPr lang="en-IN" sz="2200">
                <a:latin typeface="Calibri (Body)"/>
              </a:rPr>
              <a:t>are executed</a:t>
            </a:r>
          </a:p>
          <a:p>
            <a:pPr algn="just">
              <a:lnSpc>
                <a:spcPct val="150000"/>
              </a:lnSpc>
            </a:pPr>
            <a:endParaRPr lang="en-IN" sz="2200">
              <a:latin typeface="Calibri (Body)"/>
            </a:endParaRPr>
          </a:p>
          <a:p>
            <a:pPr algn="just">
              <a:lnSpc>
                <a:spcPct val="150000"/>
              </a:lnSpc>
            </a:pPr>
            <a:r>
              <a:rPr lang="en-IN" sz="2200">
                <a:latin typeface="Calibri (Body)"/>
              </a:rPr>
              <a:t>E-mail also acts the entry point for the enterprise network to gain access to their </a:t>
            </a:r>
            <a:r>
              <a:rPr lang="en-IN" sz="2200">
                <a:solidFill>
                  <a:srgbClr val="00B050"/>
                </a:solidFill>
                <a:latin typeface="Calibri (Body)"/>
              </a:rPr>
              <a:t>valuable data</a:t>
            </a:r>
            <a:endParaRPr lang="en-US" sz="2200">
              <a:solidFill>
                <a:srgbClr val="00B050"/>
              </a:solidFill>
              <a:latin typeface="Calibri (Body)"/>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323CFB-710A-4190-BFD1-A2A13931B935}"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E-mail Security</a:t>
            </a:r>
            <a:endParaRPr lang="en-IN" sz="2400"/>
          </a:p>
        </p:txBody>
      </p:sp>
      <p:sp>
        <p:nvSpPr>
          <p:cNvPr id="25" name="Content Placeholder 2"/>
          <p:cNvSpPr>
            <a:spLocks noGrp="1"/>
          </p:cNvSpPr>
          <p:nvPr>
            <p:ph idx="1"/>
          </p:nvPr>
        </p:nvSpPr>
        <p:spPr>
          <a:xfrm>
            <a:off x="285720" y="1143000"/>
            <a:ext cx="8501122" cy="4929206"/>
          </a:xfrm>
        </p:spPr>
        <p:txBody>
          <a:bodyPr>
            <a:normAutofit/>
          </a:bodyPr>
          <a:lstStyle/>
          <a:p>
            <a:pPr algn="just">
              <a:lnSpc>
                <a:spcPct val="150000"/>
              </a:lnSpc>
            </a:pPr>
            <a:r>
              <a:rPr lang="en-IN" sz="2200">
                <a:latin typeface="Calibri (Body)"/>
              </a:rPr>
              <a:t>It deals with the </a:t>
            </a:r>
            <a:r>
              <a:rPr lang="en-IN" sz="2200">
                <a:solidFill>
                  <a:srgbClr val="00B050"/>
                </a:solidFill>
                <a:latin typeface="Calibri (Body)"/>
              </a:rPr>
              <a:t>different techniques </a:t>
            </a:r>
            <a:r>
              <a:rPr lang="en-IN" sz="2200">
                <a:latin typeface="Calibri (Body)"/>
              </a:rPr>
              <a:t>to secure the information sent through email</a:t>
            </a:r>
          </a:p>
          <a:p>
            <a:pPr algn="just">
              <a:lnSpc>
                <a:spcPct val="150000"/>
              </a:lnSpc>
            </a:pPr>
            <a:endParaRPr lang="en-IN" sz="2200">
              <a:latin typeface="Calibri (Body)"/>
            </a:endParaRPr>
          </a:p>
          <a:p>
            <a:pPr algn="just">
              <a:lnSpc>
                <a:spcPct val="150000"/>
              </a:lnSpc>
            </a:pPr>
            <a:r>
              <a:rPr lang="en-IN" sz="2200">
                <a:latin typeface="Calibri (Body)"/>
              </a:rPr>
              <a:t>The e-mail accounts are prevented from </a:t>
            </a:r>
            <a:r>
              <a:rPr lang="en-IN" sz="2200">
                <a:solidFill>
                  <a:srgbClr val="00B050"/>
                </a:solidFill>
                <a:latin typeface="Calibri (Body)"/>
              </a:rPr>
              <a:t>unauthorized access</a:t>
            </a:r>
            <a:r>
              <a:rPr lang="en-IN" sz="2200">
                <a:latin typeface="Calibri (Body)"/>
              </a:rPr>
              <a:t>, loss, or compromise</a:t>
            </a:r>
          </a:p>
          <a:p>
            <a:pPr algn="just">
              <a:lnSpc>
                <a:spcPct val="150000"/>
              </a:lnSpc>
            </a:pPr>
            <a:endParaRPr lang="en-IN" sz="2200">
              <a:latin typeface="Calibri (Body)"/>
            </a:endParaRPr>
          </a:p>
          <a:p>
            <a:pPr algn="just">
              <a:lnSpc>
                <a:spcPct val="150000"/>
              </a:lnSpc>
            </a:pPr>
            <a:r>
              <a:rPr lang="en-IN" sz="2200">
                <a:latin typeface="Calibri (Body)"/>
              </a:rPr>
              <a:t>It is important to provide e-mail security as individuals and business organizations expand their extensive </a:t>
            </a:r>
            <a:r>
              <a:rPr lang="en-IN" sz="2200">
                <a:solidFill>
                  <a:srgbClr val="00B050"/>
                </a:solidFill>
                <a:latin typeface="Calibri (Body)"/>
              </a:rPr>
              <a:t>communication </a:t>
            </a:r>
            <a:r>
              <a:rPr lang="en-IN" sz="2200">
                <a:latin typeface="Calibri (Body)"/>
              </a:rPr>
              <a:t>through email</a:t>
            </a:r>
            <a:endParaRPr lang="en-US" sz="2200">
              <a:latin typeface="Calibri (Body)"/>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495E7-9B5A-4E9A-9001-CBBF6BBCC4D3}"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44</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E-mail Security</a:t>
            </a:r>
            <a:endParaRPr lang="en-IN" sz="2400"/>
          </a:p>
        </p:txBody>
      </p:sp>
      <p:pic>
        <p:nvPicPr>
          <p:cNvPr id="1026" name="Picture 2"/>
          <p:cNvPicPr>
            <a:picLocks noChangeAspect="1" noChangeArrowheads="1"/>
          </p:cNvPicPr>
          <p:nvPr/>
        </p:nvPicPr>
        <p:blipFill>
          <a:blip r:embed="rId2"/>
          <a:srcRect/>
          <a:stretch>
            <a:fillRect/>
          </a:stretch>
        </p:blipFill>
        <p:spPr bwMode="auto">
          <a:xfrm>
            <a:off x="357158" y="1000108"/>
            <a:ext cx="8001056" cy="4674238"/>
          </a:xfrm>
          <a:prstGeom prst="rect">
            <a:avLst/>
          </a:prstGeom>
          <a:noFill/>
          <a:ln w="9525">
            <a:noFill/>
            <a:miter lim="800000"/>
            <a:headEnd/>
            <a:tailEnd/>
          </a:ln>
          <a:effectLst/>
        </p:spPr>
      </p:pic>
      <p:sp>
        <p:nvSpPr>
          <p:cNvPr id="10" name="Rectangle 9"/>
          <p:cNvSpPr/>
          <p:nvPr/>
        </p:nvSpPr>
        <p:spPr>
          <a:xfrm>
            <a:off x="785786" y="5572140"/>
            <a:ext cx="1928733" cy="369332"/>
          </a:xfrm>
          <a:prstGeom prst="rect">
            <a:avLst/>
          </a:prstGeom>
        </p:spPr>
        <p:txBody>
          <a:bodyPr wrap="none">
            <a:spAutoFit/>
          </a:bodyPr>
          <a:lstStyle/>
          <a:p>
            <a:r>
              <a:rPr lang="en-IN">
                <a:solidFill>
                  <a:schemeClr val="bg1">
                    <a:lumMod val="50000"/>
                  </a:schemeClr>
                </a:solidFill>
                <a:latin typeface="Calibri (Body)"/>
              </a:rPr>
              <a:t>Source: Swayam</a:t>
            </a:r>
            <a:endParaRPr lang="en-IN">
              <a:solidFill>
                <a:schemeClr val="bg1">
                  <a:lumMod val="50000"/>
                </a:schemeClr>
              </a:solidFill>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CDACAC-3529-47D0-A520-58FAB4F86C3D}"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45</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Need for E-mail Security</a:t>
            </a:r>
            <a:endParaRPr lang="en-IN" sz="2400"/>
          </a:p>
        </p:txBody>
      </p:sp>
      <p:sp>
        <p:nvSpPr>
          <p:cNvPr id="9" name="Content Placeholder 2"/>
          <p:cNvSpPr>
            <a:spLocks noGrp="1"/>
          </p:cNvSpPr>
          <p:nvPr>
            <p:ph idx="1"/>
          </p:nvPr>
        </p:nvSpPr>
        <p:spPr>
          <a:xfrm>
            <a:off x="533400" y="1143000"/>
            <a:ext cx="8253442" cy="4525963"/>
          </a:xfrm>
        </p:spPr>
        <p:txBody>
          <a:bodyPr>
            <a:normAutofit/>
          </a:bodyPr>
          <a:lstStyle/>
          <a:p>
            <a:pPr algn="just">
              <a:lnSpc>
                <a:spcPct val="150000"/>
              </a:lnSpc>
              <a:spcAft>
                <a:spcPts val="1800"/>
              </a:spcAft>
            </a:pPr>
            <a:r>
              <a:rPr lang="en-IN" sz="2200">
                <a:latin typeface="Calibri (Body)"/>
              </a:rPr>
              <a:t>Every organisation must employ e-mail administrators responsible in providing </a:t>
            </a:r>
            <a:r>
              <a:rPr lang="en-IN" sz="2200">
                <a:solidFill>
                  <a:srgbClr val="00B050"/>
                </a:solidFill>
                <a:latin typeface="Calibri (Body)"/>
              </a:rPr>
              <a:t>security to the e-mail system</a:t>
            </a:r>
          </a:p>
          <a:p>
            <a:pPr algn="just">
              <a:lnSpc>
                <a:spcPct val="150000"/>
              </a:lnSpc>
              <a:spcAft>
                <a:spcPts val="1800"/>
              </a:spcAft>
            </a:pPr>
            <a:r>
              <a:rPr lang="en-IN" sz="2200">
                <a:latin typeface="Calibri (Body)"/>
              </a:rPr>
              <a:t>It is important to provide e-mail security as individuals and business organizations expand their extensive communications through e-mail</a:t>
            </a:r>
          </a:p>
          <a:p>
            <a:pPr algn="just">
              <a:lnSpc>
                <a:spcPct val="150000"/>
              </a:lnSpc>
              <a:spcAft>
                <a:spcPts val="1800"/>
              </a:spcAft>
            </a:pPr>
            <a:r>
              <a:rPr lang="en-IN" sz="2200">
                <a:latin typeface="Calibri (Body)"/>
              </a:rPr>
              <a:t>Hence E-mail messages </a:t>
            </a:r>
            <a:r>
              <a:rPr lang="en-IN" sz="2200">
                <a:solidFill>
                  <a:srgbClr val="00B050"/>
                </a:solidFill>
                <a:latin typeface="Calibri (Body)"/>
              </a:rPr>
              <a:t>must be secured </a:t>
            </a:r>
            <a:r>
              <a:rPr lang="en-IN" sz="2200">
                <a:latin typeface="Calibri (Body)"/>
              </a:rPr>
              <a:t>as they are delivered and received across un-trusted networks</a:t>
            </a:r>
            <a:endParaRPr lang="en-US" sz="2200">
              <a:latin typeface="Calibri (Body)"/>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D8848B-97B8-42CD-BB8A-1E01B0636E59}"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46</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Importance of E-mail Security</a:t>
            </a:r>
            <a:endParaRPr lang="en-IN" sz="2400"/>
          </a:p>
        </p:txBody>
      </p:sp>
      <p:sp>
        <p:nvSpPr>
          <p:cNvPr id="9" name="Content Placeholder 2"/>
          <p:cNvSpPr>
            <a:spLocks noGrp="1"/>
          </p:cNvSpPr>
          <p:nvPr>
            <p:ph idx="1"/>
          </p:nvPr>
        </p:nvSpPr>
        <p:spPr>
          <a:xfrm>
            <a:off x="533400" y="1143000"/>
            <a:ext cx="8253442" cy="4525963"/>
          </a:xfrm>
        </p:spPr>
        <p:txBody>
          <a:bodyPr>
            <a:normAutofit/>
          </a:bodyPr>
          <a:lstStyle/>
          <a:p>
            <a:pPr algn="just">
              <a:lnSpc>
                <a:spcPct val="150000"/>
              </a:lnSpc>
              <a:spcAft>
                <a:spcPts val="1200"/>
              </a:spcAft>
            </a:pPr>
            <a:r>
              <a:rPr lang="en-IN" sz="2200">
                <a:latin typeface="Calibri (Body)"/>
              </a:rPr>
              <a:t>It provides security over external networks security i.e., outside the organization’s boundary</a:t>
            </a:r>
          </a:p>
          <a:p>
            <a:pPr algn="just">
              <a:lnSpc>
                <a:spcPct val="150000"/>
              </a:lnSpc>
              <a:spcAft>
                <a:spcPts val="1200"/>
              </a:spcAft>
            </a:pPr>
            <a:r>
              <a:rPr lang="en-IN" sz="2200">
                <a:latin typeface="Calibri (Body)"/>
              </a:rPr>
              <a:t>It maintains the </a:t>
            </a:r>
            <a:r>
              <a:rPr lang="en-IN" sz="2200">
                <a:solidFill>
                  <a:schemeClr val="accent2">
                    <a:lumMod val="75000"/>
                  </a:schemeClr>
                </a:solidFill>
                <a:latin typeface="Calibri (Body)"/>
              </a:rPr>
              <a:t>CIA of information </a:t>
            </a:r>
            <a:r>
              <a:rPr lang="en-IN" sz="2200">
                <a:latin typeface="Calibri (Body)"/>
              </a:rPr>
              <a:t>transferred through e-mail</a:t>
            </a:r>
          </a:p>
          <a:p>
            <a:pPr algn="just">
              <a:lnSpc>
                <a:spcPct val="150000"/>
              </a:lnSpc>
              <a:spcAft>
                <a:spcPts val="1200"/>
              </a:spcAft>
            </a:pPr>
            <a:r>
              <a:rPr lang="en-IN" sz="2200">
                <a:latin typeface="Calibri (Body)"/>
              </a:rPr>
              <a:t>It provides implementation of good management system planning by </a:t>
            </a:r>
            <a:r>
              <a:rPr lang="en-IN" sz="2200">
                <a:solidFill>
                  <a:schemeClr val="accent2">
                    <a:lumMod val="75000"/>
                  </a:schemeClr>
                </a:solidFill>
                <a:latin typeface="Calibri (Body)"/>
              </a:rPr>
              <a:t>continuous monitoring</a:t>
            </a:r>
          </a:p>
          <a:p>
            <a:pPr algn="just">
              <a:lnSpc>
                <a:spcPct val="150000"/>
              </a:lnSpc>
              <a:spcAft>
                <a:spcPts val="1200"/>
              </a:spcAft>
            </a:pPr>
            <a:r>
              <a:rPr lang="en-IN" sz="2200">
                <a:latin typeface="Calibri (Body)"/>
              </a:rPr>
              <a:t>It also maintains the </a:t>
            </a:r>
            <a:r>
              <a:rPr lang="en-IN" sz="2200">
                <a:solidFill>
                  <a:schemeClr val="accent2">
                    <a:lumMod val="75000"/>
                  </a:schemeClr>
                </a:solidFill>
                <a:latin typeface="Calibri (Body)"/>
              </a:rPr>
              <a:t>effectiveness</a:t>
            </a:r>
            <a:r>
              <a:rPr lang="en-IN" sz="2200">
                <a:latin typeface="Calibri (Body)"/>
              </a:rPr>
              <a:t> of the e-mail system and IT infrastructure</a:t>
            </a:r>
            <a:endParaRPr lang="en-US" sz="2200">
              <a:latin typeface="Calibri (Body)"/>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3AEA0E-CF4C-4162-BDC5-2B4EB9142049}"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47</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Common Threats to e-mail security</a:t>
            </a:r>
            <a:endParaRPr lang="en-IN" sz="2400"/>
          </a:p>
        </p:txBody>
      </p:sp>
      <p:pic>
        <p:nvPicPr>
          <p:cNvPr id="2050" name="Picture 2"/>
          <p:cNvPicPr>
            <a:picLocks noChangeAspect="1" noChangeArrowheads="1"/>
          </p:cNvPicPr>
          <p:nvPr/>
        </p:nvPicPr>
        <p:blipFill>
          <a:blip r:embed="rId2"/>
          <a:srcRect/>
          <a:stretch>
            <a:fillRect/>
          </a:stretch>
        </p:blipFill>
        <p:spPr bwMode="auto">
          <a:xfrm>
            <a:off x="642909" y="1142984"/>
            <a:ext cx="7919213" cy="4714908"/>
          </a:xfrm>
          <a:prstGeom prst="rect">
            <a:avLst/>
          </a:prstGeom>
          <a:noFill/>
          <a:ln w="9525">
            <a:noFill/>
            <a:miter lim="800000"/>
            <a:headEnd/>
            <a:tailEnd/>
          </a:ln>
          <a:effectLst/>
        </p:spPr>
      </p:pic>
      <p:sp>
        <p:nvSpPr>
          <p:cNvPr id="9" name="Rectangle 8"/>
          <p:cNvSpPr/>
          <p:nvPr/>
        </p:nvSpPr>
        <p:spPr>
          <a:xfrm>
            <a:off x="642910" y="5715016"/>
            <a:ext cx="1954381" cy="369332"/>
          </a:xfrm>
          <a:prstGeom prst="rect">
            <a:avLst/>
          </a:prstGeom>
        </p:spPr>
        <p:txBody>
          <a:bodyPr wrap="none">
            <a:spAutoFit/>
          </a:bodyPr>
          <a:lstStyle/>
          <a:p>
            <a:r>
              <a:rPr lang="en-IN">
                <a:solidFill>
                  <a:schemeClr val="bg1">
                    <a:lumMod val="50000"/>
                  </a:schemeClr>
                </a:solidFill>
                <a:latin typeface="Calibri (Body)"/>
              </a:rPr>
              <a:t>Source: swayam </a:t>
            </a:r>
            <a:endParaRPr lang="en-IN">
              <a:solidFill>
                <a:schemeClr val="bg1">
                  <a:lumMod val="50000"/>
                </a:schemeClr>
              </a:solidFill>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B879EC-8EF4-4862-9212-FED5A6860121}"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48</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E-mail Security Policy(CO5)</a:t>
            </a:r>
            <a:endParaRPr lang="en-IN" sz="2400"/>
          </a:p>
        </p:txBody>
      </p:sp>
      <p:sp>
        <p:nvSpPr>
          <p:cNvPr id="9" name="Content Placeholder 2"/>
          <p:cNvSpPr>
            <a:spLocks noGrp="1"/>
          </p:cNvSpPr>
          <p:nvPr>
            <p:ph idx="1"/>
          </p:nvPr>
        </p:nvSpPr>
        <p:spPr>
          <a:xfrm>
            <a:off x="533400" y="1143000"/>
            <a:ext cx="8253442" cy="4525963"/>
          </a:xfrm>
        </p:spPr>
        <p:txBody>
          <a:bodyPr>
            <a:noAutofit/>
          </a:bodyPr>
          <a:lstStyle/>
          <a:p>
            <a:pPr algn="just">
              <a:spcAft>
                <a:spcPts val="2400"/>
              </a:spcAft>
              <a:buNone/>
            </a:pPr>
            <a:r>
              <a:rPr lang="en-IN" sz="2200">
                <a:latin typeface="Calibri (Body)"/>
              </a:rPr>
              <a:t>An organization can include the following “Ten Commandments of E-mail” while developing an e-mail policy:</a:t>
            </a:r>
          </a:p>
          <a:p>
            <a:pPr marL="457200" indent="-457200" algn="just">
              <a:spcAft>
                <a:spcPts val="2400"/>
              </a:spcAft>
              <a:buAutoNum type="arabicPeriod"/>
            </a:pPr>
            <a:r>
              <a:rPr lang="en-IN" sz="2200">
                <a:latin typeface="Calibri (Body)"/>
              </a:rPr>
              <a:t>You will [may be replaced may be complicated by readers] demonstrate the same respect that gives to </a:t>
            </a:r>
            <a:r>
              <a:rPr lang="en-IN" sz="2200">
                <a:solidFill>
                  <a:schemeClr val="accent2">
                    <a:lumMod val="75000"/>
                  </a:schemeClr>
                </a:solidFill>
                <a:latin typeface="Calibri (Body)"/>
              </a:rPr>
              <a:t>verbal communications.</a:t>
            </a:r>
          </a:p>
          <a:p>
            <a:pPr marL="457200" indent="-457200" algn="just">
              <a:spcAft>
                <a:spcPts val="2400"/>
              </a:spcAft>
              <a:buAutoNum type="arabicPeriod"/>
            </a:pPr>
            <a:r>
              <a:rPr lang="en-IN" sz="2200">
                <a:latin typeface="Calibri (Body)"/>
              </a:rPr>
              <a:t>You will check the spelling, the grammar, and read own message thrice </a:t>
            </a:r>
            <a:r>
              <a:rPr lang="en-IN" sz="2200">
                <a:solidFill>
                  <a:schemeClr val="accent2">
                    <a:lumMod val="75000"/>
                  </a:schemeClr>
                </a:solidFill>
                <a:latin typeface="Calibri (Body)"/>
              </a:rPr>
              <a:t>before you send it.</a:t>
            </a:r>
          </a:p>
          <a:p>
            <a:pPr marL="457200" indent="-457200" algn="just">
              <a:spcAft>
                <a:spcPts val="2400"/>
              </a:spcAft>
              <a:buFont typeface="Arial" panose="020B0604020202020204" pitchFamily="34" charset="0"/>
              <a:buAutoNum type="arabicPeriod"/>
            </a:pPr>
            <a:r>
              <a:rPr lang="en-IN" sz="2200">
                <a:latin typeface="Calibri (Body)"/>
              </a:rPr>
              <a:t>You will </a:t>
            </a:r>
            <a:r>
              <a:rPr lang="en-IN" sz="2200">
                <a:solidFill>
                  <a:schemeClr val="accent2">
                    <a:lumMod val="75000"/>
                  </a:schemeClr>
                </a:solidFill>
                <a:latin typeface="Calibri (Body)"/>
              </a:rPr>
              <a:t>not forward </a:t>
            </a:r>
            <a:r>
              <a:rPr lang="en-IN" sz="2200">
                <a:latin typeface="Calibri (Body)"/>
              </a:rPr>
              <a:t>any chain letter.</a:t>
            </a:r>
          </a:p>
          <a:p>
            <a:pPr marL="457200" indent="-457200" algn="just">
              <a:spcAft>
                <a:spcPts val="2400"/>
              </a:spcAft>
              <a:buNone/>
            </a:pPr>
            <a:endParaRPr lang="en-IN" sz="2200">
              <a:latin typeface="Calibri (Body)"/>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576CFF-37D3-4403-9445-DA3D9433CD3F}"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49</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E-mail Security Policy</a:t>
            </a:r>
            <a:endParaRPr lang="en-IN" sz="2400"/>
          </a:p>
        </p:txBody>
      </p:sp>
      <p:sp>
        <p:nvSpPr>
          <p:cNvPr id="9" name="Content Placeholder 2"/>
          <p:cNvSpPr>
            <a:spLocks noGrp="1"/>
          </p:cNvSpPr>
          <p:nvPr>
            <p:ph idx="1"/>
          </p:nvPr>
        </p:nvSpPr>
        <p:spPr>
          <a:xfrm>
            <a:off x="533400" y="1143000"/>
            <a:ext cx="8253442" cy="4525963"/>
          </a:xfrm>
        </p:spPr>
        <p:txBody>
          <a:bodyPr>
            <a:noAutofit/>
          </a:bodyPr>
          <a:lstStyle/>
          <a:p>
            <a:pPr marL="457200" indent="-457200" algn="just">
              <a:spcAft>
                <a:spcPts val="2400"/>
              </a:spcAft>
              <a:buFont typeface="+mj-lt"/>
              <a:buAutoNum type="arabicPeriod" startAt="4"/>
            </a:pPr>
            <a:r>
              <a:rPr lang="en-IN" sz="2200">
                <a:latin typeface="Calibri (Body)"/>
              </a:rPr>
              <a:t>You will not transmit unsolicited mass e-mail </a:t>
            </a:r>
            <a:r>
              <a:rPr lang="en-IN" sz="2200">
                <a:solidFill>
                  <a:schemeClr val="accent2">
                    <a:lumMod val="75000"/>
                  </a:schemeClr>
                </a:solidFill>
                <a:latin typeface="Calibri (Body)"/>
              </a:rPr>
              <a:t>(spam)</a:t>
            </a:r>
            <a:r>
              <a:rPr lang="en-IN" sz="2200">
                <a:solidFill>
                  <a:srgbClr val="FFC000"/>
                </a:solidFill>
                <a:latin typeface="Calibri (Body)"/>
              </a:rPr>
              <a:t> </a:t>
            </a:r>
            <a:r>
              <a:rPr lang="en-IN" sz="2200">
                <a:latin typeface="Calibri (Body)"/>
              </a:rPr>
              <a:t>to anyone.</a:t>
            </a:r>
          </a:p>
          <a:p>
            <a:pPr marL="457200" indent="-457200" algn="just">
              <a:spcAft>
                <a:spcPts val="2400"/>
              </a:spcAft>
              <a:buFont typeface="+mj-lt"/>
              <a:buAutoNum type="arabicPeriod" startAt="4"/>
            </a:pPr>
            <a:r>
              <a:rPr lang="en-IN" sz="2200">
                <a:latin typeface="Calibri (Body)"/>
              </a:rPr>
              <a:t>You will not send messages that are </a:t>
            </a:r>
            <a:r>
              <a:rPr lang="en-IN" sz="2200">
                <a:solidFill>
                  <a:schemeClr val="accent2">
                    <a:lumMod val="75000"/>
                  </a:schemeClr>
                </a:solidFill>
                <a:latin typeface="Calibri (Body)"/>
              </a:rPr>
              <a:t>hateful, harassing, </a:t>
            </a:r>
            <a:r>
              <a:rPr lang="en-IN" sz="2200">
                <a:latin typeface="Calibri (Body)"/>
              </a:rPr>
              <a:t>or </a:t>
            </a:r>
            <a:r>
              <a:rPr lang="en-IN" sz="2200">
                <a:solidFill>
                  <a:schemeClr val="accent2">
                    <a:lumMod val="75000"/>
                  </a:schemeClr>
                </a:solidFill>
                <a:latin typeface="Calibri (Body)"/>
              </a:rPr>
              <a:t>threatening </a:t>
            </a:r>
            <a:r>
              <a:rPr lang="en-IN" sz="2200">
                <a:latin typeface="Calibri (Body)"/>
              </a:rPr>
              <a:t>unto fellow users.</a:t>
            </a:r>
          </a:p>
          <a:p>
            <a:pPr marL="457200" indent="-457200" algn="just">
              <a:spcAft>
                <a:spcPts val="2400"/>
              </a:spcAft>
              <a:buFont typeface="+mj-lt"/>
              <a:buAutoNum type="arabicPeriod" startAt="4"/>
            </a:pPr>
            <a:r>
              <a:rPr lang="en-IN" sz="2200">
                <a:latin typeface="Calibri (Body)"/>
              </a:rPr>
              <a:t>You will not send any message that supports illegal or unethical activities.</a:t>
            </a:r>
          </a:p>
          <a:p>
            <a:pPr marL="457200" indent="-457200" algn="just">
              <a:spcAft>
                <a:spcPts val="2400"/>
              </a:spcAft>
              <a:buFont typeface="+mj-lt"/>
              <a:buAutoNum type="arabicPeriod" startAt="4"/>
            </a:pPr>
            <a:r>
              <a:rPr lang="en-IN" sz="2200">
                <a:latin typeface="Calibri (Body)"/>
              </a:rPr>
              <a:t>You will remember that e-mail is the electronic equivalent of a post card and will not be used to transmit </a:t>
            </a:r>
            <a:r>
              <a:rPr lang="en-IN" sz="2200">
                <a:solidFill>
                  <a:schemeClr val="accent2">
                    <a:lumMod val="75000"/>
                  </a:schemeClr>
                </a:solidFill>
                <a:latin typeface="Calibri (Body)"/>
              </a:rPr>
              <a:t>sensitive information.</a:t>
            </a:r>
          </a:p>
          <a:p>
            <a:pPr marL="457200" indent="-457200" algn="just">
              <a:spcAft>
                <a:spcPts val="1200"/>
              </a:spcAft>
              <a:buNone/>
            </a:pPr>
            <a:endParaRPr lang="en-IN" sz="2200">
              <a:latin typeface="Calibri (Body)"/>
            </a:endParaRPr>
          </a:p>
          <a:p>
            <a:pPr marL="457200" indent="-457200" algn="just">
              <a:buNone/>
            </a:pPr>
            <a:endParaRPr lang="en-IN" sz="2200">
              <a:latin typeface="Calibri (Body)"/>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a:latin typeface="Calibri (Body)"/>
                <a:cs typeface="Times New Roman" panose="02020603050405020304" pitchFamily="18" charset="0"/>
              </a:rPr>
              <a:t>Secure System Development: </a:t>
            </a:r>
          </a:p>
          <a:p>
            <a:pPr marL="0" indent="0" algn="just" fontAlgn="t">
              <a:lnSpc>
                <a:spcPct val="150000"/>
              </a:lnSpc>
              <a:spcBef>
                <a:spcPts val="0"/>
              </a:spcBef>
              <a:spcAft>
                <a:spcPts val="1000"/>
              </a:spcAft>
              <a:buSzPts val="1200"/>
              <a:buNone/>
              <a:tabLst>
                <a:tab pos="1533525" algn="l"/>
              </a:tabLst>
            </a:pPr>
            <a:r>
              <a:rPr lang="en-US" sz="1600">
                <a:latin typeface="Calibri (Body)"/>
                <a:cs typeface="Times New Roman" panose="02020603050405020304" pitchFamily="18" charset="0"/>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p>
          <a:p>
            <a:pPr marL="0" indent="0" algn="just">
              <a:buNone/>
            </a:pPr>
            <a:r>
              <a:rPr lang="en-US" sz="1600" b="1">
                <a:latin typeface="Calibri (Body)"/>
                <a:cs typeface="Times New Roman" panose="02020603050405020304" pitchFamily="18" charset="0"/>
              </a:rPr>
              <a:t>Cryptography and Network Security: </a:t>
            </a:r>
          </a:p>
          <a:p>
            <a:pPr algn="just" fontAlgn="t">
              <a:lnSpc>
                <a:spcPct val="150000"/>
              </a:lnSpc>
              <a:spcBef>
                <a:spcPts val="0"/>
              </a:spcBef>
              <a:spcAft>
                <a:spcPts val="1000"/>
              </a:spcAft>
              <a:buSzPts val="1200"/>
              <a:tabLst>
                <a:tab pos="1533525" algn="l"/>
              </a:tabLst>
            </a:pPr>
            <a:r>
              <a:rPr lang="en-US" sz="1600">
                <a:latin typeface="Calibri (Body)"/>
                <a:cs typeface="Times New Roman" panose="02020603050405020304" pitchFamily="18" charset="0"/>
              </a:rPr>
              <a:t>Public key cryptography: RSA Public Key Crypto with implementation in Python, Digital Signature Hash Functions, Public Key Distribution.</a:t>
            </a:r>
            <a:endParaRPr lang="en-IN" sz="1600">
              <a:latin typeface="Calibri (Body)"/>
              <a:cs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a:latin typeface="Calibri (Body)"/>
                <a:cs typeface="Times New Roman" panose="02020603050405020304" pitchFamily="18" charset="0"/>
              </a:rPr>
              <a:t>Symmetric key cryptography: DES (Data Encryption Standard), AES (Advanced Encryption Standard), Secure hash algorithm (SHA-1).</a:t>
            </a:r>
            <a:endParaRPr lang="en-IN" sz="1600">
              <a:latin typeface="Calibri (Body)"/>
              <a:cs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a:latin typeface="Calibri (Body)"/>
                <a:cs typeface="Times New Roman" panose="02020603050405020304" pitchFamily="18" charset="0"/>
              </a:rPr>
              <a:t>Real World Protocols: Basic Terminologies, VPN, Email Security Certificates, Transport Layer Security, TLS, IP security, DNS Security.</a:t>
            </a:r>
          </a:p>
          <a:p>
            <a:pPr>
              <a:lnSpc>
                <a:spcPct val="150000"/>
              </a:lnSpc>
              <a:spcBef>
                <a:spcPts val="0"/>
              </a:spcBef>
            </a:pPr>
            <a:endParaRPr lang="en-US" sz="1600">
              <a:latin typeface="Calibri (Body)"/>
            </a:endParaRPr>
          </a:p>
        </p:txBody>
      </p:sp>
      <p:sp>
        <p:nvSpPr>
          <p:cNvPr id="6" name="Date Placeholder 5"/>
          <p:cNvSpPr>
            <a:spLocks noGrp="1"/>
          </p:cNvSpPr>
          <p:nvPr>
            <p:ph type="dt" sz="half" idx="10"/>
          </p:nvPr>
        </p:nvSpPr>
        <p:spPr/>
        <p:txBody>
          <a:bodyPr/>
          <a:lstStyle/>
          <a:p>
            <a:fld id="{EAD063A7-9037-4DB7-BF85-C317A3447B5E}"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5</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CED740-616C-42A0-9A57-29A5435FC314}"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50</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E-mail Security Policy</a:t>
            </a:r>
            <a:endParaRPr lang="en-IN" sz="2400"/>
          </a:p>
        </p:txBody>
      </p:sp>
      <p:sp>
        <p:nvSpPr>
          <p:cNvPr id="9" name="Content Placeholder 2"/>
          <p:cNvSpPr>
            <a:spLocks noGrp="1"/>
          </p:cNvSpPr>
          <p:nvPr>
            <p:ph idx="1"/>
          </p:nvPr>
        </p:nvSpPr>
        <p:spPr>
          <a:xfrm>
            <a:off x="533400" y="1143000"/>
            <a:ext cx="8253442" cy="4525963"/>
          </a:xfrm>
        </p:spPr>
        <p:txBody>
          <a:bodyPr>
            <a:noAutofit/>
          </a:bodyPr>
          <a:lstStyle/>
          <a:p>
            <a:pPr marL="457200" indent="-457200" algn="just">
              <a:spcAft>
                <a:spcPts val="2400"/>
              </a:spcAft>
              <a:buFont typeface="+mj-lt"/>
              <a:buAutoNum type="arabicPeriod" startAt="8"/>
            </a:pPr>
            <a:r>
              <a:rPr lang="en-IN" sz="2200">
                <a:latin typeface="Calibri (Body)"/>
              </a:rPr>
              <a:t>You will </a:t>
            </a:r>
            <a:r>
              <a:rPr lang="en-IN" sz="2200">
                <a:solidFill>
                  <a:schemeClr val="accent2">
                    <a:lumMod val="75000"/>
                  </a:schemeClr>
                </a:solidFill>
                <a:latin typeface="Calibri (Body)"/>
              </a:rPr>
              <a:t>not use email broadcasting </a:t>
            </a:r>
            <a:r>
              <a:rPr lang="en-IN" sz="2200">
                <a:latin typeface="Calibri (Body)"/>
              </a:rPr>
              <a:t>facilities except for making appropriate announcements.</a:t>
            </a:r>
          </a:p>
          <a:p>
            <a:pPr marL="457200" indent="-457200" algn="just">
              <a:spcAft>
                <a:spcPts val="2400"/>
              </a:spcAft>
              <a:buFont typeface="+mj-lt"/>
              <a:buAutoNum type="arabicPeriod" startAt="8"/>
            </a:pPr>
            <a:endParaRPr lang="en-IN" sz="2200">
              <a:latin typeface="Calibri (Body)"/>
            </a:endParaRPr>
          </a:p>
          <a:p>
            <a:pPr marL="457200" indent="-457200" algn="just">
              <a:spcAft>
                <a:spcPts val="2400"/>
              </a:spcAft>
              <a:buFont typeface="+mj-lt"/>
              <a:buAutoNum type="arabicPeriod" startAt="9"/>
            </a:pPr>
            <a:r>
              <a:rPr lang="en-IN" sz="2200">
                <a:latin typeface="Calibri (Body)"/>
              </a:rPr>
              <a:t>You will keep personal email use to</a:t>
            </a:r>
            <a:r>
              <a:rPr lang="en-IN" sz="2200">
                <a:solidFill>
                  <a:schemeClr val="accent2">
                    <a:lumMod val="75000"/>
                  </a:schemeClr>
                </a:solidFill>
                <a:latin typeface="Calibri (Body)"/>
              </a:rPr>
              <a:t> a minimum</a:t>
            </a:r>
            <a:r>
              <a:rPr lang="en-IN" sz="2200">
                <a:solidFill>
                  <a:srgbClr val="FFC000"/>
                </a:solidFill>
                <a:latin typeface="Calibri (Body)"/>
              </a:rPr>
              <a:t>.</a:t>
            </a:r>
          </a:p>
          <a:p>
            <a:pPr marL="457200" indent="-457200" algn="just">
              <a:spcAft>
                <a:spcPts val="2400"/>
              </a:spcAft>
              <a:buNone/>
            </a:pPr>
            <a:endParaRPr lang="en-IN" sz="2200">
              <a:latin typeface="Calibri (Body)"/>
            </a:endParaRPr>
          </a:p>
          <a:p>
            <a:pPr marL="457200" indent="-457200" algn="just">
              <a:spcAft>
                <a:spcPts val="2400"/>
              </a:spcAft>
              <a:buFont typeface="+mj-lt"/>
              <a:buAutoNum type="arabicPeriod" startAt="9"/>
            </a:pPr>
            <a:r>
              <a:rPr lang="en-IN" sz="2200">
                <a:latin typeface="Calibri (Body)"/>
              </a:rPr>
              <a:t>You will keep </a:t>
            </a:r>
            <a:r>
              <a:rPr lang="en-IN" sz="2200">
                <a:solidFill>
                  <a:schemeClr val="accent2">
                    <a:lumMod val="75000"/>
                  </a:schemeClr>
                </a:solidFill>
                <a:latin typeface="Calibri (Body)"/>
              </a:rPr>
              <a:t>policies and procedures secrete </a:t>
            </a:r>
            <a:r>
              <a:rPr lang="en-IN" sz="2200">
                <a:latin typeface="Calibri (Body)"/>
              </a:rPr>
              <a:t>and help administrators protect them from abusers.</a:t>
            </a:r>
          </a:p>
          <a:p>
            <a:pPr marL="457200" indent="-457200" algn="just">
              <a:spcAft>
                <a:spcPts val="2400"/>
              </a:spcAft>
              <a:buNone/>
            </a:pPr>
            <a:endParaRPr lang="en-IN" sz="2200">
              <a:latin typeface="Calibri (Body)"/>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a:bodyPr>
          <a:lstStyle/>
          <a:p>
            <a:pPr marL="0" indent="0" algn="ctr">
              <a:spcBef>
                <a:spcPct val="0"/>
              </a:spcBef>
              <a:buNone/>
              <a:defRPr/>
            </a:pPr>
            <a:r>
              <a:rPr lang="en-US" sz="3000">
                <a:solidFill>
                  <a:schemeClr val="dk1"/>
                </a:solidFill>
              </a:rPr>
              <a:t>Policy Revaluation Process-Corporate Policies-Sample Security Policies</a:t>
            </a:r>
            <a:endParaRPr lang="en-IN" sz="3000">
              <a:solidFill>
                <a:schemeClr val="dk1"/>
              </a:solidFill>
            </a:endParaRPr>
          </a:p>
          <a:p>
            <a:pPr>
              <a:lnSpc>
                <a:spcPct val="150000"/>
              </a:lnSpc>
              <a:spcBef>
                <a:spcPts val="0"/>
              </a:spcBef>
              <a:buNone/>
            </a:pPr>
            <a:endParaRPr lang="en-US" sz="3000">
              <a:solidFill>
                <a:schemeClr val="dk1"/>
              </a:solidFill>
            </a:endParaRPr>
          </a:p>
        </p:txBody>
      </p:sp>
      <p:sp>
        <p:nvSpPr>
          <p:cNvPr id="6" name="Date Placeholder 5"/>
          <p:cNvSpPr>
            <a:spLocks noGrp="1"/>
          </p:cNvSpPr>
          <p:nvPr>
            <p:ph type="dt" sz="half" idx="10"/>
          </p:nvPr>
        </p:nvSpPr>
        <p:spPr/>
        <p:txBody>
          <a:bodyPr/>
          <a:lstStyle/>
          <a:p>
            <a:fld id="{171050C7-A52A-4F94-A766-B19B7E049F81}"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51</a:t>
            </a:fld>
            <a:endParaRPr lang="en-US"/>
          </a:p>
        </p:txBody>
      </p:sp>
      <p:sp>
        <p:nvSpPr>
          <p:cNvPr id="8" name="Title 1"/>
          <p:cNvSpPr txBox="1"/>
          <p:nvPr/>
        </p:nvSpPr>
        <p:spPr>
          <a:xfrm>
            <a:off x="1371600" y="1"/>
            <a:ext cx="77724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spcBef>
                <a:spcPct val="0"/>
              </a:spcBef>
              <a:buNone/>
              <a:defRPr/>
            </a:pPr>
            <a:r>
              <a:rPr lang="en-US" sz="3000">
                <a:solidFill>
                  <a:schemeClr val="dk1"/>
                </a:solidFill>
              </a:rPr>
              <a:t>Policy Revaluation Process</a:t>
            </a:r>
            <a:endParaRPr lang="en-IN" sz="3000">
              <a:solidFill>
                <a:schemeClr val="dk1"/>
              </a:solidFill>
            </a:endParaRPr>
          </a:p>
          <a:p>
            <a:pPr lvl="0" algn="ctr">
              <a:spcBef>
                <a:spcPct val="0"/>
              </a:spcBef>
              <a:defRPr/>
            </a:pPr>
            <a:r>
              <a:rPr lang="en-US" sz="3000"/>
              <a:t>(CO5)</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2400" b="1">
                <a:latin typeface="Calibri (Body)"/>
                <a:cs typeface="Times New Roman" panose="02020603050405020304" pitchFamily="18" charset="0"/>
              </a:rPr>
              <a:t>Corporate Policies</a:t>
            </a:r>
          </a:p>
          <a:p>
            <a:pPr>
              <a:buNone/>
            </a:pPr>
            <a:endParaRPr lang="en-US" sz="1100" b="1">
              <a:latin typeface="Calibri (Body)"/>
              <a:cs typeface="Times New Roman" panose="02020603050405020304" pitchFamily="18" charset="0"/>
            </a:endParaRPr>
          </a:p>
          <a:p>
            <a:pPr marL="295910" marR="5080" indent="-283845">
              <a:lnSpc>
                <a:spcPct val="100000"/>
              </a:lnSpc>
              <a:spcBef>
                <a:spcPts val="95"/>
              </a:spcBef>
            </a:pPr>
            <a:r>
              <a:rPr lang="en-US" sz="2000" spc="-10">
                <a:solidFill>
                  <a:srgbClr val="231F20"/>
                </a:solidFill>
                <a:latin typeface="Calibri (Body)"/>
                <a:cs typeface="Times New Roman" panose="02020603050405020304" pitchFamily="18" charset="0"/>
              </a:rPr>
              <a:t>Corporate </a:t>
            </a:r>
            <a:r>
              <a:rPr lang="en-US" sz="2000" spc="-5">
                <a:solidFill>
                  <a:srgbClr val="231F20"/>
                </a:solidFill>
                <a:latin typeface="Calibri (Body)"/>
                <a:cs typeface="Times New Roman" panose="02020603050405020304" pitchFamily="18" charset="0"/>
              </a:rPr>
              <a:t>Policy is the </a:t>
            </a:r>
            <a:r>
              <a:rPr lang="en-US" sz="2000" spc="-10">
                <a:solidFill>
                  <a:srgbClr val="231F20"/>
                </a:solidFill>
                <a:latin typeface="Calibri (Body)"/>
                <a:cs typeface="Times New Roman" panose="02020603050405020304" pitchFamily="18" charset="0"/>
              </a:rPr>
              <a:t>formal declaration of  </a:t>
            </a:r>
            <a:r>
              <a:rPr lang="en-US" sz="2000" spc="-5">
                <a:solidFill>
                  <a:srgbClr val="231F20"/>
                </a:solidFill>
                <a:latin typeface="Calibri (Body)"/>
                <a:cs typeface="Times New Roman" panose="02020603050405020304" pitchFamily="18" charset="0"/>
              </a:rPr>
              <a:t>the </a:t>
            </a:r>
            <a:r>
              <a:rPr lang="en-US" sz="2000" spc="-10">
                <a:solidFill>
                  <a:srgbClr val="231F20"/>
                </a:solidFill>
                <a:latin typeface="Calibri (Body)"/>
                <a:cs typeface="Times New Roman" panose="02020603050405020304" pitchFamily="18" charset="0"/>
              </a:rPr>
              <a:t>principles </a:t>
            </a:r>
            <a:r>
              <a:rPr lang="en-US" sz="2000" spc="-5">
                <a:solidFill>
                  <a:srgbClr val="231F20"/>
                </a:solidFill>
                <a:latin typeface="Calibri (Body)"/>
                <a:cs typeface="Times New Roman" panose="02020603050405020304" pitchFamily="18" charset="0"/>
              </a:rPr>
              <a:t>and </a:t>
            </a:r>
            <a:r>
              <a:rPr lang="en-US" sz="2000" spc="-10">
                <a:solidFill>
                  <a:srgbClr val="231F20"/>
                </a:solidFill>
                <a:latin typeface="Calibri (Body)"/>
                <a:cs typeface="Times New Roman" panose="02020603050405020304" pitchFamily="18" charset="0"/>
              </a:rPr>
              <a:t>polices according </a:t>
            </a:r>
            <a:r>
              <a:rPr lang="en-US" sz="2000" spc="-5">
                <a:solidFill>
                  <a:srgbClr val="231F20"/>
                </a:solidFill>
                <a:latin typeface="Calibri (Body)"/>
                <a:cs typeface="Times New Roman" panose="02020603050405020304" pitchFamily="18" charset="0"/>
              </a:rPr>
              <a:t>to </a:t>
            </a:r>
            <a:r>
              <a:rPr lang="en-US" sz="2000" spc="-10">
                <a:solidFill>
                  <a:srgbClr val="231F20"/>
                </a:solidFill>
                <a:latin typeface="Calibri (Body)"/>
                <a:cs typeface="Times New Roman" panose="02020603050405020304" pitchFamily="18" charset="0"/>
              </a:rPr>
              <a:t>which  </a:t>
            </a:r>
            <a:r>
              <a:rPr lang="en-US" sz="2000">
                <a:solidFill>
                  <a:srgbClr val="231F20"/>
                </a:solidFill>
                <a:latin typeface="Calibri (Body)"/>
                <a:cs typeface="Times New Roman" panose="02020603050405020304" pitchFamily="18" charset="0"/>
              </a:rPr>
              <a:t>a </a:t>
            </a:r>
            <a:r>
              <a:rPr lang="en-US" sz="2000" spc="-5">
                <a:solidFill>
                  <a:srgbClr val="231F20"/>
                </a:solidFill>
                <a:latin typeface="Calibri (Body)"/>
                <a:cs typeface="Times New Roman" panose="02020603050405020304" pitchFamily="18" charset="0"/>
              </a:rPr>
              <a:t>company will operate .These policies and  </a:t>
            </a:r>
            <a:r>
              <a:rPr lang="en-US" sz="2000" spc="-10">
                <a:solidFill>
                  <a:srgbClr val="231F20"/>
                </a:solidFill>
                <a:latin typeface="Calibri (Body)"/>
                <a:cs typeface="Times New Roman" panose="02020603050405020304" pitchFamily="18" charset="0"/>
              </a:rPr>
              <a:t>principles </a:t>
            </a:r>
            <a:r>
              <a:rPr lang="en-US" sz="2000" spc="-5">
                <a:solidFill>
                  <a:srgbClr val="231F20"/>
                </a:solidFill>
                <a:latin typeface="Calibri (Body)"/>
                <a:cs typeface="Times New Roman" panose="02020603050405020304" pitchFamily="18" charset="0"/>
              </a:rPr>
              <a:t>are </a:t>
            </a:r>
            <a:r>
              <a:rPr lang="en-US" sz="2000" spc="-10">
                <a:solidFill>
                  <a:srgbClr val="231F20"/>
                </a:solidFill>
                <a:latin typeface="Calibri (Body)"/>
                <a:cs typeface="Times New Roman" panose="02020603050405020304" pitchFamily="18" charset="0"/>
              </a:rPr>
              <a:t>prepared </a:t>
            </a:r>
            <a:r>
              <a:rPr lang="en-US" sz="2000" spc="-5">
                <a:solidFill>
                  <a:srgbClr val="231F20"/>
                </a:solidFill>
                <a:latin typeface="Calibri (Body)"/>
                <a:cs typeface="Times New Roman" panose="02020603050405020304" pitchFamily="18" charset="0"/>
              </a:rPr>
              <a:t>by </a:t>
            </a:r>
            <a:r>
              <a:rPr lang="en-US" sz="2000" spc="-10">
                <a:solidFill>
                  <a:srgbClr val="231F20"/>
                </a:solidFill>
                <a:latin typeface="Calibri (Body)"/>
                <a:cs typeface="Times New Roman" panose="02020603050405020304" pitchFamily="18" charset="0"/>
              </a:rPr>
              <a:t>board </a:t>
            </a:r>
            <a:r>
              <a:rPr lang="en-US" sz="2000" spc="-5">
                <a:solidFill>
                  <a:srgbClr val="231F20"/>
                </a:solidFill>
                <a:latin typeface="Calibri (Body)"/>
                <a:cs typeface="Times New Roman" panose="02020603050405020304" pitchFamily="18" charset="0"/>
              </a:rPr>
              <a:t>of </a:t>
            </a:r>
            <a:r>
              <a:rPr lang="en-US" sz="2000" spc="-10">
                <a:solidFill>
                  <a:srgbClr val="231F20"/>
                </a:solidFill>
                <a:latin typeface="Calibri (Body)"/>
                <a:cs typeface="Times New Roman" panose="02020603050405020304" pitchFamily="18" charset="0"/>
              </a:rPr>
              <a:t>directors  </a:t>
            </a:r>
            <a:r>
              <a:rPr lang="en-US" sz="2000" spc="-5">
                <a:solidFill>
                  <a:srgbClr val="231F20"/>
                </a:solidFill>
                <a:latin typeface="Calibri (Body)"/>
                <a:cs typeface="Times New Roman" panose="02020603050405020304" pitchFamily="18" charset="0"/>
              </a:rPr>
              <a:t>of the </a:t>
            </a:r>
            <a:r>
              <a:rPr lang="en-US" sz="2000" spc="-10">
                <a:solidFill>
                  <a:srgbClr val="231F20"/>
                </a:solidFill>
                <a:latin typeface="Calibri (Body)"/>
                <a:cs typeface="Times New Roman" panose="02020603050405020304" pitchFamily="18" charset="0"/>
              </a:rPr>
              <a:t>company </a:t>
            </a:r>
            <a:r>
              <a:rPr lang="en-US" sz="2000" spc="-5">
                <a:solidFill>
                  <a:srgbClr val="231F20"/>
                </a:solidFill>
                <a:latin typeface="Calibri (Body)"/>
                <a:cs typeface="Times New Roman" panose="02020603050405020304" pitchFamily="18" charset="0"/>
              </a:rPr>
              <a:t>or </a:t>
            </a:r>
            <a:r>
              <a:rPr lang="en-US" sz="2000" spc="-10">
                <a:solidFill>
                  <a:srgbClr val="231F20"/>
                </a:solidFill>
                <a:latin typeface="Calibri (Body)"/>
                <a:cs typeface="Times New Roman" panose="02020603050405020304" pitchFamily="18" charset="0"/>
              </a:rPr>
              <a:t>senior management  </a:t>
            </a:r>
            <a:r>
              <a:rPr lang="en-US" sz="2000" spc="-5">
                <a:solidFill>
                  <a:srgbClr val="231F20"/>
                </a:solidFill>
                <a:latin typeface="Calibri (Body)"/>
                <a:cs typeface="Times New Roman" panose="02020603050405020304" pitchFamily="18" charset="0"/>
              </a:rPr>
              <a:t>committee</a:t>
            </a:r>
            <a:r>
              <a:rPr lang="en-US" sz="2000" spc="-15">
                <a:solidFill>
                  <a:srgbClr val="231F20"/>
                </a:solidFill>
                <a:latin typeface="Calibri (Body)"/>
                <a:cs typeface="Times New Roman" panose="02020603050405020304" pitchFamily="18" charset="0"/>
              </a:rPr>
              <a:t> </a:t>
            </a:r>
            <a:r>
              <a:rPr lang="en-US" sz="2000">
                <a:solidFill>
                  <a:srgbClr val="231F20"/>
                </a:solidFill>
                <a:latin typeface="Calibri (Body)"/>
                <a:cs typeface="Times New Roman" panose="02020603050405020304" pitchFamily="18" charset="0"/>
              </a:rPr>
              <a:t>.</a:t>
            </a:r>
          </a:p>
          <a:p>
            <a:pPr marL="295910" marR="5080" indent="-283845">
              <a:lnSpc>
                <a:spcPct val="100000"/>
              </a:lnSpc>
              <a:spcBef>
                <a:spcPts val="95"/>
              </a:spcBef>
            </a:pPr>
            <a:endParaRPr lang="en-US" sz="1100">
              <a:latin typeface="Calibri (Body)"/>
              <a:cs typeface="Times New Roman" panose="02020603050405020304" pitchFamily="18" charset="0"/>
            </a:endParaRPr>
          </a:p>
          <a:p>
            <a:pPr marL="12700">
              <a:lnSpc>
                <a:spcPct val="100000"/>
              </a:lnSpc>
              <a:spcBef>
                <a:spcPts val="600"/>
              </a:spcBef>
            </a:pPr>
            <a:r>
              <a:rPr lang="en-US" sz="2000" spc="-10">
                <a:solidFill>
                  <a:srgbClr val="231F20"/>
                </a:solidFill>
                <a:latin typeface="Calibri (Body)"/>
                <a:cs typeface="Times New Roman" panose="02020603050405020304" pitchFamily="18" charset="0"/>
              </a:rPr>
              <a:t>Corporate policy</a:t>
            </a:r>
            <a:r>
              <a:rPr lang="en-US" sz="2000" spc="-20">
                <a:solidFill>
                  <a:srgbClr val="231F20"/>
                </a:solidFill>
                <a:latin typeface="Calibri (Body)"/>
                <a:cs typeface="Times New Roman" panose="02020603050405020304" pitchFamily="18" charset="0"/>
              </a:rPr>
              <a:t> </a:t>
            </a:r>
            <a:r>
              <a:rPr lang="en-US" sz="2000" spc="-10">
                <a:solidFill>
                  <a:srgbClr val="231F20"/>
                </a:solidFill>
                <a:latin typeface="Calibri (Body)"/>
                <a:cs typeface="Times New Roman" panose="02020603050405020304" pitchFamily="18" charset="0"/>
              </a:rPr>
              <a:t>comprises:</a:t>
            </a:r>
            <a:endParaRPr lang="en-US" sz="2000">
              <a:latin typeface="Calibri (Body)"/>
              <a:cs typeface="Times New Roman" panose="02020603050405020304" pitchFamily="18" charset="0"/>
            </a:endParaRPr>
          </a:p>
          <a:p>
            <a:pPr marL="295910" indent="-283845">
              <a:spcBef>
                <a:spcPts val="630"/>
              </a:spcBef>
              <a:buFont typeface="Wingdings" panose="05000000000000000000" pitchFamily="2" charset="2"/>
              <a:buChar char="Ø"/>
              <a:tabLst>
                <a:tab pos="295910" algn="l"/>
                <a:tab pos="296545" algn="l"/>
              </a:tabLst>
            </a:pPr>
            <a:r>
              <a:rPr lang="en-US" sz="2000" spc="-10">
                <a:solidFill>
                  <a:srgbClr val="231F20"/>
                </a:solidFill>
                <a:latin typeface="Calibri (Body)"/>
                <a:cs typeface="Times New Roman" panose="02020603050405020304" pitchFamily="18" charset="0"/>
              </a:rPr>
              <a:t>           Company’s </a:t>
            </a:r>
            <a:r>
              <a:rPr lang="en-US" sz="2000" spc="-5">
                <a:solidFill>
                  <a:srgbClr val="231F20"/>
                </a:solidFill>
                <a:latin typeface="Calibri (Body)"/>
                <a:cs typeface="Times New Roman" panose="02020603050405020304" pitchFamily="18" charset="0"/>
              </a:rPr>
              <a:t>mission</a:t>
            </a:r>
            <a:r>
              <a:rPr lang="en-US" sz="2000" spc="-25">
                <a:solidFill>
                  <a:srgbClr val="231F20"/>
                </a:solidFill>
                <a:latin typeface="Calibri (Body)"/>
                <a:cs typeface="Times New Roman" panose="02020603050405020304" pitchFamily="18" charset="0"/>
              </a:rPr>
              <a:t> </a:t>
            </a:r>
            <a:r>
              <a:rPr lang="en-US" sz="2000" spc="-10">
                <a:solidFill>
                  <a:srgbClr val="231F20"/>
                </a:solidFill>
                <a:latin typeface="Calibri (Body)"/>
                <a:cs typeface="Times New Roman" panose="02020603050405020304" pitchFamily="18" charset="0"/>
              </a:rPr>
              <a:t>statement</a:t>
            </a:r>
          </a:p>
          <a:p>
            <a:pPr marL="295910" indent="-283845">
              <a:spcBef>
                <a:spcPts val="630"/>
              </a:spcBef>
              <a:buFont typeface="Wingdings" panose="05000000000000000000" pitchFamily="2" charset="2"/>
              <a:buChar char="Ø"/>
              <a:tabLst>
                <a:tab pos="295910" algn="l"/>
                <a:tab pos="296545" algn="l"/>
              </a:tabLst>
            </a:pPr>
            <a:r>
              <a:rPr lang="en-US" sz="2000">
                <a:latin typeface="Calibri (Body)"/>
                <a:cs typeface="Times New Roman" panose="02020603050405020304" pitchFamily="18" charset="0"/>
              </a:rPr>
              <a:t>            </a:t>
            </a:r>
            <a:r>
              <a:rPr lang="en-US" sz="2000" spc="-5">
                <a:solidFill>
                  <a:srgbClr val="231F20"/>
                </a:solidFill>
                <a:latin typeface="Calibri (Body)"/>
                <a:cs typeface="Times New Roman" panose="02020603050405020304" pitchFamily="18" charset="0"/>
              </a:rPr>
              <a:t>Company’s</a:t>
            </a:r>
            <a:r>
              <a:rPr lang="en-US" sz="2000" spc="-35">
                <a:solidFill>
                  <a:srgbClr val="231F20"/>
                </a:solidFill>
                <a:latin typeface="Calibri (Body)"/>
                <a:cs typeface="Times New Roman" panose="02020603050405020304" pitchFamily="18" charset="0"/>
              </a:rPr>
              <a:t> </a:t>
            </a:r>
            <a:r>
              <a:rPr lang="en-US" sz="2000" spc="-5">
                <a:solidFill>
                  <a:srgbClr val="231F20"/>
                </a:solidFill>
                <a:latin typeface="Calibri (Body)"/>
                <a:cs typeface="Times New Roman" panose="02020603050405020304" pitchFamily="18" charset="0"/>
              </a:rPr>
              <a:t>objectives</a:t>
            </a:r>
          </a:p>
          <a:p>
            <a:pPr marL="295910" indent="-283845">
              <a:spcBef>
                <a:spcPts val="630"/>
              </a:spcBef>
              <a:buFont typeface="Wingdings" panose="05000000000000000000" pitchFamily="2" charset="2"/>
              <a:buChar char="Ø"/>
              <a:tabLst>
                <a:tab pos="295910" algn="l"/>
                <a:tab pos="296545" algn="l"/>
              </a:tabLst>
            </a:pPr>
            <a:r>
              <a:rPr lang="en-US" sz="2000" spc="-5">
                <a:solidFill>
                  <a:srgbClr val="231F20"/>
                </a:solidFill>
                <a:latin typeface="Calibri (Body)"/>
                <a:cs typeface="Times New Roman" panose="02020603050405020304" pitchFamily="18" charset="0"/>
              </a:rPr>
              <a:t>            </a:t>
            </a:r>
            <a:r>
              <a:rPr lang="en-US" sz="2000" spc="-10">
                <a:solidFill>
                  <a:srgbClr val="231F20"/>
                </a:solidFill>
                <a:latin typeface="Calibri (Body)"/>
                <a:cs typeface="Times New Roman" panose="02020603050405020304" pitchFamily="18" charset="0"/>
              </a:rPr>
              <a:t>Principles </a:t>
            </a:r>
            <a:r>
              <a:rPr lang="en-US" sz="2000" spc="-5">
                <a:solidFill>
                  <a:srgbClr val="231F20"/>
                </a:solidFill>
                <a:latin typeface="Calibri (Body)"/>
                <a:cs typeface="Times New Roman" panose="02020603050405020304" pitchFamily="18" charset="0"/>
              </a:rPr>
              <a:t>on the basis of </a:t>
            </a:r>
            <a:r>
              <a:rPr lang="en-US" sz="2000" spc="-10">
                <a:solidFill>
                  <a:srgbClr val="231F20"/>
                </a:solidFill>
                <a:latin typeface="Calibri (Body)"/>
                <a:cs typeface="Times New Roman" panose="02020603050405020304" pitchFamily="18" charset="0"/>
              </a:rPr>
              <a:t>which strategic  </a:t>
            </a:r>
            <a:r>
              <a:rPr lang="en-US" sz="2000" spc="-5">
                <a:solidFill>
                  <a:srgbClr val="231F20"/>
                </a:solidFill>
                <a:latin typeface="Calibri (Body)"/>
                <a:cs typeface="Times New Roman" panose="02020603050405020304" pitchFamily="18" charset="0"/>
              </a:rPr>
              <a:t>decisions are</a:t>
            </a:r>
            <a:r>
              <a:rPr lang="en-US" sz="2000" spc="-35">
                <a:solidFill>
                  <a:srgbClr val="231F20"/>
                </a:solidFill>
                <a:latin typeface="Calibri (Body)"/>
                <a:cs typeface="Times New Roman" panose="02020603050405020304" pitchFamily="18" charset="0"/>
              </a:rPr>
              <a:t> </a:t>
            </a:r>
            <a:r>
              <a:rPr lang="en-US" sz="2000" spc="-5">
                <a:solidFill>
                  <a:srgbClr val="231F20"/>
                </a:solidFill>
                <a:latin typeface="Calibri (Body)"/>
                <a:cs typeface="Times New Roman" panose="02020603050405020304" pitchFamily="18" charset="0"/>
              </a:rPr>
              <a:t>made</a:t>
            </a:r>
            <a:endParaRPr lang="en-US" sz="2000">
              <a:latin typeface="Calibri (Body)"/>
              <a:cs typeface="Times New Roman" panose="02020603050405020304" pitchFamily="18" charset="0"/>
            </a:endParaRPr>
          </a:p>
          <a:p>
            <a:pPr marL="295910" indent="-283845">
              <a:spcBef>
                <a:spcPts val="630"/>
              </a:spcBef>
              <a:buFont typeface="Wingdings" panose="05000000000000000000" pitchFamily="2" charset="2"/>
              <a:buChar char="Ø"/>
              <a:tabLst>
                <a:tab pos="295910" algn="l"/>
                <a:tab pos="296545" algn="l"/>
              </a:tabLst>
            </a:pPr>
            <a:endParaRPr lang="en-US" sz="2000">
              <a:latin typeface="Calibri (Body)"/>
              <a:cs typeface="Times New Roman" panose="02020603050405020304" pitchFamily="18" charset="0"/>
            </a:endParaRPr>
          </a:p>
          <a:p>
            <a:pPr marL="295910" indent="-283845">
              <a:spcBef>
                <a:spcPts val="630"/>
              </a:spcBef>
              <a:buFont typeface="Wingdings" panose="05000000000000000000" pitchFamily="2" charset="2"/>
              <a:buChar char="Ø"/>
              <a:tabLst>
                <a:tab pos="295910" algn="l"/>
                <a:tab pos="296545" algn="l"/>
              </a:tabLst>
            </a:pPr>
            <a:endParaRPr lang="en-US" sz="2000">
              <a:latin typeface="Calibri (Body)"/>
              <a:cs typeface="Times New Roman" panose="02020603050405020304" pitchFamily="18" charset="0"/>
            </a:endParaRPr>
          </a:p>
          <a:p>
            <a:pPr>
              <a:buNone/>
            </a:pPr>
            <a:endParaRPr lang="en-US"/>
          </a:p>
        </p:txBody>
      </p:sp>
      <p:sp>
        <p:nvSpPr>
          <p:cNvPr id="4" name="Date Placeholder 3"/>
          <p:cNvSpPr>
            <a:spLocks noGrp="1"/>
          </p:cNvSpPr>
          <p:nvPr>
            <p:ph type="dt" sz="half" idx="10"/>
          </p:nvPr>
        </p:nvSpPr>
        <p:spPr/>
        <p:txBody>
          <a:bodyPr/>
          <a:lstStyle/>
          <a:p>
            <a:fld id="{CE33CEC2-2978-468D-BA90-EB685AC343B9}"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err="1"/>
              <a:t>Sujeet Singh Bhadouria</a:t>
            </a:r>
            <a:r>
              <a:rPr lang="en-US"/>
              <a:t>             Cyber security ANC0301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a:p>
        </p:txBody>
      </p:sp>
      <p:sp>
        <p:nvSpPr>
          <p:cNvPr id="7" name="Title 1"/>
          <p:cNvSpPr txBox="1"/>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a:t>Corporate</a:t>
            </a:r>
            <a:r>
              <a:rPr lang="en-US" sz="2400"/>
              <a:t> </a:t>
            </a:r>
            <a:r>
              <a:rPr lang="en-US" sz="3000"/>
              <a:t>Policies</a:t>
            </a:r>
            <a:r>
              <a:rPr lang="en-US" sz="2400"/>
              <a:t> </a:t>
            </a:r>
            <a:r>
              <a:rPr lang="en-US" sz="3000"/>
              <a:t>(CO5)</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6679B1-22E4-4745-8210-349B10912244}"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err="1"/>
              <a:t>Sujeet Singh Bhadouria</a:t>
            </a:r>
            <a:r>
              <a:rPr lang="en-US"/>
              <a:t>               ANC0301 Cyber Security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Sample Security Policy(CO5)</a:t>
            </a:r>
            <a:endParaRPr lang="en-IN" sz="2400"/>
          </a:p>
        </p:txBody>
      </p:sp>
      <p:sp>
        <p:nvSpPr>
          <p:cNvPr id="9" name="Content Placeholder 2"/>
          <p:cNvSpPr>
            <a:spLocks noGrp="1"/>
          </p:cNvSpPr>
          <p:nvPr>
            <p:ph idx="1"/>
          </p:nvPr>
        </p:nvSpPr>
        <p:spPr>
          <a:xfrm>
            <a:off x="533400" y="1143000"/>
            <a:ext cx="8253442" cy="4525963"/>
          </a:xfrm>
        </p:spPr>
        <p:txBody>
          <a:bodyPr>
            <a:noAutofit/>
          </a:bodyPr>
          <a:lstStyle/>
          <a:p>
            <a:pPr marL="0" indent="0" algn="just">
              <a:spcAft>
                <a:spcPts val="2400"/>
              </a:spcAft>
              <a:buNone/>
            </a:pPr>
            <a:r>
              <a:rPr lang="en-US" sz="2200">
                <a:latin typeface="Calibri (Body)"/>
              </a:rPr>
              <a:t>Let’s now look at the sample security policy. The </a:t>
            </a:r>
            <a:r>
              <a:rPr lang="en-US" sz="2200">
                <a:solidFill>
                  <a:srgbClr val="92D050"/>
                </a:solidFill>
                <a:latin typeface="Calibri (Body)"/>
              </a:rPr>
              <a:t>template</a:t>
            </a:r>
            <a:r>
              <a:rPr lang="en-US" sz="2200">
                <a:latin typeface="Calibri (Body)"/>
              </a:rPr>
              <a:t> of the sample security policy is as follows:</a:t>
            </a:r>
          </a:p>
          <a:p>
            <a:pPr marL="514350" indent="-514350" algn="just">
              <a:buFont typeface="+mj-lt"/>
              <a:buAutoNum type="arabicPeriod"/>
            </a:pPr>
            <a:r>
              <a:rPr lang="en-US" sz="2200">
                <a:solidFill>
                  <a:srgbClr val="FF3300"/>
                </a:solidFill>
                <a:latin typeface="Calibri (Body)"/>
              </a:rPr>
              <a:t>Information security policy</a:t>
            </a:r>
          </a:p>
          <a:p>
            <a:pPr marL="1371600" lvl="2" indent="-457200" algn="just">
              <a:buFont typeface="+mj-lt"/>
              <a:buAutoNum type="alphaLcParenR"/>
            </a:pPr>
            <a:r>
              <a:rPr lang="en-US" sz="2200">
                <a:latin typeface="Calibri (Body)"/>
              </a:rPr>
              <a:t>Purpose</a:t>
            </a:r>
          </a:p>
          <a:p>
            <a:pPr marL="1371600" lvl="2" indent="-457200" algn="just">
              <a:buFont typeface="+mj-lt"/>
              <a:buAutoNum type="alphaLcParenR"/>
            </a:pPr>
            <a:r>
              <a:rPr lang="en-US" sz="2200">
                <a:latin typeface="Calibri (Body)"/>
              </a:rPr>
              <a:t>Aims and commitments</a:t>
            </a:r>
          </a:p>
          <a:p>
            <a:pPr marL="1371600" lvl="2" indent="-457200" algn="just">
              <a:buFont typeface="+mj-lt"/>
              <a:buAutoNum type="alphaLcParenR"/>
            </a:pPr>
            <a:r>
              <a:rPr lang="en-US" sz="2200">
                <a:latin typeface="Calibri (Body)"/>
              </a:rPr>
              <a:t>Responsibilities</a:t>
            </a:r>
          </a:p>
          <a:p>
            <a:pPr marL="1371600" lvl="2" indent="-457200" algn="just">
              <a:buFont typeface="+mj-lt"/>
              <a:buAutoNum type="alphaLcParenR"/>
            </a:pPr>
            <a:r>
              <a:rPr lang="en-US" sz="2200">
                <a:latin typeface="Calibri (Body)"/>
              </a:rPr>
              <a:t>Councils</a:t>
            </a:r>
          </a:p>
          <a:p>
            <a:pPr marL="1371600" lvl="2" indent="-457200" algn="just">
              <a:buFont typeface="+mj-lt"/>
              <a:buAutoNum type="alphaLcParenR"/>
            </a:pPr>
            <a:r>
              <a:rPr lang="en-US" sz="2200">
                <a:latin typeface="Calibri (Body)"/>
              </a:rPr>
              <a:t>Heads of departments</a:t>
            </a:r>
          </a:p>
          <a:p>
            <a:pPr marL="1371600" lvl="2" indent="-457200" algn="just">
              <a:buFont typeface="+mj-lt"/>
              <a:buAutoNum type="alphaLcParenR"/>
            </a:pPr>
            <a:r>
              <a:rPr lang="en-US" sz="2200">
                <a:latin typeface="Calibri (Body)"/>
              </a:rPr>
              <a:t>Users and external parties</a:t>
            </a:r>
          </a:p>
          <a:p>
            <a:pPr marL="457200" indent="-457200" algn="just">
              <a:buNone/>
            </a:pPr>
            <a:endParaRPr lang="en-IN" sz="2200">
              <a:latin typeface="Calibri (Body)"/>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20A8E4-2D9B-415D-ADC6-D89A6E42D938}" type="datetime1">
              <a:rPr lang="en-US" smtClean="0"/>
              <a:t>11/15/2022</a:t>
            </a:fld>
            <a:endParaRPr lang="en-US"/>
          </a:p>
        </p:txBody>
      </p:sp>
      <p:sp>
        <p:nvSpPr>
          <p:cNvPr id="6" name="Slide Number Placeholder 5"/>
          <p:cNvSpPr>
            <a:spLocks noGrp="1"/>
          </p:cNvSpPr>
          <p:nvPr>
            <p:ph type="sldNum" sz="quarter" idx="12"/>
          </p:nvPr>
        </p:nvSpPr>
        <p:spPr>
          <a:xfrm>
            <a:off x="7162800" y="6356351"/>
            <a:ext cx="1524000" cy="273050"/>
          </a:xfrm>
        </p:spPr>
        <p:txBody>
          <a:bodyPr/>
          <a:lstStyle/>
          <a:p>
            <a:fld id="{B6F15528-21DE-4FAA-801E-634DDDAF4B2B}" type="slidenum">
              <a:rPr lang="en-US" smtClean="0"/>
              <a:t>54</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Sample Security Policy</a:t>
            </a:r>
            <a:endParaRPr lang="en-IN" sz="2400"/>
          </a:p>
        </p:txBody>
      </p:sp>
      <p:sp>
        <p:nvSpPr>
          <p:cNvPr id="9" name="Content Placeholder 2"/>
          <p:cNvSpPr>
            <a:spLocks noGrp="1"/>
          </p:cNvSpPr>
          <p:nvPr>
            <p:ph idx="1"/>
          </p:nvPr>
        </p:nvSpPr>
        <p:spPr>
          <a:xfrm>
            <a:off x="533400" y="1143000"/>
            <a:ext cx="8305800" cy="5121276"/>
          </a:xfrm>
        </p:spPr>
        <p:txBody>
          <a:bodyPr>
            <a:noAutofit/>
          </a:bodyPr>
          <a:lstStyle/>
          <a:p>
            <a:pPr marL="514350" indent="-514350" algn="just">
              <a:buFont typeface="+mj-lt"/>
              <a:buAutoNum type="arabicPeriod" startAt="2"/>
            </a:pPr>
            <a:r>
              <a:rPr lang="en-US" sz="2200">
                <a:solidFill>
                  <a:srgbClr val="FF3300"/>
                </a:solidFill>
                <a:latin typeface="Calibri (Body)"/>
              </a:rPr>
              <a:t>Risk assessment and the classification of information </a:t>
            </a:r>
          </a:p>
          <a:p>
            <a:pPr marL="1371600" lvl="2" indent="-457200" algn="just">
              <a:lnSpc>
                <a:spcPct val="110000"/>
              </a:lnSpc>
              <a:buFont typeface="+mj-lt"/>
              <a:buAutoNum type="alphaLcParenR"/>
            </a:pPr>
            <a:r>
              <a:rPr lang="en-US" sz="2200">
                <a:latin typeface="Calibri (Body)"/>
              </a:rPr>
              <a:t>Risk assessment of information held </a:t>
            </a:r>
          </a:p>
          <a:p>
            <a:pPr marL="1371600" lvl="2" indent="-457200" algn="just">
              <a:lnSpc>
                <a:spcPct val="110000"/>
              </a:lnSpc>
              <a:spcAft>
                <a:spcPts val="1200"/>
              </a:spcAft>
              <a:buFont typeface="+mj-lt"/>
              <a:buAutoNum type="alphaLcParenR"/>
            </a:pPr>
            <a:r>
              <a:rPr lang="en-US" sz="2200">
                <a:latin typeface="Calibri (Body)"/>
              </a:rPr>
              <a:t>Personal data </a:t>
            </a:r>
          </a:p>
          <a:p>
            <a:pPr marL="457200" indent="-457200" algn="just">
              <a:spcAft>
                <a:spcPts val="1200"/>
              </a:spcAft>
              <a:buFont typeface="+mj-lt"/>
              <a:buAutoNum type="arabicPeriod" startAt="3"/>
            </a:pPr>
            <a:r>
              <a:rPr lang="en-US" sz="2200">
                <a:solidFill>
                  <a:srgbClr val="FF3300"/>
                </a:solidFill>
                <a:latin typeface="Calibri (Body)"/>
              </a:rPr>
              <a:t>Protection of information systems and assets</a:t>
            </a:r>
          </a:p>
          <a:p>
            <a:pPr marL="457200" indent="-457200" algn="just">
              <a:buFont typeface="+mj-lt"/>
              <a:buAutoNum type="arabicPeriod" startAt="3"/>
            </a:pPr>
            <a:r>
              <a:rPr lang="en-US" sz="2200">
                <a:solidFill>
                  <a:srgbClr val="FF3300"/>
                </a:solidFill>
                <a:latin typeface="Calibri (Body)"/>
              </a:rPr>
              <a:t>Protection of confidential information</a:t>
            </a:r>
          </a:p>
          <a:p>
            <a:pPr marL="1371600" lvl="2" indent="-457200" algn="just">
              <a:buFont typeface="+mj-lt"/>
              <a:buAutoNum type="alphaLcParenR"/>
            </a:pPr>
            <a:r>
              <a:rPr lang="en-US" sz="2200">
                <a:latin typeface="Calibri (Body)"/>
              </a:rPr>
              <a:t>Storage			</a:t>
            </a:r>
          </a:p>
          <a:p>
            <a:pPr marL="1371600" lvl="2" indent="-457200" algn="just">
              <a:buFont typeface="+mj-lt"/>
              <a:buAutoNum type="alphaLcParenR"/>
            </a:pPr>
            <a:r>
              <a:rPr lang="en-US" sz="2200">
                <a:latin typeface="Calibri (Body)"/>
              </a:rPr>
              <a:t>Access			</a:t>
            </a:r>
          </a:p>
          <a:p>
            <a:pPr marL="1371600" lvl="2" indent="-457200" algn="just">
              <a:buFont typeface="+mj-lt"/>
              <a:buAutoNum type="alphaLcParenR"/>
            </a:pPr>
            <a:r>
              <a:rPr lang="en-US" sz="2200">
                <a:latin typeface="Calibri (Body)"/>
              </a:rPr>
              <a:t>Copying			</a:t>
            </a:r>
          </a:p>
          <a:p>
            <a:pPr marL="1371600" lvl="2" indent="-457200" algn="just">
              <a:buFont typeface="+mj-lt"/>
              <a:buAutoNum type="alphaLcParenR"/>
            </a:pPr>
            <a:r>
              <a:rPr lang="en-US" sz="2200">
                <a:latin typeface="Calibri (Body)"/>
              </a:rPr>
              <a:t>Disposal</a:t>
            </a:r>
          </a:p>
          <a:p>
            <a:pPr marL="1371600" lvl="2" indent="-457200" algn="just">
              <a:buFont typeface="+mj-lt"/>
              <a:buAutoNum type="alphaLcParenR"/>
            </a:pPr>
            <a:r>
              <a:rPr lang="en-US" sz="2200">
                <a:latin typeface="Calibri (Body)"/>
              </a:rPr>
              <a:t>Use of portable devices or media</a:t>
            </a:r>
          </a:p>
          <a:p>
            <a:pPr marL="1371600" lvl="2" indent="-457200" algn="just">
              <a:lnSpc>
                <a:spcPct val="110000"/>
              </a:lnSpc>
              <a:buNone/>
            </a:pPr>
            <a:endParaRPr lang="en-US"/>
          </a:p>
        </p:txBody>
      </p:sp>
      <p:sp>
        <p:nvSpPr>
          <p:cNvPr id="8" name="Footer Placeholder 4"/>
          <p:cNvSpPr txBox="1"/>
          <p:nvPr/>
        </p:nvSpPr>
        <p:spPr>
          <a:xfrm>
            <a:off x="2667000" y="65087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Sujeet Singh Bhadouria               ANC0301 Cyber Security   Unit 5</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anim calcmode="lin" valueType="num">
                                      <p:cBhvr additive="base">
                                        <p:cTn id="4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03F5B4-32A7-4387-A842-E256B702F4CC}"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err="1"/>
              <a:t>Sujeet Singh Bhadouria</a:t>
            </a:r>
            <a:r>
              <a:rPr lang="en-US"/>
              <a:t>               ANC0301 Cyber Security   Unit 5</a:t>
            </a:r>
          </a:p>
        </p:txBody>
      </p:sp>
      <p:sp>
        <p:nvSpPr>
          <p:cNvPr id="6" name="Slide Number Placeholder 5"/>
          <p:cNvSpPr>
            <a:spLocks noGrp="1"/>
          </p:cNvSpPr>
          <p:nvPr>
            <p:ph type="sldNum" sz="quarter" idx="12"/>
          </p:nvPr>
        </p:nvSpPr>
        <p:spPr>
          <a:xfrm>
            <a:off x="7543800" y="6356351"/>
            <a:ext cx="1143000" cy="273050"/>
          </a:xfrm>
        </p:spPr>
        <p:txBody>
          <a:bodyPr/>
          <a:lstStyle/>
          <a:p>
            <a:fld id="{B6F15528-21DE-4FAA-801E-634DDDAF4B2B}" type="slidenum">
              <a:rPr lang="en-US" smtClean="0"/>
              <a:t>55</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Sample Security Policy</a:t>
            </a:r>
            <a:endParaRPr lang="en-IN" sz="240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533400" y="1143000"/>
            <a:ext cx="8253442" cy="4857768"/>
          </a:xfrm>
        </p:spPr>
        <p:txBody>
          <a:bodyPr>
            <a:noAutofit/>
          </a:bodyPr>
          <a:lstStyle/>
          <a:p>
            <a:pPr marL="457200" indent="-457200" algn="just">
              <a:buFont typeface="+mj-lt"/>
              <a:buAutoNum type="arabicPeriod" startAt="4"/>
            </a:pPr>
            <a:r>
              <a:rPr lang="en-US" sz="2200">
                <a:solidFill>
                  <a:srgbClr val="FF3300"/>
                </a:solidFill>
                <a:latin typeface="Calibri (Body)"/>
              </a:rPr>
              <a:t>Protection of confidential information</a:t>
            </a:r>
          </a:p>
          <a:p>
            <a:pPr marL="1371600" lvl="2" indent="-457200" algn="just">
              <a:buAutoNum type="alphaLcParenR" startAt="6"/>
            </a:pPr>
            <a:r>
              <a:rPr lang="en-US" sz="2200">
                <a:latin typeface="Calibri (Body)"/>
              </a:rPr>
              <a:t>Cryptographic controls</a:t>
            </a:r>
          </a:p>
          <a:p>
            <a:pPr marL="1371600" lvl="2" indent="-457200" algn="just">
              <a:buAutoNum type="alphaLcParenR" startAt="6"/>
            </a:pPr>
            <a:r>
              <a:rPr lang="en-US" sz="2200">
                <a:latin typeface="Calibri (Body)"/>
              </a:rPr>
              <a:t>Exchange of information and use of e-mail</a:t>
            </a:r>
          </a:p>
          <a:p>
            <a:pPr marL="1371600" lvl="2" indent="-457200" algn="just">
              <a:buAutoNum type="alphaLcParenR" startAt="6"/>
            </a:pPr>
            <a:r>
              <a:rPr lang="en-US" sz="2200">
                <a:latin typeface="Calibri (Body)"/>
              </a:rPr>
              <a:t>Backup</a:t>
            </a:r>
          </a:p>
          <a:p>
            <a:pPr marL="1371600" lvl="2" indent="-457200" algn="just">
              <a:buAutoNum type="alphaLcParenR" startAt="6"/>
            </a:pPr>
            <a:r>
              <a:rPr lang="en-US" sz="2200">
                <a:latin typeface="Calibri (Body)"/>
              </a:rPr>
              <a:t>Hard copies</a:t>
            </a:r>
          </a:p>
          <a:p>
            <a:pPr marL="514350" indent="-514350">
              <a:lnSpc>
                <a:spcPct val="100000"/>
              </a:lnSpc>
              <a:buNone/>
            </a:pPr>
            <a:endParaRPr lang="en-US" sz="2200">
              <a:solidFill>
                <a:srgbClr val="FF3300"/>
              </a:solidFill>
              <a:latin typeface="Calibri (Body)"/>
            </a:endParaRPr>
          </a:p>
          <a:p>
            <a:pPr marL="514350" indent="-514350">
              <a:lnSpc>
                <a:spcPct val="100000"/>
              </a:lnSpc>
              <a:buFont typeface="+mj-lt"/>
              <a:buAutoNum type="arabicPeriod" startAt="5"/>
            </a:pPr>
            <a:r>
              <a:rPr lang="en-US" sz="2200">
                <a:solidFill>
                  <a:srgbClr val="FF3300"/>
                </a:solidFill>
                <a:latin typeface="Calibri (Body)"/>
              </a:rPr>
              <a:t>Risk identification and analysis</a:t>
            </a:r>
          </a:p>
          <a:p>
            <a:pPr marL="1371600" lvl="2" indent="-457200">
              <a:lnSpc>
                <a:spcPct val="100000"/>
              </a:lnSpc>
              <a:buFont typeface="+mj-lt"/>
              <a:buAutoNum type="alphaLcParenR"/>
            </a:pPr>
            <a:r>
              <a:rPr lang="en-US" sz="2200">
                <a:latin typeface="Calibri (Body)"/>
              </a:rPr>
              <a:t>Assets</a:t>
            </a:r>
          </a:p>
          <a:p>
            <a:pPr marL="1371600" lvl="2" indent="-457200">
              <a:lnSpc>
                <a:spcPct val="100000"/>
              </a:lnSpc>
              <a:buFont typeface="+mj-lt"/>
              <a:buAutoNum type="alphaLcParenR"/>
            </a:pPr>
            <a:r>
              <a:rPr lang="en-US" sz="2200">
                <a:latin typeface="Calibri (Body)"/>
              </a:rPr>
              <a:t>Threats and risks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 calcmode="lin" valueType="num">
                                      <p:cBhvr additive="base">
                                        <p:cTn id="2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anim calcmode="lin" valueType="num">
                                      <p:cBhvr additive="base">
                                        <p:cTn id="3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C1763D-B68E-42BC-88FA-A63795F208FD}"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a:latin typeface="Calibri (Body)"/>
              </a:rPr>
              <a:t>Recap </a:t>
            </a:r>
            <a:endParaRPr lang="en-IN" sz="2400"/>
          </a:p>
        </p:txBody>
      </p:sp>
      <p:sp>
        <p:nvSpPr>
          <p:cNvPr id="9" name="Content Placeholder 2"/>
          <p:cNvSpPr>
            <a:spLocks noGrp="1"/>
          </p:cNvSpPr>
          <p:nvPr>
            <p:ph idx="1"/>
          </p:nvPr>
        </p:nvSpPr>
        <p:spPr>
          <a:xfrm>
            <a:off x="533400" y="685799"/>
            <a:ext cx="8253442" cy="4114802"/>
          </a:xfrm>
        </p:spPr>
        <p:txBody>
          <a:bodyPr>
            <a:noAutofit/>
          </a:bodyPr>
          <a:lstStyle/>
          <a:p>
            <a:pPr marL="0" indent="0" algn="just">
              <a:lnSpc>
                <a:spcPct val="200000"/>
              </a:lnSpc>
              <a:spcAft>
                <a:spcPts val="1200"/>
              </a:spcAft>
              <a:buNone/>
            </a:pPr>
            <a:endParaRPr lang="en-IN" sz="2200">
              <a:solidFill>
                <a:srgbClr val="FF0000"/>
              </a:solidFill>
              <a:latin typeface="Calibri (Body)"/>
            </a:endParaRPr>
          </a:p>
          <a:p>
            <a:pPr marL="457200" indent="-457200" algn="just">
              <a:lnSpc>
                <a:spcPct val="200000"/>
              </a:lnSpc>
              <a:spcAft>
                <a:spcPts val="1200"/>
              </a:spcAft>
            </a:pPr>
            <a:r>
              <a:rPr lang="en-IN" sz="2200">
                <a:solidFill>
                  <a:srgbClr val="FF0000"/>
                </a:solidFill>
                <a:latin typeface="Calibri (Body)"/>
              </a:rPr>
              <a:t>WWW Policy</a:t>
            </a:r>
          </a:p>
          <a:p>
            <a:pPr marL="457200" indent="-457200" algn="just">
              <a:lnSpc>
                <a:spcPct val="200000"/>
              </a:lnSpc>
              <a:spcAft>
                <a:spcPts val="1200"/>
              </a:spcAft>
            </a:pPr>
            <a:r>
              <a:rPr lang="en-IN" sz="2200">
                <a:solidFill>
                  <a:srgbClr val="FF0000"/>
                </a:solidFill>
                <a:latin typeface="Calibri (Body)"/>
              </a:rPr>
              <a:t>E-mail System</a:t>
            </a:r>
          </a:p>
          <a:p>
            <a:pPr marL="457200" indent="-457200" algn="just">
              <a:lnSpc>
                <a:spcPct val="200000"/>
              </a:lnSpc>
              <a:spcAft>
                <a:spcPts val="1200"/>
              </a:spcAft>
            </a:pPr>
            <a:r>
              <a:rPr lang="en-IN" sz="2200">
                <a:solidFill>
                  <a:srgbClr val="FF0000"/>
                </a:solidFill>
                <a:latin typeface="Calibri (Body)"/>
              </a:rPr>
              <a:t>Corporate policies</a:t>
            </a:r>
          </a:p>
          <a:p>
            <a:pPr marL="457200" indent="-457200" algn="just">
              <a:lnSpc>
                <a:spcPct val="200000"/>
              </a:lnSpc>
              <a:spcAft>
                <a:spcPts val="1200"/>
              </a:spcAft>
            </a:pPr>
            <a:r>
              <a:rPr lang="en-IN" sz="2200">
                <a:solidFill>
                  <a:srgbClr val="FF0000"/>
                </a:solidFill>
                <a:latin typeface="Calibri (Body)"/>
              </a:rPr>
              <a:t>Sample security policy</a:t>
            </a:r>
          </a:p>
          <a:p>
            <a:pPr marL="457200" indent="-457200" algn="just">
              <a:spcAft>
                <a:spcPts val="2400"/>
              </a:spcAft>
              <a:buNone/>
            </a:pPr>
            <a:endParaRPr lang="en-IN" sz="2200">
              <a:latin typeface="Calibri (Body)"/>
            </a:endParaRPr>
          </a:p>
          <a:p>
            <a:pPr marL="457200" indent="-457200" algn="just">
              <a:spcAft>
                <a:spcPts val="2400"/>
              </a:spcAft>
              <a:buNone/>
            </a:pPr>
            <a:endParaRPr lang="en-IN" sz="2200">
              <a:latin typeface="Calibri (Body)"/>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575801-26A8-4C4A-A29E-D9E36AF013D7}"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Policy Revaluation/Review Process(CO5)</a:t>
            </a:r>
            <a:endParaRPr lang="en-IN" sz="2400"/>
          </a:p>
        </p:txBody>
      </p:sp>
      <p:grpSp>
        <p:nvGrpSpPr>
          <p:cNvPr id="15" name="Group 14"/>
          <p:cNvGrpSpPr/>
          <p:nvPr/>
        </p:nvGrpSpPr>
        <p:grpSpPr>
          <a:xfrm>
            <a:off x="445279" y="1562452"/>
            <a:ext cx="8253442" cy="866416"/>
            <a:chOff x="0" y="2297"/>
            <a:chExt cx="8253442" cy="866416"/>
          </a:xfrm>
          <a:solidFill>
            <a:schemeClr val="accent6">
              <a:lumMod val="60000"/>
              <a:lumOff val="40000"/>
            </a:schemeClr>
          </a:solidFill>
        </p:grpSpPr>
        <p:sp>
          <p:nvSpPr>
            <p:cNvPr id="16" name="Up Arrow Callout 15"/>
            <p:cNvSpPr/>
            <p:nvPr/>
          </p:nvSpPr>
          <p:spPr>
            <a:xfrm rot="10800000">
              <a:off x="0" y="2297"/>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Up Arrow Callout 4"/>
            <p:cNvSpPr/>
            <p:nvPr/>
          </p:nvSpPr>
          <p:spPr>
            <a:xfrm rot="21600000">
              <a:off x="0" y="2297"/>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a:solidFill>
                    <a:schemeClr val="tx1"/>
                  </a:solidFill>
                  <a:latin typeface="Calibri (Body)"/>
                </a:rPr>
                <a:t>Having someone other than the person who wrote the policy review it</a:t>
              </a:r>
            </a:p>
          </p:txBody>
        </p:sp>
      </p:grpSp>
      <p:grpSp>
        <p:nvGrpSpPr>
          <p:cNvPr id="18" name="Group 17"/>
          <p:cNvGrpSpPr/>
          <p:nvPr/>
        </p:nvGrpSpPr>
        <p:grpSpPr>
          <a:xfrm>
            <a:off x="445279" y="2357430"/>
            <a:ext cx="8253442" cy="866416"/>
            <a:chOff x="0" y="860264"/>
            <a:chExt cx="8253442" cy="866416"/>
          </a:xfrm>
          <a:solidFill>
            <a:schemeClr val="accent6">
              <a:lumMod val="60000"/>
              <a:lumOff val="40000"/>
            </a:schemeClr>
          </a:solidFill>
        </p:grpSpPr>
        <p:sp>
          <p:nvSpPr>
            <p:cNvPr id="19" name="Up Arrow Callout 18"/>
            <p:cNvSpPr/>
            <p:nvPr/>
          </p:nvSpPr>
          <p:spPr>
            <a:xfrm rot="10800000">
              <a:off x="0" y="860264"/>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Up Arrow Callout 4"/>
            <p:cNvSpPr/>
            <p:nvPr/>
          </p:nvSpPr>
          <p:spPr>
            <a:xfrm rot="21600000">
              <a:off x="0" y="860264"/>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a:solidFill>
                    <a:schemeClr val="tx1"/>
                  </a:solidFill>
                  <a:latin typeface="Calibri (Body)"/>
                </a:rPr>
                <a:t>Assessing policy for completeness</a:t>
              </a:r>
            </a:p>
          </p:txBody>
        </p:sp>
      </p:grpSp>
      <p:grpSp>
        <p:nvGrpSpPr>
          <p:cNvPr id="21" name="Group 20"/>
          <p:cNvGrpSpPr/>
          <p:nvPr/>
        </p:nvGrpSpPr>
        <p:grpSpPr>
          <a:xfrm>
            <a:off x="445279" y="3205526"/>
            <a:ext cx="8253442" cy="866416"/>
            <a:chOff x="0" y="1718230"/>
            <a:chExt cx="8253442" cy="866416"/>
          </a:xfrm>
          <a:solidFill>
            <a:schemeClr val="accent6">
              <a:lumMod val="60000"/>
              <a:lumOff val="40000"/>
            </a:schemeClr>
          </a:solidFill>
        </p:grpSpPr>
        <p:sp>
          <p:nvSpPr>
            <p:cNvPr id="22" name="Up Arrow Callout 21"/>
            <p:cNvSpPr/>
            <p:nvPr/>
          </p:nvSpPr>
          <p:spPr>
            <a:xfrm rot="10800000">
              <a:off x="0" y="1718230"/>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Up Arrow Callout 4"/>
            <p:cNvSpPr/>
            <p:nvPr/>
          </p:nvSpPr>
          <p:spPr>
            <a:xfrm>
              <a:off x="0" y="1718230"/>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a:solidFill>
                    <a:schemeClr val="tx1"/>
                  </a:solidFill>
                  <a:latin typeface="Calibri (Body)"/>
                </a:rPr>
                <a:t>Ensuring that policy statement is clear, concise, and SMART</a:t>
              </a:r>
            </a:p>
          </p:txBody>
        </p:sp>
      </p:grpSp>
      <p:grpSp>
        <p:nvGrpSpPr>
          <p:cNvPr id="24" name="Group 23"/>
          <p:cNvGrpSpPr/>
          <p:nvPr/>
        </p:nvGrpSpPr>
        <p:grpSpPr>
          <a:xfrm>
            <a:off x="445279" y="4000504"/>
            <a:ext cx="8253442" cy="866416"/>
            <a:chOff x="0" y="2571752"/>
            <a:chExt cx="8253442" cy="866416"/>
          </a:xfrm>
          <a:solidFill>
            <a:schemeClr val="accent6">
              <a:lumMod val="60000"/>
              <a:lumOff val="40000"/>
            </a:schemeClr>
          </a:solidFill>
        </p:grpSpPr>
        <p:sp>
          <p:nvSpPr>
            <p:cNvPr id="25" name="Up Arrow Callout 24"/>
            <p:cNvSpPr/>
            <p:nvPr/>
          </p:nvSpPr>
          <p:spPr>
            <a:xfrm rot="10800000">
              <a:off x="0" y="2571752"/>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Up Arrow Callout 4"/>
            <p:cNvSpPr/>
            <p:nvPr/>
          </p:nvSpPr>
          <p:spPr>
            <a:xfrm rot="21600000">
              <a:off x="0" y="2571752"/>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a:solidFill>
                    <a:schemeClr val="tx1"/>
                  </a:solidFill>
                  <a:latin typeface="Calibri (Body)"/>
                </a:rPr>
                <a:t>Ensuring that policy answers the 5 Ws</a:t>
              </a:r>
            </a:p>
          </p:txBody>
        </p:sp>
      </p:grpSp>
      <p:grpSp>
        <p:nvGrpSpPr>
          <p:cNvPr id="27" name="Group 26"/>
          <p:cNvGrpSpPr/>
          <p:nvPr/>
        </p:nvGrpSpPr>
        <p:grpSpPr>
          <a:xfrm>
            <a:off x="445279" y="4848600"/>
            <a:ext cx="8253442" cy="866416"/>
            <a:chOff x="0" y="3429008"/>
            <a:chExt cx="8253442" cy="866416"/>
          </a:xfrm>
          <a:solidFill>
            <a:schemeClr val="accent6">
              <a:lumMod val="60000"/>
              <a:lumOff val="40000"/>
            </a:schemeClr>
          </a:solidFill>
        </p:grpSpPr>
        <p:sp>
          <p:nvSpPr>
            <p:cNvPr id="28" name="Up Arrow Callout 27"/>
            <p:cNvSpPr/>
            <p:nvPr/>
          </p:nvSpPr>
          <p:spPr>
            <a:xfrm rot="10800000">
              <a:off x="0" y="3429008"/>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Up Arrow Callout 4"/>
            <p:cNvSpPr/>
            <p:nvPr/>
          </p:nvSpPr>
          <p:spPr>
            <a:xfrm rot="21600000">
              <a:off x="0" y="3429008"/>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a:solidFill>
                    <a:schemeClr val="tx1"/>
                  </a:solidFill>
                  <a:latin typeface="Calibri (Body)"/>
                </a:rPr>
                <a:t>Ensuring consistency with laws, regulations, and other levels of policy</a:t>
              </a:r>
            </a:p>
          </p:txBody>
        </p:sp>
      </p:grpSp>
      <p:grpSp>
        <p:nvGrpSpPr>
          <p:cNvPr id="30" name="Group 29"/>
          <p:cNvGrpSpPr/>
          <p:nvPr/>
        </p:nvGrpSpPr>
        <p:grpSpPr>
          <a:xfrm>
            <a:off x="445279" y="5673600"/>
            <a:ext cx="8253442" cy="684358"/>
            <a:chOff x="0" y="4171112"/>
            <a:chExt cx="8253442" cy="684357"/>
          </a:xfrm>
          <a:solidFill>
            <a:schemeClr val="accent6">
              <a:lumMod val="60000"/>
              <a:lumOff val="40000"/>
            </a:schemeClr>
          </a:solidFill>
        </p:grpSpPr>
        <p:sp>
          <p:nvSpPr>
            <p:cNvPr id="31" name="Rectangle 30"/>
            <p:cNvSpPr/>
            <p:nvPr/>
          </p:nvSpPr>
          <p:spPr>
            <a:xfrm>
              <a:off x="0" y="4292130"/>
              <a:ext cx="8253442" cy="563339"/>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ectangle 31"/>
            <p:cNvSpPr/>
            <p:nvPr/>
          </p:nvSpPr>
          <p:spPr>
            <a:xfrm>
              <a:off x="0" y="4171112"/>
              <a:ext cx="8253442" cy="6843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a:solidFill>
                    <a:schemeClr val="tx1"/>
                  </a:solidFill>
                  <a:latin typeface="Calibri (Body)"/>
                </a:rPr>
                <a:t>Checking policy freshness and easy availability to organization members</a:t>
              </a:r>
              <a:endParaRPr lang="en-US" sz="2000" kern="1200">
                <a:solidFill>
                  <a:schemeClr val="tx1"/>
                </a:solidFill>
                <a:latin typeface="Calibri (Body)"/>
              </a:endParaRPr>
            </a:p>
          </p:txBody>
        </p:sp>
      </p:grpSp>
      <p:sp>
        <p:nvSpPr>
          <p:cNvPr id="33" name="Rectangle 32"/>
          <p:cNvSpPr/>
          <p:nvPr/>
        </p:nvSpPr>
        <p:spPr>
          <a:xfrm>
            <a:off x="428596" y="857232"/>
            <a:ext cx="8072494" cy="769441"/>
          </a:xfrm>
          <a:prstGeom prst="rect">
            <a:avLst/>
          </a:prstGeom>
        </p:spPr>
        <p:txBody>
          <a:bodyPr wrap="square">
            <a:spAutoFit/>
          </a:bodyPr>
          <a:lstStyle/>
          <a:p>
            <a:pPr algn="just">
              <a:spcBef>
                <a:spcPts val="0"/>
              </a:spcBef>
            </a:pPr>
            <a:r>
              <a:rPr lang="en-US" sz="2200">
                <a:latin typeface="Calibri (Body)"/>
              </a:rPr>
              <a:t>6 important steps to be performed while evaluating information security policy: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49E35B-897C-4F18-AC18-30B029296632}"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Policy Review Process</a:t>
            </a:r>
            <a:endParaRPr lang="en-IN" sz="2400"/>
          </a:p>
        </p:txBody>
      </p:sp>
      <p:sp>
        <p:nvSpPr>
          <p:cNvPr id="9" name="Content Placeholder 2"/>
          <p:cNvSpPr>
            <a:spLocks noGrp="1"/>
          </p:cNvSpPr>
          <p:nvPr>
            <p:ph idx="1"/>
          </p:nvPr>
        </p:nvSpPr>
        <p:spPr>
          <a:xfrm>
            <a:off x="533400" y="1143000"/>
            <a:ext cx="8253442" cy="4857768"/>
          </a:xfrm>
        </p:spPr>
        <p:txBody>
          <a:bodyPr>
            <a:noAutofit/>
          </a:bodyPr>
          <a:lstStyle/>
          <a:p>
            <a:pPr marL="457200" indent="-457200" algn="just">
              <a:spcAft>
                <a:spcPts val="1800"/>
              </a:spcAft>
              <a:buNone/>
            </a:pPr>
            <a:r>
              <a:rPr lang="en-US" sz="2200">
                <a:solidFill>
                  <a:srgbClr val="FF9900"/>
                </a:solidFill>
                <a:latin typeface="Calibri (Body)"/>
              </a:rPr>
              <a:t>Step-1: Having someone other than the person who wrote the 	  policy review it:</a:t>
            </a:r>
          </a:p>
          <a:p>
            <a:pPr algn="just">
              <a:spcAft>
                <a:spcPts val="2400"/>
              </a:spcAft>
            </a:pPr>
            <a:r>
              <a:rPr lang="en-US" sz="2200">
                <a:latin typeface="Calibri (Body)"/>
              </a:rPr>
              <a:t>Someone other than the person who created the policy should review and assess for mistakes. </a:t>
            </a:r>
          </a:p>
          <a:p>
            <a:pPr algn="just">
              <a:spcAft>
                <a:spcPts val="2400"/>
              </a:spcAft>
            </a:pPr>
            <a:r>
              <a:rPr lang="en-US" sz="2200">
                <a:latin typeface="Calibri (Body)"/>
              </a:rPr>
              <a:t>The policy reviewer should be aware about the organization fundamentals of information security and detail oriented for best results. </a:t>
            </a:r>
          </a:p>
          <a:p>
            <a:pPr algn="just">
              <a:spcAft>
                <a:spcPts val="2400"/>
              </a:spcAft>
            </a:pPr>
            <a:r>
              <a:rPr lang="en-US" sz="2200">
                <a:latin typeface="Calibri (Body)"/>
              </a:rPr>
              <a:t>Moreover, the person should be technically sound to review the policy for technical accuracy.</a:t>
            </a:r>
          </a:p>
          <a:p>
            <a:pPr marL="457200" indent="-457200" algn="just">
              <a:spcAft>
                <a:spcPts val="2400"/>
              </a:spcAft>
              <a:buNone/>
            </a:pPr>
            <a:endParaRPr lang="en-US" sz="2200">
              <a:solidFill>
                <a:srgbClr val="FF9900"/>
              </a:solidFill>
              <a:latin typeface="Calibri (Body)"/>
            </a:endParaRPr>
          </a:p>
          <a:p>
            <a:pPr marL="457200" indent="-457200" algn="just">
              <a:buNone/>
            </a:pPr>
            <a:endParaRPr lang="en-US" sz="2200">
              <a:latin typeface="Calibri (Bod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 calcmode="lin" valueType="num">
                                      <p:cBhvr additive="base">
                                        <p:cTn id="1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19EB6B-F699-4C52-9824-953A7DA6964A}"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Policy Review Process</a:t>
            </a:r>
            <a:endParaRPr lang="en-IN" sz="2400"/>
          </a:p>
        </p:txBody>
      </p:sp>
      <p:sp>
        <p:nvSpPr>
          <p:cNvPr id="9" name="Content Placeholder 2"/>
          <p:cNvSpPr>
            <a:spLocks noGrp="1"/>
          </p:cNvSpPr>
          <p:nvPr>
            <p:ph idx="1"/>
          </p:nvPr>
        </p:nvSpPr>
        <p:spPr>
          <a:xfrm>
            <a:off x="533400" y="1676400"/>
            <a:ext cx="8253442" cy="4324368"/>
          </a:xfrm>
        </p:spPr>
        <p:txBody>
          <a:bodyPr>
            <a:noAutofit/>
          </a:bodyPr>
          <a:lstStyle/>
          <a:p>
            <a:pPr marL="457200" indent="-457200" algn="just">
              <a:spcAft>
                <a:spcPts val="1200"/>
              </a:spcAft>
              <a:buNone/>
            </a:pPr>
            <a:r>
              <a:rPr lang="en-US" sz="2200">
                <a:solidFill>
                  <a:srgbClr val="FF9900"/>
                </a:solidFill>
                <a:latin typeface="Calibri (Body)"/>
              </a:rPr>
              <a:t>Step-2: Assessing policy for completeness:</a:t>
            </a:r>
          </a:p>
          <a:p>
            <a:pPr algn="just">
              <a:spcAft>
                <a:spcPts val="600"/>
              </a:spcAft>
            </a:pPr>
            <a:r>
              <a:rPr lang="en-IN" sz="2200">
                <a:solidFill>
                  <a:srgbClr val="CC6600"/>
                </a:solidFill>
                <a:latin typeface="Calibri (Body)"/>
              </a:rPr>
              <a:t>Assessing policy framework for completeness: </a:t>
            </a:r>
          </a:p>
          <a:p>
            <a:pPr algn="just">
              <a:spcAft>
                <a:spcPts val="600"/>
              </a:spcAft>
              <a:buNone/>
            </a:pPr>
            <a:r>
              <a:rPr lang="en-IN" sz="2200">
                <a:solidFill>
                  <a:srgbClr val="CC6600"/>
                </a:solidFill>
                <a:latin typeface="Calibri (Body)"/>
              </a:rPr>
              <a:t>		</a:t>
            </a:r>
            <a:r>
              <a:rPr lang="en-IN" sz="2200">
                <a:latin typeface="Calibri (Body)"/>
              </a:rPr>
              <a:t>Checks or examines the existence of standards and 	procedures supporting the policy set.</a:t>
            </a:r>
          </a:p>
          <a:p>
            <a:pPr algn="just">
              <a:spcAft>
                <a:spcPts val="600"/>
              </a:spcAft>
            </a:pPr>
            <a:r>
              <a:rPr lang="en-IN" sz="2200">
                <a:solidFill>
                  <a:srgbClr val="CC6600"/>
                </a:solidFill>
                <a:latin typeface="Calibri (Body)"/>
              </a:rPr>
              <a:t>Assessing policy elements for completeness: </a:t>
            </a:r>
          </a:p>
          <a:p>
            <a:pPr lvl="2" algn="just">
              <a:spcAft>
                <a:spcPts val="600"/>
              </a:spcAft>
              <a:buNone/>
            </a:pPr>
            <a:r>
              <a:rPr lang="en-IN" sz="2200">
                <a:latin typeface="Calibri (Body)"/>
              </a:rPr>
              <a:t>  Checks or examines if the policy is not flawed due the lack of an element.</a:t>
            </a:r>
          </a:p>
          <a:p>
            <a:pPr algn="just">
              <a:spcAft>
                <a:spcPts val="600"/>
              </a:spcAft>
              <a:buNone/>
            </a:pPr>
            <a:endParaRPr lang="en-US" sz="240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a:t>Security Policy: </a:t>
            </a:r>
          </a:p>
          <a:p>
            <a:pPr algn="just" fontAlgn="t">
              <a:lnSpc>
                <a:spcPct val="150000"/>
              </a:lnSpc>
              <a:spcBef>
                <a:spcPts val="0"/>
              </a:spcBef>
              <a:spcAft>
                <a:spcPts val="1000"/>
              </a:spcAft>
              <a:buSzPts val="1200"/>
              <a:tabLst>
                <a:tab pos="1533525" algn="l"/>
              </a:tabLst>
            </a:pPr>
            <a:r>
              <a:rPr lang="en-US" sz="1600">
                <a:latin typeface="Calibri (Body)"/>
              </a:rPr>
              <a:t>Policy design Task, WWW Policies, Email based Policies, Policy Revaluation Process-Corporate Policies-Sample Security Policies, Publishing and Notification Requirement of the updated and new Policies.</a:t>
            </a:r>
            <a:endParaRPr lang="en-IN" sz="1600">
              <a:latin typeface="Calibri (Body)"/>
            </a:endParaRPr>
          </a:p>
          <a:p>
            <a:pPr algn="just" fontAlgn="t">
              <a:lnSpc>
                <a:spcPct val="150000"/>
              </a:lnSpc>
              <a:spcBef>
                <a:spcPts val="0"/>
              </a:spcBef>
              <a:spcAft>
                <a:spcPts val="1000"/>
              </a:spcAft>
              <a:buSzPts val="1200"/>
              <a:tabLst>
                <a:tab pos="1533525" algn="l"/>
              </a:tabLst>
            </a:pPr>
            <a:r>
              <a:rPr lang="en-US" sz="1600">
                <a:latin typeface="Calibri (Body)"/>
              </a:rPr>
              <a:t>Recent trends in security.</a:t>
            </a:r>
            <a:endParaRPr lang="en-IN" sz="1600">
              <a:latin typeface="Calibri (Body)"/>
            </a:endParaRPr>
          </a:p>
          <a:p>
            <a:pPr marL="0" indent="0" algn="just">
              <a:buNone/>
            </a:pPr>
            <a:endParaRPr lang="en-US" sz="1600"/>
          </a:p>
          <a:p>
            <a:pPr>
              <a:lnSpc>
                <a:spcPct val="150000"/>
              </a:lnSpc>
              <a:spcBef>
                <a:spcPts val="0"/>
              </a:spcBef>
            </a:pPr>
            <a:endParaRPr lang="en-US" sz="1600">
              <a:latin typeface="Calibri (Body)"/>
            </a:endParaRPr>
          </a:p>
        </p:txBody>
      </p:sp>
      <p:sp>
        <p:nvSpPr>
          <p:cNvPr id="6" name="Date Placeholder 5"/>
          <p:cNvSpPr>
            <a:spLocks noGrp="1"/>
          </p:cNvSpPr>
          <p:nvPr>
            <p:ph type="dt" sz="half" idx="10"/>
          </p:nvPr>
        </p:nvSpPr>
        <p:spPr/>
        <p:txBody>
          <a:bodyPr/>
          <a:lstStyle/>
          <a:p>
            <a:fld id="{1A7F8E9A-EB59-498C-971C-B949CD3F29B3}"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6</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1C70B3-02E3-469F-A096-9DCB44B2C564}"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Policy Review Process</a:t>
            </a:r>
            <a:endParaRPr lang="en-IN" sz="2400"/>
          </a:p>
        </p:txBody>
      </p:sp>
      <p:sp>
        <p:nvSpPr>
          <p:cNvPr id="9" name="Content Placeholder 2"/>
          <p:cNvSpPr>
            <a:spLocks noGrp="1"/>
          </p:cNvSpPr>
          <p:nvPr>
            <p:ph idx="1"/>
          </p:nvPr>
        </p:nvSpPr>
        <p:spPr>
          <a:xfrm>
            <a:off x="533400" y="1143000"/>
            <a:ext cx="8253442" cy="5000644"/>
          </a:xfrm>
        </p:spPr>
        <p:txBody>
          <a:bodyPr>
            <a:noAutofit/>
          </a:bodyPr>
          <a:lstStyle/>
          <a:p>
            <a:pPr marL="457200" indent="-457200" algn="just">
              <a:buNone/>
            </a:pPr>
            <a:r>
              <a:rPr lang="en-US" sz="2200">
                <a:solidFill>
                  <a:srgbClr val="FF9900"/>
                </a:solidFill>
                <a:latin typeface="Calibri (Body)"/>
              </a:rPr>
              <a:t>Step-3: </a:t>
            </a:r>
            <a:r>
              <a:rPr lang="en-IN" sz="2200">
                <a:solidFill>
                  <a:srgbClr val="FF9900"/>
                </a:solidFill>
                <a:latin typeface="Calibri (Body)"/>
              </a:rPr>
              <a:t>Ensuring that policy statement is clear, concise, and</a:t>
            </a:r>
          </a:p>
          <a:p>
            <a:pPr marL="457200" indent="-457200" algn="just">
              <a:buNone/>
            </a:pPr>
            <a:r>
              <a:rPr lang="en-IN" sz="2200">
                <a:solidFill>
                  <a:srgbClr val="FF9900"/>
                </a:solidFill>
                <a:latin typeface="Calibri (Body)"/>
              </a:rPr>
              <a:t>   		SMART:</a:t>
            </a:r>
            <a:endParaRPr lang="en-US" sz="2200">
              <a:solidFill>
                <a:srgbClr val="FF9900"/>
              </a:solidFill>
              <a:latin typeface="Calibri (Body)"/>
            </a:endParaRPr>
          </a:p>
          <a:p>
            <a:pPr algn="just"/>
            <a:r>
              <a:rPr lang="en-IN" sz="2200">
                <a:latin typeface="Calibri (Body)"/>
              </a:rPr>
              <a:t>SMART stands for </a:t>
            </a:r>
            <a:r>
              <a:rPr lang="en-IN" sz="2200">
                <a:solidFill>
                  <a:srgbClr val="00B050"/>
                </a:solidFill>
                <a:latin typeface="Calibri (Body)"/>
              </a:rPr>
              <a:t>specific</a:t>
            </a:r>
            <a:r>
              <a:rPr lang="en-IN" sz="2200">
                <a:latin typeface="Calibri (Body)"/>
              </a:rPr>
              <a:t>, </a:t>
            </a:r>
            <a:r>
              <a:rPr lang="en-IN" sz="2200">
                <a:solidFill>
                  <a:srgbClr val="FFC000"/>
                </a:solidFill>
                <a:latin typeface="Calibri (Body)"/>
              </a:rPr>
              <a:t>measurable</a:t>
            </a:r>
            <a:r>
              <a:rPr lang="en-IN" sz="2200">
                <a:solidFill>
                  <a:srgbClr val="FFFF00"/>
                </a:solidFill>
                <a:latin typeface="Calibri (Body)"/>
              </a:rPr>
              <a:t>,</a:t>
            </a:r>
            <a:r>
              <a:rPr lang="en-IN" sz="2200">
                <a:latin typeface="Calibri (Body)"/>
              </a:rPr>
              <a:t> </a:t>
            </a:r>
            <a:r>
              <a:rPr lang="en-IN" sz="2200">
                <a:solidFill>
                  <a:srgbClr val="00B0F0"/>
                </a:solidFill>
                <a:latin typeface="Calibri (Body)"/>
              </a:rPr>
              <a:t>achievable</a:t>
            </a:r>
            <a:r>
              <a:rPr lang="en-IN" sz="2200">
                <a:latin typeface="Calibri (Body)"/>
              </a:rPr>
              <a:t>, </a:t>
            </a:r>
            <a:r>
              <a:rPr lang="en-IN" sz="2200">
                <a:solidFill>
                  <a:srgbClr val="0070C0"/>
                </a:solidFill>
                <a:latin typeface="Calibri (Body)"/>
              </a:rPr>
              <a:t>realistic</a:t>
            </a:r>
            <a:r>
              <a:rPr lang="en-IN" sz="2200">
                <a:latin typeface="Calibri (Body)"/>
              </a:rPr>
              <a:t>, and </a:t>
            </a:r>
            <a:r>
              <a:rPr lang="en-IN" sz="2200">
                <a:solidFill>
                  <a:srgbClr val="009900"/>
                </a:solidFill>
                <a:latin typeface="Calibri (Body)"/>
              </a:rPr>
              <a:t>time bound</a:t>
            </a:r>
            <a:r>
              <a:rPr lang="en-IN" sz="2200">
                <a:latin typeface="Calibri (Body)"/>
              </a:rPr>
              <a:t>.</a:t>
            </a:r>
          </a:p>
          <a:p>
            <a:pPr algn="just"/>
            <a:r>
              <a:rPr lang="en-IN" sz="2200">
                <a:latin typeface="Calibri (Body)"/>
              </a:rPr>
              <a:t>In this step, the policy reviewer ensures that the policy is clear, and simple language is used to ensure that it can be easily understood by everyone.</a:t>
            </a:r>
          </a:p>
          <a:p>
            <a:pPr marL="457200" indent="-457200" algn="just">
              <a:buNone/>
            </a:pPr>
            <a:r>
              <a:rPr lang="en-US" sz="2200">
                <a:solidFill>
                  <a:srgbClr val="FF9900"/>
                </a:solidFill>
                <a:latin typeface="Calibri (Body)"/>
              </a:rPr>
              <a:t>Step-4: </a:t>
            </a:r>
            <a:r>
              <a:rPr lang="en-IN" sz="2200">
                <a:solidFill>
                  <a:srgbClr val="FF9900"/>
                </a:solidFill>
                <a:latin typeface="Calibri (Body)"/>
              </a:rPr>
              <a:t>Ensuring that policy answers the 5 Ws: </a:t>
            </a:r>
          </a:p>
          <a:p>
            <a:pPr algn="just">
              <a:spcAft>
                <a:spcPts val="1200"/>
              </a:spcAft>
            </a:pPr>
            <a:r>
              <a:rPr lang="en-IN" sz="2200">
                <a:latin typeface="Calibri (Body)"/>
              </a:rPr>
              <a:t>In this step, the reviewer checks whether the appropriate function is defined for the correct person in place. </a:t>
            </a:r>
          </a:p>
          <a:p>
            <a:pPr algn="just">
              <a:spcAft>
                <a:spcPts val="1200"/>
              </a:spcAft>
            </a:pPr>
            <a:r>
              <a:rPr lang="en-IN" sz="2200">
                <a:latin typeface="Calibri (Body)"/>
              </a:rPr>
              <a:t>The reviewer also ensures when the actions will be accomplished. In other words, the policy should clearly explain the </a:t>
            </a:r>
            <a:r>
              <a:rPr lang="en-IN" sz="2200">
                <a:solidFill>
                  <a:srgbClr val="0070C0"/>
                </a:solidFill>
                <a:latin typeface="Calibri (Body)"/>
              </a:rPr>
              <a:t>purpose, background,</a:t>
            </a:r>
            <a:r>
              <a:rPr lang="en-IN" sz="2200">
                <a:latin typeface="Calibri (Body)"/>
              </a:rPr>
              <a:t> or </a:t>
            </a:r>
            <a:r>
              <a:rPr lang="en-IN" sz="2200">
                <a:solidFill>
                  <a:srgbClr val="0070C0"/>
                </a:solidFill>
                <a:latin typeface="Calibri (Body)"/>
              </a:rPr>
              <a:t>policy statement</a:t>
            </a:r>
            <a:r>
              <a:rPr lang="en-IN" sz="2200">
                <a:latin typeface="Calibri (Body)"/>
              </a:rPr>
              <a:t>.</a:t>
            </a:r>
          </a:p>
          <a:p>
            <a:pPr algn="just">
              <a:spcAft>
                <a:spcPts val="1200"/>
              </a:spcAft>
              <a:buNone/>
            </a:pPr>
            <a:endParaRPr lang="en-IN" sz="2200">
              <a:latin typeface="Calibri (Body)"/>
            </a:endParaRPr>
          </a:p>
          <a:p>
            <a:pPr algn="just">
              <a:spcAft>
                <a:spcPts val="600"/>
              </a:spcAft>
              <a:buNone/>
            </a:pPr>
            <a:endParaRPr lang="en-US" sz="2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 calcmode="lin" valueType="num">
                                      <p:cBhvr additive="base">
                                        <p:cTn id="2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 calcmode="lin" valueType="num">
                                      <p:cBhvr additive="base">
                                        <p:cTn id="3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EFB7C7-13CD-44A5-8334-AF9D78BDCE48}"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Policy Review Process</a:t>
            </a:r>
            <a:endParaRPr lang="en-IN" sz="2400"/>
          </a:p>
        </p:txBody>
      </p:sp>
      <p:sp>
        <p:nvSpPr>
          <p:cNvPr id="9" name="Content Placeholder 2"/>
          <p:cNvSpPr>
            <a:spLocks noGrp="1"/>
          </p:cNvSpPr>
          <p:nvPr>
            <p:ph idx="1"/>
          </p:nvPr>
        </p:nvSpPr>
        <p:spPr>
          <a:xfrm>
            <a:off x="533400" y="1143000"/>
            <a:ext cx="8253442" cy="4857768"/>
          </a:xfrm>
        </p:spPr>
        <p:txBody>
          <a:bodyPr>
            <a:noAutofit/>
          </a:bodyPr>
          <a:lstStyle/>
          <a:p>
            <a:pPr marL="457200" indent="-457200" algn="just">
              <a:buNone/>
            </a:pPr>
            <a:r>
              <a:rPr lang="en-US" sz="2200">
                <a:solidFill>
                  <a:srgbClr val="FF9900"/>
                </a:solidFill>
                <a:latin typeface="Calibri (Body)"/>
              </a:rPr>
              <a:t>Step-5: </a:t>
            </a:r>
            <a:r>
              <a:rPr lang="en-IN" sz="2200">
                <a:solidFill>
                  <a:srgbClr val="FF9900"/>
                </a:solidFill>
                <a:latin typeface="Calibri (Body)"/>
              </a:rPr>
              <a:t>Ensuring consistency with laws, regulations, and other</a:t>
            </a:r>
          </a:p>
          <a:p>
            <a:pPr marL="457200" indent="-457200" algn="just">
              <a:spcAft>
                <a:spcPts val="1200"/>
              </a:spcAft>
              <a:buNone/>
            </a:pPr>
            <a:r>
              <a:rPr lang="en-IN" sz="2200">
                <a:solidFill>
                  <a:srgbClr val="FF9900"/>
                </a:solidFill>
                <a:latin typeface="Calibri (Body)"/>
              </a:rPr>
              <a:t>		levels of policy:</a:t>
            </a:r>
          </a:p>
          <a:p>
            <a:pPr algn="just">
              <a:spcAft>
                <a:spcPts val="1800"/>
              </a:spcAft>
            </a:pPr>
            <a:r>
              <a:rPr lang="en-US" sz="2200">
                <a:latin typeface="Calibri (Body)"/>
              </a:rPr>
              <a:t>In this step, the reviewer ensures that the policy is consistent with various </a:t>
            </a:r>
            <a:r>
              <a:rPr lang="en-US" sz="2200">
                <a:solidFill>
                  <a:srgbClr val="0070C0"/>
                </a:solidFill>
                <a:latin typeface="Calibri (Body)"/>
              </a:rPr>
              <a:t>laws and regulations</a:t>
            </a:r>
            <a:r>
              <a:rPr lang="en-US" sz="2200">
                <a:latin typeface="Calibri (Body)"/>
              </a:rPr>
              <a:t>; otherwise, the organization will face lawsuits. </a:t>
            </a:r>
          </a:p>
          <a:p>
            <a:pPr algn="just">
              <a:spcAft>
                <a:spcPts val="1800"/>
              </a:spcAft>
            </a:pPr>
            <a:r>
              <a:rPr lang="en-US" sz="2200">
                <a:latin typeface="Calibri (Body)"/>
              </a:rPr>
              <a:t>Also, the policy should </a:t>
            </a:r>
            <a:r>
              <a:rPr lang="en-US" sz="2200">
                <a:solidFill>
                  <a:srgbClr val="0070C0"/>
                </a:solidFill>
                <a:latin typeface="Calibri (Body)"/>
              </a:rPr>
              <a:t>ensure consistency </a:t>
            </a:r>
            <a:r>
              <a:rPr lang="en-US" sz="2200">
                <a:latin typeface="Calibri (Body)"/>
              </a:rPr>
              <a:t>with the laws and regulations of each country. </a:t>
            </a:r>
          </a:p>
          <a:p>
            <a:pPr algn="just">
              <a:spcAft>
                <a:spcPts val="1800"/>
              </a:spcAft>
            </a:pPr>
            <a:r>
              <a:rPr lang="en-US" sz="2200">
                <a:latin typeface="Calibri (Body)"/>
              </a:rPr>
              <a:t>During policy assessment, the policies are checked for consistency with </a:t>
            </a:r>
            <a:r>
              <a:rPr lang="en-US" sz="2200">
                <a:solidFill>
                  <a:srgbClr val="0070C0"/>
                </a:solidFill>
                <a:latin typeface="Calibri (Body)"/>
              </a:rPr>
              <a:t>lower</a:t>
            </a:r>
            <a:r>
              <a:rPr lang="en-US" sz="2200">
                <a:latin typeface="Calibri (Body)"/>
              </a:rPr>
              <a:t> and </a:t>
            </a:r>
            <a:r>
              <a:rPr lang="en-US" sz="2200">
                <a:solidFill>
                  <a:srgbClr val="0070C0"/>
                </a:solidFill>
                <a:latin typeface="Calibri (Body)"/>
              </a:rPr>
              <a:t>higher levels</a:t>
            </a:r>
            <a:r>
              <a:rPr lang="en-US" sz="2200">
                <a:latin typeface="Calibri (Body)"/>
              </a:rPr>
              <a:t>. Any </a:t>
            </a:r>
            <a:r>
              <a:rPr lang="en-US" sz="2200">
                <a:solidFill>
                  <a:srgbClr val="0070C0"/>
                </a:solidFill>
                <a:latin typeface="Calibri (Body)"/>
              </a:rPr>
              <a:t>discrepancy</a:t>
            </a:r>
            <a:r>
              <a:rPr lang="en-US" sz="2200">
                <a:latin typeface="Calibri (Body)"/>
              </a:rPr>
              <a:t> found should be resolved.</a:t>
            </a:r>
            <a:endParaRPr lang="en-US" sz="2200" b="1">
              <a:latin typeface="Calibri (Body)"/>
            </a:endParaRPr>
          </a:p>
          <a:p>
            <a:pPr algn="just">
              <a:spcAft>
                <a:spcPts val="600"/>
              </a:spcAft>
              <a:buNone/>
            </a:pPr>
            <a:endParaRPr lang="en-US" sz="2400"/>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CEF62C-526D-43D3-AA08-1C8A4CE60B73}"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a:latin typeface="Calibri (Body)"/>
              </a:rPr>
              <a:t>Policy Review Process</a:t>
            </a:r>
            <a:endParaRPr lang="en-IN" sz="2400"/>
          </a:p>
        </p:txBody>
      </p:sp>
      <p:sp>
        <p:nvSpPr>
          <p:cNvPr id="9" name="Content Placeholder 2"/>
          <p:cNvSpPr>
            <a:spLocks noGrp="1"/>
          </p:cNvSpPr>
          <p:nvPr>
            <p:ph idx="1"/>
          </p:nvPr>
        </p:nvSpPr>
        <p:spPr>
          <a:xfrm>
            <a:off x="533400" y="1143000"/>
            <a:ext cx="8253442" cy="4857768"/>
          </a:xfrm>
        </p:spPr>
        <p:txBody>
          <a:bodyPr>
            <a:noAutofit/>
          </a:bodyPr>
          <a:lstStyle/>
          <a:p>
            <a:pPr marL="457200" indent="-457200" algn="just">
              <a:buNone/>
            </a:pPr>
            <a:r>
              <a:rPr lang="en-US" sz="2200">
                <a:solidFill>
                  <a:srgbClr val="FF9900"/>
                </a:solidFill>
                <a:latin typeface="Calibri (Body)"/>
              </a:rPr>
              <a:t>Step-6: </a:t>
            </a:r>
            <a:r>
              <a:rPr lang="en-IN" sz="2200">
                <a:solidFill>
                  <a:srgbClr val="FF9900"/>
                </a:solidFill>
                <a:latin typeface="Calibri (Body)"/>
              </a:rPr>
              <a:t>Checking policy freshness and easy availability to</a:t>
            </a:r>
          </a:p>
          <a:p>
            <a:pPr marL="457200" indent="-457200" algn="just">
              <a:spcAft>
                <a:spcPts val="1200"/>
              </a:spcAft>
              <a:buNone/>
            </a:pPr>
            <a:r>
              <a:rPr lang="en-IN" sz="2200">
                <a:solidFill>
                  <a:srgbClr val="FF9900"/>
                </a:solidFill>
                <a:latin typeface="Calibri (Body)"/>
              </a:rPr>
              <a:t>		 organization members: </a:t>
            </a:r>
          </a:p>
          <a:p>
            <a:pPr marL="457200" indent="-457200" algn="just">
              <a:spcAft>
                <a:spcPts val="1200"/>
              </a:spcAft>
              <a:buNone/>
            </a:pPr>
            <a:endParaRPr lang="en-IN" sz="2200">
              <a:solidFill>
                <a:srgbClr val="FF9900"/>
              </a:solidFill>
              <a:latin typeface="Calibri (Body)"/>
            </a:endParaRPr>
          </a:p>
          <a:p>
            <a:pPr algn="just">
              <a:spcAft>
                <a:spcPts val="1200"/>
              </a:spcAft>
            </a:pPr>
            <a:r>
              <a:rPr lang="en-IN" sz="2200">
                <a:latin typeface="Calibri (Body)"/>
              </a:rPr>
              <a:t>In this step, a policy is </a:t>
            </a:r>
            <a:r>
              <a:rPr lang="en-IN" sz="2200">
                <a:solidFill>
                  <a:srgbClr val="0070C0"/>
                </a:solidFill>
                <a:latin typeface="Calibri (Body)"/>
              </a:rPr>
              <a:t>examined</a:t>
            </a:r>
            <a:r>
              <a:rPr lang="en-IN" sz="2200">
                <a:latin typeface="Calibri (Body)"/>
              </a:rPr>
              <a:t> for provisions to keep it updated. </a:t>
            </a:r>
          </a:p>
          <a:p>
            <a:pPr algn="just">
              <a:spcAft>
                <a:spcPts val="1200"/>
              </a:spcAft>
            </a:pPr>
            <a:endParaRPr lang="en-IN" sz="2200">
              <a:latin typeface="Calibri (Body)"/>
            </a:endParaRPr>
          </a:p>
          <a:p>
            <a:pPr algn="just">
              <a:spcAft>
                <a:spcPts val="600"/>
              </a:spcAft>
            </a:pPr>
            <a:r>
              <a:rPr lang="en-IN" sz="2200">
                <a:latin typeface="Calibri (Body)"/>
              </a:rPr>
              <a:t>This is important because an </a:t>
            </a:r>
            <a:r>
              <a:rPr lang="en-IN" sz="2200">
                <a:solidFill>
                  <a:srgbClr val="0070C0"/>
                </a:solidFill>
                <a:latin typeface="Calibri (Body)"/>
              </a:rPr>
              <a:t>outdated policy </a:t>
            </a:r>
            <a:r>
              <a:rPr lang="en-IN" sz="2200">
                <a:latin typeface="Calibri (Body)"/>
              </a:rPr>
              <a:t>can result into damage than good.</a:t>
            </a:r>
          </a:p>
          <a:p>
            <a:pPr algn="just">
              <a:spcAft>
                <a:spcPts val="600"/>
              </a:spcAft>
              <a:buNone/>
            </a:pPr>
            <a:endParaRPr lang="en-US" sz="240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3D64A6-4740-4CAB-BFA4-8DB96CE5AF04}" type="datetime1">
              <a:rPr lang="en-US" smtClean="0"/>
              <a:t>11/15/2022</a:t>
            </a:fld>
            <a:endParaRPr lang="en-US"/>
          </a:p>
        </p:txBody>
      </p:sp>
      <p:sp>
        <p:nvSpPr>
          <p:cNvPr id="5" name="Footer Placeholder 4"/>
          <p:cNvSpPr>
            <a:spLocks noGrp="1"/>
          </p:cNvSpPr>
          <p:nvPr>
            <p:ph type="ftr" sz="quarter" idx="11"/>
          </p:nvPr>
        </p:nvSpPr>
        <p:spPr>
          <a:xfrm>
            <a:off x="2514600" y="6356350"/>
            <a:ext cx="5737225"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a:p>
        </p:txBody>
      </p:sp>
      <p:sp>
        <p:nvSpPr>
          <p:cNvPr id="7" name="Title 1"/>
          <p:cNvSpPr txBox="1"/>
          <p:nvPr/>
        </p:nvSpPr>
        <p:spPr>
          <a:xfrm>
            <a:off x="1371600" y="0"/>
            <a:ext cx="7772400" cy="92866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Publishing and Notification requirement of the Policies(CO5)</a:t>
            </a:r>
          </a:p>
        </p:txBody>
      </p:sp>
      <p:sp>
        <p:nvSpPr>
          <p:cNvPr id="9" name="Content Placeholder 8"/>
          <p:cNvSpPr>
            <a:spLocks noGrp="1"/>
          </p:cNvSpPr>
          <p:nvPr>
            <p:ph idx="1"/>
          </p:nvPr>
        </p:nvSpPr>
        <p:spPr>
          <a:xfrm>
            <a:off x="428596" y="1071546"/>
            <a:ext cx="8472518" cy="5286412"/>
          </a:xfrm>
        </p:spPr>
        <p:txBody>
          <a:bodyPr>
            <a:normAutofit/>
          </a:bodyPr>
          <a:lstStyle/>
          <a:p>
            <a:pPr algn="just">
              <a:lnSpc>
                <a:spcPct val="150000"/>
              </a:lnSpc>
              <a:spcAft>
                <a:spcPts val="2400"/>
              </a:spcAft>
            </a:pPr>
            <a:r>
              <a:rPr lang="en-US" sz="2200">
                <a:latin typeface="Calibri (Body)"/>
              </a:rPr>
              <a:t>After the policies have been written, they will not do your organization any good if they sit on the shelf collecting dust. Not only should it be a </a:t>
            </a:r>
            <a:r>
              <a:rPr lang="en-US" sz="2200">
                <a:solidFill>
                  <a:srgbClr val="009900"/>
                </a:solidFill>
                <a:latin typeface="Calibri (Body)"/>
              </a:rPr>
              <a:t>living document</a:t>
            </a:r>
            <a:r>
              <a:rPr lang="en-US" sz="2200">
                <a:latin typeface="Calibri (Body)"/>
              </a:rPr>
              <a:t>, but it also should be </a:t>
            </a:r>
            <a:r>
              <a:rPr lang="en-US" sz="2200">
                <a:solidFill>
                  <a:srgbClr val="FFC000"/>
                </a:solidFill>
                <a:latin typeface="Calibri (Body)"/>
              </a:rPr>
              <a:t>accessible to all users</a:t>
            </a:r>
            <a:r>
              <a:rPr lang="en-US" sz="2200">
                <a:latin typeface="Calibri (Body)"/>
              </a:rPr>
              <a:t>. </a:t>
            </a:r>
          </a:p>
          <a:p>
            <a:pPr algn="just">
              <a:lnSpc>
                <a:spcPct val="150000"/>
              </a:lnSpc>
              <a:spcAft>
                <a:spcPts val="2400"/>
              </a:spcAft>
            </a:pPr>
            <a:r>
              <a:rPr lang="en-US" sz="2200">
                <a:latin typeface="Calibri (Body)"/>
              </a:rPr>
              <a:t>A common way of doing this is to publish the policies on the organization’s intranet. </a:t>
            </a:r>
          </a:p>
          <a:p>
            <a:pPr algn="just">
              <a:lnSpc>
                <a:spcPct val="150000"/>
              </a:lnSpc>
              <a:spcAft>
                <a:spcPts val="2400"/>
              </a:spcAft>
            </a:pPr>
            <a:r>
              <a:rPr lang="en-US" sz="2200">
                <a:latin typeface="Calibri (Body)"/>
              </a:rPr>
              <a:t>Policies in this area should cover both the publishing of the </a:t>
            </a:r>
            <a:r>
              <a:rPr lang="en-US" sz="2200">
                <a:solidFill>
                  <a:srgbClr val="0070C0"/>
                </a:solidFill>
                <a:latin typeface="Calibri (Body)"/>
              </a:rPr>
              <a:t>policy documents </a:t>
            </a:r>
            <a:r>
              <a:rPr lang="en-US" sz="2200">
                <a:latin typeface="Calibri (Body)"/>
              </a:rPr>
              <a:t>and notification of when published.</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EF082F-7F41-4F9A-AF5B-ECCA6817F511}"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a:p>
        </p:txBody>
      </p:sp>
      <p:sp>
        <p:nvSpPr>
          <p:cNvPr id="7" name="Title 1"/>
          <p:cNvSpPr txBox="1"/>
          <p:nvPr/>
        </p:nvSpPr>
        <p:spPr>
          <a:xfrm>
            <a:off x="1371600" y="0"/>
            <a:ext cx="7772400" cy="92866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Publishing and Notification requirement of the Policies</a:t>
            </a:r>
          </a:p>
        </p:txBody>
      </p:sp>
      <p:sp>
        <p:nvSpPr>
          <p:cNvPr id="9" name="Content Placeholder 8"/>
          <p:cNvSpPr>
            <a:spLocks noGrp="1"/>
          </p:cNvSpPr>
          <p:nvPr>
            <p:ph idx="1"/>
          </p:nvPr>
        </p:nvSpPr>
        <p:spPr>
          <a:xfrm>
            <a:off x="428596" y="1571612"/>
            <a:ext cx="8472518" cy="4786346"/>
          </a:xfrm>
        </p:spPr>
        <p:txBody>
          <a:bodyPr>
            <a:normAutofit/>
          </a:bodyPr>
          <a:lstStyle/>
          <a:p>
            <a:pPr marL="228600" lvl="0" indent="-228600">
              <a:spcBef>
                <a:spcPts val="600"/>
              </a:spcBef>
              <a:spcAft>
                <a:spcPts val="1200"/>
              </a:spcAft>
            </a:pPr>
            <a:r>
              <a:rPr lang="en-IN" sz="2200">
                <a:solidFill>
                  <a:prstClr val="black"/>
                </a:solidFill>
                <a:latin typeface="Calibri (Body)"/>
              </a:rPr>
              <a:t>This policy also should cover who is responsible for these acts. (</a:t>
            </a:r>
            <a:r>
              <a:rPr lang="en-IN" sz="2200">
                <a:solidFill>
                  <a:srgbClr val="0070C0"/>
                </a:solidFill>
                <a:latin typeface="Calibri (Body)"/>
              </a:rPr>
              <a:t>Human Resources Department</a:t>
            </a:r>
            <a:r>
              <a:rPr lang="en-IN" sz="2200">
                <a:solidFill>
                  <a:prstClr val="black"/>
                </a:solidFill>
                <a:latin typeface="Calibri (Body)"/>
              </a:rPr>
              <a:t>)</a:t>
            </a:r>
          </a:p>
          <a:p>
            <a:pPr marL="228600" lvl="0" indent="-228600">
              <a:spcBef>
                <a:spcPts val="600"/>
              </a:spcBef>
              <a:spcAft>
                <a:spcPts val="1200"/>
              </a:spcAft>
            </a:pPr>
            <a:endParaRPr lang="en-IN" sz="2200">
              <a:solidFill>
                <a:prstClr val="black"/>
              </a:solidFill>
              <a:latin typeface="Calibri (Body)"/>
            </a:endParaRPr>
          </a:p>
          <a:p>
            <a:pPr marL="228600" lvl="0" indent="-228600">
              <a:spcBef>
                <a:spcPts val="600"/>
              </a:spcBef>
              <a:spcAft>
                <a:spcPts val="1200"/>
              </a:spcAft>
            </a:pPr>
            <a:r>
              <a:rPr lang="en-IN" sz="2200">
                <a:solidFill>
                  <a:prstClr val="black"/>
                </a:solidFill>
                <a:latin typeface="Calibri (Body)"/>
              </a:rPr>
              <a:t>Notify each department and user by providing </a:t>
            </a:r>
            <a:r>
              <a:rPr lang="en-IN" sz="2200">
                <a:solidFill>
                  <a:srgbClr val="0070C0"/>
                </a:solidFill>
                <a:latin typeface="Calibri (Body)"/>
              </a:rPr>
              <a:t>Printed Copy </a:t>
            </a:r>
            <a:r>
              <a:rPr lang="en-IN" sz="2200">
                <a:solidFill>
                  <a:prstClr val="black"/>
                </a:solidFill>
                <a:latin typeface="Calibri (Body)"/>
              </a:rPr>
              <a:t>or </a:t>
            </a:r>
            <a:r>
              <a:rPr lang="en-IN" sz="2200">
                <a:solidFill>
                  <a:srgbClr val="0070C0"/>
                </a:solidFill>
                <a:latin typeface="Calibri (Body)"/>
              </a:rPr>
              <a:t>Electronic version </a:t>
            </a:r>
            <a:r>
              <a:rPr lang="en-IN" sz="2200">
                <a:solidFill>
                  <a:prstClr val="black"/>
                </a:solidFill>
                <a:latin typeface="Calibri (Body)"/>
              </a:rPr>
              <a:t>of the </a:t>
            </a:r>
            <a:r>
              <a:rPr lang="en-IN" sz="2200">
                <a:solidFill>
                  <a:srgbClr val="0070C0"/>
                </a:solidFill>
                <a:latin typeface="Calibri (Body)"/>
              </a:rPr>
              <a:t>published policy</a:t>
            </a:r>
            <a:r>
              <a:rPr lang="en-IN" sz="2200">
                <a:solidFill>
                  <a:prstClr val="black"/>
                </a:solidFill>
                <a:latin typeface="Calibri (Body)"/>
              </a:rPr>
              <a:t>.</a:t>
            </a:r>
          </a:p>
          <a:p>
            <a:pPr marL="323850" indent="-323850"/>
            <a:endParaRPr lang="en-IN" sz="2200"/>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2CBB1A-4787-4A02-AECF-B809466A1424}"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a:p>
        </p:txBody>
      </p:sp>
      <p:sp>
        <p:nvSpPr>
          <p:cNvPr id="7" name="Title 1"/>
          <p:cNvSpPr txBox="1"/>
          <p:nvPr/>
        </p:nvSpPr>
        <p:spPr>
          <a:xfrm>
            <a:off x="1371600" y="0"/>
            <a:ext cx="7772400" cy="92866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Recap</a:t>
            </a:r>
          </a:p>
        </p:txBody>
      </p:sp>
      <p:sp>
        <p:nvSpPr>
          <p:cNvPr id="9" name="Content Placeholder 8"/>
          <p:cNvSpPr>
            <a:spLocks noGrp="1"/>
          </p:cNvSpPr>
          <p:nvPr>
            <p:ph idx="1"/>
          </p:nvPr>
        </p:nvSpPr>
        <p:spPr>
          <a:xfrm>
            <a:off x="428596" y="1571612"/>
            <a:ext cx="8472518" cy="4786346"/>
          </a:xfrm>
        </p:spPr>
        <p:txBody>
          <a:bodyPr>
            <a:normAutofit/>
          </a:bodyPr>
          <a:lstStyle/>
          <a:p>
            <a:pPr>
              <a:lnSpc>
                <a:spcPct val="200000"/>
              </a:lnSpc>
              <a:spcAft>
                <a:spcPts val="1200"/>
              </a:spcAft>
            </a:pPr>
            <a:r>
              <a:rPr lang="en-IN" sz="2200">
                <a:solidFill>
                  <a:srgbClr val="FF0000"/>
                </a:solidFill>
                <a:latin typeface="Calibri (Body)"/>
              </a:rPr>
              <a:t>Corporate Policy</a:t>
            </a:r>
          </a:p>
          <a:p>
            <a:pPr>
              <a:lnSpc>
                <a:spcPct val="200000"/>
              </a:lnSpc>
              <a:spcAft>
                <a:spcPts val="1200"/>
              </a:spcAft>
            </a:pPr>
            <a:r>
              <a:rPr lang="en-IN" sz="2200">
                <a:solidFill>
                  <a:srgbClr val="FF0000"/>
                </a:solidFill>
                <a:latin typeface="Calibri (Body)"/>
              </a:rPr>
              <a:t>Sample Security Policy </a:t>
            </a:r>
          </a:p>
          <a:p>
            <a:pPr>
              <a:lnSpc>
                <a:spcPct val="200000"/>
              </a:lnSpc>
              <a:spcAft>
                <a:spcPts val="1200"/>
              </a:spcAft>
            </a:pPr>
            <a:r>
              <a:rPr lang="en-IN" sz="2200">
                <a:solidFill>
                  <a:srgbClr val="FF0000"/>
                </a:solidFill>
                <a:latin typeface="Calibri (Body)"/>
              </a:rPr>
              <a:t>Policy Review Process</a:t>
            </a:r>
          </a:p>
          <a:p>
            <a:pPr>
              <a:lnSpc>
                <a:spcPct val="200000"/>
              </a:lnSpc>
              <a:spcAft>
                <a:spcPts val="1200"/>
              </a:spcAft>
            </a:pPr>
            <a:r>
              <a:rPr lang="en-IN" sz="2200">
                <a:solidFill>
                  <a:srgbClr val="FF0000"/>
                </a:solidFill>
                <a:latin typeface="Calibri (Body)"/>
              </a:rPr>
              <a:t>Publishing and Notification requirement of the Policies</a:t>
            </a:r>
          </a:p>
          <a:p>
            <a:pPr marL="323850" indent="-323850"/>
            <a:endParaRPr lang="en-IN" sz="2200"/>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a:bodyPr>
          <a:lstStyle/>
          <a:p>
            <a:pPr>
              <a:spcBef>
                <a:spcPct val="0"/>
              </a:spcBef>
              <a:defRPr/>
            </a:pPr>
            <a:r>
              <a:rPr lang="en-US" sz="3000">
                <a:solidFill>
                  <a:schemeClr val="dk1"/>
                </a:solidFill>
              </a:rPr>
              <a:t>Cloud security </a:t>
            </a:r>
          </a:p>
          <a:p>
            <a:pPr>
              <a:spcBef>
                <a:spcPct val="0"/>
              </a:spcBef>
              <a:defRPr/>
            </a:pPr>
            <a:r>
              <a:rPr lang="en-US" sz="3000">
                <a:solidFill>
                  <a:schemeClr val="dk1"/>
                </a:solidFill>
              </a:rPr>
              <a:t>Outsourcing</a:t>
            </a:r>
          </a:p>
          <a:p>
            <a:pPr>
              <a:spcBef>
                <a:spcPct val="0"/>
              </a:spcBef>
              <a:defRPr/>
            </a:pPr>
            <a:r>
              <a:rPr lang="en-US" sz="3000">
                <a:solidFill>
                  <a:schemeClr val="dk1"/>
                </a:solidFill>
              </a:rPr>
              <a:t>SCM</a:t>
            </a:r>
            <a:endParaRPr lang="en-IN" sz="3000">
              <a:solidFill>
                <a:schemeClr val="dk1"/>
              </a:solidFill>
            </a:endParaRPr>
          </a:p>
          <a:p>
            <a:pPr>
              <a:lnSpc>
                <a:spcPct val="150000"/>
              </a:lnSpc>
              <a:spcBef>
                <a:spcPts val="0"/>
              </a:spcBef>
              <a:buNone/>
            </a:pPr>
            <a:endParaRPr lang="en-US" sz="3000">
              <a:solidFill>
                <a:schemeClr val="dk1"/>
              </a:solidFill>
            </a:endParaRPr>
          </a:p>
        </p:txBody>
      </p:sp>
      <p:sp>
        <p:nvSpPr>
          <p:cNvPr id="6" name="Date Placeholder 5"/>
          <p:cNvSpPr>
            <a:spLocks noGrp="1"/>
          </p:cNvSpPr>
          <p:nvPr>
            <p:ph type="dt" sz="half" idx="10"/>
          </p:nvPr>
        </p:nvSpPr>
        <p:spPr/>
        <p:txBody>
          <a:bodyPr/>
          <a:lstStyle/>
          <a:p>
            <a:fld id="{AC9F7F76-76DF-4CEA-B418-456A5C9DEB55}"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66</a:t>
            </a:fld>
            <a:endParaRPr lang="en-US"/>
          </a:p>
        </p:txBody>
      </p:sp>
      <p:sp>
        <p:nvSpPr>
          <p:cNvPr id="8" name="Title 1"/>
          <p:cNvSpPr txBox="1"/>
          <p:nvPr/>
        </p:nvSpPr>
        <p:spPr>
          <a:xfrm>
            <a:off x="1371600" y="1"/>
            <a:ext cx="77724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solidFill>
                  <a:schemeClr val="dk1"/>
                </a:solidFill>
              </a:rPr>
              <a:t>Recent trends in security</a:t>
            </a:r>
            <a:endParaRPr lang="en-IN" sz="3000">
              <a:solidFill>
                <a:schemeClr val="dk1"/>
              </a:solidFill>
            </a:endParaRPr>
          </a:p>
          <a:p>
            <a:pPr lvl="0" algn="ctr">
              <a:spcBef>
                <a:spcPct val="0"/>
              </a:spcBef>
              <a:defRPr/>
            </a:pPr>
            <a:r>
              <a:rPr lang="en-US" sz="3000"/>
              <a:t>(CO5)</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00A3C6-4087-4322-976E-63624B0A9E24}"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a:p>
        </p:txBody>
      </p:sp>
      <p:sp>
        <p:nvSpPr>
          <p:cNvPr id="7" name="Title 1"/>
          <p:cNvSpPr txBox="1"/>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Cloud Security (CO5)</a:t>
            </a:r>
          </a:p>
        </p:txBody>
      </p:sp>
      <p:sp>
        <p:nvSpPr>
          <p:cNvPr id="9" name="Content Placeholder 8"/>
          <p:cNvSpPr>
            <a:spLocks noGrp="1"/>
          </p:cNvSpPr>
          <p:nvPr>
            <p:ph idx="1"/>
          </p:nvPr>
        </p:nvSpPr>
        <p:spPr>
          <a:xfrm>
            <a:off x="428596" y="1214422"/>
            <a:ext cx="8472518" cy="5143536"/>
          </a:xfrm>
        </p:spPr>
        <p:txBody>
          <a:bodyPr>
            <a:normAutofit/>
          </a:bodyPr>
          <a:lstStyle/>
          <a:p>
            <a:pPr marL="228600" lvl="0" indent="-228600" algn="just">
              <a:spcBef>
                <a:spcPts val="600"/>
              </a:spcBef>
              <a:spcAft>
                <a:spcPts val="1200"/>
              </a:spcAft>
            </a:pPr>
            <a:r>
              <a:rPr lang="en-IN" sz="2200">
                <a:solidFill>
                  <a:prstClr val="black"/>
                </a:solidFill>
                <a:latin typeface="Calibri (Body)"/>
              </a:rPr>
              <a:t>Cloud computing is one of the promised leading </a:t>
            </a:r>
            <a:r>
              <a:rPr lang="en-IN" sz="2200">
                <a:solidFill>
                  <a:srgbClr val="0070C0"/>
                </a:solidFill>
                <a:latin typeface="Calibri (Body)"/>
              </a:rPr>
              <a:t>computing technologies</a:t>
            </a:r>
          </a:p>
          <a:p>
            <a:pPr marL="228600" lvl="0" indent="-228600" algn="just">
              <a:spcBef>
                <a:spcPts val="600"/>
              </a:spcBef>
              <a:spcAft>
                <a:spcPts val="1200"/>
              </a:spcAft>
            </a:pPr>
            <a:r>
              <a:rPr lang="en-IN" sz="2200">
                <a:solidFill>
                  <a:prstClr val="black"/>
                </a:solidFill>
                <a:latin typeface="Calibri (Body)"/>
              </a:rPr>
              <a:t>The emergence of cloud users has increased in IT sectors</a:t>
            </a:r>
          </a:p>
          <a:p>
            <a:pPr marL="228600" lvl="0" indent="-228600" algn="just">
              <a:spcBef>
                <a:spcPts val="600"/>
              </a:spcBef>
              <a:spcAft>
                <a:spcPts val="1200"/>
              </a:spcAft>
            </a:pPr>
            <a:r>
              <a:rPr lang="en-IN" sz="2200">
                <a:solidFill>
                  <a:prstClr val="black"/>
                </a:solidFill>
                <a:latin typeface="Calibri (Body)"/>
              </a:rPr>
              <a:t>The security in cloud refers to the process of </a:t>
            </a:r>
            <a:r>
              <a:rPr lang="en-IN" sz="2200">
                <a:solidFill>
                  <a:srgbClr val="0070C0"/>
                </a:solidFill>
                <a:latin typeface="Calibri (Body)"/>
              </a:rPr>
              <a:t>securing data</a:t>
            </a:r>
            <a:r>
              <a:rPr lang="en-IN" sz="2200">
                <a:solidFill>
                  <a:prstClr val="black"/>
                </a:solidFill>
                <a:latin typeface="Calibri (Body)"/>
              </a:rPr>
              <a:t> and </a:t>
            </a:r>
            <a:r>
              <a:rPr lang="en-IN" sz="2200">
                <a:solidFill>
                  <a:srgbClr val="0070C0"/>
                </a:solidFill>
                <a:latin typeface="Calibri (Body)"/>
              </a:rPr>
              <a:t>information</a:t>
            </a:r>
            <a:r>
              <a:rPr lang="en-IN" sz="2200">
                <a:solidFill>
                  <a:prstClr val="black"/>
                </a:solidFill>
                <a:latin typeface="Calibri (Body)"/>
              </a:rPr>
              <a:t> present in the cloud</a:t>
            </a:r>
          </a:p>
          <a:p>
            <a:pPr marL="228600" lvl="0" indent="-228600" algn="just">
              <a:spcBef>
                <a:spcPts val="600"/>
              </a:spcBef>
              <a:spcAft>
                <a:spcPts val="1200"/>
              </a:spcAft>
            </a:pPr>
            <a:r>
              <a:rPr lang="en-IN" sz="2200">
                <a:solidFill>
                  <a:prstClr val="black"/>
                </a:solidFill>
                <a:latin typeface="Calibri (Body)"/>
              </a:rPr>
              <a:t>Cloud computing security processes should address the </a:t>
            </a:r>
            <a:r>
              <a:rPr lang="en-IN" sz="2200">
                <a:solidFill>
                  <a:srgbClr val="0070C0"/>
                </a:solidFill>
                <a:latin typeface="Calibri (Body)"/>
              </a:rPr>
              <a:t>security controls</a:t>
            </a:r>
          </a:p>
          <a:p>
            <a:pPr marL="228600" lvl="0" indent="-228600" algn="just">
              <a:spcBef>
                <a:spcPts val="600"/>
              </a:spcBef>
              <a:spcAft>
                <a:spcPts val="1200"/>
              </a:spcAft>
            </a:pPr>
            <a:r>
              <a:rPr lang="en-IN" sz="2200">
                <a:solidFill>
                  <a:prstClr val="black"/>
                </a:solidFill>
                <a:latin typeface="Calibri (Body)"/>
              </a:rPr>
              <a:t>The cloud provider incorporates to maintain the customer's data </a:t>
            </a:r>
            <a:r>
              <a:rPr lang="en-IN" sz="2200">
                <a:solidFill>
                  <a:srgbClr val="0070C0"/>
                </a:solidFill>
                <a:latin typeface="Calibri (Body)"/>
              </a:rPr>
              <a:t>security, privacy</a:t>
            </a:r>
            <a:r>
              <a:rPr lang="en-IN" sz="2200">
                <a:solidFill>
                  <a:prstClr val="black"/>
                </a:solidFill>
                <a:latin typeface="Calibri (Body)"/>
              </a:rPr>
              <a:t> and </a:t>
            </a:r>
            <a:r>
              <a:rPr lang="en-IN" sz="2200">
                <a:solidFill>
                  <a:srgbClr val="0070C0"/>
                </a:solidFill>
                <a:latin typeface="Calibri (Body)"/>
              </a:rPr>
              <a:t>compliance</a:t>
            </a:r>
            <a:r>
              <a:rPr lang="en-IN" sz="2200">
                <a:solidFill>
                  <a:prstClr val="black"/>
                </a:solidFill>
                <a:latin typeface="Calibri (Body)"/>
              </a:rPr>
              <a:t> with necessary regulations</a:t>
            </a:r>
            <a:endParaRPr lang="en-IN" sz="2200"/>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DDBA8B-F5DD-4E01-9938-27B469AF3C59}"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68</a:t>
            </a:fld>
            <a:endParaRPr lang="en-US"/>
          </a:p>
        </p:txBody>
      </p:sp>
      <p:sp>
        <p:nvSpPr>
          <p:cNvPr id="7" name="Title 1"/>
          <p:cNvSpPr txBox="1"/>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Basic Cloud Security Protection Measures</a:t>
            </a:r>
          </a:p>
        </p:txBody>
      </p:sp>
      <p:graphicFrame>
        <p:nvGraphicFramePr>
          <p:cNvPr id="10" name="Content Placeholder 9"/>
          <p:cNvGraphicFramePr>
            <a:graphicFrameLocks noGrp="1"/>
          </p:cNvGraphicFramePr>
          <p:nvPr>
            <p:ph idx="1"/>
          </p:nvPr>
        </p:nvGraphicFramePr>
        <p:xfrm>
          <a:off x="428596" y="1214422"/>
          <a:ext cx="8472518"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FA22E8-C4D9-4A31-95A0-50B9CAB103C4}"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69</a:t>
            </a:fld>
            <a:endParaRPr lang="en-US"/>
          </a:p>
        </p:txBody>
      </p:sp>
      <p:sp>
        <p:nvSpPr>
          <p:cNvPr id="7" name="Title 1"/>
          <p:cNvSpPr txBox="1"/>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Cloud Deployment Models</a:t>
            </a:r>
          </a:p>
        </p:txBody>
      </p:sp>
      <p:pic>
        <p:nvPicPr>
          <p:cNvPr id="9218" name="Picture 2"/>
          <p:cNvPicPr>
            <a:picLocks noGrp="1" noChangeAspect="1" noChangeArrowheads="1"/>
          </p:cNvPicPr>
          <p:nvPr>
            <p:ph idx="1"/>
          </p:nvPr>
        </p:nvPicPr>
        <p:blipFill>
          <a:blip r:embed="rId2"/>
          <a:srcRect/>
          <a:stretch>
            <a:fillRect/>
          </a:stretch>
        </p:blipFill>
        <p:spPr bwMode="auto">
          <a:xfrm>
            <a:off x="785786" y="1071546"/>
            <a:ext cx="7929618" cy="5048650"/>
          </a:xfrm>
          <a:prstGeom prst="rect">
            <a:avLst/>
          </a:prstGeom>
          <a:noFill/>
          <a:ln w="9525">
            <a:noFill/>
            <a:miter lim="800000"/>
            <a:headEnd/>
            <a:tailEnd/>
          </a:ln>
          <a:effectLst/>
        </p:spPr>
      </p:pic>
      <p:sp>
        <p:nvSpPr>
          <p:cNvPr id="9" name="Rectangle 8"/>
          <p:cNvSpPr/>
          <p:nvPr/>
        </p:nvSpPr>
        <p:spPr>
          <a:xfrm>
            <a:off x="6643702" y="5715016"/>
            <a:ext cx="1954381" cy="369332"/>
          </a:xfrm>
          <a:prstGeom prst="rect">
            <a:avLst/>
          </a:prstGeom>
        </p:spPr>
        <p:txBody>
          <a:bodyPr wrap="none">
            <a:spAutoFit/>
          </a:bodyPr>
          <a:lstStyle/>
          <a:p>
            <a:r>
              <a:rPr lang="en-IN">
                <a:solidFill>
                  <a:schemeClr val="bg1">
                    <a:lumMod val="50000"/>
                  </a:schemeClr>
                </a:solidFill>
                <a:latin typeface="Calibri (Body)"/>
              </a:rPr>
              <a:t>Source: swayam </a:t>
            </a:r>
            <a:endParaRPr lang="en-IN">
              <a:solidFill>
                <a:schemeClr val="bg1">
                  <a:lumMod val="50000"/>
                </a:schemeClr>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848600" cy="4777187"/>
          </a:xfrm>
        </p:spPr>
        <p:txBody>
          <a:bodyPr>
            <a:noAutofit/>
          </a:bodyPr>
          <a:lstStyle/>
          <a:p>
            <a:pPr marL="0" indent="0">
              <a:spcBef>
                <a:spcPts val="0"/>
              </a:spcBef>
              <a:buNone/>
            </a:pPr>
            <a:endParaRPr lang="en-US" sz="1800">
              <a:latin typeface="Calibri (Body)"/>
            </a:endParaRPr>
          </a:p>
          <a:p>
            <a:pPr marL="0" lvl="0" indent="0" algn="just" fontAlgn="t">
              <a:lnSpc>
                <a:spcPct val="150000"/>
              </a:lnSpc>
              <a:spcBef>
                <a:spcPts val="0"/>
              </a:spcBef>
              <a:spcAft>
                <a:spcPts val="1000"/>
              </a:spcAft>
              <a:buSzPts val="1200"/>
              <a:buNone/>
              <a:tabLst>
                <a:tab pos="1533525" algn="l"/>
              </a:tabLst>
            </a:pPr>
            <a:endParaRPr lang="en-US" sz="1600">
              <a:latin typeface="Calibri (Body)"/>
              <a:cs typeface="Times New Roman" panose="02020603050405020304" pitchFamily="18" charset="0"/>
            </a:endParaRPr>
          </a:p>
          <a:p>
            <a:pPr marL="0" indent="0" algn="just" fontAlgn="t">
              <a:lnSpc>
                <a:spcPct val="150000"/>
              </a:lnSpc>
              <a:spcBef>
                <a:spcPts val="0"/>
              </a:spcBef>
              <a:spcAft>
                <a:spcPts val="1000"/>
              </a:spcAft>
              <a:buSzPts val="1200"/>
              <a:buNone/>
              <a:tabLst>
                <a:tab pos="1533525" algn="l"/>
              </a:tabLst>
            </a:pPr>
            <a:r>
              <a:rPr lang="en-GB" sz="1600">
                <a:latin typeface="Calibri (Body)"/>
                <a:cs typeface="Times New Roman" panose="02020603050405020304" pitchFamily="18" charset="0"/>
              </a:rPr>
              <a:t> </a:t>
            </a:r>
            <a:r>
              <a:rPr lang="en-US" sz="1600">
                <a:latin typeface="Calibri (Body)"/>
                <a:cs typeface="Times New Roman" panose="02020603050405020304" pitchFamily="18" charset="0"/>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p>
          <a:p>
            <a:pPr marL="0" indent="0" algn="just" fontAlgn="t">
              <a:lnSpc>
                <a:spcPct val="150000"/>
              </a:lnSpc>
              <a:spcBef>
                <a:spcPts val="0"/>
              </a:spcBef>
              <a:spcAft>
                <a:spcPts val="1000"/>
              </a:spcAft>
              <a:buSzPts val="1200"/>
              <a:buNone/>
              <a:tabLst>
                <a:tab pos="1533525" algn="l"/>
              </a:tabLst>
            </a:pPr>
            <a:endParaRPr lang="en-US" sz="1600">
              <a:latin typeface="Calibri (Body)"/>
              <a:cs typeface="Times New Roman" panose="02020603050405020304" pitchFamily="18" charset="0"/>
            </a:endParaRPr>
          </a:p>
          <a:p>
            <a:pPr marL="0" indent="0" algn="just" fontAlgn="t">
              <a:lnSpc>
                <a:spcPct val="150000"/>
              </a:lnSpc>
              <a:spcBef>
                <a:spcPts val="0"/>
              </a:spcBef>
              <a:spcAft>
                <a:spcPts val="1000"/>
              </a:spcAft>
              <a:buSzPts val="1200"/>
              <a:buNone/>
              <a:tabLst>
                <a:tab pos="1533525" algn="l"/>
              </a:tabLst>
            </a:pPr>
            <a:r>
              <a:rPr lang="en-US" sz="1600">
                <a:latin typeface="Calibri (Body)"/>
                <a:cs typeface="Times New Roman" panose="02020603050405020304" pitchFamily="18" charset="0"/>
              </a:rPr>
              <a:t>According to KPMG, the annual compensation for cyber security heads ranges from 2 Cr to 4 Cr annually. The industry also reports a satisfaction level of 68%, making it a mentally and financially satisfying career for most.</a:t>
            </a:r>
          </a:p>
          <a:p>
            <a:pPr marL="457200" indent="-457200">
              <a:spcBef>
                <a:spcPts val="0"/>
              </a:spcBef>
              <a:buNone/>
            </a:pPr>
            <a:endParaRPr lang="en-GB" sz="1800">
              <a:latin typeface="Calibri (Body)"/>
              <a:cs typeface="Times New Roman" panose="02020603050405020304" pitchFamily="18" charset="0"/>
            </a:endParaRPr>
          </a:p>
          <a:p>
            <a:pPr lvl="0">
              <a:lnSpc>
                <a:spcPct val="150000"/>
              </a:lnSpc>
              <a:spcBef>
                <a:spcPts val="0"/>
              </a:spcBef>
            </a:pPr>
            <a:endParaRPr lang="en-US" sz="1800">
              <a:solidFill>
                <a:schemeClr val="dk1"/>
              </a:solidFill>
              <a:latin typeface="Calibri (Body)"/>
            </a:endParaRPr>
          </a:p>
          <a:p>
            <a:pPr>
              <a:lnSpc>
                <a:spcPct val="150000"/>
              </a:lnSpc>
              <a:spcBef>
                <a:spcPts val="0"/>
              </a:spcBef>
            </a:pPr>
            <a:endParaRPr lang="en-US" sz="1800">
              <a:latin typeface="Calibri (Body)"/>
            </a:endParaRPr>
          </a:p>
          <a:p>
            <a:pPr>
              <a:lnSpc>
                <a:spcPct val="150000"/>
              </a:lnSpc>
              <a:spcBef>
                <a:spcPts val="0"/>
              </a:spcBef>
            </a:pPr>
            <a:endParaRPr lang="en-US" sz="1800">
              <a:latin typeface="Calibri (Body)"/>
            </a:endParaRPr>
          </a:p>
        </p:txBody>
      </p:sp>
      <p:sp>
        <p:nvSpPr>
          <p:cNvPr id="6" name="Date Placeholder 5"/>
          <p:cNvSpPr>
            <a:spLocks noGrp="1"/>
          </p:cNvSpPr>
          <p:nvPr>
            <p:ph type="dt" sz="half" idx="10"/>
          </p:nvPr>
        </p:nvSpPr>
        <p:spPr/>
        <p:txBody>
          <a:bodyPr/>
          <a:lstStyle/>
          <a:p>
            <a:fld id="{FBD120CE-AF7E-41F6-982B-699B177B1F04}"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7</a:t>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a:t> Applications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362F04-708C-4B31-B48F-309F3093476D}"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70</a:t>
            </a:fld>
            <a:endParaRPr lang="en-US"/>
          </a:p>
        </p:txBody>
      </p:sp>
      <p:sp>
        <p:nvSpPr>
          <p:cNvPr id="7" name="Title 1"/>
          <p:cNvSpPr txBox="1"/>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The Key Aspects of Cloud Security</a:t>
            </a:r>
          </a:p>
        </p:txBody>
      </p:sp>
      <p:sp>
        <p:nvSpPr>
          <p:cNvPr id="10" name="Rounded Rectangle 9"/>
          <p:cNvSpPr/>
          <p:nvPr/>
        </p:nvSpPr>
        <p:spPr>
          <a:xfrm>
            <a:off x="3143240" y="1214422"/>
            <a:ext cx="2500330" cy="928694"/>
          </a:xfrm>
          <a:prstGeom prst="roundRect">
            <a:avLst/>
          </a:prstGeom>
          <a:solidFill>
            <a:srgbClr val="00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rPr>
              <a:t>Management</a:t>
            </a:r>
          </a:p>
        </p:txBody>
      </p:sp>
      <p:sp>
        <p:nvSpPr>
          <p:cNvPr id="11" name="Rounded Rectangle 10"/>
          <p:cNvSpPr/>
          <p:nvPr/>
        </p:nvSpPr>
        <p:spPr>
          <a:xfrm>
            <a:off x="2643174" y="2786058"/>
            <a:ext cx="3643338" cy="928694"/>
          </a:xfrm>
          <a:prstGeom prst="round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rPr>
              <a:t>Cloud security</a:t>
            </a:r>
          </a:p>
        </p:txBody>
      </p:sp>
      <p:sp>
        <p:nvSpPr>
          <p:cNvPr id="13" name="Rounded Rectangle 12"/>
          <p:cNvSpPr/>
          <p:nvPr/>
        </p:nvSpPr>
        <p:spPr>
          <a:xfrm>
            <a:off x="1428728" y="4429132"/>
            <a:ext cx="2143140" cy="928694"/>
          </a:xfrm>
          <a:prstGeom prst="round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rPr>
              <a:t>Technology</a:t>
            </a:r>
          </a:p>
        </p:txBody>
      </p:sp>
      <p:sp>
        <p:nvSpPr>
          <p:cNvPr id="14" name="Rounded Rectangle 13"/>
          <p:cNvSpPr/>
          <p:nvPr/>
        </p:nvSpPr>
        <p:spPr>
          <a:xfrm>
            <a:off x="5143504" y="4429132"/>
            <a:ext cx="2143140" cy="928694"/>
          </a:xfrm>
          <a:prstGeom prst="round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rPr>
              <a:t>Operation</a:t>
            </a:r>
          </a:p>
        </p:txBody>
      </p:sp>
      <p:cxnSp>
        <p:nvCxnSpPr>
          <p:cNvPr id="16" name="Straight Arrow Connector 15"/>
          <p:cNvCxnSpPr/>
          <p:nvPr/>
        </p:nvCxnSpPr>
        <p:spPr>
          <a:xfrm rot="5400000">
            <a:off x="4178297" y="2463793"/>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2643174" y="3714752"/>
            <a:ext cx="1071570" cy="6429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143504" y="3714752"/>
            <a:ext cx="1071570" cy="6429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4FA58D-5C53-4D94-A919-CDB55CDEFCA6}"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71</a:t>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Key Aspects of Cloud Security</a:t>
            </a:r>
          </a:p>
          <a:p>
            <a:pPr algn="ctr">
              <a:spcBef>
                <a:spcPts val="0"/>
              </a:spcBef>
            </a:pPr>
            <a:r>
              <a:rPr lang="en-IN" sz="3000">
                <a:latin typeface="Calibri (Body)"/>
              </a:rPr>
              <a:t>Management</a:t>
            </a:r>
          </a:p>
        </p:txBody>
      </p:sp>
      <p:sp>
        <p:nvSpPr>
          <p:cNvPr id="15" name="Content Placeholder 8"/>
          <p:cNvSpPr>
            <a:spLocks noGrp="1"/>
          </p:cNvSpPr>
          <p:nvPr>
            <p:ph idx="1"/>
          </p:nvPr>
        </p:nvSpPr>
        <p:spPr>
          <a:xfrm>
            <a:off x="428596" y="1285860"/>
            <a:ext cx="8472518" cy="5072098"/>
          </a:xfrm>
        </p:spPr>
        <p:txBody>
          <a:bodyPr>
            <a:normAutofit/>
          </a:bodyPr>
          <a:lstStyle/>
          <a:p>
            <a:pPr marL="228600" lvl="0" indent="-228600" algn="just">
              <a:spcBef>
                <a:spcPts val="600"/>
              </a:spcBef>
              <a:spcAft>
                <a:spcPts val="600"/>
              </a:spcAft>
            </a:pPr>
            <a:r>
              <a:rPr lang="en-IN" sz="2200">
                <a:latin typeface="Calibri (Body)"/>
              </a:rPr>
              <a:t>Alteration of security policies</a:t>
            </a:r>
          </a:p>
          <a:p>
            <a:pPr marL="228600" lvl="0" indent="-228600" algn="just">
              <a:spcBef>
                <a:spcPts val="600"/>
              </a:spcBef>
              <a:spcAft>
                <a:spcPts val="600"/>
              </a:spcAft>
            </a:pPr>
            <a:r>
              <a:rPr lang="en-IN" sz="2200">
                <a:latin typeface="Calibri (Body)"/>
              </a:rPr>
              <a:t> </a:t>
            </a:r>
            <a:r>
              <a:rPr lang="en-IN" sz="2200">
                <a:solidFill>
                  <a:srgbClr val="0070C0"/>
                </a:solidFill>
                <a:latin typeface="Calibri (Body)"/>
              </a:rPr>
              <a:t>Cloud security strategy</a:t>
            </a:r>
          </a:p>
          <a:p>
            <a:pPr marL="228600" lvl="0" indent="-228600" algn="just">
              <a:spcBef>
                <a:spcPts val="600"/>
              </a:spcBef>
              <a:spcAft>
                <a:spcPts val="600"/>
              </a:spcAft>
            </a:pPr>
            <a:r>
              <a:rPr lang="en-IN" sz="2200">
                <a:latin typeface="Calibri (Body)"/>
              </a:rPr>
              <a:t> Cloud security governance</a:t>
            </a:r>
          </a:p>
          <a:p>
            <a:pPr marL="228600" lvl="0" indent="-228600" algn="just">
              <a:spcBef>
                <a:spcPts val="600"/>
              </a:spcBef>
              <a:spcAft>
                <a:spcPts val="600"/>
              </a:spcAft>
            </a:pPr>
            <a:r>
              <a:rPr lang="en-IN" sz="2200">
                <a:latin typeface="Calibri (Body)"/>
              </a:rPr>
              <a:t> </a:t>
            </a:r>
            <a:r>
              <a:rPr lang="en-IN" sz="2200">
                <a:solidFill>
                  <a:srgbClr val="0070C0"/>
                </a:solidFill>
                <a:latin typeface="Calibri (Body)"/>
              </a:rPr>
              <a:t>Cloud security processes</a:t>
            </a:r>
          </a:p>
          <a:p>
            <a:pPr marL="228600" lvl="0" indent="-228600" algn="just">
              <a:spcBef>
                <a:spcPts val="600"/>
              </a:spcBef>
              <a:spcAft>
                <a:spcPts val="600"/>
              </a:spcAft>
            </a:pPr>
            <a:r>
              <a:rPr lang="en-IN" sz="2200">
                <a:latin typeface="Calibri (Body)"/>
              </a:rPr>
              <a:t> Security roles &amp; responsibilities</a:t>
            </a:r>
          </a:p>
          <a:p>
            <a:pPr marL="228600" lvl="0" indent="-228600" algn="just">
              <a:spcBef>
                <a:spcPts val="600"/>
              </a:spcBef>
              <a:spcAft>
                <a:spcPts val="600"/>
              </a:spcAft>
            </a:pPr>
            <a:r>
              <a:rPr lang="en-IN" sz="2200">
                <a:latin typeface="Calibri (Body)"/>
              </a:rPr>
              <a:t> </a:t>
            </a:r>
            <a:r>
              <a:rPr lang="en-IN" sz="2200">
                <a:solidFill>
                  <a:srgbClr val="0070C0"/>
                </a:solidFill>
                <a:latin typeface="Calibri (Body)"/>
              </a:rPr>
              <a:t>Cloud security guidelines</a:t>
            </a:r>
          </a:p>
          <a:p>
            <a:pPr marL="228600" lvl="0" indent="-228600" algn="just">
              <a:spcBef>
                <a:spcPts val="600"/>
              </a:spcBef>
              <a:spcAft>
                <a:spcPts val="600"/>
              </a:spcAft>
            </a:pPr>
            <a:r>
              <a:rPr lang="en-IN" sz="2200">
                <a:latin typeface="Calibri (Body)"/>
              </a:rPr>
              <a:t> Cloud security assessment</a:t>
            </a:r>
          </a:p>
          <a:p>
            <a:pPr marL="228600" lvl="0" indent="-228600" algn="just">
              <a:spcBef>
                <a:spcPts val="600"/>
              </a:spcBef>
              <a:spcAft>
                <a:spcPts val="600"/>
              </a:spcAft>
            </a:pPr>
            <a:r>
              <a:rPr lang="en-IN" sz="2200">
                <a:latin typeface="Calibri (Body)"/>
              </a:rPr>
              <a:t> </a:t>
            </a:r>
            <a:r>
              <a:rPr lang="en-IN" sz="2200">
                <a:solidFill>
                  <a:srgbClr val="0070C0"/>
                </a:solidFill>
                <a:latin typeface="Calibri (Body)"/>
              </a:rPr>
              <a:t>Service integration</a:t>
            </a:r>
          </a:p>
          <a:p>
            <a:pPr marL="228600" lvl="0" indent="-228600" algn="just">
              <a:spcBef>
                <a:spcPts val="600"/>
              </a:spcBef>
              <a:spcAft>
                <a:spcPts val="600"/>
              </a:spcAft>
            </a:pPr>
            <a:r>
              <a:rPr lang="en-IN" sz="2200">
                <a:latin typeface="Calibri (Body)"/>
              </a:rPr>
              <a:t> IT &amp; procurement security requirements</a:t>
            </a:r>
          </a:p>
          <a:p>
            <a:pPr marL="228600" lvl="0" indent="-228600" algn="just">
              <a:spcBef>
                <a:spcPts val="600"/>
              </a:spcBef>
              <a:spcAft>
                <a:spcPts val="600"/>
              </a:spcAft>
            </a:pPr>
            <a:r>
              <a:rPr lang="en-IN" sz="2200">
                <a:solidFill>
                  <a:srgbClr val="0070C0"/>
                </a:solidFill>
                <a:latin typeface="Calibri (Body)"/>
              </a:rPr>
              <a:t>Cloud security management</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26A3C4-5AB7-4AA9-B65B-8A215CA85DFB}"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72</a:t>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Key Aspects of Cloud Security</a:t>
            </a:r>
          </a:p>
          <a:p>
            <a:pPr algn="ctr">
              <a:spcBef>
                <a:spcPts val="0"/>
              </a:spcBef>
            </a:pPr>
            <a:r>
              <a:rPr lang="en-IN" sz="3000">
                <a:latin typeface="Calibri (Body)"/>
              </a:rPr>
              <a:t>Operation</a:t>
            </a:r>
          </a:p>
        </p:txBody>
      </p:sp>
      <p:sp>
        <p:nvSpPr>
          <p:cNvPr id="15" name="Content Placeholder 8"/>
          <p:cNvSpPr>
            <a:spLocks noGrp="1"/>
          </p:cNvSpPr>
          <p:nvPr>
            <p:ph idx="1"/>
          </p:nvPr>
        </p:nvSpPr>
        <p:spPr>
          <a:xfrm>
            <a:off x="428596" y="1285860"/>
            <a:ext cx="8472518" cy="5072098"/>
          </a:xfrm>
        </p:spPr>
        <p:txBody>
          <a:bodyPr>
            <a:normAutofit/>
          </a:bodyPr>
          <a:lstStyle/>
          <a:p>
            <a:pPr marL="228600" lvl="0" indent="-228600" algn="just">
              <a:spcBef>
                <a:spcPts val="600"/>
              </a:spcBef>
              <a:spcAft>
                <a:spcPts val="600"/>
              </a:spcAft>
            </a:pPr>
            <a:r>
              <a:rPr lang="en-IN" sz="2200">
                <a:latin typeface="Calibri (Body)"/>
              </a:rPr>
              <a:t>Awareness and training programs on cloud security</a:t>
            </a:r>
          </a:p>
          <a:p>
            <a:pPr marL="228600" lvl="0" indent="-228600" algn="just">
              <a:spcBef>
                <a:spcPts val="600"/>
              </a:spcBef>
              <a:spcAft>
                <a:spcPts val="600"/>
              </a:spcAft>
            </a:pPr>
            <a:r>
              <a:rPr lang="en-IN" sz="2200">
                <a:latin typeface="Calibri (Body)"/>
              </a:rPr>
              <a:t> </a:t>
            </a:r>
            <a:r>
              <a:rPr lang="en-IN" sz="2200">
                <a:solidFill>
                  <a:srgbClr val="0070C0"/>
                </a:solidFill>
                <a:latin typeface="Calibri (Body)"/>
              </a:rPr>
              <a:t>Incident management</a:t>
            </a:r>
          </a:p>
          <a:p>
            <a:pPr marL="228600" lvl="0" indent="-228600" algn="just">
              <a:spcBef>
                <a:spcPts val="600"/>
              </a:spcBef>
              <a:spcAft>
                <a:spcPts val="600"/>
              </a:spcAft>
            </a:pPr>
            <a:r>
              <a:rPr lang="en-IN" sz="2200">
                <a:latin typeface="Calibri (Body)"/>
              </a:rPr>
              <a:t> Configuration management</a:t>
            </a:r>
          </a:p>
          <a:p>
            <a:pPr marL="228600" lvl="0" indent="-228600" algn="just">
              <a:spcBef>
                <a:spcPts val="600"/>
              </a:spcBef>
              <a:spcAft>
                <a:spcPts val="600"/>
              </a:spcAft>
            </a:pPr>
            <a:r>
              <a:rPr lang="en-IN" sz="2200">
                <a:latin typeface="Calibri (Body)"/>
              </a:rPr>
              <a:t> </a:t>
            </a:r>
            <a:r>
              <a:rPr lang="en-IN" sz="2200">
                <a:solidFill>
                  <a:srgbClr val="0070C0"/>
                </a:solidFill>
                <a:latin typeface="Calibri (Body)"/>
              </a:rPr>
              <a:t>Contingency planning</a:t>
            </a:r>
          </a:p>
          <a:p>
            <a:pPr marL="228600" lvl="0" indent="-228600" algn="just">
              <a:spcBef>
                <a:spcPts val="600"/>
              </a:spcBef>
              <a:spcAft>
                <a:spcPts val="600"/>
              </a:spcAft>
            </a:pPr>
            <a:r>
              <a:rPr lang="en-IN" sz="2200">
                <a:latin typeface="Calibri (Body)"/>
              </a:rPr>
              <a:t> Maintenance</a:t>
            </a:r>
          </a:p>
          <a:p>
            <a:pPr marL="228600" lvl="0" indent="-228600" algn="just">
              <a:spcBef>
                <a:spcPts val="600"/>
              </a:spcBef>
              <a:spcAft>
                <a:spcPts val="600"/>
              </a:spcAft>
            </a:pPr>
            <a:r>
              <a:rPr lang="en-IN" sz="2200">
                <a:latin typeface="Calibri (Body)"/>
              </a:rPr>
              <a:t> </a:t>
            </a:r>
            <a:r>
              <a:rPr lang="en-IN" sz="2200">
                <a:solidFill>
                  <a:srgbClr val="0070C0"/>
                </a:solidFill>
                <a:latin typeface="Calibri (Body)"/>
              </a:rPr>
              <a:t>Media protection</a:t>
            </a:r>
          </a:p>
          <a:p>
            <a:pPr marL="228600" lvl="0" indent="-228600" algn="just">
              <a:spcBef>
                <a:spcPts val="600"/>
              </a:spcBef>
              <a:spcAft>
                <a:spcPts val="600"/>
              </a:spcAft>
            </a:pPr>
            <a:r>
              <a:rPr lang="en-IN" sz="2200">
                <a:latin typeface="Calibri (Body)"/>
              </a:rPr>
              <a:t> Environmental protection</a:t>
            </a:r>
          </a:p>
          <a:p>
            <a:pPr marL="228600" lvl="0" indent="-228600" algn="just">
              <a:spcBef>
                <a:spcPts val="600"/>
              </a:spcBef>
              <a:spcAft>
                <a:spcPts val="600"/>
              </a:spcAft>
            </a:pPr>
            <a:r>
              <a:rPr lang="en-IN" sz="2200">
                <a:latin typeface="Calibri (Body)"/>
              </a:rPr>
              <a:t> </a:t>
            </a:r>
            <a:r>
              <a:rPr lang="en-IN" sz="2200">
                <a:solidFill>
                  <a:srgbClr val="0070C0"/>
                </a:solidFill>
                <a:latin typeface="Calibri (Body)"/>
              </a:rPr>
              <a:t>System integrity</a:t>
            </a:r>
          </a:p>
          <a:p>
            <a:pPr marL="228600" lvl="0" indent="-228600" algn="just">
              <a:spcBef>
                <a:spcPts val="600"/>
              </a:spcBef>
              <a:spcAft>
                <a:spcPts val="600"/>
              </a:spcAft>
            </a:pPr>
            <a:r>
              <a:rPr lang="en-IN" sz="2200">
                <a:latin typeface="Calibri (Body)"/>
              </a:rPr>
              <a:t> Information integrity</a:t>
            </a:r>
          </a:p>
          <a:p>
            <a:pPr marL="228600" lvl="0" indent="-228600" algn="just">
              <a:spcBef>
                <a:spcPts val="600"/>
              </a:spcBef>
              <a:spcAft>
                <a:spcPts val="600"/>
              </a:spcAft>
            </a:pPr>
            <a:r>
              <a:rPr lang="en-IN" sz="2200">
                <a:latin typeface="Calibri (Body)"/>
              </a:rPr>
              <a:t> </a:t>
            </a:r>
            <a:r>
              <a:rPr lang="en-IN" sz="2200">
                <a:solidFill>
                  <a:srgbClr val="0070C0"/>
                </a:solidFill>
                <a:latin typeface="Calibri (Body)"/>
              </a:rPr>
              <a:t>Personnel security</a:t>
            </a: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945F3A-84E4-4A33-BF73-5731A68C548B}"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73</a:t>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Key Aspects of Cloud Security</a:t>
            </a:r>
          </a:p>
          <a:p>
            <a:pPr algn="ctr">
              <a:spcBef>
                <a:spcPts val="0"/>
              </a:spcBef>
            </a:pPr>
            <a:r>
              <a:rPr lang="en-IN" sz="3000">
                <a:latin typeface="Calibri (Body)"/>
              </a:rPr>
              <a:t>Technology</a:t>
            </a:r>
          </a:p>
        </p:txBody>
      </p:sp>
      <p:sp>
        <p:nvSpPr>
          <p:cNvPr id="15" name="Content Placeholder 8"/>
          <p:cNvSpPr>
            <a:spLocks noGrp="1"/>
          </p:cNvSpPr>
          <p:nvPr>
            <p:ph idx="1"/>
          </p:nvPr>
        </p:nvSpPr>
        <p:spPr>
          <a:xfrm>
            <a:off x="428596" y="1285860"/>
            <a:ext cx="8472518" cy="5072098"/>
          </a:xfrm>
        </p:spPr>
        <p:txBody>
          <a:bodyPr>
            <a:normAutofit/>
          </a:bodyPr>
          <a:lstStyle/>
          <a:p>
            <a:pPr marL="228600" lvl="0" indent="-228600" algn="just">
              <a:spcBef>
                <a:spcPts val="600"/>
              </a:spcBef>
              <a:spcAft>
                <a:spcPts val="600"/>
              </a:spcAft>
            </a:pPr>
            <a:r>
              <a:rPr lang="en-IN" sz="2200">
                <a:solidFill>
                  <a:srgbClr val="FF3300"/>
                </a:solidFill>
                <a:latin typeface="Calibri (Body)"/>
              </a:rPr>
              <a:t>Access control Technology </a:t>
            </a:r>
            <a:r>
              <a:rPr lang="en-IN" sz="2200">
                <a:latin typeface="Calibri (Body)"/>
              </a:rPr>
              <a:t>and software configuration</a:t>
            </a:r>
          </a:p>
          <a:p>
            <a:pPr marL="228600" lvl="0" indent="-228600" algn="just">
              <a:spcBef>
                <a:spcPts val="600"/>
              </a:spcBef>
              <a:spcAft>
                <a:spcPts val="600"/>
              </a:spcAft>
            </a:pPr>
            <a:r>
              <a:rPr lang="en-IN" sz="2200">
                <a:latin typeface="Calibri (Body)"/>
              </a:rPr>
              <a:t> </a:t>
            </a:r>
            <a:r>
              <a:rPr lang="en-IN" sz="2200">
                <a:solidFill>
                  <a:srgbClr val="FF3300"/>
                </a:solidFill>
                <a:latin typeface="Calibri (Body)"/>
              </a:rPr>
              <a:t>System Protection </a:t>
            </a:r>
            <a:r>
              <a:rPr lang="en-IN" sz="2200">
                <a:latin typeface="Calibri (Body)"/>
              </a:rPr>
              <a:t>Technology</a:t>
            </a:r>
          </a:p>
          <a:p>
            <a:pPr marL="228600" lvl="0" indent="-228600" algn="just">
              <a:spcBef>
                <a:spcPts val="600"/>
              </a:spcBef>
              <a:spcAft>
                <a:spcPts val="600"/>
              </a:spcAft>
            </a:pPr>
            <a:r>
              <a:rPr lang="en-IN" sz="2200">
                <a:latin typeface="Calibri (Body)"/>
              </a:rPr>
              <a:t> </a:t>
            </a:r>
            <a:r>
              <a:rPr lang="en-IN" sz="2200">
                <a:solidFill>
                  <a:srgbClr val="FF3300"/>
                </a:solidFill>
                <a:latin typeface="Calibri (Body)"/>
              </a:rPr>
              <a:t>Authentication </a:t>
            </a:r>
            <a:r>
              <a:rPr lang="en-IN" sz="2200">
                <a:latin typeface="Calibri (Body)"/>
              </a:rPr>
              <a:t>Technology</a:t>
            </a:r>
          </a:p>
          <a:p>
            <a:pPr marL="228600" lvl="0" indent="-228600" algn="just">
              <a:spcBef>
                <a:spcPts val="600"/>
              </a:spcBef>
              <a:spcAft>
                <a:spcPts val="600"/>
              </a:spcAft>
            </a:pPr>
            <a:r>
              <a:rPr lang="en-IN" sz="2200">
                <a:latin typeface="Calibri (Body)"/>
              </a:rPr>
              <a:t> </a:t>
            </a:r>
            <a:r>
              <a:rPr lang="en-IN" sz="2200">
                <a:solidFill>
                  <a:srgbClr val="FF3300"/>
                </a:solidFill>
                <a:latin typeface="Calibri (Body)"/>
              </a:rPr>
              <a:t>Cloud security </a:t>
            </a:r>
            <a:r>
              <a:rPr lang="en-IN" sz="2200">
                <a:latin typeface="Calibri (Body)"/>
              </a:rPr>
              <a:t>audits</a:t>
            </a:r>
          </a:p>
          <a:p>
            <a:pPr marL="228600" lvl="0" indent="-228600" algn="just">
              <a:spcBef>
                <a:spcPts val="600"/>
              </a:spcBef>
              <a:spcAft>
                <a:spcPts val="600"/>
              </a:spcAft>
            </a:pPr>
            <a:r>
              <a:rPr lang="en-IN" sz="2200">
                <a:latin typeface="Calibri (Body)"/>
              </a:rPr>
              <a:t> </a:t>
            </a:r>
            <a:r>
              <a:rPr lang="en-IN" sz="2200">
                <a:solidFill>
                  <a:srgbClr val="FF3300"/>
                </a:solidFill>
                <a:latin typeface="Calibri (Body)"/>
              </a:rPr>
              <a:t>Identity</a:t>
            </a:r>
            <a:r>
              <a:rPr lang="en-IN" sz="2200">
                <a:latin typeface="Calibri (Body)"/>
              </a:rPr>
              <a:t> and </a:t>
            </a:r>
            <a:r>
              <a:rPr lang="en-IN" sz="2200">
                <a:solidFill>
                  <a:srgbClr val="FF3300"/>
                </a:solidFill>
                <a:latin typeface="Calibri (Body)"/>
              </a:rPr>
              <a:t>key management</a:t>
            </a:r>
          </a:p>
          <a:p>
            <a:pPr marL="228600" lvl="0" indent="-228600" algn="just">
              <a:spcBef>
                <a:spcPts val="600"/>
              </a:spcBef>
              <a:spcAft>
                <a:spcPts val="600"/>
              </a:spcAft>
            </a:pPr>
            <a:r>
              <a:rPr lang="en-IN" sz="2200">
                <a:latin typeface="Calibri (Body)"/>
              </a:rPr>
              <a:t> </a:t>
            </a:r>
            <a:r>
              <a:rPr lang="en-IN" sz="2200">
                <a:solidFill>
                  <a:srgbClr val="FF3300"/>
                </a:solidFill>
                <a:latin typeface="Calibri (Body)"/>
              </a:rPr>
              <a:t>Physical security </a:t>
            </a:r>
            <a:r>
              <a:rPr lang="en-IN" sz="2200">
                <a:latin typeface="Calibri (Body)"/>
              </a:rPr>
              <a:t>protection</a:t>
            </a:r>
          </a:p>
          <a:p>
            <a:pPr marL="228600" lvl="0" indent="-228600" algn="just">
              <a:spcBef>
                <a:spcPts val="600"/>
              </a:spcBef>
              <a:spcAft>
                <a:spcPts val="600"/>
              </a:spcAft>
            </a:pPr>
            <a:r>
              <a:rPr lang="en-IN" sz="2200">
                <a:latin typeface="Calibri (Body)"/>
              </a:rPr>
              <a:t> </a:t>
            </a:r>
            <a:r>
              <a:rPr lang="en-IN" sz="2200">
                <a:solidFill>
                  <a:srgbClr val="FF3300"/>
                </a:solidFill>
                <a:latin typeface="Calibri (Body)"/>
              </a:rPr>
              <a:t>Backup recovery </a:t>
            </a:r>
            <a:r>
              <a:rPr lang="en-IN" sz="2200">
                <a:latin typeface="Calibri (Body)"/>
              </a:rPr>
              <a:t>and </a:t>
            </a:r>
            <a:r>
              <a:rPr lang="en-IN" sz="2200">
                <a:solidFill>
                  <a:srgbClr val="FF3300"/>
                </a:solidFill>
                <a:latin typeface="Calibri (Body)"/>
              </a:rPr>
              <a:t>archive</a:t>
            </a:r>
          </a:p>
          <a:p>
            <a:pPr marL="228600" lvl="0" indent="-228600" algn="just">
              <a:spcBef>
                <a:spcPts val="600"/>
              </a:spcBef>
              <a:spcAft>
                <a:spcPts val="600"/>
              </a:spcAft>
            </a:pPr>
            <a:r>
              <a:rPr lang="en-IN" sz="2200">
                <a:latin typeface="Calibri (Body)"/>
              </a:rPr>
              <a:t> </a:t>
            </a:r>
            <a:r>
              <a:rPr lang="en-IN" sz="2200">
                <a:solidFill>
                  <a:srgbClr val="FF3300"/>
                </a:solidFill>
                <a:latin typeface="Calibri (Body)"/>
              </a:rPr>
              <a:t>Core infrastructure</a:t>
            </a: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D04193-64DD-4FB7-AE92-619D8F69B522}"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74</a:t>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Risks in Cloud Security</a:t>
            </a:r>
          </a:p>
        </p:txBody>
      </p:sp>
      <p:graphicFrame>
        <p:nvGraphicFramePr>
          <p:cNvPr id="9" name="Content Placeholder 8"/>
          <p:cNvGraphicFramePr>
            <a:graphicFrameLocks noGrp="1"/>
          </p:cNvGraphicFramePr>
          <p:nvPr>
            <p:ph idx="1"/>
          </p:nvPr>
        </p:nvGraphicFramePr>
        <p:xfrm>
          <a:off x="428596" y="1214422"/>
          <a:ext cx="8472518" cy="507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2571736" y="4143380"/>
            <a:ext cx="1357322" cy="1384995"/>
          </a:xfrm>
          <a:prstGeom prst="rect">
            <a:avLst/>
          </a:prstGeom>
          <a:noFill/>
        </p:spPr>
        <p:txBody>
          <a:bodyPr wrap="square" rtlCol="0">
            <a:spAutoFit/>
          </a:bodyPr>
          <a:lstStyle/>
          <a:p>
            <a:pPr algn="ctr"/>
            <a:r>
              <a:rPr lang="en-IN" sz="2200" b="1">
                <a:solidFill>
                  <a:srgbClr val="FFC000"/>
                </a:solidFill>
              </a:rPr>
              <a:t>Cloud Security</a:t>
            </a:r>
          </a:p>
          <a:p>
            <a:pPr algn="ctr"/>
            <a:r>
              <a:rPr lang="en-IN" sz="2200" b="1">
                <a:solidFill>
                  <a:srgbClr val="FFC000"/>
                </a:solidFill>
              </a:rPr>
              <a:t>Risks</a:t>
            </a:r>
          </a:p>
          <a:p>
            <a:pPr algn="ctr"/>
            <a:endParaRPr lang="en-IN"/>
          </a:p>
        </p:txBody>
      </p:sp>
      <p:sp>
        <p:nvSpPr>
          <p:cNvPr id="11" name="Rectangle 10"/>
          <p:cNvSpPr/>
          <p:nvPr/>
        </p:nvSpPr>
        <p:spPr>
          <a:xfrm>
            <a:off x="-142908" y="5774312"/>
            <a:ext cx="1954381" cy="369332"/>
          </a:xfrm>
          <a:prstGeom prst="rect">
            <a:avLst/>
          </a:prstGeom>
        </p:spPr>
        <p:txBody>
          <a:bodyPr wrap="none">
            <a:spAutoFit/>
          </a:bodyPr>
          <a:lstStyle/>
          <a:p>
            <a:r>
              <a:rPr lang="en-IN">
                <a:solidFill>
                  <a:schemeClr val="bg1">
                    <a:lumMod val="50000"/>
                  </a:schemeClr>
                </a:solidFill>
                <a:latin typeface="Calibri (Body)"/>
              </a:rPr>
              <a:t>Source: swayam </a:t>
            </a:r>
            <a:endParaRPr lang="en-IN">
              <a:solidFill>
                <a:schemeClr val="bg1">
                  <a:lumMod val="50000"/>
                </a:schemeClr>
              </a:solidFill>
            </a:endParaRP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579CA7-29ED-4FD0-A394-D42AAFC603F0}"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75</a:t>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Tools used in Cloud security</a:t>
            </a:r>
          </a:p>
        </p:txBody>
      </p:sp>
      <p:sp>
        <p:nvSpPr>
          <p:cNvPr id="11" name="Content Placeholder 10"/>
          <p:cNvSpPr>
            <a:spLocks noGrp="1"/>
          </p:cNvSpPr>
          <p:nvPr>
            <p:ph idx="1"/>
          </p:nvPr>
        </p:nvSpPr>
        <p:spPr>
          <a:xfrm>
            <a:off x="457200" y="1428736"/>
            <a:ext cx="8229600" cy="4643469"/>
          </a:xfrm>
        </p:spPr>
        <p:txBody>
          <a:bodyPr>
            <a:normAutofit/>
          </a:bodyPr>
          <a:lstStyle/>
          <a:p>
            <a:pPr algn="just">
              <a:spcAft>
                <a:spcPts val="1200"/>
              </a:spcAft>
            </a:pPr>
            <a:r>
              <a:rPr lang="en-IN" sz="2200">
                <a:solidFill>
                  <a:srgbClr val="92D050"/>
                </a:solidFill>
                <a:latin typeface="Calibri (Body)"/>
              </a:rPr>
              <a:t>OpenStack</a:t>
            </a:r>
            <a:r>
              <a:rPr lang="en-IN" sz="2200">
                <a:latin typeface="Calibri (Body)"/>
              </a:rPr>
              <a:t> is an open source software used for creating private and public clouds</a:t>
            </a:r>
          </a:p>
          <a:p>
            <a:pPr algn="just">
              <a:spcAft>
                <a:spcPts val="1200"/>
              </a:spcAft>
            </a:pPr>
            <a:r>
              <a:rPr lang="en-IN" sz="2200">
                <a:latin typeface="Calibri (Body)"/>
              </a:rPr>
              <a:t>Users can create virtual machines and other instances that do different things in the </a:t>
            </a:r>
            <a:r>
              <a:rPr lang="en-IN" sz="2200">
                <a:solidFill>
                  <a:srgbClr val="FFC000"/>
                </a:solidFill>
                <a:latin typeface="Calibri (Body)"/>
              </a:rPr>
              <a:t>cloud environment</a:t>
            </a:r>
          </a:p>
          <a:p>
            <a:pPr algn="just">
              <a:spcAft>
                <a:spcPts val="1200"/>
              </a:spcAft>
            </a:pPr>
            <a:r>
              <a:rPr lang="en-IN" sz="2200">
                <a:latin typeface="Calibri (Body)"/>
              </a:rPr>
              <a:t>It allows users to quickly create new </a:t>
            </a:r>
            <a:r>
              <a:rPr lang="en-IN" sz="2200">
                <a:solidFill>
                  <a:srgbClr val="FFC000"/>
                </a:solidFill>
                <a:latin typeface="Calibri (Body)"/>
              </a:rPr>
              <a:t>VM</a:t>
            </a:r>
            <a:r>
              <a:rPr lang="en-IN" sz="2200">
                <a:latin typeface="Calibri (Body)"/>
              </a:rPr>
              <a:t> or instance upon which other cloud components can run providing infrastructure</a:t>
            </a:r>
          </a:p>
          <a:p>
            <a:pPr algn="just">
              <a:spcAft>
                <a:spcPts val="1200"/>
              </a:spcAft>
            </a:pPr>
            <a:r>
              <a:rPr lang="en-IN" sz="2200">
                <a:latin typeface="Calibri (Body)"/>
              </a:rPr>
              <a:t>This puts </a:t>
            </a:r>
            <a:r>
              <a:rPr lang="en-IN" sz="2200">
                <a:solidFill>
                  <a:srgbClr val="FFC000"/>
                </a:solidFill>
                <a:latin typeface="Calibri (Body)"/>
              </a:rPr>
              <a:t>OpenStack</a:t>
            </a:r>
            <a:r>
              <a:rPr lang="en-IN" sz="2200">
                <a:latin typeface="Calibri (Body)"/>
              </a:rPr>
              <a:t> in the Cloud Infrastructure as a </a:t>
            </a:r>
            <a:r>
              <a:rPr lang="en-IN" sz="2200">
                <a:solidFill>
                  <a:srgbClr val="FFC000"/>
                </a:solidFill>
                <a:latin typeface="Calibri (Body)"/>
              </a:rPr>
              <a:t>Service category</a:t>
            </a: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ADEBBE-538B-4959-981F-8514CEDAE165}"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76</a:t>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Outsourcing (CO5)</a:t>
            </a:r>
          </a:p>
        </p:txBody>
      </p:sp>
      <p:sp>
        <p:nvSpPr>
          <p:cNvPr id="11" name="Content Placeholder 10"/>
          <p:cNvSpPr>
            <a:spLocks noGrp="1"/>
          </p:cNvSpPr>
          <p:nvPr>
            <p:ph idx="1"/>
          </p:nvPr>
        </p:nvSpPr>
        <p:spPr>
          <a:xfrm>
            <a:off x="457200" y="1428736"/>
            <a:ext cx="8229600" cy="4643469"/>
          </a:xfrm>
        </p:spPr>
        <p:txBody>
          <a:bodyPr>
            <a:normAutofit/>
          </a:bodyPr>
          <a:lstStyle/>
          <a:p>
            <a:pPr algn="just"/>
            <a:r>
              <a:rPr lang="en-IN" sz="2200">
                <a:solidFill>
                  <a:srgbClr val="FFC000"/>
                </a:solidFill>
                <a:latin typeface="Calibri (Body)"/>
              </a:rPr>
              <a:t>Software Outsourcing </a:t>
            </a:r>
            <a:r>
              <a:rPr lang="en-IN" sz="2200">
                <a:latin typeface="Calibri (Body)"/>
              </a:rPr>
              <a:t>is the process of selecting a 3rd party service provider of software development services that will manage all the tasks involved in a development project.</a:t>
            </a:r>
          </a:p>
          <a:p>
            <a:pPr algn="just"/>
            <a:endParaRPr lang="en-IN" sz="2200">
              <a:latin typeface="Calibri (Body)"/>
            </a:endParaRPr>
          </a:p>
          <a:p>
            <a:pPr algn="just"/>
            <a:r>
              <a:rPr lang="en-IN" sz="2200">
                <a:latin typeface="Calibri (Body)"/>
              </a:rPr>
              <a:t>Companies can </a:t>
            </a:r>
            <a:r>
              <a:rPr lang="en-IN" sz="2200">
                <a:solidFill>
                  <a:srgbClr val="FFC000"/>
                </a:solidFill>
                <a:latin typeface="Calibri (Body)"/>
              </a:rPr>
              <a:t>easily reduce costs </a:t>
            </a:r>
            <a:r>
              <a:rPr lang="en-IN" sz="2200">
                <a:latin typeface="Calibri (Body)"/>
              </a:rPr>
              <a:t>with the help of outsourcing software development services.</a:t>
            </a:r>
          </a:p>
          <a:p>
            <a:pPr algn="just"/>
            <a:endParaRPr lang="en-IN" sz="2200">
              <a:latin typeface="Calibri (Body)"/>
            </a:endParaRPr>
          </a:p>
          <a:p>
            <a:pPr algn="just"/>
            <a:r>
              <a:rPr lang="en-IN" sz="2200">
                <a:latin typeface="Calibri (Body)"/>
              </a:rPr>
              <a:t>It’s very </a:t>
            </a:r>
            <a:r>
              <a:rPr lang="en-IN" sz="2200">
                <a:solidFill>
                  <a:srgbClr val="FFC000"/>
                </a:solidFill>
                <a:latin typeface="Calibri (Body)"/>
              </a:rPr>
              <a:t>difficult</a:t>
            </a:r>
            <a:r>
              <a:rPr lang="en-IN" sz="2200">
                <a:latin typeface="Calibri (Body)"/>
              </a:rPr>
              <a:t> for IT firms </a:t>
            </a:r>
            <a:r>
              <a:rPr lang="en-IN" sz="2200">
                <a:solidFill>
                  <a:srgbClr val="FFC000"/>
                </a:solidFill>
                <a:latin typeface="Calibri (Body)"/>
              </a:rPr>
              <a:t>to stay updated</a:t>
            </a:r>
            <a:r>
              <a:rPr lang="en-IN" sz="2200">
                <a:latin typeface="Calibri (Body)"/>
              </a:rPr>
              <a:t> in an environment where new software is rising on a daily basis</a:t>
            </a:r>
            <a:r>
              <a:rPr lang="en-IN" sz="2400"/>
              <a:t>.</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FFEA3A-F123-49F6-AA8E-2ADB22FC08BD}"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77</a:t>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Why Outsource?</a:t>
            </a:r>
          </a:p>
        </p:txBody>
      </p:sp>
      <p:sp>
        <p:nvSpPr>
          <p:cNvPr id="11" name="Content Placeholder 10"/>
          <p:cNvSpPr>
            <a:spLocks noGrp="1"/>
          </p:cNvSpPr>
          <p:nvPr>
            <p:ph idx="1"/>
          </p:nvPr>
        </p:nvSpPr>
        <p:spPr>
          <a:xfrm>
            <a:off x="457200" y="1071546"/>
            <a:ext cx="8686800" cy="5286412"/>
          </a:xfrm>
        </p:spPr>
        <p:txBody>
          <a:bodyPr numCol="2">
            <a:normAutofit/>
          </a:bodyPr>
          <a:lstStyle/>
          <a:p>
            <a:r>
              <a:rPr lang="en-IN" sz="2200">
                <a:latin typeface="Calibri (Body)"/>
              </a:rPr>
              <a:t>Speed up and scale a development team.</a:t>
            </a:r>
          </a:p>
          <a:p>
            <a:r>
              <a:rPr lang="en-IN" sz="2200">
                <a:solidFill>
                  <a:srgbClr val="0070C0"/>
                </a:solidFill>
                <a:latin typeface="Calibri (Body)"/>
              </a:rPr>
              <a:t>Streamlining or increasing efficiency for time-consuming functions</a:t>
            </a:r>
          </a:p>
          <a:p>
            <a:r>
              <a:rPr lang="en-IN" sz="2200">
                <a:latin typeface="Calibri (Body)"/>
              </a:rPr>
              <a:t>Maximizing use of external resources</a:t>
            </a:r>
          </a:p>
          <a:p>
            <a:r>
              <a:rPr lang="en-IN" sz="2200">
                <a:solidFill>
                  <a:srgbClr val="0070C0"/>
                </a:solidFill>
                <a:latin typeface="Calibri (Body)"/>
              </a:rPr>
              <a:t>Sharing risks with a partner company</a:t>
            </a:r>
          </a:p>
          <a:p>
            <a:r>
              <a:rPr lang="en-IN" sz="2200">
                <a:latin typeface="Calibri (Body)"/>
              </a:rPr>
              <a:t>Reducing and controlling operating costs</a:t>
            </a:r>
          </a:p>
          <a:p>
            <a:r>
              <a:rPr lang="en-IN" sz="2200">
                <a:solidFill>
                  <a:srgbClr val="0070C0"/>
                </a:solidFill>
                <a:latin typeface="Calibri (Body)"/>
              </a:rPr>
              <a:t>Pros of Software Outsourcing</a:t>
            </a:r>
          </a:p>
          <a:p>
            <a:r>
              <a:rPr lang="en-IN" sz="2200">
                <a:latin typeface="Calibri (Body)"/>
              </a:rPr>
              <a:t>Flexibility</a:t>
            </a:r>
          </a:p>
          <a:p>
            <a:r>
              <a:rPr lang="en-IN" sz="2200">
                <a:solidFill>
                  <a:srgbClr val="0070C0"/>
                </a:solidFill>
                <a:latin typeface="Calibri (Body)"/>
              </a:rPr>
              <a:t>Increase skills and scale a </a:t>
            </a:r>
            <a:r>
              <a:rPr lang="en-IN" sz="2200">
                <a:latin typeface="Calibri (Body)"/>
              </a:rPr>
              <a:t>development team</a:t>
            </a:r>
          </a:p>
          <a:p>
            <a:r>
              <a:rPr lang="en-IN" sz="2200">
                <a:solidFill>
                  <a:srgbClr val="0070C0"/>
                </a:solidFill>
                <a:latin typeface="Calibri (Body)"/>
              </a:rPr>
              <a:t>Enhanced Business Productivity and Cut on Costs</a:t>
            </a:r>
          </a:p>
          <a:p>
            <a:r>
              <a:rPr lang="en-IN" sz="2200">
                <a:latin typeface="Calibri (Body)"/>
              </a:rPr>
              <a:t>Focusing On a Project and Core Business Value</a:t>
            </a:r>
          </a:p>
          <a:p>
            <a:r>
              <a:rPr lang="en-IN" sz="2200">
                <a:solidFill>
                  <a:srgbClr val="0070C0"/>
                </a:solidFill>
                <a:latin typeface="Calibri (Body)"/>
              </a:rPr>
              <a:t>Risk sharing</a:t>
            </a:r>
          </a:p>
          <a:p>
            <a:r>
              <a:rPr lang="en-IN" sz="2200">
                <a:latin typeface="Calibri (Body)"/>
              </a:rPr>
              <a:t>Better efficiency</a:t>
            </a:r>
          </a:p>
          <a:p>
            <a:r>
              <a:rPr lang="en-IN" sz="2200">
                <a:solidFill>
                  <a:srgbClr val="0070C0"/>
                </a:solidFill>
                <a:latin typeface="Calibri (Body)"/>
              </a:rPr>
              <a:t>Overwhelming results</a:t>
            </a:r>
          </a:p>
          <a:p>
            <a:r>
              <a:rPr lang="en-IN" sz="2200">
                <a:latin typeface="Calibri (Body)"/>
              </a:rPr>
              <a:t>Time-saving</a:t>
            </a:r>
          </a:p>
          <a:p>
            <a:pPr algn="just"/>
            <a:endParaRPr lang="en-IN" sz="2200">
              <a:latin typeface="Calibri (Body)"/>
            </a:endParaRPr>
          </a:p>
          <a:p>
            <a:pPr algn="just">
              <a:buNone/>
            </a:pPr>
            <a:endParaRPr lang="en-IN" sz="2400"/>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9A8D5-BA16-478A-B450-A04D509E3845}"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78</a:t>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Outsourcing Risks</a:t>
            </a:r>
          </a:p>
        </p:txBody>
      </p:sp>
      <p:graphicFrame>
        <p:nvGraphicFramePr>
          <p:cNvPr id="10" name="Content Placeholder 9"/>
          <p:cNvGraphicFramePr>
            <a:graphicFrameLocks noGrp="1"/>
          </p:cNvGraphicFramePr>
          <p:nvPr>
            <p:ph idx="1"/>
          </p:nvPr>
        </p:nvGraphicFramePr>
        <p:xfrm>
          <a:off x="457200" y="857232"/>
          <a:ext cx="8686800" cy="535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B55CF7-C556-494E-8491-6B964EAAECA1}"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79</a:t>
            </a:fld>
            <a:endParaRPr lang="en-US"/>
          </a:p>
        </p:txBody>
      </p:sp>
      <p:sp>
        <p:nvSpPr>
          <p:cNvPr id="7" name="Title 1"/>
          <p:cNvSpPr txBox="1"/>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a:t>Supply Chain Management(SCM)(CO5)</a:t>
            </a:r>
            <a:endParaRPr lang="en-IN" sz="300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1200"/>
              </a:spcAft>
            </a:pPr>
            <a:r>
              <a:rPr lang="en-IN" sz="2200">
                <a:latin typeface="Calibri (Body)"/>
              </a:rPr>
              <a:t>Cyber security in the supply chain cannot be viewed as an IT problem only. </a:t>
            </a:r>
          </a:p>
          <a:p>
            <a:pPr algn="just">
              <a:spcAft>
                <a:spcPts val="1200"/>
              </a:spcAft>
            </a:pPr>
            <a:r>
              <a:rPr lang="en-IN" sz="2200">
                <a:latin typeface="Calibri (Body)"/>
              </a:rPr>
              <a:t>Cyber supply chain risks touch </a:t>
            </a:r>
            <a:r>
              <a:rPr lang="en-IN" sz="2200">
                <a:solidFill>
                  <a:srgbClr val="0070C0"/>
                </a:solidFill>
                <a:latin typeface="Calibri (Body)"/>
              </a:rPr>
              <a:t>sourcing, vendor management, supply chain continuity</a:t>
            </a:r>
            <a:r>
              <a:rPr lang="en-IN" sz="2200">
                <a:latin typeface="Calibri (Body)"/>
              </a:rPr>
              <a:t> and </a:t>
            </a:r>
            <a:r>
              <a:rPr lang="en-IN" sz="2200">
                <a:solidFill>
                  <a:srgbClr val="0070C0"/>
                </a:solidFill>
                <a:latin typeface="Calibri (Body)"/>
              </a:rPr>
              <a:t>quality</a:t>
            </a:r>
            <a:r>
              <a:rPr lang="en-IN" sz="2200">
                <a:latin typeface="Calibri (Body)"/>
              </a:rPr>
              <a:t>, </a:t>
            </a:r>
            <a:r>
              <a:rPr lang="en-IN" sz="2200">
                <a:solidFill>
                  <a:srgbClr val="0070C0"/>
                </a:solidFill>
                <a:latin typeface="Calibri (Body)"/>
              </a:rPr>
              <a:t>transportation security </a:t>
            </a:r>
            <a:r>
              <a:rPr lang="en-IN" sz="2200">
                <a:latin typeface="Calibri (Body)"/>
              </a:rPr>
              <a:t>and many other functions across the enterprise and require a coordinated effort to address. </a:t>
            </a:r>
          </a:p>
          <a:p>
            <a:pPr algn="just">
              <a:spcAft>
                <a:spcPts val="1200"/>
              </a:spcAft>
            </a:pPr>
            <a:r>
              <a:rPr lang="en-IN" sz="2200">
                <a:latin typeface="Calibri (Body)"/>
              </a:rPr>
              <a:t>Develop your </a:t>
            </a:r>
            <a:r>
              <a:rPr lang="en-IN" sz="2200">
                <a:solidFill>
                  <a:srgbClr val="0070C0"/>
                </a:solidFill>
                <a:latin typeface="Calibri (Body)"/>
              </a:rPr>
              <a:t>defences</a:t>
            </a:r>
            <a:r>
              <a:rPr lang="en-IN" sz="2200">
                <a:latin typeface="Calibri (Body)"/>
              </a:rPr>
              <a:t> based on the principle that your systems will be </a:t>
            </a:r>
            <a:r>
              <a:rPr lang="en-IN" sz="2200">
                <a:solidFill>
                  <a:srgbClr val="0070C0"/>
                </a:solidFill>
                <a:latin typeface="Calibri (Body)"/>
              </a:rPr>
              <a:t>breached</a:t>
            </a:r>
          </a:p>
          <a:p>
            <a:pPr algn="just">
              <a:spcAft>
                <a:spcPts val="1200"/>
              </a:spcAft>
            </a:pPr>
            <a:r>
              <a:rPr lang="en-IN" sz="2200">
                <a:latin typeface="Calibri (Body)"/>
              </a:rPr>
              <a:t>Cyber security is </a:t>
            </a:r>
            <a:r>
              <a:rPr lang="en-IN" sz="2200">
                <a:solidFill>
                  <a:srgbClr val="0070C0"/>
                </a:solidFill>
                <a:latin typeface="Calibri (Body)"/>
              </a:rPr>
              <a:t>never just a technology problem</a:t>
            </a:r>
            <a:r>
              <a:rPr lang="en-IN" sz="2200">
                <a:latin typeface="Calibri (Body)"/>
              </a:rPr>
              <a:t>, it’s a people, processes and knowledge problem</a:t>
            </a:r>
          </a:p>
          <a:p>
            <a:pPr algn="just">
              <a:spcAft>
                <a:spcPts val="1200"/>
              </a:spcAft>
            </a:pPr>
            <a:r>
              <a:rPr lang="en-IN" sz="2200">
                <a:solidFill>
                  <a:srgbClr val="0070C0"/>
                </a:solidFill>
                <a:latin typeface="Calibri (Body)"/>
              </a:rPr>
              <a:t>Security is Security</a:t>
            </a:r>
            <a:r>
              <a:rPr lang="en-IN" sz="2200">
                <a:latin typeface="Calibri (Body)"/>
              </a:rPr>
              <a:t>.</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1534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2000">
                <a:solidFill>
                  <a:schemeClr val="dk1"/>
                </a:solidFill>
              </a:rPr>
              <a:t>Students will learn about :</a:t>
            </a:r>
          </a:p>
          <a:p>
            <a:pPr algn="just" fontAlgn="t">
              <a:lnSpc>
                <a:spcPct val="150000"/>
              </a:lnSpc>
              <a:spcBef>
                <a:spcPts val="0"/>
              </a:spcBef>
              <a:spcAft>
                <a:spcPts val="1000"/>
              </a:spcAft>
              <a:buSzPts val="1200"/>
              <a:tabLst>
                <a:tab pos="1533525" algn="l"/>
              </a:tabLst>
            </a:pPr>
            <a:r>
              <a:rPr lang="en-US" sz="2000">
                <a:solidFill>
                  <a:schemeClr val="dk1"/>
                </a:solidFill>
              </a:rPr>
              <a:t>Security of Information system and Risk factors.</a:t>
            </a:r>
          </a:p>
          <a:p>
            <a:pPr algn="just" fontAlgn="t">
              <a:lnSpc>
                <a:spcPct val="150000"/>
              </a:lnSpc>
              <a:spcBef>
                <a:spcPts val="0"/>
              </a:spcBef>
              <a:spcAft>
                <a:spcPts val="1000"/>
              </a:spcAft>
              <a:buSzPts val="1200"/>
              <a:tabLst>
                <a:tab pos="1533525" algn="l"/>
              </a:tabLst>
            </a:pPr>
            <a:r>
              <a:rPr lang="en-US" sz="2000">
                <a:solidFill>
                  <a:schemeClr val="dk1"/>
                </a:solidFill>
              </a:rPr>
              <a:t> Examine security threats and vulnerability in various scenarios.</a:t>
            </a:r>
          </a:p>
          <a:p>
            <a:pPr algn="just" fontAlgn="t">
              <a:lnSpc>
                <a:spcPct val="150000"/>
              </a:lnSpc>
              <a:spcBef>
                <a:spcPts val="0"/>
              </a:spcBef>
              <a:spcAft>
                <a:spcPts val="1000"/>
              </a:spcAft>
              <a:buSzPts val="1200"/>
              <a:tabLst>
                <a:tab pos="1533525" algn="l"/>
              </a:tabLst>
            </a:pPr>
            <a:r>
              <a:rPr lang="en-US" sz="2000">
                <a:solidFill>
                  <a:schemeClr val="dk1"/>
                </a:solidFill>
              </a:rPr>
              <a:t> Understand concept of cryptography and encryption technique to protect the data from cyber-attack </a:t>
            </a:r>
          </a:p>
          <a:p>
            <a:pPr algn="just" fontAlgn="t">
              <a:lnSpc>
                <a:spcPct val="150000"/>
              </a:lnSpc>
              <a:spcBef>
                <a:spcPts val="0"/>
              </a:spcBef>
              <a:spcAft>
                <a:spcPts val="1000"/>
              </a:spcAft>
              <a:buSzPts val="1200"/>
              <a:tabLst>
                <a:tab pos="1533525" algn="l"/>
              </a:tabLst>
            </a:pPr>
            <a:r>
              <a:rPr lang="en-US" sz="2000">
                <a:solidFill>
                  <a:schemeClr val="dk1"/>
                </a:solidFill>
              </a:rPr>
              <a:t>Provide protection for software and hardware.</a:t>
            </a:r>
            <a:endParaRPr lang="en-IN" sz="2000">
              <a:solidFill>
                <a:schemeClr val="dk1"/>
              </a:solidFill>
            </a:endParaRPr>
          </a:p>
          <a:p>
            <a:pPr>
              <a:buNone/>
            </a:pPr>
            <a:endParaRPr lang="en-US" sz="220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2A9192B-F225-4806-BCB4-5E18CEDF2214}"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8</a:t>
            </a:fld>
            <a:endParaRPr lang="en-US"/>
          </a:p>
        </p:txBody>
      </p:sp>
      <p:sp>
        <p:nvSpPr>
          <p:cNvPr id="8"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a:t>Course Objective</a:t>
            </a:r>
          </a:p>
        </p:txBody>
      </p:sp>
      <p:sp>
        <p:nvSpPr>
          <p:cNvPr id="10" name="Footer Placeholder 12"/>
          <p:cNvSpPr>
            <a:spLocks noGrp="1"/>
          </p:cNvSpPr>
          <p:nvPr>
            <p:ph type="ftr" sz="quarter" idx="11"/>
          </p:nvPr>
        </p:nvSpPr>
        <p:spPr>
          <a:xfrm>
            <a:off x="2857488" y="6357958"/>
            <a:ext cx="5286412" cy="365125"/>
          </a:xfrm>
        </p:spPr>
        <p:txBody>
          <a:bodyPr/>
          <a:lstStyle/>
          <a:p>
            <a:r>
              <a:rPr lang="en-US"/>
              <a:t>Sujeet Singh Bhadouria            Cyber security ANC0301                                     Unit 5</a:t>
            </a:r>
          </a:p>
        </p:txBody>
      </p:sp>
      <p:pic>
        <p:nvPicPr>
          <p:cNvPr id="11"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8B64BB-0770-4D2C-9A30-050588E48B2A}"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80</a:t>
            </a:fld>
            <a:endParaRPr lang="en-US"/>
          </a:p>
        </p:txBody>
      </p:sp>
      <p:sp>
        <p:nvSpPr>
          <p:cNvPr id="7" name="Title 1"/>
          <p:cNvSpPr txBox="1"/>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a:t>SCM Risks</a:t>
            </a:r>
            <a:endParaRPr lang="en-IN" sz="300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1200"/>
              </a:spcAft>
            </a:pPr>
            <a:r>
              <a:rPr lang="en-IN" sz="2200">
                <a:latin typeface="Calibri (Body)"/>
              </a:rPr>
              <a:t>Third party service providers or vendors – from janitorial services to software engineering -- with physical or virtual access to information systems, software code, or IP.</a:t>
            </a:r>
          </a:p>
          <a:p>
            <a:pPr algn="just">
              <a:spcAft>
                <a:spcPts val="1200"/>
              </a:spcAft>
            </a:pPr>
            <a:r>
              <a:rPr lang="en-IN" sz="2200">
                <a:solidFill>
                  <a:srgbClr val="0070C0"/>
                </a:solidFill>
                <a:latin typeface="Calibri (Body)"/>
              </a:rPr>
              <a:t>Poor information security </a:t>
            </a:r>
            <a:r>
              <a:rPr lang="en-IN" sz="2200">
                <a:latin typeface="Calibri (Body)"/>
              </a:rPr>
              <a:t>practices by lower-tier suppliers. </a:t>
            </a:r>
          </a:p>
          <a:p>
            <a:pPr algn="just">
              <a:spcAft>
                <a:spcPts val="1200"/>
              </a:spcAft>
            </a:pPr>
            <a:r>
              <a:rPr lang="en-IN" sz="2200">
                <a:latin typeface="Calibri (Body)"/>
              </a:rPr>
              <a:t> </a:t>
            </a:r>
            <a:r>
              <a:rPr lang="en-IN" sz="2200">
                <a:solidFill>
                  <a:srgbClr val="0070C0"/>
                </a:solidFill>
                <a:latin typeface="Calibri (Body)"/>
              </a:rPr>
              <a:t>Compromised software or hardware </a:t>
            </a:r>
            <a:r>
              <a:rPr lang="en-IN" sz="2200">
                <a:latin typeface="Calibri (Body)"/>
              </a:rPr>
              <a:t>purchased from suppliers.</a:t>
            </a:r>
          </a:p>
          <a:p>
            <a:pPr algn="just">
              <a:spcAft>
                <a:spcPts val="1200"/>
              </a:spcAft>
            </a:pPr>
            <a:r>
              <a:rPr lang="en-IN" sz="2200">
                <a:latin typeface="Calibri (Body)"/>
              </a:rPr>
              <a:t>Software security </a:t>
            </a:r>
            <a:r>
              <a:rPr lang="en-IN" sz="2200">
                <a:solidFill>
                  <a:srgbClr val="0070C0"/>
                </a:solidFill>
                <a:latin typeface="Calibri (Body)"/>
              </a:rPr>
              <a:t>vulnerabilities in supply chain management </a:t>
            </a:r>
            <a:r>
              <a:rPr lang="en-IN" sz="2200">
                <a:latin typeface="Calibri (Body)"/>
              </a:rPr>
              <a:t>or supplier systems.</a:t>
            </a:r>
          </a:p>
          <a:p>
            <a:pPr algn="just">
              <a:spcAft>
                <a:spcPts val="1200"/>
              </a:spcAft>
            </a:pPr>
            <a:r>
              <a:rPr lang="en-IN" sz="2200">
                <a:solidFill>
                  <a:srgbClr val="0070C0"/>
                </a:solidFill>
                <a:latin typeface="Calibri (Body)"/>
              </a:rPr>
              <a:t>Counterfeit hardware</a:t>
            </a:r>
            <a:r>
              <a:rPr lang="en-IN" sz="2200">
                <a:latin typeface="Calibri (Body)"/>
              </a:rPr>
              <a:t> or hardware with embedded malware.</a:t>
            </a:r>
          </a:p>
          <a:p>
            <a:pPr algn="just">
              <a:spcAft>
                <a:spcPts val="1200"/>
              </a:spcAft>
            </a:pPr>
            <a:r>
              <a:rPr lang="en-IN" sz="2200">
                <a:latin typeface="Calibri (Body)"/>
              </a:rPr>
              <a:t> Third party data storage or </a:t>
            </a:r>
            <a:r>
              <a:rPr lang="en-IN" sz="2200">
                <a:solidFill>
                  <a:srgbClr val="0070C0"/>
                </a:solidFill>
                <a:latin typeface="Calibri (Body)"/>
              </a:rPr>
              <a:t>data aggregators</a:t>
            </a:r>
            <a:r>
              <a:rPr lang="en-IN" sz="2200">
                <a:latin typeface="Calibri (Body)"/>
              </a:rPr>
              <a:t>.</a:t>
            </a: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122A42-481C-4A50-BA34-88FA279F634C}"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81</a:t>
            </a:fld>
            <a:endParaRPr lang="en-US"/>
          </a:p>
        </p:txBody>
      </p:sp>
      <p:sp>
        <p:nvSpPr>
          <p:cNvPr id="7" name="Title 1"/>
          <p:cNvSpPr txBox="1"/>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a:t>SCM Best Practices</a:t>
            </a:r>
            <a:endParaRPr lang="en-IN" sz="300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1200"/>
              </a:spcAft>
            </a:pPr>
            <a:r>
              <a:rPr lang="en-IN" sz="2200">
                <a:latin typeface="Calibri (Body)"/>
              </a:rPr>
              <a:t>Security requirements are included in every RFP and contract. </a:t>
            </a:r>
          </a:p>
          <a:p>
            <a:pPr algn="just">
              <a:spcAft>
                <a:spcPts val="1200"/>
              </a:spcAft>
            </a:pPr>
            <a:r>
              <a:rPr lang="en-IN" sz="2200">
                <a:latin typeface="Calibri (Body)"/>
              </a:rPr>
              <a:t> Once a vendor is accepted in the formal supply chain, a security team works with them </a:t>
            </a:r>
            <a:r>
              <a:rPr lang="en-IN" sz="2200">
                <a:solidFill>
                  <a:srgbClr val="0070C0"/>
                </a:solidFill>
                <a:latin typeface="Calibri (Body)"/>
              </a:rPr>
              <a:t>on-site</a:t>
            </a:r>
            <a:r>
              <a:rPr lang="en-IN" sz="2200">
                <a:latin typeface="Calibri (Body)"/>
              </a:rPr>
              <a:t> to address any </a:t>
            </a:r>
            <a:r>
              <a:rPr lang="en-IN" sz="2200">
                <a:solidFill>
                  <a:srgbClr val="0070C0"/>
                </a:solidFill>
                <a:latin typeface="Calibri (Body)"/>
              </a:rPr>
              <a:t>vulnerabilities</a:t>
            </a:r>
            <a:r>
              <a:rPr lang="en-IN" sz="2200">
                <a:latin typeface="Calibri (Body)"/>
              </a:rPr>
              <a:t> and </a:t>
            </a:r>
            <a:r>
              <a:rPr lang="en-IN" sz="2200">
                <a:solidFill>
                  <a:srgbClr val="0070C0"/>
                </a:solidFill>
                <a:latin typeface="Calibri (Body)"/>
              </a:rPr>
              <a:t>security gaps</a:t>
            </a:r>
            <a:r>
              <a:rPr lang="en-IN" sz="2200">
                <a:latin typeface="Calibri (Body)"/>
              </a:rPr>
              <a:t>.</a:t>
            </a:r>
          </a:p>
          <a:p>
            <a:pPr algn="just">
              <a:spcAft>
                <a:spcPts val="1200"/>
              </a:spcAft>
            </a:pPr>
            <a:r>
              <a:rPr lang="en-IN" sz="2200">
                <a:latin typeface="Calibri (Body)"/>
              </a:rPr>
              <a:t>“</a:t>
            </a:r>
            <a:r>
              <a:rPr lang="en-IN" sz="2200">
                <a:solidFill>
                  <a:srgbClr val="0070C0"/>
                </a:solidFill>
                <a:latin typeface="Calibri (Body)"/>
              </a:rPr>
              <a:t>One strike and you’re out</a:t>
            </a:r>
            <a:r>
              <a:rPr lang="en-IN" sz="2200">
                <a:latin typeface="Calibri (Body)"/>
              </a:rPr>
              <a:t>” policies with respect to vendor products that are either counterfeit or do not match specification.</a:t>
            </a:r>
          </a:p>
          <a:p>
            <a:pPr algn="just">
              <a:spcAft>
                <a:spcPts val="1200"/>
              </a:spcAft>
            </a:pPr>
            <a:r>
              <a:rPr lang="en-IN" sz="2200">
                <a:latin typeface="Calibri (Body)"/>
              </a:rPr>
              <a:t>Component purchases are </a:t>
            </a:r>
            <a:r>
              <a:rPr lang="en-IN" sz="2200">
                <a:solidFill>
                  <a:srgbClr val="0070C0"/>
                </a:solidFill>
                <a:latin typeface="Calibri (Body)"/>
              </a:rPr>
              <a:t>tightly controlled</a:t>
            </a:r>
            <a:r>
              <a:rPr lang="en-IN" sz="2200">
                <a:latin typeface="Calibri (Body)"/>
              </a:rPr>
              <a:t>; component purchases from approved vendors are prequalified. Parts purchased from other vendors are </a:t>
            </a:r>
            <a:r>
              <a:rPr lang="en-IN" sz="2200">
                <a:solidFill>
                  <a:srgbClr val="0070C0"/>
                </a:solidFill>
                <a:latin typeface="Calibri (Body)"/>
              </a:rPr>
              <a:t>unpacked</a:t>
            </a:r>
            <a:r>
              <a:rPr lang="en-IN" sz="2200">
                <a:latin typeface="Calibri (Body)"/>
              </a:rPr>
              <a:t>, inspected, and </a:t>
            </a:r>
            <a:r>
              <a:rPr lang="en-IN" sz="2200">
                <a:solidFill>
                  <a:srgbClr val="0070C0"/>
                </a:solidFill>
                <a:latin typeface="Calibri (Body)"/>
              </a:rPr>
              <a:t>x-rayed before being accepted</a:t>
            </a:r>
            <a:r>
              <a:rPr lang="en-IN" sz="2200">
                <a:latin typeface="Calibri (Body)"/>
              </a:rPr>
              <a:t>. </a:t>
            </a: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4F8A69-6BD5-4E08-97A2-A6B07CE17732}" type="datetime1">
              <a:rPr lang="en-US" smtClean="0"/>
              <a:t>11/15/2022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82</a:t>
            </a:fld>
            <a:endParaRPr lang="en-US"/>
          </a:p>
        </p:txBody>
      </p:sp>
      <p:sp>
        <p:nvSpPr>
          <p:cNvPr id="7" name="Title 1"/>
          <p:cNvSpPr txBox="1"/>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a:t>SCM Best Practices</a:t>
            </a:r>
            <a:endParaRPr lang="en-IN" sz="300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2400"/>
              </a:spcAft>
            </a:pPr>
            <a:r>
              <a:rPr lang="en-IN" sz="2200">
                <a:solidFill>
                  <a:srgbClr val="0070C0"/>
                </a:solidFill>
                <a:latin typeface="Calibri (Body)"/>
              </a:rPr>
              <a:t>Secure Software Lifecycle Development </a:t>
            </a:r>
            <a:r>
              <a:rPr lang="en-IN" sz="2200">
                <a:latin typeface="Calibri (Body)"/>
              </a:rPr>
              <a:t>Programs and training for all engineers in the life cycle are established.</a:t>
            </a:r>
          </a:p>
          <a:p>
            <a:pPr algn="just">
              <a:spcAft>
                <a:spcPts val="2400"/>
              </a:spcAft>
            </a:pPr>
            <a:r>
              <a:rPr lang="en-IN" sz="2200">
                <a:solidFill>
                  <a:srgbClr val="0070C0"/>
                </a:solidFill>
                <a:latin typeface="Calibri (Body)"/>
              </a:rPr>
              <a:t>Source code </a:t>
            </a:r>
            <a:r>
              <a:rPr lang="en-IN" sz="2200">
                <a:latin typeface="Calibri (Body)"/>
              </a:rPr>
              <a:t>is obtained for all </a:t>
            </a:r>
            <a:r>
              <a:rPr lang="en-IN" sz="2200">
                <a:solidFill>
                  <a:srgbClr val="0070C0"/>
                </a:solidFill>
                <a:latin typeface="Calibri (Body)"/>
              </a:rPr>
              <a:t>purchased software</a:t>
            </a:r>
            <a:r>
              <a:rPr lang="en-IN" sz="2200">
                <a:latin typeface="Calibri (Body)"/>
              </a:rPr>
              <a:t>.</a:t>
            </a:r>
          </a:p>
          <a:p>
            <a:pPr algn="just">
              <a:spcAft>
                <a:spcPts val="2400"/>
              </a:spcAft>
            </a:pPr>
            <a:r>
              <a:rPr lang="en-IN" sz="2200">
                <a:latin typeface="Calibri (Body)"/>
              </a:rPr>
              <a:t>Software and hardware have a </a:t>
            </a:r>
            <a:r>
              <a:rPr lang="en-IN" sz="2200">
                <a:solidFill>
                  <a:srgbClr val="0070C0"/>
                </a:solidFill>
                <a:latin typeface="Calibri (Body)"/>
              </a:rPr>
              <a:t>security handshake</a:t>
            </a:r>
            <a:r>
              <a:rPr lang="en-IN" sz="2200">
                <a:latin typeface="Calibri (Body)"/>
              </a:rPr>
              <a:t>. Secure booting processes look for </a:t>
            </a:r>
            <a:r>
              <a:rPr lang="en-IN" sz="2200">
                <a:solidFill>
                  <a:srgbClr val="0070C0"/>
                </a:solidFill>
                <a:latin typeface="Calibri (Body)"/>
              </a:rPr>
              <a:t>authentication codes </a:t>
            </a:r>
            <a:r>
              <a:rPr lang="en-IN" sz="2200">
                <a:latin typeface="Calibri (Body)"/>
              </a:rPr>
              <a:t>and the system will not boot if codes are not recognized.</a:t>
            </a:r>
          </a:p>
          <a:p>
            <a:pPr algn="just">
              <a:spcAft>
                <a:spcPts val="2400"/>
              </a:spcAft>
            </a:pPr>
            <a:r>
              <a:rPr lang="en-IN" sz="2200">
                <a:solidFill>
                  <a:srgbClr val="0070C0"/>
                </a:solidFill>
                <a:latin typeface="Calibri (Body)"/>
              </a:rPr>
              <a:t>Automation of manufacturing </a:t>
            </a:r>
            <a:r>
              <a:rPr lang="en-IN" sz="2200">
                <a:latin typeface="Calibri (Body)"/>
              </a:rPr>
              <a:t>and testing regimes reduces the </a:t>
            </a:r>
            <a:r>
              <a:rPr lang="en-IN" sz="2200">
                <a:solidFill>
                  <a:srgbClr val="0070C0"/>
                </a:solidFill>
                <a:latin typeface="Calibri (Body)"/>
              </a:rPr>
              <a:t>risk</a:t>
            </a:r>
            <a:r>
              <a:rPr lang="en-IN" sz="2200">
                <a:latin typeface="Calibri (Body)"/>
              </a:rPr>
              <a:t> of human intervention. </a:t>
            </a: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r>
              <a:rPr lang="en-US" sz="2200">
                <a:latin typeface="Calibri (Body)"/>
              </a:rPr>
              <a:t>What are the Threats to e-mail security?</a:t>
            </a:r>
            <a:endParaRPr lang="en-IN" sz="2200">
              <a:latin typeface="Calibri (Body)"/>
            </a:endParaRPr>
          </a:p>
          <a:p>
            <a:pPr>
              <a:spcAft>
                <a:spcPts val="1800"/>
              </a:spcAft>
            </a:pPr>
            <a:r>
              <a:rPr lang="en-US" sz="2200">
                <a:latin typeface="Calibri (Body)"/>
              </a:rPr>
              <a:t>What are the Threats to</a:t>
            </a:r>
            <a:r>
              <a:rPr lang="en-IN" sz="2200">
                <a:latin typeface="Calibri (Body)"/>
              </a:rPr>
              <a:t> Mobile Device Security</a:t>
            </a:r>
            <a:r>
              <a:rPr lang="en-US" sz="2200">
                <a:latin typeface="Calibri (Body)"/>
              </a:rPr>
              <a:t>?</a:t>
            </a:r>
            <a:endParaRPr lang="en-IN" sz="2200">
              <a:latin typeface="Calibri (Body)"/>
            </a:endParaRPr>
          </a:p>
          <a:p>
            <a:pPr>
              <a:spcAft>
                <a:spcPts val="1800"/>
              </a:spcAft>
            </a:pPr>
            <a:r>
              <a:rPr lang="en-US" sz="2200">
                <a:latin typeface="Calibri (Body)"/>
              </a:rPr>
              <a:t>What are </a:t>
            </a:r>
            <a:r>
              <a:rPr lang="en-IN" sz="2200">
                <a:latin typeface="Calibri (Body)"/>
              </a:rPr>
              <a:t>the key aspects to cloud Security?</a:t>
            </a:r>
          </a:p>
          <a:p>
            <a:pPr>
              <a:spcAft>
                <a:spcPts val="1800"/>
              </a:spcAft>
            </a:pPr>
            <a:r>
              <a:rPr lang="en-US" sz="2200">
                <a:latin typeface="Calibri (Body)"/>
              </a:rPr>
              <a:t>What is </a:t>
            </a:r>
            <a:r>
              <a:rPr lang="en-IN" sz="2200" err="1">
                <a:latin typeface="Calibri (Body)"/>
              </a:rPr>
              <a:t>OpenStack</a:t>
            </a:r>
            <a:r>
              <a:rPr lang="en-IN" sz="2200">
                <a:latin typeface="Calibri (Body)"/>
              </a:rPr>
              <a:t> ?</a:t>
            </a:r>
          </a:p>
          <a:p>
            <a:pPr>
              <a:spcAft>
                <a:spcPts val="1800"/>
              </a:spcAft>
            </a:pPr>
            <a:r>
              <a:rPr lang="en-IN" sz="2200">
                <a:latin typeface="Calibri (Body)"/>
              </a:rPr>
              <a:t>What is Spam mail?</a:t>
            </a:r>
          </a:p>
          <a:p>
            <a:pPr>
              <a:spcAft>
                <a:spcPts val="1800"/>
              </a:spcAft>
              <a:buNone/>
            </a:pPr>
            <a:endParaRPr lang="en-US" sz="2200">
              <a:latin typeface="Calibri (Body)"/>
            </a:endParaRPr>
          </a:p>
          <a:p>
            <a:pPr>
              <a:spcAft>
                <a:spcPts val="1800"/>
              </a:spcAft>
            </a:pPr>
            <a:endParaRPr lang="en-US" sz="2200"/>
          </a:p>
          <a:p>
            <a:pPr>
              <a:spcAft>
                <a:spcPts val="1800"/>
              </a:spcAft>
            </a:pPr>
            <a:endParaRPr lang="en-US" sz="2200"/>
          </a:p>
          <a:p>
            <a:pPr>
              <a:spcAft>
                <a:spcPts val="1800"/>
              </a:spcAft>
            </a:pPr>
            <a:endParaRPr lang="en-US" sz="2200"/>
          </a:p>
        </p:txBody>
      </p:sp>
      <p:sp>
        <p:nvSpPr>
          <p:cNvPr id="4" name="Date Placeholder 3"/>
          <p:cNvSpPr>
            <a:spLocks noGrp="1"/>
          </p:cNvSpPr>
          <p:nvPr>
            <p:ph type="dt" sz="half" idx="10"/>
          </p:nvPr>
        </p:nvSpPr>
        <p:spPr/>
        <p:txBody>
          <a:bodyPr/>
          <a:lstStyle/>
          <a:p>
            <a:fld id="{FD199EAC-B0DF-484A-8D78-BACB56016A38}"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83</a:t>
            </a:fld>
            <a:endParaRPr lang="en-US"/>
          </a:p>
        </p:txBody>
      </p:sp>
      <p:sp>
        <p:nvSpPr>
          <p:cNvPr id="7" name="Title 1"/>
          <p:cNvSpPr txBox="1"/>
          <p:nvPr/>
        </p:nvSpPr>
        <p:spPr>
          <a:xfrm>
            <a:off x="1341582"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a:t>Daily Quiz</a:t>
            </a:r>
          </a:p>
        </p:txBody>
      </p:sp>
      <p:sp>
        <p:nvSpPr>
          <p:cNvPr id="10"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9206"/>
          </a:xfrm>
        </p:spPr>
        <p:txBody>
          <a:bodyPr>
            <a:normAutofit lnSpcReduction="10000"/>
          </a:bodyPr>
          <a:lstStyle/>
          <a:p>
            <a:pPr marL="457200" indent="-457200">
              <a:buFont typeface="+mj-lt"/>
              <a:buAutoNum type="arabicPeriod"/>
            </a:pPr>
            <a:r>
              <a:rPr lang="en-IN" sz="2400">
                <a:latin typeface="Calibri (Body)"/>
              </a:rPr>
              <a:t>What do you mean by policy? why it is developed and reviewed?</a:t>
            </a:r>
          </a:p>
          <a:p>
            <a:pPr marL="457200" indent="-457200">
              <a:buFont typeface="+mj-lt"/>
              <a:buAutoNum type="arabicPeriod"/>
            </a:pPr>
            <a:r>
              <a:rPr lang="en-US" sz="2400">
                <a:latin typeface="Calibri (Body)"/>
              </a:rPr>
              <a:t>Explain is email system and</a:t>
            </a:r>
            <a:r>
              <a:rPr lang="en-IN" sz="2400">
                <a:latin typeface="Calibri (Body)"/>
              </a:rPr>
              <a:t>Email Policy.</a:t>
            </a:r>
          </a:p>
          <a:p>
            <a:pPr marL="457200" indent="-457200">
              <a:buFont typeface="+mj-lt"/>
              <a:buAutoNum type="arabicPeriod"/>
            </a:pPr>
            <a:r>
              <a:rPr lang="en-IN" sz="2400">
                <a:latin typeface="Calibri (Body)"/>
              </a:rPr>
              <a:t>Describe WWW policy.</a:t>
            </a:r>
          </a:p>
          <a:p>
            <a:pPr marL="457200" indent="-457200">
              <a:buFont typeface="+mj-lt"/>
              <a:buAutoNum type="arabicPeriod"/>
            </a:pPr>
            <a:r>
              <a:rPr lang="en-IN" sz="2400">
                <a:latin typeface="Calibri (Body)"/>
              </a:rPr>
              <a:t>Briefly explain the role of security in Internet and Web services.</a:t>
            </a:r>
          </a:p>
          <a:p>
            <a:pPr marL="457200" indent="-457200">
              <a:buFont typeface="+mj-lt"/>
              <a:buAutoNum type="arabicPeriod"/>
            </a:pPr>
            <a:r>
              <a:rPr lang="en-IN" sz="2400">
                <a:latin typeface="Calibri (Body)"/>
              </a:rPr>
              <a:t>Describe corporate policy</a:t>
            </a:r>
          </a:p>
          <a:p>
            <a:pPr marL="457200" indent="-457200">
              <a:buFont typeface="+mj-lt"/>
              <a:buAutoNum type="arabicPeriod"/>
            </a:pPr>
            <a:r>
              <a:rPr lang="en-IN" sz="2400">
                <a:latin typeface="Calibri (Body)"/>
              </a:rPr>
              <a:t>Discuss security issues in Supply Chain Management(SCM)</a:t>
            </a:r>
          </a:p>
          <a:p>
            <a:pPr marL="457200" indent="-457200">
              <a:buFont typeface="+mj-lt"/>
              <a:buAutoNum type="arabicPeriod"/>
            </a:pPr>
            <a:r>
              <a:rPr lang="en-US" sz="2400">
                <a:latin typeface="Calibri (Body)"/>
              </a:rPr>
              <a:t>Classify the risk in cloud security.</a:t>
            </a:r>
          </a:p>
          <a:p>
            <a:pPr marL="457200" indent="-457200">
              <a:buFont typeface="+mj-lt"/>
              <a:buAutoNum type="arabicPeriod"/>
            </a:pPr>
            <a:r>
              <a:rPr lang="en-US" sz="2400">
                <a:latin typeface="Calibri (Body)"/>
              </a:rPr>
              <a:t>Describe </a:t>
            </a:r>
            <a:r>
              <a:rPr lang="en-IN" sz="2400">
                <a:latin typeface="Calibri (Body)"/>
              </a:rPr>
              <a:t>Common risks in Mobile Devices.</a:t>
            </a:r>
          </a:p>
          <a:p>
            <a:pPr marL="457200" indent="-457200">
              <a:buFont typeface="+mj-lt"/>
              <a:buAutoNum type="arabicPeriod"/>
            </a:pPr>
            <a:r>
              <a:rPr lang="en-US" sz="2400">
                <a:latin typeface="Calibri (Body)"/>
              </a:rPr>
              <a:t>Explain steps in </a:t>
            </a:r>
            <a:r>
              <a:rPr lang="en-IN" sz="2400">
                <a:latin typeface="Calibri (Body)"/>
              </a:rPr>
              <a:t>Policy Review Process</a:t>
            </a:r>
          </a:p>
          <a:p>
            <a:pPr marL="457200" indent="-457200">
              <a:buFont typeface="+mj-lt"/>
              <a:buAutoNum type="arabicPeriod"/>
            </a:pPr>
            <a:r>
              <a:rPr lang="en-US" sz="2400">
                <a:latin typeface="Calibri (Body)"/>
              </a:rPr>
              <a:t>What are the common threats to mobile devices</a:t>
            </a:r>
            <a:endParaRPr lang="en-IN" sz="2400">
              <a:latin typeface="Calibri (Body)"/>
            </a:endParaRPr>
          </a:p>
          <a:p>
            <a:pPr marL="457200" indent="-457200">
              <a:buFont typeface="+mj-lt"/>
              <a:buAutoNum type="arabicPeriod"/>
            </a:pPr>
            <a:endParaRPr lang="en-IN" sz="2400">
              <a:latin typeface="Calibri (Body)"/>
            </a:endParaRPr>
          </a:p>
          <a:p>
            <a:endParaRPr lang="en-IN" sz="2400"/>
          </a:p>
          <a:p>
            <a:endParaRPr lang="en-IN" sz="2400"/>
          </a:p>
          <a:p>
            <a:endParaRPr lang="en-IN" sz="2400"/>
          </a:p>
          <a:p>
            <a:endParaRPr lang="en-US" sz="2200">
              <a:latin typeface="Calibri (Body)"/>
            </a:endParaRPr>
          </a:p>
        </p:txBody>
      </p:sp>
      <p:sp>
        <p:nvSpPr>
          <p:cNvPr id="4" name="Date Placeholder 3"/>
          <p:cNvSpPr>
            <a:spLocks noGrp="1"/>
          </p:cNvSpPr>
          <p:nvPr>
            <p:ph type="dt" sz="half" idx="10"/>
          </p:nvPr>
        </p:nvSpPr>
        <p:spPr/>
        <p:txBody>
          <a:bodyPr/>
          <a:lstStyle/>
          <a:p>
            <a:fld id="{61BE0612-3226-4B09-BF8E-7BE8BA4427B6}"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84</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Weekly</a:t>
            </a:r>
            <a:r>
              <a:rPr kumimoji="0" lang="en-US" sz="3000" b="0" i="0" u="none" strike="noStrike" kern="1200" cap="none" spc="0" normalizeH="0" noProof="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r>
              <a:rPr lang="en-US" sz="2200">
                <a:latin typeface="Calibri (Body)"/>
                <a:hlinkClick r:id="rId2"/>
              </a:rPr>
              <a:t>https://youtu.be/tZJoMjEsf4E</a:t>
            </a:r>
            <a:endParaRPr lang="en-US" sz="2200">
              <a:latin typeface="Calibri (Body)"/>
            </a:endParaRPr>
          </a:p>
          <a:p>
            <a:pPr>
              <a:spcAft>
                <a:spcPts val="1800"/>
              </a:spcAft>
            </a:pPr>
            <a:r>
              <a:rPr lang="en-US" sz="2200">
                <a:latin typeface="Calibri (Body)"/>
                <a:hlinkClick r:id="rId3"/>
              </a:rPr>
              <a:t>https://youtu.be/09NW4WeBLrw</a:t>
            </a:r>
            <a:endParaRPr lang="en-US" sz="2200">
              <a:latin typeface="Calibri (Body)"/>
            </a:endParaRPr>
          </a:p>
          <a:p>
            <a:pPr>
              <a:spcAft>
                <a:spcPts val="1800"/>
              </a:spcAft>
            </a:pPr>
            <a:r>
              <a:rPr lang="en-US" sz="2200">
                <a:latin typeface="Calibri (Body)"/>
                <a:hlinkClick r:id="rId4"/>
              </a:rPr>
              <a:t>https://www.youtube.com/watch?v=L-cC-JjYos0</a:t>
            </a:r>
            <a:endParaRPr lang="en-US" sz="2200">
              <a:latin typeface="Calibri (Body)"/>
            </a:endParaRPr>
          </a:p>
          <a:p>
            <a:pPr>
              <a:spcAft>
                <a:spcPts val="1800"/>
              </a:spcAft>
            </a:pPr>
            <a:r>
              <a:rPr lang="en-US" sz="2200">
                <a:latin typeface="Calibri (Body)"/>
                <a:hlinkClick r:id="rId5"/>
              </a:rPr>
              <a:t>https://www.youtube.com/watch?v=QxEpued61OI</a:t>
            </a:r>
            <a:endParaRPr lang="en-US" sz="2200">
              <a:latin typeface="Calibri (Body)"/>
            </a:endParaRPr>
          </a:p>
          <a:p>
            <a:pPr>
              <a:spcAft>
                <a:spcPts val="1800"/>
              </a:spcAft>
            </a:pPr>
            <a:r>
              <a:rPr lang="en-US" sz="2200">
                <a:latin typeface="Calibri (Body)"/>
                <a:hlinkClick r:id="rId6"/>
              </a:rPr>
              <a:t>https://www.youtube.com/watch?v=ahNb6kA0Lms</a:t>
            </a:r>
            <a:endParaRPr lang="en-US" sz="2200">
              <a:latin typeface="Calibri (Body)"/>
            </a:endParaRPr>
          </a:p>
          <a:p>
            <a:pPr>
              <a:spcAft>
                <a:spcPts val="1800"/>
              </a:spcAft>
            </a:pPr>
            <a:r>
              <a:rPr lang="en-US" sz="2200">
                <a:latin typeface="Calibri (Body)"/>
                <a:hlinkClick r:id="rId7"/>
              </a:rPr>
              <a:t>https://www.youtube.com/watch?v=ZnxnTLPcdDk</a:t>
            </a:r>
            <a:endParaRPr lang="en-US" sz="2200">
              <a:latin typeface="Calibri (Body)"/>
            </a:endParaRPr>
          </a:p>
          <a:p>
            <a:pPr>
              <a:spcAft>
                <a:spcPts val="1800"/>
              </a:spcAft>
            </a:pPr>
            <a:r>
              <a:rPr lang="en-US" sz="2200">
                <a:latin typeface="Calibri (Body)"/>
                <a:hlinkClick r:id="rId8"/>
              </a:rPr>
              <a:t>https://www.youtube.com/watch?v=Og9lf0StwVA</a:t>
            </a:r>
            <a:endParaRPr lang="en-US" sz="2200">
              <a:latin typeface="Calibri (Body)"/>
            </a:endParaRPr>
          </a:p>
          <a:p>
            <a:pPr>
              <a:spcAft>
                <a:spcPts val="1800"/>
              </a:spcAft>
            </a:pPr>
            <a:endParaRPr lang="en-US" sz="2200"/>
          </a:p>
          <a:p>
            <a:pPr>
              <a:spcAft>
                <a:spcPts val="1800"/>
              </a:spcAft>
            </a:pPr>
            <a:endParaRPr lang="en-US" sz="2200"/>
          </a:p>
          <a:p>
            <a:pPr>
              <a:spcAft>
                <a:spcPts val="1800"/>
              </a:spcAft>
            </a:pPr>
            <a:endParaRPr lang="en-US" sz="2200"/>
          </a:p>
        </p:txBody>
      </p:sp>
      <p:sp>
        <p:nvSpPr>
          <p:cNvPr id="4" name="Date Placeholder 3"/>
          <p:cNvSpPr>
            <a:spLocks noGrp="1"/>
          </p:cNvSpPr>
          <p:nvPr>
            <p:ph type="dt" sz="half" idx="10"/>
          </p:nvPr>
        </p:nvSpPr>
        <p:spPr/>
        <p:txBody>
          <a:bodyPr/>
          <a:lstStyle/>
          <a:p>
            <a:fld id="{D878FF44-E8E5-47D7-9D76-916730A38BCB}"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85</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a:ln>
                  <a:noFill/>
                </a:ln>
                <a:solidFill>
                  <a:schemeClr val="dk1"/>
                </a:solidFill>
                <a:effectLst/>
                <a:uLnTx/>
                <a:uFillTx/>
                <a:latin typeface="+mn-lt"/>
                <a:ea typeface="+mn-ea"/>
                <a:cs typeface="+mn-cs"/>
              </a:rPr>
              <a:t>Faculty Video</a:t>
            </a:r>
            <a:r>
              <a:rPr kumimoji="0" lang="en-US" sz="2400" b="0" i="0" u="none" strike="noStrike" kern="1200" cap="none" spc="0" normalizeH="0" noProof="0">
                <a:ln>
                  <a:noFill/>
                </a:ln>
                <a:solidFill>
                  <a:schemeClr val="dk1"/>
                </a:solidFill>
                <a:effectLst/>
                <a:uLnTx/>
                <a:uFillTx/>
                <a:latin typeface="+mn-lt"/>
                <a:ea typeface="+mn-ea"/>
                <a:cs typeface="+mn-cs"/>
              </a:rPr>
              <a:t> Links, </a:t>
            </a:r>
            <a:r>
              <a:rPr kumimoji="0" lang="en-US" sz="2400" b="0" i="0" u="none" strike="noStrike" kern="1200" cap="none" spc="0" normalizeH="0" noProof="0" err="1">
                <a:ln>
                  <a:noFill/>
                </a:ln>
                <a:solidFill>
                  <a:schemeClr val="dk1"/>
                </a:solidFill>
                <a:effectLst/>
                <a:uLnTx/>
                <a:uFillTx/>
                <a:latin typeface="+mn-lt"/>
                <a:ea typeface="+mn-ea"/>
                <a:cs typeface="+mn-cs"/>
              </a:rPr>
              <a:t>Youtube</a:t>
            </a:r>
            <a:r>
              <a:rPr kumimoji="0" lang="en-US" sz="2400" b="0" i="0" u="none" strike="noStrike" kern="1200" cap="none" spc="0" normalizeH="0" noProof="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endParaRPr lang="en-US" sz="2200"/>
          </a:p>
          <a:p>
            <a:pPr>
              <a:spcAft>
                <a:spcPts val="1800"/>
              </a:spcAft>
            </a:pPr>
            <a:endParaRPr lang="en-US" sz="2200"/>
          </a:p>
          <a:p>
            <a:pPr>
              <a:spcAft>
                <a:spcPts val="1800"/>
              </a:spcAft>
            </a:pPr>
            <a:endParaRPr lang="en-US" sz="2200"/>
          </a:p>
        </p:txBody>
      </p:sp>
      <p:sp>
        <p:nvSpPr>
          <p:cNvPr id="4" name="Date Placeholder 3"/>
          <p:cNvSpPr>
            <a:spLocks noGrp="1"/>
          </p:cNvSpPr>
          <p:nvPr>
            <p:ph type="dt" sz="half" idx="10"/>
          </p:nvPr>
        </p:nvSpPr>
        <p:spPr/>
        <p:txBody>
          <a:bodyPr/>
          <a:lstStyle/>
          <a:p>
            <a:fld id="{FFC5ADBF-6BA7-4E92-9AD4-4ECCD3EA1CDC}"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86</a:t>
            </a:fld>
            <a:endParaRPr lang="en-US"/>
          </a:p>
        </p:txBody>
      </p:sp>
      <p:sp>
        <p:nvSpPr>
          <p:cNvPr id="7" name="Title 1"/>
          <p:cNvSpPr txBox="1"/>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Faculty Video</a:t>
            </a:r>
            <a:r>
              <a:rPr kumimoji="0" lang="en-US" sz="3000" b="0" i="0" u="none" strike="noStrike" kern="1200" cap="none" spc="0" normalizeH="0" noProof="0">
                <a:ln>
                  <a:noFill/>
                </a:ln>
                <a:solidFill>
                  <a:schemeClr val="dk1"/>
                </a:solidFill>
                <a:effectLst/>
                <a:uLnTx/>
                <a:uFillTx/>
                <a:latin typeface="+mn-lt"/>
                <a:ea typeface="+mn-ea"/>
                <a:cs typeface="+mn-cs"/>
              </a:rPr>
              <a:t> Links, </a:t>
            </a:r>
            <a:r>
              <a:rPr kumimoji="0" lang="en-US" sz="3000" b="0" i="0" u="none" strike="noStrike" kern="1200" cap="none" spc="0" normalizeH="0" noProof="0" err="1">
                <a:ln>
                  <a:noFill/>
                </a:ln>
                <a:solidFill>
                  <a:schemeClr val="dk1"/>
                </a:solidFill>
                <a:effectLst/>
                <a:uLnTx/>
                <a:uFillTx/>
                <a:latin typeface="+mn-lt"/>
                <a:ea typeface="+mn-ea"/>
                <a:cs typeface="+mn-cs"/>
              </a:rPr>
              <a:t>Youtube</a:t>
            </a:r>
            <a:r>
              <a:rPr kumimoji="0" lang="en-US" sz="3000" b="0" i="0" u="none" strike="noStrike" kern="1200" cap="none" spc="0" normalizeH="0" noProof="0">
                <a:ln>
                  <a:noFill/>
                </a:ln>
                <a:solidFill>
                  <a:schemeClr val="dk1"/>
                </a:solidFill>
                <a:effectLst/>
                <a:uLnTx/>
                <a:uFillTx/>
                <a:latin typeface="+mn-lt"/>
                <a:ea typeface="+mn-ea"/>
                <a:cs typeface="+mn-cs"/>
              </a:rPr>
              <a:t> &amp; NPTEL Video Links and Online Courses Details  </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
        <p:nvSpPr>
          <p:cNvPr id="11" name="Content Placeholder 9"/>
          <p:cNvSpPr txBox="1"/>
          <p:nvPr/>
        </p:nvSpPr>
        <p:spPr>
          <a:xfrm>
            <a:off x="457200" y="1066800"/>
            <a:ext cx="8229600" cy="50593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2"/>
              </a:rPr>
              <a:t>https://www.youtube.com/watch?v=E47ew_IsqaM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3"/>
              </a:rPr>
              <a:t>https://www.youtube.com/watch?v=gDtlbGK13xM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4"/>
              </a:rPr>
              <a:t>https://www.youtube.com/watch?v=xFzaoJjzXJQ</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5"/>
              </a:rPr>
              <a:t>https://youtu.be/RQOJgEA5e1k</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6"/>
              </a:rPr>
              <a:t>https://youtu.be/GKqOWCK71K4</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7"/>
              </a:rPr>
              <a:t>https://youtu.be/zDDkNq6kpRE</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74723"/>
            <a:ext cx="8405842" cy="4597417"/>
          </a:xfrm>
        </p:spPr>
        <p:txBody>
          <a:bodyPr>
            <a:noAutofit/>
          </a:bodyPr>
          <a:lstStyle/>
          <a:p>
            <a:pPr algn="just">
              <a:lnSpc>
                <a:spcPct val="200000"/>
              </a:lnSpc>
              <a:buNone/>
            </a:pPr>
            <a:endParaRPr lang="en-IN" sz="2200">
              <a:latin typeface="Calibri (Body)"/>
              <a:cs typeface="Times New Roman" panose="02020603050405020304" pitchFamily="18" charset="0"/>
            </a:endParaRPr>
          </a:p>
          <a:p>
            <a:pPr algn="just">
              <a:lnSpc>
                <a:spcPct val="200000"/>
              </a:lnSpc>
              <a:buNone/>
            </a:pPr>
            <a:endParaRPr lang="en-IN" sz="2200">
              <a:latin typeface="Calibri (Body)"/>
              <a:cs typeface="Times New Roman" panose="02020603050405020304" pitchFamily="18" charset="0"/>
            </a:endParaRPr>
          </a:p>
          <a:p>
            <a:pPr algn="just">
              <a:lnSpc>
                <a:spcPct val="200000"/>
              </a:lnSpc>
              <a:buNone/>
            </a:pPr>
            <a:endParaRPr lang="en-IN" sz="2200">
              <a:latin typeface="Calibri (Body)"/>
              <a:cs typeface="Times New Roman" panose="02020603050405020304" pitchFamily="18" charset="0"/>
            </a:endParaRPr>
          </a:p>
          <a:p>
            <a:pPr lvl="0" algn="just">
              <a:lnSpc>
                <a:spcPct val="200000"/>
              </a:lnSpc>
            </a:pPr>
            <a:endParaRPr lang="en-IN" sz="2200">
              <a:latin typeface="Calibri (Body)"/>
              <a:cs typeface="Times New Roman" panose="02020603050405020304" pitchFamily="18" charset="0"/>
            </a:endParaRPr>
          </a:p>
          <a:p>
            <a:pPr algn="just">
              <a:lnSpc>
                <a:spcPct val="200000"/>
              </a:lnSpc>
            </a:pPr>
            <a:endParaRPr lang="en-US" sz="2200">
              <a:latin typeface="Calibri (Body)"/>
              <a:cs typeface="Times New Roman" panose="02020603050405020304" pitchFamily="18" charset="0"/>
            </a:endParaRPr>
          </a:p>
        </p:txBody>
      </p:sp>
      <p:sp>
        <p:nvSpPr>
          <p:cNvPr id="4" name="Date Placeholder 3"/>
          <p:cNvSpPr>
            <a:spLocks noGrp="1"/>
          </p:cNvSpPr>
          <p:nvPr>
            <p:ph type="dt" sz="half" idx="10"/>
          </p:nvPr>
        </p:nvSpPr>
        <p:spPr/>
        <p:txBody>
          <a:bodyPr/>
          <a:lstStyle/>
          <a:p>
            <a:fld id="{09711DA1-B944-4D1A-B736-DC18C8876721}"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87</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a:latin typeface="Calibri (Body)"/>
                <a:cs typeface="Arial" panose="020B0604020202020204" pitchFamily="34" charset="0"/>
              </a:rPr>
              <a:t>Glossary Questions</a:t>
            </a:r>
            <a:endParaRPr kumimoji="0" lang="en-US" sz="3200" i="0" u="none" strike="noStrike" kern="1200" cap="none" spc="0" normalizeH="0" baseline="0" noProof="0">
              <a:ln>
                <a:noFill/>
              </a:ln>
              <a:solidFill>
                <a:schemeClr val="dk1"/>
              </a:solidFill>
              <a:effectLst/>
              <a:uLnTx/>
              <a:uFillTx/>
              <a:latin typeface="Calibri (Body)"/>
              <a:cs typeface="Arial" panose="020B0604020202020204" pitchFamily="34" charset="0"/>
            </a:endParaRPr>
          </a:p>
        </p:txBody>
      </p:sp>
      <p:sp>
        <p:nvSpPr>
          <p:cNvPr id="9" name="Footer Placeholder 12"/>
          <p:cNvSpPr>
            <a:spLocks noGrp="1"/>
          </p:cNvSpPr>
          <p:nvPr>
            <p:ph type="ftr" sz="quarter" idx="11"/>
          </p:nvPr>
        </p:nvSpPr>
        <p:spPr>
          <a:xfrm>
            <a:off x="2857488" y="6357958"/>
            <a:ext cx="5286412" cy="365125"/>
          </a:xfrm>
        </p:spPr>
        <p:txBody>
          <a:bodyPr/>
          <a:lstStyle/>
          <a:p>
            <a:r>
              <a:rPr lang="fi-FI" err="1"/>
              <a:t>Sujeet Singh Bhadouria</a:t>
            </a:r>
            <a:r>
              <a:rPr lang="fi-FI"/>
              <a:t>            </a:t>
            </a:r>
            <a:r>
              <a:rPr lang="fi-FI" err="1"/>
              <a:t>Cyber</a:t>
            </a:r>
            <a:r>
              <a:rPr lang="fi-FI"/>
              <a:t> </a:t>
            </a:r>
            <a:r>
              <a:rPr lang="fi-FI" err="1"/>
              <a:t>security</a:t>
            </a:r>
            <a:r>
              <a:rPr lang="fi-FI"/>
              <a:t> ANC0301                                     </a:t>
            </a:r>
            <a:r>
              <a:rPr lang="fi-FI" err="1"/>
              <a:t>Unit</a:t>
            </a:r>
            <a:r>
              <a:rPr lang="fi-FI"/>
              <a:t> 4</a:t>
            </a:r>
            <a:endParaRPr lang="en-US"/>
          </a:p>
        </p:txBody>
      </p:sp>
      <p:sp>
        <p:nvSpPr>
          <p:cNvPr id="10" name="TextBox 9"/>
          <p:cNvSpPr txBox="1"/>
          <p:nvPr/>
        </p:nvSpPr>
        <p:spPr>
          <a:xfrm>
            <a:off x="353623" y="934839"/>
            <a:ext cx="8324629" cy="4524315"/>
          </a:xfrm>
          <a:prstGeom prst="rect">
            <a:avLst/>
          </a:prstGeom>
          <a:noFill/>
        </p:spPr>
        <p:txBody>
          <a:bodyPr wrap="square" lIns="91440" tIns="45720" rIns="91440" bIns="45720" rtlCol="0" anchor="t">
            <a:spAutoFit/>
          </a:bodyPr>
          <a:lstStyle/>
          <a:p>
            <a:pPr algn="just">
              <a:spcAft>
                <a:spcPts val="3000"/>
              </a:spcAft>
            </a:pPr>
            <a:r>
              <a:rPr lang="en-IN" sz="2000">
                <a:latin typeface="Calibri (Body)"/>
              </a:rPr>
              <a:t>Fill the right options:</a:t>
            </a:r>
          </a:p>
          <a:p>
            <a:pPr algn="just">
              <a:spcAft>
                <a:spcPts val="3000"/>
              </a:spcAft>
            </a:pPr>
            <a:r>
              <a:rPr lang="en-IN" sz="2000">
                <a:latin typeface="Calibri (Body)"/>
              </a:rPr>
              <a:t> Community, Confidentiality of Information, mass email, </a:t>
            </a:r>
            <a:r>
              <a:rPr lang="en-US" sz="2000">
                <a:latin typeface="Calibri (Body)"/>
              </a:rPr>
              <a:t>Define Goal of the Policy</a:t>
            </a:r>
            <a:endParaRPr lang="en-IN" sz="2000">
              <a:latin typeface="Calibri (Body)"/>
            </a:endParaRPr>
          </a:p>
          <a:p>
            <a:pPr marL="457200" indent="-457200" algn="just">
              <a:spcAft>
                <a:spcPts val="3000"/>
              </a:spcAft>
              <a:buFontTx/>
              <a:buAutoNum type="arabicPeriod"/>
            </a:pPr>
            <a:r>
              <a:rPr lang="en-IN" sz="2000">
                <a:latin typeface="Calibri (Body)"/>
              </a:rPr>
              <a:t>Risk associated with outsourcing _______________</a:t>
            </a:r>
            <a:endParaRPr lang="en-IN">
              <a:cs typeface="Calibri" panose="020F0502020204030204"/>
            </a:endParaRPr>
          </a:p>
          <a:p>
            <a:pPr marL="457200" indent="-457200" algn="just">
              <a:spcAft>
                <a:spcPts val="3000"/>
              </a:spcAft>
              <a:buAutoNum type="arabicPeriod"/>
            </a:pPr>
            <a:r>
              <a:rPr lang="en-IN" sz="2000">
                <a:latin typeface="Calibri (Body)"/>
              </a:rPr>
              <a:t>One type of cloud deployment model____ </a:t>
            </a:r>
          </a:p>
          <a:p>
            <a:pPr marL="457200" indent="-457200" algn="just">
              <a:spcBef>
                <a:spcPct val="20000"/>
              </a:spcBef>
              <a:spcAft>
                <a:spcPts val="2400"/>
              </a:spcAft>
              <a:buAutoNum type="arabicPeriod"/>
            </a:pPr>
            <a:r>
              <a:rPr lang="en-IN" sz="2000">
                <a:latin typeface="Calibri (Body)"/>
              </a:rPr>
              <a:t>On commandment of email security policy: You will not transmit ____________unsolicited to anyone.</a:t>
            </a:r>
          </a:p>
          <a:p>
            <a:pPr marL="457200" indent="-457200" algn="just">
              <a:spcBef>
                <a:spcPct val="20000"/>
              </a:spcBef>
              <a:spcAft>
                <a:spcPts val="2400"/>
              </a:spcAft>
              <a:buAutoNum type="arabicPeriod"/>
            </a:pPr>
            <a:r>
              <a:rPr lang="en-US" sz="2000">
                <a:latin typeface="Calibri (Body)"/>
              </a:rPr>
              <a:t>Step one of policy development ________</a:t>
            </a:r>
            <a:endParaRPr lang="en-IN" sz="2000">
              <a:latin typeface="Calibri (Body)"/>
            </a:endParaRPr>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268" y="1270156"/>
            <a:ext cx="7166073" cy="4156873"/>
          </a:xfrm>
        </p:spPr>
        <p:txBody>
          <a:bodyPr vert="horz" lIns="91440" tIns="45720" rIns="91440" bIns="45720" rtlCol="0" anchor="t">
            <a:noAutofit/>
          </a:bodyPr>
          <a:lstStyle/>
          <a:p>
            <a:pPr algn="just">
              <a:lnSpc>
                <a:spcPct val="150000"/>
              </a:lnSpc>
              <a:spcBef>
                <a:spcPts val="0"/>
              </a:spcBef>
            </a:pPr>
            <a:r>
              <a:rPr lang="en-US" sz="2200">
                <a:latin typeface="Calibri (Body)"/>
              </a:rPr>
              <a:t>Policy design Task</a:t>
            </a:r>
            <a:endParaRPr lang="en-IN" sz="2200">
              <a:latin typeface="Calibri (Body)"/>
            </a:endParaRPr>
          </a:p>
          <a:p>
            <a:pPr algn="just">
              <a:lnSpc>
                <a:spcPct val="150000"/>
              </a:lnSpc>
              <a:spcBef>
                <a:spcPts val="0"/>
              </a:spcBef>
            </a:pPr>
            <a:r>
              <a:rPr lang="en-US" sz="2200">
                <a:latin typeface="Calibri (Body)"/>
              </a:rPr>
              <a:t>WWW Policies</a:t>
            </a:r>
            <a:endParaRPr lang="en-IN" sz="2200">
              <a:latin typeface="Calibri (Body)"/>
            </a:endParaRPr>
          </a:p>
          <a:p>
            <a:pPr algn="just">
              <a:lnSpc>
                <a:spcPct val="150000"/>
              </a:lnSpc>
              <a:spcBef>
                <a:spcPts val="0"/>
              </a:spcBef>
            </a:pPr>
            <a:r>
              <a:rPr lang="en-US" sz="2200">
                <a:latin typeface="Calibri (Body)"/>
              </a:rPr>
              <a:t>Email based Policies</a:t>
            </a:r>
            <a:endParaRPr lang="en-IN" sz="2200">
              <a:latin typeface="Calibri (Body)"/>
            </a:endParaRPr>
          </a:p>
          <a:p>
            <a:pPr algn="just">
              <a:lnSpc>
                <a:spcPct val="150000"/>
              </a:lnSpc>
              <a:spcBef>
                <a:spcPts val="0"/>
              </a:spcBef>
            </a:pPr>
            <a:r>
              <a:rPr lang="en-US" sz="2200">
                <a:latin typeface="Calibri (Body)"/>
              </a:rPr>
              <a:t>Policy Revaluation Process-Corporate Policies-Sample Security Policies</a:t>
            </a:r>
            <a:endParaRPr lang="en-IN" sz="2200">
              <a:latin typeface="Calibri (Body)"/>
            </a:endParaRPr>
          </a:p>
          <a:p>
            <a:pPr algn="just">
              <a:lnSpc>
                <a:spcPct val="150000"/>
              </a:lnSpc>
              <a:spcBef>
                <a:spcPts val="0"/>
              </a:spcBef>
            </a:pPr>
            <a:r>
              <a:rPr lang="en-US" sz="2200">
                <a:latin typeface="Calibri (Body)"/>
              </a:rPr>
              <a:t>Publishing and Notification Requirement of the updated and new Policies</a:t>
            </a:r>
            <a:endParaRPr lang="en-IN" sz="2200">
              <a:latin typeface="Calibri (Body)"/>
            </a:endParaRPr>
          </a:p>
          <a:p>
            <a:pPr algn="just">
              <a:lnSpc>
                <a:spcPct val="150000"/>
              </a:lnSpc>
              <a:spcBef>
                <a:spcPts val="0"/>
              </a:spcBef>
            </a:pPr>
            <a:r>
              <a:rPr lang="en-US" sz="2200">
                <a:latin typeface="Calibri (Body)"/>
              </a:rPr>
              <a:t>Recent trends in security</a:t>
            </a:r>
            <a:endParaRPr lang="en-IN" sz="2200">
              <a:latin typeface="Calibri (Body)"/>
            </a:endParaRPr>
          </a:p>
          <a:p>
            <a:pPr algn="just">
              <a:lnSpc>
                <a:spcPct val="150000"/>
              </a:lnSpc>
              <a:spcBef>
                <a:spcPts val="1200"/>
              </a:spcBef>
              <a:spcAft>
                <a:spcPts val="1200"/>
              </a:spcAft>
            </a:pPr>
            <a:endParaRPr lang="en-IN" sz="2200">
              <a:solidFill>
                <a:srgbClr val="FF0000"/>
              </a:solidFill>
              <a:latin typeface="Calibri (Body)"/>
            </a:endParaRPr>
          </a:p>
        </p:txBody>
      </p:sp>
      <p:sp>
        <p:nvSpPr>
          <p:cNvPr id="6" name="Date Placeholder 5"/>
          <p:cNvSpPr>
            <a:spLocks noGrp="1"/>
          </p:cNvSpPr>
          <p:nvPr>
            <p:ph type="dt" sz="half" idx="10"/>
          </p:nvPr>
        </p:nvSpPr>
        <p:spPr/>
        <p:txBody>
          <a:bodyPr/>
          <a:lstStyle/>
          <a:p>
            <a:fld id="{E8867713-841B-432F-8C43-A02C05002C58}" type="datetime1">
              <a:rPr lang="en-US" smtClean="0"/>
              <a:t>11/15/2022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88</a:t>
            </a:fld>
            <a:endParaRPr lang="en-US"/>
          </a:p>
        </p:txBody>
      </p:sp>
      <p:sp>
        <p:nvSpPr>
          <p:cNvPr id="8"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a:t>Recap of Unit</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62500" lnSpcReduction="20000"/>
          </a:bodyPr>
          <a:lstStyle/>
          <a:p>
            <a:pPr marL="514350" indent="-514350">
              <a:buAutoNum type="arabicPeriod"/>
            </a:pPr>
            <a:r>
              <a:rPr lang="en-US" sz="2900">
                <a:latin typeface="+mj-lt"/>
                <a:cs typeface="Times New Roman" panose="02020603050405020304" pitchFamily="18" charset="0"/>
              </a:rPr>
              <a:t>Figure out the vulnerability that targets scripts embedded in a page executed on the client side.</a:t>
            </a:r>
            <a:br>
              <a:rPr lang="en-US" sz="2900">
                <a:latin typeface="+mj-lt"/>
                <a:cs typeface="Times New Roman" panose="02020603050405020304" pitchFamily="18" charset="0"/>
              </a:rPr>
            </a:br>
            <a:r>
              <a:rPr lang="en-US" sz="2900">
                <a:latin typeface="+mj-lt"/>
                <a:cs typeface="Times New Roman" panose="02020603050405020304" pitchFamily="18" charset="0"/>
              </a:rPr>
              <a:t>a) Web application firewall</a:t>
            </a:r>
            <a:br>
              <a:rPr lang="en-US" sz="2900">
                <a:latin typeface="+mj-lt"/>
                <a:cs typeface="Times New Roman" panose="02020603050405020304" pitchFamily="18" charset="0"/>
              </a:rPr>
            </a:br>
            <a:r>
              <a:rPr lang="en-US" sz="2900" b="1">
                <a:latin typeface="+mj-lt"/>
                <a:cs typeface="Times New Roman" panose="02020603050405020304" pitchFamily="18" charset="0"/>
              </a:rPr>
              <a:t>b) Cross Site Scripting</a:t>
            </a:r>
            <a:br>
              <a:rPr lang="en-US" sz="2900">
                <a:latin typeface="+mj-lt"/>
                <a:cs typeface="Times New Roman" panose="02020603050405020304" pitchFamily="18" charset="0"/>
              </a:rPr>
            </a:br>
            <a:r>
              <a:rPr lang="en-US" sz="2900">
                <a:latin typeface="+mj-lt"/>
                <a:cs typeface="Times New Roman" panose="02020603050405020304" pitchFamily="18" charset="0"/>
              </a:rPr>
              <a:t>c) Network</a:t>
            </a:r>
            <a:br>
              <a:rPr lang="en-US" sz="2900">
                <a:latin typeface="+mj-lt"/>
                <a:cs typeface="Times New Roman" panose="02020603050405020304" pitchFamily="18" charset="0"/>
              </a:rPr>
            </a:br>
            <a:r>
              <a:rPr lang="en-US" sz="2900">
                <a:latin typeface="+mj-lt"/>
                <a:cs typeface="Times New Roman" panose="02020603050405020304" pitchFamily="18" charset="0"/>
              </a:rPr>
              <a:t>d) Objects</a:t>
            </a:r>
          </a:p>
          <a:p>
            <a:pPr marL="514350" indent="-514350">
              <a:buAutoNum type="arabicPeriod"/>
            </a:pPr>
            <a:endParaRPr lang="en-US" sz="2900">
              <a:latin typeface="+mj-lt"/>
              <a:cs typeface="Times New Roman" panose="02020603050405020304" pitchFamily="18" charset="0"/>
            </a:endParaRPr>
          </a:p>
          <a:p>
            <a:pPr marL="514350" indent="-514350">
              <a:buAutoNum type="arabicPeriod"/>
            </a:pPr>
            <a:r>
              <a:rPr lang="en-US" sz="2900">
                <a:latin typeface="+mj-lt"/>
                <a:cs typeface="Times New Roman" panose="02020603050405020304" pitchFamily="18" charset="0"/>
              </a:rPr>
              <a:t>Label the process of setting up of fake access points in high traffic public locations.</a:t>
            </a:r>
            <a:br>
              <a:rPr lang="en-US" sz="2900">
                <a:latin typeface="+mj-lt"/>
                <a:cs typeface="Times New Roman" panose="02020603050405020304" pitchFamily="18" charset="0"/>
              </a:rPr>
            </a:br>
            <a:r>
              <a:rPr lang="en-US" sz="2900">
                <a:latin typeface="+mj-lt"/>
                <a:cs typeface="Times New Roman" panose="02020603050405020304" pitchFamily="18" charset="0"/>
              </a:rPr>
              <a:t>a) Unsecured Wi-Fi</a:t>
            </a:r>
            <a:br>
              <a:rPr lang="en-US" sz="2900">
                <a:latin typeface="+mj-lt"/>
                <a:cs typeface="Times New Roman" panose="02020603050405020304" pitchFamily="18" charset="0"/>
              </a:rPr>
            </a:br>
            <a:r>
              <a:rPr lang="en-US" sz="2900">
                <a:latin typeface="+mj-lt"/>
                <a:cs typeface="Times New Roman" panose="02020603050405020304" pitchFamily="18" charset="0"/>
              </a:rPr>
              <a:t>b) Phishing Attacks</a:t>
            </a:r>
            <a:br>
              <a:rPr lang="en-US" sz="2900">
                <a:latin typeface="+mj-lt"/>
                <a:cs typeface="Times New Roman" panose="02020603050405020304" pitchFamily="18" charset="0"/>
              </a:rPr>
            </a:br>
            <a:r>
              <a:rPr lang="en-US" sz="2900" b="1">
                <a:latin typeface="+mj-lt"/>
                <a:cs typeface="Times New Roman" panose="02020603050405020304" pitchFamily="18" charset="0"/>
              </a:rPr>
              <a:t>c) Network Spoofing</a:t>
            </a:r>
            <a:br>
              <a:rPr lang="en-US" sz="2900">
                <a:latin typeface="+mj-lt"/>
                <a:cs typeface="Times New Roman" panose="02020603050405020304" pitchFamily="18" charset="0"/>
              </a:rPr>
            </a:br>
            <a:r>
              <a:rPr lang="en-US" sz="2900">
                <a:latin typeface="+mj-lt"/>
                <a:cs typeface="Times New Roman" panose="02020603050405020304" pitchFamily="18" charset="0"/>
              </a:rPr>
              <a:t>d) Spyware</a:t>
            </a:r>
          </a:p>
          <a:p>
            <a:pPr marL="514350" indent="-514350">
              <a:buAutoNum type="arabicPeriod"/>
            </a:pPr>
            <a:endParaRPr lang="en-US" sz="2900">
              <a:latin typeface="+mj-lt"/>
              <a:cs typeface="Times New Roman" panose="02020603050405020304" pitchFamily="18" charset="0"/>
            </a:endParaRPr>
          </a:p>
          <a:p>
            <a:pPr marL="514350" indent="-514350">
              <a:buFont typeface="Arial" panose="020B0604020202020204" pitchFamily="34" charset="0"/>
              <a:buAutoNum type="arabicPeriod"/>
            </a:pPr>
            <a:r>
              <a:rPr lang="en-US" sz="2900">
                <a:latin typeface="+mj-lt"/>
                <a:cs typeface="Times New Roman" panose="02020603050405020304" pitchFamily="18" charset="0"/>
              </a:rPr>
              <a:t>3. Recognize the cheapest form of Authentication.</a:t>
            </a:r>
            <a:br>
              <a:rPr lang="en-US" sz="2900">
                <a:latin typeface="+mj-lt"/>
                <a:cs typeface="Times New Roman" panose="02020603050405020304" pitchFamily="18" charset="0"/>
              </a:rPr>
            </a:br>
            <a:r>
              <a:rPr lang="en-US" sz="2900" b="1">
                <a:latin typeface="+mj-lt"/>
                <a:cs typeface="Times New Roman" panose="02020603050405020304" pitchFamily="18" charset="0"/>
              </a:rPr>
              <a:t>a) Password based Authentication</a:t>
            </a:r>
            <a:br>
              <a:rPr lang="en-US" sz="2900">
                <a:latin typeface="+mj-lt"/>
                <a:cs typeface="Times New Roman" panose="02020603050405020304" pitchFamily="18" charset="0"/>
              </a:rPr>
            </a:br>
            <a:r>
              <a:rPr lang="en-US" sz="2900">
                <a:latin typeface="+mj-lt"/>
                <a:cs typeface="Times New Roman" panose="02020603050405020304" pitchFamily="18" charset="0"/>
              </a:rPr>
              <a:t>b) Encryption</a:t>
            </a:r>
            <a:br>
              <a:rPr lang="en-US" sz="2900">
                <a:latin typeface="+mj-lt"/>
                <a:cs typeface="Times New Roman" panose="02020603050405020304" pitchFamily="18" charset="0"/>
              </a:rPr>
            </a:br>
            <a:r>
              <a:rPr lang="en-US" sz="2900">
                <a:latin typeface="+mj-lt"/>
                <a:cs typeface="Times New Roman" panose="02020603050405020304" pitchFamily="18" charset="0"/>
              </a:rPr>
              <a:t>c) Biometric based Authentication</a:t>
            </a:r>
            <a:br>
              <a:rPr lang="en-US" sz="2900">
                <a:latin typeface="+mj-lt"/>
                <a:cs typeface="Times New Roman" panose="02020603050405020304" pitchFamily="18" charset="0"/>
              </a:rPr>
            </a:br>
            <a:r>
              <a:rPr lang="en-US" sz="2900">
                <a:latin typeface="+mj-lt"/>
                <a:cs typeface="Times New Roman" panose="02020603050405020304" pitchFamily="18" charset="0"/>
              </a:rPr>
              <a:t>d) Smart cards</a:t>
            </a:r>
          </a:p>
          <a:p>
            <a:pPr marL="0" indent="0">
              <a:spcAft>
                <a:spcPts val="1800"/>
              </a:spcAft>
              <a:buNone/>
            </a:pPr>
            <a:endParaRPr lang="en-US">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fld id="{B035700C-886C-4192-B2F9-BA952D5F76B4}"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89</a:t>
            </a:fld>
            <a:endParaRPr lang="en-US"/>
          </a:p>
        </p:txBody>
      </p:sp>
      <p:sp>
        <p:nvSpPr>
          <p:cNvPr id="7" name="Title 1"/>
          <p:cNvSpPr txBox="1"/>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Daily</a:t>
            </a:r>
            <a:r>
              <a:rPr kumimoji="0" lang="en-US" sz="3000" b="0" i="0" u="none" strike="noStrike" kern="1200" cap="none" spc="0" normalizeH="0" noProof="0">
                <a:ln>
                  <a:noFill/>
                </a:ln>
                <a:solidFill>
                  <a:schemeClr val="dk1"/>
                </a:solidFill>
                <a:effectLst/>
                <a:uLnTx/>
                <a:uFillTx/>
                <a:latin typeface="+mn-lt"/>
                <a:ea typeface="+mn-ea"/>
                <a:cs typeface="+mn-cs"/>
              </a:rPr>
              <a:t> Quiz</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a:bodyPr>
          <a:lstStyle/>
          <a:p>
            <a:pPr algn="just"/>
            <a:r>
              <a:rPr lang="en-US" sz="220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FC871699-A762-4D5B-A875-7513948D9FEB}"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i="0" u="none" strike="noStrike" kern="1200" cap="none" spc="0" normalizeH="0" baseline="0" noProof="0">
                <a:ln>
                  <a:noFill/>
                </a:ln>
                <a:solidFill>
                  <a:schemeClr val="dk1"/>
                </a:solidFill>
                <a:effectLst/>
                <a:uLnTx/>
                <a:uFillTx/>
                <a:latin typeface="Calibri (Body)"/>
              </a:rPr>
              <a:t>Course</a:t>
            </a:r>
            <a:r>
              <a:rPr kumimoji="0" lang="en-US" sz="3000" i="0" u="none" strike="noStrike" kern="1200" cap="none" spc="0" normalizeH="0" noProof="0">
                <a:ln>
                  <a:noFill/>
                </a:ln>
                <a:solidFill>
                  <a:schemeClr val="dk1"/>
                </a:solidFill>
                <a:effectLst/>
                <a:uLnTx/>
                <a:uFillTx/>
                <a:latin typeface="Calibri (Body)"/>
              </a:rPr>
              <a:t> Outcome</a:t>
            </a:r>
            <a:endParaRPr kumimoji="0" lang="en-US" sz="3000" i="0" u="none" strike="noStrike" kern="1200" cap="none" spc="0" normalizeH="0" baseline="0" noProof="0">
              <a:ln>
                <a:noFill/>
              </a:ln>
              <a:solidFill>
                <a:schemeClr val="dk1"/>
              </a:solidFill>
              <a:effectLst/>
              <a:uLnTx/>
              <a:uFillTx/>
              <a:latin typeface="Calibri (Body)"/>
            </a:endParaRPr>
          </a:p>
        </p:txBody>
      </p:sp>
      <p:graphicFrame>
        <p:nvGraphicFramePr>
          <p:cNvPr id="9" name="Table 8"/>
          <p:cNvGraphicFramePr>
            <a:graphicFrameLocks noGrp="1"/>
          </p:cNvGraphicFramePr>
          <p:nvPr/>
        </p:nvGraphicFramePr>
        <p:xfrm>
          <a:off x="251520" y="1571613"/>
          <a:ext cx="8640960" cy="4914028"/>
        </p:xfrm>
        <a:graphic>
          <a:graphicData uri="http://schemas.openxmlformats.org/drawingml/2006/table">
            <a:tbl>
              <a:tblPr firstRow="1" bandRow="1">
                <a:tableStyleId>{5C22544A-7EE6-4342-B048-85BDC9FD1C3A}</a:tableStyleId>
              </a:tblPr>
              <a:tblGrid>
                <a:gridCol w="1186014">
                  <a:extLst>
                    <a:ext uri="{9D8B030D-6E8A-4147-A177-3AD203B41FA5}">
                      <a16:colId xmlns:a16="http://schemas.microsoft.com/office/drawing/2014/main" val="20000"/>
                    </a:ext>
                  </a:extLst>
                </a:gridCol>
                <a:gridCol w="6031007">
                  <a:extLst>
                    <a:ext uri="{9D8B030D-6E8A-4147-A177-3AD203B41FA5}">
                      <a16:colId xmlns:a16="http://schemas.microsoft.com/office/drawing/2014/main" val="20001"/>
                    </a:ext>
                  </a:extLst>
                </a:gridCol>
                <a:gridCol w="1423939">
                  <a:extLst>
                    <a:ext uri="{9D8B030D-6E8A-4147-A177-3AD203B41FA5}">
                      <a16:colId xmlns:a16="http://schemas.microsoft.com/office/drawing/2014/main" val="20002"/>
                    </a:ext>
                  </a:extLst>
                </a:gridCol>
              </a:tblGrid>
              <a:tr h="1134570">
                <a:tc>
                  <a:txBody>
                    <a:bodyPr/>
                    <a:lstStyle/>
                    <a:p>
                      <a:pPr algn="ctr"/>
                      <a:r>
                        <a:rPr lang="en-IN" sz="1800" b="1" kern="1200">
                          <a:solidFill>
                            <a:schemeClr val="lt1"/>
                          </a:solidFill>
                          <a:latin typeface="+mn-lt"/>
                          <a:ea typeface="+mn-ea"/>
                          <a:cs typeface="+mn-cs"/>
                        </a:rPr>
                        <a:t>COURSE OUTCOME NO.</a:t>
                      </a:r>
                      <a:endParaRPr lang="en-IN" b="1">
                        <a:latin typeface="+mn-lt"/>
                      </a:endParaRPr>
                    </a:p>
                  </a:txBody>
                  <a:tcPr/>
                </a:tc>
                <a:tc>
                  <a:txBody>
                    <a:bodyPr/>
                    <a:lstStyle/>
                    <a:p>
                      <a:pPr marL="0" algn="ctr" defTabSz="914400" rtl="0" eaLnBrk="1" latinLnBrk="0" hangingPunct="1"/>
                      <a:r>
                        <a:rPr lang="en-IN" sz="1800" b="1" kern="120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a:effectLst/>
                        </a:rPr>
                        <a:t>Bloom’s Knowledge Level (KL)</a:t>
                      </a:r>
                      <a:endParaRPr lang="en-IN" sz="1800">
                        <a:effectLst/>
                        <a:latin typeface="Calibri (Body)"/>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a:solidFill>
                          <a:schemeClr val="lt1"/>
                        </a:solidFill>
                        <a:latin typeface="+mn-lt"/>
                        <a:ea typeface="+mn-ea"/>
                        <a:cs typeface="+mn-cs"/>
                      </a:endParaRPr>
                    </a:p>
                  </a:txBody>
                  <a:tcPr/>
                </a:tc>
                <a:extLst>
                  <a:ext uri="{0D108BD9-81ED-4DB2-BD59-A6C34878D82A}">
                    <a16:rowId xmlns:a16="http://schemas.microsoft.com/office/drawing/2014/main" val="10000"/>
                  </a:ext>
                </a:extLst>
              </a:tr>
              <a:tr h="724553">
                <a:tc>
                  <a:txBody>
                    <a:bodyPr/>
                    <a:lstStyle/>
                    <a:p>
                      <a:pPr algn="ctr"/>
                      <a:r>
                        <a:rPr lang="en-US" sz="1600" b="1">
                          <a:latin typeface="+mn-lt"/>
                        </a:rPr>
                        <a:t>CO1</a:t>
                      </a:r>
                      <a:endParaRPr lang="en-IN" sz="1600" b="1">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a:effectLst/>
                        </a:rPr>
                        <a:t>Analyze the cyber security needs of an organization.</a:t>
                      </a:r>
                      <a:endParaRPr lang="en-IN" sz="1600">
                        <a:effectLst/>
                        <a:latin typeface="Calibri (Body)"/>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a:solidFill>
                          <a:srgbClr val="000000"/>
                        </a:solidFill>
                        <a:latin typeface="+mn-lt"/>
                        <a:ea typeface="Times New Roman" panose="02020603050405020304"/>
                      </a:endParaRPr>
                    </a:p>
                  </a:txBody>
                  <a:tcPr marL="68580" marR="68580" marT="0" marB="0">
                    <a:solidFill>
                      <a:schemeClr val="bg1"/>
                    </a:solidFill>
                  </a:tcPr>
                </a:tc>
                <a:tc>
                  <a:txBody>
                    <a:bodyPr/>
                    <a:lstStyle/>
                    <a:p>
                      <a:pPr marL="0" algn="ctr" defTabSz="914400" rtl="0" eaLnBrk="1" latinLnBrk="0" hangingPunct="1"/>
                      <a:r>
                        <a:rPr lang="en-US" sz="1600" kern="1200">
                          <a:solidFill>
                            <a:schemeClr val="dk1"/>
                          </a:solidFill>
                          <a:effectLst/>
                          <a:latin typeface="+mn-lt"/>
                          <a:ea typeface="+mn-ea"/>
                          <a:cs typeface="+mn-cs"/>
                        </a:rPr>
                        <a:t>K4</a:t>
                      </a:r>
                      <a:endParaRPr lang="en-IN" sz="1600" kern="120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val="10001"/>
                  </a:ext>
                </a:extLst>
              </a:tr>
              <a:tr h="564110">
                <a:tc>
                  <a:txBody>
                    <a:bodyPr/>
                    <a:lstStyle/>
                    <a:p>
                      <a:pPr algn="ctr"/>
                      <a:r>
                        <a:rPr lang="en-US" sz="1600" b="1">
                          <a:latin typeface="+mn-lt"/>
                        </a:rPr>
                        <a:t>CO2</a:t>
                      </a:r>
                      <a:endParaRPr lang="en-IN" sz="1600" b="1">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a:solidFill>
                            <a:schemeClr val="dk1"/>
                          </a:solidFill>
                          <a:effectLst/>
                          <a:latin typeface="+mn-lt"/>
                          <a:ea typeface="+mn-ea"/>
                          <a:cs typeface="+mn-cs"/>
                        </a:rPr>
                        <a:t>Identify and examine software vulnerabilities and security solutions.</a:t>
                      </a:r>
                      <a:endParaRPr lang="en-IN" sz="1600" kern="1200">
                        <a:solidFill>
                          <a:schemeClr val="dk1"/>
                        </a:solidFill>
                        <a:effectLst/>
                        <a:latin typeface="+mn-lt"/>
                        <a:ea typeface="+mn-ea"/>
                        <a:cs typeface="+mn-cs"/>
                      </a:endParaRPr>
                    </a:p>
                    <a:p>
                      <a:pPr marL="27305" indent="-274320" algn="l">
                        <a:lnSpc>
                          <a:spcPct val="115000"/>
                        </a:lnSpc>
                        <a:spcAft>
                          <a:spcPts val="0"/>
                        </a:spcAft>
                      </a:pPr>
                      <a:endParaRPr lang="en-IN" sz="1600" b="0" kern="1200">
                        <a:solidFill>
                          <a:srgbClr val="000000"/>
                        </a:solidFill>
                        <a:latin typeface="+mn-lt"/>
                        <a:ea typeface="Times New Roman" panose="02020603050405020304"/>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a:solidFill>
                            <a:schemeClr val="dk1"/>
                          </a:solidFill>
                          <a:effectLst/>
                          <a:latin typeface="+mn-lt"/>
                          <a:ea typeface="+mn-ea"/>
                          <a:cs typeface="+mn-cs"/>
                        </a:rPr>
                        <a:t>K1, K3</a:t>
                      </a:r>
                      <a:endParaRPr lang="en-IN" sz="1600" kern="120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787169">
                <a:tc>
                  <a:txBody>
                    <a:bodyPr/>
                    <a:lstStyle/>
                    <a:p>
                      <a:pPr algn="ctr"/>
                      <a:r>
                        <a:rPr lang="en-US" sz="1600" b="1">
                          <a:latin typeface="+mn-lt"/>
                        </a:rPr>
                        <a:t>CO3</a:t>
                      </a:r>
                      <a:endParaRPr lang="en-IN" sz="1600" b="1">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a:solidFill>
                            <a:schemeClr val="dk1"/>
                          </a:solidFill>
                          <a:effectLst/>
                          <a:latin typeface="+mn-lt"/>
                          <a:ea typeface="+mn-ea"/>
                          <a:cs typeface="+mn-cs"/>
                        </a:rPr>
                        <a:t>Comprehend IT Assets security (hardware and Software) and performance indicators.</a:t>
                      </a:r>
                      <a:endParaRPr lang="en-IN" sz="1600" kern="1200">
                        <a:solidFill>
                          <a:schemeClr val="dk1"/>
                        </a:solidFill>
                        <a:effectLst/>
                        <a:latin typeface="+mn-lt"/>
                        <a:ea typeface="+mn-ea"/>
                        <a:cs typeface="+mn-cs"/>
                      </a:endParaRPr>
                    </a:p>
                    <a:p>
                      <a:pPr marL="27305" indent="-274320" algn="l">
                        <a:lnSpc>
                          <a:spcPct val="115000"/>
                        </a:lnSpc>
                        <a:spcAft>
                          <a:spcPts val="0"/>
                        </a:spcAft>
                      </a:pPr>
                      <a:endParaRPr lang="en-IN" sz="1600" b="0" kern="1200">
                        <a:solidFill>
                          <a:srgbClr val="000000"/>
                        </a:solidFill>
                        <a:latin typeface="+mn-lt"/>
                        <a:ea typeface="Times New Roman" panose="02020603050405020304"/>
                      </a:endParaRPr>
                    </a:p>
                  </a:txBody>
                  <a:tcPr marL="68580" marR="68580" marT="0" marB="0">
                    <a:solidFill>
                      <a:schemeClr val="bg1"/>
                    </a:solidFill>
                  </a:tcPr>
                </a:tc>
                <a:tc>
                  <a:txBody>
                    <a:bodyPr/>
                    <a:lstStyle/>
                    <a:p>
                      <a:pPr marL="0" algn="ctr" defTabSz="914400" rtl="0" eaLnBrk="1" latinLnBrk="0" hangingPunct="1"/>
                      <a:r>
                        <a:rPr lang="en-US" sz="1600" kern="1200">
                          <a:solidFill>
                            <a:schemeClr val="dk1"/>
                          </a:solidFill>
                          <a:effectLst/>
                          <a:latin typeface="+mn-lt"/>
                          <a:ea typeface="+mn-ea"/>
                          <a:cs typeface="+mn-cs"/>
                        </a:rPr>
                        <a:t>K2</a:t>
                      </a:r>
                      <a:endParaRPr lang="en-IN" sz="1600" kern="120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val="10003"/>
                  </a:ext>
                </a:extLst>
              </a:tr>
              <a:tr h="787169">
                <a:tc>
                  <a:txBody>
                    <a:bodyPr/>
                    <a:lstStyle/>
                    <a:p>
                      <a:pPr algn="ctr"/>
                      <a:r>
                        <a:rPr lang="en-US" sz="1600" b="1">
                          <a:latin typeface="+mn-lt"/>
                        </a:rPr>
                        <a:t>CO4</a:t>
                      </a:r>
                      <a:endParaRPr lang="en-IN" sz="1600" b="1">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a:solidFill>
                            <a:schemeClr val="dk1"/>
                          </a:solidFill>
                          <a:effectLst/>
                          <a:latin typeface="+mn-lt"/>
                          <a:ea typeface="+mn-ea"/>
                          <a:cs typeface="+mn-cs"/>
                        </a:rPr>
                        <a:t>Measure the performance and encoding strategies of security systems.</a:t>
                      </a:r>
                      <a:endParaRPr lang="en-IN" sz="1600" kern="1200">
                        <a:solidFill>
                          <a:schemeClr val="dk1"/>
                        </a:solidFill>
                        <a:effectLst/>
                        <a:latin typeface="+mn-lt"/>
                        <a:ea typeface="+mn-ea"/>
                        <a:cs typeface="+mn-cs"/>
                      </a:endParaRPr>
                    </a:p>
                    <a:p>
                      <a:pPr marL="27305" indent="-274320" algn="l">
                        <a:lnSpc>
                          <a:spcPct val="115000"/>
                        </a:lnSpc>
                        <a:spcAft>
                          <a:spcPts val="0"/>
                        </a:spcAft>
                      </a:pPr>
                      <a:endParaRPr lang="en-IN" sz="1600" b="0" kern="1200">
                        <a:solidFill>
                          <a:srgbClr val="000000"/>
                        </a:solidFill>
                        <a:latin typeface="+mn-lt"/>
                        <a:ea typeface="Times New Roman" panose="02020603050405020304"/>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a:solidFill>
                            <a:schemeClr val="dk1"/>
                          </a:solidFill>
                          <a:effectLst/>
                          <a:latin typeface="+mn-lt"/>
                          <a:ea typeface="+mn-ea"/>
                          <a:cs typeface="+mn-cs"/>
                        </a:rPr>
                        <a:t>K3, K5</a:t>
                      </a:r>
                      <a:endParaRPr lang="en-IN" sz="1600" kern="120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4"/>
                  </a:ext>
                </a:extLst>
              </a:tr>
              <a:tr h="787169">
                <a:tc>
                  <a:txBody>
                    <a:bodyPr/>
                    <a:lstStyle/>
                    <a:p>
                      <a:pPr algn="ctr"/>
                      <a:r>
                        <a:rPr lang="en-US" sz="1600" b="1">
                          <a:latin typeface="+mn-lt"/>
                        </a:rPr>
                        <a:t>CO5</a:t>
                      </a:r>
                      <a:endParaRPr lang="en-IN" sz="1600" b="1">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a:solidFill>
                            <a:schemeClr val="dk1"/>
                          </a:solidFill>
                          <a:effectLst/>
                          <a:latin typeface="+mn-lt"/>
                          <a:ea typeface="+mn-ea"/>
                          <a:cs typeface="+mn-cs"/>
                        </a:rPr>
                        <a:t>Understand and apply cyber security methods and policies to enhance current scenario security.</a:t>
                      </a:r>
                      <a:endParaRPr lang="en-IN" sz="1600" kern="1200">
                        <a:solidFill>
                          <a:schemeClr val="dk1"/>
                        </a:solidFill>
                        <a:effectLst/>
                        <a:latin typeface="+mn-lt"/>
                        <a:ea typeface="+mn-ea"/>
                        <a:cs typeface="+mn-cs"/>
                      </a:endParaRPr>
                    </a:p>
                    <a:p>
                      <a:pPr marL="27305" indent="-274320" algn="l">
                        <a:lnSpc>
                          <a:spcPct val="115000"/>
                        </a:lnSpc>
                        <a:spcAft>
                          <a:spcPts val="0"/>
                        </a:spcAft>
                      </a:pPr>
                      <a:endParaRPr lang="en-IN" sz="1600" b="0" kern="1200">
                        <a:solidFill>
                          <a:srgbClr val="000000"/>
                        </a:solidFill>
                        <a:latin typeface="+mn-lt"/>
                        <a:ea typeface="Times New Roman" panose="02020603050405020304"/>
                      </a:endParaRPr>
                    </a:p>
                  </a:txBody>
                  <a:tcPr marL="68580" marR="68580" marT="0" marB="0">
                    <a:solidFill>
                      <a:schemeClr val="accent6"/>
                    </a:solidFill>
                  </a:tcPr>
                </a:tc>
                <a:tc>
                  <a:txBody>
                    <a:bodyPr/>
                    <a:lstStyle/>
                    <a:p>
                      <a:pPr marL="0" algn="ctr" defTabSz="914400" rtl="0" eaLnBrk="1" latinLnBrk="0" hangingPunct="1"/>
                      <a:r>
                        <a:rPr lang="en-US" sz="1600" kern="1200">
                          <a:solidFill>
                            <a:schemeClr val="dk1"/>
                          </a:solidFill>
                          <a:effectLst/>
                          <a:latin typeface="+mn-lt"/>
                          <a:ea typeface="+mn-ea"/>
                          <a:cs typeface="+mn-cs"/>
                        </a:rPr>
                        <a:t>K2, K3</a:t>
                      </a:r>
                      <a:endParaRPr lang="en-IN" sz="1600" kern="120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20000"/>
          </a:bodyPr>
          <a:lstStyle/>
          <a:p>
            <a:pPr>
              <a:buNone/>
            </a:pPr>
            <a:r>
              <a:rPr lang="en-US" sz="2400">
                <a:latin typeface="+mj-lt"/>
                <a:cs typeface="Times New Roman" panose="02020603050405020304" pitchFamily="18" charset="0"/>
              </a:rPr>
              <a:t>4. Which of the following implies the influence of the attack when security is compromised in a System?</a:t>
            </a:r>
            <a:br>
              <a:rPr lang="en-US" sz="2400">
                <a:latin typeface="+mj-lt"/>
                <a:cs typeface="Times New Roman" panose="02020603050405020304" pitchFamily="18" charset="0"/>
              </a:rPr>
            </a:br>
            <a:r>
              <a:rPr lang="en-US" sz="2400">
                <a:latin typeface="+mj-lt"/>
                <a:cs typeface="Times New Roman" panose="02020603050405020304" pitchFamily="18" charset="0"/>
              </a:rPr>
              <a:t>a) Exploitability </a:t>
            </a:r>
            <a:br>
              <a:rPr lang="en-US" sz="2400">
                <a:latin typeface="+mj-lt"/>
                <a:cs typeface="Times New Roman" panose="02020603050405020304" pitchFamily="18" charset="0"/>
              </a:rPr>
            </a:br>
            <a:r>
              <a:rPr lang="en-US" sz="2400">
                <a:latin typeface="+mj-lt"/>
                <a:cs typeface="Times New Roman" panose="02020603050405020304" pitchFamily="18" charset="0"/>
              </a:rPr>
              <a:t>b) Detectability</a:t>
            </a:r>
            <a:br>
              <a:rPr lang="en-US" sz="2400">
                <a:latin typeface="+mj-lt"/>
                <a:cs typeface="Times New Roman" panose="02020603050405020304" pitchFamily="18" charset="0"/>
              </a:rPr>
            </a:br>
            <a:r>
              <a:rPr lang="en-US" sz="2400" b="1">
                <a:latin typeface="+mj-lt"/>
                <a:cs typeface="Times New Roman" panose="02020603050405020304" pitchFamily="18" charset="0"/>
              </a:rPr>
              <a:t>c) Impact</a:t>
            </a:r>
            <a:r>
              <a:rPr lang="en-US" sz="2400">
                <a:latin typeface="+mj-lt"/>
                <a:cs typeface="Times New Roman" panose="02020603050405020304" pitchFamily="18" charset="0"/>
              </a:rPr>
              <a:t> </a:t>
            </a:r>
            <a:br>
              <a:rPr lang="en-US" sz="2400">
                <a:latin typeface="+mj-lt"/>
                <a:cs typeface="Times New Roman" panose="02020603050405020304" pitchFamily="18" charset="0"/>
              </a:rPr>
            </a:br>
            <a:r>
              <a:rPr lang="en-US" sz="2400">
                <a:latin typeface="+mj-lt"/>
                <a:cs typeface="Times New Roman" panose="02020603050405020304" pitchFamily="18" charset="0"/>
              </a:rPr>
              <a:t>d) None of the above</a:t>
            </a:r>
          </a:p>
          <a:p>
            <a:pPr>
              <a:buNone/>
            </a:pPr>
            <a:r>
              <a:rPr lang="en-US" sz="2400">
                <a:latin typeface="+mj-lt"/>
                <a:cs typeface="Times New Roman" panose="02020603050405020304" pitchFamily="18" charset="0"/>
              </a:rPr>
              <a:t>5. What causes the loss of CIA triad in mobile devices?</a:t>
            </a:r>
            <a:br>
              <a:rPr lang="en-US" sz="2400">
                <a:latin typeface="+mj-lt"/>
                <a:cs typeface="Times New Roman" panose="02020603050405020304" pitchFamily="18" charset="0"/>
              </a:rPr>
            </a:br>
            <a:r>
              <a:rPr lang="en-US" sz="2400" b="1">
                <a:latin typeface="+mj-lt"/>
                <a:cs typeface="Times New Roman" panose="02020603050405020304" pitchFamily="18" charset="0"/>
              </a:rPr>
              <a:t>a) Multiple user logs</a:t>
            </a:r>
            <a:br>
              <a:rPr lang="en-US" sz="2400">
                <a:latin typeface="+mj-lt"/>
                <a:cs typeface="Times New Roman" panose="02020603050405020304" pitchFamily="18" charset="0"/>
              </a:rPr>
            </a:br>
            <a:r>
              <a:rPr lang="en-US" sz="2400">
                <a:latin typeface="+mj-lt"/>
                <a:cs typeface="Times New Roman" panose="02020603050405020304" pitchFamily="18" charset="0"/>
              </a:rPr>
              <a:t>b) Mobile browsing</a:t>
            </a:r>
            <a:br>
              <a:rPr lang="en-US" sz="2400">
                <a:latin typeface="+mj-lt"/>
                <a:cs typeface="Times New Roman" panose="02020603050405020304" pitchFamily="18" charset="0"/>
              </a:rPr>
            </a:br>
            <a:r>
              <a:rPr lang="en-US" sz="2400">
                <a:latin typeface="+mj-lt"/>
                <a:cs typeface="Times New Roman" panose="02020603050405020304" pitchFamily="18" charset="0"/>
              </a:rPr>
              <a:t>c) Bluetooth attacks</a:t>
            </a:r>
            <a:br>
              <a:rPr lang="en-US" sz="2400">
                <a:latin typeface="+mj-lt"/>
                <a:cs typeface="Times New Roman" panose="02020603050405020304" pitchFamily="18" charset="0"/>
              </a:rPr>
            </a:br>
            <a:r>
              <a:rPr lang="en-US" sz="2400">
                <a:latin typeface="+mj-lt"/>
                <a:cs typeface="Times New Roman" panose="02020603050405020304" pitchFamily="18" charset="0"/>
              </a:rPr>
              <a:t>d) Coding issues</a:t>
            </a:r>
          </a:p>
          <a:p>
            <a:pPr>
              <a:buNone/>
            </a:pPr>
            <a:r>
              <a:rPr lang="en-US" sz="2400">
                <a:latin typeface="+mj-lt"/>
                <a:cs typeface="Times New Roman" panose="02020603050405020304" pitchFamily="18" charset="0"/>
              </a:rPr>
              <a:t>6. Choose the model used in implementing and managing security in Cloud.</a:t>
            </a:r>
            <a:br>
              <a:rPr lang="en-US" sz="2400">
                <a:latin typeface="+mj-lt"/>
                <a:cs typeface="Times New Roman" panose="02020603050405020304" pitchFamily="18" charset="0"/>
              </a:rPr>
            </a:br>
            <a:r>
              <a:rPr lang="en-US" sz="2400">
                <a:latin typeface="+mj-lt"/>
                <a:cs typeface="Times New Roman" panose="02020603050405020304" pitchFamily="18" charset="0"/>
              </a:rPr>
              <a:t>a) Information-as-a-Service (IaaS)</a:t>
            </a:r>
          </a:p>
          <a:p>
            <a:pPr>
              <a:buNone/>
            </a:pPr>
            <a:r>
              <a:rPr lang="en-US" sz="2400" b="1">
                <a:latin typeface="+mj-lt"/>
                <a:cs typeface="Times New Roman" panose="02020603050405020304" pitchFamily="18" charset="0"/>
              </a:rPr>
              <a:t>      b) Security-as-a-Service (SaaS)</a:t>
            </a:r>
            <a:br>
              <a:rPr lang="en-US" sz="2400">
                <a:latin typeface="+mj-lt"/>
                <a:cs typeface="Times New Roman" panose="02020603050405020304" pitchFamily="18" charset="0"/>
              </a:rPr>
            </a:br>
            <a:r>
              <a:rPr lang="en-US" sz="2400">
                <a:latin typeface="+mj-lt"/>
                <a:cs typeface="Times New Roman" panose="02020603050405020304" pitchFamily="18" charset="0"/>
              </a:rPr>
              <a:t>c) Platform-as-a-Service (PaaS)</a:t>
            </a:r>
            <a:br>
              <a:rPr lang="en-US" sz="2400">
                <a:latin typeface="+mj-lt"/>
                <a:cs typeface="Times New Roman" panose="02020603050405020304" pitchFamily="18" charset="0"/>
              </a:rPr>
            </a:br>
            <a:r>
              <a:rPr lang="en-US" sz="2400">
                <a:latin typeface="+mj-lt"/>
                <a:cs typeface="Times New Roman" panose="02020603050405020304" pitchFamily="18" charset="0"/>
              </a:rPr>
              <a:t>d) Human-as-a-Services(</a:t>
            </a:r>
            <a:r>
              <a:rPr lang="en-US" sz="2400" err="1">
                <a:latin typeface="+mj-lt"/>
                <a:cs typeface="Times New Roman" panose="02020603050405020304" pitchFamily="18" charset="0"/>
              </a:rPr>
              <a:t>HuaaS</a:t>
            </a:r>
            <a:r>
              <a:rPr lang="en-US" sz="2400">
                <a:latin typeface="+mj-lt"/>
                <a:cs typeface="Times New Roman" panose="02020603050405020304" pitchFamily="18" charset="0"/>
              </a:rPr>
              <a:t>)</a:t>
            </a:r>
          </a:p>
          <a:p>
            <a:pPr marL="0" indent="0">
              <a:spcAft>
                <a:spcPts val="1800"/>
              </a:spcAft>
              <a:buNone/>
            </a:pPr>
            <a:endParaRPr lang="en-US" sz="2200"/>
          </a:p>
        </p:txBody>
      </p:sp>
      <p:sp>
        <p:nvSpPr>
          <p:cNvPr id="4" name="Date Placeholder 3"/>
          <p:cNvSpPr>
            <a:spLocks noGrp="1"/>
          </p:cNvSpPr>
          <p:nvPr>
            <p:ph type="dt" sz="half" idx="10"/>
          </p:nvPr>
        </p:nvSpPr>
        <p:spPr/>
        <p:txBody>
          <a:bodyPr/>
          <a:lstStyle/>
          <a:p>
            <a:fld id="{4CE7E3F1-306B-4E8A-A175-EBF6A4AA97DD}"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90</a:t>
            </a:fld>
            <a:endParaRPr lang="en-US"/>
          </a:p>
        </p:txBody>
      </p:sp>
      <p:sp>
        <p:nvSpPr>
          <p:cNvPr id="7" name="Title 1"/>
          <p:cNvSpPr txBox="1"/>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Daily</a:t>
            </a:r>
            <a:r>
              <a:rPr kumimoji="0" lang="en-US" sz="3000" b="0" i="0" u="none" strike="noStrike" kern="1200" cap="none" spc="0" normalizeH="0" noProof="0">
                <a:ln>
                  <a:noFill/>
                </a:ln>
                <a:solidFill>
                  <a:schemeClr val="dk1"/>
                </a:solidFill>
                <a:effectLst/>
                <a:uLnTx/>
                <a:uFillTx/>
                <a:latin typeface="+mn-lt"/>
                <a:ea typeface="+mn-ea"/>
                <a:cs typeface="+mn-cs"/>
              </a:rPr>
              <a:t> Quiz</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05800" cy="5029200"/>
          </a:xfrm>
        </p:spPr>
        <p:txBody>
          <a:bodyPr>
            <a:normAutofit fontScale="70000" lnSpcReduction="20000"/>
          </a:bodyPr>
          <a:lstStyle/>
          <a:p>
            <a:pPr>
              <a:buNone/>
            </a:pPr>
            <a:r>
              <a:rPr lang="en-US" sz="2400">
                <a:latin typeface="Calibri (Body)"/>
                <a:cs typeface="Times New Roman" panose="02020603050405020304" pitchFamily="18" charset="0"/>
              </a:rPr>
              <a:t>7. Determine the older form of Social Engineering.</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a) Pre-texting </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b) Phishing</a:t>
            </a:r>
            <a:br>
              <a:rPr lang="en-US" sz="2400">
                <a:latin typeface="Calibri (Body)"/>
                <a:cs typeface="Times New Roman" panose="02020603050405020304" pitchFamily="18" charset="0"/>
              </a:rPr>
            </a:br>
            <a:r>
              <a:rPr lang="en-US" sz="2400" b="1">
                <a:latin typeface="Calibri (Body)"/>
                <a:cs typeface="Times New Roman" panose="02020603050405020304" pitchFamily="18" charset="0"/>
              </a:rPr>
              <a:t>c) Baiting</a:t>
            </a:r>
            <a:br>
              <a:rPr lang="en-US" sz="2400" b="1">
                <a:latin typeface="Calibri (Body)"/>
                <a:cs typeface="Times New Roman" panose="02020603050405020304" pitchFamily="18" charset="0"/>
              </a:rPr>
            </a:br>
            <a:r>
              <a:rPr lang="en-US" sz="2400">
                <a:latin typeface="Calibri (Body)"/>
                <a:cs typeface="Times New Roman" panose="02020603050405020304" pitchFamily="18" charset="0"/>
              </a:rPr>
              <a:t>d) All the above</a:t>
            </a:r>
          </a:p>
          <a:p>
            <a:pPr>
              <a:buNone/>
            </a:pPr>
            <a:r>
              <a:rPr lang="en-US" sz="2400">
                <a:latin typeface="Calibri (Body)"/>
                <a:cs typeface="Times New Roman" panose="02020603050405020304" pitchFamily="18" charset="0"/>
              </a:rPr>
              <a:t>8. Point out the technology used for purchasing products securely through mobile devices with an embedded chip.</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a) Bluetooth </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b) Virtual Private Network</a:t>
            </a:r>
          </a:p>
          <a:p>
            <a:pPr>
              <a:buNone/>
            </a:pPr>
            <a:r>
              <a:rPr lang="en-US" sz="2400">
                <a:latin typeface="Calibri (Body)"/>
                <a:cs typeface="Times New Roman" panose="02020603050405020304" pitchFamily="18" charset="0"/>
              </a:rPr>
              <a:t>     c) Neat Field Chip</a:t>
            </a:r>
            <a:br>
              <a:rPr lang="en-US" sz="2400">
                <a:latin typeface="Calibri (Body)"/>
                <a:cs typeface="Times New Roman" panose="02020603050405020304" pitchFamily="18" charset="0"/>
              </a:rPr>
            </a:br>
            <a:r>
              <a:rPr lang="en-US" sz="2400" b="1">
                <a:latin typeface="Calibri (Body)"/>
                <a:cs typeface="Times New Roman" panose="02020603050405020304" pitchFamily="18" charset="0"/>
              </a:rPr>
              <a:t>d) Neat Field Communication </a:t>
            </a:r>
          </a:p>
          <a:p>
            <a:pPr>
              <a:buNone/>
            </a:pPr>
            <a:r>
              <a:rPr lang="en-US" sz="2400">
                <a:latin typeface="Calibri (Body)"/>
                <a:cs typeface="Times New Roman" panose="02020603050405020304" pitchFamily="18" charset="0"/>
              </a:rPr>
              <a:t>9. Select the common security concerns that affect cloud systems  </a:t>
            </a:r>
          </a:p>
          <a:p>
            <a:pPr>
              <a:buNone/>
            </a:pPr>
            <a:r>
              <a:rPr lang="en-US" sz="2400" b="1">
                <a:latin typeface="Calibri (Body)"/>
                <a:cs typeface="Times New Roman" panose="02020603050405020304" pitchFamily="18" charset="0"/>
              </a:rPr>
              <a:t>     a) Unauthorized exposure</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b) Cloud type</a:t>
            </a:r>
            <a:br>
              <a:rPr lang="en-US" sz="2400">
                <a:latin typeface="Calibri (Body)"/>
                <a:cs typeface="Times New Roman" panose="02020603050405020304" pitchFamily="18" charset="0"/>
              </a:rPr>
            </a:br>
            <a:r>
              <a:rPr lang="en-US" sz="2400" b="1">
                <a:latin typeface="Calibri (Body)"/>
                <a:cs typeface="Times New Roman" panose="02020603050405020304" pitchFamily="18" charset="0"/>
              </a:rPr>
              <a:t>c) Data leakage</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d) Service type</a:t>
            </a:r>
          </a:p>
          <a:p>
            <a:pPr>
              <a:buNone/>
            </a:pPr>
            <a:r>
              <a:rPr lang="en-US" sz="2400">
                <a:latin typeface="Calibri (Body)"/>
                <a:cs typeface="Times New Roman" panose="02020603050405020304" pitchFamily="18" charset="0"/>
              </a:rPr>
              <a:t>10. 11. Establish the primary components of e-mail system.</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a) Network </a:t>
            </a:r>
            <a:br>
              <a:rPr lang="en-US" sz="2400">
                <a:latin typeface="Calibri (Body)"/>
                <a:cs typeface="Times New Roman" panose="02020603050405020304" pitchFamily="18" charset="0"/>
              </a:rPr>
            </a:br>
            <a:r>
              <a:rPr lang="en-US" sz="2400" b="1">
                <a:latin typeface="Calibri (Body)"/>
                <a:cs typeface="Times New Roman" panose="02020603050405020304" pitchFamily="18" charset="0"/>
              </a:rPr>
              <a:t>b) Mail Clients</a:t>
            </a:r>
            <a:br>
              <a:rPr lang="en-US" sz="2400" b="1">
                <a:latin typeface="Calibri (Body)"/>
                <a:cs typeface="Times New Roman" panose="02020603050405020304" pitchFamily="18" charset="0"/>
              </a:rPr>
            </a:br>
            <a:r>
              <a:rPr lang="en-US" sz="2400" b="1">
                <a:latin typeface="Calibri (Body)"/>
                <a:cs typeface="Times New Roman" panose="02020603050405020304" pitchFamily="18" charset="0"/>
              </a:rPr>
              <a:t>c) Mail Servers</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d) Protocols</a:t>
            </a:r>
          </a:p>
          <a:p>
            <a:pPr marL="0" indent="0">
              <a:spcAft>
                <a:spcPts val="1800"/>
              </a:spcAft>
              <a:buNone/>
            </a:pPr>
            <a:endParaRPr lang="en-US" sz="2200"/>
          </a:p>
        </p:txBody>
      </p:sp>
      <p:sp>
        <p:nvSpPr>
          <p:cNvPr id="4" name="Date Placeholder 3"/>
          <p:cNvSpPr>
            <a:spLocks noGrp="1"/>
          </p:cNvSpPr>
          <p:nvPr>
            <p:ph type="dt" sz="half" idx="10"/>
          </p:nvPr>
        </p:nvSpPr>
        <p:spPr/>
        <p:txBody>
          <a:bodyPr/>
          <a:lstStyle/>
          <a:p>
            <a:fld id="{E400436C-8479-464B-965C-2DDE34D00B59}"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91</a:t>
            </a:fld>
            <a:endParaRPr lang="en-US"/>
          </a:p>
        </p:txBody>
      </p:sp>
      <p:sp>
        <p:nvSpPr>
          <p:cNvPr id="7" name="Title 1"/>
          <p:cNvSpPr txBox="1"/>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Daily</a:t>
            </a:r>
            <a:r>
              <a:rPr kumimoji="0" lang="en-US" sz="3000" b="0" i="0" u="none" strike="noStrike" kern="1200" cap="none" spc="0" normalizeH="0" noProof="0">
                <a:ln>
                  <a:noFill/>
                </a:ln>
                <a:solidFill>
                  <a:schemeClr val="dk1"/>
                </a:solidFill>
                <a:effectLst/>
                <a:uLnTx/>
                <a:uFillTx/>
                <a:latin typeface="+mn-lt"/>
                <a:ea typeface="+mn-ea"/>
                <a:cs typeface="+mn-cs"/>
              </a:rPr>
              <a:t> Quiz</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34000"/>
          </a:xfrm>
        </p:spPr>
        <p:txBody>
          <a:bodyPr>
            <a:noAutofit/>
          </a:bodyPr>
          <a:lstStyle/>
          <a:p>
            <a:pPr marL="457200" lvl="0" indent="-457200">
              <a:buAutoNum type="arabicPeriod"/>
            </a:pPr>
            <a:r>
              <a:rPr lang="en-US" sz="2400">
                <a:latin typeface="Calibri (Body)"/>
                <a:cs typeface="Times New Roman" panose="02020603050405020304" pitchFamily="18" charset="0"/>
              </a:rPr>
              <a:t>Collect the various web security risks and the strategies to solve them.</a:t>
            </a:r>
          </a:p>
          <a:p>
            <a:pPr marL="457200" lvl="0" indent="-457200">
              <a:buAutoNum type="arabicPeriod"/>
            </a:pPr>
            <a:r>
              <a:rPr lang="en-IN" sz="2400">
                <a:latin typeface="Calibri (Body)"/>
                <a:cs typeface="Times New Roman" panose="02020603050405020304" pitchFamily="18" charset="0"/>
              </a:rPr>
              <a:t>Examine and </a:t>
            </a:r>
            <a:r>
              <a:rPr lang="en-IN" sz="2400" err="1">
                <a:latin typeface="Calibri (Body)"/>
                <a:cs typeface="Times New Roman" panose="02020603050405020304" pitchFamily="18" charset="0"/>
              </a:rPr>
              <a:t>analyze</a:t>
            </a:r>
            <a:r>
              <a:rPr lang="en-IN" sz="2400">
                <a:latin typeface="Calibri (Body)"/>
                <a:cs typeface="Times New Roman" panose="02020603050405020304" pitchFamily="18" charset="0"/>
              </a:rPr>
              <a:t> the common threats encountered in email security.</a:t>
            </a:r>
            <a:endParaRPr lang="en-US" sz="2400">
              <a:latin typeface="Calibri (Body)"/>
              <a:cs typeface="Times New Roman" panose="02020603050405020304" pitchFamily="18" charset="0"/>
            </a:endParaRPr>
          </a:p>
          <a:p>
            <a:pPr marL="457200" lvl="0" indent="-457200">
              <a:buAutoNum type="arabicPeriod"/>
            </a:pPr>
            <a:r>
              <a:rPr lang="en-US" sz="2400">
                <a:latin typeface="Calibri (Body)"/>
                <a:cs typeface="Times New Roman" panose="02020603050405020304" pitchFamily="18" charset="0"/>
              </a:rPr>
              <a:t>Describe the components of mobile device security.</a:t>
            </a:r>
          </a:p>
          <a:p>
            <a:pPr marL="457200" lvl="0" indent="-457200">
              <a:buAutoNum type="arabicPeriod"/>
            </a:pPr>
            <a:r>
              <a:rPr lang="en-US" sz="2400">
                <a:latin typeface="Calibri (Body)"/>
                <a:cs typeface="Times New Roman" panose="02020603050405020304" pitchFamily="18" charset="0"/>
              </a:rPr>
              <a:t>Demonstrate the key aspects in maintaining cloud security.</a:t>
            </a:r>
          </a:p>
          <a:p>
            <a:pPr marL="457200" lvl="0" indent="-457200">
              <a:buAutoNum type="arabicPeriod"/>
            </a:pPr>
            <a:r>
              <a:rPr lang="en-US" sz="2400">
                <a:latin typeface="Calibri (Body)"/>
                <a:cs typeface="Times New Roman" panose="02020603050405020304" pitchFamily="18" charset="0"/>
              </a:rPr>
              <a:t>What is cloud architecture? How is cloud different from traditional data centers?</a:t>
            </a:r>
          </a:p>
          <a:p>
            <a:pPr marL="457200" lvl="0" indent="-457200">
              <a:buAutoNum type="arabicPeriod"/>
            </a:pPr>
            <a:r>
              <a:rPr lang="en-US" sz="2400">
                <a:latin typeface="Calibri (Body)"/>
                <a:cs typeface="Times New Roman" panose="02020603050405020304" pitchFamily="18" charset="0"/>
              </a:rPr>
              <a:t>How can you deploy cloud computing with different models?</a:t>
            </a:r>
          </a:p>
          <a:p>
            <a:pPr>
              <a:spcAft>
                <a:spcPts val="600"/>
              </a:spcAft>
            </a:pPr>
            <a:endParaRPr lang="en-US" sz="2200">
              <a:latin typeface="Calibri (Body)"/>
            </a:endParaRPr>
          </a:p>
        </p:txBody>
      </p:sp>
      <p:sp>
        <p:nvSpPr>
          <p:cNvPr id="4" name="Date Placeholder 3"/>
          <p:cNvSpPr>
            <a:spLocks noGrp="1"/>
          </p:cNvSpPr>
          <p:nvPr>
            <p:ph type="dt" sz="half" idx="10"/>
          </p:nvPr>
        </p:nvSpPr>
        <p:spPr/>
        <p:txBody>
          <a:bodyPr/>
          <a:lstStyle/>
          <a:p>
            <a:fld id="{6E3D36EB-9495-4A81-B181-06E519ABC1B8}"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92</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Weekly</a:t>
            </a:r>
            <a:r>
              <a:rPr kumimoji="0" lang="en-US" sz="3000" b="0" i="0" u="none" strike="noStrike" kern="1200" cap="none" spc="0" normalizeH="0" noProof="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57800"/>
          </a:xfrm>
        </p:spPr>
        <p:txBody>
          <a:bodyPr>
            <a:noAutofit/>
          </a:bodyPr>
          <a:lstStyle/>
          <a:p>
            <a:pPr>
              <a:buNone/>
            </a:pPr>
            <a:r>
              <a:rPr lang="en-US" sz="2400">
                <a:latin typeface="Calibri (Body)"/>
                <a:cs typeface="Times New Roman" panose="02020603050405020304" pitchFamily="18" charset="0"/>
              </a:rPr>
              <a:t>1.  Analyze the common places where user interactions take place in </a:t>
            </a:r>
            <a:r>
              <a:rPr lang="en-US" sz="2400" err="1">
                <a:latin typeface="Calibri (Body)"/>
                <a:cs typeface="Times New Roman" panose="02020603050405020304" pitchFamily="18" charset="0"/>
              </a:rPr>
              <a:t>WebPages</a:t>
            </a:r>
            <a:r>
              <a:rPr lang="en-US" sz="2400">
                <a:latin typeface="Calibri (Body)"/>
                <a:cs typeface="Times New Roman" panose="02020603050405020304" pitchFamily="18" charset="0"/>
              </a:rPr>
              <a:t>.</a:t>
            </a:r>
            <a:br>
              <a:rPr lang="en-US" sz="2400">
                <a:latin typeface="Calibri (Body)"/>
                <a:cs typeface="Times New Roman" panose="02020603050405020304" pitchFamily="18" charset="0"/>
              </a:rPr>
            </a:br>
            <a:r>
              <a:rPr lang="en-US" sz="2400" b="1">
                <a:latin typeface="Calibri (Body)"/>
                <a:cs typeface="Times New Roman" panose="02020603050405020304" pitchFamily="18" charset="0"/>
              </a:rPr>
              <a:t>a) Form/search field</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b) Code area </a:t>
            </a:r>
          </a:p>
          <a:p>
            <a:pPr>
              <a:buNone/>
            </a:pPr>
            <a:r>
              <a:rPr lang="en-US" sz="2400" b="1">
                <a:latin typeface="Calibri (Body)"/>
                <a:cs typeface="Times New Roman" panose="02020603050405020304" pitchFamily="18" charset="0"/>
              </a:rPr>
              <a:t>     c) Blogs</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d) Empty area</a:t>
            </a:r>
          </a:p>
          <a:p>
            <a:pPr>
              <a:buNone/>
            </a:pPr>
            <a:endParaRPr lang="en-US" sz="2400">
              <a:latin typeface="Calibri (Body)"/>
              <a:cs typeface="Times New Roman" panose="02020603050405020304" pitchFamily="18" charset="0"/>
            </a:endParaRPr>
          </a:p>
          <a:p>
            <a:pPr>
              <a:buNone/>
            </a:pPr>
            <a:r>
              <a:rPr lang="en-US" sz="2400">
                <a:latin typeface="Calibri (Body)"/>
                <a:cs typeface="Times New Roman" panose="02020603050405020304" pitchFamily="18" charset="0"/>
              </a:rPr>
              <a:t>2. Which of the following is the operational domain of CSA?</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a) Scalability</a:t>
            </a:r>
            <a:br>
              <a:rPr lang="en-US" sz="2400">
                <a:latin typeface="Calibri (Body)"/>
                <a:cs typeface="Times New Roman" panose="02020603050405020304" pitchFamily="18" charset="0"/>
              </a:rPr>
            </a:br>
            <a:r>
              <a:rPr lang="en-US" sz="2400" b="1">
                <a:latin typeface="Calibri (Body)"/>
                <a:cs typeface="Times New Roman" panose="02020603050405020304" pitchFamily="18" charset="0"/>
              </a:rPr>
              <a:t>b) Portability and interoperability</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c) Flexibility</a:t>
            </a:r>
            <a:br>
              <a:rPr lang="en-US" sz="2400">
                <a:latin typeface="Calibri (Body)"/>
                <a:cs typeface="Times New Roman" panose="02020603050405020304" pitchFamily="18" charset="0"/>
              </a:rPr>
            </a:br>
            <a:r>
              <a:rPr lang="en-US" sz="2400">
                <a:latin typeface="Calibri (Body)"/>
                <a:cs typeface="Times New Roman" panose="02020603050405020304" pitchFamily="18" charset="0"/>
              </a:rPr>
              <a:t>d) None of the mentioned</a:t>
            </a:r>
          </a:p>
          <a:p>
            <a:pPr algn="just">
              <a:spcBef>
                <a:spcPts val="0"/>
              </a:spcBef>
              <a:buFont typeface="Wingdings" panose="05000000000000000000" pitchFamily="2" charset="2"/>
              <a:buChar char="Ø"/>
            </a:pPr>
            <a:endParaRPr lang="en-US" sz="2200">
              <a:latin typeface="Calibri (Body)"/>
            </a:endParaRPr>
          </a:p>
        </p:txBody>
      </p:sp>
      <p:sp>
        <p:nvSpPr>
          <p:cNvPr id="4" name="Date Placeholder 3"/>
          <p:cNvSpPr>
            <a:spLocks noGrp="1"/>
          </p:cNvSpPr>
          <p:nvPr>
            <p:ph type="dt" sz="half" idx="10"/>
          </p:nvPr>
        </p:nvSpPr>
        <p:spPr/>
        <p:txBody>
          <a:bodyPr/>
          <a:lstStyle/>
          <a:p>
            <a:fld id="{7EDA9B2F-91FA-4B6F-B4A1-C97FF17049B5}"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93</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MCQ</a:t>
            </a:r>
            <a:r>
              <a:rPr kumimoji="0" lang="en-US" sz="3000" b="0" i="0" u="none" strike="noStrike" kern="1200" cap="none" spc="0" normalizeH="0" noProof="0">
                <a:ln>
                  <a:noFill/>
                </a:ln>
                <a:solidFill>
                  <a:schemeClr val="dk1"/>
                </a:solidFill>
                <a:effectLst/>
                <a:uLnTx/>
                <a:uFillTx/>
                <a:latin typeface="+mn-lt"/>
                <a:ea typeface="+mn-ea"/>
                <a:cs typeface="+mn-cs"/>
              </a:rPr>
              <a:t> 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57800"/>
          </a:xfrm>
        </p:spPr>
        <p:txBody>
          <a:bodyPr>
            <a:noAutofit/>
          </a:bodyPr>
          <a:lstStyle/>
          <a:p>
            <a:pPr>
              <a:spcBef>
                <a:spcPts val="0"/>
              </a:spcBef>
              <a:spcAft>
                <a:spcPts val="600"/>
              </a:spcAft>
              <a:buFont typeface="Wingdings" panose="05000000000000000000" pitchFamily="2" charset="2"/>
              <a:buChar char="Ø"/>
            </a:pPr>
            <a:r>
              <a:rPr lang="en-US" sz="2400">
                <a:latin typeface="Calibri (Body)"/>
                <a:cs typeface="Times New Roman" panose="02020603050405020304" pitchFamily="18" charset="0"/>
              </a:rPr>
              <a:t>3. Which of the following ensure interoperability between different mail clients and servers?</a:t>
            </a:r>
            <a:br>
              <a:rPr lang="en-US" sz="2400">
                <a:latin typeface="Calibri (Body)"/>
                <a:cs typeface="Times New Roman" panose="02020603050405020304" pitchFamily="18" charset="0"/>
              </a:rPr>
            </a:br>
            <a:r>
              <a:rPr lang="en-US" sz="2400" b="1">
                <a:latin typeface="Calibri (Body)"/>
                <a:cs typeface="Times New Roman" panose="02020603050405020304" pitchFamily="18" charset="0"/>
              </a:rPr>
              <a:t>a) Simple Mail Transfer Protocol</a:t>
            </a:r>
            <a:br>
              <a:rPr lang="en-US" sz="2400" b="1">
                <a:latin typeface="Calibri (Body)"/>
                <a:cs typeface="Times New Roman" panose="02020603050405020304" pitchFamily="18" charset="0"/>
              </a:rPr>
            </a:br>
            <a:r>
              <a:rPr lang="en-US" sz="2400" b="1">
                <a:latin typeface="Calibri (Body)"/>
                <a:cs typeface="Times New Roman" panose="02020603050405020304" pitchFamily="18" charset="0"/>
              </a:rPr>
              <a:t>b) Extended Simple Mail Transfer Protocol</a:t>
            </a:r>
            <a:br>
              <a:rPr lang="en-US" sz="2400" b="1">
                <a:latin typeface="Calibri (Body)"/>
                <a:cs typeface="Times New Roman" panose="02020603050405020304" pitchFamily="18" charset="0"/>
              </a:rPr>
            </a:br>
            <a:r>
              <a:rPr lang="en-US" sz="2400" b="1">
                <a:latin typeface="Calibri (Body)"/>
                <a:cs typeface="Times New Roman" panose="02020603050405020304" pitchFamily="18" charset="0"/>
              </a:rPr>
              <a:t>c) Extended Simple Mail Transfer Protocol</a:t>
            </a:r>
            <a:br>
              <a:rPr lang="en-US" sz="2400" b="1">
                <a:latin typeface="Calibri (Body)"/>
                <a:cs typeface="Times New Roman" panose="02020603050405020304" pitchFamily="18" charset="0"/>
              </a:rPr>
            </a:br>
            <a:r>
              <a:rPr lang="en-US" sz="2400">
                <a:latin typeface="Calibri (Body)"/>
                <a:cs typeface="Times New Roman" panose="02020603050405020304" pitchFamily="18" charset="0"/>
              </a:rPr>
              <a:t>d) Internet Message Protocol</a:t>
            </a:r>
          </a:p>
          <a:p>
            <a:pPr>
              <a:spcBef>
                <a:spcPts val="0"/>
              </a:spcBef>
              <a:spcAft>
                <a:spcPts val="600"/>
              </a:spcAft>
              <a:buFont typeface="Wingdings" panose="05000000000000000000" pitchFamily="2" charset="2"/>
              <a:buChar char="Ø"/>
            </a:pPr>
            <a:endParaRPr lang="en-US" sz="2200">
              <a:latin typeface="Calibri (Body)"/>
            </a:endParaRPr>
          </a:p>
        </p:txBody>
      </p:sp>
      <p:sp>
        <p:nvSpPr>
          <p:cNvPr id="4" name="Date Placeholder 3"/>
          <p:cNvSpPr>
            <a:spLocks noGrp="1"/>
          </p:cNvSpPr>
          <p:nvPr>
            <p:ph type="dt" sz="half" idx="10"/>
          </p:nvPr>
        </p:nvSpPr>
        <p:spPr/>
        <p:txBody>
          <a:bodyPr/>
          <a:lstStyle/>
          <a:p>
            <a:fld id="{F8F77A75-AAA0-4DFC-AD2D-B0E63E2B2A7E}"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94</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MCQ</a:t>
            </a:r>
            <a:r>
              <a:rPr kumimoji="0" lang="en-US" sz="3000" b="0" i="0" u="none" strike="noStrike" kern="1200" cap="none" spc="0" normalizeH="0" noProof="0">
                <a:ln>
                  <a:noFill/>
                </a:ln>
                <a:solidFill>
                  <a:schemeClr val="dk1"/>
                </a:solidFill>
                <a:effectLst/>
                <a:uLnTx/>
                <a:uFillTx/>
                <a:latin typeface="+mn-lt"/>
                <a:ea typeface="+mn-ea"/>
                <a:cs typeface="+mn-cs"/>
              </a:rPr>
              <a:t> 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0108"/>
            <a:ext cx="8229600" cy="5286412"/>
          </a:xfrm>
        </p:spPr>
        <p:txBody>
          <a:bodyPr>
            <a:normAutofit/>
          </a:bodyPr>
          <a:lstStyle/>
          <a:p>
            <a:pPr>
              <a:buFont typeface="Wingdings" panose="05000000000000000000" pitchFamily="2" charset="2"/>
              <a:buChar char="Ø"/>
            </a:pPr>
            <a:r>
              <a:rPr lang="en-US" sz="2200">
                <a:solidFill>
                  <a:srgbClr val="FF0000"/>
                </a:solidFill>
                <a:latin typeface="Calibri (Body)"/>
              </a:rPr>
              <a:t>Which of the following policy helps in avoiding the risk of browsing the Internet accessing sites containing offensive material?</a:t>
            </a:r>
            <a:endParaRPr lang="en-IN" sz="2200">
              <a:solidFill>
                <a:srgbClr val="FF0000"/>
              </a:solidFill>
              <a:latin typeface="Calibri (Body)"/>
            </a:endParaRPr>
          </a:p>
          <a:p>
            <a:pPr lvl="0">
              <a:buNone/>
            </a:pPr>
            <a:r>
              <a:rPr lang="en-US" sz="2200" b="1">
                <a:latin typeface="Calibri (Body)"/>
              </a:rPr>
              <a:t>	a) WWW policy		</a:t>
            </a:r>
            <a:r>
              <a:rPr lang="en-US" sz="2200">
                <a:latin typeface="Calibri (Body)"/>
              </a:rPr>
              <a:t>b) Email Policy</a:t>
            </a:r>
          </a:p>
          <a:p>
            <a:pPr lvl="0">
              <a:buNone/>
            </a:pPr>
            <a:r>
              <a:rPr lang="en-US" sz="2200">
                <a:latin typeface="Calibri (Body)"/>
              </a:rPr>
              <a:t>	c) Corporate policy		d) </a:t>
            </a:r>
            <a:r>
              <a:rPr lang="en-IN" sz="2200">
                <a:latin typeface="Calibri (Body)"/>
              </a:rPr>
              <a:t>All </a:t>
            </a:r>
          </a:p>
          <a:p>
            <a:pPr>
              <a:buFont typeface="Wingdings" panose="05000000000000000000" pitchFamily="2" charset="2"/>
              <a:buChar char="Ø"/>
            </a:pPr>
            <a:r>
              <a:rPr lang="en-US" sz="2200">
                <a:solidFill>
                  <a:srgbClr val="FF0000"/>
                </a:solidFill>
                <a:latin typeface="Calibri (Body)"/>
              </a:rPr>
              <a:t>Determine the older form of Social Engineering.</a:t>
            </a:r>
            <a:endParaRPr lang="en-IN" sz="2200">
              <a:solidFill>
                <a:srgbClr val="FF0000"/>
              </a:solidFill>
              <a:latin typeface="Calibri (Body)"/>
            </a:endParaRPr>
          </a:p>
          <a:p>
            <a:pPr lvl="0">
              <a:buNone/>
            </a:pPr>
            <a:r>
              <a:rPr lang="en-US" sz="2200">
                <a:latin typeface="Calibri (Body)"/>
              </a:rPr>
              <a:t>	a) Pre-texting		b) Phishing</a:t>
            </a:r>
            <a:endParaRPr lang="en-IN" sz="2200">
              <a:latin typeface="Calibri (Body)"/>
            </a:endParaRPr>
          </a:p>
          <a:p>
            <a:pPr lvl="0">
              <a:buNone/>
            </a:pPr>
            <a:r>
              <a:rPr lang="en-US" sz="2200" b="1">
                <a:latin typeface="Calibri (Body)"/>
              </a:rPr>
              <a:t>	c) Baiting			</a:t>
            </a:r>
            <a:r>
              <a:rPr lang="en-US" sz="2200">
                <a:latin typeface="Calibri (Body)"/>
              </a:rPr>
              <a:t>d) </a:t>
            </a:r>
            <a:r>
              <a:rPr lang="en-IN" sz="2200">
                <a:latin typeface="Calibri (Body)"/>
              </a:rPr>
              <a:t>All </a:t>
            </a:r>
          </a:p>
          <a:p>
            <a:pPr algn="just">
              <a:buFont typeface="Wingdings" panose="05000000000000000000" pitchFamily="2" charset="2"/>
              <a:buChar char="Ø"/>
            </a:pPr>
            <a:r>
              <a:rPr lang="en-IN" sz="2200">
                <a:solidFill>
                  <a:srgbClr val="FF0000"/>
                </a:solidFill>
                <a:latin typeface="Calibri (Body)"/>
              </a:rPr>
              <a:t>Which of them is not a major way of stealing email information?</a:t>
            </a:r>
          </a:p>
          <a:p>
            <a:pPr lvl="0">
              <a:buNone/>
            </a:pPr>
            <a:r>
              <a:rPr lang="en-IN" sz="2200">
                <a:latin typeface="Calibri (Body)"/>
              </a:rPr>
              <a:t>	a) Stealing cookies		b) </a:t>
            </a:r>
            <a:r>
              <a:rPr lang="en-IN" sz="2200" b="1">
                <a:latin typeface="Calibri (Body)"/>
              </a:rPr>
              <a:t>Reverse Engineering</a:t>
            </a:r>
            <a:endParaRPr lang="en-IN" sz="2200">
              <a:latin typeface="Calibri (Body)"/>
            </a:endParaRPr>
          </a:p>
          <a:p>
            <a:pPr lvl="0">
              <a:buNone/>
            </a:pPr>
            <a:r>
              <a:rPr lang="en-IN" sz="2200">
                <a:latin typeface="Calibri (Body)"/>
              </a:rPr>
              <a:t>	c) Password Phishing	c) Social Engineering</a:t>
            </a:r>
            <a:endParaRPr lang="en-US" sz="2200">
              <a:latin typeface="Calibri (Body)"/>
            </a:endParaRPr>
          </a:p>
        </p:txBody>
      </p:sp>
      <p:sp>
        <p:nvSpPr>
          <p:cNvPr id="4" name="Date Placeholder 3"/>
          <p:cNvSpPr>
            <a:spLocks noGrp="1"/>
          </p:cNvSpPr>
          <p:nvPr>
            <p:ph type="dt" sz="half" idx="10"/>
          </p:nvPr>
        </p:nvSpPr>
        <p:spPr/>
        <p:txBody>
          <a:bodyPr/>
          <a:lstStyle/>
          <a:p>
            <a:fld id="{16998BB2-EE70-469F-96E3-0D2B6D51EBF1}"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95</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MCQ</a:t>
            </a:r>
            <a:r>
              <a:rPr kumimoji="0" lang="en-US" sz="3000" b="0" i="0" u="none" strike="noStrike" kern="1200" cap="none" spc="0" normalizeH="0" noProof="0">
                <a:ln>
                  <a:noFill/>
                </a:ln>
                <a:solidFill>
                  <a:schemeClr val="dk1"/>
                </a:solidFill>
                <a:effectLst/>
                <a:uLnTx/>
                <a:uFillTx/>
                <a:latin typeface="+mn-lt"/>
                <a:ea typeface="+mn-ea"/>
                <a:cs typeface="+mn-cs"/>
              </a:rPr>
              <a:t> 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0108"/>
            <a:ext cx="8229600" cy="5286412"/>
          </a:xfrm>
        </p:spPr>
        <p:txBody>
          <a:bodyPr>
            <a:noAutofit/>
          </a:bodyPr>
          <a:lstStyle/>
          <a:p>
            <a:pPr>
              <a:spcBef>
                <a:spcPts val="0"/>
              </a:spcBef>
              <a:buFont typeface="Wingdings" panose="05000000000000000000" pitchFamily="2" charset="2"/>
              <a:buChar char="Ø"/>
            </a:pPr>
            <a:r>
              <a:rPr lang="en-IN" sz="2200">
                <a:solidFill>
                  <a:srgbClr val="FF0000"/>
                </a:solidFill>
                <a:latin typeface="Calibri (Body)"/>
              </a:rPr>
              <a:t>Which of them is not a proper method for email security?</a:t>
            </a:r>
          </a:p>
          <a:p>
            <a:pPr lvl="0">
              <a:spcBef>
                <a:spcPts val="0"/>
              </a:spcBef>
              <a:buNone/>
            </a:pPr>
            <a:r>
              <a:rPr lang="en-IN" sz="2200">
                <a:latin typeface="Calibri (Body)"/>
              </a:rPr>
              <a:t>	a) Use Strong password</a:t>
            </a:r>
          </a:p>
          <a:p>
            <a:pPr lvl="0">
              <a:spcBef>
                <a:spcPts val="0"/>
              </a:spcBef>
              <a:buNone/>
            </a:pPr>
            <a:r>
              <a:rPr lang="en-IN" sz="2200">
                <a:latin typeface="Calibri (Body)"/>
              </a:rPr>
              <a:t>	b) Use email Encryption</a:t>
            </a:r>
          </a:p>
          <a:p>
            <a:pPr lvl="0">
              <a:spcBef>
                <a:spcPts val="0"/>
              </a:spcBef>
              <a:buNone/>
            </a:pPr>
            <a:r>
              <a:rPr lang="en-IN" sz="2200">
                <a:latin typeface="Calibri (Body)"/>
              </a:rPr>
              <a:t>	c) Spam filters and malware scanners</a:t>
            </a:r>
          </a:p>
          <a:p>
            <a:pPr>
              <a:spcBef>
                <a:spcPts val="0"/>
              </a:spcBef>
              <a:buNone/>
            </a:pPr>
            <a:r>
              <a:rPr lang="en-IN" sz="2200" b="1">
                <a:latin typeface="Calibri (Body)"/>
              </a:rPr>
              <a:t>	d) Click on unknown links to explore</a:t>
            </a:r>
          </a:p>
          <a:p>
            <a:pPr>
              <a:spcBef>
                <a:spcPts val="0"/>
              </a:spcBef>
              <a:buFont typeface="Wingdings" panose="05000000000000000000" pitchFamily="2" charset="2"/>
              <a:buChar char="Ø"/>
            </a:pPr>
            <a:r>
              <a:rPr lang="en-IN" sz="2200">
                <a:solidFill>
                  <a:srgbClr val="FF0000"/>
                </a:solidFill>
                <a:latin typeface="Calibri (Body)"/>
              </a:rPr>
              <a:t>Unsolicited Bulk E-mails (UBI) are called __________</a:t>
            </a:r>
          </a:p>
          <a:p>
            <a:pPr lvl="0">
              <a:spcBef>
                <a:spcPts val="0"/>
              </a:spcBef>
              <a:buNone/>
            </a:pPr>
            <a:r>
              <a:rPr lang="en-IN" sz="2200">
                <a:latin typeface="Calibri (Body)"/>
              </a:rPr>
              <a:t>	a) SMS</a:t>
            </a:r>
          </a:p>
          <a:p>
            <a:pPr lvl="0">
              <a:spcBef>
                <a:spcPts val="0"/>
              </a:spcBef>
              <a:buNone/>
            </a:pPr>
            <a:r>
              <a:rPr lang="en-IN" sz="2200">
                <a:latin typeface="Calibri (Body)"/>
              </a:rPr>
              <a:t>	b) MMS</a:t>
            </a:r>
          </a:p>
          <a:p>
            <a:pPr lvl="0">
              <a:spcBef>
                <a:spcPts val="0"/>
              </a:spcBef>
              <a:buNone/>
            </a:pPr>
            <a:r>
              <a:rPr lang="en-IN" sz="2200" b="1">
                <a:latin typeface="Calibri (Body)"/>
              </a:rPr>
              <a:t> 	c) Spam emails</a:t>
            </a:r>
            <a:endParaRPr lang="en-IN" sz="2200">
              <a:latin typeface="Calibri (Body)"/>
            </a:endParaRPr>
          </a:p>
          <a:p>
            <a:pPr>
              <a:spcBef>
                <a:spcPts val="0"/>
              </a:spcBef>
              <a:buNone/>
            </a:pPr>
            <a:r>
              <a:rPr lang="en-IN" sz="2200">
                <a:latin typeface="Calibri (Body)"/>
              </a:rPr>
              <a:t>	d) Malicious emails</a:t>
            </a:r>
          </a:p>
          <a:p>
            <a:pPr>
              <a:spcBef>
                <a:spcPts val="0"/>
              </a:spcBef>
              <a:buFont typeface="Wingdings" panose="05000000000000000000" pitchFamily="2" charset="2"/>
              <a:buChar char="Ø"/>
            </a:pPr>
            <a:r>
              <a:rPr lang="en-IN" sz="2200">
                <a:solidFill>
                  <a:srgbClr val="FF0000"/>
                </a:solidFill>
                <a:latin typeface="Calibri (Body)"/>
              </a:rPr>
              <a:t>Lack of access control policy is a _____________</a:t>
            </a:r>
          </a:p>
          <a:p>
            <a:pPr lvl="0">
              <a:spcBef>
                <a:spcPts val="0"/>
              </a:spcBef>
              <a:buNone/>
            </a:pPr>
            <a:r>
              <a:rPr lang="en-IN" sz="2200">
                <a:latin typeface="Calibri (Body)"/>
              </a:rPr>
              <a:t>	a) Bug</a:t>
            </a:r>
          </a:p>
          <a:p>
            <a:pPr lvl="0">
              <a:spcBef>
                <a:spcPts val="0"/>
              </a:spcBef>
              <a:buNone/>
            </a:pPr>
            <a:r>
              <a:rPr lang="en-IN" sz="2200">
                <a:latin typeface="Calibri (Body)"/>
              </a:rPr>
              <a:t>	b) Threat</a:t>
            </a:r>
          </a:p>
          <a:p>
            <a:pPr lvl="0">
              <a:spcBef>
                <a:spcPts val="0"/>
              </a:spcBef>
              <a:buNone/>
            </a:pPr>
            <a:r>
              <a:rPr lang="en-IN" sz="2200" b="1">
                <a:latin typeface="Calibri (Body)"/>
              </a:rPr>
              <a:t>	c) Vulnerability</a:t>
            </a:r>
            <a:endParaRPr lang="en-IN" sz="2200">
              <a:latin typeface="Calibri (Body)"/>
            </a:endParaRPr>
          </a:p>
          <a:p>
            <a:pPr>
              <a:spcBef>
                <a:spcPts val="0"/>
              </a:spcBef>
              <a:buNone/>
            </a:pPr>
            <a:r>
              <a:rPr lang="en-IN" sz="2200">
                <a:latin typeface="Calibri (Body)"/>
              </a:rPr>
              <a:t>	d) Attack</a:t>
            </a:r>
            <a:endParaRPr lang="en-US" sz="2200">
              <a:latin typeface="Calibri (Body)"/>
            </a:endParaRPr>
          </a:p>
        </p:txBody>
      </p:sp>
      <p:sp>
        <p:nvSpPr>
          <p:cNvPr id="4" name="Date Placeholder 3"/>
          <p:cNvSpPr>
            <a:spLocks noGrp="1"/>
          </p:cNvSpPr>
          <p:nvPr>
            <p:ph type="dt" sz="half" idx="10"/>
          </p:nvPr>
        </p:nvSpPr>
        <p:spPr/>
        <p:txBody>
          <a:bodyPr/>
          <a:lstStyle/>
          <a:p>
            <a:fld id="{541A595C-0069-4410-93B1-69CBF705159B}"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96</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MCQ</a:t>
            </a:r>
            <a:r>
              <a:rPr kumimoji="0" lang="en-US" sz="3000" b="0" i="0" u="none" strike="noStrike" kern="1200" cap="none" spc="0" normalizeH="0" noProof="0">
                <a:ln>
                  <a:noFill/>
                </a:ln>
                <a:solidFill>
                  <a:schemeClr val="dk1"/>
                </a:solidFill>
                <a:effectLst/>
                <a:uLnTx/>
                <a:uFillTx/>
                <a:latin typeface="+mn-lt"/>
                <a:ea typeface="+mn-ea"/>
                <a:cs typeface="+mn-cs"/>
              </a:rPr>
              <a:t> 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0108"/>
            <a:ext cx="8229600" cy="5286412"/>
          </a:xfrm>
        </p:spPr>
        <p:txBody>
          <a:bodyPr>
            <a:noAutofit/>
          </a:bodyPr>
          <a:lstStyle/>
          <a:p>
            <a:pPr>
              <a:spcBef>
                <a:spcPts val="0"/>
              </a:spcBef>
              <a:buFont typeface="Wingdings" panose="05000000000000000000" pitchFamily="2" charset="2"/>
              <a:buChar char="Ø"/>
            </a:pPr>
            <a:r>
              <a:rPr lang="en-IN" sz="2200">
                <a:solidFill>
                  <a:srgbClr val="FF0000"/>
                </a:solidFill>
                <a:latin typeface="Calibri (Body)"/>
              </a:rPr>
              <a:t>Data leakage threats do not usually occur from which of the following?</a:t>
            </a:r>
          </a:p>
          <a:p>
            <a:pPr lvl="0">
              <a:spcBef>
                <a:spcPts val="0"/>
              </a:spcBef>
              <a:buNone/>
            </a:pPr>
            <a:r>
              <a:rPr lang="en-IN" sz="2200">
                <a:latin typeface="Calibri (Body)"/>
              </a:rPr>
              <a:t>	a) Web and email</a:t>
            </a:r>
          </a:p>
          <a:p>
            <a:pPr lvl="0">
              <a:spcBef>
                <a:spcPts val="0"/>
              </a:spcBef>
              <a:buNone/>
            </a:pPr>
            <a:r>
              <a:rPr lang="en-IN" sz="2200">
                <a:latin typeface="Calibri (Body)"/>
              </a:rPr>
              <a:t>	b) Mobile data storage</a:t>
            </a:r>
          </a:p>
          <a:p>
            <a:pPr lvl="0">
              <a:spcBef>
                <a:spcPts val="0"/>
              </a:spcBef>
              <a:buNone/>
            </a:pPr>
            <a:r>
              <a:rPr lang="en-IN" sz="2200">
                <a:latin typeface="Calibri (Body)"/>
              </a:rPr>
              <a:t>	c) USB drives and laptops</a:t>
            </a:r>
          </a:p>
          <a:p>
            <a:pPr>
              <a:spcBef>
                <a:spcPts val="0"/>
              </a:spcBef>
              <a:buNone/>
            </a:pPr>
            <a:r>
              <a:rPr lang="en-IN" sz="2200" b="1">
                <a:latin typeface="Calibri (Body)"/>
              </a:rPr>
              <a:t>	d) Television</a:t>
            </a:r>
          </a:p>
          <a:p>
            <a:pPr>
              <a:spcBef>
                <a:spcPts val="0"/>
              </a:spcBef>
              <a:buFont typeface="Wingdings" panose="05000000000000000000" pitchFamily="2" charset="2"/>
              <a:buChar char="Ø"/>
            </a:pPr>
            <a:r>
              <a:rPr lang="en-IN" sz="2200">
                <a:solidFill>
                  <a:srgbClr val="FF0000"/>
                </a:solidFill>
                <a:latin typeface="Calibri (Body)"/>
              </a:rPr>
              <a:t>Spywares can be used to steal _______________ from the attacker’s browser.</a:t>
            </a:r>
          </a:p>
          <a:p>
            <a:pPr lvl="0">
              <a:spcBef>
                <a:spcPts val="0"/>
              </a:spcBef>
              <a:buNone/>
            </a:pPr>
            <a:r>
              <a:rPr lang="en-IN" sz="2200" b="1">
                <a:latin typeface="Calibri (Body)"/>
              </a:rPr>
              <a:t>	a) browsing history		</a:t>
            </a:r>
            <a:r>
              <a:rPr lang="en-IN" sz="2200">
                <a:latin typeface="Calibri (Body)"/>
              </a:rPr>
              <a:t>b) company details</a:t>
            </a:r>
          </a:p>
          <a:p>
            <a:pPr lvl="0">
              <a:spcBef>
                <a:spcPts val="0"/>
              </a:spcBef>
              <a:buNone/>
            </a:pPr>
            <a:r>
              <a:rPr lang="en-IN" sz="2200">
                <a:latin typeface="Calibri (Body)"/>
              </a:rPr>
              <a:t>	c) plug-ins used		d)  browser details</a:t>
            </a:r>
          </a:p>
          <a:p>
            <a:pPr>
              <a:spcBef>
                <a:spcPts val="0"/>
              </a:spcBef>
              <a:buFont typeface="Wingdings" panose="05000000000000000000" pitchFamily="2" charset="2"/>
              <a:buChar char="Ø"/>
            </a:pPr>
            <a:r>
              <a:rPr lang="en-IN" sz="2200">
                <a:solidFill>
                  <a:srgbClr val="FF0000"/>
                </a:solidFill>
                <a:latin typeface="Calibri (Body)"/>
              </a:rPr>
              <a:t>Which of the following is not a spot from where attackers seek information?</a:t>
            </a:r>
          </a:p>
          <a:p>
            <a:pPr lvl="0">
              <a:spcBef>
                <a:spcPts val="0"/>
              </a:spcBef>
              <a:buNone/>
            </a:pPr>
            <a:r>
              <a:rPr lang="en-IN" sz="2200">
                <a:latin typeface="Calibri (Body)"/>
              </a:rPr>
              <a:t>	a) Domain name		b) IP address</a:t>
            </a:r>
          </a:p>
          <a:p>
            <a:pPr lvl="0">
              <a:spcBef>
                <a:spcPts val="0"/>
              </a:spcBef>
              <a:buNone/>
            </a:pPr>
            <a:r>
              <a:rPr lang="en-IN" sz="2200">
                <a:latin typeface="Calibri (Body)"/>
              </a:rPr>
              <a:t>	c) System enumeration	</a:t>
            </a:r>
            <a:r>
              <a:rPr lang="en-IN" sz="2200" b="1">
                <a:latin typeface="Calibri (Body)"/>
              </a:rPr>
              <a:t>d) Document files</a:t>
            </a:r>
            <a:endParaRPr lang="en-US" sz="2200">
              <a:latin typeface="Calibri (Body)"/>
            </a:endParaRPr>
          </a:p>
        </p:txBody>
      </p:sp>
      <p:sp>
        <p:nvSpPr>
          <p:cNvPr id="4" name="Date Placeholder 3"/>
          <p:cNvSpPr>
            <a:spLocks noGrp="1"/>
          </p:cNvSpPr>
          <p:nvPr>
            <p:ph type="dt" sz="half" idx="10"/>
          </p:nvPr>
        </p:nvSpPr>
        <p:spPr/>
        <p:txBody>
          <a:bodyPr/>
          <a:lstStyle/>
          <a:p>
            <a:fld id="{38CC85D7-4AC4-492E-8A62-6C5B19B3B03F}"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97</a:t>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MCQ</a:t>
            </a:r>
            <a:r>
              <a:rPr kumimoji="0" lang="en-US" sz="3000" b="0" i="0" u="none" strike="noStrike" kern="1200" cap="none" spc="0" normalizeH="0" noProof="0">
                <a:ln>
                  <a:noFill/>
                </a:ln>
                <a:solidFill>
                  <a:schemeClr val="dk1"/>
                </a:solidFill>
                <a:effectLst/>
                <a:uLnTx/>
                <a:uFillTx/>
                <a:latin typeface="+mn-lt"/>
                <a:ea typeface="+mn-ea"/>
                <a:cs typeface="+mn-cs"/>
              </a:rPr>
              <a:t> 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err="1"/>
              <a:t>Sujeet Singh Bhadouria</a:t>
            </a:r>
            <a:r>
              <a:rPr lang="en-IN"/>
              <a:t>             Cyber security ANC0301                                     Unit 5</a:t>
            </a:r>
            <a:endParaRPr lang="en-US"/>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98</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latin typeface="Calibri (Body)"/>
              </a:rPr>
              <a:t>Past Sessional</a:t>
            </a:r>
            <a:r>
              <a:rPr kumimoji="0" lang="en-US" sz="3000" b="0" i="0" u="none" strike="noStrike" kern="1200" cap="none" spc="0" normalizeH="0" noProof="0">
                <a:ln>
                  <a:noFill/>
                </a:ln>
                <a:effectLst/>
                <a:uLnTx/>
                <a:uFillTx/>
                <a:latin typeface="Calibri (Body)"/>
              </a:rPr>
              <a:t> Papers</a:t>
            </a:r>
            <a:endParaRPr kumimoji="0" lang="en-US" sz="3000" b="0" i="0" u="none" strike="noStrike" kern="1200" cap="none" spc="0" normalizeH="0" baseline="0" noProof="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10" descr="Table&#10;&#10;Description automatically generated"/>
          <p:cNvPicPr>
            <a:picLocks noChangeAspect="1"/>
          </p:cNvPicPr>
          <p:nvPr/>
        </p:nvPicPr>
        <p:blipFill>
          <a:blip r:embed="rId3"/>
          <a:stretch>
            <a:fillRect/>
          </a:stretch>
        </p:blipFill>
        <p:spPr>
          <a:xfrm>
            <a:off x="1503432" y="881709"/>
            <a:ext cx="6473726" cy="5837882"/>
          </a:xfrm>
          <a:prstGeom prst="rect">
            <a:avLst/>
          </a:prstGeom>
        </p:spPr>
      </p:pic>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t>11/15/2022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99</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a:latin typeface="Calibri (Body)"/>
              </a:rPr>
              <a:t>Past Sessional</a:t>
            </a:r>
            <a:r>
              <a:rPr kumimoji="0" lang="en-US" sz="3000" b="0" i="0" u="none" strike="noStrike" kern="1200" cap="none" spc="0" normalizeH="0" noProof="0">
                <a:ln>
                  <a:noFill/>
                </a:ln>
                <a:effectLst/>
                <a:uLnTx/>
                <a:uFillTx/>
                <a:latin typeface="Calibri (Body)"/>
              </a:rPr>
              <a:t> Papers</a:t>
            </a:r>
            <a:endParaRPr kumimoji="0" lang="en-US" sz="3000" b="0" i="0" u="none" strike="noStrike" kern="1200" cap="none" spc="0" normalizeH="0" baseline="0" noProof="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5</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2" name="Picture 4"/>
          <p:cNvPicPr>
            <a:picLocks noChangeAspect="1"/>
          </p:cNvPicPr>
          <p:nvPr/>
        </p:nvPicPr>
        <p:blipFill>
          <a:blip r:embed="rId3"/>
          <a:stretch>
            <a:fillRect/>
          </a:stretch>
        </p:blipFill>
        <p:spPr>
          <a:xfrm>
            <a:off x="554966" y="1343872"/>
            <a:ext cx="7789652" cy="4644708"/>
          </a:xfrm>
          <a:prstGeom prst="rect">
            <a:avLst/>
          </a:prstGeom>
        </p:spPr>
      </p:pic>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44860</Words>
  <Application>Microsoft Office PowerPoint</Application>
  <PresentationFormat>On-screen Show (4:3)</PresentationFormat>
  <Paragraphs>2328</Paragraphs>
  <Slides>109</Slides>
  <Notes>26</Notes>
  <HiddenSlides>0</HiddenSlides>
  <MMClips>0</MMClips>
  <ScaleCrop>false</ScaleCrop>
  <HeadingPairs>
    <vt:vector size="4" baseType="variant">
      <vt:variant>
        <vt:lpstr>Theme</vt:lpstr>
      </vt:variant>
      <vt:variant>
        <vt:i4>4</vt:i4>
      </vt:variant>
      <vt:variant>
        <vt:lpstr>Slide Titles</vt:lpstr>
      </vt:variant>
      <vt:variant>
        <vt:i4>109</vt:i4>
      </vt:variant>
    </vt:vector>
  </HeadingPairs>
  <TitlesOfParts>
    <vt:vector size="113" baseType="lpstr">
      <vt:lpstr>Office Theme</vt:lpstr>
      <vt:lpstr>Office Theme</vt:lpstr>
      <vt:lpstr>Office Theme</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sujeet bhadouria</cp:lastModifiedBy>
  <cp:revision>6</cp:revision>
  <dcterms:created xsi:type="dcterms:W3CDTF">2006-08-16T00:00:00Z</dcterms:created>
  <dcterms:modified xsi:type="dcterms:W3CDTF">2022-11-15T04:27:40Z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8AF62FA7C7D94223B7CBB3E480EA0893</vt:lpwstr>
  </property>
  <property fmtid="{D5CDD505-2E9C-101B-9397-08002B2CF9AE}" pid="3" name="KSOProductBuildVer">
    <vt:lpwstr>1033-11.2.0.11380</vt:lpwstr>
  </property>
</Properties>
</file>