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19T09:39:44.51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11289 7355 0,'18'18'375,"-1"0"-360,18-1 1,-17-17-16,-18 36 16,35-19-1,-17 1-15,17 0 16,-17 52 15,17-17-15,-17-35-1,-1 35 1,-17-18 0,18-18-1,-18 1 1,18 35 0,-18-18 15,0-17-16,17-18 1,-17 18-16,0-1 31,18-17 63,-18-17-78,0-1-16,0 0 15,0 1 1,0-19 0,0 1-1,0 0 1,0 0-1,18-1 1,-18 19 0,0-19-1,0 1 1,17 35 0,1-35-1,0 17 16,-18 1-15,0-1 0,35 0-1,-35 1 17,17 17-32,-17-18 15,18 18 1,0 0-16,-1 0 31,1 0-15,0 0-1,17 18 1,-17-1 0,-1 1-1,1 17 16,0 0-15,-1-17 0,1 17-16,-1 18 31,-17-35-15,18 0-16,-18-1 15,0 1 1,18-1-1,-1 1 17,-17 0-17,18-1-15</inkml:trace>
  <inkml:trace contextRef="#ctx0" brushRef="#br0" timeOffset="1702.83">12241 7549 0,'53'-17'281,"-35"17"-265,35-18-1,-18 18-15,18-17 16,-18 17-1,1 0 17,-19 0-17,19 0 1,-19 0 0,1 0-1,-1 0 1</inkml:trace>
  <inkml:trace contextRef="#ctx0" brushRef="#br0" timeOffset="3105.79">12841 7197 0,'0'70'266,"18"-17"-266,-18 0 16,17-18-1,1 71 1,0-88-1,-18 17-15,17 18 16,-17-18 0,18 1-1,-18-1 1,18 0 0,-18-17-1,0 17 1,0 0 15,17-35-15,-17 18-16,0 0 15</inkml:trace>
  <inkml:trace contextRef="#ctx0" brushRef="#br0" timeOffset="4688.24">13070 7020 0,'18'0'234,"35"53"-218,-35-18-1,-1 18 1,36 53 0,-18-53-1,-17-18-15,0 18 16,-1 18-1,1-36 1,-18 0-16,0 18 16,18 18-1,-18-36 1,0 0-16,0-17 16,0 53-1,0-18 1,0-36-1,0 54 1,0-36 15,0-17-15,0 17 0,-18 0-1,0-17 1,18 17-1,-35 0 1</inkml:trace>
  <inkml:trace contextRef="#ctx0" brushRef="#br0" timeOffset="6620.16">11148 7126 0,'0'35'281,"0"18"-265,0-17-16,0 16 16,17 107-1,19-18 17,-19-88-17,19 53 1,-1-53-1,0-18 1,18 53 0,18 1-1,-36-54 1,0 18-16,-17-18 16,52 0-1,-52-17 1,17 17-1,1-35 1,-1 0 0,-35 18-1,35-18 17</inkml:trace>
  <inkml:trace contextRef="#ctx0" brushRef="#br0" timeOffset="8261.84">13652 7214 0,'18'18'250,"0"52"-234,-18-17 0,17-17-16,1 17 15,0 0 1,-18 35-1,17-71 1,-17 54 0,0-18-1,18-18 1,-18-17 15,18-1-15,-18 19 15,0-19-15,0 1 31</inkml:trace>
  <inkml:trace contextRef="#ctx0" brushRef="#br0" timeOffset="11182.75">13917 7973 0,'18'0'484,"-18"-18"-406,0 0-62,0 1 0,0-1 31,-18 18-32,0 0-15,18-17 16,-17 17-1,-1 0 1,1 0 15,-1 0-31,0 0 16,-17 0 15,35 17 0,-18-17-15,1 0 0,17 18-1,0 17 1,0-17 15,0-1-15,0 1 15,17 0-15,-17-1-1,18-17 1,0 0 0,-1 0-1,1 0 16,0 0-31,-1 0 32,1 0-17,-1 0 17,1 0-17,-18-17 1,18 17-1,-18-18 17,0 0 30,0 1-31,0-1 32,-18 18-47,0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33F3-797F-4F12-84EC-9C7B5C2785CA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386D-06FA-415E-A203-A7B5CA869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43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0874-5FD9-40B9-A41A-2B0237E6EB4F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ED8E-004B-4E57-8DDD-04797B58B180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7A17-4F92-4CA8-9F1B-054CF0CBAE2F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A99-049C-4B1C-A592-B639D5E3E0FE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02B-BD8B-4537-8497-43316C7ABAC6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A72B-3B43-4A9B-9F31-D7C8CB82C495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9FC-4261-48AA-9FCD-E44B90CF335F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FD4B-D402-474F-8E3A-80CFB661A2CF}" type="datetime1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FDA-A508-49B4-8EE2-DF128EE88898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259E-7709-47B9-ABD4-073E27485B4B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62C-9593-4809-B9FE-2A95B7B2B486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0CEE-2910-4163-B2F1-FFBC39DA72B9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Megha Gupta             ACSE0301:                          DS  Unit 2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9735-3F3D-4EFE-93F7-7BD7B6B34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recurs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7648" y="1188314"/>
            <a:ext cx="3350895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1" dirty="0"/>
              <a:t>R</a:t>
            </a:r>
            <a:r>
              <a:rPr sz="2800" b="1" spc="-11" dirty="0"/>
              <a:t>e</a:t>
            </a:r>
            <a:r>
              <a:rPr sz="2800" b="1" spc="-23" dirty="0"/>
              <a:t>c</a:t>
            </a:r>
            <a:r>
              <a:rPr sz="2800" b="1" spc="-26" dirty="0"/>
              <a:t>u</a:t>
            </a:r>
            <a:r>
              <a:rPr sz="2800" b="1" spc="-75" dirty="0"/>
              <a:t>r</a:t>
            </a:r>
            <a:r>
              <a:rPr sz="2800" b="1" spc="-19" dirty="0"/>
              <a:t>s</a:t>
            </a:r>
            <a:r>
              <a:rPr sz="2800" b="1" spc="-11" dirty="0"/>
              <a:t>i</a:t>
            </a:r>
            <a:r>
              <a:rPr sz="2800" b="1" spc="-30" dirty="0"/>
              <a:t>o</a:t>
            </a:r>
            <a:r>
              <a:rPr sz="2800" b="1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57432"/>
            <a:ext cx="7712869" cy="347483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r>
              <a:rPr sz="2200" spc="-15" dirty="0">
                <a:cs typeface="Calibri Light"/>
              </a:rPr>
              <a:t>Recursion </a:t>
            </a:r>
            <a:r>
              <a:rPr sz="2200" spc="-4" dirty="0">
                <a:cs typeface="Calibri Light"/>
              </a:rPr>
              <a:t>is a </a:t>
            </a:r>
            <a:r>
              <a:rPr sz="2200" spc="-11" dirty="0">
                <a:cs typeface="Calibri Light"/>
              </a:rPr>
              <a:t>process </a:t>
            </a:r>
            <a:r>
              <a:rPr sz="2200" spc="-8" dirty="0">
                <a:cs typeface="Calibri Light"/>
              </a:rPr>
              <a:t>by </a:t>
            </a:r>
            <a:r>
              <a:rPr sz="2200" spc="-4" dirty="0">
                <a:cs typeface="Calibri Light"/>
              </a:rPr>
              <a:t>which a function </a:t>
            </a:r>
            <a:r>
              <a:rPr sz="2200" spc="-8" dirty="0">
                <a:cs typeface="Calibri Light"/>
              </a:rPr>
              <a:t>calls </a:t>
            </a:r>
            <a:r>
              <a:rPr sz="2200" spc="-4" dirty="0">
                <a:cs typeface="Calibri Light"/>
              </a:rPr>
              <a:t>itself </a:t>
            </a:r>
            <a:r>
              <a:rPr sz="2200" spc="-26" dirty="0">
                <a:cs typeface="Calibri Light"/>
              </a:rPr>
              <a:t>repeatedly, </a:t>
            </a:r>
            <a:r>
              <a:rPr sz="2200" spc="-8" dirty="0">
                <a:cs typeface="Calibri Light"/>
              </a:rPr>
              <a:t>until  </a:t>
            </a:r>
            <a:r>
              <a:rPr sz="2200" spc="-4" dirty="0">
                <a:cs typeface="Calibri Light"/>
              </a:rPr>
              <a:t>some specified </a:t>
            </a:r>
            <a:r>
              <a:rPr sz="2200" spc="-8" dirty="0">
                <a:cs typeface="Calibri Light"/>
              </a:rPr>
              <a:t>condition has </a:t>
            </a:r>
            <a:r>
              <a:rPr sz="2200" spc="-4" dirty="0">
                <a:cs typeface="Calibri Light"/>
              </a:rPr>
              <a:t>been</a:t>
            </a:r>
            <a:r>
              <a:rPr sz="2200" spc="45" dirty="0">
                <a:cs typeface="Calibri Light"/>
              </a:rPr>
              <a:t> </a:t>
            </a:r>
            <a:r>
              <a:rPr sz="2200" spc="-8" dirty="0">
                <a:cs typeface="Calibri Light"/>
              </a:rPr>
              <a:t>satisfied</a:t>
            </a:r>
            <a:endParaRPr sz="2200" dirty="0"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 dirty="0">
              <a:cs typeface="Times New Roman"/>
            </a:endParaRPr>
          </a:p>
          <a:p>
            <a:pPr marL="180975" marR="3810" indent="-171926">
              <a:lnSpc>
                <a:spcPts val="2273"/>
              </a:lnSpc>
              <a:spcBef>
                <a:spcPts val="1346"/>
              </a:spcBef>
              <a:buFont typeface="Arial"/>
              <a:buChar char="•"/>
              <a:tabLst>
                <a:tab pos="181451" algn="l"/>
              </a:tabLst>
            </a:pPr>
            <a:r>
              <a:rPr sz="2200" spc="-4" dirty="0">
                <a:cs typeface="Calibri Light"/>
              </a:rPr>
              <a:t>The </a:t>
            </a:r>
            <a:r>
              <a:rPr sz="2200" spc="-11" dirty="0">
                <a:cs typeface="Calibri Light"/>
              </a:rPr>
              <a:t>process </a:t>
            </a:r>
            <a:r>
              <a:rPr sz="2200" spc="-4" dirty="0">
                <a:cs typeface="Calibri Light"/>
              </a:rPr>
              <a:t>is used </a:t>
            </a:r>
            <a:r>
              <a:rPr sz="2200" spc="-23" dirty="0">
                <a:cs typeface="Calibri Light"/>
              </a:rPr>
              <a:t>for </a:t>
            </a:r>
            <a:r>
              <a:rPr sz="2200" spc="-11" dirty="0">
                <a:cs typeface="Calibri Light"/>
              </a:rPr>
              <a:t>repetitive computations </a:t>
            </a:r>
            <a:r>
              <a:rPr sz="2200" spc="-4" dirty="0">
                <a:cs typeface="Calibri Light"/>
              </a:rPr>
              <a:t>in which each action is  </a:t>
            </a:r>
            <a:r>
              <a:rPr sz="2200" spc="-19" dirty="0">
                <a:cs typeface="Calibri Light"/>
              </a:rPr>
              <a:t>stated </a:t>
            </a:r>
            <a:r>
              <a:rPr sz="2200" spc="-4" dirty="0">
                <a:cs typeface="Calibri Light"/>
              </a:rPr>
              <a:t>in </a:t>
            </a:r>
            <a:r>
              <a:rPr sz="2200" spc="-11" dirty="0">
                <a:cs typeface="Calibri Light"/>
              </a:rPr>
              <a:t>terms </a:t>
            </a:r>
            <a:r>
              <a:rPr sz="2200" spc="-4" dirty="0">
                <a:cs typeface="Calibri Light"/>
              </a:rPr>
              <a:t>of a </a:t>
            </a:r>
            <a:r>
              <a:rPr sz="2200" spc="-8" dirty="0">
                <a:cs typeface="Calibri Light"/>
              </a:rPr>
              <a:t>previous</a:t>
            </a:r>
            <a:r>
              <a:rPr sz="2200" spc="64" dirty="0">
                <a:cs typeface="Calibri Light"/>
              </a:rPr>
              <a:t> </a:t>
            </a:r>
            <a:r>
              <a:rPr sz="2200" spc="-11" dirty="0">
                <a:cs typeface="Calibri Light"/>
              </a:rPr>
              <a:t>result.</a:t>
            </a:r>
            <a:endParaRPr sz="2200" dirty="0">
              <a:cs typeface="Calibri Light"/>
            </a:endParaRPr>
          </a:p>
          <a:p>
            <a:pPr>
              <a:spcBef>
                <a:spcPts val="34"/>
              </a:spcBef>
              <a:buFont typeface="Arial"/>
              <a:buChar char="•"/>
            </a:pPr>
            <a:endParaRPr sz="2200" dirty="0">
              <a:cs typeface="Times New Roman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200" spc="-98" dirty="0">
                <a:cs typeface="Calibri Light"/>
              </a:rPr>
              <a:t>To </a:t>
            </a:r>
            <a:r>
              <a:rPr sz="2200" spc="-8" dirty="0">
                <a:cs typeface="Calibri Light"/>
              </a:rPr>
              <a:t>solve </a:t>
            </a:r>
            <a:r>
              <a:rPr sz="2200" spc="-4" dirty="0">
                <a:cs typeface="Calibri Light"/>
              </a:rPr>
              <a:t>a </a:t>
            </a:r>
            <a:r>
              <a:rPr sz="2200" spc="-11" dirty="0">
                <a:cs typeface="Calibri Light"/>
              </a:rPr>
              <a:t>problem </a:t>
            </a:r>
            <a:r>
              <a:rPr sz="2200" spc="-26" dirty="0">
                <a:cs typeface="Calibri Light"/>
              </a:rPr>
              <a:t>recursively, </a:t>
            </a:r>
            <a:r>
              <a:rPr sz="2200" spc="-8" dirty="0">
                <a:cs typeface="Calibri Light"/>
              </a:rPr>
              <a:t>two conditions </a:t>
            </a:r>
            <a:r>
              <a:rPr sz="2200" spc="-11" dirty="0">
                <a:cs typeface="Calibri Light"/>
              </a:rPr>
              <a:t>must </a:t>
            </a:r>
            <a:r>
              <a:rPr sz="2200" spc="-4" dirty="0">
                <a:cs typeface="Calibri Light"/>
              </a:rPr>
              <a:t>be</a:t>
            </a:r>
            <a:r>
              <a:rPr sz="2200" spc="229" dirty="0">
                <a:cs typeface="Calibri Light"/>
              </a:rPr>
              <a:t> </a:t>
            </a:r>
            <a:r>
              <a:rPr sz="2200" spc="-8" dirty="0">
                <a:cs typeface="Calibri Light"/>
              </a:rPr>
              <a:t>satisfied.</a:t>
            </a:r>
            <a:endParaRPr sz="2200" dirty="0">
              <a:cs typeface="Calibri Light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11" dirty="0">
                <a:cs typeface="Calibri Light"/>
              </a:rPr>
              <a:t>First, </a:t>
            </a:r>
            <a:r>
              <a:rPr sz="2200" dirty="0">
                <a:cs typeface="Calibri Light"/>
              </a:rPr>
              <a:t>the </a:t>
            </a:r>
            <a:r>
              <a:rPr sz="2200" spc="-8" dirty="0">
                <a:cs typeface="Calibri Light"/>
              </a:rPr>
              <a:t>problem must </a:t>
            </a:r>
            <a:r>
              <a:rPr sz="2200" dirty="0">
                <a:cs typeface="Calibri Light"/>
              </a:rPr>
              <a:t>be </a:t>
            </a:r>
            <a:r>
              <a:rPr sz="2200" spc="-8" dirty="0">
                <a:cs typeface="Calibri Light"/>
              </a:rPr>
              <a:t>written </a:t>
            </a:r>
            <a:r>
              <a:rPr sz="2200" dirty="0">
                <a:cs typeface="Calibri Light"/>
              </a:rPr>
              <a:t>in a </a:t>
            </a:r>
            <a:r>
              <a:rPr sz="2200" spc="-15" dirty="0">
                <a:cs typeface="Calibri Light"/>
              </a:rPr>
              <a:t>recursive</a:t>
            </a:r>
            <a:r>
              <a:rPr sz="2200" spc="-49" dirty="0">
                <a:cs typeface="Calibri Light"/>
              </a:rPr>
              <a:t> </a:t>
            </a:r>
            <a:r>
              <a:rPr sz="2200" spc="-15" dirty="0">
                <a:cs typeface="Calibri Light"/>
              </a:rPr>
              <a:t>form</a:t>
            </a:r>
            <a:endParaRPr sz="2200" dirty="0">
              <a:cs typeface="Calibri Light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4" dirty="0">
                <a:cs typeface="Calibri Light"/>
              </a:rPr>
              <a:t>Second </a:t>
            </a:r>
            <a:r>
              <a:rPr sz="2200" dirty="0">
                <a:cs typeface="Calibri Light"/>
              </a:rPr>
              <a:t>the </a:t>
            </a:r>
            <a:r>
              <a:rPr sz="2200" spc="-8" dirty="0">
                <a:cs typeface="Calibri Light"/>
              </a:rPr>
              <a:t>problem </a:t>
            </a:r>
            <a:r>
              <a:rPr sz="2200" spc="-15" dirty="0">
                <a:cs typeface="Calibri Light"/>
              </a:rPr>
              <a:t>statement </a:t>
            </a:r>
            <a:r>
              <a:rPr sz="2200" spc="-8" dirty="0">
                <a:cs typeface="Calibri Light"/>
              </a:rPr>
              <a:t>must </a:t>
            </a:r>
            <a:r>
              <a:rPr sz="2200" dirty="0">
                <a:cs typeface="Calibri Light"/>
              </a:rPr>
              <a:t>include a </a:t>
            </a:r>
            <a:r>
              <a:rPr sz="2200" spc="-11" dirty="0">
                <a:cs typeface="Calibri Light"/>
              </a:rPr>
              <a:t>stopping</a:t>
            </a:r>
            <a:r>
              <a:rPr sz="2200" spc="-26" dirty="0">
                <a:cs typeface="Calibri Light"/>
              </a:rPr>
              <a:t> </a:t>
            </a:r>
            <a:r>
              <a:rPr sz="2200" spc="-8" dirty="0">
                <a:cs typeface="Calibri Light"/>
              </a:rPr>
              <a:t>condition</a:t>
            </a:r>
            <a:endParaRPr sz="22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0AA270-4C02-4F80-A0C4-3C296284917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8CB6C14-FFB3-4F24-8AE6-99F5DEC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D7689-9612-43AB-8C93-3816567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F1C7-DEFC-43F8-8F57-914DD3158BCF}" type="datetime1">
              <a:rPr lang="en-US" smtClean="0"/>
              <a:t>10/21/2022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EB31-1673-43DD-8D7F-9CE6B0B6AB19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1FD8B84-4B44-41F1-ADCA-6839F5B8B37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684205C-43BB-E654-F945-6EFE1609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2429"/>
            <a:ext cx="9144000" cy="57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80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125280"/>
            <a:ext cx="4810380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30" dirty="0"/>
              <a:t>Recursion </a:t>
            </a:r>
            <a:r>
              <a:rPr sz="2800" b="1" spc="-34" dirty="0"/>
              <a:t>Pros </a:t>
            </a:r>
            <a:r>
              <a:rPr sz="2800" b="1" spc="-11" dirty="0"/>
              <a:t>and</a:t>
            </a:r>
            <a:r>
              <a:rPr sz="2800" b="1" spc="-169" dirty="0"/>
              <a:t> </a:t>
            </a:r>
            <a:r>
              <a:rPr sz="2800" b="1" spc="-15" dirty="0"/>
              <a:t>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829964"/>
            <a:ext cx="7663815" cy="442746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926">
              <a:spcBef>
                <a:spcPts val="289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23" dirty="0">
                <a:cs typeface="Calibri Light"/>
              </a:rPr>
              <a:t>Pros</a:t>
            </a:r>
            <a:endParaRPr sz="2400" b="1" dirty="0">
              <a:cs typeface="Calibri Light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4" dirty="0">
                <a:cs typeface="Calibri Light"/>
              </a:rPr>
              <a:t>The </a:t>
            </a:r>
            <a:r>
              <a:rPr sz="2200" spc="-8" dirty="0">
                <a:cs typeface="Calibri Light"/>
              </a:rPr>
              <a:t>code </a:t>
            </a:r>
            <a:r>
              <a:rPr sz="2200" spc="-15" dirty="0">
                <a:cs typeface="Calibri Light"/>
              </a:rPr>
              <a:t>may </a:t>
            </a:r>
            <a:r>
              <a:rPr sz="2200" dirty="0">
                <a:cs typeface="Calibri Light"/>
              </a:rPr>
              <a:t>be </a:t>
            </a:r>
            <a:r>
              <a:rPr sz="2200" spc="-4" dirty="0">
                <a:cs typeface="Calibri Light"/>
              </a:rPr>
              <a:t>much easier </a:t>
            </a:r>
            <a:r>
              <a:rPr sz="2200" spc="-11" dirty="0">
                <a:cs typeface="Calibri Light"/>
              </a:rPr>
              <a:t>to</a:t>
            </a:r>
            <a:r>
              <a:rPr sz="2200" dirty="0">
                <a:cs typeface="Calibri Light"/>
              </a:rPr>
              <a:t> </a:t>
            </a:r>
            <a:r>
              <a:rPr sz="2200" spc="-8" dirty="0">
                <a:cs typeface="Calibri Light"/>
              </a:rPr>
              <a:t>write.</a:t>
            </a:r>
            <a:endParaRPr sz="2200" dirty="0">
              <a:cs typeface="Calibri Light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83" dirty="0">
                <a:cs typeface="Calibri Light"/>
              </a:rPr>
              <a:t>To </a:t>
            </a:r>
            <a:r>
              <a:rPr sz="2200" spc="-8" dirty="0">
                <a:cs typeface="Calibri Light"/>
              </a:rPr>
              <a:t>solve </a:t>
            </a:r>
            <a:r>
              <a:rPr sz="2200" spc="-4" dirty="0">
                <a:cs typeface="Calibri Light"/>
              </a:rPr>
              <a:t>some </a:t>
            </a:r>
            <a:r>
              <a:rPr sz="2200" spc="-8" dirty="0">
                <a:cs typeface="Calibri Light"/>
              </a:rPr>
              <a:t>problems </a:t>
            </a:r>
            <a:r>
              <a:rPr sz="2200" dirty="0">
                <a:cs typeface="Calibri Light"/>
              </a:rPr>
              <a:t>which </a:t>
            </a:r>
            <a:r>
              <a:rPr sz="2200" spc="-11" dirty="0">
                <a:cs typeface="Calibri Light"/>
              </a:rPr>
              <a:t>are </a:t>
            </a:r>
            <a:r>
              <a:rPr sz="2200" spc="-8" dirty="0">
                <a:cs typeface="Calibri Light"/>
              </a:rPr>
              <a:t>naturally </a:t>
            </a:r>
            <a:r>
              <a:rPr sz="2200" spc="-15" dirty="0">
                <a:cs typeface="Calibri Light"/>
              </a:rPr>
              <a:t>recursive </a:t>
            </a:r>
            <a:r>
              <a:rPr sz="2200" dirty="0">
                <a:cs typeface="Calibri Light"/>
              </a:rPr>
              <a:t>such as </a:t>
            </a:r>
            <a:r>
              <a:rPr sz="2200" spc="-15" dirty="0">
                <a:cs typeface="Calibri Light"/>
              </a:rPr>
              <a:t>tower </a:t>
            </a:r>
            <a:r>
              <a:rPr sz="2200" spc="-4" dirty="0">
                <a:cs typeface="Calibri Light"/>
              </a:rPr>
              <a:t>of</a:t>
            </a:r>
            <a:r>
              <a:rPr sz="2200" spc="53" dirty="0">
                <a:cs typeface="Calibri Light"/>
              </a:rPr>
              <a:t> </a:t>
            </a:r>
            <a:r>
              <a:rPr sz="2200" spc="-4" dirty="0">
                <a:cs typeface="Calibri Light"/>
              </a:rPr>
              <a:t>Hanoi.</a:t>
            </a:r>
            <a:endParaRPr sz="2200" dirty="0">
              <a:cs typeface="Calibri Light"/>
            </a:endParaRPr>
          </a:p>
          <a:p>
            <a:pPr lvl="1">
              <a:spcBef>
                <a:spcPts val="38"/>
              </a:spcBef>
              <a:buFont typeface="Arial"/>
              <a:buChar char="•"/>
            </a:pPr>
            <a:endParaRPr sz="2200" dirty="0">
              <a:cs typeface="Times New Roman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400" b="1" spc="-4" dirty="0">
                <a:cs typeface="Calibri Light"/>
              </a:rPr>
              <a:t>Cons</a:t>
            </a:r>
            <a:endParaRPr sz="2400" b="1" dirty="0">
              <a:cs typeface="Calibri Light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15" dirty="0">
                <a:cs typeface="Calibri Light"/>
              </a:rPr>
              <a:t>Recursive </a:t>
            </a:r>
            <a:r>
              <a:rPr sz="2200" dirty="0">
                <a:cs typeface="Calibri Light"/>
              </a:rPr>
              <a:t>functions </a:t>
            </a:r>
            <a:r>
              <a:rPr sz="2200" spc="-15" dirty="0">
                <a:cs typeface="Calibri Light"/>
              </a:rPr>
              <a:t>are </a:t>
            </a:r>
            <a:r>
              <a:rPr sz="2200" spc="-8" dirty="0">
                <a:cs typeface="Calibri Light"/>
              </a:rPr>
              <a:t>generally slower </a:t>
            </a:r>
            <a:r>
              <a:rPr sz="2200" dirty="0">
                <a:cs typeface="Calibri Light"/>
              </a:rPr>
              <a:t>than </a:t>
            </a:r>
            <a:r>
              <a:rPr sz="2200" spc="-11" dirty="0">
                <a:cs typeface="Calibri Light"/>
              </a:rPr>
              <a:t>non-recursive</a:t>
            </a:r>
            <a:r>
              <a:rPr sz="2200" spc="-8" dirty="0">
                <a:cs typeface="Calibri Light"/>
              </a:rPr>
              <a:t> </a:t>
            </a:r>
            <a:r>
              <a:rPr sz="2200" dirty="0">
                <a:cs typeface="Calibri Light"/>
              </a:rPr>
              <a:t>functions.</a:t>
            </a: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15" dirty="0">
                <a:cs typeface="Calibri Light"/>
              </a:rPr>
              <a:t>May </a:t>
            </a:r>
            <a:r>
              <a:rPr sz="2200" spc="-11" dirty="0">
                <a:cs typeface="Calibri Light"/>
              </a:rPr>
              <a:t>require </a:t>
            </a:r>
            <a:r>
              <a:rPr sz="2200" dirty="0">
                <a:cs typeface="Calibri Light"/>
              </a:rPr>
              <a:t>a </a:t>
            </a:r>
            <a:r>
              <a:rPr sz="2200" spc="-4" dirty="0">
                <a:cs typeface="Calibri Light"/>
              </a:rPr>
              <a:t>lot of </a:t>
            </a:r>
            <a:r>
              <a:rPr sz="2200" dirty="0">
                <a:cs typeface="Calibri Light"/>
              </a:rPr>
              <a:t>memory </a:t>
            </a:r>
            <a:r>
              <a:rPr sz="2200" spc="-11" dirty="0">
                <a:cs typeface="Calibri Light"/>
              </a:rPr>
              <a:t>to </a:t>
            </a:r>
            <a:r>
              <a:rPr sz="2200" spc="-4" dirty="0">
                <a:cs typeface="Calibri Light"/>
              </a:rPr>
              <a:t>hold </a:t>
            </a:r>
            <a:r>
              <a:rPr sz="2200" spc="-11" dirty="0">
                <a:cs typeface="Calibri Light"/>
              </a:rPr>
              <a:t>intermediate </a:t>
            </a:r>
            <a:r>
              <a:rPr sz="2200" spc="-8" dirty="0">
                <a:cs typeface="Calibri Light"/>
              </a:rPr>
              <a:t>results </a:t>
            </a:r>
            <a:r>
              <a:rPr sz="2200" spc="-4" dirty="0">
                <a:cs typeface="Calibri Light"/>
              </a:rPr>
              <a:t>on </a:t>
            </a:r>
            <a:r>
              <a:rPr sz="2200" dirty="0">
                <a:cs typeface="Calibri Light"/>
              </a:rPr>
              <a:t>the </a:t>
            </a:r>
            <a:r>
              <a:rPr sz="2200" spc="-19" dirty="0">
                <a:cs typeface="Calibri Light"/>
              </a:rPr>
              <a:t>system</a:t>
            </a:r>
            <a:r>
              <a:rPr sz="2200" spc="-11" dirty="0">
                <a:cs typeface="Calibri Light"/>
              </a:rPr>
              <a:t> stack.</a:t>
            </a:r>
            <a:endParaRPr sz="2200" dirty="0">
              <a:cs typeface="Calibri Light"/>
            </a:endParaRPr>
          </a:p>
          <a:p>
            <a:pPr marL="523875" lvl="1" indent="-171926">
              <a:lnSpc>
                <a:spcPts val="2051"/>
              </a:lnSpc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200" spc="-4" dirty="0">
                <a:cs typeface="Calibri Light"/>
              </a:rPr>
              <a:t>It </a:t>
            </a:r>
            <a:r>
              <a:rPr sz="2200" dirty="0">
                <a:cs typeface="Calibri Light"/>
              </a:rPr>
              <a:t>is </a:t>
            </a:r>
            <a:r>
              <a:rPr sz="2200" spc="-4" dirty="0">
                <a:cs typeface="Calibri Light"/>
              </a:rPr>
              <a:t>difficult </a:t>
            </a:r>
            <a:r>
              <a:rPr sz="2200" spc="-11" dirty="0">
                <a:cs typeface="Calibri Light"/>
              </a:rPr>
              <a:t>to </a:t>
            </a:r>
            <a:r>
              <a:rPr sz="2200" spc="-4" dirty="0">
                <a:cs typeface="Calibri Light"/>
              </a:rPr>
              <a:t>think </a:t>
            </a:r>
            <a:r>
              <a:rPr sz="2200" spc="-11" dirty="0">
                <a:cs typeface="Calibri Light"/>
              </a:rPr>
              <a:t>recursively </a:t>
            </a:r>
            <a:r>
              <a:rPr sz="2200" dirty="0">
                <a:cs typeface="Calibri Light"/>
              </a:rPr>
              <a:t>so </a:t>
            </a:r>
            <a:r>
              <a:rPr sz="2200" spc="-4" dirty="0">
                <a:cs typeface="Calibri Light"/>
              </a:rPr>
              <a:t>one </a:t>
            </a:r>
            <a:r>
              <a:rPr sz="2200" spc="-8" dirty="0">
                <a:cs typeface="Calibri Light"/>
              </a:rPr>
              <a:t>must </a:t>
            </a:r>
            <a:r>
              <a:rPr sz="2200" dirty="0">
                <a:cs typeface="Calibri Light"/>
              </a:rPr>
              <a:t>be </a:t>
            </a:r>
            <a:r>
              <a:rPr sz="2200" spc="-8" dirty="0">
                <a:cs typeface="Calibri Light"/>
              </a:rPr>
              <a:t>very </a:t>
            </a:r>
            <a:r>
              <a:rPr sz="2200" spc="-11" dirty="0">
                <a:cs typeface="Calibri Light"/>
              </a:rPr>
              <a:t>careful </a:t>
            </a:r>
            <a:r>
              <a:rPr sz="2200" dirty="0">
                <a:cs typeface="Calibri Light"/>
              </a:rPr>
              <a:t>when</a:t>
            </a:r>
            <a:r>
              <a:rPr sz="2200" spc="-38" dirty="0">
                <a:cs typeface="Calibri Light"/>
              </a:rPr>
              <a:t> </a:t>
            </a:r>
            <a:r>
              <a:rPr sz="2200" dirty="0">
                <a:cs typeface="Calibri Light"/>
              </a:rPr>
              <a:t>writing</a:t>
            </a:r>
          </a:p>
          <a:p>
            <a:pPr marL="523875">
              <a:lnSpc>
                <a:spcPts val="2051"/>
              </a:lnSpc>
            </a:pPr>
            <a:r>
              <a:rPr sz="2200" spc="-15" dirty="0">
                <a:cs typeface="Calibri Light"/>
              </a:rPr>
              <a:t>recursive </a:t>
            </a:r>
            <a:r>
              <a:rPr sz="2200" dirty="0">
                <a:cs typeface="Calibri Light"/>
              </a:rPr>
              <a:t>functions.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DBD37A9-4981-40A5-93B7-473FE13C4BD2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8B595E62-78F7-4E79-AD61-9D80D8D2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ECEB5-8350-4CCD-A7B7-AE4C3691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2F82-5412-472F-8FC5-91BC485C4D43}" type="datetime1">
              <a:rPr lang="en-US" smtClean="0"/>
              <a:t>10/21/2022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66D023-7AFC-4326-BF92-845DD0D2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A259-01DB-4C7C-A016-07ED74589A8A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FD025-F70C-4928-9E58-283893A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98B17A21-8D97-4169-B83E-34631847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A5E9A61-5DE8-4088-841E-51ADD86D0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66800"/>
            <a:ext cx="7924800" cy="51581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A9486D6-B5F9-4987-A46D-D29615A05741}"/>
              </a:ext>
            </a:extLst>
          </p:cNvPr>
          <p:cNvSpPr/>
          <p:nvPr/>
        </p:nvSpPr>
        <p:spPr>
          <a:xfrm>
            <a:off x="6858000" y="5791200"/>
            <a:ext cx="1828800" cy="4337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97F96AF-D74C-4ECB-87CB-6841D4891FD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3578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4744"/>
            <a:ext cx="7999040" cy="534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Binary Search Using Recursion</a:t>
            </a:r>
          </a:p>
          <a:p>
            <a:pPr marL="0" indent="0">
              <a:buNone/>
            </a:pPr>
            <a:r>
              <a:rPr lang="en-US" sz="2200" dirty="0"/>
              <a:t>def </a:t>
            </a:r>
            <a:r>
              <a:rPr lang="en-US" sz="2200" dirty="0" err="1"/>
              <a:t>binary_search</a:t>
            </a:r>
            <a:r>
              <a:rPr lang="en-US" sz="2200" dirty="0"/>
              <a:t>(</a:t>
            </a:r>
            <a:r>
              <a:rPr lang="en-US" sz="2200" dirty="0" err="1"/>
              <a:t>my_list</a:t>
            </a:r>
            <a:r>
              <a:rPr lang="en-US" sz="2200" dirty="0"/>
              <a:t>, low, high, </a:t>
            </a:r>
            <a:r>
              <a:rPr lang="en-US" sz="2200" dirty="0" err="1"/>
              <a:t>elem</a:t>
            </a:r>
            <a:r>
              <a:rPr lang="en-US" sz="2200" dirty="0"/>
              <a:t>):</a:t>
            </a:r>
          </a:p>
          <a:p>
            <a:pPr marL="0" indent="0">
              <a:buNone/>
            </a:pPr>
            <a:r>
              <a:rPr lang="en-US" sz="2200" dirty="0"/>
              <a:t>   if high &gt;= low:</a:t>
            </a:r>
          </a:p>
          <a:p>
            <a:pPr marL="0" indent="0">
              <a:buNone/>
            </a:pPr>
            <a:r>
              <a:rPr lang="en-US" sz="2200" dirty="0"/>
              <a:t>      mid = (high + low) // 2</a:t>
            </a:r>
          </a:p>
          <a:p>
            <a:pPr marL="0" indent="0">
              <a:buNone/>
            </a:pPr>
            <a:r>
              <a:rPr lang="en-US" sz="2200" dirty="0"/>
              <a:t>      if </a:t>
            </a:r>
            <a:r>
              <a:rPr lang="en-US" sz="2200" dirty="0" err="1"/>
              <a:t>my_list</a:t>
            </a:r>
            <a:r>
              <a:rPr lang="en-US" sz="2200" dirty="0"/>
              <a:t>[mid] == </a:t>
            </a:r>
            <a:r>
              <a:rPr lang="en-US" sz="2200" dirty="0" err="1"/>
              <a:t>elem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    return mid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elif</a:t>
            </a:r>
            <a:r>
              <a:rPr lang="en-US" sz="2200" dirty="0"/>
              <a:t> </a:t>
            </a:r>
            <a:r>
              <a:rPr lang="en-US" sz="2200" dirty="0" err="1"/>
              <a:t>my_list</a:t>
            </a:r>
            <a:r>
              <a:rPr lang="en-US" sz="2200" dirty="0"/>
              <a:t>[mid] &gt; </a:t>
            </a:r>
            <a:r>
              <a:rPr lang="en-US" sz="2200" dirty="0" err="1"/>
              <a:t>elem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    return </a:t>
            </a:r>
            <a:r>
              <a:rPr lang="en-US" sz="2200" dirty="0" err="1"/>
              <a:t>binary_search</a:t>
            </a:r>
            <a:r>
              <a:rPr lang="en-US" sz="2200" dirty="0"/>
              <a:t>(</a:t>
            </a:r>
            <a:r>
              <a:rPr lang="en-US" sz="2200" dirty="0" err="1"/>
              <a:t>my_list</a:t>
            </a:r>
            <a:r>
              <a:rPr lang="en-US" sz="2200" dirty="0"/>
              <a:t>, low, mid - 1, </a:t>
            </a:r>
            <a:r>
              <a:rPr lang="en-US" sz="2200" dirty="0" err="1"/>
              <a:t>elem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   else:</a:t>
            </a:r>
          </a:p>
          <a:p>
            <a:pPr marL="0" indent="0">
              <a:buNone/>
            </a:pPr>
            <a:r>
              <a:rPr lang="en-US" sz="2200" dirty="0"/>
              <a:t>         return </a:t>
            </a:r>
            <a:r>
              <a:rPr lang="en-US" sz="2200" dirty="0" err="1"/>
              <a:t>binary_search</a:t>
            </a:r>
            <a:r>
              <a:rPr lang="en-US" sz="2200" dirty="0"/>
              <a:t>(</a:t>
            </a:r>
            <a:r>
              <a:rPr lang="en-US" sz="2200" dirty="0" err="1"/>
              <a:t>my_list</a:t>
            </a:r>
            <a:r>
              <a:rPr lang="en-US" sz="2200" dirty="0"/>
              <a:t>, mid + 1, high, </a:t>
            </a:r>
            <a:r>
              <a:rPr lang="en-US" sz="2200" dirty="0" err="1"/>
              <a:t>elem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else:</a:t>
            </a:r>
          </a:p>
          <a:p>
            <a:pPr marL="0" indent="0">
              <a:buNone/>
            </a:pPr>
            <a:r>
              <a:rPr lang="en-US" sz="2200" dirty="0"/>
              <a:t>      return 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7327-FBA1-41A8-A943-A53D7FC910BE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83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0193"/>
            <a:ext cx="8229600" cy="4983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my_list</a:t>
            </a:r>
            <a:r>
              <a:rPr lang="en-US" sz="2200" dirty="0"/>
              <a:t> = [ 1, 9, 11, 21, 34, 54, 67, 90 ]</a:t>
            </a:r>
          </a:p>
          <a:p>
            <a:pPr marL="0" indent="0">
              <a:buNone/>
            </a:pPr>
            <a:r>
              <a:rPr lang="en-US" sz="2200" dirty="0" err="1"/>
              <a:t>elem_to_search</a:t>
            </a:r>
            <a:r>
              <a:rPr lang="en-US" sz="2200" dirty="0"/>
              <a:t> = 1</a:t>
            </a:r>
          </a:p>
          <a:p>
            <a:pPr marL="0" indent="0">
              <a:buNone/>
            </a:pPr>
            <a:r>
              <a:rPr lang="en-US" sz="2200" dirty="0"/>
              <a:t>print("The list is")</a:t>
            </a:r>
          </a:p>
          <a:p>
            <a:pPr marL="0" indent="0">
              <a:buNone/>
            </a:pPr>
            <a:r>
              <a:rPr lang="en-US" sz="2200" dirty="0"/>
              <a:t>print(</a:t>
            </a:r>
            <a:r>
              <a:rPr lang="en-US" sz="2200" dirty="0" err="1"/>
              <a:t>my_list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my_result</a:t>
            </a:r>
            <a:r>
              <a:rPr lang="en-US" sz="2200" dirty="0"/>
              <a:t> = </a:t>
            </a:r>
            <a:r>
              <a:rPr lang="en-US" sz="2200" dirty="0" err="1"/>
              <a:t>binary_search</a:t>
            </a:r>
            <a:r>
              <a:rPr lang="en-US" sz="2200" dirty="0"/>
              <a:t>(my_list,0,len(</a:t>
            </a:r>
            <a:r>
              <a:rPr lang="en-US" sz="2200" dirty="0" err="1"/>
              <a:t>my_list</a:t>
            </a:r>
            <a:r>
              <a:rPr lang="en-US" sz="2200" dirty="0"/>
              <a:t>)-1,elem_to_search)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my_result</a:t>
            </a:r>
            <a:r>
              <a:rPr lang="en-US" sz="2200" dirty="0"/>
              <a:t> != -1:</a:t>
            </a:r>
          </a:p>
          <a:p>
            <a:pPr marL="0" indent="0">
              <a:buNone/>
            </a:pPr>
            <a:r>
              <a:rPr lang="en-US" sz="2200" dirty="0"/>
              <a:t>   print("Element found at index ", str(</a:t>
            </a:r>
            <a:r>
              <a:rPr lang="en-US" sz="2200" dirty="0" err="1"/>
              <a:t>my_result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else:</a:t>
            </a:r>
          </a:p>
          <a:p>
            <a:pPr marL="0" indent="0">
              <a:buNone/>
            </a:pPr>
            <a:r>
              <a:rPr lang="en-US" sz="2200" dirty="0"/>
              <a:t>   print("Element not found!")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6905-46BD-4C53-A543-92F0B4B46C2A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3980E614-25DF-44A7-B355-98E03ACCF3E2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40016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28670"/>
            <a:ext cx="6104383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9" dirty="0"/>
              <a:t>Tower </a:t>
            </a:r>
            <a:r>
              <a:rPr sz="2800" b="1" spc="-8" dirty="0"/>
              <a:t>of </a:t>
            </a:r>
            <a:r>
              <a:rPr sz="2800" b="1" spc="-15" dirty="0"/>
              <a:t>Hanoi</a:t>
            </a:r>
            <a:r>
              <a:rPr sz="2800" b="1" spc="-105" dirty="0"/>
              <a:t> </a:t>
            </a:r>
            <a:r>
              <a:rPr sz="2800" b="1" spc="-30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583612" y="6449695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15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551D8B-A904-4126-90F0-AE463B10B16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0CE2E1A-1E81-4BED-972F-7EF0DC32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4711DA-E793-48BF-9455-DE558C10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4891" y="2112294"/>
            <a:ext cx="5715000" cy="1905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F7C7F9-5F09-4536-A5AF-A400EE7FB45A}"/>
              </a:ext>
            </a:extLst>
          </p:cNvPr>
          <p:cNvSpPr/>
          <p:nvPr/>
        </p:nvSpPr>
        <p:spPr>
          <a:xfrm>
            <a:off x="323528" y="4797152"/>
            <a:ext cx="9001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en-IN" sz="2200" dirty="0">
                <a:ea typeface="Times New Roman" panose="02020603050405020304" pitchFamily="18" charset="0"/>
              </a:rPr>
              <a:t>Tower of Hanoi is a mathematical puzzle where we have three rods and n disks.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D54323-945B-4983-9965-1C04F5D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25C3-A001-42C1-8541-956D24C84E11}" type="datetime1">
              <a:rPr lang="en-US" smtClean="0"/>
              <a:t>10/21/2022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28670"/>
            <a:ext cx="6104383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9" dirty="0"/>
              <a:t>Tower </a:t>
            </a:r>
            <a:r>
              <a:rPr sz="2800" b="1" spc="-8" dirty="0"/>
              <a:t>of </a:t>
            </a:r>
            <a:r>
              <a:rPr sz="2800" b="1" spc="-15" dirty="0"/>
              <a:t>Hanoi</a:t>
            </a:r>
            <a:r>
              <a:rPr sz="2800" b="1" spc="-105" dirty="0"/>
              <a:t> </a:t>
            </a:r>
            <a:r>
              <a:rPr sz="2800" b="1" spc="-30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78219" y="6446075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16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551D8B-A904-4126-90F0-AE463B10B16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0CE2E1A-1E81-4BED-972F-7EF0DC32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F7C7F9-5F09-4536-A5AF-A400EE7FB45A}"/>
              </a:ext>
            </a:extLst>
          </p:cNvPr>
          <p:cNvSpPr/>
          <p:nvPr/>
        </p:nvSpPr>
        <p:spPr>
          <a:xfrm>
            <a:off x="151813" y="1612046"/>
            <a:ext cx="9001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en-IN" sz="2200" dirty="0">
                <a:ea typeface="Times New Roman" panose="02020603050405020304" pitchFamily="18" charset="0"/>
              </a:rPr>
              <a:t>The objective of the puzzle is to move the entire stack to another rod, obeying the following simple rules:</a:t>
            </a:r>
          </a:p>
          <a:p>
            <a:pPr fontAlgn="base">
              <a:spcAft>
                <a:spcPts val="750"/>
              </a:spcAft>
            </a:pPr>
            <a:endParaRPr lang="en-IN" sz="2200" dirty="0">
              <a:ea typeface="Times New Roman" panose="02020603050405020304" pitchFamily="18" charset="0"/>
            </a:endParaRPr>
          </a:p>
          <a:p>
            <a:pPr marL="457200" indent="-457200" fontAlgn="base">
              <a:spcAft>
                <a:spcPts val="750"/>
              </a:spcAft>
              <a:buAutoNum type="arabicParenR"/>
            </a:pPr>
            <a:r>
              <a:rPr lang="en-IN" sz="2200" dirty="0">
                <a:ea typeface="Times New Roman" panose="02020603050405020304" pitchFamily="18" charset="0"/>
              </a:rPr>
              <a:t>Only one disk can be moved at a time.</a:t>
            </a:r>
          </a:p>
          <a:p>
            <a:pPr marL="457200" indent="-457200" fontAlgn="base">
              <a:spcAft>
                <a:spcPts val="750"/>
              </a:spcAft>
              <a:buAutoNum type="arabicParenR"/>
            </a:pPr>
            <a:endParaRPr lang="en-IN" sz="2200" dirty="0">
              <a:ea typeface="Times New Roman" panose="02020603050405020304" pitchFamily="18" charset="0"/>
            </a:endParaRPr>
          </a:p>
          <a:p>
            <a:pPr fontAlgn="base">
              <a:spcAft>
                <a:spcPts val="750"/>
              </a:spcAft>
            </a:pPr>
            <a:r>
              <a:rPr lang="en-IN" sz="2200" dirty="0">
                <a:ea typeface="Times New Roman" panose="02020603050405020304" pitchFamily="18" charset="0"/>
              </a:rPr>
              <a:t>2) Each move consists of taking the upper disk from one of the stacks and placing it on top of another stack i.e. a disk can only be moved if it is the uppermost disk on a stack.</a:t>
            </a:r>
          </a:p>
          <a:p>
            <a:pPr fontAlgn="base">
              <a:spcAft>
                <a:spcPts val="750"/>
              </a:spcAft>
            </a:pPr>
            <a:endParaRPr lang="en-IN" sz="2200" dirty="0">
              <a:ea typeface="Times New Roman" panose="02020603050405020304" pitchFamily="18" charset="0"/>
            </a:endParaRPr>
          </a:p>
          <a:p>
            <a:pPr fontAlgn="base">
              <a:spcAft>
                <a:spcPts val="750"/>
              </a:spcAft>
            </a:pPr>
            <a:r>
              <a:rPr lang="en-IN" sz="2200" dirty="0">
                <a:ea typeface="Times New Roman" panose="02020603050405020304" pitchFamily="18" charset="0"/>
              </a:rPr>
              <a:t>3) No disk may be placed on top of a smaller disk.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D54323-945B-4983-9965-1C04F5D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DD0A-7882-4320-9CE4-8CC21271AF1D}" type="datetime1">
              <a:rPr lang="en-US" smtClean="0"/>
              <a:t>10/21/2022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4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67664"/>
            <a:ext cx="6104383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9" dirty="0"/>
              <a:t>Tower </a:t>
            </a:r>
            <a:r>
              <a:rPr sz="2800" b="1" spc="-8" dirty="0"/>
              <a:t>of </a:t>
            </a:r>
            <a:r>
              <a:rPr sz="2800" b="1" spc="-15" dirty="0"/>
              <a:t>Hanoi</a:t>
            </a:r>
            <a:r>
              <a:rPr sz="2800" b="1" spc="-105" dirty="0"/>
              <a:t> </a:t>
            </a:r>
            <a:r>
              <a:rPr sz="2800" b="1" spc="-30" dirty="0"/>
              <a:t>Problem</a:t>
            </a:r>
            <a:r>
              <a:rPr lang="en-US" sz="2800" b="1" spc="-30" dirty="0"/>
              <a:t> Illustration </a:t>
            </a:r>
            <a:endParaRPr sz="2800" b="1"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507716" y="6373685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551D8B-A904-4126-90F0-AE463B10B16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0CE2E1A-1E81-4BED-972F-7EF0DC32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058203-F8F4-41B1-A112-F118ACC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7239000" cy="3962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027CC-1E44-4782-BDBC-6DA5EFD6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BC9-E993-4CF1-850C-924B17C8900E}" type="datetime1">
              <a:rPr lang="en-US" smtClean="0"/>
              <a:t>10/21/2022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7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67664"/>
            <a:ext cx="6104383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9" dirty="0"/>
              <a:t>Tower </a:t>
            </a:r>
            <a:r>
              <a:rPr sz="2800" b="1" spc="-8" dirty="0"/>
              <a:t>of </a:t>
            </a:r>
            <a:r>
              <a:rPr sz="2800" b="1" spc="-15" dirty="0"/>
              <a:t>Hanoi</a:t>
            </a:r>
            <a:r>
              <a:rPr sz="2800" b="1" spc="-105" dirty="0"/>
              <a:t> </a:t>
            </a:r>
            <a:r>
              <a:rPr lang="en-US" sz="2800" b="1" spc="-30" dirty="0"/>
              <a:t>Algorithm Concept</a:t>
            </a:r>
            <a:endParaRPr sz="2800" b="1"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80425" y="6360478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551D8B-A904-4126-90F0-AE463B10B16B}"/>
              </a:ext>
            </a:extLst>
          </p:cNvPr>
          <p:cNvSpPr txBox="1">
            <a:spLocks/>
          </p:cNvSpPr>
          <p:nvPr/>
        </p:nvSpPr>
        <p:spPr>
          <a:xfrm>
            <a:off x="1371600" y="-29497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D0CE2E1A-1E81-4BED-972F-7EF0DC32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027CC-1E44-4782-BDBC-6DA5EFD6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BF7E-EB50-4B40-8BAA-4028B368B5EE}" type="datetime1">
              <a:rPr lang="en-US" smtClean="0"/>
              <a:t>10/21/2022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3CC01E0-78E1-4CCB-8F2C-3A0E72DE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" y="2692174"/>
            <a:ext cx="2674908" cy="19230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87B2FFE-AA01-46AB-9451-F38FD268AE02}"/>
              </a:ext>
            </a:extLst>
          </p:cNvPr>
          <p:cNvCxnSpPr/>
          <p:nvPr/>
        </p:nvCxnSpPr>
        <p:spPr>
          <a:xfrm>
            <a:off x="2709054" y="350100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45F44A9-B299-4887-94D8-D114C8026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26" y="2673805"/>
            <a:ext cx="2816313" cy="2065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DAC5169-6356-4CD1-9E1F-C6BB8B809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1259"/>
            <a:ext cx="2590800" cy="220173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226BCDB1-F602-496A-8B1F-2792AF303DC1}"/>
              </a:ext>
            </a:extLst>
          </p:cNvPr>
          <p:cNvCxnSpPr/>
          <p:nvPr/>
        </p:nvCxnSpPr>
        <p:spPr>
          <a:xfrm>
            <a:off x="6019800" y="353212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57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262105"/>
            <a:ext cx="7599072" cy="34817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200" dirty="0">
                <a:latin typeface="+mn-lt"/>
              </a:rPr>
              <a:t>A</a:t>
            </a:r>
            <a:r>
              <a:rPr sz="2200" spc="-30" dirty="0">
                <a:latin typeface="+mn-lt"/>
              </a:rPr>
              <a:t> </a:t>
            </a:r>
            <a:r>
              <a:rPr sz="2200" spc="-19" dirty="0">
                <a:latin typeface="+mn-lt"/>
              </a:rPr>
              <a:t>recursive</a:t>
            </a:r>
            <a:r>
              <a:rPr sz="2200" spc="-49" dirty="0">
                <a:latin typeface="+mn-lt"/>
              </a:rPr>
              <a:t> </a:t>
            </a:r>
            <a:r>
              <a:rPr sz="2200" spc="-11" dirty="0">
                <a:latin typeface="+mn-lt"/>
              </a:rPr>
              <a:t>algorithm</a:t>
            </a:r>
            <a:r>
              <a:rPr sz="2200" spc="-56" dirty="0">
                <a:latin typeface="+mn-lt"/>
              </a:rPr>
              <a:t> </a:t>
            </a:r>
            <a:r>
              <a:rPr sz="2200" spc="-19" dirty="0">
                <a:latin typeface="+mn-lt"/>
              </a:rPr>
              <a:t>for</a:t>
            </a:r>
            <a:r>
              <a:rPr sz="2200" spc="-53" dirty="0">
                <a:latin typeface="+mn-lt"/>
              </a:rPr>
              <a:t> </a:t>
            </a:r>
            <a:r>
              <a:rPr sz="2200" spc="-49" dirty="0">
                <a:latin typeface="+mn-lt"/>
              </a:rPr>
              <a:t>Tower </a:t>
            </a:r>
            <a:r>
              <a:rPr sz="2200" spc="-4" dirty="0">
                <a:latin typeface="+mn-lt"/>
              </a:rPr>
              <a:t>of</a:t>
            </a:r>
            <a:r>
              <a:rPr sz="2200" spc="-41" dirty="0">
                <a:latin typeface="+mn-lt"/>
              </a:rPr>
              <a:t> </a:t>
            </a:r>
            <a:r>
              <a:rPr sz="2200" spc="-11" dirty="0">
                <a:latin typeface="+mn-lt"/>
              </a:rPr>
              <a:t>Hanoi</a:t>
            </a:r>
            <a:r>
              <a:rPr sz="2200" spc="-34" dirty="0">
                <a:latin typeface="+mn-lt"/>
              </a:rPr>
              <a:t> </a:t>
            </a:r>
            <a:r>
              <a:rPr sz="2200" spc="-8" dirty="0">
                <a:latin typeface="+mn-lt"/>
              </a:rPr>
              <a:t>can</a:t>
            </a:r>
            <a:r>
              <a:rPr sz="2200" spc="-49" dirty="0">
                <a:latin typeface="+mn-lt"/>
              </a:rPr>
              <a:t> </a:t>
            </a:r>
            <a:r>
              <a:rPr sz="2200" spc="-8" dirty="0">
                <a:latin typeface="+mn-lt"/>
              </a:rPr>
              <a:t>be</a:t>
            </a:r>
            <a:r>
              <a:rPr sz="2200" spc="-38" dirty="0">
                <a:latin typeface="+mn-lt"/>
              </a:rPr>
              <a:t> </a:t>
            </a:r>
            <a:r>
              <a:rPr sz="2200" spc="-11" dirty="0">
                <a:latin typeface="+mn-lt"/>
              </a:rPr>
              <a:t>driven</a:t>
            </a:r>
            <a:r>
              <a:rPr sz="2200" spc="-49" dirty="0">
                <a:latin typeface="+mn-lt"/>
              </a:rPr>
              <a:t> </a:t>
            </a:r>
            <a:r>
              <a:rPr sz="2200" dirty="0">
                <a:latin typeface="+mn-lt"/>
              </a:rPr>
              <a:t>as</a:t>
            </a:r>
            <a:r>
              <a:rPr sz="2200" spc="-26" dirty="0">
                <a:latin typeface="+mn-lt"/>
              </a:rPr>
              <a:t> </a:t>
            </a:r>
            <a:r>
              <a:rPr sz="2200" spc="-23" dirty="0">
                <a:latin typeface="+mn-lt"/>
              </a:rPr>
              <a:t>follows</a:t>
            </a:r>
            <a:r>
              <a:rPr sz="2200" spc="-34" dirty="0">
                <a:latin typeface="+mn-lt"/>
              </a:rPr>
              <a:t> </a:t>
            </a:r>
            <a:endParaRPr sz="2200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58043" y="6369557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7C89822-6472-4D74-ADD8-F42E68579373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17C81100-F9E7-400C-B855-4EBC8AF7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7D1C29-1F7F-42F9-A919-ED778404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BC03-3561-4832-A728-A7F362C48791}" type="datetime1">
              <a:rPr lang="en-US" smtClean="0"/>
              <a:t>10/21/2022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3A25DE-337C-4B07-9AE6-C230DC2DAFF3}"/>
              </a:ext>
            </a:extLst>
          </p:cNvPr>
          <p:cNvSpPr txBox="1"/>
          <p:nvPr/>
        </p:nvSpPr>
        <p:spPr>
          <a:xfrm>
            <a:off x="179512" y="1902576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TowerOfHanoi</a:t>
            </a:r>
            <a:r>
              <a:rPr lang="en-IN" dirty="0"/>
              <a:t>(n , source, destination, auxiliary):</a:t>
            </a:r>
          </a:p>
          <a:p>
            <a:r>
              <a:rPr lang="en-IN" dirty="0"/>
              <a:t>	if n==1:</a:t>
            </a:r>
          </a:p>
          <a:p>
            <a:r>
              <a:rPr lang="en-IN" dirty="0"/>
              <a:t>		print ("Move disk 1 from </a:t>
            </a:r>
            <a:r>
              <a:rPr lang="en-IN" dirty="0" err="1"/>
              <a:t>source",source,"to</a:t>
            </a:r>
            <a:r>
              <a:rPr lang="en-IN" dirty="0"/>
              <a:t> </a:t>
            </a:r>
            <a:r>
              <a:rPr lang="en-IN" dirty="0" err="1"/>
              <a:t>destination",destination</a:t>
            </a:r>
            <a:r>
              <a:rPr lang="en-IN" dirty="0"/>
              <a:t>)</a:t>
            </a:r>
          </a:p>
          <a:p>
            <a:r>
              <a:rPr lang="en-IN" dirty="0"/>
              <a:t>		return</a:t>
            </a:r>
          </a:p>
          <a:p>
            <a:r>
              <a:rPr lang="en-IN" dirty="0"/>
              <a:t>	</a:t>
            </a:r>
            <a:r>
              <a:rPr lang="en-IN" dirty="0" err="1"/>
              <a:t>TowerOfHanoi</a:t>
            </a:r>
            <a:r>
              <a:rPr lang="en-IN" dirty="0"/>
              <a:t>(n-1, source, auxiliary, destination)</a:t>
            </a:r>
          </a:p>
          <a:p>
            <a:r>
              <a:rPr lang="en-IN" dirty="0"/>
              <a:t>	print ("Move </a:t>
            </a:r>
            <a:r>
              <a:rPr lang="en-IN" dirty="0" err="1"/>
              <a:t>disk",n,"from</a:t>
            </a:r>
            <a:r>
              <a:rPr lang="en-IN" dirty="0"/>
              <a:t> </a:t>
            </a:r>
            <a:r>
              <a:rPr lang="en-IN" dirty="0" err="1"/>
              <a:t>source",source,"to</a:t>
            </a:r>
            <a:r>
              <a:rPr lang="en-IN" dirty="0"/>
              <a:t> </a:t>
            </a:r>
            <a:r>
              <a:rPr lang="en-IN" dirty="0" err="1"/>
              <a:t>destination",destination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TowerOfHanoi</a:t>
            </a:r>
            <a:r>
              <a:rPr lang="en-IN" dirty="0"/>
              <a:t>(n-1, auxiliary, destination, source)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# Driver code</a:t>
            </a:r>
          </a:p>
          <a:p>
            <a:r>
              <a:rPr lang="en-IN" dirty="0"/>
              <a:t>n </a:t>
            </a:r>
            <a:r>
              <a:rPr lang="en-IN"/>
              <a:t>= 3</a:t>
            </a:r>
            <a:endParaRPr lang="en-IN" dirty="0"/>
          </a:p>
          <a:p>
            <a:r>
              <a:rPr lang="en-IN" dirty="0" err="1"/>
              <a:t>TowerOfHanoi</a:t>
            </a:r>
            <a:r>
              <a:rPr lang="en-IN" dirty="0"/>
              <a:t>(</a:t>
            </a:r>
            <a:r>
              <a:rPr lang="en-IN" dirty="0" err="1"/>
              <a:t>n,'A','B','C</a:t>
            </a:r>
            <a:r>
              <a:rPr lang="en-IN" dirty="0"/>
              <a:t>')</a:t>
            </a:r>
          </a:p>
          <a:p>
            <a:r>
              <a:rPr lang="en-IN" dirty="0"/>
              <a:t># A, C, B are the name of rods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625" y="1857432"/>
            <a:ext cx="7988750" cy="407226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sz="2400" b="1" i="0" dirty="0">
                <a:effectLst/>
                <a:latin typeface="Roboto"/>
              </a:rPr>
              <a:t>Types of </a:t>
            </a:r>
            <a:r>
              <a:rPr lang="en-US" sz="2400" b="1" i="0" u="none" strike="noStrike" dirty="0">
                <a:solidFill>
                  <a:srgbClr val="EC4E20"/>
                </a:solidFill>
                <a:effectLst/>
                <a:latin typeface="Roboto"/>
                <a:hlinkClick r:id="rId2"/>
              </a:rPr>
              <a:t>Recursions</a:t>
            </a:r>
            <a:r>
              <a:rPr lang="en-US" sz="2400" b="1" i="0" dirty="0">
                <a:effectLst/>
                <a:latin typeface="Roboto"/>
              </a:rPr>
              <a:t>:</a:t>
            </a:r>
            <a:br>
              <a:rPr lang="en-US" sz="2400" b="1" i="0" dirty="0">
                <a:effectLst/>
                <a:latin typeface="Roboto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1800" b="0" i="0" dirty="0">
                <a:effectLst/>
                <a:latin typeface="Roboto"/>
              </a:rPr>
              <a:t>Recursion are mainly of</a:t>
            </a:r>
            <a:r>
              <a:rPr lang="en-US" sz="1800" b="1" i="0" dirty="0">
                <a:effectLst/>
                <a:latin typeface="Roboto"/>
              </a:rPr>
              <a:t> two types</a:t>
            </a:r>
            <a:r>
              <a:rPr lang="en-US" sz="1800" b="0" i="0" dirty="0">
                <a:effectLst/>
                <a:latin typeface="Roboto"/>
              </a:rPr>
              <a:t> depending on whether </a:t>
            </a:r>
            <a:r>
              <a:rPr lang="en-US" sz="1800" b="1" i="0" dirty="0">
                <a:effectLst/>
                <a:latin typeface="Roboto"/>
              </a:rPr>
              <a:t>a function calls itself from within itself</a:t>
            </a:r>
            <a:r>
              <a:rPr lang="en-US" sz="1800" b="0" i="0" dirty="0">
                <a:effectLst/>
                <a:latin typeface="Roboto"/>
              </a:rPr>
              <a:t> or </a:t>
            </a:r>
            <a:r>
              <a:rPr lang="en-US" sz="1800" b="1" i="0" dirty="0">
                <a:effectLst/>
                <a:latin typeface="Roboto"/>
              </a:rPr>
              <a:t>more than one function call one another mutually.</a:t>
            </a:r>
            <a:r>
              <a:rPr lang="en-US" sz="1800" b="0" i="0" dirty="0">
                <a:effectLst/>
                <a:latin typeface="Roboto"/>
              </a:rPr>
              <a:t> The first one is called </a:t>
            </a:r>
            <a:r>
              <a:rPr lang="en-US" sz="1800" b="1" i="0" dirty="0">
                <a:effectLst/>
                <a:latin typeface="Roboto"/>
              </a:rPr>
              <a:t>direct recursion</a:t>
            </a:r>
            <a:r>
              <a:rPr lang="en-US" sz="1800" b="0" i="0" dirty="0">
                <a:effectLst/>
                <a:latin typeface="Roboto"/>
              </a:rPr>
              <a:t> and another one is called </a:t>
            </a:r>
            <a:r>
              <a:rPr lang="en-US" sz="1800" b="1" i="0" dirty="0">
                <a:effectLst/>
                <a:latin typeface="Roboto"/>
              </a:rPr>
              <a:t>indirect recursion</a:t>
            </a:r>
            <a:r>
              <a:rPr lang="en-US" sz="1800" b="0" i="0" dirty="0">
                <a:effectLst/>
                <a:latin typeface="Roboto"/>
              </a:rPr>
              <a:t>.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/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fun()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{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-------------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------------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----------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fun()</a:t>
            </a:r>
            <a:br>
              <a:rPr lang="en-US" sz="1800" b="0" i="0" dirty="0">
                <a:effectLst/>
                <a:latin typeface="Roboto"/>
              </a:rPr>
            </a:br>
            <a:r>
              <a:rPr lang="en-US" sz="1800" b="0" i="0" dirty="0">
                <a:effectLst/>
                <a:latin typeface="Roboto"/>
              </a:rPr>
              <a:t>}</a:t>
            </a:r>
            <a:endParaRPr sz="1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57432"/>
            <a:ext cx="7712869" cy="34063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049" marR="159068">
              <a:lnSpc>
                <a:spcPts val="2273"/>
              </a:lnSpc>
              <a:spcBef>
                <a:spcPts val="356"/>
              </a:spcBef>
              <a:tabLst>
                <a:tab pos="181451" algn="l"/>
              </a:tabLst>
            </a:pPr>
            <a:endParaRPr sz="22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0AA270-4C02-4F80-A0C4-3C296284917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8CB6C14-FFB3-4F24-8AE6-99F5DEC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D7689-9612-43AB-8C93-3816567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D344-B4A4-4D0F-AB3C-DFC2B9FEF2C0}" type="datetime1">
              <a:rPr lang="en-US" smtClean="0"/>
              <a:t>10/21/2022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8D7A1B-99F9-48CF-9D04-67651470B5AA}"/>
              </a:ext>
            </a:extLst>
          </p:cNvPr>
          <p:cNvSpPr txBox="1"/>
          <p:nvPr/>
        </p:nvSpPr>
        <p:spPr>
          <a:xfrm>
            <a:off x="7668344" y="6538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ADE341-19B2-4C85-99B7-398F50006154}"/>
              </a:ext>
            </a:extLst>
          </p:cNvPr>
          <p:cNvSpPr txBox="1"/>
          <p:nvPr/>
        </p:nvSpPr>
        <p:spPr>
          <a:xfrm>
            <a:off x="4572000" y="3909738"/>
            <a:ext cx="1152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Fun1()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Fun2()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5B6AE9-66A7-487E-8DDF-E9D9C51C3ABD}"/>
              </a:ext>
            </a:extLst>
          </p:cNvPr>
          <p:cNvSpPr txBox="1"/>
          <p:nvPr/>
        </p:nvSpPr>
        <p:spPr>
          <a:xfrm>
            <a:off x="5993123" y="3909738"/>
            <a:ext cx="1152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Fun2()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Fun1()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3C4B2123-171C-4F78-BEC8-563CE7A76FA9}"/>
              </a:ext>
            </a:extLst>
          </p:cNvPr>
          <p:cNvSpPr/>
          <p:nvPr/>
        </p:nvSpPr>
        <p:spPr>
          <a:xfrm>
            <a:off x="5378245" y="4069003"/>
            <a:ext cx="668594" cy="1151926"/>
          </a:xfrm>
          <a:custGeom>
            <a:avLst/>
            <a:gdLst>
              <a:gd name="connsiteX0" fmla="*/ 0 w 668594"/>
              <a:gd name="connsiteY0" fmla="*/ 1151926 h 1151926"/>
              <a:gd name="connsiteX1" fmla="*/ 58994 w 668594"/>
              <a:gd name="connsiteY1" fmla="*/ 1132262 h 1151926"/>
              <a:gd name="connsiteX2" fmla="*/ 98323 w 668594"/>
              <a:gd name="connsiteY2" fmla="*/ 1122429 h 1151926"/>
              <a:gd name="connsiteX3" fmla="*/ 176981 w 668594"/>
              <a:gd name="connsiteY3" fmla="*/ 1053603 h 1151926"/>
              <a:gd name="connsiteX4" fmla="*/ 206478 w 668594"/>
              <a:gd name="connsiteY4" fmla="*/ 1014274 h 1151926"/>
              <a:gd name="connsiteX5" fmla="*/ 235974 w 668594"/>
              <a:gd name="connsiteY5" fmla="*/ 984778 h 1151926"/>
              <a:gd name="connsiteX6" fmla="*/ 294968 w 668594"/>
              <a:gd name="connsiteY6" fmla="*/ 906120 h 1151926"/>
              <a:gd name="connsiteX7" fmla="*/ 314632 w 668594"/>
              <a:gd name="connsiteY7" fmla="*/ 876623 h 1151926"/>
              <a:gd name="connsiteX8" fmla="*/ 324465 w 668594"/>
              <a:gd name="connsiteY8" fmla="*/ 847126 h 1151926"/>
              <a:gd name="connsiteX9" fmla="*/ 344129 w 668594"/>
              <a:gd name="connsiteY9" fmla="*/ 817629 h 1151926"/>
              <a:gd name="connsiteX10" fmla="*/ 373626 w 668594"/>
              <a:gd name="connsiteY10" fmla="*/ 758636 h 1151926"/>
              <a:gd name="connsiteX11" fmla="*/ 383458 w 668594"/>
              <a:gd name="connsiteY11" fmla="*/ 729139 h 1151926"/>
              <a:gd name="connsiteX12" fmla="*/ 403123 w 668594"/>
              <a:gd name="connsiteY12" fmla="*/ 630816 h 1151926"/>
              <a:gd name="connsiteX13" fmla="*/ 422787 w 668594"/>
              <a:gd name="connsiteY13" fmla="*/ 601320 h 1151926"/>
              <a:gd name="connsiteX14" fmla="*/ 452284 w 668594"/>
              <a:gd name="connsiteY14" fmla="*/ 512829 h 1151926"/>
              <a:gd name="connsiteX15" fmla="*/ 462116 w 668594"/>
              <a:gd name="connsiteY15" fmla="*/ 483332 h 1151926"/>
              <a:gd name="connsiteX16" fmla="*/ 471949 w 668594"/>
              <a:gd name="connsiteY16" fmla="*/ 414507 h 1151926"/>
              <a:gd name="connsiteX17" fmla="*/ 501445 w 668594"/>
              <a:gd name="connsiteY17" fmla="*/ 276855 h 1151926"/>
              <a:gd name="connsiteX18" fmla="*/ 521110 w 668594"/>
              <a:gd name="connsiteY18" fmla="*/ 139203 h 1151926"/>
              <a:gd name="connsiteX19" fmla="*/ 530942 w 668594"/>
              <a:gd name="connsiteY19" fmla="*/ 109707 h 1151926"/>
              <a:gd name="connsiteX20" fmla="*/ 570271 w 668594"/>
              <a:gd name="connsiteY20" fmla="*/ 50713 h 1151926"/>
              <a:gd name="connsiteX21" fmla="*/ 599768 w 668594"/>
              <a:gd name="connsiteY21" fmla="*/ 31049 h 1151926"/>
              <a:gd name="connsiteX22" fmla="*/ 619432 w 668594"/>
              <a:gd name="connsiteY22" fmla="*/ 1552 h 1151926"/>
              <a:gd name="connsiteX23" fmla="*/ 648929 w 668594"/>
              <a:gd name="connsiteY23" fmla="*/ 11384 h 1151926"/>
              <a:gd name="connsiteX24" fmla="*/ 619432 w 668594"/>
              <a:gd name="connsiteY24" fmla="*/ 21216 h 1151926"/>
              <a:gd name="connsiteX25" fmla="*/ 580103 w 668594"/>
              <a:gd name="connsiteY25" fmla="*/ 31049 h 1151926"/>
              <a:gd name="connsiteX26" fmla="*/ 609600 w 668594"/>
              <a:gd name="connsiteY26" fmla="*/ 40881 h 1151926"/>
              <a:gd name="connsiteX27" fmla="*/ 639097 w 668594"/>
              <a:gd name="connsiteY27" fmla="*/ 70378 h 1151926"/>
              <a:gd name="connsiteX28" fmla="*/ 668594 w 668594"/>
              <a:gd name="connsiteY28" fmla="*/ 90042 h 1151926"/>
              <a:gd name="connsiteX29" fmla="*/ 658761 w 668594"/>
              <a:gd name="connsiteY29" fmla="*/ 139203 h 1151926"/>
              <a:gd name="connsiteX30" fmla="*/ 639097 w 668594"/>
              <a:gd name="connsiteY30" fmla="*/ 168700 h 1151926"/>
              <a:gd name="connsiteX31" fmla="*/ 658761 w 668594"/>
              <a:gd name="connsiteY31" fmla="*/ 99874 h 1151926"/>
              <a:gd name="connsiteX32" fmla="*/ 648929 w 668594"/>
              <a:gd name="connsiteY32" fmla="*/ 50713 h 1151926"/>
              <a:gd name="connsiteX33" fmla="*/ 491613 w 668594"/>
              <a:gd name="connsiteY33" fmla="*/ 21216 h 1151926"/>
              <a:gd name="connsiteX34" fmla="*/ 629265 w 668594"/>
              <a:gd name="connsiteY34" fmla="*/ 31049 h 1151926"/>
              <a:gd name="connsiteX35" fmla="*/ 639097 w 668594"/>
              <a:gd name="connsiteY35" fmla="*/ 60545 h 1151926"/>
              <a:gd name="connsiteX36" fmla="*/ 658761 w 668594"/>
              <a:gd name="connsiteY36" fmla="*/ 149036 h 1151926"/>
              <a:gd name="connsiteX37" fmla="*/ 668594 w 668594"/>
              <a:gd name="connsiteY37" fmla="*/ 178532 h 115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8594" h="1151926">
                <a:moveTo>
                  <a:pt x="0" y="1151926"/>
                </a:moveTo>
                <a:cubicBezTo>
                  <a:pt x="19665" y="1145371"/>
                  <a:pt x="39140" y="1138218"/>
                  <a:pt x="58994" y="1132262"/>
                </a:cubicBezTo>
                <a:cubicBezTo>
                  <a:pt x="71937" y="1128379"/>
                  <a:pt x="86236" y="1128472"/>
                  <a:pt x="98323" y="1122429"/>
                </a:cubicBezTo>
                <a:cubicBezTo>
                  <a:pt x="121420" y="1110880"/>
                  <a:pt x="161209" y="1071628"/>
                  <a:pt x="176981" y="1053603"/>
                </a:cubicBezTo>
                <a:cubicBezTo>
                  <a:pt x="187772" y="1041270"/>
                  <a:pt x="195813" y="1026716"/>
                  <a:pt x="206478" y="1014274"/>
                </a:cubicBezTo>
                <a:cubicBezTo>
                  <a:pt x="215527" y="1003717"/>
                  <a:pt x="227169" y="995540"/>
                  <a:pt x="235974" y="984778"/>
                </a:cubicBezTo>
                <a:cubicBezTo>
                  <a:pt x="256728" y="959412"/>
                  <a:pt x="276789" y="933390"/>
                  <a:pt x="294968" y="906120"/>
                </a:cubicBezTo>
                <a:cubicBezTo>
                  <a:pt x="301523" y="896288"/>
                  <a:pt x="309347" y="887192"/>
                  <a:pt x="314632" y="876623"/>
                </a:cubicBezTo>
                <a:cubicBezTo>
                  <a:pt x="319267" y="867353"/>
                  <a:pt x="319830" y="856396"/>
                  <a:pt x="324465" y="847126"/>
                </a:cubicBezTo>
                <a:cubicBezTo>
                  <a:pt x="329750" y="836557"/>
                  <a:pt x="338844" y="828198"/>
                  <a:pt x="344129" y="817629"/>
                </a:cubicBezTo>
                <a:cubicBezTo>
                  <a:pt x="384828" y="736228"/>
                  <a:pt x="317279" y="843153"/>
                  <a:pt x="373626" y="758636"/>
                </a:cubicBezTo>
                <a:cubicBezTo>
                  <a:pt x="376903" y="748804"/>
                  <a:pt x="381128" y="739238"/>
                  <a:pt x="383458" y="729139"/>
                </a:cubicBezTo>
                <a:cubicBezTo>
                  <a:pt x="390974" y="696572"/>
                  <a:pt x="384583" y="658626"/>
                  <a:pt x="403123" y="630816"/>
                </a:cubicBezTo>
                <a:cubicBezTo>
                  <a:pt x="409678" y="620984"/>
                  <a:pt x="417988" y="612118"/>
                  <a:pt x="422787" y="601320"/>
                </a:cubicBezTo>
                <a:cubicBezTo>
                  <a:pt x="422792" y="601310"/>
                  <a:pt x="447366" y="527583"/>
                  <a:pt x="452284" y="512829"/>
                </a:cubicBezTo>
                <a:lnTo>
                  <a:pt x="462116" y="483332"/>
                </a:lnTo>
                <a:cubicBezTo>
                  <a:pt x="465394" y="460390"/>
                  <a:pt x="467803" y="437308"/>
                  <a:pt x="471949" y="414507"/>
                </a:cubicBezTo>
                <a:cubicBezTo>
                  <a:pt x="485843" y="338094"/>
                  <a:pt x="489135" y="399950"/>
                  <a:pt x="501445" y="276855"/>
                </a:cubicBezTo>
                <a:cubicBezTo>
                  <a:pt x="509281" y="198504"/>
                  <a:pt x="504661" y="196776"/>
                  <a:pt x="521110" y="139203"/>
                </a:cubicBezTo>
                <a:cubicBezTo>
                  <a:pt x="523957" y="129238"/>
                  <a:pt x="525909" y="118767"/>
                  <a:pt x="530942" y="109707"/>
                </a:cubicBezTo>
                <a:cubicBezTo>
                  <a:pt x="542420" y="89047"/>
                  <a:pt x="550606" y="63822"/>
                  <a:pt x="570271" y="50713"/>
                </a:cubicBezTo>
                <a:lnTo>
                  <a:pt x="599768" y="31049"/>
                </a:lnTo>
                <a:cubicBezTo>
                  <a:pt x="606323" y="21217"/>
                  <a:pt x="608460" y="5941"/>
                  <a:pt x="619432" y="1552"/>
                </a:cubicBezTo>
                <a:cubicBezTo>
                  <a:pt x="629055" y="-2297"/>
                  <a:pt x="648929" y="1020"/>
                  <a:pt x="648929" y="11384"/>
                </a:cubicBezTo>
                <a:cubicBezTo>
                  <a:pt x="648929" y="21748"/>
                  <a:pt x="629397" y="18369"/>
                  <a:pt x="619432" y="21216"/>
                </a:cubicBezTo>
                <a:cubicBezTo>
                  <a:pt x="606439" y="24928"/>
                  <a:pt x="593213" y="27771"/>
                  <a:pt x="580103" y="31049"/>
                </a:cubicBezTo>
                <a:cubicBezTo>
                  <a:pt x="589935" y="34326"/>
                  <a:pt x="600976" y="35132"/>
                  <a:pt x="609600" y="40881"/>
                </a:cubicBezTo>
                <a:cubicBezTo>
                  <a:pt x="621170" y="48594"/>
                  <a:pt x="628415" y="61476"/>
                  <a:pt x="639097" y="70378"/>
                </a:cubicBezTo>
                <a:cubicBezTo>
                  <a:pt x="648175" y="77943"/>
                  <a:pt x="658762" y="83487"/>
                  <a:pt x="668594" y="90042"/>
                </a:cubicBezTo>
                <a:cubicBezTo>
                  <a:pt x="665316" y="106429"/>
                  <a:pt x="664629" y="123555"/>
                  <a:pt x="658761" y="139203"/>
                </a:cubicBezTo>
                <a:cubicBezTo>
                  <a:pt x="654612" y="150267"/>
                  <a:pt x="647453" y="177056"/>
                  <a:pt x="639097" y="168700"/>
                </a:cubicBezTo>
                <a:cubicBezTo>
                  <a:pt x="636011" y="165614"/>
                  <a:pt x="656492" y="106682"/>
                  <a:pt x="658761" y="99874"/>
                </a:cubicBezTo>
                <a:cubicBezTo>
                  <a:pt x="655484" y="83487"/>
                  <a:pt x="664998" y="55304"/>
                  <a:pt x="648929" y="50713"/>
                </a:cubicBezTo>
                <a:cubicBezTo>
                  <a:pt x="501029" y="8456"/>
                  <a:pt x="379427" y="77310"/>
                  <a:pt x="491613" y="21216"/>
                </a:cubicBezTo>
                <a:cubicBezTo>
                  <a:pt x="537497" y="24494"/>
                  <a:pt x="584817" y="19196"/>
                  <a:pt x="629265" y="31049"/>
                </a:cubicBezTo>
                <a:cubicBezTo>
                  <a:pt x="639279" y="33719"/>
                  <a:pt x="636250" y="50580"/>
                  <a:pt x="639097" y="60545"/>
                </a:cubicBezTo>
                <a:cubicBezTo>
                  <a:pt x="659290" y="131220"/>
                  <a:pt x="638479" y="67908"/>
                  <a:pt x="658761" y="149036"/>
                </a:cubicBezTo>
                <a:cubicBezTo>
                  <a:pt x="661275" y="159090"/>
                  <a:pt x="668594" y="178532"/>
                  <a:pt x="668594" y="1785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6272CF5-A128-45F3-8BB8-B79D0FC6E984}"/>
              </a:ext>
            </a:extLst>
          </p:cNvPr>
          <p:cNvSpPr/>
          <p:nvPr/>
        </p:nvSpPr>
        <p:spPr>
          <a:xfrm>
            <a:off x="5256255" y="4208206"/>
            <a:ext cx="829913" cy="1032388"/>
          </a:xfrm>
          <a:custGeom>
            <a:avLst/>
            <a:gdLst>
              <a:gd name="connsiteX0" fmla="*/ 829913 w 829913"/>
              <a:gd name="connsiteY0" fmla="*/ 1032388 h 1032388"/>
              <a:gd name="connsiteX1" fmla="*/ 741422 w 829913"/>
              <a:gd name="connsiteY1" fmla="*/ 865239 h 1032388"/>
              <a:gd name="connsiteX2" fmla="*/ 613603 w 829913"/>
              <a:gd name="connsiteY2" fmla="*/ 639097 h 1032388"/>
              <a:gd name="connsiteX3" fmla="*/ 564442 w 829913"/>
              <a:gd name="connsiteY3" fmla="*/ 550607 h 1032388"/>
              <a:gd name="connsiteX4" fmla="*/ 534945 w 829913"/>
              <a:gd name="connsiteY4" fmla="*/ 481781 h 1032388"/>
              <a:gd name="connsiteX5" fmla="*/ 495616 w 829913"/>
              <a:gd name="connsiteY5" fmla="*/ 422788 h 1032388"/>
              <a:gd name="connsiteX6" fmla="*/ 475951 w 829913"/>
              <a:gd name="connsiteY6" fmla="*/ 383459 h 1032388"/>
              <a:gd name="connsiteX7" fmla="*/ 426790 w 829913"/>
              <a:gd name="connsiteY7" fmla="*/ 304800 h 1032388"/>
              <a:gd name="connsiteX8" fmla="*/ 387461 w 829913"/>
              <a:gd name="connsiteY8" fmla="*/ 265471 h 1032388"/>
              <a:gd name="connsiteX9" fmla="*/ 357964 w 829913"/>
              <a:gd name="connsiteY9" fmla="*/ 226142 h 1032388"/>
              <a:gd name="connsiteX10" fmla="*/ 318635 w 829913"/>
              <a:gd name="connsiteY10" fmla="*/ 196646 h 1032388"/>
              <a:gd name="connsiteX11" fmla="*/ 289139 w 829913"/>
              <a:gd name="connsiteY11" fmla="*/ 157317 h 1032388"/>
              <a:gd name="connsiteX12" fmla="*/ 239977 w 829913"/>
              <a:gd name="connsiteY12" fmla="*/ 137652 h 1032388"/>
              <a:gd name="connsiteX13" fmla="*/ 171151 w 829913"/>
              <a:gd name="connsiteY13" fmla="*/ 88491 h 1032388"/>
              <a:gd name="connsiteX14" fmla="*/ 82661 w 829913"/>
              <a:gd name="connsiteY14" fmla="*/ 39329 h 1032388"/>
              <a:gd name="connsiteX15" fmla="*/ 13835 w 829913"/>
              <a:gd name="connsiteY15" fmla="*/ 19665 h 1032388"/>
              <a:gd name="connsiteX16" fmla="*/ 4003 w 829913"/>
              <a:gd name="connsiteY16" fmla="*/ 49162 h 1032388"/>
              <a:gd name="connsiteX17" fmla="*/ 23668 w 829913"/>
              <a:gd name="connsiteY17" fmla="*/ 19665 h 1032388"/>
              <a:gd name="connsiteX18" fmla="*/ 82661 w 829913"/>
              <a:gd name="connsiteY18" fmla="*/ 0 h 1032388"/>
              <a:gd name="connsiteX19" fmla="*/ 200648 w 829913"/>
              <a:gd name="connsiteY19" fmla="*/ 9833 h 10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9913" h="1032388">
                <a:moveTo>
                  <a:pt x="829913" y="1032388"/>
                </a:moveTo>
                <a:cubicBezTo>
                  <a:pt x="751375" y="901490"/>
                  <a:pt x="869747" y="1101628"/>
                  <a:pt x="741422" y="865239"/>
                </a:cubicBezTo>
                <a:cubicBezTo>
                  <a:pt x="700111" y="789141"/>
                  <a:pt x="656054" y="714565"/>
                  <a:pt x="613603" y="639097"/>
                </a:cubicBezTo>
                <a:cubicBezTo>
                  <a:pt x="597060" y="609687"/>
                  <a:pt x="577734" y="581622"/>
                  <a:pt x="564442" y="550607"/>
                </a:cubicBezTo>
                <a:cubicBezTo>
                  <a:pt x="554610" y="527665"/>
                  <a:pt x="546779" y="503758"/>
                  <a:pt x="534945" y="481781"/>
                </a:cubicBezTo>
                <a:cubicBezTo>
                  <a:pt x="523740" y="460972"/>
                  <a:pt x="507776" y="443054"/>
                  <a:pt x="495616" y="422788"/>
                </a:cubicBezTo>
                <a:cubicBezTo>
                  <a:pt x="488075" y="410220"/>
                  <a:pt x="483069" y="396272"/>
                  <a:pt x="475951" y="383459"/>
                </a:cubicBezTo>
                <a:cubicBezTo>
                  <a:pt x="473620" y="379264"/>
                  <a:pt x="436499" y="316127"/>
                  <a:pt x="426790" y="304800"/>
                </a:cubicBezTo>
                <a:cubicBezTo>
                  <a:pt x="414724" y="290724"/>
                  <a:pt x="399670" y="279424"/>
                  <a:pt x="387461" y="265471"/>
                </a:cubicBezTo>
                <a:cubicBezTo>
                  <a:pt x="376670" y="253138"/>
                  <a:pt x="369552" y="237729"/>
                  <a:pt x="357964" y="226142"/>
                </a:cubicBezTo>
                <a:cubicBezTo>
                  <a:pt x="346377" y="214555"/>
                  <a:pt x="330222" y="208233"/>
                  <a:pt x="318635" y="196646"/>
                </a:cubicBezTo>
                <a:cubicBezTo>
                  <a:pt x="307048" y="185059"/>
                  <a:pt x="302249" y="167149"/>
                  <a:pt x="289139" y="157317"/>
                </a:cubicBezTo>
                <a:cubicBezTo>
                  <a:pt x="275019" y="146727"/>
                  <a:pt x="256364" y="144207"/>
                  <a:pt x="239977" y="137652"/>
                </a:cubicBezTo>
                <a:cubicBezTo>
                  <a:pt x="187837" y="85512"/>
                  <a:pt x="235860" y="127316"/>
                  <a:pt x="171151" y="88491"/>
                </a:cubicBezTo>
                <a:cubicBezTo>
                  <a:pt x="86627" y="37777"/>
                  <a:pt x="141993" y="59108"/>
                  <a:pt x="82661" y="39329"/>
                </a:cubicBezTo>
                <a:cubicBezTo>
                  <a:pt x="60216" y="16885"/>
                  <a:pt x="50514" y="-9678"/>
                  <a:pt x="13835" y="19665"/>
                </a:cubicBezTo>
                <a:cubicBezTo>
                  <a:pt x="5742" y="26139"/>
                  <a:pt x="-6361" y="49162"/>
                  <a:pt x="4003" y="49162"/>
                </a:cubicBezTo>
                <a:cubicBezTo>
                  <a:pt x="15820" y="49162"/>
                  <a:pt x="13647" y="25928"/>
                  <a:pt x="23668" y="19665"/>
                </a:cubicBezTo>
                <a:cubicBezTo>
                  <a:pt x="41245" y="8679"/>
                  <a:pt x="82661" y="0"/>
                  <a:pt x="82661" y="0"/>
                </a:cubicBezTo>
                <a:cubicBezTo>
                  <a:pt x="174327" y="11459"/>
                  <a:pt x="134896" y="9833"/>
                  <a:pt x="200648" y="98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7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8955E5-3779-4897-8A90-EE3E6DC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44E-1DC8-40BF-A174-9DC1D961B42C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B4E9A3-959C-44B6-85C9-0B0356D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AAE6BA8-1CB4-43C8-A811-2096558BECD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A5643850-6182-4E92-B81E-621CA747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4609D5-B3B1-8F6B-BD52-CF0B86531166}"/>
              </a:ext>
            </a:extLst>
          </p:cNvPr>
          <p:cNvSpPr txBox="1"/>
          <p:nvPr/>
        </p:nvSpPr>
        <p:spPr>
          <a:xfrm>
            <a:off x="251520" y="980728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/>
              <a:t>Recursive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C0B179-806C-BB96-F42F-B5BAD10A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1409962"/>
            <a:ext cx="9096866" cy="54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34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8955E5-3779-4897-8A90-EE3E6DC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2921-CEAD-462E-80DC-CBA5CD9A6CC4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B4E9A3-959C-44B6-85C9-0B0356D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AAE6BA8-1CB4-43C8-A811-2096558BECD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A5643850-6182-4E92-B81E-621CA747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28EC76-EFEA-62AC-AFDE-69DF1A3B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76382"/>
            <a:ext cx="9144000" cy="55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35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8955E5-3779-4897-8A90-EE3E6DC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3E35-1B3C-41C4-9364-4EF41B66FF75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B4E9A3-959C-44B6-85C9-0B0356D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AAE6BA8-1CB4-43C8-A811-2096558BECD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A5643850-6182-4E92-B81E-621CA747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230289-196F-07A0-760E-86CC4D71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799"/>
            <a:ext cx="9144000" cy="274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329E3A9-109C-8BB8-FBD2-F75A0B1A8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428999"/>
            <a:ext cx="9144000" cy="26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82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16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 Between Recursion and Iteration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B60F-E7E4-48E8-8957-4012EF44D037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26B667EE-F4C7-4BDC-BD28-B32706AA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917248"/>
              </p:ext>
            </p:extLst>
          </p:nvPr>
        </p:nvGraphicFramePr>
        <p:xfrm>
          <a:off x="125976" y="1622506"/>
          <a:ext cx="889204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016">
                  <a:extLst>
                    <a:ext uri="{9D8B030D-6E8A-4147-A177-3AD203B41FA5}">
                      <a16:colId xmlns:a16="http://schemas.microsoft.com/office/drawing/2014/main" xmlns="" val="3621061043"/>
                    </a:ext>
                  </a:extLst>
                </a:gridCol>
                <a:gridCol w="2964016">
                  <a:extLst>
                    <a:ext uri="{9D8B030D-6E8A-4147-A177-3AD203B41FA5}">
                      <a16:colId xmlns:a16="http://schemas.microsoft.com/office/drawing/2014/main" xmlns="" val="3186577052"/>
                    </a:ext>
                  </a:extLst>
                </a:gridCol>
                <a:gridCol w="2964016">
                  <a:extLst>
                    <a:ext uri="{9D8B030D-6E8A-4147-A177-3AD203B41FA5}">
                      <a16:colId xmlns:a16="http://schemas.microsoft.com/office/drawing/2014/main" xmlns="" val="346985374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effectLst/>
                        </a:rPr>
                        <a:t>BASIS FOR COMPARISON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>
                          <a:effectLst/>
                        </a:rPr>
                        <a:t>RECURSION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682815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Basic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statement in a body of function calls the function itself.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Allows the set of instructions to be repeatedly executed.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497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Format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 recursive function, only termination condition (base case) is specified.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Iteration includes initialization, condition, execution of statement within loop and update (increments and decrements) the control variable.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7700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Termination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conditional statement is included in the body of the function to force the function to return without recursion call being executed.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iteration statement is repeatedly executed until a certain condition is reached.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21965653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293149B-D220-40D3-96DC-4EDCD0148FA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163"/>
            <a:ext cx="8229600" cy="4525963"/>
          </a:xfrm>
        </p:spPr>
        <p:txBody>
          <a:bodyPr/>
          <a:lstStyle/>
          <a:p>
            <a:r>
              <a:rPr lang="en-US" sz="2800" b="1" dirty="0"/>
              <a:t>Difference Between Recursion and Iteration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BD5C-5B64-4DA1-AAF8-408EA87E2B9B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26B667EE-F4C7-4BDC-BD28-B32706AA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7721023"/>
              </p:ext>
            </p:extLst>
          </p:nvPr>
        </p:nvGraphicFramePr>
        <p:xfrm>
          <a:off x="76200" y="1346036"/>
          <a:ext cx="914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6210610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1865770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46985374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effectLst/>
                        </a:rPr>
                        <a:t>BASIS FOR COMPARISON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effectLst/>
                        </a:rPr>
                        <a:t>RECURSION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682815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Condition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 the function does not converge to some condition called (base case), it leads to infinite recursion.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 the control condition in the iteration statement never become false, it leads to infinite iteration.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497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Infinite Repetition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Infinite recursion can crash the system.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Infinite loop uses CPU cycles repeatedly.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7700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Applied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Recursion is always applied to functions.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Iteration is applied to iteration statements or "loops".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21965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Stack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stack is used to store the set of new local variables and parameters each time the function is called.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Does not uses stack.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7035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Overhead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Recursion possesses the overhead of repeated function calls.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 overhead of repeated function call.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80362216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80CDA0F-F2EE-4042-99D2-52D48E45371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1062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163"/>
            <a:ext cx="8229600" cy="4525963"/>
          </a:xfrm>
        </p:spPr>
        <p:txBody>
          <a:bodyPr/>
          <a:lstStyle/>
          <a:p>
            <a:r>
              <a:rPr lang="en-US" sz="2800" b="1" dirty="0"/>
              <a:t>Difference Between Recursion and Iteration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A7EF-46B1-47E8-AF14-6F1FF3A780C9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26B667EE-F4C7-4BDC-BD28-B32706AA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5195682"/>
              </p:ext>
            </p:extLst>
          </p:nvPr>
        </p:nvGraphicFramePr>
        <p:xfrm>
          <a:off x="457200" y="1699023"/>
          <a:ext cx="8458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362106104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318657705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346985374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effectLst/>
                        </a:rPr>
                        <a:t>BASIS FOR COMPARISON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>
                          <a:effectLst/>
                        </a:rPr>
                        <a:t>RECURSION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1682815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Speed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Slow in execution.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Fast in execution.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497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Size of Code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Recursion reduces the size of the code.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Iteration makes the code longer.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77002259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80CDA0F-F2EE-4042-99D2-52D48E45371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12977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57432"/>
            <a:ext cx="7712869" cy="34063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049" marR="159068">
              <a:lnSpc>
                <a:spcPts val="2273"/>
              </a:lnSpc>
              <a:spcBef>
                <a:spcPts val="356"/>
              </a:spcBef>
              <a:tabLst>
                <a:tab pos="181451" algn="l"/>
              </a:tabLst>
            </a:pPr>
            <a:endParaRPr sz="22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0AA270-4C02-4F80-A0C4-3C296284917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8CB6C14-FFB3-4F24-8AE6-99F5DEC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D7689-9612-43AB-8C93-3816567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5B75-71AE-4BAB-B768-DF0B247C5298}" type="datetime1">
              <a:rPr lang="en-US" smtClean="0"/>
              <a:t>10/21/2022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8D7A1B-99F9-48CF-9D04-67651470B5AA}"/>
              </a:ext>
            </a:extLst>
          </p:cNvPr>
          <p:cNvSpPr txBox="1"/>
          <p:nvPr/>
        </p:nvSpPr>
        <p:spPr>
          <a:xfrm>
            <a:off x="7668344" y="6538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41ADAC-F5DA-490A-B6DB-CCC60DE0FB7A}"/>
              </a:ext>
            </a:extLst>
          </p:cNvPr>
          <p:cNvSpPr txBox="1"/>
          <p:nvPr/>
        </p:nvSpPr>
        <p:spPr>
          <a:xfrm>
            <a:off x="687705" y="1196752"/>
            <a:ext cx="2133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Recursion()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Fun();</a:t>
            </a:r>
          </a:p>
          <a:p>
            <a:r>
              <a:rPr lang="en-IN" dirty="0"/>
              <a:t>…….</a:t>
            </a:r>
          </a:p>
          <a:p>
            <a:r>
              <a:rPr lang="en-IN" dirty="0"/>
              <a:t>……</a:t>
            </a:r>
          </a:p>
          <a:p>
            <a:r>
              <a:rPr lang="en-IN" dirty="0"/>
              <a:t>…….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7C7EF0-F9D7-4B5B-ACFE-26C91C7C944F}"/>
              </a:ext>
            </a:extLst>
          </p:cNvPr>
          <p:cNvSpPr txBox="1"/>
          <p:nvPr/>
        </p:nvSpPr>
        <p:spPr>
          <a:xfrm>
            <a:off x="6266973" y="1124744"/>
            <a:ext cx="2133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 Recursion()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…….</a:t>
            </a:r>
          </a:p>
          <a:p>
            <a:r>
              <a:rPr lang="en-IN" dirty="0"/>
              <a:t>……</a:t>
            </a:r>
          </a:p>
          <a:p>
            <a:r>
              <a:rPr lang="en-IN" dirty="0"/>
              <a:t>…….</a:t>
            </a:r>
          </a:p>
          <a:p>
            <a:r>
              <a:rPr lang="en-IN" dirty="0"/>
              <a:t>Fun();</a:t>
            </a:r>
          </a:p>
          <a:p>
            <a:endParaRPr lang="en-IN" dirty="0"/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3DA8E7-90BA-4404-9E36-1E611D792BDA}"/>
              </a:ext>
            </a:extLst>
          </p:cNvPr>
          <p:cNvSpPr txBox="1"/>
          <p:nvPr/>
        </p:nvSpPr>
        <p:spPr>
          <a:xfrm>
            <a:off x="2821306" y="3217029"/>
            <a:ext cx="2758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&amp;Tail Recursion()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Fun()</a:t>
            </a:r>
          </a:p>
          <a:p>
            <a:r>
              <a:rPr lang="en-IN" dirty="0"/>
              <a:t>...….</a:t>
            </a:r>
          </a:p>
          <a:p>
            <a:r>
              <a:rPr lang="en-IN" dirty="0"/>
              <a:t>……</a:t>
            </a:r>
          </a:p>
          <a:p>
            <a:r>
              <a:rPr lang="en-IN" dirty="0"/>
              <a:t>…….</a:t>
            </a:r>
          </a:p>
          <a:p>
            <a:r>
              <a:rPr lang="en-IN" dirty="0"/>
              <a:t>Fun();</a:t>
            </a:r>
          </a:p>
          <a:p>
            <a:endParaRPr lang="en-IN" dirty="0"/>
          </a:p>
          <a:p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4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7648" y="1188314"/>
            <a:ext cx="3350895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71" dirty="0"/>
              <a:t>R</a:t>
            </a:r>
            <a:r>
              <a:rPr sz="2800" b="1" spc="-11" dirty="0"/>
              <a:t>e</a:t>
            </a:r>
            <a:r>
              <a:rPr sz="2800" b="1" spc="-23" dirty="0"/>
              <a:t>c</a:t>
            </a:r>
            <a:r>
              <a:rPr sz="2800" b="1" spc="-26" dirty="0"/>
              <a:t>u</a:t>
            </a:r>
            <a:r>
              <a:rPr sz="2800" b="1" spc="-75" dirty="0"/>
              <a:t>r</a:t>
            </a:r>
            <a:r>
              <a:rPr sz="2800" b="1" spc="-19" dirty="0"/>
              <a:t>s</a:t>
            </a:r>
            <a:r>
              <a:rPr sz="2800" b="1" spc="-11" dirty="0"/>
              <a:t>i</a:t>
            </a:r>
            <a:r>
              <a:rPr sz="2800" b="1" spc="-30" dirty="0"/>
              <a:t>o</a:t>
            </a:r>
            <a:r>
              <a:rPr sz="2800" b="1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57432"/>
            <a:ext cx="7712869" cy="202058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r>
              <a:rPr lang="en-US" sz="2200" dirty="0">
                <a:cs typeface="Calibri Light"/>
              </a:rPr>
              <a:t>There is base condition, that stops further calling of the function</a:t>
            </a:r>
          </a:p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endParaRPr lang="en-US" sz="2200" dirty="0">
              <a:cs typeface="Calibri Light"/>
            </a:endParaRPr>
          </a:p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r>
              <a:rPr lang="en-US" sz="2200" dirty="0">
                <a:cs typeface="Calibri Light"/>
              </a:rPr>
              <a:t>Function call itself directly or indirectly, it should reach towards base condition.</a:t>
            </a:r>
          </a:p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endParaRPr lang="en-US" sz="2200" dirty="0">
              <a:cs typeface="Calibri Light"/>
            </a:endParaRPr>
          </a:p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endParaRPr sz="22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0AA270-4C02-4F80-A0C4-3C296284917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8CB6C14-FFB3-4F24-8AE6-99F5DEC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D7689-9612-43AB-8C93-3816567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179-DBF1-439D-AD44-E40D1DCA74A0}" type="datetime1">
              <a:rPr lang="en-US" smtClean="0"/>
              <a:t>10/21/2022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6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71" y="719162"/>
            <a:ext cx="7368480" cy="8713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l">
              <a:spcBef>
                <a:spcPts val="75"/>
              </a:spcBef>
            </a:pPr>
            <a:r>
              <a:rPr lang="en-US" sz="2800" b="1" spc="-71" dirty="0"/>
              <a:t/>
            </a:r>
            <a:br>
              <a:rPr lang="en-US" sz="2800" b="1" spc="-71" dirty="0"/>
            </a:br>
            <a:r>
              <a:rPr lang="en-US" sz="2800" b="1" spc="-71" dirty="0"/>
              <a:t>Calculate Factorial of the number using Recursion.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57432"/>
            <a:ext cx="7712869" cy="68688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049" marR="159068">
              <a:lnSpc>
                <a:spcPts val="2273"/>
              </a:lnSpc>
              <a:spcBef>
                <a:spcPts val="356"/>
              </a:spcBef>
              <a:tabLst>
                <a:tab pos="181451" algn="l"/>
              </a:tabLst>
            </a:pPr>
            <a:endParaRPr lang="en-US" sz="2200" dirty="0">
              <a:cs typeface="Calibri Light"/>
            </a:endParaRPr>
          </a:p>
          <a:p>
            <a:pPr marL="180975" marR="159068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endParaRPr sz="2200" dirty="0"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0AA270-4C02-4F80-A0C4-3C296284917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C8CB6C14-FFB3-4F24-8AE6-99F5DEC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D7689-9612-43AB-8C93-3816567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F1F0-AFD5-4FBA-ABD8-9CA55B4E39BC}" type="datetime1">
              <a:rPr lang="en-US" smtClean="0"/>
              <a:t>10/21/2022</a:t>
            </a:fld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FE4A5922-3F6F-4019-A550-4203EB7E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71" y="2063507"/>
            <a:ext cx="5169492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factorial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(n!) = </a:t>
            </a:r>
            <a:r>
              <a:rPr lang="en-US" altLang="en-US" sz="2000" dirty="0">
                <a:solidFill>
                  <a:srgbClr val="986801"/>
                </a:solidFill>
                <a:latin typeface="Droid Sans Mono"/>
              </a:rPr>
              <a:t>n * n-1 – n-2* ………*2*1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A383EC7-493B-4449-83D3-331BC1CF9DEB}"/>
              </a:ext>
            </a:extLst>
          </p:cNvPr>
          <p:cNvSpPr/>
          <p:nvPr/>
        </p:nvSpPr>
        <p:spPr>
          <a:xfrm>
            <a:off x="3352800" y="2349910"/>
            <a:ext cx="2251587" cy="147484"/>
          </a:xfrm>
          <a:custGeom>
            <a:avLst/>
            <a:gdLst>
              <a:gd name="connsiteX0" fmla="*/ 0 w 2251587"/>
              <a:gd name="connsiteY0" fmla="*/ 98322 h 147484"/>
              <a:gd name="connsiteX1" fmla="*/ 98323 w 2251587"/>
              <a:gd name="connsiteY1" fmla="*/ 108155 h 147484"/>
              <a:gd name="connsiteX2" fmla="*/ 255639 w 2251587"/>
              <a:gd name="connsiteY2" fmla="*/ 117987 h 147484"/>
              <a:gd name="connsiteX3" fmla="*/ 353961 w 2251587"/>
              <a:gd name="connsiteY3" fmla="*/ 137651 h 147484"/>
              <a:gd name="connsiteX4" fmla="*/ 432619 w 2251587"/>
              <a:gd name="connsiteY4" fmla="*/ 147484 h 147484"/>
              <a:gd name="connsiteX5" fmla="*/ 1081548 w 2251587"/>
              <a:gd name="connsiteY5" fmla="*/ 137651 h 147484"/>
              <a:gd name="connsiteX6" fmla="*/ 1327355 w 2251587"/>
              <a:gd name="connsiteY6" fmla="*/ 117987 h 147484"/>
              <a:gd name="connsiteX7" fmla="*/ 1868129 w 2251587"/>
              <a:gd name="connsiteY7" fmla="*/ 108155 h 147484"/>
              <a:gd name="connsiteX8" fmla="*/ 1927123 w 2251587"/>
              <a:gd name="connsiteY8" fmla="*/ 98322 h 147484"/>
              <a:gd name="connsiteX9" fmla="*/ 2064774 w 2251587"/>
              <a:gd name="connsiteY9" fmla="*/ 68825 h 147484"/>
              <a:gd name="connsiteX10" fmla="*/ 2094271 w 2251587"/>
              <a:gd name="connsiteY10" fmla="*/ 49161 h 147484"/>
              <a:gd name="connsiteX11" fmla="*/ 2153265 w 2251587"/>
              <a:gd name="connsiteY11" fmla="*/ 29496 h 147484"/>
              <a:gd name="connsiteX12" fmla="*/ 2182761 w 2251587"/>
              <a:gd name="connsiteY12" fmla="*/ 19664 h 147484"/>
              <a:gd name="connsiteX13" fmla="*/ 2222090 w 2251587"/>
              <a:gd name="connsiteY13" fmla="*/ 9832 h 147484"/>
              <a:gd name="connsiteX14" fmla="*/ 2251587 w 2251587"/>
              <a:gd name="connsiteY14" fmla="*/ 0 h 14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1587" h="147484">
                <a:moveTo>
                  <a:pt x="0" y="98322"/>
                </a:moveTo>
                <a:cubicBezTo>
                  <a:pt x="32774" y="101600"/>
                  <a:pt x="65482" y="105629"/>
                  <a:pt x="98323" y="108155"/>
                </a:cubicBezTo>
                <a:cubicBezTo>
                  <a:pt x="150709" y="112185"/>
                  <a:pt x="203314" y="113230"/>
                  <a:pt x="255639" y="117987"/>
                </a:cubicBezTo>
                <a:cubicBezTo>
                  <a:pt x="350835" y="126641"/>
                  <a:pt x="279787" y="125288"/>
                  <a:pt x="353961" y="137651"/>
                </a:cubicBezTo>
                <a:cubicBezTo>
                  <a:pt x="380025" y="141995"/>
                  <a:pt x="406400" y="144206"/>
                  <a:pt x="432619" y="147484"/>
                </a:cubicBezTo>
                <a:lnTo>
                  <a:pt x="1081548" y="137651"/>
                </a:lnTo>
                <a:cubicBezTo>
                  <a:pt x="1163701" y="134943"/>
                  <a:pt x="1245171" y="119481"/>
                  <a:pt x="1327355" y="117987"/>
                </a:cubicBezTo>
                <a:lnTo>
                  <a:pt x="1868129" y="108155"/>
                </a:lnTo>
                <a:cubicBezTo>
                  <a:pt x="1887794" y="104877"/>
                  <a:pt x="1907630" y="102499"/>
                  <a:pt x="1927123" y="98322"/>
                </a:cubicBezTo>
                <a:cubicBezTo>
                  <a:pt x="2098625" y="61571"/>
                  <a:pt x="1924903" y="92139"/>
                  <a:pt x="2064774" y="68825"/>
                </a:cubicBezTo>
                <a:cubicBezTo>
                  <a:pt x="2074606" y="62270"/>
                  <a:pt x="2083473" y="53960"/>
                  <a:pt x="2094271" y="49161"/>
                </a:cubicBezTo>
                <a:cubicBezTo>
                  <a:pt x="2113213" y="40742"/>
                  <a:pt x="2133600" y="36051"/>
                  <a:pt x="2153265" y="29496"/>
                </a:cubicBezTo>
                <a:cubicBezTo>
                  <a:pt x="2163097" y="26219"/>
                  <a:pt x="2172707" y="22178"/>
                  <a:pt x="2182761" y="19664"/>
                </a:cubicBezTo>
                <a:cubicBezTo>
                  <a:pt x="2195871" y="16387"/>
                  <a:pt x="2209097" y="13544"/>
                  <a:pt x="2222090" y="9832"/>
                </a:cubicBezTo>
                <a:cubicBezTo>
                  <a:pt x="2232055" y="6985"/>
                  <a:pt x="2251587" y="0"/>
                  <a:pt x="22515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5AD69-9C4F-4FED-B6B5-876810152035}"/>
                  </a:ext>
                </a:extLst>
              </p14:cNvPr>
              <p14:cNvContentPartPr/>
              <p14:nvPr/>
            </p14:nvContentPartPr>
            <p14:xfrm>
              <a:off x="4013280" y="2527200"/>
              <a:ext cx="1003680" cy="444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BB5AD69-9C4F-4FED-B6B5-876810152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920" y="2517840"/>
                <a:ext cx="102240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50A345-285D-4E25-89CE-407AC2717F16}"/>
              </a:ext>
            </a:extLst>
          </p:cNvPr>
          <p:cNvSpPr txBox="1"/>
          <p:nvPr/>
        </p:nvSpPr>
        <p:spPr>
          <a:xfrm>
            <a:off x="1979712" y="29721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n!= n* (n-1)!     And 0! = 1 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AE1C5FB-4681-45E1-938B-CFA1BC90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400" y="3515639"/>
            <a:ext cx="483911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6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63669"/>
            <a:ext cx="8915399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30" dirty="0">
                <a:latin typeface="+mn-lt"/>
              </a:rPr>
              <a:t>Factorial </a:t>
            </a:r>
            <a:r>
              <a:rPr sz="2800" b="1" spc="-8" dirty="0">
                <a:latin typeface="+mn-lt"/>
              </a:rPr>
              <a:t>of an </a:t>
            </a:r>
            <a:r>
              <a:rPr sz="2800" b="1" spc="-26" dirty="0">
                <a:latin typeface="+mn-lt"/>
              </a:rPr>
              <a:t>integer </a:t>
            </a:r>
            <a:r>
              <a:rPr sz="2800" b="1" spc="-23" dirty="0">
                <a:latin typeface="+mn-lt"/>
              </a:rPr>
              <a:t>number </a:t>
            </a:r>
            <a:r>
              <a:rPr sz="2800" b="1" spc="-15" dirty="0">
                <a:latin typeface="+mn-lt"/>
              </a:rPr>
              <a:t>using </a:t>
            </a:r>
            <a:r>
              <a:rPr sz="2800" b="1" spc="-34" dirty="0">
                <a:latin typeface="+mn-lt"/>
              </a:rPr>
              <a:t>recursive</a:t>
            </a:r>
            <a:r>
              <a:rPr sz="2800" b="1" spc="-274" dirty="0">
                <a:latin typeface="+mn-lt"/>
              </a:rPr>
              <a:t> </a:t>
            </a:r>
            <a:r>
              <a:rPr sz="2800" b="1" spc="-19" dirty="0">
                <a:latin typeface="+mn-lt"/>
              </a:rPr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890" y="2181498"/>
            <a:ext cx="3656109" cy="297501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ts val="1710"/>
              </a:lnSpc>
              <a:spcBef>
                <a:spcPts val="79"/>
              </a:spcBef>
            </a:pPr>
            <a:r>
              <a:rPr sz="2200" spc="-8" dirty="0">
                <a:latin typeface="Calibri"/>
                <a:cs typeface="Calibri"/>
              </a:rPr>
              <a:t>Factorial(5)=</a:t>
            </a:r>
            <a:endParaRPr lang="en-US" sz="2200" spc="-8" dirty="0">
              <a:latin typeface="Calibri"/>
              <a:cs typeface="Calibri"/>
            </a:endParaRPr>
          </a:p>
          <a:p>
            <a:pPr marL="9525">
              <a:lnSpc>
                <a:spcPts val="1710"/>
              </a:lnSpc>
              <a:spcBef>
                <a:spcPts val="79"/>
              </a:spcBef>
            </a:pPr>
            <a:endParaRPr sz="2200" dirty="0">
              <a:latin typeface="Calibri"/>
              <a:cs typeface="Calibri"/>
            </a:endParaRPr>
          </a:p>
          <a:p>
            <a:pPr marL="9525">
              <a:lnSpc>
                <a:spcPts val="1710"/>
              </a:lnSpc>
            </a:pPr>
            <a:r>
              <a:rPr sz="2200" spc="-4" dirty="0">
                <a:latin typeface="Calibri"/>
                <a:cs typeface="Calibri"/>
              </a:rPr>
              <a:t>5*Factorial(4)=</a:t>
            </a:r>
            <a:endParaRPr sz="2200" dirty="0">
              <a:latin typeface="Calibri"/>
              <a:cs typeface="Calibri"/>
            </a:endParaRPr>
          </a:p>
          <a:p>
            <a:pPr marL="9525" marR="1191101">
              <a:lnSpc>
                <a:spcPts val="2378"/>
              </a:lnSpc>
              <a:spcBef>
                <a:spcPts val="165"/>
              </a:spcBef>
            </a:pPr>
            <a:r>
              <a:rPr sz="2200" spc="-4" dirty="0">
                <a:latin typeface="Calibri"/>
                <a:cs typeface="Calibri"/>
              </a:rPr>
              <a:t>5*(4*Factorial(3))=  </a:t>
            </a:r>
            <a:r>
              <a:rPr sz="2200" dirty="0">
                <a:latin typeface="Calibri"/>
                <a:cs typeface="Calibri"/>
              </a:rPr>
              <a:t>5</a:t>
            </a:r>
            <a:r>
              <a:rPr sz="2200" spc="-4" dirty="0">
                <a:latin typeface="Calibri"/>
                <a:cs typeface="Calibri"/>
              </a:rPr>
              <a:t>*(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4" dirty="0">
                <a:latin typeface="Calibri"/>
                <a:cs typeface="Calibri"/>
              </a:rPr>
              <a:t>*(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4" dirty="0">
                <a:latin typeface="Calibri"/>
                <a:cs typeface="Calibri"/>
              </a:rPr>
              <a:t>*</a:t>
            </a:r>
            <a:r>
              <a:rPr sz="2200" spc="-38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ac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4" dirty="0">
                <a:latin typeface="Calibri"/>
                <a:cs typeface="Calibri"/>
              </a:rPr>
              <a:t>or</a:t>
            </a:r>
            <a:r>
              <a:rPr sz="2200" spc="-8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al(2</a:t>
            </a:r>
            <a:r>
              <a:rPr sz="2200" spc="4" dirty="0">
                <a:latin typeface="Calibri"/>
                <a:cs typeface="Calibri"/>
              </a:rPr>
              <a:t>)</a:t>
            </a:r>
            <a:r>
              <a:rPr sz="2200" dirty="0">
                <a:latin typeface="Calibri"/>
                <a:cs typeface="Calibri"/>
              </a:rPr>
              <a:t>=</a:t>
            </a:r>
          </a:p>
          <a:p>
            <a:pPr marL="9525">
              <a:lnSpc>
                <a:spcPts val="1710"/>
              </a:lnSpc>
              <a:spcBef>
                <a:spcPts val="390"/>
              </a:spcBef>
            </a:pPr>
            <a:r>
              <a:rPr sz="2200" spc="-4" dirty="0">
                <a:latin typeface="Calibri"/>
                <a:cs typeface="Calibri"/>
              </a:rPr>
              <a:t>5*(4*(3*(2*Factorial(1))))=</a:t>
            </a:r>
            <a:endParaRPr sz="2200" dirty="0">
              <a:latin typeface="Calibri"/>
              <a:cs typeface="Calibri"/>
            </a:endParaRPr>
          </a:p>
          <a:p>
            <a:pPr marL="9525">
              <a:lnSpc>
                <a:spcPts val="1710"/>
              </a:lnSpc>
            </a:pPr>
            <a:r>
              <a:rPr sz="2200" spc="-4" dirty="0">
                <a:latin typeface="Calibri"/>
                <a:cs typeface="Calibri"/>
              </a:rPr>
              <a:t>5*(4*(3*(2*(1*Factorial(0)))))=</a:t>
            </a:r>
            <a:endParaRPr sz="2200" dirty="0">
              <a:latin typeface="Calibri"/>
              <a:cs typeface="Calibri"/>
            </a:endParaRPr>
          </a:p>
          <a:p>
            <a:pPr marL="9525">
              <a:spcBef>
                <a:spcPts val="566"/>
              </a:spcBef>
            </a:pPr>
            <a:r>
              <a:rPr sz="2200" spc="-4" dirty="0">
                <a:latin typeface="Calibri"/>
                <a:cs typeface="Calibri"/>
              </a:rPr>
              <a:t>5*(4*(3*(2*(1*1))))=</a:t>
            </a:r>
            <a:r>
              <a:rPr sz="2200" spc="-1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5*(4*(3*(2*1)))=</a:t>
            </a:r>
          </a:p>
          <a:p>
            <a:pPr marL="9525">
              <a:spcBef>
                <a:spcPts val="578"/>
              </a:spcBef>
            </a:pPr>
            <a:r>
              <a:rPr sz="2200" dirty="0">
                <a:latin typeface="Calibri"/>
                <a:cs typeface="Calibri"/>
              </a:rPr>
              <a:t>5*(4*(3*2))= 5*(4*6)=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5*24=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2304" y="5254776"/>
            <a:ext cx="765096" cy="3481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00" dirty="0">
                <a:latin typeface="Calibri"/>
                <a:cs typeface="Calibri"/>
              </a:rPr>
              <a:t>120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A84FBD-C2DA-417C-ABBC-E0C7B6014E8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5516F242-EEB1-4CB3-961A-2DF51A94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F63BE18-6F80-4ABB-AB2A-48FE651D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D80-E997-418C-9758-4BE32FE4320C}" type="datetime1">
              <a:rPr lang="en-US" smtClean="0"/>
              <a:t>10/21/2022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70389D-5965-9004-2520-5EC33762A908}"/>
              </a:ext>
            </a:extLst>
          </p:cNvPr>
          <p:cNvSpPr txBox="1"/>
          <p:nvPr/>
        </p:nvSpPr>
        <p:spPr>
          <a:xfrm>
            <a:off x="237416" y="1439201"/>
            <a:ext cx="470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recur_factorial</a:t>
            </a:r>
            <a:r>
              <a:rPr lang="en-US" dirty="0"/>
              <a:t>(n):</a:t>
            </a:r>
          </a:p>
          <a:p>
            <a:r>
              <a:rPr lang="en-US" dirty="0"/>
              <a:t>   if n == 1:</a:t>
            </a:r>
          </a:p>
          <a:p>
            <a:r>
              <a:rPr lang="en-US" dirty="0"/>
              <a:t>       return n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 return n*</a:t>
            </a:r>
            <a:r>
              <a:rPr lang="en-US" dirty="0" err="1"/>
              <a:t>recur_factorial</a:t>
            </a:r>
            <a:r>
              <a:rPr lang="en-US" dirty="0"/>
              <a:t>(n-1)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FC7D57-D92E-8724-1F04-D618060E169E}"/>
              </a:ext>
            </a:extLst>
          </p:cNvPr>
          <p:cNvSpPr txBox="1"/>
          <p:nvPr/>
        </p:nvSpPr>
        <p:spPr>
          <a:xfrm>
            <a:off x="379581" y="2897336"/>
            <a:ext cx="4623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int(input("Enter the number: "))</a:t>
            </a:r>
          </a:p>
          <a:p>
            <a:endParaRPr lang="en-US" dirty="0"/>
          </a:p>
          <a:p>
            <a:r>
              <a:rPr lang="en-US" dirty="0"/>
              <a:t># check if the number is negative</a:t>
            </a:r>
          </a:p>
          <a:p>
            <a:r>
              <a:rPr lang="en-US" dirty="0"/>
              <a:t>if num &lt; 0:</a:t>
            </a:r>
          </a:p>
          <a:p>
            <a:r>
              <a:rPr lang="en-US" dirty="0"/>
              <a:t>   print("Sorry, factorial does not exist for negative numbers")</a:t>
            </a:r>
          </a:p>
          <a:p>
            <a:r>
              <a:rPr lang="en-US" dirty="0" err="1"/>
              <a:t>elif</a:t>
            </a:r>
            <a:r>
              <a:rPr lang="en-US" dirty="0"/>
              <a:t> num == 0:</a:t>
            </a:r>
          </a:p>
          <a:p>
            <a:r>
              <a:rPr lang="en-US" dirty="0"/>
              <a:t>   print("The factorial of 0 is 1")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print("The factorial of", num, "is", </a:t>
            </a:r>
            <a:r>
              <a:rPr lang="en-US" dirty="0" err="1"/>
              <a:t>recur_factorial</a:t>
            </a:r>
            <a:r>
              <a:rPr lang="en-US" dirty="0"/>
              <a:t>(num))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081511" y="6464680"/>
            <a:ext cx="2063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930"/>
              </a:lnSpc>
            </a:pPr>
            <a:fld id="{81D60167-4931-47E6-BA6A-407CBD079E47}" type="slidenum">
              <a:rPr lang="en-IN" smtClean="0"/>
              <a:pPr marL="19050">
                <a:lnSpc>
                  <a:spcPts val="93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63669"/>
            <a:ext cx="8915399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800" b="1" spc="-30" dirty="0">
                <a:latin typeface="+mn-lt"/>
              </a:rPr>
              <a:t>Factorial </a:t>
            </a:r>
            <a:r>
              <a:rPr sz="2800" b="1" spc="-8" dirty="0">
                <a:latin typeface="+mn-lt"/>
              </a:rPr>
              <a:t>of an </a:t>
            </a:r>
            <a:r>
              <a:rPr sz="2800" b="1" spc="-26" dirty="0">
                <a:latin typeface="+mn-lt"/>
              </a:rPr>
              <a:t>integer </a:t>
            </a:r>
            <a:r>
              <a:rPr sz="2800" b="1" spc="-23" dirty="0">
                <a:latin typeface="+mn-lt"/>
              </a:rPr>
              <a:t>number </a:t>
            </a:r>
            <a:r>
              <a:rPr sz="2800" b="1" spc="-15" dirty="0">
                <a:latin typeface="+mn-lt"/>
              </a:rPr>
              <a:t>using </a:t>
            </a:r>
            <a:r>
              <a:rPr sz="2800" b="1" spc="-34" dirty="0">
                <a:latin typeface="+mn-lt"/>
              </a:rPr>
              <a:t>recursive</a:t>
            </a:r>
            <a:r>
              <a:rPr sz="2800" b="1" spc="-274" dirty="0">
                <a:latin typeface="+mn-lt"/>
              </a:rPr>
              <a:t> </a:t>
            </a:r>
            <a:r>
              <a:rPr sz="2800" b="1" spc="-19" dirty="0">
                <a:latin typeface="+mn-lt"/>
              </a:rPr>
              <a:t>function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A84FBD-C2DA-417C-ABBC-E0C7B6014E8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400" dirty="0"/>
              <a:t>Introduction to Stack </a:t>
            </a:r>
            <a:endParaRPr kumimoji="0" lang="en-US" sz="3400" b="0" i="0" u="none" strike="noStrike" kern="1200" cap="none" spc="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>
            <a:extLst>
              <a:ext uri="{FF2B5EF4-FFF2-40B4-BE49-F238E27FC236}">
                <a16:creationId xmlns:a16="http://schemas.microsoft.com/office/drawing/2014/main" xmlns="" id="{5516F242-EEB1-4CB3-961A-2DF51A94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F63BE18-6F80-4ABB-AB2A-48FE651D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27E7-9CD7-4B67-9D57-49F2C11E5D5F}" type="datetime1">
              <a:rPr lang="en-US" smtClean="0"/>
              <a:t>10/21/2022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70389D-5965-9004-2520-5EC33762A908}"/>
              </a:ext>
            </a:extLst>
          </p:cNvPr>
          <p:cNvSpPr txBox="1"/>
          <p:nvPr/>
        </p:nvSpPr>
        <p:spPr>
          <a:xfrm>
            <a:off x="237416" y="1439201"/>
            <a:ext cx="470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recur_factorial</a:t>
            </a:r>
            <a:r>
              <a:rPr lang="en-US" dirty="0"/>
              <a:t>(n):</a:t>
            </a:r>
          </a:p>
          <a:p>
            <a:r>
              <a:rPr lang="en-US" dirty="0"/>
              <a:t>   if n == 1:</a:t>
            </a:r>
          </a:p>
          <a:p>
            <a:r>
              <a:rPr lang="en-US" dirty="0"/>
              <a:t>       return n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 return n*</a:t>
            </a:r>
            <a:r>
              <a:rPr lang="en-US" dirty="0" err="1"/>
              <a:t>recur_factorial</a:t>
            </a:r>
            <a:r>
              <a:rPr lang="en-US" dirty="0"/>
              <a:t>(n-1)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1FC7D57-D92E-8724-1F04-D618060E169E}"/>
              </a:ext>
            </a:extLst>
          </p:cNvPr>
          <p:cNvSpPr txBox="1"/>
          <p:nvPr/>
        </p:nvSpPr>
        <p:spPr>
          <a:xfrm>
            <a:off x="327831" y="3007182"/>
            <a:ext cx="4623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int(input("Enter the number: "))</a:t>
            </a:r>
          </a:p>
          <a:p>
            <a:endParaRPr lang="en-US" dirty="0"/>
          </a:p>
          <a:p>
            <a:r>
              <a:rPr lang="en-US" dirty="0"/>
              <a:t># check if the number is negative</a:t>
            </a:r>
          </a:p>
          <a:p>
            <a:r>
              <a:rPr lang="en-US" dirty="0"/>
              <a:t>if num &lt; 0:</a:t>
            </a:r>
          </a:p>
          <a:p>
            <a:r>
              <a:rPr lang="en-US" dirty="0"/>
              <a:t>   print("Sorry, factorial does not exist for negative numbers")</a:t>
            </a:r>
          </a:p>
          <a:p>
            <a:r>
              <a:rPr lang="en-US" dirty="0" err="1"/>
              <a:t>elif</a:t>
            </a:r>
            <a:r>
              <a:rPr lang="en-US" dirty="0"/>
              <a:t> num == 0:</a:t>
            </a:r>
          </a:p>
          <a:p>
            <a:r>
              <a:rPr lang="en-US" dirty="0"/>
              <a:t>   print("The factorial of 0 is 1")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print("The factorial of", num, "is", </a:t>
            </a:r>
            <a:r>
              <a:rPr lang="en-US" dirty="0" err="1"/>
              <a:t>recur_factorial</a:t>
            </a:r>
            <a:r>
              <a:rPr lang="en-US" dirty="0"/>
              <a:t>(num))</a:t>
            </a:r>
          </a:p>
        </p:txBody>
      </p:sp>
      <p:pic>
        <p:nvPicPr>
          <p:cNvPr id="1026" name="Picture 2" descr="c - How does return work exactly in Factorial? - Stack Overflow">
            <a:extLst>
              <a:ext uri="{FF2B5EF4-FFF2-40B4-BE49-F238E27FC236}">
                <a16:creationId xmlns:a16="http://schemas.microsoft.com/office/drawing/2014/main" xmlns="" id="{FA31B0D8-6B36-2107-183F-5C98470E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07071"/>
            <a:ext cx="4284330" cy="438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51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Program for Fibonacci numbers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2200" dirty="0"/>
              <a:t>The Fibonacci numbers are the numbers in the following integer sequence.</a:t>
            </a:r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0, 1, 1, 2, 3, 5, 8, 13, 21, 34, 55, 89, 144, ……..</a:t>
            </a:r>
          </a:p>
          <a:p>
            <a:pPr fontAlgn="base"/>
            <a:endParaRPr lang="en-US" sz="2200" dirty="0"/>
          </a:p>
          <a:p>
            <a:pPr fontAlgn="base"/>
            <a:r>
              <a:rPr lang="en-US" sz="2200" dirty="0"/>
              <a:t>In mathematical terms, the sequence </a:t>
            </a:r>
            <a:r>
              <a:rPr lang="en-US" sz="2200" dirty="0" err="1"/>
              <a:t>Fn</a:t>
            </a:r>
            <a:r>
              <a:rPr lang="en-US" sz="2200" dirty="0"/>
              <a:t> of Fibonacci numbers is defined by the recurrence relation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err="1"/>
              <a:t>Fn</a:t>
            </a:r>
            <a:r>
              <a:rPr lang="en-US" sz="2200" dirty="0"/>
              <a:t> = Fn-1 + Fn-2 with seed values F0 = 0 and F1 =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E965-F9D3-4394-B096-6BBCE82C22A1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AB48B87-7A5D-491A-A9DA-FC8F8392F7F4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3040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163"/>
            <a:ext cx="8534400" cy="573603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/>
              <a:t>def </a:t>
            </a:r>
            <a:r>
              <a:rPr lang="en-US" sz="2000" dirty="0" err="1"/>
              <a:t>fib_num</a:t>
            </a:r>
            <a:r>
              <a:rPr lang="en-US" sz="2000" dirty="0"/>
              <a:t>(n):</a:t>
            </a:r>
          </a:p>
          <a:p>
            <a:pPr marL="0" indent="0" fontAlgn="base">
              <a:buNone/>
            </a:pPr>
            <a:r>
              <a:rPr lang="en-US" sz="2000" dirty="0"/>
              <a:t>   if n&lt;=0:</a:t>
            </a:r>
          </a:p>
          <a:p>
            <a:pPr marL="0" indent="0" fontAlgn="base">
              <a:buNone/>
            </a:pPr>
            <a:r>
              <a:rPr lang="en-US" sz="2000" dirty="0"/>
              <a:t>      print("Fibonacci can't be computed")</a:t>
            </a:r>
          </a:p>
          <a:p>
            <a:pPr marL="0" indent="0" fontAlgn="base">
              <a:buNone/>
            </a:pPr>
            <a:r>
              <a:rPr lang="en-US" sz="2000" dirty="0"/>
              <a:t>   # First Fibonacci number</a:t>
            </a:r>
          </a:p>
          <a:p>
            <a:pPr marL="0" indent="0" fontAlgn="base">
              <a:buNone/>
            </a:pPr>
            <a:r>
              <a:rPr lang="en-US" sz="2000" dirty="0"/>
              <a:t>   </a:t>
            </a:r>
            <a:r>
              <a:rPr lang="en-US" sz="2000" dirty="0" err="1"/>
              <a:t>elif</a:t>
            </a:r>
            <a:r>
              <a:rPr lang="en-US" sz="2000" dirty="0"/>
              <a:t> n==1:</a:t>
            </a:r>
          </a:p>
          <a:p>
            <a:pPr marL="0" indent="0" fontAlgn="base">
              <a:buNone/>
            </a:pPr>
            <a:r>
              <a:rPr lang="en-US" sz="2000" dirty="0"/>
              <a:t>      return 0</a:t>
            </a:r>
          </a:p>
          <a:p>
            <a:pPr marL="0" indent="0" fontAlgn="base">
              <a:buNone/>
            </a:pPr>
            <a:r>
              <a:rPr lang="en-US" sz="2000" dirty="0"/>
              <a:t>   # Second Fibonacci number</a:t>
            </a:r>
          </a:p>
          <a:p>
            <a:pPr marL="0" indent="0" fontAlgn="base">
              <a:buNone/>
            </a:pPr>
            <a:r>
              <a:rPr lang="en-US" sz="2000" dirty="0"/>
              <a:t>   </a:t>
            </a:r>
            <a:r>
              <a:rPr lang="en-US" sz="2000" dirty="0" err="1"/>
              <a:t>elif</a:t>
            </a:r>
            <a:r>
              <a:rPr lang="en-US" sz="2000" dirty="0"/>
              <a:t> n==2:</a:t>
            </a:r>
          </a:p>
          <a:p>
            <a:pPr marL="0" indent="0" fontAlgn="base">
              <a:buNone/>
            </a:pPr>
            <a:r>
              <a:rPr lang="en-US" sz="2000" dirty="0"/>
              <a:t>      return 1</a:t>
            </a:r>
          </a:p>
          <a:p>
            <a:pPr marL="0" indent="0" fontAlgn="base">
              <a:buNone/>
            </a:pPr>
            <a:r>
              <a:rPr lang="en-US" sz="2000" dirty="0"/>
              <a:t>   else:</a:t>
            </a:r>
          </a:p>
          <a:p>
            <a:pPr marL="0" indent="0" fontAlgn="base">
              <a:buNone/>
            </a:pPr>
            <a:r>
              <a:rPr lang="en-US" sz="2000" dirty="0"/>
              <a:t>      return </a:t>
            </a:r>
            <a:r>
              <a:rPr lang="en-US" sz="2000" dirty="0" err="1"/>
              <a:t>fib_num</a:t>
            </a:r>
            <a:r>
              <a:rPr lang="en-US" sz="2000" dirty="0"/>
              <a:t>(n-1)+</a:t>
            </a:r>
            <a:r>
              <a:rPr lang="en-US" sz="2000" dirty="0" err="1"/>
              <a:t>fib_num</a:t>
            </a:r>
            <a:r>
              <a:rPr lang="en-US" sz="2000" dirty="0"/>
              <a:t>(n-2)</a:t>
            </a:r>
          </a:p>
          <a:p>
            <a:pPr marL="0" indent="0" fontAlgn="base">
              <a:buNone/>
            </a:pPr>
            <a:r>
              <a:rPr lang="en-US" sz="2000" dirty="0"/>
              <a:t>#input</a:t>
            </a:r>
          </a:p>
          <a:p>
            <a:pPr marL="0" indent="0" fontAlgn="base">
              <a:buNone/>
            </a:pPr>
            <a:r>
              <a:rPr lang="en-US" sz="2000" dirty="0"/>
              <a:t>n=int(input("Enter n: "))</a:t>
            </a:r>
          </a:p>
          <a:p>
            <a:pPr marL="0" indent="0" fontAlgn="base">
              <a:buNone/>
            </a:pPr>
            <a:r>
              <a:rPr lang="en-US" sz="2000" dirty="0"/>
              <a:t>print("{}</a:t>
            </a:r>
            <a:r>
              <a:rPr lang="en-US" sz="2000" dirty="0" err="1"/>
              <a:t>th</a:t>
            </a:r>
            <a:r>
              <a:rPr lang="en-US" sz="2000" dirty="0"/>
              <a:t> Fibonacci number is ".format(n),</a:t>
            </a:r>
            <a:r>
              <a:rPr lang="en-US" sz="2000" dirty="0" err="1"/>
              <a:t>fib_num</a:t>
            </a:r>
            <a:r>
              <a:rPr lang="en-US" sz="2000" dirty="0"/>
              <a:t>(n))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9AB1-B91E-4BE2-8D38-ABFCF976E604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1FD8B84-4B44-41F1-ADCA-6839F5B8B37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3500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Microsoft Office PowerPoint</Application>
  <PresentationFormat>On-screen Show (4:3)</PresentationFormat>
  <Paragraphs>298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Recursion</vt:lpstr>
      <vt:lpstr>Types of Recursions:  Recursion are mainly of two types depending on whether a function calls itself from within itself or more than one function call one another mutually. The first one is called direct recursion and another one is called indirect recursion.  fun() { ------------- ------------ ---------- fun() }</vt:lpstr>
      <vt:lpstr>Slide 3</vt:lpstr>
      <vt:lpstr>Recursion</vt:lpstr>
      <vt:lpstr> Calculate Factorial of the number using Recursion.</vt:lpstr>
      <vt:lpstr>Factorial of an integer number using recursive function</vt:lpstr>
      <vt:lpstr>Factorial of an integer number using recursive function</vt:lpstr>
      <vt:lpstr>Slide 8</vt:lpstr>
      <vt:lpstr>Slide 9</vt:lpstr>
      <vt:lpstr>Slide 10</vt:lpstr>
      <vt:lpstr>Recursion Pros and Cons</vt:lpstr>
      <vt:lpstr>Slide 12</vt:lpstr>
      <vt:lpstr>Slide 13</vt:lpstr>
      <vt:lpstr>Slide 14</vt:lpstr>
      <vt:lpstr>Tower of Hanoi Problem</vt:lpstr>
      <vt:lpstr>Tower of Hanoi Problem</vt:lpstr>
      <vt:lpstr>Tower of Hanoi Problem Illustration </vt:lpstr>
      <vt:lpstr>Tower of Hanoi Algorithm Concept</vt:lpstr>
      <vt:lpstr>A recursive algorithm for Tower of Hanoi can be driven as follows 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Personal</dc:creator>
  <cp:lastModifiedBy>Personal</cp:lastModifiedBy>
  <cp:revision>1</cp:revision>
  <dcterms:created xsi:type="dcterms:W3CDTF">2022-10-21T04:31:42Z</dcterms:created>
  <dcterms:modified xsi:type="dcterms:W3CDTF">2022-10-21T04:32:28Z</dcterms:modified>
</cp:coreProperties>
</file>