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docProps/custom.xml" ContentType="application/vnd.openxmlformats-officedocument.custom-properties+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comments/comment1.xml" ContentType="application/vnd.openxmlformats-officedocument.presentationml.comments+xml"/>
  <Override PartName="/ppt/notesSlides/notesSlide8.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ommentAuthors.xml" ContentType="application/vnd.openxmlformats-officedocument.presentationml.commentAuthors+xml"/>
  <Override PartName="/ppt/comments/comment2.xml" ContentType="application/vnd.openxmlformats-officedocument.presentationml.comments+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21"/>
  </p:notesMasterIdLst>
  <p:handoutMasterIdLst>
    <p:handoutMasterId r:id="rId122"/>
  </p:handoutMasterIdLst>
  <p:sldIdLst>
    <p:sldId id="1602" r:id="rId3"/>
    <p:sldId id="1603" r:id="rId4"/>
    <p:sldId id="1066" r:id="rId5"/>
    <p:sldId id="1070" r:id="rId6"/>
    <p:sldId id="303" r:id="rId7"/>
    <p:sldId id="402" r:id="rId8"/>
    <p:sldId id="304" r:id="rId9"/>
    <p:sldId id="1526" r:id="rId10"/>
    <p:sldId id="1527" r:id="rId11"/>
    <p:sldId id="1528" r:id="rId12"/>
    <p:sldId id="1529" r:id="rId13"/>
    <p:sldId id="1530" r:id="rId14"/>
    <p:sldId id="307" r:id="rId15"/>
    <p:sldId id="1071" r:id="rId16"/>
    <p:sldId id="308" r:id="rId17"/>
    <p:sldId id="403" r:id="rId18"/>
    <p:sldId id="359" r:id="rId19"/>
    <p:sldId id="398" r:id="rId20"/>
    <p:sldId id="438" r:id="rId21"/>
    <p:sldId id="439" r:id="rId22"/>
    <p:sldId id="276" r:id="rId23"/>
    <p:sldId id="440" r:id="rId24"/>
    <p:sldId id="370" r:id="rId25"/>
    <p:sldId id="1073" r:id="rId26"/>
    <p:sldId id="371" r:id="rId27"/>
    <p:sldId id="442" r:id="rId28"/>
    <p:sldId id="444" r:id="rId29"/>
    <p:sldId id="1531" r:id="rId30"/>
    <p:sldId id="1532" r:id="rId31"/>
    <p:sldId id="1533" r:id="rId32"/>
    <p:sldId id="1534" r:id="rId33"/>
    <p:sldId id="368" r:id="rId34"/>
    <p:sldId id="1543" r:id="rId35"/>
    <p:sldId id="1545" r:id="rId36"/>
    <p:sldId id="1546" r:id="rId37"/>
    <p:sldId id="1547" r:id="rId38"/>
    <p:sldId id="1548" r:id="rId39"/>
    <p:sldId id="1549" r:id="rId40"/>
    <p:sldId id="1550" r:id="rId41"/>
    <p:sldId id="1551" r:id="rId42"/>
    <p:sldId id="1553" r:id="rId43"/>
    <p:sldId id="1554" r:id="rId44"/>
    <p:sldId id="1555" r:id="rId45"/>
    <p:sldId id="1556" r:id="rId46"/>
    <p:sldId id="1557" r:id="rId47"/>
    <p:sldId id="1559" r:id="rId48"/>
    <p:sldId id="1567" r:id="rId49"/>
    <p:sldId id="1560" r:id="rId50"/>
    <p:sldId id="1561" r:id="rId51"/>
    <p:sldId id="1562" r:id="rId52"/>
    <p:sldId id="1568" r:id="rId53"/>
    <p:sldId id="1563" r:id="rId54"/>
    <p:sldId id="1564" r:id="rId55"/>
    <p:sldId id="1565" r:id="rId56"/>
    <p:sldId id="1566" r:id="rId57"/>
    <p:sldId id="1579" r:id="rId58"/>
    <p:sldId id="1580" r:id="rId59"/>
    <p:sldId id="1536" r:id="rId60"/>
    <p:sldId id="1569" r:id="rId61"/>
    <p:sldId id="1537" r:id="rId62"/>
    <p:sldId id="1570" r:id="rId63"/>
    <p:sldId id="1571" r:id="rId64"/>
    <p:sldId id="1572" r:id="rId65"/>
    <p:sldId id="1573" r:id="rId66"/>
    <p:sldId id="1538" r:id="rId67"/>
    <p:sldId id="1574" r:id="rId68"/>
    <p:sldId id="1575" r:id="rId69"/>
    <p:sldId id="1576" r:id="rId70"/>
    <p:sldId id="1577" r:id="rId71"/>
    <p:sldId id="1578" r:id="rId72"/>
    <p:sldId id="1581" r:id="rId73"/>
    <p:sldId id="1582" r:id="rId74"/>
    <p:sldId id="1584" r:id="rId75"/>
    <p:sldId id="1583" r:id="rId76"/>
    <p:sldId id="1585" r:id="rId77"/>
    <p:sldId id="1586" r:id="rId78"/>
    <p:sldId id="1590" r:id="rId79"/>
    <p:sldId id="1591" r:id="rId80"/>
    <p:sldId id="1592" r:id="rId81"/>
    <p:sldId id="1593" r:id="rId82"/>
    <p:sldId id="1594" r:id="rId83"/>
    <p:sldId id="1595" r:id="rId84"/>
    <p:sldId id="1596" r:id="rId85"/>
    <p:sldId id="1597" r:id="rId86"/>
    <p:sldId id="1598" r:id="rId87"/>
    <p:sldId id="1599" r:id="rId88"/>
    <p:sldId id="1600" r:id="rId89"/>
    <p:sldId id="377" r:id="rId90"/>
    <p:sldId id="419" r:id="rId91"/>
    <p:sldId id="1601" r:id="rId92"/>
    <p:sldId id="1109" r:id="rId93"/>
    <p:sldId id="420" r:id="rId94"/>
    <p:sldId id="1110" r:id="rId95"/>
    <p:sldId id="421" r:id="rId96"/>
    <p:sldId id="364" r:id="rId97"/>
    <p:sldId id="386" r:id="rId98"/>
    <p:sldId id="385" r:id="rId99"/>
    <p:sldId id="400" r:id="rId100"/>
    <p:sldId id="401" r:id="rId101"/>
    <p:sldId id="1111" r:id="rId102"/>
    <p:sldId id="1112" r:id="rId103"/>
    <p:sldId id="273" r:id="rId104"/>
    <p:sldId id="1218" r:id="rId105"/>
    <p:sldId id="1217" r:id="rId106"/>
    <p:sldId id="264" r:id="rId107"/>
    <p:sldId id="495" r:id="rId108"/>
    <p:sldId id="392" r:id="rId109"/>
    <p:sldId id="394" r:id="rId110"/>
    <p:sldId id="1068" r:id="rId111"/>
    <p:sldId id="274" r:id="rId112"/>
    <p:sldId id="1362" r:id="rId113"/>
    <p:sldId id="1363" r:id="rId114"/>
    <p:sldId id="1364" r:id="rId115"/>
    <p:sldId id="1365" r:id="rId116"/>
    <p:sldId id="267" r:id="rId117"/>
    <p:sldId id="1015" r:id="rId118"/>
    <p:sldId id="283" r:id="rId119"/>
    <p:sldId id="390" r:id="rId120"/>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46">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eeba  Kazim" initials="A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0BF7176-352F-4F98-BEA2-798AF6EE9B45}" styleName="Table_0">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Style>
        <a:tcBdr/>
        <a:fill>
          <a:solidFill>
            <a:srgbClr val="CFD7E7"/>
          </a:solidFill>
        </a:fill>
      </a:tcStyle>
    </a:band1H>
    <a:band2H>
      <a:tcStyle>
        <a:tcBdr/>
      </a:tcStyle>
    </a:band2H>
    <a:band1V>
      <a:tcStyle>
        <a:tcBdr/>
        <a:fill>
          <a:solidFill>
            <a:srgbClr val="CFD7E7"/>
          </a:solidFill>
        </a:fill>
      </a:tcStyle>
    </a:band1V>
    <a:band2V>
      <a:tcStyle>
        <a:tcBdr/>
      </a:tcStyle>
    </a:band2V>
    <a:lastCol>
      <a:tcTxStyle b="on">
        <a:font>
          <a:latin typeface="Calibri"/>
          <a:ea typeface="Calibri"/>
          <a:cs typeface="Calibri"/>
        </a:font>
        <a:schemeClr val="lt1"/>
      </a:tcTxStyle>
      <a:tcStyle>
        <a:tcBdr/>
        <a:fill>
          <a:solidFill>
            <a:schemeClr val="accent1"/>
          </a:solidFill>
        </a:fill>
      </a:tcStyle>
    </a:lastCol>
    <a:firstCol>
      <a:tcTxStyle b="on">
        <a:font>
          <a:latin typeface="Calibri"/>
          <a:ea typeface="Calibri"/>
          <a:cs typeface="Calibri"/>
        </a:font>
        <a:schemeClr val="lt1"/>
      </a:tcTxStyle>
      <a:tcStyle>
        <a:tcBdr/>
        <a:fill>
          <a:solidFill>
            <a:schemeClr val="accent1"/>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09"/>
    <p:restoredTop sz="94660"/>
  </p:normalViewPr>
  <p:slideViewPr>
    <p:cSldViewPr showGuides="1">
      <p:cViewPr varScale="1">
        <p:scale>
          <a:sx n="69" d="100"/>
          <a:sy n="69" d="100"/>
        </p:scale>
        <p:origin x="-1116" y="-90"/>
      </p:cViewPr>
      <p:guideLst>
        <p:guide orient="horz" pos="2146"/>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commentAuthors" Target="commentAuthor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21T10:38:25.341" idx="1">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1-10-21T10:38:25.341"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FBC4016-950F-459B-8F45-1B420165F871}" type="datetimeFigureOut">
              <a:rPr kumimoji="0" lang="en-US" sz="1200" b="0" i="0" u="none" strike="noStrike" kern="1200" cap="none" spc="0" normalizeH="0" baseline="0" noProof="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en-US" altLang="en-US" sz="1200" dirty="0">
                <a:latin typeface="Calibri" panose="020F0502020204030204" pitchFamily="34" charset="0"/>
              </a:rPr>
              <a:pPr lvl="0" algn="r" eaLnBrk="1" hangingPunct="1">
                <a:buNone/>
              </a:pPr>
              <a:t>‹#›</a:t>
            </a:fld>
            <a:endParaRPr lang="en-US" altLang="en-US" sz="1200" dirty="0">
              <a:latin typeface="Calibri" panose="020F0502020204030204" pitchFamily="34" charset="0"/>
            </a:endParaRPr>
          </a:p>
        </p:txBody>
      </p:sp>
    </p:spTree>
    <p:extLst>
      <p:ext uri="{BB962C8B-B14F-4D97-AF65-F5344CB8AC3E}">
        <p14:creationId xmlns=""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26BA3AB-D218-4AA7-B5A8-E584B55E531E}" type="datetimeFigureOut">
              <a:rPr kumimoji="0" lang="en-US" sz="1200" b="0" i="0" u="none" strike="noStrike" kern="1200" cap="none" spc="0" normalizeH="0" baseline="0" noProof="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en-US" altLang="en-US" sz="1200" dirty="0">
                <a:latin typeface="Calibri" panose="020F0502020204030204" pitchFamily="34" charset="0"/>
              </a:rPr>
              <a:pPr lvl="0" algn="r" eaLnBrk="1" hangingPunct="1">
                <a:buNone/>
              </a:pPr>
              <a:t>‹#›</a:t>
            </a:fld>
            <a:endParaRPr lang="en-US"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a:solidFill>
              <a:srgbClr val="000000">
                <a:alpha val="100000"/>
              </a:srgbClr>
            </a:solidFill>
            <a:miter lim="800000"/>
          </a:ln>
        </p:spPr>
      </p:sp>
      <p:sp>
        <p:nvSpPr>
          <p:cNvPr id="11267" name="Notes Placeholder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en-US" altLang="en-US" dirty="0"/>
          </a:p>
        </p:txBody>
      </p:sp>
      <p:sp>
        <p:nvSpPr>
          <p:cNvPr id="1126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en-US" dirty="0">
                <a:cs typeface="Arial" panose="020B0604020202020204" pitchFamily="34" charset="0"/>
              </a:rPr>
              <a:pPr lvl="0" algn="r" eaLnBrk="1" hangingPunct="1">
                <a:spcBef>
                  <a:spcPct val="0"/>
                </a:spcBef>
              </a:pPr>
              <a:t>5</a:t>
            </a:fld>
            <a:endParaRPr lang="en-US" altLang="en-US" dirty="0">
              <a:ea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a:solidFill>
              <a:srgbClr val="000000">
                <a:alpha val="100000"/>
              </a:srgbClr>
            </a:solidFill>
            <a:miter lim="800000"/>
          </a:ln>
        </p:spPr>
      </p:sp>
      <p:sp>
        <p:nvSpPr>
          <p:cNvPr id="13315" name="Notes Placeholder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en-US" altLang="en-US" dirty="0"/>
          </a:p>
        </p:txBody>
      </p:sp>
      <p:sp>
        <p:nvSpPr>
          <p:cNvPr id="1331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en-US" dirty="0">
                <a:cs typeface="Arial" panose="020B0604020202020204" pitchFamily="34" charset="0"/>
              </a:rPr>
              <a:pPr lvl="0" algn="r" eaLnBrk="1" hangingPunct="1">
                <a:spcBef>
                  <a:spcPct val="0"/>
                </a:spcBef>
              </a:pPr>
              <a:t>6</a:t>
            </a:fld>
            <a:endParaRPr lang="en-US" altLang="en-US" dirty="0">
              <a:ea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4" name="Google Shape;104;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4" name="Google Shape;104;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37A2612-5391-4E21-AB5D-876F0F693925}"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DR.RITESH RASTOGI      ACSE-0301 and DS               Unit -3</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pPr lvl="0" eaLnBrk="1" hangingPunct="1">
                <a:buNone/>
              </a:pPr>
              <a:t>‹#›</a:t>
            </a:fld>
            <a:endParaRPr lang="en-US"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A783F14-3095-4BFC-A3AB-18FAFD667346}"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DR.RITESH RASTOGI      ACSE-0301 and DS               Unit -3</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pPr lvl="0" eaLnBrk="1" hangingPunct="1">
                <a:buNone/>
              </a:pPr>
              <a:t>‹#›</a:t>
            </a:fld>
            <a:endParaRPr lang="en-US"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81A015B-19E5-4ACB-82E6-DDD53B39BF76}"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DR.RITESH RASTOGI      ACSE-0301 and DS               Unit -3</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pPr lvl="0" eaLnBrk="1" hangingPunct="1">
                <a:buNone/>
              </a:pPr>
              <a:t>‹#›</a:t>
            </a:fld>
            <a:endParaRPr lang="en-US"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6B168B8-D9CE-4DF8-BD29-DADBC6426FA0}"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DR.RITESH RASTOGI      ACSE-0301 and DS               Unit -3</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pPr lvl="0" eaLnBrk="1" hangingPunct="1">
                <a:buNone/>
              </a:pPr>
              <a:t>‹#›</a:t>
            </a:fld>
            <a:endParaRPr lang="en-US"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CFABB9C-B0F0-4BBF-B6F5-354FF2CD022D}"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DR.RITESH RASTOGI      ACSE-0301 and DS               Unit -3</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pPr lvl="0" eaLnBrk="1" hangingPunct="1">
                <a:buNone/>
              </a:pPr>
              <a:t>‹#›</a:t>
            </a:fld>
            <a:endParaRPr lang="en-US" alt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71C3AF6-C09A-4379-8C9D-76393E54214C}"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DR.RITESH RASTOGI      ACSE-0301 and DS               Unit -3</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pPr lvl="0" eaLnBrk="1" hangingPunct="1">
                <a:buNone/>
              </a:pPr>
              <a:t>‹#›</a:t>
            </a:fld>
            <a:endParaRPr lang="en-US" altLang="en-US"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EC7359B-9087-45A7-B764-3106D390E699}"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DR.RITESH RASTOGI      ACSE-0301 and DS               Unit -3</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en-US" dirty="0"/>
              <a:pPr lvl="0" eaLnBrk="1" hangingPunct="1">
                <a:buNone/>
              </a:pPr>
              <a:t>‹#›</a:t>
            </a:fld>
            <a:endParaRPr lang="en-US" altLang="en-US"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BBD7BA8-88D6-4C92-BFF7-4798BC56B2F5}"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DR.RITESH RASTOGI      ACSE-0301 and DS               Unit -3</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altLang="en-US" dirty="0"/>
              <a:pPr lvl="0" eaLnBrk="1" hangingPunct="1">
                <a:buNone/>
              </a:pPr>
              <a:t>‹#›</a:t>
            </a:fld>
            <a:endParaRPr lang="en-US" altLang="en-US"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C75C8D3-4572-42D3-8C47-BF2DF9A09D40}"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DR.RITESH RASTOGI      ACSE-0301 and DS               Unit -3</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altLang="en-US" dirty="0"/>
              <a:pPr lvl="0" eaLnBrk="1" hangingPunct="1">
                <a:buNone/>
              </a:pPr>
              <a:t>‹#›</a:t>
            </a:fld>
            <a:endParaRPr lang="en-US" altLang="en-US"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3E3590F-563B-46DF-B57E-E06A4990346B}"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DR.RITESH RASTOGI      ACSE-0301 and DS               Unit -3</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altLang="en-US" dirty="0"/>
              <a:pPr lvl="0" eaLnBrk="1" hangingPunct="1">
                <a:buNone/>
              </a:pPr>
              <a:t>‹#›</a:t>
            </a:fld>
            <a:endParaRPr lang="en-US" altLang="en-US"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2F1B225-6AC9-4E67-A5F6-5A6A6883C247}"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DR.RITESH RASTOGI      ACSE-0301 and DS               Unit -3</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en-US" dirty="0"/>
              <a:pPr lvl="0" eaLnBrk="1" hangingPunct="1">
                <a:buNone/>
              </a:pPr>
              <a:t>‹#›</a:t>
            </a:fld>
            <a:endParaRPr lang="en-US"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7990B19-8E87-4B18-B81B-2EA2D4395F01}"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DR.RITESH RASTOGI      ACSE-0301 and DS               Unit -3</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pPr lvl="0" eaLnBrk="1" hangingPunct="1">
                <a:buNone/>
              </a:pPr>
              <a:t>‹#›</a:t>
            </a:fld>
            <a:endParaRPr lang="en-US" alt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DE2C97B-4CD9-4F6D-99B2-EC68CB449048}"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DR.RITESH RASTOGI      ACSE-0301 and DS               Unit -3</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en-US" dirty="0"/>
              <a:pPr lvl="0" eaLnBrk="1" hangingPunct="1">
                <a:buNone/>
              </a:pPr>
              <a:t>‹#›</a:t>
            </a:fld>
            <a:endParaRPr lang="en-US" altLang="en-US"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5759900-920D-4761-B504-465FCCB429A1}"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DR.RITESH RASTOGI      ACSE-0301 and DS               Unit -3</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pPr lvl="0" eaLnBrk="1" hangingPunct="1">
                <a:buNone/>
              </a:pPr>
              <a:t>‹#›</a:t>
            </a:fld>
            <a:endParaRPr lang="en-US" altLang="en-US"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A79EF0F-62E4-4642-85A2-5A9CA181FDD8}"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DR.RITESH RASTOGI      ACSE-0301 and DS               Unit -3</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pPr lvl="0" eaLnBrk="1" hangingPunct="1">
                <a:buNone/>
              </a:pPr>
              <a:t>‹#›</a:t>
            </a:fld>
            <a:endParaRPr lang="en-US" altLang="en-US"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1_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90" b="0" i="0">
                <a:solidFill>
                  <a:srgbClr val="270099"/>
                </a:solidFill>
                <a:latin typeface="Times New Roman" panose="02020603050405020304"/>
                <a:cs typeface="Times New Roman" panose="02020603050405020304"/>
              </a:defRPr>
            </a:lvl1pPr>
          </a:lstStyle>
          <a:p>
            <a:endParaRPr/>
          </a:p>
        </p:txBody>
      </p:sp>
      <p:sp>
        <p:nvSpPr>
          <p:cNvPr id="3" name="Holder 3"/>
          <p:cNvSpPr>
            <a:spLocks noGrp="1"/>
          </p:cNvSpPr>
          <p:nvPr>
            <p:ph sz="half" idx="2"/>
          </p:nvPr>
        </p:nvSpPr>
        <p:spPr>
          <a:xfrm>
            <a:off x="1033018" y="1618256"/>
            <a:ext cx="3166427" cy="307007"/>
          </a:xfrm>
          <a:prstGeom prst="rect">
            <a:avLst/>
          </a:prstGeom>
        </p:spPr>
        <p:txBody>
          <a:bodyPr lIns="0" tIns="0" rIns="0" bIns="0">
            <a:spAutoFit/>
          </a:bodyPr>
          <a:lstStyle>
            <a:lvl1pPr>
              <a:defRPr sz="1995" b="0" i="0">
                <a:solidFill>
                  <a:srgbClr val="00007F"/>
                </a:solidFill>
                <a:latin typeface="Times New Roman" panose="02020603050405020304"/>
                <a:cs typeface="Times New Roman" panose="02020603050405020304"/>
              </a:defRPr>
            </a:lvl1pPr>
          </a:lstStyle>
          <a:p>
            <a:endParaRPr/>
          </a:p>
        </p:txBody>
      </p:sp>
      <p:sp>
        <p:nvSpPr>
          <p:cNvPr id="4" name="Holder 4"/>
          <p:cNvSpPr>
            <a:spLocks noGrp="1"/>
          </p:cNvSpPr>
          <p:nvPr>
            <p:ph sz="half" idx="3"/>
          </p:nvPr>
        </p:nvSpPr>
        <p:spPr>
          <a:xfrm>
            <a:off x="4709160" y="1577340"/>
            <a:ext cx="3977640" cy="492443"/>
          </a:xfrm>
          <a:prstGeom prst="rect">
            <a:avLst/>
          </a:prstGeom>
        </p:spPr>
        <p:txBody>
          <a:bodyPr lIns="0" tIns="0" rIns="0" bIns="0">
            <a:spAutoFit/>
          </a:bodyPr>
          <a:lstStyle>
            <a:lvl1pPr>
              <a:defRPr/>
            </a:lvl1pPr>
          </a:lstStyle>
          <a:p>
            <a:endParaRPr/>
          </a:p>
        </p:txBody>
      </p:sp>
      <p:sp>
        <p:nvSpPr>
          <p:cNvPr id="7" name="Holder 5"/>
          <p:cNvSpPr>
            <a:spLocks noGrp="1"/>
          </p:cNvSpPr>
          <p:nvPr>
            <p:ph type="ftr" sz="quarter" idx="13"/>
          </p:nvPr>
        </p:nvSpPr>
        <p:spPr>
          <a:xfrm>
            <a:off x="3124200" y="6356350"/>
            <a:ext cx="2895600" cy="365125"/>
          </a:xfrm>
          <a:prstGeom prst="rect">
            <a:avLst/>
          </a:prstGeom>
        </p:spPr>
        <p:txBody>
          <a:bodyPr vert="horz" lIns="0" tIns="0" rIns="0" bIns="0" rtlCol="0" anchor="ctr"/>
          <a:lstStyle/>
          <a:p>
            <a:pPr algn="ctr" eaLnBrk="1" hangingPunct="1">
              <a:buNone/>
            </a:pPr>
            <a:r>
              <a:rPr lang="en-US" smtClean="0">
                <a:solidFill>
                  <a:srgbClr val="898989"/>
                </a:solidFill>
                <a:latin typeface="Calibri" panose="020F0502020204030204" pitchFamily="34" charset="0"/>
              </a:rPr>
              <a:t>DR.RITESH RASTOGI      ACSE-0301 and DS               Unit -3</a:t>
            </a:r>
            <a:endParaRPr lang="zh-CN" altLang="x-none" dirty="0">
              <a:solidFill>
                <a:srgbClr val="898989"/>
              </a:solidFill>
              <a:latin typeface="Calibri" panose="020F0502020204030204" pitchFamily="34" charset="0"/>
            </a:endParaRPr>
          </a:p>
        </p:txBody>
      </p:sp>
      <p:sp>
        <p:nvSpPr>
          <p:cNvPr id="8" name="Holder 6"/>
          <p:cNvSpPr>
            <a:spLocks noGrp="1"/>
          </p:cNvSpPr>
          <p:nvPr>
            <p:ph type="dt" sz="half" idx="12"/>
          </p:nvPr>
        </p:nvSpPr>
        <p:spPr>
          <a:xfrm>
            <a:off x="457200" y="6356350"/>
            <a:ext cx="2133600" cy="365125"/>
          </a:xfrm>
          <a:prstGeom prst="rect">
            <a:avLst/>
          </a:prstGeom>
        </p:spPr>
        <p:txBody>
          <a:bodyPr vert="horz" lIns="0" tIns="0" rIns="0" bIns="0" rtlCol="0" anchor="ctr"/>
          <a:lstStyle>
            <a:lvl1pPr algn="l">
              <a:defRPr smtClean="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EFF3B98E-F3B2-4E16-94A0-6C13C7BB0193}"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Holder 7"/>
          <p:cNvSpPr>
            <a:spLocks noGrp="1"/>
          </p:cNvSpPr>
          <p:nvPr>
            <p:ph type="sldNum" sz="quarter" idx="4"/>
          </p:nvPr>
        </p:nvSpPr>
        <p:spPr>
          <a:xfrm>
            <a:off x="6553200" y="6356350"/>
            <a:ext cx="2133600" cy="365125"/>
          </a:xfrm>
          <a:prstGeom prst="rect">
            <a:avLst/>
          </a:prstGeom>
        </p:spPr>
        <p:txBody>
          <a:bodyPr vert="horz" wrap="square" lIns="0" tIns="0" rIns="0" bIns="0" numCol="1" anchor="ctr" anchorCtr="0" compatLnSpc="1"/>
          <a:lstStyle/>
          <a:p>
            <a:pPr algn="r" eaLnBrk="1" hangingPunct="1">
              <a:buNone/>
            </a:pPr>
            <a:fld id="{9A0DB2DC-4C9A-4742-B13C-FB6460FD3503}" type="slidenum">
              <a:rPr lang="zh-CN" altLang="x-none" dirty="0">
                <a:latin typeface="Calibri" panose="020F0502020204030204" pitchFamily="34" charset="0"/>
              </a:rPr>
              <a:pPr algn="r" eaLnBrk="1" hangingPunct="1">
                <a:buNone/>
              </a:pPr>
              <a:t>‹#›</a:t>
            </a:fld>
            <a:endParaRPr lang="zh-CN" altLang="x-none"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551338-692C-4E38-BD85-DB52E49F2DD4}"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DR.RITESH RASTOGI      ACSE-0301 and DS               Unit -3</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pPr lvl="0" eaLnBrk="1" hangingPunct="1">
                <a:buNone/>
              </a:pPr>
              <a:t>‹#›</a:t>
            </a:fld>
            <a:endParaRPr lang="en-US"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3F093D-407B-464D-B990-E5D00EEF4364}"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DR.RITESH RASTOGI      ACSE-0301 and DS               Unit -3</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en-US" dirty="0"/>
              <a:pPr lvl="0" eaLnBrk="1" hangingPunct="1">
                <a:buNone/>
              </a:pPr>
              <a:t>‹#›</a:t>
            </a:fld>
            <a:endParaRPr lang="en-US"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A21A22E-0793-4D13-B73B-50DD7739CCAE}"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DR.RITESH RASTOGI      ACSE-0301 and DS               Unit -3</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altLang="en-US" dirty="0"/>
              <a:pPr lvl="0" eaLnBrk="1" hangingPunct="1">
                <a:buNone/>
              </a:pPr>
              <a:t>‹#›</a:t>
            </a:fld>
            <a:endParaRPr lang="en-US"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1147180-BFCB-4E86-9B8A-DE8AE42ACC7C}"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DR.RITESH RASTOGI      ACSE-0301 and DS               Unit -3</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altLang="en-US" dirty="0"/>
              <a:pPr lvl="0" eaLnBrk="1" hangingPunct="1">
                <a:buNone/>
              </a:pPr>
              <a:t>‹#›</a:t>
            </a:fld>
            <a:endParaRPr lang="en-US"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B3260A5-A3B4-4988-B282-7CFCBA25BD54}"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DR.RITESH RASTOGI      ACSE-0301 and DS               Unit -3</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altLang="en-US" dirty="0"/>
              <a:pPr lvl="0" eaLnBrk="1" hangingPunct="1">
                <a:buNone/>
              </a:pPr>
              <a:t>‹#›</a:t>
            </a:fld>
            <a:endParaRPr lang="en-US"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A0BBF35-5E17-43D9-AF75-901B3F8A0635}"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DR.RITESH RASTOGI      ACSE-0301 and DS               Unit -3</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en-US" dirty="0"/>
              <a:pPr lvl="0" eaLnBrk="1" hangingPunct="1">
                <a:buNone/>
              </a:pPr>
              <a:t>‹#›</a:t>
            </a:fld>
            <a:endParaRPr lang="en-US"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5DC92EF-89D6-485F-A3B8-0ACC67508BA5}"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DR.RITESH RASTOGI      ACSE-0301 and DS               Unit -3</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en-US" dirty="0"/>
              <a:pPr lvl="0" eaLnBrk="1" hangingPunct="1">
                <a:buNone/>
              </a:pPr>
              <a:t>‹#›</a:t>
            </a:fld>
            <a:endParaRPr lang="en-US"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en-US" dirty="0"/>
              <a:t>Click to edit Master title style</a:t>
            </a:r>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941CC507-7B7C-4AA2-8D01-890BE8BB3510}"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DR.RITESH RASTOGI      ACSE-0301 and DS               Unit -3</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pPr lvl="0" eaLnBrk="1" hangingPunct="1">
              <a:buNone/>
            </a:pPr>
            <a:fld id="{9A0DB2DC-4C9A-4742-B13C-FB6460FD3503}" type="slidenum">
              <a:rPr lang="en-US" altLang="en-US" dirty="0"/>
              <a:pPr lvl="0" eaLnBrk="1" hangingPunct="1">
                <a:buNone/>
              </a:pPr>
              <a:t>‹#›</a:t>
            </a:fld>
            <a:endParaRPr lang="en-US" altLang="en-US" dirty="0">
              <a:latin typeface="Arial" panose="020B0604020202020204" pitchFamily="34" charset="0"/>
            </a:endParaRPr>
          </a:p>
        </p:txBody>
      </p:sp>
      <p:sp>
        <p:nvSpPr>
          <p:cNvPr id="2" name="Rectangles 1"/>
          <p:cNvSpPr/>
          <p:nvPr userDrawn="1"/>
        </p:nvSpPr>
        <p:spPr>
          <a:xfrm>
            <a:off x="107315" y="83820"/>
            <a:ext cx="1130935" cy="644525"/>
          </a:xfrm>
          <a:prstGeom prst="rect">
            <a:avLst/>
          </a:prstGeom>
          <a:blipFill rotWithShape="1">
            <a:blip r:embed="rId1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2"/>
          <p:cNvSpPr txBox="1"/>
          <p:nvPr userDrawn="1"/>
        </p:nvSpPr>
        <p:spPr>
          <a:xfrm>
            <a:off x="8806815" y="4307205"/>
            <a:ext cx="309880" cy="368300"/>
          </a:xfrm>
          <a:prstGeom prst="rect">
            <a:avLst/>
          </a:prstGeom>
          <a:noFill/>
        </p:spPr>
        <p:txBody>
          <a:bodyPr wrap="none" rtlCol="0">
            <a:spAutoFit/>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en-US" dirty="0"/>
              <a:t>Click to edit Master title style</a:t>
            </a:r>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FF30256-89CD-47B4-B0A5-33B05752D51D}"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DR.RITESH RASTOGI      ACSE-0301 and DS               Unit -3</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pPr lvl="0" eaLnBrk="1" hangingPunct="1">
              <a:buNone/>
            </a:pPr>
            <a:fld id="{9A0DB2DC-4C9A-4742-B13C-FB6460FD3503}" type="slidenum">
              <a:rPr lang="en-US" altLang="en-US" dirty="0"/>
              <a:pPr lvl="0" eaLnBrk="1" hangingPunct="1">
                <a:buNone/>
              </a:pPr>
              <a:t>‹#›</a:t>
            </a:fld>
            <a:endParaRPr lang="en-US" altLang="en-US" dirty="0">
              <a:latin typeface="Arial" panose="020B0604020202020204" pitchFamily="34" charset="0"/>
            </a:endParaRPr>
          </a:p>
        </p:txBody>
      </p:sp>
      <p:sp>
        <p:nvSpPr>
          <p:cNvPr id="2" name="Rectangles 1"/>
          <p:cNvSpPr/>
          <p:nvPr userDrawn="1"/>
        </p:nvSpPr>
        <p:spPr>
          <a:xfrm>
            <a:off x="107315" y="83820"/>
            <a:ext cx="1130935" cy="644525"/>
          </a:xfrm>
          <a:prstGeom prst="rect">
            <a:avLst/>
          </a:prstGeom>
          <a:blipFill rotWithShape="1">
            <a:blip r:embed="rId1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2"/>
          <p:cNvSpPr txBox="1"/>
          <p:nvPr userDrawn="1"/>
        </p:nvSpPr>
        <p:spPr>
          <a:xfrm>
            <a:off x="8806815" y="4307205"/>
            <a:ext cx="309880" cy="368300"/>
          </a:xfrm>
          <a:prstGeom prst="rect">
            <a:avLst/>
          </a:prstGeom>
          <a:noFill/>
        </p:spPr>
        <p:txBody>
          <a:bodyPr wrap="none" rtlCol="0">
            <a:spAutoFit/>
          </a:bodyPr>
          <a:lstStyle/>
          <a:p>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hyperlink" Target="https://www.tutorialspoint.com/using-list-as-stack-and-queues-in-python"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s://www.tutorialspoint.com/using-list-as-stack-and-queues-in-python"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hyperlink" Target="http://www.aktuonline.com/papers/btech-cs-3-sem-data-structures-rcs-305-2018-19.html" TargetMode="External"/><Relationship Id="rId7" Type="http://schemas.openxmlformats.org/officeDocument/2006/relationships/hyperlink" Target="https://firstranker.com/fr/frdA290120A1345373/download-aktu-b-tech-3rd-sem-2018-2019-data-structures-rcs-305-question-paper" TargetMode="External"/><Relationship Id="rId2" Type="http://schemas.openxmlformats.org/officeDocument/2006/relationships/hyperlink" Target="http://www.aktuonline.com/papers/btech-cs-3-sem-data-structures-kcs301-2020.html" TargetMode="External"/><Relationship Id="rId1" Type="http://schemas.openxmlformats.org/officeDocument/2006/relationships/slideLayout" Target="../slideLayouts/slideLayout2.xml"/><Relationship Id="rId6" Type="http://schemas.openxmlformats.org/officeDocument/2006/relationships/hyperlink" Target="https://www.aktuonline.com/papers/btech-cs-3-sem-data-structures-kcs301-2020.html" TargetMode="External"/><Relationship Id="rId5" Type="http://schemas.openxmlformats.org/officeDocument/2006/relationships/hyperlink" Target="http://www.aktuonline.com/papers/btech-cs-3-sem-data-structures-using-c-ncs-301-2016-17.html" TargetMode="External"/><Relationship Id="rId4" Type="http://schemas.openxmlformats.org/officeDocument/2006/relationships/hyperlink" Target="http://www.aktuonline.com/papers/btech-cs-3-sem-data-structures-rcs-305-2017-18.html" TargetMode="External"/></Relationships>
</file>

<file path=ppt/slides/_rels/slide1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V_ZNKu_pUPQ" TargetMode="External"/><Relationship Id="rId2" Type="http://schemas.openxmlformats.org/officeDocument/2006/relationships/hyperlink" Target="https://www.youtube.com/watch?v=6wXZ_m3Sb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1556656" y="1"/>
            <a:ext cx="7587343"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400"/>
              <a:buFont typeface="Calibri"/>
              <a:buNone/>
            </a:pPr>
            <a:r>
              <a:rPr lang="en-US" sz="2400" dirty="0">
                <a:solidFill>
                  <a:schemeClr val="dk1"/>
                </a:solidFill>
                <a:latin typeface="Calibri"/>
                <a:ea typeface="Calibri"/>
                <a:cs typeface="Calibri"/>
                <a:sym typeface="Calibri"/>
              </a:rPr>
              <a:t>Noida Institute of Engineering and Technology, Greater Noida</a:t>
            </a:r>
            <a:endParaRPr sz="2400" dirty="0"/>
          </a:p>
        </p:txBody>
      </p:sp>
      <p:sp>
        <p:nvSpPr>
          <p:cNvPr id="90" name="Google Shape;90;p1"/>
          <p:cNvSpPr txBox="1">
            <a:spLocks noGrp="1"/>
          </p:cNvSpPr>
          <p:nvPr>
            <p:ph type="subTitle" idx="1"/>
          </p:nvPr>
        </p:nvSpPr>
        <p:spPr>
          <a:xfrm>
            <a:off x="928255" y="1052951"/>
            <a:ext cx="7523017" cy="720436"/>
          </a:xfrm>
          <a:prstGeom prst="rect">
            <a:avLst/>
          </a:prstGeom>
          <a:solidFill>
            <a:schemeClr val="accent2">
              <a:lumMod val="40000"/>
              <a:lumOff val="60000"/>
            </a:schemeClr>
          </a:solidFill>
          <a:ln w="25400" cap="flat" cmpd="sng">
            <a:solidFill>
              <a:schemeClr val="accent5"/>
            </a:solidFill>
            <a:prstDash val="solid"/>
            <a:round/>
            <a:headEnd type="none" w="sm" len="sm"/>
            <a:tailEnd type="none" w="sm" len="sm"/>
          </a:ln>
        </p:spPr>
        <p:txBody>
          <a:bodyPr spcFirstLastPara="1" wrap="square" lIns="91425" tIns="45700" rIns="91425" bIns="45700" anchor="t" anchorCtr="0">
            <a:normAutofit fontScale="70000" lnSpcReduction="20000"/>
          </a:bodyPr>
          <a:lstStyle/>
          <a:p>
            <a:pPr marL="0" lvl="0" indent="0" algn="ctr" rtl="0">
              <a:spcBef>
                <a:spcPts val="0"/>
              </a:spcBef>
              <a:spcAft>
                <a:spcPts val="0"/>
              </a:spcAft>
              <a:buClr>
                <a:schemeClr val="dk1"/>
              </a:buClr>
              <a:buSzPts val="3200"/>
              <a:buNone/>
            </a:pPr>
            <a:r>
              <a:rPr lang="en-US" b="1" dirty="0" smtClean="0">
                <a:solidFill>
                  <a:schemeClr val="dk1"/>
                </a:solidFill>
                <a:latin typeface="Calibri"/>
                <a:ea typeface="Calibri"/>
                <a:cs typeface="Calibri"/>
                <a:sym typeface="Calibri"/>
              </a:rPr>
              <a:t>Linked List</a:t>
            </a:r>
            <a:endParaRPr dirty="0"/>
          </a:p>
          <a:p>
            <a:pPr marL="0" lvl="0" indent="0" algn="ctr" rtl="0">
              <a:spcBef>
                <a:spcPts val="640"/>
              </a:spcBef>
              <a:spcAft>
                <a:spcPts val="0"/>
              </a:spcAft>
              <a:buClr>
                <a:schemeClr val="dk1"/>
              </a:buClr>
              <a:buSzPts val="3200"/>
              <a:buNone/>
            </a:pPr>
            <a:r>
              <a:rPr lang="en-US" b="1" dirty="0" smtClean="0">
                <a:solidFill>
                  <a:schemeClr val="dk1"/>
                </a:solidFill>
                <a:latin typeface="Calibri"/>
                <a:ea typeface="Calibri"/>
                <a:cs typeface="Calibri"/>
                <a:sym typeface="Calibri"/>
              </a:rPr>
              <a:t>UNIT-3</a:t>
            </a:r>
            <a:endParaRPr b="1" dirty="0">
              <a:solidFill>
                <a:schemeClr val="dk1"/>
              </a:solidFill>
            </a:endParaRPr>
          </a:p>
        </p:txBody>
      </p:sp>
      <p:sp>
        <p:nvSpPr>
          <p:cNvPr id="94" name="Google Shape;94;p1"/>
          <p:cNvSpPr txBox="1">
            <a:spLocks noGrp="1"/>
          </p:cNvSpPr>
          <p:nvPr>
            <p:ph type="dt" sz="half" idx="10"/>
          </p:nvPr>
        </p:nvSpPr>
        <p:spPr>
          <a:xfrm>
            <a:off x="381000" y="6492875"/>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1C44571-7F0D-4872-BA39-AD6A57D1CA0C}" type="datetime1">
              <a:rPr lang="en-US" smtClean="0"/>
              <a:pPr marL="0" lvl="0" indent="0" algn="l" rtl="0">
                <a:spcBef>
                  <a:spcPts val="0"/>
                </a:spcBef>
                <a:spcAft>
                  <a:spcPts val="0"/>
                </a:spcAft>
                <a:buNone/>
              </a:pPr>
              <a:t>10/21/2022</a:t>
            </a:fld>
            <a:endParaRPr dirty="0"/>
          </a:p>
        </p:txBody>
      </p:sp>
      <p:sp>
        <p:nvSpPr>
          <p:cNvPr id="98" name="Google Shape;98;p1"/>
          <p:cNvSpPr txBox="1">
            <a:spLocks noGrp="1"/>
          </p:cNvSpPr>
          <p:nvPr>
            <p:ph type="ftr" sz="quarter" idx="11"/>
          </p:nvPr>
        </p:nvSpPr>
        <p:spPr>
          <a:xfrm>
            <a:off x="2286000" y="624840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mtClean="0"/>
              <a:t>Dr. Ritesh Rastogi       AMICSE 0301/ACSE0301-DS            Unit -3</a:t>
            </a:r>
            <a:endParaRPr dirty="0"/>
          </a:p>
        </p:txBody>
      </p:sp>
      <p:sp>
        <p:nvSpPr>
          <p:cNvPr id="95" name="Google Shape;95;p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
        <p:nvSpPr>
          <p:cNvPr id="92" name="Google Shape;92;p1"/>
          <p:cNvSpPr txBox="1"/>
          <p:nvPr/>
        </p:nvSpPr>
        <p:spPr>
          <a:xfrm>
            <a:off x="6109854" y="4488872"/>
            <a:ext cx="2743199" cy="1226127"/>
          </a:xfrm>
          <a:prstGeom prst="rect">
            <a:avLst/>
          </a:prstGeom>
          <a:solidFill>
            <a:schemeClr val="accent5">
              <a:lumMod val="60000"/>
              <a:lumOff val="40000"/>
            </a:schemeClr>
          </a:solidFill>
          <a:ln w="25400" cap="flat" cmpd="sng">
            <a:solidFill>
              <a:schemeClr val="accent5"/>
            </a:solidFill>
            <a:prstDash val="solid"/>
            <a:round/>
            <a:headEnd type="none" w="sm" len="sm"/>
            <a:tailEnd type="none" w="sm" len="sm"/>
          </a:ln>
        </p:spPr>
        <p:txBody>
          <a:bodyPr spcFirstLastPara="1" wrap="square" lIns="91425" tIns="45700" rIns="91425" bIns="45700" anchor="t" anchorCtr="0">
            <a:normAutofit fontScale="92500" lnSpcReduction="20000"/>
          </a:bodyPr>
          <a:lstStyle/>
          <a:p>
            <a:pPr marL="0" marR="0" lvl="0" indent="0" algn="ctr" rtl="0">
              <a:lnSpc>
                <a:spcPct val="100000"/>
              </a:lnSpc>
              <a:spcBef>
                <a:spcPts val="0"/>
              </a:spcBef>
              <a:spcAft>
                <a:spcPts val="0"/>
              </a:spcAft>
              <a:buClr>
                <a:schemeClr val="dk1"/>
              </a:buClr>
              <a:buSzPts val="2400"/>
              <a:buFont typeface="Arial"/>
              <a:buNone/>
            </a:pPr>
            <a:r>
              <a:rPr lang="en-US" sz="2400" dirty="0" smtClean="0">
                <a:solidFill>
                  <a:schemeClr val="dk1"/>
                </a:solidFill>
                <a:latin typeface="Calibri"/>
                <a:ea typeface="Calibri"/>
                <a:cs typeface="Calibri"/>
                <a:sym typeface="Calibri"/>
              </a:rPr>
              <a:t>Dr. Ritesh Rastogi</a:t>
            </a:r>
          </a:p>
          <a:p>
            <a:pPr marL="0" marR="0" lvl="0" indent="0" algn="ctr" rtl="0">
              <a:lnSpc>
                <a:spcPct val="100000"/>
              </a:lnSpc>
              <a:spcBef>
                <a:spcPts val="0"/>
              </a:spcBef>
              <a:spcAft>
                <a:spcPts val="0"/>
              </a:spcAft>
              <a:buClr>
                <a:schemeClr val="dk1"/>
              </a:buClr>
              <a:buSzPts val="2400"/>
              <a:buFont typeface="Arial"/>
              <a:buNone/>
            </a:pPr>
            <a:r>
              <a:rPr lang="en-US" sz="2400" b="0" i="0" u="none" strike="noStrike" cap="none" dirty="0" smtClean="0">
                <a:solidFill>
                  <a:schemeClr val="dk1"/>
                </a:solidFill>
                <a:latin typeface="Calibri"/>
                <a:ea typeface="Calibri"/>
                <a:cs typeface="Calibri"/>
                <a:sym typeface="Calibri"/>
              </a:rPr>
              <a:t>Associate Professor</a:t>
            </a:r>
          </a:p>
          <a:p>
            <a:pPr marL="0" marR="0" lvl="0" indent="0" algn="ctr" rtl="0">
              <a:lnSpc>
                <a:spcPct val="100000"/>
              </a:lnSpc>
              <a:spcBef>
                <a:spcPts val="0"/>
              </a:spcBef>
              <a:spcAft>
                <a:spcPts val="0"/>
              </a:spcAft>
              <a:buClr>
                <a:schemeClr val="dk1"/>
              </a:buClr>
              <a:buSzPts val="2400"/>
              <a:buFont typeface="Arial"/>
              <a:buNone/>
            </a:pPr>
            <a:r>
              <a:rPr lang="en-US" sz="2400" dirty="0" smtClean="0">
                <a:solidFill>
                  <a:schemeClr val="dk1"/>
                </a:solidFill>
                <a:latin typeface="Calibri"/>
                <a:ea typeface="Calibri"/>
                <a:cs typeface="Calibri"/>
                <a:sym typeface="Calibri"/>
              </a:rPr>
              <a:t>Dept. of CSE, M.Tech(Integrated)</a:t>
            </a:r>
            <a:endParaRPr sz="2400" b="0" i="0" u="none" strike="noStrike" cap="none" dirty="0">
              <a:solidFill>
                <a:schemeClr val="dk1"/>
              </a:solidFill>
              <a:latin typeface="Calibri"/>
              <a:ea typeface="Calibri"/>
              <a:cs typeface="Calibri"/>
              <a:sym typeface="Calibri"/>
            </a:endParaRPr>
          </a:p>
        </p:txBody>
      </p:sp>
      <p:pic>
        <p:nvPicPr>
          <p:cNvPr id="93" name="Google Shape;93;p1" descr="C:\Users\Manks\Downloads\128_calendar-schedule-credit-mortgage-date-512.png"/>
          <p:cNvPicPr preferRelativeResize="0"/>
          <p:nvPr/>
        </p:nvPicPr>
        <p:blipFill rotWithShape="1">
          <a:blip r:embed="rId3">
            <a:alphaModFix/>
          </a:blip>
          <a:srcRect/>
          <a:stretch/>
        </p:blipFill>
        <p:spPr>
          <a:xfrm flipH="1">
            <a:off x="381000" y="5943600"/>
            <a:ext cx="533400" cy="533400"/>
          </a:xfrm>
          <a:prstGeom prst="rect">
            <a:avLst/>
          </a:prstGeom>
          <a:noFill/>
          <a:ln>
            <a:noFill/>
          </a:ln>
        </p:spPr>
      </p:pic>
      <p:sp>
        <p:nvSpPr>
          <p:cNvPr id="97" name="Google Shape;97;p1"/>
          <p:cNvSpPr txBox="1"/>
          <p:nvPr/>
        </p:nvSpPr>
        <p:spPr>
          <a:xfrm>
            <a:off x="152400" y="2971800"/>
            <a:ext cx="2057400" cy="533400"/>
          </a:xfrm>
          <a:prstGeom prst="rect">
            <a:avLst/>
          </a:prstGeom>
          <a:solidFill>
            <a:schemeClr val="accent6">
              <a:lumMod val="40000"/>
              <a:lumOff val="60000"/>
            </a:schemeClr>
          </a:solidFill>
          <a:ln w="25400" cap="flat" cmpd="sng">
            <a:solidFill>
              <a:schemeClr val="accent5"/>
            </a:solidFill>
            <a:prstDash val="solid"/>
            <a:round/>
            <a:headEnd type="none" w="sm" len="sm"/>
            <a:tailEnd type="none" w="sm" len="sm"/>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chemeClr val="dk1"/>
              </a:buClr>
              <a:buSzPts val="2500"/>
              <a:buFont typeface="Arial"/>
              <a:buNone/>
            </a:pPr>
            <a:r>
              <a:rPr lang="en-US" sz="2500" b="0" i="0" u="none" strike="noStrike" cap="none" dirty="0">
                <a:solidFill>
                  <a:schemeClr val="dk1"/>
                </a:solidFill>
                <a:latin typeface="Calibri"/>
                <a:ea typeface="Calibri"/>
                <a:cs typeface="Calibri"/>
                <a:sym typeface="Calibri"/>
              </a:rPr>
              <a:t>Unit: </a:t>
            </a:r>
            <a:r>
              <a:rPr lang="en-US" sz="2500" b="0" i="0" u="none" strike="noStrike" cap="none" dirty="0" smtClean="0">
                <a:solidFill>
                  <a:schemeClr val="dk1"/>
                </a:solidFill>
                <a:latin typeface="Calibri"/>
                <a:ea typeface="Calibri"/>
                <a:cs typeface="Calibri"/>
                <a:sym typeface="Calibri"/>
              </a:rPr>
              <a:t>3</a:t>
            </a:r>
            <a:endParaRPr sz="2500" b="0" i="0" u="none" strike="noStrike" cap="none" dirty="0">
              <a:solidFill>
                <a:schemeClr val="dk1"/>
              </a:solidFill>
              <a:latin typeface="Calibri"/>
              <a:ea typeface="Calibri"/>
              <a:cs typeface="Calibri"/>
              <a:sym typeface="Calibri"/>
            </a:endParaRPr>
          </a:p>
        </p:txBody>
      </p:sp>
      <p:sp>
        <p:nvSpPr>
          <p:cNvPr id="99" name="Google Shape;99;p1"/>
          <p:cNvSpPr txBox="1"/>
          <p:nvPr/>
        </p:nvSpPr>
        <p:spPr>
          <a:xfrm>
            <a:off x="152400" y="3810000"/>
            <a:ext cx="4191000" cy="526473"/>
          </a:xfrm>
          <a:prstGeom prst="rect">
            <a:avLst/>
          </a:prstGeom>
          <a:solidFill>
            <a:schemeClr val="accent4">
              <a:lumMod val="60000"/>
              <a:lumOff val="40000"/>
            </a:schemeClr>
          </a:solidFill>
          <a:ln w="25400" cap="flat" cmpd="sng">
            <a:solidFill>
              <a:schemeClr val="accent5"/>
            </a:solidFill>
            <a:prstDash val="solid"/>
            <a:round/>
            <a:headEnd type="none" w="sm" len="sm"/>
            <a:tailEnd type="none" w="sm" len="sm"/>
          </a:ln>
        </p:spPr>
        <p:txBody>
          <a:bodyPr spcFirstLastPara="1" wrap="square" lIns="91425" tIns="45700" rIns="91425" bIns="45700" anchor="t" anchorCtr="0">
            <a:normAutofit fontScale="85000" lnSpcReduction="20000"/>
          </a:bodyPr>
          <a:lstStyle/>
          <a:p>
            <a:pPr marL="0" marR="0" lvl="0" indent="0" algn="ctr" rtl="0">
              <a:lnSpc>
                <a:spcPct val="100000"/>
              </a:lnSpc>
              <a:spcBef>
                <a:spcPts val="0"/>
              </a:spcBef>
              <a:spcAft>
                <a:spcPts val="0"/>
              </a:spcAft>
              <a:buClr>
                <a:schemeClr val="dk1"/>
              </a:buClr>
              <a:buSzPts val="2000"/>
              <a:buFont typeface="Arial"/>
              <a:buNone/>
            </a:pPr>
            <a:endParaRPr lang="en-US" sz="2000" b="0" i="0" u="none" strike="noStrike" cap="none" dirty="0" smtClean="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000"/>
              <a:buFont typeface="Arial"/>
              <a:buNone/>
            </a:pPr>
            <a:r>
              <a:rPr lang="en-US" sz="2000" b="0" i="0" u="none" strike="noStrike" cap="none" dirty="0" smtClean="0">
                <a:solidFill>
                  <a:schemeClr val="dk1"/>
                </a:solidFill>
                <a:latin typeface="Calibri"/>
                <a:ea typeface="Calibri"/>
                <a:cs typeface="Calibri"/>
                <a:sym typeface="Calibri"/>
              </a:rPr>
              <a:t>Data </a:t>
            </a:r>
            <a:r>
              <a:rPr lang="en-US" sz="2000" b="0" i="0" u="none" strike="noStrike" cap="none" dirty="0">
                <a:solidFill>
                  <a:schemeClr val="dk1"/>
                </a:solidFill>
                <a:latin typeface="Calibri"/>
                <a:ea typeface="Calibri"/>
                <a:cs typeface="Calibri"/>
                <a:sym typeface="Calibri"/>
              </a:rPr>
              <a:t>Structures</a:t>
            </a:r>
            <a:endParaRPr sz="2000" b="0" i="0" u="none" strike="noStrike" cap="none" dirty="0">
              <a:solidFill>
                <a:schemeClr val="dk1"/>
              </a:solidFill>
              <a:latin typeface="Calibri"/>
              <a:ea typeface="Calibri"/>
              <a:cs typeface="Calibri"/>
              <a:sym typeface="Calibri"/>
            </a:endParaRPr>
          </a:p>
        </p:txBody>
      </p:sp>
      <p:sp>
        <p:nvSpPr>
          <p:cNvPr id="100" name="Google Shape;100;p1"/>
          <p:cNvSpPr txBox="1"/>
          <p:nvPr/>
        </p:nvSpPr>
        <p:spPr>
          <a:xfrm>
            <a:off x="152400" y="5112326"/>
            <a:ext cx="4191000" cy="602673"/>
          </a:xfrm>
          <a:prstGeom prst="rect">
            <a:avLst/>
          </a:prstGeom>
          <a:solidFill>
            <a:schemeClr val="accent4">
              <a:lumMod val="20000"/>
              <a:lumOff val="80000"/>
            </a:schemeClr>
          </a:solidFill>
          <a:ln w="25400" cap="flat" cmpd="sng">
            <a:solidFill>
              <a:schemeClr val="accent5"/>
            </a:solidFill>
            <a:prstDash val="solid"/>
            <a:round/>
            <a:headEnd type="none" w="sm" len="sm"/>
            <a:tailEnd type="none" w="sm" len="sm"/>
          </a:ln>
        </p:spPr>
        <p:txBody>
          <a:bodyPr spcFirstLastPara="1" wrap="square" lIns="91425" tIns="45700" rIns="91425" bIns="45700" anchor="t" anchorCtr="0">
            <a:normAutofit fontScale="92500" lnSpcReduction="20000"/>
          </a:bodyPr>
          <a:lstStyle/>
          <a:p>
            <a:pPr marL="0" marR="0" lvl="0" indent="0" algn="ctr" rtl="0">
              <a:lnSpc>
                <a:spcPct val="100000"/>
              </a:lnSpc>
              <a:spcBef>
                <a:spcPts val="0"/>
              </a:spcBef>
              <a:spcAft>
                <a:spcPts val="0"/>
              </a:spcAft>
              <a:buClr>
                <a:schemeClr val="dk1"/>
              </a:buClr>
              <a:buSzPts val="2000"/>
              <a:buFont typeface="Arial"/>
              <a:buNone/>
            </a:pPr>
            <a:r>
              <a:rPr lang="en-US" sz="2000" b="0" i="0" u="none" strike="noStrike" cap="none" dirty="0">
                <a:solidFill>
                  <a:schemeClr val="dk1"/>
                </a:solidFill>
                <a:latin typeface="Calibri"/>
                <a:ea typeface="Calibri"/>
                <a:cs typeface="Calibri"/>
                <a:sym typeface="Calibri"/>
              </a:rPr>
              <a:t/>
            </a:r>
            <a:br>
              <a:rPr lang="en-US" sz="2000" b="0" i="0" u="none" strike="noStrike" cap="none" dirty="0">
                <a:solidFill>
                  <a:schemeClr val="dk1"/>
                </a:solidFill>
                <a:latin typeface="Calibri"/>
                <a:ea typeface="Calibri"/>
                <a:cs typeface="Calibri"/>
                <a:sym typeface="Calibri"/>
              </a:rPr>
            </a:br>
            <a:r>
              <a:rPr lang="en-US" sz="2000" b="0" i="0" u="none" strike="noStrike" cap="none" dirty="0">
                <a:solidFill>
                  <a:schemeClr val="dk1"/>
                </a:solidFill>
                <a:latin typeface="Calibri"/>
                <a:ea typeface="Calibri"/>
                <a:cs typeface="Calibri"/>
                <a:sym typeface="Calibri"/>
              </a:rPr>
              <a:t>(B Tech 3</a:t>
            </a:r>
            <a:r>
              <a:rPr lang="en-US" sz="2000" b="0" i="0" u="none" strike="noStrike" cap="none" baseline="30000" dirty="0">
                <a:solidFill>
                  <a:schemeClr val="dk1"/>
                </a:solidFill>
                <a:latin typeface="Calibri"/>
                <a:ea typeface="Calibri"/>
                <a:cs typeface="Calibri"/>
                <a:sym typeface="Calibri"/>
              </a:rPr>
              <a:t>rd</a:t>
            </a:r>
            <a:r>
              <a:rPr lang="en-US" sz="2000" b="0" i="0" u="none" strike="noStrike" cap="none" dirty="0">
                <a:solidFill>
                  <a:schemeClr val="dk1"/>
                </a:solidFill>
                <a:latin typeface="Calibri"/>
                <a:ea typeface="Calibri"/>
                <a:cs typeface="Calibri"/>
                <a:sym typeface="Calibri"/>
              </a:rPr>
              <a:t> Sem)</a:t>
            </a:r>
            <a:endParaRPr sz="2000" b="0" i="0" u="none" strike="noStrike" cap="none" dirty="0">
              <a:solidFill>
                <a:schemeClr val="dk1"/>
              </a:solidFill>
              <a:latin typeface="Calibri"/>
              <a:ea typeface="Calibri"/>
              <a:cs typeface="Calibri"/>
              <a:sym typeface="Calibri"/>
            </a:endParaRPr>
          </a:p>
        </p:txBody>
      </p:sp>
      <p:sp>
        <p:nvSpPr>
          <p:cNvPr id="2" name="AutoShape 2">
            <a:extLst>
              <a:ext uri="{FF2B5EF4-FFF2-40B4-BE49-F238E27FC236}">
                <a16:creationId xmlns:a16="http://schemas.microsoft.com/office/drawing/2014/main" xmlns="" id="{86933652-724E-4FF3-B748-8684DB1AF9F5}"/>
              </a:ext>
            </a:extLst>
          </p:cNvPr>
          <p:cNvSpPr>
            <a:spLocks noChangeAspect="1" noChangeArrowheads="1"/>
          </p:cNvSpPr>
          <p:nvPr/>
        </p:nvSpPr>
        <p:spPr bwMode="auto">
          <a:xfrm>
            <a:off x="4648202"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xmlns="" id="{B444956D-2206-7F6D-AF15-ADFEEB03D176}"/>
              </a:ext>
            </a:extLst>
          </p:cNvPr>
          <p:cNvPicPr>
            <a:picLocks noChangeAspect="1"/>
          </p:cNvPicPr>
          <p:nvPr/>
        </p:nvPicPr>
        <p:blipFill>
          <a:blip r:embed="rId4"/>
          <a:stretch>
            <a:fillRect/>
          </a:stretch>
        </p:blipFill>
        <p:spPr>
          <a:xfrm>
            <a:off x="0" y="50800"/>
            <a:ext cx="1447800" cy="847725"/>
          </a:xfrm>
          <a:prstGeom prst="rect">
            <a:avLst/>
          </a:prstGeom>
        </p:spPr>
      </p:pic>
      <p:pic>
        <p:nvPicPr>
          <p:cNvPr id="16" name="Picture 15" descr="download.jpg"/>
          <p:cNvPicPr/>
          <p:nvPr/>
        </p:nvPicPr>
        <p:blipFill>
          <a:blip r:embed="rId5"/>
          <a:stretch>
            <a:fillRect/>
          </a:stretch>
        </p:blipFill>
        <p:spPr>
          <a:xfrm>
            <a:off x="6123709" y="2895600"/>
            <a:ext cx="2701635" cy="153785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graphicFrame>
        <p:nvGraphicFramePr>
          <p:cNvPr id="159" name="Google Shape;159;p7"/>
          <p:cNvGraphicFramePr/>
          <p:nvPr/>
        </p:nvGraphicFramePr>
        <p:xfrm>
          <a:off x="602678" y="2055724"/>
          <a:ext cx="8132614" cy="3001184"/>
        </p:xfrm>
        <a:graphic>
          <a:graphicData uri="http://schemas.openxmlformats.org/drawingml/2006/table">
            <a:tbl>
              <a:tblPr firstRow="1" bandRow="1">
                <a:noFill/>
                <a:tableStyleId>{F0BF7176-352F-4F98-BEA2-798AF6EE9B45}</a:tableStyleId>
              </a:tblPr>
              <a:tblGrid>
                <a:gridCol w="1204817">
                  <a:extLst>
                    <a:ext uri="{9D8B030D-6E8A-4147-A177-3AD203B41FA5}">
                      <a16:colId xmlns="" xmlns:a16="http://schemas.microsoft.com/office/drawing/2014/main" val="20000"/>
                    </a:ext>
                  </a:extLst>
                </a:gridCol>
                <a:gridCol w="527105">
                  <a:extLst>
                    <a:ext uri="{9D8B030D-6E8A-4147-A177-3AD203B41FA5}">
                      <a16:colId xmlns="" xmlns:a16="http://schemas.microsoft.com/office/drawing/2014/main" val="20001"/>
                    </a:ext>
                  </a:extLst>
                </a:gridCol>
                <a:gridCol w="602422">
                  <a:extLst>
                    <a:ext uri="{9D8B030D-6E8A-4147-A177-3AD203B41FA5}">
                      <a16:colId xmlns="" xmlns:a16="http://schemas.microsoft.com/office/drawing/2014/main" val="20002"/>
                    </a:ext>
                  </a:extLst>
                </a:gridCol>
                <a:gridCol w="527105">
                  <a:extLst>
                    <a:ext uri="{9D8B030D-6E8A-4147-A177-3AD203B41FA5}">
                      <a16:colId xmlns="" xmlns:a16="http://schemas.microsoft.com/office/drawing/2014/main" val="20003"/>
                    </a:ext>
                  </a:extLst>
                </a:gridCol>
                <a:gridCol w="602422">
                  <a:extLst>
                    <a:ext uri="{9D8B030D-6E8A-4147-A177-3AD203B41FA5}">
                      <a16:colId xmlns="" xmlns:a16="http://schemas.microsoft.com/office/drawing/2014/main" val="20004"/>
                    </a:ext>
                  </a:extLst>
                </a:gridCol>
                <a:gridCol w="527105">
                  <a:extLst>
                    <a:ext uri="{9D8B030D-6E8A-4147-A177-3AD203B41FA5}">
                      <a16:colId xmlns="" xmlns:a16="http://schemas.microsoft.com/office/drawing/2014/main" val="20005"/>
                    </a:ext>
                  </a:extLst>
                </a:gridCol>
                <a:gridCol w="527105">
                  <a:extLst>
                    <a:ext uri="{9D8B030D-6E8A-4147-A177-3AD203B41FA5}">
                      <a16:colId xmlns="" xmlns:a16="http://schemas.microsoft.com/office/drawing/2014/main" val="20006"/>
                    </a:ext>
                  </a:extLst>
                </a:gridCol>
                <a:gridCol w="602422">
                  <a:extLst>
                    <a:ext uri="{9D8B030D-6E8A-4147-A177-3AD203B41FA5}">
                      <a16:colId xmlns="" xmlns:a16="http://schemas.microsoft.com/office/drawing/2014/main" val="20007"/>
                    </a:ext>
                  </a:extLst>
                </a:gridCol>
                <a:gridCol w="602422">
                  <a:extLst>
                    <a:ext uri="{9D8B030D-6E8A-4147-A177-3AD203B41FA5}">
                      <a16:colId xmlns="" xmlns:a16="http://schemas.microsoft.com/office/drawing/2014/main" val="20008"/>
                    </a:ext>
                  </a:extLst>
                </a:gridCol>
                <a:gridCol w="532912">
                  <a:extLst>
                    <a:ext uri="{9D8B030D-6E8A-4147-A177-3AD203B41FA5}">
                      <a16:colId xmlns="" xmlns:a16="http://schemas.microsoft.com/office/drawing/2014/main" val="20009"/>
                    </a:ext>
                  </a:extLst>
                </a:gridCol>
                <a:gridCol w="625592">
                  <a:extLst>
                    <a:ext uri="{9D8B030D-6E8A-4147-A177-3AD203B41FA5}">
                      <a16:colId xmlns="" xmlns:a16="http://schemas.microsoft.com/office/drawing/2014/main" val="20010"/>
                    </a:ext>
                  </a:extLst>
                </a:gridCol>
                <a:gridCol w="648763">
                  <a:extLst>
                    <a:ext uri="{9D8B030D-6E8A-4147-A177-3AD203B41FA5}">
                      <a16:colId xmlns="" xmlns:a16="http://schemas.microsoft.com/office/drawing/2014/main" val="20011"/>
                    </a:ext>
                  </a:extLst>
                </a:gridCol>
                <a:gridCol w="602422">
                  <a:extLst>
                    <a:ext uri="{9D8B030D-6E8A-4147-A177-3AD203B41FA5}">
                      <a16:colId xmlns="" xmlns:a16="http://schemas.microsoft.com/office/drawing/2014/main" val="20012"/>
                    </a:ext>
                  </a:extLst>
                </a:gridCol>
              </a:tblGrid>
              <a:tr h="342444">
                <a:tc>
                  <a:txBody>
                    <a:bodyPr/>
                    <a:lstStyle/>
                    <a:p>
                      <a:pPr marL="0" marR="0" lvl="0" indent="0" algn="ctr" rtl="0">
                        <a:lnSpc>
                          <a:spcPct val="115000"/>
                        </a:lnSpc>
                        <a:spcBef>
                          <a:spcPts val="0"/>
                        </a:spcBef>
                        <a:spcAft>
                          <a:spcPts val="0"/>
                        </a:spcAft>
                        <a:buNone/>
                      </a:pPr>
                      <a:endParaRPr sz="1400" u="none" strike="noStrike" cap="none" dirty="0">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PO1</a:t>
                      </a: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PO2</a:t>
                      </a: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dirty="0">
                          <a:latin typeface="Calibri" panose="020F0502020204030204"/>
                          <a:ea typeface="Calibri" panose="020F0502020204030204"/>
                          <a:cs typeface="Calibri" panose="020F0502020204030204"/>
                          <a:sym typeface="Calibri" panose="020F0502020204030204"/>
                        </a:rPr>
                        <a:t>PO3</a:t>
                      </a:r>
                      <a:endParaRPr dirty="0"/>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PO4</a:t>
                      </a: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PO5</a:t>
                      </a: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PO6</a:t>
                      </a: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PO7</a:t>
                      </a: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PO8</a:t>
                      </a: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PO9</a:t>
                      </a: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PO10</a:t>
                      </a: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PO11</a:t>
                      </a: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PO12</a:t>
                      </a:r>
                    </a:p>
                  </a:txBody>
                  <a:tcPr marL="68575" marR="68575" marT="0" marB="0" anchor="ctr"/>
                </a:tc>
                <a:extLst>
                  <a:ext uri="{0D108BD9-81ED-4DB2-BD59-A6C34878D82A}">
                    <a16:rowId xmlns="" xmlns:a16="http://schemas.microsoft.com/office/drawing/2014/main" val="10000"/>
                  </a:ext>
                </a:extLst>
              </a:tr>
              <a:tr h="425410">
                <a:tc>
                  <a:txBody>
                    <a:bodyPr/>
                    <a:lstStyle/>
                    <a:p>
                      <a:pPr marL="0" marR="0" lvl="0" indent="0" algn="ctr" rtl="0">
                        <a:spcBef>
                          <a:spcPts val="0"/>
                        </a:spcBef>
                        <a:spcAft>
                          <a:spcPts val="0"/>
                        </a:spcAft>
                        <a:buNone/>
                      </a:pPr>
                      <a:r>
                        <a:rPr lang="en-US" sz="1400" u="none" strike="noStrike" cap="none" dirty="0">
                          <a:solidFill>
                            <a:srgbClr val="000000"/>
                          </a:solidFill>
                          <a:latin typeface="Calibri" panose="020F0502020204030204"/>
                          <a:ea typeface="Calibri" panose="020F0502020204030204"/>
                          <a:cs typeface="Calibri" panose="020F0502020204030204"/>
                          <a:sym typeface="Calibri" panose="020F0502020204030204"/>
                        </a:rPr>
                        <a:t>ACSE0301.1</a:t>
                      </a:r>
                      <a:endParaRPr dirty="0"/>
                    </a:p>
                  </a:txBody>
                  <a:tcPr marL="68575" marR="68575" marT="0" marB="0" anchor="ctr">
                    <a:solidFill>
                      <a:srgbClr val="E36C09"/>
                    </a:solidFill>
                  </a:tcP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solidFill>
                      <a:srgbClr val="E36C09"/>
                    </a:solidFill>
                  </a:tcPr>
                </a:tc>
                <a:tc>
                  <a:txBody>
                    <a:bodyPr/>
                    <a:lstStyle/>
                    <a:p>
                      <a:pPr marL="0" marR="0" lvl="0" indent="0" algn="ctr" rtl="0">
                        <a:spcBef>
                          <a:spcPts val="0"/>
                        </a:spcBef>
                        <a:spcAft>
                          <a:spcPts val="0"/>
                        </a:spcAft>
                        <a:buNone/>
                      </a:pPr>
                      <a:r>
                        <a:rPr lang="en-US" sz="1400" b="0" u="none" strike="noStrike" cap="none">
                          <a:latin typeface="Calibri" panose="020F0502020204030204"/>
                          <a:ea typeface="Calibri" panose="020F0502020204030204"/>
                          <a:cs typeface="Calibri" panose="020F0502020204030204"/>
                          <a:sym typeface="Calibri" panose="020F0502020204030204"/>
                        </a:rPr>
                        <a:t>3</a:t>
                      </a:r>
                      <a:endParaRPr sz="1400" b="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solidFill>
                      <a:srgbClr val="E36C09"/>
                    </a:solidFill>
                  </a:tcP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solidFill>
                      <a:srgbClr val="E36C09"/>
                    </a:solidFill>
                  </a:tcP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solidFill>
                      <a:srgbClr val="E36C09"/>
                    </a:solidFill>
                  </a:tcP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solidFill>
                      <a:srgbClr val="E36C09"/>
                    </a:solidFill>
                  </a:tcP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1</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solidFill>
                      <a:srgbClr val="E36C09"/>
                    </a:solidFill>
                  </a:tcP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solidFill>
                      <a:srgbClr val="E36C09"/>
                    </a:solidFill>
                  </a:tcP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1</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solidFill>
                      <a:srgbClr val="E36C09"/>
                    </a:solidFill>
                  </a:tcP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solidFill>
                      <a:srgbClr val="E36C09"/>
                    </a:solidFill>
                  </a:tcP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solidFill>
                      <a:srgbClr val="E36C09"/>
                    </a:solidFill>
                  </a:tcP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solidFill>
                      <a:srgbClr val="E36C09"/>
                    </a:solidFill>
                  </a:tcP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solidFill>
                      <a:srgbClr val="E36C09"/>
                    </a:solidFill>
                  </a:tcPr>
                </a:tc>
                <a:extLst>
                  <a:ext uri="{0D108BD9-81ED-4DB2-BD59-A6C34878D82A}">
                    <a16:rowId xmlns="" xmlns:a16="http://schemas.microsoft.com/office/drawing/2014/main" val="10001"/>
                  </a:ext>
                </a:extLst>
              </a:tr>
              <a:tr h="446666">
                <a:tc>
                  <a:txBody>
                    <a:bodyPr/>
                    <a:lstStyle/>
                    <a:p>
                      <a:pPr marL="0" marR="0" lvl="0" indent="0" algn="ctr" rtl="0">
                        <a:lnSpc>
                          <a:spcPct val="150000"/>
                        </a:lnSpc>
                        <a:spcBef>
                          <a:spcPts val="0"/>
                        </a:spcBef>
                        <a:spcAft>
                          <a:spcPts val="0"/>
                        </a:spcAft>
                        <a:buNone/>
                      </a:pPr>
                      <a:r>
                        <a:rPr lang="en-US" sz="1400" u="none" strike="noStrike" cap="none" dirty="0">
                          <a:solidFill>
                            <a:srgbClr val="000000"/>
                          </a:solidFill>
                          <a:latin typeface="Calibri" panose="020F0502020204030204"/>
                          <a:ea typeface="Calibri" panose="020F0502020204030204"/>
                          <a:cs typeface="Calibri" panose="020F0502020204030204"/>
                          <a:sym typeface="Calibri" panose="020F0502020204030204"/>
                        </a:rPr>
                        <a:t>ACSE0301.2</a:t>
                      </a:r>
                      <a:endParaRPr dirty="0"/>
                    </a:p>
                  </a:txBody>
                  <a:tcPr marL="68575" marR="68575" marT="0" marB="0"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1</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1</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1</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extLst>
                  <a:ext uri="{0D108BD9-81ED-4DB2-BD59-A6C34878D82A}">
                    <a16:rowId xmlns="" xmlns:a16="http://schemas.microsoft.com/office/drawing/2014/main" val="10002"/>
                  </a:ext>
                </a:extLst>
              </a:tr>
              <a:tr h="446666">
                <a:tc>
                  <a:txBody>
                    <a:bodyPr/>
                    <a:lstStyle/>
                    <a:p>
                      <a:pPr marL="0" marR="0" lvl="0" indent="11430" algn="ctr" rtl="0">
                        <a:lnSpc>
                          <a:spcPct val="150000"/>
                        </a:lnSpc>
                        <a:spcBef>
                          <a:spcPts val="0"/>
                        </a:spcBef>
                        <a:spcAft>
                          <a:spcPts val="0"/>
                        </a:spcAft>
                        <a:buNone/>
                      </a:pPr>
                      <a:r>
                        <a:rPr lang="en-US" sz="1400" u="none" strike="noStrike" cap="none" dirty="0">
                          <a:solidFill>
                            <a:srgbClr val="000000"/>
                          </a:solidFill>
                          <a:latin typeface="Calibri" panose="020F0502020204030204"/>
                          <a:ea typeface="Calibri" panose="020F0502020204030204"/>
                          <a:cs typeface="Calibri" panose="020F0502020204030204"/>
                          <a:sym typeface="Calibri" panose="020F0502020204030204"/>
                        </a:rPr>
                        <a:t>ACSE0301.3</a:t>
                      </a:r>
                      <a:endParaRPr sz="140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1</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1</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extLst>
                  <a:ext uri="{0D108BD9-81ED-4DB2-BD59-A6C34878D82A}">
                    <a16:rowId xmlns="" xmlns:a16="http://schemas.microsoft.com/office/drawing/2014/main" val="10003"/>
                  </a:ext>
                </a:extLst>
              </a:tr>
              <a:tr h="446666">
                <a:tc>
                  <a:txBody>
                    <a:bodyPr/>
                    <a:lstStyle/>
                    <a:p>
                      <a:pPr marL="0" marR="0" lvl="0" indent="0" algn="ctr" rtl="0">
                        <a:lnSpc>
                          <a:spcPct val="150000"/>
                        </a:lnSpc>
                        <a:spcBef>
                          <a:spcPts val="0"/>
                        </a:spcBef>
                        <a:spcAft>
                          <a:spcPts val="0"/>
                        </a:spcAft>
                        <a:buNone/>
                      </a:pPr>
                      <a:r>
                        <a:rPr lang="en-US" sz="1400" u="none" strike="noStrike" cap="none" dirty="0">
                          <a:latin typeface="Calibri" panose="020F0502020204030204"/>
                          <a:ea typeface="Calibri" panose="020F0502020204030204"/>
                          <a:cs typeface="Calibri" panose="020F0502020204030204"/>
                          <a:sym typeface="Calibri" panose="020F0502020204030204"/>
                        </a:rPr>
                        <a:t>ACSE0301.4</a:t>
                      </a:r>
                      <a:endParaRPr dirty="0"/>
                    </a:p>
                  </a:txBody>
                  <a:tcPr marL="68575" marR="68575" marT="0" marB="0"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1</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1</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extLst>
                  <a:ext uri="{0D108BD9-81ED-4DB2-BD59-A6C34878D82A}">
                    <a16:rowId xmlns="" xmlns:a16="http://schemas.microsoft.com/office/drawing/2014/main" val="10004"/>
                  </a:ext>
                </a:extLst>
              </a:tr>
              <a:tr h="446666">
                <a:tc>
                  <a:txBody>
                    <a:bodyPr/>
                    <a:lstStyle/>
                    <a:p>
                      <a:pPr marL="0" marR="0" lvl="0" indent="0" algn="ctr" rtl="0">
                        <a:lnSpc>
                          <a:spcPct val="150000"/>
                        </a:lnSpc>
                        <a:spcBef>
                          <a:spcPts val="0"/>
                        </a:spcBef>
                        <a:spcAft>
                          <a:spcPts val="0"/>
                        </a:spcAft>
                        <a:buNone/>
                      </a:pPr>
                      <a:r>
                        <a:rPr lang="en-US" sz="1400" u="none" strike="noStrike" cap="none" dirty="0">
                          <a:latin typeface="Calibri" panose="020F0502020204030204"/>
                          <a:ea typeface="Calibri" panose="020F0502020204030204"/>
                          <a:cs typeface="Calibri" panose="020F0502020204030204"/>
                          <a:sym typeface="Calibri" panose="020F0502020204030204"/>
                        </a:rPr>
                        <a:t>ACSE0301.5</a:t>
                      </a:r>
                      <a:endParaRPr dirty="0"/>
                    </a:p>
                  </a:txBody>
                  <a:tcPr marL="68575" marR="68575" marT="0" marB="0"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extLst>
                  <a:ext uri="{0D108BD9-81ED-4DB2-BD59-A6C34878D82A}">
                    <a16:rowId xmlns="" xmlns:a16="http://schemas.microsoft.com/office/drawing/2014/main" val="10005"/>
                  </a:ext>
                </a:extLst>
              </a:tr>
              <a:tr h="446666">
                <a:tc>
                  <a:txBody>
                    <a:bodyPr/>
                    <a:lstStyle/>
                    <a:p>
                      <a:pPr marL="0" marR="0" lvl="0" indent="0" algn="ctr" rtl="0">
                        <a:lnSpc>
                          <a:spcPct val="150000"/>
                        </a:lnSpc>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Average</a:t>
                      </a:r>
                    </a:p>
                  </a:txBody>
                  <a:tcPr marL="68575" marR="68575" marT="0" marB="0"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2.4</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dirty="0">
                          <a:latin typeface="Calibri" panose="020F0502020204030204"/>
                          <a:ea typeface="Calibri" panose="020F0502020204030204"/>
                          <a:cs typeface="Calibri" panose="020F0502020204030204"/>
                          <a:sym typeface="Calibri" panose="020F0502020204030204"/>
                        </a:rPr>
                        <a:t>2.2</a:t>
                      </a:r>
                      <a:endParaRPr sz="1400" u="none" strike="noStrike" cap="none" dirty="0">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0.4</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1.2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0.4</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1.2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dirty="0">
                          <a:latin typeface="Calibri" panose="020F0502020204030204"/>
                          <a:ea typeface="Calibri" panose="020F0502020204030204"/>
                          <a:cs typeface="Calibri" panose="020F0502020204030204"/>
                          <a:sym typeface="Calibri" panose="020F0502020204030204"/>
                        </a:rPr>
                        <a:t>2.2</a:t>
                      </a:r>
                      <a:endParaRPr sz="1400" u="none" strike="noStrike" cap="none" dirty="0">
                        <a:latin typeface="Calibri" panose="020F0502020204030204"/>
                        <a:ea typeface="Calibri" panose="020F0502020204030204"/>
                        <a:cs typeface="Calibri" panose="020F0502020204030204"/>
                        <a:sym typeface="Calibri" panose="020F0502020204030204"/>
                      </a:endParaRPr>
                    </a:p>
                  </a:txBody>
                  <a:tcPr marL="91450" marR="91450" marT="45725" marB="45725" anchor="ctr"/>
                </a:tc>
                <a:extLst>
                  <a:ext uri="{0D108BD9-81ED-4DB2-BD59-A6C34878D82A}">
                    <a16:rowId xmlns="" xmlns:a16="http://schemas.microsoft.com/office/drawing/2014/main" val="10006"/>
                  </a:ext>
                </a:extLst>
              </a:tr>
            </a:tbl>
          </a:graphicData>
        </a:graphic>
      </p:graphicFrame>
      <p:sp>
        <p:nvSpPr>
          <p:cNvPr id="160" name="Google Shape;16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541923E-0F1E-4CD2-B4BF-4521A5E86B43}" type="datetime1">
              <a:rPr lang="en-US" smtClean="0"/>
              <a:pPr marL="0" lvl="0" indent="0" algn="l" rtl="0">
                <a:spcBef>
                  <a:spcPts val="0"/>
                </a:spcBef>
                <a:spcAft>
                  <a:spcPts val="0"/>
                </a:spcAft>
                <a:buNone/>
              </a:pPr>
              <a:t>10/21/2022</a:t>
            </a:fld>
            <a:endParaRPr lang="en-US"/>
          </a:p>
        </p:txBody>
      </p:sp>
      <p:sp>
        <p:nvSpPr>
          <p:cNvPr id="161" name="Google Shape;161;p7"/>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smtClean="0"/>
              <a:t>DR.RITESH RASTOGI      ACSE-0301 and DS               Unit -3</a:t>
            </a:r>
            <a:endParaRPr lang="en-US" sz="1200" dirty="0"/>
          </a:p>
        </p:txBody>
      </p:sp>
      <p:sp>
        <p:nvSpPr>
          <p:cNvPr id="162" name="Google Shape;16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lang="en-US"/>
          </a:p>
        </p:txBody>
      </p:sp>
      <p:sp>
        <p:nvSpPr>
          <p:cNvPr id="163" name="Google Shape;163;p7"/>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200"/>
              <a:buFont typeface="Calibri" panose="020F0502020204030204"/>
              <a:buNone/>
            </a:pPr>
            <a:r>
              <a:rPr lang="en-US" sz="32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CO-PO Mapping</a:t>
            </a:r>
            <a:endParaRPr sz="32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5" name="Google Shape;165;p7"/>
          <p:cNvSpPr/>
          <p:nvPr/>
        </p:nvSpPr>
        <p:spPr>
          <a:xfrm>
            <a:off x="505692" y="1423945"/>
            <a:ext cx="8229600" cy="4308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200" b="1" dirty="0">
                <a:solidFill>
                  <a:schemeClr val="dk1"/>
                </a:solidFill>
                <a:latin typeface="Calibri" panose="020F0502020204030204"/>
                <a:ea typeface="Calibri" panose="020F0502020204030204"/>
                <a:cs typeface="Calibri" panose="020F0502020204030204"/>
                <a:sym typeface="Calibri" panose="020F0502020204030204"/>
              </a:rPr>
              <a:t>CO-PO correlation matrix of Data Structure (KCS 301)</a:t>
            </a:r>
            <a:endParaRPr sz="2200"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AB3C3998-7372-425B-A3C6-C1B28745ED21}"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3124200" y="6356350"/>
            <a:ext cx="3752056"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4336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100</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43367" name="Content Placeholder 9"/>
          <p:cNvSpPr>
            <a:spLocks noGrp="1"/>
          </p:cNvSpPr>
          <p:nvPr>
            <p:ph idx="1"/>
          </p:nvPr>
        </p:nvSpPr>
        <p:spPr/>
        <p:txBody>
          <a:bodyPr vert="horz" wrap="square" lIns="91440" tIns="45720" rIns="91440" bIns="45720" anchor="t" anchorCtr="0"/>
          <a:lstStyle/>
          <a:p>
            <a:r>
              <a:rPr lang="en-US" altLang="en-US" dirty="0">
                <a:hlinkClick r:id="rId2"/>
              </a:rPr>
              <a:t>Using List as Stack and Queues in Python (tutorialspoint.com)</a:t>
            </a:r>
            <a:endParaRPr lang="en-IN" altLang="en-US" dirty="0"/>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en-US" sz="3200" b="1" dirty="0">
                <a:sym typeface="+mn-ea"/>
              </a:rPr>
              <a:t>Stack Implementation using Linked List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Content Placeholder 2"/>
          <p:cNvSpPr>
            <a:spLocks noGrp="1"/>
          </p:cNvSpPr>
          <p:nvPr>
            <p:ph idx="1"/>
          </p:nvPr>
        </p:nvSpPr>
        <p:spPr/>
        <p:txBody>
          <a:bodyPr vert="horz" wrap="square" lIns="91440" tIns="45720" rIns="91440" bIns="45720" anchor="t" anchorCtr="0"/>
          <a:lstStyle/>
          <a:p>
            <a:r>
              <a:rPr lang="en-US" altLang="en-US" dirty="0">
                <a:hlinkClick r:id="rId2"/>
              </a:rPr>
              <a:t>Using List as Stack and Queues in Python (tutorialspoint.com)</a:t>
            </a:r>
            <a:endParaRPr lang="en-IN" altLang="en-US" dirty="0"/>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13041C9E-5012-42EE-8CD5-5F781613B1B7}"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3124200" y="6356350"/>
            <a:ext cx="3896072"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44390"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101</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4445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en-US" sz="3200" b="1" dirty="0">
                <a:sym typeface="+mn-ea"/>
              </a:rPr>
              <a:t>Queue Implementation using Linked List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Content Placeholder 2"/>
          <p:cNvSpPr>
            <a:spLocks noGrp="1"/>
          </p:cNvSpPr>
          <p:nvPr>
            <p:ph idx="1"/>
          </p:nvPr>
        </p:nvSpPr>
        <p:spPr>
          <a:xfrm>
            <a:off x="609600" y="1014413"/>
            <a:ext cx="8229600" cy="5341937"/>
          </a:xfrm>
        </p:spPr>
        <p:txBody>
          <a:bodyPr vert="horz" wrap="square" lIns="91440" tIns="45720" rIns="91440" bIns="45720" anchor="t" anchorCtr="0"/>
          <a:lstStyle/>
          <a:p>
            <a:pPr algn="just" eaLnBrk="1" hangingPunct="1"/>
            <a:r>
              <a:rPr lang="en-US" altLang="en-US" sz="2200" dirty="0"/>
              <a:t>Which of the following is not a disadvantage to the usage of array?</a:t>
            </a:r>
          </a:p>
          <a:p>
            <a:pPr marL="457200" lvl="1" indent="0" algn="just" eaLnBrk="1" hangingPunct="1">
              <a:buNone/>
            </a:pPr>
            <a:r>
              <a:rPr lang="en-US" altLang="en-US" sz="1925" dirty="0"/>
              <a:t>a) Fixed size</a:t>
            </a:r>
          </a:p>
          <a:p>
            <a:pPr marL="457200" lvl="1" indent="0" algn="just" eaLnBrk="1" hangingPunct="1">
              <a:buNone/>
            </a:pPr>
            <a:r>
              <a:rPr lang="en-US" altLang="en-US" sz="1925" dirty="0"/>
              <a:t>b) There are chances of wastage of memory space if elements inserted in an array are lesser than the allocated size</a:t>
            </a:r>
          </a:p>
          <a:p>
            <a:pPr marL="457200" lvl="1" indent="0" algn="just" eaLnBrk="1" hangingPunct="1">
              <a:buNone/>
            </a:pPr>
            <a:r>
              <a:rPr lang="en-US" altLang="en-US" sz="1925" dirty="0"/>
              <a:t>c) Insertion based on position</a:t>
            </a:r>
          </a:p>
          <a:p>
            <a:pPr marL="457200" lvl="1" indent="0" algn="just" eaLnBrk="1" hangingPunct="1">
              <a:buNone/>
            </a:pPr>
            <a:r>
              <a:rPr lang="en-US" altLang="en-US" sz="1925" dirty="0"/>
              <a:t>d) Accessing elements at specified positions</a:t>
            </a:r>
          </a:p>
          <a:p>
            <a:pPr algn="just" eaLnBrk="1" hangingPunct="1"/>
            <a:r>
              <a:rPr lang="en-US" altLang="en-US" sz="2200" dirty="0"/>
              <a:t>What is the time complexity to count the number of elements in the linked list?</a:t>
            </a:r>
          </a:p>
          <a:p>
            <a:pPr lvl="1" algn="just" eaLnBrk="1" hangingPunct="1">
              <a:buNone/>
            </a:pPr>
            <a:r>
              <a:rPr lang="en-US" altLang="en-US" sz="1925" dirty="0"/>
              <a:t>a) O(1)</a:t>
            </a:r>
          </a:p>
          <a:p>
            <a:pPr marL="457200" lvl="1" indent="0" algn="just" eaLnBrk="1" hangingPunct="1">
              <a:buNone/>
            </a:pPr>
            <a:r>
              <a:rPr lang="en-US" altLang="en-US" sz="1925" dirty="0"/>
              <a:t>b) O(n)</a:t>
            </a:r>
          </a:p>
          <a:p>
            <a:pPr marL="457200" lvl="1" indent="0" algn="just" eaLnBrk="1" hangingPunct="1">
              <a:buNone/>
            </a:pPr>
            <a:r>
              <a:rPr lang="en-US" altLang="en-US" sz="1925" dirty="0"/>
              <a:t>c) O(logn)</a:t>
            </a:r>
          </a:p>
          <a:p>
            <a:pPr marL="457200" lvl="1" indent="0" algn="just" eaLnBrk="1" hangingPunct="1">
              <a:buNone/>
            </a:pPr>
            <a:r>
              <a:rPr lang="en-US" altLang="en-US" sz="1925" dirty="0"/>
              <a:t>d) O(n2)</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B2C82E9C-1CD7-470E-85E3-4C99E784F089}"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429375"/>
            <a:ext cx="5029200" cy="292100"/>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45413"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102</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Daily Quiz</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Content Placeholder 2"/>
          <p:cNvSpPr>
            <a:spLocks noGrp="1"/>
          </p:cNvSpPr>
          <p:nvPr>
            <p:ph idx="1"/>
          </p:nvPr>
        </p:nvSpPr>
        <p:spPr>
          <a:xfrm>
            <a:off x="609600" y="1014413"/>
            <a:ext cx="8229600" cy="5341937"/>
          </a:xfrm>
        </p:spPr>
        <p:txBody>
          <a:bodyPr vert="horz" wrap="square" lIns="91440" tIns="45720" rIns="91440" bIns="45720" anchor="t" anchorCtr="0"/>
          <a:lstStyle/>
          <a:p>
            <a:pPr algn="just" eaLnBrk="1" hangingPunct="1"/>
            <a:r>
              <a:rPr lang="en-US" altLang="en-US" sz="2200" dirty="0"/>
              <a:t>What is the space complexity for deleting a linked list?</a:t>
            </a:r>
          </a:p>
          <a:p>
            <a:pPr marL="457200" lvl="1" indent="0" algn="just" eaLnBrk="1" hangingPunct="1">
              <a:buNone/>
            </a:pPr>
            <a:r>
              <a:rPr lang="en-US" altLang="en-US" sz="1925" dirty="0"/>
              <a:t>a) O(1)</a:t>
            </a:r>
          </a:p>
          <a:p>
            <a:pPr marL="457200" lvl="1" indent="0" algn="just" eaLnBrk="1" hangingPunct="1">
              <a:buNone/>
            </a:pPr>
            <a:r>
              <a:rPr lang="en-US" altLang="en-US" sz="1925" dirty="0"/>
              <a:t>b) O(n)</a:t>
            </a:r>
          </a:p>
          <a:p>
            <a:pPr marL="457200" lvl="1" indent="0" algn="just" eaLnBrk="1" hangingPunct="1">
              <a:buNone/>
            </a:pPr>
            <a:r>
              <a:rPr lang="en-US" altLang="en-US" sz="1925" dirty="0"/>
              <a:t>c) Either O(1) or O(n)</a:t>
            </a:r>
          </a:p>
          <a:p>
            <a:pPr marL="457200" lvl="1" indent="0" algn="just" eaLnBrk="1" hangingPunct="1">
              <a:buNone/>
            </a:pPr>
            <a:r>
              <a:rPr lang="en-US" altLang="en-US" sz="1925" dirty="0"/>
              <a:t>d) O(logn)</a:t>
            </a:r>
          </a:p>
          <a:p>
            <a:pPr algn="just" eaLnBrk="1" hangingPunct="1"/>
            <a:r>
              <a:rPr lang="en-US" altLang="en-US" sz="2200" dirty="0"/>
              <a:t>What differentiates a circular linked list from a normal linked list?</a:t>
            </a:r>
          </a:p>
          <a:p>
            <a:pPr lvl="1" algn="just" eaLnBrk="1" hangingPunct="1">
              <a:buNone/>
            </a:pPr>
            <a:r>
              <a:rPr lang="en-US" altLang="en-US" sz="1925" dirty="0"/>
              <a:t>a) You cannot have the ‘next’ pointer point to null in a circular linked list</a:t>
            </a:r>
          </a:p>
          <a:p>
            <a:pPr marL="457200" lvl="1" indent="0" algn="just" eaLnBrk="1" hangingPunct="1">
              <a:buNone/>
            </a:pPr>
            <a:r>
              <a:rPr lang="en-US" altLang="en-US" sz="1925" dirty="0"/>
              <a:t>b) It is faster to traverse the circular linked list</a:t>
            </a:r>
          </a:p>
          <a:p>
            <a:pPr marL="457200" lvl="1" indent="0" algn="just" eaLnBrk="1" hangingPunct="1">
              <a:buNone/>
            </a:pPr>
            <a:r>
              <a:rPr lang="en-US" altLang="en-US" sz="1925" dirty="0"/>
              <a:t>c) You may or may not have the ‘next’ pointer point to null in a circular linked list</a:t>
            </a:r>
          </a:p>
          <a:p>
            <a:pPr marL="457200" lvl="1" indent="0" algn="just" eaLnBrk="1" hangingPunct="1">
              <a:buNone/>
            </a:pPr>
            <a:r>
              <a:rPr lang="en-US" altLang="en-US" sz="1925" dirty="0"/>
              <a:t>d) Head node is known in circular linked list</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4559C80A-7271-45A0-98A5-7361A4FB8438}"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429375"/>
            <a:ext cx="5029200" cy="292100"/>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45413"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103</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Daily Quiz</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Content Placeholder 2"/>
          <p:cNvSpPr>
            <a:spLocks noGrp="1"/>
          </p:cNvSpPr>
          <p:nvPr>
            <p:ph idx="1"/>
          </p:nvPr>
        </p:nvSpPr>
        <p:spPr>
          <a:xfrm>
            <a:off x="609600" y="1014413"/>
            <a:ext cx="8229600" cy="5341937"/>
          </a:xfrm>
        </p:spPr>
        <p:txBody>
          <a:bodyPr vert="horz" wrap="square" lIns="91440" tIns="45720" rIns="91440" bIns="45720" anchor="t" anchorCtr="0"/>
          <a:lstStyle/>
          <a:p>
            <a:pPr algn="just" eaLnBrk="1" hangingPunct="1"/>
            <a:r>
              <a:rPr lang="en-US" altLang="en-US" sz="2200" dirty="0"/>
              <a:t>Define data structure and explain types of data structure with suitable examples</a:t>
            </a:r>
          </a:p>
          <a:p>
            <a:pPr algn="just" eaLnBrk="1" hangingPunct="1"/>
            <a:r>
              <a:rPr lang="en-US" altLang="en-US" sz="2200" dirty="0"/>
              <a:t>What are the primitive operations in any data structure</a:t>
            </a:r>
          </a:p>
          <a:p>
            <a:pPr algn="just" eaLnBrk="1" hangingPunct="1"/>
            <a:r>
              <a:rPr lang="en-US" altLang="en-US" sz="2200" dirty="0"/>
              <a:t>Explain the asymptotic notations with suitable examples	</a:t>
            </a:r>
          </a:p>
          <a:p>
            <a:pPr algn="just" eaLnBrk="1" hangingPunct="1"/>
            <a:r>
              <a:rPr lang="en-US" altLang="en-US" sz="2200" dirty="0"/>
              <a:t>Differentiate between space and time complexity of an algorithm</a:t>
            </a:r>
          </a:p>
          <a:p>
            <a:pPr algn="just" eaLnBrk="1" hangingPunct="1"/>
            <a:r>
              <a:rPr lang="en-US" altLang="en-US" sz="2200" dirty="0"/>
              <a:t>Write an algorithm for merging two already sorted arrays</a:t>
            </a:r>
          </a:p>
          <a:p>
            <a:pPr algn="just" eaLnBrk="1" hangingPunct="1"/>
            <a:r>
              <a:rPr lang="en-US" altLang="en-US" sz="2200" dirty="0"/>
              <a:t>Write an algorithm/program for insert a node at between any position of a linked list</a:t>
            </a:r>
          </a:p>
          <a:p>
            <a:pPr algn="just" eaLnBrk="1" hangingPunct="1"/>
            <a:r>
              <a:rPr lang="en-US" altLang="en-US" sz="2200" dirty="0"/>
              <a:t>Write an algorithm/program to reverse a linked list </a:t>
            </a:r>
          </a:p>
          <a:p>
            <a:pPr algn="just" eaLnBrk="1" hangingPunct="1"/>
            <a:r>
              <a:rPr lang="en-US" altLang="en-US" sz="2200" dirty="0"/>
              <a:t>Write an algorithm/program  to sort two linked lists</a:t>
            </a:r>
          </a:p>
          <a:p>
            <a:pPr algn="just" eaLnBrk="1" hangingPunct="1"/>
            <a:r>
              <a:rPr lang="en-US" altLang="en-US" sz="2200" dirty="0"/>
              <a:t>Write an algorithm/program to add two polynomials by using linked list</a:t>
            </a:r>
          </a:p>
          <a:p>
            <a:pPr algn="just" eaLnBrk="1" hangingPunct="1"/>
            <a:r>
              <a:rPr lang="en-US" altLang="en-US" sz="2200" dirty="0"/>
              <a:t>what are the applications of a single linked list, doubly linked list and circular linked list</a:t>
            </a:r>
          </a:p>
          <a:p>
            <a:pPr algn="just" eaLnBrk="1" hangingPunct="1"/>
            <a:endParaRPr lang="en-US" altLang="en-US" sz="2200" dirty="0"/>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C9C9EC91-C430-4B2D-9F5A-1526148B0527}"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429375"/>
            <a:ext cx="5029200" cy="292100"/>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45413"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104</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Weekly Assignment</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IN" sz="2200" b="0" i="0" u="none" strike="noStrike" kern="1200" cap="none" spc="0" normalizeH="0" baseline="0" noProof="0" dirty="0">
                <a:ln>
                  <a:noFill/>
                </a:ln>
                <a:solidFill>
                  <a:schemeClr val="tx1"/>
                </a:solidFill>
                <a:effectLst/>
                <a:uLnTx/>
                <a:uFillTx/>
                <a:latin typeface="+mn-lt"/>
                <a:ea typeface="+mn-ea"/>
                <a:cs typeface="+mn-cs"/>
              </a:rPr>
              <a:t>Which of these best describes an array?</a:t>
            </a:r>
            <a:br>
              <a:rPr kumimoji="0" lang="en-IN" sz="2200" b="0" i="0" u="none" strike="noStrike" kern="1200" cap="none" spc="0" normalizeH="0" baseline="0" noProof="0" dirty="0">
                <a:ln>
                  <a:noFill/>
                </a:ln>
                <a:solidFill>
                  <a:schemeClr val="tx1"/>
                </a:solidFill>
                <a:effectLst/>
                <a:uLnTx/>
                <a:uFillTx/>
                <a:latin typeface="+mn-lt"/>
                <a:ea typeface="+mn-ea"/>
                <a:cs typeface="+mn-cs"/>
              </a:rPr>
            </a:br>
            <a:r>
              <a:rPr kumimoji="0" lang="en-IN" sz="2200" b="0" i="0" u="none" strike="noStrike" kern="1200" cap="none" spc="0" normalizeH="0" baseline="0" noProof="0" dirty="0">
                <a:ln>
                  <a:noFill/>
                </a:ln>
                <a:solidFill>
                  <a:schemeClr val="tx1"/>
                </a:solidFill>
                <a:effectLst/>
                <a:uLnTx/>
                <a:uFillTx/>
                <a:latin typeface="+mn-lt"/>
                <a:ea typeface="+mn-ea"/>
                <a:cs typeface="+mn-cs"/>
              </a:rPr>
              <a:t>	a) A data structure that shows a hierarchical behaviour</a:t>
            </a:r>
            <a:br>
              <a:rPr kumimoji="0" lang="en-IN" sz="2200" b="0" i="0" u="none" strike="noStrike" kern="1200" cap="none" spc="0" normalizeH="0" baseline="0" noProof="0" dirty="0">
                <a:ln>
                  <a:noFill/>
                </a:ln>
                <a:solidFill>
                  <a:schemeClr val="tx1"/>
                </a:solidFill>
                <a:effectLst/>
                <a:uLnTx/>
                <a:uFillTx/>
                <a:latin typeface="+mn-lt"/>
                <a:ea typeface="+mn-ea"/>
                <a:cs typeface="+mn-cs"/>
              </a:rPr>
            </a:br>
            <a:r>
              <a:rPr kumimoji="0" lang="en-IN" sz="2200" b="0" i="0" u="none" strike="noStrike" kern="1200" cap="none" spc="0" normalizeH="0" baseline="0" noProof="0" dirty="0">
                <a:ln>
                  <a:noFill/>
                </a:ln>
                <a:solidFill>
                  <a:schemeClr val="tx1"/>
                </a:solidFill>
                <a:effectLst/>
                <a:uLnTx/>
                <a:uFillTx/>
                <a:latin typeface="+mn-lt"/>
                <a:ea typeface="+mn-ea"/>
                <a:cs typeface="+mn-cs"/>
              </a:rPr>
              <a:t>	</a:t>
            </a:r>
            <a:r>
              <a:rPr kumimoji="0" lang="en-IN" sz="2200" b="1" i="0" u="none" strike="noStrike" kern="1200" cap="none" spc="0" normalizeH="0" baseline="0" noProof="0" dirty="0">
                <a:ln>
                  <a:noFill/>
                </a:ln>
                <a:solidFill>
                  <a:schemeClr val="tx1"/>
                </a:solidFill>
                <a:effectLst/>
                <a:uLnTx/>
                <a:uFillTx/>
                <a:latin typeface="+mn-lt"/>
                <a:ea typeface="+mn-ea"/>
                <a:cs typeface="+mn-cs"/>
              </a:rPr>
              <a:t>b) Container of objects of similar types</a:t>
            </a:r>
            <a:r>
              <a:rPr kumimoji="0" lang="en-IN" sz="2200" b="0" i="0" u="none" strike="noStrike" kern="1200" cap="none" spc="0" normalizeH="0" baseline="0" noProof="0" dirty="0">
                <a:ln>
                  <a:noFill/>
                </a:ln>
                <a:solidFill>
                  <a:schemeClr val="tx1"/>
                </a:solidFill>
                <a:effectLst/>
                <a:uLnTx/>
                <a:uFillTx/>
                <a:latin typeface="+mn-lt"/>
                <a:ea typeface="+mn-ea"/>
                <a:cs typeface="+mn-cs"/>
              </a:rPr>
              <a:t/>
            </a:r>
            <a:br>
              <a:rPr kumimoji="0" lang="en-IN" sz="2200" b="0" i="0" u="none" strike="noStrike" kern="1200" cap="none" spc="0" normalizeH="0" baseline="0" noProof="0" dirty="0">
                <a:ln>
                  <a:noFill/>
                </a:ln>
                <a:solidFill>
                  <a:schemeClr val="tx1"/>
                </a:solidFill>
                <a:effectLst/>
                <a:uLnTx/>
                <a:uFillTx/>
                <a:latin typeface="+mn-lt"/>
                <a:ea typeface="+mn-ea"/>
                <a:cs typeface="+mn-cs"/>
              </a:rPr>
            </a:br>
            <a:r>
              <a:rPr kumimoji="0" lang="en-IN" sz="2200" b="0" i="0" u="none" strike="noStrike" kern="1200" cap="none" spc="0" normalizeH="0" baseline="0" noProof="0" dirty="0">
                <a:ln>
                  <a:noFill/>
                </a:ln>
                <a:solidFill>
                  <a:schemeClr val="tx1"/>
                </a:solidFill>
                <a:effectLst/>
                <a:uLnTx/>
                <a:uFillTx/>
                <a:latin typeface="+mn-lt"/>
                <a:ea typeface="+mn-ea"/>
                <a:cs typeface="+mn-cs"/>
              </a:rPr>
              <a:t>	c) Arrays are immutable once initialised</a:t>
            </a:r>
            <a:br>
              <a:rPr kumimoji="0" lang="en-IN" sz="2200" b="0" i="0" u="none" strike="noStrike" kern="1200" cap="none" spc="0" normalizeH="0" baseline="0" noProof="0" dirty="0">
                <a:ln>
                  <a:noFill/>
                </a:ln>
                <a:solidFill>
                  <a:schemeClr val="tx1"/>
                </a:solidFill>
                <a:effectLst/>
                <a:uLnTx/>
                <a:uFillTx/>
                <a:latin typeface="+mn-lt"/>
                <a:ea typeface="+mn-ea"/>
                <a:cs typeface="+mn-cs"/>
              </a:rPr>
            </a:br>
            <a:r>
              <a:rPr kumimoji="0" lang="en-IN" sz="2200" b="0" i="0" u="none" strike="noStrike" kern="1200" cap="none" spc="0" normalizeH="0" baseline="0" noProof="0" dirty="0">
                <a:ln>
                  <a:noFill/>
                </a:ln>
                <a:solidFill>
                  <a:schemeClr val="tx1"/>
                </a:solidFill>
                <a:effectLst/>
                <a:uLnTx/>
                <a:uFillTx/>
                <a:latin typeface="+mn-lt"/>
                <a:ea typeface="+mn-ea"/>
                <a:cs typeface="+mn-cs"/>
              </a:rPr>
              <a:t>	d) Array is not a data structure</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IN" sz="2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IN" sz="2200" b="0" i="0" u="none" strike="noStrike" kern="1200" cap="none" spc="0" normalizeH="0" baseline="0" noProof="0" dirty="0">
                <a:ln>
                  <a:noFill/>
                </a:ln>
                <a:solidFill>
                  <a:schemeClr val="tx1"/>
                </a:solidFill>
                <a:effectLst/>
                <a:uLnTx/>
                <a:uFillTx/>
                <a:latin typeface="+mn-lt"/>
                <a:ea typeface="+mn-ea"/>
                <a:cs typeface="+mn-cs"/>
              </a:rPr>
              <a:t>How do you initialize an array in C?</a:t>
            </a:r>
            <a:br>
              <a:rPr kumimoji="0" lang="en-IN" sz="2200" b="0" i="0" u="none" strike="noStrike" kern="1200" cap="none" spc="0" normalizeH="0" baseline="0" noProof="0" dirty="0">
                <a:ln>
                  <a:noFill/>
                </a:ln>
                <a:solidFill>
                  <a:schemeClr val="tx1"/>
                </a:solidFill>
                <a:effectLst/>
                <a:uLnTx/>
                <a:uFillTx/>
                <a:latin typeface="+mn-lt"/>
                <a:ea typeface="+mn-ea"/>
                <a:cs typeface="+mn-cs"/>
              </a:rPr>
            </a:br>
            <a:r>
              <a:rPr kumimoji="0" lang="en-IN" sz="2200" b="0" i="0" u="none" strike="noStrike" kern="1200" cap="none" spc="0" normalizeH="0" baseline="0" noProof="0" dirty="0">
                <a:ln>
                  <a:noFill/>
                </a:ln>
                <a:solidFill>
                  <a:schemeClr val="tx1"/>
                </a:solidFill>
                <a:effectLst/>
                <a:uLnTx/>
                <a:uFillTx/>
                <a:latin typeface="+mn-lt"/>
                <a:ea typeface="+mn-ea"/>
                <a:cs typeface="+mn-cs"/>
              </a:rPr>
              <a:t>	a) </a:t>
            </a:r>
            <a:r>
              <a:rPr kumimoji="0" lang="en-IN" sz="2200" b="0" i="0" u="none" strike="noStrike" kern="1200" cap="none" spc="0" normalizeH="0" baseline="0" noProof="0" dirty="0" err="1">
                <a:ln>
                  <a:noFill/>
                </a:ln>
                <a:solidFill>
                  <a:schemeClr val="tx1"/>
                </a:solidFill>
                <a:effectLst/>
                <a:uLnTx/>
                <a:uFillTx/>
                <a:latin typeface="+mn-lt"/>
                <a:ea typeface="+mn-ea"/>
                <a:cs typeface="+mn-cs"/>
              </a:rPr>
              <a:t>int</a:t>
            </a:r>
            <a:r>
              <a:rPr kumimoji="0" lang="en-IN" sz="2200" b="0" i="0" u="none" strike="noStrike" kern="1200" cap="none" spc="0" normalizeH="0" baseline="0" noProof="0" dirty="0">
                <a:ln>
                  <a:noFill/>
                </a:ln>
                <a:solidFill>
                  <a:schemeClr val="tx1"/>
                </a:solidFill>
                <a:effectLst/>
                <a:uLnTx/>
                <a:uFillTx/>
                <a:latin typeface="+mn-lt"/>
                <a:ea typeface="+mn-ea"/>
                <a:cs typeface="+mn-cs"/>
              </a:rPr>
              <a:t> </a:t>
            </a:r>
            <a:r>
              <a:rPr kumimoji="0" lang="en-IN" sz="2200" b="0" i="0" u="none" strike="noStrike" kern="1200" cap="none" spc="0" normalizeH="0" baseline="0" noProof="0" dirty="0" err="1">
                <a:ln>
                  <a:noFill/>
                </a:ln>
                <a:solidFill>
                  <a:schemeClr val="tx1"/>
                </a:solidFill>
                <a:effectLst/>
                <a:uLnTx/>
                <a:uFillTx/>
                <a:latin typeface="+mn-lt"/>
                <a:ea typeface="+mn-ea"/>
                <a:cs typeface="+mn-cs"/>
              </a:rPr>
              <a:t>arr</a:t>
            </a:r>
            <a:r>
              <a:rPr kumimoji="0" lang="en-IN" sz="2200" b="0" i="0" u="none" strike="noStrike" kern="1200" cap="none" spc="0" normalizeH="0" baseline="0" noProof="0" dirty="0">
                <a:ln>
                  <a:noFill/>
                </a:ln>
                <a:solidFill>
                  <a:schemeClr val="tx1"/>
                </a:solidFill>
                <a:effectLst/>
                <a:uLnTx/>
                <a:uFillTx/>
                <a:latin typeface="+mn-lt"/>
                <a:ea typeface="+mn-ea"/>
                <a:cs typeface="+mn-cs"/>
              </a:rPr>
              <a:t>[3] = (1,2,3);</a:t>
            </a:r>
            <a:br>
              <a:rPr kumimoji="0" lang="en-IN" sz="2200" b="0" i="0" u="none" strike="noStrike" kern="1200" cap="none" spc="0" normalizeH="0" baseline="0" noProof="0" dirty="0">
                <a:ln>
                  <a:noFill/>
                </a:ln>
                <a:solidFill>
                  <a:schemeClr val="tx1"/>
                </a:solidFill>
                <a:effectLst/>
                <a:uLnTx/>
                <a:uFillTx/>
                <a:latin typeface="+mn-lt"/>
                <a:ea typeface="+mn-ea"/>
                <a:cs typeface="+mn-cs"/>
              </a:rPr>
            </a:br>
            <a:r>
              <a:rPr kumimoji="0" lang="en-IN" sz="2200" b="0" i="0" u="none" strike="noStrike" kern="1200" cap="none" spc="0" normalizeH="0" baseline="0" noProof="0" dirty="0">
                <a:ln>
                  <a:noFill/>
                </a:ln>
                <a:solidFill>
                  <a:schemeClr val="tx1"/>
                </a:solidFill>
                <a:effectLst/>
                <a:uLnTx/>
                <a:uFillTx/>
                <a:latin typeface="+mn-lt"/>
                <a:ea typeface="+mn-ea"/>
                <a:cs typeface="+mn-cs"/>
              </a:rPr>
              <a:t>	b) </a:t>
            </a:r>
            <a:r>
              <a:rPr kumimoji="0" lang="en-IN" sz="2200" b="0" i="0" u="none" strike="noStrike" kern="1200" cap="none" spc="0" normalizeH="0" baseline="0" noProof="0" dirty="0" err="1">
                <a:ln>
                  <a:noFill/>
                </a:ln>
                <a:solidFill>
                  <a:schemeClr val="tx1"/>
                </a:solidFill>
                <a:effectLst/>
                <a:uLnTx/>
                <a:uFillTx/>
                <a:latin typeface="+mn-lt"/>
                <a:ea typeface="+mn-ea"/>
                <a:cs typeface="+mn-cs"/>
              </a:rPr>
              <a:t>int</a:t>
            </a:r>
            <a:r>
              <a:rPr kumimoji="0" lang="en-IN" sz="2200" b="0" i="0" u="none" strike="noStrike" kern="1200" cap="none" spc="0" normalizeH="0" baseline="0" noProof="0" dirty="0">
                <a:ln>
                  <a:noFill/>
                </a:ln>
                <a:solidFill>
                  <a:schemeClr val="tx1"/>
                </a:solidFill>
                <a:effectLst/>
                <a:uLnTx/>
                <a:uFillTx/>
                <a:latin typeface="+mn-lt"/>
                <a:ea typeface="+mn-ea"/>
                <a:cs typeface="+mn-cs"/>
              </a:rPr>
              <a:t> </a:t>
            </a:r>
            <a:r>
              <a:rPr kumimoji="0" lang="en-IN" sz="2200" b="0" i="0" u="none" strike="noStrike" kern="1200" cap="none" spc="0" normalizeH="0" baseline="0" noProof="0" dirty="0" err="1">
                <a:ln>
                  <a:noFill/>
                </a:ln>
                <a:solidFill>
                  <a:schemeClr val="tx1"/>
                </a:solidFill>
                <a:effectLst/>
                <a:uLnTx/>
                <a:uFillTx/>
                <a:latin typeface="+mn-lt"/>
                <a:ea typeface="+mn-ea"/>
                <a:cs typeface="+mn-cs"/>
              </a:rPr>
              <a:t>arr</a:t>
            </a:r>
            <a:r>
              <a:rPr kumimoji="0" lang="en-IN" sz="2200" b="0" i="0" u="none" strike="noStrike" kern="1200" cap="none" spc="0" normalizeH="0" baseline="0" noProof="0" dirty="0">
                <a:ln>
                  <a:noFill/>
                </a:ln>
                <a:solidFill>
                  <a:schemeClr val="tx1"/>
                </a:solidFill>
                <a:effectLst/>
                <a:uLnTx/>
                <a:uFillTx/>
                <a:latin typeface="+mn-lt"/>
                <a:ea typeface="+mn-ea"/>
                <a:cs typeface="+mn-cs"/>
              </a:rPr>
              <a:t>(3) = {1,2,3};</a:t>
            </a:r>
            <a:br>
              <a:rPr kumimoji="0" lang="en-IN" sz="2200" b="0" i="0" u="none" strike="noStrike" kern="1200" cap="none" spc="0" normalizeH="0" baseline="0" noProof="0" dirty="0">
                <a:ln>
                  <a:noFill/>
                </a:ln>
                <a:solidFill>
                  <a:schemeClr val="tx1"/>
                </a:solidFill>
                <a:effectLst/>
                <a:uLnTx/>
                <a:uFillTx/>
                <a:latin typeface="+mn-lt"/>
                <a:ea typeface="+mn-ea"/>
                <a:cs typeface="+mn-cs"/>
              </a:rPr>
            </a:br>
            <a:r>
              <a:rPr kumimoji="0" lang="en-IN" sz="2200" b="0" i="0" u="none" strike="noStrike" kern="1200" cap="none" spc="0" normalizeH="0" baseline="0" noProof="0" dirty="0">
                <a:ln>
                  <a:noFill/>
                </a:ln>
                <a:solidFill>
                  <a:schemeClr val="tx1"/>
                </a:solidFill>
                <a:effectLst/>
                <a:uLnTx/>
                <a:uFillTx/>
                <a:latin typeface="+mn-lt"/>
                <a:ea typeface="+mn-ea"/>
                <a:cs typeface="+mn-cs"/>
              </a:rPr>
              <a:t>	</a:t>
            </a:r>
            <a:r>
              <a:rPr kumimoji="0" lang="en-IN" sz="2200" b="1" i="0" u="none" strike="noStrike" kern="1200" cap="none" spc="0" normalizeH="0" baseline="0" noProof="0" dirty="0">
                <a:ln>
                  <a:noFill/>
                </a:ln>
                <a:solidFill>
                  <a:schemeClr val="tx1"/>
                </a:solidFill>
                <a:effectLst/>
                <a:uLnTx/>
                <a:uFillTx/>
                <a:latin typeface="+mn-lt"/>
                <a:ea typeface="+mn-ea"/>
                <a:cs typeface="+mn-cs"/>
              </a:rPr>
              <a:t>c) </a:t>
            </a:r>
            <a:r>
              <a:rPr kumimoji="0" lang="en-IN" sz="2200" b="1" i="0" u="none" strike="noStrike" kern="1200" cap="none" spc="0" normalizeH="0" baseline="0" noProof="0" dirty="0" err="1">
                <a:ln>
                  <a:noFill/>
                </a:ln>
                <a:solidFill>
                  <a:schemeClr val="tx1"/>
                </a:solidFill>
                <a:effectLst/>
                <a:uLnTx/>
                <a:uFillTx/>
                <a:latin typeface="+mn-lt"/>
                <a:ea typeface="+mn-ea"/>
                <a:cs typeface="+mn-cs"/>
              </a:rPr>
              <a:t>int</a:t>
            </a:r>
            <a:r>
              <a:rPr kumimoji="0" lang="en-IN" sz="2200" b="1" i="0" u="none" strike="noStrike" kern="1200" cap="none" spc="0" normalizeH="0" baseline="0" noProof="0" dirty="0">
                <a:ln>
                  <a:noFill/>
                </a:ln>
                <a:solidFill>
                  <a:schemeClr val="tx1"/>
                </a:solidFill>
                <a:effectLst/>
                <a:uLnTx/>
                <a:uFillTx/>
                <a:latin typeface="+mn-lt"/>
                <a:ea typeface="+mn-ea"/>
                <a:cs typeface="+mn-cs"/>
              </a:rPr>
              <a:t> </a:t>
            </a:r>
            <a:r>
              <a:rPr kumimoji="0" lang="en-IN" sz="2200" b="1" i="0" u="none" strike="noStrike" kern="1200" cap="none" spc="0" normalizeH="0" baseline="0" noProof="0" dirty="0" err="1">
                <a:ln>
                  <a:noFill/>
                </a:ln>
                <a:solidFill>
                  <a:schemeClr val="tx1"/>
                </a:solidFill>
                <a:effectLst/>
                <a:uLnTx/>
                <a:uFillTx/>
                <a:latin typeface="+mn-lt"/>
                <a:ea typeface="+mn-ea"/>
                <a:cs typeface="+mn-cs"/>
              </a:rPr>
              <a:t>arr</a:t>
            </a:r>
            <a:r>
              <a:rPr kumimoji="0" lang="en-IN" sz="2200" b="1" i="0" u="none" strike="noStrike" kern="1200" cap="none" spc="0" normalizeH="0" baseline="0" noProof="0" dirty="0">
                <a:ln>
                  <a:noFill/>
                </a:ln>
                <a:solidFill>
                  <a:schemeClr val="tx1"/>
                </a:solidFill>
                <a:effectLst/>
                <a:uLnTx/>
                <a:uFillTx/>
                <a:latin typeface="+mn-lt"/>
                <a:ea typeface="+mn-ea"/>
                <a:cs typeface="+mn-cs"/>
              </a:rPr>
              <a:t>[3] = {1,2,3};</a:t>
            </a:r>
            <a:r>
              <a:rPr kumimoji="0" lang="en-IN" sz="2200" b="0" i="0" u="none" strike="noStrike" kern="1200" cap="none" spc="0" normalizeH="0" baseline="0" noProof="0" dirty="0">
                <a:ln>
                  <a:noFill/>
                </a:ln>
                <a:solidFill>
                  <a:schemeClr val="tx1"/>
                </a:solidFill>
                <a:effectLst/>
                <a:uLnTx/>
                <a:uFillTx/>
                <a:latin typeface="+mn-lt"/>
                <a:ea typeface="+mn-ea"/>
                <a:cs typeface="+mn-cs"/>
              </a:rPr>
              <a:t/>
            </a:r>
            <a:br>
              <a:rPr kumimoji="0" lang="en-IN" sz="2200" b="0" i="0" u="none" strike="noStrike" kern="1200" cap="none" spc="0" normalizeH="0" baseline="0" noProof="0" dirty="0">
                <a:ln>
                  <a:noFill/>
                </a:ln>
                <a:solidFill>
                  <a:schemeClr val="tx1"/>
                </a:solidFill>
                <a:effectLst/>
                <a:uLnTx/>
                <a:uFillTx/>
                <a:latin typeface="+mn-lt"/>
                <a:ea typeface="+mn-ea"/>
                <a:cs typeface="+mn-cs"/>
              </a:rPr>
            </a:br>
            <a:r>
              <a:rPr kumimoji="0" lang="en-IN" sz="2200" b="0" i="0" u="none" strike="noStrike" kern="1200" cap="none" spc="0" normalizeH="0" baseline="0" noProof="0" dirty="0">
                <a:ln>
                  <a:noFill/>
                </a:ln>
                <a:solidFill>
                  <a:schemeClr val="tx1"/>
                </a:solidFill>
                <a:effectLst/>
                <a:uLnTx/>
                <a:uFillTx/>
                <a:latin typeface="+mn-lt"/>
                <a:ea typeface="+mn-ea"/>
                <a:cs typeface="+mn-cs"/>
              </a:rPr>
              <a:t>	d) </a:t>
            </a:r>
            <a:r>
              <a:rPr kumimoji="0" lang="en-IN" sz="2200" b="0" i="0" u="none" strike="noStrike" kern="1200" cap="none" spc="0" normalizeH="0" baseline="0" noProof="0" dirty="0" err="1">
                <a:ln>
                  <a:noFill/>
                </a:ln>
                <a:solidFill>
                  <a:schemeClr val="tx1"/>
                </a:solidFill>
                <a:effectLst/>
                <a:uLnTx/>
                <a:uFillTx/>
                <a:latin typeface="+mn-lt"/>
                <a:ea typeface="+mn-ea"/>
                <a:cs typeface="+mn-cs"/>
              </a:rPr>
              <a:t>int</a:t>
            </a:r>
            <a:r>
              <a:rPr kumimoji="0" lang="en-IN" sz="2200" b="0" i="0" u="none" strike="noStrike" kern="1200" cap="none" spc="0" normalizeH="0" baseline="0" noProof="0" dirty="0">
                <a:ln>
                  <a:noFill/>
                </a:ln>
                <a:solidFill>
                  <a:schemeClr val="tx1"/>
                </a:solidFill>
                <a:effectLst/>
                <a:uLnTx/>
                <a:uFillTx/>
                <a:latin typeface="+mn-lt"/>
                <a:ea typeface="+mn-ea"/>
                <a:cs typeface="+mn-cs"/>
              </a:rPr>
              <a:t> </a:t>
            </a:r>
            <a:r>
              <a:rPr kumimoji="0" lang="en-IN" sz="2200" b="0" i="0" u="none" strike="noStrike" kern="1200" cap="none" spc="0" normalizeH="0" baseline="0" noProof="0" dirty="0" err="1">
                <a:ln>
                  <a:noFill/>
                </a:ln>
                <a:solidFill>
                  <a:schemeClr val="tx1"/>
                </a:solidFill>
                <a:effectLst/>
                <a:uLnTx/>
                <a:uFillTx/>
                <a:latin typeface="+mn-lt"/>
                <a:ea typeface="+mn-ea"/>
                <a:cs typeface="+mn-cs"/>
              </a:rPr>
              <a:t>arr</a:t>
            </a:r>
            <a:r>
              <a:rPr kumimoji="0" lang="en-IN" sz="2200" b="0" i="0" u="none" strike="noStrike" kern="1200" cap="none" spc="0" normalizeH="0" baseline="0" noProof="0" dirty="0">
                <a:ln>
                  <a:noFill/>
                </a:ln>
                <a:solidFill>
                  <a:schemeClr val="tx1"/>
                </a:solidFill>
                <a:effectLst/>
                <a:uLnTx/>
                <a:uFillTx/>
                <a:latin typeface="+mn-lt"/>
                <a:ea typeface="+mn-ea"/>
                <a:cs typeface="+mn-cs"/>
              </a:rPr>
              <a:t>(3) = (1,2,3);</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27CF6BDD-CB66-4F82-8C22-6EA30CDC54F5}"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24600"/>
            <a:ext cx="48768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46437"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105</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 s</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DB814A5C-F7FE-4BBF-8E78-E6E68565824B}"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3124200" y="6356350"/>
            <a:ext cx="38100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47460"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106</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 s</a:t>
            </a:r>
          </a:p>
        </p:txBody>
      </p:sp>
      <p:sp>
        <p:nvSpPr>
          <p:cNvPr id="147463" name="Rectangle 11"/>
          <p:cNvSpPr/>
          <p:nvPr/>
        </p:nvSpPr>
        <p:spPr>
          <a:xfrm>
            <a:off x="457200" y="1143000"/>
            <a:ext cx="8382000" cy="48006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sz="1800" dirty="0">
                <a:latin typeface="Arial" panose="020B0604020202020204" pitchFamily="34" charset="0"/>
                <a:cs typeface="Arial" panose="020B0604020202020204" pitchFamily="34" charset="0"/>
              </a:rPr>
              <a:t> In the worst case, the number of comparisons needed to search a singly linked list of length n for a given element is (GATE CS 2002)</a:t>
            </a:r>
          </a:p>
          <a:p>
            <a:pPr marL="0" lvl="0" indent="0">
              <a:spcBef>
                <a:spcPct val="0"/>
              </a:spcBef>
              <a:buFontTx/>
              <a:buNone/>
            </a:pPr>
            <a:r>
              <a:rPr lang="en-US" altLang="en-US" sz="1800" dirty="0">
                <a:latin typeface="Arial" panose="020B0604020202020204" pitchFamily="34" charset="0"/>
                <a:cs typeface="Arial" panose="020B0604020202020204" pitchFamily="34" charset="0"/>
              </a:rPr>
              <a:t>A log 2 n</a:t>
            </a:r>
          </a:p>
          <a:p>
            <a:pPr marL="0" lvl="0" indent="0">
              <a:spcBef>
                <a:spcPct val="0"/>
              </a:spcBef>
              <a:buFontTx/>
              <a:buNone/>
            </a:pPr>
            <a:r>
              <a:rPr lang="en-US" altLang="en-US" sz="1800" dirty="0">
                <a:latin typeface="Arial" panose="020B0604020202020204" pitchFamily="34" charset="0"/>
                <a:cs typeface="Arial" panose="020B0604020202020204" pitchFamily="34" charset="0"/>
              </a:rPr>
              <a:t>B n/2</a:t>
            </a:r>
          </a:p>
          <a:p>
            <a:pPr marL="0" lvl="0" indent="0">
              <a:spcBef>
                <a:spcPct val="0"/>
              </a:spcBef>
              <a:buFontTx/>
              <a:buNone/>
            </a:pPr>
            <a:r>
              <a:rPr lang="en-US" altLang="en-US" sz="1800" dirty="0">
                <a:latin typeface="Arial" panose="020B0604020202020204" pitchFamily="34" charset="0"/>
                <a:cs typeface="Arial" panose="020B0604020202020204" pitchFamily="34" charset="0"/>
              </a:rPr>
              <a:t>C log 2 n – 1</a:t>
            </a:r>
          </a:p>
          <a:p>
            <a:pPr marL="0" lvl="0" indent="0">
              <a:spcBef>
                <a:spcPct val="0"/>
              </a:spcBef>
              <a:buFontTx/>
              <a:buNone/>
            </a:pPr>
            <a:r>
              <a:rPr lang="en-US" altLang="en-US" sz="1800" dirty="0">
                <a:latin typeface="Arial" panose="020B0604020202020204" pitchFamily="34" charset="0"/>
                <a:cs typeface="Arial" panose="020B0604020202020204" pitchFamily="34" charset="0"/>
              </a:rPr>
              <a:t>D n</a:t>
            </a:r>
          </a:p>
          <a:p>
            <a:pPr marL="0" lvl="0" indent="0">
              <a:spcBef>
                <a:spcPct val="0"/>
              </a:spcBef>
              <a:buFontTx/>
              <a:buNone/>
            </a:pPr>
            <a:endParaRPr lang="en-US" altLang="en-US" sz="1800" dirty="0">
              <a:latin typeface="Arial" panose="020B0604020202020204" pitchFamily="34" charset="0"/>
              <a:cs typeface="Arial" panose="020B0604020202020204" pitchFamily="34" charset="0"/>
            </a:endParaRPr>
          </a:p>
          <a:p>
            <a:pPr marL="0" lvl="0" indent="0">
              <a:spcBef>
                <a:spcPct val="0"/>
              </a:spcBef>
              <a:buFontTx/>
              <a:buNone/>
            </a:pPr>
            <a:r>
              <a:rPr lang="en-US" altLang="en-US" sz="1800" dirty="0">
                <a:latin typeface="Arial" panose="020B0604020202020204" pitchFamily="34" charset="0"/>
                <a:cs typeface="Arial" panose="020B0604020202020204" pitchFamily="34" charset="0"/>
              </a:rPr>
              <a:t>You are given pointers to first and last nodes of a singly linked list, which of the following operations are dependent on the length of the linked list?</a:t>
            </a:r>
          </a:p>
          <a:p>
            <a:pPr marL="0" lvl="0" indent="0">
              <a:spcBef>
                <a:spcPct val="0"/>
              </a:spcBef>
              <a:buFontTx/>
              <a:buNone/>
            </a:pPr>
            <a:r>
              <a:rPr lang="en-US" altLang="en-US" sz="1800" dirty="0">
                <a:latin typeface="Arial" panose="020B0604020202020204" pitchFamily="34" charset="0"/>
                <a:cs typeface="Arial" panose="020B0604020202020204" pitchFamily="34" charset="0"/>
              </a:rPr>
              <a:t>A Delete the first element</a:t>
            </a:r>
          </a:p>
          <a:p>
            <a:pPr marL="0" lvl="0" indent="0">
              <a:spcBef>
                <a:spcPct val="0"/>
              </a:spcBef>
              <a:buFontTx/>
              <a:buNone/>
            </a:pPr>
            <a:r>
              <a:rPr lang="en-US" altLang="en-US" sz="1800" dirty="0">
                <a:latin typeface="Arial" panose="020B0604020202020204" pitchFamily="34" charset="0"/>
                <a:cs typeface="Arial" panose="020B0604020202020204" pitchFamily="34" charset="0"/>
              </a:rPr>
              <a:t>B Insert a new element as a first element</a:t>
            </a:r>
          </a:p>
          <a:p>
            <a:pPr marL="0" lvl="0" indent="0">
              <a:spcBef>
                <a:spcPct val="0"/>
              </a:spcBef>
              <a:buFontTx/>
              <a:buNone/>
            </a:pPr>
            <a:r>
              <a:rPr lang="en-US" altLang="en-US" sz="1800" dirty="0">
                <a:latin typeface="Arial" panose="020B0604020202020204" pitchFamily="34" charset="0"/>
                <a:cs typeface="Arial" panose="020B0604020202020204" pitchFamily="34" charset="0"/>
              </a:rPr>
              <a:t>C Delete the last element of the list</a:t>
            </a:r>
          </a:p>
          <a:p>
            <a:pPr marL="0" lvl="0" indent="0">
              <a:spcBef>
                <a:spcPct val="0"/>
              </a:spcBef>
              <a:buFontTx/>
              <a:buNone/>
            </a:pPr>
            <a:r>
              <a:rPr lang="en-US" altLang="en-US" sz="1800" dirty="0">
                <a:latin typeface="Arial" panose="020B0604020202020204" pitchFamily="34" charset="0"/>
                <a:cs typeface="Arial" panose="020B0604020202020204" pitchFamily="34" charset="0"/>
              </a:rPr>
              <a:t>D Add a new element at the end of the list</a:t>
            </a:r>
          </a:p>
          <a:p>
            <a:pPr marL="0" lvl="0" indent="0">
              <a:spcBef>
                <a:spcPct val="0"/>
              </a:spcBef>
              <a:buFontTx/>
              <a:buNone/>
            </a:pPr>
            <a:endParaRPr lang="en-US" altLang="en-US" sz="1800" dirty="0">
              <a:latin typeface="Arial" panose="020B0604020202020204" pitchFamily="34" charset="0"/>
              <a:cs typeface="Arial" panose="020B0604020202020204" pitchFamily="34" charset="0"/>
            </a:endParaRPr>
          </a:p>
          <a:p>
            <a:pPr marL="0" lvl="0" indent="0">
              <a:spcBef>
                <a:spcPct val="0"/>
              </a:spcBef>
              <a:buFontTx/>
              <a:buNone/>
            </a:pPr>
            <a:endParaRPr lang="en-US" altLang="en-US" sz="1800" dirty="0">
              <a:latin typeface="Arial" panose="020B0604020202020204" pitchFamily="34" charset="0"/>
              <a:cs typeface="Arial" panose="020B0604020202020204" pitchFamily="34" charset="0"/>
            </a:endParaRPr>
          </a:p>
          <a:p>
            <a:pPr marL="0" lvl="0" indent="0">
              <a:spcBef>
                <a:spcPct val="0"/>
              </a:spcBef>
              <a:buFontTx/>
              <a:buNone/>
            </a:pPr>
            <a:endParaRPr lang="en-US" altLang="en-US" sz="1800" dirty="0">
              <a:latin typeface="Arial" panose="020B0604020202020204" pitchFamily="34" charset="0"/>
              <a:cs typeface="Arial" panose="020B0604020202020204" pitchFamily="34" charset="0"/>
            </a:endParaRPr>
          </a:p>
          <a:p>
            <a:pPr marL="0" lvl="0" indent="0">
              <a:spcBef>
                <a:spcPct val="0"/>
              </a:spcBef>
              <a:buFontTx/>
              <a:buNone/>
            </a:pPr>
            <a:endParaRPr lang="en-US" altLang="en-US" sz="1800" dirty="0">
              <a:latin typeface="Arial" panose="020B0604020202020204" pitchFamily="34" charset="0"/>
              <a:ea typeface="Arial" panose="020B0604020202020204" pitchFamily="34"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vert="horz" wrap="square" lIns="91440" tIns="45720" rIns="91440" bIns="45720" numCol="1" rtlCol="0" anchor="t" anchorCtr="0" compatLnSpc="1">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IN" sz="2200" b="0" i="0" u="none" strike="noStrike" kern="1200" cap="none" spc="0" normalizeH="0" baseline="0" noProof="0" dirty="0">
                <a:ln>
                  <a:noFill/>
                </a:ln>
                <a:solidFill>
                  <a:schemeClr val="tx1"/>
                </a:solidFill>
                <a:effectLst/>
                <a:uLnTx/>
                <a:uFillTx/>
                <a:latin typeface="+mn-lt"/>
                <a:ea typeface="+mn-ea"/>
                <a:cs typeface="+mn-cs"/>
              </a:rPr>
              <a:t>What are the advantages of arrays?</a:t>
            </a:r>
            <a:br>
              <a:rPr kumimoji="0" lang="en-IN" sz="2200" b="0" i="0" u="none" strike="noStrike" kern="1200" cap="none" spc="0" normalizeH="0" baseline="0" noProof="0" dirty="0">
                <a:ln>
                  <a:noFill/>
                </a:ln>
                <a:solidFill>
                  <a:schemeClr val="tx1"/>
                </a:solidFill>
                <a:effectLst/>
                <a:uLnTx/>
                <a:uFillTx/>
                <a:latin typeface="+mn-lt"/>
                <a:ea typeface="+mn-ea"/>
                <a:cs typeface="+mn-cs"/>
              </a:rPr>
            </a:br>
            <a:r>
              <a:rPr kumimoji="0" lang="en-IN" sz="2200" b="0" i="0" u="none" strike="noStrike" kern="1200" cap="none" spc="0" normalizeH="0" baseline="0" noProof="0" dirty="0">
                <a:ln>
                  <a:noFill/>
                </a:ln>
                <a:solidFill>
                  <a:schemeClr val="tx1"/>
                </a:solidFill>
                <a:effectLst/>
                <a:uLnTx/>
                <a:uFillTx/>
                <a:latin typeface="+mn-lt"/>
                <a:ea typeface="+mn-ea"/>
                <a:cs typeface="+mn-cs"/>
              </a:rPr>
              <a:t>	a) Objects of mixed data types can be stored</a:t>
            </a:r>
            <a:br>
              <a:rPr kumimoji="0" lang="en-IN" sz="2200" b="0" i="0" u="none" strike="noStrike" kern="1200" cap="none" spc="0" normalizeH="0" baseline="0" noProof="0" dirty="0">
                <a:ln>
                  <a:noFill/>
                </a:ln>
                <a:solidFill>
                  <a:schemeClr val="tx1"/>
                </a:solidFill>
                <a:effectLst/>
                <a:uLnTx/>
                <a:uFillTx/>
                <a:latin typeface="+mn-lt"/>
                <a:ea typeface="+mn-ea"/>
                <a:cs typeface="+mn-cs"/>
              </a:rPr>
            </a:br>
            <a:r>
              <a:rPr kumimoji="0" lang="en-IN" sz="2200" b="0" i="0" u="none" strike="noStrike" kern="1200" cap="none" spc="0" normalizeH="0" baseline="0" noProof="0" dirty="0">
                <a:ln>
                  <a:noFill/>
                </a:ln>
                <a:solidFill>
                  <a:schemeClr val="tx1"/>
                </a:solidFill>
                <a:effectLst/>
                <a:uLnTx/>
                <a:uFillTx/>
                <a:latin typeface="+mn-lt"/>
                <a:ea typeface="+mn-ea"/>
                <a:cs typeface="+mn-cs"/>
              </a:rPr>
              <a:t>	b) Elements in an array cannot be sorted</a:t>
            </a:r>
            <a:br>
              <a:rPr kumimoji="0" lang="en-IN" sz="2200" b="0" i="0" u="none" strike="noStrike" kern="1200" cap="none" spc="0" normalizeH="0" baseline="0" noProof="0" dirty="0">
                <a:ln>
                  <a:noFill/>
                </a:ln>
                <a:solidFill>
                  <a:schemeClr val="tx1"/>
                </a:solidFill>
                <a:effectLst/>
                <a:uLnTx/>
                <a:uFillTx/>
                <a:latin typeface="+mn-lt"/>
                <a:ea typeface="+mn-ea"/>
                <a:cs typeface="+mn-cs"/>
              </a:rPr>
            </a:br>
            <a:r>
              <a:rPr kumimoji="0" lang="en-IN" sz="2200" b="0" i="0" u="none" strike="noStrike" kern="1200" cap="none" spc="0" normalizeH="0" baseline="0" noProof="0" dirty="0">
                <a:ln>
                  <a:noFill/>
                </a:ln>
                <a:solidFill>
                  <a:schemeClr val="tx1"/>
                </a:solidFill>
                <a:effectLst/>
                <a:uLnTx/>
                <a:uFillTx/>
                <a:latin typeface="+mn-lt"/>
                <a:ea typeface="+mn-ea"/>
                <a:cs typeface="+mn-cs"/>
              </a:rPr>
              <a:t>	c) Index of first element of an array is 1</a:t>
            </a:r>
            <a:br>
              <a:rPr kumimoji="0" lang="en-IN" sz="2200" b="0" i="0" u="none" strike="noStrike" kern="1200" cap="none" spc="0" normalizeH="0" baseline="0" noProof="0" dirty="0">
                <a:ln>
                  <a:noFill/>
                </a:ln>
                <a:solidFill>
                  <a:schemeClr val="tx1"/>
                </a:solidFill>
                <a:effectLst/>
                <a:uLnTx/>
                <a:uFillTx/>
                <a:latin typeface="+mn-lt"/>
                <a:ea typeface="+mn-ea"/>
                <a:cs typeface="+mn-cs"/>
              </a:rPr>
            </a:br>
            <a:r>
              <a:rPr kumimoji="0" lang="en-IN" sz="2200" b="0" i="0" u="none" strike="noStrike" kern="1200" cap="none" spc="0" normalizeH="0" baseline="0" noProof="0" dirty="0">
                <a:ln>
                  <a:noFill/>
                </a:ln>
                <a:solidFill>
                  <a:schemeClr val="tx1"/>
                </a:solidFill>
                <a:effectLst/>
                <a:uLnTx/>
                <a:uFillTx/>
                <a:latin typeface="+mn-lt"/>
                <a:ea typeface="+mn-ea"/>
                <a:cs typeface="+mn-cs"/>
              </a:rPr>
              <a:t>	</a:t>
            </a:r>
            <a:r>
              <a:rPr kumimoji="0" lang="en-IN" sz="2200" b="1" i="0" u="none" strike="noStrike" kern="1200" cap="none" spc="0" normalizeH="0" baseline="0" noProof="0" dirty="0">
                <a:ln>
                  <a:noFill/>
                </a:ln>
                <a:solidFill>
                  <a:schemeClr val="tx1"/>
                </a:solidFill>
                <a:effectLst/>
                <a:uLnTx/>
                <a:uFillTx/>
                <a:latin typeface="+mn-lt"/>
                <a:ea typeface="+mn-ea"/>
                <a:cs typeface="+mn-cs"/>
              </a:rPr>
              <a:t>d) Easier to store elements of same data type</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IN" sz="2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IN" sz="2200" b="0" i="0" u="none" strike="noStrike" kern="1200" cap="none" spc="0" normalizeH="0" baseline="0" noProof="0" dirty="0">
                <a:ln>
                  <a:noFill/>
                </a:ln>
                <a:solidFill>
                  <a:schemeClr val="tx1"/>
                </a:solidFill>
                <a:effectLst/>
                <a:uLnTx/>
                <a:uFillTx/>
                <a:latin typeface="+mn-lt"/>
                <a:ea typeface="+mn-ea"/>
                <a:cs typeface="+mn-cs"/>
              </a:rPr>
              <a:t>Elements in an array are accessed _____________</a:t>
            </a:r>
            <a:br>
              <a:rPr kumimoji="0" lang="en-IN" sz="2200" b="0" i="0" u="none" strike="noStrike" kern="1200" cap="none" spc="0" normalizeH="0" baseline="0" noProof="0" dirty="0">
                <a:ln>
                  <a:noFill/>
                </a:ln>
                <a:solidFill>
                  <a:schemeClr val="tx1"/>
                </a:solidFill>
                <a:effectLst/>
                <a:uLnTx/>
                <a:uFillTx/>
                <a:latin typeface="+mn-lt"/>
                <a:ea typeface="+mn-ea"/>
                <a:cs typeface="+mn-cs"/>
              </a:rPr>
            </a:br>
            <a:r>
              <a:rPr kumimoji="0" lang="en-IN" sz="2200" b="0" i="0" u="none" strike="noStrike" kern="1200" cap="none" spc="0" normalizeH="0" baseline="0" noProof="0" dirty="0">
                <a:ln>
                  <a:noFill/>
                </a:ln>
                <a:solidFill>
                  <a:schemeClr val="tx1"/>
                </a:solidFill>
                <a:effectLst/>
                <a:uLnTx/>
                <a:uFillTx/>
                <a:latin typeface="+mn-lt"/>
                <a:ea typeface="+mn-ea"/>
                <a:cs typeface="+mn-cs"/>
              </a:rPr>
              <a:t>	</a:t>
            </a:r>
            <a:r>
              <a:rPr kumimoji="0" lang="en-IN" sz="2200" b="1" i="0" u="none" strike="noStrike" kern="1200" cap="none" spc="0" normalizeH="0" baseline="0" noProof="0" dirty="0">
                <a:ln>
                  <a:noFill/>
                </a:ln>
                <a:solidFill>
                  <a:schemeClr val="tx1"/>
                </a:solidFill>
                <a:effectLst/>
                <a:uLnTx/>
                <a:uFillTx/>
                <a:latin typeface="+mn-lt"/>
                <a:ea typeface="+mn-ea"/>
                <a:cs typeface="+mn-cs"/>
              </a:rPr>
              <a:t>a) randomly</a:t>
            </a:r>
            <a:r>
              <a:rPr kumimoji="0" lang="en-IN" sz="2200" b="0" i="0" u="none" strike="noStrike" kern="1200" cap="none" spc="0" normalizeH="0" baseline="0" noProof="0" dirty="0">
                <a:ln>
                  <a:noFill/>
                </a:ln>
                <a:solidFill>
                  <a:schemeClr val="tx1"/>
                </a:solidFill>
                <a:effectLst/>
                <a:uLnTx/>
                <a:uFillTx/>
                <a:latin typeface="+mn-lt"/>
                <a:ea typeface="+mn-ea"/>
                <a:cs typeface="+mn-cs"/>
              </a:rPr>
              <a:t/>
            </a:r>
            <a:br>
              <a:rPr kumimoji="0" lang="en-IN" sz="2200" b="0" i="0" u="none" strike="noStrike" kern="1200" cap="none" spc="0" normalizeH="0" baseline="0" noProof="0" dirty="0">
                <a:ln>
                  <a:noFill/>
                </a:ln>
                <a:solidFill>
                  <a:schemeClr val="tx1"/>
                </a:solidFill>
                <a:effectLst/>
                <a:uLnTx/>
                <a:uFillTx/>
                <a:latin typeface="+mn-lt"/>
                <a:ea typeface="+mn-ea"/>
                <a:cs typeface="+mn-cs"/>
              </a:rPr>
            </a:br>
            <a:r>
              <a:rPr kumimoji="0" lang="en-IN" sz="2200" b="0" i="0" u="none" strike="noStrike" kern="1200" cap="none" spc="0" normalizeH="0" baseline="0" noProof="0" dirty="0">
                <a:ln>
                  <a:noFill/>
                </a:ln>
                <a:solidFill>
                  <a:schemeClr val="tx1"/>
                </a:solidFill>
                <a:effectLst/>
                <a:uLnTx/>
                <a:uFillTx/>
                <a:latin typeface="+mn-lt"/>
                <a:ea typeface="+mn-ea"/>
                <a:cs typeface="+mn-cs"/>
              </a:rPr>
              <a:t>	b) sequentially</a:t>
            </a:r>
            <a:br>
              <a:rPr kumimoji="0" lang="en-IN" sz="2200" b="0" i="0" u="none" strike="noStrike" kern="1200" cap="none" spc="0" normalizeH="0" baseline="0" noProof="0" dirty="0">
                <a:ln>
                  <a:noFill/>
                </a:ln>
                <a:solidFill>
                  <a:schemeClr val="tx1"/>
                </a:solidFill>
                <a:effectLst/>
                <a:uLnTx/>
                <a:uFillTx/>
                <a:latin typeface="+mn-lt"/>
                <a:ea typeface="+mn-ea"/>
                <a:cs typeface="+mn-cs"/>
              </a:rPr>
            </a:br>
            <a:r>
              <a:rPr kumimoji="0" lang="en-IN" sz="2200" b="0" i="0" u="none" strike="noStrike" kern="1200" cap="none" spc="0" normalizeH="0" baseline="0" noProof="0" dirty="0">
                <a:ln>
                  <a:noFill/>
                </a:ln>
                <a:solidFill>
                  <a:schemeClr val="tx1"/>
                </a:solidFill>
                <a:effectLst/>
                <a:uLnTx/>
                <a:uFillTx/>
                <a:latin typeface="+mn-lt"/>
                <a:ea typeface="+mn-ea"/>
                <a:cs typeface="+mn-cs"/>
              </a:rPr>
              <a:t>	c) exponentially</a:t>
            </a:r>
            <a:br>
              <a:rPr kumimoji="0" lang="en-IN" sz="2200" b="0" i="0" u="none" strike="noStrike" kern="1200" cap="none" spc="0" normalizeH="0" baseline="0" noProof="0" dirty="0">
                <a:ln>
                  <a:noFill/>
                </a:ln>
                <a:solidFill>
                  <a:schemeClr val="tx1"/>
                </a:solidFill>
                <a:effectLst/>
                <a:uLnTx/>
                <a:uFillTx/>
                <a:latin typeface="+mn-lt"/>
                <a:ea typeface="+mn-ea"/>
                <a:cs typeface="+mn-cs"/>
              </a:rPr>
            </a:br>
            <a:r>
              <a:rPr kumimoji="0" lang="en-IN" sz="2200" b="0" i="0" u="none" strike="noStrike" kern="1200" cap="none" spc="0" normalizeH="0" baseline="0" noProof="0" dirty="0">
                <a:ln>
                  <a:noFill/>
                </a:ln>
                <a:solidFill>
                  <a:schemeClr val="tx1"/>
                </a:solidFill>
                <a:effectLst/>
                <a:uLnTx/>
                <a:uFillTx/>
                <a:latin typeface="+mn-lt"/>
                <a:ea typeface="+mn-ea"/>
                <a:cs typeface="+mn-cs"/>
              </a:rPr>
              <a:t>	d) logarithmically</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4B691B34-1AB9-41ED-8F58-C32C7D6EB496}"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24600"/>
            <a:ext cx="48768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4848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107</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 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vert="horz" wrap="square" lIns="91440" tIns="45720" rIns="91440" bIns="45720" numCol="1" rtlCol="0" anchor="t" anchorCtr="0" compatLnSpc="1">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IN" sz="2200" b="0" i="0" u="none" strike="noStrike" kern="1200" cap="none" spc="0" normalizeH="0" baseline="0" noProof="0" dirty="0">
                <a:ln>
                  <a:noFill/>
                </a:ln>
                <a:solidFill>
                  <a:schemeClr val="tx1"/>
                </a:solidFill>
                <a:effectLst/>
                <a:uLnTx/>
                <a:uFillTx/>
                <a:latin typeface="+mn-lt"/>
                <a:ea typeface="+mn-ea"/>
                <a:cs typeface="+mn-cs"/>
              </a:rPr>
              <a:t>In linked list each node contain minimum of two fields. One field is data field to store the data second field is?</a:t>
            </a:r>
            <a:br>
              <a:rPr kumimoji="0" lang="en-IN" sz="2200" b="0" i="0" u="none" strike="noStrike" kern="1200" cap="none" spc="0" normalizeH="0" baseline="0" noProof="0" dirty="0">
                <a:ln>
                  <a:noFill/>
                </a:ln>
                <a:solidFill>
                  <a:schemeClr val="tx1"/>
                </a:solidFill>
                <a:effectLst/>
                <a:uLnTx/>
                <a:uFillTx/>
                <a:latin typeface="+mn-lt"/>
                <a:ea typeface="+mn-ea"/>
                <a:cs typeface="+mn-cs"/>
              </a:rPr>
            </a:br>
            <a:r>
              <a:rPr kumimoji="0" lang="en-IN" sz="2200" b="0" i="0" u="none" strike="noStrike" kern="1200" cap="none" spc="0" normalizeH="0" baseline="0" noProof="0" dirty="0">
                <a:ln>
                  <a:noFill/>
                </a:ln>
                <a:solidFill>
                  <a:schemeClr val="tx1"/>
                </a:solidFill>
                <a:effectLst/>
                <a:uLnTx/>
                <a:uFillTx/>
                <a:latin typeface="+mn-lt"/>
                <a:ea typeface="+mn-ea"/>
                <a:cs typeface="+mn-cs"/>
              </a:rPr>
              <a:t>	A. Pointer to character</a:t>
            </a:r>
            <a:br>
              <a:rPr kumimoji="0" lang="en-IN" sz="2200" b="0" i="0" u="none" strike="noStrike" kern="1200" cap="none" spc="0" normalizeH="0" baseline="0" noProof="0" dirty="0">
                <a:ln>
                  <a:noFill/>
                </a:ln>
                <a:solidFill>
                  <a:schemeClr val="tx1"/>
                </a:solidFill>
                <a:effectLst/>
                <a:uLnTx/>
                <a:uFillTx/>
                <a:latin typeface="+mn-lt"/>
                <a:ea typeface="+mn-ea"/>
                <a:cs typeface="+mn-cs"/>
              </a:rPr>
            </a:br>
            <a:r>
              <a:rPr kumimoji="0" lang="en-IN" sz="2200" b="0" i="0" u="none" strike="noStrike" kern="1200" cap="none" spc="0" normalizeH="0" baseline="0" noProof="0" dirty="0">
                <a:ln>
                  <a:noFill/>
                </a:ln>
                <a:solidFill>
                  <a:schemeClr val="tx1"/>
                </a:solidFill>
                <a:effectLst/>
                <a:uLnTx/>
                <a:uFillTx/>
                <a:latin typeface="+mn-lt"/>
                <a:ea typeface="+mn-ea"/>
                <a:cs typeface="+mn-cs"/>
              </a:rPr>
              <a:t>	B. Pointer to integer</a:t>
            </a:r>
            <a:br>
              <a:rPr kumimoji="0" lang="en-IN" sz="2200" b="0" i="0" u="none" strike="noStrike" kern="1200" cap="none" spc="0" normalizeH="0" baseline="0" noProof="0" dirty="0">
                <a:ln>
                  <a:noFill/>
                </a:ln>
                <a:solidFill>
                  <a:schemeClr val="tx1"/>
                </a:solidFill>
                <a:effectLst/>
                <a:uLnTx/>
                <a:uFillTx/>
                <a:latin typeface="+mn-lt"/>
                <a:ea typeface="+mn-ea"/>
                <a:cs typeface="+mn-cs"/>
              </a:rPr>
            </a:br>
            <a:r>
              <a:rPr kumimoji="0" lang="en-IN" sz="2200" b="0" i="0" u="none" strike="noStrike" kern="1200" cap="none" spc="0" normalizeH="0" baseline="0" noProof="0" dirty="0">
                <a:ln>
                  <a:noFill/>
                </a:ln>
                <a:solidFill>
                  <a:schemeClr val="tx1"/>
                </a:solidFill>
                <a:effectLst/>
                <a:uLnTx/>
                <a:uFillTx/>
                <a:latin typeface="+mn-lt"/>
                <a:ea typeface="+mn-ea"/>
                <a:cs typeface="+mn-cs"/>
              </a:rPr>
              <a:t>	</a:t>
            </a:r>
            <a:r>
              <a:rPr kumimoji="0" lang="en-IN" sz="2200" b="1" i="0" u="none" strike="noStrike" kern="1200" cap="none" spc="0" normalizeH="0" baseline="0" noProof="0" dirty="0">
                <a:ln>
                  <a:noFill/>
                </a:ln>
                <a:solidFill>
                  <a:schemeClr val="tx1"/>
                </a:solidFill>
                <a:effectLst/>
                <a:uLnTx/>
                <a:uFillTx/>
                <a:latin typeface="+mn-lt"/>
                <a:ea typeface="+mn-ea"/>
                <a:cs typeface="+mn-cs"/>
              </a:rPr>
              <a:t>C. Pointer to node</a:t>
            </a:r>
            <a:r>
              <a:rPr kumimoji="0" lang="en-IN" sz="2200" b="0" i="0" u="none" strike="noStrike" kern="1200" cap="none" spc="0" normalizeH="0" baseline="0" noProof="0" dirty="0">
                <a:ln>
                  <a:noFill/>
                </a:ln>
                <a:solidFill>
                  <a:schemeClr val="tx1"/>
                </a:solidFill>
                <a:effectLst/>
                <a:uLnTx/>
                <a:uFillTx/>
                <a:latin typeface="+mn-lt"/>
                <a:ea typeface="+mn-ea"/>
                <a:cs typeface="+mn-cs"/>
              </a:rPr>
              <a:t/>
            </a:r>
            <a:br>
              <a:rPr kumimoji="0" lang="en-IN" sz="2200" b="0" i="0" u="none" strike="noStrike" kern="1200" cap="none" spc="0" normalizeH="0" baseline="0" noProof="0" dirty="0">
                <a:ln>
                  <a:noFill/>
                </a:ln>
                <a:solidFill>
                  <a:schemeClr val="tx1"/>
                </a:solidFill>
                <a:effectLst/>
                <a:uLnTx/>
                <a:uFillTx/>
                <a:latin typeface="+mn-lt"/>
                <a:ea typeface="+mn-ea"/>
                <a:cs typeface="+mn-cs"/>
              </a:rPr>
            </a:br>
            <a:r>
              <a:rPr kumimoji="0" lang="en-IN" sz="2200" b="0" i="0" u="none" strike="noStrike" kern="1200" cap="none" spc="0" normalizeH="0" baseline="0" noProof="0" dirty="0">
                <a:ln>
                  <a:noFill/>
                </a:ln>
                <a:solidFill>
                  <a:schemeClr val="tx1"/>
                </a:solidFill>
                <a:effectLst/>
                <a:uLnTx/>
                <a:uFillTx/>
                <a:latin typeface="+mn-lt"/>
                <a:ea typeface="+mn-ea"/>
                <a:cs typeface="+mn-cs"/>
              </a:rPr>
              <a:t>	D. Node</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IN" sz="2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IN" sz="2200" b="0" i="0" u="none" strike="noStrike" kern="1200" cap="none" spc="0" normalizeH="0" baseline="0" noProof="0" dirty="0">
                <a:ln>
                  <a:noFill/>
                </a:ln>
                <a:solidFill>
                  <a:schemeClr val="tx1"/>
                </a:solidFill>
                <a:effectLst/>
                <a:uLnTx/>
                <a:uFillTx/>
                <a:latin typeface="+mn-lt"/>
                <a:ea typeface="+mn-ea"/>
                <a:cs typeface="+mn-cs"/>
              </a:rPr>
              <a:t>Linked list data structure offers considerable saving in</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IN" sz="2200" b="0" i="0" u="none" strike="noStrike" kern="1200" cap="none" spc="0" normalizeH="0" baseline="0" noProof="0" dirty="0">
                <a:ln>
                  <a:noFill/>
                </a:ln>
                <a:solidFill>
                  <a:schemeClr val="tx1"/>
                </a:solidFill>
                <a:effectLst/>
                <a:uLnTx/>
                <a:uFillTx/>
                <a:latin typeface="+mn-lt"/>
                <a:ea typeface="+mn-ea"/>
                <a:cs typeface="+mn-cs"/>
              </a:rPr>
              <a:t>	A. Computational Time</a:t>
            </a:r>
            <a:br>
              <a:rPr kumimoji="0" lang="en-IN" sz="2200" b="0" i="0" u="none" strike="noStrike" kern="1200" cap="none" spc="0" normalizeH="0" baseline="0" noProof="0" dirty="0">
                <a:ln>
                  <a:noFill/>
                </a:ln>
                <a:solidFill>
                  <a:schemeClr val="tx1"/>
                </a:solidFill>
                <a:effectLst/>
                <a:uLnTx/>
                <a:uFillTx/>
                <a:latin typeface="+mn-lt"/>
                <a:ea typeface="+mn-ea"/>
                <a:cs typeface="+mn-cs"/>
              </a:rPr>
            </a:br>
            <a:r>
              <a:rPr kumimoji="0" lang="en-IN" sz="2200" b="0" i="0" u="none" strike="noStrike" kern="1200" cap="none" spc="0" normalizeH="0" baseline="0" noProof="0" dirty="0">
                <a:ln>
                  <a:noFill/>
                </a:ln>
                <a:solidFill>
                  <a:schemeClr val="tx1"/>
                </a:solidFill>
                <a:effectLst/>
                <a:uLnTx/>
                <a:uFillTx/>
                <a:latin typeface="+mn-lt"/>
                <a:ea typeface="+mn-ea"/>
                <a:cs typeface="+mn-cs"/>
              </a:rPr>
              <a:t>	B. Space Utilization</a:t>
            </a:r>
            <a:br>
              <a:rPr kumimoji="0" lang="en-IN" sz="2200" b="0" i="0" u="none" strike="noStrike" kern="1200" cap="none" spc="0" normalizeH="0" baseline="0" noProof="0" dirty="0">
                <a:ln>
                  <a:noFill/>
                </a:ln>
                <a:solidFill>
                  <a:schemeClr val="tx1"/>
                </a:solidFill>
                <a:effectLst/>
                <a:uLnTx/>
                <a:uFillTx/>
                <a:latin typeface="+mn-lt"/>
                <a:ea typeface="+mn-ea"/>
                <a:cs typeface="+mn-cs"/>
              </a:rPr>
            </a:br>
            <a:r>
              <a:rPr kumimoji="0" lang="en-IN" sz="2200" b="0" i="0" u="none" strike="noStrike" kern="1200" cap="none" spc="0" normalizeH="0" baseline="0" noProof="0" dirty="0">
                <a:ln>
                  <a:noFill/>
                </a:ln>
                <a:solidFill>
                  <a:schemeClr val="tx1"/>
                </a:solidFill>
                <a:effectLst/>
                <a:uLnTx/>
                <a:uFillTx/>
                <a:latin typeface="+mn-lt"/>
                <a:ea typeface="+mn-ea"/>
                <a:cs typeface="+mn-cs"/>
              </a:rPr>
              <a:t>	</a:t>
            </a:r>
            <a:r>
              <a:rPr kumimoji="0" lang="en-IN" sz="2200" b="1" i="0" u="none" strike="noStrike" kern="1200" cap="none" spc="0" normalizeH="0" baseline="0" noProof="0" dirty="0">
                <a:ln>
                  <a:noFill/>
                </a:ln>
                <a:solidFill>
                  <a:schemeClr val="tx1"/>
                </a:solidFill>
                <a:effectLst/>
                <a:uLnTx/>
                <a:uFillTx/>
                <a:latin typeface="+mn-lt"/>
                <a:ea typeface="+mn-ea"/>
                <a:cs typeface="+mn-cs"/>
              </a:rPr>
              <a:t>C. Space Utilization and Computational Time</a:t>
            </a:r>
            <a:r>
              <a:rPr kumimoji="0" lang="en-IN" sz="2200" b="0" i="0" u="none" strike="noStrike" kern="1200" cap="none" spc="0" normalizeH="0" baseline="0" noProof="0" dirty="0">
                <a:ln>
                  <a:noFill/>
                </a:ln>
                <a:solidFill>
                  <a:schemeClr val="tx1"/>
                </a:solidFill>
                <a:effectLst/>
                <a:uLnTx/>
                <a:uFillTx/>
                <a:latin typeface="+mn-lt"/>
                <a:ea typeface="+mn-ea"/>
                <a:cs typeface="+mn-cs"/>
              </a:rPr>
              <a:t/>
            </a:r>
            <a:br>
              <a:rPr kumimoji="0" lang="en-IN" sz="2200" b="0" i="0" u="none" strike="noStrike" kern="1200" cap="none" spc="0" normalizeH="0" baseline="0" noProof="0" dirty="0">
                <a:ln>
                  <a:noFill/>
                </a:ln>
                <a:solidFill>
                  <a:schemeClr val="tx1"/>
                </a:solidFill>
                <a:effectLst/>
                <a:uLnTx/>
                <a:uFillTx/>
                <a:latin typeface="+mn-lt"/>
                <a:ea typeface="+mn-ea"/>
                <a:cs typeface="+mn-cs"/>
              </a:rPr>
            </a:br>
            <a:r>
              <a:rPr kumimoji="0" lang="en-IN" sz="2200" b="0" i="0" u="none" strike="noStrike" kern="1200" cap="none" spc="0" normalizeH="0" baseline="0" noProof="0" dirty="0">
                <a:ln>
                  <a:noFill/>
                </a:ln>
                <a:solidFill>
                  <a:schemeClr val="tx1"/>
                </a:solidFill>
                <a:effectLst/>
                <a:uLnTx/>
                <a:uFillTx/>
                <a:latin typeface="+mn-lt"/>
                <a:ea typeface="+mn-ea"/>
                <a:cs typeface="+mn-cs"/>
              </a:rPr>
              <a:t>	D. None of the mentioned</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IN" sz="2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IN" sz="2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8BB52A15-F006-4BCC-9FFD-6B2A81AC64A5}"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24600"/>
            <a:ext cx="48768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49509"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108</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 s</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5" y="0"/>
            <a:ext cx="7635875" cy="731838"/>
          </a:xfrm>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dirty="0">
                <a:ln>
                  <a:noFill/>
                </a:ln>
                <a:solidFill>
                  <a:schemeClr val="dk1"/>
                </a:solidFill>
                <a:effectLst/>
                <a:uLnTx/>
                <a:uFillTx/>
                <a:latin typeface="+mn-lt"/>
                <a:ea typeface="+mn-ea"/>
                <a:cs typeface="+mn-cs"/>
              </a:rPr>
              <a:t>Glossary Question</a:t>
            </a:r>
            <a:endParaRPr kumimoji="0" lang="en-IN" sz="4400" b="0" i="0" u="none" strike="noStrike" kern="1200" cap="none" spc="0" normalizeH="0" baseline="0" noProof="0" dirty="0">
              <a:ln>
                <a:noFill/>
              </a:ln>
              <a:solidFill>
                <a:schemeClr val="dk1"/>
              </a:solidFill>
              <a:effectLst/>
              <a:uLnTx/>
              <a:uFillTx/>
              <a:latin typeface="+mn-lt"/>
              <a:ea typeface="+mn-ea"/>
              <a:cs typeface="+mn-cs"/>
            </a:endParaRPr>
          </a:p>
        </p:txBody>
      </p:sp>
      <p:sp>
        <p:nvSpPr>
          <p:cNvPr id="150531" name="Text Placeholder 2"/>
          <p:cNvSpPr>
            <a:spLocks noGrp="1"/>
          </p:cNvSpPr>
          <p:nvPr>
            <p:ph idx="1"/>
          </p:nvPr>
        </p:nvSpPr>
        <p:spPr/>
        <p:txBody>
          <a:bodyPr vert="horz" wrap="square" lIns="91440" tIns="45720" rIns="91440" bIns="45720" anchor="t" anchorCtr="0"/>
          <a:lstStyle/>
          <a:p>
            <a:pPr marL="114300" indent="0">
              <a:buNone/>
            </a:pPr>
            <a:r>
              <a:rPr lang="en-US" altLang="en-US" sz="2800" b="1" dirty="0">
                <a:latin typeface="Times New Roman" panose="02020603050405020304" pitchFamily="18" charset="0"/>
                <a:cs typeface="Times New Roman" panose="02020603050405020304" pitchFamily="18" charset="0"/>
              </a:rPr>
              <a:t>i. Linked list ii. Abstract Data type iii.Asymptotic Analysis iv. Linear order</a:t>
            </a:r>
          </a:p>
          <a:p>
            <a:pPr marL="114300" indent="0">
              <a:buNone/>
            </a:pPr>
            <a:r>
              <a:rPr lang="en-US" altLang="en-US" sz="2800" b="1" u="sng" dirty="0">
                <a:latin typeface="Times New Roman" panose="02020603050405020304" pitchFamily="18" charset="0"/>
                <a:cs typeface="Times New Roman" panose="02020603050405020304" pitchFamily="18" charset="0"/>
              </a:rPr>
              <a:t>Answer the questions</a:t>
            </a:r>
            <a:r>
              <a:rPr lang="en-US" altLang="en-US" sz="2800" dirty="0">
                <a:latin typeface="Times New Roman" panose="02020603050405020304" pitchFamily="18" charset="0"/>
                <a:cs typeface="Times New Roman" panose="02020603050405020304" pitchFamily="18" charset="0"/>
              </a:rPr>
              <a:t>.</a:t>
            </a:r>
          </a:p>
          <a:p>
            <a:pPr marL="114300" indent="0">
              <a:buNone/>
            </a:pPr>
            <a:r>
              <a:rPr lang="en-US" altLang="en-US" sz="2800" dirty="0">
                <a:latin typeface="Times New Roman" panose="02020603050405020304" pitchFamily="18" charset="0"/>
                <a:cs typeface="Times New Roman" panose="02020603050405020304" pitchFamily="18" charset="0"/>
              </a:rPr>
              <a:t>a. Another term for total order.</a:t>
            </a:r>
          </a:p>
          <a:p>
            <a:pPr marL="114300" indent="0">
              <a:buNone/>
            </a:pPr>
            <a:r>
              <a:rPr lang="en-US" altLang="en-US" sz="2800" dirty="0">
                <a:latin typeface="Times New Roman" panose="02020603050405020304" pitchFamily="18" charset="0"/>
                <a:cs typeface="Times New Roman" panose="02020603050405020304" pitchFamily="18" charset="0"/>
              </a:rPr>
              <a:t>b. A process followed to solve a problem.</a:t>
            </a:r>
          </a:p>
          <a:p>
            <a:pPr marL="114300" indent="0">
              <a:buNone/>
            </a:pPr>
            <a:r>
              <a:rPr lang="en-US" altLang="en-US" sz="2800" dirty="0">
                <a:latin typeface="Times New Roman" panose="02020603050405020304" pitchFamily="18" charset="0"/>
                <a:cs typeface="Times New Roman" panose="02020603050405020304" pitchFamily="18" charset="0"/>
              </a:rPr>
              <a:t>c. The specification of a data type with some language.</a:t>
            </a:r>
          </a:p>
          <a:p>
            <a:pPr marL="114300" indent="0">
              <a:buNone/>
            </a:pPr>
            <a:r>
              <a:rPr lang="en-US" altLang="en-US" sz="2800" dirty="0">
                <a:latin typeface="Times New Roman" panose="02020603050405020304" pitchFamily="18" charset="0"/>
                <a:cs typeface="Times New Roman" panose="02020603050405020304" pitchFamily="18" charset="0"/>
              </a:rPr>
              <a:t>d. Dynamic allocation of link nodes to store the list of elements.</a:t>
            </a:r>
            <a:endParaRPr lang="en-IN" altLang="en-US" sz="2800" dirty="0">
              <a:latin typeface="Times New Roman" panose="02020603050405020304" pitchFamily="18" charset="0"/>
              <a:ea typeface="Times New Roman" panose="02020603050405020304" pitchFamily="18" charset="0"/>
            </a:endParaRP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434F8F24-220B-439F-A3A4-671212C7257D}"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3124200" y="6356350"/>
            <a:ext cx="3680048"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50534"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109</a:t>
            </a:fld>
            <a:endParaRPr lang="en-US" altLang="en-US" sz="1200" dirty="0">
              <a:solidFill>
                <a:srgbClr val="898989"/>
              </a:solidFill>
              <a:ea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txBox="1">
            <a:spLocks noGrp="1"/>
          </p:cNvSpPr>
          <p:nvPr>
            <p:ph type="body" idx="1"/>
          </p:nvPr>
        </p:nvSpPr>
        <p:spPr>
          <a:xfrm>
            <a:off x="457200" y="930273"/>
            <a:ext cx="8229600" cy="5082599"/>
          </a:xfrm>
          <a:prstGeom prst="rect">
            <a:avLst/>
          </a:prstGeom>
          <a:noFill/>
          <a:ln>
            <a:noFill/>
          </a:ln>
        </p:spPr>
        <p:txBody>
          <a:bodyPr spcFirstLastPara="1" wrap="square" lIns="91425" tIns="45700" rIns="91425" bIns="45700" anchor="t" anchorCtr="0">
            <a:noAutofit/>
          </a:bodyPr>
          <a:lstStyle/>
          <a:p>
            <a:pPr marL="0" indent="0" algn="just">
              <a:spcBef>
                <a:spcPts val="0"/>
              </a:spcBef>
              <a:spcAft>
                <a:spcPts val="1000"/>
              </a:spcAft>
              <a:buNone/>
            </a:pPr>
            <a:r>
              <a:rPr lang="en-US" sz="1800" dirty="0"/>
              <a:t>On successful completion of graduation degree the Engineering graduates will be able to:</a:t>
            </a:r>
            <a:endParaRPr lang="en-US" sz="1800" b="1" dirty="0">
              <a:latin typeface="Calibri" panose="020F0502020204030204" pitchFamily="34" charset="0"/>
              <a:ea typeface="Calibri" panose="020F0502020204030204" pitchFamily="34" charset="0"/>
              <a:cs typeface="Calibri" panose="020F0502020204030204" pitchFamily="34" charset="0"/>
            </a:endParaRPr>
          </a:p>
          <a:p>
            <a:pPr marL="0" indent="0" algn="just">
              <a:spcBef>
                <a:spcPts val="0"/>
              </a:spcBef>
              <a:spcAft>
                <a:spcPts val="1000"/>
              </a:spcAft>
              <a:buNone/>
            </a:pPr>
            <a:r>
              <a:rPr lang="en-US" sz="1800" b="1" dirty="0">
                <a:latin typeface="Calibri" panose="020F0502020204030204" pitchFamily="34" charset="0"/>
                <a:ea typeface="Calibri" panose="020F0502020204030204" pitchFamily="34" charset="0"/>
                <a:cs typeface="Calibri" panose="020F0502020204030204" pitchFamily="34" charset="0"/>
              </a:rPr>
              <a:t>PSO1: </a:t>
            </a:r>
            <a:r>
              <a:rPr lang="en-US" sz="1800" dirty="0">
                <a:latin typeface="Calibri" panose="020F0502020204030204" pitchFamily="34" charset="0"/>
                <a:ea typeface="Calibri" panose="020F0502020204030204" pitchFamily="34" charset="0"/>
                <a:cs typeface="Calibri" panose="020F0502020204030204" pitchFamily="34" charset="0"/>
              </a:rPr>
              <a:t>The ability to design and develop the hardware sensor device and related interfacing software system for solving complex engineering problem.</a:t>
            </a:r>
          </a:p>
          <a:p>
            <a:pPr marL="0" indent="0" algn="just">
              <a:spcBef>
                <a:spcPts val="0"/>
              </a:spcBef>
              <a:spcAft>
                <a:spcPts val="1000"/>
              </a:spcAft>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lgn="just">
              <a:spcBef>
                <a:spcPts val="0"/>
              </a:spcBef>
              <a:spcAft>
                <a:spcPts val="1000"/>
              </a:spcAft>
              <a:buNone/>
            </a:pPr>
            <a:r>
              <a:rPr lang="en-US" sz="1800" b="1" dirty="0">
                <a:latin typeface="Calibri" panose="020F0502020204030204" pitchFamily="34" charset="0"/>
                <a:ea typeface="Calibri" panose="020F0502020204030204" pitchFamily="34" charset="0"/>
                <a:cs typeface="Calibri" panose="020F0502020204030204" pitchFamily="34" charset="0"/>
              </a:rPr>
              <a:t>PSO2: </a:t>
            </a:r>
            <a:r>
              <a:rPr lang="en-US" sz="1800" dirty="0">
                <a:latin typeface="Calibri" panose="020F0502020204030204" pitchFamily="34" charset="0"/>
                <a:ea typeface="Calibri" panose="020F0502020204030204" pitchFamily="34" charset="0"/>
                <a:cs typeface="Calibri" panose="020F0502020204030204" pitchFamily="34" charset="0"/>
              </a:rPr>
              <a:t>The ability to understanding of Inter disciplinary computing techniques and to apply them in the design of advanced computing .</a:t>
            </a:r>
          </a:p>
          <a:p>
            <a:pPr marL="0" indent="0" algn="just">
              <a:spcBef>
                <a:spcPts val="0"/>
              </a:spcBef>
              <a:spcAft>
                <a:spcPts val="1000"/>
              </a:spcAft>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lgn="just">
              <a:spcBef>
                <a:spcPts val="0"/>
              </a:spcBef>
              <a:spcAft>
                <a:spcPts val="1000"/>
              </a:spcAft>
              <a:buNone/>
            </a:pPr>
            <a:r>
              <a:rPr lang="en-US" sz="1800" b="1" dirty="0">
                <a:latin typeface="Calibri" panose="020F0502020204030204" pitchFamily="34" charset="0"/>
                <a:ea typeface="Calibri" panose="020F0502020204030204" pitchFamily="34" charset="0"/>
                <a:cs typeface="Calibri" panose="020F0502020204030204" pitchFamily="34" charset="0"/>
              </a:rPr>
              <a:t>PSO 3: </a:t>
            </a:r>
            <a:r>
              <a:rPr lang="en-US" sz="1800" dirty="0">
                <a:latin typeface="Calibri" panose="020F0502020204030204" pitchFamily="34" charset="0"/>
                <a:ea typeface="Calibri" panose="020F0502020204030204" pitchFamily="34" charset="0"/>
                <a:cs typeface="Calibri" panose="020F0502020204030204" pitchFamily="34" charset="0"/>
              </a:rPr>
              <a:t>The ability to conduct investigation of complex problem with the help of technical, managerial, leadership qualities, and modern engineering tools provided by industry sponsored laboratories.</a:t>
            </a:r>
          </a:p>
          <a:p>
            <a:pPr marL="0" indent="0" algn="just">
              <a:spcBef>
                <a:spcPts val="0"/>
              </a:spcBef>
              <a:spcAft>
                <a:spcPts val="1000"/>
              </a:spcAft>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lgn="just">
              <a:spcBef>
                <a:spcPts val="0"/>
              </a:spcBef>
              <a:spcAft>
                <a:spcPts val="1000"/>
              </a:spcAft>
              <a:buNone/>
            </a:pPr>
            <a:r>
              <a:rPr lang="en-US" sz="1800" b="1" dirty="0">
                <a:latin typeface="Calibri" panose="020F0502020204030204" pitchFamily="34" charset="0"/>
                <a:ea typeface="Calibri" panose="020F0502020204030204" pitchFamily="34" charset="0"/>
                <a:cs typeface="Calibri" panose="020F0502020204030204" pitchFamily="34" charset="0"/>
              </a:rPr>
              <a:t>PSO 4: </a:t>
            </a:r>
            <a:r>
              <a:rPr lang="en-US" sz="1800" dirty="0">
                <a:latin typeface="Calibri" panose="020F0502020204030204" pitchFamily="34" charset="0"/>
                <a:ea typeface="Calibri" panose="020F0502020204030204" pitchFamily="34" charset="0"/>
                <a:cs typeface="Calibri" panose="020F0502020204030204" pitchFamily="34" charset="0"/>
              </a:rPr>
              <a:t>The ability to identify, analyze real world problem and design their solution using artificial intelligence ,robotics, virtual. Augmented reality ,data analytics, block chain technology and cloud computing.</a:t>
            </a:r>
          </a:p>
        </p:txBody>
      </p:sp>
      <p:sp>
        <p:nvSpPr>
          <p:cNvPr id="107" name="Google Shape;107;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91C4ACBB-2289-4C15-8ED8-4637097300D9}" type="datetime1">
              <a:rPr lang="en-US" smtClean="0"/>
              <a:pPr marL="0" lvl="0" indent="0" algn="l" rtl="0">
                <a:spcBef>
                  <a:spcPts val="0"/>
                </a:spcBef>
                <a:spcAft>
                  <a:spcPts val="0"/>
                </a:spcAft>
                <a:buNone/>
              </a:pPr>
              <a:t>10/21/2022</a:t>
            </a:fld>
            <a:endParaRPr lang="en-US"/>
          </a:p>
        </p:txBody>
      </p:sp>
      <p:sp>
        <p:nvSpPr>
          <p:cNvPr id="108" name="Google Shape;10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lang="en-US"/>
          </a:p>
        </p:txBody>
      </p:sp>
      <p:sp>
        <p:nvSpPr>
          <p:cNvPr id="109" name="Google Shape;109;p2"/>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200"/>
              <a:buFont typeface="Calibri" panose="020F0502020204030204"/>
              <a:buNone/>
            </a:pPr>
            <a:r>
              <a:rPr lang="en-US" sz="3200" b="1" dirty="0">
                <a:solidFill>
                  <a:schemeClr val="dk1"/>
                </a:solidFill>
                <a:latin typeface="Calibri" panose="020F0502020204030204"/>
                <a:ea typeface="Calibri" panose="020F0502020204030204"/>
                <a:cs typeface="Calibri" panose="020F0502020204030204"/>
                <a:sym typeface="Calibri" panose="020F0502020204030204"/>
              </a:rPr>
              <a:t>Program Specific Outcomes (PSOs)</a:t>
            </a:r>
            <a:endParaRPr sz="32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1" name="Google Shape;111;p2"/>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smtClean="0"/>
              <a:t>DR.RITESH RASTOGI      ACSE-0301 and DS               Unit -3</a:t>
            </a:r>
            <a:endParaRPr lang="en-US" sz="12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Content Placeholder 2"/>
          <p:cNvSpPr>
            <a:spLocks noGrp="1"/>
          </p:cNvSpPr>
          <p:nvPr>
            <p:ph idx="1"/>
          </p:nvPr>
        </p:nvSpPr>
        <p:spPr>
          <a:xfrm>
            <a:off x="533400" y="1143000"/>
            <a:ext cx="8229600" cy="4525963"/>
          </a:xfrm>
        </p:spPr>
        <p:txBody>
          <a:bodyPr vert="horz" wrap="square" lIns="91440" tIns="45720" rIns="91440" bIns="45720" anchor="t" anchorCtr="0"/>
          <a:lstStyle/>
          <a:p>
            <a:pPr algn="just" eaLnBrk="1" hangingPunct="1"/>
            <a:r>
              <a:rPr lang="en-US" altLang="en-US" sz="2200" dirty="0">
                <a:hlinkClick r:id="rId2"/>
              </a:rPr>
              <a:t>http://www.aktuonline.com/papers/btech-cs-3-sem-data-structures-kcs301-2020.html</a:t>
            </a:r>
            <a:endParaRPr lang="en-US" altLang="en-US" sz="2200" dirty="0"/>
          </a:p>
          <a:p>
            <a:pPr algn="just" eaLnBrk="1" hangingPunct="1"/>
            <a:r>
              <a:rPr lang="en-US" altLang="en-US" sz="2200" dirty="0">
                <a:hlinkClick r:id="rId3"/>
              </a:rPr>
              <a:t>http://www.aktuonline.com/papers/btech-cs-3-sem-data-structures-rcs-305-2018-19.html</a:t>
            </a:r>
            <a:endParaRPr lang="en-US" altLang="en-US" sz="2200" dirty="0"/>
          </a:p>
          <a:p>
            <a:pPr algn="just" eaLnBrk="1" hangingPunct="1"/>
            <a:r>
              <a:rPr lang="en-US" altLang="en-US" sz="2200" dirty="0">
                <a:hlinkClick r:id="rId4"/>
              </a:rPr>
              <a:t>http://www.aktuonline.com/papers/btech-cs-3-sem-data-structures-rcs-305-2017-18.html</a:t>
            </a:r>
            <a:endParaRPr lang="en-US" altLang="en-US" sz="2200" dirty="0"/>
          </a:p>
          <a:p>
            <a:pPr algn="just" eaLnBrk="1" hangingPunct="1"/>
            <a:r>
              <a:rPr lang="en-US" altLang="en-US" sz="2200" dirty="0">
                <a:hlinkClick r:id="rId5"/>
              </a:rPr>
              <a:t>http://www.aktuonline.com/papers/btech-cs-3-sem-data-structures-using-c-ncs-301-2016-17.html</a:t>
            </a:r>
            <a:endParaRPr lang="en-US" altLang="en-US" sz="2200" dirty="0"/>
          </a:p>
          <a:p>
            <a:pPr algn="just" eaLnBrk="1" hangingPunct="1"/>
            <a:r>
              <a:rPr lang="en-US" altLang="en-US" sz="2200" dirty="0">
                <a:hlinkClick r:id="rId6"/>
              </a:rPr>
              <a:t>https://www.aktuonline.com/papers/btech-cs-3-sem-data-structures-kcs301-2020.html</a:t>
            </a:r>
            <a:r>
              <a:rPr lang="en-US" altLang="en-US" sz="2200" dirty="0"/>
              <a:t> </a:t>
            </a:r>
          </a:p>
          <a:p>
            <a:pPr algn="just" eaLnBrk="1" hangingPunct="1"/>
            <a:r>
              <a:rPr lang="en-US" altLang="en-US" sz="2200" dirty="0">
                <a:hlinkClick r:id="rId7"/>
              </a:rPr>
              <a:t>https://firstranker.com/fr/frdA290120A1345373/download-aktu-b-tech-3rd-sem-2018-2019-data-structures-rcs-305-question-paper</a:t>
            </a:r>
            <a:r>
              <a:rPr lang="en-US" altLang="en-US" sz="2200" dirty="0"/>
              <a:t> </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04A04C68-867F-4D1D-8527-A1AEE32F5E45}"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24600"/>
            <a:ext cx="48768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51557"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110</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Old Question Papers</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67765765-9367-4879-A4B2-02996D20BD9A}"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24600"/>
            <a:ext cx="48768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51557"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111</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Old Question Papers</a:t>
            </a:r>
          </a:p>
        </p:txBody>
      </p:sp>
      <p:pic>
        <p:nvPicPr>
          <p:cNvPr id="2" name="Content Placeholder 1"/>
          <p:cNvPicPr>
            <a:picLocks noGrp="1" noChangeAspect="1"/>
          </p:cNvPicPr>
          <p:nvPr>
            <p:ph idx="1"/>
          </p:nvPr>
        </p:nvPicPr>
        <p:blipFill>
          <a:blip r:embed="rId2">
            <a:lum bright="18000"/>
          </a:blip>
          <a:srcRect l="35633" t="9147" r="32152" b="14492"/>
          <a:stretch>
            <a:fillRect/>
          </a:stretch>
        </p:blipFill>
        <p:spPr>
          <a:xfrm>
            <a:off x="1371600" y="809625"/>
            <a:ext cx="7389495" cy="5599430"/>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8AA65FF3-9534-402E-903F-76CEA797D7EC}"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24600"/>
            <a:ext cx="48768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51557"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112</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Old Question Papers</a:t>
            </a:r>
          </a:p>
        </p:txBody>
      </p:sp>
      <p:pic>
        <p:nvPicPr>
          <p:cNvPr id="6" name="Content Placeholder 5"/>
          <p:cNvPicPr>
            <a:picLocks noGrp="1" noChangeAspect="1"/>
          </p:cNvPicPr>
          <p:nvPr>
            <p:ph idx="1"/>
          </p:nvPr>
        </p:nvPicPr>
        <p:blipFill>
          <a:blip r:embed="rId2">
            <a:lum bright="24000"/>
          </a:blip>
          <a:srcRect l="32997" t="5401" r="36572" b="16639"/>
          <a:stretch>
            <a:fillRect/>
          </a:stretch>
        </p:blipFill>
        <p:spPr>
          <a:xfrm>
            <a:off x="1259205" y="908685"/>
            <a:ext cx="7319645" cy="5300345"/>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304DCE7E-C8C6-410A-9A12-01B027A46ACE}"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24600"/>
            <a:ext cx="48768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51557"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113</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Old Question Papers</a:t>
            </a:r>
          </a:p>
        </p:txBody>
      </p:sp>
      <p:pic>
        <p:nvPicPr>
          <p:cNvPr id="3" name="Content Placeholder 2"/>
          <p:cNvPicPr>
            <a:picLocks noGrp="1" noChangeAspect="1"/>
          </p:cNvPicPr>
          <p:nvPr>
            <p:ph idx="1"/>
          </p:nvPr>
        </p:nvPicPr>
        <p:blipFill>
          <a:blip r:embed="rId2">
            <a:lum bright="24000"/>
          </a:blip>
          <a:srcRect l="36580" t="10185" r="32997" b="24593"/>
          <a:stretch>
            <a:fillRect/>
          </a:stretch>
        </p:blipFill>
        <p:spPr>
          <a:xfrm>
            <a:off x="1043305" y="836930"/>
            <a:ext cx="7849870" cy="5546725"/>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05A5AB31-ACC7-472A-8C8C-0BEDB568F10F}"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3124200" y="6356350"/>
            <a:ext cx="360804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51557"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114</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Old Question Papers</a:t>
            </a:r>
          </a:p>
        </p:txBody>
      </p:sp>
      <p:pic>
        <p:nvPicPr>
          <p:cNvPr id="6" name="Content Placeholder 5"/>
          <p:cNvPicPr>
            <a:picLocks noGrp="1" noChangeAspect="1"/>
          </p:cNvPicPr>
          <p:nvPr>
            <p:ph sz="half" idx="1"/>
          </p:nvPr>
        </p:nvPicPr>
        <p:blipFill>
          <a:blip r:embed="rId2">
            <a:lum bright="18000"/>
          </a:blip>
          <a:srcRect l="34135" t="11881" r="35566" b="24713"/>
          <a:stretch>
            <a:fillRect/>
          </a:stretch>
        </p:blipFill>
        <p:spPr>
          <a:xfrm>
            <a:off x="1187450" y="764540"/>
            <a:ext cx="7274560" cy="5628005"/>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Content Placeholder 2"/>
          <p:cNvSpPr>
            <a:spLocks noGrp="1"/>
          </p:cNvSpPr>
          <p:nvPr>
            <p:ph idx="1"/>
          </p:nvPr>
        </p:nvSpPr>
        <p:spPr>
          <a:xfrm>
            <a:off x="466725" y="1003300"/>
            <a:ext cx="8229600" cy="5221288"/>
          </a:xfrm>
        </p:spPr>
        <p:txBody>
          <a:bodyPr vert="horz" wrap="square" lIns="91440" tIns="45720" rIns="91440" bIns="45720" anchor="t" anchorCtr="0"/>
          <a:lstStyle/>
          <a:p>
            <a:pPr algn="just" eaLnBrk="1" hangingPunct="1"/>
            <a:r>
              <a:rPr lang="en-US" altLang="en-US" sz="2200" dirty="0"/>
              <a:t>What is doubly linked list? What are its applications? Explain how an element can be deleted from doubly linked list using C program.</a:t>
            </a:r>
          </a:p>
          <a:p>
            <a:pPr algn="just" eaLnBrk="1" hangingPunct="1"/>
            <a:r>
              <a:rPr lang="en-US" altLang="en-US" sz="2200" dirty="0"/>
              <a:t>What are the merits and demerits of array? Given two arrays of integers in ascending order, develop an algorithm to merge these arrays to form a third array sorted in ascending order.</a:t>
            </a:r>
          </a:p>
          <a:p>
            <a:pPr algn="just" eaLnBrk="1" hangingPunct="1"/>
            <a:r>
              <a:rPr lang="en-US" altLang="en-US" sz="2200" dirty="0"/>
              <a:t>How can you represent a sparse matrix in memory? </a:t>
            </a:r>
          </a:p>
          <a:p>
            <a:pPr algn="just" eaLnBrk="1" hangingPunct="1"/>
            <a:r>
              <a:rPr lang="en-US" altLang="en-US" sz="2200" dirty="0"/>
              <a:t>List the various operations on linked list.</a:t>
            </a:r>
          </a:p>
          <a:p>
            <a:pPr algn="just" eaLnBrk="1" hangingPunct="1"/>
            <a:r>
              <a:rPr lang="en-US" altLang="en-US" sz="2200" dirty="0"/>
              <a:t>What do you understand by time and space trade off?</a:t>
            </a:r>
          </a:p>
          <a:p>
            <a:pPr algn="just" eaLnBrk="1" hangingPunct="1"/>
            <a:r>
              <a:rPr lang="en-US" altLang="en-US" sz="2200" dirty="0"/>
              <a:t>Define the various asymptotic notations. Derive the O-notation for linear search.</a:t>
            </a:r>
          </a:p>
          <a:p>
            <a:pPr algn="just" eaLnBrk="1" hangingPunct="1"/>
            <a:r>
              <a:rPr lang="en-US" altLang="en-US" sz="2200" dirty="0"/>
              <a:t>Write a program in c to delete a specific element in single linked list. Double linked list takes more space than single linked list for storing one extra address. Under what condition, could a double linked list more beneficial than single linked list.</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332D0EB3-E86B-4AFE-A0F4-43BC797A7AD9}"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209800" y="6356350"/>
            <a:ext cx="55626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52581"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115</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Expected Questions for University Exam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8CE60A5E-D20C-47D5-A4B0-1B28EAEC6943}"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3124200" y="6356350"/>
            <a:ext cx="3680048"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53604"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116</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400" b="1" i="0" u="none" strike="noStrike" kern="1200" cap="none" spc="0" normalizeH="0" baseline="0" noProof="0" dirty="0">
                <a:ln>
                  <a:noFill/>
                </a:ln>
                <a:solidFill>
                  <a:schemeClr val="dk1"/>
                </a:solidFill>
                <a:effectLst/>
                <a:uLnTx/>
                <a:uFillTx/>
                <a:latin typeface="+mn-lt"/>
                <a:ea typeface="+mn-ea"/>
                <a:cs typeface="+mn-cs"/>
              </a:rPr>
              <a:t>Summary</a:t>
            </a:r>
          </a:p>
        </p:txBody>
      </p:sp>
      <p:sp>
        <p:nvSpPr>
          <p:cNvPr id="153607" name="Rectangle 8"/>
          <p:cNvSpPr/>
          <p:nvPr/>
        </p:nvSpPr>
        <p:spPr>
          <a:xfrm>
            <a:off x="304800" y="1268413"/>
            <a:ext cx="8382000" cy="34782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a:spcBef>
                <a:spcPct val="0"/>
              </a:spcBef>
              <a:buFontTx/>
              <a:buNone/>
            </a:pPr>
            <a:r>
              <a:rPr lang="en-US" altLang="en-US" sz="2200" dirty="0">
                <a:latin typeface="Arial" panose="020B0604020202020204" pitchFamily="34" charset="0"/>
                <a:cs typeface="Arial" panose="020B0604020202020204" pitchFamily="34" charset="0"/>
              </a:rPr>
              <a:t>We consider two fundamental data types for storing collections of objects: the stack and the queue. </a:t>
            </a:r>
          </a:p>
          <a:p>
            <a:pPr marL="0" lvl="0" indent="0" algn="just">
              <a:spcBef>
                <a:spcPct val="0"/>
              </a:spcBef>
              <a:buFontTx/>
              <a:buNone/>
            </a:pPr>
            <a:endParaRPr lang="en-US" altLang="en-US" sz="2200" dirty="0">
              <a:latin typeface="Arial" panose="020B0604020202020204" pitchFamily="34" charset="0"/>
              <a:cs typeface="Arial" panose="020B0604020202020204" pitchFamily="34" charset="0"/>
            </a:endParaRPr>
          </a:p>
          <a:p>
            <a:pPr marL="0" lvl="0" indent="0" algn="just">
              <a:spcBef>
                <a:spcPct val="0"/>
              </a:spcBef>
              <a:buFontTx/>
              <a:buNone/>
            </a:pPr>
            <a:r>
              <a:rPr lang="en-US" altLang="en-US" sz="2200" dirty="0">
                <a:latin typeface="Arial" panose="020B0604020202020204" pitchFamily="34" charset="0"/>
                <a:cs typeface="Arial" panose="020B0604020202020204" pitchFamily="34" charset="0"/>
              </a:rPr>
              <a:t>We implement each using either a singly-linked list or a resizing array. </a:t>
            </a:r>
          </a:p>
          <a:p>
            <a:pPr marL="0" lvl="0" indent="0" algn="just">
              <a:spcBef>
                <a:spcPct val="0"/>
              </a:spcBef>
              <a:buFontTx/>
              <a:buNone/>
            </a:pPr>
            <a:endParaRPr lang="en-US" altLang="en-US" sz="2200" dirty="0">
              <a:latin typeface="Arial" panose="020B0604020202020204" pitchFamily="34" charset="0"/>
              <a:cs typeface="Arial" panose="020B0604020202020204" pitchFamily="34" charset="0"/>
            </a:endParaRPr>
          </a:p>
          <a:p>
            <a:pPr marL="0" lvl="0" indent="0" algn="just">
              <a:spcBef>
                <a:spcPct val="0"/>
              </a:spcBef>
              <a:buFontTx/>
              <a:buNone/>
            </a:pPr>
            <a:r>
              <a:rPr lang="en-US" altLang="en-US" sz="2200" dirty="0">
                <a:latin typeface="Arial" panose="020B0604020202020204" pitchFamily="34" charset="0"/>
                <a:cs typeface="Arial" panose="020B0604020202020204" pitchFamily="34" charset="0"/>
              </a:rPr>
              <a:t>We introduce two advanced Java features</a:t>
            </a:r>
            <a:r>
              <a:rPr lang="en-US" altLang="en-US" sz="2200" dirty="0">
                <a:latin typeface="Arial" panose="020B0604020202020204" pitchFamily="34" charset="0"/>
                <a:ea typeface="Arial" panose="020B0604020202020204" pitchFamily="34" charset="0"/>
              </a:rPr>
              <a:t>—</a:t>
            </a:r>
            <a:r>
              <a:rPr lang="en-US" altLang="en-US" sz="2200" dirty="0">
                <a:latin typeface="Arial" panose="020B0604020202020204" pitchFamily="34" charset="0"/>
                <a:cs typeface="Arial" panose="020B0604020202020204" pitchFamily="34" charset="0"/>
              </a:rPr>
              <a:t>generics and iterators</a:t>
            </a:r>
            <a:r>
              <a:rPr lang="en-US" altLang="en-US" sz="2200" dirty="0">
                <a:latin typeface="Arial" panose="020B0604020202020204" pitchFamily="34" charset="0"/>
                <a:ea typeface="Arial" panose="020B0604020202020204" pitchFamily="34" charset="0"/>
              </a:rPr>
              <a:t>—</a:t>
            </a:r>
            <a:r>
              <a:rPr lang="en-US" altLang="en-US" sz="2200" dirty="0">
                <a:latin typeface="Arial" panose="020B0604020202020204" pitchFamily="34" charset="0"/>
                <a:cs typeface="Arial" panose="020B0604020202020204" pitchFamily="34" charset="0"/>
              </a:rPr>
              <a:t>that simplify client code. </a:t>
            </a:r>
          </a:p>
          <a:p>
            <a:pPr marL="0" lvl="0" indent="0" algn="just">
              <a:spcBef>
                <a:spcPct val="0"/>
              </a:spcBef>
              <a:buFontTx/>
              <a:buNone/>
            </a:pPr>
            <a:endParaRPr lang="en-US" altLang="en-US" sz="2200" dirty="0">
              <a:latin typeface="Arial" panose="020B0604020202020204" pitchFamily="34" charset="0"/>
              <a:cs typeface="Arial" panose="020B0604020202020204" pitchFamily="34" charset="0"/>
            </a:endParaRPr>
          </a:p>
          <a:p>
            <a:pPr marL="0" lvl="0" indent="0" algn="just">
              <a:spcBef>
                <a:spcPct val="0"/>
              </a:spcBef>
              <a:buFontTx/>
              <a:buNone/>
            </a:pPr>
            <a:r>
              <a:rPr lang="en-US" altLang="en-US" sz="2200" dirty="0">
                <a:latin typeface="Arial" panose="020B0604020202020204" pitchFamily="34" charset="0"/>
                <a:cs typeface="Arial" panose="020B0604020202020204" pitchFamily="34" charset="0"/>
              </a:rPr>
              <a:t>Finally, we consider various applications of stacks and queues ranging from parsing arithmetic expressions to simulating queueing systems.</a:t>
            </a:r>
            <a:endParaRPr lang="en-IN" altLang="en-US" sz="2200" dirty="0">
              <a:latin typeface="Arial" panose="020B0604020202020204" pitchFamily="34" charset="0"/>
              <a:ea typeface="Arial" panose="020B0604020202020204" pitchFamily="34"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9CB4A2ED-4D98-497E-9610-73D7BFC13DE0}"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209800" y="6356350"/>
            <a:ext cx="55626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54628"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117</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References</a:t>
            </a:r>
          </a:p>
        </p:txBody>
      </p:sp>
      <p:sp>
        <p:nvSpPr>
          <p:cNvPr id="154631" name="Content Placeholder 2"/>
          <p:cNvSpPr>
            <a:spLocks noGrp="1"/>
          </p:cNvSpPr>
          <p:nvPr>
            <p:ph idx="1"/>
          </p:nvPr>
        </p:nvSpPr>
        <p:spPr>
          <a:xfrm>
            <a:off x="466725" y="1003300"/>
            <a:ext cx="8229600" cy="5221288"/>
          </a:xfrm>
        </p:spPr>
        <p:txBody>
          <a:bodyPr vert="horz" wrap="square" lIns="91440" tIns="45720" rIns="91440" bIns="45720" anchor="t" anchorCtr="0"/>
          <a:lstStyle/>
          <a:p>
            <a:pPr algn="just" eaLnBrk="1" hangingPunct="1"/>
            <a:r>
              <a:rPr lang="en-US" altLang="en-US" sz="2200" dirty="0"/>
              <a:t>Aaron M. Tenenbaum, Yedidyah Langsam and Moshe J. Augenstein, “Data Structures Using C and C++”, PHI Learning Private Limited, Delhi India</a:t>
            </a:r>
            <a:endParaRPr lang="en-IN" altLang="en-US" sz="2200" dirty="0"/>
          </a:p>
          <a:p>
            <a:pPr algn="just" eaLnBrk="1" hangingPunct="1"/>
            <a:r>
              <a:rPr lang="en-US" altLang="en-US" sz="2200" dirty="0"/>
              <a:t>Horowitz and Sahani, “Fundamentals of Data Structures”, Galgotia Publications Pvt Ltd Delhi India.</a:t>
            </a:r>
            <a:endParaRPr lang="en-IN" altLang="en-US" sz="2200" dirty="0"/>
          </a:p>
          <a:p>
            <a:pPr algn="just" eaLnBrk="1" hangingPunct="1"/>
            <a:r>
              <a:rPr lang="en-US" altLang="en-US" sz="2200" dirty="0"/>
              <a:t>Lipschutz, “Data Structures” Schaum’s Outline Series, Tata McGraw-hill Education (India) Pvt. Ltd.</a:t>
            </a:r>
            <a:endParaRPr lang="en-IN" altLang="en-US" sz="2200" dirty="0"/>
          </a:p>
          <a:p>
            <a:pPr algn="just" eaLnBrk="1" hangingPunct="1"/>
            <a:r>
              <a:rPr lang="en-US" altLang="en-US" sz="2200" dirty="0"/>
              <a:t>Thareja, “Data Structure Using C” Oxford Higher Education.</a:t>
            </a:r>
            <a:endParaRPr lang="en-IN" altLang="en-US" sz="2200" dirty="0"/>
          </a:p>
          <a:p>
            <a:pPr algn="just" eaLnBrk="1" hangingPunct="1"/>
            <a:r>
              <a:rPr lang="en-US" altLang="en-US" sz="2200" dirty="0"/>
              <a:t>AK Sharma, “Data Structure Using C”, Pearson Education India.</a:t>
            </a:r>
            <a:endParaRPr lang="en-IN" altLang="en-US" sz="2200" dirty="0"/>
          </a:p>
          <a:p>
            <a:pPr algn="just" eaLnBrk="1" hangingPunct="1"/>
            <a:r>
              <a:rPr lang="en-US" altLang="en-US" sz="2200" dirty="0"/>
              <a:t>Michael T. Goodrich, Roberto Tamassia, David M. Mount “Data Structures and Algorithms in C++”, Wiley India.</a:t>
            </a:r>
            <a:endParaRPr lang="en-IN" altLang="en-US" sz="2200" dirty="0"/>
          </a:p>
          <a:p>
            <a:pPr algn="just" eaLnBrk="1" hangingPunct="1"/>
            <a:r>
              <a:rPr lang="en-US" altLang="en-US" sz="2200" dirty="0"/>
              <a:t>. P. S. Deshpandey, “C and Data structure”, Wiley Dreamtech Publication.</a:t>
            </a:r>
            <a:endParaRPr lang="en-IN" altLang="en-US" sz="22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1356C848-00F1-407A-B1A9-4F1438961D13}"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209800" y="6356350"/>
            <a:ext cx="55626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55652"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118</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bwMode="auto">
          <a:xfrm>
            <a:off x="533400" y="1143000"/>
            <a:ext cx="8229600" cy="4525962"/>
          </a:xfrm>
          <a:ln>
            <a:miter lim="800000"/>
          </a:ln>
          <a:effectLst/>
          <a:scene3d>
            <a:camera prst="orthographicFront"/>
            <a:lightRig rig="balanced" dir="t"/>
          </a:scene3d>
          <a:sp3d prstMaterial="plastic"/>
        </p:spPr>
        <p:txBody>
          <a:bodyPr vert="horz" wrap="none" lIns="91440" tIns="45720" rIns="91440" bIns="45720" numCol="1" rtlCol="0" anchor="t" anchorCtr="0" compatLnSpc="1">
            <a:spAutoFit/>
          </a:bodyPr>
          <a:lstStyle/>
          <a:p>
            <a:pPr marL="342900" marR="0" lvl="0" indent="-34290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66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mn-lt"/>
                <a:ea typeface="+mn-ea"/>
                <a:cs typeface="+mn-cs"/>
              </a:rPr>
              <a:t>Thank You</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C6EE65F8-7CBD-41A7-8496-7FB0298B455D}" type="datetime1">
              <a:rPr lang="en-US" smtClean="0"/>
              <a:pPr marL="0" lvl="0" indent="0" algn="l" rtl="0">
                <a:spcBef>
                  <a:spcPts val="0"/>
                </a:spcBef>
                <a:spcAft>
                  <a:spcPts val="0"/>
                </a:spcAft>
                <a:buNone/>
              </a:pPr>
              <a:t>10/21/2022</a:t>
            </a:fld>
            <a:endParaRPr lang="en-US"/>
          </a:p>
        </p:txBody>
      </p:sp>
      <p:sp>
        <p:nvSpPr>
          <p:cNvPr id="161" name="Google Shape;161;p7"/>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smtClean="0"/>
              <a:t>DR.RITESH RASTOGI      ACSE-0301 and DS               Unit -3</a:t>
            </a:r>
            <a:endParaRPr lang="en-US" sz="1200" dirty="0"/>
          </a:p>
        </p:txBody>
      </p:sp>
      <p:sp>
        <p:nvSpPr>
          <p:cNvPr id="162" name="Google Shape;16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lang="en-US"/>
          </a:p>
        </p:txBody>
      </p:sp>
      <p:sp>
        <p:nvSpPr>
          <p:cNvPr id="163" name="Google Shape;163;p7"/>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200"/>
              <a:buFont typeface="Calibri" panose="020F0502020204030204"/>
              <a:buNone/>
            </a:pPr>
            <a:r>
              <a:rPr lang="en-US" sz="32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CO-PSO Mapping</a:t>
            </a:r>
            <a:endParaRPr sz="32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6" name="Google Shape;166;p7"/>
          <p:cNvSpPr/>
          <p:nvPr/>
        </p:nvSpPr>
        <p:spPr>
          <a:xfrm>
            <a:off x="723900" y="1488325"/>
            <a:ext cx="7962900" cy="4308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200" b="1" dirty="0">
                <a:solidFill>
                  <a:schemeClr val="dk1"/>
                </a:solidFill>
                <a:latin typeface="Calibri" panose="020F0502020204030204"/>
                <a:ea typeface="Calibri" panose="020F0502020204030204"/>
                <a:cs typeface="Calibri" panose="020F0502020204030204"/>
                <a:sym typeface="Calibri" panose="020F0502020204030204"/>
              </a:rPr>
              <a:t>Mapping of Program Specific Outcomes and Course Outcomes</a:t>
            </a:r>
            <a:endParaRPr sz="2200" dirty="0">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67" name="Google Shape;167;p7"/>
          <p:cNvGraphicFramePr/>
          <p:nvPr/>
        </p:nvGraphicFramePr>
        <p:xfrm>
          <a:off x="1163783" y="2115041"/>
          <a:ext cx="6941127" cy="2844884"/>
        </p:xfrm>
        <a:graphic>
          <a:graphicData uri="http://schemas.openxmlformats.org/drawingml/2006/table">
            <a:tbl>
              <a:tblPr firstRow="1" bandRow="1">
                <a:noFill/>
                <a:tableStyleId>{F0BF7176-352F-4F98-BEA2-798AF6EE9B45}</a:tableStyleId>
              </a:tblPr>
              <a:tblGrid>
                <a:gridCol w="1696569">
                  <a:extLst>
                    <a:ext uri="{9D8B030D-6E8A-4147-A177-3AD203B41FA5}">
                      <a16:colId xmlns="" xmlns:a16="http://schemas.microsoft.com/office/drawing/2014/main" val="20000"/>
                    </a:ext>
                  </a:extLst>
                </a:gridCol>
                <a:gridCol w="1079883">
                  <a:extLst>
                    <a:ext uri="{9D8B030D-6E8A-4147-A177-3AD203B41FA5}">
                      <a16:colId xmlns="" xmlns:a16="http://schemas.microsoft.com/office/drawing/2014/main" val="20001"/>
                    </a:ext>
                  </a:extLst>
                </a:gridCol>
                <a:gridCol w="1388225">
                  <a:extLst>
                    <a:ext uri="{9D8B030D-6E8A-4147-A177-3AD203B41FA5}">
                      <a16:colId xmlns="" xmlns:a16="http://schemas.microsoft.com/office/drawing/2014/main" val="20002"/>
                    </a:ext>
                  </a:extLst>
                </a:gridCol>
                <a:gridCol w="1388225">
                  <a:extLst>
                    <a:ext uri="{9D8B030D-6E8A-4147-A177-3AD203B41FA5}">
                      <a16:colId xmlns="" xmlns:a16="http://schemas.microsoft.com/office/drawing/2014/main" val="20003"/>
                    </a:ext>
                  </a:extLst>
                </a:gridCol>
                <a:gridCol w="1388225">
                  <a:extLst>
                    <a:ext uri="{9D8B030D-6E8A-4147-A177-3AD203B41FA5}">
                      <a16:colId xmlns="" xmlns:a16="http://schemas.microsoft.com/office/drawing/2014/main" val="20004"/>
                    </a:ext>
                  </a:extLst>
                </a:gridCol>
              </a:tblGrid>
              <a:tr h="406412">
                <a:tc>
                  <a:txBody>
                    <a:bodyPr/>
                    <a:lstStyle/>
                    <a:p>
                      <a:pPr marL="0" marR="0" lvl="0" indent="0" algn="ctr" rtl="0">
                        <a:lnSpc>
                          <a:spcPct val="115000"/>
                        </a:lnSpc>
                        <a:spcBef>
                          <a:spcPts val="0"/>
                        </a:spcBef>
                        <a:spcAft>
                          <a:spcPts val="0"/>
                        </a:spcAft>
                        <a:buNone/>
                      </a:pPr>
                      <a:endParaRPr sz="1400" u="none" strike="noStrike" cap="none" dirty="0">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ctr" rtl="0">
                        <a:lnSpc>
                          <a:spcPct val="115000"/>
                        </a:lnSpc>
                        <a:spcBef>
                          <a:spcPts val="0"/>
                        </a:spcBef>
                        <a:spcAft>
                          <a:spcPts val="0"/>
                        </a:spcAft>
                        <a:buNone/>
                      </a:pPr>
                      <a:r>
                        <a:rPr lang="en-US" sz="1400" b="1" u="none" strike="noStrike" cap="none">
                          <a:latin typeface="Calibri" panose="020F0502020204030204"/>
                          <a:ea typeface="Calibri" panose="020F0502020204030204"/>
                          <a:cs typeface="Calibri" panose="020F0502020204030204"/>
                          <a:sym typeface="Calibri" panose="020F0502020204030204"/>
                        </a:rPr>
                        <a:t>PSO1</a:t>
                      </a:r>
                      <a:endParaRPr sz="1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ctr" rtl="0">
                        <a:lnSpc>
                          <a:spcPct val="115000"/>
                        </a:lnSpc>
                        <a:spcBef>
                          <a:spcPts val="0"/>
                        </a:spcBef>
                        <a:spcAft>
                          <a:spcPts val="0"/>
                        </a:spcAft>
                        <a:buNone/>
                      </a:pPr>
                      <a:r>
                        <a:rPr lang="en-US" sz="1400" b="1" u="none" strike="noStrike" cap="none">
                          <a:latin typeface="Calibri" panose="020F0502020204030204"/>
                          <a:ea typeface="Calibri" panose="020F0502020204030204"/>
                          <a:cs typeface="Calibri" panose="020F0502020204030204"/>
                          <a:sym typeface="Calibri" panose="020F0502020204030204"/>
                        </a:rPr>
                        <a:t>PSO2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ctr" rtl="0">
                        <a:lnSpc>
                          <a:spcPct val="115000"/>
                        </a:lnSpc>
                        <a:spcBef>
                          <a:spcPts val="0"/>
                        </a:spcBef>
                        <a:spcAft>
                          <a:spcPts val="0"/>
                        </a:spcAft>
                        <a:buNone/>
                      </a:pPr>
                      <a:r>
                        <a:rPr lang="en-US" sz="1400" b="1" u="none" strike="noStrike" cap="none" dirty="0">
                          <a:latin typeface="Calibri" panose="020F0502020204030204"/>
                          <a:ea typeface="Calibri" panose="020F0502020204030204"/>
                          <a:cs typeface="Calibri" panose="020F0502020204030204"/>
                          <a:sym typeface="Calibri" panose="020F0502020204030204"/>
                        </a:rPr>
                        <a:t>PSO3</a:t>
                      </a:r>
                      <a:endParaRPr sz="1400" u="none" strike="noStrike" cap="none" dirty="0">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ctr" rtl="0">
                        <a:lnSpc>
                          <a:spcPct val="115000"/>
                        </a:lnSpc>
                        <a:spcBef>
                          <a:spcPts val="0"/>
                        </a:spcBef>
                        <a:spcAft>
                          <a:spcPts val="0"/>
                        </a:spcAft>
                        <a:buNone/>
                      </a:pPr>
                      <a:r>
                        <a:rPr lang="en-US" sz="1400" b="1" u="none" strike="noStrike" cap="none">
                          <a:latin typeface="Calibri" panose="020F0502020204030204"/>
                          <a:ea typeface="Calibri" panose="020F0502020204030204"/>
                          <a:cs typeface="Calibri" panose="020F0502020204030204"/>
                          <a:sym typeface="Calibri" panose="020F0502020204030204"/>
                        </a:rPr>
                        <a:t>PSO4</a:t>
                      </a:r>
                      <a:endParaRPr sz="1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nchor="ctr"/>
                </a:tc>
                <a:extLst>
                  <a:ext uri="{0D108BD9-81ED-4DB2-BD59-A6C34878D82A}">
                    <a16:rowId xmlns="" xmlns:a16="http://schemas.microsoft.com/office/drawing/2014/main" val="10000"/>
                  </a:ext>
                </a:extLst>
              </a:tr>
              <a:tr h="406412">
                <a:tc>
                  <a:txBody>
                    <a:bodyPr/>
                    <a:lstStyle/>
                    <a:p>
                      <a:pPr marL="0" marR="0" lvl="0" indent="0" algn="ctr" rtl="0">
                        <a:lnSpc>
                          <a:spcPct val="115000"/>
                        </a:lnSpc>
                        <a:spcBef>
                          <a:spcPts val="0"/>
                        </a:spcBef>
                        <a:spcAft>
                          <a:spcPts val="0"/>
                        </a:spcAft>
                        <a:buNone/>
                      </a:pPr>
                      <a:r>
                        <a:rPr lang="en-US" sz="1400" b="1" u="none" strike="noStrike" cap="none" dirty="0">
                          <a:latin typeface="Calibri" panose="020F0502020204030204"/>
                          <a:ea typeface="Calibri" panose="020F0502020204030204"/>
                          <a:cs typeface="Calibri" panose="020F0502020204030204"/>
                          <a:sym typeface="Calibri" panose="020F0502020204030204"/>
                        </a:rPr>
                        <a:t>ACSE0301.1</a:t>
                      </a:r>
                      <a:endParaRPr sz="1400" u="none" strike="noStrike" cap="none" dirty="0">
                        <a:latin typeface="Calibri" panose="020F0502020204030204"/>
                        <a:ea typeface="Calibri" panose="020F0502020204030204"/>
                        <a:cs typeface="Calibri" panose="020F0502020204030204"/>
                        <a:sym typeface="Calibri" panose="020F0502020204030204"/>
                      </a:endParaRPr>
                    </a:p>
                  </a:txBody>
                  <a:tcPr marL="68575" marR="68575" marT="0" marB="0" anchor="ctr">
                    <a:solidFill>
                      <a:srgbClr val="E36C09"/>
                    </a:solidFill>
                  </a:tcPr>
                </a:tc>
                <a:tc>
                  <a:txBody>
                    <a:bodyPr/>
                    <a:lstStyle/>
                    <a:p>
                      <a:pPr marL="0" marR="0" lvl="0" indent="0" algn="ctr" rtl="0">
                        <a:lnSpc>
                          <a:spcPct val="115000"/>
                        </a:lnSpc>
                        <a:spcBef>
                          <a:spcPts val="0"/>
                        </a:spcBef>
                        <a:spcAft>
                          <a:spcPts val="0"/>
                        </a:spcAft>
                        <a:buNone/>
                      </a:pPr>
                      <a:r>
                        <a:rPr lang="en-US" sz="1400" u="none" strike="noStrike" cap="none" dirty="0">
                          <a:latin typeface="Calibri" panose="020F0502020204030204"/>
                          <a:ea typeface="Calibri" panose="020F0502020204030204"/>
                          <a:cs typeface="Calibri" panose="020F0502020204030204"/>
                          <a:sym typeface="Calibri" panose="020F0502020204030204"/>
                        </a:rPr>
                        <a:t>3</a:t>
                      </a:r>
                      <a:endParaRPr sz="1400" u="none" strike="noStrike" cap="none" dirty="0">
                        <a:latin typeface="Calibri" panose="020F0502020204030204"/>
                        <a:ea typeface="Calibri" panose="020F0502020204030204"/>
                        <a:cs typeface="Calibri" panose="020F0502020204030204"/>
                        <a:sym typeface="Calibri" panose="020F0502020204030204"/>
                      </a:endParaRPr>
                    </a:p>
                  </a:txBody>
                  <a:tcPr marL="68575" marR="68575" marT="0" marB="0" anchor="ctr">
                    <a:solidFill>
                      <a:srgbClr val="E36C09"/>
                    </a:solidFill>
                  </a:tcPr>
                </a:tc>
                <a:tc>
                  <a:txBody>
                    <a:bodyPr/>
                    <a:lstStyle/>
                    <a:p>
                      <a:pPr marL="0" marR="0" lvl="0" indent="0" algn="ctr" rtl="0">
                        <a:lnSpc>
                          <a:spcPct val="115000"/>
                        </a:lnSpc>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nchor="ctr">
                    <a:solidFill>
                      <a:srgbClr val="E36C09"/>
                    </a:solidFill>
                  </a:tcPr>
                </a:tc>
                <a:tc>
                  <a:txBody>
                    <a:bodyPr/>
                    <a:lstStyle/>
                    <a:p>
                      <a:pPr marL="0" marR="0" lvl="0" indent="0" algn="ctr" rtl="0">
                        <a:lnSpc>
                          <a:spcPct val="115000"/>
                        </a:lnSpc>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nchor="ctr">
                    <a:solidFill>
                      <a:srgbClr val="E36C09"/>
                    </a:solidFill>
                  </a:tcPr>
                </a:tc>
                <a:tc>
                  <a:txBody>
                    <a:bodyPr/>
                    <a:lstStyle/>
                    <a:p>
                      <a:pPr marL="0" marR="0" lvl="0" indent="0" algn="ctr" rtl="0">
                        <a:lnSpc>
                          <a:spcPct val="115000"/>
                        </a:lnSpc>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nchor="ctr">
                    <a:solidFill>
                      <a:srgbClr val="E36C09"/>
                    </a:solidFill>
                  </a:tcPr>
                </a:tc>
                <a:extLst>
                  <a:ext uri="{0D108BD9-81ED-4DB2-BD59-A6C34878D82A}">
                    <a16:rowId xmlns="" xmlns:a16="http://schemas.microsoft.com/office/drawing/2014/main" val="10001"/>
                  </a:ext>
                </a:extLst>
              </a:tr>
              <a:tr h="406412">
                <a:tc>
                  <a:txBody>
                    <a:bodyPr/>
                    <a:lstStyle/>
                    <a:p>
                      <a:pPr marL="0" marR="0" lvl="0" indent="0" algn="ctr" rtl="0">
                        <a:lnSpc>
                          <a:spcPct val="115000"/>
                        </a:lnSpc>
                        <a:spcBef>
                          <a:spcPts val="0"/>
                        </a:spcBef>
                        <a:spcAft>
                          <a:spcPts val="0"/>
                        </a:spcAft>
                        <a:buNone/>
                      </a:pPr>
                      <a:r>
                        <a:rPr lang="en-US" sz="1400" b="1" u="none" strike="noStrike" cap="none" dirty="0">
                          <a:latin typeface="Calibri" panose="020F0502020204030204"/>
                          <a:ea typeface="Calibri" panose="020F0502020204030204"/>
                          <a:cs typeface="Calibri" panose="020F0502020204030204"/>
                          <a:sym typeface="Calibri" panose="020F0502020204030204"/>
                        </a:rPr>
                        <a:t>ACSE0301.2</a:t>
                      </a:r>
                      <a:endParaRPr sz="1400" u="none" strike="noStrike" cap="none" dirty="0">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nchor="ctr"/>
                </a:tc>
                <a:extLst>
                  <a:ext uri="{0D108BD9-81ED-4DB2-BD59-A6C34878D82A}">
                    <a16:rowId xmlns="" xmlns:a16="http://schemas.microsoft.com/office/drawing/2014/main" val="10002"/>
                  </a:ext>
                </a:extLst>
              </a:tr>
              <a:tr h="406412">
                <a:tc>
                  <a:txBody>
                    <a:bodyPr/>
                    <a:lstStyle/>
                    <a:p>
                      <a:pPr marL="0" marR="0" lvl="0" indent="0" algn="ctr" rtl="0">
                        <a:lnSpc>
                          <a:spcPct val="115000"/>
                        </a:lnSpc>
                        <a:spcBef>
                          <a:spcPts val="0"/>
                        </a:spcBef>
                        <a:spcAft>
                          <a:spcPts val="0"/>
                        </a:spcAft>
                        <a:buNone/>
                      </a:pPr>
                      <a:r>
                        <a:rPr lang="en-US" sz="1400" b="1" u="none" strike="noStrike" cap="none" dirty="0">
                          <a:latin typeface="Calibri" panose="020F0502020204030204"/>
                          <a:ea typeface="Calibri" panose="020F0502020204030204"/>
                          <a:cs typeface="Calibri" panose="020F0502020204030204"/>
                          <a:sym typeface="Calibri" panose="020F0502020204030204"/>
                        </a:rPr>
                        <a:t>ACSE0301.3</a:t>
                      </a:r>
                      <a:endParaRPr sz="1400" u="none" strike="noStrike" cap="none" dirty="0">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nchor="ctr"/>
                </a:tc>
                <a:extLst>
                  <a:ext uri="{0D108BD9-81ED-4DB2-BD59-A6C34878D82A}">
                    <a16:rowId xmlns="" xmlns:a16="http://schemas.microsoft.com/office/drawing/2014/main" val="10003"/>
                  </a:ext>
                </a:extLst>
              </a:tr>
              <a:tr h="406412">
                <a:tc>
                  <a:txBody>
                    <a:bodyPr/>
                    <a:lstStyle/>
                    <a:p>
                      <a:pPr marL="0" marR="0" lvl="0" indent="0" algn="ctr" rtl="0">
                        <a:lnSpc>
                          <a:spcPct val="115000"/>
                        </a:lnSpc>
                        <a:spcBef>
                          <a:spcPts val="0"/>
                        </a:spcBef>
                        <a:spcAft>
                          <a:spcPts val="0"/>
                        </a:spcAft>
                        <a:buNone/>
                      </a:pPr>
                      <a:r>
                        <a:rPr lang="en-US" sz="1400" b="1" u="none" strike="noStrike" cap="none" dirty="0">
                          <a:latin typeface="Calibri" panose="020F0502020204030204"/>
                          <a:ea typeface="Calibri" panose="020F0502020204030204"/>
                          <a:cs typeface="Calibri" panose="020F0502020204030204"/>
                          <a:sym typeface="Calibri" panose="020F0502020204030204"/>
                        </a:rPr>
                        <a:t>ACSE0301.4</a:t>
                      </a:r>
                      <a:endParaRPr sz="1400" u="none" strike="noStrike" cap="none" dirty="0">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dirty="0">
                          <a:latin typeface="Calibri" panose="020F0502020204030204"/>
                          <a:ea typeface="Calibri" panose="020F0502020204030204"/>
                          <a:cs typeface="Calibri" panose="020F0502020204030204"/>
                          <a:sym typeface="Calibri" panose="020F0502020204030204"/>
                        </a:rPr>
                        <a:t>3</a:t>
                      </a:r>
                      <a:endParaRPr sz="1400" u="none" strike="noStrike" cap="none" dirty="0">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nchor="ctr"/>
                </a:tc>
                <a:extLst>
                  <a:ext uri="{0D108BD9-81ED-4DB2-BD59-A6C34878D82A}">
                    <a16:rowId xmlns="" xmlns:a16="http://schemas.microsoft.com/office/drawing/2014/main" val="10004"/>
                  </a:ext>
                </a:extLst>
              </a:tr>
              <a:tr h="406412">
                <a:tc>
                  <a:txBody>
                    <a:bodyPr/>
                    <a:lstStyle/>
                    <a:p>
                      <a:pPr marL="0" marR="0" lvl="0" indent="0" algn="ctr" rtl="0">
                        <a:lnSpc>
                          <a:spcPct val="115000"/>
                        </a:lnSpc>
                        <a:spcBef>
                          <a:spcPts val="0"/>
                        </a:spcBef>
                        <a:spcAft>
                          <a:spcPts val="0"/>
                        </a:spcAft>
                        <a:buNone/>
                      </a:pPr>
                      <a:r>
                        <a:rPr lang="en-US" sz="1400" b="1" u="none" strike="noStrike" cap="none" dirty="0">
                          <a:latin typeface="Calibri" panose="020F0502020204030204"/>
                          <a:ea typeface="Calibri" panose="020F0502020204030204"/>
                          <a:cs typeface="Calibri" panose="020F0502020204030204"/>
                          <a:sym typeface="Calibri" panose="020F0502020204030204"/>
                        </a:rPr>
                        <a:t>ACSE0301.5</a:t>
                      </a:r>
                      <a:endParaRPr sz="1400" u="none" strike="noStrike" cap="none" dirty="0">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nchor="ctr"/>
                </a:tc>
                <a:extLst>
                  <a:ext uri="{0D108BD9-81ED-4DB2-BD59-A6C34878D82A}">
                    <a16:rowId xmlns="" xmlns:a16="http://schemas.microsoft.com/office/drawing/2014/main" val="10005"/>
                  </a:ext>
                </a:extLst>
              </a:tr>
              <a:tr h="406412">
                <a:tc>
                  <a:txBody>
                    <a:bodyPr/>
                    <a:lstStyle/>
                    <a:p>
                      <a:pPr marL="0" marR="0" lvl="0" indent="0" algn="ctr" rtl="0">
                        <a:lnSpc>
                          <a:spcPct val="115000"/>
                        </a:lnSpc>
                        <a:spcBef>
                          <a:spcPts val="0"/>
                        </a:spcBef>
                        <a:spcAft>
                          <a:spcPts val="0"/>
                        </a:spcAft>
                        <a:buNone/>
                      </a:pPr>
                      <a:r>
                        <a:rPr lang="en-US" sz="1400" b="1" u="none" strike="noStrike" cap="none" dirty="0">
                          <a:latin typeface="Calibri" panose="020F0502020204030204"/>
                          <a:ea typeface="Calibri" panose="020F0502020204030204"/>
                          <a:cs typeface="Calibri" panose="020F0502020204030204"/>
                          <a:sym typeface="Calibri" panose="020F0502020204030204"/>
                        </a:rPr>
                        <a:t>Average</a:t>
                      </a:r>
                      <a:endParaRPr sz="1400" u="none" strike="noStrike" cap="none" dirty="0">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dirty="0">
                          <a:latin typeface="Calibri" panose="020F0502020204030204"/>
                          <a:ea typeface="Calibri" panose="020F0502020204030204"/>
                          <a:cs typeface="Calibri" panose="020F0502020204030204"/>
                          <a:sym typeface="Calibri" panose="020F0502020204030204"/>
                        </a:rPr>
                        <a:t>3</a:t>
                      </a:r>
                      <a:endParaRPr sz="1400" u="none" strike="noStrike" cap="none" dirty="0">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panose="020F0502020204030204"/>
                          <a:ea typeface="Calibri" panose="020F0502020204030204"/>
                          <a:cs typeface="Calibri" panose="020F0502020204030204"/>
                          <a:sym typeface="Calibri" panose="020F0502020204030204"/>
                        </a:rPr>
                        <a:t>2.4</a:t>
                      </a:r>
                      <a:endParaRPr sz="1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dirty="0">
                          <a:latin typeface="Calibri" panose="020F0502020204030204"/>
                          <a:ea typeface="Calibri" panose="020F0502020204030204"/>
                          <a:cs typeface="Calibri" panose="020F0502020204030204"/>
                          <a:sym typeface="Calibri" panose="020F0502020204030204"/>
                        </a:rPr>
                        <a:t>2.6</a:t>
                      </a:r>
                      <a:endParaRPr sz="1400" u="none" strike="noStrike" cap="none" dirty="0">
                        <a:latin typeface="Calibri" panose="020F0502020204030204"/>
                        <a:ea typeface="Calibri" panose="020F0502020204030204"/>
                        <a:cs typeface="Calibri" panose="020F0502020204030204"/>
                        <a:sym typeface="Calibri" panose="020F0502020204030204"/>
                      </a:endParaRPr>
                    </a:p>
                  </a:txBody>
                  <a:tcPr marL="68575" marR="68575" marT="0" marB="0" anchor="ctr"/>
                </a:tc>
                <a:extLst>
                  <a:ext uri="{0D108BD9-81ED-4DB2-BD59-A6C34878D82A}">
                    <a16:rowId xmlns=""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a:xfrm>
            <a:off x="533400" y="1143000"/>
            <a:ext cx="8229600" cy="4525963"/>
          </a:xfrm>
        </p:spPr>
        <p:txBody>
          <a:bodyPr vert="horz" wrap="square" lIns="91440" tIns="45720" rIns="91440" bIns="45720" anchor="t" anchorCtr="0"/>
          <a:lstStyle/>
          <a:p>
            <a:pPr algn="just" eaLnBrk="1" hangingPunct="1"/>
            <a:r>
              <a:rPr lang="en-US" altLang="en-US" sz="2200" dirty="0"/>
              <a:t>Interest</a:t>
            </a:r>
          </a:p>
          <a:p>
            <a:pPr algn="just" eaLnBrk="1" hangingPunct="1"/>
            <a:r>
              <a:rPr lang="en-US" altLang="en-US" sz="2200" dirty="0"/>
              <a:t>Get Familiar with any programming language. C, C++ and Python.</a:t>
            </a:r>
          </a:p>
          <a:p>
            <a:pPr algn="just" eaLnBrk="1" hangingPunct="1"/>
            <a:r>
              <a:rPr lang="en-US" altLang="en-US" sz="2200" dirty="0"/>
              <a:t>Start learn Data Structure </a:t>
            </a:r>
            <a:r>
              <a:rPr lang="en-US" altLang="en-US" sz="2200" dirty="0">
                <a:latin typeface="Times New Roman" panose="02020603050405020304" pitchFamily="18" charset="0"/>
                <a:cs typeface="Times New Roman" panose="02020603050405020304" pitchFamily="18" charset="0"/>
              </a:rPr>
              <a:t>and</a:t>
            </a:r>
            <a:r>
              <a:rPr lang="en-US" altLang="en-US" sz="2200" dirty="0"/>
              <a:t> Algorithm daily.</a:t>
            </a:r>
          </a:p>
          <a:p>
            <a:pPr algn="just" eaLnBrk="1" hangingPunct="1"/>
            <a:r>
              <a:rPr lang="en-US" altLang="en-US" sz="2200" dirty="0"/>
              <a:t>Practice ! Because practice makes you perfect.</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8D226ED4-0548-4058-807E-7266488939B8}"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7413"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13</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Prerequisite and Recap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a:xfrm>
            <a:off x="533400" y="1143000"/>
            <a:ext cx="8229600" cy="4525963"/>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altLang="en-US" sz="2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altLang="en-US" sz="2200" b="0" i="0" u="none" strike="noStrike" kern="1200" cap="none" spc="0" normalizeH="0" baseline="0" noProof="0" dirty="0" err="1">
                <a:ln>
                  <a:noFill/>
                </a:ln>
                <a:solidFill>
                  <a:schemeClr val="tx1"/>
                </a:solidFill>
                <a:effectLst/>
                <a:uLnTx/>
                <a:uFillTx/>
                <a:latin typeface="+mn-lt"/>
                <a:ea typeface="+mn-ea"/>
                <a:cs typeface="+mn-cs"/>
              </a:rPr>
              <a:t>Youtube</a:t>
            </a:r>
            <a:r>
              <a:rPr kumimoji="0" lang="en-US" altLang="en-US" sz="2200" b="0" i="0" u="none" strike="noStrike" kern="1200" cap="none" spc="0" normalizeH="0" baseline="0" noProof="0" dirty="0">
                <a:ln>
                  <a:noFill/>
                </a:ln>
                <a:solidFill>
                  <a:schemeClr val="tx1"/>
                </a:solidFill>
                <a:effectLst/>
                <a:uLnTx/>
                <a:uFillTx/>
                <a:latin typeface="+mn-lt"/>
                <a:ea typeface="+mn-ea"/>
                <a:cs typeface="+mn-cs"/>
              </a:rPr>
              <a:t>/other  Video Links</a:t>
            </a: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altLang="en-US" sz="2200" b="0" i="0" u="none" strike="noStrike" kern="1200" cap="none" spc="0" normalizeH="0" baseline="0" noProof="0" dirty="0">
                <a:ln>
                  <a:noFill/>
                </a:ln>
                <a:solidFill>
                  <a:schemeClr val="tx1"/>
                </a:solidFill>
                <a:effectLst/>
                <a:uLnTx/>
                <a:uFillTx/>
                <a:latin typeface="+mn-lt"/>
                <a:ea typeface="+mn-ea"/>
                <a:cs typeface="+mn-cs"/>
              </a:rPr>
              <a:t>Implementation of link list</a:t>
            </a:r>
          </a:p>
          <a:p>
            <a:pPr marL="742950" marR="0" lvl="1" indent="-28575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IN" altLang="en-US" sz="2200" b="0" i="0" u="none" strike="noStrike" kern="1200" cap="none" spc="0" normalizeH="0" baseline="0" noProof="0" dirty="0">
                <a:ln>
                  <a:noFill/>
                </a:ln>
                <a:solidFill>
                  <a:schemeClr val="tx1"/>
                </a:solidFill>
                <a:effectLst/>
                <a:uLnTx/>
                <a:uFillTx/>
                <a:latin typeface="+mn-lt"/>
                <a:ea typeface="+mn-ea"/>
                <a:cs typeface="+mn-cs"/>
                <a:hlinkClick r:id="rId2"/>
              </a:rPr>
              <a:t>https://www.youtube.com/watch?v=6wXZ_m3SbEs</a:t>
            </a:r>
            <a:endParaRPr kumimoji="0" lang="en-IN" altLang="en-US" sz="2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altLang="en-US" sz="2200" b="0" i="0" u="none" strike="noStrike" kern="1200" cap="none" spc="0" normalizeH="0" baseline="0" noProof="0" dirty="0">
                <a:ln>
                  <a:noFill/>
                </a:ln>
                <a:solidFill>
                  <a:schemeClr val="tx1"/>
                </a:solidFill>
                <a:effectLst/>
                <a:uLnTx/>
                <a:uFillTx/>
                <a:latin typeface="+mn-lt"/>
                <a:ea typeface="+mn-ea"/>
                <a:cs typeface="+mn-cs"/>
              </a:rPr>
              <a:t>Polynomial addition using link list</a:t>
            </a:r>
          </a:p>
          <a:p>
            <a:pPr marL="742950" marR="0" lvl="1" indent="-28575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IN" altLang="en-US" sz="2200" b="0" i="0" u="none" strike="noStrike" kern="1200" cap="none" spc="0" normalizeH="0" baseline="0" noProof="0" dirty="0">
                <a:ln>
                  <a:noFill/>
                </a:ln>
                <a:solidFill>
                  <a:schemeClr val="tx1"/>
                </a:solidFill>
                <a:effectLst/>
                <a:uLnTx/>
                <a:uFillTx/>
                <a:latin typeface="+mn-lt"/>
                <a:ea typeface="+mn-ea"/>
                <a:cs typeface="+mn-cs"/>
                <a:hlinkClick r:id="rId3"/>
              </a:rPr>
              <a:t>https://www.youtube.com/watch?v=V_ZNKu_pUPQ</a:t>
            </a:r>
            <a:endParaRPr kumimoji="0" lang="en-US" alt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6AAF17C4-D24A-4A02-9C29-798EFB21E381}"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8437"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14</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 Links, </a:t>
            </a:r>
            <a:r>
              <a:rPr kumimoji="0" lang="en-US" sz="2400" b="0" i="0" u="none" strike="noStrike" kern="1200" cap="none" spc="0" normalizeH="0" baseline="0" noProof="0" dirty="0" err="1">
                <a:ln>
                  <a:noFill/>
                </a:ln>
                <a:solidFill>
                  <a:schemeClr val="dk1"/>
                </a:solidFill>
                <a:effectLst/>
                <a:uLnTx/>
                <a:uFillTx/>
                <a:latin typeface="+mn-lt"/>
                <a:ea typeface="+mn-ea"/>
                <a:cs typeface="+mn-cs"/>
              </a:rPr>
              <a:t>Youtube</a:t>
            </a:r>
            <a:r>
              <a:rPr kumimoji="0" lang="en-US" sz="2400" b="0" i="0" u="none" strike="noStrike" kern="1200" cap="none" spc="0" normalizeH="0" baseline="0" noProof="0" dirty="0">
                <a:ln>
                  <a:noFill/>
                </a:ln>
                <a:solidFill>
                  <a:schemeClr val="dk1"/>
                </a:solidFill>
                <a:effectLst/>
                <a:uLnTx/>
                <a:uFillTx/>
                <a:latin typeface="+mn-lt"/>
                <a:ea typeface="+mn-ea"/>
                <a:cs typeface="+mn-cs"/>
              </a:rPr>
              <a:t> &amp; NPTEL Video Links and Online Courses Details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533400" y="1143000"/>
            <a:ext cx="8229600" cy="4525963"/>
          </a:xfrm>
        </p:spPr>
        <p:txBody>
          <a:bodyPr vert="horz" wrap="square" lIns="91440" tIns="45720" rIns="91440" bIns="45720" anchor="t" anchorCtr="0"/>
          <a:lstStyle/>
          <a:p>
            <a:pPr eaLnBrk="1" hangingPunct="1"/>
            <a:r>
              <a:rPr lang="en-US" altLang="en-US" sz="2200" b="1" dirty="0"/>
              <a:t>Linked List</a:t>
            </a:r>
          </a:p>
          <a:p>
            <a:pPr eaLnBrk="1" hangingPunct="1"/>
            <a:r>
              <a:rPr lang="en-US" altLang="en-US" sz="2200" b="1" dirty="0"/>
              <a:t>Doubly Linked List</a:t>
            </a:r>
          </a:p>
          <a:p>
            <a:pPr eaLnBrk="1" hangingPunct="1"/>
            <a:r>
              <a:rPr lang="en-US" altLang="en-US" sz="2200" b="1" dirty="0"/>
              <a:t>Circularly Linked List</a:t>
            </a:r>
            <a:endParaRPr lang="en-US" altLang="en-US" sz="2200" dirty="0"/>
          </a:p>
          <a:p>
            <a:pPr eaLnBrk="1" hangingPunct="1"/>
            <a:r>
              <a:rPr lang="en-US" altLang="en-US" sz="2200" b="1" dirty="0"/>
              <a:t>Circularly Doubly Linked List</a:t>
            </a:r>
            <a:endParaRPr lang="en-US" altLang="en-US" sz="2200" dirty="0"/>
          </a:p>
          <a:p>
            <a:pPr eaLnBrk="1" hangingPunct="1"/>
            <a:endParaRPr lang="en-US" altLang="en-US" sz="2200" dirty="0"/>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B30BB089-EE77-4005-82C4-0BF9B849AD2F}"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9461"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15</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Basic Terminology(CO1)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533400" y="1143000"/>
            <a:ext cx="8229600" cy="4525963"/>
          </a:xfrm>
        </p:spPr>
        <p:txBody>
          <a:bodyPr vert="horz" wrap="square" lIns="91440" tIns="45720" rIns="91440" bIns="45720" anchor="t" anchorCtr="0"/>
          <a:lstStyle/>
          <a:p>
            <a:pPr algn="just" eaLnBrk="1" hangingPunct="1"/>
            <a:r>
              <a:rPr lang="en-US" altLang="en-US" sz="2200" dirty="0"/>
              <a:t>To understand linked list and the operations of linked list.</a:t>
            </a:r>
          </a:p>
          <a:p>
            <a:pPr algn="just" eaLnBrk="1" hangingPunct="1"/>
            <a:r>
              <a:rPr lang="en-US" altLang="en-US" sz="2200" dirty="0"/>
              <a:t>To implement Linked list program using Python</a:t>
            </a:r>
          </a:p>
          <a:p>
            <a:pPr algn="just" eaLnBrk="1" hangingPunct="1">
              <a:buNone/>
            </a:pPr>
            <a:endParaRPr lang="en-US" altLang="en-US" sz="2200" dirty="0"/>
          </a:p>
          <a:p>
            <a:pPr algn="just" eaLnBrk="1" hangingPunct="1"/>
            <a:endParaRPr lang="en-US" altLang="en-US" sz="2200" dirty="0"/>
          </a:p>
          <a:p>
            <a:pPr algn="just" eaLnBrk="1" hangingPunct="1"/>
            <a:endParaRPr lang="en-US" altLang="en-US" sz="2200" dirty="0"/>
          </a:p>
          <a:p>
            <a:pPr algn="just" eaLnBrk="1" hangingPunct="1"/>
            <a:endParaRPr lang="en-US" altLang="en-US" sz="2200" dirty="0"/>
          </a:p>
          <a:p>
            <a:pPr algn="just" eaLnBrk="1" hangingPunct="1"/>
            <a:endParaRPr lang="en-US" altLang="en-US" sz="2200" dirty="0"/>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AA43BE2B-01C5-4765-A3BD-C5CDC388B978}"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2048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16</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Topic Objective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508000" y="1143000"/>
            <a:ext cx="8229600" cy="4525963"/>
          </a:xfrm>
        </p:spPr>
        <p:txBody>
          <a:bodyPr vert="horz" wrap="square" lIns="91440" tIns="45720" rIns="91440" bIns="45720" anchor="t" anchorCtr="0"/>
          <a:lstStyle/>
          <a:p>
            <a:pPr algn="just" eaLnBrk="1" hangingPunct="1"/>
            <a:r>
              <a:rPr lang="en-US" altLang="en-US" sz="2200" dirty="0"/>
              <a:t>Linked List can be defined as collection of objects called nodes that are randomly stored in the memory.</a:t>
            </a:r>
          </a:p>
          <a:p>
            <a:pPr algn="just" eaLnBrk="1" hangingPunct="1"/>
            <a:r>
              <a:rPr lang="en-US" altLang="en-US" sz="2200" dirty="0"/>
              <a:t>A node contains two fields i.e. data stored at that particular address and the pointer which contains the address of the next node in the memory.</a:t>
            </a:r>
          </a:p>
          <a:p>
            <a:pPr algn="just" eaLnBrk="1" hangingPunct="1"/>
            <a:r>
              <a:rPr lang="en-US" altLang="en-US" sz="2200" dirty="0"/>
              <a:t>The last node of the list contains pointer to the null.</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E02CED0D-DA83-4DFE-A031-1C74591C606F}"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22533"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17</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000" b="1" i="0" u="none" strike="noStrike" kern="1200" cap="none" spc="0" normalizeH="0" baseline="0" noProof="0" dirty="0">
                <a:ln>
                  <a:noFill/>
                </a:ln>
                <a:solidFill>
                  <a:schemeClr val="dk1"/>
                </a:solidFill>
                <a:effectLst/>
                <a:uLnTx/>
                <a:uFillTx/>
                <a:latin typeface="+mn-lt"/>
                <a:ea typeface="+mn-ea"/>
                <a:cs typeface="+mn-cs"/>
              </a:rPr>
              <a:t>Linked List </a:t>
            </a:r>
          </a:p>
        </p:txBody>
      </p:sp>
      <p:pic>
        <p:nvPicPr>
          <p:cNvPr id="1026" name="Picture 2" descr="DS Linked List">
            <a:extLst>
              <a:ext uri="{FF2B5EF4-FFF2-40B4-BE49-F238E27FC236}">
                <a16:creationId xmlns="" xmlns:a16="http://schemas.microsoft.com/office/drawing/2014/main" id="{2C1196D3-5C8A-9389-291F-B4B7484D7901}"/>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84250" y="3789040"/>
            <a:ext cx="7651750" cy="2337123"/>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object 3"/>
          <p:cNvSpPr txBox="1"/>
          <p:nvPr/>
        </p:nvSpPr>
        <p:spPr>
          <a:xfrm>
            <a:off x="759619" y="1628800"/>
            <a:ext cx="7927181" cy="1475404"/>
          </a:xfrm>
          <a:prstGeom prst="rect">
            <a:avLst/>
          </a:prstGeom>
          <a:noFill/>
          <a:ln w="9525">
            <a:noFill/>
          </a:ln>
        </p:spPr>
        <p:txBody>
          <a:bodyPr wrap="square" lIns="0" tIns="13335"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54330">
              <a:spcBef>
                <a:spcPts val="100"/>
              </a:spcBef>
              <a:buClr>
                <a:srgbClr val="0AD0D9"/>
              </a:buClr>
              <a:buSzPct val="94000"/>
              <a:tabLst>
                <a:tab pos="285750" algn="l"/>
              </a:tabLst>
            </a:pPr>
            <a:r>
              <a:rPr lang="en-US" altLang="en-US" sz="2000" dirty="0">
                <a:latin typeface="Constantia" panose="02030602050306030303" pitchFamily="18" charset="0"/>
                <a:cs typeface="Arial" panose="020B0604020202020204" pitchFamily="34" charset="0"/>
              </a:rPr>
              <a:t>A linked list is a linear data  structure.</a:t>
            </a:r>
          </a:p>
          <a:p>
            <a:pPr marL="354330">
              <a:spcBef>
                <a:spcPts val="625"/>
              </a:spcBef>
              <a:buClr>
                <a:srgbClr val="0AD0D9"/>
              </a:buClr>
              <a:buSzPct val="94000"/>
              <a:tabLst>
                <a:tab pos="285750" algn="l"/>
              </a:tabLst>
            </a:pPr>
            <a:r>
              <a:rPr lang="en-US" altLang="en-US" sz="2000" dirty="0">
                <a:latin typeface="Constantia" panose="02030602050306030303" pitchFamily="18" charset="0"/>
                <a:cs typeface="Arial" panose="020B0604020202020204" pitchFamily="34" charset="0"/>
              </a:rPr>
              <a:t>Nodes make up linked lists.</a:t>
            </a:r>
          </a:p>
          <a:p>
            <a:pPr marL="354330">
              <a:spcBef>
                <a:spcPts val="625"/>
              </a:spcBef>
              <a:buClr>
                <a:srgbClr val="0AD0D9"/>
              </a:buClr>
              <a:buSzPct val="94000"/>
              <a:tabLst>
                <a:tab pos="285750" algn="l"/>
              </a:tabLst>
            </a:pPr>
            <a:r>
              <a:rPr lang="en-US" altLang="en-US" sz="2000" dirty="0">
                <a:latin typeface="Constantia" panose="02030602050306030303" pitchFamily="18" charset="0"/>
                <a:cs typeface="Arial" panose="020B0604020202020204" pitchFamily="34" charset="0"/>
              </a:rPr>
              <a:t>Nodes are structures made up of data and a pointer to another  node.</a:t>
            </a:r>
          </a:p>
          <a:p>
            <a:pPr marL="354330">
              <a:spcBef>
                <a:spcPts val="625"/>
              </a:spcBef>
              <a:buClr>
                <a:srgbClr val="0AD0D9"/>
              </a:buClr>
              <a:buSzPct val="94000"/>
              <a:tabLst>
                <a:tab pos="285750" algn="l"/>
              </a:tabLst>
            </a:pPr>
            <a:r>
              <a:rPr lang="en-US" altLang="en-US" sz="2000" dirty="0">
                <a:latin typeface="Constantia" panose="02030602050306030303" pitchFamily="18" charset="0"/>
                <a:cs typeface="Arial" panose="020B0604020202020204" pitchFamily="34" charset="0"/>
              </a:rPr>
              <a:t>Usually the pointer is called  next.</a:t>
            </a:r>
            <a:endParaRPr lang="en-US" altLang="en-US" sz="2000" dirty="0">
              <a:latin typeface="Constantia" panose="02030602050306030303" pitchFamily="18" charset="0"/>
              <a:ea typeface="Arial" panose="020B0604020202020204" pitchFamily="34" charset="0"/>
            </a:endParaRP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BE4C3E81-BCC4-4ED2-8DC8-45DFD66CF9EC}"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txBox="1">
            <a:spLocks noGrp="1"/>
          </p:cNvSpPr>
          <p:nvPr>
            <p:ph type="ftr" sz="quarter" idx="11"/>
          </p:nvPr>
        </p:nvSpPr>
        <p:spPr>
          <a:xfrm>
            <a:off x="3124200" y="6356350"/>
            <a:ext cx="35814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21510" name="Slide Number Placeholder 6"/>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18</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8" name="Title 1"/>
          <p:cNvSpPr txBox="1"/>
          <p:nvPr/>
        </p:nvSpPr>
        <p:spPr>
          <a:xfrm>
            <a:off x="1371600" y="-39687"/>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000" b="1" i="0" u="none" strike="noStrike" kern="1200" cap="none" spc="0" normalizeH="0" baseline="0" noProof="0" dirty="0">
                <a:ln>
                  <a:noFill/>
                </a:ln>
                <a:solidFill>
                  <a:schemeClr val="tx1"/>
                </a:solidFill>
                <a:effectLst/>
                <a:uLnTx/>
                <a:uFillTx/>
                <a:latin typeface="+mn-lt"/>
                <a:ea typeface="+mn-ea"/>
                <a:cs typeface="+mn-cs"/>
              </a:rPr>
              <a:t>Linked List</a:t>
            </a:r>
          </a:p>
        </p:txBody>
      </p:sp>
      <p:pic>
        <p:nvPicPr>
          <p:cNvPr id="21513" name="Picture 9"/>
          <p:cNvPicPr>
            <a:picLocks noChangeAspect="1"/>
          </p:cNvPicPr>
          <p:nvPr/>
        </p:nvPicPr>
        <p:blipFill>
          <a:blip r:embed="rId2"/>
          <a:stretch>
            <a:fillRect/>
          </a:stretch>
        </p:blipFill>
        <p:spPr>
          <a:xfrm>
            <a:off x="759619" y="3857934"/>
            <a:ext cx="7484789" cy="243840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768475"/>
            <a:ext cx="1574800" cy="471488"/>
          </a:xfrm>
        </p:spPr>
        <p:txBody>
          <a:bodyPr vert="horz" wrap="square" lIns="0" tIns="9049" rIns="0" bIns="0" numCol="1" rtlCol="0" anchor="ctr" anchorCtr="0" compatLnSpc="1">
            <a:spAutoFit/>
          </a:bodyPr>
          <a:lstStyle/>
          <a:p>
            <a:pPr marL="9525" marR="0" lvl="0" indent="0" algn="ctr" defTabSz="914400" rtl="0" eaLnBrk="0" fontAlgn="base" latinLnBrk="0" hangingPunct="0">
              <a:lnSpc>
                <a:spcPct val="100000"/>
              </a:lnSpc>
              <a:spcBef>
                <a:spcPts val="70"/>
              </a:spcBef>
              <a:spcAft>
                <a:spcPct val="0"/>
              </a:spcAft>
              <a:buClrTx/>
              <a:buSzTx/>
              <a:buFontTx/>
              <a:buNone/>
              <a:defRPr/>
            </a:pPr>
            <a:r>
              <a:rPr kumimoji="0" sz="3000" b="0" i="0" u="none" strike="noStrike" kern="1200" cap="none" spc="-38" normalizeH="0" baseline="0" noProof="0">
                <a:ln>
                  <a:noFill/>
                </a:ln>
                <a:solidFill>
                  <a:schemeClr val="tx1"/>
                </a:solidFill>
                <a:effectLst/>
                <a:uLnTx/>
                <a:uFillTx/>
                <a:latin typeface="+mj-lt"/>
                <a:ea typeface="+mj-ea"/>
                <a:cs typeface="+mj-cs"/>
              </a:rPr>
              <a:t>Linked</a:t>
            </a:r>
            <a:r>
              <a:rPr kumimoji="0" sz="3000" b="0" i="0" u="none" strike="noStrike" kern="1200" cap="none" spc="-109" normalizeH="0" baseline="0" noProof="0">
                <a:ln>
                  <a:noFill/>
                </a:ln>
                <a:solidFill>
                  <a:schemeClr val="tx1"/>
                </a:solidFill>
                <a:effectLst/>
                <a:uLnTx/>
                <a:uFillTx/>
                <a:latin typeface="+mj-lt"/>
                <a:ea typeface="+mj-ea"/>
                <a:cs typeface="+mj-cs"/>
              </a:rPr>
              <a:t> </a:t>
            </a:r>
            <a:r>
              <a:rPr kumimoji="0" sz="3000" b="0" i="0" u="none" strike="noStrike" kern="1200" cap="none" spc="-23" normalizeH="0" baseline="0" noProof="0" dirty="0">
                <a:ln>
                  <a:noFill/>
                </a:ln>
                <a:solidFill>
                  <a:schemeClr val="tx1"/>
                </a:solidFill>
                <a:effectLst/>
                <a:uLnTx/>
                <a:uFillTx/>
                <a:latin typeface="+mj-lt"/>
                <a:ea typeface="+mj-ea"/>
                <a:cs typeface="+mj-cs"/>
              </a:rPr>
              <a:t>List</a:t>
            </a:r>
            <a:endParaRPr kumimoji="0" sz="3000" b="0" i="0" u="none" strike="noStrike" kern="1200" cap="none" spc="0" normalizeH="0" baseline="0" noProof="0" dirty="0">
              <a:ln>
                <a:noFill/>
              </a:ln>
              <a:solidFill>
                <a:schemeClr val="tx1"/>
              </a:solidFill>
              <a:effectLst/>
              <a:uLnTx/>
              <a:uFillTx/>
              <a:latin typeface="+mj-lt"/>
              <a:ea typeface="+mj-ea"/>
              <a:cs typeface="+mj-cs"/>
            </a:endParaRPr>
          </a:p>
        </p:txBody>
      </p:sp>
      <p:sp>
        <p:nvSpPr>
          <p:cNvPr id="23555" name="object 3"/>
          <p:cNvSpPr txBox="1"/>
          <p:nvPr/>
        </p:nvSpPr>
        <p:spPr>
          <a:xfrm>
            <a:off x="717550" y="2725738"/>
            <a:ext cx="7677150" cy="1674817"/>
          </a:xfrm>
          <a:prstGeom prst="rect">
            <a:avLst/>
          </a:prstGeom>
          <a:noFill/>
          <a:ln w="9525">
            <a:noFill/>
          </a:ln>
        </p:spPr>
        <p:txBody>
          <a:bodyPr l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8255" lvl="0" indent="0" algn="just" defTabSz="914400">
              <a:lnSpc>
                <a:spcPts val="2265"/>
              </a:lnSpc>
              <a:spcBef>
                <a:spcPct val="0"/>
              </a:spcBef>
              <a:buFont typeface="Arial" panose="020B0604020202020204" pitchFamily="34" charset="0"/>
              <a:buChar char="•"/>
              <a:tabLst>
                <a:tab pos="180975" algn="l"/>
              </a:tabLst>
            </a:pPr>
            <a:r>
              <a:rPr lang="en-US" altLang="en-US" sz="2100" dirty="0">
                <a:latin typeface="Calibri Light" panose="020F0302020204030204" pitchFamily="34" charset="0"/>
                <a:cs typeface="Calibri Light" panose="020F0302020204030204" pitchFamily="34" charset="0"/>
              </a:rPr>
              <a:t> The elements of a linked list are not stored in adjacent memory   	locations as in arrays.</a:t>
            </a:r>
          </a:p>
          <a:p>
            <a:pPr marL="8255" lvl="0" indent="0" algn="just" defTabSz="914400">
              <a:lnSpc>
                <a:spcPts val="2265"/>
              </a:lnSpc>
              <a:spcBef>
                <a:spcPct val="0"/>
              </a:spcBef>
              <a:buFont typeface="Arial" panose="020B0604020202020204" pitchFamily="34" charset="0"/>
              <a:buChar char="•"/>
              <a:tabLst>
                <a:tab pos="180975" algn="l"/>
              </a:tabLst>
            </a:pPr>
            <a:endParaRPr lang="en-US" altLang="en-US" sz="3000" dirty="0">
              <a:latin typeface="Calibri Light" panose="020F0302020204030204" pitchFamily="34" charset="0"/>
              <a:cs typeface="Calibri Light" panose="020F0302020204030204" pitchFamily="34" charset="0"/>
            </a:endParaRPr>
          </a:p>
          <a:p>
            <a:pPr marL="8255" lvl="0" indent="0" algn="just" defTabSz="914400">
              <a:lnSpc>
                <a:spcPts val="2915"/>
              </a:lnSpc>
              <a:spcBef>
                <a:spcPct val="0"/>
              </a:spcBef>
              <a:buFont typeface="Arial" panose="020B0604020202020204" pitchFamily="34" charset="0"/>
              <a:buChar char="•"/>
              <a:tabLst>
                <a:tab pos="180975" algn="l"/>
              </a:tabLst>
            </a:pPr>
            <a:r>
              <a:rPr lang="en-US" altLang="en-US" sz="2100" dirty="0">
                <a:latin typeface="Calibri Light" panose="020F0302020204030204" pitchFamily="34" charset="0"/>
                <a:cs typeface="Calibri Light" panose="020F0302020204030204" pitchFamily="34" charset="0"/>
              </a:rPr>
              <a:t> It is a linear collection of data elements, called </a:t>
            </a:r>
            <a:r>
              <a:rPr lang="en-US" altLang="en-US" sz="2700" dirty="0">
                <a:solidFill>
                  <a:srgbClr val="FF0000"/>
                </a:solidFill>
                <a:latin typeface="Calibri Light" panose="020F0302020204030204" pitchFamily="34" charset="0"/>
                <a:cs typeface="Calibri Light" panose="020F0302020204030204" pitchFamily="34" charset="0"/>
              </a:rPr>
              <a:t>nodes</a:t>
            </a:r>
            <a:r>
              <a:rPr lang="en-US" altLang="en-US" sz="2100" dirty="0">
                <a:latin typeface="Calibri Light" panose="020F0302020204030204" pitchFamily="34" charset="0"/>
                <a:cs typeface="Calibri Light" panose="020F0302020204030204" pitchFamily="34" charset="0"/>
              </a:rPr>
              <a:t>, where the  	linear order is implemented by means of </a:t>
            </a:r>
            <a:r>
              <a:rPr lang="en-US" altLang="en-US" sz="2700" dirty="0">
                <a:solidFill>
                  <a:srgbClr val="00AF50"/>
                </a:solidFill>
                <a:latin typeface="Calibri Light" panose="020F0302020204030204" pitchFamily="34" charset="0"/>
                <a:cs typeface="Calibri Light" panose="020F0302020204030204" pitchFamily="34" charset="0"/>
              </a:rPr>
              <a:t>pointers</a:t>
            </a:r>
            <a:r>
              <a:rPr lang="en-US" altLang="en-US" sz="2100" dirty="0">
                <a:latin typeface="Calibri Light" panose="020F0302020204030204" pitchFamily="34" charset="0"/>
                <a:cs typeface="Calibri Light" panose="020F0302020204030204" pitchFamily="34" charset="0"/>
              </a:rPr>
              <a:t>.</a:t>
            </a:r>
            <a:endParaRPr lang="en-US" altLang="en-US" sz="2100" dirty="0">
              <a:latin typeface="Calibri Light" panose="020F0302020204030204" pitchFamily="34" charset="0"/>
              <a:ea typeface="Calibri Light" panose="020F0302020204030204" pitchFamily="34" charset="0"/>
            </a:endParaRPr>
          </a:p>
        </p:txBody>
      </p:sp>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82BB3AEA-F0CC-4B7A-8F63-EEB092A11434}"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680048"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23558"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19</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371600" y="-39687"/>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Introduction to Linked List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447800" y="6248400"/>
            <a:ext cx="6781800" cy="609600"/>
          </a:xfrm>
        </p:spPr>
        <p:txBody>
          <a:bodyPr/>
          <a:lstStyle/>
          <a:p>
            <a:pPr>
              <a:defRPr/>
            </a:pPr>
            <a:r>
              <a:rPr lang="en-US" smtClean="0"/>
              <a:t>Dr. Ritesh Rastogi       AMICSE 0301/ACSE0301-DS            Unit -3</a:t>
            </a:r>
            <a:endParaRPr lang="en-US" dirty="0"/>
          </a:p>
        </p:txBody>
      </p:sp>
      <p:sp>
        <p:nvSpPr>
          <p:cNvPr id="7" name="Title 1"/>
          <p:cNvSpPr txBox="1">
            <a:spLocks/>
          </p:cNvSpPr>
          <p:nvPr/>
        </p:nvSpPr>
        <p:spPr>
          <a:xfrm>
            <a:off x="1357290" y="0"/>
            <a:ext cx="7786710" cy="500042"/>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a:defRPr/>
            </a:pPr>
            <a:r>
              <a:rPr lang="en-US" sz="3200" dirty="0"/>
              <a:t>Faculty Profile</a:t>
            </a:r>
          </a:p>
        </p:txBody>
      </p:sp>
      <p:sp>
        <p:nvSpPr>
          <p:cNvPr id="9" name="TextBox 8"/>
          <p:cNvSpPr txBox="1"/>
          <p:nvPr/>
        </p:nvSpPr>
        <p:spPr>
          <a:xfrm>
            <a:off x="357158" y="1000109"/>
            <a:ext cx="5786478" cy="5262979"/>
          </a:xfrm>
          <a:prstGeom prst="rect">
            <a:avLst/>
          </a:prstGeom>
          <a:noFill/>
        </p:spPr>
        <p:txBody>
          <a:bodyPr wrap="square" rtlCol="0">
            <a:spAutoFit/>
          </a:bodyPr>
          <a:lstStyle/>
          <a:p>
            <a:pPr marL="285750" indent="-285750" algn="just">
              <a:buFont typeface="Arial" panose="020B0604020202020204" pitchFamily="34" charset="0"/>
              <a:buChar char="•"/>
            </a:pPr>
            <a:r>
              <a:rPr lang="en-US" sz="1400" b="1" dirty="0">
                <a:solidFill>
                  <a:srgbClr val="FF0000"/>
                </a:solidFill>
                <a:latin typeface="Times New Roman" panose="02020603050405020304" pitchFamily="18" charset="0"/>
                <a:cs typeface="Times New Roman" panose="02020603050405020304" pitchFamily="18" charset="0"/>
              </a:rPr>
              <a:t>Dr. Ritesh Rastogi </a:t>
            </a:r>
            <a:r>
              <a:rPr lang="en-US" sz="1400" b="1" dirty="0" smtClean="0">
                <a:solidFill>
                  <a:srgbClr val="FF0000"/>
                </a:solidFill>
                <a:latin typeface="Times New Roman" panose="02020603050405020304" pitchFamily="18" charset="0"/>
                <a:cs typeface="Times New Roman" panose="02020603050405020304" pitchFamily="18" charset="0"/>
              </a:rPr>
              <a:t> (M.Tech,, Ph.D)</a:t>
            </a:r>
          </a:p>
          <a:p>
            <a:pPr marL="285750" indent="-285750" algn="just"/>
            <a:r>
              <a:rPr lang="en-IN" sz="1400" b="1" dirty="0" smtClean="0">
                <a:solidFill>
                  <a:srgbClr val="0070C0"/>
                </a:solidFill>
                <a:latin typeface="Times New Roman" panose="02020603050405020304" pitchFamily="18" charset="0"/>
                <a:cs typeface="Times New Roman" panose="02020603050405020304" pitchFamily="18" charset="0"/>
              </a:rPr>
              <a:t>	(Associate Professor,  Dept. of IT, M.Tech (CSE) Integrated</a:t>
            </a:r>
          </a:p>
          <a:p>
            <a:pPr marL="285750" indent="-285750" algn="just"/>
            <a:r>
              <a:rPr lang="en-IN" sz="1400" b="1" dirty="0">
                <a:solidFill>
                  <a:srgbClr val="0070C0"/>
                </a:solidFill>
                <a:latin typeface="Times New Roman" panose="02020603050405020304" pitchFamily="18" charset="0"/>
                <a:cs typeface="Times New Roman" panose="02020603050405020304" pitchFamily="18" charset="0"/>
              </a:rPr>
              <a:t>	</a:t>
            </a:r>
            <a:r>
              <a:rPr lang="en-IN" sz="1400" b="1" dirty="0" smtClean="0">
                <a:solidFill>
                  <a:srgbClr val="0070C0"/>
                </a:solidFill>
                <a:latin typeface="Times New Roman" panose="02020603050405020304" pitchFamily="18" charset="0"/>
                <a:cs typeface="Times New Roman" panose="02020603050405020304" pitchFamily="18" charset="0"/>
              </a:rPr>
              <a:t>NIET, Greater Noida</a:t>
            </a:r>
            <a:endParaRPr lang="en-US" sz="1400" b="1" dirty="0" smtClean="0">
              <a:solidFill>
                <a:srgbClr val="0070C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4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1" dirty="0" smtClean="0">
                <a:solidFill>
                  <a:srgbClr val="002060"/>
                </a:solidFill>
                <a:latin typeface="Times New Roman" panose="02020603050405020304" pitchFamily="18" charset="0"/>
                <a:cs typeface="Times New Roman" panose="02020603050405020304" pitchFamily="18" charset="0"/>
              </a:rPr>
              <a:t>Experience :</a:t>
            </a:r>
            <a:r>
              <a:rPr lang="en-US" sz="1400" dirty="0" smtClean="0">
                <a:latin typeface="Times New Roman" panose="02020603050405020304" pitchFamily="18" charset="0"/>
                <a:cs typeface="Times New Roman" panose="02020603050405020304" pitchFamily="18" charset="0"/>
              </a:rPr>
              <a:t> 25 Years (Teaching and Research)</a:t>
            </a:r>
          </a:p>
          <a:p>
            <a:pPr marL="285750" indent="-285750" algn="just">
              <a:buFont typeface="Arial" panose="020B0604020202020204" pitchFamily="34" charset="0"/>
              <a:buChar char="•"/>
            </a:pPr>
            <a:r>
              <a:rPr lang="en-IN" sz="1400" b="1" dirty="0" smtClean="0">
                <a:solidFill>
                  <a:srgbClr val="002060"/>
                </a:solidFill>
                <a:latin typeface="Times New Roman" panose="02020603050405020304" pitchFamily="18" charset="0"/>
                <a:cs typeface="Times New Roman" panose="02020603050405020304" pitchFamily="18" charset="0"/>
              </a:rPr>
              <a:t>Area of  Interest :</a:t>
            </a:r>
            <a:r>
              <a:rPr lang="en-IN" sz="1400" dirty="0" smtClean="0">
                <a:latin typeface="Times New Roman" panose="02020603050405020304" pitchFamily="18" charset="0"/>
                <a:cs typeface="Times New Roman" panose="02020603050405020304" pitchFamily="18" charset="0"/>
              </a:rPr>
              <a:t> Software Engg./Testing ,DBMS, Cloud </a:t>
            </a:r>
          </a:p>
          <a:p>
            <a:pPr marL="285750" indent="-285750" algn="just">
              <a:buFont typeface="Arial" panose="020B0604020202020204" pitchFamily="34" charset="0"/>
              <a:buChar char="•"/>
            </a:pPr>
            <a:r>
              <a:rPr lang="en-IN" sz="1400" b="1" dirty="0" smtClean="0">
                <a:solidFill>
                  <a:srgbClr val="C00000"/>
                </a:solidFill>
                <a:latin typeface="Times New Roman" panose="02020603050405020304" pitchFamily="18" charset="0"/>
                <a:cs typeface="Times New Roman" panose="02020603050405020304" pitchFamily="18" charset="0"/>
              </a:rPr>
              <a:t>Honors ,  Awards and Achievements</a:t>
            </a:r>
            <a:endParaRPr lang="en-US" sz="1400" b="1"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smtClean="0">
                <a:cs typeface="Times New Roman" panose="02020603050405020304" pitchFamily="18" charset="0"/>
              </a:rPr>
              <a:t>Published </a:t>
            </a:r>
            <a:r>
              <a:rPr lang="en-US" sz="1400" dirty="0">
                <a:cs typeface="Times New Roman" panose="02020603050405020304" pitchFamily="18" charset="0"/>
              </a:rPr>
              <a:t>more than </a:t>
            </a:r>
            <a:r>
              <a:rPr lang="en-US" sz="1400" b="1" dirty="0" smtClean="0">
                <a:cs typeface="Times New Roman" panose="02020603050405020304" pitchFamily="18" charset="0"/>
              </a:rPr>
              <a:t>50 </a:t>
            </a:r>
            <a:r>
              <a:rPr lang="en-US" sz="1400" b="1" dirty="0">
                <a:cs typeface="Times New Roman" panose="02020603050405020304" pitchFamily="18" charset="0"/>
              </a:rPr>
              <a:t>papers in </a:t>
            </a:r>
            <a:r>
              <a:rPr lang="en-US" sz="1400" b="1" dirty="0" smtClean="0">
                <a:cs typeface="Times New Roman" panose="02020603050405020304" pitchFamily="18" charset="0"/>
              </a:rPr>
              <a:t>SCI/Scopus/peer </a:t>
            </a:r>
            <a:r>
              <a:rPr lang="en-US" sz="1400" b="1" dirty="0">
                <a:cs typeface="Times New Roman" panose="02020603050405020304" pitchFamily="18" charset="0"/>
              </a:rPr>
              <a:t>reviewed</a:t>
            </a:r>
            <a:r>
              <a:rPr lang="en-US" sz="1400" dirty="0">
                <a:cs typeface="Times New Roman" panose="02020603050405020304" pitchFamily="18" charset="0"/>
              </a:rPr>
              <a:t> </a:t>
            </a:r>
            <a:r>
              <a:rPr lang="en-US" sz="1400" b="1" dirty="0">
                <a:cs typeface="Times New Roman" panose="02020603050405020304" pitchFamily="18" charset="0"/>
              </a:rPr>
              <a:t>national/international journals and </a:t>
            </a:r>
            <a:r>
              <a:rPr lang="en-US" sz="1400" b="1" dirty="0" smtClean="0">
                <a:cs typeface="Times New Roman" panose="02020603050405020304" pitchFamily="18" charset="0"/>
              </a:rPr>
              <a:t>conferences </a:t>
            </a:r>
          </a:p>
          <a:p>
            <a:pPr marL="285750" indent="-285750" algn="just">
              <a:buFont typeface="Arial" panose="020B0604020202020204" pitchFamily="34" charset="0"/>
              <a:buChar char="•"/>
            </a:pPr>
            <a:r>
              <a:rPr lang="en-US" sz="1400" dirty="0" smtClean="0">
                <a:cs typeface="Times New Roman" panose="02020603050405020304" pitchFamily="18" charset="0"/>
              </a:rPr>
              <a:t>Authored </a:t>
            </a:r>
            <a:r>
              <a:rPr lang="en-US" sz="1400" b="1" dirty="0">
                <a:cs typeface="Times New Roman" panose="02020603050405020304" pitchFamily="18" charset="0"/>
              </a:rPr>
              <a:t>four books</a:t>
            </a:r>
            <a:r>
              <a:rPr lang="en-US" sz="1400" dirty="0">
                <a:cs typeface="Times New Roman" panose="02020603050405020304" pitchFamily="18" charset="0"/>
              </a:rPr>
              <a:t> </a:t>
            </a:r>
            <a:r>
              <a:rPr lang="en-US" sz="1400" dirty="0" smtClean="0">
                <a:cs typeface="Times New Roman" panose="02020603050405020304" pitchFamily="18" charset="0"/>
              </a:rPr>
              <a:t> of </a:t>
            </a:r>
            <a:r>
              <a:rPr lang="en-US" sz="1400" dirty="0">
                <a:cs typeface="Times New Roman" panose="02020603050405020304" pitchFamily="18" charset="0"/>
              </a:rPr>
              <a:t>computer science and </a:t>
            </a:r>
            <a:r>
              <a:rPr lang="en-US" sz="1400" dirty="0" smtClean="0">
                <a:cs typeface="Times New Roman" panose="02020603050405020304" pitchFamily="18" charset="0"/>
              </a:rPr>
              <a:t>a </a:t>
            </a:r>
            <a:r>
              <a:rPr lang="en-US" sz="1400" b="1" dirty="0" smtClean="0">
                <a:cs typeface="Times New Roman" panose="02020603050405020304" pitchFamily="18" charset="0"/>
              </a:rPr>
              <a:t>book chapter</a:t>
            </a:r>
            <a:r>
              <a:rPr lang="en-US" sz="1400" dirty="0" smtClean="0">
                <a:cs typeface="Times New Roman" panose="02020603050405020304" pitchFamily="18" charset="0"/>
              </a:rPr>
              <a:t>.</a:t>
            </a:r>
          </a:p>
          <a:p>
            <a:pPr marL="285750" indent="-285750" algn="just">
              <a:buFont typeface="Arial" panose="020B0604020202020204" pitchFamily="34" charset="0"/>
              <a:buChar char="•"/>
            </a:pPr>
            <a:r>
              <a:rPr lang="en-IN" sz="1400" dirty="0" smtClean="0">
                <a:cs typeface="Times New Roman" panose="02020603050405020304" pitchFamily="18" charset="0"/>
              </a:rPr>
              <a:t>Published and Granted  </a:t>
            </a:r>
            <a:r>
              <a:rPr lang="en-IN" sz="1400" b="1" dirty="0" smtClean="0">
                <a:cs typeface="Times New Roman" panose="02020603050405020304" pitchFamily="18" charset="0"/>
              </a:rPr>
              <a:t>04 Patents </a:t>
            </a:r>
            <a:endParaRPr lang="en-US" sz="1400" b="1" dirty="0" smtClean="0">
              <a:cs typeface="Times New Roman" panose="02020603050405020304" pitchFamily="18" charset="0"/>
            </a:endParaRPr>
          </a:p>
          <a:p>
            <a:pPr marL="285750" indent="-285750" algn="just">
              <a:buFont typeface="Arial" panose="020B0604020202020204" pitchFamily="34" charset="0"/>
              <a:buChar char="•"/>
            </a:pPr>
            <a:r>
              <a:rPr lang="en-US" sz="1400" dirty="0" smtClean="0">
                <a:cs typeface="Times New Roman" panose="02020603050405020304" pitchFamily="18" charset="0"/>
              </a:rPr>
              <a:t>Guided </a:t>
            </a:r>
            <a:r>
              <a:rPr lang="en-US" sz="1400" dirty="0">
                <a:cs typeface="Times New Roman" panose="02020603050405020304" pitchFamily="18" charset="0"/>
              </a:rPr>
              <a:t>around 120 PG thesis and projects of M.Tech and MCA </a:t>
            </a:r>
            <a:r>
              <a:rPr lang="en-US" sz="1400" dirty="0" smtClean="0">
                <a:cs typeface="Times New Roman" panose="02020603050405020304" pitchFamily="18" charset="0"/>
              </a:rPr>
              <a:t>Students</a:t>
            </a:r>
          </a:p>
          <a:p>
            <a:pPr marL="285750" lvl="0" indent="-285750" algn="just">
              <a:buFont typeface="Arial" panose="020B0604020202020204" pitchFamily="34" charset="0"/>
              <a:buChar char="•"/>
            </a:pPr>
            <a:r>
              <a:rPr lang="en-US" sz="1400" b="1" dirty="0" smtClean="0">
                <a:solidFill>
                  <a:schemeClr val="accent2">
                    <a:lumMod val="75000"/>
                  </a:schemeClr>
                </a:solidFill>
                <a:cs typeface="Times New Roman" panose="02020603050405020304" pitchFamily="18" charset="0"/>
              </a:rPr>
              <a:t>Awarded </a:t>
            </a:r>
            <a:r>
              <a:rPr lang="en-US" sz="1400" dirty="0">
                <a:cs typeface="Times New Roman" panose="02020603050405020304" pitchFamily="18" charset="0"/>
              </a:rPr>
              <a:t>as </a:t>
            </a:r>
            <a:r>
              <a:rPr lang="en-US" sz="1400" b="1" dirty="0">
                <a:cs typeface="Times New Roman" panose="02020603050405020304" pitchFamily="18" charset="0"/>
              </a:rPr>
              <a:t>“Corona Warrior”</a:t>
            </a:r>
            <a:r>
              <a:rPr lang="en-US" sz="1400" dirty="0">
                <a:cs typeface="Times New Roman" panose="02020603050405020304" pitchFamily="18" charset="0"/>
              </a:rPr>
              <a:t> </a:t>
            </a:r>
            <a:r>
              <a:rPr lang="en-US" sz="1400" dirty="0"/>
              <a:t>by Engineering and Management College Teachers Development </a:t>
            </a:r>
            <a:r>
              <a:rPr lang="en-US" sz="1400" dirty="0" smtClean="0"/>
              <a:t>Association</a:t>
            </a:r>
          </a:p>
          <a:p>
            <a:pPr marL="285750" lvl="0" indent="-285750" algn="just">
              <a:buFont typeface="Arial" panose="020B0604020202020204" pitchFamily="34" charset="0"/>
              <a:buChar char="•"/>
            </a:pPr>
            <a:r>
              <a:rPr lang="en-US" sz="1400" b="1" dirty="0" smtClean="0"/>
              <a:t>Research </a:t>
            </a:r>
            <a:r>
              <a:rPr lang="en-US" sz="1400" b="1" dirty="0"/>
              <a:t>Excellence Award 2020</a:t>
            </a:r>
            <a:r>
              <a:rPr lang="en-US" sz="1400" dirty="0"/>
              <a:t> from </a:t>
            </a:r>
            <a:r>
              <a:rPr lang="en-US" sz="1400" i="1" dirty="0"/>
              <a:t>Institute of Scholars for research work.</a:t>
            </a:r>
            <a:endParaRPr lang="en-US" sz="1400" dirty="0"/>
          </a:p>
          <a:p>
            <a:pPr marL="285750" indent="-285750" algn="just">
              <a:buFont typeface="Arial" panose="020B0604020202020204" pitchFamily="34" charset="0"/>
              <a:buChar char="•"/>
            </a:pPr>
            <a:r>
              <a:rPr lang="en-US" sz="1400" b="1" dirty="0" smtClean="0"/>
              <a:t>Best </a:t>
            </a:r>
            <a:r>
              <a:rPr lang="en-US" sz="1400" b="1" dirty="0"/>
              <a:t>Research Paper Award</a:t>
            </a:r>
            <a:r>
              <a:rPr lang="en-US" sz="1400" dirty="0"/>
              <a:t>, in ICFCCT 2021 organized by IFERP on 27-28</a:t>
            </a:r>
            <a:r>
              <a:rPr lang="en-US" sz="1400" baseline="30000" dirty="0"/>
              <a:t>th</a:t>
            </a:r>
            <a:r>
              <a:rPr lang="en-US" sz="1400" dirty="0"/>
              <a:t> Oct 2021 </a:t>
            </a:r>
            <a:r>
              <a:rPr lang="en-US" sz="1400" dirty="0" smtClean="0"/>
              <a:t>Mumbai</a:t>
            </a:r>
          </a:p>
          <a:p>
            <a:pPr marL="285750" indent="-285750" algn="just">
              <a:buFont typeface="Arial" panose="020B0604020202020204" pitchFamily="34" charset="0"/>
              <a:buChar char="•"/>
            </a:pPr>
            <a:r>
              <a:rPr lang="en-US" sz="1400" b="1" dirty="0" smtClean="0"/>
              <a:t>Humanitarian </a:t>
            </a:r>
            <a:r>
              <a:rPr lang="en-US" sz="1400" b="1" dirty="0"/>
              <a:t>Excellence Awards 2021</a:t>
            </a:r>
            <a:r>
              <a:rPr lang="en-US" sz="1400" dirty="0"/>
              <a:t>, Certificate of Appreciation by I Can Foundation</a:t>
            </a:r>
          </a:p>
          <a:p>
            <a:pPr marL="285750" indent="-285750" algn="just">
              <a:buFont typeface="Arial" panose="020B0604020202020204" pitchFamily="34" charset="0"/>
              <a:buChar char="•"/>
            </a:pPr>
            <a:r>
              <a:rPr lang="en-US" sz="1400" b="1" dirty="0" smtClean="0">
                <a:solidFill>
                  <a:srgbClr val="C00000"/>
                </a:solidFill>
                <a:cs typeface="Times New Roman" panose="02020603050405020304" pitchFamily="18" charset="0"/>
              </a:rPr>
              <a:t>Member </a:t>
            </a:r>
            <a:r>
              <a:rPr lang="en-US" sz="1400" dirty="0">
                <a:cs typeface="Times New Roman" panose="02020603050405020304" pitchFamily="18" charset="0"/>
              </a:rPr>
              <a:t>of professional societies like ISTE, IFERP, C# Corner, Oracle Incorp. </a:t>
            </a:r>
            <a:r>
              <a:rPr lang="en-US" sz="1400" dirty="0" smtClean="0">
                <a:cs typeface="Times New Roman" panose="02020603050405020304" pitchFamily="18" charset="0"/>
              </a:rPr>
              <a:t>IAENG, </a:t>
            </a:r>
            <a:r>
              <a:rPr lang="en-US" sz="1400" dirty="0" err="1" smtClean="0">
                <a:cs typeface="Times New Roman" panose="02020603050405020304" pitchFamily="18" charset="0"/>
              </a:rPr>
              <a:t>InSc</a:t>
            </a:r>
            <a:r>
              <a:rPr lang="en-US" sz="1400" dirty="0" smtClean="0">
                <a:cs typeface="Times New Roman" panose="02020603050405020304" pitchFamily="18" charset="0"/>
              </a:rPr>
              <a:t>.  </a:t>
            </a:r>
          </a:p>
          <a:p>
            <a:pPr marL="285750" indent="-285750" algn="just">
              <a:buFont typeface="Arial" panose="020B0604020202020204" pitchFamily="34" charset="0"/>
              <a:buChar char="•"/>
            </a:pPr>
            <a:r>
              <a:rPr lang="en-US" sz="1400" dirty="0" smtClean="0">
                <a:cs typeface="Times New Roman" panose="02020603050405020304" pitchFamily="18" charset="0"/>
              </a:rPr>
              <a:t>Brand </a:t>
            </a:r>
            <a:r>
              <a:rPr lang="en-US" sz="1400" dirty="0">
                <a:cs typeface="Times New Roman" panose="02020603050405020304" pitchFamily="18" charset="0"/>
              </a:rPr>
              <a:t>ambassador of IFERP. </a:t>
            </a:r>
            <a:r>
              <a:rPr lang="en-US" sz="1400" dirty="0" smtClean="0">
                <a:cs typeface="Times New Roman" panose="02020603050405020304" pitchFamily="18" charset="0"/>
              </a:rPr>
              <a:t>And Coordinator </a:t>
            </a:r>
            <a:r>
              <a:rPr lang="en-US" sz="1400" dirty="0">
                <a:cs typeface="Times New Roman" panose="02020603050405020304" pitchFamily="18" charset="0"/>
              </a:rPr>
              <a:t>for IIRS-ISRO </a:t>
            </a:r>
            <a:r>
              <a:rPr lang="en-US" sz="1400" dirty="0" smtClean="0">
                <a:cs typeface="Times New Roman" panose="02020603050405020304" pitchFamily="18" charset="0"/>
              </a:rPr>
              <a:t>Dehra dun.</a:t>
            </a:r>
          </a:p>
          <a:p>
            <a:pPr marL="285750" indent="-285750" algn="just">
              <a:buFont typeface="Arial" panose="020B0604020202020204" pitchFamily="34" charset="0"/>
              <a:buChar char="•"/>
            </a:pPr>
            <a:r>
              <a:rPr lang="en-IN" sz="1400" dirty="0" smtClean="0">
                <a:cs typeface="Times New Roman" panose="02020603050405020304" pitchFamily="18" charset="0"/>
              </a:rPr>
              <a:t>Member of Editorial board of International Journal.</a:t>
            </a:r>
            <a:endParaRPr lang="en-US" dirty="0"/>
          </a:p>
        </p:txBody>
      </p:sp>
      <p:sp>
        <p:nvSpPr>
          <p:cNvPr id="10" name="TextBox 9"/>
          <p:cNvSpPr txBox="1"/>
          <p:nvPr/>
        </p:nvSpPr>
        <p:spPr>
          <a:xfrm>
            <a:off x="6715140" y="3643314"/>
            <a:ext cx="2099235" cy="369332"/>
          </a:xfrm>
          <a:prstGeom prst="rect">
            <a:avLst/>
          </a:prstGeom>
          <a:noFill/>
        </p:spPr>
        <p:txBody>
          <a:bodyPr wrap="square" rtlCol="0">
            <a:spAutoFit/>
          </a:bodyPr>
          <a:lstStyle/>
          <a:p>
            <a:r>
              <a:rPr lang="en-US" b="1" dirty="0"/>
              <a:t>Dr. Ritesh Rastogi</a:t>
            </a:r>
          </a:p>
        </p:txBody>
      </p:sp>
      <p:pic>
        <p:nvPicPr>
          <p:cNvPr id="11" name="Picture 10" descr="download.jpg"/>
          <p:cNvPicPr/>
          <p:nvPr/>
        </p:nvPicPr>
        <p:blipFill>
          <a:blip r:embed="rId2"/>
          <a:stretch>
            <a:fillRect/>
          </a:stretch>
        </p:blipFill>
        <p:spPr>
          <a:xfrm>
            <a:off x="6500826" y="1285861"/>
            <a:ext cx="2285183" cy="2143140"/>
          </a:xfrm>
          <a:prstGeom prst="rect">
            <a:avLst/>
          </a:prstGeom>
        </p:spPr>
      </p:pic>
      <p:pic>
        <p:nvPicPr>
          <p:cNvPr id="12" name="Picture 11" descr="C:\Users\seemant\Desktop\Hirdesh\Logo11.png"/>
          <p:cNvPicPr>
            <a:picLocks noChangeAspect="1" noChangeArrowheads="1"/>
          </p:cNvPicPr>
          <p:nvPr/>
        </p:nvPicPr>
        <p:blipFill>
          <a:blip r:embed="rId3"/>
          <a:srcRect/>
          <a:stretch>
            <a:fillRect/>
          </a:stretch>
        </p:blipFill>
        <p:spPr bwMode="auto">
          <a:xfrm>
            <a:off x="0" y="0"/>
            <a:ext cx="1371600" cy="642918"/>
          </a:xfrm>
          <a:prstGeom prst="rect">
            <a:avLst/>
          </a:prstGeom>
          <a:noFill/>
        </p:spPr>
      </p:pic>
      <p:sp>
        <p:nvSpPr>
          <p:cNvPr id="8" name="Date Placeholder 7"/>
          <p:cNvSpPr>
            <a:spLocks noGrp="1"/>
          </p:cNvSpPr>
          <p:nvPr>
            <p:ph type="dt" sz="half" idx="10"/>
          </p:nvPr>
        </p:nvSpPr>
        <p:spPr/>
        <p:txBody>
          <a:bodyPr/>
          <a:lstStyle/>
          <a:p>
            <a:fld id="{27C0A6AD-3E76-4282-855A-EB1340B57C0F}" type="datetime1">
              <a:rPr lang="en-US" smtClean="0"/>
              <a:pPr/>
              <a:t>10/21/2022</a:t>
            </a:fld>
            <a:endParaRPr lang="en-US"/>
          </a:p>
        </p:txBody>
      </p:sp>
      <p:sp>
        <p:nvSpPr>
          <p:cNvPr id="13" name="Slide Number Placeholder 1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388" y="1100138"/>
            <a:ext cx="1574800" cy="469900"/>
          </a:xfrm>
        </p:spPr>
        <p:txBody>
          <a:bodyPr vert="horz" wrap="square" lIns="0" tIns="9049" rIns="0" bIns="0" numCol="1" rtlCol="0" anchor="ctr" anchorCtr="0" compatLnSpc="1">
            <a:spAutoFit/>
          </a:bodyPr>
          <a:lstStyle/>
          <a:p>
            <a:pPr marL="9525" marR="0" lvl="0" indent="0" algn="ctr" defTabSz="914400" rtl="0" eaLnBrk="0" fontAlgn="base" latinLnBrk="0" hangingPunct="0">
              <a:lnSpc>
                <a:spcPct val="100000"/>
              </a:lnSpc>
              <a:spcBef>
                <a:spcPts val="70"/>
              </a:spcBef>
              <a:spcAft>
                <a:spcPct val="0"/>
              </a:spcAft>
              <a:buClrTx/>
              <a:buSzTx/>
              <a:buFontTx/>
              <a:buNone/>
              <a:defRPr/>
            </a:pPr>
            <a:r>
              <a:rPr kumimoji="0" sz="3000" b="0" i="0" u="none" strike="noStrike" kern="1200" cap="none" spc="-38" normalizeH="0" baseline="0" noProof="0">
                <a:ln>
                  <a:noFill/>
                </a:ln>
                <a:solidFill>
                  <a:schemeClr val="tx1"/>
                </a:solidFill>
                <a:effectLst/>
                <a:uLnTx/>
                <a:uFillTx/>
                <a:latin typeface="+mj-lt"/>
                <a:ea typeface="+mj-ea"/>
                <a:cs typeface="+mj-cs"/>
              </a:rPr>
              <a:t>Linked</a:t>
            </a:r>
            <a:r>
              <a:rPr kumimoji="0" sz="3000" b="0" i="0" u="none" strike="noStrike" kern="1200" cap="none" spc="-109" normalizeH="0" baseline="0" noProof="0">
                <a:ln>
                  <a:noFill/>
                </a:ln>
                <a:solidFill>
                  <a:schemeClr val="tx1"/>
                </a:solidFill>
                <a:effectLst/>
                <a:uLnTx/>
                <a:uFillTx/>
                <a:latin typeface="+mj-lt"/>
                <a:ea typeface="+mj-ea"/>
                <a:cs typeface="+mj-cs"/>
              </a:rPr>
              <a:t> </a:t>
            </a:r>
            <a:r>
              <a:rPr kumimoji="0" sz="3000" b="0" i="0" u="none" strike="noStrike" kern="1200" cap="none" spc="-23" normalizeH="0" baseline="0" noProof="0" dirty="0">
                <a:ln>
                  <a:noFill/>
                </a:ln>
                <a:solidFill>
                  <a:schemeClr val="tx1"/>
                </a:solidFill>
                <a:effectLst/>
                <a:uLnTx/>
                <a:uFillTx/>
                <a:latin typeface="+mj-lt"/>
                <a:ea typeface="+mj-ea"/>
                <a:cs typeface="+mj-cs"/>
              </a:rPr>
              <a:t>List</a:t>
            </a:r>
            <a:endParaRPr kumimoji="0" sz="3000" b="0" i="0" u="none" strike="noStrike" kern="1200" cap="none" spc="0" normalizeH="0" baseline="0" noProof="0" dirty="0">
              <a:ln>
                <a:noFill/>
              </a:ln>
              <a:solidFill>
                <a:schemeClr val="tx1"/>
              </a:solidFill>
              <a:effectLst/>
              <a:uLnTx/>
              <a:uFillTx/>
              <a:latin typeface="+mj-lt"/>
              <a:ea typeface="+mj-ea"/>
              <a:cs typeface="+mj-cs"/>
            </a:endParaRPr>
          </a:p>
        </p:txBody>
      </p:sp>
      <p:sp>
        <p:nvSpPr>
          <p:cNvPr id="24579" name="object 3"/>
          <p:cNvSpPr txBox="1"/>
          <p:nvPr/>
        </p:nvSpPr>
        <p:spPr>
          <a:xfrm>
            <a:off x="687388" y="1785938"/>
            <a:ext cx="7720012" cy="1892826"/>
          </a:xfrm>
          <a:prstGeom prst="rect">
            <a:avLst/>
          </a:prstGeom>
          <a:noFill/>
          <a:ln w="9525">
            <a:noFill/>
          </a:ln>
        </p:spPr>
        <p:txBody>
          <a:bodyPr l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180975" lvl="0" indent="-171450" algn="just" defTabSz="914400">
              <a:lnSpc>
                <a:spcPts val="2265"/>
              </a:lnSpc>
              <a:spcBef>
                <a:spcPts val="365"/>
              </a:spcBef>
              <a:tabLst>
                <a:tab pos="180975" algn="l"/>
              </a:tabLst>
            </a:pPr>
            <a:r>
              <a:rPr lang="en-US" altLang="en-US" sz="2000" dirty="0">
                <a:latin typeface="Calibri Light" panose="020F0302020204030204" pitchFamily="34" charset="0"/>
                <a:cs typeface="Calibri Light" panose="020F0302020204030204" pitchFamily="34" charset="0"/>
              </a:rPr>
              <a:t>In a linear or single-linked list, a node is connected to the next node by  a single link.</a:t>
            </a:r>
          </a:p>
          <a:p>
            <a:pPr marL="180975" lvl="0" indent="-171450" algn="just" defTabSz="914400">
              <a:spcBef>
                <a:spcPts val="15"/>
              </a:spcBef>
              <a:tabLst>
                <a:tab pos="180975" algn="l"/>
              </a:tabLst>
            </a:pPr>
            <a:endParaRPr lang="en-US" altLang="en-US" sz="2000" dirty="0">
              <a:latin typeface="Calibri Light" panose="020F0302020204030204" pitchFamily="34" charset="0"/>
              <a:cs typeface="Calibri Light" panose="020F0302020204030204" pitchFamily="34" charset="0"/>
            </a:endParaRPr>
          </a:p>
          <a:p>
            <a:pPr marL="180975" lvl="0" indent="-171450" algn="just" defTabSz="914400">
              <a:spcBef>
                <a:spcPct val="0"/>
              </a:spcBef>
              <a:tabLst>
                <a:tab pos="180975" algn="l"/>
              </a:tabLst>
            </a:pPr>
            <a:r>
              <a:rPr lang="en-US" altLang="en-US" sz="2000" dirty="0">
                <a:latin typeface="Calibri Light" panose="020F0302020204030204" pitchFamily="34" charset="0"/>
                <a:cs typeface="Calibri Light" panose="020F0302020204030204" pitchFamily="34" charset="0"/>
              </a:rPr>
              <a:t>A node in this type of linked list contains two types of fields</a:t>
            </a:r>
          </a:p>
          <a:p>
            <a:pPr marL="523875" lvl="1" indent="-171450" algn="just" defTabSz="914400">
              <a:spcBef>
                <a:spcPts val="125"/>
              </a:spcBef>
              <a:buFont typeface="Arial" panose="020B0604020202020204" pitchFamily="34" charset="0"/>
              <a:buChar char="•"/>
              <a:tabLst>
                <a:tab pos="180975" algn="l"/>
              </a:tabLst>
            </a:pPr>
            <a:r>
              <a:rPr lang="en-US" altLang="en-US" sz="2000" dirty="0">
                <a:latin typeface="Calibri Light" panose="020F0302020204030204" pitchFamily="34" charset="0"/>
                <a:cs typeface="Calibri Light" panose="020F0302020204030204" pitchFamily="34" charset="0"/>
              </a:rPr>
              <a:t>data: which holds a list element</a:t>
            </a:r>
          </a:p>
          <a:p>
            <a:pPr marL="523875" lvl="1" indent="-171450" algn="just" defTabSz="914400">
              <a:spcBef>
                <a:spcPts val="115"/>
              </a:spcBef>
              <a:buFont typeface="Arial" panose="020B0604020202020204" pitchFamily="34" charset="0"/>
              <a:buChar char="•"/>
              <a:tabLst>
                <a:tab pos="180975" algn="l"/>
              </a:tabLst>
            </a:pPr>
            <a:r>
              <a:rPr lang="en-US" altLang="en-US" sz="2000" dirty="0">
                <a:latin typeface="Calibri Light" panose="020F0302020204030204" pitchFamily="34" charset="0"/>
                <a:cs typeface="Calibri Light" panose="020F0302020204030204" pitchFamily="34" charset="0"/>
              </a:rPr>
              <a:t>next: which stores a link (i.e. pointer) to the next node in the list.</a:t>
            </a:r>
            <a:endParaRPr lang="en-US" altLang="en-US" sz="2000" dirty="0">
              <a:latin typeface="Calibri Light" panose="020F0302020204030204" pitchFamily="34" charset="0"/>
              <a:ea typeface="Calibri Light" panose="020F0302020204030204" pitchFamily="34" charset="0"/>
            </a:endParaRPr>
          </a:p>
        </p:txBody>
      </p:sp>
      <p:sp>
        <p:nvSpPr>
          <p:cNvPr id="8" name="Date Placeholder 7"/>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F5F53C16-8662-4A34-B8D0-970EE4990145}"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Footer Placeholder 8"/>
          <p:cNvSpPr txBox="1">
            <a:spLocks noGrp="1"/>
          </p:cNvSpPr>
          <p:nvPr>
            <p:ph type="ftr" sz="quarter" idx="11"/>
          </p:nvPr>
        </p:nvSpPr>
        <p:spPr>
          <a:xfrm>
            <a:off x="3124200" y="6356351"/>
            <a:ext cx="3680048" cy="241002"/>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24583" name="Slide Number Placeholder 9"/>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20</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2" name="Title 1"/>
          <p:cNvSpPr txBox="1"/>
          <p:nvPr/>
        </p:nvSpPr>
        <p:spPr>
          <a:xfrm>
            <a:off x="1371600" y="-39687"/>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800" b="1" i="0" u="none" strike="noStrike" kern="1200" cap="none" spc="0" normalizeH="0" baseline="0" noProof="0" dirty="0">
                <a:ln>
                  <a:noFill/>
                </a:ln>
                <a:solidFill>
                  <a:schemeClr val="dk1"/>
                </a:solidFill>
                <a:effectLst/>
                <a:uLnTx/>
                <a:uFillTx/>
                <a:latin typeface="+mn-lt"/>
                <a:ea typeface="+mn-ea"/>
                <a:cs typeface="+mn-cs"/>
              </a:rPr>
              <a:t>Continued….</a:t>
            </a:r>
          </a:p>
        </p:txBody>
      </p:sp>
      <p:pic>
        <p:nvPicPr>
          <p:cNvPr id="2052" name="Picture 4" descr="How to Find Length of a Linked List? | DigitalOcean">
            <a:extLst>
              <a:ext uri="{FF2B5EF4-FFF2-40B4-BE49-F238E27FC236}">
                <a16:creationId xmlns="" xmlns:a16="http://schemas.microsoft.com/office/drawing/2014/main" id="{5E299196-6488-4A55-3B31-F35EA9EBF789}"/>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483768" y="3678764"/>
            <a:ext cx="3896072" cy="1757888"/>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05400"/>
          </a:xfrm>
        </p:spPr>
        <p:txBody>
          <a:bodyPr vert="horz" wrap="square" lIns="91440" tIns="45720" rIns="91440" bIns="45720" numCol="1" rtlCol="0" anchor="t" anchorCtr="0" compatLnSpc="1">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200" b="0" i="0" u="none" strike="noStrike" kern="1200" cap="none" spc="0" normalizeH="0" baseline="0" noProof="0" dirty="0">
                <a:ln>
                  <a:noFill/>
                </a:ln>
                <a:solidFill>
                  <a:schemeClr val="tx1"/>
                </a:solidFill>
                <a:effectLst/>
                <a:uLnTx/>
                <a:uFillTx/>
                <a:latin typeface="+mn-lt"/>
                <a:ea typeface="+mn-ea"/>
                <a:cs typeface="+mn-cs"/>
              </a:rPr>
              <a:t>Linked list can be visualized as a chain of nodes, where every node points to the next node.</a:t>
            </a: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200" b="0" i="0" u="none" strike="noStrike" kern="1200" cap="none" spc="0" normalizeH="0" baseline="0" noProof="0" dirty="0">
                <a:ln>
                  <a:noFill/>
                </a:ln>
                <a:solidFill>
                  <a:schemeClr val="tx1"/>
                </a:solidFill>
                <a:effectLst/>
                <a:uLnTx/>
                <a:uFillTx/>
                <a:latin typeface="+mn-lt"/>
                <a:ea typeface="+mn-ea"/>
                <a:cs typeface="+mn-cs"/>
              </a:rPr>
              <a:t>As per the above illustration, following are the important points to be considered.</a:t>
            </a:r>
          </a:p>
          <a:p>
            <a:pPr marL="742950" marR="0" lvl="1" indent="-28575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200" b="0" i="0" u="none" strike="noStrike" kern="1200" cap="none" spc="0" normalizeH="0" baseline="0" noProof="0" dirty="0">
                <a:ln>
                  <a:noFill/>
                </a:ln>
                <a:solidFill>
                  <a:schemeClr val="tx1"/>
                </a:solidFill>
                <a:effectLst/>
                <a:uLnTx/>
                <a:uFillTx/>
                <a:latin typeface="+mn-lt"/>
                <a:ea typeface="+mn-ea"/>
                <a:cs typeface="+mn-cs"/>
              </a:rPr>
              <a:t>Linked List contains a link element called first.</a:t>
            </a:r>
          </a:p>
          <a:p>
            <a:pPr marL="742950" marR="0" lvl="1" indent="-28575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200" b="0" i="0" u="none" strike="noStrike" kern="1200" cap="none" spc="0" normalizeH="0" baseline="0" noProof="0" dirty="0">
                <a:ln>
                  <a:noFill/>
                </a:ln>
                <a:solidFill>
                  <a:schemeClr val="tx1"/>
                </a:solidFill>
                <a:effectLst/>
                <a:uLnTx/>
                <a:uFillTx/>
                <a:latin typeface="+mn-lt"/>
                <a:ea typeface="+mn-ea"/>
                <a:cs typeface="+mn-cs"/>
              </a:rPr>
              <a:t>Each link carries a data field(s) and a link field called next.</a:t>
            </a:r>
          </a:p>
          <a:p>
            <a:pPr marL="742950" marR="0" lvl="1" indent="-28575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200" b="0" i="0" u="none" strike="noStrike" kern="1200" cap="none" spc="0" normalizeH="0" baseline="0" noProof="0" dirty="0">
                <a:ln>
                  <a:noFill/>
                </a:ln>
                <a:solidFill>
                  <a:schemeClr val="tx1"/>
                </a:solidFill>
                <a:effectLst/>
                <a:uLnTx/>
                <a:uFillTx/>
                <a:latin typeface="+mn-lt"/>
                <a:ea typeface="+mn-ea"/>
                <a:cs typeface="+mn-cs"/>
              </a:rPr>
              <a:t>Each link is linked with its next link using its next link.</a:t>
            </a:r>
          </a:p>
          <a:p>
            <a:pPr marL="742950" marR="0" lvl="1" indent="-28575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200" b="0" i="0" u="none" strike="noStrike" kern="1200" cap="none" spc="0" normalizeH="0" baseline="0" noProof="0" dirty="0">
                <a:ln>
                  <a:noFill/>
                </a:ln>
                <a:solidFill>
                  <a:schemeClr val="tx1"/>
                </a:solidFill>
                <a:effectLst/>
                <a:uLnTx/>
                <a:uFillTx/>
                <a:latin typeface="+mn-lt"/>
                <a:ea typeface="+mn-ea"/>
                <a:cs typeface="+mn-cs"/>
              </a:rPr>
              <a:t>Last link carries a link as null to mark the end of the list.</a:t>
            </a: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7EB9A29B-B39B-4322-8942-FC888145C81C}"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26629"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21</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Linked List Representation</a:t>
            </a:r>
          </a:p>
        </p:txBody>
      </p:sp>
      <p:pic>
        <p:nvPicPr>
          <p:cNvPr id="26632" name="Picture 8" descr="linked_list.jpg"/>
          <p:cNvPicPr>
            <a:picLocks noChangeAspect="1"/>
          </p:cNvPicPr>
          <p:nvPr/>
        </p:nvPicPr>
        <p:blipFill>
          <a:blip r:embed="rId2"/>
          <a:stretch>
            <a:fillRect/>
          </a:stretch>
        </p:blipFill>
        <p:spPr>
          <a:xfrm>
            <a:off x="1143000" y="1905000"/>
            <a:ext cx="7010400" cy="152400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object 3"/>
          <p:cNvSpPr txBox="1"/>
          <p:nvPr/>
        </p:nvSpPr>
        <p:spPr>
          <a:xfrm>
            <a:off x="687388" y="1785938"/>
            <a:ext cx="7999412" cy="2924175"/>
          </a:xfrm>
          <a:prstGeom prst="rect">
            <a:avLst/>
          </a:prstGeom>
          <a:noFill/>
          <a:ln w="9525">
            <a:noFill/>
          </a:ln>
        </p:spPr>
        <p:txBody>
          <a:bodyPr wrap="square" lIns="0" tIns="9049"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180975" lvl="0" indent="-171450" algn="just" defTabSz="914400">
              <a:spcBef>
                <a:spcPts val="75"/>
              </a:spcBef>
              <a:tabLst>
                <a:tab pos="180975" algn="l"/>
              </a:tabLst>
            </a:pPr>
            <a:r>
              <a:rPr lang="en-US" altLang="en-US" sz="2100" dirty="0">
                <a:latin typeface="Calibri Light" panose="020F0302020204030204" pitchFamily="34" charset="0"/>
                <a:cs typeface="Calibri Light" panose="020F0302020204030204" pitchFamily="34" charset="0"/>
              </a:rPr>
              <a:t>The nodes in a linked list are not stored contiguously in the memory</a:t>
            </a:r>
          </a:p>
          <a:p>
            <a:pPr marL="180975" lvl="0" indent="-171450" algn="just" defTabSz="914400">
              <a:spcBef>
                <a:spcPts val="40"/>
              </a:spcBef>
              <a:tabLst>
                <a:tab pos="180975" algn="l"/>
              </a:tabLst>
            </a:pPr>
            <a:endParaRPr lang="en-US" altLang="en-US" sz="2800" dirty="0">
              <a:latin typeface="Calibri Light" panose="020F0302020204030204" pitchFamily="34" charset="0"/>
              <a:cs typeface="Calibri Light" panose="020F0302020204030204" pitchFamily="34" charset="0"/>
            </a:endParaRPr>
          </a:p>
          <a:p>
            <a:pPr marL="180975" lvl="0" indent="-171450" algn="just" defTabSz="914400">
              <a:spcBef>
                <a:spcPct val="0"/>
              </a:spcBef>
              <a:tabLst>
                <a:tab pos="180975" algn="l"/>
              </a:tabLst>
            </a:pPr>
            <a:r>
              <a:rPr lang="en-US" altLang="en-US" sz="2100" dirty="0">
                <a:latin typeface="Calibri Light" panose="020F0302020204030204" pitchFamily="34" charset="0"/>
                <a:cs typeface="Calibri Light" panose="020F0302020204030204" pitchFamily="34" charset="0"/>
              </a:rPr>
              <a:t>You don’t have to shift any element in the list</a:t>
            </a:r>
          </a:p>
          <a:p>
            <a:pPr marL="180975" lvl="0" indent="-171450" algn="just" defTabSz="914400">
              <a:spcBef>
                <a:spcPts val="15"/>
              </a:spcBef>
              <a:tabLst>
                <a:tab pos="180975" algn="l"/>
              </a:tabLst>
            </a:pPr>
            <a:endParaRPr lang="en-US" altLang="en-US" sz="3100" dirty="0">
              <a:latin typeface="Calibri Light" panose="020F0302020204030204" pitchFamily="34" charset="0"/>
              <a:cs typeface="Calibri Light" panose="020F0302020204030204" pitchFamily="34" charset="0"/>
            </a:endParaRPr>
          </a:p>
          <a:p>
            <a:pPr marL="180975" lvl="0" indent="-171450" algn="just" defTabSz="914400">
              <a:lnSpc>
                <a:spcPts val="2265"/>
              </a:lnSpc>
              <a:spcBef>
                <a:spcPct val="0"/>
              </a:spcBef>
              <a:tabLst>
                <a:tab pos="180975" algn="l"/>
              </a:tabLst>
            </a:pPr>
            <a:r>
              <a:rPr lang="en-US" altLang="en-US" sz="2100" dirty="0">
                <a:latin typeface="Calibri Light" panose="020F0302020204030204" pitchFamily="34" charset="0"/>
                <a:cs typeface="Calibri Light" panose="020F0302020204030204" pitchFamily="34" charset="0"/>
              </a:rPr>
              <a:t>Memory for each node can be allocated dynamically whenever the need arises.</a:t>
            </a:r>
          </a:p>
          <a:p>
            <a:pPr marL="180975" lvl="0" indent="-171450" algn="just" defTabSz="914400">
              <a:spcBef>
                <a:spcPct val="0"/>
              </a:spcBef>
              <a:tabLst>
                <a:tab pos="180975" algn="l"/>
              </a:tabLst>
            </a:pPr>
            <a:endParaRPr lang="en-US" altLang="en-US" sz="2800" dirty="0">
              <a:latin typeface="Calibri Light" panose="020F0302020204030204" pitchFamily="34" charset="0"/>
              <a:cs typeface="Calibri Light" panose="020F0302020204030204" pitchFamily="34" charset="0"/>
            </a:endParaRPr>
          </a:p>
          <a:p>
            <a:pPr marL="180975" lvl="0" indent="-171450" algn="just" defTabSz="914400">
              <a:spcBef>
                <a:spcPct val="0"/>
              </a:spcBef>
              <a:tabLst>
                <a:tab pos="180975" algn="l"/>
              </a:tabLst>
            </a:pPr>
            <a:r>
              <a:rPr lang="en-US" altLang="en-US" sz="2100" dirty="0">
                <a:latin typeface="Calibri Light" panose="020F0302020204030204" pitchFamily="34" charset="0"/>
                <a:cs typeface="Calibri Light" panose="020F0302020204030204" pitchFamily="34" charset="0"/>
              </a:rPr>
              <a:t>The size of a linked list can grow or shrink dynamically</a:t>
            </a:r>
            <a:endParaRPr lang="en-US" altLang="en-US" sz="2100" dirty="0">
              <a:latin typeface="Calibri Light" panose="020F0302020204030204" pitchFamily="34" charset="0"/>
              <a:ea typeface="Calibri Light" panose="020F0302020204030204" pitchFamily="34" charset="0"/>
            </a:endParaRPr>
          </a:p>
        </p:txBody>
      </p:sp>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01A80F1A-4EF3-4E73-9024-B9E966DA8461}"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1"/>
            <a:ext cx="3680048" cy="241002"/>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27653"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22</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371600" y="-39687"/>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a:ln>
                  <a:noFill/>
                </a:ln>
                <a:solidFill>
                  <a:schemeClr val="dk1"/>
                </a:solidFill>
                <a:effectLst/>
                <a:uLnTx/>
                <a:uFillTx/>
                <a:latin typeface="+mn-lt"/>
                <a:ea typeface="+mn-ea"/>
                <a:cs typeface="+mn-cs"/>
              </a:rPr>
              <a:t>Properties of linked list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533400" y="1143000"/>
            <a:ext cx="8229600" cy="4525963"/>
          </a:xfrm>
        </p:spPr>
        <p:txBody>
          <a:bodyPr vert="horz" wrap="square" lIns="91440" tIns="45720" rIns="91440" bIns="45720" anchor="t" anchorCtr="0"/>
          <a:lstStyle/>
          <a:p>
            <a:pPr algn="just" eaLnBrk="1" hangingPunct="1"/>
            <a:r>
              <a:rPr lang="en-US" altLang="en-US" sz="2200" dirty="0"/>
              <a:t>Following are the basic operations supported by a list.</a:t>
            </a:r>
          </a:p>
          <a:p>
            <a:pPr lvl="1" algn="just" eaLnBrk="1" hangingPunct="1"/>
            <a:r>
              <a:rPr lang="en-US" altLang="en-US" sz="2200" b="1" dirty="0"/>
              <a:t>Insertion</a:t>
            </a:r>
            <a:r>
              <a:rPr lang="en-US" altLang="en-US" sz="2200" dirty="0"/>
              <a:t> − Adds an element at the beginning of the list.</a:t>
            </a:r>
          </a:p>
          <a:p>
            <a:pPr lvl="1" algn="just" eaLnBrk="1" hangingPunct="1"/>
            <a:r>
              <a:rPr lang="en-US" altLang="en-US" sz="2200" b="1" dirty="0"/>
              <a:t>Deletion</a:t>
            </a:r>
            <a:r>
              <a:rPr lang="en-US" altLang="en-US" sz="2200" dirty="0"/>
              <a:t> − Deletes an element at the beginning of the list.</a:t>
            </a:r>
          </a:p>
          <a:p>
            <a:pPr lvl="1" algn="just" eaLnBrk="1" hangingPunct="1"/>
            <a:r>
              <a:rPr lang="en-US" altLang="en-US" sz="2200" b="1" dirty="0"/>
              <a:t>Display</a:t>
            </a:r>
            <a:r>
              <a:rPr lang="en-US" altLang="en-US" sz="2200" dirty="0"/>
              <a:t> − Displays the complete list.</a:t>
            </a:r>
          </a:p>
          <a:p>
            <a:pPr lvl="1" algn="just" eaLnBrk="1" hangingPunct="1"/>
            <a:r>
              <a:rPr lang="en-US" altLang="en-US" sz="2200" b="1" dirty="0"/>
              <a:t>Search</a:t>
            </a:r>
            <a:r>
              <a:rPr lang="en-US" altLang="en-US" sz="2200" dirty="0"/>
              <a:t> − Searches an element using the given key.</a:t>
            </a:r>
          </a:p>
          <a:p>
            <a:pPr lvl="1" algn="just" eaLnBrk="1" hangingPunct="1"/>
            <a:r>
              <a:rPr lang="en-US" altLang="en-US" sz="2200" b="1" dirty="0"/>
              <a:t>Delete</a:t>
            </a:r>
            <a:r>
              <a:rPr lang="en-US" altLang="en-US" sz="2200" dirty="0"/>
              <a:t> − Deletes an element using the given key.</a:t>
            </a:r>
          </a:p>
          <a:p>
            <a:pPr algn="just" eaLnBrk="1" hangingPunct="1"/>
            <a:endParaRPr lang="en-US" altLang="en-US" sz="2200" dirty="0"/>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78FBADDA-9864-40E8-8705-FC32153F2386}"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28677"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23</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Basic Operations on Linked List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7"/>
          <p:cNvGraphicFramePr>
            <a:graphicFrameLocks noGrp="1"/>
          </p:cNvGraphicFramePr>
          <p:nvPr>
            <p:extLst>
              <p:ext uri="{D42A27DB-BD31-4B8C-83A1-F6EECF244321}">
                <p14:modId xmlns="" xmlns:p14="http://schemas.microsoft.com/office/powerpoint/2010/main" val="3157027393"/>
              </p:ext>
            </p:extLst>
          </p:nvPr>
        </p:nvGraphicFramePr>
        <p:xfrm>
          <a:off x="539552" y="1115218"/>
          <a:ext cx="8424863" cy="4814889"/>
        </p:xfrm>
        <a:graphic>
          <a:graphicData uri="http://schemas.openxmlformats.org/drawingml/2006/table">
            <a:tbl>
              <a:tblPr/>
              <a:tblGrid>
                <a:gridCol w="4213225">
                  <a:extLst>
                    <a:ext uri="{9D8B030D-6E8A-4147-A177-3AD203B41FA5}">
                      <a16:colId xmlns="" xmlns:a16="http://schemas.microsoft.com/office/drawing/2014/main" val="20000"/>
                    </a:ext>
                  </a:extLst>
                </a:gridCol>
                <a:gridCol w="4211638">
                  <a:extLst>
                    <a:ext uri="{9D8B030D-6E8A-4147-A177-3AD203B41FA5}">
                      <a16:colId xmlns="" xmlns:a16="http://schemas.microsoft.com/office/drawing/2014/main" val="20001"/>
                    </a:ext>
                  </a:extLst>
                </a:gridCol>
              </a:tblGrid>
              <a:tr h="484188">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ts val="325"/>
                        </a:spcBef>
                        <a:spcAft>
                          <a:spcPct val="0"/>
                        </a:spcAft>
                        <a:buClrTx/>
                        <a:buSzTx/>
                        <a:buFontTx/>
                        <a:buNone/>
                      </a:pPr>
                      <a:r>
                        <a:rPr kumimoji="0" lang="en-US" altLang="en-US"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Arrays</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4064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ts val="325"/>
                        </a:spcBef>
                        <a:spcAft>
                          <a:spcPct val="0"/>
                        </a:spcAft>
                        <a:buClrTx/>
                        <a:buSzTx/>
                        <a:buFontTx/>
                        <a:buNone/>
                      </a:pPr>
                      <a:r>
                        <a:rPr kumimoji="0" lang="en-US" altLang="en-US"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Linked list</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4064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 xmlns:a16="http://schemas.microsoft.com/office/drawing/2014/main" val="10000"/>
                  </a:ext>
                </a:extLst>
              </a:tr>
              <a:tr h="500063">
                <a:tc>
                  <a:txBody>
                    <a:bodyPr/>
                    <a:lstStyle>
                      <a:lvl1pPr marL="889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88900" marR="0" lvl="0" indent="0" algn="l" defTabSz="914400" rtl="0" eaLnBrk="1" fontAlgn="base" latinLnBrk="0" hangingPunct="1">
                        <a:lnSpc>
                          <a:spcPct val="100000"/>
                        </a:lnSpc>
                        <a:spcBef>
                          <a:spcPts val="325"/>
                        </a:spcBef>
                        <a:spcAft>
                          <a:spcPct val="0"/>
                        </a:spcAft>
                        <a:buClrTx/>
                        <a:buSzTx/>
                        <a:buFontTx/>
                        <a:buNone/>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Fixed size: Resizing is expensive</a:t>
                      </a:r>
                    </a:p>
                  </a:txBody>
                  <a:tcPr marL="0" marR="0" marT="4064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889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88900" marR="0" lvl="0" indent="0" algn="l" defTabSz="914400" rtl="0" eaLnBrk="1" fontAlgn="base" latinLnBrk="0" hangingPunct="1">
                        <a:lnSpc>
                          <a:spcPct val="100000"/>
                        </a:lnSpc>
                        <a:spcBef>
                          <a:spcPts val="325"/>
                        </a:spcBef>
                        <a:spcAft>
                          <a:spcPct val="0"/>
                        </a:spcAft>
                        <a:buClrTx/>
                        <a:buSzTx/>
                        <a:buFontTx/>
                        <a:buNone/>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Dynamic size</a:t>
                      </a:r>
                    </a:p>
                  </a:txBody>
                  <a:tcPr marL="0" marR="0" marT="4064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 xmlns:a16="http://schemas.microsoft.com/office/drawing/2014/main" val="10001"/>
                  </a:ext>
                </a:extLst>
              </a:tr>
              <a:tr h="831850">
                <a:tc>
                  <a:txBody>
                    <a:bodyPr/>
                    <a:lstStyle>
                      <a:lvl1pPr marL="889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88900" marR="0" lvl="0" indent="0" algn="l" defTabSz="914400" rtl="0" eaLnBrk="1" fontAlgn="base" latinLnBrk="0" hangingPunct="1">
                        <a:lnSpc>
                          <a:spcPct val="100000"/>
                        </a:lnSpc>
                        <a:spcBef>
                          <a:spcPts val="325"/>
                        </a:spcBef>
                        <a:spcAft>
                          <a:spcPct val="0"/>
                        </a:spcAft>
                        <a:buClrTx/>
                        <a:buSzTx/>
                        <a:buFontTx/>
                        <a:buNone/>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Insertions and Deletions are inefficient:</a:t>
                      </a:r>
                    </a:p>
                    <a:p>
                      <a:pPr marL="88900" marR="0" lvl="0" indent="0" algn="l" defTabSz="9144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Elements are usually shifted</a:t>
                      </a:r>
                    </a:p>
                  </a:txBody>
                  <a:tcPr marL="0" marR="0" marT="4064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889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88900" marR="0" lvl="0" indent="0" algn="l" defTabSz="914400" rtl="0" eaLnBrk="1" fontAlgn="base" latinLnBrk="0" hangingPunct="1">
                        <a:lnSpc>
                          <a:spcPct val="100000"/>
                        </a:lnSpc>
                        <a:spcBef>
                          <a:spcPts val="325"/>
                        </a:spcBef>
                        <a:spcAft>
                          <a:spcPct val="0"/>
                        </a:spcAft>
                        <a:buClrTx/>
                        <a:buSzTx/>
                        <a:buFontTx/>
                        <a:buNone/>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Insertions and Deletions are efficient: No</a:t>
                      </a:r>
                    </a:p>
                    <a:p>
                      <a:pPr marL="88900" marR="0" lvl="0" indent="0" algn="l" defTabSz="9144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shifting</a:t>
                      </a:r>
                    </a:p>
                  </a:txBody>
                  <a:tcPr marL="0" marR="0" marT="4064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 xmlns:a16="http://schemas.microsoft.com/office/drawing/2014/main" val="10002"/>
                  </a:ext>
                </a:extLst>
              </a:tr>
              <a:tr h="1165225">
                <a:tc>
                  <a:txBody>
                    <a:bodyPr/>
                    <a:lstStyle>
                      <a:lvl1pPr marL="889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88900" marR="0" lvl="0" indent="0" algn="l" defTabSz="914400" rtl="0" eaLnBrk="1" fontAlgn="base" latinLnBrk="0" hangingPunct="1">
                        <a:lnSpc>
                          <a:spcPct val="100000"/>
                        </a:lnSpc>
                        <a:spcBef>
                          <a:spcPts val="325"/>
                        </a:spcBef>
                        <a:spcAft>
                          <a:spcPct val="0"/>
                        </a:spcAft>
                        <a:buClrTx/>
                        <a:buSzTx/>
                        <a:buFontTx/>
                        <a:buNone/>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Random access i.e., efficient indexing</a:t>
                      </a:r>
                    </a:p>
                  </a:txBody>
                  <a:tcPr marL="0" marR="0" marT="4064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marL="889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88900" marR="0" lvl="0" indent="0" algn="l" defTabSz="914400" rtl="0" eaLnBrk="1" fontAlgn="base" latinLnBrk="0" hangingPunct="1">
                        <a:lnSpc>
                          <a:spcPct val="100000"/>
                        </a:lnSpc>
                        <a:spcBef>
                          <a:spcPts val="325"/>
                        </a:spcBef>
                        <a:spcAft>
                          <a:spcPct val="0"/>
                        </a:spcAft>
                        <a:buClrTx/>
                        <a:buSzTx/>
                        <a:buFontTx/>
                        <a:buNone/>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No random access</a:t>
                      </a:r>
                    </a:p>
                    <a:p>
                      <a:pPr marL="88900" marR="0" lvl="0" indent="0" algn="l" defTabSz="914400" rtl="0" eaLnBrk="1" fontAlgn="base" latinLnBrk="0" hangingPunct="1">
                        <a:lnSpc>
                          <a:spcPct val="100000"/>
                        </a:lnSpc>
                        <a:spcBef>
                          <a:spcPct val="0"/>
                        </a:spcBef>
                        <a:spcAft>
                          <a:spcPct val="0"/>
                        </a:spcAft>
                        <a:buClrTx/>
                        <a:buSzTx/>
                        <a:buFontTx/>
                        <a:buNone/>
                      </a:pPr>
                      <a:r>
                        <a:rPr kumimoji="0" lang="en-US" altLang="en-US" sz="1600" b="0" i="0" u="none" strike="noStrike" cap="none" normalizeH="0" baseline="0">
                          <a:ln>
                            <a:noFill/>
                          </a:ln>
                          <a:solidFill>
                            <a:schemeClr val="tx1"/>
                          </a:solidFill>
                          <a:effectLst/>
                          <a:latin typeface="Wingdings" panose="05000000000000000000" pitchFamily="2" charset="2"/>
                          <a:cs typeface="Arial" panose="020B0604020202020204" pitchFamily="34" charset="0"/>
                        </a:rPr>
                        <a:t></a:t>
                      </a: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Not suitable for operations requiring  accessing elements by index such as sorting</a:t>
                      </a:r>
                    </a:p>
                  </a:txBody>
                  <a:tcPr marL="0" marR="0" marT="4064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extLst>
                  <a:ext uri="{0D108BD9-81ED-4DB2-BD59-A6C34878D82A}">
                    <a16:rowId xmlns="" xmlns:a16="http://schemas.microsoft.com/office/drawing/2014/main" val="10003"/>
                  </a:ext>
                </a:extLst>
              </a:tr>
              <a:tr h="1001713">
                <a:tc>
                  <a:txBody>
                    <a:bodyPr/>
                    <a:lstStyle>
                      <a:lvl1pPr marL="889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88900" marR="0" lvl="0" indent="0" algn="l" defTabSz="914400" rtl="0" eaLnBrk="1" fontAlgn="base" latinLnBrk="0" hangingPunct="1">
                        <a:lnSpc>
                          <a:spcPct val="100000"/>
                        </a:lnSpc>
                        <a:spcBef>
                          <a:spcPts val="325"/>
                        </a:spcBef>
                        <a:spcAft>
                          <a:spcPct val="0"/>
                        </a:spcAft>
                        <a:buClrTx/>
                        <a:buSzTx/>
                        <a:buFontTx/>
                        <a:buNone/>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No memory waste if the array is full or almost  full; otherwise may result in much memory  waste.</a:t>
                      </a:r>
                    </a:p>
                  </a:txBody>
                  <a:tcPr marL="0" marR="0" marT="4127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marL="889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88900" marR="0" lvl="0" indent="0" algn="l" defTabSz="914400" rtl="0" eaLnBrk="1" fontAlgn="base" latinLnBrk="0" hangingPunct="1">
                        <a:lnSpc>
                          <a:spcPct val="100000"/>
                        </a:lnSpc>
                        <a:spcBef>
                          <a:spcPts val="325"/>
                        </a:spcBef>
                        <a:spcAft>
                          <a:spcPct val="0"/>
                        </a:spcAft>
                        <a:buClrTx/>
                        <a:buSzTx/>
                        <a:buFontTx/>
                        <a:buNone/>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Since memory is allocated dynamically(acc. to  our need) there is no waste of memory.</a:t>
                      </a:r>
                    </a:p>
                  </a:txBody>
                  <a:tcPr marL="0" marR="0" marT="4127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extLst>
                  <a:ext uri="{0D108BD9-81ED-4DB2-BD59-A6C34878D82A}">
                    <a16:rowId xmlns="" xmlns:a16="http://schemas.microsoft.com/office/drawing/2014/main" val="10004"/>
                  </a:ext>
                </a:extLst>
              </a:tr>
              <a:tr h="831850">
                <a:tc>
                  <a:txBody>
                    <a:bodyPr/>
                    <a:lstStyle>
                      <a:lvl1pPr marL="889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88900" marR="0" lvl="0" indent="0" algn="l" defTabSz="914400" rtl="0" eaLnBrk="1" fontAlgn="base" latinLnBrk="0" hangingPunct="1">
                        <a:lnSpc>
                          <a:spcPct val="100000"/>
                        </a:lnSpc>
                        <a:spcBef>
                          <a:spcPts val="325"/>
                        </a:spcBef>
                        <a:spcAft>
                          <a:spcPct val="0"/>
                        </a:spcAft>
                        <a:buClrTx/>
                        <a:buSzTx/>
                        <a:buFontTx/>
                        <a:buNone/>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Sequential access is faster [Reason: Elements in  contiguous memory locations]</a:t>
                      </a:r>
                    </a:p>
                  </a:txBody>
                  <a:tcPr marL="0" marR="0" marT="4127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marL="889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88900" marR="0" lvl="0" indent="0" algn="l" defTabSz="914400" rtl="0" eaLnBrk="1" fontAlgn="base" latinLnBrk="0" hangingPunct="1">
                        <a:lnSpc>
                          <a:spcPct val="100000"/>
                        </a:lnSpc>
                        <a:spcBef>
                          <a:spcPts val="325"/>
                        </a:spcBef>
                        <a:spcAft>
                          <a:spcPct val="0"/>
                        </a:spcAft>
                        <a:buClrTx/>
                        <a:buSzTx/>
                        <a:buFontTx/>
                        <a:buNone/>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Sequential access is slow [Reason: Elements not  in contiguous memory locations]</a:t>
                      </a:r>
                    </a:p>
                  </a:txBody>
                  <a:tcPr marL="0" marR="0" marT="41275"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extLst>
                  <a:ext uri="{0D108BD9-81ED-4DB2-BD59-A6C34878D82A}">
                    <a16:rowId xmlns="" xmlns:a16="http://schemas.microsoft.com/office/drawing/2014/main" val="10005"/>
                  </a:ext>
                </a:extLst>
              </a:tr>
            </a:tbl>
          </a:graphicData>
        </a:graphic>
      </p:graphicFrame>
      <p:sp>
        <p:nvSpPr>
          <p:cNvPr id="2" name="Date Placeholder 1"/>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7D2067F3-5FFF-4954-93B3-8839A4E18931}"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txBox="1">
            <a:spLocks noGrp="1"/>
          </p:cNvSpPr>
          <p:nvPr>
            <p:ph type="ftr" sz="quarter" idx="11"/>
          </p:nvPr>
        </p:nvSpPr>
        <p:spPr>
          <a:xfrm>
            <a:off x="3124200" y="6356350"/>
            <a:ext cx="3673475"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29723" name="Slide Number Placeholder 3"/>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24</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8" name="Title 1"/>
          <p:cNvSpPr txBox="1"/>
          <p:nvPr/>
        </p:nvSpPr>
        <p:spPr>
          <a:xfrm>
            <a:off x="1371600" y="317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Arrays &amp; Linked list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533400" y="1143000"/>
            <a:ext cx="8229600" cy="4800600"/>
          </a:xfrm>
        </p:spPr>
        <p:txBody>
          <a:bodyPr vert="horz" wrap="square" lIns="91440" tIns="45720" rIns="91440" bIns="45720" anchor="t" anchorCtr="0"/>
          <a:lstStyle/>
          <a:p>
            <a:pPr algn="just" eaLnBrk="1" hangingPunct="1"/>
            <a:r>
              <a:rPr lang="en-US" altLang="en-US" sz="2200" dirty="0"/>
              <a:t>Following are the various types of linked list.</a:t>
            </a:r>
          </a:p>
          <a:p>
            <a:pPr lvl="1" algn="just" eaLnBrk="1" hangingPunct="1"/>
            <a:r>
              <a:rPr lang="en-US" altLang="en-US" sz="2200" b="1" dirty="0"/>
              <a:t>Singly Linked List</a:t>
            </a:r>
            <a:r>
              <a:rPr lang="en-US" altLang="en-US" sz="2200" dirty="0"/>
              <a:t> − Item navigation is forward only.</a:t>
            </a:r>
          </a:p>
          <a:p>
            <a:pPr lvl="1" algn="just" eaLnBrk="1" hangingPunct="1"/>
            <a:r>
              <a:rPr lang="en-US" altLang="en-US" sz="2200" b="1" dirty="0"/>
              <a:t>Doubly Linked List</a:t>
            </a:r>
            <a:r>
              <a:rPr lang="en-US" altLang="en-US" sz="2200" dirty="0"/>
              <a:t> − Items can be navigated forward and backward.</a:t>
            </a:r>
          </a:p>
          <a:p>
            <a:pPr lvl="1" algn="just" eaLnBrk="1" hangingPunct="1"/>
            <a:r>
              <a:rPr lang="en-US" altLang="en-US" sz="2200" b="1" dirty="0"/>
              <a:t>Circular Linked List</a:t>
            </a:r>
            <a:r>
              <a:rPr lang="en-US" altLang="en-US" sz="2200" dirty="0"/>
              <a:t> − Last item contains link of the first element as next</a:t>
            </a:r>
          </a:p>
          <a:p>
            <a:pPr lvl="1" algn="just" eaLnBrk="1" hangingPunct="1"/>
            <a:r>
              <a:rPr lang="en-US" altLang="en-US" sz="2200" b="1" dirty="0"/>
              <a:t>Circular Doubly Linked List </a:t>
            </a:r>
            <a:r>
              <a:rPr lang="en-US" altLang="en-US" sz="2200" dirty="0"/>
              <a:t>− Last item contains link of the first element as next and the first element has a link to the last element as previous. Items can be navigated forward and backward.</a:t>
            </a:r>
          </a:p>
          <a:p>
            <a:pPr algn="just" eaLnBrk="1" hangingPunct="1"/>
            <a:endParaRPr lang="en-US" altLang="en-US" sz="2200" dirty="0"/>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95734E8A-4438-4FB7-8A21-9588DB406E31}"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1749"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25</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Types of Link List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object 3"/>
          <p:cNvSpPr txBox="1"/>
          <p:nvPr/>
        </p:nvSpPr>
        <p:spPr>
          <a:xfrm>
            <a:off x="687388" y="1785938"/>
            <a:ext cx="7700962" cy="1993900"/>
          </a:xfrm>
          <a:prstGeom prst="rect">
            <a:avLst/>
          </a:prstGeom>
          <a:noFill/>
          <a:ln w="9525">
            <a:noFill/>
          </a:ln>
        </p:spPr>
        <p:txBody>
          <a:bodyPr l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180975" lvl="0" indent="-171450" algn="just" defTabSz="914400">
              <a:lnSpc>
                <a:spcPts val="2265"/>
              </a:lnSpc>
              <a:spcBef>
                <a:spcPts val="365"/>
              </a:spcBef>
              <a:tabLst>
                <a:tab pos="180975" algn="l"/>
              </a:tabLst>
            </a:pPr>
            <a:r>
              <a:rPr lang="en-US" altLang="en-US" sz="2100" dirty="0">
                <a:latin typeface="Calibri Light" panose="020F0302020204030204" pitchFamily="34" charset="0"/>
                <a:cs typeface="Calibri Light" panose="020F0302020204030204" pitchFamily="34" charset="0"/>
              </a:rPr>
              <a:t>A singly linked list is a dynamic data structure which may grow or  shrink, and growing and shrinking depends on the operation made.</a:t>
            </a:r>
          </a:p>
          <a:p>
            <a:pPr marL="180975" lvl="0" indent="-171450" algn="just" defTabSz="914400">
              <a:spcBef>
                <a:spcPts val="25"/>
              </a:spcBef>
              <a:tabLst>
                <a:tab pos="180975" algn="l"/>
              </a:tabLst>
            </a:pPr>
            <a:endParaRPr lang="en-US" altLang="en-US" sz="3000" dirty="0">
              <a:latin typeface="Calibri Light" panose="020F0302020204030204" pitchFamily="34" charset="0"/>
              <a:cs typeface="Calibri Light" panose="020F0302020204030204" pitchFamily="34" charset="0"/>
            </a:endParaRPr>
          </a:p>
          <a:p>
            <a:pPr marL="180975" lvl="0" indent="-171450" algn="just" defTabSz="914400">
              <a:lnSpc>
                <a:spcPts val="2265"/>
              </a:lnSpc>
              <a:spcBef>
                <a:spcPct val="0"/>
              </a:spcBef>
              <a:tabLst>
                <a:tab pos="180975" algn="l"/>
              </a:tabLst>
            </a:pPr>
            <a:r>
              <a:rPr lang="en-US" altLang="en-US" sz="2100" dirty="0">
                <a:latin typeface="Calibri Light" panose="020F0302020204030204" pitchFamily="34" charset="0"/>
                <a:cs typeface="Calibri Light" panose="020F0302020204030204" pitchFamily="34" charset="0"/>
              </a:rPr>
              <a:t>In this type of linked list each node contains two fields one is data field  which is used to store the data items and another is next field that is  used to point the next node in the list.</a:t>
            </a:r>
            <a:endParaRPr lang="en-US" altLang="en-US" sz="2100" dirty="0">
              <a:latin typeface="Calibri Light" panose="020F0302020204030204" pitchFamily="34" charset="0"/>
              <a:ea typeface="Calibri Light" panose="020F0302020204030204" pitchFamily="34" charset="0"/>
            </a:endParaRPr>
          </a:p>
        </p:txBody>
      </p:sp>
      <p:grpSp>
        <p:nvGrpSpPr>
          <p:cNvPr id="25" name="Group 24">
            <a:extLst>
              <a:ext uri="{FF2B5EF4-FFF2-40B4-BE49-F238E27FC236}">
                <a16:creationId xmlns="" xmlns:a16="http://schemas.microsoft.com/office/drawing/2014/main" id="{3177823F-4E24-0594-5705-1DDDAA7A64CE}"/>
              </a:ext>
            </a:extLst>
          </p:cNvPr>
          <p:cNvGrpSpPr/>
          <p:nvPr/>
        </p:nvGrpSpPr>
        <p:grpSpPr>
          <a:xfrm>
            <a:off x="2483768" y="4095612"/>
            <a:ext cx="4305166" cy="788987"/>
            <a:chOff x="2544898" y="4384835"/>
            <a:chExt cx="4305166" cy="788987"/>
          </a:xfrm>
        </p:grpSpPr>
        <p:grpSp>
          <p:nvGrpSpPr>
            <p:cNvPr id="32771" name="object 4"/>
            <p:cNvGrpSpPr/>
            <p:nvPr/>
          </p:nvGrpSpPr>
          <p:grpSpPr>
            <a:xfrm>
              <a:off x="2546351" y="4697572"/>
              <a:ext cx="4303713" cy="476250"/>
              <a:chOff x="2299461" y="4698238"/>
              <a:chExt cx="5738495" cy="636270"/>
            </a:xfrm>
          </p:grpSpPr>
          <p:sp>
            <p:nvSpPr>
              <p:cNvPr id="5" name="object 5"/>
              <p:cNvSpPr/>
              <p:nvPr/>
            </p:nvSpPr>
            <p:spPr>
              <a:xfrm>
                <a:off x="2305812" y="4730052"/>
                <a:ext cx="1458436" cy="598094"/>
              </a:xfrm>
              <a:custGeom>
                <a:avLst/>
                <a:gdLst/>
                <a:ahLst/>
                <a:cxnLst/>
                <a:rect l="l" t="t" r="r" b="b"/>
                <a:pathLst>
                  <a:path w="1458595" h="597535">
                    <a:moveTo>
                      <a:pt x="0" y="597407"/>
                    </a:moveTo>
                    <a:lnTo>
                      <a:pt x="1458467" y="597407"/>
                    </a:lnTo>
                    <a:lnTo>
                      <a:pt x="1458467" y="0"/>
                    </a:lnTo>
                    <a:lnTo>
                      <a:pt x="0" y="0"/>
                    </a:lnTo>
                    <a:lnTo>
                      <a:pt x="0" y="597407"/>
                    </a:lnTo>
                    <a:close/>
                  </a:path>
                </a:pathLst>
              </a:custGeom>
              <a:ln w="12192">
                <a:solidFill>
                  <a:srgbClr val="41709C"/>
                </a:solidFill>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35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6" name="object 6"/>
              <p:cNvSpPr/>
              <p:nvPr/>
            </p:nvSpPr>
            <p:spPr>
              <a:xfrm>
                <a:off x="3033972" y="4730052"/>
                <a:ext cx="0" cy="598094"/>
              </a:xfrm>
              <a:custGeom>
                <a:avLst/>
                <a:gdLst/>
                <a:ahLst/>
                <a:cxnLst/>
                <a:rect l="l" t="t" r="r" b="b"/>
                <a:pathLst>
                  <a:path h="596900">
                    <a:moveTo>
                      <a:pt x="0" y="0"/>
                    </a:moveTo>
                    <a:lnTo>
                      <a:pt x="0" y="596391"/>
                    </a:lnTo>
                  </a:path>
                </a:pathLst>
              </a:custGeom>
              <a:ln w="6096">
                <a:solidFill>
                  <a:srgbClr val="5B9BD4"/>
                </a:solidFill>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35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 name="object 7"/>
              <p:cNvSpPr/>
              <p:nvPr/>
            </p:nvSpPr>
            <p:spPr>
              <a:xfrm>
                <a:off x="4458540" y="4710963"/>
                <a:ext cx="1458438" cy="598094"/>
              </a:xfrm>
              <a:custGeom>
                <a:avLst/>
                <a:gdLst/>
                <a:ahLst/>
                <a:cxnLst/>
                <a:rect l="l" t="t" r="r" b="b"/>
                <a:pathLst>
                  <a:path w="1458595" h="597535">
                    <a:moveTo>
                      <a:pt x="0" y="597408"/>
                    </a:moveTo>
                    <a:lnTo>
                      <a:pt x="1458468" y="597408"/>
                    </a:lnTo>
                    <a:lnTo>
                      <a:pt x="1458468" y="0"/>
                    </a:lnTo>
                    <a:lnTo>
                      <a:pt x="0" y="0"/>
                    </a:lnTo>
                    <a:lnTo>
                      <a:pt x="0" y="597408"/>
                    </a:lnTo>
                    <a:close/>
                  </a:path>
                </a:pathLst>
              </a:custGeom>
              <a:ln w="12192">
                <a:solidFill>
                  <a:srgbClr val="41709C"/>
                </a:solidFill>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35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8" name="object 8"/>
              <p:cNvSpPr/>
              <p:nvPr/>
            </p:nvSpPr>
            <p:spPr>
              <a:xfrm>
                <a:off x="5186700" y="4710963"/>
                <a:ext cx="0" cy="595974"/>
              </a:xfrm>
              <a:custGeom>
                <a:avLst/>
                <a:gdLst/>
                <a:ahLst/>
                <a:cxnLst/>
                <a:rect l="l" t="t" r="r" b="b"/>
                <a:pathLst>
                  <a:path h="596900">
                    <a:moveTo>
                      <a:pt x="0" y="0"/>
                    </a:moveTo>
                    <a:lnTo>
                      <a:pt x="0" y="596392"/>
                    </a:lnTo>
                  </a:path>
                </a:pathLst>
              </a:custGeom>
              <a:ln w="6096">
                <a:solidFill>
                  <a:srgbClr val="5B9BD4"/>
                </a:solidFill>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35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object 9"/>
              <p:cNvSpPr/>
              <p:nvPr/>
            </p:nvSpPr>
            <p:spPr>
              <a:xfrm>
                <a:off x="6573169" y="4704601"/>
                <a:ext cx="1458436" cy="595972"/>
              </a:xfrm>
              <a:custGeom>
                <a:avLst/>
                <a:gdLst/>
                <a:ahLst/>
                <a:cxnLst/>
                <a:rect l="l" t="t" r="r" b="b"/>
                <a:pathLst>
                  <a:path w="1458595" h="596264">
                    <a:moveTo>
                      <a:pt x="0" y="595884"/>
                    </a:moveTo>
                    <a:lnTo>
                      <a:pt x="1458468" y="595884"/>
                    </a:lnTo>
                    <a:lnTo>
                      <a:pt x="1458468" y="0"/>
                    </a:lnTo>
                    <a:lnTo>
                      <a:pt x="0" y="0"/>
                    </a:lnTo>
                    <a:lnTo>
                      <a:pt x="0" y="595884"/>
                    </a:lnTo>
                    <a:close/>
                  </a:path>
                </a:pathLst>
              </a:custGeom>
              <a:ln w="12192">
                <a:solidFill>
                  <a:srgbClr val="41709C"/>
                </a:solidFill>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35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0" name="object 10"/>
              <p:cNvSpPr/>
              <p:nvPr/>
            </p:nvSpPr>
            <p:spPr>
              <a:xfrm>
                <a:off x="7301329" y="4704601"/>
                <a:ext cx="0" cy="595972"/>
              </a:xfrm>
              <a:custGeom>
                <a:avLst/>
                <a:gdLst/>
                <a:ahLst/>
                <a:cxnLst/>
                <a:rect l="l" t="t" r="r" b="b"/>
                <a:pathLst>
                  <a:path h="596900">
                    <a:moveTo>
                      <a:pt x="0" y="0"/>
                    </a:moveTo>
                    <a:lnTo>
                      <a:pt x="0" y="596392"/>
                    </a:lnTo>
                  </a:path>
                </a:pathLst>
              </a:custGeom>
              <a:ln w="6096">
                <a:solidFill>
                  <a:srgbClr val="5B9BD4"/>
                </a:solidFill>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35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grpSp>
        <p:grpSp>
          <p:nvGrpSpPr>
            <p:cNvPr id="3" name="Group 2">
              <a:extLst>
                <a:ext uri="{FF2B5EF4-FFF2-40B4-BE49-F238E27FC236}">
                  <a16:creationId xmlns="" xmlns:a16="http://schemas.microsoft.com/office/drawing/2014/main" id="{F5D89C1F-C073-554C-FC0D-F64B0B717302}"/>
                </a:ext>
              </a:extLst>
            </p:cNvPr>
            <p:cNvGrpSpPr/>
            <p:nvPr/>
          </p:nvGrpSpPr>
          <p:grpSpPr>
            <a:xfrm>
              <a:off x="2544898" y="4384835"/>
              <a:ext cx="4286251" cy="673100"/>
              <a:chOff x="1733550" y="4062413"/>
              <a:chExt cx="4286251" cy="673100"/>
            </a:xfrm>
          </p:grpSpPr>
          <p:sp>
            <p:nvSpPr>
              <p:cNvPr id="11" name="object 11"/>
              <p:cNvSpPr txBox="1"/>
              <p:nvPr/>
            </p:nvSpPr>
            <p:spPr>
              <a:xfrm>
                <a:off x="1733550" y="4518025"/>
                <a:ext cx="539750" cy="217488"/>
              </a:xfrm>
              <a:prstGeom prst="rect">
                <a:avLst/>
              </a:prstGeom>
            </p:spPr>
            <p:txBody>
              <a:bodyPr lIns="0" tIns="9525" rIns="0" bIns="0">
                <a:spAutoFit/>
              </a:bodyPr>
              <a:lstStyle/>
              <a:p>
                <a:pPr marL="5080" marR="0" algn="ctr" defTabSz="914400">
                  <a:spcBef>
                    <a:spcPts val="75"/>
                  </a:spcBef>
                  <a:buClrTx/>
                  <a:buSzTx/>
                  <a:buFontTx/>
                  <a:buNone/>
                  <a:defRPr/>
                </a:pPr>
                <a:r>
                  <a:rPr kumimoji="0" sz="1350" kern="1200" cap="none" spc="0" normalizeH="0" baseline="0" noProof="0" dirty="0">
                    <a:latin typeface="Calibri" panose="020F0502020204030204"/>
                    <a:ea typeface="+mn-ea"/>
                    <a:cs typeface="Calibri" panose="020F0502020204030204"/>
                  </a:rPr>
                  <a:t>5</a:t>
                </a:r>
                <a:endParaRPr kumimoji="0" sz="1350" kern="1200" cap="none" spc="0" normalizeH="0" baseline="0" noProof="0">
                  <a:latin typeface="Calibri" panose="020F0502020204030204"/>
                  <a:ea typeface="+mn-ea"/>
                  <a:cs typeface="Calibri" panose="020F0502020204030204"/>
                </a:endParaRPr>
              </a:p>
            </p:txBody>
          </p:sp>
          <p:sp>
            <p:nvSpPr>
              <p:cNvPr id="12" name="object 12"/>
              <p:cNvSpPr txBox="1"/>
              <p:nvPr/>
            </p:nvSpPr>
            <p:spPr>
              <a:xfrm>
                <a:off x="3349625" y="4518025"/>
                <a:ext cx="539750" cy="217488"/>
              </a:xfrm>
              <a:prstGeom prst="rect">
                <a:avLst/>
              </a:prstGeom>
            </p:spPr>
            <p:txBody>
              <a:bodyPr lIns="0" tIns="9525" rIns="0" bIns="0">
                <a:spAutoFit/>
              </a:bodyPr>
              <a:lstStyle/>
              <a:p>
                <a:pPr marR="0" algn="ctr" defTabSz="914400">
                  <a:spcBef>
                    <a:spcPts val="75"/>
                  </a:spcBef>
                  <a:buClrTx/>
                  <a:buSzTx/>
                  <a:buFontTx/>
                  <a:buNone/>
                  <a:defRPr/>
                </a:pPr>
                <a:r>
                  <a:rPr kumimoji="0" sz="1350" kern="1200" cap="none" spc="0" normalizeH="0" baseline="0" noProof="0" dirty="0">
                    <a:latin typeface="Calibri" panose="020F0502020204030204"/>
                    <a:ea typeface="+mn-ea"/>
                    <a:cs typeface="Calibri" panose="020F0502020204030204"/>
                  </a:rPr>
                  <a:t>3</a:t>
                </a:r>
                <a:endParaRPr kumimoji="0" sz="1350" kern="1200" cap="none" spc="0" normalizeH="0" baseline="0" noProof="0">
                  <a:latin typeface="Calibri" panose="020F0502020204030204"/>
                  <a:ea typeface="+mn-ea"/>
                  <a:cs typeface="Calibri" panose="020F0502020204030204"/>
                </a:endParaRPr>
              </a:p>
            </p:txBody>
          </p:sp>
          <p:sp>
            <p:nvSpPr>
              <p:cNvPr id="13" name="object 13"/>
              <p:cNvSpPr txBox="1"/>
              <p:nvPr/>
            </p:nvSpPr>
            <p:spPr>
              <a:xfrm>
                <a:off x="4933950" y="4518025"/>
                <a:ext cx="539750" cy="217488"/>
              </a:xfrm>
              <a:prstGeom prst="rect">
                <a:avLst/>
              </a:prstGeom>
            </p:spPr>
            <p:txBody>
              <a:bodyPr lIns="0" tIns="9525" rIns="0" bIns="0">
                <a:spAutoFit/>
              </a:bodyPr>
              <a:lstStyle/>
              <a:p>
                <a:pPr marR="0" algn="ctr" defTabSz="914400">
                  <a:spcBef>
                    <a:spcPts val="75"/>
                  </a:spcBef>
                  <a:buClrTx/>
                  <a:buSzTx/>
                  <a:buFontTx/>
                  <a:buNone/>
                  <a:defRPr/>
                </a:pPr>
                <a:r>
                  <a:rPr kumimoji="0" sz="1350" kern="1200" cap="none" spc="0" normalizeH="0" baseline="0" noProof="0" dirty="0">
                    <a:latin typeface="Calibri" panose="020F0502020204030204"/>
                    <a:ea typeface="+mn-ea"/>
                    <a:cs typeface="Calibri" panose="020F0502020204030204"/>
                  </a:rPr>
                  <a:t>8</a:t>
                </a:r>
                <a:endParaRPr kumimoji="0" sz="1350" kern="1200" cap="none" spc="0" normalizeH="0" baseline="0" noProof="0">
                  <a:latin typeface="Calibri" panose="020F0502020204030204"/>
                  <a:ea typeface="+mn-ea"/>
                  <a:cs typeface="Calibri" panose="020F0502020204030204"/>
                </a:endParaRPr>
              </a:p>
            </p:txBody>
          </p:sp>
          <p:grpSp>
            <p:nvGrpSpPr>
              <p:cNvPr id="32775" name="object 14"/>
              <p:cNvGrpSpPr/>
              <p:nvPr/>
            </p:nvGrpSpPr>
            <p:grpSpPr>
              <a:xfrm>
                <a:off x="2455863" y="4543425"/>
                <a:ext cx="2481262" cy="174625"/>
                <a:chOff x="3273552" y="4914900"/>
                <a:chExt cx="3308985" cy="233679"/>
              </a:xfrm>
            </p:grpSpPr>
            <p:sp>
              <p:nvSpPr>
                <p:cNvPr id="15" name="object 15"/>
                <p:cNvSpPr/>
                <p:nvPr/>
              </p:nvSpPr>
              <p:spPr>
                <a:xfrm>
                  <a:off x="3411161" y="4972258"/>
                  <a:ext cx="3171376" cy="82849"/>
                </a:xfrm>
                <a:custGeom>
                  <a:avLst/>
                  <a:gdLst/>
                  <a:ahLst/>
                  <a:cxnLst/>
                  <a:rect l="l" t="t" r="r" b="b"/>
                  <a:pathLst>
                    <a:path w="3171825" h="82550">
                      <a:moveTo>
                        <a:pt x="1048639" y="36703"/>
                      </a:moveTo>
                      <a:lnTo>
                        <a:pt x="1037717" y="31496"/>
                      </a:lnTo>
                      <a:lnTo>
                        <a:pt x="971677" y="0"/>
                      </a:lnTo>
                      <a:lnTo>
                        <a:pt x="972299" y="31750"/>
                      </a:lnTo>
                      <a:lnTo>
                        <a:pt x="0" y="50292"/>
                      </a:lnTo>
                      <a:lnTo>
                        <a:pt x="254" y="62992"/>
                      </a:lnTo>
                      <a:lnTo>
                        <a:pt x="972553" y="44450"/>
                      </a:lnTo>
                      <a:lnTo>
                        <a:pt x="973201" y="76200"/>
                      </a:lnTo>
                      <a:lnTo>
                        <a:pt x="1048639" y="36703"/>
                      </a:lnTo>
                      <a:close/>
                    </a:path>
                    <a:path w="3171825" h="82550">
                      <a:moveTo>
                        <a:pt x="3171571" y="42799"/>
                      </a:moveTo>
                      <a:lnTo>
                        <a:pt x="3160649" y="37592"/>
                      </a:lnTo>
                      <a:lnTo>
                        <a:pt x="3094609" y="6096"/>
                      </a:lnTo>
                      <a:lnTo>
                        <a:pt x="3095231" y="37846"/>
                      </a:lnTo>
                      <a:lnTo>
                        <a:pt x="2122932" y="56388"/>
                      </a:lnTo>
                      <a:lnTo>
                        <a:pt x="2123186" y="69088"/>
                      </a:lnTo>
                      <a:lnTo>
                        <a:pt x="3095485" y="50546"/>
                      </a:lnTo>
                      <a:lnTo>
                        <a:pt x="3096133" y="82296"/>
                      </a:lnTo>
                      <a:lnTo>
                        <a:pt x="3171571" y="42799"/>
                      </a:lnTo>
                      <a:close/>
                    </a:path>
                  </a:pathLst>
                </a:custGeom>
                <a:solidFill>
                  <a:srgbClr val="5B9BD4"/>
                </a:solidFill>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35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6" name="object 16"/>
                <p:cNvSpPr/>
                <p:nvPr/>
              </p:nvSpPr>
              <p:spPr>
                <a:xfrm>
                  <a:off x="3273552" y="4914900"/>
                  <a:ext cx="143961" cy="197566"/>
                </a:xfrm>
                <a:prstGeom prst="rect">
                  <a:avLst/>
                </a:prstGeom>
                <a:blipFill>
                  <a:blip r:embed="rId2" cstate="print"/>
                  <a:stretch>
                    <a:fillRect/>
                  </a:stretch>
                </a:blipFill>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35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7" name="object 17"/>
                <p:cNvSpPr/>
                <p:nvPr/>
              </p:nvSpPr>
              <p:spPr>
                <a:xfrm>
                  <a:off x="5401210" y="4948890"/>
                  <a:ext cx="141845" cy="199689"/>
                </a:xfrm>
                <a:prstGeom prst="rect">
                  <a:avLst/>
                </a:prstGeom>
                <a:blipFill>
                  <a:blip r:embed="rId3" cstate="print"/>
                  <a:stretch>
                    <a:fillRect/>
                  </a:stretch>
                </a:blipFill>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35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grpSp>
          <p:sp>
            <p:nvSpPr>
              <p:cNvPr id="18" name="object 18"/>
              <p:cNvSpPr txBox="1"/>
              <p:nvPr/>
            </p:nvSpPr>
            <p:spPr>
              <a:xfrm>
                <a:off x="5478463" y="4502150"/>
                <a:ext cx="541338" cy="217488"/>
              </a:xfrm>
              <a:prstGeom prst="rect">
                <a:avLst/>
              </a:prstGeom>
            </p:spPr>
            <p:txBody>
              <a:bodyPr lIns="0" tIns="9525" rIns="0" bIns="0">
                <a:spAutoFit/>
              </a:bodyPr>
              <a:lstStyle/>
              <a:p>
                <a:pPr marL="147955" marR="0" defTabSz="914400">
                  <a:spcBef>
                    <a:spcPts val="75"/>
                  </a:spcBef>
                  <a:buClrTx/>
                  <a:buSzTx/>
                  <a:buFontTx/>
                  <a:buNone/>
                  <a:defRPr/>
                </a:pPr>
                <a:r>
                  <a:rPr kumimoji="0" sz="1350" kern="1200" cap="none" spc="-4" normalizeH="0" baseline="0" noProof="0">
                    <a:latin typeface="Calibri" panose="020F0502020204030204"/>
                    <a:ea typeface="+mn-ea"/>
                    <a:cs typeface="Calibri" panose="020F0502020204030204"/>
                  </a:rPr>
                  <a:t>null</a:t>
                </a:r>
                <a:endParaRPr kumimoji="0" sz="1350" kern="1200" cap="none" spc="0" normalizeH="0" baseline="0" noProof="0" dirty="0">
                  <a:latin typeface="Calibri" panose="020F0502020204030204"/>
                  <a:ea typeface="+mn-ea"/>
                  <a:cs typeface="Calibri" panose="020F0502020204030204"/>
                </a:endParaRPr>
              </a:p>
            </p:txBody>
          </p:sp>
          <p:sp>
            <p:nvSpPr>
              <p:cNvPr id="19" name="object 19"/>
              <p:cNvSpPr txBox="1"/>
              <p:nvPr/>
            </p:nvSpPr>
            <p:spPr>
              <a:xfrm>
                <a:off x="2459038" y="4110038"/>
                <a:ext cx="325438" cy="217488"/>
              </a:xfrm>
              <a:prstGeom prst="rect">
                <a:avLst/>
              </a:prstGeom>
            </p:spPr>
            <p:txBody>
              <a:bodyPr lIns="0" tIns="9525" rIns="0" bIns="0">
                <a:spAutoFit/>
              </a:bodyPr>
              <a:lstStyle/>
              <a:p>
                <a:pPr marL="9525" marR="0" defTabSz="914400">
                  <a:spcBef>
                    <a:spcPts val="75"/>
                  </a:spcBef>
                  <a:buClrTx/>
                  <a:buSzTx/>
                  <a:buFontTx/>
                  <a:buNone/>
                  <a:defRPr/>
                </a:pPr>
                <a:r>
                  <a:rPr kumimoji="0" sz="1350" kern="1200" cap="none" spc="-4" normalizeH="0" baseline="0" noProof="0">
                    <a:latin typeface="Calibri" panose="020F0502020204030204"/>
                    <a:ea typeface="+mn-ea"/>
                    <a:cs typeface="Calibri" panose="020F0502020204030204"/>
                  </a:rPr>
                  <a:t>n</a:t>
                </a:r>
                <a:r>
                  <a:rPr kumimoji="0" sz="1350" kern="1200" cap="none" spc="-15" normalizeH="0" baseline="0" noProof="0">
                    <a:latin typeface="Calibri" panose="020F0502020204030204"/>
                    <a:ea typeface="+mn-ea"/>
                    <a:cs typeface="Calibri" panose="020F0502020204030204"/>
                  </a:rPr>
                  <a:t>e</a:t>
                </a:r>
                <a:r>
                  <a:rPr kumimoji="0" sz="1350" kern="1200" cap="none" spc="-4" normalizeH="0" baseline="0" noProof="0">
                    <a:latin typeface="Calibri" panose="020F0502020204030204"/>
                    <a:ea typeface="+mn-ea"/>
                    <a:cs typeface="Calibri" panose="020F0502020204030204"/>
                  </a:rPr>
                  <a:t>xt</a:t>
                </a:r>
                <a:endParaRPr kumimoji="0" sz="1350" kern="1200" cap="none" spc="0" normalizeH="0" baseline="0" noProof="0" dirty="0">
                  <a:latin typeface="Calibri" panose="020F0502020204030204"/>
                  <a:ea typeface="+mn-ea"/>
                  <a:cs typeface="Calibri" panose="020F0502020204030204"/>
                </a:endParaRPr>
              </a:p>
            </p:txBody>
          </p:sp>
          <p:sp>
            <p:nvSpPr>
              <p:cNvPr id="20" name="object 20"/>
              <p:cNvSpPr txBox="1"/>
              <p:nvPr/>
            </p:nvSpPr>
            <p:spPr>
              <a:xfrm>
                <a:off x="4073525" y="4113213"/>
                <a:ext cx="323850" cy="217488"/>
              </a:xfrm>
              <a:prstGeom prst="rect">
                <a:avLst/>
              </a:prstGeom>
            </p:spPr>
            <p:txBody>
              <a:bodyPr lIns="0" tIns="9525" rIns="0" bIns="0">
                <a:spAutoFit/>
              </a:bodyPr>
              <a:lstStyle/>
              <a:p>
                <a:pPr marL="9525" marR="0" defTabSz="914400">
                  <a:spcBef>
                    <a:spcPts val="75"/>
                  </a:spcBef>
                  <a:buClrTx/>
                  <a:buSzTx/>
                  <a:buFontTx/>
                  <a:buNone/>
                  <a:defRPr/>
                </a:pPr>
                <a:r>
                  <a:rPr kumimoji="0" sz="1350" kern="1200" cap="none" spc="-4" normalizeH="0" baseline="0" noProof="0">
                    <a:latin typeface="Calibri" panose="020F0502020204030204"/>
                    <a:ea typeface="+mn-ea"/>
                    <a:cs typeface="Calibri" panose="020F0502020204030204"/>
                  </a:rPr>
                  <a:t>n</a:t>
                </a:r>
                <a:r>
                  <a:rPr kumimoji="0" sz="1350" kern="1200" cap="none" spc="-15" normalizeH="0" baseline="0" noProof="0">
                    <a:latin typeface="Calibri" panose="020F0502020204030204"/>
                    <a:ea typeface="+mn-ea"/>
                    <a:cs typeface="Calibri" panose="020F0502020204030204"/>
                  </a:rPr>
                  <a:t>e</a:t>
                </a:r>
                <a:r>
                  <a:rPr kumimoji="0" sz="1350" kern="1200" cap="none" spc="-4" normalizeH="0" baseline="0" noProof="0">
                    <a:latin typeface="Calibri" panose="020F0502020204030204"/>
                    <a:ea typeface="+mn-ea"/>
                    <a:cs typeface="Calibri" panose="020F0502020204030204"/>
                  </a:rPr>
                  <a:t>xt</a:t>
                </a:r>
                <a:endParaRPr kumimoji="0" sz="1350" kern="1200" cap="none" spc="0" normalizeH="0" baseline="0" noProof="0" dirty="0">
                  <a:latin typeface="Calibri" panose="020F0502020204030204"/>
                  <a:ea typeface="+mn-ea"/>
                  <a:cs typeface="Calibri" panose="020F0502020204030204"/>
                </a:endParaRPr>
              </a:p>
            </p:txBody>
          </p:sp>
          <p:sp>
            <p:nvSpPr>
              <p:cNvPr id="21" name="object 21"/>
              <p:cNvSpPr txBox="1"/>
              <p:nvPr/>
            </p:nvSpPr>
            <p:spPr>
              <a:xfrm>
                <a:off x="5503863" y="4062413"/>
                <a:ext cx="323850" cy="217488"/>
              </a:xfrm>
              <a:prstGeom prst="rect">
                <a:avLst/>
              </a:prstGeom>
            </p:spPr>
            <p:txBody>
              <a:bodyPr lIns="0" tIns="9525" rIns="0" bIns="0">
                <a:spAutoFit/>
              </a:bodyPr>
              <a:lstStyle/>
              <a:p>
                <a:pPr marL="9525" marR="0" defTabSz="914400">
                  <a:spcBef>
                    <a:spcPts val="75"/>
                  </a:spcBef>
                  <a:buClrTx/>
                  <a:buSzTx/>
                  <a:buFontTx/>
                  <a:buNone/>
                  <a:defRPr/>
                </a:pPr>
                <a:r>
                  <a:rPr kumimoji="0" sz="1350" kern="1200" cap="none" spc="-4" normalizeH="0" baseline="0" noProof="0">
                    <a:latin typeface="Calibri" panose="020F0502020204030204"/>
                    <a:ea typeface="+mn-ea"/>
                    <a:cs typeface="Calibri" panose="020F0502020204030204"/>
                  </a:rPr>
                  <a:t>n</a:t>
                </a:r>
                <a:r>
                  <a:rPr kumimoji="0" sz="1350" kern="1200" cap="none" spc="-15" normalizeH="0" baseline="0" noProof="0">
                    <a:latin typeface="Calibri" panose="020F0502020204030204"/>
                    <a:ea typeface="+mn-ea"/>
                    <a:cs typeface="Calibri" panose="020F0502020204030204"/>
                  </a:rPr>
                  <a:t>e</a:t>
                </a:r>
                <a:r>
                  <a:rPr kumimoji="0" sz="1350" kern="1200" cap="none" spc="-4" normalizeH="0" baseline="0" noProof="0">
                    <a:latin typeface="Calibri" panose="020F0502020204030204"/>
                    <a:ea typeface="+mn-ea"/>
                    <a:cs typeface="Calibri" panose="020F0502020204030204"/>
                  </a:rPr>
                  <a:t>xt</a:t>
                </a:r>
                <a:endParaRPr kumimoji="0" sz="1350" kern="1200" cap="none" spc="0" normalizeH="0" baseline="0" noProof="0" dirty="0">
                  <a:latin typeface="Calibri" panose="020F0502020204030204"/>
                  <a:ea typeface="+mn-ea"/>
                  <a:cs typeface="Calibri" panose="020F0502020204030204"/>
                </a:endParaRPr>
              </a:p>
            </p:txBody>
          </p:sp>
          <p:sp>
            <p:nvSpPr>
              <p:cNvPr id="22" name="object 22"/>
              <p:cNvSpPr txBox="1"/>
              <p:nvPr/>
            </p:nvSpPr>
            <p:spPr>
              <a:xfrm>
                <a:off x="1889125" y="4103688"/>
                <a:ext cx="354012" cy="217367"/>
              </a:xfrm>
              <a:prstGeom prst="rect">
                <a:avLst/>
              </a:prstGeom>
            </p:spPr>
            <p:txBody>
              <a:bodyPr wrap="square" lIns="0" tIns="9525" rIns="0" bIns="0">
                <a:spAutoFit/>
              </a:bodyPr>
              <a:lstStyle/>
              <a:p>
                <a:pPr marL="9525" marR="0" defTabSz="914400">
                  <a:spcBef>
                    <a:spcPts val="75"/>
                  </a:spcBef>
                  <a:buClrTx/>
                  <a:buSzTx/>
                  <a:buFontTx/>
                  <a:buNone/>
                  <a:defRPr/>
                </a:pPr>
                <a:r>
                  <a:rPr lang="en-US" sz="1350" spc="-8" dirty="0">
                    <a:latin typeface="Calibri" panose="020F0502020204030204"/>
                    <a:cs typeface="Calibri" panose="020F0502020204030204"/>
                  </a:rPr>
                  <a:t>data</a:t>
                </a:r>
                <a:endParaRPr kumimoji="0" sz="1350" kern="1200" cap="none" spc="0" normalizeH="0" baseline="0" noProof="0" dirty="0">
                  <a:latin typeface="Calibri" panose="020F0502020204030204"/>
                  <a:ea typeface="+mn-ea"/>
                  <a:cs typeface="Calibri" panose="020F0502020204030204"/>
                </a:endParaRPr>
              </a:p>
            </p:txBody>
          </p:sp>
          <p:sp>
            <p:nvSpPr>
              <p:cNvPr id="23" name="object 23"/>
              <p:cNvSpPr txBox="1"/>
              <p:nvPr/>
            </p:nvSpPr>
            <p:spPr>
              <a:xfrm>
                <a:off x="3460750" y="4110038"/>
                <a:ext cx="363538" cy="217367"/>
              </a:xfrm>
              <a:prstGeom prst="rect">
                <a:avLst/>
              </a:prstGeom>
            </p:spPr>
            <p:txBody>
              <a:bodyPr wrap="square" lIns="0" tIns="9525" rIns="0" bIns="0">
                <a:spAutoFit/>
              </a:bodyPr>
              <a:lstStyle/>
              <a:p>
                <a:pPr marL="9525" marR="0" defTabSz="914400">
                  <a:spcBef>
                    <a:spcPts val="75"/>
                  </a:spcBef>
                  <a:buClrTx/>
                  <a:buSzTx/>
                  <a:buFontTx/>
                  <a:buNone/>
                  <a:defRPr/>
                </a:pPr>
                <a:r>
                  <a:rPr lang="en-US" sz="1350" spc="-8" dirty="0">
                    <a:latin typeface="Calibri" panose="020F0502020204030204"/>
                    <a:cs typeface="Calibri" panose="020F0502020204030204"/>
                  </a:rPr>
                  <a:t>data</a:t>
                </a:r>
                <a:endParaRPr kumimoji="0" lang="en-US" sz="1350" kern="1200" cap="none" spc="0" normalizeH="0" baseline="0" noProof="0" dirty="0">
                  <a:latin typeface="Calibri" panose="020F0502020204030204"/>
                  <a:ea typeface="+mn-ea"/>
                  <a:cs typeface="Calibri" panose="020F0502020204030204"/>
                </a:endParaRPr>
              </a:p>
            </p:txBody>
          </p:sp>
          <p:sp>
            <p:nvSpPr>
              <p:cNvPr id="24" name="object 24"/>
              <p:cNvSpPr txBox="1"/>
              <p:nvPr/>
            </p:nvSpPr>
            <p:spPr>
              <a:xfrm>
                <a:off x="5000625" y="4062413"/>
                <a:ext cx="323850" cy="217367"/>
              </a:xfrm>
              <a:prstGeom prst="rect">
                <a:avLst/>
              </a:prstGeom>
            </p:spPr>
            <p:txBody>
              <a:bodyPr wrap="square" lIns="0" tIns="9525" rIns="0" bIns="0">
                <a:spAutoFit/>
              </a:bodyPr>
              <a:lstStyle/>
              <a:p>
                <a:pPr marL="9525" marR="0" defTabSz="914400">
                  <a:spcBef>
                    <a:spcPts val="75"/>
                  </a:spcBef>
                  <a:buClrTx/>
                  <a:buSzTx/>
                  <a:buFontTx/>
                  <a:buNone/>
                  <a:defRPr/>
                </a:pPr>
                <a:r>
                  <a:rPr lang="en-US" sz="1350" spc="-8" dirty="0">
                    <a:latin typeface="Calibri" panose="020F0502020204030204"/>
                    <a:cs typeface="Calibri" panose="020F0502020204030204"/>
                  </a:rPr>
                  <a:t>data</a:t>
                </a:r>
                <a:endParaRPr kumimoji="0" lang="en-US" sz="1350" kern="1200" cap="none" spc="0" normalizeH="0" baseline="0" noProof="0" dirty="0">
                  <a:latin typeface="Calibri" panose="020F0502020204030204"/>
                  <a:ea typeface="+mn-ea"/>
                  <a:cs typeface="Calibri" panose="020F0502020204030204"/>
                </a:endParaRPr>
              </a:p>
            </p:txBody>
          </p:sp>
        </p:grpSp>
      </p:grpSp>
      <p:sp>
        <p:nvSpPr>
          <p:cNvPr id="28" name="Date Placeholder 27"/>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150BE947-E19B-48CD-AE56-962C603E0FCC}"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9" name="Footer Placeholder 28"/>
          <p:cNvSpPr txBox="1">
            <a:spLocks noGrp="1"/>
          </p:cNvSpPr>
          <p:nvPr>
            <p:ph type="ftr" sz="quarter" idx="11"/>
          </p:nvPr>
        </p:nvSpPr>
        <p:spPr>
          <a:xfrm>
            <a:off x="3124199" y="6356350"/>
            <a:ext cx="3645815"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2785" name="Slide Number Placeholder 29"/>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26</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31" name="Title 1"/>
          <p:cNvSpPr txBox="1"/>
          <p:nvPr/>
        </p:nvSpPr>
        <p:spPr>
          <a:xfrm>
            <a:off x="1371600" y="-39687"/>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Singly Linked list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F9D2190A-CDAB-4719-802F-9E5B50525BDB}"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752056"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27</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371600" y="-39687"/>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3200" b="1" i="0" u="none" strike="noStrike" kern="1200" cap="none" spc="-30" normalizeH="0" baseline="0" noProof="0" dirty="0">
                <a:ln>
                  <a:noFill/>
                </a:ln>
                <a:solidFill>
                  <a:schemeClr val="dk1"/>
                </a:solidFill>
                <a:effectLst/>
                <a:uLnTx/>
                <a:uFillTx/>
                <a:latin typeface="+mn-lt"/>
                <a:ea typeface="+mn-ea"/>
                <a:cs typeface="+mn-cs"/>
              </a:rPr>
              <a:t>Creating </a:t>
            </a:r>
            <a:r>
              <a:rPr lang="en-IN" sz="3200" b="1" spc="-11" dirty="0"/>
              <a:t>a node of linked list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457200" y="857250"/>
            <a:ext cx="8229600" cy="5429250"/>
          </a:xfrm>
        </p:spPr>
        <p:txBody>
          <a:bodyPr vert="horz" wrap="square" lIns="91440" tIns="45720" rIns="91440" bIns="45720" anchor="t" anchorCtr="0"/>
          <a:lstStyle/>
          <a:p>
            <a:pPr eaLnBrk="1" hangingPunct="1">
              <a:buNone/>
            </a:pPr>
            <a:r>
              <a:rPr lang="en-US" altLang="en-US" sz="2000" dirty="0">
                <a:solidFill>
                  <a:schemeClr val="tx2">
                    <a:lumMod val="60000"/>
                    <a:lumOff val="40000"/>
                  </a:schemeClr>
                </a:solidFill>
              </a:rPr>
              <a:t># Node class </a:t>
            </a:r>
            <a:r>
              <a:rPr lang="en-US" altLang="en-US" sz="2000" dirty="0">
                <a:solidFill>
                  <a:srgbClr val="FF0000"/>
                </a:solidFill>
              </a:rPr>
              <a:t>(Creating a node of linked list)</a:t>
            </a:r>
          </a:p>
          <a:p>
            <a:pPr eaLnBrk="1" hangingPunct="1">
              <a:buNone/>
            </a:pPr>
            <a:r>
              <a:rPr lang="en-US" altLang="en-US" sz="2000" dirty="0"/>
              <a:t>class Node:</a:t>
            </a:r>
          </a:p>
          <a:p>
            <a:pPr eaLnBrk="1" hangingPunct="1">
              <a:buNone/>
            </a:pPr>
            <a:r>
              <a:rPr lang="en-US" altLang="en-US" sz="2000" dirty="0"/>
              <a:t>      </a:t>
            </a:r>
            <a:r>
              <a:rPr lang="en-US" altLang="en-US" sz="2000" dirty="0">
                <a:solidFill>
                  <a:schemeClr val="tx2">
                    <a:lumMod val="60000"/>
                    <a:lumOff val="40000"/>
                  </a:schemeClr>
                </a:solidFill>
              </a:rPr>
              <a:t># Function to initialize the node object</a:t>
            </a:r>
          </a:p>
          <a:p>
            <a:pPr eaLnBrk="1" hangingPunct="1">
              <a:buNone/>
            </a:pPr>
            <a:r>
              <a:rPr lang="en-US" altLang="en-US" sz="2000" dirty="0"/>
              <a:t>    def __init__(self, data):</a:t>
            </a:r>
          </a:p>
          <a:p>
            <a:pPr eaLnBrk="1" hangingPunct="1">
              <a:buNone/>
            </a:pPr>
            <a:r>
              <a:rPr lang="en-US" altLang="en-US" sz="2000" dirty="0"/>
              <a:t>        self.data = data  </a:t>
            </a:r>
            <a:r>
              <a:rPr lang="en-US" altLang="en-US" sz="2000" dirty="0">
                <a:solidFill>
                  <a:schemeClr val="tx2">
                    <a:lumMod val="60000"/>
                    <a:lumOff val="40000"/>
                  </a:schemeClr>
                </a:solidFill>
              </a:rPr>
              <a:t># Assign data</a:t>
            </a:r>
          </a:p>
          <a:p>
            <a:pPr eaLnBrk="1" hangingPunct="1">
              <a:buNone/>
            </a:pPr>
            <a:r>
              <a:rPr lang="en-US" altLang="en-US" sz="2000" dirty="0"/>
              <a:t>        self.next = None  </a:t>
            </a:r>
            <a:r>
              <a:rPr lang="en-US" altLang="en-US" sz="2000" dirty="0">
                <a:solidFill>
                  <a:schemeClr val="tx2">
                    <a:lumMod val="60000"/>
                    <a:lumOff val="40000"/>
                  </a:schemeClr>
                </a:solidFill>
              </a:rPr>
              <a:t># Initialize next as null</a:t>
            </a:r>
          </a:p>
          <a:p>
            <a:pPr eaLnBrk="1" hangingPunct="1">
              <a:buNone/>
            </a:pPr>
            <a:r>
              <a:rPr lang="en-US" altLang="en-US" sz="1800" dirty="0"/>
              <a:t> </a:t>
            </a:r>
          </a:p>
          <a:p>
            <a:pPr eaLnBrk="1" hangingPunct="1">
              <a:buNone/>
            </a:pPr>
            <a:endParaRPr lang="en-US" altLang="en-US" sz="1800" dirty="0"/>
          </a:p>
          <a:p>
            <a:pPr eaLnBrk="1" hangingPunct="1">
              <a:buNone/>
            </a:pPr>
            <a:r>
              <a:rPr lang="en-US" altLang="en-US" sz="1800" b="1" dirty="0"/>
              <a:t>Node1=Node(25)</a:t>
            </a:r>
          </a:p>
          <a:p>
            <a:pPr eaLnBrk="1" hangingPunct="1">
              <a:buNone/>
            </a:pPr>
            <a:endParaRPr lang="en-US" altLang="en-US" sz="1800" b="1" dirty="0"/>
          </a:p>
          <a:p>
            <a:pPr eaLnBrk="1" hangingPunct="1">
              <a:buNone/>
            </a:pPr>
            <a:endParaRPr lang="en-US" altLang="en-US" sz="1800" b="1" dirty="0"/>
          </a:p>
          <a:p>
            <a:pPr eaLnBrk="1" hangingPunct="1">
              <a:buNone/>
            </a:pPr>
            <a:r>
              <a:rPr lang="en-US" altLang="en-US" b="1" dirty="0"/>
              <a:t>			Node1</a:t>
            </a:r>
          </a:p>
        </p:txBody>
      </p:sp>
      <p:graphicFrame>
        <p:nvGraphicFramePr>
          <p:cNvPr id="3" name="Table 3">
            <a:extLst>
              <a:ext uri="{FF2B5EF4-FFF2-40B4-BE49-F238E27FC236}">
                <a16:creationId xmlns="" xmlns:a16="http://schemas.microsoft.com/office/drawing/2014/main" id="{8CDF2CF7-A60D-537F-C8EA-58EAE5A15824}"/>
              </a:ext>
            </a:extLst>
          </p:cNvPr>
          <p:cNvGraphicFramePr>
            <a:graphicFrameLocks noGrp="1"/>
          </p:cNvGraphicFramePr>
          <p:nvPr>
            <p:extLst>
              <p:ext uri="{D42A27DB-BD31-4B8C-83A1-F6EECF244321}">
                <p14:modId xmlns="" xmlns:p14="http://schemas.microsoft.com/office/powerpoint/2010/main" val="2833620507"/>
              </p:ext>
            </p:extLst>
          </p:nvPr>
        </p:nvGraphicFramePr>
        <p:xfrm>
          <a:off x="5300092" y="4682452"/>
          <a:ext cx="2440260" cy="640080"/>
        </p:xfrm>
        <a:graphic>
          <a:graphicData uri="http://schemas.openxmlformats.org/drawingml/2006/table">
            <a:tbl>
              <a:tblPr firstRow="1" bandRow="1">
                <a:tableStyleId>{5C22544A-7EE6-4342-B048-85BDC9FD1C3A}</a:tableStyleId>
              </a:tblPr>
              <a:tblGrid>
                <a:gridCol w="1220130">
                  <a:extLst>
                    <a:ext uri="{9D8B030D-6E8A-4147-A177-3AD203B41FA5}">
                      <a16:colId xmlns="" xmlns:a16="http://schemas.microsoft.com/office/drawing/2014/main" val="3070640530"/>
                    </a:ext>
                  </a:extLst>
                </a:gridCol>
                <a:gridCol w="1220130">
                  <a:extLst>
                    <a:ext uri="{9D8B030D-6E8A-4147-A177-3AD203B41FA5}">
                      <a16:colId xmlns="" xmlns:a16="http://schemas.microsoft.com/office/drawing/2014/main" val="93827914"/>
                    </a:ext>
                  </a:extLst>
                </a:gridCol>
              </a:tblGrid>
              <a:tr h="216024">
                <a:tc>
                  <a:txBody>
                    <a:bodyPr/>
                    <a:lstStyle/>
                    <a:p>
                      <a:pPr algn="ctr"/>
                      <a:r>
                        <a:rPr lang="en-US" sz="3600" dirty="0"/>
                        <a:t>25</a:t>
                      </a:r>
                      <a:endParaRPr lang="en-IN" sz="3600" dirty="0"/>
                    </a:p>
                  </a:txBody>
                  <a:tcPr/>
                </a:tc>
                <a:tc>
                  <a:txBody>
                    <a:bodyPr/>
                    <a:lstStyle/>
                    <a:p>
                      <a:pPr algn="ctr"/>
                      <a:r>
                        <a:rPr lang="en-US" sz="3600" dirty="0"/>
                        <a:t>None</a:t>
                      </a:r>
                      <a:endParaRPr lang="en-IN" sz="3600" dirty="0"/>
                    </a:p>
                  </a:txBody>
                  <a:tcPr/>
                </a:tc>
                <a:extLst>
                  <a:ext uri="{0D108BD9-81ED-4DB2-BD59-A6C34878D82A}">
                    <a16:rowId xmlns="" xmlns:a16="http://schemas.microsoft.com/office/drawing/2014/main" val="4024630396"/>
                  </a:ext>
                </a:extLst>
              </a:tr>
            </a:tbl>
          </a:graphicData>
        </a:graphic>
      </p:graphicFrame>
      <p:sp>
        <p:nvSpPr>
          <p:cNvPr id="4" name="Arrow: Right 3">
            <a:extLst>
              <a:ext uri="{FF2B5EF4-FFF2-40B4-BE49-F238E27FC236}">
                <a16:creationId xmlns="" xmlns:a16="http://schemas.microsoft.com/office/drawing/2014/main" id="{7655FC51-3AEA-D808-02F9-5329210AE9FC}"/>
              </a:ext>
            </a:extLst>
          </p:cNvPr>
          <p:cNvSpPr/>
          <p:nvPr/>
        </p:nvSpPr>
        <p:spPr>
          <a:xfrm>
            <a:off x="3851920" y="479715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C21BBDBB-691D-4162-B5A5-CAD50D2E0386}"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680048"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28</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371600" y="-39687"/>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3200" b="1" i="0" u="none" strike="noStrike" kern="1200" cap="none" spc="-30" normalizeH="0" baseline="0" noProof="0" dirty="0">
                <a:ln>
                  <a:noFill/>
                </a:ln>
                <a:solidFill>
                  <a:schemeClr val="dk1"/>
                </a:solidFill>
                <a:effectLst/>
                <a:uLnTx/>
                <a:uFillTx/>
                <a:latin typeface="+mn-lt"/>
                <a:ea typeface="+mn-ea"/>
                <a:cs typeface="+mn-cs"/>
              </a:rPr>
              <a:t>Creating </a:t>
            </a:r>
            <a:r>
              <a:rPr lang="en-IN" sz="3200" b="1" spc="-11" dirty="0"/>
              <a:t>an empty linked list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457200" y="857250"/>
            <a:ext cx="8229600" cy="5429250"/>
          </a:xfrm>
        </p:spPr>
        <p:txBody>
          <a:bodyPr vert="horz" wrap="square" lIns="91440" tIns="45720" rIns="91440" bIns="45720" anchor="t" anchorCtr="0"/>
          <a:lstStyle/>
          <a:p>
            <a:pPr eaLnBrk="1" hangingPunct="1">
              <a:buNone/>
            </a:pPr>
            <a:r>
              <a:rPr lang="en-US" altLang="en-US" sz="2000" dirty="0">
                <a:solidFill>
                  <a:schemeClr val="tx2">
                    <a:lumMod val="60000"/>
                    <a:lumOff val="40000"/>
                  </a:schemeClr>
                </a:solidFill>
              </a:rPr>
              <a:t># Node class </a:t>
            </a:r>
            <a:r>
              <a:rPr lang="en-US" altLang="en-US" sz="2000" dirty="0">
                <a:solidFill>
                  <a:srgbClr val="FF0000"/>
                </a:solidFill>
              </a:rPr>
              <a:t>(Creating a node of linked list)</a:t>
            </a:r>
          </a:p>
          <a:p>
            <a:pPr eaLnBrk="1" hangingPunct="1">
              <a:buNone/>
            </a:pPr>
            <a:r>
              <a:rPr lang="en-US" altLang="en-US" sz="2000" dirty="0"/>
              <a:t>class Node:</a:t>
            </a:r>
          </a:p>
          <a:p>
            <a:pPr eaLnBrk="1" hangingPunct="1">
              <a:buNone/>
            </a:pPr>
            <a:r>
              <a:rPr lang="en-US" altLang="en-US" sz="2000" dirty="0"/>
              <a:t>     </a:t>
            </a:r>
            <a:r>
              <a:rPr lang="en-US" altLang="en-US" sz="2000" dirty="0">
                <a:solidFill>
                  <a:schemeClr val="tx2">
                    <a:lumMod val="60000"/>
                    <a:lumOff val="40000"/>
                  </a:schemeClr>
                </a:solidFill>
              </a:rPr>
              <a:t> # Function to initialize the node object</a:t>
            </a:r>
          </a:p>
          <a:p>
            <a:pPr eaLnBrk="1" hangingPunct="1">
              <a:buNone/>
            </a:pPr>
            <a:r>
              <a:rPr lang="en-US" altLang="en-US" sz="2000" dirty="0"/>
              <a:t>    def __init__(self, data):</a:t>
            </a:r>
          </a:p>
          <a:p>
            <a:pPr eaLnBrk="1" hangingPunct="1">
              <a:buNone/>
            </a:pPr>
            <a:r>
              <a:rPr lang="en-US" altLang="en-US" sz="2000" dirty="0"/>
              <a:t>        self.data = data  </a:t>
            </a:r>
            <a:r>
              <a:rPr lang="en-US" altLang="en-US" sz="2000" dirty="0">
                <a:solidFill>
                  <a:schemeClr val="tx2">
                    <a:lumMod val="60000"/>
                    <a:lumOff val="40000"/>
                  </a:schemeClr>
                </a:solidFill>
              </a:rPr>
              <a:t># Assign data</a:t>
            </a:r>
          </a:p>
          <a:p>
            <a:pPr eaLnBrk="1" hangingPunct="1">
              <a:buNone/>
            </a:pPr>
            <a:r>
              <a:rPr lang="en-US" altLang="en-US" sz="2000" dirty="0"/>
              <a:t>        self.next = None  </a:t>
            </a:r>
            <a:r>
              <a:rPr lang="en-US" altLang="en-US" sz="2000" dirty="0">
                <a:solidFill>
                  <a:schemeClr val="tx2">
                    <a:lumMod val="60000"/>
                    <a:lumOff val="40000"/>
                  </a:schemeClr>
                </a:solidFill>
              </a:rPr>
              <a:t># Initialize next as null</a:t>
            </a:r>
          </a:p>
          <a:p>
            <a:pPr eaLnBrk="1" hangingPunct="1">
              <a:buNone/>
            </a:pPr>
            <a:r>
              <a:rPr lang="en-US" altLang="en-US" sz="2000" dirty="0"/>
              <a:t>  </a:t>
            </a:r>
          </a:p>
          <a:p>
            <a:pPr eaLnBrk="1" hangingPunct="1">
              <a:buNone/>
            </a:pPr>
            <a:r>
              <a:rPr lang="en-US" altLang="en-US" sz="2000" dirty="0">
                <a:solidFill>
                  <a:schemeClr val="tx2">
                    <a:lumMod val="60000"/>
                    <a:lumOff val="40000"/>
                  </a:schemeClr>
                </a:solidFill>
              </a:rPr>
              <a:t># Linked List class </a:t>
            </a:r>
            <a:r>
              <a:rPr lang="en-US" altLang="en-US" sz="2000" dirty="0">
                <a:solidFill>
                  <a:srgbClr val="FF0000"/>
                </a:solidFill>
              </a:rPr>
              <a:t>(Linking the nodes of linked list)</a:t>
            </a:r>
          </a:p>
          <a:p>
            <a:pPr eaLnBrk="1" hangingPunct="1">
              <a:buNone/>
            </a:pPr>
            <a:r>
              <a:rPr lang="en-US" altLang="en-US" sz="2000" dirty="0"/>
              <a:t>class LinkedList:</a:t>
            </a:r>
          </a:p>
          <a:p>
            <a:pPr eaLnBrk="1" hangingPunct="1">
              <a:buNone/>
            </a:pPr>
            <a:r>
              <a:rPr lang="en-US" altLang="en-US" sz="2000" dirty="0"/>
              <a:t>       </a:t>
            </a:r>
            <a:r>
              <a:rPr lang="en-US" altLang="en-US" sz="2000" dirty="0">
                <a:solidFill>
                  <a:schemeClr val="tx2">
                    <a:lumMod val="60000"/>
                    <a:lumOff val="40000"/>
                  </a:schemeClr>
                </a:solidFill>
              </a:rPr>
              <a:t> # Function to initialize the Linked List object</a:t>
            </a:r>
          </a:p>
          <a:p>
            <a:pPr eaLnBrk="1" hangingPunct="1">
              <a:buNone/>
            </a:pPr>
            <a:r>
              <a:rPr lang="en-US" altLang="en-US" sz="2000" dirty="0"/>
              <a:t>    def __init__(self):</a:t>
            </a:r>
          </a:p>
          <a:p>
            <a:pPr eaLnBrk="1" hangingPunct="1">
              <a:buNone/>
            </a:pPr>
            <a:r>
              <a:rPr lang="en-US" altLang="en-US" sz="2000" dirty="0"/>
              <a:t>        self.head = None</a:t>
            </a:r>
          </a:p>
          <a:p>
            <a:pPr eaLnBrk="1" hangingPunct="1">
              <a:buNone/>
            </a:pPr>
            <a:endParaRPr lang="en-US" altLang="en-US" sz="2000" dirty="0"/>
          </a:p>
        </p:txBody>
      </p:sp>
    </p:spTree>
    <p:extLst>
      <p:ext uri="{BB962C8B-B14F-4D97-AF65-F5344CB8AC3E}">
        <p14:creationId xmlns="" xmlns:p14="http://schemas.microsoft.com/office/powerpoint/2010/main" val="3078814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DB719ECB-1026-4835-8243-59F4573C58D4}"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680048"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29</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371600" y="-39687"/>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3200" b="1" i="0" u="none" strike="noStrike" kern="1200" cap="none" spc="-30" normalizeH="0" baseline="0" noProof="0" dirty="0">
                <a:ln>
                  <a:noFill/>
                </a:ln>
                <a:solidFill>
                  <a:schemeClr val="dk1"/>
                </a:solidFill>
                <a:effectLst/>
                <a:uLnTx/>
                <a:uFillTx/>
                <a:latin typeface="+mn-lt"/>
                <a:ea typeface="+mn-ea"/>
                <a:cs typeface="+mn-cs"/>
              </a:rPr>
              <a:t>Creating </a:t>
            </a:r>
            <a:r>
              <a:rPr lang="en-IN" sz="3200" b="1" spc="-11" dirty="0"/>
              <a:t>a linked list with single node</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457200" y="857250"/>
            <a:ext cx="8229600" cy="5429250"/>
          </a:xfrm>
        </p:spPr>
        <p:txBody>
          <a:bodyPr vert="horz" wrap="square" lIns="91440" tIns="45720" rIns="91440" bIns="45720" anchor="t" anchorCtr="0"/>
          <a:lstStyle/>
          <a:p>
            <a:pPr eaLnBrk="1" hangingPunct="1">
              <a:buNone/>
            </a:pPr>
            <a:r>
              <a:rPr lang="en-US" altLang="en-US" sz="2000" dirty="0"/>
              <a:t>class Node:</a:t>
            </a:r>
          </a:p>
          <a:p>
            <a:pPr eaLnBrk="1" hangingPunct="1">
              <a:buNone/>
            </a:pPr>
            <a:r>
              <a:rPr lang="en-US" altLang="en-US" sz="2000" dirty="0"/>
              <a:t>        def __init__(self, data):</a:t>
            </a:r>
          </a:p>
          <a:p>
            <a:pPr eaLnBrk="1" hangingPunct="1">
              <a:buNone/>
            </a:pPr>
            <a:r>
              <a:rPr lang="en-US" altLang="en-US" sz="2000" dirty="0"/>
              <a:t>        self.data = data </a:t>
            </a:r>
          </a:p>
          <a:p>
            <a:pPr eaLnBrk="1" hangingPunct="1">
              <a:buNone/>
            </a:pPr>
            <a:r>
              <a:rPr lang="en-US" altLang="en-US" sz="2000" dirty="0"/>
              <a:t>        self.next = None </a:t>
            </a:r>
          </a:p>
          <a:p>
            <a:pPr eaLnBrk="1" hangingPunct="1">
              <a:buNone/>
            </a:pPr>
            <a:r>
              <a:rPr lang="en-US" altLang="en-US" sz="2000" dirty="0"/>
              <a:t>  </a:t>
            </a:r>
          </a:p>
          <a:p>
            <a:pPr eaLnBrk="1" hangingPunct="1">
              <a:buNone/>
            </a:pPr>
            <a:r>
              <a:rPr lang="en-US" altLang="en-US" sz="2000" dirty="0"/>
              <a:t>class LinkedList:</a:t>
            </a:r>
          </a:p>
          <a:p>
            <a:pPr eaLnBrk="1" hangingPunct="1">
              <a:buNone/>
            </a:pPr>
            <a:r>
              <a:rPr lang="en-US" altLang="en-US" sz="2000" dirty="0"/>
              <a:t>        def __init__(self):</a:t>
            </a:r>
          </a:p>
          <a:p>
            <a:pPr eaLnBrk="1" hangingPunct="1">
              <a:buNone/>
            </a:pPr>
            <a:r>
              <a:rPr lang="en-US" altLang="en-US" sz="2000" dirty="0"/>
              <a:t>        self.head = None</a:t>
            </a:r>
          </a:p>
          <a:p>
            <a:pPr eaLnBrk="1" hangingPunct="1">
              <a:buNone/>
            </a:pPr>
            <a:endParaRPr lang="en-US" altLang="en-US" sz="2000" dirty="0"/>
          </a:p>
          <a:p>
            <a:pPr eaLnBrk="1" hangingPunct="1">
              <a:buNone/>
            </a:pPr>
            <a:r>
              <a:rPr lang="en-US" altLang="en-US" sz="2000" dirty="0"/>
              <a:t>LL = LinkedList()</a:t>
            </a:r>
          </a:p>
          <a:p>
            <a:pPr eaLnBrk="1" hangingPunct="1">
              <a:buNone/>
            </a:pPr>
            <a:r>
              <a:rPr lang="en-US" altLang="en-US" sz="2000" dirty="0" err="1"/>
              <a:t>LL.head</a:t>
            </a:r>
            <a:r>
              <a:rPr lang="en-US" altLang="en-US" sz="2000" dirty="0"/>
              <a:t> = Node(3)</a:t>
            </a:r>
          </a:p>
          <a:p>
            <a:pPr eaLnBrk="1" hangingPunct="1">
              <a:buNone/>
            </a:pPr>
            <a:r>
              <a:rPr lang="en-US" altLang="en-US" sz="2000" dirty="0"/>
              <a:t>print(</a:t>
            </a:r>
            <a:r>
              <a:rPr lang="en-US" altLang="en-US" sz="2000" dirty="0" err="1"/>
              <a:t>LL.head.data</a:t>
            </a:r>
            <a:r>
              <a:rPr lang="en-US" altLang="en-US" sz="2000" dirty="0"/>
              <a:t>)</a:t>
            </a:r>
          </a:p>
        </p:txBody>
      </p:sp>
    </p:spTree>
    <p:extLst>
      <p:ext uri="{BB962C8B-B14F-4D97-AF65-F5344CB8AC3E}">
        <p14:creationId xmlns="" xmlns:p14="http://schemas.microsoft.com/office/powerpoint/2010/main" val="3723910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696200" cy="817563"/>
          </a:xfrm>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dirty="0">
                <a:ln>
                  <a:noFill/>
                </a:ln>
                <a:solidFill>
                  <a:schemeClr val="dk1"/>
                </a:solidFill>
                <a:effectLst/>
                <a:uLnTx/>
                <a:uFillTx/>
                <a:latin typeface="+mn-lt"/>
                <a:ea typeface="+mn-ea"/>
                <a:cs typeface="+mn-cs"/>
              </a:rPr>
              <a:t>Evaluation Scheme</a:t>
            </a:r>
            <a:endParaRPr kumimoji="0" lang="en-IN" sz="4400" b="0" i="0" u="none" strike="noStrike" kern="1200" cap="none" spc="0" normalizeH="0" baseline="0" noProof="0" dirty="0">
              <a:ln>
                <a:noFill/>
              </a:ln>
              <a:solidFill>
                <a:schemeClr val="dk1"/>
              </a:solidFill>
              <a:effectLst/>
              <a:uLnTx/>
              <a:uFillTx/>
              <a:latin typeface="+mn-lt"/>
              <a:ea typeface="+mn-ea"/>
              <a:cs typeface="+mn-cs"/>
            </a:endParaRP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A3C2D42A-7A55-4533-BCAA-E9E949AF904D}"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3124200" y="6356350"/>
            <a:ext cx="3680048"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7173"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3</a:t>
            </a:fld>
            <a:endParaRPr lang="en-US" altLang="en-US" sz="1200" dirty="0">
              <a:solidFill>
                <a:srgbClr val="898989"/>
              </a:solidFill>
              <a:ea typeface="Arial" panose="020B0604020202020204" pitchFamily="34" charset="0"/>
              <a:cs typeface="Arial" panose="020B0604020202020204" pitchFamily="34" charset="0"/>
            </a:endParaRPr>
          </a:p>
        </p:txBody>
      </p:sp>
      <p:pic>
        <p:nvPicPr>
          <p:cNvPr id="7174" name="Google Shape;91;p1" descr="E:\NIET\Project\xLogo11.png.pagespeed.ic.pydHLuCQEZ.png"/>
          <p:cNvPicPr preferRelativeResize="0">
            <a:picLocks noChangeAspect="1"/>
          </p:cNvPicPr>
          <p:nvPr/>
        </p:nvPicPr>
        <p:blipFill>
          <a:blip r:embed="rId2"/>
          <a:stretch>
            <a:fillRect/>
          </a:stretch>
        </p:blipFill>
        <p:spPr>
          <a:xfrm>
            <a:off x="0" y="0"/>
            <a:ext cx="1447800" cy="817563"/>
          </a:xfrm>
          <a:prstGeom prst="rect">
            <a:avLst/>
          </a:prstGeom>
          <a:noFill/>
          <a:ln w="9525">
            <a:noFill/>
          </a:ln>
        </p:spPr>
      </p:pic>
      <p:pic>
        <p:nvPicPr>
          <p:cNvPr id="3" name="Content Placeholder 2"/>
          <p:cNvPicPr>
            <a:picLocks noGrp="1" noChangeAspect="1"/>
          </p:cNvPicPr>
          <p:nvPr>
            <p:ph idx="1"/>
          </p:nvPr>
        </p:nvPicPr>
        <p:blipFill>
          <a:blip r:embed="rId3"/>
          <a:srcRect l="26909" t="18185" r="26405" b="10260"/>
          <a:stretch>
            <a:fillRect/>
          </a:stretch>
        </p:blipFill>
        <p:spPr>
          <a:xfrm>
            <a:off x="971550" y="857885"/>
            <a:ext cx="7838440" cy="5457825"/>
          </a:xfrm>
          <a:prstGeom prst="rect">
            <a:avLst/>
          </a:prstGeom>
        </p:spPr>
      </p:pic>
      <p:pic>
        <p:nvPicPr>
          <p:cNvPr id="6" name="Picture 5" descr="E:\Master Folder 2017-18\Approved Logo by BOG\NIET logo_.png"/>
          <p:cNvPicPr/>
          <p:nvPr/>
        </p:nvPicPr>
        <p:blipFill>
          <a:blip r:embed="rId4" cstate="print"/>
          <a:srcRect/>
          <a:stretch>
            <a:fillRect/>
          </a:stretch>
        </p:blipFill>
        <p:spPr bwMode="auto">
          <a:xfrm>
            <a:off x="83820" y="44450"/>
            <a:ext cx="1287780" cy="66738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2D421093-77E2-499C-8805-C4EED73D7A9C}"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824064" cy="313009"/>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30</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371600" y="-39687"/>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3200" b="1" i="0" u="none" strike="noStrike" kern="1200" cap="none" spc="-30" normalizeH="0" baseline="0" noProof="0" dirty="0">
                <a:ln>
                  <a:noFill/>
                </a:ln>
                <a:solidFill>
                  <a:schemeClr val="dk1"/>
                </a:solidFill>
                <a:effectLst/>
                <a:uLnTx/>
                <a:uFillTx/>
                <a:latin typeface="+mn-lt"/>
                <a:ea typeface="+mn-ea"/>
                <a:cs typeface="+mn-cs"/>
              </a:rPr>
              <a:t>Creation and Traversal of </a:t>
            </a:r>
            <a:r>
              <a:rPr kumimoji="0" lang="en-IN" sz="3200" b="1" i="0" u="none" strike="noStrike" kern="1200" cap="none" spc="-11" normalizeH="0" baseline="0" noProof="0" dirty="0">
                <a:ln>
                  <a:noFill/>
                </a:ln>
                <a:solidFill>
                  <a:schemeClr val="dk1"/>
                </a:solidFill>
                <a:effectLst/>
                <a:uLnTx/>
                <a:uFillTx/>
                <a:latin typeface="+mn-lt"/>
                <a:ea typeface="+mn-ea"/>
                <a:cs typeface="+mn-cs"/>
              </a:rPr>
              <a:t>single </a:t>
            </a:r>
            <a:r>
              <a:rPr lang="en-IN" sz="3200" b="1" spc="-11" dirty="0"/>
              <a:t>linked list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251520" y="856853"/>
            <a:ext cx="3998023" cy="5429250"/>
          </a:xfrm>
        </p:spPr>
        <p:txBody>
          <a:bodyPr vert="horz" wrap="square" lIns="91440" tIns="45720" rIns="91440" bIns="45720" anchor="t" anchorCtr="0"/>
          <a:lstStyle/>
          <a:p>
            <a:pPr eaLnBrk="1" hangingPunct="1">
              <a:buNone/>
            </a:pPr>
            <a:r>
              <a:rPr lang="en-US" altLang="en-US" sz="2000" dirty="0">
                <a:solidFill>
                  <a:schemeClr val="tx2">
                    <a:lumMod val="60000"/>
                    <a:lumOff val="40000"/>
                  </a:schemeClr>
                </a:solidFill>
              </a:rPr>
              <a:t># A single node of a singly linked list</a:t>
            </a:r>
          </a:p>
          <a:p>
            <a:pPr eaLnBrk="1" hangingPunct="1">
              <a:buNone/>
            </a:pPr>
            <a:r>
              <a:rPr lang="en-US" altLang="en-US" sz="2000" dirty="0"/>
              <a:t>class Node:</a:t>
            </a:r>
          </a:p>
          <a:p>
            <a:pPr eaLnBrk="1" hangingPunct="1">
              <a:buNone/>
            </a:pPr>
            <a:r>
              <a:rPr lang="en-US" altLang="en-US" sz="2000" dirty="0"/>
              <a:t>def __</a:t>
            </a:r>
            <a:r>
              <a:rPr lang="en-US" altLang="en-US" sz="2000" dirty="0" err="1"/>
              <a:t>init</a:t>
            </a:r>
            <a:r>
              <a:rPr lang="en-US" altLang="en-US" sz="2000" dirty="0"/>
              <a:t>__(self, data): </a:t>
            </a:r>
          </a:p>
          <a:p>
            <a:pPr eaLnBrk="1" hangingPunct="1">
              <a:buNone/>
            </a:pPr>
            <a:r>
              <a:rPr lang="en-US" altLang="en-US" sz="2000" dirty="0"/>
              <a:t>    </a:t>
            </a:r>
            <a:r>
              <a:rPr lang="en-US" altLang="en-US" sz="2000" dirty="0" err="1"/>
              <a:t>self.data</a:t>
            </a:r>
            <a:r>
              <a:rPr lang="en-US" altLang="en-US" sz="2000" dirty="0"/>
              <a:t> = data</a:t>
            </a:r>
          </a:p>
          <a:p>
            <a:pPr eaLnBrk="1" hangingPunct="1">
              <a:buNone/>
            </a:pPr>
            <a:r>
              <a:rPr lang="en-US" altLang="en-US" sz="2000" dirty="0"/>
              <a:t>    </a:t>
            </a:r>
            <a:r>
              <a:rPr lang="en-US" altLang="en-US" sz="2000" dirty="0" err="1"/>
              <a:t>self.next</a:t>
            </a:r>
            <a:r>
              <a:rPr lang="en-US" altLang="en-US" sz="2000" dirty="0"/>
              <a:t> = None</a:t>
            </a:r>
          </a:p>
          <a:p>
            <a:pPr eaLnBrk="1" hangingPunct="1">
              <a:buNone/>
            </a:pPr>
            <a:endParaRPr lang="en-US" altLang="en-US" sz="2000" dirty="0"/>
          </a:p>
          <a:p>
            <a:pPr eaLnBrk="1" hangingPunct="1">
              <a:buNone/>
            </a:pPr>
            <a:endParaRPr lang="en-US" altLang="en-US" sz="2000" dirty="0"/>
          </a:p>
          <a:p>
            <a:pPr eaLnBrk="1" hangingPunct="1">
              <a:buNone/>
            </a:pPr>
            <a:r>
              <a:rPr lang="en-US" altLang="en-US" sz="2000" dirty="0">
                <a:solidFill>
                  <a:schemeClr val="tx2">
                    <a:lumMod val="60000"/>
                    <a:lumOff val="40000"/>
                  </a:schemeClr>
                </a:solidFill>
              </a:rPr>
              <a:t># A Linked List class with a single head node</a:t>
            </a:r>
          </a:p>
          <a:p>
            <a:pPr eaLnBrk="1" hangingPunct="1">
              <a:buNone/>
            </a:pPr>
            <a:r>
              <a:rPr lang="en-US" altLang="en-US" sz="2000" dirty="0"/>
              <a:t>class LinkedList:</a:t>
            </a:r>
          </a:p>
          <a:p>
            <a:pPr eaLnBrk="1" hangingPunct="1">
              <a:buNone/>
            </a:pPr>
            <a:r>
              <a:rPr lang="en-US" altLang="en-US" sz="2000" dirty="0"/>
              <a:t>  def __</a:t>
            </a:r>
            <a:r>
              <a:rPr lang="en-US" altLang="en-US" sz="2000" dirty="0" err="1"/>
              <a:t>init</a:t>
            </a:r>
            <a:r>
              <a:rPr lang="en-US" altLang="en-US" sz="2000" dirty="0"/>
              <a:t>__(self):  </a:t>
            </a:r>
          </a:p>
          <a:p>
            <a:pPr eaLnBrk="1" hangingPunct="1">
              <a:buNone/>
            </a:pPr>
            <a:r>
              <a:rPr lang="en-US" altLang="en-US" sz="2000" dirty="0"/>
              <a:t>    </a:t>
            </a:r>
            <a:r>
              <a:rPr lang="en-US" altLang="en-US" sz="2000" dirty="0" err="1"/>
              <a:t>self.head</a:t>
            </a:r>
            <a:r>
              <a:rPr lang="en-US" altLang="en-US" sz="2000" dirty="0"/>
              <a:t> = None</a:t>
            </a:r>
          </a:p>
          <a:p>
            <a:pPr eaLnBrk="1" hangingPunct="1">
              <a:buNone/>
            </a:pPr>
            <a:r>
              <a:rPr lang="en-US" altLang="en-US" sz="2000" dirty="0"/>
              <a:t>  </a:t>
            </a:r>
          </a:p>
          <a:p>
            <a:pPr eaLnBrk="1" hangingPunct="1">
              <a:buNone/>
            </a:pPr>
            <a:endParaRPr lang="en-US" altLang="en-US" sz="2000" dirty="0"/>
          </a:p>
        </p:txBody>
      </p:sp>
      <p:sp>
        <p:nvSpPr>
          <p:cNvPr id="3" name="Content Placeholder 2">
            <a:extLst>
              <a:ext uri="{FF2B5EF4-FFF2-40B4-BE49-F238E27FC236}">
                <a16:creationId xmlns="" xmlns:a16="http://schemas.microsoft.com/office/drawing/2014/main" id="{11E6907B-20F1-5B81-A8D6-6F41B8F117E0}"/>
              </a:ext>
            </a:extLst>
          </p:cNvPr>
          <p:cNvSpPr txBox="1">
            <a:spLocks/>
          </p:cNvSpPr>
          <p:nvPr/>
        </p:nvSpPr>
        <p:spPr>
          <a:xfrm>
            <a:off x="4894457" y="856853"/>
            <a:ext cx="3998023"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solidFill>
                  <a:schemeClr val="tx2">
                    <a:lumMod val="60000"/>
                    <a:lumOff val="40000"/>
                  </a:schemeClr>
                </a:solidFill>
              </a:rPr>
              <a:t># insertion method for the linked list</a:t>
            </a:r>
          </a:p>
          <a:p>
            <a:pPr eaLnBrk="1" hangingPunct="1">
              <a:buNone/>
            </a:pPr>
            <a:r>
              <a:rPr lang="en-US" altLang="en-US" sz="2000" dirty="0"/>
              <a:t>  def insert(self, data):</a:t>
            </a:r>
          </a:p>
          <a:p>
            <a:pPr eaLnBrk="1" hangingPunct="1">
              <a:buNone/>
            </a:pPr>
            <a:r>
              <a:rPr lang="en-US" altLang="en-US" sz="2000" dirty="0"/>
              <a:t>    </a:t>
            </a:r>
            <a:r>
              <a:rPr lang="en-US" altLang="en-US" sz="2000" dirty="0" err="1"/>
              <a:t>newNode</a:t>
            </a:r>
            <a:r>
              <a:rPr lang="en-US" altLang="en-US" sz="2000" dirty="0"/>
              <a:t> = Node(data)</a:t>
            </a:r>
          </a:p>
          <a:p>
            <a:pPr eaLnBrk="1" hangingPunct="1">
              <a:buNone/>
            </a:pPr>
            <a:r>
              <a:rPr lang="en-US" altLang="en-US" sz="2000" dirty="0"/>
              <a:t>    if(</a:t>
            </a:r>
            <a:r>
              <a:rPr lang="en-US" altLang="en-US" sz="2000" dirty="0" err="1"/>
              <a:t>self.head</a:t>
            </a:r>
            <a:r>
              <a:rPr lang="en-US" altLang="en-US" sz="2000" dirty="0"/>
              <a:t>):</a:t>
            </a:r>
          </a:p>
          <a:p>
            <a:pPr eaLnBrk="1" hangingPunct="1">
              <a:buNone/>
            </a:pPr>
            <a:r>
              <a:rPr lang="en-US" altLang="en-US" sz="2000" dirty="0"/>
              <a:t>      current = </a:t>
            </a:r>
            <a:r>
              <a:rPr lang="en-US" altLang="en-US" sz="2000" dirty="0" err="1"/>
              <a:t>self.head</a:t>
            </a:r>
            <a:endParaRPr lang="en-US" altLang="en-US" sz="2000" dirty="0"/>
          </a:p>
          <a:p>
            <a:pPr eaLnBrk="1" hangingPunct="1">
              <a:buNone/>
            </a:pPr>
            <a:r>
              <a:rPr lang="en-US" altLang="en-US" sz="2000" dirty="0"/>
              <a:t>      while(</a:t>
            </a:r>
            <a:r>
              <a:rPr lang="en-US" altLang="en-US" sz="2000" dirty="0" err="1"/>
              <a:t>current.next</a:t>
            </a:r>
            <a:r>
              <a:rPr lang="en-US" altLang="en-US" sz="2000" dirty="0"/>
              <a:t>):</a:t>
            </a:r>
          </a:p>
          <a:p>
            <a:pPr eaLnBrk="1" hangingPunct="1">
              <a:buNone/>
            </a:pPr>
            <a:r>
              <a:rPr lang="en-US" altLang="en-US" sz="2000" dirty="0"/>
              <a:t>        current = </a:t>
            </a:r>
            <a:r>
              <a:rPr lang="en-US" altLang="en-US" sz="2000" dirty="0" err="1"/>
              <a:t>current.next</a:t>
            </a:r>
            <a:endParaRPr lang="en-US" altLang="en-US" sz="2000" dirty="0"/>
          </a:p>
          <a:p>
            <a:pPr eaLnBrk="1" hangingPunct="1">
              <a:buNone/>
            </a:pPr>
            <a:r>
              <a:rPr lang="en-US" altLang="en-US" sz="2000" dirty="0"/>
              <a:t>      </a:t>
            </a:r>
            <a:r>
              <a:rPr lang="en-US" altLang="en-US" sz="2000" dirty="0" err="1"/>
              <a:t>current.next</a:t>
            </a:r>
            <a:r>
              <a:rPr lang="en-US" altLang="en-US" sz="2000" dirty="0"/>
              <a:t> = </a:t>
            </a:r>
            <a:r>
              <a:rPr lang="en-US" altLang="en-US" sz="2000" dirty="0" err="1"/>
              <a:t>newNode</a:t>
            </a:r>
            <a:endParaRPr lang="en-US" altLang="en-US" sz="2000" dirty="0"/>
          </a:p>
          <a:p>
            <a:pPr eaLnBrk="1" hangingPunct="1">
              <a:buNone/>
            </a:pPr>
            <a:r>
              <a:rPr lang="en-US" altLang="en-US" sz="2000" dirty="0"/>
              <a:t>    else:</a:t>
            </a:r>
          </a:p>
          <a:p>
            <a:pPr eaLnBrk="1" hangingPunct="1">
              <a:buNone/>
            </a:pPr>
            <a:r>
              <a:rPr lang="en-US" altLang="en-US" sz="2000" dirty="0"/>
              <a:t>      </a:t>
            </a:r>
            <a:r>
              <a:rPr lang="en-US" altLang="en-US" sz="2000" dirty="0" err="1"/>
              <a:t>self.head</a:t>
            </a:r>
            <a:r>
              <a:rPr lang="en-US" altLang="en-US" sz="2000" dirty="0"/>
              <a:t> = </a:t>
            </a:r>
            <a:r>
              <a:rPr lang="en-US" altLang="en-US" sz="2000" dirty="0" err="1"/>
              <a:t>newNode</a:t>
            </a:r>
            <a:endParaRPr lang="en-US" altLang="en-US" sz="2000" dirty="0"/>
          </a:p>
        </p:txBody>
      </p:sp>
    </p:spTree>
    <p:extLst>
      <p:ext uri="{BB962C8B-B14F-4D97-AF65-F5344CB8AC3E}">
        <p14:creationId xmlns="" xmlns:p14="http://schemas.microsoft.com/office/powerpoint/2010/main" val="3364123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7AFD217F-D652-4937-959E-361BC59915B9}"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680048"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31</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371600" y="-39688"/>
            <a:ext cx="7772400" cy="827087"/>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3200" b="1" i="0" u="none" strike="noStrike" kern="1200" cap="none" spc="-30" normalizeH="0" baseline="0" noProof="0" dirty="0">
                <a:ln>
                  <a:noFill/>
                </a:ln>
                <a:solidFill>
                  <a:schemeClr val="dk1"/>
                </a:solidFill>
                <a:effectLst/>
                <a:uLnTx/>
                <a:uFillTx/>
                <a:latin typeface="+mn-lt"/>
                <a:ea typeface="+mn-ea"/>
                <a:cs typeface="+mn-cs"/>
              </a:rPr>
              <a:t>Creation and Traversal of </a:t>
            </a:r>
            <a:r>
              <a:rPr kumimoji="0" lang="en-IN" sz="3200" b="1" i="0" u="none" strike="noStrike" kern="1200" cap="none" spc="-11" normalizeH="0" baseline="0" noProof="0" dirty="0">
                <a:ln>
                  <a:noFill/>
                </a:ln>
                <a:solidFill>
                  <a:schemeClr val="dk1"/>
                </a:solidFill>
                <a:effectLst/>
                <a:uLnTx/>
                <a:uFillTx/>
                <a:latin typeface="+mn-lt"/>
                <a:ea typeface="+mn-ea"/>
                <a:cs typeface="+mn-cs"/>
              </a:rPr>
              <a:t>single </a:t>
            </a:r>
            <a:r>
              <a:rPr lang="en-IN" sz="3200" b="1" spc="-11" dirty="0"/>
              <a:t>linked list</a:t>
            </a:r>
          </a:p>
          <a:p>
            <a:pPr marL="0" marR="0" lvl="0" indent="0" algn="ctr" defTabSz="914400" rtl="0" eaLnBrk="0" fontAlgn="base" latinLnBrk="0" hangingPunct="0">
              <a:lnSpc>
                <a:spcPct val="100000"/>
              </a:lnSpc>
              <a:spcBef>
                <a:spcPct val="0"/>
              </a:spcBef>
              <a:spcAft>
                <a:spcPct val="0"/>
              </a:spcAft>
              <a:buClrTx/>
              <a:buSzTx/>
              <a:buFontTx/>
              <a:buNone/>
              <a:defRPr/>
            </a:pPr>
            <a:r>
              <a:rPr lang="en-IN" sz="3200" b="1" spc="-11" dirty="0"/>
              <a:t>(c</a:t>
            </a:r>
            <a:r>
              <a:rPr kumimoji="0" lang="en-IN" sz="3200" b="1" i="0" u="none" strike="noStrike" kern="1200" cap="none" spc="-11" normalizeH="0" baseline="0" noProof="0" dirty="0" err="1">
                <a:ln>
                  <a:noFill/>
                </a:ln>
                <a:solidFill>
                  <a:schemeClr val="dk1"/>
                </a:solidFill>
                <a:effectLst/>
                <a:uLnTx/>
                <a:uFillTx/>
                <a:latin typeface="+mn-lt"/>
                <a:ea typeface="+mn-ea"/>
                <a:cs typeface="+mn-cs"/>
              </a:rPr>
              <a:t>ontd</a:t>
            </a:r>
            <a:r>
              <a:rPr kumimoji="0" lang="en-IN" sz="3200" b="1" i="0" u="none" strike="noStrike" kern="1200" cap="none" spc="-11" normalizeH="0" baseline="0" noProof="0" dirty="0">
                <a:ln>
                  <a:noFill/>
                </a:ln>
                <a:solidFill>
                  <a:schemeClr val="dk1"/>
                </a:solidFill>
                <a:effectLst/>
                <a:uLnTx/>
                <a:uFillTx/>
                <a:latin typeface="+mn-lt"/>
                <a:ea typeface="+mn-ea"/>
                <a:cs typeface="+mn-cs"/>
              </a:rPr>
              <a: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457200" y="857250"/>
            <a:ext cx="8229600" cy="5429250"/>
          </a:xfrm>
        </p:spPr>
        <p:txBody>
          <a:bodyPr vert="horz" wrap="square" lIns="91440" tIns="45720" rIns="91440" bIns="45720" anchor="t" anchorCtr="0"/>
          <a:lstStyle/>
          <a:p>
            <a:pPr eaLnBrk="1" hangingPunct="1">
              <a:buNone/>
            </a:pPr>
            <a:r>
              <a:rPr lang="en-US" altLang="en-US" sz="2000" dirty="0">
                <a:solidFill>
                  <a:schemeClr val="tx2">
                    <a:lumMod val="60000"/>
                    <a:lumOff val="40000"/>
                  </a:schemeClr>
                </a:solidFill>
              </a:rPr>
              <a:t># print method for the linked list</a:t>
            </a:r>
          </a:p>
          <a:p>
            <a:pPr eaLnBrk="1" hangingPunct="1">
              <a:buNone/>
            </a:pPr>
            <a:r>
              <a:rPr lang="en-US" altLang="en-US" sz="2000" dirty="0"/>
              <a:t>  def </a:t>
            </a:r>
            <a:r>
              <a:rPr lang="en-US" altLang="en-US" sz="2000" dirty="0" err="1"/>
              <a:t>printLL</a:t>
            </a:r>
            <a:r>
              <a:rPr lang="en-US" altLang="en-US" sz="2000" dirty="0"/>
              <a:t>(self):</a:t>
            </a:r>
          </a:p>
          <a:p>
            <a:pPr eaLnBrk="1" hangingPunct="1">
              <a:buNone/>
            </a:pPr>
            <a:r>
              <a:rPr lang="en-US" altLang="en-US" sz="2000" dirty="0"/>
              <a:t>    current = </a:t>
            </a:r>
            <a:r>
              <a:rPr lang="en-US" altLang="en-US" sz="2000" dirty="0" err="1"/>
              <a:t>self.head</a:t>
            </a:r>
            <a:endParaRPr lang="en-US" altLang="en-US" sz="2000" dirty="0"/>
          </a:p>
          <a:p>
            <a:pPr eaLnBrk="1" hangingPunct="1">
              <a:buNone/>
            </a:pPr>
            <a:r>
              <a:rPr lang="en-US" altLang="en-US" sz="2000" dirty="0"/>
              <a:t>    while(current):</a:t>
            </a:r>
          </a:p>
          <a:p>
            <a:pPr eaLnBrk="1" hangingPunct="1">
              <a:buNone/>
            </a:pPr>
            <a:r>
              <a:rPr lang="en-US" altLang="en-US" sz="2000" dirty="0"/>
              <a:t>      print(</a:t>
            </a:r>
            <a:r>
              <a:rPr lang="en-US" altLang="en-US" sz="2000" dirty="0" err="1"/>
              <a:t>current.data</a:t>
            </a:r>
            <a:r>
              <a:rPr lang="en-US" altLang="en-US" sz="2000" dirty="0"/>
              <a:t>)</a:t>
            </a:r>
          </a:p>
          <a:p>
            <a:pPr eaLnBrk="1" hangingPunct="1">
              <a:buNone/>
            </a:pPr>
            <a:r>
              <a:rPr lang="en-US" altLang="en-US" sz="2000" dirty="0"/>
              <a:t>      current = </a:t>
            </a:r>
            <a:r>
              <a:rPr lang="en-US" altLang="en-US" sz="2000" dirty="0" err="1"/>
              <a:t>current.next</a:t>
            </a:r>
            <a:endParaRPr lang="en-US" altLang="en-US" sz="2000" dirty="0"/>
          </a:p>
          <a:p>
            <a:pPr eaLnBrk="1" hangingPunct="1">
              <a:buNone/>
            </a:pPr>
            <a:endParaRPr lang="en-US" altLang="en-US" sz="2000" dirty="0"/>
          </a:p>
          <a:p>
            <a:pPr eaLnBrk="1" hangingPunct="1">
              <a:buNone/>
            </a:pPr>
            <a:r>
              <a:rPr lang="en-US" altLang="en-US" sz="2000" dirty="0">
                <a:solidFill>
                  <a:schemeClr val="tx2">
                    <a:lumMod val="60000"/>
                    <a:lumOff val="40000"/>
                  </a:schemeClr>
                </a:solidFill>
              </a:rPr>
              <a:t># Singly Linked List with insertion and print methods</a:t>
            </a:r>
          </a:p>
          <a:p>
            <a:pPr eaLnBrk="1" hangingPunct="1">
              <a:buNone/>
            </a:pPr>
            <a:r>
              <a:rPr lang="en-US" altLang="en-US" sz="2000" dirty="0"/>
              <a:t>LL = LinkedList()</a:t>
            </a:r>
          </a:p>
          <a:p>
            <a:pPr eaLnBrk="1" hangingPunct="1">
              <a:buNone/>
            </a:pPr>
            <a:r>
              <a:rPr lang="en-US" altLang="en-US" sz="2000" dirty="0" err="1"/>
              <a:t>LL.insert</a:t>
            </a:r>
            <a:r>
              <a:rPr lang="en-US" altLang="en-US" sz="2000" dirty="0"/>
              <a:t>(3)</a:t>
            </a:r>
          </a:p>
          <a:p>
            <a:pPr eaLnBrk="1" hangingPunct="1">
              <a:buNone/>
            </a:pPr>
            <a:r>
              <a:rPr lang="en-US" altLang="en-US" sz="2000" dirty="0" err="1"/>
              <a:t>LL.insert</a:t>
            </a:r>
            <a:r>
              <a:rPr lang="en-US" altLang="en-US" sz="2000" dirty="0"/>
              <a:t>(4)</a:t>
            </a:r>
          </a:p>
          <a:p>
            <a:pPr eaLnBrk="1" hangingPunct="1">
              <a:buNone/>
            </a:pPr>
            <a:r>
              <a:rPr lang="en-US" altLang="en-US" sz="2000" dirty="0" err="1"/>
              <a:t>LL.insert</a:t>
            </a:r>
            <a:r>
              <a:rPr lang="en-US" altLang="en-US" sz="2000" dirty="0"/>
              <a:t>(5)</a:t>
            </a:r>
          </a:p>
          <a:p>
            <a:pPr eaLnBrk="1" hangingPunct="1">
              <a:buNone/>
            </a:pPr>
            <a:r>
              <a:rPr lang="en-US" altLang="en-US" sz="2000" dirty="0" err="1"/>
              <a:t>LL.printLL</a:t>
            </a:r>
            <a:r>
              <a:rPr lang="en-US" altLang="en-US" sz="2000" dirty="0"/>
              <a:t>()</a:t>
            </a:r>
          </a:p>
        </p:txBody>
      </p:sp>
    </p:spTree>
    <p:extLst>
      <p:ext uri="{BB962C8B-B14F-4D97-AF65-F5344CB8AC3E}">
        <p14:creationId xmlns="" xmlns:p14="http://schemas.microsoft.com/office/powerpoint/2010/main" val="2938583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533400" y="1143000"/>
            <a:ext cx="8229600" cy="4800600"/>
          </a:xfrm>
        </p:spPr>
        <p:txBody>
          <a:bodyPr vert="horz" wrap="square" lIns="91440" tIns="45720" rIns="91440" bIns="45720" anchor="t" anchorCtr="0"/>
          <a:lstStyle/>
          <a:p>
            <a:pPr algn="just" eaLnBrk="1" hangingPunct="1"/>
            <a:r>
              <a:rPr lang="en-US" altLang="en-US" sz="2200" dirty="0"/>
              <a:t>There are three possible positions where we can enter a new node in a linked list –</a:t>
            </a:r>
          </a:p>
          <a:p>
            <a:pPr lvl="1" algn="just" eaLnBrk="1" hangingPunct="1"/>
            <a:r>
              <a:rPr lang="en-US" altLang="en-US" sz="2200" b="1" dirty="0"/>
              <a:t>Insertion at beginning</a:t>
            </a:r>
          </a:p>
          <a:p>
            <a:pPr lvl="1" algn="just" eaLnBrk="1" hangingPunct="1"/>
            <a:r>
              <a:rPr lang="en-US" altLang="en-US" sz="2200" b="1" dirty="0"/>
              <a:t>Insertion at end</a:t>
            </a:r>
          </a:p>
          <a:p>
            <a:pPr lvl="1" algn="just" eaLnBrk="1" hangingPunct="1"/>
            <a:r>
              <a:rPr lang="en-US" altLang="en-US" sz="2200" b="1" dirty="0"/>
              <a:t>Insertion at given position</a:t>
            </a:r>
          </a:p>
          <a:p>
            <a:pPr algn="just" eaLnBrk="1" hangingPunct="1"/>
            <a:endParaRPr lang="en-US" altLang="en-US" sz="2200" dirty="0"/>
          </a:p>
          <a:p>
            <a:pPr algn="just" eaLnBrk="1" hangingPunct="1"/>
            <a:r>
              <a:rPr lang="en-US" altLang="en-US" sz="2200" dirty="0"/>
              <a:t>Adding a new node in linked list is a more than one step activity. </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E769038D-DE06-4B35-8AC1-E4B134FC5BE6}"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584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32</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Insertion in a Single Linked List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533400" y="1143000"/>
            <a:ext cx="8229600" cy="4800600"/>
          </a:xfrm>
        </p:spPr>
        <p:txBody>
          <a:bodyPr vert="horz" wrap="square" lIns="91440" tIns="45720" rIns="91440" bIns="45720" anchor="t" anchorCtr="0"/>
          <a:lstStyle/>
          <a:p>
            <a:pPr algn="just" eaLnBrk="1" hangingPunct="1"/>
            <a:r>
              <a:rPr lang="en-US" altLang="en-US" sz="2800" b="1" dirty="0"/>
              <a:t>Insertion at beginning</a:t>
            </a:r>
          </a:p>
          <a:p>
            <a:pPr marL="0" indent="0" algn="just" eaLnBrk="1" hangingPunct="1">
              <a:buNone/>
            </a:pPr>
            <a:endParaRPr lang="en-US" altLang="en-US" sz="2200" dirty="0"/>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3547FA3B-57CA-40AC-8C8D-76932DFD0F22}"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584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33</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800" b="1" i="0" u="none" strike="noStrike" kern="1200" cap="none" spc="0" normalizeH="0" baseline="0" noProof="0" dirty="0">
                <a:ln>
                  <a:noFill/>
                </a:ln>
                <a:solidFill>
                  <a:schemeClr val="dk1"/>
                </a:solidFill>
                <a:effectLst/>
                <a:uLnTx/>
                <a:uFillTx/>
                <a:latin typeface="+mn-lt"/>
                <a:ea typeface="+mn-ea"/>
                <a:cs typeface="+mn-cs"/>
              </a:rPr>
              <a:t>Insertion in a Single Linked List (at beginning)</a:t>
            </a:r>
          </a:p>
        </p:txBody>
      </p:sp>
      <p:grpSp>
        <p:nvGrpSpPr>
          <p:cNvPr id="9" name="Group 8">
            <a:extLst>
              <a:ext uri="{FF2B5EF4-FFF2-40B4-BE49-F238E27FC236}">
                <a16:creationId xmlns="" xmlns:a16="http://schemas.microsoft.com/office/drawing/2014/main" id="{BA98CFD0-DB51-510D-F63E-1EAFA0720253}"/>
              </a:ext>
            </a:extLst>
          </p:cNvPr>
          <p:cNvGrpSpPr/>
          <p:nvPr/>
        </p:nvGrpSpPr>
        <p:grpSpPr>
          <a:xfrm>
            <a:off x="680492" y="1628800"/>
            <a:ext cx="7783016" cy="3960441"/>
            <a:chOff x="650012" y="1767135"/>
            <a:chExt cx="7783016" cy="3960441"/>
          </a:xfrm>
        </p:grpSpPr>
        <p:pic>
          <p:nvPicPr>
            <p:cNvPr id="3" name="Picture 2">
              <a:extLst>
                <a:ext uri="{FF2B5EF4-FFF2-40B4-BE49-F238E27FC236}">
                  <a16:creationId xmlns="" xmlns:a16="http://schemas.microsoft.com/office/drawing/2014/main" id="{7287BA3A-5289-F0B3-1BF2-C74D19E61DCE}"/>
                </a:ext>
              </a:extLst>
            </p:cNvPr>
            <p:cNvPicPr>
              <a:picLocks noChangeAspect="1"/>
            </p:cNvPicPr>
            <p:nvPr/>
          </p:nvPicPr>
          <p:blipFill>
            <a:blip r:embed="rId2"/>
            <a:stretch>
              <a:fillRect/>
            </a:stretch>
          </p:blipFill>
          <p:spPr>
            <a:xfrm>
              <a:off x="650012" y="1767135"/>
              <a:ext cx="7783016" cy="3960441"/>
            </a:xfrm>
            <a:prstGeom prst="rect">
              <a:avLst/>
            </a:prstGeom>
          </p:spPr>
        </p:pic>
        <p:sp>
          <p:nvSpPr>
            <p:cNvPr id="6" name="Multiplication Sign 5">
              <a:extLst>
                <a:ext uri="{FF2B5EF4-FFF2-40B4-BE49-F238E27FC236}">
                  <a16:creationId xmlns="" xmlns:a16="http://schemas.microsoft.com/office/drawing/2014/main" id="{D0D0C53A-7FF4-95D5-33BD-B3355C397A6D}"/>
                </a:ext>
              </a:extLst>
            </p:cNvPr>
            <p:cNvSpPr/>
            <p:nvPr/>
          </p:nvSpPr>
          <p:spPr>
            <a:xfrm>
              <a:off x="7915736" y="3080008"/>
              <a:ext cx="432048" cy="421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spTree>
    <p:extLst>
      <p:ext uri="{BB962C8B-B14F-4D97-AF65-F5344CB8AC3E}">
        <p14:creationId xmlns="" xmlns:p14="http://schemas.microsoft.com/office/powerpoint/2010/main" val="1219703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5EC9ACAF-965E-411C-BFD3-8B43A25B6FF3}"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824064" cy="313009"/>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34</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371600" y="-39687"/>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lang="en-IN" sz="3200" b="1" spc="-30" dirty="0"/>
              <a:t>Insertion in</a:t>
            </a:r>
            <a:r>
              <a:rPr kumimoji="0" lang="en-IN" sz="3200" b="1" i="0" u="none" strike="noStrike" kern="1200" cap="none" spc="-30" normalizeH="0" baseline="0" noProof="0" dirty="0">
                <a:ln>
                  <a:noFill/>
                </a:ln>
                <a:solidFill>
                  <a:schemeClr val="dk1"/>
                </a:solidFill>
                <a:effectLst/>
                <a:uLnTx/>
                <a:uFillTx/>
                <a:latin typeface="+mn-lt"/>
                <a:ea typeface="+mn-ea"/>
                <a:cs typeface="+mn-cs"/>
              </a:rPr>
              <a:t> </a:t>
            </a:r>
            <a:r>
              <a:rPr kumimoji="0" lang="en-IN" sz="3200" b="1" i="0" u="none" strike="noStrike" kern="1200" cap="none" spc="-11" normalizeH="0" baseline="0" noProof="0" dirty="0">
                <a:ln>
                  <a:noFill/>
                </a:ln>
                <a:solidFill>
                  <a:schemeClr val="dk1"/>
                </a:solidFill>
                <a:effectLst/>
                <a:uLnTx/>
                <a:uFillTx/>
                <a:latin typeface="+mn-lt"/>
                <a:ea typeface="+mn-ea"/>
                <a:cs typeface="+mn-cs"/>
              </a:rPr>
              <a:t>single </a:t>
            </a:r>
            <a:r>
              <a:rPr lang="en-IN" sz="3200" b="1" spc="-11" dirty="0"/>
              <a:t>linked list (at beginning)</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429962" y="874984"/>
            <a:ext cx="3998023" cy="5429250"/>
          </a:xfrm>
        </p:spPr>
        <p:txBody>
          <a:bodyPr vert="horz" wrap="square" lIns="91440" tIns="45720" rIns="91440" bIns="45720" anchor="t" anchorCtr="0"/>
          <a:lstStyle/>
          <a:p>
            <a:pPr eaLnBrk="1" hangingPunct="1">
              <a:buNone/>
            </a:pPr>
            <a:r>
              <a:rPr lang="en-US" altLang="en-US" sz="2000" dirty="0">
                <a:solidFill>
                  <a:schemeClr val="tx2">
                    <a:lumMod val="60000"/>
                    <a:lumOff val="40000"/>
                  </a:schemeClr>
                </a:solidFill>
              </a:rPr>
              <a:t># A single node of a singly linked list</a:t>
            </a:r>
          </a:p>
          <a:p>
            <a:pPr eaLnBrk="1" hangingPunct="1">
              <a:buNone/>
            </a:pPr>
            <a:r>
              <a:rPr lang="en-US" altLang="en-US" sz="2000" dirty="0"/>
              <a:t>class Node:</a:t>
            </a:r>
          </a:p>
          <a:p>
            <a:pPr eaLnBrk="1" hangingPunct="1">
              <a:buNone/>
            </a:pPr>
            <a:r>
              <a:rPr lang="en-US" altLang="en-US" sz="2000" dirty="0"/>
              <a:t>def __</a:t>
            </a:r>
            <a:r>
              <a:rPr lang="en-US" altLang="en-US" sz="2000" dirty="0" err="1"/>
              <a:t>init</a:t>
            </a:r>
            <a:r>
              <a:rPr lang="en-US" altLang="en-US" sz="2000" dirty="0"/>
              <a:t>__(self, data): </a:t>
            </a:r>
          </a:p>
          <a:p>
            <a:pPr eaLnBrk="1" hangingPunct="1">
              <a:buNone/>
            </a:pPr>
            <a:r>
              <a:rPr lang="en-US" altLang="en-US" sz="2000" dirty="0"/>
              <a:t>    </a:t>
            </a:r>
            <a:r>
              <a:rPr lang="en-US" altLang="en-US" sz="2000" dirty="0" err="1"/>
              <a:t>self.data</a:t>
            </a:r>
            <a:r>
              <a:rPr lang="en-US" altLang="en-US" sz="2000" dirty="0"/>
              <a:t> = data</a:t>
            </a:r>
          </a:p>
          <a:p>
            <a:pPr eaLnBrk="1" hangingPunct="1">
              <a:buNone/>
            </a:pPr>
            <a:r>
              <a:rPr lang="en-US" altLang="en-US" sz="2000" dirty="0"/>
              <a:t>    </a:t>
            </a:r>
            <a:r>
              <a:rPr lang="en-US" altLang="en-US" sz="2000" dirty="0" err="1"/>
              <a:t>self.next</a:t>
            </a:r>
            <a:r>
              <a:rPr lang="en-US" altLang="en-US" sz="2000" dirty="0"/>
              <a:t> = None</a:t>
            </a:r>
          </a:p>
          <a:p>
            <a:pPr eaLnBrk="1" hangingPunct="1">
              <a:buNone/>
            </a:pPr>
            <a:endParaRPr lang="en-US" altLang="en-US" sz="2000" dirty="0"/>
          </a:p>
          <a:p>
            <a:pPr eaLnBrk="1" hangingPunct="1">
              <a:buNone/>
            </a:pPr>
            <a:endParaRPr lang="en-US" altLang="en-US" sz="2000" dirty="0"/>
          </a:p>
          <a:p>
            <a:pPr eaLnBrk="1" hangingPunct="1">
              <a:buNone/>
            </a:pPr>
            <a:r>
              <a:rPr lang="en-US" altLang="en-US" sz="2000" dirty="0">
                <a:solidFill>
                  <a:schemeClr val="tx2">
                    <a:lumMod val="60000"/>
                    <a:lumOff val="40000"/>
                  </a:schemeClr>
                </a:solidFill>
              </a:rPr>
              <a:t># A Linked List class with a single head node</a:t>
            </a:r>
          </a:p>
          <a:p>
            <a:pPr eaLnBrk="1" hangingPunct="1">
              <a:buNone/>
            </a:pPr>
            <a:r>
              <a:rPr lang="en-US" altLang="en-US" sz="2000" dirty="0"/>
              <a:t>class LinkedList:</a:t>
            </a:r>
          </a:p>
          <a:p>
            <a:pPr eaLnBrk="1" hangingPunct="1">
              <a:buNone/>
            </a:pPr>
            <a:r>
              <a:rPr lang="en-US" altLang="en-US" sz="2000" dirty="0"/>
              <a:t>  def __</a:t>
            </a:r>
            <a:r>
              <a:rPr lang="en-US" altLang="en-US" sz="2000" dirty="0" err="1"/>
              <a:t>init</a:t>
            </a:r>
            <a:r>
              <a:rPr lang="en-US" altLang="en-US" sz="2000" dirty="0"/>
              <a:t>__(self):  </a:t>
            </a:r>
          </a:p>
          <a:p>
            <a:pPr eaLnBrk="1" hangingPunct="1">
              <a:buNone/>
            </a:pPr>
            <a:r>
              <a:rPr lang="en-US" altLang="en-US" sz="2000" dirty="0"/>
              <a:t>    </a:t>
            </a:r>
            <a:r>
              <a:rPr lang="en-US" altLang="en-US" sz="2000" dirty="0" err="1"/>
              <a:t>self.head</a:t>
            </a:r>
            <a:r>
              <a:rPr lang="en-US" altLang="en-US" sz="2000" dirty="0"/>
              <a:t> = None</a:t>
            </a:r>
          </a:p>
          <a:p>
            <a:pPr eaLnBrk="1" hangingPunct="1">
              <a:buNone/>
            </a:pPr>
            <a:r>
              <a:rPr lang="en-US" altLang="en-US" sz="2000" dirty="0"/>
              <a:t>  </a:t>
            </a:r>
          </a:p>
          <a:p>
            <a:pPr eaLnBrk="1" hangingPunct="1">
              <a:buNone/>
            </a:pPr>
            <a:endParaRPr lang="en-US" altLang="en-US" sz="2000" dirty="0"/>
          </a:p>
        </p:txBody>
      </p:sp>
      <p:sp>
        <p:nvSpPr>
          <p:cNvPr id="3" name="Content Placeholder 2">
            <a:extLst>
              <a:ext uri="{FF2B5EF4-FFF2-40B4-BE49-F238E27FC236}">
                <a16:creationId xmlns="" xmlns:a16="http://schemas.microsoft.com/office/drawing/2014/main" id="{11E6907B-20F1-5B81-A8D6-6F41B8F117E0}"/>
              </a:ext>
            </a:extLst>
          </p:cNvPr>
          <p:cNvSpPr txBox="1">
            <a:spLocks/>
          </p:cNvSpPr>
          <p:nvPr/>
        </p:nvSpPr>
        <p:spPr>
          <a:xfrm>
            <a:off x="4571999" y="856853"/>
            <a:ext cx="4320481"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solidFill>
                  <a:schemeClr val="tx2">
                    <a:lumMod val="60000"/>
                    <a:lumOff val="40000"/>
                  </a:schemeClr>
                </a:solidFill>
              </a:rPr>
              <a:t># insertion method for the linked list at beginning</a:t>
            </a:r>
          </a:p>
          <a:p>
            <a:pPr eaLnBrk="1" hangingPunct="1">
              <a:buNone/>
            </a:pPr>
            <a:r>
              <a:rPr lang="en-US" altLang="en-US" sz="2000" dirty="0"/>
              <a:t>  </a:t>
            </a:r>
          </a:p>
          <a:p>
            <a:pPr eaLnBrk="1" hangingPunct="1">
              <a:buNone/>
            </a:pPr>
            <a:r>
              <a:rPr lang="en-US" altLang="en-US" sz="2000" dirty="0"/>
              <a:t>def </a:t>
            </a:r>
            <a:r>
              <a:rPr lang="en-US" altLang="en-US" sz="2000" dirty="0" err="1"/>
              <a:t>insert_beg</a:t>
            </a:r>
            <a:r>
              <a:rPr lang="en-US" altLang="en-US" sz="2000" dirty="0"/>
              <a:t>(self, data):</a:t>
            </a:r>
          </a:p>
          <a:p>
            <a:pPr eaLnBrk="1" hangingPunct="1">
              <a:buNone/>
            </a:pPr>
            <a:r>
              <a:rPr lang="en-US" altLang="en-US" sz="2000" dirty="0"/>
              <a:t>    </a:t>
            </a:r>
            <a:r>
              <a:rPr lang="en-US" altLang="en-US" sz="2000" dirty="0" err="1"/>
              <a:t>newNode</a:t>
            </a:r>
            <a:r>
              <a:rPr lang="en-US" altLang="en-US" sz="2000" dirty="0"/>
              <a:t> = Node(data)</a:t>
            </a:r>
          </a:p>
          <a:p>
            <a:pPr eaLnBrk="1" hangingPunct="1">
              <a:buNone/>
            </a:pPr>
            <a:r>
              <a:rPr lang="en-US" altLang="en-US" sz="2000" dirty="0"/>
              <a:t>    if(</a:t>
            </a:r>
            <a:r>
              <a:rPr lang="en-US" altLang="en-US" sz="2000" dirty="0" err="1"/>
              <a:t>self.head</a:t>
            </a:r>
            <a:r>
              <a:rPr lang="en-US" altLang="en-US" sz="2000" dirty="0"/>
              <a:t>):</a:t>
            </a:r>
          </a:p>
          <a:p>
            <a:pPr eaLnBrk="1" hangingPunct="1">
              <a:buNone/>
            </a:pPr>
            <a:r>
              <a:rPr lang="en-US" altLang="en-US" sz="2000" dirty="0"/>
              <a:t>      </a:t>
            </a:r>
            <a:r>
              <a:rPr lang="en-US" altLang="en-US" sz="2000" dirty="0" err="1"/>
              <a:t>newNode.next</a:t>
            </a:r>
            <a:r>
              <a:rPr lang="en-US" altLang="en-US" sz="2000" dirty="0"/>
              <a:t>=</a:t>
            </a:r>
            <a:r>
              <a:rPr lang="en-US" altLang="en-US" sz="2000" dirty="0" err="1"/>
              <a:t>self.head</a:t>
            </a:r>
            <a:endParaRPr lang="en-US" altLang="en-US" sz="2000" dirty="0"/>
          </a:p>
          <a:p>
            <a:pPr eaLnBrk="1" hangingPunct="1">
              <a:buNone/>
            </a:pPr>
            <a:r>
              <a:rPr lang="en-US" altLang="en-US" sz="2000" dirty="0"/>
              <a:t>      </a:t>
            </a:r>
            <a:r>
              <a:rPr lang="en-US" altLang="en-US" sz="2000" dirty="0" err="1"/>
              <a:t>self.head</a:t>
            </a:r>
            <a:r>
              <a:rPr lang="en-US" altLang="en-US" sz="2000" dirty="0"/>
              <a:t>=</a:t>
            </a:r>
            <a:r>
              <a:rPr lang="en-US" altLang="en-US" sz="2000" dirty="0" err="1"/>
              <a:t>newNode</a:t>
            </a:r>
            <a:endParaRPr lang="en-US" altLang="en-US" sz="2000" dirty="0"/>
          </a:p>
          <a:p>
            <a:pPr eaLnBrk="1" hangingPunct="1">
              <a:buNone/>
            </a:pPr>
            <a:r>
              <a:rPr lang="en-US" altLang="en-US" sz="2000" dirty="0"/>
              <a:t>    else:</a:t>
            </a:r>
          </a:p>
          <a:p>
            <a:pPr eaLnBrk="1" hangingPunct="1">
              <a:buNone/>
            </a:pPr>
            <a:r>
              <a:rPr lang="en-US" altLang="en-US" sz="2000" dirty="0"/>
              <a:t>      </a:t>
            </a:r>
            <a:r>
              <a:rPr lang="en-US" altLang="en-US" sz="2000" dirty="0" err="1"/>
              <a:t>self.head</a:t>
            </a:r>
            <a:r>
              <a:rPr lang="en-US" altLang="en-US" sz="2000" dirty="0"/>
              <a:t> = </a:t>
            </a:r>
            <a:r>
              <a:rPr lang="en-US" altLang="en-US" sz="2000" dirty="0" err="1"/>
              <a:t>newNode</a:t>
            </a:r>
            <a:endParaRPr lang="en-US" altLang="en-US" sz="2000" dirty="0"/>
          </a:p>
        </p:txBody>
      </p:sp>
    </p:spTree>
    <p:extLst>
      <p:ext uri="{BB962C8B-B14F-4D97-AF65-F5344CB8AC3E}">
        <p14:creationId xmlns="" xmlns:p14="http://schemas.microsoft.com/office/powerpoint/2010/main" val="1669733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84004F1E-C4D0-4B2D-A91C-9B92FD808340}"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680048"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35</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371600" y="-39688"/>
            <a:ext cx="7772400" cy="827087"/>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lang="en-IN" sz="3200" b="1" spc="-30" dirty="0"/>
              <a:t>Insertion in</a:t>
            </a:r>
            <a:r>
              <a:rPr kumimoji="0" lang="en-IN" sz="3200" b="1" i="0" u="none" strike="noStrike" kern="1200" cap="none" spc="-30" normalizeH="0" baseline="0" noProof="0" dirty="0">
                <a:ln>
                  <a:noFill/>
                </a:ln>
                <a:solidFill>
                  <a:schemeClr val="dk1"/>
                </a:solidFill>
                <a:effectLst/>
                <a:uLnTx/>
                <a:uFillTx/>
                <a:latin typeface="+mn-lt"/>
                <a:ea typeface="+mn-ea"/>
                <a:cs typeface="+mn-cs"/>
              </a:rPr>
              <a:t> </a:t>
            </a:r>
            <a:r>
              <a:rPr kumimoji="0" lang="en-IN" sz="3200" b="1" i="0" u="none" strike="noStrike" kern="1200" cap="none" spc="-11" normalizeH="0" baseline="0" noProof="0" dirty="0">
                <a:ln>
                  <a:noFill/>
                </a:ln>
                <a:solidFill>
                  <a:schemeClr val="dk1"/>
                </a:solidFill>
                <a:effectLst/>
                <a:uLnTx/>
                <a:uFillTx/>
                <a:latin typeface="+mn-lt"/>
                <a:ea typeface="+mn-ea"/>
                <a:cs typeface="+mn-cs"/>
              </a:rPr>
              <a:t>single </a:t>
            </a:r>
            <a:r>
              <a:rPr lang="en-IN" sz="3200" b="1" spc="-11" dirty="0"/>
              <a:t>linked list (at beginning)</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lang="en-IN" sz="3200" b="1" spc="-11" dirty="0"/>
              <a:t>(c</a:t>
            </a:r>
            <a:r>
              <a:rPr kumimoji="0" lang="en-IN" sz="3200" b="1" i="0" u="none" strike="noStrike" kern="1200" cap="none" spc="-11" normalizeH="0" baseline="0" noProof="0" dirty="0" err="1">
                <a:ln>
                  <a:noFill/>
                </a:ln>
                <a:solidFill>
                  <a:schemeClr val="dk1"/>
                </a:solidFill>
                <a:effectLst/>
                <a:uLnTx/>
                <a:uFillTx/>
                <a:latin typeface="+mn-lt"/>
                <a:ea typeface="+mn-ea"/>
                <a:cs typeface="+mn-cs"/>
              </a:rPr>
              <a:t>ontd</a:t>
            </a:r>
            <a:r>
              <a:rPr kumimoji="0" lang="en-IN" sz="3200" b="1" i="0" u="none" strike="noStrike" kern="1200" cap="none" spc="-11" normalizeH="0" baseline="0" noProof="0" dirty="0">
                <a:ln>
                  <a:noFill/>
                </a:ln>
                <a:solidFill>
                  <a:schemeClr val="dk1"/>
                </a:solidFill>
                <a:effectLst/>
                <a:uLnTx/>
                <a:uFillTx/>
                <a:latin typeface="+mn-lt"/>
                <a:ea typeface="+mn-ea"/>
                <a:cs typeface="+mn-cs"/>
              </a:rPr>
              <a: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971600" y="802039"/>
            <a:ext cx="5698976" cy="5581671"/>
          </a:xfrm>
        </p:spPr>
        <p:txBody>
          <a:bodyPr vert="horz" wrap="square" lIns="91440" tIns="45720" rIns="91440" bIns="45720" anchor="t" anchorCtr="0"/>
          <a:lstStyle/>
          <a:p>
            <a:pPr eaLnBrk="1" hangingPunct="1">
              <a:buNone/>
            </a:pPr>
            <a:r>
              <a:rPr lang="en-US" altLang="en-US" sz="1800" dirty="0">
                <a:solidFill>
                  <a:schemeClr val="tx2">
                    <a:lumMod val="60000"/>
                    <a:lumOff val="40000"/>
                  </a:schemeClr>
                </a:solidFill>
              </a:rPr>
              <a:t># print method for the linked list</a:t>
            </a:r>
          </a:p>
          <a:p>
            <a:pPr eaLnBrk="1" hangingPunct="1">
              <a:buNone/>
            </a:pPr>
            <a:r>
              <a:rPr lang="en-US" altLang="en-US" sz="1800" dirty="0"/>
              <a:t>  def </a:t>
            </a:r>
            <a:r>
              <a:rPr lang="en-US" altLang="en-US" sz="1800" dirty="0" err="1"/>
              <a:t>printLL</a:t>
            </a:r>
            <a:r>
              <a:rPr lang="en-US" altLang="en-US" sz="1800" dirty="0"/>
              <a:t>(self):</a:t>
            </a:r>
          </a:p>
          <a:p>
            <a:pPr eaLnBrk="1" hangingPunct="1">
              <a:buNone/>
            </a:pPr>
            <a:r>
              <a:rPr lang="en-US" altLang="en-US" sz="1800" dirty="0"/>
              <a:t>    current = </a:t>
            </a:r>
            <a:r>
              <a:rPr lang="en-US" altLang="en-US" sz="1800" dirty="0" err="1"/>
              <a:t>self.head</a:t>
            </a:r>
            <a:endParaRPr lang="en-US" altLang="en-US" sz="1800" dirty="0"/>
          </a:p>
          <a:p>
            <a:pPr eaLnBrk="1" hangingPunct="1">
              <a:buNone/>
            </a:pPr>
            <a:r>
              <a:rPr lang="en-US" altLang="en-US" sz="1800" dirty="0"/>
              <a:t>    if(current!=None):</a:t>
            </a:r>
          </a:p>
          <a:p>
            <a:pPr eaLnBrk="1" hangingPunct="1">
              <a:buNone/>
            </a:pPr>
            <a:r>
              <a:rPr lang="en-US" altLang="en-US" sz="1800" dirty="0"/>
              <a:t>        print("The List </a:t>
            </a:r>
            <a:r>
              <a:rPr lang="en-US" altLang="en-US" sz="1800" dirty="0" err="1"/>
              <a:t>Contains:",end</a:t>
            </a:r>
            <a:r>
              <a:rPr lang="en-US" altLang="en-US" sz="1800" dirty="0"/>
              <a:t>="\n")</a:t>
            </a:r>
          </a:p>
          <a:p>
            <a:pPr eaLnBrk="1" hangingPunct="1">
              <a:buNone/>
            </a:pPr>
            <a:r>
              <a:rPr lang="en-US" altLang="en-US" sz="1800" dirty="0"/>
              <a:t>        while(current):</a:t>
            </a:r>
          </a:p>
          <a:p>
            <a:pPr eaLnBrk="1" hangingPunct="1">
              <a:buNone/>
            </a:pPr>
            <a:r>
              <a:rPr lang="en-US" altLang="en-US" sz="1800" dirty="0"/>
              <a:t>            print(</a:t>
            </a:r>
            <a:r>
              <a:rPr lang="en-US" altLang="en-US" sz="1800" dirty="0" err="1"/>
              <a:t>current.data</a:t>
            </a:r>
            <a:r>
              <a:rPr lang="en-US" altLang="en-US" sz="1800" dirty="0"/>
              <a:t>)</a:t>
            </a:r>
          </a:p>
          <a:p>
            <a:pPr eaLnBrk="1" hangingPunct="1">
              <a:buNone/>
            </a:pPr>
            <a:r>
              <a:rPr lang="en-US" altLang="en-US" sz="1800" dirty="0"/>
              <a:t>            current = </a:t>
            </a:r>
            <a:r>
              <a:rPr lang="en-US" altLang="en-US" sz="1800" dirty="0" err="1"/>
              <a:t>current.next</a:t>
            </a:r>
            <a:endParaRPr lang="en-US" altLang="en-US" sz="1800" dirty="0"/>
          </a:p>
          <a:p>
            <a:pPr eaLnBrk="1" hangingPunct="1">
              <a:buNone/>
            </a:pPr>
            <a:r>
              <a:rPr lang="en-US" altLang="en-US" sz="1800" dirty="0"/>
              <a:t>    else:</a:t>
            </a:r>
          </a:p>
          <a:p>
            <a:pPr eaLnBrk="1" hangingPunct="1">
              <a:buNone/>
            </a:pPr>
            <a:r>
              <a:rPr lang="en-US" altLang="en-US" sz="1800" dirty="0"/>
              <a:t>        print("List is Empty.")</a:t>
            </a:r>
          </a:p>
          <a:p>
            <a:pPr eaLnBrk="1" hangingPunct="1">
              <a:buNone/>
            </a:pPr>
            <a:endParaRPr lang="en-US" altLang="en-US" sz="1800" dirty="0"/>
          </a:p>
          <a:p>
            <a:pPr eaLnBrk="1" hangingPunct="1">
              <a:buNone/>
            </a:pPr>
            <a:r>
              <a:rPr lang="en-US" altLang="en-US" sz="1800" dirty="0">
                <a:solidFill>
                  <a:schemeClr val="tx2">
                    <a:lumMod val="60000"/>
                    <a:lumOff val="40000"/>
                  </a:schemeClr>
                </a:solidFill>
              </a:rPr>
              <a:t># Singly Linked List with insertion and print methods</a:t>
            </a:r>
          </a:p>
          <a:p>
            <a:pPr eaLnBrk="1" hangingPunct="1">
              <a:buNone/>
            </a:pPr>
            <a:r>
              <a:rPr lang="en-US" altLang="en-US" sz="1800" dirty="0"/>
              <a:t>LL = LinkedList()</a:t>
            </a:r>
          </a:p>
          <a:p>
            <a:pPr eaLnBrk="1" hangingPunct="1">
              <a:buNone/>
            </a:pPr>
            <a:r>
              <a:rPr lang="en-US" altLang="en-US" sz="1800" dirty="0" err="1"/>
              <a:t>LL.insert_beg</a:t>
            </a:r>
            <a:r>
              <a:rPr lang="en-US" altLang="en-US" sz="1800" dirty="0"/>
              <a:t>(3)</a:t>
            </a:r>
          </a:p>
          <a:p>
            <a:pPr eaLnBrk="1" hangingPunct="1">
              <a:buNone/>
            </a:pPr>
            <a:r>
              <a:rPr lang="en-US" altLang="en-US" sz="1800" dirty="0" err="1"/>
              <a:t>LL.insert_beg</a:t>
            </a:r>
            <a:r>
              <a:rPr lang="en-US" altLang="en-US" sz="1800" dirty="0"/>
              <a:t>(4)</a:t>
            </a:r>
          </a:p>
          <a:p>
            <a:pPr eaLnBrk="1" hangingPunct="1">
              <a:buNone/>
            </a:pPr>
            <a:r>
              <a:rPr lang="en-US" altLang="en-US" sz="1800" dirty="0" err="1"/>
              <a:t>LL.insert_beg</a:t>
            </a:r>
            <a:r>
              <a:rPr lang="en-US" altLang="en-US" sz="1800" dirty="0"/>
              <a:t>(5)</a:t>
            </a:r>
          </a:p>
          <a:p>
            <a:pPr eaLnBrk="1" hangingPunct="1">
              <a:buNone/>
            </a:pPr>
            <a:r>
              <a:rPr lang="en-US" altLang="en-US" sz="1800" dirty="0" err="1"/>
              <a:t>LL.printLL</a:t>
            </a:r>
            <a:r>
              <a:rPr lang="en-US" altLang="en-US" sz="1800" dirty="0"/>
              <a:t>()</a:t>
            </a:r>
          </a:p>
        </p:txBody>
      </p:sp>
    </p:spTree>
    <p:extLst>
      <p:ext uri="{BB962C8B-B14F-4D97-AF65-F5344CB8AC3E}">
        <p14:creationId xmlns="" xmlns:p14="http://schemas.microsoft.com/office/powerpoint/2010/main" val="329940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533400" y="1143000"/>
            <a:ext cx="8229600" cy="4800600"/>
          </a:xfrm>
        </p:spPr>
        <p:txBody>
          <a:bodyPr vert="horz" wrap="square" lIns="91440" tIns="45720" rIns="91440" bIns="45720" anchor="t" anchorCtr="0"/>
          <a:lstStyle/>
          <a:p>
            <a:pPr algn="just" eaLnBrk="1" hangingPunct="1"/>
            <a:r>
              <a:rPr lang="en-US" altLang="en-US" sz="2800" b="1" dirty="0"/>
              <a:t>Insertion at end</a:t>
            </a:r>
          </a:p>
          <a:p>
            <a:pPr marL="0" indent="0" algn="just" eaLnBrk="1" hangingPunct="1">
              <a:buNone/>
            </a:pPr>
            <a:endParaRPr lang="en-US" altLang="en-US" sz="2200" dirty="0"/>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FF749E4D-0AC4-4E9A-8477-B682CDE608B4}"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584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36</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Insertion in a Single Linked List (at end)</a:t>
            </a:r>
          </a:p>
        </p:txBody>
      </p:sp>
      <p:grpSp>
        <p:nvGrpSpPr>
          <p:cNvPr id="13" name="Group 12">
            <a:extLst>
              <a:ext uri="{FF2B5EF4-FFF2-40B4-BE49-F238E27FC236}">
                <a16:creationId xmlns="" xmlns:a16="http://schemas.microsoft.com/office/drawing/2014/main" id="{E335146B-1A64-DC36-064C-354F2F108DBE}"/>
              </a:ext>
            </a:extLst>
          </p:cNvPr>
          <p:cNvGrpSpPr/>
          <p:nvPr/>
        </p:nvGrpSpPr>
        <p:grpSpPr>
          <a:xfrm>
            <a:off x="1009650" y="1772816"/>
            <a:ext cx="7677150" cy="4057650"/>
            <a:chOff x="1009650" y="1988840"/>
            <a:chExt cx="7677150" cy="4057650"/>
          </a:xfrm>
        </p:grpSpPr>
        <p:pic>
          <p:nvPicPr>
            <p:cNvPr id="2" name="Picture 1">
              <a:extLst>
                <a:ext uri="{FF2B5EF4-FFF2-40B4-BE49-F238E27FC236}">
                  <a16:creationId xmlns="" xmlns:a16="http://schemas.microsoft.com/office/drawing/2014/main" id="{A4C8AE9A-E5E9-6A5C-86CB-6011CAFB0699}"/>
                </a:ext>
              </a:extLst>
            </p:cNvPr>
            <p:cNvPicPr>
              <a:picLocks noChangeAspect="1"/>
            </p:cNvPicPr>
            <p:nvPr/>
          </p:nvPicPr>
          <p:blipFill>
            <a:blip r:embed="rId2"/>
            <a:stretch>
              <a:fillRect/>
            </a:stretch>
          </p:blipFill>
          <p:spPr>
            <a:xfrm>
              <a:off x="1009650" y="1988840"/>
              <a:ext cx="7677150" cy="4057650"/>
            </a:xfrm>
            <a:prstGeom prst="rect">
              <a:avLst/>
            </a:prstGeom>
          </p:spPr>
        </p:pic>
        <p:sp>
          <p:nvSpPr>
            <p:cNvPr id="8" name="TextBox 7">
              <a:extLst>
                <a:ext uri="{FF2B5EF4-FFF2-40B4-BE49-F238E27FC236}">
                  <a16:creationId xmlns="" xmlns:a16="http://schemas.microsoft.com/office/drawing/2014/main" id="{017191DF-6C8E-68C6-9837-0466F2F070C2}"/>
                </a:ext>
              </a:extLst>
            </p:cNvPr>
            <p:cNvSpPr txBox="1"/>
            <p:nvPr/>
          </p:nvSpPr>
          <p:spPr>
            <a:xfrm>
              <a:off x="5148064" y="2276872"/>
              <a:ext cx="792088" cy="369332"/>
            </a:xfrm>
            <a:prstGeom prst="rect">
              <a:avLst/>
            </a:prstGeom>
            <a:noFill/>
          </p:spPr>
          <p:txBody>
            <a:bodyPr wrap="square" rtlCol="0">
              <a:spAutoFit/>
            </a:bodyPr>
            <a:lstStyle/>
            <a:p>
              <a:r>
                <a:rPr lang="en-US" b="1" dirty="0">
                  <a:solidFill>
                    <a:srgbClr val="FF0000"/>
                  </a:solidFill>
                </a:rPr>
                <a:t>Temp</a:t>
              </a:r>
              <a:endParaRPr lang="en-IN" b="1" dirty="0">
                <a:solidFill>
                  <a:srgbClr val="FF0000"/>
                </a:solidFill>
              </a:endParaRPr>
            </a:p>
          </p:txBody>
        </p:sp>
        <p:cxnSp>
          <p:nvCxnSpPr>
            <p:cNvPr id="11" name="Straight Arrow Connector 10">
              <a:extLst>
                <a:ext uri="{FF2B5EF4-FFF2-40B4-BE49-F238E27FC236}">
                  <a16:creationId xmlns="" xmlns:a16="http://schemas.microsoft.com/office/drawing/2014/main" id="{34A34321-0E54-465D-CB74-6FA96EA1D1D2}"/>
                </a:ext>
              </a:extLst>
            </p:cNvPr>
            <p:cNvCxnSpPr>
              <a:stCxn id="8" idx="2"/>
            </p:cNvCxnSpPr>
            <p:nvPr/>
          </p:nvCxnSpPr>
          <p:spPr>
            <a:xfrm>
              <a:off x="5544108" y="2646204"/>
              <a:ext cx="0" cy="566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 xmlns:p14="http://schemas.microsoft.com/office/powerpoint/2010/main" val="2887184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A9738367-E971-4209-8BE2-FC7BA5CE6882}"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824064" cy="313009"/>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37</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371600" y="-39687"/>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lang="en-IN" sz="3200" b="1" spc="-30" dirty="0"/>
              <a:t>Insertion in</a:t>
            </a:r>
            <a:r>
              <a:rPr kumimoji="0" lang="en-IN" sz="3200" b="1" i="0" u="none" strike="noStrike" kern="1200" cap="none" spc="-30" normalizeH="0" baseline="0" noProof="0" dirty="0">
                <a:ln>
                  <a:noFill/>
                </a:ln>
                <a:solidFill>
                  <a:schemeClr val="dk1"/>
                </a:solidFill>
                <a:effectLst/>
                <a:uLnTx/>
                <a:uFillTx/>
                <a:latin typeface="+mn-lt"/>
                <a:ea typeface="+mn-ea"/>
                <a:cs typeface="+mn-cs"/>
              </a:rPr>
              <a:t> </a:t>
            </a:r>
            <a:r>
              <a:rPr kumimoji="0" lang="en-IN" sz="3200" b="1" i="0" u="none" strike="noStrike" kern="1200" cap="none" spc="-11" normalizeH="0" baseline="0" noProof="0" dirty="0">
                <a:ln>
                  <a:noFill/>
                </a:ln>
                <a:solidFill>
                  <a:schemeClr val="dk1"/>
                </a:solidFill>
                <a:effectLst/>
                <a:uLnTx/>
                <a:uFillTx/>
                <a:latin typeface="+mn-lt"/>
                <a:ea typeface="+mn-ea"/>
                <a:cs typeface="+mn-cs"/>
              </a:rPr>
              <a:t>single </a:t>
            </a:r>
            <a:r>
              <a:rPr lang="en-IN" sz="3200" b="1" spc="-11" dirty="0"/>
              <a:t>linked list (at end)</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603465" y="927100"/>
            <a:ext cx="3998023" cy="5429250"/>
          </a:xfrm>
        </p:spPr>
        <p:txBody>
          <a:bodyPr vert="horz" wrap="square" lIns="91440" tIns="45720" rIns="91440" bIns="45720" anchor="t" anchorCtr="0"/>
          <a:lstStyle/>
          <a:p>
            <a:pPr eaLnBrk="1" hangingPunct="1">
              <a:buNone/>
            </a:pPr>
            <a:r>
              <a:rPr lang="en-US" altLang="en-US" sz="2000" dirty="0">
                <a:solidFill>
                  <a:schemeClr val="tx2">
                    <a:lumMod val="60000"/>
                    <a:lumOff val="40000"/>
                  </a:schemeClr>
                </a:solidFill>
              </a:rPr>
              <a:t># A single node of a singly linked list</a:t>
            </a:r>
          </a:p>
          <a:p>
            <a:pPr eaLnBrk="1" hangingPunct="1">
              <a:buNone/>
            </a:pPr>
            <a:r>
              <a:rPr lang="en-US" altLang="en-US" sz="2000" dirty="0"/>
              <a:t>class Node:</a:t>
            </a:r>
          </a:p>
          <a:p>
            <a:pPr eaLnBrk="1" hangingPunct="1">
              <a:buNone/>
            </a:pPr>
            <a:r>
              <a:rPr lang="en-US" altLang="en-US" sz="2000" dirty="0"/>
              <a:t>def __</a:t>
            </a:r>
            <a:r>
              <a:rPr lang="en-US" altLang="en-US" sz="2000" dirty="0" err="1"/>
              <a:t>init</a:t>
            </a:r>
            <a:r>
              <a:rPr lang="en-US" altLang="en-US" sz="2000" dirty="0"/>
              <a:t>__(self, data): </a:t>
            </a:r>
          </a:p>
          <a:p>
            <a:pPr eaLnBrk="1" hangingPunct="1">
              <a:buNone/>
            </a:pPr>
            <a:r>
              <a:rPr lang="en-US" altLang="en-US" sz="2000" dirty="0"/>
              <a:t>    </a:t>
            </a:r>
            <a:r>
              <a:rPr lang="en-US" altLang="en-US" sz="2000" dirty="0" err="1"/>
              <a:t>self.data</a:t>
            </a:r>
            <a:r>
              <a:rPr lang="en-US" altLang="en-US" sz="2000" dirty="0"/>
              <a:t> = data</a:t>
            </a:r>
          </a:p>
          <a:p>
            <a:pPr eaLnBrk="1" hangingPunct="1">
              <a:buNone/>
            </a:pPr>
            <a:r>
              <a:rPr lang="en-US" altLang="en-US" sz="2000" dirty="0"/>
              <a:t>    </a:t>
            </a:r>
            <a:r>
              <a:rPr lang="en-US" altLang="en-US" sz="2000" dirty="0" err="1"/>
              <a:t>self.next</a:t>
            </a:r>
            <a:r>
              <a:rPr lang="en-US" altLang="en-US" sz="2000" dirty="0"/>
              <a:t> = None</a:t>
            </a:r>
          </a:p>
          <a:p>
            <a:pPr eaLnBrk="1" hangingPunct="1">
              <a:buNone/>
            </a:pPr>
            <a:endParaRPr lang="en-US" altLang="en-US" sz="2000" dirty="0"/>
          </a:p>
          <a:p>
            <a:pPr eaLnBrk="1" hangingPunct="1">
              <a:buNone/>
            </a:pPr>
            <a:endParaRPr lang="en-US" altLang="en-US" sz="2000" dirty="0"/>
          </a:p>
          <a:p>
            <a:pPr eaLnBrk="1" hangingPunct="1">
              <a:buNone/>
            </a:pPr>
            <a:r>
              <a:rPr lang="en-US" altLang="en-US" sz="2000" dirty="0">
                <a:solidFill>
                  <a:schemeClr val="tx2">
                    <a:lumMod val="60000"/>
                    <a:lumOff val="40000"/>
                  </a:schemeClr>
                </a:solidFill>
              </a:rPr>
              <a:t># A Linked List class with a single head node</a:t>
            </a:r>
          </a:p>
          <a:p>
            <a:pPr eaLnBrk="1" hangingPunct="1">
              <a:buNone/>
            </a:pPr>
            <a:r>
              <a:rPr lang="en-US" altLang="en-US" sz="2000" dirty="0"/>
              <a:t>class LinkedList:</a:t>
            </a:r>
          </a:p>
          <a:p>
            <a:pPr eaLnBrk="1" hangingPunct="1">
              <a:buNone/>
            </a:pPr>
            <a:r>
              <a:rPr lang="en-US" altLang="en-US" sz="2000" dirty="0"/>
              <a:t>  def __</a:t>
            </a:r>
            <a:r>
              <a:rPr lang="en-US" altLang="en-US" sz="2000" dirty="0" err="1"/>
              <a:t>init</a:t>
            </a:r>
            <a:r>
              <a:rPr lang="en-US" altLang="en-US" sz="2000" dirty="0"/>
              <a:t>__(self):  </a:t>
            </a:r>
          </a:p>
          <a:p>
            <a:pPr eaLnBrk="1" hangingPunct="1">
              <a:buNone/>
            </a:pPr>
            <a:r>
              <a:rPr lang="en-US" altLang="en-US" sz="2000" dirty="0"/>
              <a:t>    </a:t>
            </a:r>
            <a:r>
              <a:rPr lang="en-US" altLang="en-US" sz="2000" dirty="0" err="1"/>
              <a:t>self.head</a:t>
            </a:r>
            <a:r>
              <a:rPr lang="en-US" altLang="en-US" sz="2000" dirty="0"/>
              <a:t> = None</a:t>
            </a:r>
          </a:p>
          <a:p>
            <a:pPr eaLnBrk="1" hangingPunct="1">
              <a:buNone/>
            </a:pPr>
            <a:r>
              <a:rPr lang="en-US" altLang="en-US" sz="2000" dirty="0"/>
              <a:t>  </a:t>
            </a:r>
          </a:p>
          <a:p>
            <a:pPr eaLnBrk="1" hangingPunct="1">
              <a:buNone/>
            </a:pPr>
            <a:endParaRPr lang="en-US" altLang="en-US" sz="2000" dirty="0"/>
          </a:p>
        </p:txBody>
      </p:sp>
      <p:sp>
        <p:nvSpPr>
          <p:cNvPr id="3" name="Content Placeholder 2">
            <a:extLst>
              <a:ext uri="{FF2B5EF4-FFF2-40B4-BE49-F238E27FC236}">
                <a16:creationId xmlns="" xmlns:a16="http://schemas.microsoft.com/office/drawing/2014/main" id="{11E6907B-20F1-5B81-A8D6-6F41B8F117E0}"/>
              </a:ext>
            </a:extLst>
          </p:cNvPr>
          <p:cNvSpPr txBox="1">
            <a:spLocks/>
          </p:cNvSpPr>
          <p:nvPr/>
        </p:nvSpPr>
        <p:spPr>
          <a:xfrm>
            <a:off x="4860032" y="927100"/>
            <a:ext cx="3998023"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solidFill>
                  <a:schemeClr val="tx2">
                    <a:lumMod val="60000"/>
                    <a:lumOff val="40000"/>
                  </a:schemeClr>
                </a:solidFill>
              </a:rPr>
              <a:t># insertion method for the linked list at end</a:t>
            </a:r>
          </a:p>
          <a:p>
            <a:pPr eaLnBrk="1" hangingPunct="1">
              <a:buNone/>
            </a:pPr>
            <a:r>
              <a:rPr lang="en-US" altLang="en-US" sz="2000" dirty="0"/>
              <a:t>  def </a:t>
            </a:r>
            <a:r>
              <a:rPr lang="en-US" altLang="en-US" sz="2000" dirty="0" err="1"/>
              <a:t>insert_end</a:t>
            </a:r>
            <a:r>
              <a:rPr lang="en-US" altLang="en-US" sz="2000" dirty="0"/>
              <a:t>(self, data):</a:t>
            </a:r>
          </a:p>
          <a:p>
            <a:pPr eaLnBrk="1" hangingPunct="1">
              <a:buNone/>
            </a:pPr>
            <a:r>
              <a:rPr lang="en-US" altLang="en-US" sz="2000" dirty="0"/>
              <a:t>    </a:t>
            </a:r>
            <a:r>
              <a:rPr lang="en-US" altLang="en-US" sz="2000" dirty="0" err="1"/>
              <a:t>newNode</a:t>
            </a:r>
            <a:r>
              <a:rPr lang="en-US" altLang="en-US" sz="2000" dirty="0"/>
              <a:t> = Node(data)</a:t>
            </a:r>
          </a:p>
          <a:p>
            <a:pPr eaLnBrk="1" hangingPunct="1">
              <a:buNone/>
            </a:pPr>
            <a:r>
              <a:rPr lang="en-US" altLang="en-US" sz="2000" dirty="0"/>
              <a:t>    if(</a:t>
            </a:r>
            <a:r>
              <a:rPr lang="en-US" altLang="en-US" sz="2000" dirty="0" err="1"/>
              <a:t>self.head</a:t>
            </a:r>
            <a:r>
              <a:rPr lang="en-US" altLang="en-US" sz="2000" dirty="0"/>
              <a:t>):</a:t>
            </a:r>
          </a:p>
          <a:p>
            <a:pPr eaLnBrk="1" hangingPunct="1">
              <a:buNone/>
            </a:pPr>
            <a:r>
              <a:rPr lang="en-US" altLang="en-US" sz="2000" dirty="0"/>
              <a:t>      current = </a:t>
            </a:r>
            <a:r>
              <a:rPr lang="en-US" altLang="en-US" sz="2000" dirty="0" err="1"/>
              <a:t>self.head</a:t>
            </a:r>
            <a:endParaRPr lang="en-US" altLang="en-US" sz="2000" dirty="0"/>
          </a:p>
          <a:p>
            <a:pPr eaLnBrk="1" hangingPunct="1">
              <a:buNone/>
            </a:pPr>
            <a:r>
              <a:rPr lang="en-US" altLang="en-US" sz="2000" dirty="0"/>
              <a:t>      while(</a:t>
            </a:r>
            <a:r>
              <a:rPr lang="en-US" altLang="en-US" sz="2000" dirty="0" err="1"/>
              <a:t>current.next</a:t>
            </a:r>
            <a:r>
              <a:rPr lang="en-US" altLang="en-US" sz="2000" dirty="0"/>
              <a:t>):</a:t>
            </a:r>
          </a:p>
          <a:p>
            <a:pPr eaLnBrk="1" hangingPunct="1">
              <a:buNone/>
            </a:pPr>
            <a:r>
              <a:rPr lang="en-US" altLang="en-US" sz="2000" dirty="0"/>
              <a:t>        current = </a:t>
            </a:r>
            <a:r>
              <a:rPr lang="en-US" altLang="en-US" sz="2000" dirty="0" err="1"/>
              <a:t>current.next</a:t>
            </a:r>
            <a:endParaRPr lang="en-US" altLang="en-US" sz="2000" dirty="0"/>
          </a:p>
          <a:p>
            <a:pPr eaLnBrk="1" hangingPunct="1">
              <a:buNone/>
            </a:pPr>
            <a:r>
              <a:rPr lang="en-US" altLang="en-US" sz="2000" dirty="0"/>
              <a:t>      </a:t>
            </a:r>
            <a:r>
              <a:rPr lang="en-US" altLang="en-US" sz="2000" dirty="0" err="1"/>
              <a:t>current.next</a:t>
            </a:r>
            <a:r>
              <a:rPr lang="en-US" altLang="en-US" sz="2000" dirty="0"/>
              <a:t> = </a:t>
            </a:r>
            <a:r>
              <a:rPr lang="en-US" altLang="en-US" sz="2000" dirty="0" err="1"/>
              <a:t>newNode</a:t>
            </a:r>
            <a:endParaRPr lang="en-US" altLang="en-US" sz="2000" dirty="0"/>
          </a:p>
          <a:p>
            <a:pPr eaLnBrk="1" hangingPunct="1">
              <a:buNone/>
            </a:pPr>
            <a:r>
              <a:rPr lang="en-US" altLang="en-US" sz="2000" dirty="0"/>
              <a:t>    else:</a:t>
            </a:r>
          </a:p>
          <a:p>
            <a:pPr eaLnBrk="1" hangingPunct="1">
              <a:buNone/>
            </a:pPr>
            <a:r>
              <a:rPr lang="en-US" altLang="en-US" sz="2000" dirty="0"/>
              <a:t>      </a:t>
            </a:r>
            <a:r>
              <a:rPr lang="en-US" altLang="en-US" sz="2000" dirty="0" err="1"/>
              <a:t>self.head</a:t>
            </a:r>
            <a:r>
              <a:rPr lang="en-US" altLang="en-US" sz="2000" dirty="0"/>
              <a:t> = </a:t>
            </a:r>
            <a:r>
              <a:rPr lang="en-US" altLang="en-US" sz="2000" dirty="0" err="1"/>
              <a:t>newNode</a:t>
            </a:r>
            <a:endParaRPr lang="en-US" altLang="en-US" sz="2000" dirty="0"/>
          </a:p>
        </p:txBody>
      </p:sp>
    </p:spTree>
    <p:extLst>
      <p:ext uri="{BB962C8B-B14F-4D97-AF65-F5344CB8AC3E}">
        <p14:creationId xmlns="" xmlns:p14="http://schemas.microsoft.com/office/powerpoint/2010/main" val="17522609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7311F8AC-B035-43D8-AAE9-D41FE53A213E}"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680048"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38</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371600" y="-39688"/>
            <a:ext cx="7772400" cy="827087"/>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lang="en-IN" sz="3200" b="1" spc="-30" dirty="0"/>
              <a:t>Insertion in</a:t>
            </a:r>
            <a:r>
              <a:rPr kumimoji="0" lang="en-IN" sz="3200" b="1" i="0" u="none" strike="noStrike" kern="1200" cap="none" spc="-30" normalizeH="0" baseline="0" noProof="0" dirty="0">
                <a:ln>
                  <a:noFill/>
                </a:ln>
                <a:solidFill>
                  <a:schemeClr val="dk1"/>
                </a:solidFill>
                <a:effectLst/>
                <a:uLnTx/>
                <a:uFillTx/>
                <a:latin typeface="+mn-lt"/>
                <a:ea typeface="+mn-ea"/>
                <a:cs typeface="+mn-cs"/>
              </a:rPr>
              <a:t> </a:t>
            </a:r>
            <a:r>
              <a:rPr kumimoji="0" lang="en-IN" sz="3200" b="1" i="0" u="none" strike="noStrike" kern="1200" cap="none" spc="-11" normalizeH="0" baseline="0" noProof="0" dirty="0">
                <a:ln>
                  <a:noFill/>
                </a:ln>
                <a:solidFill>
                  <a:schemeClr val="dk1"/>
                </a:solidFill>
                <a:effectLst/>
                <a:uLnTx/>
                <a:uFillTx/>
                <a:latin typeface="+mn-lt"/>
                <a:ea typeface="+mn-ea"/>
                <a:cs typeface="+mn-cs"/>
              </a:rPr>
              <a:t>single </a:t>
            </a:r>
            <a:r>
              <a:rPr lang="en-IN" sz="3200" b="1" spc="-11" dirty="0"/>
              <a:t>linked list (at end)</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lang="en-IN" sz="3200" b="1" spc="-11" dirty="0"/>
              <a:t>(c</a:t>
            </a:r>
            <a:r>
              <a:rPr kumimoji="0" lang="en-IN" sz="3200" b="1" i="0" u="none" strike="noStrike" kern="1200" cap="none" spc="-11" normalizeH="0" baseline="0" noProof="0" dirty="0" err="1">
                <a:ln>
                  <a:noFill/>
                </a:ln>
                <a:solidFill>
                  <a:schemeClr val="dk1"/>
                </a:solidFill>
                <a:effectLst/>
                <a:uLnTx/>
                <a:uFillTx/>
                <a:latin typeface="+mn-lt"/>
                <a:ea typeface="+mn-ea"/>
                <a:cs typeface="+mn-cs"/>
              </a:rPr>
              <a:t>ontd</a:t>
            </a:r>
            <a:r>
              <a:rPr kumimoji="0" lang="en-IN" sz="3200" b="1" i="0" u="none" strike="noStrike" kern="1200" cap="none" spc="-11" normalizeH="0" baseline="0" noProof="0" dirty="0">
                <a:ln>
                  <a:noFill/>
                </a:ln>
                <a:solidFill>
                  <a:schemeClr val="dk1"/>
                </a:solidFill>
                <a:effectLst/>
                <a:uLnTx/>
                <a:uFillTx/>
                <a:latin typeface="+mn-lt"/>
                <a:ea typeface="+mn-ea"/>
                <a:cs typeface="+mn-cs"/>
              </a:rPr>
              <a: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971600" y="951900"/>
            <a:ext cx="6347048" cy="5429250"/>
          </a:xfrm>
        </p:spPr>
        <p:txBody>
          <a:bodyPr vert="horz" wrap="square" lIns="91440" tIns="45720" rIns="91440" bIns="45720" anchor="t" anchorCtr="0"/>
          <a:lstStyle/>
          <a:p>
            <a:pPr eaLnBrk="1" hangingPunct="1">
              <a:buNone/>
            </a:pPr>
            <a:r>
              <a:rPr lang="en-US" altLang="en-US" sz="1800" dirty="0">
                <a:solidFill>
                  <a:schemeClr val="tx2">
                    <a:lumMod val="60000"/>
                    <a:lumOff val="40000"/>
                  </a:schemeClr>
                </a:solidFill>
              </a:rPr>
              <a:t># print method for the linked list</a:t>
            </a:r>
          </a:p>
          <a:p>
            <a:pPr eaLnBrk="1" hangingPunct="1">
              <a:buNone/>
            </a:pPr>
            <a:r>
              <a:rPr lang="en-US" altLang="en-US" sz="1800" dirty="0"/>
              <a:t>  def </a:t>
            </a:r>
            <a:r>
              <a:rPr lang="en-US" altLang="en-US" sz="1800" dirty="0" err="1"/>
              <a:t>printLL</a:t>
            </a:r>
            <a:r>
              <a:rPr lang="en-US" altLang="en-US" sz="1800" dirty="0"/>
              <a:t>(self):</a:t>
            </a:r>
          </a:p>
          <a:p>
            <a:pPr eaLnBrk="1" hangingPunct="1">
              <a:buNone/>
            </a:pPr>
            <a:r>
              <a:rPr lang="en-US" altLang="en-US" sz="1800" dirty="0"/>
              <a:t>    current = </a:t>
            </a:r>
            <a:r>
              <a:rPr lang="en-US" altLang="en-US" sz="1800" dirty="0" err="1"/>
              <a:t>self.head</a:t>
            </a:r>
            <a:endParaRPr lang="en-US" altLang="en-US" sz="1800" dirty="0"/>
          </a:p>
          <a:p>
            <a:pPr eaLnBrk="1" hangingPunct="1">
              <a:buNone/>
            </a:pPr>
            <a:r>
              <a:rPr lang="en-US" altLang="en-US" sz="1800" dirty="0"/>
              <a:t>    if(current!=None):</a:t>
            </a:r>
          </a:p>
          <a:p>
            <a:pPr eaLnBrk="1" hangingPunct="1">
              <a:buNone/>
            </a:pPr>
            <a:r>
              <a:rPr lang="en-US" altLang="en-US" sz="1800" dirty="0"/>
              <a:t>        print("The List </a:t>
            </a:r>
            <a:r>
              <a:rPr lang="en-US" altLang="en-US" sz="1800" dirty="0" err="1"/>
              <a:t>Contains:",end</a:t>
            </a:r>
            <a:r>
              <a:rPr lang="en-US" altLang="en-US" sz="1800" dirty="0"/>
              <a:t>="\n")</a:t>
            </a:r>
          </a:p>
          <a:p>
            <a:pPr eaLnBrk="1" hangingPunct="1">
              <a:buNone/>
            </a:pPr>
            <a:r>
              <a:rPr lang="en-US" altLang="en-US" sz="1800" dirty="0"/>
              <a:t>        while(current):</a:t>
            </a:r>
          </a:p>
          <a:p>
            <a:pPr eaLnBrk="1" hangingPunct="1">
              <a:buNone/>
            </a:pPr>
            <a:r>
              <a:rPr lang="en-US" altLang="en-US" sz="1800" dirty="0"/>
              <a:t>            print(</a:t>
            </a:r>
            <a:r>
              <a:rPr lang="en-US" altLang="en-US" sz="1800" dirty="0" err="1"/>
              <a:t>current.data</a:t>
            </a:r>
            <a:r>
              <a:rPr lang="en-US" altLang="en-US" sz="1800" dirty="0"/>
              <a:t>)</a:t>
            </a:r>
          </a:p>
          <a:p>
            <a:pPr eaLnBrk="1" hangingPunct="1">
              <a:buNone/>
            </a:pPr>
            <a:r>
              <a:rPr lang="en-US" altLang="en-US" sz="1800" dirty="0"/>
              <a:t>            current = </a:t>
            </a:r>
            <a:r>
              <a:rPr lang="en-US" altLang="en-US" sz="1800" dirty="0" err="1"/>
              <a:t>current.next</a:t>
            </a:r>
            <a:endParaRPr lang="en-US" altLang="en-US" sz="1800" dirty="0"/>
          </a:p>
          <a:p>
            <a:pPr eaLnBrk="1" hangingPunct="1">
              <a:buNone/>
            </a:pPr>
            <a:r>
              <a:rPr lang="en-US" altLang="en-US" sz="1800" dirty="0"/>
              <a:t>    else:</a:t>
            </a:r>
          </a:p>
          <a:p>
            <a:pPr eaLnBrk="1" hangingPunct="1">
              <a:buNone/>
            </a:pPr>
            <a:r>
              <a:rPr lang="en-US" altLang="en-US" sz="1800" dirty="0"/>
              <a:t>        print("List is Empty.")</a:t>
            </a:r>
          </a:p>
          <a:p>
            <a:pPr eaLnBrk="1" hangingPunct="1">
              <a:buNone/>
            </a:pPr>
            <a:r>
              <a:rPr lang="en-US" altLang="en-US" sz="1800" dirty="0">
                <a:solidFill>
                  <a:schemeClr val="tx2">
                    <a:lumMod val="60000"/>
                    <a:lumOff val="40000"/>
                  </a:schemeClr>
                </a:solidFill>
              </a:rPr>
              <a:t># Singly Linked List with insertion and print methods</a:t>
            </a:r>
          </a:p>
          <a:p>
            <a:pPr eaLnBrk="1" hangingPunct="1">
              <a:buNone/>
            </a:pPr>
            <a:r>
              <a:rPr lang="en-US" altLang="en-US" sz="1800" dirty="0"/>
              <a:t>LL = LinkedList()</a:t>
            </a:r>
          </a:p>
          <a:p>
            <a:pPr eaLnBrk="1" hangingPunct="1">
              <a:buNone/>
            </a:pPr>
            <a:r>
              <a:rPr lang="en-US" altLang="en-US" sz="1800" dirty="0" err="1"/>
              <a:t>LL.insert_end</a:t>
            </a:r>
            <a:r>
              <a:rPr lang="en-US" altLang="en-US" sz="1800" dirty="0"/>
              <a:t>(3)</a:t>
            </a:r>
          </a:p>
          <a:p>
            <a:pPr eaLnBrk="1" hangingPunct="1">
              <a:buNone/>
            </a:pPr>
            <a:r>
              <a:rPr lang="en-US" altLang="en-US" sz="1800" dirty="0" err="1"/>
              <a:t>LL.insert_end</a:t>
            </a:r>
            <a:r>
              <a:rPr lang="en-US" altLang="en-US" sz="1800" dirty="0"/>
              <a:t>(4)</a:t>
            </a:r>
          </a:p>
          <a:p>
            <a:pPr eaLnBrk="1" hangingPunct="1">
              <a:buNone/>
            </a:pPr>
            <a:r>
              <a:rPr lang="en-US" altLang="en-US" sz="1800" dirty="0" err="1"/>
              <a:t>LL.insert_end</a:t>
            </a:r>
            <a:r>
              <a:rPr lang="en-US" altLang="en-US" sz="1800" dirty="0"/>
              <a:t>(5)</a:t>
            </a:r>
          </a:p>
          <a:p>
            <a:pPr eaLnBrk="1" hangingPunct="1">
              <a:buNone/>
            </a:pPr>
            <a:r>
              <a:rPr lang="en-US" altLang="en-US" sz="1800" dirty="0" err="1"/>
              <a:t>LL.printLL</a:t>
            </a:r>
            <a:r>
              <a:rPr lang="en-US" altLang="en-US" sz="1800" dirty="0"/>
              <a:t>()</a:t>
            </a:r>
          </a:p>
        </p:txBody>
      </p:sp>
    </p:spTree>
    <p:extLst>
      <p:ext uri="{BB962C8B-B14F-4D97-AF65-F5344CB8AC3E}">
        <p14:creationId xmlns="" xmlns:p14="http://schemas.microsoft.com/office/powerpoint/2010/main" val="4035387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533400" y="1143000"/>
            <a:ext cx="8229600" cy="4800600"/>
          </a:xfrm>
        </p:spPr>
        <p:txBody>
          <a:bodyPr vert="horz" wrap="square" lIns="91440" tIns="45720" rIns="91440" bIns="45720" anchor="t" anchorCtr="0"/>
          <a:lstStyle/>
          <a:p>
            <a:pPr algn="just" eaLnBrk="1" hangingPunct="1"/>
            <a:r>
              <a:rPr lang="en-US" altLang="en-US" sz="2800" b="1" dirty="0"/>
              <a:t>Insertion at given position</a:t>
            </a:r>
          </a:p>
          <a:p>
            <a:pPr marL="0" indent="0" algn="just" eaLnBrk="1" hangingPunct="1">
              <a:buNone/>
            </a:pPr>
            <a:endParaRPr lang="en-US" altLang="en-US" sz="2200" dirty="0"/>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D5C72F5B-9738-43C5-80D4-58491523EE17}"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584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39</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Insertion in a Single Linked List </a:t>
            </a:r>
          </a:p>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(at given position)</a:t>
            </a:r>
          </a:p>
        </p:txBody>
      </p:sp>
      <p:pic>
        <p:nvPicPr>
          <p:cNvPr id="3" name="Picture 2">
            <a:extLst>
              <a:ext uri="{FF2B5EF4-FFF2-40B4-BE49-F238E27FC236}">
                <a16:creationId xmlns="" xmlns:a16="http://schemas.microsoft.com/office/drawing/2014/main" id="{C00C2F79-2FD1-DF83-ED44-25A612A20939}"/>
              </a:ext>
            </a:extLst>
          </p:cNvPr>
          <p:cNvPicPr>
            <a:picLocks noChangeAspect="1"/>
          </p:cNvPicPr>
          <p:nvPr/>
        </p:nvPicPr>
        <p:blipFill>
          <a:blip r:embed="rId2"/>
          <a:stretch>
            <a:fillRect/>
          </a:stretch>
        </p:blipFill>
        <p:spPr>
          <a:xfrm>
            <a:off x="1183432" y="2063750"/>
            <a:ext cx="7503368" cy="3879850"/>
          </a:xfrm>
          <a:prstGeom prst="rect">
            <a:avLst/>
          </a:prstGeom>
        </p:spPr>
      </p:pic>
      <p:sp>
        <p:nvSpPr>
          <p:cNvPr id="6" name="Multiplication Sign 5">
            <a:extLst>
              <a:ext uri="{FF2B5EF4-FFF2-40B4-BE49-F238E27FC236}">
                <a16:creationId xmlns="" xmlns:a16="http://schemas.microsoft.com/office/drawing/2014/main" id="{88C12096-56BC-E818-7BE8-65E1E863F4B3}"/>
              </a:ext>
            </a:extLst>
          </p:cNvPr>
          <p:cNvSpPr/>
          <p:nvPr/>
        </p:nvSpPr>
        <p:spPr>
          <a:xfrm>
            <a:off x="8153028" y="3312418"/>
            <a:ext cx="432048" cy="461764"/>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2594101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bwMode="auto">
          <a:xfrm>
            <a:off x="533400" y="1143000"/>
            <a:ext cx="8229600" cy="4525963"/>
          </a:xfrm>
          <a:effectLst/>
          <a:scene3d>
            <a:camera prst="orthographicFront"/>
            <a:lightRig rig="balanced" dir="t"/>
          </a:scene3d>
          <a:sp3d prstMaterial="plastic"/>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Advantages of linked list over array, </a:t>
            </a:r>
          </a:p>
          <a:p>
            <a:pPr marL="342900" marR="0" lvl="0" indent="-342900" algn="just"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Self-referential structure, </a:t>
            </a:r>
          </a:p>
          <a:p>
            <a:pPr marL="342900" marR="0" lvl="0" indent="-342900" algn="just"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Singly Linked List, Doubly Linked List, Circular Linked List. </a:t>
            </a:r>
          </a:p>
          <a:p>
            <a:pPr marL="342900" marR="0" lvl="0" indent="-342900" algn="just"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altLang="en-US" sz="2800" b="1" i="0" u="none" strike="noStrike" kern="1200" cap="none" spc="0" normalizeH="0" baseline="0" noProof="0" dirty="0">
                <a:ln>
                  <a:noFill/>
                </a:ln>
                <a:solidFill>
                  <a:schemeClr val="tx1"/>
                </a:solidFill>
                <a:effectLst/>
                <a:uLnTx/>
                <a:uFillTx/>
                <a:latin typeface="+mn-lt"/>
                <a:ea typeface="+mn-ea"/>
                <a:cs typeface="+mn-cs"/>
              </a:rPr>
              <a:t>Operations on a Linked List:</a:t>
            </a:r>
            <a:r>
              <a:rPr kumimoji="0" lang="en-US" altLang="en-US" sz="2800" b="0" i="0" u="none" strike="noStrike" kern="1200" cap="none" spc="0" normalizeH="0" baseline="0" noProof="0" dirty="0">
                <a:ln>
                  <a:noFill/>
                </a:ln>
                <a:solidFill>
                  <a:schemeClr val="tx1"/>
                </a:solidFill>
                <a:effectLst/>
                <a:uLnTx/>
                <a:uFillTx/>
                <a:latin typeface="+mn-lt"/>
                <a:ea typeface="+mn-ea"/>
                <a:cs typeface="+mn-cs"/>
              </a:rPr>
              <a:t> Insertion, Deletion, Traversal, Reversal, Searching, Polynomial Representation and Addition of Polynomials. </a:t>
            </a:r>
          </a:p>
          <a:p>
            <a:pPr marL="342900" marR="0" lvl="0" indent="-342900" algn="just"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Implementation of Stack and Queue using Linked lists.</a:t>
            </a:r>
            <a:r>
              <a:rPr kumimoji="0" lang="en-US" altLang="en-US" sz="2800" b="0" i="0" u="none" strike="noStrike" kern="1200" cap="none" spc="0" normalizeH="0" baseline="0" noProof="0" dirty="0">
                <a:ln>
                  <a:noFill/>
                </a:ln>
                <a:solidFill>
                  <a:schemeClr val="tx1"/>
                </a:solidFill>
                <a:effectLst/>
                <a:highlight>
                  <a:srgbClr val="00FFFF"/>
                </a:highlight>
                <a:uLnTx/>
                <a:uFillTx/>
                <a:latin typeface="+mn-lt"/>
                <a:ea typeface="+mn-ea"/>
                <a:cs typeface="+mn-cs"/>
              </a:rPr>
              <a:t> </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8EBBE4D5-5108-4CBE-9402-294705828CFA}"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8197"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4</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Unit III Syllabus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199" name="Picture 2" descr="E:\NIET\Project\xLogo11.png.pagespeed.ic.pydHLuCQEZ.png"/>
          <p:cNvPicPr>
            <a:picLocks noChangeAspect="1"/>
          </p:cNvPicPr>
          <p:nvPr/>
        </p:nvPicPr>
        <p:blipFill>
          <a:blip r:embed="rId2"/>
          <a:stretch>
            <a:fillRect/>
          </a:stretch>
        </p:blipFill>
        <p:spPr>
          <a:xfrm>
            <a:off x="0" y="0"/>
            <a:ext cx="1447800" cy="817563"/>
          </a:xfrm>
          <a:prstGeom prst="rect">
            <a:avLst/>
          </a:prstGeom>
          <a:noFill/>
          <a:ln w="9525">
            <a:noFill/>
          </a:ln>
        </p:spPr>
      </p:pic>
      <p:pic>
        <p:nvPicPr>
          <p:cNvPr id="6" name="Picture 5" descr="E:\Master Folder 2017-18\Approved Logo by BOG\NIET logo_.png"/>
          <p:cNvPicPr/>
          <p:nvPr/>
        </p:nvPicPr>
        <p:blipFill>
          <a:blip r:embed="rId3" cstate="print"/>
          <a:srcRect/>
          <a:stretch>
            <a:fillRect/>
          </a:stretch>
        </p:blipFill>
        <p:spPr bwMode="auto">
          <a:xfrm>
            <a:off x="83820" y="44450"/>
            <a:ext cx="1287780" cy="667385"/>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F4A0A452-A843-45F3-820B-B0B48EBAFB67}"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824064" cy="313009"/>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40</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371600" y="-39687"/>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lang="en-IN" sz="3200" b="1" spc="-30" dirty="0"/>
              <a:t>Insertion in</a:t>
            </a:r>
            <a:r>
              <a:rPr kumimoji="0" lang="en-IN" sz="3200" b="1" i="0" u="none" strike="noStrike" kern="1200" cap="none" spc="-30" normalizeH="0" baseline="0" noProof="0" dirty="0">
                <a:ln>
                  <a:noFill/>
                </a:ln>
                <a:solidFill>
                  <a:schemeClr val="dk1"/>
                </a:solidFill>
                <a:effectLst/>
                <a:uLnTx/>
                <a:uFillTx/>
                <a:latin typeface="+mn-lt"/>
                <a:ea typeface="+mn-ea"/>
                <a:cs typeface="+mn-cs"/>
              </a:rPr>
              <a:t> </a:t>
            </a:r>
            <a:r>
              <a:rPr kumimoji="0" lang="en-IN" sz="3200" b="1" i="0" u="none" strike="noStrike" kern="1200" cap="none" spc="-11" normalizeH="0" baseline="0" noProof="0" dirty="0">
                <a:ln>
                  <a:noFill/>
                </a:ln>
                <a:solidFill>
                  <a:schemeClr val="dk1"/>
                </a:solidFill>
                <a:effectLst/>
                <a:uLnTx/>
                <a:uFillTx/>
                <a:latin typeface="+mn-lt"/>
                <a:ea typeface="+mn-ea"/>
                <a:cs typeface="+mn-cs"/>
              </a:rPr>
              <a:t>single </a:t>
            </a:r>
            <a:r>
              <a:rPr lang="en-IN" sz="3200" b="1" spc="-11" dirty="0"/>
              <a:t>linked list (at position)</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603465" y="927100"/>
            <a:ext cx="3998023" cy="5429250"/>
          </a:xfrm>
        </p:spPr>
        <p:txBody>
          <a:bodyPr vert="horz" wrap="square" lIns="91440" tIns="45720" rIns="91440" bIns="45720" anchor="t" anchorCtr="0"/>
          <a:lstStyle/>
          <a:p>
            <a:pPr eaLnBrk="1" hangingPunct="1">
              <a:buNone/>
            </a:pPr>
            <a:r>
              <a:rPr lang="en-US" altLang="en-US" sz="2000" dirty="0">
                <a:solidFill>
                  <a:schemeClr val="tx2">
                    <a:lumMod val="60000"/>
                    <a:lumOff val="40000"/>
                  </a:schemeClr>
                </a:solidFill>
              </a:rPr>
              <a:t># A single node of a singly linked list</a:t>
            </a:r>
          </a:p>
          <a:p>
            <a:pPr eaLnBrk="1" hangingPunct="1">
              <a:buNone/>
            </a:pPr>
            <a:r>
              <a:rPr lang="en-US" altLang="en-US" sz="2000" dirty="0"/>
              <a:t>class Node:</a:t>
            </a:r>
          </a:p>
          <a:p>
            <a:pPr eaLnBrk="1" hangingPunct="1">
              <a:buNone/>
            </a:pPr>
            <a:r>
              <a:rPr lang="en-US" altLang="en-US" sz="2000" dirty="0"/>
              <a:t>def __</a:t>
            </a:r>
            <a:r>
              <a:rPr lang="en-US" altLang="en-US" sz="2000" dirty="0" err="1"/>
              <a:t>init</a:t>
            </a:r>
            <a:r>
              <a:rPr lang="en-US" altLang="en-US" sz="2000" dirty="0"/>
              <a:t>__(self, data): </a:t>
            </a:r>
          </a:p>
          <a:p>
            <a:pPr eaLnBrk="1" hangingPunct="1">
              <a:buNone/>
            </a:pPr>
            <a:r>
              <a:rPr lang="en-US" altLang="en-US" sz="2000" dirty="0"/>
              <a:t>    </a:t>
            </a:r>
            <a:r>
              <a:rPr lang="en-US" altLang="en-US" sz="2000" dirty="0" err="1"/>
              <a:t>self.data</a:t>
            </a:r>
            <a:r>
              <a:rPr lang="en-US" altLang="en-US" sz="2000" dirty="0"/>
              <a:t> = data</a:t>
            </a:r>
          </a:p>
          <a:p>
            <a:pPr eaLnBrk="1" hangingPunct="1">
              <a:buNone/>
            </a:pPr>
            <a:r>
              <a:rPr lang="en-US" altLang="en-US" sz="2000" dirty="0"/>
              <a:t>    </a:t>
            </a:r>
            <a:r>
              <a:rPr lang="en-US" altLang="en-US" sz="2000" dirty="0" err="1"/>
              <a:t>self.next</a:t>
            </a:r>
            <a:r>
              <a:rPr lang="en-US" altLang="en-US" sz="2000" dirty="0"/>
              <a:t> = None</a:t>
            </a:r>
          </a:p>
          <a:p>
            <a:pPr eaLnBrk="1" hangingPunct="1">
              <a:buNone/>
            </a:pPr>
            <a:endParaRPr lang="en-US" altLang="en-US" sz="2000" dirty="0"/>
          </a:p>
          <a:p>
            <a:pPr eaLnBrk="1" hangingPunct="1">
              <a:buNone/>
            </a:pPr>
            <a:endParaRPr lang="en-US" altLang="en-US" sz="2000" dirty="0"/>
          </a:p>
          <a:p>
            <a:pPr eaLnBrk="1" hangingPunct="1">
              <a:buNone/>
            </a:pPr>
            <a:r>
              <a:rPr lang="en-US" altLang="en-US" sz="2000" dirty="0">
                <a:solidFill>
                  <a:schemeClr val="tx2">
                    <a:lumMod val="60000"/>
                    <a:lumOff val="40000"/>
                  </a:schemeClr>
                </a:solidFill>
              </a:rPr>
              <a:t># A Linked List class with a single head node</a:t>
            </a:r>
          </a:p>
          <a:p>
            <a:pPr eaLnBrk="1" hangingPunct="1">
              <a:buNone/>
            </a:pPr>
            <a:r>
              <a:rPr lang="en-US" altLang="en-US" sz="2000" dirty="0"/>
              <a:t>class LinkedList:</a:t>
            </a:r>
          </a:p>
          <a:p>
            <a:pPr eaLnBrk="1" hangingPunct="1">
              <a:buNone/>
            </a:pPr>
            <a:r>
              <a:rPr lang="en-US" altLang="en-US" sz="2000" dirty="0"/>
              <a:t>  def __</a:t>
            </a:r>
            <a:r>
              <a:rPr lang="en-US" altLang="en-US" sz="2000" dirty="0" err="1"/>
              <a:t>init</a:t>
            </a:r>
            <a:r>
              <a:rPr lang="en-US" altLang="en-US" sz="2000" dirty="0"/>
              <a:t>__(self):  </a:t>
            </a:r>
          </a:p>
          <a:p>
            <a:pPr eaLnBrk="1" hangingPunct="1">
              <a:buNone/>
            </a:pPr>
            <a:r>
              <a:rPr lang="en-US" altLang="en-US" sz="2000" dirty="0"/>
              <a:t>    </a:t>
            </a:r>
            <a:r>
              <a:rPr lang="en-US" altLang="en-US" sz="2000" dirty="0" err="1"/>
              <a:t>self.head</a:t>
            </a:r>
            <a:r>
              <a:rPr lang="en-US" altLang="en-US" sz="2000" dirty="0"/>
              <a:t> = None</a:t>
            </a:r>
          </a:p>
          <a:p>
            <a:pPr eaLnBrk="1" hangingPunct="1">
              <a:buNone/>
            </a:pPr>
            <a:r>
              <a:rPr lang="en-US" altLang="en-US" sz="2000" dirty="0"/>
              <a:t>  </a:t>
            </a:r>
          </a:p>
          <a:p>
            <a:pPr eaLnBrk="1" hangingPunct="1">
              <a:buNone/>
            </a:pPr>
            <a:endParaRPr lang="en-US" altLang="en-US" sz="2000" dirty="0"/>
          </a:p>
        </p:txBody>
      </p:sp>
      <p:sp>
        <p:nvSpPr>
          <p:cNvPr id="3" name="Content Placeholder 2">
            <a:extLst>
              <a:ext uri="{FF2B5EF4-FFF2-40B4-BE49-F238E27FC236}">
                <a16:creationId xmlns="" xmlns:a16="http://schemas.microsoft.com/office/drawing/2014/main" id="{11E6907B-20F1-5B81-A8D6-6F41B8F117E0}"/>
              </a:ext>
            </a:extLst>
          </p:cNvPr>
          <p:cNvSpPr txBox="1">
            <a:spLocks/>
          </p:cNvSpPr>
          <p:nvPr/>
        </p:nvSpPr>
        <p:spPr>
          <a:xfrm>
            <a:off x="4860032" y="927100"/>
            <a:ext cx="3998023"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solidFill>
                  <a:schemeClr val="tx2">
                    <a:lumMod val="60000"/>
                    <a:lumOff val="40000"/>
                  </a:schemeClr>
                </a:solidFill>
              </a:rPr>
              <a:t># creation method for the linked list</a:t>
            </a:r>
          </a:p>
          <a:p>
            <a:pPr eaLnBrk="1" hangingPunct="1">
              <a:buNone/>
            </a:pPr>
            <a:r>
              <a:rPr lang="en-US" altLang="en-US" sz="2000" dirty="0">
                <a:solidFill>
                  <a:schemeClr val="tx2">
                    <a:lumMod val="60000"/>
                    <a:lumOff val="40000"/>
                  </a:schemeClr>
                </a:solidFill>
              </a:rPr>
              <a:t>  </a:t>
            </a:r>
            <a:r>
              <a:rPr lang="en-US" altLang="en-US" sz="2000" dirty="0"/>
              <a:t>def create(self, data):</a:t>
            </a:r>
          </a:p>
          <a:p>
            <a:pPr eaLnBrk="1" hangingPunct="1">
              <a:buNone/>
            </a:pPr>
            <a:r>
              <a:rPr lang="en-US" altLang="en-US" sz="2000" dirty="0"/>
              <a:t>    </a:t>
            </a:r>
            <a:r>
              <a:rPr lang="en-US" altLang="en-US" sz="2000" dirty="0" err="1"/>
              <a:t>newNode</a:t>
            </a:r>
            <a:r>
              <a:rPr lang="en-US" altLang="en-US" sz="2000" dirty="0"/>
              <a:t> = Node(data)</a:t>
            </a:r>
          </a:p>
          <a:p>
            <a:pPr eaLnBrk="1" hangingPunct="1">
              <a:buNone/>
            </a:pPr>
            <a:r>
              <a:rPr lang="en-US" altLang="en-US" sz="2000" dirty="0"/>
              <a:t>    if(</a:t>
            </a:r>
            <a:r>
              <a:rPr lang="en-US" altLang="en-US" sz="2000" dirty="0" err="1"/>
              <a:t>self.head</a:t>
            </a:r>
            <a:r>
              <a:rPr lang="en-US" altLang="en-US" sz="2000" dirty="0"/>
              <a:t>):</a:t>
            </a:r>
          </a:p>
          <a:p>
            <a:pPr eaLnBrk="1" hangingPunct="1">
              <a:buNone/>
            </a:pPr>
            <a:r>
              <a:rPr lang="en-US" altLang="en-US" sz="2000" dirty="0"/>
              <a:t>      current = </a:t>
            </a:r>
            <a:r>
              <a:rPr lang="en-US" altLang="en-US" sz="2000" dirty="0" err="1"/>
              <a:t>self.head</a:t>
            </a:r>
            <a:endParaRPr lang="en-US" altLang="en-US" sz="2000" dirty="0"/>
          </a:p>
          <a:p>
            <a:pPr eaLnBrk="1" hangingPunct="1">
              <a:buNone/>
            </a:pPr>
            <a:r>
              <a:rPr lang="en-US" altLang="en-US" sz="2000" dirty="0"/>
              <a:t>      while(</a:t>
            </a:r>
            <a:r>
              <a:rPr lang="en-US" altLang="en-US" sz="2000" dirty="0" err="1"/>
              <a:t>current.next</a:t>
            </a:r>
            <a:r>
              <a:rPr lang="en-US" altLang="en-US" sz="2000" dirty="0"/>
              <a:t>):</a:t>
            </a:r>
          </a:p>
          <a:p>
            <a:pPr eaLnBrk="1" hangingPunct="1">
              <a:buNone/>
            </a:pPr>
            <a:r>
              <a:rPr lang="en-US" altLang="en-US" sz="2000" dirty="0"/>
              <a:t>        current = </a:t>
            </a:r>
            <a:r>
              <a:rPr lang="en-US" altLang="en-US" sz="2000" dirty="0" err="1"/>
              <a:t>current.next</a:t>
            </a:r>
            <a:endParaRPr lang="en-US" altLang="en-US" sz="2000" dirty="0"/>
          </a:p>
          <a:p>
            <a:pPr eaLnBrk="1" hangingPunct="1">
              <a:buNone/>
            </a:pPr>
            <a:r>
              <a:rPr lang="en-US" altLang="en-US" sz="2000" dirty="0"/>
              <a:t>      </a:t>
            </a:r>
            <a:r>
              <a:rPr lang="en-US" altLang="en-US" sz="2000" dirty="0" err="1"/>
              <a:t>current.next</a:t>
            </a:r>
            <a:r>
              <a:rPr lang="en-US" altLang="en-US" sz="2000" dirty="0"/>
              <a:t> = </a:t>
            </a:r>
            <a:r>
              <a:rPr lang="en-US" altLang="en-US" sz="2000" dirty="0" err="1"/>
              <a:t>newNode</a:t>
            </a:r>
            <a:endParaRPr lang="en-US" altLang="en-US" sz="2000" dirty="0"/>
          </a:p>
          <a:p>
            <a:pPr eaLnBrk="1" hangingPunct="1">
              <a:buNone/>
            </a:pPr>
            <a:r>
              <a:rPr lang="en-US" altLang="en-US" sz="2000" dirty="0"/>
              <a:t>    else:</a:t>
            </a:r>
          </a:p>
          <a:p>
            <a:pPr eaLnBrk="1" hangingPunct="1">
              <a:buNone/>
            </a:pPr>
            <a:r>
              <a:rPr lang="en-US" altLang="en-US" sz="2000" dirty="0"/>
              <a:t>      </a:t>
            </a:r>
            <a:r>
              <a:rPr lang="en-US" altLang="en-US" sz="2000" dirty="0" err="1"/>
              <a:t>self.head</a:t>
            </a:r>
            <a:r>
              <a:rPr lang="en-US" altLang="en-US" sz="2000" dirty="0"/>
              <a:t> = </a:t>
            </a:r>
            <a:r>
              <a:rPr lang="en-US" altLang="en-US" sz="2000" dirty="0" err="1"/>
              <a:t>newNode</a:t>
            </a:r>
            <a:endParaRPr lang="en-US" altLang="en-US" sz="2000" dirty="0"/>
          </a:p>
        </p:txBody>
      </p:sp>
    </p:spTree>
    <p:extLst>
      <p:ext uri="{BB962C8B-B14F-4D97-AF65-F5344CB8AC3E}">
        <p14:creationId xmlns="" xmlns:p14="http://schemas.microsoft.com/office/powerpoint/2010/main" val="22319026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C224B1D0-518A-4377-8224-9A44CEA718CE}"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824064" cy="313009"/>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41</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371600" y="-39687"/>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lang="en-IN" sz="3200" b="1" spc="-30" dirty="0"/>
              <a:t>Insertion in</a:t>
            </a:r>
            <a:r>
              <a:rPr kumimoji="0" lang="en-IN" sz="3200" b="1" i="0" u="none" strike="noStrike" kern="1200" cap="none" spc="-30" normalizeH="0" baseline="0" noProof="0" dirty="0">
                <a:ln>
                  <a:noFill/>
                </a:ln>
                <a:solidFill>
                  <a:schemeClr val="dk1"/>
                </a:solidFill>
                <a:effectLst/>
                <a:uLnTx/>
                <a:uFillTx/>
                <a:latin typeface="+mn-lt"/>
                <a:ea typeface="+mn-ea"/>
                <a:cs typeface="+mn-cs"/>
              </a:rPr>
              <a:t> </a:t>
            </a:r>
            <a:r>
              <a:rPr kumimoji="0" lang="en-IN" sz="3200" b="1" i="0" u="none" strike="noStrike" kern="1200" cap="none" spc="-11" normalizeH="0" baseline="0" noProof="0" dirty="0">
                <a:ln>
                  <a:noFill/>
                </a:ln>
                <a:solidFill>
                  <a:schemeClr val="dk1"/>
                </a:solidFill>
                <a:effectLst/>
                <a:uLnTx/>
                <a:uFillTx/>
                <a:latin typeface="+mn-lt"/>
                <a:ea typeface="+mn-ea"/>
                <a:cs typeface="+mn-cs"/>
              </a:rPr>
              <a:t>single </a:t>
            </a:r>
            <a:r>
              <a:rPr lang="en-IN" sz="3200" b="1" spc="-11" dirty="0"/>
              <a:t>linked list (at position)</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285945" y="927100"/>
            <a:ext cx="4286055" cy="5429250"/>
          </a:xfrm>
        </p:spPr>
        <p:txBody>
          <a:bodyPr vert="horz" wrap="square" lIns="91440" tIns="45720" rIns="91440" bIns="45720" anchor="t" anchorCtr="0"/>
          <a:lstStyle/>
          <a:p>
            <a:pPr eaLnBrk="1" hangingPunct="1">
              <a:buNone/>
            </a:pPr>
            <a:r>
              <a:rPr lang="en-US" altLang="en-US" sz="2000" dirty="0">
                <a:solidFill>
                  <a:schemeClr val="tx2">
                    <a:lumMod val="60000"/>
                    <a:lumOff val="40000"/>
                  </a:schemeClr>
                </a:solidFill>
              </a:rPr>
              <a:t># insertion method for the linked list at given position</a:t>
            </a:r>
          </a:p>
          <a:p>
            <a:pPr eaLnBrk="1" hangingPunct="1">
              <a:buNone/>
            </a:pPr>
            <a:endParaRPr lang="en-US" altLang="en-US" sz="2000" dirty="0">
              <a:solidFill>
                <a:schemeClr val="tx2">
                  <a:lumMod val="60000"/>
                  <a:lumOff val="40000"/>
                </a:schemeClr>
              </a:solidFill>
            </a:endParaRPr>
          </a:p>
          <a:p>
            <a:pPr eaLnBrk="1" hangingPunct="1">
              <a:buNone/>
            </a:pPr>
            <a:r>
              <a:rPr lang="en-US" altLang="en-US" sz="2000" dirty="0">
                <a:solidFill>
                  <a:schemeClr val="tx2">
                    <a:lumMod val="60000"/>
                    <a:lumOff val="40000"/>
                  </a:schemeClr>
                </a:solidFill>
              </a:rPr>
              <a:t>  </a:t>
            </a:r>
            <a:r>
              <a:rPr lang="en-US" altLang="en-US" sz="2000" dirty="0"/>
              <a:t>def </a:t>
            </a:r>
            <a:r>
              <a:rPr lang="en-US" altLang="en-US" sz="2000" dirty="0" err="1"/>
              <a:t>insert_position</a:t>
            </a:r>
            <a:r>
              <a:rPr lang="en-US" altLang="en-US" sz="2000" dirty="0"/>
              <a:t>(self, data, pos):</a:t>
            </a:r>
          </a:p>
          <a:p>
            <a:pPr eaLnBrk="1" hangingPunct="1">
              <a:buNone/>
            </a:pPr>
            <a:r>
              <a:rPr lang="en-US" altLang="en-US" sz="2000" dirty="0"/>
              <a:t>    </a:t>
            </a:r>
            <a:r>
              <a:rPr lang="en-US" altLang="en-US" sz="2000" dirty="0" err="1"/>
              <a:t>newNode</a:t>
            </a:r>
            <a:r>
              <a:rPr lang="en-US" altLang="en-US" sz="2000" dirty="0"/>
              <a:t> = Node(data)</a:t>
            </a:r>
          </a:p>
          <a:p>
            <a:pPr eaLnBrk="1" hangingPunct="1">
              <a:buNone/>
            </a:pPr>
            <a:r>
              <a:rPr lang="en-US" altLang="en-US" sz="2000" dirty="0"/>
              <a:t>    if(pos&lt;1):</a:t>
            </a:r>
          </a:p>
          <a:p>
            <a:pPr eaLnBrk="1" hangingPunct="1">
              <a:buNone/>
            </a:pPr>
            <a:r>
              <a:rPr lang="en-US" altLang="en-US" sz="2000" dirty="0"/>
              <a:t>        print("\</a:t>
            </a:r>
            <a:r>
              <a:rPr lang="en-US" altLang="en-US" sz="2000" dirty="0" err="1"/>
              <a:t>nPosition</a:t>
            </a:r>
            <a:r>
              <a:rPr lang="en-US" altLang="en-US" sz="2000" dirty="0"/>
              <a:t> should be &gt;=1.")</a:t>
            </a:r>
          </a:p>
          <a:p>
            <a:pPr eaLnBrk="1" hangingPunct="1">
              <a:buNone/>
            </a:pPr>
            <a:endParaRPr lang="en-US" altLang="en-US" sz="2000" dirty="0"/>
          </a:p>
          <a:p>
            <a:pPr eaLnBrk="1" hangingPunct="1">
              <a:buNone/>
            </a:pPr>
            <a:r>
              <a:rPr lang="en-US" altLang="en-US" sz="2000" dirty="0"/>
              <a:t>    </a:t>
            </a:r>
            <a:r>
              <a:rPr lang="en-US" altLang="en-US" sz="2000" dirty="0" err="1"/>
              <a:t>elif</a:t>
            </a:r>
            <a:r>
              <a:rPr lang="en-US" altLang="en-US" sz="2000" dirty="0"/>
              <a:t>(pos==1):</a:t>
            </a:r>
          </a:p>
          <a:p>
            <a:pPr eaLnBrk="1" hangingPunct="1">
              <a:buNone/>
            </a:pPr>
            <a:r>
              <a:rPr lang="en-US" altLang="en-US" sz="2000" dirty="0"/>
              <a:t>        </a:t>
            </a:r>
            <a:r>
              <a:rPr lang="en-US" altLang="en-US" sz="2000" dirty="0" err="1"/>
              <a:t>newNode.next</a:t>
            </a:r>
            <a:r>
              <a:rPr lang="en-US" altLang="en-US" sz="2000" dirty="0"/>
              <a:t>=</a:t>
            </a:r>
            <a:r>
              <a:rPr lang="en-US" altLang="en-US" sz="2000" dirty="0" err="1"/>
              <a:t>self.head</a:t>
            </a:r>
            <a:endParaRPr lang="en-US" altLang="en-US" sz="2000" dirty="0"/>
          </a:p>
          <a:p>
            <a:pPr eaLnBrk="1" hangingPunct="1">
              <a:buNone/>
            </a:pPr>
            <a:r>
              <a:rPr lang="en-US" altLang="en-US" sz="2000" dirty="0"/>
              <a:t>        </a:t>
            </a:r>
            <a:r>
              <a:rPr lang="en-US" altLang="en-US" sz="2000" dirty="0" err="1"/>
              <a:t>self.head</a:t>
            </a:r>
            <a:r>
              <a:rPr lang="en-US" altLang="en-US" sz="2000" dirty="0"/>
              <a:t>=</a:t>
            </a:r>
            <a:r>
              <a:rPr lang="en-US" altLang="en-US" sz="2000" dirty="0" err="1"/>
              <a:t>newNode</a:t>
            </a:r>
            <a:endParaRPr lang="en-US" altLang="en-US" sz="2000" dirty="0"/>
          </a:p>
          <a:p>
            <a:pPr eaLnBrk="1" hangingPunct="1">
              <a:buNone/>
            </a:pPr>
            <a:r>
              <a:rPr lang="en-US" altLang="en-US" sz="2000" dirty="0"/>
              <a:t>    </a:t>
            </a:r>
            <a:endParaRPr lang="en-US" altLang="en-US" sz="2000" dirty="0">
              <a:solidFill>
                <a:schemeClr val="tx2">
                  <a:lumMod val="60000"/>
                  <a:lumOff val="40000"/>
                </a:schemeClr>
              </a:solidFill>
            </a:endParaRPr>
          </a:p>
          <a:p>
            <a:pPr eaLnBrk="1" hangingPunct="1">
              <a:buNone/>
            </a:pPr>
            <a:endParaRPr lang="en-US" altLang="en-US" sz="2000" dirty="0"/>
          </a:p>
        </p:txBody>
      </p:sp>
      <p:sp>
        <p:nvSpPr>
          <p:cNvPr id="3" name="Content Placeholder 2">
            <a:extLst>
              <a:ext uri="{FF2B5EF4-FFF2-40B4-BE49-F238E27FC236}">
                <a16:creationId xmlns="" xmlns:a16="http://schemas.microsoft.com/office/drawing/2014/main" id="{11E6907B-20F1-5B81-A8D6-6F41B8F117E0}"/>
              </a:ext>
            </a:extLst>
          </p:cNvPr>
          <p:cNvSpPr txBox="1">
            <a:spLocks/>
          </p:cNvSpPr>
          <p:nvPr/>
        </p:nvSpPr>
        <p:spPr>
          <a:xfrm>
            <a:off x="4532929" y="953158"/>
            <a:ext cx="4599239"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t> else:</a:t>
            </a:r>
          </a:p>
          <a:p>
            <a:pPr eaLnBrk="1" hangingPunct="1">
              <a:buNone/>
            </a:pPr>
            <a:r>
              <a:rPr lang="en-US" altLang="en-US" sz="2000" dirty="0"/>
              <a:t>        current=</a:t>
            </a:r>
            <a:r>
              <a:rPr lang="en-US" altLang="en-US" sz="2000" dirty="0" err="1"/>
              <a:t>self.head</a:t>
            </a:r>
            <a:endParaRPr lang="en-US" altLang="en-US" sz="2000" dirty="0"/>
          </a:p>
          <a:p>
            <a:pPr eaLnBrk="1" hangingPunct="1">
              <a:buNone/>
            </a:pPr>
            <a:r>
              <a:rPr lang="en-US" altLang="en-US" sz="2000" dirty="0"/>
              <a:t>        for </a:t>
            </a:r>
            <a:r>
              <a:rPr lang="en-US" altLang="en-US" sz="2000" dirty="0" err="1"/>
              <a:t>i</a:t>
            </a:r>
            <a:r>
              <a:rPr lang="en-US" altLang="en-US" sz="2000" dirty="0"/>
              <a:t> in range(1, pos-1):</a:t>
            </a:r>
          </a:p>
          <a:p>
            <a:pPr eaLnBrk="1" hangingPunct="1">
              <a:buNone/>
            </a:pPr>
            <a:r>
              <a:rPr lang="en-US" altLang="en-US" sz="2000" dirty="0"/>
              <a:t>            if(current!=None):</a:t>
            </a:r>
          </a:p>
          <a:p>
            <a:pPr eaLnBrk="1" hangingPunct="1">
              <a:buNone/>
            </a:pPr>
            <a:r>
              <a:rPr lang="en-US" altLang="en-US" sz="2000" dirty="0"/>
              <a:t>                current=</a:t>
            </a:r>
            <a:r>
              <a:rPr lang="en-US" altLang="en-US" sz="2000" dirty="0" err="1"/>
              <a:t>current.next</a:t>
            </a:r>
            <a:endParaRPr lang="en-US" altLang="en-US" sz="2000" dirty="0">
              <a:solidFill>
                <a:schemeClr val="tx2">
                  <a:lumMod val="60000"/>
                  <a:lumOff val="40000"/>
                </a:schemeClr>
              </a:solidFill>
            </a:endParaRPr>
          </a:p>
          <a:p>
            <a:pPr eaLnBrk="1" hangingPunct="1">
              <a:buNone/>
            </a:pPr>
            <a:r>
              <a:rPr lang="en-US" altLang="en-US" sz="2000" dirty="0"/>
              <a:t>	  if(current!=None):</a:t>
            </a:r>
          </a:p>
          <a:p>
            <a:pPr eaLnBrk="1" hangingPunct="1">
              <a:buNone/>
            </a:pPr>
            <a:r>
              <a:rPr lang="en-US" altLang="en-US" sz="2000" dirty="0"/>
              <a:t>            </a:t>
            </a:r>
            <a:r>
              <a:rPr lang="en-US" altLang="en-US" sz="2000" dirty="0" err="1"/>
              <a:t>newNode.next</a:t>
            </a:r>
            <a:r>
              <a:rPr lang="en-US" altLang="en-US" sz="2000" dirty="0"/>
              <a:t>=</a:t>
            </a:r>
            <a:r>
              <a:rPr lang="en-US" altLang="en-US" sz="2000" dirty="0" err="1"/>
              <a:t>current.next</a:t>
            </a:r>
            <a:endParaRPr lang="en-US" altLang="en-US" sz="2000" dirty="0"/>
          </a:p>
          <a:p>
            <a:pPr eaLnBrk="1" hangingPunct="1">
              <a:buNone/>
            </a:pPr>
            <a:r>
              <a:rPr lang="en-US" altLang="en-US" sz="2000" dirty="0"/>
              <a:t>            </a:t>
            </a:r>
            <a:r>
              <a:rPr lang="en-US" altLang="en-US" sz="2000" dirty="0" err="1"/>
              <a:t>current.next</a:t>
            </a:r>
            <a:r>
              <a:rPr lang="en-US" altLang="en-US" sz="2000" dirty="0"/>
              <a:t>=</a:t>
            </a:r>
            <a:r>
              <a:rPr lang="en-US" altLang="en-US" sz="2000" dirty="0" err="1"/>
              <a:t>newNode</a:t>
            </a:r>
            <a:endParaRPr lang="en-US" altLang="en-US" sz="2000" dirty="0"/>
          </a:p>
          <a:p>
            <a:pPr eaLnBrk="1" hangingPunct="1">
              <a:buNone/>
            </a:pPr>
            <a:r>
              <a:rPr lang="en-US" altLang="en-US" sz="2000" dirty="0"/>
              <a:t> 	  else:</a:t>
            </a:r>
          </a:p>
          <a:p>
            <a:pPr eaLnBrk="1" hangingPunct="1">
              <a:buNone/>
            </a:pPr>
            <a:r>
              <a:rPr lang="en-US" altLang="en-US" sz="2000" dirty="0"/>
              <a:t>            print("\</a:t>
            </a:r>
            <a:r>
              <a:rPr lang="en-US" altLang="en-US" sz="2000" dirty="0" err="1"/>
              <a:t>nThe</a:t>
            </a:r>
            <a:r>
              <a:rPr lang="en-US" altLang="en-US" sz="2000" dirty="0"/>
              <a:t> previous node is null.")               </a:t>
            </a:r>
          </a:p>
          <a:p>
            <a:pPr eaLnBrk="1" hangingPunct="1">
              <a:buNone/>
            </a:pPr>
            <a:endParaRPr lang="en-US" altLang="en-US" sz="2000" dirty="0"/>
          </a:p>
        </p:txBody>
      </p:sp>
    </p:spTree>
    <p:extLst>
      <p:ext uri="{BB962C8B-B14F-4D97-AF65-F5344CB8AC3E}">
        <p14:creationId xmlns="" xmlns:p14="http://schemas.microsoft.com/office/powerpoint/2010/main" val="41692496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7B1CB522-9916-40DF-A153-361251EE3436}"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824064" cy="313009"/>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42</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371600" y="-39687"/>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lang="en-IN" sz="3200" b="1" spc="-30" dirty="0"/>
              <a:t>Insertion in</a:t>
            </a:r>
            <a:r>
              <a:rPr kumimoji="0" lang="en-IN" sz="3200" b="1" i="0" u="none" strike="noStrike" kern="1200" cap="none" spc="-30" normalizeH="0" baseline="0" noProof="0" dirty="0">
                <a:ln>
                  <a:noFill/>
                </a:ln>
                <a:solidFill>
                  <a:schemeClr val="dk1"/>
                </a:solidFill>
                <a:effectLst/>
                <a:uLnTx/>
                <a:uFillTx/>
                <a:latin typeface="+mn-lt"/>
                <a:ea typeface="+mn-ea"/>
                <a:cs typeface="+mn-cs"/>
              </a:rPr>
              <a:t> </a:t>
            </a:r>
            <a:r>
              <a:rPr kumimoji="0" lang="en-IN" sz="3200" b="1" i="0" u="none" strike="noStrike" kern="1200" cap="none" spc="-11" normalizeH="0" baseline="0" noProof="0" dirty="0">
                <a:ln>
                  <a:noFill/>
                </a:ln>
                <a:solidFill>
                  <a:schemeClr val="dk1"/>
                </a:solidFill>
                <a:effectLst/>
                <a:uLnTx/>
                <a:uFillTx/>
                <a:latin typeface="+mn-lt"/>
                <a:ea typeface="+mn-ea"/>
                <a:cs typeface="+mn-cs"/>
              </a:rPr>
              <a:t>single </a:t>
            </a:r>
            <a:r>
              <a:rPr lang="en-IN" sz="3200" b="1" spc="-11" dirty="0"/>
              <a:t>linked list (at position)</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285945" y="927100"/>
            <a:ext cx="4286055" cy="5429250"/>
          </a:xfrm>
        </p:spPr>
        <p:txBody>
          <a:bodyPr vert="horz" wrap="square" lIns="91440" tIns="45720" rIns="91440" bIns="45720" anchor="t" anchorCtr="0"/>
          <a:lstStyle/>
          <a:p>
            <a:pPr eaLnBrk="1" hangingPunct="1">
              <a:buNone/>
            </a:pPr>
            <a:r>
              <a:rPr lang="en-US" altLang="en-US" sz="2000" dirty="0">
                <a:solidFill>
                  <a:schemeClr val="tx2">
                    <a:lumMod val="60000"/>
                    <a:lumOff val="40000"/>
                  </a:schemeClr>
                </a:solidFill>
              </a:rPr>
              <a:t># print method for the linked list</a:t>
            </a:r>
          </a:p>
          <a:p>
            <a:pPr eaLnBrk="1" hangingPunct="1">
              <a:buNone/>
            </a:pPr>
            <a:r>
              <a:rPr lang="en-US" altLang="en-US" sz="2000" dirty="0"/>
              <a:t>  def </a:t>
            </a:r>
            <a:r>
              <a:rPr lang="en-US" altLang="en-US" sz="2000" dirty="0" err="1"/>
              <a:t>printLL</a:t>
            </a:r>
            <a:r>
              <a:rPr lang="en-US" altLang="en-US" sz="2000" dirty="0"/>
              <a:t>(self):</a:t>
            </a:r>
          </a:p>
          <a:p>
            <a:pPr eaLnBrk="1" hangingPunct="1">
              <a:buNone/>
            </a:pPr>
            <a:r>
              <a:rPr lang="en-US" altLang="en-US" sz="2000" dirty="0"/>
              <a:t>    current = </a:t>
            </a:r>
            <a:r>
              <a:rPr lang="en-US" altLang="en-US" sz="2000" dirty="0" err="1"/>
              <a:t>self.head</a:t>
            </a:r>
            <a:endParaRPr lang="en-US" altLang="en-US" sz="2000" dirty="0"/>
          </a:p>
          <a:p>
            <a:pPr eaLnBrk="1" hangingPunct="1">
              <a:buNone/>
            </a:pPr>
            <a:r>
              <a:rPr lang="en-US" altLang="en-US" sz="2000" dirty="0"/>
              <a:t>    if(current!=None):</a:t>
            </a:r>
          </a:p>
          <a:p>
            <a:pPr eaLnBrk="1" hangingPunct="1">
              <a:buNone/>
            </a:pPr>
            <a:r>
              <a:rPr lang="en-US" altLang="en-US" sz="2000" dirty="0"/>
              <a:t>        print("The List </a:t>
            </a:r>
            <a:r>
              <a:rPr lang="en-US" altLang="en-US" sz="2000" dirty="0" err="1"/>
              <a:t>Contains:",end</a:t>
            </a:r>
            <a:r>
              <a:rPr lang="en-US" altLang="en-US" sz="2000" dirty="0"/>
              <a:t>="\n")</a:t>
            </a:r>
          </a:p>
          <a:p>
            <a:pPr eaLnBrk="1" hangingPunct="1">
              <a:buNone/>
            </a:pPr>
            <a:r>
              <a:rPr lang="en-US" altLang="en-US" sz="2000" dirty="0"/>
              <a:t>        while(current):</a:t>
            </a:r>
          </a:p>
          <a:p>
            <a:pPr eaLnBrk="1" hangingPunct="1">
              <a:buNone/>
            </a:pPr>
            <a:r>
              <a:rPr lang="en-US" altLang="en-US" sz="2000" dirty="0"/>
              <a:t>            print(</a:t>
            </a:r>
            <a:r>
              <a:rPr lang="en-US" altLang="en-US" sz="2000" dirty="0" err="1"/>
              <a:t>current.data</a:t>
            </a:r>
            <a:r>
              <a:rPr lang="en-US" altLang="en-US" sz="2000" dirty="0"/>
              <a:t>)</a:t>
            </a:r>
          </a:p>
          <a:p>
            <a:pPr eaLnBrk="1" hangingPunct="1">
              <a:buNone/>
            </a:pPr>
            <a:r>
              <a:rPr lang="en-US" altLang="en-US" sz="2000" dirty="0"/>
              <a:t>            current = </a:t>
            </a:r>
            <a:r>
              <a:rPr lang="en-US" altLang="en-US" sz="2000" dirty="0" err="1"/>
              <a:t>current.next</a:t>
            </a:r>
            <a:endParaRPr lang="en-US" altLang="en-US" sz="2000" dirty="0"/>
          </a:p>
          <a:p>
            <a:pPr eaLnBrk="1" hangingPunct="1">
              <a:buNone/>
            </a:pPr>
            <a:r>
              <a:rPr lang="en-US" altLang="en-US" sz="2000" dirty="0"/>
              <a:t>    else:</a:t>
            </a:r>
          </a:p>
          <a:p>
            <a:pPr eaLnBrk="1" hangingPunct="1">
              <a:buNone/>
            </a:pPr>
            <a:r>
              <a:rPr lang="en-US" altLang="en-US" sz="2000" dirty="0"/>
              <a:t>        print("List is Empty.")</a:t>
            </a:r>
          </a:p>
          <a:p>
            <a:pPr eaLnBrk="1" hangingPunct="1">
              <a:buNone/>
            </a:pPr>
            <a:endParaRPr lang="en-US" altLang="en-US" sz="2000" dirty="0"/>
          </a:p>
        </p:txBody>
      </p:sp>
      <p:sp>
        <p:nvSpPr>
          <p:cNvPr id="3" name="Content Placeholder 2">
            <a:extLst>
              <a:ext uri="{FF2B5EF4-FFF2-40B4-BE49-F238E27FC236}">
                <a16:creationId xmlns="" xmlns:a16="http://schemas.microsoft.com/office/drawing/2014/main" id="{11E6907B-20F1-5B81-A8D6-6F41B8F117E0}"/>
              </a:ext>
            </a:extLst>
          </p:cNvPr>
          <p:cNvSpPr txBox="1">
            <a:spLocks/>
          </p:cNvSpPr>
          <p:nvPr/>
        </p:nvSpPr>
        <p:spPr>
          <a:xfrm>
            <a:off x="4544761" y="953158"/>
            <a:ext cx="4599239"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t> </a:t>
            </a:r>
            <a:r>
              <a:rPr lang="en-US" altLang="en-US" sz="2000" dirty="0">
                <a:solidFill>
                  <a:schemeClr val="tx2">
                    <a:lumMod val="60000"/>
                    <a:lumOff val="40000"/>
                  </a:schemeClr>
                </a:solidFill>
              </a:rPr>
              <a:t># Singly Linked List with insertion and print methods</a:t>
            </a:r>
          </a:p>
          <a:p>
            <a:pPr eaLnBrk="1" hangingPunct="1">
              <a:buNone/>
            </a:pPr>
            <a:r>
              <a:rPr lang="en-US" altLang="en-US" sz="2000" dirty="0"/>
              <a:t>LL = LinkedList()</a:t>
            </a:r>
          </a:p>
          <a:p>
            <a:pPr eaLnBrk="1" hangingPunct="1">
              <a:buNone/>
            </a:pPr>
            <a:r>
              <a:rPr lang="en-US" altLang="en-US" sz="2000" dirty="0" err="1"/>
              <a:t>LL.create</a:t>
            </a:r>
            <a:r>
              <a:rPr lang="en-US" altLang="en-US" sz="2000" dirty="0"/>
              <a:t>(2)</a:t>
            </a:r>
          </a:p>
          <a:p>
            <a:pPr eaLnBrk="1" hangingPunct="1">
              <a:buNone/>
            </a:pPr>
            <a:r>
              <a:rPr lang="en-US" altLang="en-US" sz="2000" dirty="0" err="1"/>
              <a:t>LL.create</a:t>
            </a:r>
            <a:r>
              <a:rPr lang="en-US" altLang="en-US" sz="2000" dirty="0"/>
              <a:t>(3)</a:t>
            </a:r>
          </a:p>
          <a:p>
            <a:pPr eaLnBrk="1" hangingPunct="1">
              <a:buNone/>
            </a:pPr>
            <a:r>
              <a:rPr lang="en-US" altLang="en-US" sz="2000" dirty="0" err="1"/>
              <a:t>LL.create</a:t>
            </a:r>
            <a:r>
              <a:rPr lang="en-US" altLang="en-US" sz="2000" dirty="0"/>
              <a:t>(4)</a:t>
            </a:r>
          </a:p>
          <a:p>
            <a:pPr eaLnBrk="1" hangingPunct="1">
              <a:buNone/>
            </a:pPr>
            <a:r>
              <a:rPr lang="en-US" altLang="en-US" sz="2000" dirty="0" err="1"/>
              <a:t>LL.create</a:t>
            </a:r>
            <a:r>
              <a:rPr lang="en-US" altLang="en-US" sz="2000" dirty="0"/>
              <a:t>(5)</a:t>
            </a:r>
          </a:p>
          <a:p>
            <a:pPr eaLnBrk="1" hangingPunct="1">
              <a:buNone/>
            </a:pPr>
            <a:r>
              <a:rPr lang="en-US" altLang="en-US" sz="2000" dirty="0" err="1"/>
              <a:t>LL.create</a:t>
            </a:r>
            <a:r>
              <a:rPr lang="en-US" altLang="en-US" sz="2000" dirty="0"/>
              <a:t>(6)</a:t>
            </a:r>
          </a:p>
          <a:p>
            <a:pPr eaLnBrk="1" hangingPunct="1">
              <a:buNone/>
            </a:pPr>
            <a:r>
              <a:rPr lang="en-US" altLang="en-US" sz="2000" dirty="0" err="1"/>
              <a:t>LL.insert_position</a:t>
            </a:r>
            <a:r>
              <a:rPr lang="en-US" altLang="en-US" sz="2000" dirty="0"/>
              <a:t>(9, 4)</a:t>
            </a:r>
          </a:p>
          <a:p>
            <a:pPr eaLnBrk="1" hangingPunct="1">
              <a:buNone/>
            </a:pPr>
            <a:r>
              <a:rPr lang="en-US" altLang="en-US" sz="2000" dirty="0" err="1"/>
              <a:t>LL.printLL</a:t>
            </a:r>
            <a:r>
              <a:rPr lang="en-US" altLang="en-US" sz="2000" dirty="0"/>
              <a:t>()</a:t>
            </a:r>
          </a:p>
          <a:p>
            <a:pPr eaLnBrk="1" hangingPunct="1">
              <a:buNone/>
            </a:pPr>
            <a:endParaRPr lang="en-US" altLang="en-US" sz="2000" dirty="0"/>
          </a:p>
        </p:txBody>
      </p:sp>
    </p:spTree>
    <p:extLst>
      <p:ext uri="{BB962C8B-B14F-4D97-AF65-F5344CB8AC3E}">
        <p14:creationId xmlns="" xmlns:p14="http://schemas.microsoft.com/office/powerpoint/2010/main" val="41654805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533400" y="1143000"/>
            <a:ext cx="8229600" cy="4800600"/>
          </a:xfrm>
        </p:spPr>
        <p:txBody>
          <a:bodyPr vert="horz" wrap="square" lIns="91440" tIns="45720" rIns="91440" bIns="45720" anchor="t" anchorCtr="0"/>
          <a:lstStyle/>
          <a:p>
            <a:pPr algn="just" eaLnBrk="1" hangingPunct="1"/>
            <a:r>
              <a:rPr lang="en-US" altLang="en-US" sz="2200" dirty="0"/>
              <a:t>There are three possible positions where we can enter a new node in a linked list –</a:t>
            </a:r>
          </a:p>
          <a:p>
            <a:pPr lvl="1" algn="just" eaLnBrk="1" hangingPunct="1"/>
            <a:r>
              <a:rPr lang="en-US" altLang="en-US" sz="2200" b="1" dirty="0"/>
              <a:t>Deletion at beginning</a:t>
            </a:r>
          </a:p>
          <a:p>
            <a:pPr lvl="1" algn="just" eaLnBrk="1" hangingPunct="1"/>
            <a:r>
              <a:rPr lang="en-US" altLang="en-US" sz="2200" b="1" dirty="0"/>
              <a:t>Deletion at end</a:t>
            </a:r>
          </a:p>
          <a:p>
            <a:pPr lvl="1" algn="just" eaLnBrk="1" hangingPunct="1"/>
            <a:r>
              <a:rPr lang="en-US" altLang="en-US" sz="2200" b="1" dirty="0"/>
              <a:t>Deletion from given position</a:t>
            </a:r>
          </a:p>
          <a:p>
            <a:pPr algn="just" eaLnBrk="1" hangingPunct="1"/>
            <a:endParaRPr lang="en-US" altLang="en-US" sz="2200" dirty="0"/>
          </a:p>
          <a:p>
            <a:pPr algn="just" eaLnBrk="1" hangingPunct="1"/>
            <a:r>
              <a:rPr lang="en-US" altLang="en-US" sz="2200" dirty="0"/>
              <a:t>Deleting new node in linked list is a more than one step activity. </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26881DAE-7447-4628-8AF4-F9648E833951}"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584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43</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lang="en-US" sz="3200" b="1" dirty="0"/>
              <a:t>Deletion</a:t>
            </a:r>
            <a:r>
              <a:rPr kumimoji="0" lang="en-US" sz="3200" b="1" i="0" u="none" strike="noStrike" kern="1200" cap="none" spc="0" normalizeH="0" baseline="0" noProof="0" dirty="0">
                <a:ln>
                  <a:noFill/>
                </a:ln>
                <a:solidFill>
                  <a:schemeClr val="dk1"/>
                </a:solidFill>
                <a:effectLst/>
                <a:uLnTx/>
                <a:uFillTx/>
                <a:latin typeface="+mn-lt"/>
                <a:ea typeface="+mn-ea"/>
                <a:cs typeface="+mn-cs"/>
              </a:rPr>
              <a:t> in a Single Linked List</a:t>
            </a:r>
          </a:p>
        </p:txBody>
      </p:sp>
    </p:spTree>
    <p:extLst>
      <p:ext uri="{BB962C8B-B14F-4D97-AF65-F5344CB8AC3E}">
        <p14:creationId xmlns="" xmlns:p14="http://schemas.microsoft.com/office/powerpoint/2010/main" val="15563728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533400" y="1143000"/>
            <a:ext cx="8229600" cy="4800600"/>
          </a:xfrm>
        </p:spPr>
        <p:txBody>
          <a:bodyPr vert="horz" wrap="square" lIns="91440" tIns="45720" rIns="91440" bIns="45720" anchor="t" anchorCtr="0"/>
          <a:lstStyle/>
          <a:p>
            <a:pPr algn="just" eaLnBrk="1" hangingPunct="1"/>
            <a:r>
              <a:rPr lang="en-US" altLang="en-US" sz="2800" b="1" dirty="0"/>
              <a:t>Deletion from beginning</a:t>
            </a:r>
          </a:p>
          <a:p>
            <a:pPr marL="0" indent="0" algn="just" eaLnBrk="1" hangingPunct="1">
              <a:buNone/>
            </a:pPr>
            <a:endParaRPr lang="en-US" altLang="en-US" sz="2200" dirty="0"/>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8545C5FC-133D-4504-A07A-2DFC659C2ECC}"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584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44</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lang="en-US" sz="2800" b="1" dirty="0"/>
              <a:t>Deletion</a:t>
            </a:r>
            <a:r>
              <a:rPr kumimoji="0" lang="en-US" sz="2800" b="1" i="0" u="none" strike="noStrike" kern="1200" cap="none" spc="0" normalizeH="0" baseline="0" noProof="0" dirty="0">
                <a:ln>
                  <a:noFill/>
                </a:ln>
                <a:solidFill>
                  <a:schemeClr val="dk1"/>
                </a:solidFill>
                <a:effectLst/>
                <a:uLnTx/>
                <a:uFillTx/>
                <a:latin typeface="+mn-lt"/>
                <a:ea typeface="+mn-ea"/>
                <a:cs typeface="+mn-cs"/>
              </a:rPr>
              <a:t> </a:t>
            </a:r>
            <a:r>
              <a:rPr lang="en-US" sz="2800" b="1" dirty="0"/>
              <a:t>in</a:t>
            </a:r>
            <a:r>
              <a:rPr kumimoji="0" lang="en-US" sz="2800" b="1" i="0" u="none" strike="noStrike" kern="1200" cap="none" spc="0" normalizeH="0" baseline="0" noProof="0" dirty="0">
                <a:ln>
                  <a:noFill/>
                </a:ln>
                <a:solidFill>
                  <a:schemeClr val="dk1"/>
                </a:solidFill>
                <a:effectLst/>
                <a:uLnTx/>
                <a:uFillTx/>
                <a:latin typeface="+mn-lt"/>
                <a:ea typeface="+mn-ea"/>
                <a:cs typeface="+mn-cs"/>
              </a:rPr>
              <a:t> Single Linked List (</a:t>
            </a:r>
            <a:r>
              <a:rPr lang="en-US" sz="2800" b="1" dirty="0"/>
              <a:t>from</a:t>
            </a:r>
            <a:r>
              <a:rPr kumimoji="0" lang="en-US" sz="2800" b="1" i="0" u="none" strike="noStrike" kern="1200" cap="none" spc="0" normalizeH="0" baseline="0" noProof="0" dirty="0">
                <a:ln>
                  <a:noFill/>
                </a:ln>
                <a:solidFill>
                  <a:schemeClr val="dk1"/>
                </a:solidFill>
                <a:effectLst/>
                <a:uLnTx/>
                <a:uFillTx/>
                <a:latin typeface="+mn-lt"/>
                <a:ea typeface="+mn-ea"/>
                <a:cs typeface="+mn-cs"/>
              </a:rPr>
              <a:t> beginning)</a:t>
            </a:r>
          </a:p>
        </p:txBody>
      </p:sp>
      <p:pic>
        <p:nvPicPr>
          <p:cNvPr id="8" name="Picture 7">
            <a:extLst>
              <a:ext uri="{FF2B5EF4-FFF2-40B4-BE49-F238E27FC236}">
                <a16:creationId xmlns="" xmlns:a16="http://schemas.microsoft.com/office/drawing/2014/main" id="{C5B4A052-9831-E563-4A2D-50FCF466D98B}"/>
              </a:ext>
            </a:extLst>
          </p:cNvPr>
          <p:cNvPicPr>
            <a:picLocks noChangeAspect="1"/>
          </p:cNvPicPr>
          <p:nvPr/>
        </p:nvPicPr>
        <p:blipFill>
          <a:blip r:embed="rId2"/>
          <a:stretch>
            <a:fillRect/>
          </a:stretch>
        </p:blipFill>
        <p:spPr>
          <a:xfrm>
            <a:off x="1190624" y="1988839"/>
            <a:ext cx="6981775" cy="3888433"/>
          </a:xfrm>
          <a:prstGeom prst="rect">
            <a:avLst/>
          </a:prstGeom>
        </p:spPr>
      </p:pic>
    </p:spTree>
    <p:extLst>
      <p:ext uri="{BB962C8B-B14F-4D97-AF65-F5344CB8AC3E}">
        <p14:creationId xmlns="" xmlns:p14="http://schemas.microsoft.com/office/powerpoint/2010/main" val="1377782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9FD07FC1-5908-431B-9CF5-246AE1275733}"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824064" cy="313009"/>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45</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259632" y="-39688"/>
            <a:ext cx="7884368" cy="82629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b="1" dirty="0"/>
              <a:t>Deletion</a:t>
            </a:r>
            <a:r>
              <a:rPr kumimoji="0" lang="en-US" sz="3000" b="1" i="0" u="none" strike="noStrike" kern="1200" cap="none" spc="0" normalizeH="0" baseline="0" noProof="0" dirty="0">
                <a:ln>
                  <a:noFill/>
                </a:ln>
                <a:solidFill>
                  <a:schemeClr val="dk1"/>
                </a:solidFill>
                <a:effectLst/>
                <a:uLnTx/>
                <a:uFillTx/>
                <a:latin typeface="+mn-lt"/>
                <a:ea typeface="+mn-ea"/>
                <a:cs typeface="+mn-cs"/>
              </a:rPr>
              <a:t> </a:t>
            </a:r>
            <a:r>
              <a:rPr lang="en-US" sz="3000" b="1" dirty="0"/>
              <a:t>in</a:t>
            </a:r>
            <a:r>
              <a:rPr kumimoji="0" lang="en-US" sz="3000" b="1" i="0" u="none" strike="noStrike" kern="1200" cap="none" spc="0" normalizeH="0" baseline="0" noProof="0" dirty="0">
                <a:ln>
                  <a:noFill/>
                </a:ln>
                <a:solidFill>
                  <a:schemeClr val="dk1"/>
                </a:solidFill>
                <a:effectLst/>
                <a:uLnTx/>
                <a:uFillTx/>
                <a:latin typeface="+mn-lt"/>
                <a:ea typeface="+mn-ea"/>
                <a:cs typeface="+mn-cs"/>
              </a:rPr>
              <a:t> Single Linked List (</a:t>
            </a:r>
            <a:r>
              <a:rPr lang="en-US" sz="3000" b="1" dirty="0"/>
              <a:t>from </a:t>
            </a:r>
            <a:r>
              <a:rPr kumimoji="0" lang="en-US" sz="3000" b="1" i="0" u="none" strike="noStrike" kern="1200" cap="none" spc="0" normalizeH="0" baseline="0" noProof="0" dirty="0">
                <a:ln>
                  <a:noFill/>
                </a:ln>
                <a:solidFill>
                  <a:schemeClr val="dk1"/>
                </a:solidFill>
                <a:effectLst/>
                <a:uLnTx/>
                <a:uFillTx/>
                <a:latin typeface="+mn-lt"/>
                <a:ea typeface="+mn-ea"/>
                <a:cs typeface="+mn-cs"/>
              </a:rPr>
              <a:t>beginning)</a:t>
            </a: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251520" y="856853"/>
            <a:ext cx="3998023" cy="5429250"/>
          </a:xfrm>
        </p:spPr>
        <p:txBody>
          <a:bodyPr vert="horz" wrap="square" lIns="91440" tIns="45720" rIns="91440" bIns="45720" anchor="t" anchorCtr="0"/>
          <a:lstStyle/>
          <a:p>
            <a:pPr eaLnBrk="1" hangingPunct="1">
              <a:buNone/>
            </a:pPr>
            <a:r>
              <a:rPr lang="en-US" altLang="en-US" sz="2000" dirty="0">
                <a:solidFill>
                  <a:schemeClr val="tx2">
                    <a:lumMod val="60000"/>
                    <a:lumOff val="40000"/>
                  </a:schemeClr>
                </a:solidFill>
              </a:rPr>
              <a:t># A single node of a singly linked list</a:t>
            </a:r>
          </a:p>
          <a:p>
            <a:pPr eaLnBrk="1" hangingPunct="1">
              <a:buNone/>
            </a:pPr>
            <a:r>
              <a:rPr lang="en-US" altLang="en-US" sz="2000" dirty="0"/>
              <a:t>class Node:</a:t>
            </a:r>
          </a:p>
          <a:p>
            <a:pPr eaLnBrk="1" hangingPunct="1">
              <a:buNone/>
            </a:pPr>
            <a:r>
              <a:rPr lang="en-US" altLang="en-US" sz="2000" dirty="0"/>
              <a:t>def __</a:t>
            </a:r>
            <a:r>
              <a:rPr lang="en-US" altLang="en-US" sz="2000" dirty="0" err="1"/>
              <a:t>init</a:t>
            </a:r>
            <a:r>
              <a:rPr lang="en-US" altLang="en-US" sz="2000" dirty="0"/>
              <a:t>__(self, data): </a:t>
            </a:r>
          </a:p>
          <a:p>
            <a:pPr eaLnBrk="1" hangingPunct="1">
              <a:buNone/>
            </a:pPr>
            <a:r>
              <a:rPr lang="en-US" altLang="en-US" sz="2000" dirty="0"/>
              <a:t>    </a:t>
            </a:r>
            <a:r>
              <a:rPr lang="en-US" altLang="en-US" sz="2000" dirty="0" err="1"/>
              <a:t>self.data</a:t>
            </a:r>
            <a:r>
              <a:rPr lang="en-US" altLang="en-US" sz="2000" dirty="0"/>
              <a:t> = data</a:t>
            </a:r>
          </a:p>
          <a:p>
            <a:pPr eaLnBrk="1" hangingPunct="1">
              <a:buNone/>
            </a:pPr>
            <a:r>
              <a:rPr lang="en-US" altLang="en-US" sz="2000" dirty="0"/>
              <a:t>    </a:t>
            </a:r>
            <a:r>
              <a:rPr lang="en-US" altLang="en-US" sz="2000" dirty="0" err="1"/>
              <a:t>self.next</a:t>
            </a:r>
            <a:r>
              <a:rPr lang="en-US" altLang="en-US" sz="2000" dirty="0"/>
              <a:t> = None</a:t>
            </a:r>
          </a:p>
          <a:p>
            <a:pPr eaLnBrk="1" hangingPunct="1">
              <a:buNone/>
            </a:pPr>
            <a:endParaRPr lang="en-US" altLang="en-US" sz="2000" dirty="0"/>
          </a:p>
          <a:p>
            <a:pPr eaLnBrk="1" hangingPunct="1">
              <a:buNone/>
            </a:pPr>
            <a:endParaRPr lang="en-US" altLang="en-US" sz="2000" dirty="0"/>
          </a:p>
          <a:p>
            <a:pPr eaLnBrk="1" hangingPunct="1">
              <a:buNone/>
            </a:pPr>
            <a:r>
              <a:rPr lang="en-US" altLang="en-US" sz="2000" dirty="0">
                <a:solidFill>
                  <a:schemeClr val="tx2">
                    <a:lumMod val="60000"/>
                    <a:lumOff val="40000"/>
                  </a:schemeClr>
                </a:solidFill>
              </a:rPr>
              <a:t># A Linked List class with a single head node</a:t>
            </a:r>
          </a:p>
          <a:p>
            <a:pPr eaLnBrk="1" hangingPunct="1">
              <a:buNone/>
            </a:pPr>
            <a:r>
              <a:rPr lang="en-US" altLang="en-US" sz="2000" dirty="0"/>
              <a:t>class LinkedList:</a:t>
            </a:r>
          </a:p>
          <a:p>
            <a:pPr eaLnBrk="1" hangingPunct="1">
              <a:buNone/>
            </a:pPr>
            <a:r>
              <a:rPr lang="en-US" altLang="en-US" sz="2000" dirty="0"/>
              <a:t>  def __</a:t>
            </a:r>
            <a:r>
              <a:rPr lang="en-US" altLang="en-US" sz="2000" dirty="0" err="1"/>
              <a:t>init</a:t>
            </a:r>
            <a:r>
              <a:rPr lang="en-US" altLang="en-US" sz="2000" dirty="0"/>
              <a:t>__(self):  </a:t>
            </a:r>
          </a:p>
          <a:p>
            <a:pPr eaLnBrk="1" hangingPunct="1">
              <a:buNone/>
            </a:pPr>
            <a:r>
              <a:rPr lang="en-US" altLang="en-US" sz="2000" dirty="0"/>
              <a:t>    </a:t>
            </a:r>
            <a:r>
              <a:rPr lang="en-US" altLang="en-US" sz="2000" dirty="0" err="1"/>
              <a:t>self.head</a:t>
            </a:r>
            <a:r>
              <a:rPr lang="en-US" altLang="en-US" sz="2000" dirty="0"/>
              <a:t> = None</a:t>
            </a:r>
          </a:p>
          <a:p>
            <a:pPr eaLnBrk="1" hangingPunct="1">
              <a:buNone/>
            </a:pPr>
            <a:r>
              <a:rPr lang="en-US" altLang="en-US" sz="2000" dirty="0"/>
              <a:t>  </a:t>
            </a:r>
          </a:p>
          <a:p>
            <a:pPr eaLnBrk="1" hangingPunct="1">
              <a:buNone/>
            </a:pPr>
            <a:endParaRPr lang="en-US" altLang="en-US" sz="2000" dirty="0"/>
          </a:p>
        </p:txBody>
      </p:sp>
      <p:sp>
        <p:nvSpPr>
          <p:cNvPr id="3" name="Content Placeholder 2">
            <a:extLst>
              <a:ext uri="{FF2B5EF4-FFF2-40B4-BE49-F238E27FC236}">
                <a16:creationId xmlns="" xmlns:a16="http://schemas.microsoft.com/office/drawing/2014/main" id="{11E6907B-20F1-5B81-A8D6-6F41B8F117E0}"/>
              </a:ext>
            </a:extLst>
          </p:cNvPr>
          <p:cNvSpPr txBox="1">
            <a:spLocks/>
          </p:cNvSpPr>
          <p:nvPr/>
        </p:nvSpPr>
        <p:spPr>
          <a:xfrm>
            <a:off x="4894457" y="856853"/>
            <a:ext cx="3998023"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solidFill>
                  <a:schemeClr val="tx2">
                    <a:lumMod val="60000"/>
                    <a:lumOff val="40000"/>
                  </a:schemeClr>
                </a:solidFill>
              </a:rPr>
              <a:t># create method for the linked list</a:t>
            </a:r>
          </a:p>
          <a:p>
            <a:pPr eaLnBrk="1" hangingPunct="1">
              <a:buNone/>
            </a:pPr>
            <a:r>
              <a:rPr lang="en-US" altLang="en-US" sz="2000" dirty="0"/>
              <a:t>  def create(self, data):</a:t>
            </a:r>
          </a:p>
          <a:p>
            <a:pPr eaLnBrk="1" hangingPunct="1">
              <a:buNone/>
            </a:pPr>
            <a:r>
              <a:rPr lang="en-US" altLang="en-US" sz="2000" dirty="0"/>
              <a:t>    </a:t>
            </a:r>
            <a:r>
              <a:rPr lang="en-US" altLang="en-US" sz="2000" dirty="0" err="1"/>
              <a:t>newNode</a:t>
            </a:r>
            <a:r>
              <a:rPr lang="en-US" altLang="en-US" sz="2000" dirty="0"/>
              <a:t> = Node(data)</a:t>
            </a:r>
          </a:p>
          <a:p>
            <a:pPr eaLnBrk="1" hangingPunct="1">
              <a:buNone/>
            </a:pPr>
            <a:r>
              <a:rPr lang="en-US" altLang="en-US" sz="2000" dirty="0"/>
              <a:t>    if(</a:t>
            </a:r>
            <a:r>
              <a:rPr lang="en-US" altLang="en-US" sz="2000" dirty="0" err="1"/>
              <a:t>self.head</a:t>
            </a:r>
            <a:r>
              <a:rPr lang="en-US" altLang="en-US" sz="2000" dirty="0"/>
              <a:t>):</a:t>
            </a:r>
          </a:p>
          <a:p>
            <a:pPr eaLnBrk="1" hangingPunct="1">
              <a:buNone/>
            </a:pPr>
            <a:r>
              <a:rPr lang="en-US" altLang="en-US" sz="2000" dirty="0"/>
              <a:t>      current = </a:t>
            </a:r>
            <a:r>
              <a:rPr lang="en-US" altLang="en-US" sz="2000" dirty="0" err="1"/>
              <a:t>self.head</a:t>
            </a:r>
            <a:endParaRPr lang="en-US" altLang="en-US" sz="2000" dirty="0"/>
          </a:p>
          <a:p>
            <a:pPr eaLnBrk="1" hangingPunct="1">
              <a:buNone/>
            </a:pPr>
            <a:r>
              <a:rPr lang="en-US" altLang="en-US" sz="2000" dirty="0"/>
              <a:t>      while(</a:t>
            </a:r>
            <a:r>
              <a:rPr lang="en-US" altLang="en-US" sz="2000" dirty="0" err="1"/>
              <a:t>current.next</a:t>
            </a:r>
            <a:r>
              <a:rPr lang="en-US" altLang="en-US" sz="2000" dirty="0"/>
              <a:t>):</a:t>
            </a:r>
          </a:p>
          <a:p>
            <a:pPr eaLnBrk="1" hangingPunct="1">
              <a:buNone/>
            </a:pPr>
            <a:r>
              <a:rPr lang="en-US" altLang="en-US" sz="2000" dirty="0"/>
              <a:t>        current = </a:t>
            </a:r>
            <a:r>
              <a:rPr lang="en-US" altLang="en-US" sz="2000" dirty="0" err="1"/>
              <a:t>current.next</a:t>
            </a:r>
            <a:endParaRPr lang="en-US" altLang="en-US" sz="2000" dirty="0"/>
          </a:p>
          <a:p>
            <a:pPr eaLnBrk="1" hangingPunct="1">
              <a:buNone/>
            </a:pPr>
            <a:r>
              <a:rPr lang="en-US" altLang="en-US" sz="2000" dirty="0"/>
              <a:t>      </a:t>
            </a:r>
            <a:r>
              <a:rPr lang="en-US" altLang="en-US" sz="2000" dirty="0" err="1"/>
              <a:t>current.next</a:t>
            </a:r>
            <a:r>
              <a:rPr lang="en-US" altLang="en-US" sz="2000" dirty="0"/>
              <a:t> = </a:t>
            </a:r>
            <a:r>
              <a:rPr lang="en-US" altLang="en-US" sz="2000" dirty="0" err="1"/>
              <a:t>newNode</a:t>
            </a:r>
            <a:endParaRPr lang="en-US" altLang="en-US" sz="2000" dirty="0"/>
          </a:p>
          <a:p>
            <a:pPr eaLnBrk="1" hangingPunct="1">
              <a:buNone/>
            </a:pPr>
            <a:r>
              <a:rPr lang="en-US" altLang="en-US" sz="2000" dirty="0"/>
              <a:t>    else:</a:t>
            </a:r>
          </a:p>
          <a:p>
            <a:pPr eaLnBrk="1" hangingPunct="1">
              <a:buNone/>
            </a:pPr>
            <a:r>
              <a:rPr lang="en-US" altLang="en-US" sz="2000" dirty="0"/>
              <a:t>      </a:t>
            </a:r>
            <a:r>
              <a:rPr lang="en-US" altLang="en-US" sz="2000" dirty="0" err="1"/>
              <a:t>self.head</a:t>
            </a:r>
            <a:r>
              <a:rPr lang="en-US" altLang="en-US" sz="2000" dirty="0"/>
              <a:t> = </a:t>
            </a:r>
            <a:r>
              <a:rPr lang="en-US" altLang="en-US" sz="2000" dirty="0" err="1"/>
              <a:t>newNode</a:t>
            </a:r>
            <a:endParaRPr lang="en-US" altLang="en-US" sz="2000" dirty="0"/>
          </a:p>
        </p:txBody>
      </p:sp>
    </p:spTree>
    <p:extLst>
      <p:ext uri="{BB962C8B-B14F-4D97-AF65-F5344CB8AC3E}">
        <p14:creationId xmlns="" xmlns:p14="http://schemas.microsoft.com/office/powerpoint/2010/main" val="4084426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D4748319-5230-48BD-8AB4-75A64F1C63C0}"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824064" cy="313009"/>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46</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259632" y="-39688"/>
            <a:ext cx="7884368" cy="82629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b="1" dirty="0"/>
              <a:t>Deletion</a:t>
            </a:r>
            <a:r>
              <a:rPr kumimoji="0" lang="en-US" sz="3000" b="1" i="0" u="none" strike="noStrike" kern="1200" cap="none" spc="0" normalizeH="0" baseline="0" noProof="0" dirty="0">
                <a:ln>
                  <a:noFill/>
                </a:ln>
                <a:solidFill>
                  <a:schemeClr val="dk1"/>
                </a:solidFill>
                <a:effectLst/>
                <a:uLnTx/>
                <a:uFillTx/>
                <a:latin typeface="+mn-lt"/>
                <a:ea typeface="+mn-ea"/>
                <a:cs typeface="+mn-cs"/>
              </a:rPr>
              <a:t> </a:t>
            </a:r>
            <a:r>
              <a:rPr lang="en-US" sz="3000" b="1" dirty="0"/>
              <a:t>in</a:t>
            </a:r>
            <a:r>
              <a:rPr kumimoji="0" lang="en-US" sz="3000" b="1" i="0" u="none" strike="noStrike" kern="1200" cap="none" spc="0" normalizeH="0" baseline="0" noProof="0" dirty="0">
                <a:ln>
                  <a:noFill/>
                </a:ln>
                <a:solidFill>
                  <a:schemeClr val="dk1"/>
                </a:solidFill>
                <a:effectLst/>
                <a:uLnTx/>
                <a:uFillTx/>
                <a:latin typeface="+mn-lt"/>
                <a:ea typeface="+mn-ea"/>
                <a:cs typeface="+mn-cs"/>
              </a:rPr>
              <a:t> Single Linked List (</a:t>
            </a:r>
            <a:r>
              <a:rPr lang="en-US" sz="3000" b="1" dirty="0"/>
              <a:t>from </a:t>
            </a:r>
            <a:r>
              <a:rPr kumimoji="0" lang="en-US" sz="3000" b="1" i="0" u="none" strike="noStrike" kern="1200" cap="none" spc="0" normalizeH="0" baseline="0" noProof="0" dirty="0">
                <a:ln>
                  <a:noFill/>
                </a:ln>
                <a:solidFill>
                  <a:schemeClr val="dk1"/>
                </a:solidFill>
                <a:effectLst/>
                <a:uLnTx/>
                <a:uFillTx/>
                <a:latin typeface="+mn-lt"/>
                <a:ea typeface="+mn-ea"/>
                <a:cs typeface="+mn-cs"/>
              </a:rPr>
              <a:t>beginning)</a:t>
            </a: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141897" y="856853"/>
            <a:ext cx="4283968" cy="5429250"/>
          </a:xfrm>
        </p:spPr>
        <p:txBody>
          <a:bodyPr vert="horz" wrap="square" lIns="91440" tIns="45720" rIns="91440" bIns="45720" anchor="t" anchorCtr="0"/>
          <a:lstStyle/>
          <a:p>
            <a:pPr eaLnBrk="1" hangingPunct="1">
              <a:buNone/>
            </a:pPr>
            <a:r>
              <a:rPr lang="en-US" altLang="en-US" sz="2000" dirty="0">
                <a:solidFill>
                  <a:schemeClr val="tx2">
                    <a:lumMod val="60000"/>
                    <a:lumOff val="40000"/>
                  </a:schemeClr>
                </a:solidFill>
              </a:rPr>
              <a:t>#Delete first node of the list</a:t>
            </a:r>
          </a:p>
          <a:p>
            <a:pPr eaLnBrk="1" hangingPunct="1">
              <a:buNone/>
            </a:pPr>
            <a:r>
              <a:rPr lang="en-US" altLang="en-US" sz="2000" dirty="0"/>
              <a:t>  def </a:t>
            </a:r>
            <a:r>
              <a:rPr lang="en-US" altLang="en-US" sz="2000" dirty="0" err="1"/>
              <a:t>del_beg</a:t>
            </a:r>
            <a:r>
              <a:rPr lang="en-US" altLang="en-US" sz="2000" dirty="0"/>
              <a:t>(self):</a:t>
            </a:r>
          </a:p>
          <a:p>
            <a:pPr eaLnBrk="1" hangingPunct="1">
              <a:buNone/>
            </a:pPr>
            <a:r>
              <a:rPr lang="en-US" altLang="en-US" sz="2000" dirty="0"/>
              <a:t>    if(</a:t>
            </a:r>
            <a:r>
              <a:rPr lang="en-US" altLang="en-US" sz="2000" dirty="0" err="1"/>
              <a:t>self.head</a:t>
            </a:r>
            <a:r>
              <a:rPr lang="en-US" altLang="en-US" sz="2000" dirty="0"/>
              <a:t> == None):</a:t>
            </a:r>
          </a:p>
          <a:p>
            <a:pPr eaLnBrk="1" hangingPunct="1">
              <a:buNone/>
            </a:pPr>
            <a:r>
              <a:rPr lang="en-US" altLang="en-US" sz="2000" dirty="0"/>
              <a:t>        print("Underflow-Link List is empty")</a:t>
            </a:r>
          </a:p>
          <a:p>
            <a:pPr eaLnBrk="1" hangingPunct="1">
              <a:buNone/>
            </a:pPr>
            <a:r>
              <a:rPr lang="en-US" altLang="en-US" sz="2000" dirty="0"/>
              <a:t>        </a:t>
            </a:r>
          </a:p>
          <a:p>
            <a:pPr eaLnBrk="1" hangingPunct="1">
              <a:buNone/>
            </a:pPr>
            <a:r>
              <a:rPr lang="en-US" altLang="en-US" sz="2000" dirty="0"/>
              <a:t>    else:</a:t>
            </a:r>
          </a:p>
          <a:p>
            <a:pPr eaLnBrk="1" hangingPunct="1">
              <a:buNone/>
            </a:pPr>
            <a:r>
              <a:rPr lang="en-US" altLang="en-US" sz="2000" dirty="0"/>
              <a:t>      temp = </a:t>
            </a:r>
            <a:r>
              <a:rPr lang="en-US" altLang="en-US" sz="2000" dirty="0" err="1"/>
              <a:t>self.head</a:t>
            </a:r>
            <a:endParaRPr lang="en-US" altLang="en-US" sz="2000" dirty="0"/>
          </a:p>
          <a:p>
            <a:pPr eaLnBrk="1" hangingPunct="1">
              <a:buNone/>
            </a:pPr>
            <a:r>
              <a:rPr lang="en-US" altLang="en-US" sz="2000" dirty="0"/>
              <a:t>      </a:t>
            </a:r>
            <a:r>
              <a:rPr lang="en-US" altLang="en-US" sz="2000" dirty="0" err="1"/>
              <a:t>self.head</a:t>
            </a:r>
            <a:r>
              <a:rPr lang="en-US" altLang="en-US" sz="2000" dirty="0"/>
              <a:t> = </a:t>
            </a:r>
            <a:r>
              <a:rPr lang="en-US" altLang="en-US" sz="2000" dirty="0" err="1"/>
              <a:t>self.head.next</a:t>
            </a:r>
            <a:endParaRPr lang="en-US" altLang="en-US" sz="2000" dirty="0"/>
          </a:p>
          <a:p>
            <a:pPr eaLnBrk="1" hangingPunct="1">
              <a:buNone/>
            </a:pPr>
            <a:r>
              <a:rPr lang="en-US" altLang="en-US" sz="2000" dirty="0"/>
              <a:t>      print("the deleted element is", </a:t>
            </a:r>
            <a:r>
              <a:rPr lang="en-US" altLang="en-US" sz="2000" dirty="0" err="1"/>
              <a:t>temp.data</a:t>
            </a:r>
            <a:r>
              <a:rPr lang="en-US" altLang="en-US" sz="2000" dirty="0"/>
              <a:t>)</a:t>
            </a:r>
          </a:p>
          <a:p>
            <a:pPr eaLnBrk="1" hangingPunct="1">
              <a:buNone/>
            </a:pPr>
            <a:r>
              <a:rPr lang="en-US" altLang="en-US" sz="2000" dirty="0"/>
              <a:t>      temp = None</a:t>
            </a:r>
          </a:p>
        </p:txBody>
      </p:sp>
      <p:sp>
        <p:nvSpPr>
          <p:cNvPr id="3" name="Content Placeholder 2">
            <a:extLst>
              <a:ext uri="{FF2B5EF4-FFF2-40B4-BE49-F238E27FC236}">
                <a16:creationId xmlns="" xmlns:a16="http://schemas.microsoft.com/office/drawing/2014/main" id="{11E6907B-20F1-5B81-A8D6-6F41B8F117E0}"/>
              </a:ext>
            </a:extLst>
          </p:cNvPr>
          <p:cNvSpPr txBox="1">
            <a:spLocks/>
          </p:cNvSpPr>
          <p:nvPr/>
        </p:nvSpPr>
        <p:spPr>
          <a:xfrm>
            <a:off x="4572000" y="856853"/>
            <a:ext cx="4430103"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solidFill>
                  <a:schemeClr val="tx2">
                    <a:lumMod val="60000"/>
                    <a:lumOff val="40000"/>
                  </a:schemeClr>
                </a:solidFill>
              </a:rPr>
              <a:t># print method for the linked list</a:t>
            </a:r>
          </a:p>
          <a:p>
            <a:pPr eaLnBrk="1" hangingPunct="1">
              <a:buNone/>
            </a:pPr>
            <a:r>
              <a:rPr lang="en-US" altLang="en-US" sz="2000" dirty="0"/>
              <a:t>  def </a:t>
            </a:r>
            <a:r>
              <a:rPr lang="en-US" altLang="en-US" sz="2000" dirty="0" err="1"/>
              <a:t>printLL</a:t>
            </a:r>
            <a:r>
              <a:rPr lang="en-US" altLang="en-US" sz="2000" dirty="0"/>
              <a:t>(self):</a:t>
            </a:r>
          </a:p>
          <a:p>
            <a:pPr eaLnBrk="1" hangingPunct="1">
              <a:buNone/>
            </a:pPr>
            <a:r>
              <a:rPr lang="en-US" altLang="en-US" sz="2000" dirty="0"/>
              <a:t>    current = </a:t>
            </a:r>
            <a:r>
              <a:rPr lang="en-US" altLang="en-US" sz="2000" dirty="0" err="1"/>
              <a:t>self.head</a:t>
            </a:r>
            <a:endParaRPr lang="en-US" altLang="en-US" sz="2000" dirty="0"/>
          </a:p>
          <a:p>
            <a:pPr eaLnBrk="1" hangingPunct="1">
              <a:buNone/>
            </a:pPr>
            <a:r>
              <a:rPr lang="en-US" altLang="en-US" sz="2000" dirty="0"/>
              <a:t>    if(current!=None):</a:t>
            </a:r>
          </a:p>
          <a:p>
            <a:pPr eaLnBrk="1" hangingPunct="1">
              <a:buNone/>
            </a:pPr>
            <a:r>
              <a:rPr lang="en-US" altLang="en-US" sz="2000" dirty="0"/>
              <a:t>        print("The List </a:t>
            </a:r>
            <a:r>
              <a:rPr lang="en-US" altLang="en-US" sz="2000" dirty="0" err="1"/>
              <a:t>Contains:",end</a:t>
            </a:r>
            <a:r>
              <a:rPr lang="en-US" altLang="en-US" sz="2000" dirty="0"/>
              <a:t>="\n")</a:t>
            </a:r>
          </a:p>
          <a:p>
            <a:pPr eaLnBrk="1" hangingPunct="1">
              <a:buNone/>
            </a:pPr>
            <a:r>
              <a:rPr lang="en-US" altLang="en-US" sz="2000" dirty="0"/>
              <a:t>        while(current):</a:t>
            </a:r>
          </a:p>
          <a:p>
            <a:pPr eaLnBrk="1" hangingPunct="1">
              <a:buNone/>
            </a:pPr>
            <a:r>
              <a:rPr lang="en-US" altLang="en-US" sz="2000" dirty="0"/>
              <a:t>            print(</a:t>
            </a:r>
            <a:r>
              <a:rPr lang="en-US" altLang="en-US" sz="2000" dirty="0" err="1"/>
              <a:t>current.data</a:t>
            </a:r>
            <a:r>
              <a:rPr lang="en-US" altLang="en-US" sz="2000" dirty="0"/>
              <a:t>)</a:t>
            </a:r>
          </a:p>
          <a:p>
            <a:pPr eaLnBrk="1" hangingPunct="1">
              <a:buNone/>
            </a:pPr>
            <a:r>
              <a:rPr lang="en-US" altLang="en-US" sz="2000" dirty="0"/>
              <a:t>            current = </a:t>
            </a:r>
            <a:r>
              <a:rPr lang="en-US" altLang="en-US" sz="2000" dirty="0" err="1"/>
              <a:t>current.next</a:t>
            </a:r>
            <a:endParaRPr lang="en-US" altLang="en-US" sz="2000" dirty="0"/>
          </a:p>
          <a:p>
            <a:pPr eaLnBrk="1" hangingPunct="1">
              <a:buNone/>
            </a:pPr>
            <a:r>
              <a:rPr lang="en-US" altLang="en-US" sz="2000" dirty="0"/>
              <a:t>    else:</a:t>
            </a:r>
          </a:p>
          <a:p>
            <a:pPr eaLnBrk="1" hangingPunct="1">
              <a:buNone/>
            </a:pPr>
            <a:r>
              <a:rPr lang="en-US" altLang="en-US" sz="2000" dirty="0"/>
              <a:t>        print("List is Empty.")</a:t>
            </a:r>
          </a:p>
          <a:p>
            <a:pPr eaLnBrk="1" hangingPunct="1">
              <a:buNone/>
            </a:pPr>
            <a:endParaRPr lang="en-US" altLang="en-US" sz="2000" dirty="0"/>
          </a:p>
          <a:p>
            <a:pPr eaLnBrk="1" hangingPunct="1">
              <a:buNone/>
            </a:pPr>
            <a:endParaRPr lang="en-US" altLang="en-US" sz="2000" dirty="0"/>
          </a:p>
        </p:txBody>
      </p:sp>
    </p:spTree>
    <p:extLst>
      <p:ext uri="{BB962C8B-B14F-4D97-AF65-F5344CB8AC3E}">
        <p14:creationId xmlns="" xmlns:p14="http://schemas.microsoft.com/office/powerpoint/2010/main" val="21354063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853D9FF2-421F-4C79-BD2D-2B86752F185A}"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824064" cy="313009"/>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47</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259632" y="-39688"/>
            <a:ext cx="7884368" cy="82629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b="1" dirty="0"/>
              <a:t>Deletion</a:t>
            </a:r>
            <a:r>
              <a:rPr kumimoji="0" lang="en-US" sz="3000" b="1" i="0" u="none" strike="noStrike" kern="1200" cap="none" spc="0" normalizeH="0" baseline="0" noProof="0" dirty="0">
                <a:ln>
                  <a:noFill/>
                </a:ln>
                <a:solidFill>
                  <a:schemeClr val="dk1"/>
                </a:solidFill>
                <a:effectLst/>
                <a:uLnTx/>
                <a:uFillTx/>
                <a:latin typeface="+mn-lt"/>
                <a:ea typeface="+mn-ea"/>
                <a:cs typeface="+mn-cs"/>
              </a:rPr>
              <a:t> </a:t>
            </a:r>
            <a:r>
              <a:rPr lang="en-US" sz="3000" b="1" dirty="0"/>
              <a:t>in</a:t>
            </a:r>
            <a:r>
              <a:rPr kumimoji="0" lang="en-US" sz="3000" b="1" i="0" u="none" strike="noStrike" kern="1200" cap="none" spc="0" normalizeH="0" baseline="0" noProof="0" dirty="0">
                <a:ln>
                  <a:noFill/>
                </a:ln>
                <a:solidFill>
                  <a:schemeClr val="dk1"/>
                </a:solidFill>
                <a:effectLst/>
                <a:uLnTx/>
                <a:uFillTx/>
                <a:latin typeface="+mn-lt"/>
                <a:ea typeface="+mn-ea"/>
                <a:cs typeface="+mn-cs"/>
              </a:rPr>
              <a:t> Single Linked List (</a:t>
            </a:r>
            <a:r>
              <a:rPr lang="en-US" sz="3000" b="1" dirty="0"/>
              <a:t>from </a:t>
            </a:r>
            <a:r>
              <a:rPr kumimoji="0" lang="en-US" sz="3000" b="1" i="0" u="none" strike="noStrike" kern="1200" cap="none" spc="0" normalizeH="0" baseline="0" noProof="0" dirty="0">
                <a:ln>
                  <a:noFill/>
                </a:ln>
                <a:solidFill>
                  <a:schemeClr val="dk1"/>
                </a:solidFill>
                <a:effectLst/>
                <a:uLnTx/>
                <a:uFillTx/>
                <a:latin typeface="+mn-lt"/>
                <a:ea typeface="+mn-ea"/>
                <a:cs typeface="+mn-cs"/>
              </a:rPr>
              <a:t>beginning)</a:t>
            </a:r>
          </a:p>
        </p:txBody>
      </p:sp>
      <p:sp>
        <p:nvSpPr>
          <p:cNvPr id="3" name="Content Placeholder 2">
            <a:extLst>
              <a:ext uri="{FF2B5EF4-FFF2-40B4-BE49-F238E27FC236}">
                <a16:creationId xmlns="" xmlns:a16="http://schemas.microsoft.com/office/drawing/2014/main" id="{11E6907B-20F1-5B81-A8D6-6F41B8F117E0}"/>
              </a:ext>
            </a:extLst>
          </p:cNvPr>
          <p:cNvSpPr txBox="1">
            <a:spLocks/>
          </p:cNvSpPr>
          <p:nvPr/>
        </p:nvSpPr>
        <p:spPr>
          <a:xfrm>
            <a:off x="539552" y="951900"/>
            <a:ext cx="6230303"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solidFill>
                  <a:schemeClr val="tx2">
                    <a:lumMod val="60000"/>
                    <a:lumOff val="40000"/>
                  </a:schemeClr>
                </a:solidFill>
              </a:rPr>
              <a:t># Singly Linked List with deletion and print methods</a:t>
            </a:r>
          </a:p>
          <a:p>
            <a:pPr eaLnBrk="1" hangingPunct="1">
              <a:buNone/>
            </a:pPr>
            <a:r>
              <a:rPr lang="en-US" altLang="en-US" sz="2000" dirty="0"/>
              <a:t>LL = LinkedList()</a:t>
            </a:r>
          </a:p>
          <a:p>
            <a:pPr eaLnBrk="1" hangingPunct="1">
              <a:buNone/>
            </a:pPr>
            <a:r>
              <a:rPr lang="en-US" altLang="en-US" sz="2000" dirty="0" err="1"/>
              <a:t>LL.create</a:t>
            </a:r>
            <a:r>
              <a:rPr lang="en-US" altLang="en-US" sz="2000" dirty="0"/>
              <a:t>(3)</a:t>
            </a:r>
          </a:p>
          <a:p>
            <a:pPr eaLnBrk="1" hangingPunct="1">
              <a:buNone/>
            </a:pPr>
            <a:r>
              <a:rPr lang="en-US" altLang="en-US" sz="2000" dirty="0" err="1"/>
              <a:t>LL.create</a:t>
            </a:r>
            <a:r>
              <a:rPr lang="en-US" altLang="en-US" sz="2000" dirty="0"/>
              <a:t>(4)</a:t>
            </a:r>
          </a:p>
          <a:p>
            <a:pPr eaLnBrk="1" hangingPunct="1">
              <a:buNone/>
            </a:pPr>
            <a:r>
              <a:rPr lang="en-US" altLang="en-US" sz="2000" dirty="0" err="1"/>
              <a:t>LL.create</a:t>
            </a:r>
            <a:r>
              <a:rPr lang="en-US" altLang="en-US" sz="2000" dirty="0"/>
              <a:t>(5)</a:t>
            </a:r>
          </a:p>
          <a:p>
            <a:pPr eaLnBrk="1" hangingPunct="1">
              <a:buNone/>
            </a:pPr>
            <a:r>
              <a:rPr lang="en-US" altLang="en-US" sz="2000" dirty="0" err="1"/>
              <a:t>LL.printLL</a:t>
            </a:r>
            <a:r>
              <a:rPr lang="en-US" altLang="en-US" sz="2000" dirty="0"/>
              <a:t>()</a:t>
            </a:r>
          </a:p>
          <a:p>
            <a:pPr eaLnBrk="1" hangingPunct="1">
              <a:buNone/>
            </a:pPr>
            <a:r>
              <a:rPr lang="en-US" altLang="en-US" sz="2000" dirty="0" err="1"/>
              <a:t>LL.del_beg</a:t>
            </a:r>
            <a:r>
              <a:rPr lang="en-US" altLang="en-US" sz="2000" dirty="0"/>
              <a:t>()</a:t>
            </a:r>
          </a:p>
          <a:p>
            <a:pPr eaLnBrk="1" hangingPunct="1">
              <a:buNone/>
            </a:pPr>
            <a:r>
              <a:rPr lang="en-US" altLang="en-US" sz="2000" dirty="0" err="1"/>
              <a:t>LL.printLL</a:t>
            </a:r>
            <a:r>
              <a:rPr lang="en-US" altLang="en-US" sz="2000" dirty="0"/>
              <a:t>()</a:t>
            </a:r>
          </a:p>
          <a:p>
            <a:pPr eaLnBrk="1" hangingPunct="1">
              <a:buNone/>
            </a:pPr>
            <a:endParaRPr lang="en-US" altLang="en-US" sz="2000" dirty="0"/>
          </a:p>
          <a:p>
            <a:pPr eaLnBrk="1" hangingPunct="1">
              <a:buNone/>
            </a:pPr>
            <a:endParaRPr lang="en-US" altLang="en-US" sz="2000" dirty="0"/>
          </a:p>
        </p:txBody>
      </p:sp>
    </p:spTree>
    <p:extLst>
      <p:ext uri="{BB962C8B-B14F-4D97-AF65-F5344CB8AC3E}">
        <p14:creationId xmlns="" xmlns:p14="http://schemas.microsoft.com/office/powerpoint/2010/main" val="13334912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533400" y="1143000"/>
            <a:ext cx="8229600" cy="4800600"/>
          </a:xfrm>
        </p:spPr>
        <p:txBody>
          <a:bodyPr vert="horz" wrap="square" lIns="91440" tIns="45720" rIns="91440" bIns="45720" anchor="t" anchorCtr="0"/>
          <a:lstStyle/>
          <a:p>
            <a:pPr algn="just" eaLnBrk="1" hangingPunct="1"/>
            <a:r>
              <a:rPr lang="en-US" altLang="en-US" sz="2800" b="1" dirty="0"/>
              <a:t>Deletion from end</a:t>
            </a:r>
          </a:p>
          <a:p>
            <a:pPr marL="0" indent="0" algn="just" eaLnBrk="1" hangingPunct="1">
              <a:buNone/>
            </a:pPr>
            <a:endParaRPr lang="en-US" altLang="en-US" sz="2200" dirty="0"/>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6E235182-CCBA-4189-B22E-E6B0C8DA3739}"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584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48</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lang="en-US" sz="2800" b="1" dirty="0"/>
              <a:t>Deletion</a:t>
            </a:r>
            <a:r>
              <a:rPr kumimoji="0" lang="en-US" sz="2800" b="1" i="0" u="none" strike="noStrike" kern="1200" cap="none" spc="0" normalizeH="0" baseline="0" noProof="0" dirty="0">
                <a:ln>
                  <a:noFill/>
                </a:ln>
                <a:solidFill>
                  <a:schemeClr val="dk1"/>
                </a:solidFill>
                <a:effectLst/>
                <a:uLnTx/>
                <a:uFillTx/>
                <a:latin typeface="+mn-lt"/>
                <a:ea typeface="+mn-ea"/>
                <a:cs typeface="+mn-cs"/>
              </a:rPr>
              <a:t> </a:t>
            </a:r>
            <a:r>
              <a:rPr lang="en-US" sz="2800" b="1" dirty="0"/>
              <a:t>in</a:t>
            </a:r>
            <a:r>
              <a:rPr kumimoji="0" lang="en-US" sz="2800" b="1" i="0" u="none" strike="noStrike" kern="1200" cap="none" spc="0" normalizeH="0" baseline="0" noProof="0" dirty="0">
                <a:ln>
                  <a:noFill/>
                </a:ln>
                <a:solidFill>
                  <a:schemeClr val="dk1"/>
                </a:solidFill>
                <a:effectLst/>
                <a:uLnTx/>
                <a:uFillTx/>
                <a:latin typeface="+mn-lt"/>
                <a:ea typeface="+mn-ea"/>
                <a:cs typeface="+mn-cs"/>
              </a:rPr>
              <a:t> Single Linked List (</a:t>
            </a:r>
            <a:r>
              <a:rPr lang="en-US" sz="2800" b="1" dirty="0"/>
              <a:t>from</a:t>
            </a:r>
            <a:r>
              <a:rPr kumimoji="0" lang="en-US" sz="2800" b="1" i="0" u="none" strike="noStrike" kern="1200" cap="none" spc="0" normalizeH="0" baseline="0" noProof="0" dirty="0">
                <a:ln>
                  <a:noFill/>
                </a:ln>
                <a:solidFill>
                  <a:schemeClr val="dk1"/>
                </a:solidFill>
                <a:effectLst/>
                <a:uLnTx/>
                <a:uFillTx/>
                <a:latin typeface="+mn-lt"/>
                <a:ea typeface="+mn-ea"/>
                <a:cs typeface="+mn-cs"/>
              </a:rPr>
              <a:t> end)</a:t>
            </a:r>
          </a:p>
        </p:txBody>
      </p:sp>
      <p:pic>
        <p:nvPicPr>
          <p:cNvPr id="3" name="Picture 2">
            <a:extLst>
              <a:ext uri="{FF2B5EF4-FFF2-40B4-BE49-F238E27FC236}">
                <a16:creationId xmlns="" xmlns:a16="http://schemas.microsoft.com/office/drawing/2014/main" id="{4820E941-EBA3-E2C5-4DDD-BE6D6B919B17}"/>
              </a:ext>
            </a:extLst>
          </p:cNvPr>
          <p:cNvPicPr>
            <a:picLocks noChangeAspect="1"/>
          </p:cNvPicPr>
          <p:nvPr/>
        </p:nvPicPr>
        <p:blipFill>
          <a:blip r:embed="rId2"/>
          <a:stretch>
            <a:fillRect/>
          </a:stretch>
        </p:blipFill>
        <p:spPr>
          <a:xfrm>
            <a:off x="1190624" y="1777514"/>
            <a:ext cx="7197799" cy="4166086"/>
          </a:xfrm>
          <a:prstGeom prst="rect">
            <a:avLst/>
          </a:prstGeom>
        </p:spPr>
      </p:pic>
    </p:spTree>
    <p:extLst>
      <p:ext uri="{BB962C8B-B14F-4D97-AF65-F5344CB8AC3E}">
        <p14:creationId xmlns="" xmlns:p14="http://schemas.microsoft.com/office/powerpoint/2010/main" val="30041215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4C833B56-1C7C-445B-9AF5-501CEBD38B11}"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824064" cy="313009"/>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49</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259632" y="-39688"/>
            <a:ext cx="7884368" cy="82629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b="1" dirty="0"/>
              <a:t>Deletion</a:t>
            </a:r>
            <a:r>
              <a:rPr kumimoji="0" lang="en-US" sz="3000" b="1" i="0" u="none" strike="noStrike" kern="1200" cap="none" spc="0" normalizeH="0" baseline="0" noProof="0" dirty="0">
                <a:ln>
                  <a:noFill/>
                </a:ln>
                <a:solidFill>
                  <a:schemeClr val="dk1"/>
                </a:solidFill>
                <a:effectLst/>
                <a:uLnTx/>
                <a:uFillTx/>
                <a:latin typeface="+mn-lt"/>
                <a:ea typeface="+mn-ea"/>
                <a:cs typeface="+mn-cs"/>
              </a:rPr>
              <a:t> </a:t>
            </a:r>
            <a:r>
              <a:rPr lang="en-US" sz="3000" b="1" dirty="0"/>
              <a:t>in</a:t>
            </a:r>
            <a:r>
              <a:rPr kumimoji="0" lang="en-US" sz="3000" b="1" i="0" u="none" strike="noStrike" kern="1200" cap="none" spc="0" normalizeH="0" baseline="0" noProof="0" dirty="0">
                <a:ln>
                  <a:noFill/>
                </a:ln>
                <a:solidFill>
                  <a:schemeClr val="dk1"/>
                </a:solidFill>
                <a:effectLst/>
                <a:uLnTx/>
                <a:uFillTx/>
                <a:latin typeface="+mn-lt"/>
                <a:ea typeface="+mn-ea"/>
                <a:cs typeface="+mn-cs"/>
              </a:rPr>
              <a:t> Single Linked List (</a:t>
            </a:r>
            <a:r>
              <a:rPr lang="en-US" sz="3000" b="1" dirty="0"/>
              <a:t>from end</a:t>
            </a:r>
            <a:r>
              <a:rPr kumimoji="0" lang="en-US" sz="3000" b="1" i="0" u="none" strike="noStrike" kern="1200" cap="none" spc="0" normalizeH="0" baseline="0" noProof="0" dirty="0">
                <a:ln>
                  <a:noFill/>
                </a:ln>
                <a:solidFill>
                  <a:schemeClr val="dk1"/>
                </a:solidFill>
                <a:effectLst/>
                <a:uLnTx/>
                <a:uFillTx/>
                <a:latin typeface="+mn-lt"/>
                <a:ea typeface="+mn-ea"/>
                <a:cs typeface="+mn-cs"/>
              </a:rPr>
              <a:t>)</a:t>
            </a: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251520" y="856853"/>
            <a:ext cx="3998023" cy="5429250"/>
          </a:xfrm>
        </p:spPr>
        <p:txBody>
          <a:bodyPr vert="horz" wrap="square" lIns="91440" tIns="45720" rIns="91440" bIns="45720" anchor="t" anchorCtr="0"/>
          <a:lstStyle/>
          <a:p>
            <a:pPr eaLnBrk="1" hangingPunct="1">
              <a:buNone/>
            </a:pPr>
            <a:r>
              <a:rPr lang="en-US" altLang="en-US" sz="2000" dirty="0">
                <a:solidFill>
                  <a:schemeClr val="tx2">
                    <a:lumMod val="60000"/>
                    <a:lumOff val="40000"/>
                  </a:schemeClr>
                </a:solidFill>
              </a:rPr>
              <a:t># A single node of a singly linked list</a:t>
            </a:r>
          </a:p>
          <a:p>
            <a:pPr eaLnBrk="1" hangingPunct="1">
              <a:buNone/>
            </a:pPr>
            <a:r>
              <a:rPr lang="en-US" altLang="en-US" sz="2000" dirty="0"/>
              <a:t>class Node:</a:t>
            </a:r>
          </a:p>
          <a:p>
            <a:pPr eaLnBrk="1" hangingPunct="1">
              <a:buNone/>
            </a:pPr>
            <a:r>
              <a:rPr lang="en-US" altLang="en-US" sz="2000" dirty="0"/>
              <a:t>def __</a:t>
            </a:r>
            <a:r>
              <a:rPr lang="en-US" altLang="en-US" sz="2000" dirty="0" err="1"/>
              <a:t>init</a:t>
            </a:r>
            <a:r>
              <a:rPr lang="en-US" altLang="en-US" sz="2000" dirty="0"/>
              <a:t>__(self, data): </a:t>
            </a:r>
          </a:p>
          <a:p>
            <a:pPr eaLnBrk="1" hangingPunct="1">
              <a:buNone/>
            </a:pPr>
            <a:r>
              <a:rPr lang="en-US" altLang="en-US" sz="2000" dirty="0"/>
              <a:t>    </a:t>
            </a:r>
            <a:r>
              <a:rPr lang="en-US" altLang="en-US" sz="2000" dirty="0" err="1"/>
              <a:t>self.data</a:t>
            </a:r>
            <a:r>
              <a:rPr lang="en-US" altLang="en-US" sz="2000" dirty="0"/>
              <a:t> = data</a:t>
            </a:r>
          </a:p>
          <a:p>
            <a:pPr eaLnBrk="1" hangingPunct="1">
              <a:buNone/>
            </a:pPr>
            <a:r>
              <a:rPr lang="en-US" altLang="en-US" sz="2000" dirty="0"/>
              <a:t>    </a:t>
            </a:r>
            <a:r>
              <a:rPr lang="en-US" altLang="en-US" sz="2000" dirty="0" err="1"/>
              <a:t>self.next</a:t>
            </a:r>
            <a:r>
              <a:rPr lang="en-US" altLang="en-US" sz="2000" dirty="0"/>
              <a:t> = None</a:t>
            </a:r>
          </a:p>
          <a:p>
            <a:pPr eaLnBrk="1" hangingPunct="1">
              <a:buNone/>
            </a:pPr>
            <a:endParaRPr lang="en-US" altLang="en-US" sz="2000" dirty="0"/>
          </a:p>
          <a:p>
            <a:pPr eaLnBrk="1" hangingPunct="1">
              <a:buNone/>
            </a:pPr>
            <a:endParaRPr lang="en-US" altLang="en-US" sz="2000" dirty="0"/>
          </a:p>
          <a:p>
            <a:pPr eaLnBrk="1" hangingPunct="1">
              <a:buNone/>
            </a:pPr>
            <a:r>
              <a:rPr lang="en-US" altLang="en-US" sz="2000" dirty="0">
                <a:solidFill>
                  <a:schemeClr val="tx2">
                    <a:lumMod val="60000"/>
                    <a:lumOff val="40000"/>
                  </a:schemeClr>
                </a:solidFill>
              </a:rPr>
              <a:t># A Linked List class with a single head node</a:t>
            </a:r>
          </a:p>
          <a:p>
            <a:pPr eaLnBrk="1" hangingPunct="1">
              <a:buNone/>
            </a:pPr>
            <a:r>
              <a:rPr lang="en-US" altLang="en-US" sz="2000" dirty="0"/>
              <a:t>class LinkedList:</a:t>
            </a:r>
          </a:p>
          <a:p>
            <a:pPr eaLnBrk="1" hangingPunct="1">
              <a:buNone/>
            </a:pPr>
            <a:r>
              <a:rPr lang="en-US" altLang="en-US" sz="2000" dirty="0"/>
              <a:t>  def __</a:t>
            </a:r>
            <a:r>
              <a:rPr lang="en-US" altLang="en-US" sz="2000" dirty="0" err="1"/>
              <a:t>init</a:t>
            </a:r>
            <a:r>
              <a:rPr lang="en-US" altLang="en-US" sz="2000" dirty="0"/>
              <a:t>__(self):  </a:t>
            </a:r>
          </a:p>
          <a:p>
            <a:pPr eaLnBrk="1" hangingPunct="1">
              <a:buNone/>
            </a:pPr>
            <a:r>
              <a:rPr lang="en-US" altLang="en-US" sz="2000" dirty="0"/>
              <a:t>    </a:t>
            </a:r>
            <a:r>
              <a:rPr lang="en-US" altLang="en-US" sz="2000" dirty="0" err="1"/>
              <a:t>self.head</a:t>
            </a:r>
            <a:r>
              <a:rPr lang="en-US" altLang="en-US" sz="2000" dirty="0"/>
              <a:t> = None</a:t>
            </a:r>
          </a:p>
          <a:p>
            <a:pPr eaLnBrk="1" hangingPunct="1">
              <a:buNone/>
            </a:pPr>
            <a:r>
              <a:rPr lang="en-US" altLang="en-US" sz="2000" dirty="0"/>
              <a:t>  </a:t>
            </a:r>
          </a:p>
          <a:p>
            <a:pPr eaLnBrk="1" hangingPunct="1">
              <a:buNone/>
            </a:pPr>
            <a:endParaRPr lang="en-US" altLang="en-US" sz="2000" dirty="0"/>
          </a:p>
        </p:txBody>
      </p:sp>
      <p:sp>
        <p:nvSpPr>
          <p:cNvPr id="3" name="Content Placeholder 2">
            <a:extLst>
              <a:ext uri="{FF2B5EF4-FFF2-40B4-BE49-F238E27FC236}">
                <a16:creationId xmlns="" xmlns:a16="http://schemas.microsoft.com/office/drawing/2014/main" id="{11E6907B-20F1-5B81-A8D6-6F41B8F117E0}"/>
              </a:ext>
            </a:extLst>
          </p:cNvPr>
          <p:cNvSpPr txBox="1">
            <a:spLocks/>
          </p:cNvSpPr>
          <p:nvPr/>
        </p:nvSpPr>
        <p:spPr>
          <a:xfrm>
            <a:off x="4894457" y="856853"/>
            <a:ext cx="3998023"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solidFill>
                  <a:schemeClr val="tx2">
                    <a:lumMod val="60000"/>
                    <a:lumOff val="40000"/>
                  </a:schemeClr>
                </a:solidFill>
              </a:rPr>
              <a:t># create method for the linked list</a:t>
            </a:r>
          </a:p>
          <a:p>
            <a:pPr eaLnBrk="1" hangingPunct="1">
              <a:buNone/>
            </a:pPr>
            <a:r>
              <a:rPr lang="en-US" altLang="en-US" sz="2000" dirty="0"/>
              <a:t>  def create(self, data):</a:t>
            </a:r>
          </a:p>
          <a:p>
            <a:pPr eaLnBrk="1" hangingPunct="1">
              <a:buNone/>
            </a:pPr>
            <a:r>
              <a:rPr lang="en-US" altLang="en-US" sz="2000" dirty="0"/>
              <a:t>    </a:t>
            </a:r>
            <a:r>
              <a:rPr lang="en-US" altLang="en-US" sz="2000" dirty="0" err="1"/>
              <a:t>newNode</a:t>
            </a:r>
            <a:r>
              <a:rPr lang="en-US" altLang="en-US" sz="2000" dirty="0"/>
              <a:t> = Node(data)</a:t>
            </a:r>
          </a:p>
          <a:p>
            <a:pPr eaLnBrk="1" hangingPunct="1">
              <a:buNone/>
            </a:pPr>
            <a:r>
              <a:rPr lang="en-US" altLang="en-US" sz="2000" dirty="0"/>
              <a:t>    if(</a:t>
            </a:r>
            <a:r>
              <a:rPr lang="en-US" altLang="en-US" sz="2000" dirty="0" err="1"/>
              <a:t>self.head</a:t>
            </a:r>
            <a:r>
              <a:rPr lang="en-US" altLang="en-US" sz="2000" dirty="0"/>
              <a:t>):</a:t>
            </a:r>
          </a:p>
          <a:p>
            <a:pPr eaLnBrk="1" hangingPunct="1">
              <a:buNone/>
            </a:pPr>
            <a:r>
              <a:rPr lang="en-US" altLang="en-US" sz="2000" dirty="0"/>
              <a:t>      current = </a:t>
            </a:r>
            <a:r>
              <a:rPr lang="en-US" altLang="en-US" sz="2000" dirty="0" err="1"/>
              <a:t>self.head</a:t>
            </a:r>
            <a:endParaRPr lang="en-US" altLang="en-US" sz="2000" dirty="0"/>
          </a:p>
          <a:p>
            <a:pPr eaLnBrk="1" hangingPunct="1">
              <a:buNone/>
            </a:pPr>
            <a:r>
              <a:rPr lang="en-US" altLang="en-US" sz="2000" dirty="0"/>
              <a:t>      while(</a:t>
            </a:r>
            <a:r>
              <a:rPr lang="en-US" altLang="en-US" sz="2000" dirty="0" err="1"/>
              <a:t>current.next</a:t>
            </a:r>
            <a:r>
              <a:rPr lang="en-US" altLang="en-US" sz="2000" dirty="0"/>
              <a:t>):</a:t>
            </a:r>
          </a:p>
          <a:p>
            <a:pPr eaLnBrk="1" hangingPunct="1">
              <a:buNone/>
            </a:pPr>
            <a:r>
              <a:rPr lang="en-US" altLang="en-US" sz="2000" dirty="0"/>
              <a:t>        current = </a:t>
            </a:r>
            <a:r>
              <a:rPr lang="en-US" altLang="en-US" sz="2000" dirty="0" err="1"/>
              <a:t>current.next</a:t>
            </a:r>
            <a:endParaRPr lang="en-US" altLang="en-US" sz="2000" dirty="0"/>
          </a:p>
          <a:p>
            <a:pPr eaLnBrk="1" hangingPunct="1">
              <a:buNone/>
            </a:pPr>
            <a:r>
              <a:rPr lang="en-US" altLang="en-US" sz="2000" dirty="0"/>
              <a:t>      </a:t>
            </a:r>
            <a:r>
              <a:rPr lang="en-US" altLang="en-US" sz="2000" dirty="0" err="1"/>
              <a:t>current.next</a:t>
            </a:r>
            <a:r>
              <a:rPr lang="en-US" altLang="en-US" sz="2000" dirty="0"/>
              <a:t> = </a:t>
            </a:r>
            <a:r>
              <a:rPr lang="en-US" altLang="en-US" sz="2000" dirty="0" err="1"/>
              <a:t>newNode</a:t>
            </a:r>
            <a:endParaRPr lang="en-US" altLang="en-US" sz="2000" dirty="0"/>
          </a:p>
          <a:p>
            <a:pPr eaLnBrk="1" hangingPunct="1">
              <a:buNone/>
            </a:pPr>
            <a:r>
              <a:rPr lang="en-US" altLang="en-US" sz="2000" dirty="0"/>
              <a:t>    else:</a:t>
            </a:r>
          </a:p>
          <a:p>
            <a:pPr eaLnBrk="1" hangingPunct="1">
              <a:buNone/>
            </a:pPr>
            <a:r>
              <a:rPr lang="en-US" altLang="en-US" sz="2000" dirty="0"/>
              <a:t>      </a:t>
            </a:r>
            <a:r>
              <a:rPr lang="en-US" altLang="en-US" sz="2000" dirty="0" err="1"/>
              <a:t>self.head</a:t>
            </a:r>
            <a:r>
              <a:rPr lang="en-US" altLang="en-US" sz="2000" dirty="0"/>
              <a:t> = </a:t>
            </a:r>
            <a:r>
              <a:rPr lang="en-US" altLang="en-US" sz="2000" dirty="0" err="1"/>
              <a:t>newNode</a:t>
            </a:r>
            <a:endParaRPr lang="en-US" altLang="en-US" sz="2000" dirty="0"/>
          </a:p>
        </p:txBody>
      </p:sp>
    </p:spTree>
    <p:extLst>
      <p:ext uri="{BB962C8B-B14F-4D97-AF65-F5344CB8AC3E}">
        <p14:creationId xmlns="" xmlns:p14="http://schemas.microsoft.com/office/powerpoint/2010/main" val="1600035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81000" y="1000125"/>
            <a:ext cx="6477000" cy="5324475"/>
          </a:xfrm>
        </p:spPr>
        <p:txBody>
          <a:bodyPr vert="horz" wrap="square" lIns="91440" tIns="45720" rIns="91440" bIns="45720" anchor="t" anchorCtr="0"/>
          <a:lstStyle/>
          <a:p>
            <a:pPr eaLnBrk="1" hangingPunct="1"/>
            <a:r>
              <a:rPr lang="en-US" altLang="en-US" sz="2000" dirty="0"/>
              <a:t>Advantages of Linked List over Array</a:t>
            </a:r>
          </a:p>
          <a:p>
            <a:pPr eaLnBrk="1" hangingPunct="1"/>
            <a:r>
              <a:rPr lang="en-US" altLang="en-US" sz="2000" dirty="0"/>
              <a:t>Singly Linked List</a:t>
            </a:r>
          </a:p>
          <a:p>
            <a:pPr eaLnBrk="1" hangingPunct="1"/>
            <a:r>
              <a:rPr lang="en-US" altLang="en-US" sz="2000" dirty="0"/>
              <a:t>Doubly Linked List</a:t>
            </a:r>
          </a:p>
          <a:p>
            <a:pPr eaLnBrk="1" hangingPunct="1"/>
            <a:r>
              <a:rPr lang="en-US" altLang="en-US" sz="2000" dirty="0"/>
              <a:t>Circular Linked List</a:t>
            </a:r>
          </a:p>
          <a:p>
            <a:pPr eaLnBrk="1" hangingPunct="1"/>
            <a:r>
              <a:rPr lang="en-US" altLang="en-US" sz="2000" dirty="0"/>
              <a:t>Operation on Linked List</a:t>
            </a:r>
          </a:p>
          <a:p>
            <a:pPr lvl="1" eaLnBrk="1" hangingPunct="1"/>
            <a:r>
              <a:rPr lang="en-US" altLang="en-US" sz="2000" dirty="0"/>
              <a:t>Insertion</a:t>
            </a:r>
          </a:p>
          <a:p>
            <a:pPr lvl="1" eaLnBrk="1" hangingPunct="1"/>
            <a:r>
              <a:rPr lang="en-US" altLang="en-US" sz="2000" dirty="0"/>
              <a:t>Deletion</a:t>
            </a:r>
          </a:p>
          <a:p>
            <a:pPr lvl="1" eaLnBrk="1" hangingPunct="1"/>
            <a:r>
              <a:rPr lang="en-US" altLang="en-US" sz="2000" dirty="0"/>
              <a:t>Traversal</a:t>
            </a:r>
          </a:p>
          <a:p>
            <a:pPr lvl="1" eaLnBrk="1" hangingPunct="1"/>
            <a:r>
              <a:rPr lang="en-US" altLang="en-US" sz="2000" dirty="0"/>
              <a:t>Reversal</a:t>
            </a:r>
          </a:p>
          <a:p>
            <a:pPr lvl="1" eaLnBrk="1" hangingPunct="1"/>
            <a:r>
              <a:rPr lang="en-US" altLang="en-US" sz="2000" dirty="0"/>
              <a:t>Searching Polynomial Representation</a:t>
            </a:r>
          </a:p>
          <a:p>
            <a:pPr lvl="1" eaLnBrk="1" hangingPunct="1"/>
            <a:r>
              <a:rPr lang="en-US" altLang="en-US" sz="2000" dirty="0"/>
              <a:t>Addition, Subtraction and Multiplication of Polynomials</a:t>
            </a:r>
          </a:p>
          <a:p>
            <a:pPr eaLnBrk="1" hangingPunct="1"/>
            <a:r>
              <a:rPr lang="en-US" altLang="en-US" sz="2000" dirty="0"/>
              <a:t>Implementation  of Stack and Queue using Linked List</a:t>
            </a:r>
          </a:p>
          <a:p>
            <a:pPr eaLnBrk="1" hangingPunct="1">
              <a:buNone/>
            </a:pPr>
            <a:endParaRPr lang="en-US" altLang="en-US" sz="2200" dirty="0"/>
          </a:p>
        </p:txBody>
      </p:sp>
      <p:sp>
        <p:nvSpPr>
          <p:cNvPr id="6" name="Date Placeholder 5"/>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314C6121-B2D7-4936-8499-AFB02974080A}"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244" name="Slide Number Placeholder 6"/>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5</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8"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Unit Content</a:t>
            </a:r>
          </a:p>
        </p:txBody>
      </p:sp>
      <p:sp>
        <p:nvSpPr>
          <p:cNvPr id="10" name="Footer Placeholder 9"/>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D8E7B6AA-6663-448E-9226-ECE40F390BD2}"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824064" cy="313009"/>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50</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259632" y="-39688"/>
            <a:ext cx="7884368" cy="82629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b="1" dirty="0"/>
              <a:t>Deletion</a:t>
            </a:r>
            <a:r>
              <a:rPr kumimoji="0" lang="en-US" sz="3000" b="1" i="0" u="none" strike="noStrike" kern="1200" cap="none" spc="0" normalizeH="0" baseline="0" noProof="0" dirty="0">
                <a:ln>
                  <a:noFill/>
                </a:ln>
                <a:solidFill>
                  <a:schemeClr val="dk1"/>
                </a:solidFill>
                <a:effectLst/>
                <a:uLnTx/>
                <a:uFillTx/>
                <a:latin typeface="+mn-lt"/>
                <a:ea typeface="+mn-ea"/>
                <a:cs typeface="+mn-cs"/>
              </a:rPr>
              <a:t> </a:t>
            </a:r>
            <a:r>
              <a:rPr lang="en-US" sz="3000" b="1" dirty="0"/>
              <a:t>in</a:t>
            </a:r>
            <a:r>
              <a:rPr kumimoji="0" lang="en-US" sz="3000" b="1" i="0" u="none" strike="noStrike" kern="1200" cap="none" spc="0" normalizeH="0" baseline="0" noProof="0" dirty="0">
                <a:ln>
                  <a:noFill/>
                </a:ln>
                <a:solidFill>
                  <a:schemeClr val="dk1"/>
                </a:solidFill>
                <a:effectLst/>
                <a:uLnTx/>
                <a:uFillTx/>
                <a:latin typeface="+mn-lt"/>
                <a:ea typeface="+mn-ea"/>
                <a:cs typeface="+mn-cs"/>
              </a:rPr>
              <a:t> Single Linked List (</a:t>
            </a:r>
            <a:r>
              <a:rPr lang="en-US" sz="3000" b="1" dirty="0"/>
              <a:t>from end</a:t>
            </a:r>
            <a:r>
              <a:rPr kumimoji="0" lang="en-US" sz="3000" b="1" i="0" u="none" strike="noStrike" kern="1200" cap="none" spc="0" normalizeH="0" baseline="0" noProof="0" dirty="0">
                <a:ln>
                  <a:noFill/>
                </a:ln>
                <a:solidFill>
                  <a:schemeClr val="dk1"/>
                </a:solidFill>
                <a:effectLst/>
                <a:uLnTx/>
                <a:uFillTx/>
                <a:latin typeface="+mn-lt"/>
                <a:ea typeface="+mn-ea"/>
                <a:cs typeface="+mn-cs"/>
              </a:rPr>
              <a:t>)</a:t>
            </a: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107505" y="856853"/>
            <a:ext cx="4392488" cy="5429250"/>
          </a:xfrm>
        </p:spPr>
        <p:txBody>
          <a:bodyPr vert="horz" wrap="square" lIns="91440" tIns="45720" rIns="91440" bIns="45720" anchor="t" anchorCtr="0"/>
          <a:lstStyle/>
          <a:p>
            <a:pPr eaLnBrk="1" hangingPunct="1">
              <a:buNone/>
            </a:pPr>
            <a:r>
              <a:rPr lang="en-US" altLang="en-US" sz="2000" dirty="0">
                <a:solidFill>
                  <a:schemeClr val="tx2">
                    <a:lumMod val="60000"/>
                    <a:lumOff val="40000"/>
                  </a:schemeClr>
                </a:solidFill>
              </a:rPr>
              <a:t>#Delete last node of the list</a:t>
            </a:r>
          </a:p>
          <a:p>
            <a:pPr eaLnBrk="1" hangingPunct="1">
              <a:buNone/>
            </a:pPr>
            <a:r>
              <a:rPr lang="en-US" altLang="en-US" sz="2000" dirty="0"/>
              <a:t>  def </a:t>
            </a:r>
            <a:r>
              <a:rPr lang="en-US" altLang="en-US" sz="2000" dirty="0" err="1"/>
              <a:t>del_end</a:t>
            </a:r>
            <a:r>
              <a:rPr lang="en-US" altLang="en-US" sz="2000" dirty="0"/>
              <a:t>(self):</a:t>
            </a:r>
          </a:p>
          <a:p>
            <a:pPr eaLnBrk="1" hangingPunct="1">
              <a:buNone/>
            </a:pPr>
            <a:r>
              <a:rPr lang="en-US" altLang="en-US" sz="2000" dirty="0"/>
              <a:t>    if(</a:t>
            </a:r>
            <a:r>
              <a:rPr lang="en-US" altLang="en-US" sz="2000" dirty="0" err="1"/>
              <a:t>self.head</a:t>
            </a:r>
            <a:r>
              <a:rPr lang="en-US" altLang="en-US" sz="2000" dirty="0"/>
              <a:t> == None):</a:t>
            </a:r>
          </a:p>
          <a:p>
            <a:pPr eaLnBrk="1" hangingPunct="1">
              <a:buNone/>
            </a:pPr>
            <a:r>
              <a:rPr lang="en-US" altLang="en-US" sz="2000" dirty="0"/>
              <a:t>        print("Underflow-Link List is empty")</a:t>
            </a:r>
          </a:p>
          <a:p>
            <a:pPr eaLnBrk="1" hangingPunct="1">
              <a:buNone/>
            </a:pPr>
            <a:r>
              <a:rPr lang="en-US" altLang="en-US" sz="2000" dirty="0"/>
              <a:t>        </a:t>
            </a:r>
          </a:p>
          <a:p>
            <a:pPr eaLnBrk="1" hangingPunct="1">
              <a:buNone/>
            </a:pPr>
            <a:r>
              <a:rPr lang="en-US" altLang="en-US" sz="2000" dirty="0"/>
              <a:t>    else:</a:t>
            </a:r>
          </a:p>
          <a:p>
            <a:pPr eaLnBrk="1" hangingPunct="1">
              <a:buNone/>
            </a:pPr>
            <a:r>
              <a:rPr lang="en-US" altLang="en-US" sz="2000" dirty="0"/>
              <a:t>      temp = </a:t>
            </a:r>
            <a:r>
              <a:rPr lang="en-US" altLang="en-US" sz="2000" dirty="0" err="1"/>
              <a:t>self.head</a:t>
            </a:r>
            <a:endParaRPr lang="en-US" altLang="en-US" sz="2000" dirty="0"/>
          </a:p>
          <a:p>
            <a:pPr eaLnBrk="1" hangingPunct="1">
              <a:buNone/>
            </a:pPr>
            <a:r>
              <a:rPr lang="en-US" altLang="en-US" sz="2000" dirty="0"/>
              <a:t>      while(</a:t>
            </a:r>
            <a:r>
              <a:rPr lang="en-US" altLang="en-US" sz="2000" dirty="0" err="1"/>
              <a:t>temp.next</a:t>
            </a:r>
            <a:r>
              <a:rPr lang="en-US" altLang="en-US" sz="2000" dirty="0"/>
              <a:t>!=None):</a:t>
            </a:r>
          </a:p>
          <a:p>
            <a:pPr eaLnBrk="1" hangingPunct="1">
              <a:buNone/>
            </a:pPr>
            <a:r>
              <a:rPr lang="en-US" altLang="en-US" sz="2000" dirty="0"/>
              <a:t>          </a:t>
            </a:r>
            <a:r>
              <a:rPr lang="en-US" altLang="en-US" sz="2000" dirty="0" err="1"/>
              <a:t>prev</a:t>
            </a:r>
            <a:r>
              <a:rPr lang="en-US" altLang="en-US" sz="2000" dirty="0"/>
              <a:t>=temp</a:t>
            </a:r>
          </a:p>
          <a:p>
            <a:pPr eaLnBrk="1" hangingPunct="1">
              <a:buNone/>
            </a:pPr>
            <a:r>
              <a:rPr lang="en-US" altLang="en-US" sz="2000" dirty="0"/>
              <a:t>          temp=</a:t>
            </a:r>
            <a:r>
              <a:rPr lang="en-US" altLang="en-US" sz="2000" dirty="0" err="1"/>
              <a:t>temp.next</a:t>
            </a:r>
            <a:r>
              <a:rPr lang="en-US" altLang="en-US" sz="2000" dirty="0"/>
              <a:t> </a:t>
            </a:r>
          </a:p>
          <a:p>
            <a:pPr eaLnBrk="1" hangingPunct="1">
              <a:buNone/>
            </a:pPr>
            <a:r>
              <a:rPr lang="en-US" altLang="en-US" sz="2000" dirty="0"/>
              <a:t>      </a:t>
            </a:r>
            <a:r>
              <a:rPr lang="en-US" altLang="en-US" sz="2000" dirty="0" err="1"/>
              <a:t>prev.next</a:t>
            </a:r>
            <a:r>
              <a:rPr lang="en-US" altLang="en-US" sz="2000" dirty="0"/>
              <a:t>=None</a:t>
            </a:r>
          </a:p>
          <a:p>
            <a:pPr eaLnBrk="1" hangingPunct="1">
              <a:buNone/>
            </a:pPr>
            <a:r>
              <a:rPr lang="en-US" altLang="en-US" sz="2000" dirty="0"/>
              <a:t>      print("The deleted element is", </a:t>
            </a:r>
            <a:r>
              <a:rPr lang="en-US" altLang="en-US" sz="2000" dirty="0" err="1"/>
              <a:t>temp.data</a:t>
            </a:r>
            <a:r>
              <a:rPr lang="en-US" altLang="en-US" sz="2000" dirty="0"/>
              <a:t>)</a:t>
            </a:r>
          </a:p>
          <a:p>
            <a:pPr eaLnBrk="1" hangingPunct="1">
              <a:buNone/>
            </a:pPr>
            <a:r>
              <a:rPr lang="en-US" altLang="en-US" sz="2000" dirty="0"/>
              <a:t>      temp = None</a:t>
            </a:r>
          </a:p>
        </p:txBody>
      </p:sp>
      <p:sp>
        <p:nvSpPr>
          <p:cNvPr id="3" name="Content Placeholder 2">
            <a:extLst>
              <a:ext uri="{FF2B5EF4-FFF2-40B4-BE49-F238E27FC236}">
                <a16:creationId xmlns="" xmlns:a16="http://schemas.microsoft.com/office/drawing/2014/main" id="{11E6907B-20F1-5B81-A8D6-6F41B8F117E0}"/>
              </a:ext>
            </a:extLst>
          </p:cNvPr>
          <p:cNvSpPr txBox="1">
            <a:spLocks/>
          </p:cNvSpPr>
          <p:nvPr/>
        </p:nvSpPr>
        <p:spPr>
          <a:xfrm>
            <a:off x="4644007" y="837757"/>
            <a:ext cx="4392488"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solidFill>
                  <a:schemeClr val="tx2">
                    <a:lumMod val="60000"/>
                    <a:lumOff val="40000"/>
                  </a:schemeClr>
                </a:solidFill>
              </a:rPr>
              <a:t># print method for the linked list</a:t>
            </a:r>
          </a:p>
          <a:p>
            <a:pPr eaLnBrk="1" hangingPunct="1">
              <a:buNone/>
            </a:pPr>
            <a:r>
              <a:rPr lang="en-US" altLang="en-US" sz="2000" dirty="0"/>
              <a:t>  def </a:t>
            </a:r>
            <a:r>
              <a:rPr lang="en-US" altLang="en-US" sz="2000" dirty="0" err="1"/>
              <a:t>printLL</a:t>
            </a:r>
            <a:r>
              <a:rPr lang="en-US" altLang="en-US" sz="2000" dirty="0"/>
              <a:t>(self):</a:t>
            </a:r>
          </a:p>
          <a:p>
            <a:pPr eaLnBrk="1" hangingPunct="1">
              <a:buNone/>
            </a:pPr>
            <a:r>
              <a:rPr lang="en-US" altLang="en-US" sz="2000" dirty="0"/>
              <a:t>    current = </a:t>
            </a:r>
            <a:r>
              <a:rPr lang="en-US" altLang="en-US" sz="2000" dirty="0" err="1"/>
              <a:t>self.head</a:t>
            </a:r>
            <a:endParaRPr lang="en-US" altLang="en-US" sz="2000" dirty="0"/>
          </a:p>
          <a:p>
            <a:pPr eaLnBrk="1" hangingPunct="1">
              <a:buNone/>
            </a:pPr>
            <a:r>
              <a:rPr lang="en-US" altLang="en-US" sz="2000" dirty="0"/>
              <a:t>    if(current!=None):</a:t>
            </a:r>
          </a:p>
          <a:p>
            <a:pPr eaLnBrk="1" hangingPunct="1">
              <a:buNone/>
            </a:pPr>
            <a:r>
              <a:rPr lang="en-US" altLang="en-US" sz="2000" dirty="0"/>
              <a:t>        print("The List </a:t>
            </a:r>
            <a:r>
              <a:rPr lang="en-US" altLang="en-US" sz="2000" dirty="0" err="1"/>
              <a:t>Contains:",end</a:t>
            </a:r>
            <a:r>
              <a:rPr lang="en-US" altLang="en-US" sz="2000" dirty="0"/>
              <a:t>="\n")</a:t>
            </a:r>
          </a:p>
          <a:p>
            <a:pPr eaLnBrk="1" hangingPunct="1">
              <a:buNone/>
            </a:pPr>
            <a:r>
              <a:rPr lang="en-US" altLang="en-US" sz="2000" dirty="0"/>
              <a:t>        while(current):</a:t>
            </a:r>
          </a:p>
          <a:p>
            <a:pPr eaLnBrk="1" hangingPunct="1">
              <a:buNone/>
            </a:pPr>
            <a:r>
              <a:rPr lang="en-US" altLang="en-US" sz="2000" dirty="0"/>
              <a:t>            print(</a:t>
            </a:r>
            <a:r>
              <a:rPr lang="en-US" altLang="en-US" sz="2000" dirty="0" err="1"/>
              <a:t>current.data</a:t>
            </a:r>
            <a:r>
              <a:rPr lang="en-US" altLang="en-US" sz="2000" dirty="0"/>
              <a:t>)</a:t>
            </a:r>
          </a:p>
          <a:p>
            <a:pPr eaLnBrk="1" hangingPunct="1">
              <a:buNone/>
            </a:pPr>
            <a:r>
              <a:rPr lang="en-US" altLang="en-US" sz="2000" dirty="0"/>
              <a:t>            current = </a:t>
            </a:r>
            <a:r>
              <a:rPr lang="en-US" altLang="en-US" sz="2000" dirty="0" err="1"/>
              <a:t>current.next</a:t>
            </a:r>
            <a:endParaRPr lang="en-US" altLang="en-US" sz="2000" dirty="0"/>
          </a:p>
          <a:p>
            <a:pPr eaLnBrk="1" hangingPunct="1">
              <a:buNone/>
            </a:pPr>
            <a:r>
              <a:rPr lang="en-US" altLang="en-US" sz="2000" dirty="0"/>
              <a:t>    else:</a:t>
            </a:r>
          </a:p>
          <a:p>
            <a:pPr eaLnBrk="1" hangingPunct="1">
              <a:buNone/>
            </a:pPr>
            <a:r>
              <a:rPr lang="en-US" altLang="en-US" sz="2000" dirty="0"/>
              <a:t>        print("List is Empty.")</a:t>
            </a:r>
          </a:p>
          <a:p>
            <a:pPr eaLnBrk="1" hangingPunct="1">
              <a:buNone/>
            </a:pPr>
            <a:endParaRPr lang="en-US" altLang="en-US" sz="2000" dirty="0"/>
          </a:p>
          <a:p>
            <a:pPr eaLnBrk="1" hangingPunct="1">
              <a:buNone/>
            </a:pPr>
            <a:endParaRPr lang="en-US" altLang="en-US" sz="2000" dirty="0"/>
          </a:p>
        </p:txBody>
      </p:sp>
    </p:spTree>
    <p:extLst>
      <p:ext uri="{BB962C8B-B14F-4D97-AF65-F5344CB8AC3E}">
        <p14:creationId xmlns="" xmlns:p14="http://schemas.microsoft.com/office/powerpoint/2010/main" val="1921463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8A5363D3-8A40-458F-8813-D24BCF6E502E}"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824064" cy="313009"/>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51</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259632" y="-39688"/>
            <a:ext cx="7884368" cy="82629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b="1" dirty="0"/>
              <a:t>Deletion</a:t>
            </a:r>
            <a:r>
              <a:rPr kumimoji="0" lang="en-US" sz="3000" b="1" i="0" u="none" strike="noStrike" kern="1200" cap="none" spc="0" normalizeH="0" baseline="0" noProof="0" dirty="0">
                <a:ln>
                  <a:noFill/>
                </a:ln>
                <a:solidFill>
                  <a:schemeClr val="dk1"/>
                </a:solidFill>
                <a:effectLst/>
                <a:uLnTx/>
                <a:uFillTx/>
                <a:latin typeface="+mn-lt"/>
                <a:ea typeface="+mn-ea"/>
                <a:cs typeface="+mn-cs"/>
              </a:rPr>
              <a:t> </a:t>
            </a:r>
            <a:r>
              <a:rPr lang="en-US" sz="3000" b="1" dirty="0"/>
              <a:t>in</a:t>
            </a:r>
            <a:r>
              <a:rPr kumimoji="0" lang="en-US" sz="3000" b="1" i="0" u="none" strike="noStrike" kern="1200" cap="none" spc="0" normalizeH="0" baseline="0" noProof="0" dirty="0">
                <a:ln>
                  <a:noFill/>
                </a:ln>
                <a:solidFill>
                  <a:schemeClr val="dk1"/>
                </a:solidFill>
                <a:effectLst/>
                <a:uLnTx/>
                <a:uFillTx/>
                <a:latin typeface="+mn-lt"/>
                <a:ea typeface="+mn-ea"/>
                <a:cs typeface="+mn-cs"/>
              </a:rPr>
              <a:t> Single Linked List (</a:t>
            </a:r>
            <a:r>
              <a:rPr lang="en-US" sz="3000" b="1" dirty="0"/>
              <a:t>from end</a:t>
            </a:r>
            <a:r>
              <a:rPr kumimoji="0" lang="en-US" sz="3000" b="1" i="0" u="none" strike="noStrike" kern="1200" cap="none" spc="0" normalizeH="0" baseline="0" noProof="0" dirty="0">
                <a:ln>
                  <a:noFill/>
                </a:ln>
                <a:solidFill>
                  <a:schemeClr val="dk1"/>
                </a:solidFill>
                <a:effectLst/>
                <a:uLnTx/>
                <a:uFillTx/>
                <a:latin typeface="+mn-lt"/>
                <a:ea typeface="+mn-ea"/>
                <a:cs typeface="+mn-cs"/>
              </a:rPr>
              <a:t>)</a:t>
            </a:r>
          </a:p>
        </p:txBody>
      </p:sp>
      <p:sp>
        <p:nvSpPr>
          <p:cNvPr id="3" name="Content Placeholder 2">
            <a:extLst>
              <a:ext uri="{FF2B5EF4-FFF2-40B4-BE49-F238E27FC236}">
                <a16:creationId xmlns="" xmlns:a16="http://schemas.microsoft.com/office/drawing/2014/main" id="{11E6907B-20F1-5B81-A8D6-6F41B8F117E0}"/>
              </a:ext>
            </a:extLst>
          </p:cNvPr>
          <p:cNvSpPr txBox="1">
            <a:spLocks/>
          </p:cNvSpPr>
          <p:nvPr/>
        </p:nvSpPr>
        <p:spPr>
          <a:xfrm>
            <a:off x="597869" y="962060"/>
            <a:ext cx="5688631"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solidFill>
                  <a:schemeClr val="tx2">
                    <a:lumMod val="60000"/>
                    <a:lumOff val="40000"/>
                  </a:schemeClr>
                </a:solidFill>
              </a:rPr>
              <a:t># Singly Linked List with deletion and print methods</a:t>
            </a:r>
          </a:p>
          <a:p>
            <a:pPr eaLnBrk="1" hangingPunct="1">
              <a:buNone/>
            </a:pPr>
            <a:r>
              <a:rPr lang="en-US" altLang="en-US" sz="2000" dirty="0"/>
              <a:t>LL = LinkedList()</a:t>
            </a:r>
          </a:p>
          <a:p>
            <a:pPr eaLnBrk="1" hangingPunct="1">
              <a:buNone/>
            </a:pPr>
            <a:r>
              <a:rPr lang="en-US" altLang="en-US" sz="2000" dirty="0" err="1"/>
              <a:t>LL.create</a:t>
            </a:r>
            <a:r>
              <a:rPr lang="en-US" altLang="en-US" sz="2000" dirty="0"/>
              <a:t>(3)</a:t>
            </a:r>
          </a:p>
          <a:p>
            <a:pPr eaLnBrk="1" hangingPunct="1">
              <a:buNone/>
            </a:pPr>
            <a:r>
              <a:rPr lang="en-US" altLang="en-US" sz="2000" dirty="0" err="1"/>
              <a:t>LL.create</a:t>
            </a:r>
            <a:r>
              <a:rPr lang="en-US" altLang="en-US" sz="2000" dirty="0"/>
              <a:t>(4)</a:t>
            </a:r>
          </a:p>
          <a:p>
            <a:pPr eaLnBrk="1" hangingPunct="1">
              <a:buNone/>
            </a:pPr>
            <a:r>
              <a:rPr lang="en-US" altLang="en-US" sz="2000" dirty="0" err="1"/>
              <a:t>LL.create</a:t>
            </a:r>
            <a:r>
              <a:rPr lang="en-US" altLang="en-US" sz="2000" dirty="0"/>
              <a:t>(5)</a:t>
            </a:r>
          </a:p>
          <a:p>
            <a:pPr eaLnBrk="1" hangingPunct="1">
              <a:buNone/>
            </a:pPr>
            <a:r>
              <a:rPr lang="en-US" altLang="en-US" sz="2000" dirty="0" err="1"/>
              <a:t>LL.printLL</a:t>
            </a:r>
            <a:r>
              <a:rPr lang="en-US" altLang="en-US" sz="2000" dirty="0"/>
              <a:t>()</a:t>
            </a:r>
          </a:p>
          <a:p>
            <a:pPr eaLnBrk="1" hangingPunct="1">
              <a:buNone/>
            </a:pPr>
            <a:r>
              <a:rPr lang="en-US" altLang="en-US" sz="2000" dirty="0" err="1"/>
              <a:t>LL.del_end</a:t>
            </a:r>
            <a:r>
              <a:rPr lang="en-US" altLang="en-US" sz="2000" dirty="0"/>
              <a:t>()</a:t>
            </a:r>
          </a:p>
          <a:p>
            <a:pPr eaLnBrk="1" hangingPunct="1">
              <a:buNone/>
            </a:pPr>
            <a:r>
              <a:rPr lang="en-US" altLang="en-US" sz="2000" dirty="0" err="1"/>
              <a:t>LL.printLL</a:t>
            </a:r>
            <a:r>
              <a:rPr lang="en-US" altLang="en-US" sz="2000" dirty="0"/>
              <a:t>()</a:t>
            </a:r>
          </a:p>
          <a:p>
            <a:pPr eaLnBrk="1" hangingPunct="1">
              <a:buNone/>
            </a:pPr>
            <a:endParaRPr lang="en-US" altLang="en-US" sz="2000" dirty="0"/>
          </a:p>
          <a:p>
            <a:pPr eaLnBrk="1" hangingPunct="1">
              <a:buNone/>
            </a:pPr>
            <a:endParaRPr lang="en-US" altLang="en-US" sz="2000" dirty="0"/>
          </a:p>
        </p:txBody>
      </p:sp>
    </p:spTree>
    <p:extLst>
      <p:ext uri="{BB962C8B-B14F-4D97-AF65-F5344CB8AC3E}">
        <p14:creationId xmlns="" xmlns:p14="http://schemas.microsoft.com/office/powerpoint/2010/main" val="33833859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533400" y="1143000"/>
            <a:ext cx="8229600" cy="4800600"/>
          </a:xfrm>
        </p:spPr>
        <p:txBody>
          <a:bodyPr vert="horz" wrap="square" lIns="91440" tIns="45720" rIns="91440" bIns="45720" anchor="t" anchorCtr="0"/>
          <a:lstStyle/>
          <a:p>
            <a:pPr algn="just" eaLnBrk="1" hangingPunct="1"/>
            <a:r>
              <a:rPr lang="en-US" altLang="en-US" sz="2800" b="1" dirty="0"/>
              <a:t>Deletion from position</a:t>
            </a:r>
          </a:p>
          <a:p>
            <a:pPr marL="0" indent="0" algn="just" eaLnBrk="1" hangingPunct="1">
              <a:buNone/>
            </a:pPr>
            <a:endParaRPr lang="en-US" altLang="en-US" sz="2200" dirty="0"/>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A5834D21-FBA0-4F5A-9173-95F968B30C8C}"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584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52</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lang="en-US" sz="2800" b="1" dirty="0"/>
              <a:t>Deletion</a:t>
            </a:r>
            <a:r>
              <a:rPr kumimoji="0" lang="en-US" sz="2800" b="1" i="0" u="none" strike="noStrike" kern="1200" cap="none" spc="0" normalizeH="0" baseline="0" noProof="0" dirty="0">
                <a:ln>
                  <a:noFill/>
                </a:ln>
                <a:solidFill>
                  <a:schemeClr val="dk1"/>
                </a:solidFill>
                <a:effectLst/>
                <a:uLnTx/>
                <a:uFillTx/>
                <a:latin typeface="+mn-lt"/>
                <a:ea typeface="+mn-ea"/>
                <a:cs typeface="+mn-cs"/>
              </a:rPr>
              <a:t> </a:t>
            </a:r>
            <a:r>
              <a:rPr lang="en-US" sz="2800" b="1" dirty="0"/>
              <a:t>in</a:t>
            </a:r>
            <a:r>
              <a:rPr kumimoji="0" lang="en-US" sz="2800" b="1" i="0" u="none" strike="noStrike" kern="1200" cap="none" spc="0" normalizeH="0" baseline="0" noProof="0" dirty="0">
                <a:ln>
                  <a:noFill/>
                </a:ln>
                <a:solidFill>
                  <a:schemeClr val="dk1"/>
                </a:solidFill>
                <a:effectLst/>
                <a:uLnTx/>
                <a:uFillTx/>
                <a:latin typeface="+mn-lt"/>
                <a:ea typeface="+mn-ea"/>
                <a:cs typeface="+mn-cs"/>
              </a:rPr>
              <a:t> Single Linked List (</a:t>
            </a:r>
            <a:r>
              <a:rPr lang="en-US" sz="2800" b="1" dirty="0"/>
              <a:t>from</a:t>
            </a:r>
            <a:r>
              <a:rPr kumimoji="0" lang="en-US" sz="2800" b="1" i="0" u="none" strike="noStrike" kern="1200" cap="none" spc="0" normalizeH="0" baseline="0" noProof="0" dirty="0">
                <a:ln>
                  <a:noFill/>
                </a:ln>
                <a:solidFill>
                  <a:schemeClr val="dk1"/>
                </a:solidFill>
                <a:effectLst/>
                <a:uLnTx/>
                <a:uFillTx/>
                <a:latin typeface="+mn-lt"/>
                <a:ea typeface="+mn-ea"/>
                <a:cs typeface="+mn-cs"/>
              </a:rPr>
              <a:t> position)</a:t>
            </a:r>
          </a:p>
        </p:txBody>
      </p:sp>
      <p:pic>
        <p:nvPicPr>
          <p:cNvPr id="2" name="Picture 1">
            <a:extLst>
              <a:ext uri="{FF2B5EF4-FFF2-40B4-BE49-F238E27FC236}">
                <a16:creationId xmlns="" xmlns:a16="http://schemas.microsoft.com/office/drawing/2014/main" id="{7FC079FE-A9F9-6C42-8246-48D734CC3EAB}"/>
              </a:ext>
            </a:extLst>
          </p:cNvPr>
          <p:cNvPicPr>
            <a:picLocks noChangeAspect="1"/>
          </p:cNvPicPr>
          <p:nvPr/>
        </p:nvPicPr>
        <p:blipFill>
          <a:blip r:embed="rId2"/>
          <a:stretch>
            <a:fillRect/>
          </a:stretch>
        </p:blipFill>
        <p:spPr>
          <a:xfrm>
            <a:off x="827584" y="2261543"/>
            <a:ext cx="8055769" cy="3888432"/>
          </a:xfrm>
          <a:prstGeom prst="rect">
            <a:avLst/>
          </a:prstGeom>
        </p:spPr>
      </p:pic>
    </p:spTree>
    <p:extLst>
      <p:ext uri="{BB962C8B-B14F-4D97-AF65-F5344CB8AC3E}">
        <p14:creationId xmlns="" xmlns:p14="http://schemas.microsoft.com/office/powerpoint/2010/main" val="22359781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2D6B2C01-4195-4C87-BB97-7514846B4E7F}"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824064" cy="313009"/>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53</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259632" y="-39688"/>
            <a:ext cx="7884368" cy="82629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b="1" dirty="0"/>
              <a:t>Deletion</a:t>
            </a:r>
            <a:r>
              <a:rPr kumimoji="0" lang="en-US" sz="3000" b="1" i="0" u="none" strike="noStrike" kern="1200" cap="none" spc="0" normalizeH="0" baseline="0" noProof="0" dirty="0">
                <a:ln>
                  <a:noFill/>
                </a:ln>
                <a:solidFill>
                  <a:schemeClr val="dk1"/>
                </a:solidFill>
                <a:effectLst/>
                <a:uLnTx/>
                <a:uFillTx/>
                <a:latin typeface="+mn-lt"/>
                <a:ea typeface="+mn-ea"/>
                <a:cs typeface="+mn-cs"/>
              </a:rPr>
              <a:t> </a:t>
            </a:r>
            <a:r>
              <a:rPr lang="en-US" sz="3000" b="1" dirty="0"/>
              <a:t>in</a:t>
            </a:r>
            <a:r>
              <a:rPr kumimoji="0" lang="en-US" sz="3000" b="1" i="0" u="none" strike="noStrike" kern="1200" cap="none" spc="0" normalizeH="0" baseline="0" noProof="0" dirty="0">
                <a:ln>
                  <a:noFill/>
                </a:ln>
                <a:solidFill>
                  <a:schemeClr val="dk1"/>
                </a:solidFill>
                <a:effectLst/>
                <a:uLnTx/>
                <a:uFillTx/>
                <a:latin typeface="+mn-lt"/>
                <a:ea typeface="+mn-ea"/>
                <a:cs typeface="+mn-cs"/>
              </a:rPr>
              <a:t> Single Linked List (</a:t>
            </a:r>
            <a:r>
              <a:rPr lang="en-US" sz="3000" b="1" dirty="0"/>
              <a:t>from position</a:t>
            </a:r>
            <a:r>
              <a:rPr kumimoji="0" lang="en-US" sz="3000" b="1" i="0" u="none" strike="noStrike" kern="1200" cap="none" spc="0" normalizeH="0" baseline="0" noProof="0" dirty="0">
                <a:ln>
                  <a:noFill/>
                </a:ln>
                <a:solidFill>
                  <a:schemeClr val="dk1"/>
                </a:solidFill>
                <a:effectLst/>
                <a:uLnTx/>
                <a:uFillTx/>
                <a:latin typeface="+mn-lt"/>
                <a:ea typeface="+mn-ea"/>
                <a:cs typeface="+mn-cs"/>
              </a:rPr>
              <a:t>)</a:t>
            </a: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251520" y="856853"/>
            <a:ext cx="3998023" cy="5429250"/>
          </a:xfrm>
        </p:spPr>
        <p:txBody>
          <a:bodyPr vert="horz" wrap="square" lIns="91440" tIns="45720" rIns="91440" bIns="45720" anchor="t" anchorCtr="0"/>
          <a:lstStyle/>
          <a:p>
            <a:pPr eaLnBrk="1" hangingPunct="1">
              <a:buNone/>
            </a:pPr>
            <a:r>
              <a:rPr lang="en-US" altLang="en-US" sz="2000" dirty="0">
                <a:solidFill>
                  <a:schemeClr val="tx2">
                    <a:lumMod val="60000"/>
                    <a:lumOff val="40000"/>
                  </a:schemeClr>
                </a:solidFill>
              </a:rPr>
              <a:t># A single node of a singly linked list</a:t>
            </a:r>
          </a:p>
          <a:p>
            <a:pPr eaLnBrk="1" hangingPunct="1">
              <a:buNone/>
            </a:pPr>
            <a:r>
              <a:rPr lang="en-US" altLang="en-US" sz="2000" dirty="0"/>
              <a:t>class Node:</a:t>
            </a:r>
          </a:p>
          <a:p>
            <a:pPr eaLnBrk="1" hangingPunct="1">
              <a:buNone/>
            </a:pPr>
            <a:r>
              <a:rPr lang="en-US" altLang="en-US" sz="2000" dirty="0"/>
              <a:t>def __</a:t>
            </a:r>
            <a:r>
              <a:rPr lang="en-US" altLang="en-US" sz="2000" dirty="0" err="1"/>
              <a:t>init</a:t>
            </a:r>
            <a:r>
              <a:rPr lang="en-US" altLang="en-US" sz="2000" dirty="0"/>
              <a:t>__(self, data): </a:t>
            </a:r>
          </a:p>
          <a:p>
            <a:pPr eaLnBrk="1" hangingPunct="1">
              <a:buNone/>
            </a:pPr>
            <a:r>
              <a:rPr lang="en-US" altLang="en-US" sz="2000" dirty="0"/>
              <a:t>    </a:t>
            </a:r>
            <a:r>
              <a:rPr lang="en-US" altLang="en-US" sz="2000" dirty="0" err="1"/>
              <a:t>self.data</a:t>
            </a:r>
            <a:r>
              <a:rPr lang="en-US" altLang="en-US" sz="2000" dirty="0"/>
              <a:t> = data</a:t>
            </a:r>
          </a:p>
          <a:p>
            <a:pPr eaLnBrk="1" hangingPunct="1">
              <a:buNone/>
            </a:pPr>
            <a:r>
              <a:rPr lang="en-US" altLang="en-US" sz="2000" dirty="0"/>
              <a:t>    </a:t>
            </a:r>
            <a:r>
              <a:rPr lang="en-US" altLang="en-US" sz="2000" dirty="0" err="1"/>
              <a:t>self.next</a:t>
            </a:r>
            <a:r>
              <a:rPr lang="en-US" altLang="en-US" sz="2000" dirty="0"/>
              <a:t> = None</a:t>
            </a:r>
          </a:p>
          <a:p>
            <a:pPr eaLnBrk="1" hangingPunct="1">
              <a:buNone/>
            </a:pPr>
            <a:endParaRPr lang="en-US" altLang="en-US" sz="2000" dirty="0"/>
          </a:p>
          <a:p>
            <a:pPr eaLnBrk="1" hangingPunct="1">
              <a:buNone/>
            </a:pPr>
            <a:endParaRPr lang="en-US" altLang="en-US" sz="2000" dirty="0"/>
          </a:p>
          <a:p>
            <a:pPr eaLnBrk="1" hangingPunct="1">
              <a:buNone/>
            </a:pPr>
            <a:r>
              <a:rPr lang="en-US" altLang="en-US" sz="2000" dirty="0">
                <a:solidFill>
                  <a:schemeClr val="tx2">
                    <a:lumMod val="60000"/>
                    <a:lumOff val="40000"/>
                  </a:schemeClr>
                </a:solidFill>
              </a:rPr>
              <a:t># A Linked List class with a single head node</a:t>
            </a:r>
          </a:p>
          <a:p>
            <a:pPr eaLnBrk="1" hangingPunct="1">
              <a:buNone/>
            </a:pPr>
            <a:r>
              <a:rPr lang="en-US" altLang="en-US" sz="2000" dirty="0"/>
              <a:t>class LinkedList:</a:t>
            </a:r>
          </a:p>
          <a:p>
            <a:pPr eaLnBrk="1" hangingPunct="1">
              <a:buNone/>
            </a:pPr>
            <a:r>
              <a:rPr lang="en-US" altLang="en-US" sz="2000" dirty="0"/>
              <a:t>  def __</a:t>
            </a:r>
            <a:r>
              <a:rPr lang="en-US" altLang="en-US" sz="2000" dirty="0" err="1"/>
              <a:t>init</a:t>
            </a:r>
            <a:r>
              <a:rPr lang="en-US" altLang="en-US" sz="2000" dirty="0"/>
              <a:t>__(self):  </a:t>
            </a:r>
          </a:p>
          <a:p>
            <a:pPr eaLnBrk="1" hangingPunct="1">
              <a:buNone/>
            </a:pPr>
            <a:r>
              <a:rPr lang="en-US" altLang="en-US" sz="2000" dirty="0"/>
              <a:t>    </a:t>
            </a:r>
            <a:r>
              <a:rPr lang="en-US" altLang="en-US" sz="2000" dirty="0" err="1"/>
              <a:t>self.head</a:t>
            </a:r>
            <a:r>
              <a:rPr lang="en-US" altLang="en-US" sz="2000" dirty="0"/>
              <a:t> = None</a:t>
            </a:r>
          </a:p>
          <a:p>
            <a:pPr eaLnBrk="1" hangingPunct="1">
              <a:buNone/>
            </a:pPr>
            <a:r>
              <a:rPr lang="en-US" altLang="en-US" sz="2000" dirty="0"/>
              <a:t>  </a:t>
            </a:r>
          </a:p>
          <a:p>
            <a:pPr eaLnBrk="1" hangingPunct="1">
              <a:buNone/>
            </a:pPr>
            <a:endParaRPr lang="en-US" altLang="en-US" sz="2000" dirty="0"/>
          </a:p>
        </p:txBody>
      </p:sp>
      <p:sp>
        <p:nvSpPr>
          <p:cNvPr id="3" name="Content Placeholder 2">
            <a:extLst>
              <a:ext uri="{FF2B5EF4-FFF2-40B4-BE49-F238E27FC236}">
                <a16:creationId xmlns="" xmlns:a16="http://schemas.microsoft.com/office/drawing/2014/main" id="{11E6907B-20F1-5B81-A8D6-6F41B8F117E0}"/>
              </a:ext>
            </a:extLst>
          </p:cNvPr>
          <p:cNvSpPr txBox="1">
            <a:spLocks/>
          </p:cNvSpPr>
          <p:nvPr/>
        </p:nvSpPr>
        <p:spPr>
          <a:xfrm>
            <a:off x="4894457" y="856853"/>
            <a:ext cx="3998023"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solidFill>
                  <a:schemeClr val="tx2">
                    <a:lumMod val="60000"/>
                    <a:lumOff val="40000"/>
                  </a:schemeClr>
                </a:solidFill>
              </a:rPr>
              <a:t># create method for the linked list</a:t>
            </a:r>
          </a:p>
          <a:p>
            <a:pPr eaLnBrk="1" hangingPunct="1">
              <a:buNone/>
            </a:pPr>
            <a:r>
              <a:rPr lang="en-US" altLang="en-US" sz="2000" dirty="0"/>
              <a:t>  def create(self, data):</a:t>
            </a:r>
          </a:p>
          <a:p>
            <a:pPr eaLnBrk="1" hangingPunct="1">
              <a:buNone/>
            </a:pPr>
            <a:r>
              <a:rPr lang="en-US" altLang="en-US" sz="2000" dirty="0"/>
              <a:t>    </a:t>
            </a:r>
            <a:r>
              <a:rPr lang="en-US" altLang="en-US" sz="2000" dirty="0" err="1"/>
              <a:t>newNode</a:t>
            </a:r>
            <a:r>
              <a:rPr lang="en-US" altLang="en-US" sz="2000" dirty="0"/>
              <a:t> = Node(data)</a:t>
            </a:r>
          </a:p>
          <a:p>
            <a:pPr eaLnBrk="1" hangingPunct="1">
              <a:buNone/>
            </a:pPr>
            <a:r>
              <a:rPr lang="en-US" altLang="en-US" sz="2000" dirty="0"/>
              <a:t>    if(</a:t>
            </a:r>
            <a:r>
              <a:rPr lang="en-US" altLang="en-US" sz="2000" dirty="0" err="1"/>
              <a:t>self.head</a:t>
            </a:r>
            <a:r>
              <a:rPr lang="en-US" altLang="en-US" sz="2000" dirty="0"/>
              <a:t>):</a:t>
            </a:r>
          </a:p>
          <a:p>
            <a:pPr eaLnBrk="1" hangingPunct="1">
              <a:buNone/>
            </a:pPr>
            <a:r>
              <a:rPr lang="en-US" altLang="en-US" sz="2000" dirty="0"/>
              <a:t>      current = </a:t>
            </a:r>
            <a:r>
              <a:rPr lang="en-US" altLang="en-US" sz="2000" dirty="0" err="1"/>
              <a:t>self.head</a:t>
            </a:r>
            <a:endParaRPr lang="en-US" altLang="en-US" sz="2000" dirty="0"/>
          </a:p>
          <a:p>
            <a:pPr eaLnBrk="1" hangingPunct="1">
              <a:buNone/>
            </a:pPr>
            <a:r>
              <a:rPr lang="en-US" altLang="en-US" sz="2000" dirty="0"/>
              <a:t>      while(</a:t>
            </a:r>
            <a:r>
              <a:rPr lang="en-US" altLang="en-US" sz="2000" dirty="0" err="1"/>
              <a:t>current.next</a:t>
            </a:r>
            <a:r>
              <a:rPr lang="en-US" altLang="en-US" sz="2000" dirty="0"/>
              <a:t>):</a:t>
            </a:r>
          </a:p>
          <a:p>
            <a:pPr eaLnBrk="1" hangingPunct="1">
              <a:buNone/>
            </a:pPr>
            <a:r>
              <a:rPr lang="en-US" altLang="en-US" sz="2000" dirty="0"/>
              <a:t>        current = </a:t>
            </a:r>
            <a:r>
              <a:rPr lang="en-US" altLang="en-US" sz="2000" dirty="0" err="1"/>
              <a:t>current.next</a:t>
            </a:r>
            <a:endParaRPr lang="en-US" altLang="en-US" sz="2000" dirty="0"/>
          </a:p>
          <a:p>
            <a:pPr eaLnBrk="1" hangingPunct="1">
              <a:buNone/>
            </a:pPr>
            <a:r>
              <a:rPr lang="en-US" altLang="en-US" sz="2000" dirty="0"/>
              <a:t>      </a:t>
            </a:r>
            <a:r>
              <a:rPr lang="en-US" altLang="en-US" sz="2000" dirty="0" err="1"/>
              <a:t>current.next</a:t>
            </a:r>
            <a:r>
              <a:rPr lang="en-US" altLang="en-US" sz="2000" dirty="0"/>
              <a:t> = </a:t>
            </a:r>
            <a:r>
              <a:rPr lang="en-US" altLang="en-US" sz="2000" dirty="0" err="1"/>
              <a:t>newNode</a:t>
            </a:r>
            <a:endParaRPr lang="en-US" altLang="en-US" sz="2000" dirty="0"/>
          </a:p>
          <a:p>
            <a:pPr eaLnBrk="1" hangingPunct="1">
              <a:buNone/>
            </a:pPr>
            <a:r>
              <a:rPr lang="en-US" altLang="en-US" sz="2000" dirty="0"/>
              <a:t>    else:</a:t>
            </a:r>
          </a:p>
          <a:p>
            <a:pPr eaLnBrk="1" hangingPunct="1">
              <a:buNone/>
            </a:pPr>
            <a:r>
              <a:rPr lang="en-US" altLang="en-US" sz="2000" dirty="0"/>
              <a:t>      </a:t>
            </a:r>
            <a:r>
              <a:rPr lang="en-US" altLang="en-US" sz="2000" dirty="0" err="1"/>
              <a:t>self.head</a:t>
            </a:r>
            <a:r>
              <a:rPr lang="en-US" altLang="en-US" sz="2000" dirty="0"/>
              <a:t> = </a:t>
            </a:r>
            <a:r>
              <a:rPr lang="en-US" altLang="en-US" sz="2000" dirty="0" err="1"/>
              <a:t>newNode</a:t>
            </a:r>
            <a:endParaRPr lang="en-US" altLang="en-US" sz="2000" dirty="0"/>
          </a:p>
        </p:txBody>
      </p:sp>
    </p:spTree>
    <p:extLst>
      <p:ext uri="{BB962C8B-B14F-4D97-AF65-F5344CB8AC3E}">
        <p14:creationId xmlns="" xmlns:p14="http://schemas.microsoft.com/office/powerpoint/2010/main" val="28807054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1D5796C3-32E0-4DF1-A311-3C97DBD917CE}"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824064" cy="313009"/>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54</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259632" y="-39688"/>
            <a:ext cx="7884368" cy="82629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b="1" dirty="0"/>
              <a:t>Deletion</a:t>
            </a:r>
            <a:r>
              <a:rPr kumimoji="0" lang="en-US" sz="3000" b="1" i="0" u="none" strike="noStrike" kern="1200" cap="none" spc="0" normalizeH="0" baseline="0" noProof="0" dirty="0">
                <a:ln>
                  <a:noFill/>
                </a:ln>
                <a:solidFill>
                  <a:schemeClr val="dk1"/>
                </a:solidFill>
                <a:effectLst/>
                <a:uLnTx/>
                <a:uFillTx/>
                <a:latin typeface="+mn-lt"/>
                <a:ea typeface="+mn-ea"/>
                <a:cs typeface="+mn-cs"/>
              </a:rPr>
              <a:t> </a:t>
            </a:r>
            <a:r>
              <a:rPr lang="en-US" sz="3000" b="1" dirty="0"/>
              <a:t>in</a:t>
            </a:r>
            <a:r>
              <a:rPr kumimoji="0" lang="en-US" sz="3000" b="1" i="0" u="none" strike="noStrike" kern="1200" cap="none" spc="0" normalizeH="0" baseline="0" noProof="0" dirty="0">
                <a:ln>
                  <a:noFill/>
                </a:ln>
                <a:solidFill>
                  <a:schemeClr val="dk1"/>
                </a:solidFill>
                <a:effectLst/>
                <a:uLnTx/>
                <a:uFillTx/>
                <a:latin typeface="+mn-lt"/>
                <a:ea typeface="+mn-ea"/>
                <a:cs typeface="+mn-cs"/>
              </a:rPr>
              <a:t> Single Linked List (</a:t>
            </a:r>
            <a:r>
              <a:rPr lang="en-US" sz="3000" b="1" dirty="0"/>
              <a:t>from position</a:t>
            </a:r>
            <a:r>
              <a:rPr kumimoji="0" lang="en-US" sz="3000" b="1" i="0" u="none" strike="noStrike" kern="1200" cap="none" spc="0" normalizeH="0" baseline="0" noProof="0" dirty="0">
                <a:ln>
                  <a:noFill/>
                </a:ln>
                <a:solidFill>
                  <a:schemeClr val="dk1"/>
                </a:solidFill>
                <a:effectLst/>
                <a:uLnTx/>
                <a:uFillTx/>
                <a:latin typeface="+mn-lt"/>
                <a:ea typeface="+mn-ea"/>
                <a:cs typeface="+mn-cs"/>
              </a:rPr>
              <a:t>)</a:t>
            </a: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107505" y="856853"/>
            <a:ext cx="4392488" cy="5429250"/>
          </a:xfrm>
        </p:spPr>
        <p:txBody>
          <a:bodyPr vert="horz" wrap="square" lIns="91440" tIns="45720" rIns="91440" bIns="45720" anchor="t" anchorCtr="0"/>
          <a:lstStyle/>
          <a:p>
            <a:pPr eaLnBrk="1" hangingPunct="1">
              <a:buNone/>
            </a:pPr>
            <a:r>
              <a:rPr lang="en-US" altLang="en-US" sz="2000" dirty="0">
                <a:solidFill>
                  <a:schemeClr val="tx2">
                    <a:lumMod val="60000"/>
                    <a:lumOff val="40000"/>
                  </a:schemeClr>
                </a:solidFill>
              </a:rPr>
              <a:t># Deletion method from the linked list at given position</a:t>
            </a:r>
          </a:p>
          <a:p>
            <a:pPr eaLnBrk="1" hangingPunct="1">
              <a:buNone/>
            </a:pPr>
            <a:r>
              <a:rPr lang="en-US" altLang="en-US" sz="2000" dirty="0"/>
              <a:t>  def </a:t>
            </a:r>
            <a:r>
              <a:rPr lang="en-US" altLang="en-US" sz="2000" dirty="0" err="1"/>
              <a:t>del_position</a:t>
            </a:r>
            <a:r>
              <a:rPr lang="en-US" altLang="en-US" sz="2000" dirty="0"/>
              <a:t>(self, pos):</a:t>
            </a:r>
          </a:p>
          <a:p>
            <a:pPr eaLnBrk="1" hangingPunct="1">
              <a:buNone/>
            </a:pPr>
            <a:r>
              <a:rPr lang="en-US" altLang="en-US" sz="2000" dirty="0"/>
              <a:t>    if(pos&lt;1):</a:t>
            </a:r>
          </a:p>
          <a:p>
            <a:pPr eaLnBrk="1" hangingPunct="1">
              <a:buNone/>
            </a:pPr>
            <a:r>
              <a:rPr lang="en-US" altLang="en-US" sz="2000" dirty="0"/>
              <a:t>        print("\</a:t>
            </a:r>
            <a:r>
              <a:rPr lang="en-US" altLang="en-US" sz="2000" dirty="0" err="1"/>
              <a:t>nPosition</a:t>
            </a:r>
            <a:r>
              <a:rPr lang="en-US" altLang="en-US" sz="2000" dirty="0"/>
              <a:t> should be &gt;=1.")</a:t>
            </a:r>
          </a:p>
          <a:p>
            <a:pPr eaLnBrk="1" hangingPunct="1">
              <a:buNone/>
            </a:pPr>
            <a:endParaRPr lang="en-US" altLang="en-US" sz="2000" dirty="0"/>
          </a:p>
          <a:p>
            <a:pPr eaLnBrk="1" hangingPunct="1">
              <a:buNone/>
            </a:pPr>
            <a:r>
              <a:rPr lang="en-US" altLang="en-US" sz="2000" dirty="0"/>
              <a:t>    </a:t>
            </a:r>
            <a:r>
              <a:rPr lang="en-US" altLang="en-US" sz="2000" dirty="0" err="1"/>
              <a:t>elif</a:t>
            </a:r>
            <a:r>
              <a:rPr lang="en-US" altLang="en-US" sz="2000" dirty="0"/>
              <a:t>(pos==1):</a:t>
            </a:r>
          </a:p>
          <a:p>
            <a:pPr eaLnBrk="1" hangingPunct="1">
              <a:buNone/>
            </a:pPr>
            <a:r>
              <a:rPr lang="en-US" altLang="en-US" sz="2000" dirty="0"/>
              <a:t>        temp = </a:t>
            </a:r>
            <a:r>
              <a:rPr lang="en-US" altLang="en-US" sz="2000" dirty="0" err="1"/>
              <a:t>self.head</a:t>
            </a:r>
            <a:endParaRPr lang="en-US" altLang="en-US" sz="2000" dirty="0"/>
          </a:p>
          <a:p>
            <a:pPr eaLnBrk="1" hangingPunct="1">
              <a:buNone/>
            </a:pPr>
            <a:r>
              <a:rPr lang="en-US" altLang="en-US" sz="2000" dirty="0"/>
              <a:t>        </a:t>
            </a:r>
            <a:r>
              <a:rPr lang="en-US" altLang="en-US" sz="2000" dirty="0" err="1"/>
              <a:t>self.head</a:t>
            </a:r>
            <a:r>
              <a:rPr lang="en-US" altLang="en-US" sz="2000" dirty="0"/>
              <a:t> = </a:t>
            </a:r>
            <a:r>
              <a:rPr lang="en-US" altLang="en-US" sz="2000" dirty="0" err="1"/>
              <a:t>self.head.next</a:t>
            </a:r>
            <a:endParaRPr lang="en-US" altLang="en-US" sz="2000" dirty="0"/>
          </a:p>
          <a:p>
            <a:pPr eaLnBrk="1" hangingPunct="1">
              <a:buNone/>
            </a:pPr>
            <a:r>
              <a:rPr lang="en-US" altLang="en-US" sz="2000" dirty="0"/>
              <a:t>        print("the deleted element is", </a:t>
            </a:r>
            <a:r>
              <a:rPr lang="en-US" altLang="en-US" sz="2000" dirty="0" err="1"/>
              <a:t>temp.data</a:t>
            </a:r>
            <a:r>
              <a:rPr lang="en-US" altLang="en-US" sz="2000" dirty="0"/>
              <a:t>)</a:t>
            </a:r>
          </a:p>
          <a:p>
            <a:pPr eaLnBrk="1" hangingPunct="1">
              <a:buNone/>
            </a:pPr>
            <a:r>
              <a:rPr lang="en-US" altLang="en-US" sz="2000" dirty="0"/>
              <a:t>        temp = None</a:t>
            </a:r>
          </a:p>
        </p:txBody>
      </p:sp>
      <p:sp>
        <p:nvSpPr>
          <p:cNvPr id="3" name="Content Placeholder 2">
            <a:extLst>
              <a:ext uri="{FF2B5EF4-FFF2-40B4-BE49-F238E27FC236}">
                <a16:creationId xmlns="" xmlns:a16="http://schemas.microsoft.com/office/drawing/2014/main" id="{11E6907B-20F1-5B81-A8D6-6F41B8F117E0}"/>
              </a:ext>
            </a:extLst>
          </p:cNvPr>
          <p:cNvSpPr txBox="1">
            <a:spLocks/>
          </p:cNvSpPr>
          <p:nvPr/>
        </p:nvSpPr>
        <p:spPr>
          <a:xfrm>
            <a:off x="4932041" y="837757"/>
            <a:ext cx="4104454"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t>     else:</a:t>
            </a:r>
          </a:p>
          <a:p>
            <a:pPr eaLnBrk="1" hangingPunct="1">
              <a:buNone/>
            </a:pPr>
            <a:r>
              <a:rPr lang="en-US" altLang="en-US" sz="2000" dirty="0"/>
              <a:t>        temp=</a:t>
            </a:r>
            <a:r>
              <a:rPr lang="en-US" altLang="en-US" sz="2000" dirty="0" err="1"/>
              <a:t>self.head</a:t>
            </a:r>
            <a:endParaRPr lang="en-US" altLang="en-US" sz="2000" dirty="0"/>
          </a:p>
          <a:p>
            <a:pPr eaLnBrk="1" hangingPunct="1">
              <a:buNone/>
            </a:pPr>
            <a:r>
              <a:rPr lang="en-US" altLang="en-US" sz="2000" dirty="0"/>
              <a:t>        for </a:t>
            </a:r>
            <a:r>
              <a:rPr lang="en-US" altLang="en-US" sz="2000" dirty="0" err="1"/>
              <a:t>i</a:t>
            </a:r>
            <a:r>
              <a:rPr lang="en-US" altLang="en-US" sz="2000" dirty="0"/>
              <a:t> in range(1, pos):</a:t>
            </a:r>
          </a:p>
          <a:p>
            <a:pPr eaLnBrk="1" hangingPunct="1">
              <a:buNone/>
            </a:pPr>
            <a:r>
              <a:rPr lang="en-US" altLang="en-US" sz="2000" dirty="0"/>
              <a:t>            if(temp!=None):</a:t>
            </a:r>
          </a:p>
          <a:p>
            <a:pPr eaLnBrk="1" hangingPunct="1">
              <a:buNone/>
            </a:pPr>
            <a:r>
              <a:rPr lang="en-US" altLang="en-US" sz="2000" dirty="0"/>
              <a:t>                </a:t>
            </a:r>
            <a:r>
              <a:rPr lang="en-US" altLang="en-US" sz="2000" dirty="0" err="1"/>
              <a:t>prev</a:t>
            </a:r>
            <a:r>
              <a:rPr lang="en-US" altLang="en-US" sz="2000" dirty="0"/>
              <a:t>=temp</a:t>
            </a:r>
          </a:p>
          <a:p>
            <a:pPr eaLnBrk="1" hangingPunct="1">
              <a:buNone/>
            </a:pPr>
            <a:r>
              <a:rPr lang="en-US" altLang="en-US" sz="2000" dirty="0"/>
              <a:t>                temp=</a:t>
            </a:r>
            <a:r>
              <a:rPr lang="en-US" altLang="en-US" sz="2000" dirty="0" err="1"/>
              <a:t>temp.next</a:t>
            </a:r>
            <a:endParaRPr lang="en-US" altLang="en-US" sz="2000" dirty="0"/>
          </a:p>
          <a:p>
            <a:pPr eaLnBrk="1" hangingPunct="1">
              <a:buNone/>
            </a:pPr>
            <a:endParaRPr lang="en-US" altLang="en-US" sz="2000" dirty="0"/>
          </a:p>
          <a:p>
            <a:pPr eaLnBrk="1" hangingPunct="1">
              <a:buNone/>
            </a:pPr>
            <a:r>
              <a:rPr lang="en-US" altLang="en-US" sz="2000" dirty="0"/>
              <a:t>        if(temp!=None):</a:t>
            </a:r>
          </a:p>
          <a:p>
            <a:pPr eaLnBrk="1" hangingPunct="1">
              <a:buNone/>
            </a:pPr>
            <a:r>
              <a:rPr lang="en-US" altLang="en-US" sz="2000" dirty="0"/>
              <a:t>		</a:t>
            </a:r>
            <a:r>
              <a:rPr lang="en-US" altLang="en-US" sz="2000" dirty="0" err="1"/>
              <a:t>prev.next</a:t>
            </a:r>
            <a:r>
              <a:rPr lang="en-US" altLang="en-US" sz="2000" dirty="0"/>
              <a:t>=</a:t>
            </a:r>
            <a:r>
              <a:rPr lang="en-US" altLang="en-US" sz="2000" dirty="0" err="1"/>
              <a:t>temp.next</a:t>
            </a:r>
            <a:r>
              <a:rPr lang="en-US" altLang="en-US" sz="2000" dirty="0"/>
              <a:t>       </a:t>
            </a:r>
          </a:p>
          <a:p>
            <a:pPr eaLnBrk="1" hangingPunct="1">
              <a:buNone/>
            </a:pPr>
            <a:r>
              <a:rPr lang="en-US" altLang="en-US" sz="2000" dirty="0"/>
              <a:t>		print("the deleted element 	is", </a:t>
            </a:r>
            <a:r>
              <a:rPr lang="en-US" altLang="en-US" sz="2000" dirty="0" err="1"/>
              <a:t>temp.data</a:t>
            </a:r>
            <a:r>
              <a:rPr lang="en-US" altLang="en-US" sz="2000" dirty="0"/>
              <a:t>)</a:t>
            </a:r>
          </a:p>
          <a:p>
            <a:pPr eaLnBrk="1" hangingPunct="1">
              <a:buNone/>
            </a:pPr>
            <a:r>
              <a:rPr lang="en-US" altLang="en-US" sz="2000" dirty="0"/>
              <a:t>		temp=None            </a:t>
            </a:r>
          </a:p>
          <a:p>
            <a:pPr eaLnBrk="1" hangingPunct="1">
              <a:buNone/>
            </a:pPr>
            <a:r>
              <a:rPr lang="en-US" altLang="en-US" sz="2000" dirty="0"/>
              <a:t>        else:</a:t>
            </a:r>
          </a:p>
          <a:p>
            <a:pPr eaLnBrk="1" hangingPunct="1">
              <a:buNone/>
            </a:pPr>
            <a:r>
              <a:rPr lang="en-US" altLang="en-US" sz="2000" dirty="0"/>
              <a:t>            print("\</a:t>
            </a:r>
            <a:r>
              <a:rPr lang="en-US" altLang="en-US" sz="2000" dirty="0" err="1"/>
              <a:t>nThe</a:t>
            </a:r>
            <a:r>
              <a:rPr lang="en-US" altLang="en-US" sz="2000" dirty="0"/>
              <a:t> position does not 	exist in link list.")</a:t>
            </a:r>
          </a:p>
        </p:txBody>
      </p:sp>
    </p:spTree>
    <p:extLst>
      <p:ext uri="{BB962C8B-B14F-4D97-AF65-F5344CB8AC3E}">
        <p14:creationId xmlns="" xmlns:p14="http://schemas.microsoft.com/office/powerpoint/2010/main" val="37769695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EBDD45C6-B05C-49C5-B946-A873E677022A}"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824064" cy="313009"/>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55</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259632" y="-39688"/>
            <a:ext cx="7884368" cy="82629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b="1" dirty="0"/>
              <a:t>Deletion</a:t>
            </a:r>
            <a:r>
              <a:rPr kumimoji="0" lang="en-US" sz="3000" b="1" i="0" u="none" strike="noStrike" kern="1200" cap="none" spc="0" normalizeH="0" baseline="0" noProof="0" dirty="0">
                <a:ln>
                  <a:noFill/>
                </a:ln>
                <a:solidFill>
                  <a:schemeClr val="dk1"/>
                </a:solidFill>
                <a:effectLst/>
                <a:uLnTx/>
                <a:uFillTx/>
                <a:latin typeface="+mn-lt"/>
                <a:ea typeface="+mn-ea"/>
                <a:cs typeface="+mn-cs"/>
              </a:rPr>
              <a:t> </a:t>
            </a:r>
            <a:r>
              <a:rPr lang="en-US" sz="3000" b="1" dirty="0"/>
              <a:t>in</a:t>
            </a:r>
            <a:r>
              <a:rPr kumimoji="0" lang="en-US" sz="3000" b="1" i="0" u="none" strike="noStrike" kern="1200" cap="none" spc="0" normalizeH="0" baseline="0" noProof="0" dirty="0">
                <a:ln>
                  <a:noFill/>
                </a:ln>
                <a:solidFill>
                  <a:schemeClr val="dk1"/>
                </a:solidFill>
                <a:effectLst/>
                <a:uLnTx/>
                <a:uFillTx/>
                <a:latin typeface="+mn-lt"/>
                <a:ea typeface="+mn-ea"/>
                <a:cs typeface="+mn-cs"/>
              </a:rPr>
              <a:t> Single Linked List (</a:t>
            </a:r>
            <a:r>
              <a:rPr lang="en-US" sz="3000" b="1" dirty="0"/>
              <a:t>from position</a:t>
            </a:r>
            <a:r>
              <a:rPr kumimoji="0" lang="en-US" sz="3000" b="1" i="0" u="none" strike="noStrike" kern="1200" cap="none" spc="0" normalizeH="0" baseline="0" noProof="0" dirty="0">
                <a:ln>
                  <a:noFill/>
                </a:ln>
                <a:solidFill>
                  <a:schemeClr val="dk1"/>
                </a:solidFill>
                <a:effectLst/>
                <a:uLnTx/>
                <a:uFillTx/>
                <a:latin typeface="+mn-lt"/>
                <a:ea typeface="+mn-ea"/>
                <a:cs typeface="+mn-cs"/>
              </a:rPr>
              <a:t>)</a:t>
            </a:r>
          </a:p>
        </p:txBody>
      </p:sp>
      <p:sp>
        <p:nvSpPr>
          <p:cNvPr id="3" name="Content Placeholder 2">
            <a:extLst>
              <a:ext uri="{FF2B5EF4-FFF2-40B4-BE49-F238E27FC236}">
                <a16:creationId xmlns="" xmlns:a16="http://schemas.microsoft.com/office/drawing/2014/main" id="{11E6907B-20F1-5B81-A8D6-6F41B8F117E0}"/>
              </a:ext>
            </a:extLst>
          </p:cNvPr>
          <p:cNvSpPr txBox="1">
            <a:spLocks/>
          </p:cNvSpPr>
          <p:nvPr/>
        </p:nvSpPr>
        <p:spPr>
          <a:xfrm>
            <a:off x="611560" y="856852"/>
            <a:ext cx="4104454"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solidFill>
                  <a:schemeClr val="tx2">
                    <a:lumMod val="60000"/>
                    <a:lumOff val="40000"/>
                  </a:schemeClr>
                </a:solidFill>
              </a:rPr>
              <a:t># print method for the linked list</a:t>
            </a:r>
          </a:p>
          <a:p>
            <a:pPr eaLnBrk="1" hangingPunct="1">
              <a:buNone/>
            </a:pPr>
            <a:r>
              <a:rPr lang="en-US" altLang="en-US" sz="2000" dirty="0"/>
              <a:t>  def </a:t>
            </a:r>
            <a:r>
              <a:rPr lang="en-US" altLang="en-US" sz="2000" dirty="0" err="1"/>
              <a:t>printLL</a:t>
            </a:r>
            <a:r>
              <a:rPr lang="en-US" altLang="en-US" sz="2000" dirty="0"/>
              <a:t>(self):</a:t>
            </a:r>
          </a:p>
          <a:p>
            <a:pPr eaLnBrk="1" hangingPunct="1">
              <a:buNone/>
            </a:pPr>
            <a:r>
              <a:rPr lang="en-US" altLang="en-US" sz="2000" dirty="0"/>
              <a:t>    current = </a:t>
            </a:r>
            <a:r>
              <a:rPr lang="en-US" altLang="en-US" sz="2000" dirty="0" err="1"/>
              <a:t>self.head</a:t>
            </a:r>
            <a:endParaRPr lang="en-US" altLang="en-US" sz="2000" dirty="0"/>
          </a:p>
          <a:p>
            <a:pPr eaLnBrk="1" hangingPunct="1">
              <a:buNone/>
            </a:pPr>
            <a:r>
              <a:rPr lang="en-US" altLang="en-US" sz="2000" dirty="0"/>
              <a:t>    if(current!=None):</a:t>
            </a:r>
          </a:p>
          <a:p>
            <a:pPr eaLnBrk="1" hangingPunct="1">
              <a:buNone/>
            </a:pPr>
            <a:r>
              <a:rPr lang="en-US" altLang="en-US" sz="2000" dirty="0"/>
              <a:t>        print("The List </a:t>
            </a:r>
            <a:r>
              <a:rPr lang="en-US" altLang="en-US" sz="2000" dirty="0" err="1"/>
              <a:t>Contains:",end</a:t>
            </a:r>
            <a:r>
              <a:rPr lang="en-US" altLang="en-US" sz="2000" dirty="0"/>
              <a:t>="\n")</a:t>
            </a:r>
          </a:p>
          <a:p>
            <a:pPr eaLnBrk="1" hangingPunct="1">
              <a:buNone/>
            </a:pPr>
            <a:r>
              <a:rPr lang="en-US" altLang="en-US" sz="2000" dirty="0"/>
              <a:t>        while(current):</a:t>
            </a:r>
          </a:p>
          <a:p>
            <a:pPr eaLnBrk="1" hangingPunct="1">
              <a:buNone/>
            </a:pPr>
            <a:r>
              <a:rPr lang="en-US" altLang="en-US" sz="2000" dirty="0"/>
              <a:t>            print(</a:t>
            </a:r>
            <a:r>
              <a:rPr lang="en-US" altLang="en-US" sz="2000" dirty="0" err="1"/>
              <a:t>current.data</a:t>
            </a:r>
            <a:r>
              <a:rPr lang="en-US" altLang="en-US" sz="2000" dirty="0"/>
              <a:t>)</a:t>
            </a:r>
          </a:p>
          <a:p>
            <a:pPr eaLnBrk="1" hangingPunct="1">
              <a:buNone/>
            </a:pPr>
            <a:r>
              <a:rPr lang="en-US" altLang="en-US" sz="2000" dirty="0"/>
              <a:t>            current = </a:t>
            </a:r>
            <a:r>
              <a:rPr lang="en-US" altLang="en-US" sz="2000" dirty="0" err="1"/>
              <a:t>current.next</a:t>
            </a:r>
            <a:endParaRPr lang="en-US" altLang="en-US" sz="2000" dirty="0"/>
          </a:p>
          <a:p>
            <a:pPr eaLnBrk="1" hangingPunct="1">
              <a:buNone/>
            </a:pPr>
            <a:r>
              <a:rPr lang="en-US" altLang="en-US" sz="2000" dirty="0"/>
              <a:t>    else:</a:t>
            </a:r>
          </a:p>
          <a:p>
            <a:pPr eaLnBrk="1" hangingPunct="1">
              <a:buNone/>
            </a:pPr>
            <a:r>
              <a:rPr lang="en-US" altLang="en-US" sz="2000" dirty="0"/>
              <a:t>        print("List is Empty.")</a:t>
            </a:r>
          </a:p>
          <a:p>
            <a:pPr eaLnBrk="1" hangingPunct="1">
              <a:buNone/>
            </a:pPr>
            <a:endParaRPr lang="en-US" altLang="en-US" sz="2000" dirty="0"/>
          </a:p>
        </p:txBody>
      </p:sp>
      <p:sp>
        <p:nvSpPr>
          <p:cNvPr id="4" name="Content Placeholder 2">
            <a:extLst>
              <a:ext uri="{FF2B5EF4-FFF2-40B4-BE49-F238E27FC236}">
                <a16:creationId xmlns="" xmlns:a16="http://schemas.microsoft.com/office/drawing/2014/main" id="{7BA6A19B-2644-0BFD-DF89-63B74DDC1CBC}"/>
              </a:ext>
            </a:extLst>
          </p:cNvPr>
          <p:cNvSpPr txBox="1">
            <a:spLocks/>
          </p:cNvSpPr>
          <p:nvPr/>
        </p:nvSpPr>
        <p:spPr>
          <a:xfrm>
            <a:off x="5057802" y="891976"/>
            <a:ext cx="4104454"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solidFill>
                  <a:schemeClr val="tx2">
                    <a:lumMod val="60000"/>
                    <a:lumOff val="40000"/>
                  </a:schemeClr>
                </a:solidFill>
              </a:rPr>
              <a:t># Singly Linked List with deletion and print methods</a:t>
            </a:r>
          </a:p>
          <a:p>
            <a:pPr eaLnBrk="1" hangingPunct="1">
              <a:buNone/>
            </a:pPr>
            <a:r>
              <a:rPr lang="en-US" altLang="en-US" sz="2000" dirty="0"/>
              <a:t>LL = LinkedList()</a:t>
            </a:r>
          </a:p>
          <a:p>
            <a:pPr eaLnBrk="1" hangingPunct="1">
              <a:buNone/>
            </a:pPr>
            <a:r>
              <a:rPr lang="en-US" altLang="en-US" sz="2000" dirty="0" err="1"/>
              <a:t>LL.create</a:t>
            </a:r>
            <a:r>
              <a:rPr lang="en-US" altLang="en-US" sz="2000" dirty="0"/>
              <a:t>(3)</a:t>
            </a:r>
          </a:p>
          <a:p>
            <a:pPr eaLnBrk="1" hangingPunct="1">
              <a:buNone/>
            </a:pPr>
            <a:r>
              <a:rPr lang="en-US" altLang="en-US" sz="2000" dirty="0" err="1"/>
              <a:t>LL.create</a:t>
            </a:r>
            <a:r>
              <a:rPr lang="en-US" altLang="en-US" sz="2000" dirty="0"/>
              <a:t>(4)</a:t>
            </a:r>
          </a:p>
          <a:p>
            <a:pPr eaLnBrk="1" hangingPunct="1">
              <a:buNone/>
            </a:pPr>
            <a:r>
              <a:rPr lang="en-US" altLang="en-US" sz="2000" dirty="0" err="1"/>
              <a:t>LL.create</a:t>
            </a:r>
            <a:r>
              <a:rPr lang="en-US" altLang="en-US" sz="2000" dirty="0"/>
              <a:t>(5)</a:t>
            </a:r>
          </a:p>
          <a:p>
            <a:pPr eaLnBrk="1" hangingPunct="1">
              <a:buNone/>
            </a:pPr>
            <a:r>
              <a:rPr lang="en-US" altLang="en-US" sz="2000" dirty="0" err="1"/>
              <a:t>LL.create</a:t>
            </a:r>
            <a:r>
              <a:rPr lang="en-US" altLang="en-US" sz="2000" dirty="0"/>
              <a:t>(6)</a:t>
            </a:r>
          </a:p>
          <a:p>
            <a:pPr eaLnBrk="1" hangingPunct="1">
              <a:buNone/>
            </a:pPr>
            <a:r>
              <a:rPr lang="en-US" altLang="en-US" sz="2000" dirty="0" err="1"/>
              <a:t>LL.create</a:t>
            </a:r>
            <a:r>
              <a:rPr lang="en-US" altLang="en-US" sz="2000" dirty="0"/>
              <a:t>(7)</a:t>
            </a:r>
          </a:p>
          <a:p>
            <a:pPr eaLnBrk="1" hangingPunct="1">
              <a:buNone/>
            </a:pPr>
            <a:r>
              <a:rPr lang="en-US" altLang="en-US" sz="2000" dirty="0" err="1"/>
              <a:t>LL.create</a:t>
            </a:r>
            <a:r>
              <a:rPr lang="en-US" altLang="en-US" sz="2000" dirty="0"/>
              <a:t>(8)</a:t>
            </a:r>
          </a:p>
          <a:p>
            <a:pPr eaLnBrk="1" hangingPunct="1">
              <a:buNone/>
            </a:pPr>
            <a:r>
              <a:rPr lang="en-US" altLang="en-US" sz="2000" dirty="0" err="1"/>
              <a:t>LL.printLL</a:t>
            </a:r>
            <a:r>
              <a:rPr lang="en-US" altLang="en-US" sz="2000" dirty="0"/>
              <a:t>()</a:t>
            </a:r>
          </a:p>
          <a:p>
            <a:pPr eaLnBrk="1" hangingPunct="1">
              <a:buNone/>
            </a:pPr>
            <a:r>
              <a:rPr lang="en-US" altLang="en-US" sz="2000" dirty="0" err="1"/>
              <a:t>LL.del_position</a:t>
            </a:r>
            <a:r>
              <a:rPr lang="en-US" altLang="en-US" sz="2000" dirty="0"/>
              <a:t>(4)</a:t>
            </a:r>
          </a:p>
          <a:p>
            <a:pPr eaLnBrk="1" hangingPunct="1">
              <a:buNone/>
            </a:pPr>
            <a:r>
              <a:rPr lang="en-US" altLang="en-US" sz="2000" dirty="0" err="1"/>
              <a:t>LL.printLL</a:t>
            </a:r>
            <a:r>
              <a:rPr lang="en-US" altLang="en-US" sz="2000" dirty="0"/>
              <a:t>()</a:t>
            </a:r>
          </a:p>
          <a:p>
            <a:pPr eaLnBrk="1" hangingPunct="1">
              <a:buNone/>
            </a:pPr>
            <a:endParaRPr lang="en-US" altLang="en-US" sz="2000" dirty="0"/>
          </a:p>
          <a:p>
            <a:pPr eaLnBrk="1" hangingPunct="1">
              <a:buNone/>
            </a:pPr>
            <a:endParaRPr lang="en-US" altLang="en-US" sz="2000" dirty="0"/>
          </a:p>
        </p:txBody>
      </p:sp>
    </p:spTree>
    <p:extLst>
      <p:ext uri="{BB962C8B-B14F-4D97-AF65-F5344CB8AC3E}">
        <p14:creationId xmlns="" xmlns:p14="http://schemas.microsoft.com/office/powerpoint/2010/main" val="27543534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533400" y="1143000"/>
            <a:ext cx="8229600" cy="4800600"/>
          </a:xfrm>
        </p:spPr>
        <p:txBody>
          <a:bodyPr vert="horz" wrap="square" lIns="91440" tIns="45720" rIns="91440" bIns="45720" anchor="t" anchorCtr="0"/>
          <a:lstStyle/>
          <a:p>
            <a:pPr marL="0" indent="0" algn="just" eaLnBrk="1" hangingPunct="1">
              <a:buNone/>
            </a:pPr>
            <a:r>
              <a:rPr lang="en-US" altLang="en-US" sz="2200" dirty="0"/>
              <a:t>If the linked list has two or more elements, we can use three pointers to implement an iterative solution..</a:t>
            </a:r>
          </a:p>
          <a:p>
            <a:pPr algn="just" eaLnBrk="1" hangingPunct="1"/>
            <a:endParaRPr lang="en-US" altLang="en-US" sz="2200" dirty="0"/>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B30110DB-AA4E-4F05-B6C4-B9D56C91D5A4}"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584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56</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31640" y="0"/>
            <a:ext cx="781236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Reverse of a Single Linked List</a:t>
            </a:r>
          </a:p>
        </p:txBody>
      </p:sp>
      <p:pic>
        <p:nvPicPr>
          <p:cNvPr id="2" name="Picture 1">
            <a:extLst>
              <a:ext uri="{FF2B5EF4-FFF2-40B4-BE49-F238E27FC236}">
                <a16:creationId xmlns="" xmlns:a16="http://schemas.microsoft.com/office/drawing/2014/main" id="{25AD4B90-06C9-BC44-4D4A-EA105E4F8CB5}"/>
              </a:ext>
            </a:extLst>
          </p:cNvPr>
          <p:cNvPicPr>
            <a:picLocks noChangeAspect="1"/>
          </p:cNvPicPr>
          <p:nvPr/>
        </p:nvPicPr>
        <p:blipFill>
          <a:blip r:embed="rId2"/>
          <a:stretch>
            <a:fillRect/>
          </a:stretch>
        </p:blipFill>
        <p:spPr>
          <a:xfrm>
            <a:off x="1187625" y="2492896"/>
            <a:ext cx="6840760" cy="3450704"/>
          </a:xfrm>
          <a:prstGeom prst="rect">
            <a:avLst/>
          </a:prstGeom>
        </p:spPr>
      </p:pic>
    </p:spTree>
    <p:extLst>
      <p:ext uri="{BB962C8B-B14F-4D97-AF65-F5344CB8AC3E}">
        <p14:creationId xmlns="" xmlns:p14="http://schemas.microsoft.com/office/powerpoint/2010/main" val="27793266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080D9781-8FBE-460F-AE47-974CABFB640F}"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824064" cy="313009"/>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57</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259632" y="-39688"/>
            <a:ext cx="7884368" cy="82629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800" b="1" i="0" u="none" strike="noStrike" kern="1200" cap="none" spc="0" normalizeH="0" baseline="0" noProof="0" dirty="0">
                <a:ln>
                  <a:noFill/>
                </a:ln>
                <a:solidFill>
                  <a:schemeClr val="dk1"/>
                </a:solidFill>
                <a:effectLst/>
                <a:uLnTx/>
                <a:uFillTx/>
                <a:latin typeface="+mn-lt"/>
                <a:ea typeface="+mn-ea"/>
                <a:cs typeface="+mn-cs"/>
              </a:rPr>
              <a:t>Reverse of a Single Linked List</a:t>
            </a: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107505" y="856853"/>
            <a:ext cx="4824536" cy="5429250"/>
          </a:xfrm>
        </p:spPr>
        <p:txBody>
          <a:bodyPr vert="horz" wrap="square" lIns="91440" tIns="45720" rIns="91440" bIns="45720" anchor="t" anchorCtr="0"/>
          <a:lstStyle/>
          <a:p>
            <a:pPr eaLnBrk="1" hangingPunct="1">
              <a:buNone/>
            </a:pPr>
            <a:r>
              <a:rPr lang="en-US" altLang="en-US" sz="2000" dirty="0">
                <a:solidFill>
                  <a:schemeClr val="tx2">
                    <a:lumMod val="60000"/>
                    <a:lumOff val="40000"/>
                  </a:schemeClr>
                </a:solidFill>
              </a:rPr>
              <a:t># Method to Reverse the linked list</a:t>
            </a:r>
          </a:p>
          <a:p>
            <a:pPr eaLnBrk="1" hangingPunct="1">
              <a:buNone/>
            </a:pPr>
            <a:r>
              <a:rPr lang="en-US" altLang="en-US" sz="2000" dirty="0">
                <a:solidFill>
                  <a:schemeClr val="tx2">
                    <a:lumMod val="60000"/>
                    <a:lumOff val="40000"/>
                  </a:schemeClr>
                </a:solidFill>
              </a:rPr>
              <a:t>  </a:t>
            </a:r>
            <a:r>
              <a:rPr lang="en-US" altLang="en-US" sz="2000" dirty="0"/>
              <a:t>def reverse(self):</a:t>
            </a:r>
          </a:p>
          <a:p>
            <a:pPr eaLnBrk="1" hangingPunct="1">
              <a:buNone/>
            </a:pPr>
            <a:r>
              <a:rPr lang="en-US" altLang="en-US" sz="2000" dirty="0"/>
              <a:t>      if(</a:t>
            </a:r>
            <a:r>
              <a:rPr lang="en-US" altLang="en-US" sz="2000" dirty="0" err="1"/>
              <a:t>self.head</a:t>
            </a:r>
            <a:r>
              <a:rPr lang="en-US" altLang="en-US" sz="2000" dirty="0"/>
              <a:t>==None):</a:t>
            </a:r>
          </a:p>
          <a:p>
            <a:pPr eaLnBrk="1" hangingPunct="1">
              <a:buNone/>
            </a:pPr>
            <a:r>
              <a:rPr lang="en-US" altLang="en-US" sz="2000" dirty="0"/>
              <a:t>          print("List is Empty.")</a:t>
            </a:r>
          </a:p>
          <a:p>
            <a:pPr eaLnBrk="1" hangingPunct="1">
              <a:buNone/>
            </a:pPr>
            <a:endParaRPr lang="en-US" altLang="en-US" sz="2000" dirty="0"/>
          </a:p>
          <a:p>
            <a:pPr eaLnBrk="1" hangingPunct="1">
              <a:buNone/>
            </a:pPr>
            <a:r>
              <a:rPr lang="en-US" altLang="en-US" sz="2000" dirty="0"/>
              <a:t>      </a:t>
            </a:r>
            <a:r>
              <a:rPr lang="en-US" altLang="en-US" sz="2000" dirty="0" err="1"/>
              <a:t>elif</a:t>
            </a:r>
            <a:r>
              <a:rPr lang="en-US" altLang="en-US" sz="2000" dirty="0"/>
              <a:t>(</a:t>
            </a:r>
            <a:r>
              <a:rPr lang="en-US" altLang="en-US" sz="2000" dirty="0" err="1"/>
              <a:t>self.head.next</a:t>
            </a:r>
            <a:r>
              <a:rPr lang="en-US" altLang="en-US" sz="2000" dirty="0"/>
              <a:t>==None):</a:t>
            </a:r>
          </a:p>
          <a:p>
            <a:pPr eaLnBrk="1" hangingPunct="1">
              <a:buNone/>
            </a:pPr>
            <a:r>
              <a:rPr lang="en-US" altLang="en-US" sz="2000" dirty="0"/>
              <a:t>          print("Only one node is present in list")</a:t>
            </a:r>
          </a:p>
          <a:p>
            <a:pPr eaLnBrk="1" hangingPunct="1">
              <a:buNone/>
            </a:pPr>
            <a:endParaRPr lang="en-US" altLang="en-US" sz="2000" dirty="0"/>
          </a:p>
        </p:txBody>
      </p:sp>
      <p:sp>
        <p:nvSpPr>
          <p:cNvPr id="3" name="Content Placeholder 2">
            <a:extLst>
              <a:ext uri="{FF2B5EF4-FFF2-40B4-BE49-F238E27FC236}">
                <a16:creationId xmlns="" xmlns:a16="http://schemas.microsoft.com/office/drawing/2014/main" id="{11E6907B-20F1-5B81-A8D6-6F41B8F117E0}"/>
              </a:ext>
            </a:extLst>
          </p:cNvPr>
          <p:cNvSpPr txBox="1">
            <a:spLocks/>
          </p:cNvSpPr>
          <p:nvPr/>
        </p:nvSpPr>
        <p:spPr>
          <a:xfrm>
            <a:off x="4932041" y="837757"/>
            <a:ext cx="4104454"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t> </a:t>
            </a:r>
          </a:p>
          <a:p>
            <a:pPr eaLnBrk="1" hangingPunct="1">
              <a:buNone/>
            </a:pPr>
            <a:r>
              <a:rPr lang="en-US" altLang="en-US" sz="2000" dirty="0"/>
              <a:t>      else:</a:t>
            </a:r>
          </a:p>
          <a:p>
            <a:pPr eaLnBrk="1" hangingPunct="1">
              <a:buNone/>
            </a:pPr>
            <a:r>
              <a:rPr lang="en-US" altLang="en-US" sz="2000" dirty="0"/>
              <a:t>          temp1 = </a:t>
            </a:r>
            <a:r>
              <a:rPr lang="en-US" altLang="en-US" sz="2000" dirty="0" err="1"/>
              <a:t>self.head</a:t>
            </a:r>
            <a:endParaRPr lang="en-US" altLang="en-US" sz="2000" dirty="0"/>
          </a:p>
          <a:p>
            <a:pPr eaLnBrk="1" hangingPunct="1">
              <a:buNone/>
            </a:pPr>
            <a:r>
              <a:rPr lang="en-US" altLang="en-US" sz="2000" dirty="0"/>
              <a:t>          temp2=temp1.next</a:t>
            </a:r>
          </a:p>
          <a:p>
            <a:pPr eaLnBrk="1" hangingPunct="1">
              <a:buNone/>
            </a:pPr>
            <a:r>
              <a:rPr lang="en-US" altLang="en-US" sz="2000" dirty="0"/>
              <a:t>          temp3=temp2.next</a:t>
            </a:r>
          </a:p>
          <a:p>
            <a:pPr eaLnBrk="1" hangingPunct="1">
              <a:buNone/>
            </a:pPr>
            <a:r>
              <a:rPr lang="en-US" altLang="en-US" sz="2000" dirty="0"/>
              <a:t>          temp1.next=None</a:t>
            </a:r>
          </a:p>
          <a:p>
            <a:pPr eaLnBrk="1" hangingPunct="1">
              <a:buNone/>
            </a:pPr>
            <a:r>
              <a:rPr lang="en-US" altLang="en-US" sz="2000" dirty="0"/>
              <a:t>          while(temp3!=None):</a:t>
            </a:r>
          </a:p>
          <a:p>
            <a:pPr eaLnBrk="1" hangingPunct="1">
              <a:buNone/>
            </a:pPr>
            <a:r>
              <a:rPr lang="en-US" altLang="en-US" sz="2000" dirty="0"/>
              <a:t>              temp2.next=temp1</a:t>
            </a:r>
          </a:p>
          <a:p>
            <a:pPr eaLnBrk="1" hangingPunct="1">
              <a:buNone/>
            </a:pPr>
            <a:r>
              <a:rPr lang="en-US" altLang="en-US" sz="2000" dirty="0"/>
              <a:t>              temp1=temp2</a:t>
            </a:r>
          </a:p>
          <a:p>
            <a:pPr eaLnBrk="1" hangingPunct="1">
              <a:buNone/>
            </a:pPr>
            <a:r>
              <a:rPr lang="en-US" altLang="en-US" sz="2000" dirty="0"/>
              <a:t>              temp2=temp3</a:t>
            </a:r>
          </a:p>
          <a:p>
            <a:pPr eaLnBrk="1" hangingPunct="1">
              <a:buNone/>
            </a:pPr>
            <a:r>
              <a:rPr lang="en-US" altLang="en-US" sz="2000" dirty="0"/>
              <a:t>              temp3=temp3.next</a:t>
            </a:r>
          </a:p>
          <a:p>
            <a:pPr eaLnBrk="1" hangingPunct="1">
              <a:buNone/>
            </a:pPr>
            <a:endParaRPr lang="en-US" altLang="en-US" sz="2000" dirty="0">
              <a:solidFill>
                <a:schemeClr val="tx2">
                  <a:lumMod val="60000"/>
                  <a:lumOff val="40000"/>
                </a:schemeClr>
              </a:solidFill>
            </a:endParaRPr>
          </a:p>
          <a:p>
            <a:pPr eaLnBrk="1" hangingPunct="1">
              <a:buNone/>
            </a:pPr>
            <a:r>
              <a:rPr lang="en-US" altLang="en-US" sz="2000" dirty="0">
                <a:solidFill>
                  <a:schemeClr val="tx2">
                    <a:lumMod val="60000"/>
                    <a:lumOff val="40000"/>
                  </a:schemeClr>
                </a:solidFill>
              </a:rPr>
              <a:t>          </a:t>
            </a:r>
            <a:r>
              <a:rPr lang="en-US" altLang="en-US" sz="2000" dirty="0"/>
              <a:t>temp2.next=temp1</a:t>
            </a:r>
          </a:p>
          <a:p>
            <a:pPr eaLnBrk="1" hangingPunct="1">
              <a:buNone/>
            </a:pPr>
            <a:r>
              <a:rPr lang="en-US" altLang="en-US" sz="2000" dirty="0"/>
              <a:t>          </a:t>
            </a:r>
            <a:r>
              <a:rPr lang="en-US" altLang="en-US" sz="2000" dirty="0" err="1"/>
              <a:t>self.head</a:t>
            </a:r>
            <a:r>
              <a:rPr lang="en-US" altLang="en-US" sz="2000" dirty="0"/>
              <a:t>=temp2</a:t>
            </a:r>
          </a:p>
        </p:txBody>
      </p:sp>
    </p:spTree>
    <p:extLst>
      <p:ext uri="{BB962C8B-B14F-4D97-AF65-F5344CB8AC3E}">
        <p14:creationId xmlns="" xmlns:p14="http://schemas.microsoft.com/office/powerpoint/2010/main" val="591603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533400" y="1143000"/>
            <a:ext cx="8229600" cy="4800600"/>
          </a:xfrm>
        </p:spPr>
        <p:txBody>
          <a:bodyPr vert="horz" wrap="square" lIns="91440" tIns="45720" rIns="91440" bIns="45720" anchor="t" anchorCtr="0"/>
          <a:lstStyle/>
          <a:p>
            <a:pPr algn="just" eaLnBrk="1" hangingPunct="1"/>
            <a:r>
              <a:rPr lang="en-US" altLang="en-US" sz="2200" dirty="0"/>
              <a:t>Doubly linked list is a complex type of linked list in which a node contains a pointer to the previous as well as the next node in the sequence. </a:t>
            </a:r>
          </a:p>
          <a:p>
            <a:pPr algn="just" eaLnBrk="1" hangingPunct="1"/>
            <a:r>
              <a:rPr lang="en-US" altLang="en-US" sz="2200" dirty="0"/>
              <a:t>Therefore, in a doubly linked list, a node consists of three parts: node data, pointer to the next node in sequence (next pointer) , pointer to the previous node (previous pointer). </a:t>
            </a:r>
          </a:p>
          <a:p>
            <a:pPr algn="just" eaLnBrk="1" hangingPunct="1"/>
            <a:r>
              <a:rPr lang="en-US" altLang="en-US" sz="2200" dirty="0"/>
              <a:t>A sample node in a doubly linked list is shown in the figure.</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ED3BBA00-A2DE-4C7C-8A5F-73485339A526}"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584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58</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lang="en-US" sz="3200" b="1" dirty="0"/>
              <a:t>Doubly</a:t>
            </a:r>
            <a:r>
              <a:rPr kumimoji="0" lang="en-US" sz="3200" b="1" i="0" u="none" strike="noStrike" kern="1200" cap="none" spc="0" normalizeH="0" baseline="0" noProof="0" dirty="0">
                <a:ln>
                  <a:noFill/>
                </a:ln>
                <a:solidFill>
                  <a:schemeClr val="dk1"/>
                </a:solidFill>
                <a:effectLst/>
                <a:uLnTx/>
                <a:uFillTx/>
                <a:latin typeface="+mn-lt"/>
                <a:ea typeface="+mn-ea"/>
                <a:cs typeface="+mn-cs"/>
              </a:rPr>
              <a:t> Linked List</a:t>
            </a:r>
          </a:p>
        </p:txBody>
      </p:sp>
      <p:pic>
        <p:nvPicPr>
          <p:cNvPr id="1026" name="Picture 2" descr="Doubly linked list">
            <a:extLst>
              <a:ext uri="{FF2B5EF4-FFF2-40B4-BE49-F238E27FC236}">
                <a16:creationId xmlns="" xmlns:a16="http://schemas.microsoft.com/office/drawing/2014/main" id="{3F7EAD23-F983-2A0D-B7C7-C7961AB3C31E}"/>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67744" y="3789040"/>
            <a:ext cx="4896544" cy="237626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100161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533400" y="1143000"/>
            <a:ext cx="8229600" cy="7071552"/>
          </a:xfrm>
        </p:spPr>
        <p:txBody>
          <a:bodyPr vert="horz" wrap="square" lIns="91440" tIns="45720" rIns="91440" bIns="45720" anchor="t" anchorCtr="0"/>
          <a:lstStyle/>
          <a:p>
            <a:pPr marL="0" indent="0" algn="just" eaLnBrk="1" hangingPunct="1">
              <a:buNone/>
            </a:pPr>
            <a:r>
              <a:rPr lang="en-US" altLang="en-US" sz="2200" dirty="0"/>
              <a:t>A doubly linked list containing three nodes is shown in the following image.</a:t>
            </a:r>
          </a:p>
          <a:p>
            <a:pPr marL="0" indent="0" algn="just" eaLnBrk="1" hangingPunct="1">
              <a:buNone/>
            </a:pPr>
            <a:endParaRPr lang="en-US" altLang="en-US" sz="2200" dirty="0"/>
          </a:p>
          <a:p>
            <a:pPr marL="0" indent="0" algn="just" eaLnBrk="1" hangingPunct="1">
              <a:buNone/>
            </a:pPr>
            <a:endParaRPr lang="en-US" altLang="en-US" sz="2200" dirty="0"/>
          </a:p>
          <a:p>
            <a:pPr marL="0" indent="0" algn="just" eaLnBrk="1" hangingPunct="1">
              <a:buNone/>
            </a:pPr>
            <a:endParaRPr lang="en-US" altLang="en-US" sz="2200" dirty="0"/>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8CBE1DCF-7E94-400C-8693-A72791D9391B}"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584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59</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lang="en-US" sz="3200" b="1" dirty="0"/>
              <a:t>Doubly</a:t>
            </a:r>
            <a:r>
              <a:rPr kumimoji="0" lang="en-US" sz="3200" b="1" i="0" u="none" strike="noStrike" kern="1200" cap="none" spc="0" normalizeH="0" baseline="0" noProof="0" dirty="0">
                <a:ln>
                  <a:noFill/>
                </a:ln>
                <a:solidFill>
                  <a:schemeClr val="dk1"/>
                </a:solidFill>
                <a:effectLst/>
                <a:uLnTx/>
                <a:uFillTx/>
                <a:latin typeface="+mn-lt"/>
                <a:ea typeface="+mn-ea"/>
                <a:cs typeface="+mn-cs"/>
              </a:rPr>
              <a:t> Linked List</a:t>
            </a:r>
          </a:p>
        </p:txBody>
      </p:sp>
      <p:pic>
        <p:nvPicPr>
          <p:cNvPr id="2050" name="Picture 2" descr="Doubly linked list">
            <a:extLst>
              <a:ext uri="{FF2B5EF4-FFF2-40B4-BE49-F238E27FC236}">
                <a16:creationId xmlns="" xmlns:a16="http://schemas.microsoft.com/office/drawing/2014/main" id="{8BD42291-6F76-0D5F-E355-8D2B24FD39DB}"/>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83568" y="2466974"/>
            <a:ext cx="7848871" cy="355431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44900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57200" y="995363"/>
            <a:ext cx="8115300" cy="5181600"/>
          </a:xfrm>
        </p:spPr>
        <p:txBody>
          <a:bodyPr vert="horz" wrap="square" lIns="91440" tIns="45720" rIns="91440" bIns="45720" anchor="t" anchorCtr="0"/>
          <a:lstStyle/>
          <a:p>
            <a:pPr eaLnBrk="1" hangingPunct="1">
              <a:buNone/>
            </a:pPr>
            <a:endParaRPr lang="en-US" altLang="en-US" sz="2200" dirty="0"/>
          </a:p>
          <a:p>
            <a:pPr eaLnBrk="1" hangingPunct="1">
              <a:buNone/>
            </a:pPr>
            <a:endParaRPr lang="en-US" altLang="en-US" sz="2200" dirty="0"/>
          </a:p>
        </p:txBody>
      </p:sp>
      <p:sp>
        <p:nvSpPr>
          <p:cNvPr id="6" name="Date Placeholder 5"/>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5A15303E-3E97-4A0D-944A-3550C5E3394E}"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2292" name="Slide Number Placeholder 6"/>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6</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8"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Unit Objective</a:t>
            </a:r>
          </a:p>
        </p:txBody>
      </p:sp>
      <p:sp>
        <p:nvSpPr>
          <p:cNvPr id="10" name="Footer Placeholder 9"/>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2296" name="Rectangle 10"/>
          <p:cNvSpPr/>
          <p:nvPr/>
        </p:nvSpPr>
        <p:spPr>
          <a:xfrm>
            <a:off x="714375" y="1071563"/>
            <a:ext cx="7929563" cy="17843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pPr>
            <a:r>
              <a:rPr lang="en-US" altLang="en-US" sz="2200" dirty="0">
                <a:cs typeface="Arial" panose="020B0604020202020204" pitchFamily="34" charset="0"/>
              </a:rPr>
              <a:t> To learn about linked lists.</a:t>
            </a:r>
          </a:p>
          <a:p>
            <a:pPr marL="0" lvl="0" indent="0" eaLnBrk="1" hangingPunct="1">
              <a:spcBef>
                <a:spcPct val="0"/>
              </a:spcBef>
              <a:buFontTx/>
              <a:buNone/>
            </a:pPr>
            <a:endParaRPr lang="en-US" altLang="en-US" sz="2200" dirty="0">
              <a:cs typeface="Arial" panose="020B0604020202020204" pitchFamily="34" charset="0"/>
            </a:endParaRPr>
          </a:p>
          <a:p>
            <a:pPr marL="0" lvl="0" indent="0" eaLnBrk="1" hangingPunct="1">
              <a:spcBef>
                <a:spcPct val="0"/>
              </a:spcBef>
            </a:pPr>
            <a:r>
              <a:rPr lang="en-US" altLang="en-US" sz="1800" dirty="0">
                <a:cs typeface="Arial" panose="020B0604020202020204" pitchFamily="34" charset="0"/>
              </a:rPr>
              <a:t> </a:t>
            </a:r>
            <a:r>
              <a:rPr lang="en-US" altLang="en-US" sz="2200" dirty="0">
                <a:cs typeface="Arial" panose="020B0604020202020204" pitchFamily="34" charset="0"/>
              </a:rPr>
              <a:t>To understand different types of Linked list.</a:t>
            </a:r>
          </a:p>
          <a:p>
            <a:pPr marL="0" lvl="0" indent="0" eaLnBrk="1" hangingPunct="1">
              <a:spcBef>
                <a:spcPct val="0"/>
              </a:spcBef>
              <a:buFontTx/>
              <a:buNone/>
            </a:pPr>
            <a:endParaRPr lang="en-US" altLang="en-US" sz="2200" dirty="0">
              <a:cs typeface="Arial" panose="020B0604020202020204" pitchFamily="34" charset="0"/>
            </a:endParaRPr>
          </a:p>
          <a:p>
            <a:pPr marL="0" lvl="0" indent="0" eaLnBrk="1" hangingPunct="1">
              <a:spcBef>
                <a:spcPct val="0"/>
              </a:spcBef>
            </a:pPr>
            <a:r>
              <a:rPr lang="en-US" altLang="en-US" sz="1800" dirty="0">
                <a:cs typeface="Arial" panose="020B0604020202020204" pitchFamily="34" charset="0"/>
              </a:rPr>
              <a:t>  </a:t>
            </a:r>
            <a:r>
              <a:rPr lang="en-US" altLang="en-US" sz="2200" dirty="0">
                <a:cs typeface="Arial" panose="020B0604020202020204" pitchFamily="34" charset="0"/>
              </a:rPr>
              <a:t>Basic operations of linked list.</a:t>
            </a:r>
            <a:endParaRPr lang="en-US" altLang="en-US" sz="2200" dirty="0">
              <a:ea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533400" y="1143000"/>
            <a:ext cx="8229600" cy="4800600"/>
          </a:xfrm>
        </p:spPr>
        <p:txBody>
          <a:bodyPr vert="horz" wrap="square" lIns="91440" tIns="45720" rIns="91440" bIns="45720" anchor="t" anchorCtr="0"/>
          <a:lstStyle/>
          <a:p>
            <a:pPr algn="just" eaLnBrk="1" hangingPunct="1"/>
            <a:r>
              <a:rPr lang="en-US" altLang="en-US" sz="2200" dirty="0"/>
              <a:t>Create a class for creating a node in a doubly linked list, with three attributes: the data, previous pointer and next pointer. The code looks like this:</a:t>
            </a:r>
          </a:p>
          <a:p>
            <a:pPr algn="just" eaLnBrk="1" hangingPunct="1"/>
            <a:endParaRPr lang="en-US" altLang="en-US" sz="2200" dirty="0"/>
          </a:p>
          <a:p>
            <a:pPr marL="1257300" lvl="3" indent="0" algn="just" eaLnBrk="1" hangingPunct="1">
              <a:buNone/>
            </a:pPr>
            <a:r>
              <a:rPr lang="en-US" altLang="en-US" sz="2200" dirty="0"/>
              <a:t>class Node:</a:t>
            </a:r>
          </a:p>
          <a:p>
            <a:pPr marL="1257300" lvl="3" indent="0" algn="just" eaLnBrk="1" hangingPunct="1">
              <a:buNone/>
            </a:pPr>
            <a:r>
              <a:rPr lang="en-US" altLang="en-US" sz="2200" dirty="0"/>
              <a:t>    def __</a:t>
            </a:r>
            <a:r>
              <a:rPr lang="en-US" altLang="en-US" sz="2200" dirty="0" err="1"/>
              <a:t>init</a:t>
            </a:r>
            <a:r>
              <a:rPr lang="en-US" altLang="en-US" sz="2200" dirty="0"/>
              <a:t>__(self, data):</a:t>
            </a:r>
          </a:p>
          <a:p>
            <a:pPr marL="1257300" lvl="3" indent="0" algn="just" eaLnBrk="1" hangingPunct="1">
              <a:buNone/>
            </a:pPr>
            <a:r>
              <a:rPr lang="en-US" altLang="en-US" sz="2200" dirty="0"/>
              <a:t>        </a:t>
            </a:r>
            <a:r>
              <a:rPr lang="en-US" altLang="en-US" sz="2200" dirty="0" err="1"/>
              <a:t>self.prev</a:t>
            </a:r>
            <a:r>
              <a:rPr lang="en-US" altLang="en-US" sz="2200" dirty="0"/>
              <a:t> = None</a:t>
            </a:r>
          </a:p>
          <a:p>
            <a:pPr marL="1257300" lvl="3" indent="0" algn="just" eaLnBrk="1" hangingPunct="1">
              <a:buNone/>
            </a:pPr>
            <a:r>
              <a:rPr lang="en-US" altLang="en-US" sz="2200" dirty="0"/>
              <a:t>        </a:t>
            </a:r>
            <a:r>
              <a:rPr lang="en-US" altLang="en-US" sz="2200" dirty="0" err="1"/>
              <a:t>self.item</a:t>
            </a:r>
            <a:r>
              <a:rPr lang="en-US" altLang="en-US" sz="2200" dirty="0"/>
              <a:t> = data</a:t>
            </a:r>
          </a:p>
          <a:p>
            <a:pPr marL="1257300" lvl="3" indent="0" algn="just" eaLnBrk="1" hangingPunct="1">
              <a:buNone/>
            </a:pPr>
            <a:r>
              <a:rPr lang="en-US" altLang="en-US" sz="2200" dirty="0"/>
              <a:t>        </a:t>
            </a:r>
            <a:r>
              <a:rPr lang="en-US" altLang="en-US" sz="2200" dirty="0" err="1"/>
              <a:t>self.next</a:t>
            </a:r>
            <a:r>
              <a:rPr lang="en-US" altLang="en-US" sz="2200" dirty="0"/>
              <a:t> = None</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D043AF97-A9DC-417B-8741-D3153905426F}"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584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60</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Creating a Node of Doubly Linked List</a:t>
            </a:r>
          </a:p>
        </p:txBody>
      </p:sp>
    </p:spTree>
    <p:extLst>
      <p:ext uri="{BB962C8B-B14F-4D97-AF65-F5344CB8AC3E}">
        <p14:creationId xmlns="" xmlns:p14="http://schemas.microsoft.com/office/powerpoint/2010/main" val="30819166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533400" y="1143000"/>
            <a:ext cx="8229600" cy="4800600"/>
          </a:xfrm>
        </p:spPr>
        <p:txBody>
          <a:bodyPr vert="horz" wrap="square" lIns="91440" tIns="45720" rIns="91440" bIns="45720" anchor="t" anchorCtr="0"/>
          <a:lstStyle/>
          <a:p>
            <a:pPr marL="0" indent="0" algn="just" eaLnBrk="1" hangingPunct="1">
              <a:buNone/>
            </a:pPr>
            <a:r>
              <a:rPr lang="en-US" altLang="en-US" sz="2200" dirty="0"/>
              <a:t>Create a </a:t>
            </a:r>
            <a:r>
              <a:rPr lang="en-US" altLang="en-US" sz="2200" dirty="0" err="1"/>
              <a:t>doublyLinkedList</a:t>
            </a:r>
            <a:r>
              <a:rPr lang="en-US" altLang="en-US" sz="2200" dirty="0"/>
              <a:t> class, that contains different functions to insert, delete and display elements of doubly linked list.</a:t>
            </a:r>
          </a:p>
          <a:p>
            <a:pPr marL="0" indent="0" algn="just" eaLnBrk="1" hangingPunct="1">
              <a:buNone/>
            </a:pPr>
            <a:endParaRPr lang="en-US" altLang="en-US" sz="2200" dirty="0"/>
          </a:p>
          <a:p>
            <a:pPr marL="1714500" lvl="4" indent="0" algn="just" eaLnBrk="1" hangingPunct="1">
              <a:buNone/>
            </a:pPr>
            <a:r>
              <a:rPr lang="en-US" altLang="en-US" sz="2200" dirty="0"/>
              <a:t>class </a:t>
            </a:r>
            <a:r>
              <a:rPr lang="en-US" altLang="en-US" sz="2200" dirty="0" err="1"/>
              <a:t>doublyLinkedList</a:t>
            </a:r>
            <a:r>
              <a:rPr lang="en-US" altLang="en-US" sz="2200" dirty="0"/>
              <a:t>:</a:t>
            </a:r>
          </a:p>
          <a:p>
            <a:pPr marL="1714500" lvl="4" indent="0" algn="just" eaLnBrk="1" hangingPunct="1">
              <a:buNone/>
            </a:pPr>
            <a:r>
              <a:rPr lang="en-US" altLang="en-US" sz="2200" dirty="0"/>
              <a:t>    def __</a:t>
            </a:r>
            <a:r>
              <a:rPr lang="en-US" altLang="en-US" sz="2200" dirty="0" err="1"/>
              <a:t>init</a:t>
            </a:r>
            <a:r>
              <a:rPr lang="en-US" altLang="en-US" sz="2200" dirty="0"/>
              <a:t>__(self):</a:t>
            </a:r>
          </a:p>
          <a:p>
            <a:pPr marL="1714500" lvl="4" indent="0" algn="just" eaLnBrk="1" hangingPunct="1">
              <a:buNone/>
            </a:pPr>
            <a:r>
              <a:rPr lang="en-US" altLang="en-US" sz="2200" dirty="0"/>
              <a:t>        </a:t>
            </a:r>
            <a:r>
              <a:rPr lang="en-US" altLang="en-US" sz="2200" dirty="0" err="1"/>
              <a:t>self.start_node</a:t>
            </a:r>
            <a:r>
              <a:rPr lang="en-US" altLang="en-US" sz="2200" dirty="0"/>
              <a:t> = None</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E6A9A6CF-D7A7-4A3B-9416-FEFFD4608005}"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584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61</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Creating Doubly Linked List Class</a:t>
            </a:r>
          </a:p>
        </p:txBody>
      </p:sp>
    </p:spTree>
    <p:extLst>
      <p:ext uri="{BB962C8B-B14F-4D97-AF65-F5344CB8AC3E}">
        <p14:creationId xmlns="" xmlns:p14="http://schemas.microsoft.com/office/powerpoint/2010/main" val="23654847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AFA2A701-B64A-4AFB-ACFF-0D6BB89202FA}"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680048"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62</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371600" y="-39687"/>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3200" b="1" i="0" u="none" strike="noStrike" kern="1200" cap="none" spc="-30" normalizeH="0" baseline="0" noProof="0" dirty="0">
                <a:ln>
                  <a:noFill/>
                </a:ln>
                <a:solidFill>
                  <a:schemeClr val="dk1"/>
                </a:solidFill>
                <a:effectLst/>
                <a:uLnTx/>
                <a:uFillTx/>
                <a:latin typeface="+mn-lt"/>
                <a:ea typeface="+mn-ea"/>
                <a:cs typeface="+mn-cs"/>
              </a:rPr>
              <a:t>Creating </a:t>
            </a:r>
            <a:r>
              <a:rPr lang="en-IN" sz="3200" b="1" spc="-11" dirty="0"/>
              <a:t>a Doubly linked list with single node</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457200" y="857250"/>
            <a:ext cx="8229600" cy="5429250"/>
          </a:xfrm>
        </p:spPr>
        <p:txBody>
          <a:bodyPr vert="horz" wrap="square" lIns="91440" tIns="45720" rIns="91440" bIns="45720" anchor="t" anchorCtr="0"/>
          <a:lstStyle/>
          <a:p>
            <a:pPr eaLnBrk="1" hangingPunct="1">
              <a:buNone/>
            </a:pPr>
            <a:r>
              <a:rPr lang="en-US" altLang="en-US" sz="2000" dirty="0"/>
              <a:t>class Node:</a:t>
            </a:r>
          </a:p>
          <a:p>
            <a:pPr eaLnBrk="1" hangingPunct="1">
              <a:buNone/>
            </a:pPr>
            <a:r>
              <a:rPr lang="en-US" altLang="en-US" sz="2000" dirty="0"/>
              <a:t>        def __init__(self, data):</a:t>
            </a:r>
          </a:p>
          <a:p>
            <a:pPr eaLnBrk="1" hangingPunct="1">
              <a:buNone/>
            </a:pPr>
            <a:r>
              <a:rPr lang="en-US" altLang="en-US" sz="2000" dirty="0"/>
              <a:t>	 	 </a:t>
            </a:r>
            <a:r>
              <a:rPr lang="en-US" altLang="en-US" sz="2000" dirty="0" err="1"/>
              <a:t>self,prev</a:t>
            </a:r>
            <a:r>
              <a:rPr lang="en-US" altLang="en-US" sz="2000" dirty="0"/>
              <a:t>=None</a:t>
            </a:r>
          </a:p>
          <a:p>
            <a:pPr eaLnBrk="1" hangingPunct="1">
              <a:buNone/>
            </a:pPr>
            <a:r>
              <a:rPr lang="en-US" altLang="en-US" sz="2000" dirty="0"/>
              <a:t>       	 </a:t>
            </a:r>
            <a:r>
              <a:rPr lang="en-US" altLang="en-US" sz="2000" dirty="0" err="1"/>
              <a:t>self.data</a:t>
            </a:r>
            <a:r>
              <a:rPr lang="en-US" altLang="en-US" sz="2000" dirty="0"/>
              <a:t> = data </a:t>
            </a:r>
          </a:p>
          <a:p>
            <a:pPr eaLnBrk="1" hangingPunct="1">
              <a:buNone/>
            </a:pPr>
            <a:r>
              <a:rPr lang="en-US" altLang="en-US" sz="2000" dirty="0"/>
              <a:t>       	 self.next = None </a:t>
            </a:r>
          </a:p>
          <a:p>
            <a:pPr eaLnBrk="1" hangingPunct="1">
              <a:buNone/>
            </a:pPr>
            <a:r>
              <a:rPr lang="en-US" altLang="en-US" sz="2000" dirty="0"/>
              <a:t>  </a:t>
            </a:r>
          </a:p>
          <a:p>
            <a:pPr eaLnBrk="1" hangingPunct="1">
              <a:buNone/>
            </a:pPr>
            <a:r>
              <a:rPr lang="en-US" altLang="en-US" sz="2000" dirty="0"/>
              <a:t>class </a:t>
            </a:r>
            <a:r>
              <a:rPr lang="en-US" altLang="en-US" sz="2000" dirty="0" err="1"/>
              <a:t>DoublyLinkedList</a:t>
            </a:r>
            <a:r>
              <a:rPr lang="en-US" altLang="en-US" sz="2000" dirty="0"/>
              <a:t>:</a:t>
            </a:r>
          </a:p>
          <a:p>
            <a:pPr eaLnBrk="1" hangingPunct="1">
              <a:buNone/>
            </a:pPr>
            <a:r>
              <a:rPr lang="en-US" altLang="en-US" sz="2000" dirty="0"/>
              <a:t>        def __init__(self):</a:t>
            </a:r>
          </a:p>
          <a:p>
            <a:pPr eaLnBrk="1" hangingPunct="1">
              <a:buNone/>
            </a:pPr>
            <a:r>
              <a:rPr lang="en-US" altLang="en-US" sz="2000" dirty="0"/>
              <a:t>        	</a:t>
            </a:r>
            <a:r>
              <a:rPr lang="en-US" altLang="en-US" sz="2000" dirty="0" err="1"/>
              <a:t>self.head</a:t>
            </a:r>
            <a:r>
              <a:rPr lang="en-US" altLang="en-US" sz="2000" dirty="0"/>
              <a:t> = None</a:t>
            </a:r>
          </a:p>
          <a:p>
            <a:pPr eaLnBrk="1" hangingPunct="1">
              <a:buNone/>
            </a:pPr>
            <a:endParaRPr lang="en-US" altLang="en-US" sz="2000" dirty="0"/>
          </a:p>
          <a:p>
            <a:pPr eaLnBrk="1" hangingPunct="1">
              <a:buNone/>
            </a:pPr>
            <a:r>
              <a:rPr lang="en-US" altLang="en-US" sz="2000" dirty="0"/>
              <a:t>LL = </a:t>
            </a:r>
            <a:r>
              <a:rPr lang="en-US" altLang="en-US" sz="2000" dirty="0" err="1"/>
              <a:t>DoublyLinkedList</a:t>
            </a:r>
            <a:r>
              <a:rPr lang="en-US" altLang="en-US" sz="2000" dirty="0"/>
              <a:t>()</a:t>
            </a:r>
          </a:p>
          <a:p>
            <a:pPr eaLnBrk="1" hangingPunct="1">
              <a:buNone/>
            </a:pPr>
            <a:r>
              <a:rPr lang="en-US" altLang="en-US" sz="2000" dirty="0" err="1"/>
              <a:t>LL.head</a:t>
            </a:r>
            <a:r>
              <a:rPr lang="en-US" altLang="en-US" sz="2000" dirty="0"/>
              <a:t> = Node(3)</a:t>
            </a:r>
          </a:p>
          <a:p>
            <a:pPr eaLnBrk="1" hangingPunct="1">
              <a:buNone/>
            </a:pPr>
            <a:r>
              <a:rPr lang="en-US" altLang="en-US" sz="2000" dirty="0"/>
              <a:t>print(</a:t>
            </a:r>
            <a:r>
              <a:rPr lang="en-US" altLang="en-US" sz="2000" dirty="0" err="1"/>
              <a:t>LL.head.data</a:t>
            </a:r>
            <a:r>
              <a:rPr lang="en-US" altLang="en-US" sz="2000" dirty="0"/>
              <a:t>)</a:t>
            </a:r>
          </a:p>
        </p:txBody>
      </p:sp>
    </p:spTree>
    <p:extLst>
      <p:ext uri="{BB962C8B-B14F-4D97-AF65-F5344CB8AC3E}">
        <p14:creationId xmlns="" xmlns:p14="http://schemas.microsoft.com/office/powerpoint/2010/main" val="16297018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86FD15CF-662A-4A1A-8DD6-4825AF004F41}"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824064" cy="313009"/>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63</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371600" y="-39687"/>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3200" b="1" i="0" u="none" strike="noStrike" kern="1200" cap="none" spc="-30" normalizeH="0" baseline="0" noProof="0" dirty="0">
                <a:ln>
                  <a:noFill/>
                </a:ln>
                <a:solidFill>
                  <a:schemeClr val="dk1"/>
                </a:solidFill>
                <a:effectLst/>
                <a:uLnTx/>
                <a:uFillTx/>
                <a:latin typeface="+mn-lt"/>
                <a:ea typeface="+mn-ea"/>
                <a:cs typeface="+mn-cs"/>
              </a:rPr>
              <a:t>Creation and Traversal of </a:t>
            </a:r>
            <a:r>
              <a:rPr lang="en-IN" sz="3200" b="1" spc="-11" dirty="0"/>
              <a:t>Doubly</a:t>
            </a:r>
            <a:r>
              <a:rPr kumimoji="0" lang="en-IN" sz="3200" b="1" i="0" u="none" strike="noStrike" kern="1200" cap="none" spc="-11" normalizeH="0" baseline="0" noProof="0" dirty="0">
                <a:ln>
                  <a:noFill/>
                </a:ln>
                <a:solidFill>
                  <a:schemeClr val="dk1"/>
                </a:solidFill>
                <a:effectLst/>
                <a:uLnTx/>
                <a:uFillTx/>
                <a:latin typeface="+mn-lt"/>
                <a:ea typeface="+mn-ea"/>
                <a:cs typeface="+mn-cs"/>
              </a:rPr>
              <a:t> </a:t>
            </a:r>
            <a:r>
              <a:rPr lang="en-IN" sz="3200" b="1" spc="-11" dirty="0"/>
              <a:t>linked list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251520" y="856853"/>
            <a:ext cx="4142039" cy="5429250"/>
          </a:xfrm>
        </p:spPr>
        <p:txBody>
          <a:bodyPr vert="horz" wrap="square" lIns="91440" tIns="45720" rIns="91440" bIns="45720" anchor="t" anchorCtr="0"/>
          <a:lstStyle/>
          <a:p>
            <a:pPr eaLnBrk="1" hangingPunct="1">
              <a:buNone/>
            </a:pPr>
            <a:r>
              <a:rPr lang="en-US" altLang="en-US" sz="2000" dirty="0">
                <a:solidFill>
                  <a:schemeClr val="tx2">
                    <a:lumMod val="60000"/>
                    <a:lumOff val="40000"/>
                  </a:schemeClr>
                </a:solidFill>
              </a:rPr>
              <a:t># A single node of a doubly linked list</a:t>
            </a:r>
          </a:p>
          <a:p>
            <a:pPr eaLnBrk="1" hangingPunct="1">
              <a:buNone/>
            </a:pPr>
            <a:r>
              <a:rPr lang="en-US" altLang="en-US" sz="2000" dirty="0"/>
              <a:t>class Node:</a:t>
            </a:r>
          </a:p>
          <a:p>
            <a:pPr eaLnBrk="1" hangingPunct="1">
              <a:buNone/>
            </a:pPr>
            <a:r>
              <a:rPr lang="en-US" altLang="en-US" sz="2000" dirty="0"/>
              <a:t>    def __</a:t>
            </a:r>
            <a:r>
              <a:rPr lang="en-US" altLang="en-US" sz="2000" dirty="0" err="1"/>
              <a:t>init</a:t>
            </a:r>
            <a:r>
              <a:rPr lang="en-US" altLang="en-US" sz="2000" dirty="0"/>
              <a:t>__(self, data):</a:t>
            </a:r>
          </a:p>
          <a:p>
            <a:pPr eaLnBrk="1" hangingPunct="1">
              <a:buNone/>
            </a:pPr>
            <a:r>
              <a:rPr lang="en-US" altLang="en-US" sz="2000" dirty="0"/>
              <a:t>        </a:t>
            </a:r>
            <a:r>
              <a:rPr lang="en-US" altLang="en-US" sz="2000" dirty="0" err="1"/>
              <a:t>self.prev</a:t>
            </a:r>
            <a:r>
              <a:rPr lang="en-US" altLang="en-US" sz="2000" dirty="0"/>
              <a:t> = None</a:t>
            </a:r>
          </a:p>
          <a:p>
            <a:pPr eaLnBrk="1" hangingPunct="1">
              <a:buNone/>
            </a:pPr>
            <a:r>
              <a:rPr lang="en-US" altLang="en-US" sz="2000" dirty="0"/>
              <a:t>        </a:t>
            </a:r>
            <a:r>
              <a:rPr lang="en-US" altLang="en-US" sz="2000" dirty="0" err="1"/>
              <a:t>self.data</a:t>
            </a:r>
            <a:r>
              <a:rPr lang="en-US" altLang="en-US" sz="2000" dirty="0"/>
              <a:t> = data</a:t>
            </a:r>
          </a:p>
          <a:p>
            <a:pPr eaLnBrk="1" hangingPunct="1">
              <a:buNone/>
            </a:pPr>
            <a:r>
              <a:rPr lang="en-US" altLang="en-US" sz="2000" dirty="0"/>
              <a:t>        </a:t>
            </a:r>
            <a:r>
              <a:rPr lang="en-US" altLang="en-US" sz="2000" dirty="0" err="1"/>
              <a:t>self.next</a:t>
            </a:r>
            <a:r>
              <a:rPr lang="en-US" altLang="en-US" sz="2000" dirty="0"/>
              <a:t> = None</a:t>
            </a:r>
          </a:p>
          <a:p>
            <a:pPr eaLnBrk="1" hangingPunct="1">
              <a:buNone/>
            </a:pPr>
            <a:endParaRPr lang="en-US" altLang="en-US" sz="2000" dirty="0"/>
          </a:p>
          <a:p>
            <a:pPr eaLnBrk="1" hangingPunct="1">
              <a:buNone/>
            </a:pPr>
            <a:r>
              <a:rPr lang="en-US" altLang="en-US" sz="2000" dirty="0">
                <a:solidFill>
                  <a:schemeClr val="tx2">
                    <a:lumMod val="60000"/>
                    <a:lumOff val="40000"/>
                  </a:schemeClr>
                </a:solidFill>
              </a:rPr>
              <a:t># A Linked List class with a single head node</a:t>
            </a:r>
          </a:p>
          <a:p>
            <a:pPr eaLnBrk="1" hangingPunct="1">
              <a:buNone/>
            </a:pPr>
            <a:r>
              <a:rPr lang="en-US" altLang="en-US" sz="2000" dirty="0"/>
              <a:t>class </a:t>
            </a:r>
            <a:r>
              <a:rPr lang="en-US" altLang="en-US" sz="2000" dirty="0" err="1"/>
              <a:t>DoublyLinkedList</a:t>
            </a:r>
            <a:r>
              <a:rPr lang="en-US" altLang="en-US" sz="2000" dirty="0"/>
              <a:t>:</a:t>
            </a:r>
          </a:p>
          <a:p>
            <a:pPr eaLnBrk="1" hangingPunct="1">
              <a:buNone/>
            </a:pPr>
            <a:r>
              <a:rPr lang="en-US" altLang="en-US" sz="2000" dirty="0"/>
              <a:t>    def __</a:t>
            </a:r>
            <a:r>
              <a:rPr lang="en-US" altLang="en-US" sz="2000" dirty="0" err="1"/>
              <a:t>init</a:t>
            </a:r>
            <a:r>
              <a:rPr lang="en-US" altLang="en-US" sz="2000" dirty="0"/>
              <a:t>__(self):</a:t>
            </a:r>
          </a:p>
          <a:p>
            <a:pPr eaLnBrk="1" hangingPunct="1">
              <a:buNone/>
            </a:pPr>
            <a:r>
              <a:rPr lang="en-US" altLang="en-US" sz="2000" dirty="0"/>
              <a:t>        </a:t>
            </a:r>
            <a:r>
              <a:rPr lang="en-US" altLang="en-US" sz="2000" dirty="0" err="1"/>
              <a:t>self.head</a:t>
            </a:r>
            <a:r>
              <a:rPr lang="en-US" altLang="en-US" sz="2000" dirty="0"/>
              <a:t> = None</a:t>
            </a:r>
          </a:p>
        </p:txBody>
      </p:sp>
      <p:sp>
        <p:nvSpPr>
          <p:cNvPr id="3" name="Content Placeholder 2">
            <a:extLst>
              <a:ext uri="{FF2B5EF4-FFF2-40B4-BE49-F238E27FC236}">
                <a16:creationId xmlns="" xmlns:a16="http://schemas.microsoft.com/office/drawing/2014/main" id="{11E6907B-20F1-5B81-A8D6-6F41B8F117E0}"/>
              </a:ext>
            </a:extLst>
          </p:cNvPr>
          <p:cNvSpPr txBox="1">
            <a:spLocks/>
          </p:cNvSpPr>
          <p:nvPr/>
        </p:nvSpPr>
        <p:spPr>
          <a:xfrm>
            <a:off x="4894457" y="856853"/>
            <a:ext cx="4142039"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solidFill>
                  <a:schemeClr val="tx2">
                    <a:lumMod val="60000"/>
                    <a:lumOff val="40000"/>
                  </a:schemeClr>
                </a:solidFill>
              </a:rPr>
              <a:t># creation method for the doubly linked list</a:t>
            </a:r>
          </a:p>
          <a:p>
            <a:pPr eaLnBrk="1" hangingPunct="1">
              <a:buNone/>
            </a:pPr>
            <a:r>
              <a:rPr lang="en-US" altLang="en-US" sz="2000" dirty="0"/>
              <a:t>    def create(self, data):</a:t>
            </a:r>
          </a:p>
          <a:p>
            <a:pPr eaLnBrk="1" hangingPunct="1">
              <a:buNone/>
            </a:pPr>
            <a:r>
              <a:rPr lang="en-US" altLang="en-US" sz="2000" dirty="0"/>
              <a:t>        </a:t>
            </a:r>
            <a:r>
              <a:rPr lang="en-US" altLang="en-US" sz="2000" dirty="0" err="1"/>
              <a:t>newNode</a:t>
            </a:r>
            <a:r>
              <a:rPr lang="en-US" altLang="en-US" sz="2000" dirty="0"/>
              <a:t> = Node(data)</a:t>
            </a:r>
          </a:p>
          <a:p>
            <a:pPr eaLnBrk="1" hangingPunct="1">
              <a:buNone/>
            </a:pPr>
            <a:r>
              <a:rPr lang="en-US" altLang="en-US" sz="2000" dirty="0"/>
              <a:t>        if(</a:t>
            </a:r>
            <a:r>
              <a:rPr lang="en-US" altLang="en-US" sz="2000" dirty="0" err="1"/>
              <a:t>self.head</a:t>
            </a:r>
            <a:r>
              <a:rPr lang="en-US" altLang="en-US" sz="2000" dirty="0"/>
              <a:t>==None):</a:t>
            </a:r>
          </a:p>
          <a:p>
            <a:pPr eaLnBrk="1" hangingPunct="1">
              <a:buNone/>
            </a:pPr>
            <a:r>
              <a:rPr lang="en-US" altLang="en-US" sz="2000" dirty="0"/>
              <a:t>            </a:t>
            </a:r>
            <a:r>
              <a:rPr lang="en-US" altLang="en-US" sz="2000" dirty="0" err="1"/>
              <a:t>self.head</a:t>
            </a:r>
            <a:r>
              <a:rPr lang="en-US" altLang="en-US" sz="2000" dirty="0"/>
              <a:t> = </a:t>
            </a:r>
            <a:r>
              <a:rPr lang="en-US" altLang="en-US" sz="2000" dirty="0" err="1"/>
              <a:t>newNode</a:t>
            </a:r>
            <a:endParaRPr lang="en-US" altLang="en-US" sz="2000" dirty="0"/>
          </a:p>
          <a:p>
            <a:pPr eaLnBrk="1" hangingPunct="1">
              <a:buNone/>
            </a:pPr>
            <a:r>
              <a:rPr lang="en-US" altLang="en-US" sz="2000" dirty="0"/>
              <a:t>          </a:t>
            </a:r>
          </a:p>
          <a:p>
            <a:pPr eaLnBrk="1" hangingPunct="1">
              <a:buNone/>
            </a:pPr>
            <a:r>
              <a:rPr lang="en-US" altLang="en-US" sz="2000" dirty="0"/>
              <a:t>        else:</a:t>
            </a:r>
          </a:p>
          <a:p>
            <a:pPr eaLnBrk="1" hangingPunct="1">
              <a:buNone/>
            </a:pPr>
            <a:r>
              <a:rPr lang="en-US" altLang="en-US" sz="2000" dirty="0"/>
              <a:t>            temp=</a:t>
            </a:r>
            <a:r>
              <a:rPr lang="en-US" altLang="en-US" sz="2000" dirty="0" err="1"/>
              <a:t>self.head</a:t>
            </a:r>
            <a:endParaRPr lang="en-US" altLang="en-US" sz="2000" dirty="0"/>
          </a:p>
          <a:p>
            <a:pPr eaLnBrk="1" hangingPunct="1">
              <a:buNone/>
            </a:pPr>
            <a:r>
              <a:rPr lang="en-US" altLang="en-US" sz="2000" dirty="0"/>
              <a:t>            while(</a:t>
            </a:r>
            <a:r>
              <a:rPr lang="en-US" altLang="en-US" sz="2000" dirty="0" err="1"/>
              <a:t>temp.next</a:t>
            </a:r>
            <a:r>
              <a:rPr lang="en-US" altLang="en-US" sz="2000" dirty="0"/>
              <a:t>!=None):</a:t>
            </a:r>
          </a:p>
          <a:p>
            <a:pPr eaLnBrk="1" hangingPunct="1">
              <a:buNone/>
            </a:pPr>
            <a:r>
              <a:rPr lang="en-US" altLang="en-US" sz="2000" dirty="0"/>
              <a:t>                temp=</a:t>
            </a:r>
            <a:r>
              <a:rPr lang="en-US" altLang="en-US" sz="2000" dirty="0" err="1"/>
              <a:t>temp.next</a:t>
            </a:r>
            <a:endParaRPr lang="en-US" altLang="en-US" sz="2000" dirty="0"/>
          </a:p>
          <a:p>
            <a:pPr eaLnBrk="1" hangingPunct="1">
              <a:buNone/>
            </a:pPr>
            <a:endParaRPr lang="en-US" altLang="en-US" sz="2000" dirty="0"/>
          </a:p>
          <a:p>
            <a:pPr eaLnBrk="1" hangingPunct="1">
              <a:buNone/>
            </a:pPr>
            <a:r>
              <a:rPr lang="en-US" altLang="en-US" sz="2000" dirty="0"/>
              <a:t>            </a:t>
            </a:r>
            <a:r>
              <a:rPr lang="en-US" altLang="en-US" sz="2000" dirty="0" err="1"/>
              <a:t>temp.next</a:t>
            </a:r>
            <a:r>
              <a:rPr lang="en-US" altLang="en-US" sz="2000" dirty="0"/>
              <a:t>=</a:t>
            </a:r>
            <a:r>
              <a:rPr lang="en-US" altLang="en-US" sz="2000" dirty="0" err="1"/>
              <a:t>newNode</a:t>
            </a:r>
            <a:endParaRPr lang="en-US" altLang="en-US" sz="2000" dirty="0"/>
          </a:p>
          <a:p>
            <a:pPr eaLnBrk="1" hangingPunct="1">
              <a:buNone/>
            </a:pPr>
            <a:r>
              <a:rPr lang="en-US" altLang="en-US" sz="2000" dirty="0"/>
              <a:t>            </a:t>
            </a:r>
            <a:r>
              <a:rPr lang="en-US" altLang="en-US" sz="2000" dirty="0" err="1"/>
              <a:t>newNode.prev</a:t>
            </a:r>
            <a:r>
              <a:rPr lang="en-US" altLang="en-US" sz="2000" dirty="0"/>
              <a:t>=temp</a:t>
            </a:r>
          </a:p>
        </p:txBody>
      </p:sp>
    </p:spTree>
    <p:extLst>
      <p:ext uri="{BB962C8B-B14F-4D97-AF65-F5344CB8AC3E}">
        <p14:creationId xmlns="" xmlns:p14="http://schemas.microsoft.com/office/powerpoint/2010/main" val="5818733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E39B6D92-BD71-4821-A67E-564CB3730AD6}"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680048"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64</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371600" y="-39688"/>
            <a:ext cx="7772400" cy="827087"/>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3200" b="1" i="0" u="none" strike="noStrike" kern="1200" cap="none" spc="-30" normalizeH="0" baseline="0" noProof="0" dirty="0">
                <a:ln>
                  <a:noFill/>
                </a:ln>
                <a:solidFill>
                  <a:schemeClr val="dk1"/>
                </a:solidFill>
                <a:effectLst/>
                <a:uLnTx/>
                <a:uFillTx/>
                <a:latin typeface="+mn-lt"/>
                <a:ea typeface="+mn-ea"/>
                <a:cs typeface="+mn-cs"/>
              </a:rPr>
              <a:t>Creation and Traversal of </a:t>
            </a:r>
            <a:r>
              <a:rPr lang="en-IN" sz="3200" b="1" spc="-11" dirty="0"/>
              <a:t>doubly</a:t>
            </a:r>
            <a:r>
              <a:rPr kumimoji="0" lang="en-IN" sz="3200" b="1" i="0" u="none" strike="noStrike" kern="1200" cap="none" spc="-11" normalizeH="0" baseline="0" noProof="0" dirty="0">
                <a:ln>
                  <a:noFill/>
                </a:ln>
                <a:solidFill>
                  <a:schemeClr val="dk1"/>
                </a:solidFill>
                <a:effectLst/>
                <a:uLnTx/>
                <a:uFillTx/>
                <a:latin typeface="+mn-lt"/>
                <a:ea typeface="+mn-ea"/>
                <a:cs typeface="+mn-cs"/>
              </a:rPr>
              <a:t> </a:t>
            </a:r>
            <a:r>
              <a:rPr lang="en-IN" sz="3200" b="1" spc="-11" dirty="0"/>
              <a:t>linked list</a:t>
            </a:r>
          </a:p>
          <a:p>
            <a:pPr marL="0" marR="0" lvl="0" indent="0" algn="ctr" defTabSz="914400" rtl="0" eaLnBrk="0" fontAlgn="base" latinLnBrk="0" hangingPunct="0">
              <a:lnSpc>
                <a:spcPct val="100000"/>
              </a:lnSpc>
              <a:spcBef>
                <a:spcPct val="0"/>
              </a:spcBef>
              <a:spcAft>
                <a:spcPct val="0"/>
              </a:spcAft>
              <a:buClrTx/>
              <a:buSzTx/>
              <a:buFontTx/>
              <a:buNone/>
              <a:defRPr/>
            </a:pPr>
            <a:r>
              <a:rPr lang="en-IN" sz="3200" b="1" spc="-11" dirty="0"/>
              <a:t>(c</a:t>
            </a:r>
            <a:r>
              <a:rPr kumimoji="0" lang="en-IN" sz="3200" b="1" i="0" u="none" strike="noStrike" kern="1200" cap="none" spc="-11" normalizeH="0" baseline="0" noProof="0" dirty="0" err="1">
                <a:ln>
                  <a:noFill/>
                </a:ln>
                <a:solidFill>
                  <a:schemeClr val="dk1"/>
                </a:solidFill>
                <a:effectLst/>
                <a:uLnTx/>
                <a:uFillTx/>
                <a:latin typeface="+mn-lt"/>
                <a:ea typeface="+mn-ea"/>
                <a:cs typeface="+mn-cs"/>
              </a:rPr>
              <a:t>ontd</a:t>
            </a:r>
            <a:r>
              <a:rPr kumimoji="0" lang="en-IN" sz="3200" b="1" i="0" u="none" strike="noStrike" kern="1200" cap="none" spc="-11" normalizeH="0" baseline="0" noProof="0" dirty="0">
                <a:ln>
                  <a:noFill/>
                </a:ln>
                <a:solidFill>
                  <a:schemeClr val="dk1"/>
                </a:solidFill>
                <a:effectLst/>
                <a:uLnTx/>
                <a:uFillTx/>
                <a:latin typeface="+mn-lt"/>
                <a:ea typeface="+mn-ea"/>
                <a:cs typeface="+mn-cs"/>
              </a:rPr>
              <a: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0" y="927100"/>
            <a:ext cx="4690864" cy="5429250"/>
          </a:xfrm>
        </p:spPr>
        <p:txBody>
          <a:bodyPr vert="horz" wrap="square" lIns="91440" tIns="45720" rIns="91440" bIns="45720" anchor="t" anchorCtr="0"/>
          <a:lstStyle/>
          <a:p>
            <a:pPr eaLnBrk="1" hangingPunct="1">
              <a:buNone/>
            </a:pPr>
            <a:r>
              <a:rPr lang="en-US" altLang="en-US" sz="2000" dirty="0">
                <a:solidFill>
                  <a:schemeClr val="tx2">
                    <a:lumMod val="60000"/>
                    <a:lumOff val="40000"/>
                  </a:schemeClr>
                </a:solidFill>
              </a:rPr>
              <a:t># print method for the linked list</a:t>
            </a:r>
          </a:p>
          <a:p>
            <a:pPr eaLnBrk="1" hangingPunct="1">
              <a:buNone/>
            </a:pPr>
            <a:r>
              <a:rPr lang="en-US" altLang="en-US" sz="2000" dirty="0">
                <a:solidFill>
                  <a:schemeClr val="tx2">
                    <a:lumMod val="60000"/>
                    <a:lumOff val="40000"/>
                  </a:schemeClr>
                </a:solidFill>
              </a:rPr>
              <a:t>    </a:t>
            </a:r>
            <a:r>
              <a:rPr lang="en-US" altLang="en-US" sz="2000" dirty="0"/>
              <a:t>def </a:t>
            </a:r>
            <a:r>
              <a:rPr lang="en-US" altLang="en-US" sz="2000" dirty="0" err="1"/>
              <a:t>printLL</a:t>
            </a:r>
            <a:r>
              <a:rPr lang="en-US" altLang="en-US" sz="2000" dirty="0"/>
              <a:t>(self):</a:t>
            </a:r>
          </a:p>
          <a:p>
            <a:pPr eaLnBrk="1" hangingPunct="1">
              <a:buNone/>
            </a:pPr>
            <a:r>
              <a:rPr lang="en-US" altLang="en-US" sz="2000" dirty="0"/>
              <a:t>        current = </a:t>
            </a:r>
            <a:r>
              <a:rPr lang="en-US" altLang="en-US" sz="2000" dirty="0" err="1"/>
              <a:t>self.head</a:t>
            </a:r>
            <a:endParaRPr lang="en-US" altLang="en-US" sz="2000" dirty="0"/>
          </a:p>
          <a:p>
            <a:pPr eaLnBrk="1" hangingPunct="1">
              <a:buNone/>
            </a:pPr>
            <a:r>
              <a:rPr lang="en-US" altLang="en-US" sz="2000" dirty="0"/>
              <a:t>        if(current!=None):</a:t>
            </a:r>
          </a:p>
          <a:p>
            <a:pPr eaLnBrk="1" hangingPunct="1">
              <a:buNone/>
            </a:pPr>
            <a:r>
              <a:rPr lang="en-US" altLang="en-US" sz="2000" dirty="0"/>
              <a:t>            print("The List </a:t>
            </a:r>
            <a:r>
              <a:rPr lang="en-US" altLang="en-US" sz="2000" dirty="0" err="1"/>
              <a:t>Contains:",end</a:t>
            </a:r>
            <a:r>
              <a:rPr lang="en-US" altLang="en-US" sz="2000" dirty="0"/>
              <a:t>="\n")</a:t>
            </a:r>
          </a:p>
          <a:p>
            <a:pPr eaLnBrk="1" hangingPunct="1">
              <a:buNone/>
            </a:pPr>
            <a:r>
              <a:rPr lang="en-US" altLang="en-US" sz="2000" dirty="0"/>
              <a:t>            while(current!=None):</a:t>
            </a:r>
          </a:p>
          <a:p>
            <a:pPr eaLnBrk="1" hangingPunct="1">
              <a:buNone/>
            </a:pPr>
            <a:r>
              <a:rPr lang="en-US" altLang="en-US" sz="2000" dirty="0"/>
              <a:t>                print(</a:t>
            </a:r>
            <a:r>
              <a:rPr lang="en-US" altLang="en-US" sz="2000" dirty="0" err="1"/>
              <a:t>current.data</a:t>
            </a:r>
            <a:r>
              <a:rPr lang="en-US" altLang="en-US" sz="2000" dirty="0"/>
              <a:t>)</a:t>
            </a:r>
          </a:p>
          <a:p>
            <a:pPr eaLnBrk="1" hangingPunct="1">
              <a:buNone/>
            </a:pPr>
            <a:r>
              <a:rPr lang="en-US" altLang="en-US" sz="2000" dirty="0"/>
              <a:t>                current = </a:t>
            </a:r>
            <a:r>
              <a:rPr lang="en-US" altLang="en-US" sz="2000" dirty="0" err="1"/>
              <a:t>current.next</a:t>
            </a:r>
            <a:endParaRPr lang="en-US" altLang="en-US" sz="2000" dirty="0"/>
          </a:p>
          <a:p>
            <a:pPr eaLnBrk="1" hangingPunct="1">
              <a:buNone/>
            </a:pPr>
            <a:r>
              <a:rPr lang="en-US" altLang="en-US" sz="2000" dirty="0"/>
              <a:t>        else:</a:t>
            </a:r>
          </a:p>
          <a:p>
            <a:pPr eaLnBrk="1" hangingPunct="1">
              <a:buNone/>
            </a:pPr>
            <a:r>
              <a:rPr lang="en-US" altLang="en-US" sz="2000" dirty="0"/>
              <a:t>            print("List is Empty.")</a:t>
            </a:r>
          </a:p>
        </p:txBody>
      </p:sp>
      <p:sp>
        <p:nvSpPr>
          <p:cNvPr id="3" name="Content Placeholder 2">
            <a:extLst>
              <a:ext uri="{FF2B5EF4-FFF2-40B4-BE49-F238E27FC236}">
                <a16:creationId xmlns="" xmlns:a16="http://schemas.microsoft.com/office/drawing/2014/main" id="{3BACE522-6B79-4A66-1CD1-C22A47B6953E}"/>
              </a:ext>
            </a:extLst>
          </p:cNvPr>
          <p:cNvSpPr txBox="1">
            <a:spLocks/>
          </p:cNvSpPr>
          <p:nvPr/>
        </p:nvSpPr>
        <p:spPr>
          <a:xfrm>
            <a:off x="4788024" y="954564"/>
            <a:ext cx="4384576"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solidFill>
                  <a:schemeClr val="tx2">
                    <a:lumMod val="60000"/>
                    <a:lumOff val="40000"/>
                  </a:schemeClr>
                </a:solidFill>
              </a:rPr>
              <a:t># Singly Linked List with creation and print methods</a:t>
            </a:r>
          </a:p>
          <a:p>
            <a:pPr eaLnBrk="1" hangingPunct="1">
              <a:buFont typeface="Arial" panose="020B0604020202020204" pitchFamily="34" charset="0"/>
              <a:buNone/>
            </a:pPr>
            <a:r>
              <a:rPr lang="en-US" altLang="en-US" sz="2000" dirty="0"/>
              <a:t>LL = </a:t>
            </a:r>
            <a:r>
              <a:rPr lang="en-US" altLang="en-US" sz="2000" dirty="0" err="1"/>
              <a:t>DoublyLinkedList</a:t>
            </a:r>
            <a:r>
              <a:rPr lang="en-US" altLang="en-US" sz="2000" dirty="0"/>
              <a:t>()</a:t>
            </a:r>
          </a:p>
          <a:p>
            <a:pPr eaLnBrk="1" hangingPunct="1">
              <a:buFont typeface="Arial" panose="020B0604020202020204" pitchFamily="34" charset="0"/>
              <a:buNone/>
            </a:pPr>
            <a:r>
              <a:rPr lang="en-US" altLang="en-US" sz="2000" dirty="0" err="1"/>
              <a:t>LL.create</a:t>
            </a:r>
            <a:r>
              <a:rPr lang="en-US" altLang="en-US" sz="2000" dirty="0"/>
              <a:t>(3)</a:t>
            </a:r>
          </a:p>
          <a:p>
            <a:pPr eaLnBrk="1" hangingPunct="1">
              <a:buFont typeface="Arial" panose="020B0604020202020204" pitchFamily="34" charset="0"/>
              <a:buNone/>
            </a:pPr>
            <a:r>
              <a:rPr lang="en-US" altLang="en-US" sz="2000" dirty="0" err="1"/>
              <a:t>LL.create</a:t>
            </a:r>
            <a:r>
              <a:rPr lang="en-US" altLang="en-US" sz="2000" dirty="0"/>
              <a:t>(4)</a:t>
            </a:r>
          </a:p>
          <a:p>
            <a:pPr eaLnBrk="1" hangingPunct="1">
              <a:buFont typeface="Arial" panose="020B0604020202020204" pitchFamily="34" charset="0"/>
              <a:buNone/>
            </a:pPr>
            <a:r>
              <a:rPr lang="en-US" altLang="en-US" sz="2000" dirty="0" err="1"/>
              <a:t>LL.create</a:t>
            </a:r>
            <a:r>
              <a:rPr lang="en-US" altLang="en-US" sz="2000" dirty="0"/>
              <a:t>(5)</a:t>
            </a:r>
          </a:p>
          <a:p>
            <a:pPr eaLnBrk="1" hangingPunct="1">
              <a:buFont typeface="Arial" panose="020B0604020202020204" pitchFamily="34" charset="0"/>
              <a:buNone/>
            </a:pPr>
            <a:r>
              <a:rPr lang="en-US" altLang="en-US" sz="2000" dirty="0" err="1"/>
              <a:t>LL.create</a:t>
            </a:r>
            <a:r>
              <a:rPr lang="en-US" altLang="en-US" sz="2000" dirty="0"/>
              <a:t>(6)</a:t>
            </a:r>
          </a:p>
          <a:p>
            <a:pPr eaLnBrk="1" hangingPunct="1">
              <a:buFont typeface="Arial" panose="020B0604020202020204" pitchFamily="34" charset="0"/>
              <a:buNone/>
            </a:pPr>
            <a:r>
              <a:rPr lang="en-US" altLang="en-US" sz="2000" dirty="0" err="1"/>
              <a:t>LL.printLL</a:t>
            </a:r>
            <a:r>
              <a:rPr lang="en-US" altLang="en-US" sz="2000" dirty="0"/>
              <a:t>()</a:t>
            </a:r>
          </a:p>
        </p:txBody>
      </p:sp>
    </p:spTree>
    <p:extLst>
      <p:ext uri="{BB962C8B-B14F-4D97-AF65-F5344CB8AC3E}">
        <p14:creationId xmlns="" xmlns:p14="http://schemas.microsoft.com/office/powerpoint/2010/main" val="23172354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533400" y="1143000"/>
            <a:ext cx="8229600" cy="4800600"/>
          </a:xfrm>
        </p:spPr>
        <p:txBody>
          <a:bodyPr vert="horz" wrap="square" lIns="91440" tIns="45720" rIns="91440" bIns="45720" anchor="t" anchorCtr="0"/>
          <a:lstStyle/>
          <a:p>
            <a:pPr algn="just" eaLnBrk="1" hangingPunct="1"/>
            <a:r>
              <a:rPr lang="en-US" altLang="en-US" sz="2200" dirty="0"/>
              <a:t>Insertion at the Beginning of Doubly Linked List</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DDFBB27B-4CDD-48D7-96DC-F771760943EF}"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584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65</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Insertion </a:t>
            </a:r>
            <a:r>
              <a:rPr lang="en-US" sz="3200" b="1" dirty="0"/>
              <a:t>at the Beginning </a:t>
            </a:r>
            <a:r>
              <a:rPr kumimoji="0" lang="en-US" sz="3200" b="1" i="0" u="none" strike="noStrike" kern="1200" cap="none" spc="0" normalizeH="0" baseline="0" noProof="0" dirty="0">
                <a:ln>
                  <a:noFill/>
                </a:ln>
                <a:solidFill>
                  <a:schemeClr val="dk1"/>
                </a:solidFill>
                <a:effectLst/>
                <a:uLnTx/>
                <a:uFillTx/>
                <a:latin typeface="+mn-lt"/>
                <a:ea typeface="+mn-ea"/>
                <a:cs typeface="+mn-cs"/>
              </a:rPr>
              <a:t>Linked List</a:t>
            </a:r>
          </a:p>
        </p:txBody>
      </p:sp>
      <p:pic>
        <p:nvPicPr>
          <p:cNvPr id="2" name="Picture 1">
            <a:extLst>
              <a:ext uri="{FF2B5EF4-FFF2-40B4-BE49-F238E27FC236}">
                <a16:creationId xmlns="" xmlns:a16="http://schemas.microsoft.com/office/drawing/2014/main" id="{CF543E76-6638-2639-55B6-122733E2A8C7}"/>
              </a:ext>
            </a:extLst>
          </p:cNvPr>
          <p:cNvPicPr>
            <a:picLocks noChangeAspect="1"/>
          </p:cNvPicPr>
          <p:nvPr/>
        </p:nvPicPr>
        <p:blipFill>
          <a:blip r:embed="rId2"/>
          <a:stretch>
            <a:fillRect/>
          </a:stretch>
        </p:blipFill>
        <p:spPr>
          <a:xfrm>
            <a:off x="381000" y="2348880"/>
            <a:ext cx="8372475" cy="3456384"/>
          </a:xfrm>
          <a:prstGeom prst="rect">
            <a:avLst/>
          </a:prstGeom>
        </p:spPr>
      </p:pic>
    </p:spTree>
    <p:extLst>
      <p:ext uri="{BB962C8B-B14F-4D97-AF65-F5344CB8AC3E}">
        <p14:creationId xmlns="" xmlns:p14="http://schemas.microsoft.com/office/powerpoint/2010/main" val="22013498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B570AE97-C84D-4EF4-86AF-C05475232975}"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824064" cy="313009"/>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66</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371600" y="-39687"/>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lang="en-IN" sz="3200" b="1" spc="-30" dirty="0"/>
              <a:t>Insertion at Beginning in</a:t>
            </a:r>
            <a:r>
              <a:rPr kumimoji="0" lang="en-IN" sz="3200" b="1" i="0" u="none" strike="noStrike" kern="1200" cap="none" spc="-30" normalizeH="0" baseline="0" noProof="0" dirty="0">
                <a:ln>
                  <a:noFill/>
                </a:ln>
                <a:solidFill>
                  <a:schemeClr val="dk1"/>
                </a:solidFill>
                <a:effectLst/>
                <a:uLnTx/>
                <a:uFillTx/>
                <a:latin typeface="+mn-lt"/>
                <a:ea typeface="+mn-ea"/>
                <a:cs typeface="+mn-cs"/>
              </a:rPr>
              <a:t> </a:t>
            </a:r>
            <a:r>
              <a:rPr lang="en-IN" sz="3200" b="1" spc="-11" dirty="0"/>
              <a:t>Doubly</a:t>
            </a:r>
            <a:r>
              <a:rPr kumimoji="0" lang="en-IN" sz="3200" b="1" i="0" u="none" strike="noStrike" kern="1200" cap="none" spc="-11" normalizeH="0" baseline="0" noProof="0" dirty="0">
                <a:ln>
                  <a:noFill/>
                </a:ln>
                <a:solidFill>
                  <a:schemeClr val="dk1"/>
                </a:solidFill>
                <a:effectLst/>
                <a:uLnTx/>
                <a:uFillTx/>
                <a:latin typeface="+mn-lt"/>
                <a:ea typeface="+mn-ea"/>
                <a:cs typeface="+mn-cs"/>
              </a:rPr>
              <a:t> </a:t>
            </a:r>
            <a:r>
              <a:rPr lang="en-IN" sz="3200" b="1" spc="-11" dirty="0"/>
              <a:t>linked list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251520" y="856853"/>
            <a:ext cx="4142039" cy="5429250"/>
          </a:xfrm>
        </p:spPr>
        <p:txBody>
          <a:bodyPr vert="horz" wrap="square" lIns="91440" tIns="45720" rIns="91440" bIns="45720" anchor="t" anchorCtr="0"/>
          <a:lstStyle/>
          <a:p>
            <a:pPr eaLnBrk="1" hangingPunct="1">
              <a:buNone/>
            </a:pPr>
            <a:r>
              <a:rPr lang="en-US" altLang="en-US" sz="2000" dirty="0">
                <a:solidFill>
                  <a:schemeClr val="tx2">
                    <a:lumMod val="60000"/>
                    <a:lumOff val="40000"/>
                  </a:schemeClr>
                </a:solidFill>
              </a:rPr>
              <a:t># A single node of a doubly linked list</a:t>
            </a:r>
          </a:p>
          <a:p>
            <a:pPr eaLnBrk="1" hangingPunct="1">
              <a:buNone/>
            </a:pPr>
            <a:r>
              <a:rPr lang="en-US" altLang="en-US" sz="2000" dirty="0"/>
              <a:t>class Node:</a:t>
            </a:r>
          </a:p>
          <a:p>
            <a:pPr eaLnBrk="1" hangingPunct="1">
              <a:buNone/>
            </a:pPr>
            <a:r>
              <a:rPr lang="en-US" altLang="en-US" sz="2000" dirty="0"/>
              <a:t>    def __</a:t>
            </a:r>
            <a:r>
              <a:rPr lang="en-US" altLang="en-US" sz="2000" dirty="0" err="1"/>
              <a:t>init</a:t>
            </a:r>
            <a:r>
              <a:rPr lang="en-US" altLang="en-US" sz="2000" dirty="0"/>
              <a:t>__(self, data):</a:t>
            </a:r>
          </a:p>
          <a:p>
            <a:pPr eaLnBrk="1" hangingPunct="1">
              <a:buNone/>
            </a:pPr>
            <a:r>
              <a:rPr lang="en-US" altLang="en-US" sz="2000" dirty="0"/>
              <a:t>        </a:t>
            </a:r>
            <a:r>
              <a:rPr lang="en-US" altLang="en-US" sz="2000" dirty="0" err="1"/>
              <a:t>self.prev</a:t>
            </a:r>
            <a:r>
              <a:rPr lang="en-US" altLang="en-US" sz="2000" dirty="0"/>
              <a:t> = None</a:t>
            </a:r>
          </a:p>
          <a:p>
            <a:pPr eaLnBrk="1" hangingPunct="1">
              <a:buNone/>
            </a:pPr>
            <a:r>
              <a:rPr lang="en-US" altLang="en-US" sz="2000" dirty="0"/>
              <a:t>        </a:t>
            </a:r>
            <a:r>
              <a:rPr lang="en-US" altLang="en-US" sz="2000" dirty="0" err="1"/>
              <a:t>self.data</a:t>
            </a:r>
            <a:r>
              <a:rPr lang="en-US" altLang="en-US" sz="2000" dirty="0"/>
              <a:t> = data</a:t>
            </a:r>
          </a:p>
          <a:p>
            <a:pPr eaLnBrk="1" hangingPunct="1">
              <a:buNone/>
            </a:pPr>
            <a:r>
              <a:rPr lang="en-US" altLang="en-US" sz="2000" dirty="0"/>
              <a:t>        </a:t>
            </a:r>
            <a:r>
              <a:rPr lang="en-US" altLang="en-US" sz="2000" dirty="0" err="1"/>
              <a:t>self.next</a:t>
            </a:r>
            <a:r>
              <a:rPr lang="en-US" altLang="en-US" sz="2000" dirty="0"/>
              <a:t> = None</a:t>
            </a:r>
          </a:p>
          <a:p>
            <a:pPr eaLnBrk="1" hangingPunct="1">
              <a:buNone/>
            </a:pPr>
            <a:endParaRPr lang="en-US" altLang="en-US" sz="2000" dirty="0"/>
          </a:p>
          <a:p>
            <a:pPr eaLnBrk="1" hangingPunct="1">
              <a:buNone/>
            </a:pPr>
            <a:r>
              <a:rPr lang="en-US" altLang="en-US" sz="2000" dirty="0">
                <a:solidFill>
                  <a:schemeClr val="tx2">
                    <a:lumMod val="60000"/>
                    <a:lumOff val="40000"/>
                  </a:schemeClr>
                </a:solidFill>
              </a:rPr>
              <a:t># A Linked List class with a single head node</a:t>
            </a:r>
          </a:p>
          <a:p>
            <a:pPr eaLnBrk="1" hangingPunct="1">
              <a:buNone/>
            </a:pPr>
            <a:r>
              <a:rPr lang="en-US" altLang="en-US" sz="2000" dirty="0"/>
              <a:t>class </a:t>
            </a:r>
            <a:r>
              <a:rPr lang="en-US" altLang="en-US" sz="2000" dirty="0" err="1"/>
              <a:t>DoublyLinkedList</a:t>
            </a:r>
            <a:r>
              <a:rPr lang="en-US" altLang="en-US" sz="2000" dirty="0"/>
              <a:t>:</a:t>
            </a:r>
          </a:p>
          <a:p>
            <a:pPr eaLnBrk="1" hangingPunct="1">
              <a:buNone/>
            </a:pPr>
            <a:r>
              <a:rPr lang="en-US" altLang="en-US" sz="2000" dirty="0"/>
              <a:t>    def __</a:t>
            </a:r>
            <a:r>
              <a:rPr lang="en-US" altLang="en-US" sz="2000" dirty="0" err="1"/>
              <a:t>init</a:t>
            </a:r>
            <a:r>
              <a:rPr lang="en-US" altLang="en-US" sz="2000" dirty="0"/>
              <a:t>__(self):</a:t>
            </a:r>
          </a:p>
          <a:p>
            <a:pPr eaLnBrk="1" hangingPunct="1">
              <a:buNone/>
            </a:pPr>
            <a:r>
              <a:rPr lang="en-US" altLang="en-US" sz="2000" dirty="0"/>
              <a:t>        </a:t>
            </a:r>
            <a:r>
              <a:rPr lang="en-US" altLang="en-US" sz="2000" dirty="0" err="1"/>
              <a:t>self.head</a:t>
            </a:r>
            <a:r>
              <a:rPr lang="en-US" altLang="en-US" sz="2000" dirty="0"/>
              <a:t> = None</a:t>
            </a:r>
          </a:p>
        </p:txBody>
      </p:sp>
      <p:sp>
        <p:nvSpPr>
          <p:cNvPr id="3" name="Content Placeholder 2">
            <a:extLst>
              <a:ext uri="{FF2B5EF4-FFF2-40B4-BE49-F238E27FC236}">
                <a16:creationId xmlns="" xmlns:a16="http://schemas.microsoft.com/office/drawing/2014/main" id="{11E6907B-20F1-5B81-A8D6-6F41B8F117E0}"/>
              </a:ext>
            </a:extLst>
          </p:cNvPr>
          <p:cNvSpPr txBox="1">
            <a:spLocks/>
          </p:cNvSpPr>
          <p:nvPr/>
        </p:nvSpPr>
        <p:spPr>
          <a:xfrm>
            <a:off x="4894457" y="856853"/>
            <a:ext cx="4142039"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solidFill>
                  <a:schemeClr val="tx2">
                    <a:lumMod val="60000"/>
                    <a:lumOff val="40000"/>
                  </a:schemeClr>
                </a:solidFill>
              </a:rPr>
              <a:t># Insertion method for the doubly linked list at  beginning</a:t>
            </a:r>
          </a:p>
          <a:p>
            <a:pPr eaLnBrk="1" hangingPunct="1">
              <a:buNone/>
            </a:pPr>
            <a:r>
              <a:rPr lang="en-US" altLang="en-US" sz="2000" dirty="0">
                <a:solidFill>
                  <a:schemeClr val="tx2">
                    <a:lumMod val="60000"/>
                    <a:lumOff val="40000"/>
                  </a:schemeClr>
                </a:solidFill>
              </a:rPr>
              <a:t>    </a:t>
            </a:r>
            <a:r>
              <a:rPr lang="en-US" altLang="en-US" sz="2000" dirty="0"/>
              <a:t>def </a:t>
            </a:r>
            <a:r>
              <a:rPr lang="en-US" altLang="en-US" sz="2000" dirty="0" err="1"/>
              <a:t>insert_beg</a:t>
            </a:r>
            <a:r>
              <a:rPr lang="en-US" altLang="en-US" sz="2000" dirty="0"/>
              <a:t>(self, data):</a:t>
            </a:r>
          </a:p>
          <a:p>
            <a:pPr eaLnBrk="1" hangingPunct="1">
              <a:buNone/>
            </a:pPr>
            <a:r>
              <a:rPr lang="en-US" altLang="en-US" sz="2000" dirty="0"/>
              <a:t>        </a:t>
            </a:r>
            <a:r>
              <a:rPr lang="en-US" altLang="en-US" sz="2000" dirty="0" err="1"/>
              <a:t>newNode</a:t>
            </a:r>
            <a:r>
              <a:rPr lang="en-US" altLang="en-US" sz="2000" dirty="0"/>
              <a:t> = Node(data)</a:t>
            </a:r>
          </a:p>
          <a:p>
            <a:pPr eaLnBrk="1" hangingPunct="1">
              <a:buNone/>
            </a:pPr>
            <a:r>
              <a:rPr lang="en-US" altLang="en-US" sz="2000" dirty="0"/>
              <a:t>        if(</a:t>
            </a:r>
            <a:r>
              <a:rPr lang="en-US" altLang="en-US" sz="2000" dirty="0" err="1"/>
              <a:t>self.head</a:t>
            </a:r>
            <a:r>
              <a:rPr lang="en-US" altLang="en-US" sz="2000" dirty="0"/>
              <a:t>==None):</a:t>
            </a:r>
          </a:p>
          <a:p>
            <a:pPr eaLnBrk="1" hangingPunct="1">
              <a:buNone/>
            </a:pPr>
            <a:r>
              <a:rPr lang="en-US" altLang="en-US" sz="2000" dirty="0"/>
              <a:t>            </a:t>
            </a:r>
            <a:r>
              <a:rPr lang="en-US" altLang="en-US" sz="2000" dirty="0" err="1"/>
              <a:t>self.head</a:t>
            </a:r>
            <a:r>
              <a:rPr lang="en-US" altLang="en-US" sz="2000" dirty="0"/>
              <a:t> = </a:t>
            </a:r>
            <a:r>
              <a:rPr lang="en-US" altLang="en-US" sz="2000" dirty="0" err="1"/>
              <a:t>newNode</a:t>
            </a:r>
            <a:endParaRPr lang="en-US" altLang="en-US" sz="2000" dirty="0"/>
          </a:p>
          <a:p>
            <a:pPr eaLnBrk="1" hangingPunct="1">
              <a:buNone/>
            </a:pPr>
            <a:r>
              <a:rPr lang="en-US" altLang="en-US" sz="2000" dirty="0"/>
              <a:t>          </a:t>
            </a:r>
          </a:p>
          <a:p>
            <a:pPr eaLnBrk="1" hangingPunct="1">
              <a:buNone/>
            </a:pPr>
            <a:r>
              <a:rPr lang="en-US" altLang="en-US" sz="2000" dirty="0"/>
              <a:t>        else:</a:t>
            </a:r>
          </a:p>
          <a:p>
            <a:pPr eaLnBrk="1" hangingPunct="1">
              <a:buNone/>
            </a:pPr>
            <a:r>
              <a:rPr lang="en-US" altLang="en-US" sz="2000" dirty="0"/>
              <a:t>            </a:t>
            </a:r>
            <a:r>
              <a:rPr lang="en-US" altLang="en-US" sz="2000" dirty="0" err="1"/>
              <a:t>newNode.next</a:t>
            </a:r>
            <a:r>
              <a:rPr lang="en-US" altLang="en-US" sz="2000" dirty="0"/>
              <a:t>=</a:t>
            </a:r>
            <a:r>
              <a:rPr lang="en-US" altLang="en-US" sz="2000" dirty="0" err="1"/>
              <a:t>self.head</a:t>
            </a:r>
            <a:endParaRPr lang="en-US" altLang="en-US" sz="2000" dirty="0"/>
          </a:p>
          <a:p>
            <a:pPr eaLnBrk="1" hangingPunct="1">
              <a:buNone/>
            </a:pPr>
            <a:r>
              <a:rPr lang="en-US" altLang="en-US" sz="2000" dirty="0"/>
              <a:t>            </a:t>
            </a:r>
            <a:r>
              <a:rPr lang="en-US" altLang="en-US" sz="2000" dirty="0" err="1"/>
              <a:t>self.head.prev</a:t>
            </a:r>
            <a:r>
              <a:rPr lang="en-US" altLang="en-US" sz="2000" dirty="0"/>
              <a:t>=</a:t>
            </a:r>
            <a:r>
              <a:rPr lang="en-US" altLang="en-US" sz="2000" dirty="0" err="1"/>
              <a:t>newNode</a:t>
            </a:r>
            <a:endParaRPr lang="en-US" altLang="en-US" sz="2000" dirty="0"/>
          </a:p>
          <a:p>
            <a:pPr eaLnBrk="1" hangingPunct="1">
              <a:buNone/>
            </a:pPr>
            <a:r>
              <a:rPr lang="en-US" altLang="en-US" sz="2000" dirty="0"/>
              <a:t>            </a:t>
            </a:r>
            <a:r>
              <a:rPr lang="en-US" altLang="en-US" sz="2000" dirty="0" err="1"/>
              <a:t>self.head</a:t>
            </a:r>
            <a:r>
              <a:rPr lang="en-US" altLang="en-US" sz="2000" dirty="0"/>
              <a:t>=</a:t>
            </a:r>
            <a:r>
              <a:rPr lang="en-US" altLang="en-US" sz="2000" dirty="0" err="1"/>
              <a:t>newNode</a:t>
            </a:r>
            <a:endParaRPr lang="en-US" altLang="en-US" sz="2000" dirty="0"/>
          </a:p>
        </p:txBody>
      </p:sp>
    </p:spTree>
    <p:extLst>
      <p:ext uri="{BB962C8B-B14F-4D97-AF65-F5344CB8AC3E}">
        <p14:creationId xmlns="" xmlns:p14="http://schemas.microsoft.com/office/powerpoint/2010/main" val="6079855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9315BD7C-E6C1-425B-B316-AABE12FD8244}"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680048"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67</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371600" y="-39688"/>
            <a:ext cx="7772400" cy="827087"/>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lang="en-IN" sz="3200" b="1" spc="-30" dirty="0"/>
              <a:t>Insertion at Beginning in</a:t>
            </a:r>
            <a:r>
              <a:rPr kumimoji="0" lang="en-IN" sz="3200" b="1" i="0" u="none" strike="noStrike" kern="1200" cap="none" spc="-30" normalizeH="0" baseline="0" noProof="0" dirty="0">
                <a:ln>
                  <a:noFill/>
                </a:ln>
                <a:solidFill>
                  <a:schemeClr val="dk1"/>
                </a:solidFill>
                <a:effectLst/>
                <a:uLnTx/>
                <a:uFillTx/>
                <a:latin typeface="+mn-lt"/>
                <a:ea typeface="+mn-ea"/>
                <a:cs typeface="+mn-cs"/>
              </a:rPr>
              <a:t> </a:t>
            </a:r>
            <a:r>
              <a:rPr lang="en-IN" sz="3200" b="1" spc="-11" dirty="0"/>
              <a:t>Doubly</a:t>
            </a:r>
            <a:r>
              <a:rPr kumimoji="0" lang="en-IN" sz="3200" b="1" i="0" u="none" strike="noStrike" kern="1200" cap="none" spc="-11" normalizeH="0" baseline="0" noProof="0" dirty="0">
                <a:ln>
                  <a:noFill/>
                </a:ln>
                <a:solidFill>
                  <a:schemeClr val="dk1"/>
                </a:solidFill>
                <a:effectLst/>
                <a:uLnTx/>
                <a:uFillTx/>
                <a:latin typeface="+mn-lt"/>
                <a:ea typeface="+mn-ea"/>
                <a:cs typeface="+mn-cs"/>
              </a:rPr>
              <a:t> </a:t>
            </a:r>
            <a:r>
              <a:rPr lang="en-IN" sz="3200" b="1" spc="-11" dirty="0"/>
              <a:t>linked list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lang="en-IN" sz="3200" b="1" spc="-11" dirty="0"/>
              <a:t>(c</a:t>
            </a:r>
            <a:r>
              <a:rPr kumimoji="0" lang="en-IN" sz="3200" b="1" i="0" u="none" strike="noStrike" kern="1200" cap="none" spc="-11" normalizeH="0" baseline="0" noProof="0" dirty="0" err="1">
                <a:ln>
                  <a:noFill/>
                </a:ln>
                <a:solidFill>
                  <a:schemeClr val="dk1"/>
                </a:solidFill>
                <a:effectLst/>
                <a:uLnTx/>
                <a:uFillTx/>
                <a:latin typeface="+mn-lt"/>
                <a:ea typeface="+mn-ea"/>
                <a:cs typeface="+mn-cs"/>
              </a:rPr>
              <a:t>ontd</a:t>
            </a:r>
            <a:r>
              <a:rPr kumimoji="0" lang="en-IN" sz="3200" b="1" i="0" u="none" strike="noStrike" kern="1200" cap="none" spc="-11" normalizeH="0" baseline="0" noProof="0" dirty="0">
                <a:ln>
                  <a:noFill/>
                </a:ln>
                <a:solidFill>
                  <a:schemeClr val="dk1"/>
                </a:solidFill>
                <a:effectLst/>
                <a:uLnTx/>
                <a:uFillTx/>
                <a:latin typeface="+mn-lt"/>
                <a:ea typeface="+mn-ea"/>
                <a:cs typeface="+mn-cs"/>
              </a:rPr>
              <a: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0" y="927100"/>
            <a:ext cx="4690864" cy="5429250"/>
          </a:xfrm>
        </p:spPr>
        <p:txBody>
          <a:bodyPr vert="horz" wrap="square" lIns="91440" tIns="45720" rIns="91440" bIns="45720" anchor="t" anchorCtr="0"/>
          <a:lstStyle/>
          <a:p>
            <a:pPr eaLnBrk="1" hangingPunct="1">
              <a:buNone/>
            </a:pPr>
            <a:r>
              <a:rPr lang="en-US" altLang="en-US" sz="2000" dirty="0">
                <a:solidFill>
                  <a:schemeClr val="tx2">
                    <a:lumMod val="60000"/>
                    <a:lumOff val="40000"/>
                  </a:schemeClr>
                </a:solidFill>
              </a:rPr>
              <a:t># print method for the linked list</a:t>
            </a:r>
          </a:p>
          <a:p>
            <a:pPr eaLnBrk="1" hangingPunct="1">
              <a:buNone/>
            </a:pPr>
            <a:r>
              <a:rPr lang="en-US" altLang="en-US" sz="2000" dirty="0">
                <a:solidFill>
                  <a:schemeClr val="tx2">
                    <a:lumMod val="60000"/>
                    <a:lumOff val="40000"/>
                  </a:schemeClr>
                </a:solidFill>
              </a:rPr>
              <a:t>    </a:t>
            </a:r>
            <a:r>
              <a:rPr lang="en-US" altLang="en-US" sz="2000" dirty="0"/>
              <a:t>def </a:t>
            </a:r>
            <a:r>
              <a:rPr lang="en-US" altLang="en-US" sz="2000" dirty="0" err="1"/>
              <a:t>printLL</a:t>
            </a:r>
            <a:r>
              <a:rPr lang="en-US" altLang="en-US" sz="2000" dirty="0"/>
              <a:t>(self):</a:t>
            </a:r>
          </a:p>
          <a:p>
            <a:pPr eaLnBrk="1" hangingPunct="1">
              <a:buNone/>
            </a:pPr>
            <a:r>
              <a:rPr lang="en-US" altLang="en-US" sz="2000" dirty="0"/>
              <a:t>        current = </a:t>
            </a:r>
            <a:r>
              <a:rPr lang="en-US" altLang="en-US" sz="2000" dirty="0" err="1"/>
              <a:t>self.head</a:t>
            </a:r>
            <a:endParaRPr lang="en-US" altLang="en-US" sz="2000" dirty="0"/>
          </a:p>
          <a:p>
            <a:pPr eaLnBrk="1" hangingPunct="1">
              <a:buNone/>
            </a:pPr>
            <a:r>
              <a:rPr lang="en-US" altLang="en-US" sz="2000" dirty="0"/>
              <a:t>        if(current!=None):</a:t>
            </a:r>
          </a:p>
          <a:p>
            <a:pPr eaLnBrk="1" hangingPunct="1">
              <a:buNone/>
            </a:pPr>
            <a:r>
              <a:rPr lang="en-US" altLang="en-US" sz="2000" dirty="0"/>
              <a:t>            print("The List </a:t>
            </a:r>
            <a:r>
              <a:rPr lang="en-US" altLang="en-US" sz="2000" dirty="0" err="1"/>
              <a:t>Contains:",end</a:t>
            </a:r>
            <a:r>
              <a:rPr lang="en-US" altLang="en-US" sz="2000" dirty="0"/>
              <a:t>="\n")</a:t>
            </a:r>
          </a:p>
          <a:p>
            <a:pPr eaLnBrk="1" hangingPunct="1">
              <a:buNone/>
            </a:pPr>
            <a:r>
              <a:rPr lang="en-US" altLang="en-US" sz="2000" dirty="0"/>
              <a:t>            while(current!=None):</a:t>
            </a:r>
          </a:p>
          <a:p>
            <a:pPr eaLnBrk="1" hangingPunct="1">
              <a:buNone/>
            </a:pPr>
            <a:r>
              <a:rPr lang="en-US" altLang="en-US" sz="2000" dirty="0"/>
              <a:t>                print(</a:t>
            </a:r>
            <a:r>
              <a:rPr lang="en-US" altLang="en-US" sz="2000" dirty="0" err="1"/>
              <a:t>current.data</a:t>
            </a:r>
            <a:r>
              <a:rPr lang="en-US" altLang="en-US" sz="2000" dirty="0"/>
              <a:t>)</a:t>
            </a:r>
          </a:p>
          <a:p>
            <a:pPr eaLnBrk="1" hangingPunct="1">
              <a:buNone/>
            </a:pPr>
            <a:r>
              <a:rPr lang="en-US" altLang="en-US" sz="2000" dirty="0"/>
              <a:t>                current = </a:t>
            </a:r>
            <a:r>
              <a:rPr lang="en-US" altLang="en-US" sz="2000" dirty="0" err="1"/>
              <a:t>current.next</a:t>
            </a:r>
            <a:endParaRPr lang="en-US" altLang="en-US" sz="2000" dirty="0"/>
          </a:p>
          <a:p>
            <a:pPr eaLnBrk="1" hangingPunct="1">
              <a:buNone/>
            </a:pPr>
            <a:r>
              <a:rPr lang="en-US" altLang="en-US" sz="2000" dirty="0"/>
              <a:t>        else:</a:t>
            </a:r>
          </a:p>
          <a:p>
            <a:pPr eaLnBrk="1" hangingPunct="1">
              <a:buNone/>
            </a:pPr>
            <a:r>
              <a:rPr lang="en-US" altLang="en-US" sz="2000" dirty="0"/>
              <a:t>            print("List is Empty.")</a:t>
            </a:r>
          </a:p>
        </p:txBody>
      </p:sp>
      <p:sp>
        <p:nvSpPr>
          <p:cNvPr id="3" name="Content Placeholder 2">
            <a:extLst>
              <a:ext uri="{FF2B5EF4-FFF2-40B4-BE49-F238E27FC236}">
                <a16:creationId xmlns="" xmlns:a16="http://schemas.microsoft.com/office/drawing/2014/main" id="{3BACE522-6B79-4A66-1CD1-C22A47B6953E}"/>
              </a:ext>
            </a:extLst>
          </p:cNvPr>
          <p:cNvSpPr txBox="1">
            <a:spLocks/>
          </p:cNvSpPr>
          <p:nvPr/>
        </p:nvSpPr>
        <p:spPr>
          <a:xfrm>
            <a:off x="4788024" y="954564"/>
            <a:ext cx="4384576"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solidFill>
                  <a:schemeClr val="tx2">
                    <a:lumMod val="60000"/>
                    <a:lumOff val="40000"/>
                  </a:schemeClr>
                </a:solidFill>
              </a:rPr>
              <a:t># Singly Linked List with creation and print methods</a:t>
            </a:r>
          </a:p>
          <a:p>
            <a:pPr eaLnBrk="1" hangingPunct="1">
              <a:buFont typeface="Arial" panose="020B0604020202020204" pitchFamily="34" charset="0"/>
              <a:buNone/>
            </a:pPr>
            <a:r>
              <a:rPr lang="en-US" altLang="en-US" sz="2000" dirty="0"/>
              <a:t>LL = </a:t>
            </a:r>
            <a:r>
              <a:rPr lang="en-US" altLang="en-US" sz="2000" dirty="0" err="1"/>
              <a:t>DoublyLinkedList</a:t>
            </a:r>
            <a:r>
              <a:rPr lang="en-US" altLang="en-US" sz="2000" dirty="0"/>
              <a:t>()</a:t>
            </a:r>
          </a:p>
          <a:p>
            <a:pPr eaLnBrk="1" hangingPunct="1">
              <a:buFont typeface="Arial" panose="020B0604020202020204" pitchFamily="34" charset="0"/>
              <a:buNone/>
            </a:pPr>
            <a:r>
              <a:rPr lang="en-US" altLang="en-US" sz="2000" dirty="0" err="1"/>
              <a:t>LL.insert_beg</a:t>
            </a:r>
            <a:r>
              <a:rPr lang="en-US" altLang="en-US" sz="2000" dirty="0"/>
              <a:t>(6)</a:t>
            </a:r>
          </a:p>
          <a:p>
            <a:pPr eaLnBrk="1" hangingPunct="1">
              <a:buFont typeface="Arial" panose="020B0604020202020204" pitchFamily="34" charset="0"/>
              <a:buNone/>
            </a:pPr>
            <a:r>
              <a:rPr lang="en-US" altLang="en-US" sz="2000" dirty="0" err="1"/>
              <a:t>LL.insert_beg</a:t>
            </a:r>
            <a:r>
              <a:rPr lang="en-US" altLang="en-US" sz="2000" dirty="0"/>
              <a:t>(5)</a:t>
            </a:r>
          </a:p>
          <a:p>
            <a:pPr eaLnBrk="1" hangingPunct="1">
              <a:buFont typeface="Arial" panose="020B0604020202020204" pitchFamily="34" charset="0"/>
              <a:buNone/>
            </a:pPr>
            <a:r>
              <a:rPr lang="en-US" altLang="en-US" sz="2000" dirty="0" err="1"/>
              <a:t>LL.insert_beg</a:t>
            </a:r>
            <a:r>
              <a:rPr lang="en-US" altLang="en-US" sz="2000" dirty="0"/>
              <a:t>(4)</a:t>
            </a:r>
          </a:p>
          <a:p>
            <a:pPr eaLnBrk="1" hangingPunct="1">
              <a:buFont typeface="Arial" panose="020B0604020202020204" pitchFamily="34" charset="0"/>
              <a:buNone/>
            </a:pPr>
            <a:r>
              <a:rPr lang="en-US" altLang="en-US" sz="2000" dirty="0" err="1"/>
              <a:t>LL.insert_beg</a:t>
            </a:r>
            <a:r>
              <a:rPr lang="en-US" altLang="en-US" sz="2000" dirty="0"/>
              <a:t>(3)</a:t>
            </a:r>
          </a:p>
          <a:p>
            <a:pPr eaLnBrk="1" hangingPunct="1">
              <a:buFont typeface="Arial" panose="020B0604020202020204" pitchFamily="34" charset="0"/>
              <a:buNone/>
            </a:pPr>
            <a:r>
              <a:rPr lang="en-US" altLang="en-US" sz="2000" dirty="0" err="1"/>
              <a:t>LL.printLL</a:t>
            </a:r>
            <a:r>
              <a:rPr lang="en-US" altLang="en-US" sz="2000" dirty="0"/>
              <a:t>()</a:t>
            </a:r>
          </a:p>
        </p:txBody>
      </p:sp>
    </p:spTree>
    <p:extLst>
      <p:ext uri="{BB962C8B-B14F-4D97-AF65-F5344CB8AC3E}">
        <p14:creationId xmlns="" xmlns:p14="http://schemas.microsoft.com/office/powerpoint/2010/main" val="21687286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533400" y="1143000"/>
            <a:ext cx="8229600" cy="4800600"/>
          </a:xfrm>
        </p:spPr>
        <p:txBody>
          <a:bodyPr vert="horz" wrap="square" lIns="91440" tIns="45720" rIns="91440" bIns="45720" anchor="t" anchorCtr="0"/>
          <a:lstStyle/>
          <a:p>
            <a:pPr algn="just" eaLnBrk="1" hangingPunct="1"/>
            <a:r>
              <a:rPr lang="en-US" altLang="en-US" sz="2200" dirty="0"/>
              <a:t>Insertion at the end of Doubly Linked List</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2F078D14-F699-4C5D-8C2D-B93427709306}"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584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68</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Insertion </a:t>
            </a:r>
            <a:r>
              <a:rPr lang="en-US" sz="3200" b="1" dirty="0"/>
              <a:t>at the end of Doubly </a:t>
            </a:r>
            <a:r>
              <a:rPr kumimoji="0" lang="en-US" sz="3200" b="1" i="0" u="none" strike="noStrike" kern="1200" cap="none" spc="0" normalizeH="0" baseline="0" noProof="0" dirty="0">
                <a:ln>
                  <a:noFill/>
                </a:ln>
                <a:solidFill>
                  <a:schemeClr val="dk1"/>
                </a:solidFill>
                <a:effectLst/>
                <a:uLnTx/>
                <a:uFillTx/>
                <a:latin typeface="+mn-lt"/>
                <a:ea typeface="+mn-ea"/>
                <a:cs typeface="+mn-cs"/>
              </a:rPr>
              <a:t>Linked List</a:t>
            </a:r>
          </a:p>
        </p:txBody>
      </p:sp>
      <p:pic>
        <p:nvPicPr>
          <p:cNvPr id="2" name="Picture 1">
            <a:extLst>
              <a:ext uri="{FF2B5EF4-FFF2-40B4-BE49-F238E27FC236}">
                <a16:creationId xmlns="" xmlns:a16="http://schemas.microsoft.com/office/drawing/2014/main" id="{7C4F04F2-E38C-3862-9194-57FC448D771D}"/>
              </a:ext>
            </a:extLst>
          </p:cNvPr>
          <p:cNvPicPr>
            <a:picLocks noChangeAspect="1"/>
          </p:cNvPicPr>
          <p:nvPr/>
        </p:nvPicPr>
        <p:blipFill>
          <a:blip r:embed="rId2"/>
          <a:stretch>
            <a:fillRect/>
          </a:stretch>
        </p:blipFill>
        <p:spPr>
          <a:xfrm>
            <a:off x="348848" y="1868526"/>
            <a:ext cx="8687648" cy="3720714"/>
          </a:xfrm>
          <a:prstGeom prst="rect">
            <a:avLst/>
          </a:prstGeom>
        </p:spPr>
      </p:pic>
    </p:spTree>
    <p:extLst>
      <p:ext uri="{BB962C8B-B14F-4D97-AF65-F5344CB8AC3E}">
        <p14:creationId xmlns="" xmlns:p14="http://schemas.microsoft.com/office/powerpoint/2010/main" val="11488734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B63A98FC-A330-467B-A816-903035AD125A}"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824064" cy="313009"/>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69</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371600" y="-39687"/>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lang="en-IN" sz="3200" b="1" spc="-30" dirty="0"/>
              <a:t>Insertion at end in</a:t>
            </a:r>
            <a:r>
              <a:rPr kumimoji="0" lang="en-IN" sz="3200" b="1" i="0" u="none" strike="noStrike" kern="1200" cap="none" spc="-30" normalizeH="0" baseline="0" noProof="0" dirty="0">
                <a:ln>
                  <a:noFill/>
                </a:ln>
                <a:solidFill>
                  <a:schemeClr val="dk1"/>
                </a:solidFill>
                <a:effectLst/>
                <a:uLnTx/>
                <a:uFillTx/>
                <a:latin typeface="+mn-lt"/>
                <a:ea typeface="+mn-ea"/>
                <a:cs typeface="+mn-cs"/>
              </a:rPr>
              <a:t> </a:t>
            </a:r>
            <a:r>
              <a:rPr lang="en-IN" sz="3200" b="1" spc="-11" dirty="0"/>
              <a:t>Doubly</a:t>
            </a:r>
            <a:r>
              <a:rPr kumimoji="0" lang="en-IN" sz="3200" b="1" i="0" u="none" strike="noStrike" kern="1200" cap="none" spc="-11" normalizeH="0" baseline="0" noProof="0" dirty="0">
                <a:ln>
                  <a:noFill/>
                </a:ln>
                <a:solidFill>
                  <a:schemeClr val="dk1"/>
                </a:solidFill>
                <a:effectLst/>
                <a:uLnTx/>
                <a:uFillTx/>
                <a:latin typeface="+mn-lt"/>
                <a:ea typeface="+mn-ea"/>
                <a:cs typeface="+mn-cs"/>
              </a:rPr>
              <a:t> </a:t>
            </a:r>
            <a:r>
              <a:rPr lang="en-IN" sz="3200" b="1" spc="-11" dirty="0"/>
              <a:t>linked list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251520" y="856853"/>
            <a:ext cx="4142039" cy="5429250"/>
          </a:xfrm>
        </p:spPr>
        <p:txBody>
          <a:bodyPr vert="horz" wrap="square" lIns="91440" tIns="45720" rIns="91440" bIns="45720" anchor="t" anchorCtr="0"/>
          <a:lstStyle/>
          <a:p>
            <a:pPr eaLnBrk="1" hangingPunct="1">
              <a:buNone/>
            </a:pPr>
            <a:r>
              <a:rPr lang="en-US" altLang="en-US" sz="2000" dirty="0">
                <a:solidFill>
                  <a:schemeClr val="tx2">
                    <a:lumMod val="60000"/>
                    <a:lumOff val="40000"/>
                  </a:schemeClr>
                </a:solidFill>
              </a:rPr>
              <a:t># A single node of a doubly linked list</a:t>
            </a:r>
          </a:p>
          <a:p>
            <a:pPr eaLnBrk="1" hangingPunct="1">
              <a:buNone/>
            </a:pPr>
            <a:r>
              <a:rPr lang="en-US" altLang="en-US" sz="2000" dirty="0"/>
              <a:t>class Node:</a:t>
            </a:r>
          </a:p>
          <a:p>
            <a:pPr eaLnBrk="1" hangingPunct="1">
              <a:buNone/>
            </a:pPr>
            <a:r>
              <a:rPr lang="en-US" altLang="en-US" sz="2000" dirty="0"/>
              <a:t>    def __</a:t>
            </a:r>
            <a:r>
              <a:rPr lang="en-US" altLang="en-US" sz="2000" dirty="0" err="1"/>
              <a:t>init</a:t>
            </a:r>
            <a:r>
              <a:rPr lang="en-US" altLang="en-US" sz="2000" dirty="0"/>
              <a:t>__(self, data):</a:t>
            </a:r>
          </a:p>
          <a:p>
            <a:pPr eaLnBrk="1" hangingPunct="1">
              <a:buNone/>
            </a:pPr>
            <a:r>
              <a:rPr lang="en-US" altLang="en-US" sz="2000" dirty="0"/>
              <a:t>        </a:t>
            </a:r>
            <a:r>
              <a:rPr lang="en-US" altLang="en-US" sz="2000" dirty="0" err="1"/>
              <a:t>self.prev</a:t>
            </a:r>
            <a:r>
              <a:rPr lang="en-US" altLang="en-US" sz="2000" dirty="0"/>
              <a:t> = None</a:t>
            </a:r>
          </a:p>
          <a:p>
            <a:pPr eaLnBrk="1" hangingPunct="1">
              <a:buNone/>
            </a:pPr>
            <a:r>
              <a:rPr lang="en-US" altLang="en-US" sz="2000" dirty="0"/>
              <a:t>        </a:t>
            </a:r>
            <a:r>
              <a:rPr lang="en-US" altLang="en-US" sz="2000" dirty="0" err="1"/>
              <a:t>self.data</a:t>
            </a:r>
            <a:r>
              <a:rPr lang="en-US" altLang="en-US" sz="2000" dirty="0"/>
              <a:t> = data</a:t>
            </a:r>
          </a:p>
          <a:p>
            <a:pPr eaLnBrk="1" hangingPunct="1">
              <a:buNone/>
            </a:pPr>
            <a:r>
              <a:rPr lang="en-US" altLang="en-US" sz="2000" dirty="0"/>
              <a:t>        </a:t>
            </a:r>
            <a:r>
              <a:rPr lang="en-US" altLang="en-US" sz="2000" dirty="0" err="1"/>
              <a:t>self.next</a:t>
            </a:r>
            <a:r>
              <a:rPr lang="en-US" altLang="en-US" sz="2000" dirty="0"/>
              <a:t> = None</a:t>
            </a:r>
          </a:p>
          <a:p>
            <a:pPr eaLnBrk="1" hangingPunct="1">
              <a:buNone/>
            </a:pPr>
            <a:endParaRPr lang="en-US" altLang="en-US" sz="2000" dirty="0"/>
          </a:p>
          <a:p>
            <a:pPr eaLnBrk="1" hangingPunct="1">
              <a:buNone/>
            </a:pPr>
            <a:r>
              <a:rPr lang="en-US" altLang="en-US" sz="2000" dirty="0">
                <a:solidFill>
                  <a:schemeClr val="tx2">
                    <a:lumMod val="60000"/>
                    <a:lumOff val="40000"/>
                  </a:schemeClr>
                </a:solidFill>
              </a:rPr>
              <a:t># A Linked List class with a single head node</a:t>
            </a:r>
          </a:p>
          <a:p>
            <a:pPr eaLnBrk="1" hangingPunct="1">
              <a:buNone/>
            </a:pPr>
            <a:r>
              <a:rPr lang="en-US" altLang="en-US" sz="2000" dirty="0"/>
              <a:t>class </a:t>
            </a:r>
            <a:r>
              <a:rPr lang="en-US" altLang="en-US" sz="2000" dirty="0" err="1"/>
              <a:t>DoublyLinkedList</a:t>
            </a:r>
            <a:r>
              <a:rPr lang="en-US" altLang="en-US" sz="2000" dirty="0"/>
              <a:t>:</a:t>
            </a:r>
          </a:p>
          <a:p>
            <a:pPr eaLnBrk="1" hangingPunct="1">
              <a:buNone/>
            </a:pPr>
            <a:r>
              <a:rPr lang="en-US" altLang="en-US" sz="2000" dirty="0"/>
              <a:t>    def __</a:t>
            </a:r>
            <a:r>
              <a:rPr lang="en-US" altLang="en-US" sz="2000" dirty="0" err="1"/>
              <a:t>init</a:t>
            </a:r>
            <a:r>
              <a:rPr lang="en-US" altLang="en-US" sz="2000" dirty="0"/>
              <a:t>__(self):</a:t>
            </a:r>
          </a:p>
          <a:p>
            <a:pPr eaLnBrk="1" hangingPunct="1">
              <a:buNone/>
            </a:pPr>
            <a:r>
              <a:rPr lang="en-US" altLang="en-US" sz="2000" dirty="0"/>
              <a:t>        </a:t>
            </a:r>
            <a:r>
              <a:rPr lang="en-US" altLang="en-US" sz="2000" dirty="0" err="1"/>
              <a:t>self.head</a:t>
            </a:r>
            <a:r>
              <a:rPr lang="en-US" altLang="en-US" sz="2000" dirty="0"/>
              <a:t> = None</a:t>
            </a:r>
          </a:p>
        </p:txBody>
      </p:sp>
      <p:sp>
        <p:nvSpPr>
          <p:cNvPr id="3" name="Content Placeholder 2">
            <a:extLst>
              <a:ext uri="{FF2B5EF4-FFF2-40B4-BE49-F238E27FC236}">
                <a16:creationId xmlns="" xmlns:a16="http://schemas.microsoft.com/office/drawing/2014/main" id="{11E6907B-20F1-5B81-A8D6-6F41B8F117E0}"/>
              </a:ext>
            </a:extLst>
          </p:cNvPr>
          <p:cNvSpPr txBox="1">
            <a:spLocks/>
          </p:cNvSpPr>
          <p:nvPr/>
        </p:nvSpPr>
        <p:spPr>
          <a:xfrm>
            <a:off x="4894457" y="856853"/>
            <a:ext cx="4142039"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solidFill>
                  <a:schemeClr val="tx2">
                    <a:lumMod val="60000"/>
                    <a:lumOff val="40000"/>
                  </a:schemeClr>
                </a:solidFill>
              </a:rPr>
              <a:t># Insertion method for the doubly linked list at end</a:t>
            </a:r>
          </a:p>
          <a:p>
            <a:pPr eaLnBrk="1" hangingPunct="1">
              <a:buNone/>
            </a:pPr>
            <a:r>
              <a:rPr lang="en-US" altLang="en-US" sz="2000" dirty="0">
                <a:solidFill>
                  <a:schemeClr val="tx2">
                    <a:lumMod val="60000"/>
                    <a:lumOff val="40000"/>
                  </a:schemeClr>
                </a:solidFill>
              </a:rPr>
              <a:t>    </a:t>
            </a:r>
            <a:r>
              <a:rPr lang="en-US" altLang="en-US" sz="2000" dirty="0"/>
              <a:t>def </a:t>
            </a:r>
            <a:r>
              <a:rPr lang="en-US" altLang="en-US" sz="2000" dirty="0" err="1"/>
              <a:t>insert_end</a:t>
            </a:r>
            <a:r>
              <a:rPr lang="en-US" altLang="en-US" sz="2000" dirty="0"/>
              <a:t>(self, data):</a:t>
            </a:r>
          </a:p>
          <a:p>
            <a:pPr eaLnBrk="1" hangingPunct="1">
              <a:buNone/>
            </a:pPr>
            <a:r>
              <a:rPr lang="en-US" altLang="en-US" sz="2000" dirty="0"/>
              <a:t>        </a:t>
            </a:r>
            <a:r>
              <a:rPr lang="en-US" altLang="en-US" sz="2000" dirty="0" err="1"/>
              <a:t>newNode</a:t>
            </a:r>
            <a:r>
              <a:rPr lang="en-US" altLang="en-US" sz="2000" dirty="0"/>
              <a:t> = Node(data)</a:t>
            </a:r>
          </a:p>
          <a:p>
            <a:pPr eaLnBrk="1" hangingPunct="1">
              <a:buNone/>
            </a:pPr>
            <a:r>
              <a:rPr lang="en-US" altLang="en-US" sz="2000" dirty="0"/>
              <a:t>        if(</a:t>
            </a:r>
            <a:r>
              <a:rPr lang="en-US" altLang="en-US" sz="2000" dirty="0" err="1"/>
              <a:t>self.head</a:t>
            </a:r>
            <a:r>
              <a:rPr lang="en-US" altLang="en-US" sz="2000" dirty="0"/>
              <a:t>==None):</a:t>
            </a:r>
          </a:p>
          <a:p>
            <a:pPr eaLnBrk="1" hangingPunct="1">
              <a:buNone/>
            </a:pPr>
            <a:r>
              <a:rPr lang="en-US" altLang="en-US" sz="2000" dirty="0"/>
              <a:t>            </a:t>
            </a:r>
            <a:r>
              <a:rPr lang="en-US" altLang="en-US" sz="2000" dirty="0" err="1"/>
              <a:t>self.head</a:t>
            </a:r>
            <a:r>
              <a:rPr lang="en-US" altLang="en-US" sz="2000" dirty="0"/>
              <a:t> = </a:t>
            </a:r>
            <a:r>
              <a:rPr lang="en-US" altLang="en-US" sz="2000" dirty="0" err="1"/>
              <a:t>newNode</a:t>
            </a:r>
            <a:endParaRPr lang="en-US" altLang="en-US" sz="2000" dirty="0"/>
          </a:p>
          <a:p>
            <a:pPr eaLnBrk="1" hangingPunct="1">
              <a:buNone/>
            </a:pPr>
            <a:r>
              <a:rPr lang="en-US" altLang="en-US" sz="2000" dirty="0"/>
              <a:t>          </a:t>
            </a:r>
          </a:p>
          <a:p>
            <a:pPr eaLnBrk="1" hangingPunct="1">
              <a:buNone/>
            </a:pPr>
            <a:r>
              <a:rPr lang="en-US" altLang="en-US" sz="2000" dirty="0"/>
              <a:t>        else:</a:t>
            </a:r>
          </a:p>
          <a:p>
            <a:pPr eaLnBrk="1" hangingPunct="1">
              <a:buNone/>
            </a:pPr>
            <a:r>
              <a:rPr lang="en-US" altLang="en-US" sz="2000" dirty="0"/>
              <a:t>            temp=</a:t>
            </a:r>
            <a:r>
              <a:rPr lang="en-US" altLang="en-US" sz="2000" dirty="0" err="1"/>
              <a:t>self.head</a:t>
            </a:r>
            <a:endParaRPr lang="en-US" altLang="en-US" sz="2000" dirty="0"/>
          </a:p>
          <a:p>
            <a:pPr eaLnBrk="1" hangingPunct="1">
              <a:buNone/>
            </a:pPr>
            <a:r>
              <a:rPr lang="en-US" altLang="en-US" sz="2000" dirty="0"/>
              <a:t>            while(</a:t>
            </a:r>
            <a:r>
              <a:rPr lang="en-US" altLang="en-US" sz="2000" dirty="0" err="1"/>
              <a:t>temp.next</a:t>
            </a:r>
            <a:r>
              <a:rPr lang="en-US" altLang="en-US" sz="2000" dirty="0"/>
              <a:t>!=None):</a:t>
            </a:r>
          </a:p>
          <a:p>
            <a:pPr eaLnBrk="1" hangingPunct="1">
              <a:buNone/>
            </a:pPr>
            <a:r>
              <a:rPr lang="en-US" altLang="en-US" sz="2000" dirty="0"/>
              <a:t>                temp=</a:t>
            </a:r>
            <a:r>
              <a:rPr lang="en-US" altLang="en-US" sz="2000" dirty="0" err="1"/>
              <a:t>temp.next</a:t>
            </a:r>
            <a:endParaRPr lang="en-US" altLang="en-US" sz="2000" dirty="0"/>
          </a:p>
          <a:p>
            <a:pPr eaLnBrk="1" hangingPunct="1">
              <a:buNone/>
            </a:pPr>
            <a:endParaRPr lang="en-US" altLang="en-US" sz="2000" dirty="0"/>
          </a:p>
          <a:p>
            <a:pPr eaLnBrk="1" hangingPunct="1">
              <a:buNone/>
            </a:pPr>
            <a:r>
              <a:rPr lang="en-US" altLang="en-US" sz="2000" dirty="0"/>
              <a:t>            </a:t>
            </a:r>
            <a:r>
              <a:rPr lang="en-US" altLang="en-US" sz="2000" dirty="0" err="1"/>
              <a:t>temp.next</a:t>
            </a:r>
            <a:r>
              <a:rPr lang="en-US" altLang="en-US" sz="2000" dirty="0"/>
              <a:t>=</a:t>
            </a:r>
            <a:r>
              <a:rPr lang="en-US" altLang="en-US" sz="2000" dirty="0" err="1"/>
              <a:t>newNode</a:t>
            </a:r>
            <a:endParaRPr lang="en-US" altLang="en-US" sz="2000" dirty="0"/>
          </a:p>
          <a:p>
            <a:pPr eaLnBrk="1" hangingPunct="1">
              <a:buNone/>
            </a:pPr>
            <a:r>
              <a:rPr lang="en-US" altLang="en-US" sz="2000" dirty="0"/>
              <a:t>            </a:t>
            </a:r>
            <a:r>
              <a:rPr lang="en-US" altLang="en-US" sz="2000" dirty="0" err="1"/>
              <a:t>newNode.prev</a:t>
            </a:r>
            <a:r>
              <a:rPr lang="en-US" altLang="en-US" sz="2000" dirty="0"/>
              <a:t>=temp</a:t>
            </a:r>
          </a:p>
          <a:p>
            <a:pPr eaLnBrk="1" hangingPunct="1">
              <a:buNone/>
            </a:pPr>
            <a:endParaRPr lang="en-US" altLang="en-US" sz="2000" dirty="0"/>
          </a:p>
        </p:txBody>
      </p:sp>
    </p:spTree>
    <p:extLst>
      <p:ext uri="{BB962C8B-B14F-4D97-AF65-F5344CB8AC3E}">
        <p14:creationId xmlns="" xmlns:p14="http://schemas.microsoft.com/office/powerpoint/2010/main" val="2922654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533400" y="925513"/>
            <a:ext cx="8229600" cy="5299075"/>
          </a:xfrm>
        </p:spPr>
        <p:txBody>
          <a:bodyPr vert="horz" wrap="square" lIns="91440" tIns="45720" rIns="91440" bIns="45720" anchor="t" anchorCtr="0"/>
          <a:lstStyle/>
          <a:p>
            <a:pPr algn="just" eaLnBrk="1" hangingPunct="1"/>
            <a:r>
              <a:rPr lang="en-US" altLang="en-US" sz="2200" dirty="0"/>
              <a:t>Introduction to basic data structures.</a:t>
            </a:r>
          </a:p>
          <a:p>
            <a:pPr algn="just" eaLnBrk="1" hangingPunct="1"/>
            <a:endParaRPr lang="en-US" altLang="en-US" sz="2200" dirty="0"/>
          </a:p>
          <a:p>
            <a:pPr algn="just" eaLnBrk="1" hangingPunct="1"/>
            <a:r>
              <a:rPr lang="en-US" altLang="en-US" sz="2200" dirty="0"/>
              <a:t>To know about the basic properties of different data structures.</a:t>
            </a:r>
          </a:p>
          <a:p>
            <a:pPr algn="just" eaLnBrk="1" hangingPunct="1"/>
            <a:endParaRPr lang="en-US" altLang="en-US" sz="2200" dirty="0"/>
          </a:p>
          <a:p>
            <a:pPr algn="just" eaLnBrk="1" hangingPunct="1"/>
            <a:r>
              <a:rPr lang="en-US" altLang="en-US" sz="2200" dirty="0"/>
              <a:t> Classification and operations on data structure</a:t>
            </a:r>
          </a:p>
          <a:p>
            <a:pPr algn="just" eaLnBrk="1" hangingPunct="1"/>
            <a:endParaRPr lang="en-US" altLang="en-US" sz="2200" dirty="0"/>
          </a:p>
          <a:p>
            <a:pPr algn="just" eaLnBrk="1" hangingPunct="1"/>
            <a:r>
              <a:rPr lang="en-US" altLang="en-US" sz="2200" dirty="0"/>
              <a:t>Understand algorithms and their efficiency</a:t>
            </a:r>
          </a:p>
          <a:p>
            <a:pPr algn="just" eaLnBrk="1" hangingPunct="1"/>
            <a:endParaRPr lang="en-US" altLang="en-US" sz="2200" dirty="0"/>
          </a:p>
          <a:p>
            <a:pPr algn="just" eaLnBrk="1" hangingPunct="1"/>
            <a:r>
              <a:rPr lang="en-US" altLang="en-US" sz="2200" dirty="0"/>
              <a:t>Study logical and mathematical description of array and link list.</a:t>
            </a:r>
          </a:p>
          <a:p>
            <a:pPr algn="just" eaLnBrk="1" hangingPunct="1"/>
            <a:endParaRPr lang="en-US" altLang="en-US" sz="2200" dirty="0"/>
          </a:p>
          <a:p>
            <a:pPr algn="just" eaLnBrk="1" hangingPunct="1"/>
            <a:r>
              <a:rPr lang="en-US" altLang="en-US" sz="2200" dirty="0"/>
              <a:t>Implementation of array and link list on computer.</a:t>
            </a:r>
          </a:p>
          <a:p>
            <a:pPr algn="just" eaLnBrk="1" hangingPunct="1"/>
            <a:endParaRPr lang="en-US" altLang="en-US" sz="2200" dirty="0"/>
          </a:p>
          <a:p>
            <a:pPr algn="just" eaLnBrk="1" hangingPunct="1"/>
            <a:r>
              <a:rPr lang="en-US" altLang="en-US" sz="2200" dirty="0"/>
              <a:t>Differentiate the usage of array and link list in different scenarios. </a:t>
            </a:r>
          </a:p>
          <a:p>
            <a:pPr algn="just" eaLnBrk="1" hangingPunct="1"/>
            <a:endParaRPr lang="en-US" altLang="en-US" sz="2200" dirty="0"/>
          </a:p>
          <a:p>
            <a:pPr algn="just" eaLnBrk="1" hangingPunct="1"/>
            <a:endParaRPr lang="en-US" altLang="en-US" sz="2200" dirty="0"/>
          </a:p>
          <a:p>
            <a:pPr algn="just" eaLnBrk="1" hangingPunct="1"/>
            <a:endParaRPr lang="en-US" altLang="en-US" sz="2200" dirty="0"/>
          </a:p>
          <a:p>
            <a:pPr algn="just" eaLnBrk="1" hangingPunct="1"/>
            <a:endParaRPr lang="en-US" altLang="en-US" sz="2200" dirty="0"/>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6BE223E1-362D-4001-AB4D-090472C430E2}"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819400" y="6248400"/>
            <a:ext cx="47244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4341"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7</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Course Objective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0D853BB2-F787-43A0-9A84-92177950F81A}"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680048"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70</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371600" y="-39688"/>
            <a:ext cx="7772400" cy="827087"/>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lang="en-IN" sz="3200" b="1" spc="-30" dirty="0"/>
              <a:t>Insertion at end in</a:t>
            </a:r>
            <a:r>
              <a:rPr kumimoji="0" lang="en-IN" sz="3200" b="1" i="0" u="none" strike="noStrike" kern="1200" cap="none" spc="-30" normalizeH="0" baseline="0" noProof="0" dirty="0">
                <a:ln>
                  <a:noFill/>
                </a:ln>
                <a:solidFill>
                  <a:schemeClr val="dk1"/>
                </a:solidFill>
                <a:effectLst/>
                <a:uLnTx/>
                <a:uFillTx/>
                <a:latin typeface="+mn-lt"/>
                <a:ea typeface="+mn-ea"/>
                <a:cs typeface="+mn-cs"/>
              </a:rPr>
              <a:t> </a:t>
            </a:r>
            <a:r>
              <a:rPr lang="en-IN" sz="3200" b="1" spc="-11" dirty="0"/>
              <a:t>Doubly</a:t>
            </a:r>
            <a:r>
              <a:rPr kumimoji="0" lang="en-IN" sz="3200" b="1" i="0" u="none" strike="noStrike" kern="1200" cap="none" spc="-11" normalizeH="0" baseline="0" noProof="0" dirty="0">
                <a:ln>
                  <a:noFill/>
                </a:ln>
                <a:solidFill>
                  <a:schemeClr val="dk1"/>
                </a:solidFill>
                <a:effectLst/>
                <a:uLnTx/>
                <a:uFillTx/>
                <a:latin typeface="+mn-lt"/>
                <a:ea typeface="+mn-ea"/>
                <a:cs typeface="+mn-cs"/>
              </a:rPr>
              <a:t> </a:t>
            </a:r>
            <a:r>
              <a:rPr lang="en-IN" sz="3200" b="1" spc="-11" dirty="0"/>
              <a:t>linked list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lang="en-IN" sz="3200" b="1" spc="-11" dirty="0"/>
              <a:t>(c</a:t>
            </a:r>
            <a:r>
              <a:rPr kumimoji="0" lang="en-IN" sz="3200" b="1" i="0" u="none" strike="noStrike" kern="1200" cap="none" spc="-11" normalizeH="0" baseline="0" noProof="0" dirty="0" err="1">
                <a:ln>
                  <a:noFill/>
                </a:ln>
                <a:solidFill>
                  <a:schemeClr val="dk1"/>
                </a:solidFill>
                <a:effectLst/>
                <a:uLnTx/>
                <a:uFillTx/>
                <a:latin typeface="+mn-lt"/>
                <a:ea typeface="+mn-ea"/>
                <a:cs typeface="+mn-cs"/>
              </a:rPr>
              <a:t>ontd</a:t>
            </a:r>
            <a:r>
              <a:rPr kumimoji="0" lang="en-IN" sz="3200" b="1" i="0" u="none" strike="noStrike" kern="1200" cap="none" spc="-11" normalizeH="0" baseline="0" noProof="0" dirty="0">
                <a:ln>
                  <a:noFill/>
                </a:ln>
                <a:solidFill>
                  <a:schemeClr val="dk1"/>
                </a:solidFill>
                <a:effectLst/>
                <a:uLnTx/>
                <a:uFillTx/>
                <a:latin typeface="+mn-lt"/>
                <a:ea typeface="+mn-ea"/>
                <a:cs typeface="+mn-cs"/>
              </a:rPr>
              <a: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0" y="927100"/>
            <a:ext cx="4690864" cy="5429250"/>
          </a:xfrm>
        </p:spPr>
        <p:txBody>
          <a:bodyPr vert="horz" wrap="square" lIns="91440" tIns="45720" rIns="91440" bIns="45720" anchor="t" anchorCtr="0"/>
          <a:lstStyle/>
          <a:p>
            <a:pPr eaLnBrk="1" hangingPunct="1">
              <a:buNone/>
            </a:pPr>
            <a:r>
              <a:rPr lang="en-US" altLang="en-US" sz="2000" dirty="0">
                <a:solidFill>
                  <a:schemeClr val="tx2">
                    <a:lumMod val="60000"/>
                    <a:lumOff val="40000"/>
                  </a:schemeClr>
                </a:solidFill>
              </a:rPr>
              <a:t># print method for the linked list</a:t>
            </a:r>
          </a:p>
          <a:p>
            <a:pPr eaLnBrk="1" hangingPunct="1">
              <a:buNone/>
            </a:pPr>
            <a:r>
              <a:rPr lang="en-US" altLang="en-US" sz="2000" dirty="0">
                <a:solidFill>
                  <a:schemeClr val="tx2">
                    <a:lumMod val="60000"/>
                    <a:lumOff val="40000"/>
                  </a:schemeClr>
                </a:solidFill>
              </a:rPr>
              <a:t>    </a:t>
            </a:r>
            <a:r>
              <a:rPr lang="en-US" altLang="en-US" sz="2000" dirty="0"/>
              <a:t>def </a:t>
            </a:r>
            <a:r>
              <a:rPr lang="en-US" altLang="en-US" sz="2000" dirty="0" err="1"/>
              <a:t>printLL</a:t>
            </a:r>
            <a:r>
              <a:rPr lang="en-US" altLang="en-US" sz="2000" dirty="0"/>
              <a:t>(self):</a:t>
            </a:r>
          </a:p>
          <a:p>
            <a:pPr eaLnBrk="1" hangingPunct="1">
              <a:buNone/>
            </a:pPr>
            <a:r>
              <a:rPr lang="en-US" altLang="en-US" sz="2000" dirty="0"/>
              <a:t>        current = </a:t>
            </a:r>
            <a:r>
              <a:rPr lang="en-US" altLang="en-US" sz="2000" dirty="0" err="1"/>
              <a:t>self.head</a:t>
            </a:r>
            <a:endParaRPr lang="en-US" altLang="en-US" sz="2000" dirty="0"/>
          </a:p>
          <a:p>
            <a:pPr eaLnBrk="1" hangingPunct="1">
              <a:buNone/>
            </a:pPr>
            <a:r>
              <a:rPr lang="en-US" altLang="en-US" sz="2000" dirty="0"/>
              <a:t>        if(current!=None):</a:t>
            </a:r>
          </a:p>
          <a:p>
            <a:pPr eaLnBrk="1" hangingPunct="1">
              <a:buNone/>
            </a:pPr>
            <a:r>
              <a:rPr lang="en-US" altLang="en-US" sz="2000" dirty="0"/>
              <a:t>            print("The List </a:t>
            </a:r>
            <a:r>
              <a:rPr lang="en-US" altLang="en-US" sz="2000" dirty="0" err="1"/>
              <a:t>Contains:",end</a:t>
            </a:r>
            <a:r>
              <a:rPr lang="en-US" altLang="en-US" sz="2000" dirty="0"/>
              <a:t>="\n")</a:t>
            </a:r>
          </a:p>
          <a:p>
            <a:pPr eaLnBrk="1" hangingPunct="1">
              <a:buNone/>
            </a:pPr>
            <a:r>
              <a:rPr lang="en-US" altLang="en-US" sz="2000" dirty="0"/>
              <a:t>            while(current!=None):</a:t>
            </a:r>
          </a:p>
          <a:p>
            <a:pPr eaLnBrk="1" hangingPunct="1">
              <a:buNone/>
            </a:pPr>
            <a:r>
              <a:rPr lang="en-US" altLang="en-US" sz="2000" dirty="0"/>
              <a:t>                print(</a:t>
            </a:r>
            <a:r>
              <a:rPr lang="en-US" altLang="en-US" sz="2000" dirty="0" err="1"/>
              <a:t>current.data</a:t>
            </a:r>
            <a:r>
              <a:rPr lang="en-US" altLang="en-US" sz="2000" dirty="0"/>
              <a:t>)</a:t>
            </a:r>
          </a:p>
          <a:p>
            <a:pPr eaLnBrk="1" hangingPunct="1">
              <a:buNone/>
            </a:pPr>
            <a:r>
              <a:rPr lang="en-US" altLang="en-US" sz="2000" dirty="0"/>
              <a:t>                current = </a:t>
            </a:r>
            <a:r>
              <a:rPr lang="en-US" altLang="en-US" sz="2000" dirty="0" err="1"/>
              <a:t>current.next</a:t>
            </a:r>
            <a:endParaRPr lang="en-US" altLang="en-US" sz="2000" dirty="0"/>
          </a:p>
          <a:p>
            <a:pPr eaLnBrk="1" hangingPunct="1">
              <a:buNone/>
            </a:pPr>
            <a:r>
              <a:rPr lang="en-US" altLang="en-US" sz="2000" dirty="0"/>
              <a:t>        else:</a:t>
            </a:r>
          </a:p>
          <a:p>
            <a:pPr eaLnBrk="1" hangingPunct="1">
              <a:buNone/>
            </a:pPr>
            <a:r>
              <a:rPr lang="en-US" altLang="en-US" sz="2000" dirty="0"/>
              <a:t>            print("List is Empty.")</a:t>
            </a:r>
          </a:p>
        </p:txBody>
      </p:sp>
      <p:sp>
        <p:nvSpPr>
          <p:cNvPr id="3" name="Content Placeholder 2">
            <a:extLst>
              <a:ext uri="{FF2B5EF4-FFF2-40B4-BE49-F238E27FC236}">
                <a16:creationId xmlns="" xmlns:a16="http://schemas.microsoft.com/office/drawing/2014/main" id="{3BACE522-6B79-4A66-1CD1-C22A47B6953E}"/>
              </a:ext>
            </a:extLst>
          </p:cNvPr>
          <p:cNvSpPr txBox="1">
            <a:spLocks/>
          </p:cNvSpPr>
          <p:nvPr/>
        </p:nvSpPr>
        <p:spPr>
          <a:xfrm>
            <a:off x="4788024" y="954564"/>
            <a:ext cx="4384576"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solidFill>
                  <a:schemeClr val="tx2">
                    <a:lumMod val="60000"/>
                    <a:lumOff val="40000"/>
                  </a:schemeClr>
                </a:solidFill>
              </a:rPr>
              <a:t># Singly Linked List with creation and print methods</a:t>
            </a:r>
          </a:p>
          <a:p>
            <a:pPr eaLnBrk="1" hangingPunct="1">
              <a:buFont typeface="Arial" panose="020B0604020202020204" pitchFamily="34" charset="0"/>
              <a:buNone/>
            </a:pPr>
            <a:r>
              <a:rPr lang="en-US" altLang="en-US" sz="2000" dirty="0"/>
              <a:t>LL = </a:t>
            </a:r>
            <a:r>
              <a:rPr lang="en-US" altLang="en-US" sz="2000" dirty="0" err="1"/>
              <a:t>DoublyLinkedList</a:t>
            </a:r>
            <a:r>
              <a:rPr lang="en-US" altLang="en-US" sz="2000" dirty="0"/>
              <a:t>()</a:t>
            </a:r>
          </a:p>
          <a:p>
            <a:pPr eaLnBrk="1" hangingPunct="1">
              <a:buFont typeface="Arial" panose="020B0604020202020204" pitchFamily="34" charset="0"/>
              <a:buNone/>
            </a:pPr>
            <a:r>
              <a:rPr lang="en-US" altLang="en-US" sz="2000" dirty="0" err="1"/>
              <a:t>LL.insert_end</a:t>
            </a:r>
            <a:r>
              <a:rPr lang="en-US" altLang="en-US" sz="2000" dirty="0"/>
              <a:t>(3)</a:t>
            </a:r>
          </a:p>
          <a:p>
            <a:pPr eaLnBrk="1" hangingPunct="1">
              <a:buFont typeface="Arial" panose="020B0604020202020204" pitchFamily="34" charset="0"/>
              <a:buNone/>
            </a:pPr>
            <a:r>
              <a:rPr lang="en-US" altLang="en-US" sz="2000" dirty="0" err="1"/>
              <a:t>LL.insert_end</a:t>
            </a:r>
            <a:r>
              <a:rPr lang="en-US" altLang="en-US" sz="2000" dirty="0"/>
              <a:t>(4)</a:t>
            </a:r>
          </a:p>
          <a:p>
            <a:pPr eaLnBrk="1" hangingPunct="1">
              <a:buFont typeface="Arial" panose="020B0604020202020204" pitchFamily="34" charset="0"/>
              <a:buNone/>
            </a:pPr>
            <a:r>
              <a:rPr lang="en-US" altLang="en-US" sz="2000" dirty="0" err="1"/>
              <a:t>LL.insert_end</a:t>
            </a:r>
            <a:r>
              <a:rPr lang="en-US" altLang="en-US" sz="2000" dirty="0"/>
              <a:t>(5)</a:t>
            </a:r>
          </a:p>
          <a:p>
            <a:pPr eaLnBrk="1" hangingPunct="1">
              <a:buFont typeface="Arial" panose="020B0604020202020204" pitchFamily="34" charset="0"/>
              <a:buNone/>
            </a:pPr>
            <a:r>
              <a:rPr lang="en-US" altLang="en-US" sz="2000" dirty="0" err="1"/>
              <a:t>LL.insert_end</a:t>
            </a:r>
            <a:r>
              <a:rPr lang="en-US" altLang="en-US" sz="2000" dirty="0"/>
              <a:t>(6)</a:t>
            </a:r>
          </a:p>
          <a:p>
            <a:pPr eaLnBrk="1" hangingPunct="1">
              <a:buFont typeface="Arial" panose="020B0604020202020204" pitchFamily="34" charset="0"/>
              <a:buNone/>
            </a:pPr>
            <a:r>
              <a:rPr lang="en-US" altLang="en-US" sz="2000" dirty="0" err="1"/>
              <a:t>LL.printLL</a:t>
            </a:r>
            <a:r>
              <a:rPr lang="en-US" altLang="en-US" sz="2000" dirty="0"/>
              <a:t>()</a:t>
            </a:r>
          </a:p>
        </p:txBody>
      </p:sp>
    </p:spTree>
    <p:extLst>
      <p:ext uri="{BB962C8B-B14F-4D97-AF65-F5344CB8AC3E}">
        <p14:creationId xmlns="" xmlns:p14="http://schemas.microsoft.com/office/powerpoint/2010/main" val="6417892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533400" y="1143000"/>
            <a:ext cx="8229600" cy="4800600"/>
          </a:xfrm>
        </p:spPr>
        <p:txBody>
          <a:bodyPr vert="horz" wrap="square" lIns="91440" tIns="45720" rIns="91440" bIns="45720" anchor="t" anchorCtr="0"/>
          <a:lstStyle/>
          <a:p>
            <a:pPr algn="just" eaLnBrk="1" hangingPunct="1"/>
            <a:r>
              <a:rPr lang="en-US" altLang="en-US" sz="2200" dirty="0"/>
              <a:t>Insertion at given position in Doubly Linked List</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50F528A8-1E31-488C-A282-55E19CCEE87C}"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584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71</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Insertion in</a:t>
            </a:r>
            <a:r>
              <a:rPr lang="en-US" sz="3200" b="1" dirty="0"/>
              <a:t> Doubly </a:t>
            </a:r>
            <a:r>
              <a:rPr kumimoji="0" lang="en-US" sz="3200" b="1" i="0" u="none" strike="noStrike" kern="1200" cap="none" spc="0" normalizeH="0" baseline="0" noProof="0" dirty="0">
                <a:ln>
                  <a:noFill/>
                </a:ln>
                <a:solidFill>
                  <a:schemeClr val="dk1"/>
                </a:solidFill>
                <a:effectLst/>
                <a:uLnTx/>
                <a:uFillTx/>
                <a:latin typeface="+mn-lt"/>
                <a:ea typeface="+mn-ea"/>
                <a:cs typeface="+mn-cs"/>
              </a:rPr>
              <a:t>Linked List (at position)</a:t>
            </a:r>
          </a:p>
        </p:txBody>
      </p:sp>
      <p:pic>
        <p:nvPicPr>
          <p:cNvPr id="3" name="Picture 2">
            <a:extLst>
              <a:ext uri="{FF2B5EF4-FFF2-40B4-BE49-F238E27FC236}">
                <a16:creationId xmlns="" xmlns:a16="http://schemas.microsoft.com/office/drawing/2014/main" id="{A8B09BFD-6DE4-AC22-D0D5-5AC559490D16}"/>
              </a:ext>
            </a:extLst>
          </p:cNvPr>
          <p:cNvPicPr>
            <a:picLocks noChangeAspect="1"/>
          </p:cNvPicPr>
          <p:nvPr/>
        </p:nvPicPr>
        <p:blipFill>
          <a:blip r:embed="rId2"/>
          <a:stretch>
            <a:fillRect/>
          </a:stretch>
        </p:blipFill>
        <p:spPr>
          <a:xfrm>
            <a:off x="984312" y="2055168"/>
            <a:ext cx="8124192" cy="3888432"/>
          </a:xfrm>
          <a:prstGeom prst="rect">
            <a:avLst/>
          </a:prstGeom>
        </p:spPr>
      </p:pic>
    </p:spTree>
    <p:extLst>
      <p:ext uri="{BB962C8B-B14F-4D97-AF65-F5344CB8AC3E}">
        <p14:creationId xmlns="" xmlns:p14="http://schemas.microsoft.com/office/powerpoint/2010/main" val="15689911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CFC2E0DA-8B52-4BDD-873D-981608F40082}"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824064" cy="313009"/>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72</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371600" y="-39687"/>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Insertion in</a:t>
            </a:r>
            <a:r>
              <a:rPr lang="en-US" sz="3200" b="1" dirty="0"/>
              <a:t> Doubly </a:t>
            </a:r>
            <a:r>
              <a:rPr kumimoji="0" lang="en-US" sz="3200" b="1" i="0" u="none" strike="noStrike" kern="1200" cap="none" spc="0" normalizeH="0" baseline="0" noProof="0" dirty="0">
                <a:ln>
                  <a:noFill/>
                </a:ln>
                <a:solidFill>
                  <a:schemeClr val="dk1"/>
                </a:solidFill>
                <a:effectLst/>
                <a:uLnTx/>
                <a:uFillTx/>
                <a:latin typeface="+mn-lt"/>
                <a:ea typeface="+mn-ea"/>
                <a:cs typeface="+mn-cs"/>
              </a:rPr>
              <a:t>Linked List (at position)</a:t>
            </a: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251520" y="951900"/>
            <a:ext cx="4104456" cy="5429250"/>
          </a:xfrm>
        </p:spPr>
        <p:txBody>
          <a:bodyPr vert="horz" wrap="square" lIns="91440" tIns="45720" rIns="91440" bIns="45720" anchor="t" anchorCtr="0"/>
          <a:lstStyle/>
          <a:p>
            <a:pPr eaLnBrk="1" hangingPunct="1">
              <a:buNone/>
            </a:pPr>
            <a:r>
              <a:rPr lang="en-US" altLang="en-US" sz="2000" dirty="0">
                <a:solidFill>
                  <a:schemeClr val="tx2">
                    <a:lumMod val="60000"/>
                    <a:lumOff val="40000"/>
                  </a:schemeClr>
                </a:solidFill>
              </a:rPr>
              <a:t># A single node of a doubly linked list</a:t>
            </a:r>
          </a:p>
          <a:p>
            <a:pPr eaLnBrk="1" hangingPunct="1">
              <a:buNone/>
            </a:pPr>
            <a:r>
              <a:rPr lang="en-US" altLang="en-US" sz="2000" dirty="0"/>
              <a:t>class Node:</a:t>
            </a:r>
          </a:p>
          <a:p>
            <a:pPr eaLnBrk="1" hangingPunct="1">
              <a:buNone/>
            </a:pPr>
            <a:r>
              <a:rPr lang="en-US" altLang="en-US" sz="2000" dirty="0"/>
              <a:t>    def __</a:t>
            </a:r>
            <a:r>
              <a:rPr lang="en-US" altLang="en-US" sz="2000" dirty="0" err="1"/>
              <a:t>init</a:t>
            </a:r>
            <a:r>
              <a:rPr lang="en-US" altLang="en-US" sz="2000" dirty="0"/>
              <a:t>__(self, data):</a:t>
            </a:r>
          </a:p>
          <a:p>
            <a:pPr eaLnBrk="1" hangingPunct="1">
              <a:buNone/>
            </a:pPr>
            <a:r>
              <a:rPr lang="en-US" altLang="en-US" sz="2000" dirty="0"/>
              <a:t>        </a:t>
            </a:r>
            <a:r>
              <a:rPr lang="en-US" altLang="en-US" sz="2000" dirty="0" err="1"/>
              <a:t>self.prev</a:t>
            </a:r>
            <a:r>
              <a:rPr lang="en-US" altLang="en-US" sz="2000" dirty="0"/>
              <a:t> = None</a:t>
            </a:r>
          </a:p>
          <a:p>
            <a:pPr eaLnBrk="1" hangingPunct="1">
              <a:buNone/>
            </a:pPr>
            <a:r>
              <a:rPr lang="en-US" altLang="en-US" sz="2000" dirty="0"/>
              <a:t>        </a:t>
            </a:r>
            <a:r>
              <a:rPr lang="en-US" altLang="en-US" sz="2000" dirty="0" err="1"/>
              <a:t>self.data</a:t>
            </a:r>
            <a:r>
              <a:rPr lang="en-US" altLang="en-US" sz="2000" dirty="0"/>
              <a:t> = data</a:t>
            </a:r>
          </a:p>
          <a:p>
            <a:pPr eaLnBrk="1" hangingPunct="1">
              <a:buNone/>
            </a:pPr>
            <a:r>
              <a:rPr lang="en-US" altLang="en-US" sz="2000" dirty="0"/>
              <a:t>        </a:t>
            </a:r>
            <a:r>
              <a:rPr lang="en-US" altLang="en-US" sz="2000" dirty="0" err="1"/>
              <a:t>self.next</a:t>
            </a:r>
            <a:r>
              <a:rPr lang="en-US" altLang="en-US" sz="2000" dirty="0"/>
              <a:t> = None</a:t>
            </a:r>
          </a:p>
          <a:p>
            <a:pPr eaLnBrk="1" hangingPunct="1">
              <a:buNone/>
            </a:pPr>
            <a:endParaRPr lang="en-US" altLang="en-US" sz="2000" dirty="0"/>
          </a:p>
          <a:p>
            <a:pPr eaLnBrk="1" hangingPunct="1">
              <a:buNone/>
            </a:pPr>
            <a:r>
              <a:rPr lang="en-US" altLang="en-US" sz="2000" dirty="0">
                <a:solidFill>
                  <a:schemeClr val="tx2">
                    <a:lumMod val="60000"/>
                    <a:lumOff val="40000"/>
                  </a:schemeClr>
                </a:solidFill>
              </a:rPr>
              <a:t># A Linked List class with a single head node</a:t>
            </a:r>
          </a:p>
          <a:p>
            <a:pPr eaLnBrk="1" hangingPunct="1">
              <a:buNone/>
            </a:pPr>
            <a:r>
              <a:rPr lang="en-US" altLang="en-US" sz="2000" dirty="0"/>
              <a:t>class </a:t>
            </a:r>
            <a:r>
              <a:rPr lang="en-US" altLang="en-US" sz="2000" dirty="0" err="1"/>
              <a:t>DoublyLinkedList</a:t>
            </a:r>
            <a:r>
              <a:rPr lang="en-US" altLang="en-US" sz="2000" dirty="0"/>
              <a:t>:</a:t>
            </a:r>
          </a:p>
          <a:p>
            <a:pPr eaLnBrk="1" hangingPunct="1">
              <a:buNone/>
            </a:pPr>
            <a:r>
              <a:rPr lang="en-US" altLang="en-US" sz="2000" dirty="0"/>
              <a:t>    def __</a:t>
            </a:r>
            <a:r>
              <a:rPr lang="en-US" altLang="en-US" sz="2000" dirty="0" err="1"/>
              <a:t>init</a:t>
            </a:r>
            <a:r>
              <a:rPr lang="en-US" altLang="en-US" sz="2000" dirty="0"/>
              <a:t>__(self):</a:t>
            </a:r>
          </a:p>
          <a:p>
            <a:pPr eaLnBrk="1" hangingPunct="1">
              <a:buNone/>
            </a:pPr>
            <a:r>
              <a:rPr lang="en-US" altLang="en-US" sz="2000" dirty="0"/>
              <a:t>        </a:t>
            </a:r>
            <a:r>
              <a:rPr lang="en-US" altLang="en-US" sz="2000" dirty="0" err="1"/>
              <a:t>self.head</a:t>
            </a:r>
            <a:r>
              <a:rPr lang="en-US" altLang="en-US" sz="2000" dirty="0"/>
              <a:t> = None</a:t>
            </a:r>
          </a:p>
        </p:txBody>
      </p:sp>
      <p:sp>
        <p:nvSpPr>
          <p:cNvPr id="6" name="Content Placeholder 2">
            <a:extLst>
              <a:ext uri="{FF2B5EF4-FFF2-40B4-BE49-F238E27FC236}">
                <a16:creationId xmlns="" xmlns:a16="http://schemas.microsoft.com/office/drawing/2014/main" id="{AB50E041-D9EB-BEF7-33C5-1AE67B2BBCB5}"/>
              </a:ext>
            </a:extLst>
          </p:cNvPr>
          <p:cNvSpPr txBox="1">
            <a:spLocks/>
          </p:cNvSpPr>
          <p:nvPr/>
        </p:nvSpPr>
        <p:spPr>
          <a:xfrm>
            <a:off x="4894457" y="856853"/>
            <a:ext cx="4142039"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solidFill>
                  <a:schemeClr val="tx2">
                    <a:lumMod val="60000"/>
                    <a:lumOff val="40000"/>
                  </a:schemeClr>
                </a:solidFill>
              </a:rPr>
              <a:t># creation method for the doubly linked list</a:t>
            </a:r>
          </a:p>
          <a:p>
            <a:pPr eaLnBrk="1" hangingPunct="1">
              <a:buNone/>
            </a:pPr>
            <a:r>
              <a:rPr lang="en-US" altLang="en-US" sz="2000" dirty="0"/>
              <a:t>    def create(self, data):</a:t>
            </a:r>
          </a:p>
          <a:p>
            <a:pPr eaLnBrk="1" hangingPunct="1">
              <a:buNone/>
            </a:pPr>
            <a:r>
              <a:rPr lang="en-US" altLang="en-US" sz="2000" dirty="0"/>
              <a:t>        </a:t>
            </a:r>
            <a:r>
              <a:rPr lang="en-US" altLang="en-US" sz="2000" dirty="0" err="1"/>
              <a:t>newNode</a:t>
            </a:r>
            <a:r>
              <a:rPr lang="en-US" altLang="en-US" sz="2000" dirty="0"/>
              <a:t> = Node(data)</a:t>
            </a:r>
          </a:p>
          <a:p>
            <a:pPr eaLnBrk="1" hangingPunct="1">
              <a:buNone/>
            </a:pPr>
            <a:r>
              <a:rPr lang="en-US" altLang="en-US" sz="2000" dirty="0"/>
              <a:t>        if(</a:t>
            </a:r>
            <a:r>
              <a:rPr lang="en-US" altLang="en-US" sz="2000" dirty="0" err="1"/>
              <a:t>self.head</a:t>
            </a:r>
            <a:r>
              <a:rPr lang="en-US" altLang="en-US" sz="2000" dirty="0"/>
              <a:t>==None):</a:t>
            </a:r>
          </a:p>
          <a:p>
            <a:pPr eaLnBrk="1" hangingPunct="1">
              <a:buNone/>
            </a:pPr>
            <a:r>
              <a:rPr lang="en-US" altLang="en-US" sz="2000" dirty="0"/>
              <a:t>            </a:t>
            </a:r>
            <a:r>
              <a:rPr lang="en-US" altLang="en-US" sz="2000" dirty="0" err="1"/>
              <a:t>self.head</a:t>
            </a:r>
            <a:r>
              <a:rPr lang="en-US" altLang="en-US" sz="2000" dirty="0"/>
              <a:t> = </a:t>
            </a:r>
            <a:r>
              <a:rPr lang="en-US" altLang="en-US" sz="2000" dirty="0" err="1"/>
              <a:t>newNode</a:t>
            </a:r>
            <a:endParaRPr lang="en-US" altLang="en-US" sz="2000" dirty="0"/>
          </a:p>
          <a:p>
            <a:pPr eaLnBrk="1" hangingPunct="1">
              <a:buNone/>
            </a:pPr>
            <a:r>
              <a:rPr lang="en-US" altLang="en-US" sz="2000" dirty="0"/>
              <a:t>          </a:t>
            </a:r>
          </a:p>
          <a:p>
            <a:pPr eaLnBrk="1" hangingPunct="1">
              <a:buNone/>
            </a:pPr>
            <a:r>
              <a:rPr lang="en-US" altLang="en-US" sz="2000" dirty="0"/>
              <a:t>        else:</a:t>
            </a:r>
          </a:p>
          <a:p>
            <a:pPr eaLnBrk="1" hangingPunct="1">
              <a:buNone/>
            </a:pPr>
            <a:r>
              <a:rPr lang="en-US" altLang="en-US" sz="2000" dirty="0"/>
              <a:t>            temp=</a:t>
            </a:r>
            <a:r>
              <a:rPr lang="en-US" altLang="en-US" sz="2000" dirty="0" err="1"/>
              <a:t>self.head</a:t>
            </a:r>
            <a:endParaRPr lang="en-US" altLang="en-US" sz="2000" dirty="0"/>
          </a:p>
          <a:p>
            <a:pPr eaLnBrk="1" hangingPunct="1">
              <a:buNone/>
            </a:pPr>
            <a:r>
              <a:rPr lang="en-US" altLang="en-US" sz="2000" dirty="0"/>
              <a:t>            while(</a:t>
            </a:r>
            <a:r>
              <a:rPr lang="en-US" altLang="en-US" sz="2000" dirty="0" err="1"/>
              <a:t>temp.next</a:t>
            </a:r>
            <a:r>
              <a:rPr lang="en-US" altLang="en-US" sz="2000" dirty="0"/>
              <a:t>!=None):</a:t>
            </a:r>
          </a:p>
          <a:p>
            <a:pPr eaLnBrk="1" hangingPunct="1">
              <a:buNone/>
            </a:pPr>
            <a:r>
              <a:rPr lang="en-US" altLang="en-US" sz="2000" dirty="0"/>
              <a:t>                temp=</a:t>
            </a:r>
            <a:r>
              <a:rPr lang="en-US" altLang="en-US" sz="2000" dirty="0" err="1"/>
              <a:t>temp.next</a:t>
            </a:r>
            <a:endParaRPr lang="en-US" altLang="en-US" sz="2000" dirty="0"/>
          </a:p>
          <a:p>
            <a:pPr eaLnBrk="1" hangingPunct="1">
              <a:buNone/>
            </a:pPr>
            <a:endParaRPr lang="en-US" altLang="en-US" sz="2000" dirty="0"/>
          </a:p>
          <a:p>
            <a:pPr eaLnBrk="1" hangingPunct="1">
              <a:buNone/>
            </a:pPr>
            <a:r>
              <a:rPr lang="en-US" altLang="en-US" sz="2000" dirty="0"/>
              <a:t>            </a:t>
            </a:r>
            <a:r>
              <a:rPr lang="en-US" altLang="en-US" sz="2000" dirty="0" err="1"/>
              <a:t>temp.next</a:t>
            </a:r>
            <a:r>
              <a:rPr lang="en-US" altLang="en-US" sz="2000" dirty="0"/>
              <a:t>=</a:t>
            </a:r>
            <a:r>
              <a:rPr lang="en-US" altLang="en-US" sz="2000" dirty="0" err="1"/>
              <a:t>newNode</a:t>
            </a:r>
            <a:endParaRPr lang="en-US" altLang="en-US" sz="2000" dirty="0"/>
          </a:p>
          <a:p>
            <a:pPr eaLnBrk="1" hangingPunct="1">
              <a:buNone/>
            </a:pPr>
            <a:r>
              <a:rPr lang="en-US" altLang="en-US" sz="2000" dirty="0"/>
              <a:t>            </a:t>
            </a:r>
            <a:r>
              <a:rPr lang="en-US" altLang="en-US" sz="2000" dirty="0" err="1"/>
              <a:t>newNode.prev</a:t>
            </a:r>
            <a:r>
              <a:rPr lang="en-US" altLang="en-US" sz="2000" dirty="0"/>
              <a:t>=temp</a:t>
            </a:r>
          </a:p>
        </p:txBody>
      </p:sp>
    </p:spTree>
    <p:extLst>
      <p:ext uri="{BB962C8B-B14F-4D97-AF65-F5344CB8AC3E}">
        <p14:creationId xmlns="" xmlns:p14="http://schemas.microsoft.com/office/powerpoint/2010/main" val="34125200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49B5B55C-DBE2-400D-9A57-FA6B27E7103E}"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824064" cy="313009"/>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73</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371600" y="-39687"/>
            <a:ext cx="7772400" cy="844424"/>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Insertion in</a:t>
            </a:r>
            <a:r>
              <a:rPr lang="en-US" sz="3200" b="1" dirty="0"/>
              <a:t> Doubly </a:t>
            </a:r>
            <a:r>
              <a:rPr kumimoji="0" lang="en-US" sz="3200" b="1" i="0" u="none" strike="noStrike" kern="1200" cap="none" spc="0" normalizeH="0" baseline="0" noProof="0" dirty="0">
                <a:ln>
                  <a:noFill/>
                </a:ln>
                <a:solidFill>
                  <a:schemeClr val="dk1"/>
                </a:solidFill>
                <a:effectLst/>
                <a:uLnTx/>
                <a:uFillTx/>
                <a:latin typeface="+mn-lt"/>
                <a:ea typeface="+mn-ea"/>
                <a:cs typeface="+mn-cs"/>
              </a:rPr>
              <a:t>Linked List (at position)</a:t>
            </a:r>
          </a:p>
          <a:p>
            <a:pPr marL="0" marR="0" lvl="0" indent="0" algn="ctr" defTabSz="914400" rtl="0" eaLnBrk="0" fontAlgn="base" latinLnBrk="0" hangingPunct="0">
              <a:lnSpc>
                <a:spcPct val="100000"/>
              </a:lnSpc>
              <a:spcBef>
                <a:spcPct val="0"/>
              </a:spcBef>
              <a:spcAft>
                <a:spcPct val="0"/>
              </a:spcAft>
              <a:buClrTx/>
              <a:buSzTx/>
              <a:buFontTx/>
              <a:buNone/>
              <a:defRPr/>
            </a:pPr>
            <a:r>
              <a:rPr lang="en-IN" sz="3200" b="1" spc="-11" dirty="0"/>
              <a:t>(c</a:t>
            </a:r>
            <a:r>
              <a:rPr kumimoji="0" lang="en-IN" sz="3200" b="1" i="0" u="none" strike="noStrike" kern="1200" cap="none" spc="-11" normalizeH="0" baseline="0" noProof="0" dirty="0" err="1">
                <a:ln>
                  <a:noFill/>
                </a:ln>
                <a:solidFill>
                  <a:schemeClr val="dk1"/>
                </a:solidFill>
                <a:effectLst/>
                <a:uLnTx/>
                <a:uFillTx/>
                <a:latin typeface="+mn-lt"/>
                <a:ea typeface="+mn-ea"/>
                <a:cs typeface="+mn-cs"/>
              </a:rPr>
              <a:t>ontd</a:t>
            </a:r>
            <a:r>
              <a:rPr kumimoji="0" lang="en-IN" sz="3200" b="1" i="0" u="none" strike="noStrike" kern="1200" cap="none" spc="-11" normalizeH="0" baseline="0" noProof="0" dirty="0">
                <a:ln>
                  <a:noFill/>
                </a:ln>
                <a:solidFill>
                  <a:schemeClr val="dk1"/>
                </a:solidFill>
                <a:effectLst/>
                <a:uLnTx/>
                <a:uFillTx/>
                <a:latin typeface="+mn-lt"/>
                <a:ea typeface="+mn-ea"/>
                <a:cs typeface="+mn-cs"/>
              </a:rPr>
              <a: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10056" y="856853"/>
            <a:ext cx="4142039" cy="5429250"/>
          </a:xfrm>
        </p:spPr>
        <p:txBody>
          <a:bodyPr vert="horz" wrap="square" lIns="91440" tIns="45720" rIns="91440" bIns="45720" anchor="t" anchorCtr="0"/>
          <a:lstStyle/>
          <a:p>
            <a:pPr eaLnBrk="1" hangingPunct="1">
              <a:buNone/>
            </a:pPr>
            <a:r>
              <a:rPr lang="en-US" altLang="en-US" sz="2000" dirty="0">
                <a:solidFill>
                  <a:schemeClr val="tx2">
                    <a:lumMod val="60000"/>
                    <a:lumOff val="40000"/>
                  </a:schemeClr>
                </a:solidFill>
              </a:rPr>
              <a:t># insertion method for the doubly linked list at given position</a:t>
            </a:r>
          </a:p>
          <a:p>
            <a:pPr eaLnBrk="1" hangingPunct="1">
              <a:buNone/>
            </a:pPr>
            <a:endParaRPr lang="en-US" altLang="en-US" sz="2000" dirty="0">
              <a:solidFill>
                <a:schemeClr val="tx2">
                  <a:lumMod val="60000"/>
                  <a:lumOff val="40000"/>
                </a:schemeClr>
              </a:solidFill>
            </a:endParaRPr>
          </a:p>
          <a:p>
            <a:pPr eaLnBrk="1" hangingPunct="1">
              <a:buNone/>
            </a:pPr>
            <a:r>
              <a:rPr lang="en-US" altLang="en-US" sz="2000" dirty="0">
                <a:solidFill>
                  <a:schemeClr val="tx2">
                    <a:lumMod val="60000"/>
                    <a:lumOff val="40000"/>
                  </a:schemeClr>
                </a:solidFill>
              </a:rPr>
              <a:t>    </a:t>
            </a:r>
            <a:r>
              <a:rPr lang="en-US" altLang="en-US" sz="2000" dirty="0"/>
              <a:t>def </a:t>
            </a:r>
            <a:r>
              <a:rPr lang="en-US" altLang="en-US" sz="2000" dirty="0" err="1"/>
              <a:t>insert_position</a:t>
            </a:r>
            <a:r>
              <a:rPr lang="en-US" altLang="en-US" sz="2000" dirty="0"/>
              <a:t>(self, data, pos):</a:t>
            </a:r>
          </a:p>
          <a:p>
            <a:pPr eaLnBrk="1" hangingPunct="1">
              <a:buNone/>
            </a:pPr>
            <a:r>
              <a:rPr lang="en-US" altLang="en-US" sz="2000" dirty="0"/>
              <a:t>      </a:t>
            </a:r>
            <a:r>
              <a:rPr lang="en-US" altLang="en-US" sz="2000" dirty="0" err="1"/>
              <a:t>newNode</a:t>
            </a:r>
            <a:r>
              <a:rPr lang="en-US" altLang="en-US" sz="2000" dirty="0"/>
              <a:t> = Node(data)</a:t>
            </a:r>
          </a:p>
          <a:p>
            <a:pPr eaLnBrk="1" hangingPunct="1">
              <a:buNone/>
            </a:pPr>
            <a:r>
              <a:rPr lang="en-US" altLang="en-US" sz="2000" dirty="0"/>
              <a:t>      if(pos&lt;1):</a:t>
            </a:r>
          </a:p>
          <a:p>
            <a:pPr eaLnBrk="1" hangingPunct="1">
              <a:buNone/>
            </a:pPr>
            <a:r>
              <a:rPr lang="en-US" altLang="en-US" sz="2000" dirty="0"/>
              <a:t>        print("\</a:t>
            </a:r>
            <a:r>
              <a:rPr lang="en-US" altLang="en-US" sz="2000" dirty="0" err="1"/>
              <a:t>nPosition</a:t>
            </a:r>
            <a:r>
              <a:rPr lang="en-US" altLang="en-US" sz="2000" dirty="0"/>
              <a:t> should be &gt;=1.")</a:t>
            </a:r>
          </a:p>
          <a:p>
            <a:pPr eaLnBrk="1" hangingPunct="1">
              <a:buNone/>
            </a:pPr>
            <a:endParaRPr lang="en-US" altLang="en-US" sz="2000" dirty="0"/>
          </a:p>
          <a:p>
            <a:pPr eaLnBrk="1" hangingPunct="1">
              <a:buNone/>
            </a:pPr>
            <a:r>
              <a:rPr lang="en-US" altLang="en-US" sz="2000" dirty="0"/>
              <a:t>      </a:t>
            </a:r>
            <a:r>
              <a:rPr lang="en-US" altLang="en-US" sz="2000" dirty="0" err="1"/>
              <a:t>elif</a:t>
            </a:r>
            <a:r>
              <a:rPr lang="en-US" altLang="en-US" sz="2000" dirty="0"/>
              <a:t>(pos==1):</a:t>
            </a:r>
          </a:p>
          <a:p>
            <a:pPr eaLnBrk="1" hangingPunct="1">
              <a:buNone/>
            </a:pPr>
            <a:r>
              <a:rPr lang="en-US" altLang="en-US" sz="2000" dirty="0"/>
              <a:t>        </a:t>
            </a:r>
            <a:r>
              <a:rPr lang="en-US" altLang="en-US" sz="2000" dirty="0" err="1"/>
              <a:t>newNode.next</a:t>
            </a:r>
            <a:r>
              <a:rPr lang="en-US" altLang="en-US" sz="2000" dirty="0"/>
              <a:t>=</a:t>
            </a:r>
            <a:r>
              <a:rPr lang="en-US" altLang="en-US" sz="2000" dirty="0" err="1"/>
              <a:t>self.head</a:t>
            </a:r>
            <a:endParaRPr lang="en-US" altLang="en-US" sz="2000" dirty="0"/>
          </a:p>
          <a:p>
            <a:pPr eaLnBrk="1" hangingPunct="1">
              <a:buNone/>
            </a:pPr>
            <a:r>
              <a:rPr lang="en-US" altLang="en-US" sz="2000" dirty="0"/>
              <a:t>        </a:t>
            </a:r>
            <a:r>
              <a:rPr lang="en-US" altLang="en-US" sz="2000" dirty="0" err="1"/>
              <a:t>self.head</a:t>
            </a:r>
            <a:r>
              <a:rPr lang="en-US" altLang="en-US" sz="2000" dirty="0"/>
              <a:t>=</a:t>
            </a:r>
            <a:r>
              <a:rPr lang="en-US" altLang="en-US" sz="2000" dirty="0" err="1"/>
              <a:t>newNode</a:t>
            </a:r>
            <a:endParaRPr lang="en-US" altLang="en-US" sz="2000" dirty="0"/>
          </a:p>
        </p:txBody>
      </p:sp>
      <p:sp>
        <p:nvSpPr>
          <p:cNvPr id="3" name="Content Placeholder 2">
            <a:extLst>
              <a:ext uri="{FF2B5EF4-FFF2-40B4-BE49-F238E27FC236}">
                <a16:creationId xmlns="" xmlns:a16="http://schemas.microsoft.com/office/drawing/2014/main" id="{11E6907B-20F1-5B81-A8D6-6F41B8F117E0}"/>
              </a:ext>
            </a:extLst>
          </p:cNvPr>
          <p:cNvSpPr txBox="1">
            <a:spLocks/>
          </p:cNvSpPr>
          <p:nvPr/>
        </p:nvSpPr>
        <p:spPr>
          <a:xfrm>
            <a:off x="4427984" y="856853"/>
            <a:ext cx="4716015"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t>      else:</a:t>
            </a:r>
          </a:p>
          <a:p>
            <a:pPr eaLnBrk="1" hangingPunct="1">
              <a:buNone/>
            </a:pPr>
            <a:r>
              <a:rPr lang="en-US" altLang="en-US" sz="2000" dirty="0"/>
              <a:t>        current=</a:t>
            </a:r>
            <a:r>
              <a:rPr lang="en-US" altLang="en-US" sz="2000" dirty="0" err="1"/>
              <a:t>self.head</a:t>
            </a:r>
            <a:endParaRPr lang="en-US" altLang="en-US" sz="2000" dirty="0"/>
          </a:p>
          <a:p>
            <a:pPr eaLnBrk="1" hangingPunct="1">
              <a:buNone/>
            </a:pPr>
            <a:r>
              <a:rPr lang="en-US" altLang="en-US" sz="2000" dirty="0"/>
              <a:t>        for </a:t>
            </a:r>
            <a:r>
              <a:rPr lang="en-US" altLang="en-US" sz="2000" dirty="0" err="1"/>
              <a:t>i</a:t>
            </a:r>
            <a:r>
              <a:rPr lang="en-US" altLang="en-US" sz="2000" dirty="0"/>
              <a:t> in range(1, pos-1):</a:t>
            </a:r>
          </a:p>
          <a:p>
            <a:pPr eaLnBrk="1" hangingPunct="1">
              <a:buNone/>
            </a:pPr>
            <a:r>
              <a:rPr lang="en-US" altLang="en-US" sz="2000" dirty="0"/>
              <a:t>            if(current!=None):</a:t>
            </a:r>
          </a:p>
          <a:p>
            <a:pPr eaLnBrk="1" hangingPunct="1">
              <a:buNone/>
            </a:pPr>
            <a:r>
              <a:rPr lang="en-US" altLang="en-US" sz="2000" dirty="0"/>
              <a:t>                current=</a:t>
            </a:r>
            <a:r>
              <a:rPr lang="en-US" altLang="en-US" sz="2000" dirty="0" err="1"/>
              <a:t>current.next</a:t>
            </a:r>
            <a:endParaRPr lang="en-US" altLang="en-US" sz="2000" dirty="0"/>
          </a:p>
          <a:p>
            <a:pPr eaLnBrk="1" hangingPunct="1">
              <a:buNone/>
            </a:pPr>
            <a:endParaRPr lang="en-US" altLang="en-US" sz="2000" dirty="0"/>
          </a:p>
          <a:p>
            <a:pPr eaLnBrk="1" hangingPunct="1">
              <a:buNone/>
            </a:pPr>
            <a:r>
              <a:rPr lang="en-US" altLang="en-US" sz="2000" dirty="0"/>
              <a:t>        if(current!=None):</a:t>
            </a:r>
          </a:p>
          <a:p>
            <a:pPr eaLnBrk="1" hangingPunct="1">
              <a:buNone/>
            </a:pPr>
            <a:r>
              <a:rPr lang="en-US" altLang="en-US" sz="2000" dirty="0"/>
              <a:t>            </a:t>
            </a:r>
            <a:r>
              <a:rPr lang="en-US" altLang="en-US" sz="2000" dirty="0" err="1"/>
              <a:t>newNode.next</a:t>
            </a:r>
            <a:r>
              <a:rPr lang="en-US" altLang="en-US" sz="2000" dirty="0"/>
              <a:t>=</a:t>
            </a:r>
            <a:r>
              <a:rPr lang="en-US" altLang="en-US" sz="2000" dirty="0" err="1"/>
              <a:t>current.next</a:t>
            </a:r>
            <a:endParaRPr lang="en-US" altLang="en-US" sz="2000" dirty="0"/>
          </a:p>
          <a:p>
            <a:pPr eaLnBrk="1" hangingPunct="1">
              <a:buNone/>
            </a:pPr>
            <a:r>
              <a:rPr lang="en-US" altLang="en-US" sz="2000" dirty="0"/>
              <a:t>            </a:t>
            </a:r>
            <a:r>
              <a:rPr lang="en-US" altLang="en-US" sz="2000" dirty="0" err="1"/>
              <a:t>current.next.prev</a:t>
            </a:r>
            <a:r>
              <a:rPr lang="en-US" altLang="en-US" sz="2000" dirty="0"/>
              <a:t>=</a:t>
            </a:r>
            <a:r>
              <a:rPr lang="en-US" altLang="en-US" sz="2000" dirty="0" err="1"/>
              <a:t>newNode</a:t>
            </a:r>
            <a:endParaRPr lang="en-US" altLang="en-US" sz="2000" dirty="0"/>
          </a:p>
          <a:p>
            <a:pPr eaLnBrk="1" hangingPunct="1">
              <a:buNone/>
            </a:pPr>
            <a:r>
              <a:rPr lang="en-US" altLang="en-US" sz="2000" dirty="0"/>
              <a:t>            </a:t>
            </a:r>
            <a:r>
              <a:rPr lang="en-US" altLang="en-US" sz="2000" dirty="0" err="1"/>
              <a:t>current.next</a:t>
            </a:r>
            <a:r>
              <a:rPr lang="en-US" altLang="en-US" sz="2000" dirty="0"/>
              <a:t>=</a:t>
            </a:r>
            <a:r>
              <a:rPr lang="en-US" altLang="en-US" sz="2000" dirty="0" err="1"/>
              <a:t>newNode</a:t>
            </a:r>
            <a:endParaRPr lang="en-US" altLang="en-US" sz="2000" dirty="0"/>
          </a:p>
          <a:p>
            <a:pPr eaLnBrk="1" hangingPunct="1">
              <a:buNone/>
            </a:pPr>
            <a:r>
              <a:rPr lang="en-US" altLang="en-US" sz="2000" dirty="0"/>
              <a:t>            </a:t>
            </a:r>
            <a:r>
              <a:rPr lang="en-US" altLang="en-US" sz="2000" dirty="0" err="1"/>
              <a:t>newNode.prev</a:t>
            </a:r>
            <a:r>
              <a:rPr lang="en-US" altLang="en-US" sz="2000" dirty="0"/>
              <a:t>=current</a:t>
            </a:r>
          </a:p>
          <a:p>
            <a:pPr eaLnBrk="1" hangingPunct="1">
              <a:buNone/>
            </a:pPr>
            <a:endParaRPr lang="en-US" altLang="en-US" sz="2000" dirty="0"/>
          </a:p>
          <a:p>
            <a:pPr eaLnBrk="1" hangingPunct="1">
              <a:buNone/>
            </a:pPr>
            <a:r>
              <a:rPr lang="en-US" altLang="en-US" sz="2000" dirty="0"/>
              <a:t>        else:</a:t>
            </a:r>
          </a:p>
          <a:p>
            <a:pPr eaLnBrk="1" hangingPunct="1">
              <a:buNone/>
            </a:pPr>
            <a:r>
              <a:rPr lang="en-US" altLang="en-US" sz="2000" dirty="0"/>
              <a:t>            print("\</a:t>
            </a:r>
            <a:r>
              <a:rPr lang="en-US" altLang="en-US" sz="2000" dirty="0" err="1"/>
              <a:t>nThe</a:t>
            </a:r>
            <a:r>
              <a:rPr lang="en-US" altLang="en-US" sz="2000" dirty="0"/>
              <a:t> previous node is null.")</a:t>
            </a:r>
          </a:p>
          <a:p>
            <a:pPr eaLnBrk="1" hangingPunct="1">
              <a:buNone/>
            </a:pPr>
            <a:endParaRPr lang="en-US" altLang="en-US" sz="2000" dirty="0"/>
          </a:p>
        </p:txBody>
      </p:sp>
    </p:spTree>
    <p:extLst>
      <p:ext uri="{BB962C8B-B14F-4D97-AF65-F5344CB8AC3E}">
        <p14:creationId xmlns="" xmlns:p14="http://schemas.microsoft.com/office/powerpoint/2010/main" val="17784821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0A42459F-50B4-42AC-9EAD-595CB13FD50A}"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680048"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74</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371600" y="-39688"/>
            <a:ext cx="7772400" cy="827087"/>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Insertion in</a:t>
            </a:r>
            <a:r>
              <a:rPr lang="en-US" sz="3200" b="1" dirty="0"/>
              <a:t> Doubly </a:t>
            </a:r>
            <a:r>
              <a:rPr kumimoji="0" lang="en-US" sz="3200" b="1" i="0" u="none" strike="noStrike" kern="1200" cap="none" spc="0" normalizeH="0" baseline="0" noProof="0" dirty="0">
                <a:ln>
                  <a:noFill/>
                </a:ln>
                <a:solidFill>
                  <a:schemeClr val="dk1"/>
                </a:solidFill>
                <a:effectLst/>
                <a:uLnTx/>
                <a:uFillTx/>
                <a:latin typeface="+mn-lt"/>
                <a:ea typeface="+mn-ea"/>
                <a:cs typeface="+mn-cs"/>
              </a:rPr>
              <a:t>Linked List (at position)</a:t>
            </a:r>
          </a:p>
          <a:p>
            <a:pPr marL="0" marR="0" lvl="0" indent="0" algn="ctr" defTabSz="914400" rtl="0" eaLnBrk="0" fontAlgn="base" latinLnBrk="0" hangingPunct="0">
              <a:lnSpc>
                <a:spcPct val="100000"/>
              </a:lnSpc>
              <a:spcBef>
                <a:spcPct val="0"/>
              </a:spcBef>
              <a:spcAft>
                <a:spcPct val="0"/>
              </a:spcAft>
              <a:buClrTx/>
              <a:buSzTx/>
              <a:buFontTx/>
              <a:buNone/>
              <a:defRPr/>
            </a:pPr>
            <a:r>
              <a:rPr lang="en-IN" sz="3200" b="1" spc="-11" dirty="0"/>
              <a:t>(c</a:t>
            </a:r>
            <a:r>
              <a:rPr kumimoji="0" lang="en-IN" sz="3200" b="1" i="0" u="none" strike="noStrike" kern="1200" cap="none" spc="-11" normalizeH="0" baseline="0" noProof="0" dirty="0" err="1">
                <a:ln>
                  <a:noFill/>
                </a:ln>
                <a:solidFill>
                  <a:schemeClr val="dk1"/>
                </a:solidFill>
                <a:effectLst/>
                <a:uLnTx/>
                <a:uFillTx/>
                <a:latin typeface="+mn-lt"/>
                <a:ea typeface="+mn-ea"/>
                <a:cs typeface="+mn-cs"/>
              </a:rPr>
              <a:t>ontd</a:t>
            </a:r>
            <a:r>
              <a:rPr kumimoji="0" lang="en-IN" sz="3200" b="1" i="0" u="none" strike="noStrike" kern="1200" cap="none" spc="-11" normalizeH="0" baseline="0" noProof="0" dirty="0">
                <a:ln>
                  <a:noFill/>
                </a:ln>
                <a:solidFill>
                  <a:schemeClr val="dk1"/>
                </a:solidFill>
                <a:effectLst/>
                <a:uLnTx/>
                <a:uFillTx/>
                <a:latin typeface="+mn-lt"/>
                <a:ea typeface="+mn-ea"/>
                <a:cs typeface="+mn-cs"/>
              </a:rPr>
              <a: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0" y="927100"/>
            <a:ext cx="4690864" cy="5429250"/>
          </a:xfrm>
        </p:spPr>
        <p:txBody>
          <a:bodyPr vert="horz" wrap="square" lIns="91440" tIns="45720" rIns="91440" bIns="45720" anchor="t" anchorCtr="0"/>
          <a:lstStyle/>
          <a:p>
            <a:pPr eaLnBrk="1" hangingPunct="1">
              <a:buNone/>
            </a:pPr>
            <a:r>
              <a:rPr lang="en-US" altLang="en-US" sz="2000" dirty="0">
                <a:solidFill>
                  <a:schemeClr val="tx2">
                    <a:lumMod val="60000"/>
                    <a:lumOff val="40000"/>
                  </a:schemeClr>
                </a:solidFill>
              </a:rPr>
              <a:t># print method for the linked list</a:t>
            </a:r>
          </a:p>
          <a:p>
            <a:pPr eaLnBrk="1" hangingPunct="1">
              <a:buNone/>
            </a:pPr>
            <a:r>
              <a:rPr lang="en-US" altLang="en-US" sz="2000" dirty="0">
                <a:solidFill>
                  <a:schemeClr val="tx2">
                    <a:lumMod val="60000"/>
                    <a:lumOff val="40000"/>
                  </a:schemeClr>
                </a:solidFill>
              </a:rPr>
              <a:t>    </a:t>
            </a:r>
            <a:r>
              <a:rPr lang="en-US" altLang="en-US" sz="2000" dirty="0"/>
              <a:t>def </a:t>
            </a:r>
            <a:r>
              <a:rPr lang="en-US" altLang="en-US" sz="2000" dirty="0" err="1"/>
              <a:t>printLL</a:t>
            </a:r>
            <a:r>
              <a:rPr lang="en-US" altLang="en-US" sz="2000" dirty="0"/>
              <a:t>(self):</a:t>
            </a:r>
          </a:p>
          <a:p>
            <a:pPr eaLnBrk="1" hangingPunct="1">
              <a:buNone/>
            </a:pPr>
            <a:r>
              <a:rPr lang="en-US" altLang="en-US" sz="2000" dirty="0"/>
              <a:t>        current = </a:t>
            </a:r>
            <a:r>
              <a:rPr lang="en-US" altLang="en-US" sz="2000" dirty="0" err="1"/>
              <a:t>self.head</a:t>
            </a:r>
            <a:endParaRPr lang="en-US" altLang="en-US" sz="2000" dirty="0"/>
          </a:p>
          <a:p>
            <a:pPr eaLnBrk="1" hangingPunct="1">
              <a:buNone/>
            </a:pPr>
            <a:r>
              <a:rPr lang="en-US" altLang="en-US" sz="2000" dirty="0"/>
              <a:t>        if(current!=None):</a:t>
            </a:r>
          </a:p>
          <a:p>
            <a:pPr eaLnBrk="1" hangingPunct="1">
              <a:buNone/>
            </a:pPr>
            <a:r>
              <a:rPr lang="en-US" altLang="en-US" sz="2000" dirty="0"/>
              <a:t>            print("The List </a:t>
            </a:r>
            <a:r>
              <a:rPr lang="en-US" altLang="en-US" sz="2000" dirty="0" err="1"/>
              <a:t>Contains:",end</a:t>
            </a:r>
            <a:r>
              <a:rPr lang="en-US" altLang="en-US" sz="2000" dirty="0"/>
              <a:t>="\n")</a:t>
            </a:r>
          </a:p>
          <a:p>
            <a:pPr eaLnBrk="1" hangingPunct="1">
              <a:buNone/>
            </a:pPr>
            <a:r>
              <a:rPr lang="en-US" altLang="en-US" sz="2000" dirty="0"/>
              <a:t>            while(current!=None):</a:t>
            </a:r>
          </a:p>
          <a:p>
            <a:pPr eaLnBrk="1" hangingPunct="1">
              <a:buNone/>
            </a:pPr>
            <a:r>
              <a:rPr lang="en-US" altLang="en-US" sz="2000" dirty="0"/>
              <a:t>                print(</a:t>
            </a:r>
            <a:r>
              <a:rPr lang="en-US" altLang="en-US" sz="2000" dirty="0" err="1"/>
              <a:t>current.data</a:t>
            </a:r>
            <a:r>
              <a:rPr lang="en-US" altLang="en-US" sz="2000" dirty="0"/>
              <a:t>)</a:t>
            </a:r>
          </a:p>
          <a:p>
            <a:pPr eaLnBrk="1" hangingPunct="1">
              <a:buNone/>
            </a:pPr>
            <a:r>
              <a:rPr lang="en-US" altLang="en-US" sz="2000" dirty="0"/>
              <a:t>                current = </a:t>
            </a:r>
            <a:r>
              <a:rPr lang="en-US" altLang="en-US" sz="2000" dirty="0" err="1"/>
              <a:t>current.next</a:t>
            </a:r>
            <a:endParaRPr lang="en-US" altLang="en-US" sz="2000" dirty="0"/>
          </a:p>
          <a:p>
            <a:pPr eaLnBrk="1" hangingPunct="1">
              <a:buNone/>
            </a:pPr>
            <a:r>
              <a:rPr lang="en-US" altLang="en-US" sz="2000" dirty="0"/>
              <a:t>        else:</a:t>
            </a:r>
          </a:p>
          <a:p>
            <a:pPr eaLnBrk="1" hangingPunct="1">
              <a:buNone/>
            </a:pPr>
            <a:r>
              <a:rPr lang="en-US" altLang="en-US" sz="2000" dirty="0"/>
              <a:t>            print("List is Empty.")</a:t>
            </a:r>
          </a:p>
        </p:txBody>
      </p:sp>
      <p:sp>
        <p:nvSpPr>
          <p:cNvPr id="3" name="Content Placeholder 2">
            <a:extLst>
              <a:ext uri="{FF2B5EF4-FFF2-40B4-BE49-F238E27FC236}">
                <a16:creationId xmlns="" xmlns:a16="http://schemas.microsoft.com/office/drawing/2014/main" id="{3BACE522-6B79-4A66-1CD1-C22A47B6953E}"/>
              </a:ext>
            </a:extLst>
          </p:cNvPr>
          <p:cNvSpPr txBox="1">
            <a:spLocks/>
          </p:cNvSpPr>
          <p:nvPr/>
        </p:nvSpPr>
        <p:spPr>
          <a:xfrm>
            <a:off x="4788024" y="954564"/>
            <a:ext cx="4384576"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solidFill>
                  <a:schemeClr val="tx2">
                    <a:lumMod val="60000"/>
                    <a:lumOff val="40000"/>
                  </a:schemeClr>
                </a:solidFill>
              </a:rPr>
              <a:t># Singly Linked List with creation and print methods</a:t>
            </a:r>
          </a:p>
          <a:p>
            <a:pPr eaLnBrk="1" hangingPunct="1">
              <a:buFont typeface="Arial" panose="020B0604020202020204" pitchFamily="34" charset="0"/>
              <a:buNone/>
            </a:pPr>
            <a:r>
              <a:rPr lang="en-US" altLang="en-US" sz="2000" dirty="0"/>
              <a:t>LL = </a:t>
            </a:r>
            <a:r>
              <a:rPr lang="en-US" altLang="en-US" sz="2000" dirty="0" err="1"/>
              <a:t>DoublyLinkedList</a:t>
            </a:r>
            <a:r>
              <a:rPr lang="en-US" altLang="en-US" sz="2000" dirty="0"/>
              <a:t>()</a:t>
            </a:r>
          </a:p>
          <a:p>
            <a:pPr eaLnBrk="1" hangingPunct="1">
              <a:buFont typeface="Arial" panose="020B0604020202020204" pitchFamily="34" charset="0"/>
              <a:buNone/>
            </a:pPr>
            <a:r>
              <a:rPr lang="en-US" altLang="en-US" sz="2000" dirty="0" err="1"/>
              <a:t>LL.create</a:t>
            </a:r>
            <a:r>
              <a:rPr lang="en-US" altLang="en-US" sz="2000" dirty="0"/>
              <a:t>(3)</a:t>
            </a:r>
          </a:p>
          <a:p>
            <a:pPr eaLnBrk="1" hangingPunct="1">
              <a:buFont typeface="Arial" panose="020B0604020202020204" pitchFamily="34" charset="0"/>
              <a:buNone/>
            </a:pPr>
            <a:r>
              <a:rPr lang="en-US" altLang="en-US" sz="2000" dirty="0" err="1"/>
              <a:t>LL.create</a:t>
            </a:r>
            <a:r>
              <a:rPr lang="en-US" altLang="en-US" sz="2000" dirty="0"/>
              <a:t>(4)</a:t>
            </a:r>
          </a:p>
          <a:p>
            <a:pPr eaLnBrk="1" hangingPunct="1">
              <a:buFont typeface="Arial" panose="020B0604020202020204" pitchFamily="34" charset="0"/>
              <a:buNone/>
            </a:pPr>
            <a:r>
              <a:rPr lang="en-US" altLang="en-US" sz="2000" dirty="0" err="1"/>
              <a:t>LL.create</a:t>
            </a:r>
            <a:r>
              <a:rPr lang="en-US" altLang="en-US" sz="2000" dirty="0"/>
              <a:t>(5)</a:t>
            </a:r>
          </a:p>
          <a:p>
            <a:pPr eaLnBrk="1" hangingPunct="1">
              <a:buFont typeface="Arial" panose="020B0604020202020204" pitchFamily="34" charset="0"/>
              <a:buNone/>
            </a:pPr>
            <a:r>
              <a:rPr lang="en-US" altLang="en-US" sz="2000" dirty="0" err="1"/>
              <a:t>LL.create</a:t>
            </a:r>
            <a:r>
              <a:rPr lang="en-US" altLang="en-US" sz="2000" dirty="0"/>
              <a:t>(6)</a:t>
            </a:r>
          </a:p>
          <a:p>
            <a:pPr eaLnBrk="1" hangingPunct="1">
              <a:buNone/>
            </a:pPr>
            <a:r>
              <a:rPr lang="en-US" altLang="en-US" sz="2000" dirty="0" err="1"/>
              <a:t>LL.create</a:t>
            </a:r>
            <a:r>
              <a:rPr lang="en-US" altLang="en-US" sz="2000" dirty="0"/>
              <a:t>(7)</a:t>
            </a:r>
          </a:p>
          <a:p>
            <a:pPr eaLnBrk="1" hangingPunct="1">
              <a:buFont typeface="Arial" panose="020B0604020202020204" pitchFamily="34" charset="0"/>
              <a:buNone/>
            </a:pPr>
            <a:r>
              <a:rPr lang="en-US" altLang="en-US" sz="2000" dirty="0" err="1"/>
              <a:t>LL.printLL</a:t>
            </a:r>
            <a:r>
              <a:rPr lang="en-US" altLang="en-US" sz="2000" dirty="0"/>
              <a:t>()</a:t>
            </a:r>
          </a:p>
          <a:p>
            <a:pPr eaLnBrk="1" hangingPunct="1">
              <a:buFont typeface="Arial" panose="020B0604020202020204" pitchFamily="34" charset="0"/>
              <a:buNone/>
            </a:pPr>
            <a:r>
              <a:rPr lang="en-US" altLang="en-US" sz="2000" dirty="0" err="1"/>
              <a:t>LL.insert_position</a:t>
            </a:r>
            <a:r>
              <a:rPr lang="en-US" altLang="en-US" sz="2000" dirty="0"/>
              <a:t>(4, 9)</a:t>
            </a:r>
          </a:p>
          <a:p>
            <a:pPr eaLnBrk="1" hangingPunct="1">
              <a:buNone/>
            </a:pPr>
            <a:r>
              <a:rPr lang="en-US" altLang="en-US" sz="2000" dirty="0" err="1"/>
              <a:t>LL.printLL</a:t>
            </a:r>
            <a:r>
              <a:rPr lang="en-US" altLang="en-US" sz="2000" dirty="0"/>
              <a:t>()</a:t>
            </a:r>
          </a:p>
          <a:p>
            <a:pPr eaLnBrk="1" hangingPunct="1">
              <a:buFont typeface="Arial" panose="020B0604020202020204" pitchFamily="34" charset="0"/>
              <a:buNone/>
            </a:pPr>
            <a:endParaRPr lang="en-US" altLang="en-US" sz="2000" dirty="0"/>
          </a:p>
        </p:txBody>
      </p:sp>
    </p:spTree>
    <p:extLst>
      <p:ext uri="{BB962C8B-B14F-4D97-AF65-F5344CB8AC3E}">
        <p14:creationId xmlns="" xmlns:p14="http://schemas.microsoft.com/office/powerpoint/2010/main" val="40853520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533400" y="1143000"/>
            <a:ext cx="8229600" cy="4800600"/>
          </a:xfrm>
        </p:spPr>
        <p:txBody>
          <a:bodyPr vert="horz" wrap="square" lIns="91440" tIns="45720" rIns="91440" bIns="45720" anchor="t" anchorCtr="0"/>
          <a:lstStyle/>
          <a:p>
            <a:pPr algn="just" eaLnBrk="1" hangingPunct="1"/>
            <a:r>
              <a:rPr lang="en-US" altLang="en-US" sz="2200" dirty="0"/>
              <a:t>Similar to single linked list there are three possible positions where we can enter a new node in a doubly linked list –</a:t>
            </a:r>
          </a:p>
          <a:p>
            <a:pPr lvl="1" algn="just" eaLnBrk="1" hangingPunct="1"/>
            <a:r>
              <a:rPr lang="en-US" altLang="en-US" sz="2200" b="1" dirty="0"/>
              <a:t>Deletion at beginning</a:t>
            </a:r>
          </a:p>
          <a:p>
            <a:pPr lvl="1" algn="just" eaLnBrk="1" hangingPunct="1"/>
            <a:r>
              <a:rPr lang="en-US" altLang="en-US" sz="2200" b="1" dirty="0"/>
              <a:t>Deletion at end</a:t>
            </a:r>
          </a:p>
          <a:p>
            <a:pPr lvl="1" algn="just" eaLnBrk="1" hangingPunct="1"/>
            <a:r>
              <a:rPr lang="en-US" altLang="en-US" sz="2200" b="1" dirty="0"/>
              <a:t>Deletion from given position</a:t>
            </a:r>
          </a:p>
          <a:p>
            <a:pPr algn="just" eaLnBrk="1" hangingPunct="1"/>
            <a:endParaRPr lang="en-US" altLang="en-US" sz="2200" dirty="0"/>
          </a:p>
          <a:p>
            <a:pPr algn="just" eaLnBrk="1" hangingPunct="1"/>
            <a:r>
              <a:rPr lang="en-US" altLang="en-US" sz="2200" dirty="0"/>
              <a:t>Deleting new node in linked list is a more than one step activity. </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1F39A13D-FC8A-4FEF-9DD9-EEFEC06F6BE0}"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584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75</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lang="en-US" sz="3200" b="1" dirty="0"/>
              <a:t>Deletion</a:t>
            </a:r>
            <a:r>
              <a:rPr kumimoji="0" lang="en-US" sz="3200" b="1" i="0" u="none" strike="noStrike" kern="1200" cap="none" spc="0" normalizeH="0" baseline="0" noProof="0" dirty="0">
                <a:ln>
                  <a:noFill/>
                </a:ln>
                <a:solidFill>
                  <a:schemeClr val="dk1"/>
                </a:solidFill>
                <a:effectLst/>
                <a:uLnTx/>
                <a:uFillTx/>
                <a:latin typeface="+mn-lt"/>
                <a:ea typeface="+mn-ea"/>
                <a:cs typeface="+mn-cs"/>
              </a:rPr>
              <a:t> in a </a:t>
            </a:r>
            <a:r>
              <a:rPr lang="en-US" sz="3200" b="1" dirty="0"/>
              <a:t>Doubly</a:t>
            </a:r>
            <a:r>
              <a:rPr kumimoji="0" lang="en-US" sz="3200" b="1" i="0" u="none" strike="noStrike" kern="1200" cap="none" spc="0" normalizeH="0" baseline="0" noProof="0" dirty="0">
                <a:ln>
                  <a:noFill/>
                </a:ln>
                <a:solidFill>
                  <a:schemeClr val="dk1"/>
                </a:solidFill>
                <a:effectLst/>
                <a:uLnTx/>
                <a:uFillTx/>
                <a:latin typeface="+mn-lt"/>
                <a:ea typeface="+mn-ea"/>
                <a:cs typeface="+mn-cs"/>
              </a:rPr>
              <a:t> Linked List</a:t>
            </a:r>
          </a:p>
        </p:txBody>
      </p:sp>
    </p:spTree>
    <p:extLst>
      <p:ext uri="{BB962C8B-B14F-4D97-AF65-F5344CB8AC3E}">
        <p14:creationId xmlns="" xmlns:p14="http://schemas.microsoft.com/office/powerpoint/2010/main" val="24473397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533400" y="1143000"/>
            <a:ext cx="8229600" cy="4800600"/>
          </a:xfrm>
        </p:spPr>
        <p:txBody>
          <a:bodyPr vert="horz" wrap="square" lIns="91440" tIns="45720" rIns="91440" bIns="45720" anchor="t" anchorCtr="0"/>
          <a:lstStyle/>
          <a:p>
            <a:pPr algn="just" eaLnBrk="1" hangingPunct="1"/>
            <a:r>
              <a:rPr lang="en-US" altLang="en-US" sz="2800" b="1" dirty="0"/>
              <a:t>Deletion from beginning</a:t>
            </a:r>
          </a:p>
          <a:p>
            <a:pPr marL="0" indent="0" algn="just" eaLnBrk="1" hangingPunct="1">
              <a:buNone/>
            </a:pPr>
            <a:endParaRPr lang="en-US" altLang="en-US" sz="2200" dirty="0"/>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B5C547E8-4CED-4192-A11F-D26EF379E570}"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584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76</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lang="en-US" sz="2800" b="1" dirty="0"/>
              <a:t>Deletion</a:t>
            </a:r>
            <a:r>
              <a:rPr kumimoji="0" lang="en-US" sz="2800" b="1" i="0" u="none" strike="noStrike" kern="1200" cap="none" spc="0" normalizeH="0" baseline="0" noProof="0" dirty="0">
                <a:ln>
                  <a:noFill/>
                </a:ln>
                <a:solidFill>
                  <a:schemeClr val="dk1"/>
                </a:solidFill>
                <a:effectLst/>
                <a:uLnTx/>
                <a:uFillTx/>
                <a:latin typeface="+mn-lt"/>
                <a:ea typeface="+mn-ea"/>
                <a:cs typeface="+mn-cs"/>
              </a:rPr>
              <a:t> </a:t>
            </a:r>
            <a:r>
              <a:rPr lang="en-US" sz="2800" b="1" dirty="0"/>
              <a:t>in</a:t>
            </a:r>
            <a:r>
              <a:rPr kumimoji="0" lang="en-US" sz="2800" b="1" i="0" u="none" strike="noStrike" kern="1200" cap="none" spc="0" normalizeH="0" baseline="0" noProof="0" dirty="0">
                <a:ln>
                  <a:noFill/>
                </a:ln>
                <a:solidFill>
                  <a:schemeClr val="dk1"/>
                </a:solidFill>
                <a:effectLst/>
                <a:uLnTx/>
                <a:uFillTx/>
                <a:latin typeface="+mn-lt"/>
                <a:ea typeface="+mn-ea"/>
                <a:cs typeface="+mn-cs"/>
              </a:rPr>
              <a:t> </a:t>
            </a:r>
            <a:r>
              <a:rPr lang="en-US" sz="2800" b="1" dirty="0"/>
              <a:t>Doubly</a:t>
            </a:r>
            <a:r>
              <a:rPr kumimoji="0" lang="en-US" sz="2800" b="1" i="0" u="none" strike="noStrike" kern="1200" cap="none" spc="0" normalizeH="0" baseline="0" noProof="0" dirty="0">
                <a:ln>
                  <a:noFill/>
                </a:ln>
                <a:solidFill>
                  <a:schemeClr val="dk1"/>
                </a:solidFill>
                <a:effectLst/>
                <a:uLnTx/>
                <a:uFillTx/>
                <a:latin typeface="+mn-lt"/>
                <a:ea typeface="+mn-ea"/>
                <a:cs typeface="+mn-cs"/>
              </a:rPr>
              <a:t> Linked List (</a:t>
            </a:r>
            <a:r>
              <a:rPr lang="en-US" sz="2800" b="1" dirty="0"/>
              <a:t>from</a:t>
            </a:r>
            <a:r>
              <a:rPr kumimoji="0" lang="en-US" sz="2800" b="1" i="0" u="none" strike="noStrike" kern="1200" cap="none" spc="0" normalizeH="0" baseline="0" noProof="0" dirty="0">
                <a:ln>
                  <a:noFill/>
                </a:ln>
                <a:solidFill>
                  <a:schemeClr val="dk1"/>
                </a:solidFill>
                <a:effectLst/>
                <a:uLnTx/>
                <a:uFillTx/>
                <a:latin typeface="+mn-lt"/>
                <a:ea typeface="+mn-ea"/>
                <a:cs typeface="+mn-cs"/>
              </a:rPr>
              <a:t> beginning)</a:t>
            </a:r>
          </a:p>
        </p:txBody>
      </p:sp>
      <p:pic>
        <p:nvPicPr>
          <p:cNvPr id="2" name="Picture 1">
            <a:extLst>
              <a:ext uri="{FF2B5EF4-FFF2-40B4-BE49-F238E27FC236}">
                <a16:creationId xmlns="" xmlns:a16="http://schemas.microsoft.com/office/drawing/2014/main" id="{A6B1A5A1-FABF-C2FC-3A2A-321F4023D47E}"/>
              </a:ext>
            </a:extLst>
          </p:cNvPr>
          <p:cNvPicPr>
            <a:picLocks noChangeAspect="1"/>
          </p:cNvPicPr>
          <p:nvPr/>
        </p:nvPicPr>
        <p:blipFill>
          <a:blip r:embed="rId2"/>
          <a:stretch>
            <a:fillRect/>
          </a:stretch>
        </p:blipFill>
        <p:spPr>
          <a:xfrm>
            <a:off x="755576" y="2343659"/>
            <a:ext cx="7704856" cy="2741526"/>
          </a:xfrm>
          <a:prstGeom prst="rect">
            <a:avLst/>
          </a:prstGeom>
        </p:spPr>
      </p:pic>
    </p:spTree>
    <p:extLst>
      <p:ext uri="{BB962C8B-B14F-4D97-AF65-F5344CB8AC3E}">
        <p14:creationId xmlns="" xmlns:p14="http://schemas.microsoft.com/office/powerpoint/2010/main" val="41005222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3847D4B9-DF94-4582-91B0-7734DD38A331}"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824064" cy="313009"/>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77</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371600" y="-39687"/>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b="1" dirty="0"/>
              <a:t>Deletion</a:t>
            </a:r>
            <a:r>
              <a:rPr kumimoji="0" lang="en-US" sz="3000" b="1" i="0" u="none" strike="noStrike" kern="1200" cap="none" spc="0" normalizeH="0" baseline="0" noProof="0" dirty="0">
                <a:ln>
                  <a:noFill/>
                </a:ln>
                <a:solidFill>
                  <a:schemeClr val="dk1"/>
                </a:solidFill>
                <a:effectLst/>
                <a:uLnTx/>
                <a:uFillTx/>
                <a:latin typeface="+mn-lt"/>
                <a:ea typeface="+mn-ea"/>
                <a:cs typeface="+mn-cs"/>
              </a:rPr>
              <a:t> </a:t>
            </a:r>
            <a:r>
              <a:rPr lang="en-US" sz="3000" b="1" dirty="0"/>
              <a:t>in</a:t>
            </a:r>
            <a:r>
              <a:rPr kumimoji="0" lang="en-US" sz="3000" b="1" i="0" u="none" strike="noStrike" kern="1200" cap="none" spc="0" normalizeH="0" baseline="0" noProof="0" dirty="0">
                <a:ln>
                  <a:noFill/>
                </a:ln>
                <a:solidFill>
                  <a:schemeClr val="dk1"/>
                </a:solidFill>
                <a:effectLst/>
                <a:uLnTx/>
                <a:uFillTx/>
                <a:latin typeface="+mn-lt"/>
                <a:ea typeface="+mn-ea"/>
                <a:cs typeface="+mn-cs"/>
              </a:rPr>
              <a:t> </a:t>
            </a:r>
            <a:r>
              <a:rPr lang="en-US" sz="3000" b="1" dirty="0"/>
              <a:t>Doubly</a:t>
            </a:r>
            <a:r>
              <a:rPr kumimoji="0" lang="en-US" sz="3000" b="1" i="0" u="none" strike="noStrike" kern="1200" cap="none" spc="0" normalizeH="0" baseline="0" noProof="0" dirty="0">
                <a:ln>
                  <a:noFill/>
                </a:ln>
                <a:solidFill>
                  <a:schemeClr val="dk1"/>
                </a:solidFill>
                <a:effectLst/>
                <a:uLnTx/>
                <a:uFillTx/>
                <a:latin typeface="+mn-lt"/>
                <a:ea typeface="+mn-ea"/>
                <a:cs typeface="+mn-cs"/>
              </a:rPr>
              <a:t> Linked List (</a:t>
            </a:r>
            <a:r>
              <a:rPr lang="en-US" sz="3000" b="1" dirty="0"/>
              <a:t>from</a:t>
            </a:r>
            <a:r>
              <a:rPr kumimoji="0" lang="en-US" sz="3000" b="1" i="0" u="none" strike="noStrike" kern="1200" cap="none" spc="0" normalizeH="0" baseline="0" noProof="0" dirty="0">
                <a:ln>
                  <a:noFill/>
                </a:ln>
                <a:solidFill>
                  <a:schemeClr val="dk1"/>
                </a:solidFill>
                <a:effectLst/>
                <a:uLnTx/>
                <a:uFillTx/>
                <a:latin typeface="+mn-lt"/>
                <a:ea typeface="+mn-ea"/>
                <a:cs typeface="+mn-cs"/>
              </a:rPr>
              <a:t> beginning)</a:t>
            </a: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251520" y="856853"/>
            <a:ext cx="4142039" cy="5429250"/>
          </a:xfrm>
        </p:spPr>
        <p:txBody>
          <a:bodyPr vert="horz" wrap="square" lIns="91440" tIns="45720" rIns="91440" bIns="45720" anchor="t" anchorCtr="0"/>
          <a:lstStyle/>
          <a:p>
            <a:pPr eaLnBrk="1" hangingPunct="1">
              <a:buNone/>
            </a:pPr>
            <a:r>
              <a:rPr lang="en-US" altLang="en-US" sz="2000" dirty="0">
                <a:solidFill>
                  <a:schemeClr val="tx2">
                    <a:lumMod val="60000"/>
                    <a:lumOff val="40000"/>
                  </a:schemeClr>
                </a:solidFill>
              </a:rPr>
              <a:t># A single node of a doubly linked list</a:t>
            </a:r>
          </a:p>
          <a:p>
            <a:pPr eaLnBrk="1" hangingPunct="1">
              <a:buNone/>
            </a:pPr>
            <a:r>
              <a:rPr lang="en-US" altLang="en-US" sz="2000" dirty="0"/>
              <a:t>class Node:</a:t>
            </a:r>
          </a:p>
          <a:p>
            <a:pPr eaLnBrk="1" hangingPunct="1">
              <a:buNone/>
            </a:pPr>
            <a:r>
              <a:rPr lang="en-US" altLang="en-US" sz="2000" dirty="0"/>
              <a:t>    def __</a:t>
            </a:r>
            <a:r>
              <a:rPr lang="en-US" altLang="en-US" sz="2000" dirty="0" err="1"/>
              <a:t>init</a:t>
            </a:r>
            <a:r>
              <a:rPr lang="en-US" altLang="en-US" sz="2000" dirty="0"/>
              <a:t>__(self, data):</a:t>
            </a:r>
          </a:p>
          <a:p>
            <a:pPr eaLnBrk="1" hangingPunct="1">
              <a:buNone/>
            </a:pPr>
            <a:r>
              <a:rPr lang="en-US" altLang="en-US" sz="2000" dirty="0"/>
              <a:t>        </a:t>
            </a:r>
            <a:r>
              <a:rPr lang="en-US" altLang="en-US" sz="2000" dirty="0" err="1"/>
              <a:t>self.prev</a:t>
            </a:r>
            <a:r>
              <a:rPr lang="en-US" altLang="en-US" sz="2000" dirty="0"/>
              <a:t> = None</a:t>
            </a:r>
          </a:p>
          <a:p>
            <a:pPr eaLnBrk="1" hangingPunct="1">
              <a:buNone/>
            </a:pPr>
            <a:r>
              <a:rPr lang="en-US" altLang="en-US" sz="2000" dirty="0"/>
              <a:t>        </a:t>
            </a:r>
            <a:r>
              <a:rPr lang="en-US" altLang="en-US" sz="2000" dirty="0" err="1"/>
              <a:t>self.data</a:t>
            </a:r>
            <a:r>
              <a:rPr lang="en-US" altLang="en-US" sz="2000" dirty="0"/>
              <a:t> = data</a:t>
            </a:r>
          </a:p>
          <a:p>
            <a:pPr eaLnBrk="1" hangingPunct="1">
              <a:buNone/>
            </a:pPr>
            <a:r>
              <a:rPr lang="en-US" altLang="en-US" sz="2000" dirty="0"/>
              <a:t>        </a:t>
            </a:r>
            <a:r>
              <a:rPr lang="en-US" altLang="en-US" sz="2000" dirty="0" err="1"/>
              <a:t>self.next</a:t>
            </a:r>
            <a:r>
              <a:rPr lang="en-US" altLang="en-US" sz="2000" dirty="0"/>
              <a:t> = None</a:t>
            </a:r>
          </a:p>
          <a:p>
            <a:pPr eaLnBrk="1" hangingPunct="1">
              <a:buNone/>
            </a:pPr>
            <a:endParaRPr lang="en-US" altLang="en-US" sz="2000" dirty="0"/>
          </a:p>
          <a:p>
            <a:pPr eaLnBrk="1" hangingPunct="1">
              <a:buNone/>
            </a:pPr>
            <a:r>
              <a:rPr lang="en-US" altLang="en-US" sz="2000" dirty="0">
                <a:solidFill>
                  <a:schemeClr val="tx2">
                    <a:lumMod val="60000"/>
                    <a:lumOff val="40000"/>
                  </a:schemeClr>
                </a:solidFill>
              </a:rPr>
              <a:t># A Linked List class with a single head node</a:t>
            </a:r>
          </a:p>
          <a:p>
            <a:pPr eaLnBrk="1" hangingPunct="1">
              <a:buNone/>
            </a:pPr>
            <a:r>
              <a:rPr lang="en-US" altLang="en-US" sz="2000" dirty="0"/>
              <a:t>class </a:t>
            </a:r>
            <a:r>
              <a:rPr lang="en-US" altLang="en-US" sz="2000" dirty="0" err="1"/>
              <a:t>DoublyLinkedList</a:t>
            </a:r>
            <a:r>
              <a:rPr lang="en-US" altLang="en-US" sz="2000" dirty="0"/>
              <a:t>:</a:t>
            </a:r>
          </a:p>
          <a:p>
            <a:pPr eaLnBrk="1" hangingPunct="1">
              <a:buNone/>
            </a:pPr>
            <a:r>
              <a:rPr lang="en-US" altLang="en-US" sz="2000" dirty="0"/>
              <a:t>    def __</a:t>
            </a:r>
            <a:r>
              <a:rPr lang="en-US" altLang="en-US" sz="2000" dirty="0" err="1"/>
              <a:t>init</a:t>
            </a:r>
            <a:r>
              <a:rPr lang="en-US" altLang="en-US" sz="2000" dirty="0"/>
              <a:t>__(self):</a:t>
            </a:r>
          </a:p>
          <a:p>
            <a:pPr eaLnBrk="1" hangingPunct="1">
              <a:buNone/>
            </a:pPr>
            <a:r>
              <a:rPr lang="en-US" altLang="en-US" sz="2000" dirty="0"/>
              <a:t>        </a:t>
            </a:r>
            <a:r>
              <a:rPr lang="en-US" altLang="en-US" sz="2000" dirty="0" err="1"/>
              <a:t>self.head</a:t>
            </a:r>
            <a:r>
              <a:rPr lang="en-US" altLang="en-US" sz="2000" dirty="0"/>
              <a:t> = None</a:t>
            </a:r>
          </a:p>
        </p:txBody>
      </p:sp>
      <p:sp>
        <p:nvSpPr>
          <p:cNvPr id="3" name="Content Placeholder 2">
            <a:extLst>
              <a:ext uri="{FF2B5EF4-FFF2-40B4-BE49-F238E27FC236}">
                <a16:creationId xmlns="" xmlns:a16="http://schemas.microsoft.com/office/drawing/2014/main" id="{11E6907B-20F1-5B81-A8D6-6F41B8F117E0}"/>
              </a:ext>
            </a:extLst>
          </p:cNvPr>
          <p:cNvSpPr txBox="1">
            <a:spLocks/>
          </p:cNvSpPr>
          <p:nvPr/>
        </p:nvSpPr>
        <p:spPr>
          <a:xfrm>
            <a:off x="4894457" y="856853"/>
            <a:ext cx="4142039"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solidFill>
                  <a:schemeClr val="tx2">
                    <a:lumMod val="60000"/>
                    <a:lumOff val="40000"/>
                  </a:schemeClr>
                </a:solidFill>
              </a:rPr>
              <a:t># creation method for the doubly linked list</a:t>
            </a:r>
          </a:p>
          <a:p>
            <a:pPr eaLnBrk="1" hangingPunct="1">
              <a:buNone/>
            </a:pPr>
            <a:r>
              <a:rPr lang="en-US" altLang="en-US" sz="2000" dirty="0"/>
              <a:t>    def create(self, data):</a:t>
            </a:r>
          </a:p>
          <a:p>
            <a:pPr eaLnBrk="1" hangingPunct="1">
              <a:buNone/>
            </a:pPr>
            <a:r>
              <a:rPr lang="en-US" altLang="en-US" sz="2000" dirty="0"/>
              <a:t>        </a:t>
            </a:r>
            <a:r>
              <a:rPr lang="en-US" altLang="en-US" sz="2000" dirty="0" err="1"/>
              <a:t>newNode</a:t>
            </a:r>
            <a:r>
              <a:rPr lang="en-US" altLang="en-US" sz="2000" dirty="0"/>
              <a:t> = Node(data)</a:t>
            </a:r>
          </a:p>
          <a:p>
            <a:pPr eaLnBrk="1" hangingPunct="1">
              <a:buNone/>
            </a:pPr>
            <a:r>
              <a:rPr lang="en-US" altLang="en-US" sz="2000" dirty="0"/>
              <a:t>        if(</a:t>
            </a:r>
            <a:r>
              <a:rPr lang="en-US" altLang="en-US" sz="2000" dirty="0" err="1"/>
              <a:t>self.head</a:t>
            </a:r>
            <a:r>
              <a:rPr lang="en-US" altLang="en-US" sz="2000" dirty="0"/>
              <a:t>==None):</a:t>
            </a:r>
          </a:p>
          <a:p>
            <a:pPr eaLnBrk="1" hangingPunct="1">
              <a:buNone/>
            </a:pPr>
            <a:r>
              <a:rPr lang="en-US" altLang="en-US" sz="2000" dirty="0"/>
              <a:t>            </a:t>
            </a:r>
            <a:r>
              <a:rPr lang="en-US" altLang="en-US" sz="2000" dirty="0" err="1"/>
              <a:t>self.head</a:t>
            </a:r>
            <a:r>
              <a:rPr lang="en-US" altLang="en-US" sz="2000" dirty="0"/>
              <a:t> = </a:t>
            </a:r>
            <a:r>
              <a:rPr lang="en-US" altLang="en-US" sz="2000" dirty="0" err="1"/>
              <a:t>newNode</a:t>
            </a:r>
            <a:endParaRPr lang="en-US" altLang="en-US" sz="2000" dirty="0"/>
          </a:p>
          <a:p>
            <a:pPr eaLnBrk="1" hangingPunct="1">
              <a:buNone/>
            </a:pPr>
            <a:r>
              <a:rPr lang="en-US" altLang="en-US" sz="2000" dirty="0"/>
              <a:t>          </a:t>
            </a:r>
          </a:p>
          <a:p>
            <a:pPr eaLnBrk="1" hangingPunct="1">
              <a:buNone/>
            </a:pPr>
            <a:r>
              <a:rPr lang="en-US" altLang="en-US" sz="2000" dirty="0"/>
              <a:t>        else:</a:t>
            </a:r>
          </a:p>
          <a:p>
            <a:pPr eaLnBrk="1" hangingPunct="1">
              <a:buNone/>
            </a:pPr>
            <a:r>
              <a:rPr lang="en-US" altLang="en-US" sz="2000" dirty="0"/>
              <a:t>            temp=</a:t>
            </a:r>
            <a:r>
              <a:rPr lang="en-US" altLang="en-US" sz="2000" dirty="0" err="1"/>
              <a:t>self.head</a:t>
            </a:r>
            <a:endParaRPr lang="en-US" altLang="en-US" sz="2000" dirty="0"/>
          </a:p>
          <a:p>
            <a:pPr eaLnBrk="1" hangingPunct="1">
              <a:buNone/>
            </a:pPr>
            <a:r>
              <a:rPr lang="en-US" altLang="en-US" sz="2000" dirty="0"/>
              <a:t>            while(</a:t>
            </a:r>
            <a:r>
              <a:rPr lang="en-US" altLang="en-US" sz="2000" dirty="0" err="1"/>
              <a:t>temp.next</a:t>
            </a:r>
            <a:r>
              <a:rPr lang="en-US" altLang="en-US" sz="2000" dirty="0"/>
              <a:t>!=None):</a:t>
            </a:r>
          </a:p>
          <a:p>
            <a:pPr eaLnBrk="1" hangingPunct="1">
              <a:buNone/>
            </a:pPr>
            <a:r>
              <a:rPr lang="en-US" altLang="en-US" sz="2000" dirty="0"/>
              <a:t>                temp=</a:t>
            </a:r>
            <a:r>
              <a:rPr lang="en-US" altLang="en-US" sz="2000" dirty="0" err="1"/>
              <a:t>temp.next</a:t>
            </a:r>
            <a:endParaRPr lang="en-US" altLang="en-US" sz="2000" dirty="0"/>
          </a:p>
          <a:p>
            <a:pPr eaLnBrk="1" hangingPunct="1">
              <a:buNone/>
            </a:pPr>
            <a:endParaRPr lang="en-US" altLang="en-US" sz="2000" dirty="0"/>
          </a:p>
          <a:p>
            <a:pPr eaLnBrk="1" hangingPunct="1">
              <a:buNone/>
            </a:pPr>
            <a:r>
              <a:rPr lang="en-US" altLang="en-US" sz="2000" dirty="0"/>
              <a:t>            </a:t>
            </a:r>
            <a:r>
              <a:rPr lang="en-US" altLang="en-US" sz="2000" dirty="0" err="1"/>
              <a:t>temp.next</a:t>
            </a:r>
            <a:r>
              <a:rPr lang="en-US" altLang="en-US" sz="2000" dirty="0"/>
              <a:t>=</a:t>
            </a:r>
            <a:r>
              <a:rPr lang="en-US" altLang="en-US" sz="2000" dirty="0" err="1"/>
              <a:t>newNode</a:t>
            </a:r>
            <a:endParaRPr lang="en-US" altLang="en-US" sz="2000" dirty="0"/>
          </a:p>
          <a:p>
            <a:pPr eaLnBrk="1" hangingPunct="1">
              <a:buNone/>
            </a:pPr>
            <a:r>
              <a:rPr lang="en-US" altLang="en-US" sz="2000" dirty="0"/>
              <a:t>            </a:t>
            </a:r>
            <a:r>
              <a:rPr lang="en-US" altLang="en-US" sz="2000" dirty="0" err="1"/>
              <a:t>newNode.prev</a:t>
            </a:r>
            <a:r>
              <a:rPr lang="en-US" altLang="en-US" sz="2000" dirty="0"/>
              <a:t>=temp</a:t>
            </a:r>
          </a:p>
        </p:txBody>
      </p:sp>
    </p:spTree>
    <p:extLst>
      <p:ext uri="{BB962C8B-B14F-4D97-AF65-F5344CB8AC3E}">
        <p14:creationId xmlns="" xmlns:p14="http://schemas.microsoft.com/office/powerpoint/2010/main" val="13231126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F3387FBB-D3A9-4F48-9B20-6089CE5F9B2D}"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680048"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78</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371600" y="-39688"/>
            <a:ext cx="7772400" cy="827087"/>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b="1" dirty="0"/>
              <a:t>Deletion</a:t>
            </a:r>
            <a:r>
              <a:rPr kumimoji="0" lang="en-US" sz="3000" b="1" i="0" u="none" strike="noStrike" kern="1200" cap="none" spc="0" normalizeH="0" baseline="0" noProof="0" dirty="0">
                <a:ln>
                  <a:noFill/>
                </a:ln>
                <a:solidFill>
                  <a:schemeClr val="dk1"/>
                </a:solidFill>
                <a:effectLst/>
                <a:uLnTx/>
                <a:uFillTx/>
                <a:latin typeface="+mn-lt"/>
                <a:ea typeface="+mn-ea"/>
                <a:cs typeface="+mn-cs"/>
              </a:rPr>
              <a:t> </a:t>
            </a:r>
            <a:r>
              <a:rPr lang="en-US" sz="3000" b="1" dirty="0"/>
              <a:t>in</a:t>
            </a:r>
            <a:r>
              <a:rPr kumimoji="0" lang="en-US" sz="3000" b="1" i="0" u="none" strike="noStrike" kern="1200" cap="none" spc="0" normalizeH="0" baseline="0" noProof="0" dirty="0">
                <a:ln>
                  <a:noFill/>
                </a:ln>
                <a:solidFill>
                  <a:schemeClr val="dk1"/>
                </a:solidFill>
                <a:effectLst/>
                <a:uLnTx/>
                <a:uFillTx/>
                <a:latin typeface="+mn-lt"/>
                <a:ea typeface="+mn-ea"/>
                <a:cs typeface="+mn-cs"/>
              </a:rPr>
              <a:t> </a:t>
            </a:r>
            <a:r>
              <a:rPr lang="en-US" sz="3000" b="1" dirty="0"/>
              <a:t>Doubly</a:t>
            </a:r>
            <a:r>
              <a:rPr kumimoji="0" lang="en-US" sz="3000" b="1" i="0" u="none" strike="noStrike" kern="1200" cap="none" spc="0" normalizeH="0" baseline="0" noProof="0" dirty="0">
                <a:ln>
                  <a:noFill/>
                </a:ln>
                <a:solidFill>
                  <a:schemeClr val="dk1"/>
                </a:solidFill>
                <a:effectLst/>
                <a:uLnTx/>
                <a:uFillTx/>
                <a:latin typeface="+mn-lt"/>
                <a:ea typeface="+mn-ea"/>
                <a:cs typeface="+mn-cs"/>
              </a:rPr>
              <a:t> Linked List (</a:t>
            </a:r>
            <a:r>
              <a:rPr lang="en-US" sz="3000" b="1" dirty="0"/>
              <a:t>from</a:t>
            </a:r>
            <a:r>
              <a:rPr kumimoji="0" lang="en-US" sz="3000" b="1" i="0" u="none" strike="noStrike" kern="1200" cap="none" spc="0" normalizeH="0" baseline="0" noProof="0" dirty="0">
                <a:ln>
                  <a:noFill/>
                </a:ln>
                <a:solidFill>
                  <a:schemeClr val="dk1"/>
                </a:solidFill>
                <a:effectLst/>
                <a:uLnTx/>
                <a:uFillTx/>
                <a:latin typeface="+mn-lt"/>
                <a:ea typeface="+mn-ea"/>
                <a:cs typeface="+mn-cs"/>
              </a:rPr>
              <a:t> beginning)</a:t>
            </a:r>
          </a:p>
          <a:p>
            <a:pPr marL="0" marR="0" lvl="0" indent="0" algn="ctr" defTabSz="914400" rtl="0" eaLnBrk="0" fontAlgn="base" latinLnBrk="0" hangingPunct="0">
              <a:lnSpc>
                <a:spcPct val="100000"/>
              </a:lnSpc>
              <a:spcBef>
                <a:spcPct val="0"/>
              </a:spcBef>
              <a:spcAft>
                <a:spcPct val="0"/>
              </a:spcAft>
              <a:buClrTx/>
              <a:buSzTx/>
              <a:buFontTx/>
              <a:buNone/>
              <a:defRPr/>
            </a:pPr>
            <a:r>
              <a:rPr lang="en-IN" sz="3200" b="1" spc="-11" dirty="0"/>
              <a:t>(c</a:t>
            </a:r>
            <a:r>
              <a:rPr kumimoji="0" lang="en-IN" sz="3200" b="1" i="0" u="none" strike="noStrike" kern="1200" cap="none" spc="-11" normalizeH="0" baseline="0" noProof="0" dirty="0" err="1">
                <a:ln>
                  <a:noFill/>
                </a:ln>
                <a:solidFill>
                  <a:schemeClr val="dk1"/>
                </a:solidFill>
                <a:effectLst/>
                <a:uLnTx/>
                <a:uFillTx/>
                <a:latin typeface="+mn-lt"/>
                <a:ea typeface="+mn-ea"/>
                <a:cs typeface="+mn-cs"/>
              </a:rPr>
              <a:t>ontd</a:t>
            </a:r>
            <a:r>
              <a:rPr kumimoji="0" lang="en-IN" sz="3200" b="1" i="0" u="none" strike="noStrike" kern="1200" cap="none" spc="-11" normalizeH="0" baseline="0" noProof="0" dirty="0">
                <a:ln>
                  <a:noFill/>
                </a:ln>
                <a:solidFill>
                  <a:schemeClr val="dk1"/>
                </a:solidFill>
                <a:effectLst/>
                <a:uLnTx/>
                <a:uFillTx/>
                <a:latin typeface="+mn-lt"/>
                <a:ea typeface="+mn-ea"/>
                <a:cs typeface="+mn-cs"/>
              </a:rPr>
              <a: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106288" y="927100"/>
            <a:ext cx="5364088" cy="5429250"/>
          </a:xfrm>
        </p:spPr>
        <p:txBody>
          <a:bodyPr vert="horz" wrap="square" lIns="91440" tIns="45720" rIns="91440" bIns="45720" anchor="t" anchorCtr="0"/>
          <a:lstStyle/>
          <a:p>
            <a:pPr eaLnBrk="1" hangingPunct="1">
              <a:buNone/>
            </a:pPr>
            <a:r>
              <a:rPr lang="en-US" altLang="en-US" sz="2000" dirty="0">
                <a:solidFill>
                  <a:schemeClr val="tx2">
                    <a:lumMod val="60000"/>
                    <a:lumOff val="40000"/>
                  </a:schemeClr>
                </a:solidFill>
              </a:rPr>
              <a:t> #Delete first node of the list</a:t>
            </a:r>
          </a:p>
          <a:p>
            <a:pPr eaLnBrk="1" hangingPunct="1">
              <a:buNone/>
            </a:pPr>
            <a:r>
              <a:rPr lang="en-US" altLang="en-US" sz="2000" dirty="0">
                <a:solidFill>
                  <a:schemeClr val="tx2">
                    <a:lumMod val="60000"/>
                    <a:lumOff val="40000"/>
                  </a:schemeClr>
                </a:solidFill>
              </a:rPr>
              <a:t>    </a:t>
            </a:r>
            <a:r>
              <a:rPr lang="en-US" altLang="en-US" sz="2000" dirty="0"/>
              <a:t>def </a:t>
            </a:r>
            <a:r>
              <a:rPr lang="en-US" altLang="en-US" sz="2000" dirty="0" err="1"/>
              <a:t>del_beg</a:t>
            </a:r>
            <a:r>
              <a:rPr lang="en-US" altLang="en-US" sz="2000" dirty="0"/>
              <a:t>(self):</a:t>
            </a:r>
          </a:p>
          <a:p>
            <a:pPr eaLnBrk="1" hangingPunct="1">
              <a:buNone/>
            </a:pPr>
            <a:r>
              <a:rPr lang="en-US" altLang="en-US" sz="2000" dirty="0"/>
              <a:t>        if(</a:t>
            </a:r>
            <a:r>
              <a:rPr lang="en-US" altLang="en-US" sz="2000" dirty="0" err="1"/>
              <a:t>self.head</a:t>
            </a:r>
            <a:r>
              <a:rPr lang="en-US" altLang="en-US" sz="2000" dirty="0"/>
              <a:t> == None):</a:t>
            </a:r>
          </a:p>
          <a:p>
            <a:pPr eaLnBrk="1" hangingPunct="1">
              <a:buNone/>
            </a:pPr>
            <a:r>
              <a:rPr lang="en-US" altLang="en-US" sz="2000" dirty="0"/>
              <a:t>            print("Underflow-Link List is empty")</a:t>
            </a:r>
          </a:p>
          <a:p>
            <a:pPr eaLnBrk="1" hangingPunct="1">
              <a:buNone/>
            </a:pPr>
            <a:r>
              <a:rPr lang="en-US" altLang="en-US" sz="2000" dirty="0"/>
              <a:t>        else:</a:t>
            </a:r>
          </a:p>
          <a:p>
            <a:pPr eaLnBrk="1" hangingPunct="1">
              <a:buNone/>
            </a:pPr>
            <a:r>
              <a:rPr lang="en-US" altLang="en-US" sz="2000" dirty="0"/>
              <a:t>            temp = </a:t>
            </a:r>
            <a:r>
              <a:rPr lang="en-US" altLang="en-US" sz="2000" dirty="0" err="1"/>
              <a:t>self.head</a:t>
            </a:r>
            <a:endParaRPr lang="en-US" altLang="en-US" sz="2000" dirty="0"/>
          </a:p>
          <a:p>
            <a:pPr eaLnBrk="1" hangingPunct="1">
              <a:buNone/>
            </a:pPr>
            <a:r>
              <a:rPr lang="en-US" altLang="en-US" sz="2000" dirty="0"/>
              <a:t>            </a:t>
            </a:r>
            <a:r>
              <a:rPr lang="en-US" altLang="en-US" sz="2000" dirty="0" err="1"/>
              <a:t>self.head</a:t>
            </a:r>
            <a:r>
              <a:rPr lang="en-US" altLang="en-US" sz="2000" dirty="0"/>
              <a:t> = </a:t>
            </a:r>
            <a:r>
              <a:rPr lang="en-US" altLang="en-US" sz="2000" dirty="0" err="1"/>
              <a:t>self.head.next</a:t>
            </a:r>
            <a:endParaRPr lang="en-US" altLang="en-US" sz="2000" dirty="0"/>
          </a:p>
          <a:p>
            <a:pPr eaLnBrk="1" hangingPunct="1">
              <a:buNone/>
            </a:pPr>
            <a:r>
              <a:rPr lang="en-US" altLang="en-US" sz="2000" dirty="0"/>
              <a:t>            </a:t>
            </a:r>
            <a:r>
              <a:rPr lang="en-US" altLang="en-US" sz="2000" dirty="0" err="1"/>
              <a:t>self.head.prev</a:t>
            </a:r>
            <a:r>
              <a:rPr lang="en-US" altLang="en-US" sz="2000" dirty="0"/>
              <a:t>=None</a:t>
            </a:r>
          </a:p>
          <a:p>
            <a:pPr eaLnBrk="1" hangingPunct="1">
              <a:buNone/>
            </a:pPr>
            <a:r>
              <a:rPr lang="en-US" altLang="en-US" sz="2000" dirty="0"/>
              <a:t>            print("the deleted element is", </a:t>
            </a:r>
            <a:r>
              <a:rPr lang="en-US" altLang="en-US" sz="2000" dirty="0" err="1"/>
              <a:t>temp.data</a:t>
            </a:r>
            <a:r>
              <a:rPr lang="en-US" altLang="en-US" sz="2000" dirty="0"/>
              <a:t>)</a:t>
            </a:r>
          </a:p>
          <a:p>
            <a:pPr eaLnBrk="1" hangingPunct="1">
              <a:buNone/>
            </a:pPr>
            <a:r>
              <a:rPr lang="en-US" altLang="en-US" sz="2000" dirty="0"/>
              <a:t>            temp = None</a:t>
            </a:r>
          </a:p>
        </p:txBody>
      </p:sp>
      <p:sp>
        <p:nvSpPr>
          <p:cNvPr id="3" name="Content Placeholder 2">
            <a:extLst>
              <a:ext uri="{FF2B5EF4-FFF2-40B4-BE49-F238E27FC236}">
                <a16:creationId xmlns="" xmlns:a16="http://schemas.microsoft.com/office/drawing/2014/main" id="{3BACE522-6B79-4A66-1CD1-C22A47B6953E}"/>
              </a:ext>
            </a:extLst>
          </p:cNvPr>
          <p:cNvSpPr txBox="1">
            <a:spLocks/>
          </p:cNvSpPr>
          <p:nvPr/>
        </p:nvSpPr>
        <p:spPr>
          <a:xfrm>
            <a:off x="5465440" y="954564"/>
            <a:ext cx="3707160"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solidFill>
                  <a:schemeClr val="tx2">
                    <a:lumMod val="60000"/>
                    <a:lumOff val="40000"/>
                  </a:schemeClr>
                </a:solidFill>
              </a:rPr>
              <a:t># print method for the linked list</a:t>
            </a:r>
          </a:p>
          <a:p>
            <a:pPr eaLnBrk="1" hangingPunct="1">
              <a:buNone/>
            </a:pPr>
            <a:r>
              <a:rPr lang="en-US" altLang="en-US" sz="2000" dirty="0">
                <a:solidFill>
                  <a:schemeClr val="tx2">
                    <a:lumMod val="60000"/>
                    <a:lumOff val="40000"/>
                  </a:schemeClr>
                </a:solidFill>
              </a:rPr>
              <a:t>    </a:t>
            </a:r>
            <a:r>
              <a:rPr lang="en-US" altLang="en-US" sz="2000" dirty="0"/>
              <a:t>def </a:t>
            </a:r>
            <a:r>
              <a:rPr lang="en-US" altLang="en-US" sz="2000" dirty="0" err="1"/>
              <a:t>printLL</a:t>
            </a:r>
            <a:r>
              <a:rPr lang="en-US" altLang="en-US" sz="2000" dirty="0"/>
              <a:t>(self):</a:t>
            </a:r>
          </a:p>
          <a:p>
            <a:pPr eaLnBrk="1" hangingPunct="1">
              <a:buNone/>
            </a:pPr>
            <a:r>
              <a:rPr lang="en-US" altLang="en-US" sz="2000" dirty="0"/>
              <a:t>        current = </a:t>
            </a:r>
            <a:r>
              <a:rPr lang="en-US" altLang="en-US" sz="2000" dirty="0" err="1"/>
              <a:t>self.head</a:t>
            </a:r>
            <a:endParaRPr lang="en-US" altLang="en-US" sz="2000" dirty="0"/>
          </a:p>
          <a:p>
            <a:pPr eaLnBrk="1" hangingPunct="1">
              <a:buNone/>
            </a:pPr>
            <a:r>
              <a:rPr lang="en-US" altLang="en-US" sz="2000" dirty="0"/>
              <a:t>        if(current!=None):</a:t>
            </a:r>
          </a:p>
          <a:p>
            <a:pPr eaLnBrk="1" hangingPunct="1">
              <a:buNone/>
            </a:pPr>
            <a:r>
              <a:rPr lang="en-US" altLang="en-US" sz="2000" dirty="0"/>
              <a:t>            print("The List </a:t>
            </a:r>
            <a:r>
              <a:rPr lang="en-US" altLang="en-US" sz="2000" dirty="0" err="1"/>
              <a:t>Contains:",end</a:t>
            </a:r>
            <a:r>
              <a:rPr lang="en-US" altLang="en-US" sz="2000" dirty="0"/>
              <a:t>="\n")</a:t>
            </a:r>
          </a:p>
          <a:p>
            <a:pPr eaLnBrk="1" hangingPunct="1">
              <a:buNone/>
            </a:pPr>
            <a:r>
              <a:rPr lang="en-US" altLang="en-US" sz="2000" dirty="0"/>
              <a:t>            while(current!=None):</a:t>
            </a:r>
          </a:p>
          <a:p>
            <a:pPr eaLnBrk="1" hangingPunct="1">
              <a:buNone/>
            </a:pPr>
            <a:r>
              <a:rPr lang="en-US" altLang="en-US" sz="2000" dirty="0"/>
              <a:t>                print(</a:t>
            </a:r>
            <a:r>
              <a:rPr lang="en-US" altLang="en-US" sz="2000" dirty="0" err="1"/>
              <a:t>current.data</a:t>
            </a:r>
            <a:r>
              <a:rPr lang="en-US" altLang="en-US" sz="2000" dirty="0"/>
              <a:t>)</a:t>
            </a:r>
          </a:p>
          <a:p>
            <a:pPr eaLnBrk="1" hangingPunct="1">
              <a:buNone/>
            </a:pPr>
            <a:r>
              <a:rPr lang="en-US" altLang="en-US" sz="2000" dirty="0"/>
              <a:t>                current = </a:t>
            </a:r>
            <a:r>
              <a:rPr lang="en-US" altLang="en-US" sz="2000" dirty="0" err="1"/>
              <a:t>current.next</a:t>
            </a:r>
            <a:endParaRPr lang="en-US" altLang="en-US" sz="2000" dirty="0"/>
          </a:p>
          <a:p>
            <a:pPr eaLnBrk="1" hangingPunct="1">
              <a:buNone/>
            </a:pPr>
            <a:r>
              <a:rPr lang="en-US" altLang="en-US" sz="2000" dirty="0"/>
              <a:t>        else:</a:t>
            </a:r>
          </a:p>
          <a:p>
            <a:pPr eaLnBrk="1" hangingPunct="1">
              <a:buNone/>
            </a:pPr>
            <a:r>
              <a:rPr lang="en-US" altLang="en-US" sz="2000" dirty="0"/>
              <a:t>            print("List is Empty.")</a:t>
            </a:r>
          </a:p>
          <a:p>
            <a:pPr eaLnBrk="1" hangingPunct="1">
              <a:buFont typeface="Arial" panose="020B0604020202020204" pitchFamily="34" charset="0"/>
              <a:buNone/>
            </a:pPr>
            <a:endParaRPr lang="en-US" altLang="en-US" sz="2000" dirty="0"/>
          </a:p>
        </p:txBody>
      </p:sp>
    </p:spTree>
    <p:extLst>
      <p:ext uri="{BB962C8B-B14F-4D97-AF65-F5344CB8AC3E}">
        <p14:creationId xmlns="" xmlns:p14="http://schemas.microsoft.com/office/powerpoint/2010/main" val="35906852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9E17AE90-E80A-4AB2-99D0-87858EA16556}"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680048"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79</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371600" y="-39688"/>
            <a:ext cx="7772400" cy="827087"/>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b="1" dirty="0"/>
              <a:t>Deletion</a:t>
            </a:r>
            <a:r>
              <a:rPr kumimoji="0" lang="en-US" sz="3000" b="1" i="0" u="none" strike="noStrike" kern="1200" cap="none" spc="0" normalizeH="0" baseline="0" noProof="0" dirty="0">
                <a:ln>
                  <a:noFill/>
                </a:ln>
                <a:solidFill>
                  <a:schemeClr val="dk1"/>
                </a:solidFill>
                <a:effectLst/>
                <a:uLnTx/>
                <a:uFillTx/>
                <a:latin typeface="+mn-lt"/>
                <a:ea typeface="+mn-ea"/>
                <a:cs typeface="+mn-cs"/>
              </a:rPr>
              <a:t> </a:t>
            </a:r>
            <a:r>
              <a:rPr lang="en-US" sz="3000" b="1" dirty="0"/>
              <a:t>in</a:t>
            </a:r>
            <a:r>
              <a:rPr kumimoji="0" lang="en-US" sz="3000" b="1" i="0" u="none" strike="noStrike" kern="1200" cap="none" spc="0" normalizeH="0" baseline="0" noProof="0" dirty="0">
                <a:ln>
                  <a:noFill/>
                </a:ln>
                <a:solidFill>
                  <a:schemeClr val="dk1"/>
                </a:solidFill>
                <a:effectLst/>
                <a:uLnTx/>
                <a:uFillTx/>
                <a:latin typeface="+mn-lt"/>
                <a:ea typeface="+mn-ea"/>
                <a:cs typeface="+mn-cs"/>
              </a:rPr>
              <a:t> </a:t>
            </a:r>
            <a:r>
              <a:rPr lang="en-US" sz="3000" b="1" dirty="0"/>
              <a:t>Doubly</a:t>
            </a:r>
            <a:r>
              <a:rPr kumimoji="0" lang="en-US" sz="3000" b="1" i="0" u="none" strike="noStrike" kern="1200" cap="none" spc="0" normalizeH="0" baseline="0" noProof="0" dirty="0">
                <a:ln>
                  <a:noFill/>
                </a:ln>
                <a:solidFill>
                  <a:schemeClr val="dk1"/>
                </a:solidFill>
                <a:effectLst/>
                <a:uLnTx/>
                <a:uFillTx/>
                <a:latin typeface="+mn-lt"/>
                <a:ea typeface="+mn-ea"/>
                <a:cs typeface="+mn-cs"/>
              </a:rPr>
              <a:t> Linked List (</a:t>
            </a:r>
            <a:r>
              <a:rPr lang="en-US" sz="3000" b="1" dirty="0"/>
              <a:t>from</a:t>
            </a:r>
            <a:r>
              <a:rPr kumimoji="0" lang="en-US" sz="3000" b="1" i="0" u="none" strike="noStrike" kern="1200" cap="none" spc="0" normalizeH="0" baseline="0" noProof="0" dirty="0">
                <a:ln>
                  <a:noFill/>
                </a:ln>
                <a:solidFill>
                  <a:schemeClr val="dk1"/>
                </a:solidFill>
                <a:effectLst/>
                <a:uLnTx/>
                <a:uFillTx/>
                <a:latin typeface="+mn-lt"/>
                <a:ea typeface="+mn-ea"/>
                <a:cs typeface="+mn-cs"/>
              </a:rPr>
              <a:t> beginning)</a:t>
            </a:r>
          </a:p>
          <a:p>
            <a:pPr marL="0" marR="0" lvl="0" indent="0" algn="ctr" defTabSz="914400" rtl="0" eaLnBrk="0" fontAlgn="base" latinLnBrk="0" hangingPunct="0">
              <a:lnSpc>
                <a:spcPct val="100000"/>
              </a:lnSpc>
              <a:spcBef>
                <a:spcPct val="0"/>
              </a:spcBef>
              <a:spcAft>
                <a:spcPct val="0"/>
              </a:spcAft>
              <a:buClrTx/>
              <a:buSzTx/>
              <a:buFontTx/>
              <a:buNone/>
              <a:defRPr/>
            </a:pPr>
            <a:r>
              <a:rPr lang="en-IN" sz="3200" b="1" spc="-11" dirty="0"/>
              <a:t>(c</a:t>
            </a:r>
            <a:r>
              <a:rPr kumimoji="0" lang="en-IN" sz="3200" b="1" i="0" u="none" strike="noStrike" kern="1200" cap="none" spc="-11" normalizeH="0" baseline="0" noProof="0" dirty="0" err="1">
                <a:ln>
                  <a:noFill/>
                </a:ln>
                <a:solidFill>
                  <a:schemeClr val="dk1"/>
                </a:solidFill>
                <a:effectLst/>
                <a:uLnTx/>
                <a:uFillTx/>
                <a:latin typeface="+mn-lt"/>
                <a:ea typeface="+mn-ea"/>
                <a:cs typeface="+mn-cs"/>
              </a:rPr>
              <a:t>ontd</a:t>
            </a:r>
            <a:r>
              <a:rPr kumimoji="0" lang="en-IN" sz="3200" b="1" i="0" u="none" strike="noStrike" kern="1200" cap="none" spc="-11" normalizeH="0" baseline="0" noProof="0" dirty="0">
                <a:ln>
                  <a:noFill/>
                </a:ln>
                <a:solidFill>
                  <a:schemeClr val="dk1"/>
                </a:solidFill>
                <a:effectLst/>
                <a:uLnTx/>
                <a:uFillTx/>
                <a:latin typeface="+mn-lt"/>
                <a:ea typeface="+mn-ea"/>
                <a:cs typeface="+mn-cs"/>
              </a:rPr>
              <a: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3" name="Content Placeholder 2">
            <a:extLst>
              <a:ext uri="{FF2B5EF4-FFF2-40B4-BE49-F238E27FC236}">
                <a16:creationId xmlns="" xmlns:a16="http://schemas.microsoft.com/office/drawing/2014/main" id="{3BACE522-6B79-4A66-1CD1-C22A47B6953E}"/>
              </a:ext>
            </a:extLst>
          </p:cNvPr>
          <p:cNvSpPr txBox="1">
            <a:spLocks/>
          </p:cNvSpPr>
          <p:nvPr/>
        </p:nvSpPr>
        <p:spPr>
          <a:xfrm>
            <a:off x="918944" y="1277273"/>
            <a:ext cx="7181448"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solidFill>
                  <a:schemeClr val="tx2">
                    <a:lumMod val="60000"/>
                    <a:lumOff val="40000"/>
                  </a:schemeClr>
                </a:solidFill>
              </a:rPr>
              <a:t># Doubly Linked List with creation, deletion and print methods</a:t>
            </a:r>
          </a:p>
          <a:p>
            <a:pPr eaLnBrk="1" hangingPunct="1">
              <a:buFont typeface="Arial" panose="020B0604020202020204" pitchFamily="34" charset="0"/>
              <a:buNone/>
            </a:pPr>
            <a:r>
              <a:rPr lang="en-US" altLang="en-US" sz="2000" dirty="0"/>
              <a:t>LL = </a:t>
            </a:r>
            <a:r>
              <a:rPr lang="en-US" altLang="en-US" sz="2000" dirty="0" err="1"/>
              <a:t>DoublyLinkedList</a:t>
            </a:r>
            <a:r>
              <a:rPr lang="en-US" altLang="en-US" sz="2000" dirty="0"/>
              <a:t>()</a:t>
            </a:r>
          </a:p>
          <a:p>
            <a:pPr eaLnBrk="1" hangingPunct="1">
              <a:buFont typeface="Arial" panose="020B0604020202020204" pitchFamily="34" charset="0"/>
              <a:buNone/>
            </a:pPr>
            <a:r>
              <a:rPr lang="en-US" altLang="en-US" sz="2000" dirty="0" err="1"/>
              <a:t>LL.create</a:t>
            </a:r>
            <a:r>
              <a:rPr lang="en-US" altLang="en-US" sz="2000" dirty="0"/>
              <a:t>(3)</a:t>
            </a:r>
          </a:p>
          <a:p>
            <a:pPr eaLnBrk="1" hangingPunct="1">
              <a:buFont typeface="Arial" panose="020B0604020202020204" pitchFamily="34" charset="0"/>
              <a:buNone/>
            </a:pPr>
            <a:r>
              <a:rPr lang="en-US" altLang="en-US" sz="2000" dirty="0" err="1"/>
              <a:t>LL.create</a:t>
            </a:r>
            <a:r>
              <a:rPr lang="en-US" altLang="en-US" sz="2000" dirty="0"/>
              <a:t>(4)</a:t>
            </a:r>
          </a:p>
          <a:p>
            <a:pPr eaLnBrk="1" hangingPunct="1">
              <a:buFont typeface="Arial" panose="020B0604020202020204" pitchFamily="34" charset="0"/>
              <a:buNone/>
            </a:pPr>
            <a:r>
              <a:rPr lang="en-US" altLang="en-US" sz="2000" dirty="0" err="1"/>
              <a:t>LL.create</a:t>
            </a:r>
            <a:r>
              <a:rPr lang="en-US" altLang="en-US" sz="2000" dirty="0"/>
              <a:t>(5)</a:t>
            </a:r>
          </a:p>
          <a:p>
            <a:pPr eaLnBrk="1" hangingPunct="1">
              <a:buFont typeface="Arial" panose="020B0604020202020204" pitchFamily="34" charset="0"/>
              <a:buNone/>
            </a:pPr>
            <a:r>
              <a:rPr lang="en-US" altLang="en-US" sz="2000" dirty="0" err="1"/>
              <a:t>LL.create</a:t>
            </a:r>
            <a:r>
              <a:rPr lang="en-US" altLang="en-US" sz="2000" dirty="0"/>
              <a:t>(6)</a:t>
            </a:r>
          </a:p>
          <a:p>
            <a:pPr eaLnBrk="1" hangingPunct="1">
              <a:buNone/>
            </a:pPr>
            <a:r>
              <a:rPr lang="en-US" altLang="en-US" sz="2000" dirty="0" err="1"/>
              <a:t>LL.printLL</a:t>
            </a:r>
            <a:r>
              <a:rPr lang="en-US" altLang="en-US" sz="2000" dirty="0"/>
              <a:t>()</a:t>
            </a:r>
          </a:p>
          <a:p>
            <a:pPr eaLnBrk="1" hangingPunct="1">
              <a:buFont typeface="Arial" panose="020B0604020202020204" pitchFamily="34" charset="0"/>
              <a:buNone/>
            </a:pPr>
            <a:r>
              <a:rPr lang="en-US" altLang="en-US" sz="2000" dirty="0" err="1"/>
              <a:t>LL.del_beg</a:t>
            </a:r>
            <a:r>
              <a:rPr lang="en-US" altLang="en-US" sz="2000" dirty="0"/>
              <a:t>()</a:t>
            </a:r>
          </a:p>
          <a:p>
            <a:pPr eaLnBrk="1" hangingPunct="1">
              <a:buFont typeface="Arial" panose="020B0604020202020204" pitchFamily="34" charset="0"/>
              <a:buNone/>
            </a:pPr>
            <a:r>
              <a:rPr lang="en-US" altLang="en-US" sz="2000" dirty="0" err="1"/>
              <a:t>LL.printLL</a:t>
            </a:r>
            <a:r>
              <a:rPr lang="en-US" altLang="en-US" sz="2000" dirty="0"/>
              <a:t>()</a:t>
            </a:r>
          </a:p>
        </p:txBody>
      </p:sp>
    </p:spTree>
    <p:extLst>
      <p:ext uri="{BB962C8B-B14F-4D97-AF65-F5344CB8AC3E}">
        <p14:creationId xmlns="" xmlns:p14="http://schemas.microsoft.com/office/powerpoint/2010/main" val="1186084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graphicFrame>
        <p:nvGraphicFramePr>
          <p:cNvPr id="149" name="Google Shape;149;p6"/>
          <p:cNvGraphicFramePr/>
          <p:nvPr>
            <p:extLst>
              <p:ext uri="{D42A27DB-BD31-4B8C-83A1-F6EECF244321}">
                <p14:modId xmlns="" xmlns:p14="http://schemas.microsoft.com/office/powerpoint/2010/main" val="4017265677"/>
              </p:ext>
            </p:extLst>
          </p:nvPr>
        </p:nvGraphicFramePr>
        <p:xfrm>
          <a:off x="457200" y="877096"/>
          <a:ext cx="8229600" cy="5490164"/>
        </p:xfrm>
        <a:graphic>
          <a:graphicData uri="http://schemas.openxmlformats.org/drawingml/2006/table">
            <a:tbl>
              <a:tblPr firstRow="1" bandRow="1">
                <a:noFill/>
                <a:tableStyleId>{F0BF7176-352F-4F98-BEA2-798AF6EE9B45}</a:tableStyleId>
              </a:tblPr>
              <a:tblGrid>
                <a:gridCol w="1126150">
                  <a:extLst>
                    <a:ext uri="{9D8B030D-6E8A-4147-A177-3AD203B41FA5}">
                      <a16:colId xmlns="" xmlns:a16="http://schemas.microsoft.com/office/drawing/2014/main" val="20000"/>
                    </a:ext>
                  </a:extLst>
                </a:gridCol>
                <a:gridCol w="5198450">
                  <a:extLst>
                    <a:ext uri="{9D8B030D-6E8A-4147-A177-3AD203B41FA5}">
                      <a16:colId xmlns="" xmlns:a16="http://schemas.microsoft.com/office/drawing/2014/main" val="20001"/>
                    </a:ext>
                  </a:extLst>
                </a:gridCol>
                <a:gridCol w="1905000">
                  <a:extLst>
                    <a:ext uri="{9D8B030D-6E8A-4147-A177-3AD203B41FA5}">
                      <a16:colId xmlns="" xmlns:a16="http://schemas.microsoft.com/office/drawing/2014/main" val="20002"/>
                    </a:ext>
                  </a:extLst>
                </a:gridCol>
              </a:tblGrid>
              <a:tr h="885973">
                <a:tc>
                  <a:txBody>
                    <a:bodyPr/>
                    <a:lstStyle/>
                    <a:p>
                      <a:pPr marL="0" marR="0" lvl="0" indent="0" algn="ctr" rtl="0">
                        <a:lnSpc>
                          <a:spcPct val="115000"/>
                        </a:lnSpc>
                        <a:spcBef>
                          <a:spcPts val="0"/>
                        </a:spcBef>
                        <a:spcAft>
                          <a:spcPts val="0"/>
                        </a:spcAft>
                        <a:buNone/>
                      </a:pPr>
                      <a:endParaRPr sz="2000" b="1"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15000"/>
                        </a:lnSpc>
                        <a:spcBef>
                          <a:spcPts val="0"/>
                        </a:spcBef>
                        <a:spcAft>
                          <a:spcPts val="0"/>
                        </a:spcAft>
                        <a:buNone/>
                      </a:pPr>
                      <a:r>
                        <a:rPr lang="en-US" sz="2000" b="1" u="none" strike="noStrike" cap="none" dirty="0">
                          <a:solidFill>
                            <a:srgbClr val="000000"/>
                          </a:solidFill>
                          <a:latin typeface="Calibri" panose="020F0502020204030204"/>
                          <a:ea typeface="Calibri" panose="020F0502020204030204"/>
                          <a:cs typeface="Calibri" panose="020F0502020204030204"/>
                          <a:sym typeface="Calibri" panose="020F0502020204030204"/>
                        </a:rPr>
                        <a:t>CO</a:t>
                      </a:r>
                      <a:endParaRPr sz="2000" u="none" strike="noStrike" cap="none" dirty="0">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ctr" rtl="0">
                        <a:lnSpc>
                          <a:spcPct val="115000"/>
                        </a:lnSpc>
                        <a:spcBef>
                          <a:spcPts val="0"/>
                        </a:spcBef>
                        <a:spcAft>
                          <a:spcPts val="0"/>
                        </a:spcAft>
                        <a:buNone/>
                      </a:pPr>
                      <a:r>
                        <a:rPr lang="en-US" sz="2000" b="1" u="none" strike="noStrike" cap="none" dirty="0">
                          <a:solidFill>
                            <a:srgbClr val="000000"/>
                          </a:solidFill>
                          <a:latin typeface="Calibri" panose="020F0502020204030204"/>
                          <a:ea typeface="Calibri" panose="020F0502020204030204"/>
                          <a:cs typeface="Calibri" panose="020F0502020204030204"/>
                          <a:sym typeface="Calibri" panose="020F0502020204030204"/>
                        </a:rPr>
                        <a:t>CO Description</a:t>
                      </a:r>
                      <a:endParaRPr sz="2000" u="none" strike="noStrike" cap="none" dirty="0">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ctr" rtl="0">
                        <a:spcBef>
                          <a:spcPts val="0"/>
                        </a:spcBef>
                        <a:spcAft>
                          <a:spcPts val="0"/>
                        </a:spcAft>
                        <a:buNone/>
                      </a:pPr>
                      <a:r>
                        <a:rPr lang="en-US" sz="2000" u="none" strike="noStrike" cap="none" dirty="0">
                          <a:solidFill>
                            <a:schemeClr val="dk1"/>
                          </a:solidFill>
                        </a:rPr>
                        <a:t>Bloom’s Knowledge Level (KL)</a:t>
                      </a:r>
                      <a:endParaRPr sz="2000" u="none" strike="noStrike" cap="none" dirty="0">
                        <a:solidFill>
                          <a:schemeClr val="dk1"/>
                        </a:solidFill>
                      </a:endParaRPr>
                    </a:p>
                  </a:txBody>
                  <a:tcPr marL="68575" marR="68575" marT="0" marB="0" anchor="ctr"/>
                </a:tc>
                <a:extLst>
                  <a:ext uri="{0D108BD9-81ED-4DB2-BD59-A6C34878D82A}">
                    <a16:rowId xmlns="" xmlns:a16="http://schemas.microsoft.com/office/drawing/2014/main" val="10000"/>
                  </a:ext>
                </a:extLst>
              </a:tr>
              <a:tr h="903525">
                <a:tc>
                  <a:txBody>
                    <a:bodyPr/>
                    <a:lstStyle/>
                    <a:p>
                      <a:pPr marL="67945" marR="0" algn="ctr">
                        <a:lnSpc>
                          <a:spcPts val="1375"/>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CO 1</a:t>
                      </a:r>
                    </a:p>
                  </a:txBody>
                  <a:tcPr marL="0" marR="0" marT="0" marB="0" anchor="ctr">
                    <a:solidFill>
                      <a:schemeClr val="bg1"/>
                    </a:solidFill>
                  </a:tcPr>
                </a:tc>
                <a:tc>
                  <a:txBody>
                    <a:bodyPr/>
                    <a:lstStyle/>
                    <a:p>
                      <a:pPr marL="67945" marR="88900" algn="just">
                        <a:lnSpc>
                          <a:spcPct val="11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Describe the need of data structure and algorithms in problem solving and analyze Time space trade-off.</a:t>
                      </a:r>
                    </a:p>
                  </a:txBody>
                  <a:tcPr marL="0" marR="0" marT="0" marB="0" anchor="ctr">
                    <a:solidFill>
                      <a:schemeClr val="bg1"/>
                    </a:solidFill>
                  </a:tcPr>
                </a:tc>
                <a:tc>
                  <a:txBody>
                    <a:bodyPr/>
                    <a:lstStyle/>
                    <a:p>
                      <a:pPr marL="55880" marR="53975" algn="ctr">
                        <a:lnSpc>
                          <a:spcPts val="1375"/>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K2, K4</a:t>
                      </a:r>
                    </a:p>
                  </a:txBody>
                  <a:tcPr marL="0" marR="0" marT="0" marB="0" anchor="ctr">
                    <a:solidFill>
                      <a:schemeClr val="bg1"/>
                    </a:solidFill>
                  </a:tcPr>
                </a:tc>
                <a:extLst>
                  <a:ext uri="{0D108BD9-81ED-4DB2-BD59-A6C34878D82A}">
                    <a16:rowId xmlns="" xmlns:a16="http://schemas.microsoft.com/office/drawing/2014/main" val="10001"/>
                  </a:ext>
                </a:extLst>
              </a:tr>
              <a:tr h="743525">
                <a:tc>
                  <a:txBody>
                    <a:bodyPr/>
                    <a:lstStyle/>
                    <a:p>
                      <a:pPr marL="67945" marR="0" algn="ctr">
                        <a:lnSpc>
                          <a:spcPts val="1375"/>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CO 2</a:t>
                      </a:r>
                    </a:p>
                  </a:txBody>
                  <a:tcPr marL="0" marR="0" marT="0" marB="0" anchor="ctr"/>
                </a:tc>
                <a:tc>
                  <a:txBody>
                    <a:bodyPr/>
                    <a:lstStyle/>
                    <a:p>
                      <a:pPr marL="67945" marR="495300" algn="just">
                        <a:lnSpc>
                          <a:spcPct val="11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Describe how arrays are represented in memory and how to use them for implementation of matrix operations, searching and sorting along with their computational efficiency.</a:t>
                      </a:r>
                    </a:p>
                  </a:txBody>
                  <a:tcPr marL="0" marR="0" marT="0" marB="0" anchor="ctr"/>
                </a:tc>
                <a:tc>
                  <a:txBody>
                    <a:bodyPr/>
                    <a:lstStyle/>
                    <a:p>
                      <a:pPr marL="55880" marR="53975" algn="ctr">
                        <a:lnSpc>
                          <a:spcPts val="1375"/>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K2, K6</a:t>
                      </a:r>
                    </a:p>
                  </a:txBody>
                  <a:tcPr marL="0" marR="0" marT="0" marB="0" anchor="ctr"/>
                </a:tc>
                <a:extLst>
                  <a:ext uri="{0D108BD9-81ED-4DB2-BD59-A6C34878D82A}">
                    <a16:rowId xmlns="" xmlns:a16="http://schemas.microsoft.com/office/drawing/2014/main" val="10002"/>
                  </a:ext>
                </a:extLst>
              </a:tr>
              <a:tr h="743525">
                <a:tc>
                  <a:txBody>
                    <a:bodyPr/>
                    <a:lstStyle/>
                    <a:p>
                      <a:pPr marL="67945" marR="0" algn="ctr">
                        <a:lnSpc>
                          <a:spcPts val="1375"/>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CO 3</a:t>
                      </a:r>
                    </a:p>
                  </a:txBody>
                  <a:tcPr marL="0" marR="0" marT="0" marB="0" anchor="ctr"/>
                </a:tc>
                <a:tc>
                  <a:txBody>
                    <a:bodyPr/>
                    <a:lstStyle/>
                    <a:p>
                      <a:pPr marL="67945" marR="194945" algn="just">
                        <a:lnSpc>
                          <a:spcPct val="11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Design, implement and evaluate the real-world applications using stacks, queues and non-linear data structures.</a:t>
                      </a:r>
                    </a:p>
                  </a:txBody>
                  <a:tcPr marL="0" marR="0" marT="0" marB="0" anchor="ctr"/>
                </a:tc>
                <a:tc>
                  <a:txBody>
                    <a:bodyPr/>
                    <a:lstStyle/>
                    <a:p>
                      <a:pPr marL="55880" marR="53975" algn="ctr">
                        <a:lnSpc>
                          <a:spcPts val="1375"/>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K5, K6</a:t>
                      </a:r>
                    </a:p>
                  </a:txBody>
                  <a:tcPr marL="0" marR="0" marT="0" marB="0" anchor="ctr"/>
                </a:tc>
                <a:extLst>
                  <a:ext uri="{0D108BD9-81ED-4DB2-BD59-A6C34878D82A}">
                    <a16:rowId xmlns="" xmlns:a16="http://schemas.microsoft.com/office/drawing/2014/main" val="10003"/>
                  </a:ext>
                </a:extLst>
              </a:tr>
              <a:tr h="903525">
                <a:tc>
                  <a:txBody>
                    <a:bodyPr/>
                    <a:lstStyle/>
                    <a:p>
                      <a:pPr marL="67945" marR="0" algn="ctr">
                        <a:lnSpc>
                          <a:spcPts val="1375"/>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CO 4</a:t>
                      </a:r>
                    </a:p>
                  </a:txBody>
                  <a:tcPr marL="0" marR="0" marT="0" marB="0" anchor="ctr"/>
                </a:tc>
                <a:tc>
                  <a:txBody>
                    <a:bodyPr/>
                    <a:lstStyle/>
                    <a:p>
                      <a:pPr marL="67945" marR="0" algn="just">
                        <a:lnSpc>
                          <a:spcPct val="11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Compare and contrast the advantages and disadvantages of linked lists over arrays and implement operations on different types of linked list.</a:t>
                      </a:r>
                    </a:p>
                  </a:txBody>
                  <a:tcPr marL="0" marR="0" marT="0" marB="0" anchor="ctr"/>
                </a:tc>
                <a:tc>
                  <a:txBody>
                    <a:bodyPr/>
                    <a:lstStyle/>
                    <a:p>
                      <a:pPr marL="55880" marR="53975" algn="ctr">
                        <a:lnSpc>
                          <a:spcPts val="1375"/>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K4, K6</a:t>
                      </a:r>
                    </a:p>
                  </a:txBody>
                  <a:tcPr marL="0" marR="0" marT="0" marB="0" anchor="ctr"/>
                </a:tc>
                <a:extLst>
                  <a:ext uri="{0D108BD9-81ED-4DB2-BD59-A6C34878D82A}">
                    <a16:rowId xmlns="" xmlns:a16="http://schemas.microsoft.com/office/drawing/2014/main" val="10004"/>
                  </a:ext>
                </a:extLst>
              </a:tr>
              <a:tr h="903525">
                <a:tc>
                  <a:txBody>
                    <a:bodyPr/>
                    <a:lstStyle/>
                    <a:p>
                      <a:pPr marL="67945" marR="0" algn="ctr">
                        <a:lnSpc>
                          <a:spcPts val="1375"/>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CO 5</a:t>
                      </a:r>
                    </a:p>
                  </a:txBody>
                  <a:tcPr marL="0" marR="0" marT="0" marB="0" anchor="ctr"/>
                </a:tc>
                <a:tc>
                  <a:txBody>
                    <a:bodyPr/>
                    <a:lstStyle/>
                    <a:p>
                      <a:pPr marL="67945" marR="88900" algn="just">
                        <a:lnSpc>
                          <a:spcPct val="11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Identify and develop the alternative implementations of data structures with respect to its performance to solve a real-world problem.</a:t>
                      </a:r>
                    </a:p>
                  </a:txBody>
                  <a:tcPr marL="0" marR="0" marT="0" marB="0" anchor="ctr"/>
                </a:tc>
                <a:tc>
                  <a:txBody>
                    <a:bodyPr/>
                    <a:lstStyle/>
                    <a:p>
                      <a:pPr marL="151130" marR="116205" indent="-18415" algn="ctr">
                        <a:lnSpc>
                          <a:spcPct val="11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K1, K3, K5, K6</a:t>
                      </a:r>
                    </a:p>
                  </a:txBody>
                  <a:tcPr marL="0" marR="0" marT="0" marB="0" anchor="ctr"/>
                </a:tc>
                <a:extLst>
                  <a:ext uri="{0D108BD9-81ED-4DB2-BD59-A6C34878D82A}">
                    <a16:rowId xmlns="" xmlns:a16="http://schemas.microsoft.com/office/drawing/2014/main" val="10005"/>
                  </a:ext>
                </a:extLst>
              </a:tr>
            </a:tbl>
          </a:graphicData>
        </a:graphic>
      </p:graphicFrame>
      <p:sp>
        <p:nvSpPr>
          <p:cNvPr id="150" name="Google Shape;150;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41304219-44CC-4668-AA56-FAA583CD193D}" type="datetime1">
              <a:rPr lang="en-US" smtClean="0"/>
              <a:pPr marL="0" lvl="0" indent="0" algn="l" rtl="0">
                <a:spcBef>
                  <a:spcPts val="0"/>
                </a:spcBef>
                <a:spcAft>
                  <a:spcPts val="0"/>
                </a:spcAft>
                <a:buNone/>
              </a:pPr>
              <a:t>10/21/2022</a:t>
            </a:fld>
            <a:endParaRPr lang="en-US"/>
          </a:p>
        </p:txBody>
      </p:sp>
      <p:sp>
        <p:nvSpPr>
          <p:cNvPr id="151" name="Google Shape;151;p6"/>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smtClean="0"/>
              <a:t>DR.RITESH RASTOGI      ACSE-0301 and DS               Unit -3</a:t>
            </a:r>
            <a:endParaRPr lang="en-US" sz="1200" dirty="0"/>
          </a:p>
        </p:txBody>
      </p:sp>
      <p:sp>
        <p:nvSpPr>
          <p:cNvPr id="152" name="Google Shape;152;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lang="en-US"/>
          </a:p>
        </p:txBody>
      </p:sp>
      <p:sp>
        <p:nvSpPr>
          <p:cNvPr id="153" name="Google Shape;153;p6"/>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200"/>
              <a:buFont typeface="Calibri" panose="020F0502020204030204"/>
              <a:buNone/>
            </a:pPr>
            <a:r>
              <a:rPr lang="en-US" sz="3200" b="1" i="0" u="none" strike="noStrike" cap="none">
                <a:solidFill>
                  <a:schemeClr val="dk1"/>
                </a:solidFill>
                <a:latin typeface="Calibri" panose="020F0502020204030204"/>
                <a:ea typeface="Calibri" panose="020F0502020204030204"/>
                <a:cs typeface="Calibri" panose="020F0502020204030204"/>
                <a:sym typeface="Calibri" panose="020F0502020204030204"/>
              </a:rPr>
              <a:t>Course Outcome</a:t>
            </a:r>
            <a:endParaRPr sz="32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533400" y="1143000"/>
            <a:ext cx="8229600" cy="4800600"/>
          </a:xfrm>
        </p:spPr>
        <p:txBody>
          <a:bodyPr vert="horz" wrap="square" lIns="91440" tIns="45720" rIns="91440" bIns="45720" anchor="t" anchorCtr="0"/>
          <a:lstStyle/>
          <a:p>
            <a:pPr algn="just" eaLnBrk="1" hangingPunct="1"/>
            <a:r>
              <a:rPr lang="en-US" altLang="en-US" sz="2800" b="1" dirty="0"/>
              <a:t>Deletion from end</a:t>
            </a:r>
          </a:p>
          <a:p>
            <a:pPr marL="0" indent="0" algn="just" eaLnBrk="1" hangingPunct="1">
              <a:buNone/>
            </a:pPr>
            <a:endParaRPr lang="en-US" altLang="en-US" sz="2200" dirty="0"/>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D284EAF9-6262-49B4-B658-2C5681B22E34}"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584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80</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lang="en-US" sz="2800" b="1" dirty="0"/>
              <a:t>Deletion</a:t>
            </a:r>
            <a:r>
              <a:rPr kumimoji="0" lang="en-US" sz="2800" b="1" i="0" u="none" strike="noStrike" kern="1200" cap="none" spc="0" normalizeH="0" baseline="0" noProof="0" dirty="0">
                <a:ln>
                  <a:noFill/>
                </a:ln>
                <a:solidFill>
                  <a:schemeClr val="dk1"/>
                </a:solidFill>
                <a:effectLst/>
                <a:uLnTx/>
                <a:uFillTx/>
                <a:latin typeface="+mn-lt"/>
                <a:ea typeface="+mn-ea"/>
                <a:cs typeface="+mn-cs"/>
              </a:rPr>
              <a:t> </a:t>
            </a:r>
            <a:r>
              <a:rPr lang="en-US" sz="2800" b="1" dirty="0"/>
              <a:t>in</a:t>
            </a:r>
            <a:r>
              <a:rPr kumimoji="0" lang="en-US" sz="2800" b="1" i="0" u="none" strike="noStrike" kern="1200" cap="none" spc="0" normalizeH="0" baseline="0" noProof="0" dirty="0">
                <a:ln>
                  <a:noFill/>
                </a:ln>
                <a:solidFill>
                  <a:schemeClr val="dk1"/>
                </a:solidFill>
                <a:effectLst/>
                <a:uLnTx/>
                <a:uFillTx/>
                <a:latin typeface="+mn-lt"/>
                <a:ea typeface="+mn-ea"/>
                <a:cs typeface="+mn-cs"/>
              </a:rPr>
              <a:t> </a:t>
            </a:r>
            <a:r>
              <a:rPr lang="en-US" sz="2800" b="1" dirty="0"/>
              <a:t>Doubly</a:t>
            </a:r>
            <a:r>
              <a:rPr kumimoji="0" lang="en-US" sz="2800" b="1" i="0" u="none" strike="noStrike" kern="1200" cap="none" spc="0" normalizeH="0" baseline="0" noProof="0" dirty="0">
                <a:ln>
                  <a:noFill/>
                </a:ln>
                <a:solidFill>
                  <a:schemeClr val="dk1"/>
                </a:solidFill>
                <a:effectLst/>
                <a:uLnTx/>
                <a:uFillTx/>
                <a:latin typeface="+mn-lt"/>
                <a:ea typeface="+mn-ea"/>
                <a:cs typeface="+mn-cs"/>
              </a:rPr>
              <a:t> Linked List (</a:t>
            </a:r>
            <a:r>
              <a:rPr lang="en-US" sz="2800" b="1" dirty="0"/>
              <a:t>from</a:t>
            </a:r>
            <a:r>
              <a:rPr kumimoji="0" lang="en-US" sz="2800" b="1" i="0" u="none" strike="noStrike" kern="1200" cap="none" spc="0" normalizeH="0" baseline="0" noProof="0" dirty="0">
                <a:ln>
                  <a:noFill/>
                </a:ln>
                <a:solidFill>
                  <a:schemeClr val="dk1"/>
                </a:solidFill>
                <a:effectLst/>
                <a:uLnTx/>
                <a:uFillTx/>
                <a:latin typeface="+mn-lt"/>
                <a:ea typeface="+mn-ea"/>
                <a:cs typeface="+mn-cs"/>
              </a:rPr>
              <a:t> </a:t>
            </a:r>
            <a:r>
              <a:rPr lang="en-US" sz="2800" b="1" dirty="0"/>
              <a:t>end</a:t>
            </a:r>
            <a:r>
              <a:rPr kumimoji="0" lang="en-US" sz="2800" b="1" i="0" u="none" strike="noStrike" kern="1200" cap="none" spc="0" normalizeH="0" baseline="0" noProof="0" dirty="0">
                <a:ln>
                  <a:noFill/>
                </a:ln>
                <a:solidFill>
                  <a:schemeClr val="dk1"/>
                </a:solidFill>
                <a:effectLst/>
                <a:uLnTx/>
                <a:uFillTx/>
                <a:latin typeface="+mn-lt"/>
                <a:ea typeface="+mn-ea"/>
                <a:cs typeface="+mn-cs"/>
              </a:rPr>
              <a:t>)</a:t>
            </a:r>
          </a:p>
        </p:txBody>
      </p:sp>
      <p:pic>
        <p:nvPicPr>
          <p:cNvPr id="1028" name="Picture 4" descr="Deletion in Doubly Linked List in C | PrepInsta">
            <a:extLst>
              <a:ext uri="{FF2B5EF4-FFF2-40B4-BE49-F238E27FC236}">
                <a16:creationId xmlns="" xmlns:a16="http://schemas.microsoft.com/office/drawing/2014/main" id="{5AF61700-C8B0-FB86-1444-182F6894AFC0}"/>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87624" y="1988840"/>
            <a:ext cx="7056784" cy="316835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540433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36719E8C-877E-41A2-82F5-8D13BE423A95}"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824064" cy="313009"/>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81</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371600" y="-39687"/>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b="1" dirty="0"/>
              <a:t>Deletion</a:t>
            </a:r>
            <a:r>
              <a:rPr kumimoji="0" lang="en-US" sz="3000" b="1" i="0" u="none" strike="noStrike" kern="1200" cap="none" spc="0" normalizeH="0" baseline="0" noProof="0" dirty="0">
                <a:ln>
                  <a:noFill/>
                </a:ln>
                <a:solidFill>
                  <a:schemeClr val="dk1"/>
                </a:solidFill>
                <a:effectLst/>
                <a:uLnTx/>
                <a:uFillTx/>
                <a:latin typeface="+mn-lt"/>
                <a:ea typeface="+mn-ea"/>
                <a:cs typeface="+mn-cs"/>
              </a:rPr>
              <a:t> </a:t>
            </a:r>
            <a:r>
              <a:rPr lang="en-US" sz="3000" b="1" dirty="0"/>
              <a:t>in</a:t>
            </a:r>
            <a:r>
              <a:rPr kumimoji="0" lang="en-US" sz="3000" b="1" i="0" u="none" strike="noStrike" kern="1200" cap="none" spc="0" normalizeH="0" baseline="0" noProof="0" dirty="0">
                <a:ln>
                  <a:noFill/>
                </a:ln>
                <a:solidFill>
                  <a:schemeClr val="dk1"/>
                </a:solidFill>
                <a:effectLst/>
                <a:uLnTx/>
                <a:uFillTx/>
                <a:latin typeface="+mn-lt"/>
                <a:ea typeface="+mn-ea"/>
                <a:cs typeface="+mn-cs"/>
              </a:rPr>
              <a:t> </a:t>
            </a:r>
            <a:r>
              <a:rPr lang="en-US" sz="3000" b="1" dirty="0"/>
              <a:t>Doubly</a:t>
            </a:r>
            <a:r>
              <a:rPr kumimoji="0" lang="en-US" sz="3000" b="1" i="0" u="none" strike="noStrike" kern="1200" cap="none" spc="0" normalizeH="0" baseline="0" noProof="0" dirty="0">
                <a:ln>
                  <a:noFill/>
                </a:ln>
                <a:solidFill>
                  <a:schemeClr val="dk1"/>
                </a:solidFill>
                <a:effectLst/>
                <a:uLnTx/>
                <a:uFillTx/>
                <a:latin typeface="+mn-lt"/>
                <a:ea typeface="+mn-ea"/>
                <a:cs typeface="+mn-cs"/>
              </a:rPr>
              <a:t> Linked List (</a:t>
            </a:r>
            <a:r>
              <a:rPr lang="en-US" sz="3000" b="1" dirty="0"/>
              <a:t>from</a:t>
            </a:r>
            <a:r>
              <a:rPr kumimoji="0" lang="en-US" sz="3000" b="1" i="0" u="none" strike="noStrike" kern="1200" cap="none" spc="0" normalizeH="0" baseline="0" noProof="0" dirty="0">
                <a:ln>
                  <a:noFill/>
                </a:ln>
                <a:solidFill>
                  <a:schemeClr val="dk1"/>
                </a:solidFill>
                <a:effectLst/>
                <a:uLnTx/>
                <a:uFillTx/>
                <a:latin typeface="+mn-lt"/>
                <a:ea typeface="+mn-ea"/>
                <a:cs typeface="+mn-cs"/>
              </a:rPr>
              <a:t> end)</a:t>
            </a: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251520" y="856853"/>
            <a:ext cx="4142039" cy="5429250"/>
          </a:xfrm>
        </p:spPr>
        <p:txBody>
          <a:bodyPr vert="horz" wrap="square" lIns="91440" tIns="45720" rIns="91440" bIns="45720" anchor="t" anchorCtr="0"/>
          <a:lstStyle/>
          <a:p>
            <a:pPr eaLnBrk="1" hangingPunct="1">
              <a:buNone/>
            </a:pPr>
            <a:r>
              <a:rPr lang="en-US" altLang="en-US" sz="2000" dirty="0">
                <a:solidFill>
                  <a:schemeClr val="tx2">
                    <a:lumMod val="60000"/>
                    <a:lumOff val="40000"/>
                  </a:schemeClr>
                </a:solidFill>
              </a:rPr>
              <a:t># A single node of a doubly linked list</a:t>
            </a:r>
          </a:p>
          <a:p>
            <a:pPr eaLnBrk="1" hangingPunct="1">
              <a:buNone/>
            </a:pPr>
            <a:r>
              <a:rPr lang="en-US" altLang="en-US" sz="2000" dirty="0"/>
              <a:t>class Node:</a:t>
            </a:r>
          </a:p>
          <a:p>
            <a:pPr eaLnBrk="1" hangingPunct="1">
              <a:buNone/>
            </a:pPr>
            <a:r>
              <a:rPr lang="en-US" altLang="en-US" sz="2000" dirty="0"/>
              <a:t>    def __</a:t>
            </a:r>
            <a:r>
              <a:rPr lang="en-US" altLang="en-US" sz="2000" dirty="0" err="1"/>
              <a:t>init</a:t>
            </a:r>
            <a:r>
              <a:rPr lang="en-US" altLang="en-US" sz="2000" dirty="0"/>
              <a:t>__(self, data):</a:t>
            </a:r>
          </a:p>
          <a:p>
            <a:pPr eaLnBrk="1" hangingPunct="1">
              <a:buNone/>
            </a:pPr>
            <a:r>
              <a:rPr lang="en-US" altLang="en-US" sz="2000" dirty="0"/>
              <a:t>        </a:t>
            </a:r>
            <a:r>
              <a:rPr lang="en-US" altLang="en-US" sz="2000" dirty="0" err="1"/>
              <a:t>self.prev</a:t>
            </a:r>
            <a:r>
              <a:rPr lang="en-US" altLang="en-US" sz="2000" dirty="0"/>
              <a:t> = None</a:t>
            </a:r>
          </a:p>
          <a:p>
            <a:pPr eaLnBrk="1" hangingPunct="1">
              <a:buNone/>
            </a:pPr>
            <a:r>
              <a:rPr lang="en-US" altLang="en-US" sz="2000" dirty="0"/>
              <a:t>        </a:t>
            </a:r>
            <a:r>
              <a:rPr lang="en-US" altLang="en-US" sz="2000" dirty="0" err="1"/>
              <a:t>self.data</a:t>
            </a:r>
            <a:r>
              <a:rPr lang="en-US" altLang="en-US" sz="2000" dirty="0"/>
              <a:t> = data</a:t>
            </a:r>
          </a:p>
          <a:p>
            <a:pPr eaLnBrk="1" hangingPunct="1">
              <a:buNone/>
            </a:pPr>
            <a:r>
              <a:rPr lang="en-US" altLang="en-US" sz="2000" dirty="0"/>
              <a:t>        </a:t>
            </a:r>
            <a:r>
              <a:rPr lang="en-US" altLang="en-US" sz="2000" dirty="0" err="1"/>
              <a:t>self.next</a:t>
            </a:r>
            <a:r>
              <a:rPr lang="en-US" altLang="en-US" sz="2000" dirty="0"/>
              <a:t> = None</a:t>
            </a:r>
          </a:p>
          <a:p>
            <a:pPr eaLnBrk="1" hangingPunct="1">
              <a:buNone/>
            </a:pPr>
            <a:endParaRPr lang="en-US" altLang="en-US" sz="2000" dirty="0"/>
          </a:p>
          <a:p>
            <a:pPr eaLnBrk="1" hangingPunct="1">
              <a:buNone/>
            </a:pPr>
            <a:r>
              <a:rPr lang="en-US" altLang="en-US" sz="2000" dirty="0">
                <a:solidFill>
                  <a:schemeClr val="tx2">
                    <a:lumMod val="60000"/>
                    <a:lumOff val="40000"/>
                  </a:schemeClr>
                </a:solidFill>
              </a:rPr>
              <a:t># A Linked List class with a single head node</a:t>
            </a:r>
          </a:p>
          <a:p>
            <a:pPr eaLnBrk="1" hangingPunct="1">
              <a:buNone/>
            </a:pPr>
            <a:r>
              <a:rPr lang="en-US" altLang="en-US" sz="2000" dirty="0"/>
              <a:t>class </a:t>
            </a:r>
            <a:r>
              <a:rPr lang="en-US" altLang="en-US" sz="2000" dirty="0" err="1"/>
              <a:t>DoublyLinkedList</a:t>
            </a:r>
            <a:r>
              <a:rPr lang="en-US" altLang="en-US" sz="2000" dirty="0"/>
              <a:t>:</a:t>
            </a:r>
          </a:p>
          <a:p>
            <a:pPr eaLnBrk="1" hangingPunct="1">
              <a:buNone/>
            </a:pPr>
            <a:r>
              <a:rPr lang="en-US" altLang="en-US" sz="2000" dirty="0"/>
              <a:t>    def __</a:t>
            </a:r>
            <a:r>
              <a:rPr lang="en-US" altLang="en-US" sz="2000" dirty="0" err="1"/>
              <a:t>init</a:t>
            </a:r>
            <a:r>
              <a:rPr lang="en-US" altLang="en-US" sz="2000" dirty="0"/>
              <a:t>__(self):</a:t>
            </a:r>
          </a:p>
          <a:p>
            <a:pPr eaLnBrk="1" hangingPunct="1">
              <a:buNone/>
            </a:pPr>
            <a:r>
              <a:rPr lang="en-US" altLang="en-US" sz="2000" dirty="0"/>
              <a:t>        </a:t>
            </a:r>
            <a:r>
              <a:rPr lang="en-US" altLang="en-US" sz="2000" dirty="0" err="1"/>
              <a:t>self.head</a:t>
            </a:r>
            <a:r>
              <a:rPr lang="en-US" altLang="en-US" sz="2000" dirty="0"/>
              <a:t> = None</a:t>
            </a:r>
          </a:p>
        </p:txBody>
      </p:sp>
      <p:sp>
        <p:nvSpPr>
          <p:cNvPr id="3" name="Content Placeholder 2">
            <a:extLst>
              <a:ext uri="{FF2B5EF4-FFF2-40B4-BE49-F238E27FC236}">
                <a16:creationId xmlns="" xmlns:a16="http://schemas.microsoft.com/office/drawing/2014/main" id="{11E6907B-20F1-5B81-A8D6-6F41B8F117E0}"/>
              </a:ext>
            </a:extLst>
          </p:cNvPr>
          <p:cNvSpPr txBox="1">
            <a:spLocks/>
          </p:cNvSpPr>
          <p:nvPr/>
        </p:nvSpPr>
        <p:spPr>
          <a:xfrm>
            <a:off x="4894457" y="856853"/>
            <a:ext cx="4142039"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solidFill>
                  <a:schemeClr val="tx2">
                    <a:lumMod val="60000"/>
                    <a:lumOff val="40000"/>
                  </a:schemeClr>
                </a:solidFill>
              </a:rPr>
              <a:t># creation method for the doubly linked list</a:t>
            </a:r>
          </a:p>
          <a:p>
            <a:pPr eaLnBrk="1" hangingPunct="1">
              <a:buNone/>
            </a:pPr>
            <a:r>
              <a:rPr lang="en-US" altLang="en-US" sz="2000" dirty="0"/>
              <a:t>    def create(self, data):</a:t>
            </a:r>
          </a:p>
          <a:p>
            <a:pPr eaLnBrk="1" hangingPunct="1">
              <a:buNone/>
            </a:pPr>
            <a:r>
              <a:rPr lang="en-US" altLang="en-US" sz="2000" dirty="0"/>
              <a:t>        </a:t>
            </a:r>
            <a:r>
              <a:rPr lang="en-US" altLang="en-US" sz="2000" dirty="0" err="1"/>
              <a:t>newNode</a:t>
            </a:r>
            <a:r>
              <a:rPr lang="en-US" altLang="en-US" sz="2000" dirty="0"/>
              <a:t> = Node(data)</a:t>
            </a:r>
          </a:p>
          <a:p>
            <a:pPr eaLnBrk="1" hangingPunct="1">
              <a:buNone/>
            </a:pPr>
            <a:r>
              <a:rPr lang="en-US" altLang="en-US" sz="2000" dirty="0"/>
              <a:t>        if(</a:t>
            </a:r>
            <a:r>
              <a:rPr lang="en-US" altLang="en-US" sz="2000" dirty="0" err="1"/>
              <a:t>self.head</a:t>
            </a:r>
            <a:r>
              <a:rPr lang="en-US" altLang="en-US" sz="2000" dirty="0"/>
              <a:t>==None):</a:t>
            </a:r>
          </a:p>
          <a:p>
            <a:pPr eaLnBrk="1" hangingPunct="1">
              <a:buNone/>
            </a:pPr>
            <a:r>
              <a:rPr lang="en-US" altLang="en-US" sz="2000" dirty="0"/>
              <a:t>            </a:t>
            </a:r>
            <a:r>
              <a:rPr lang="en-US" altLang="en-US" sz="2000" dirty="0" err="1"/>
              <a:t>self.head</a:t>
            </a:r>
            <a:r>
              <a:rPr lang="en-US" altLang="en-US" sz="2000" dirty="0"/>
              <a:t> = </a:t>
            </a:r>
            <a:r>
              <a:rPr lang="en-US" altLang="en-US" sz="2000" dirty="0" err="1"/>
              <a:t>newNode</a:t>
            </a:r>
            <a:endParaRPr lang="en-US" altLang="en-US" sz="2000" dirty="0"/>
          </a:p>
          <a:p>
            <a:pPr eaLnBrk="1" hangingPunct="1">
              <a:buNone/>
            </a:pPr>
            <a:r>
              <a:rPr lang="en-US" altLang="en-US" sz="2000" dirty="0"/>
              <a:t>          </a:t>
            </a:r>
          </a:p>
          <a:p>
            <a:pPr eaLnBrk="1" hangingPunct="1">
              <a:buNone/>
            </a:pPr>
            <a:r>
              <a:rPr lang="en-US" altLang="en-US" sz="2000" dirty="0"/>
              <a:t>        else:</a:t>
            </a:r>
          </a:p>
          <a:p>
            <a:pPr eaLnBrk="1" hangingPunct="1">
              <a:buNone/>
            </a:pPr>
            <a:r>
              <a:rPr lang="en-US" altLang="en-US" sz="2000" dirty="0"/>
              <a:t>            temp=</a:t>
            </a:r>
            <a:r>
              <a:rPr lang="en-US" altLang="en-US" sz="2000" dirty="0" err="1"/>
              <a:t>self.head</a:t>
            </a:r>
            <a:endParaRPr lang="en-US" altLang="en-US" sz="2000" dirty="0"/>
          </a:p>
          <a:p>
            <a:pPr eaLnBrk="1" hangingPunct="1">
              <a:buNone/>
            </a:pPr>
            <a:r>
              <a:rPr lang="en-US" altLang="en-US" sz="2000" dirty="0"/>
              <a:t>            while(</a:t>
            </a:r>
            <a:r>
              <a:rPr lang="en-US" altLang="en-US" sz="2000" dirty="0" err="1"/>
              <a:t>temp.next</a:t>
            </a:r>
            <a:r>
              <a:rPr lang="en-US" altLang="en-US" sz="2000" dirty="0"/>
              <a:t>!=None):</a:t>
            </a:r>
          </a:p>
          <a:p>
            <a:pPr eaLnBrk="1" hangingPunct="1">
              <a:buNone/>
            </a:pPr>
            <a:r>
              <a:rPr lang="en-US" altLang="en-US" sz="2000" dirty="0"/>
              <a:t>                temp=</a:t>
            </a:r>
            <a:r>
              <a:rPr lang="en-US" altLang="en-US" sz="2000" dirty="0" err="1"/>
              <a:t>temp.next</a:t>
            </a:r>
            <a:endParaRPr lang="en-US" altLang="en-US" sz="2000" dirty="0"/>
          </a:p>
          <a:p>
            <a:pPr eaLnBrk="1" hangingPunct="1">
              <a:buNone/>
            </a:pPr>
            <a:endParaRPr lang="en-US" altLang="en-US" sz="2000" dirty="0"/>
          </a:p>
          <a:p>
            <a:pPr eaLnBrk="1" hangingPunct="1">
              <a:buNone/>
            </a:pPr>
            <a:r>
              <a:rPr lang="en-US" altLang="en-US" sz="2000" dirty="0"/>
              <a:t>            </a:t>
            </a:r>
            <a:r>
              <a:rPr lang="en-US" altLang="en-US" sz="2000" dirty="0" err="1"/>
              <a:t>temp.next</a:t>
            </a:r>
            <a:r>
              <a:rPr lang="en-US" altLang="en-US" sz="2000" dirty="0"/>
              <a:t>=</a:t>
            </a:r>
            <a:r>
              <a:rPr lang="en-US" altLang="en-US" sz="2000" dirty="0" err="1"/>
              <a:t>newNode</a:t>
            </a:r>
            <a:endParaRPr lang="en-US" altLang="en-US" sz="2000" dirty="0"/>
          </a:p>
          <a:p>
            <a:pPr eaLnBrk="1" hangingPunct="1">
              <a:buNone/>
            </a:pPr>
            <a:r>
              <a:rPr lang="en-US" altLang="en-US" sz="2000" dirty="0"/>
              <a:t>            </a:t>
            </a:r>
            <a:r>
              <a:rPr lang="en-US" altLang="en-US" sz="2000" dirty="0" err="1"/>
              <a:t>newNode.prev</a:t>
            </a:r>
            <a:r>
              <a:rPr lang="en-US" altLang="en-US" sz="2000" dirty="0"/>
              <a:t>=temp</a:t>
            </a:r>
          </a:p>
        </p:txBody>
      </p:sp>
    </p:spTree>
    <p:extLst>
      <p:ext uri="{BB962C8B-B14F-4D97-AF65-F5344CB8AC3E}">
        <p14:creationId xmlns="" xmlns:p14="http://schemas.microsoft.com/office/powerpoint/2010/main" val="37282168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2D91CAF7-7965-42F2-BD68-6CD65BEB1D97}"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680048"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82</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371600" y="-39688"/>
            <a:ext cx="7772400" cy="827087"/>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b="1" dirty="0"/>
              <a:t>Deletion</a:t>
            </a:r>
            <a:r>
              <a:rPr kumimoji="0" lang="en-US" sz="3000" b="1" i="0" u="none" strike="noStrike" kern="1200" cap="none" spc="0" normalizeH="0" baseline="0" noProof="0" dirty="0">
                <a:ln>
                  <a:noFill/>
                </a:ln>
                <a:solidFill>
                  <a:schemeClr val="dk1"/>
                </a:solidFill>
                <a:effectLst/>
                <a:uLnTx/>
                <a:uFillTx/>
                <a:latin typeface="+mn-lt"/>
                <a:ea typeface="+mn-ea"/>
                <a:cs typeface="+mn-cs"/>
              </a:rPr>
              <a:t> </a:t>
            </a:r>
            <a:r>
              <a:rPr lang="en-US" sz="3000" b="1" dirty="0"/>
              <a:t>in</a:t>
            </a:r>
            <a:r>
              <a:rPr kumimoji="0" lang="en-US" sz="3000" b="1" i="0" u="none" strike="noStrike" kern="1200" cap="none" spc="0" normalizeH="0" baseline="0" noProof="0" dirty="0">
                <a:ln>
                  <a:noFill/>
                </a:ln>
                <a:solidFill>
                  <a:schemeClr val="dk1"/>
                </a:solidFill>
                <a:effectLst/>
                <a:uLnTx/>
                <a:uFillTx/>
                <a:latin typeface="+mn-lt"/>
                <a:ea typeface="+mn-ea"/>
                <a:cs typeface="+mn-cs"/>
              </a:rPr>
              <a:t> </a:t>
            </a:r>
            <a:r>
              <a:rPr lang="en-US" sz="3000" b="1" dirty="0"/>
              <a:t>Doubly</a:t>
            </a:r>
            <a:r>
              <a:rPr kumimoji="0" lang="en-US" sz="3000" b="1" i="0" u="none" strike="noStrike" kern="1200" cap="none" spc="0" normalizeH="0" baseline="0" noProof="0" dirty="0">
                <a:ln>
                  <a:noFill/>
                </a:ln>
                <a:solidFill>
                  <a:schemeClr val="dk1"/>
                </a:solidFill>
                <a:effectLst/>
                <a:uLnTx/>
                <a:uFillTx/>
                <a:latin typeface="+mn-lt"/>
                <a:ea typeface="+mn-ea"/>
                <a:cs typeface="+mn-cs"/>
              </a:rPr>
              <a:t> Linked List (</a:t>
            </a:r>
            <a:r>
              <a:rPr lang="en-US" sz="3000" b="1" dirty="0"/>
              <a:t>from</a:t>
            </a:r>
            <a:r>
              <a:rPr kumimoji="0" lang="en-US" sz="3000" b="1" i="0" u="none" strike="noStrike" kern="1200" cap="none" spc="0" normalizeH="0" baseline="0" noProof="0" dirty="0">
                <a:ln>
                  <a:noFill/>
                </a:ln>
                <a:solidFill>
                  <a:schemeClr val="dk1"/>
                </a:solidFill>
                <a:effectLst/>
                <a:uLnTx/>
                <a:uFillTx/>
                <a:latin typeface="+mn-lt"/>
                <a:ea typeface="+mn-ea"/>
                <a:cs typeface="+mn-cs"/>
              </a:rPr>
              <a:t> end)</a:t>
            </a:r>
          </a:p>
          <a:p>
            <a:pPr marL="0" marR="0" lvl="0" indent="0" algn="ctr" defTabSz="914400" rtl="0" eaLnBrk="0" fontAlgn="base" latinLnBrk="0" hangingPunct="0">
              <a:lnSpc>
                <a:spcPct val="100000"/>
              </a:lnSpc>
              <a:spcBef>
                <a:spcPct val="0"/>
              </a:spcBef>
              <a:spcAft>
                <a:spcPct val="0"/>
              </a:spcAft>
              <a:buClrTx/>
              <a:buSzTx/>
              <a:buFontTx/>
              <a:buNone/>
              <a:defRPr/>
            </a:pPr>
            <a:r>
              <a:rPr lang="en-IN" sz="3200" b="1" spc="-11" dirty="0"/>
              <a:t>(c</a:t>
            </a:r>
            <a:r>
              <a:rPr kumimoji="0" lang="en-IN" sz="3200" b="1" i="0" u="none" strike="noStrike" kern="1200" cap="none" spc="-11" normalizeH="0" baseline="0" noProof="0" dirty="0" err="1">
                <a:ln>
                  <a:noFill/>
                </a:ln>
                <a:solidFill>
                  <a:schemeClr val="dk1"/>
                </a:solidFill>
                <a:effectLst/>
                <a:uLnTx/>
                <a:uFillTx/>
                <a:latin typeface="+mn-lt"/>
                <a:ea typeface="+mn-ea"/>
                <a:cs typeface="+mn-cs"/>
              </a:rPr>
              <a:t>ontd</a:t>
            </a:r>
            <a:r>
              <a:rPr kumimoji="0" lang="en-IN" sz="3200" b="1" i="0" u="none" strike="noStrike" kern="1200" cap="none" spc="-11" normalizeH="0" baseline="0" noProof="0" dirty="0">
                <a:ln>
                  <a:noFill/>
                </a:ln>
                <a:solidFill>
                  <a:schemeClr val="dk1"/>
                </a:solidFill>
                <a:effectLst/>
                <a:uLnTx/>
                <a:uFillTx/>
                <a:latin typeface="+mn-lt"/>
                <a:ea typeface="+mn-ea"/>
                <a:cs typeface="+mn-cs"/>
              </a:rPr>
              <a: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10264" y="927100"/>
            <a:ext cx="5364088" cy="5429250"/>
          </a:xfrm>
        </p:spPr>
        <p:txBody>
          <a:bodyPr vert="horz" wrap="square" lIns="91440" tIns="45720" rIns="91440" bIns="45720" anchor="t" anchorCtr="0"/>
          <a:lstStyle/>
          <a:p>
            <a:pPr eaLnBrk="1" hangingPunct="1">
              <a:buNone/>
            </a:pPr>
            <a:r>
              <a:rPr lang="en-US" altLang="en-US" sz="2000" dirty="0">
                <a:solidFill>
                  <a:schemeClr val="tx2">
                    <a:lumMod val="60000"/>
                    <a:lumOff val="40000"/>
                  </a:schemeClr>
                </a:solidFill>
              </a:rPr>
              <a:t> #Delete last node of the list</a:t>
            </a:r>
          </a:p>
          <a:p>
            <a:pPr eaLnBrk="1" hangingPunct="1">
              <a:buNone/>
            </a:pPr>
            <a:r>
              <a:rPr lang="en-US" altLang="en-US" sz="2000" dirty="0">
                <a:solidFill>
                  <a:schemeClr val="tx2">
                    <a:lumMod val="60000"/>
                    <a:lumOff val="40000"/>
                  </a:schemeClr>
                </a:solidFill>
              </a:rPr>
              <a:t>    </a:t>
            </a:r>
            <a:r>
              <a:rPr lang="en-US" altLang="en-US" sz="2000" dirty="0"/>
              <a:t>def </a:t>
            </a:r>
            <a:r>
              <a:rPr lang="en-US" altLang="en-US" sz="2000" dirty="0" err="1"/>
              <a:t>del_end</a:t>
            </a:r>
            <a:r>
              <a:rPr lang="en-US" altLang="en-US" sz="2000" dirty="0"/>
              <a:t>(self):</a:t>
            </a:r>
          </a:p>
          <a:p>
            <a:pPr eaLnBrk="1" hangingPunct="1">
              <a:buNone/>
            </a:pPr>
            <a:r>
              <a:rPr lang="en-US" altLang="en-US" sz="2000" dirty="0"/>
              <a:t>        if(</a:t>
            </a:r>
            <a:r>
              <a:rPr lang="en-US" altLang="en-US" sz="2000" dirty="0" err="1"/>
              <a:t>self.head</a:t>
            </a:r>
            <a:r>
              <a:rPr lang="en-US" altLang="en-US" sz="2000" dirty="0"/>
              <a:t> == None):</a:t>
            </a:r>
          </a:p>
          <a:p>
            <a:pPr eaLnBrk="1" hangingPunct="1">
              <a:buNone/>
            </a:pPr>
            <a:r>
              <a:rPr lang="en-US" altLang="en-US" sz="2000" dirty="0"/>
              <a:t>            print("Underflow-Link List is empty")</a:t>
            </a:r>
          </a:p>
          <a:p>
            <a:pPr eaLnBrk="1" hangingPunct="1">
              <a:buNone/>
            </a:pPr>
            <a:r>
              <a:rPr lang="en-US" altLang="en-US" sz="2000" dirty="0"/>
              <a:t>            </a:t>
            </a:r>
          </a:p>
          <a:p>
            <a:pPr eaLnBrk="1" hangingPunct="1">
              <a:buNone/>
            </a:pPr>
            <a:r>
              <a:rPr lang="en-US" altLang="en-US" sz="2000" dirty="0"/>
              <a:t>        else:</a:t>
            </a:r>
          </a:p>
          <a:p>
            <a:pPr eaLnBrk="1" hangingPunct="1">
              <a:buNone/>
            </a:pPr>
            <a:r>
              <a:rPr lang="en-US" altLang="en-US" sz="2000" dirty="0"/>
              <a:t>          temp = </a:t>
            </a:r>
            <a:r>
              <a:rPr lang="en-US" altLang="en-US" sz="2000" dirty="0" err="1"/>
              <a:t>self.head</a:t>
            </a:r>
            <a:endParaRPr lang="en-US" altLang="en-US" sz="2000" dirty="0"/>
          </a:p>
          <a:p>
            <a:pPr eaLnBrk="1" hangingPunct="1">
              <a:buNone/>
            </a:pPr>
            <a:r>
              <a:rPr lang="en-US" altLang="en-US" sz="2000" dirty="0"/>
              <a:t>          while(</a:t>
            </a:r>
            <a:r>
              <a:rPr lang="en-US" altLang="en-US" sz="2000" dirty="0" err="1"/>
              <a:t>temp.next</a:t>
            </a:r>
            <a:r>
              <a:rPr lang="en-US" altLang="en-US" sz="2000" dirty="0"/>
              <a:t>!=None):</a:t>
            </a:r>
          </a:p>
          <a:p>
            <a:pPr eaLnBrk="1" hangingPunct="1">
              <a:buNone/>
            </a:pPr>
            <a:r>
              <a:rPr lang="en-US" altLang="en-US" sz="2000" dirty="0"/>
              <a:t>              </a:t>
            </a:r>
            <a:r>
              <a:rPr lang="en-US" altLang="en-US" sz="2000" dirty="0" err="1"/>
              <a:t>prev</a:t>
            </a:r>
            <a:r>
              <a:rPr lang="en-US" altLang="en-US" sz="2000" dirty="0"/>
              <a:t>=temp</a:t>
            </a:r>
          </a:p>
          <a:p>
            <a:pPr eaLnBrk="1" hangingPunct="1">
              <a:buNone/>
            </a:pPr>
            <a:r>
              <a:rPr lang="en-US" altLang="en-US" sz="2000" dirty="0"/>
              <a:t>              temp=</a:t>
            </a:r>
            <a:r>
              <a:rPr lang="en-US" altLang="en-US" sz="2000" dirty="0" err="1"/>
              <a:t>temp.next</a:t>
            </a:r>
            <a:endParaRPr lang="en-US" altLang="en-US" sz="2000" dirty="0"/>
          </a:p>
          <a:p>
            <a:pPr eaLnBrk="1" hangingPunct="1">
              <a:buNone/>
            </a:pPr>
            <a:r>
              <a:rPr lang="en-US" altLang="en-US" sz="2000" dirty="0"/>
              <a:t>            </a:t>
            </a:r>
          </a:p>
          <a:p>
            <a:pPr eaLnBrk="1" hangingPunct="1">
              <a:buNone/>
            </a:pPr>
            <a:r>
              <a:rPr lang="en-US" altLang="en-US" sz="2000" dirty="0"/>
              <a:t>          </a:t>
            </a:r>
            <a:r>
              <a:rPr lang="en-US" altLang="en-US" sz="2000" dirty="0" err="1"/>
              <a:t>prev.next</a:t>
            </a:r>
            <a:r>
              <a:rPr lang="en-US" altLang="en-US" sz="2000" dirty="0"/>
              <a:t>=None</a:t>
            </a:r>
          </a:p>
          <a:p>
            <a:pPr eaLnBrk="1" hangingPunct="1">
              <a:buNone/>
            </a:pPr>
            <a:r>
              <a:rPr lang="en-US" altLang="en-US" sz="2000" dirty="0"/>
              <a:t>          print("The deleted element is", </a:t>
            </a:r>
            <a:r>
              <a:rPr lang="en-US" altLang="en-US" sz="2000" dirty="0" err="1"/>
              <a:t>temp.data</a:t>
            </a:r>
            <a:r>
              <a:rPr lang="en-US" altLang="en-US" sz="2000" dirty="0"/>
              <a:t>)</a:t>
            </a:r>
          </a:p>
          <a:p>
            <a:pPr eaLnBrk="1" hangingPunct="1">
              <a:buNone/>
            </a:pPr>
            <a:r>
              <a:rPr lang="en-US" altLang="en-US" sz="2000" dirty="0"/>
              <a:t>          temp = None</a:t>
            </a:r>
          </a:p>
        </p:txBody>
      </p:sp>
      <p:sp>
        <p:nvSpPr>
          <p:cNvPr id="3" name="Content Placeholder 2">
            <a:extLst>
              <a:ext uri="{FF2B5EF4-FFF2-40B4-BE49-F238E27FC236}">
                <a16:creationId xmlns="" xmlns:a16="http://schemas.microsoft.com/office/drawing/2014/main" id="{3BACE522-6B79-4A66-1CD1-C22A47B6953E}"/>
              </a:ext>
            </a:extLst>
          </p:cNvPr>
          <p:cNvSpPr txBox="1">
            <a:spLocks/>
          </p:cNvSpPr>
          <p:nvPr/>
        </p:nvSpPr>
        <p:spPr>
          <a:xfrm>
            <a:off x="5465440" y="954564"/>
            <a:ext cx="3707160"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solidFill>
                  <a:schemeClr val="tx2">
                    <a:lumMod val="60000"/>
                    <a:lumOff val="40000"/>
                  </a:schemeClr>
                </a:solidFill>
              </a:rPr>
              <a:t># print method for the linked list</a:t>
            </a:r>
          </a:p>
          <a:p>
            <a:pPr eaLnBrk="1" hangingPunct="1">
              <a:buNone/>
            </a:pPr>
            <a:r>
              <a:rPr lang="en-US" altLang="en-US" sz="2000" dirty="0">
                <a:solidFill>
                  <a:schemeClr val="tx2">
                    <a:lumMod val="60000"/>
                    <a:lumOff val="40000"/>
                  </a:schemeClr>
                </a:solidFill>
              </a:rPr>
              <a:t>    </a:t>
            </a:r>
            <a:r>
              <a:rPr lang="en-US" altLang="en-US" sz="2000" dirty="0"/>
              <a:t>def </a:t>
            </a:r>
            <a:r>
              <a:rPr lang="en-US" altLang="en-US" sz="2000" dirty="0" err="1"/>
              <a:t>printLL</a:t>
            </a:r>
            <a:r>
              <a:rPr lang="en-US" altLang="en-US" sz="2000" dirty="0"/>
              <a:t>(self):</a:t>
            </a:r>
          </a:p>
          <a:p>
            <a:pPr eaLnBrk="1" hangingPunct="1">
              <a:buNone/>
            </a:pPr>
            <a:r>
              <a:rPr lang="en-US" altLang="en-US" sz="2000" dirty="0"/>
              <a:t>        current = </a:t>
            </a:r>
            <a:r>
              <a:rPr lang="en-US" altLang="en-US" sz="2000" dirty="0" err="1"/>
              <a:t>self.head</a:t>
            </a:r>
            <a:endParaRPr lang="en-US" altLang="en-US" sz="2000" dirty="0"/>
          </a:p>
          <a:p>
            <a:pPr eaLnBrk="1" hangingPunct="1">
              <a:buNone/>
            </a:pPr>
            <a:r>
              <a:rPr lang="en-US" altLang="en-US" sz="2000" dirty="0"/>
              <a:t>        if(current!=None):</a:t>
            </a:r>
          </a:p>
          <a:p>
            <a:pPr eaLnBrk="1" hangingPunct="1">
              <a:buNone/>
            </a:pPr>
            <a:r>
              <a:rPr lang="en-US" altLang="en-US" sz="2000" dirty="0"/>
              <a:t>            print("The List </a:t>
            </a:r>
            <a:r>
              <a:rPr lang="en-US" altLang="en-US" sz="2000" dirty="0" err="1"/>
              <a:t>Contains:",end</a:t>
            </a:r>
            <a:r>
              <a:rPr lang="en-US" altLang="en-US" sz="2000" dirty="0"/>
              <a:t>="\n")</a:t>
            </a:r>
          </a:p>
          <a:p>
            <a:pPr eaLnBrk="1" hangingPunct="1">
              <a:buNone/>
            </a:pPr>
            <a:r>
              <a:rPr lang="en-US" altLang="en-US" sz="2000" dirty="0"/>
              <a:t>            while(current!=None):</a:t>
            </a:r>
          </a:p>
          <a:p>
            <a:pPr eaLnBrk="1" hangingPunct="1">
              <a:buNone/>
            </a:pPr>
            <a:r>
              <a:rPr lang="en-US" altLang="en-US" sz="2000" dirty="0"/>
              <a:t>                print(</a:t>
            </a:r>
            <a:r>
              <a:rPr lang="en-US" altLang="en-US" sz="2000" dirty="0" err="1"/>
              <a:t>current.data</a:t>
            </a:r>
            <a:r>
              <a:rPr lang="en-US" altLang="en-US" sz="2000" dirty="0"/>
              <a:t>)</a:t>
            </a:r>
          </a:p>
          <a:p>
            <a:pPr eaLnBrk="1" hangingPunct="1">
              <a:buNone/>
            </a:pPr>
            <a:r>
              <a:rPr lang="en-US" altLang="en-US" sz="2000" dirty="0"/>
              <a:t>                current = </a:t>
            </a:r>
            <a:r>
              <a:rPr lang="en-US" altLang="en-US" sz="2000" dirty="0" err="1"/>
              <a:t>current.next</a:t>
            </a:r>
            <a:endParaRPr lang="en-US" altLang="en-US" sz="2000" dirty="0"/>
          </a:p>
          <a:p>
            <a:pPr eaLnBrk="1" hangingPunct="1">
              <a:buNone/>
            </a:pPr>
            <a:r>
              <a:rPr lang="en-US" altLang="en-US" sz="2000" dirty="0"/>
              <a:t>        else:</a:t>
            </a:r>
          </a:p>
          <a:p>
            <a:pPr eaLnBrk="1" hangingPunct="1">
              <a:buNone/>
            </a:pPr>
            <a:r>
              <a:rPr lang="en-US" altLang="en-US" sz="2000" dirty="0"/>
              <a:t>            print("List is Empty.")</a:t>
            </a:r>
          </a:p>
          <a:p>
            <a:pPr eaLnBrk="1" hangingPunct="1">
              <a:buFont typeface="Arial" panose="020B0604020202020204" pitchFamily="34" charset="0"/>
              <a:buNone/>
            </a:pPr>
            <a:endParaRPr lang="en-US" altLang="en-US" sz="2000" dirty="0"/>
          </a:p>
        </p:txBody>
      </p:sp>
    </p:spTree>
    <p:extLst>
      <p:ext uri="{BB962C8B-B14F-4D97-AF65-F5344CB8AC3E}">
        <p14:creationId xmlns="" xmlns:p14="http://schemas.microsoft.com/office/powerpoint/2010/main" val="17634672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3E27493F-0B35-42F9-BF51-5A72FADDC1DC}"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680048"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83</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371600" y="-39688"/>
            <a:ext cx="7772400" cy="827087"/>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b="1" dirty="0"/>
              <a:t>Deletion</a:t>
            </a:r>
            <a:r>
              <a:rPr kumimoji="0" lang="en-US" sz="3000" b="1" i="0" u="none" strike="noStrike" kern="1200" cap="none" spc="0" normalizeH="0" baseline="0" noProof="0" dirty="0">
                <a:ln>
                  <a:noFill/>
                </a:ln>
                <a:solidFill>
                  <a:schemeClr val="dk1"/>
                </a:solidFill>
                <a:effectLst/>
                <a:uLnTx/>
                <a:uFillTx/>
                <a:latin typeface="+mn-lt"/>
                <a:ea typeface="+mn-ea"/>
                <a:cs typeface="+mn-cs"/>
              </a:rPr>
              <a:t> </a:t>
            </a:r>
            <a:r>
              <a:rPr lang="en-US" sz="3000" b="1" dirty="0"/>
              <a:t>in</a:t>
            </a:r>
            <a:r>
              <a:rPr kumimoji="0" lang="en-US" sz="3000" b="1" i="0" u="none" strike="noStrike" kern="1200" cap="none" spc="0" normalizeH="0" baseline="0" noProof="0" dirty="0">
                <a:ln>
                  <a:noFill/>
                </a:ln>
                <a:solidFill>
                  <a:schemeClr val="dk1"/>
                </a:solidFill>
                <a:effectLst/>
                <a:uLnTx/>
                <a:uFillTx/>
                <a:latin typeface="+mn-lt"/>
                <a:ea typeface="+mn-ea"/>
                <a:cs typeface="+mn-cs"/>
              </a:rPr>
              <a:t> </a:t>
            </a:r>
            <a:r>
              <a:rPr lang="en-US" sz="3000" b="1" dirty="0"/>
              <a:t>Doubly</a:t>
            </a:r>
            <a:r>
              <a:rPr kumimoji="0" lang="en-US" sz="3000" b="1" i="0" u="none" strike="noStrike" kern="1200" cap="none" spc="0" normalizeH="0" baseline="0" noProof="0" dirty="0">
                <a:ln>
                  <a:noFill/>
                </a:ln>
                <a:solidFill>
                  <a:schemeClr val="dk1"/>
                </a:solidFill>
                <a:effectLst/>
                <a:uLnTx/>
                <a:uFillTx/>
                <a:latin typeface="+mn-lt"/>
                <a:ea typeface="+mn-ea"/>
                <a:cs typeface="+mn-cs"/>
              </a:rPr>
              <a:t> Linked List (</a:t>
            </a:r>
            <a:r>
              <a:rPr lang="en-US" sz="3000" b="1" dirty="0"/>
              <a:t>from</a:t>
            </a:r>
            <a:r>
              <a:rPr kumimoji="0" lang="en-US" sz="3000" b="1" i="0" u="none" strike="noStrike" kern="1200" cap="none" spc="0" normalizeH="0" baseline="0" noProof="0" dirty="0">
                <a:ln>
                  <a:noFill/>
                </a:ln>
                <a:solidFill>
                  <a:schemeClr val="dk1"/>
                </a:solidFill>
                <a:effectLst/>
                <a:uLnTx/>
                <a:uFillTx/>
                <a:latin typeface="+mn-lt"/>
                <a:ea typeface="+mn-ea"/>
                <a:cs typeface="+mn-cs"/>
              </a:rPr>
              <a:t> end)</a:t>
            </a:r>
          </a:p>
          <a:p>
            <a:pPr marL="0" marR="0" lvl="0" indent="0" algn="ctr" defTabSz="914400" rtl="0" eaLnBrk="0" fontAlgn="base" latinLnBrk="0" hangingPunct="0">
              <a:lnSpc>
                <a:spcPct val="100000"/>
              </a:lnSpc>
              <a:spcBef>
                <a:spcPct val="0"/>
              </a:spcBef>
              <a:spcAft>
                <a:spcPct val="0"/>
              </a:spcAft>
              <a:buClrTx/>
              <a:buSzTx/>
              <a:buFontTx/>
              <a:buNone/>
              <a:defRPr/>
            </a:pPr>
            <a:r>
              <a:rPr lang="en-IN" sz="3200" b="1" spc="-11" dirty="0"/>
              <a:t>(c</a:t>
            </a:r>
            <a:r>
              <a:rPr kumimoji="0" lang="en-IN" sz="3200" b="1" i="0" u="none" strike="noStrike" kern="1200" cap="none" spc="-11" normalizeH="0" baseline="0" noProof="0" dirty="0" err="1">
                <a:ln>
                  <a:noFill/>
                </a:ln>
                <a:solidFill>
                  <a:schemeClr val="dk1"/>
                </a:solidFill>
                <a:effectLst/>
                <a:uLnTx/>
                <a:uFillTx/>
                <a:latin typeface="+mn-lt"/>
                <a:ea typeface="+mn-ea"/>
                <a:cs typeface="+mn-cs"/>
              </a:rPr>
              <a:t>ontd</a:t>
            </a:r>
            <a:r>
              <a:rPr kumimoji="0" lang="en-IN" sz="3200" b="1" i="0" u="none" strike="noStrike" kern="1200" cap="none" spc="-11" normalizeH="0" baseline="0" noProof="0" dirty="0">
                <a:ln>
                  <a:noFill/>
                </a:ln>
                <a:solidFill>
                  <a:schemeClr val="dk1"/>
                </a:solidFill>
                <a:effectLst/>
                <a:uLnTx/>
                <a:uFillTx/>
                <a:latin typeface="+mn-lt"/>
                <a:ea typeface="+mn-ea"/>
                <a:cs typeface="+mn-cs"/>
              </a:rPr>
              <a: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3" name="Content Placeholder 2">
            <a:extLst>
              <a:ext uri="{FF2B5EF4-FFF2-40B4-BE49-F238E27FC236}">
                <a16:creationId xmlns="" xmlns:a16="http://schemas.microsoft.com/office/drawing/2014/main" id="{3BACE522-6B79-4A66-1CD1-C22A47B6953E}"/>
              </a:ext>
            </a:extLst>
          </p:cNvPr>
          <p:cNvSpPr txBox="1">
            <a:spLocks/>
          </p:cNvSpPr>
          <p:nvPr/>
        </p:nvSpPr>
        <p:spPr>
          <a:xfrm>
            <a:off x="918944" y="1277273"/>
            <a:ext cx="7181448"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solidFill>
                  <a:schemeClr val="tx2">
                    <a:lumMod val="60000"/>
                    <a:lumOff val="40000"/>
                  </a:schemeClr>
                </a:solidFill>
              </a:rPr>
              <a:t># Doubly Linked List with creation, deletion and print methods</a:t>
            </a:r>
          </a:p>
          <a:p>
            <a:pPr eaLnBrk="1" hangingPunct="1">
              <a:buFont typeface="Arial" panose="020B0604020202020204" pitchFamily="34" charset="0"/>
              <a:buNone/>
            </a:pPr>
            <a:r>
              <a:rPr lang="en-US" altLang="en-US" sz="2000" dirty="0"/>
              <a:t>LL = </a:t>
            </a:r>
            <a:r>
              <a:rPr lang="en-US" altLang="en-US" sz="2000" dirty="0" err="1"/>
              <a:t>DoublyLinkedList</a:t>
            </a:r>
            <a:r>
              <a:rPr lang="en-US" altLang="en-US" sz="2000" dirty="0"/>
              <a:t>()</a:t>
            </a:r>
          </a:p>
          <a:p>
            <a:pPr eaLnBrk="1" hangingPunct="1">
              <a:buFont typeface="Arial" panose="020B0604020202020204" pitchFamily="34" charset="0"/>
              <a:buNone/>
            </a:pPr>
            <a:r>
              <a:rPr lang="en-US" altLang="en-US" sz="2000" dirty="0" err="1"/>
              <a:t>LL.create</a:t>
            </a:r>
            <a:r>
              <a:rPr lang="en-US" altLang="en-US" sz="2000" dirty="0"/>
              <a:t>(3)</a:t>
            </a:r>
          </a:p>
          <a:p>
            <a:pPr eaLnBrk="1" hangingPunct="1">
              <a:buFont typeface="Arial" panose="020B0604020202020204" pitchFamily="34" charset="0"/>
              <a:buNone/>
            </a:pPr>
            <a:r>
              <a:rPr lang="en-US" altLang="en-US" sz="2000" dirty="0" err="1"/>
              <a:t>LL.create</a:t>
            </a:r>
            <a:r>
              <a:rPr lang="en-US" altLang="en-US" sz="2000" dirty="0"/>
              <a:t>(4)</a:t>
            </a:r>
          </a:p>
          <a:p>
            <a:pPr eaLnBrk="1" hangingPunct="1">
              <a:buFont typeface="Arial" panose="020B0604020202020204" pitchFamily="34" charset="0"/>
              <a:buNone/>
            </a:pPr>
            <a:r>
              <a:rPr lang="en-US" altLang="en-US" sz="2000" dirty="0" err="1"/>
              <a:t>LL.create</a:t>
            </a:r>
            <a:r>
              <a:rPr lang="en-US" altLang="en-US" sz="2000" dirty="0"/>
              <a:t>(5)</a:t>
            </a:r>
          </a:p>
          <a:p>
            <a:pPr eaLnBrk="1" hangingPunct="1">
              <a:buFont typeface="Arial" panose="020B0604020202020204" pitchFamily="34" charset="0"/>
              <a:buNone/>
            </a:pPr>
            <a:r>
              <a:rPr lang="en-US" altLang="en-US" sz="2000" dirty="0" err="1"/>
              <a:t>LL.create</a:t>
            </a:r>
            <a:r>
              <a:rPr lang="en-US" altLang="en-US" sz="2000" dirty="0"/>
              <a:t>(6)</a:t>
            </a:r>
          </a:p>
          <a:p>
            <a:pPr eaLnBrk="1" hangingPunct="1">
              <a:buNone/>
            </a:pPr>
            <a:r>
              <a:rPr lang="en-US" altLang="en-US" sz="2000" dirty="0" err="1"/>
              <a:t>LL.printLL</a:t>
            </a:r>
            <a:r>
              <a:rPr lang="en-US" altLang="en-US" sz="2000" dirty="0"/>
              <a:t>()</a:t>
            </a:r>
          </a:p>
          <a:p>
            <a:pPr eaLnBrk="1" hangingPunct="1">
              <a:buFont typeface="Arial" panose="020B0604020202020204" pitchFamily="34" charset="0"/>
              <a:buNone/>
            </a:pPr>
            <a:r>
              <a:rPr lang="en-US" altLang="en-US" sz="2000" dirty="0" err="1"/>
              <a:t>LL.del_end</a:t>
            </a:r>
            <a:r>
              <a:rPr lang="en-US" altLang="en-US" sz="2000" dirty="0"/>
              <a:t>()</a:t>
            </a:r>
          </a:p>
          <a:p>
            <a:pPr eaLnBrk="1" hangingPunct="1">
              <a:buFont typeface="Arial" panose="020B0604020202020204" pitchFamily="34" charset="0"/>
              <a:buNone/>
            </a:pPr>
            <a:r>
              <a:rPr lang="en-US" altLang="en-US" sz="2000" dirty="0" err="1"/>
              <a:t>LL.printLL</a:t>
            </a:r>
            <a:r>
              <a:rPr lang="en-US" altLang="en-US" sz="2000" dirty="0"/>
              <a:t>()</a:t>
            </a:r>
          </a:p>
        </p:txBody>
      </p:sp>
    </p:spTree>
    <p:extLst>
      <p:ext uri="{BB962C8B-B14F-4D97-AF65-F5344CB8AC3E}">
        <p14:creationId xmlns="" xmlns:p14="http://schemas.microsoft.com/office/powerpoint/2010/main" val="4689870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533400" y="1143000"/>
            <a:ext cx="8229600" cy="4800600"/>
          </a:xfrm>
        </p:spPr>
        <p:txBody>
          <a:bodyPr vert="horz" wrap="square" lIns="91440" tIns="45720" rIns="91440" bIns="45720" anchor="t" anchorCtr="0"/>
          <a:lstStyle/>
          <a:p>
            <a:pPr algn="just" eaLnBrk="1" hangingPunct="1"/>
            <a:r>
              <a:rPr lang="en-US" altLang="en-US" sz="2800" b="1" dirty="0"/>
              <a:t>Deletion from end</a:t>
            </a:r>
          </a:p>
          <a:p>
            <a:pPr marL="0" indent="0" algn="just" eaLnBrk="1" hangingPunct="1">
              <a:buNone/>
            </a:pPr>
            <a:endParaRPr lang="en-US" altLang="en-US" sz="2200" dirty="0"/>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59846F48-7B14-45C5-9948-EBC4B6914924}"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584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84</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lang="en-US" sz="2800" b="1" dirty="0"/>
              <a:t>Deletion</a:t>
            </a:r>
            <a:r>
              <a:rPr kumimoji="0" lang="en-US" sz="2800" b="1" i="0" u="none" strike="noStrike" kern="1200" cap="none" spc="0" normalizeH="0" baseline="0" noProof="0" dirty="0">
                <a:ln>
                  <a:noFill/>
                </a:ln>
                <a:solidFill>
                  <a:schemeClr val="dk1"/>
                </a:solidFill>
                <a:effectLst/>
                <a:uLnTx/>
                <a:uFillTx/>
                <a:latin typeface="+mn-lt"/>
                <a:ea typeface="+mn-ea"/>
                <a:cs typeface="+mn-cs"/>
              </a:rPr>
              <a:t> </a:t>
            </a:r>
            <a:r>
              <a:rPr lang="en-US" sz="2800" b="1" dirty="0"/>
              <a:t>in</a:t>
            </a:r>
            <a:r>
              <a:rPr kumimoji="0" lang="en-US" sz="2800" b="1" i="0" u="none" strike="noStrike" kern="1200" cap="none" spc="0" normalizeH="0" baseline="0" noProof="0" dirty="0">
                <a:ln>
                  <a:noFill/>
                </a:ln>
                <a:solidFill>
                  <a:schemeClr val="dk1"/>
                </a:solidFill>
                <a:effectLst/>
                <a:uLnTx/>
                <a:uFillTx/>
                <a:latin typeface="+mn-lt"/>
                <a:ea typeface="+mn-ea"/>
                <a:cs typeface="+mn-cs"/>
              </a:rPr>
              <a:t> </a:t>
            </a:r>
            <a:r>
              <a:rPr lang="en-US" sz="2800" b="1" dirty="0"/>
              <a:t>Doubly</a:t>
            </a:r>
            <a:r>
              <a:rPr kumimoji="0" lang="en-US" sz="2800" b="1" i="0" u="none" strike="noStrike" kern="1200" cap="none" spc="0" normalizeH="0" baseline="0" noProof="0" dirty="0">
                <a:ln>
                  <a:noFill/>
                </a:ln>
                <a:solidFill>
                  <a:schemeClr val="dk1"/>
                </a:solidFill>
                <a:effectLst/>
                <a:uLnTx/>
                <a:uFillTx/>
                <a:latin typeface="+mn-lt"/>
                <a:ea typeface="+mn-ea"/>
                <a:cs typeface="+mn-cs"/>
              </a:rPr>
              <a:t> Linked List (</a:t>
            </a:r>
            <a:r>
              <a:rPr lang="en-US" sz="2800" b="1" dirty="0"/>
              <a:t>from</a:t>
            </a:r>
            <a:r>
              <a:rPr kumimoji="0" lang="en-US" sz="2800" b="1" i="0" u="none" strike="noStrike" kern="1200" cap="none" spc="0" normalizeH="0" baseline="0" noProof="0" dirty="0">
                <a:ln>
                  <a:noFill/>
                </a:ln>
                <a:solidFill>
                  <a:schemeClr val="dk1"/>
                </a:solidFill>
                <a:effectLst/>
                <a:uLnTx/>
                <a:uFillTx/>
                <a:latin typeface="+mn-lt"/>
                <a:ea typeface="+mn-ea"/>
                <a:cs typeface="+mn-cs"/>
              </a:rPr>
              <a:t> position)</a:t>
            </a:r>
          </a:p>
        </p:txBody>
      </p:sp>
      <p:pic>
        <p:nvPicPr>
          <p:cNvPr id="1028" name="Picture 4" descr="Deletion in Doubly Linked List in C | PrepInsta">
            <a:extLst>
              <a:ext uri="{FF2B5EF4-FFF2-40B4-BE49-F238E27FC236}">
                <a16:creationId xmlns="" xmlns:a16="http://schemas.microsoft.com/office/drawing/2014/main" id="{5AF61700-C8B0-FB86-1444-182F6894AFC0}"/>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87624" y="1988840"/>
            <a:ext cx="7056784" cy="316835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651373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5F775CF3-0D44-4AEF-B847-46DFA4ED44B9}"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824064" cy="313009"/>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85</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371600" y="-39687"/>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b="1" dirty="0"/>
              <a:t>Deletion</a:t>
            </a:r>
            <a:r>
              <a:rPr kumimoji="0" lang="en-US" sz="3000" b="1" i="0" u="none" strike="noStrike" kern="1200" cap="none" spc="0" normalizeH="0" baseline="0" noProof="0" dirty="0">
                <a:ln>
                  <a:noFill/>
                </a:ln>
                <a:solidFill>
                  <a:schemeClr val="dk1"/>
                </a:solidFill>
                <a:effectLst/>
                <a:uLnTx/>
                <a:uFillTx/>
                <a:latin typeface="+mn-lt"/>
                <a:ea typeface="+mn-ea"/>
                <a:cs typeface="+mn-cs"/>
              </a:rPr>
              <a:t> </a:t>
            </a:r>
            <a:r>
              <a:rPr lang="en-US" sz="3000" b="1" dirty="0"/>
              <a:t>in</a:t>
            </a:r>
            <a:r>
              <a:rPr kumimoji="0" lang="en-US" sz="3000" b="1" i="0" u="none" strike="noStrike" kern="1200" cap="none" spc="0" normalizeH="0" baseline="0" noProof="0" dirty="0">
                <a:ln>
                  <a:noFill/>
                </a:ln>
                <a:solidFill>
                  <a:schemeClr val="dk1"/>
                </a:solidFill>
                <a:effectLst/>
                <a:uLnTx/>
                <a:uFillTx/>
                <a:latin typeface="+mn-lt"/>
                <a:ea typeface="+mn-ea"/>
                <a:cs typeface="+mn-cs"/>
              </a:rPr>
              <a:t> </a:t>
            </a:r>
            <a:r>
              <a:rPr lang="en-US" sz="3000" b="1" dirty="0"/>
              <a:t>Doubly</a:t>
            </a:r>
            <a:r>
              <a:rPr kumimoji="0" lang="en-US" sz="3000" b="1" i="0" u="none" strike="noStrike" kern="1200" cap="none" spc="0" normalizeH="0" baseline="0" noProof="0" dirty="0">
                <a:ln>
                  <a:noFill/>
                </a:ln>
                <a:solidFill>
                  <a:schemeClr val="dk1"/>
                </a:solidFill>
                <a:effectLst/>
                <a:uLnTx/>
                <a:uFillTx/>
                <a:latin typeface="+mn-lt"/>
                <a:ea typeface="+mn-ea"/>
                <a:cs typeface="+mn-cs"/>
              </a:rPr>
              <a:t> Linked List (</a:t>
            </a:r>
            <a:r>
              <a:rPr lang="en-US" sz="3000" b="1" dirty="0"/>
              <a:t>from</a:t>
            </a:r>
            <a:r>
              <a:rPr kumimoji="0" lang="en-US" sz="3000" b="1" i="0" u="none" strike="noStrike" kern="1200" cap="none" spc="0" normalizeH="0" baseline="0" noProof="0" dirty="0">
                <a:ln>
                  <a:noFill/>
                </a:ln>
                <a:solidFill>
                  <a:schemeClr val="dk1"/>
                </a:solidFill>
                <a:effectLst/>
                <a:uLnTx/>
                <a:uFillTx/>
                <a:latin typeface="+mn-lt"/>
                <a:ea typeface="+mn-ea"/>
                <a:cs typeface="+mn-cs"/>
              </a:rPr>
              <a:t> position)</a:t>
            </a: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251520" y="856853"/>
            <a:ext cx="4142039" cy="5429250"/>
          </a:xfrm>
        </p:spPr>
        <p:txBody>
          <a:bodyPr vert="horz" wrap="square" lIns="91440" tIns="45720" rIns="91440" bIns="45720" anchor="t" anchorCtr="0"/>
          <a:lstStyle/>
          <a:p>
            <a:pPr eaLnBrk="1" hangingPunct="1">
              <a:buNone/>
            </a:pPr>
            <a:r>
              <a:rPr lang="en-US" altLang="en-US" sz="2000" dirty="0">
                <a:solidFill>
                  <a:schemeClr val="tx2">
                    <a:lumMod val="60000"/>
                    <a:lumOff val="40000"/>
                  </a:schemeClr>
                </a:solidFill>
              </a:rPr>
              <a:t># A single node of a doubly linked list</a:t>
            </a:r>
          </a:p>
          <a:p>
            <a:pPr eaLnBrk="1" hangingPunct="1">
              <a:buNone/>
            </a:pPr>
            <a:r>
              <a:rPr lang="en-US" altLang="en-US" sz="2000" dirty="0"/>
              <a:t>class Node:</a:t>
            </a:r>
          </a:p>
          <a:p>
            <a:pPr eaLnBrk="1" hangingPunct="1">
              <a:buNone/>
            </a:pPr>
            <a:r>
              <a:rPr lang="en-US" altLang="en-US" sz="2000" dirty="0"/>
              <a:t>    def __</a:t>
            </a:r>
            <a:r>
              <a:rPr lang="en-US" altLang="en-US" sz="2000" dirty="0" err="1"/>
              <a:t>init</a:t>
            </a:r>
            <a:r>
              <a:rPr lang="en-US" altLang="en-US" sz="2000" dirty="0"/>
              <a:t>__(self, data):</a:t>
            </a:r>
          </a:p>
          <a:p>
            <a:pPr eaLnBrk="1" hangingPunct="1">
              <a:buNone/>
            </a:pPr>
            <a:r>
              <a:rPr lang="en-US" altLang="en-US" sz="2000" dirty="0"/>
              <a:t>        </a:t>
            </a:r>
            <a:r>
              <a:rPr lang="en-US" altLang="en-US" sz="2000" dirty="0" err="1"/>
              <a:t>self.prev</a:t>
            </a:r>
            <a:r>
              <a:rPr lang="en-US" altLang="en-US" sz="2000" dirty="0"/>
              <a:t> = None</a:t>
            </a:r>
          </a:p>
          <a:p>
            <a:pPr eaLnBrk="1" hangingPunct="1">
              <a:buNone/>
            </a:pPr>
            <a:r>
              <a:rPr lang="en-US" altLang="en-US" sz="2000" dirty="0"/>
              <a:t>        </a:t>
            </a:r>
            <a:r>
              <a:rPr lang="en-US" altLang="en-US" sz="2000" dirty="0" err="1"/>
              <a:t>self.data</a:t>
            </a:r>
            <a:r>
              <a:rPr lang="en-US" altLang="en-US" sz="2000" dirty="0"/>
              <a:t> = data</a:t>
            </a:r>
          </a:p>
          <a:p>
            <a:pPr eaLnBrk="1" hangingPunct="1">
              <a:buNone/>
            </a:pPr>
            <a:r>
              <a:rPr lang="en-US" altLang="en-US" sz="2000" dirty="0"/>
              <a:t>        </a:t>
            </a:r>
            <a:r>
              <a:rPr lang="en-US" altLang="en-US" sz="2000" dirty="0" err="1"/>
              <a:t>self.next</a:t>
            </a:r>
            <a:r>
              <a:rPr lang="en-US" altLang="en-US" sz="2000" dirty="0"/>
              <a:t> = None</a:t>
            </a:r>
          </a:p>
          <a:p>
            <a:pPr eaLnBrk="1" hangingPunct="1">
              <a:buNone/>
            </a:pPr>
            <a:endParaRPr lang="en-US" altLang="en-US" sz="2000" dirty="0"/>
          </a:p>
          <a:p>
            <a:pPr eaLnBrk="1" hangingPunct="1">
              <a:buNone/>
            </a:pPr>
            <a:r>
              <a:rPr lang="en-US" altLang="en-US" sz="2000" dirty="0">
                <a:solidFill>
                  <a:schemeClr val="tx2">
                    <a:lumMod val="60000"/>
                    <a:lumOff val="40000"/>
                  </a:schemeClr>
                </a:solidFill>
              </a:rPr>
              <a:t># A Linked List class with a single head node</a:t>
            </a:r>
          </a:p>
          <a:p>
            <a:pPr eaLnBrk="1" hangingPunct="1">
              <a:buNone/>
            </a:pPr>
            <a:r>
              <a:rPr lang="en-US" altLang="en-US" sz="2000" dirty="0"/>
              <a:t>class </a:t>
            </a:r>
            <a:r>
              <a:rPr lang="en-US" altLang="en-US" sz="2000" dirty="0" err="1"/>
              <a:t>DoublyLinkedList</a:t>
            </a:r>
            <a:r>
              <a:rPr lang="en-US" altLang="en-US" sz="2000" dirty="0"/>
              <a:t>:</a:t>
            </a:r>
          </a:p>
          <a:p>
            <a:pPr eaLnBrk="1" hangingPunct="1">
              <a:buNone/>
            </a:pPr>
            <a:r>
              <a:rPr lang="en-US" altLang="en-US" sz="2000" dirty="0"/>
              <a:t>    def __</a:t>
            </a:r>
            <a:r>
              <a:rPr lang="en-US" altLang="en-US" sz="2000" dirty="0" err="1"/>
              <a:t>init</a:t>
            </a:r>
            <a:r>
              <a:rPr lang="en-US" altLang="en-US" sz="2000" dirty="0"/>
              <a:t>__(self):</a:t>
            </a:r>
          </a:p>
          <a:p>
            <a:pPr eaLnBrk="1" hangingPunct="1">
              <a:buNone/>
            </a:pPr>
            <a:r>
              <a:rPr lang="en-US" altLang="en-US" sz="2000" dirty="0"/>
              <a:t>        </a:t>
            </a:r>
            <a:r>
              <a:rPr lang="en-US" altLang="en-US" sz="2000" dirty="0" err="1"/>
              <a:t>self.head</a:t>
            </a:r>
            <a:r>
              <a:rPr lang="en-US" altLang="en-US" sz="2000" dirty="0"/>
              <a:t> = None</a:t>
            </a:r>
          </a:p>
        </p:txBody>
      </p:sp>
      <p:sp>
        <p:nvSpPr>
          <p:cNvPr id="3" name="Content Placeholder 2">
            <a:extLst>
              <a:ext uri="{FF2B5EF4-FFF2-40B4-BE49-F238E27FC236}">
                <a16:creationId xmlns="" xmlns:a16="http://schemas.microsoft.com/office/drawing/2014/main" id="{11E6907B-20F1-5B81-A8D6-6F41B8F117E0}"/>
              </a:ext>
            </a:extLst>
          </p:cNvPr>
          <p:cNvSpPr txBox="1">
            <a:spLocks/>
          </p:cNvSpPr>
          <p:nvPr/>
        </p:nvSpPr>
        <p:spPr>
          <a:xfrm>
            <a:off x="4894457" y="856853"/>
            <a:ext cx="4142039"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solidFill>
                  <a:schemeClr val="tx2">
                    <a:lumMod val="60000"/>
                    <a:lumOff val="40000"/>
                  </a:schemeClr>
                </a:solidFill>
              </a:rPr>
              <a:t># creation method for the doubly linked list</a:t>
            </a:r>
          </a:p>
          <a:p>
            <a:pPr eaLnBrk="1" hangingPunct="1">
              <a:buNone/>
            </a:pPr>
            <a:r>
              <a:rPr lang="en-US" altLang="en-US" sz="2000" dirty="0"/>
              <a:t>    def create(self, data):</a:t>
            </a:r>
          </a:p>
          <a:p>
            <a:pPr eaLnBrk="1" hangingPunct="1">
              <a:buNone/>
            </a:pPr>
            <a:r>
              <a:rPr lang="en-US" altLang="en-US" sz="2000" dirty="0"/>
              <a:t>        </a:t>
            </a:r>
            <a:r>
              <a:rPr lang="en-US" altLang="en-US" sz="2000" dirty="0" err="1"/>
              <a:t>newNode</a:t>
            </a:r>
            <a:r>
              <a:rPr lang="en-US" altLang="en-US" sz="2000" dirty="0"/>
              <a:t> = Node(data)</a:t>
            </a:r>
          </a:p>
          <a:p>
            <a:pPr eaLnBrk="1" hangingPunct="1">
              <a:buNone/>
            </a:pPr>
            <a:r>
              <a:rPr lang="en-US" altLang="en-US" sz="2000" dirty="0"/>
              <a:t>        if(</a:t>
            </a:r>
            <a:r>
              <a:rPr lang="en-US" altLang="en-US" sz="2000" dirty="0" err="1"/>
              <a:t>self.head</a:t>
            </a:r>
            <a:r>
              <a:rPr lang="en-US" altLang="en-US" sz="2000" dirty="0"/>
              <a:t>==None):</a:t>
            </a:r>
          </a:p>
          <a:p>
            <a:pPr eaLnBrk="1" hangingPunct="1">
              <a:buNone/>
            </a:pPr>
            <a:r>
              <a:rPr lang="en-US" altLang="en-US" sz="2000" dirty="0"/>
              <a:t>            </a:t>
            </a:r>
            <a:r>
              <a:rPr lang="en-US" altLang="en-US" sz="2000" dirty="0" err="1"/>
              <a:t>self.head</a:t>
            </a:r>
            <a:r>
              <a:rPr lang="en-US" altLang="en-US" sz="2000" dirty="0"/>
              <a:t> = </a:t>
            </a:r>
            <a:r>
              <a:rPr lang="en-US" altLang="en-US" sz="2000" dirty="0" err="1"/>
              <a:t>newNode</a:t>
            </a:r>
            <a:endParaRPr lang="en-US" altLang="en-US" sz="2000" dirty="0"/>
          </a:p>
          <a:p>
            <a:pPr eaLnBrk="1" hangingPunct="1">
              <a:buNone/>
            </a:pPr>
            <a:r>
              <a:rPr lang="en-US" altLang="en-US" sz="2000" dirty="0"/>
              <a:t>          </a:t>
            </a:r>
          </a:p>
          <a:p>
            <a:pPr eaLnBrk="1" hangingPunct="1">
              <a:buNone/>
            </a:pPr>
            <a:r>
              <a:rPr lang="en-US" altLang="en-US" sz="2000" dirty="0"/>
              <a:t>        else:</a:t>
            </a:r>
          </a:p>
          <a:p>
            <a:pPr eaLnBrk="1" hangingPunct="1">
              <a:buNone/>
            </a:pPr>
            <a:r>
              <a:rPr lang="en-US" altLang="en-US" sz="2000" dirty="0"/>
              <a:t>            temp=</a:t>
            </a:r>
            <a:r>
              <a:rPr lang="en-US" altLang="en-US" sz="2000" dirty="0" err="1"/>
              <a:t>self.head</a:t>
            </a:r>
            <a:endParaRPr lang="en-US" altLang="en-US" sz="2000" dirty="0"/>
          </a:p>
          <a:p>
            <a:pPr eaLnBrk="1" hangingPunct="1">
              <a:buNone/>
            </a:pPr>
            <a:r>
              <a:rPr lang="en-US" altLang="en-US" sz="2000" dirty="0"/>
              <a:t>            while(</a:t>
            </a:r>
            <a:r>
              <a:rPr lang="en-US" altLang="en-US" sz="2000" dirty="0" err="1"/>
              <a:t>temp.next</a:t>
            </a:r>
            <a:r>
              <a:rPr lang="en-US" altLang="en-US" sz="2000" dirty="0"/>
              <a:t>!=None):</a:t>
            </a:r>
          </a:p>
          <a:p>
            <a:pPr eaLnBrk="1" hangingPunct="1">
              <a:buNone/>
            </a:pPr>
            <a:r>
              <a:rPr lang="en-US" altLang="en-US" sz="2000" dirty="0"/>
              <a:t>                temp=</a:t>
            </a:r>
            <a:r>
              <a:rPr lang="en-US" altLang="en-US" sz="2000" dirty="0" err="1"/>
              <a:t>temp.next</a:t>
            </a:r>
            <a:endParaRPr lang="en-US" altLang="en-US" sz="2000" dirty="0"/>
          </a:p>
          <a:p>
            <a:pPr eaLnBrk="1" hangingPunct="1">
              <a:buNone/>
            </a:pPr>
            <a:endParaRPr lang="en-US" altLang="en-US" sz="2000" dirty="0"/>
          </a:p>
          <a:p>
            <a:pPr eaLnBrk="1" hangingPunct="1">
              <a:buNone/>
            </a:pPr>
            <a:r>
              <a:rPr lang="en-US" altLang="en-US" sz="2000" dirty="0"/>
              <a:t>            </a:t>
            </a:r>
            <a:r>
              <a:rPr lang="en-US" altLang="en-US" sz="2000" dirty="0" err="1"/>
              <a:t>temp.next</a:t>
            </a:r>
            <a:r>
              <a:rPr lang="en-US" altLang="en-US" sz="2000" dirty="0"/>
              <a:t>=</a:t>
            </a:r>
            <a:r>
              <a:rPr lang="en-US" altLang="en-US" sz="2000" dirty="0" err="1"/>
              <a:t>newNode</a:t>
            </a:r>
            <a:endParaRPr lang="en-US" altLang="en-US" sz="2000" dirty="0"/>
          </a:p>
          <a:p>
            <a:pPr eaLnBrk="1" hangingPunct="1">
              <a:buNone/>
            </a:pPr>
            <a:r>
              <a:rPr lang="en-US" altLang="en-US" sz="2000" dirty="0"/>
              <a:t>            </a:t>
            </a:r>
            <a:r>
              <a:rPr lang="en-US" altLang="en-US" sz="2000" dirty="0" err="1"/>
              <a:t>newNode.prev</a:t>
            </a:r>
            <a:r>
              <a:rPr lang="en-US" altLang="en-US" sz="2000" dirty="0"/>
              <a:t>=temp</a:t>
            </a:r>
          </a:p>
        </p:txBody>
      </p:sp>
    </p:spTree>
    <p:extLst>
      <p:ext uri="{BB962C8B-B14F-4D97-AF65-F5344CB8AC3E}">
        <p14:creationId xmlns="" xmlns:p14="http://schemas.microsoft.com/office/powerpoint/2010/main" val="17983635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A25C7C3A-708B-493A-9C74-9F673EA240B4}"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680048"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86</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371600" y="-39688"/>
            <a:ext cx="7772400" cy="827087"/>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b="1" dirty="0"/>
              <a:t>Deletion</a:t>
            </a:r>
            <a:r>
              <a:rPr kumimoji="0" lang="en-US" sz="3000" b="1" i="0" u="none" strike="noStrike" kern="1200" cap="none" spc="0" normalizeH="0" baseline="0" noProof="0" dirty="0">
                <a:ln>
                  <a:noFill/>
                </a:ln>
                <a:solidFill>
                  <a:schemeClr val="dk1"/>
                </a:solidFill>
                <a:effectLst/>
                <a:uLnTx/>
                <a:uFillTx/>
                <a:latin typeface="+mn-lt"/>
                <a:ea typeface="+mn-ea"/>
                <a:cs typeface="+mn-cs"/>
              </a:rPr>
              <a:t> </a:t>
            </a:r>
            <a:r>
              <a:rPr lang="en-US" sz="3000" b="1" dirty="0"/>
              <a:t>in</a:t>
            </a:r>
            <a:r>
              <a:rPr kumimoji="0" lang="en-US" sz="3000" b="1" i="0" u="none" strike="noStrike" kern="1200" cap="none" spc="0" normalizeH="0" baseline="0" noProof="0" dirty="0">
                <a:ln>
                  <a:noFill/>
                </a:ln>
                <a:solidFill>
                  <a:schemeClr val="dk1"/>
                </a:solidFill>
                <a:effectLst/>
                <a:uLnTx/>
                <a:uFillTx/>
                <a:latin typeface="+mn-lt"/>
                <a:ea typeface="+mn-ea"/>
                <a:cs typeface="+mn-cs"/>
              </a:rPr>
              <a:t> </a:t>
            </a:r>
            <a:r>
              <a:rPr lang="en-US" sz="3000" b="1" dirty="0"/>
              <a:t>Doubly</a:t>
            </a:r>
            <a:r>
              <a:rPr kumimoji="0" lang="en-US" sz="3000" b="1" i="0" u="none" strike="noStrike" kern="1200" cap="none" spc="0" normalizeH="0" baseline="0" noProof="0" dirty="0">
                <a:ln>
                  <a:noFill/>
                </a:ln>
                <a:solidFill>
                  <a:schemeClr val="dk1"/>
                </a:solidFill>
                <a:effectLst/>
                <a:uLnTx/>
                <a:uFillTx/>
                <a:latin typeface="+mn-lt"/>
                <a:ea typeface="+mn-ea"/>
                <a:cs typeface="+mn-cs"/>
              </a:rPr>
              <a:t> Linked List (</a:t>
            </a:r>
            <a:r>
              <a:rPr lang="en-US" sz="3000" b="1" dirty="0"/>
              <a:t>from</a:t>
            </a:r>
            <a:r>
              <a:rPr kumimoji="0" lang="en-US" sz="3000" b="1" i="0" u="none" strike="noStrike" kern="1200" cap="none" spc="0" normalizeH="0" baseline="0" noProof="0" dirty="0">
                <a:ln>
                  <a:noFill/>
                </a:ln>
                <a:solidFill>
                  <a:schemeClr val="dk1"/>
                </a:solidFill>
                <a:effectLst/>
                <a:uLnTx/>
                <a:uFillTx/>
                <a:latin typeface="+mn-lt"/>
                <a:ea typeface="+mn-ea"/>
                <a:cs typeface="+mn-cs"/>
              </a:rPr>
              <a:t> position)</a:t>
            </a:r>
          </a:p>
          <a:p>
            <a:pPr marL="0" marR="0" lvl="0" indent="0" algn="ctr" defTabSz="914400" rtl="0" eaLnBrk="0" fontAlgn="base" latinLnBrk="0" hangingPunct="0">
              <a:lnSpc>
                <a:spcPct val="100000"/>
              </a:lnSpc>
              <a:spcBef>
                <a:spcPct val="0"/>
              </a:spcBef>
              <a:spcAft>
                <a:spcPct val="0"/>
              </a:spcAft>
              <a:buClrTx/>
              <a:buSzTx/>
              <a:buFontTx/>
              <a:buNone/>
              <a:defRPr/>
            </a:pPr>
            <a:r>
              <a:rPr lang="en-IN" sz="3200" b="1" spc="-11" dirty="0"/>
              <a:t>(c</a:t>
            </a:r>
            <a:r>
              <a:rPr kumimoji="0" lang="en-IN" sz="3200" b="1" i="0" u="none" strike="noStrike" kern="1200" cap="none" spc="-11" normalizeH="0" baseline="0" noProof="0" dirty="0" err="1">
                <a:ln>
                  <a:noFill/>
                </a:ln>
                <a:solidFill>
                  <a:schemeClr val="dk1"/>
                </a:solidFill>
                <a:effectLst/>
                <a:uLnTx/>
                <a:uFillTx/>
                <a:latin typeface="+mn-lt"/>
                <a:ea typeface="+mn-ea"/>
                <a:cs typeface="+mn-cs"/>
              </a:rPr>
              <a:t>ontd</a:t>
            </a:r>
            <a:r>
              <a:rPr kumimoji="0" lang="en-IN" sz="3200" b="1" i="0" u="none" strike="noStrike" kern="1200" cap="none" spc="-11" normalizeH="0" baseline="0" noProof="0" dirty="0">
                <a:ln>
                  <a:noFill/>
                </a:ln>
                <a:solidFill>
                  <a:schemeClr val="dk1"/>
                </a:solidFill>
                <a:effectLst/>
                <a:uLnTx/>
                <a:uFillTx/>
                <a:latin typeface="+mn-lt"/>
                <a:ea typeface="+mn-ea"/>
                <a:cs typeface="+mn-cs"/>
              </a:rPr>
              <a: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Content Placeholder 2">
            <a:extLst>
              <a:ext uri="{FF2B5EF4-FFF2-40B4-BE49-F238E27FC236}">
                <a16:creationId xmlns="" xmlns:a16="http://schemas.microsoft.com/office/drawing/2014/main" id="{8B2AC080-D287-3955-26DF-58353717623E}"/>
              </a:ext>
            </a:extLst>
          </p:cNvPr>
          <p:cNvSpPr>
            <a:spLocks noGrp="1"/>
          </p:cNvSpPr>
          <p:nvPr>
            <p:ph idx="1"/>
          </p:nvPr>
        </p:nvSpPr>
        <p:spPr>
          <a:xfrm>
            <a:off x="-10264" y="927100"/>
            <a:ext cx="4870296" cy="5429250"/>
          </a:xfrm>
        </p:spPr>
        <p:txBody>
          <a:bodyPr vert="horz" wrap="square" lIns="91440" tIns="45720" rIns="91440" bIns="45720" anchor="t" anchorCtr="0"/>
          <a:lstStyle/>
          <a:p>
            <a:pPr eaLnBrk="1" hangingPunct="1">
              <a:buNone/>
            </a:pPr>
            <a:r>
              <a:rPr lang="en-US" altLang="en-US" sz="2000" dirty="0">
                <a:solidFill>
                  <a:schemeClr val="tx2">
                    <a:lumMod val="60000"/>
                    <a:lumOff val="40000"/>
                  </a:schemeClr>
                </a:solidFill>
              </a:rPr>
              <a:t> # Deletion method from the linked list at given position</a:t>
            </a:r>
          </a:p>
          <a:p>
            <a:pPr eaLnBrk="1" hangingPunct="1">
              <a:buNone/>
            </a:pPr>
            <a:r>
              <a:rPr lang="en-US" altLang="en-US" sz="2000" dirty="0">
                <a:solidFill>
                  <a:schemeClr val="tx2">
                    <a:lumMod val="60000"/>
                    <a:lumOff val="40000"/>
                  </a:schemeClr>
                </a:solidFill>
              </a:rPr>
              <a:t>    </a:t>
            </a:r>
            <a:r>
              <a:rPr lang="en-US" altLang="en-US" sz="2000" dirty="0"/>
              <a:t>def </a:t>
            </a:r>
            <a:r>
              <a:rPr lang="en-US" altLang="en-US" sz="2000" dirty="0" err="1"/>
              <a:t>del_position</a:t>
            </a:r>
            <a:r>
              <a:rPr lang="en-US" altLang="en-US" sz="2000" dirty="0"/>
              <a:t>(self, pos):</a:t>
            </a:r>
          </a:p>
          <a:p>
            <a:pPr eaLnBrk="1" hangingPunct="1">
              <a:buNone/>
            </a:pPr>
            <a:r>
              <a:rPr lang="en-US" altLang="en-US" sz="2000" dirty="0"/>
              <a:t>        if(pos&lt;1):</a:t>
            </a:r>
          </a:p>
          <a:p>
            <a:pPr eaLnBrk="1" hangingPunct="1">
              <a:buNone/>
            </a:pPr>
            <a:r>
              <a:rPr lang="en-US" altLang="en-US" sz="2000" dirty="0"/>
              <a:t>            print("\</a:t>
            </a:r>
            <a:r>
              <a:rPr lang="en-US" altLang="en-US" sz="2000" dirty="0" err="1"/>
              <a:t>nPosition</a:t>
            </a:r>
            <a:r>
              <a:rPr lang="en-US" altLang="en-US" sz="2000" dirty="0"/>
              <a:t> should be &gt;=1.")</a:t>
            </a:r>
          </a:p>
          <a:p>
            <a:pPr eaLnBrk="1" hangingPunct="1">
              <a:buNone/>
            </a:pPr>
            <a:r>
              <a:rPr lang="en-US" altLang="en-US" sz="2000" dirty="0"/>
              <a:t>                  </a:t>
            </a:r>
          </a:p>
          <a:p>
            <a:pPr eaLnBrk="1" hangingPunct="1">
              <a:buNone/>
            </a:pPr>
            <a:r>
              <a:rPr lang="en-US" altLang="en-US" sz="2000" dirty="0"/>
              <a:t>        else:</a:t>
            </a:r>
          </a:p>
          <a:p>
            <a:pPr eaLnBrk="1" hangingPunct="1">
              <a:buNone/>
            </a:pPr>
            <a:r>
              <a:rPr lang="en-US" altLang="en-US" sz="2000" dirty="0"/>
              <a:t>            temp=</a:t>
            </a:r>
            <a:r>
              <a:rPr lang="en-US" altLang="en-US" sz="2000" dirty="0" err="1"/>
              <a:t>self.head</a:t>
            </a:r>
            <a:endParaRPr lang="en-US" altLang="en-US" sz="2000" dirty="0"/>
          </a:p>
          <a:p>
            <a:pPr eaLnBrk="1" hangingPunct="1">
              <a:buNone/>
            </a:pPr>
            <a:r>
              <a:rPr lang="en-US" altLang="en-US" sz="2000" dirty="0"/>
              <a:t>            for </a:t>
            </a:r>
            <a:r>
              <a:rPr lang="en-US" altLang="en-US" sz="2000" dirty="0" err="1"/>
              <a:t>i</a:t>
            </a:r>
            <a:r>
              <a:rPr lang="en-US" altLang="en-US" sz="2000" dirty="0"/>
              <a:t> in range(1, pos):</a:t>
            </a:r>
          </a:p>
          <a:p>
            <a:pPr eaLnBrk="1" hangingPunct="1">
              <a:buNone/>
            </a:pPr>
            <a:r>
              <a:rPr lang="en-US" altLang="en-US" sz="2000" dirty="0"/>
              <a:t>                if(temp!=None):</a:t>
            </a:r>
          </a:p>
          <a:p>
            <a:pPr eaLnBrk="1" hangingPunct="1">
              <a:buNone/>
            </a:pPr>
            <a:r>
              <a:rPr lang="en-US" altLang="en-US" sz="2000" dirty="0"/>
              <a:t>                    current=temp</a:t>
            </a:r>
          </a:p>
          <a:p>
            <a:pPr eaLnBrk="1" hangingPunct="1">
              <a:buNone/>
            </a:pPr>
            <a:r>
              <a:rPr lang="en-US" altLang="en-US" sz="2000" dirty="0"/>
              <a:t>                    temp=</a:t>
            </a:r>
            <a:r>
              <a:rPr lang="en-US" altLang="en-US" sz="2000" dirty="0" err="1"/>
              <a:t>temp.next</a:t>
            </a:r>
            <a:endParaRPr lang="en-US" altLang="en-US" sz="2000" dirty="0"/>
          </a:p>
          <a:p>
            <a:pPr eaLnBrk="1" hangingPunct="1">
              <a:buNone/>
            </a:pPr>
            <a:r>
              <a:rPr lang="en-US" altLang="en-US" sz="2000" dirty="0">
                <a:solidFill>
                  <a:schemeClr val="tx2">
                    <a:lumMod val="60000"/>
                    <a:lumOff val="40000"/>
                  </a:schemeClr>
                </a:solidFill>
              </a:rPr>
              <a:t> </a:t>
            </a:r>
            <a:endParaRPr lang="en-US" altLang="en-US" sz="2000" dirty="0"/>
          </a:p>
        </p:txBody>
      </p:sp>
      <p:sp>
        <p:nvSpPr>
          <p:cNvPr id="3" name="Content Placeholder 2">
            <a:extLst>
              <a:ext uri="{FF2B5EF4-FFF2-40B4-BE49-F238E27FC236}">
                <a16:creationId xmlns="" xmlns:a16="http://schemas.microsoft.com/office/drawing/2014/main" id="{3BACE522-6B79-4A66-1CD1-C22A47B6953E}"/>
              </a:ext>
            </a:extLst>
          </p:cNvPr>
          <p:cNvSpPr txBox="1">
            <a:spLocks/>
          </p:cNvSpPr>
          <p:nvPr/>
        </p:nvSpPr>
        <p:spPr>
          <a:xfrm>
            <a:off x="5004048" y="954564"/>
            <a:ext cx="4032448"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endParaRPr lang="en-US" altLang="en-US" sz="2000" dirty="0"/>
          </a:p>
          <a:p>
            <a:pPr eaLnBrk="1" hangingPunct="1">
              <a:buNone/>
            </a:pPr>
            <a:r>
              <a:rPr lang="en-US" altLang="en-US" sz="2000" dirty="0"/>
              <a:t>            if(temp!=None):</a:t>
            </a:r>
          </a:p>
          <a:p>
            <a:pPr eaLnBrk="1" hangingPunct="1">
              <a:buNone/>
            </a:pPr>
            <a:r>
              <a:rPr lang="en-US" altLang="en-US" sz="2000" dirty="0"/>
              <a:t>                </a:t>
            </a:r>
            <a:r>
              <a:rPr lang="en-US" altLang="en-US" sz="2000" dirty="0" err="1"/>
              <a:t>current.next</a:t>
            </a:r>
            <a:r>
              <a:rPr lang="en-US" altLang="en-US" sz="2000" dirty="0"/>
              <a:t>=</a:t>
            </a:r>
            <a:r>
              <a:rPr lang="en-US" altLang="en-US" sz="2000" dirty="0" err="1"/>
              <a:t>temp.next</a:t>
            </a:r>
            <a:endParaRPr lang="en-US" altLang="en-US" sz="2000" dirty="0"/>
          </a:p>
          <a:p>
            <a:pPr eaLnBrk="1" hangingPunct="1">
              <a:buNone/>
            </a:pPr>
            <a:r>
              <a:rPr lang="en-US" altLang="en-US" sz="2000" dirty="0"/>
              <a:t>                </a:t>
            </a:r>
            <a:r>
              <a:rPr lang="en-US" altLang="en-US" sz="2000" dirty="0" err="1"/>
              <a:t>temp.next.prev</a:t>
            </a:r>
            <a:r>
              <a:rPr lang="en-US" altLang="en-US" sz="2000" dirty="0"/>
              <a:t>=current</a:t>
            </a:r>
          </a:p>
          <a:p>
            <a:pPr eaLnBrk="1" hangingPunct="1">
              <a:buNone/>
            </a:pPr>
            <a:r>
              <a:rPr lang="en-US" altLang="en-US" sz="2000" dirty="0"/>
              <a:t>                print("the deleted element is", </a:t>
            </a:r>
            <a:r>
              <a:rPr lang="en-US" altLang="en-US" sz="2000" dirty="0" err="1"/>
              <a:t>temp.data</a:t>
            </a:r>
            <a:r>
              <a:rPr lang="en-US" altLang="en-US" sz="2000" dirty="0"/>
              <a:t>)</a:t>
            </a:r>
          </a:p>
          <a:p>
            <a:pPr eaLnBrk="1" hangingPunct="1">
              <a:buNone/>
            </a:pPr>
            <a:r>
              <a:rPr lang="en-US" altLang="en-US" sz="2000" dirty="0"/>
              <a:t>                temp=None</a:t>
            </a:r>
          </a:p>
          <a:p>
            <a:pPr eaLnBrk="1" hangingPunct="1">
              <a:buNone/>
            </a:pPr>
            <a:r>
              <a:rPr lang="en-US" altLang="en-US" sz="2000" dirty="0"/>
              <a:t>               </a:t>
            </a:r>
          </a:p>
          <a:p>
            <a:pPr eaLnBrk="1" hangingPunct="1">
              <a:buNone/>
            </a:pPr>
            <a:r>
              <a:rPr lang="en-US" altLang="en-US" sz="2000" dirty="0"/>
              <a:t>            else:</a:t>
            </a:r>
          </a:p>
          <a:p>
            <a:pPr eaLnBrk="1" hangingPunct="1">
              <a:buNone/>
            </a:pPr>
            <a:r>
              <a:rPr lang="en-US" altLang="en-US" sz="2000" dirty="0"/>
              <a:t>                print("\</a:t>
            </a:r>
            <a:r>
              <a:rPr lang="en-US" altLang="en-US" sz="2000" dirty="0" err="1"/>
              <a:t>nThe</a:t>
            </a:r>
            <a:r>
              <a:rPr lang="en-US" altLang="en-US" sz="2000" dirty="0"/>
              <a:t> position does not exist in link list.")</a:t>
            </a:r>
          </a:p>
          <a:p>
            <a:pPr eaLnBrk="1" hangingPunct="1">
              <a:buFont typeface="Arial" panose="020B0604020202020204" pitchFamily="34" charset="0"/>
              <a:buNone/>
            </a:pPr>
            <a:endParaRPr lang="en-US" altLang="en-US" sz="2000" dirty="0"/>
          </a:p>
        </p:txBody>
      </p:sp>
    </p:spTree>
    <p:extLst>
      <p:ext uri="{BB962C8B-B14F-4D97-AF65-F5344CB8AC3E}">
        <p14:creationId xmlns="" xmlns:p14="http://schemas.microsoft.com/office/powerpoint/2010/main" val="36949093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A32E9DFB-763D-4C9A-9E59-BAFB0BC712E2}"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txBox="1">
            <a:spLocks noGrp="1"/>
          </p:cNvSpPr>
          <p:nvPr>
            <p:ph type="ftr" sz="quarter" idx="11"/>
          </p:nvPr>
        </p:nvSpPr>
        <p:spPr>
          <a:xfrm>
            <a:off x="3124200" y="6356350"/>
            <a:ext cx="3680048"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33797" name="Slide Number Placeholder 8"/>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87</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0" name="Title 1"/>
          <p:cNvSpPr txBox="1"/>
          <p:nvPr/>
        </p:nvSpPr>
        <p:spPr>
          <a:xfrm>
            <a:off x="1371600" y="-39688"/>
            <a:ext cx="7772400" cy="827087"/>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b="1" dirty="0"/>
              <a:t>Deletion</a:t>
            </a:r>
            <a:r>
              <a:rPr kumimoji="0" lang="en-US" sz="3000" b="1" i="0" u="none" strike="noStrike" kern="1200" cap="none" spc="0" normalizeH="0" baseline="0" noProof="0" dirty="0">
                <a:ln>
                  <a:noFill/>
                </a:ln>
                <a:solidFill>
                  <a:schemeClr val="dk1"/>
                </a:solidFill>
                <a:effectLst/>
                <a:uLnTx/>
                <a:uFillTx/>
                <a:latin typeface="+mn-lt"/>
                <a:ea typeface="+mn-ea"/>
                <a:cs typeface="+mn-cs"/>
              </a:rPr>
              <a:t> </a:t>
            </a:r>
            <a:r>
              <a:rPr lang="en-US" sz="3000" b="1" dirty="0"/>
              <a:t>in</a:t>
            </a:r>
            <a:r>
              <a:rPr kumimoji="0" lang="en-US" sz="3000" b="1" i="0" u="none" strike="noStrike" kern="1200" cap="none" spc="0" normalizeH="0" baseline="0" noProof="0" dirty="0">
                <a:ln>
                  <a:noFill/>
                </a:ln>
                <a:solidFill>
                  <a:schemeClr val="dk1"/>
                </a:solidFill>
                <a:effectLst/>
                <a:uLnTx/>
                <a:uFillTx/>
                <a:latin typeface="+mn-lt"/>
                <a:ea typeface="+mn-ea"/>
                <a:cs typeface="+mn-cs"/>
              </a:rPr>
              <a:t> </a:t>
            </a:r>
            <a:r>
              <a:rPr lang="en-US" sz="3000" b="1" dirty="0"/>
              <a:t>Doubly</a:t>
            </a:r>
            <a:r>
              <a:rPr kumimoji="0" lang="en-US" sz="3000" b="1" i="0" u="none" strike="noStrike" kern="1200" cap="none" spc="0" normalizeH="0" baseline="0" noProof="0" dirty="0">
                <a:ln>
                  <a:noFill/>
                </a:ln>
                <a:solidFill>
                  <a:schemeClr val="dk1"/>
                </a:solidFill>
                <a:effectLst/>
                <a:uLnTx/>
                <a:uFillTx/>
                <a:latin typeface="+mn-lt"/>
                <a:ea typeface="+mn-ea"/>
                <a:cs typeface="+mn-cs"/>
              </a:rPr>
              <a:t> Linked List (</a:t>
            </a:r>
            <a:r>
              <a:rPr lang="en-US" sz="3000" b="1" dirty="0"/>
              <a:t>from</a:t>
            </a:r>
            <a:r>
              <a:rPr kumimoji="0" lang="en-US" sz="3000" b="1" i="0" u="none" strike="noStrike" kern="1200" cap="none" spc="0" normalizeH="0" baseline="0" noProof="0" dirty="0">
                <a:ln>
                  <a:noFill/>
                </a:ln>
                <a:solidFill>
                  <a:schemeClr val="dk1"/>
                </a:solidFill>
                <a:effectLst/>
                <a:uLnTx/>
                <a:uFillTx/>
                <a:latin typeface="+mn-lt"/>
                <a:ea typeface="+mn-ea"/>
                <a:cs typeface="+mn-cs"/>
              </a:rPr>
              <a:t> position)</a:t>
            </a:r>
          </a:p>
          <a:p>
            <a:pPr marL="0" marR="0" lvl="0" indent="0" algn="ctr" defTabSz="914400" rtl="0" eaLnBrk="0" fontAlgn="base" latinLnBrk="0" hangingPunct="0">
              <a:lnSpc>
                <a:spcPct val="100000"/>
              </a:lnSpc>
              <a:spcBef>
                <a:spcPct val="0"/>
              </a:spcBef>
              <a:spcAft>
                <a:spcPct val="0"/>
              </a:spcAft>
              <a:buClrTx/>
              <a:buSzTx/>
              <a:buFontTx/>
              <a:buNone/>
              <a:defRPr/>
            </a:pPr>
            <a:r>
              <a:rPr lang="en-IN" sz="3200" b="1" spc="-11" dirty="0"/>
              <a:t>(c</a:t>
            </a:r>
            <a:r>
              <a:rPr kumimoji="0" lang="en-IN" sz="3200" b="1" i="0" u="none" strike="noStrike" kern="1200" cap="none" spc="-11" normalizeH="0" baseline="0" noProof="0" dirty="0" err="1">
                <a:ln>
                  <a:noFill/>
                </a:ln>
                <a:solidFill>
                  <a:schemeClr val="dk1"/>
                </a:solidFill>
                <a:effectLst/>
                <a:uLnTx/>
                <a:uFillTx/>
                <a:latin typeface="+mn-lt"/>
                <a:ea typeface="+mn-ea"/>
                <a:cs typeface="+mn-cs"/>
              </a:rPr>
              <a:t>ontd</a:t>
            </a:r>
            <a:r>
              <a:rPr kumimoji="0" lang="en-IN" sz="3200" b="1" i="0" u="none" strike="noStrike" kern="1200" cap="none" spc="-11" normalizeH="0" baseline="0" noProof="0" dirty="0">
                <a:ln>
                  <a:noFill/>
                </a:ln>
                <a:solidFill>
                  <a:schemeClr val="dk1"/>
                </a:solidFill>
                <a:effectLst/>
                <a:uLnTx/>
                <a:uFillTx/>
                <a:latin typeface="+mn-lt"/>
                <a:ea typeface="+mn-ea"/>
                <a:cs typeface="+mn-cs"/>
              </a:rPr>
              <a: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3" name="Content Placeholder 2">
            <a:extLst>
              <a:ext uri="{FF2B5EF4-FFF2-40B4-BE49-F238E27FC236}">
                <a16:creationId xmlns="" xmlns:a16="http://schemas.microsoft.com/office/drawing/2014/main" id="{3BACE522-6B79-4A66-1CD1-C22A47B6953E}"/>
              </a:ext>
            </a:extLst>
          </p:cNvPr>
          <p:cNvSpPr txBox="1">
            <a:spLocks/>
          </p:cNvSpPr>
          <p:nvPr/>
        </p:nvSpPr>
        <p:spPr>
          <a:xfrm>
            <a:off x="4748560" y="1270665"/>
            <a:ext cx="4157112"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solidFill>
                  <a:schemeClr val="tx2">
                    <a:lumMod val="60000"/>
                    <a:lumOff val="40000"/>
                  </a:schemeClr>
                </a:solidFill>
              </a:rPr>
              <a:t># Doubly Linked List with creation, deletion and print methods</a:t>
            </a:r>
          </a:p>
          <a:p>
            <a:pPr eaLnBrk="1" hangingPunct="1">
              <a:buFont typeface="Arial" panose="020B0604020202020204" pitchFamily="34" charset="0"/>
              <a:buNone/>
            </a:pPr>
            <a:r>
              <a:rPr lang="en-US" altLang="en-US" sz="2000" dirty="0"/>
              <a:t>LL = </a:t>
            </a:r>
            <a:r>
              <a:rPr lang="en-US" altLang="en-US" sz="2000" dirty="0" err="1"/>
              <a:t>DoublyLinkedList</a:t>
            </a:r>
            <a:r>
              <a:rPr lang="en-US" altLang="en-US" sz="2000" dirty="0"/>
              <a:t>()</a:t>
            </a:r>
          </a:p>
          <a:p>
            <a:pPr eaLnBrk="1" hangingPunct="1">
              <a:buFont typeface="Arial" panose="020B0604020202020204" pitchFamily="34" charset="0"/>
              <a:buNone/>
            </a:pPr>
            <a:r>
              <a:rPr lang="en-US" altLang="en-US" sz="2000" dirty="0" err="1"/>
              <a:t>LL.create</a:t>
            </a:r>
            <a:r>
              <a:rPr lang="en-US" altLang="en-US" sz="2000" dirty="0"/>
              <a:t>(3)</a:t>
            </a:r>
          </a:p>
          <a:p>
            <a:pPr eaLnBrk="1" hangingPunct="1">
              <a:buFont typeface="Arial" panose="020B0604020202020204" pitchFamily="34" charset="0"/>
              <a:buNone/>
            </a:pPr>
            <a:r>
              <a:rPr lang="en-US" altLang="en-US" sz="2000" dirty="0" err="1"/>
              <a:t>LL.create</a:t>
            </a:r>
            <a:r>
              <a:rPr lang="en-US" altLang="en-US" sz="2000" dirty="0"/>
              <a:t>(4)</a:t>
            </a:r>
          </a:p>
          <a:p>
            <a:pPr eaLnBrk="1" hangingPunct="1">
              <a:buFont typeface="Arial" panose="020B0604020202020204" pitchFamily="34" charset="0"/>
              <a:buNone/>
            </a:pPr>
            <a:r>
              <a:rPr lang="en-US" altLang="en-US" sz="2000" dirty="0" err="1"/>
              <a:t>LL.create</a:t>
            </a:r>
            <a:r>
              <a:rPr lang="en-US" altLang="en-US" sz="2000" dirty="0"/>
              <a:t>(5)</a:t>
            </a:r>
          </a:p>
          <a:p>
            <a:pPr eaLnBrk="1" hangingPunct="1">
              <a:buFont typeface="Arial" panose="020B0604020202020204" pitchFamily="34" charset="0"/>
              <a:buNone/>
            </a:pPr>
            <a:r>
              <a:rPr lang="en-US" altLang="en-US" sz="2000" dirty="0" err="1"/>
              <a:t>LL.create</a:t>
            </a:r>
            <a:r>
              <a:rPr lang="en-US" altLang="en-US" sz="2000" dirty="0"/>
              <a:t>(6)</a:t>
            </a:r>
          </a:p>
          <a:p>
            <a:pPr eaLnBrk="1" hangingPunct="1">
              <a:buNone/>
            </a:pPr>
            <a:r>
              <a:rPr lang="en-US" altLang="en-US" sz="2000" dirty="0" err="1"/>
              <a:t>LL.create</a:t>
            </a:r>
            <a:r>
              <a:rPr lang="en-US" altLang="en-US" sz="2000" dirty="0"/>
              <a:t>(7)</a:t>
            </a:r>
          </a:p>
          <a:p>
            <a:pPr eaLnBrk="1" hangingPunct="1">
              <a:buNone/>
            </a:pPr>
            <a:r>
              <a:rPr lang="en-US" altLang="en-US" sz="2000" dirty="0" err="1"/>
              <a:t>LL.create</a:t>
            </a:r>
            <a:r>
              <a:rPr lang="en-US" altLang="en-US" sz="2000" dirty="0"/>
              <a:t>(8)</a:t>
            </a:r>
          </a:p>
          <a:p>
            <a:pPr eaLnBrk="1" hangingPunct="1">
              <a:buNone/>
            </a:pPr>
            <a:r>
              <a:rPr lang="en-US" altLang="en-US" sz="2000" dirty="0" err="1"/>
              <a:t>LL.printLL</a:t>
            </a:r>
            <a:r>
              <a:rPr lang="en-US" altLang="en-US" sz="2000" dirty="0"/>
              <a:t>()</a:t>
            </a:r>
          </a:p>
          <a:p>
            <a:pPr eaLnBrk="1" hangingPunct="1">
              <a:buFont typeface="Arial" panose="020B0604020202020204" pitchFamily="34" charset="0"/>
              <a:buNone/>
            </a:pPr>
            <a:r>
              <a:rPr lang="en-US" altLang="en-US" sz="2000" dirty="0" err="1"/>
              <a:t>LL.del_position</a:t>
            </a:r>
            <a:r>
              <a:rPr lang="en-US" altLang="en-US" sz="2000" dirty="0"/>
              <a:t>(4)</a:t>
            </a:r>
          </a:p>
          <a:p>
            <a:pPr eaLnBrk="1" hangingPunct="1">
              <a:buFont typeface="Arial" panose="020B0604020202020204" pitchFamily="34" charset="0"/>
              <a:buNone/>
            </a:pPr>
            <a:r>
              <a:rPr lang="en-US" altLang="en-US" sz="2000" dirty="0" err="1"/>
              <a:t>LL.printLL</a:t>
            </a:r>
            <a:r>
              <a:rPr lang="en-US" altLang="en-US" sz="2000" dirty="0"/>
              <a:t>()</a:t>
            </a:r>
          </a:p>
        </p:txBody>
      </p:sp>
      <p:sp>
        <p:nvSpPr>
          <p:cNvPr id="2" name="Content Placeholder 2">
            <a:extLst>
              <a:ext uri="{FF2B5EF4-FFF2-40B4-BE49-F238E27FC236}">
                <a16:creationId xmlns="" xmlns:a16="http://schemas.microsoft.com/office/drawing/2014/main" id="{99989C97-841B-07CC-E18D-6EC09A2CBD4D}"/>
              </a:ext>
            </a:extLst>
          </p:cNvPr>
          <p:cNvSpPr txBox="1">
            <a:spLocks/>
          </p:cNvSpPr>
          <p:nvPr/>
        </p:nvSpPr>
        <p:spPr>
          <a:xfrm>
            <a:off x="457200" y="1270665"/>
            <a:ext cx="3707160" cy="542925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en-US" sz="2000" dirty="0">
                <a:solidFill>
                  <a:schemeClr val="tx2">
                    <a:lumMod val="60000"/>
                    <a:lumOff val="40000"/>
                  </a:schemeClr>
                </a:solidFill>
              </a:rPr>
              <a:t># print method for the linked list</a:t>
            </a:r>
          </a:p>
          <a:p>
            <a:pPr eaLnBrk="1" hangingPunct="1">
              <a:buNone/>
            </a:pPr>
            <a:r>
              <a:rPr lang="en-US" altLang="en-US" sz="2000" dirty="0">
                <a:solidFill>
                  <a:schemeClr val="tx2">
                    <a:lumMod val="60000"/>
                    <a:lumOff val="40000"/>
                  </a:schemeClr>
                </a:solidFill>
              </a:rPr>
              <a:t>    </a:t>
            </a:r>
            <a:r>
              <a:rPr lang="en-US" altLang="en-US" sz="2000" dirty="0"/>
              <a:t>def </a:t>
            </a:r>
            <a:r>
              <a:rPr lang="en-US" altLang="en-US" sz="2000" dirty="0" err="1"/>
              <a:t>printLL</a:t>
            </a:r>
            <a:r>
              <a:rPr lang="en-US" altLang="en-US" sz="2000" dirty="0"/>
              <a:t>(self):</a:t>
            </a:r>
          </a:p>
          <a:p>
            <a:pPr eaLnBrk="1" hangingPunct="1">
              <a:buNone/>
            </a:pPr>
            <a:r>
              <a:rPr lang="en-US" altLang="en-US" sz="2000" dirty="0"/>
              <a:t>        current = </a:t>
            </a:r>
            <a:r>
              <a:rPr lang="en-US" altLang="en-US" sz="2000" dirty="0" err="1"/>
              <a:t>self.head</a:t>
            </a:r>
            <a:endParaRPr lang="en-US" altLang="en-US" sz="2000" dirty="0"/>
          </a:p>
          <a:p>
            <a:pPr eaLnBrk="1" hangingPunct="1">
              <a:buNone/>
            </a:pPr>
            <a:r>
              <a:rPr lang="en-US" altLang="en-US" sz="2000" dirty="0"/>
              <a:t>        if(current!=None):</a:t>
            </a:r>
          </a:p>
          <a:p>
            <a:pPr eaLnBrk="1" hangingPunct="1">
              <a:buNone/>
            </a:pPr>
            <a:r>
              <a:rPr lang="en-US" altLang="en-US" sz="2000" dirty="0"/>
              <a:t>            print("The List </a:t>
            </a:r>
            <a:r>
              <a:rPr lang="en-US" altLang="en-US" sz="2000" dirty="0" err="1"/>
              <a:t>Contains:",end</a:t>
            </a:r>
            <a:r>
              <a:rPr lang="en-US" altLang="en-US" sz="2000" dirty="0"/>
              <a:t>="\n")</a:t>
            </a:r>
          </a:p>
          <a:p>
            <a:pPr eaLnBrk="1" hangingPunct="1">
              <a:buNone/>
            </a:pPr>
            <a:r>
              <a:rPr lang="en-US" altLang="en-US" sz="2000" dirty="0"/>
              <a:t>            while(current!=None):</a:t>
            </a:r>
          </a:p>
          <a:p>
            <a:pPr eaLnBrk="1" hangingPunct="1">
              <a:buNone/>
            </a:pPr>
            <a:r>
              <a:rPr lang="en-US" altLang="en-US" sz="2000" dirty="0"/>
              <a:t>                print(</a:t>
            </a:r>
            <a:r>
              <a:rPr lang="en-US" altLang="en-US" sz="2000" dirty="0" err="1"/>
              <a:t>current.data</a:t>
            </a:r>
            <a:r>
              <a:rPr lang="en-US" altLang="en-US" sz="2000" dirty="0"/>
              <a:t>)</a:t>
            </a:r>
          </a:p>
          <a:p>
            <a:pPr eaLnBrk="1" hangingPunct="1">
              <a:buNone/>
            </a:pPr>
            <a:r>
              <a:rPr lang="en-US" altLang="en-US" sz="2000" dirty="0"/>
              <a:t>                current = </a:t>
            </a:r>
            <a:r>
              <a:rPr lang="en-US" altLang="en-US" sz="2000" dirty="0" err="1"/>
              <a:t>current.next</a:t>
            </a:r>
            <a:endParaRPr lang="en-US" altLang="en-US" sz="2000" dirty="0"/>
          </a:p>
          <a:p>
            <a:pPr eaLnBrk="1" hangingPunct="1">
              <a:buNone/>
            </a:pPr>
            <a:r>
              <a:rPr lang="en-US" altLang="en-US" sz="2000" dirty="0"/>
              <a:t>        else:</a:t>
            </a:r>
          </a:p>
          <a:p>
            <a:pPr eaLnBrk="1" hangingPunct="1">
              <a:buNone/>
            </a:pPr>
            <a:r>
              <a:rPr lang="en-US" altLang="en-US" sz="2000" dirty="0"/>
              <a:t>            print("List is Empty.")</a:t>
            </a:r>
          </a:p>
          <a:p>
            <a:pPr eaLnBrk="1" hangingPunct="1">
              <a:buFont typeface="Arial" panose="020B0604020202020204" pitchFamily="34" charset="0"/>
              <a:buNone/>
            </a:pPr>
            <a:endParaRPr lang="en-US" altLang="en-US" sz="2000" dirty="0"/>
          </a:p>
        </p:txBody>
      </p:sp>
    </p:spTree>
    <p:extLst>
      <p:ext uri="{BB962C8B-B14F-4D97-AF65-F5344CB8AC3E}">
        <p14:creationId xmlns="" xmlns:p14="http://schemas.microsoft.com/office/powerpoint/2010/main" val="19095357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a:xfrm>
            <a:off x="600075" y="620713"/>
            <a:ext cx="7886700" cy="1325562"/>
          </a:xfrm>
        </p:spPr>
        <p:txBody>
          <a:bodyPr vert="horz" wrap="square" lIns="91440" tIns="45720" rIns="91440" bIns="45720" anchor="ctr" anchorCtr="0"/>
          <a:lstStyle/>
          <a:p>
            <a:r>
              <a:rPr lang="en-US" altLang="en-US" sz="3500" dirty="0"/>
              <a:t>Linked Representation of Sparse Matrix</a:t>
            </a:r>
          </a:p>
        </p:txBody>
      </p:sp>
      <p:sp>
        <p:nvSpPr>
          <p:cNvPr id="3" name="Content Placeholder 2"/>
          <p:cNvSpPr>
            <a:spLocks noGrp="1"/>
          </p:cNvSpPr>
          <p:nvPr>
            <p:ph idx="1"/>
          </p:nvPr>
        </p:nvSpPr>
        <p:spPr>
          <a:xfrm>
            <a:off x="628650" y="1825625"/>
            <a:ext cx="8264525" cy="43513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1800" b="0" i="0" u="none" strike="noStrike" kern="1200" cap="none" spc="0" normalizeH="0" baseline="0" noProof="0">
                <a:ln>
                  <a:noFill/>
                </a:ln>
                <a:solidFill>
                  <a:schemeClr val="tx1"/>
                </a:solidFill>
                <a:effectLst/>
                <a:uLnTx/>
                <a:uFillTx/>
                <a:latin typeface="+mn-lt"/>
                <a:ea typeface="+mn-ea"/>
                <a:cs typeface="+mn-cs"/>
              </a:rPr>
              <a:t>In linked </a:t>
            </a:r>
            <a:r>
              <a:rPr kumimoji="0" lang="en-US" sz="1800" b="0" i="0" u="none" strike="noStrike" kern="1200" cap="none" spc="0" normalizeH="0" baseline="0" noProof="0" dirty="0">
                <a:ln>
                  <a:noFill/>
                </a:ln>
                <a:solidFill>
                  <a:schemeClr val="tx1"/>
                </a:solidFill>
                <a:effectLst/>
                <a:uLnTx/>
                <a:uFillTx/>
                <a:latin typeface="+mn-lt"/>
                <a:ea typeface="+mn-ea"/>
                <a:cs typeface="+mn-cs"/>
              </a:rPr>
              <a:t>list, </a:t>
            </a:r>
            <a:r>
              <a:rPr kumimoji="0" lang="en-US" sz="1800" b="0" i="0" u="none" strike="noStrike" kern="1200" cap="none" spc="0" normalizeH="0" baseline="0" noProof="0">
                <a:ln>
                  <a:noFill/>
                </a:ln>
                <a:solidFill>
                  <a:schemeClr val="tx1"/>
                </a:solidFill>
                <a:effectLst/>
                <a:uLnTx/>
                <a:uFillTx/>
                <a:latin typeface="+mn-lt"/>
                <a:ea typeface="+mn-ea"/>
                <a:cs typeface="+mn-cs"/>
              </a:rPr>
              <a:t>each node </a:t>
            </a:r>
            <a:r>
              <a:rPr kumimoji="0" lang="en-US" sz="1800" b="0" i="0" u="none" strike="noStrike" kern="1200" cap="none" spc="0" normalizeH="0" baseline="0" noProof="0" dirty="0">
                <a:ln>
                  <a:noFill/>
                </a:ln>
                <a:solidFill>
                  <a:schemeClr val="tx1"/>
                </a:solidFill>
                <a:effectLst/>
                <a:uLnTx/>
                <a:uFillTx/>
                <a:latin typeface="+mn-lt"/>
                <a:ea typeface="+mn-ea"/>
                <a:cs typeface="+mn-cs"/>
              </a:rPr>
              <a:t>has four fields. These four fields </a:t>
            </a:r>
            <a:r>
              <a:rPr kumimoji="0" lang="en-US" sz="1800" b="0" i="0" u="none" strike="noStrike" kern="1200" cap="none" spc="0" normalizeH="0" baseline="0" noProof="0">
                <a:ln>
                  <a:noFill/>
                </a:ln>
                <a:solidFill>
                  <a:schemeClr val="tx1"/>
                </a:solidFill>
                <a:effectLst/>
                <a:uLnTx/>
                <a:uFillTx/>
                <a:latin typeface="+mn-lt"/>
                <a:ea typeface="+mn-ea"/>
                <a:cs typeface="+mn-cs"/>
              </a:rPr>
              <a:t>are defined </a:t>
            </a:r>
            <a:r>
              <a:rPr kumimoji="0" lang="en-US" sz="1800" b="0" i="0" u="none" strike="noStrike" kern="1200" cap="none" spc="0" normalizeH="0" baseline="0" noProof="0" dirty="0">
                <a:ln>
                  <a:noFill/>
                </a:ln>
                <a:solidFill>
                  <a:schemeClr val="tx1"/>
                </a:solidFill>
                <a:effectLst/>
                <a:uLnTx/>
                <a:uFillTx/>
                <a:latin typeface="+mn-lt"/>
                <a:ea typeface="+mn-ea"/>
                <a:cs typeface="+mn-cs"/>
              </a:rPr>
              <a:t>as:</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1800" b="1" i="0" u="none" strike="noStrike" kern="1200" cap="none" spc="0" normalizeH="0" baseline="0" noProof="0" dirty="0">
                <a:ln>
                  <a:noFill/>
                </a:ln>
                <a:solidFill>
                  <a:schemeClr val="tx1"/>
                </a:solidFill>
                <a:effectLst/>
                <a:uLnTx/>
                <a:uFillTx/>
                <a:latin typeface="+mn-lt"/>
                <a:ea typeface="+mn-ea"/>
                <a:cs typeface="+mn-cs"/>
              </a:rPr>
              <a:t>Row</a:t>
            </a:r>
            <a:r>
              <a:rPr kumimoji="0" lang="en-US" sz="1800" b="1" i="0" u="none" strike="noStrike" kern="1200" cap="none" spc="0" normalizeH="0" baseline="0" noProof="0">
                <a:ln>
                  <a:noFill/>
                </a:ln>
                <a:solidFill>
                  <a:schemeClr val="tx1"/>
                </a:solidFill>
                <a:effectLst/>
                <a:uLnTx/>
                <a:uFillTx/>
                <a:latin typeface="+mn-lt"/>
                <a:ea typeface="+mn-ea"/>
                <a:cs typeface="+mn-cs"/>
              </a:rPr>
              <a:t>: </a:t>
            </a:r>
            <a:r>
              <a:rPr kumimoji="0" lang="en-US" sz="1800" b="0" i="0" u="none" strike="noStrike" kern="1200" cap="none" spc="0" normalizeH="0" baseline="0" noProof="0">
                <a:ln>
                  <a:noFill/>
                </a:ln>
                <a:solidFill>
                  <a:schemeClr val="tx1"/>
                </a:solidFill>
                <a:effectLst/>
                <a:uLnTx/>
                <a:uFillTx/>
                <a:latin typeface="+mn-lt"/>
                <a:ea typeface="+mn-ea"/>
                <a:cs typeface="+mn-cs"/>
              </a:rPr>
              <a:t>Index </a:t>
            </a:r>
            <a:r>
              <a:rPr kumimoji="0" lang="en-US" sz="1800" b="0" i="0" u="none" strike="noStrike" kern="1200" cap="none" spc="0" normalizeH="0" baseline="0" noProof="0" dirty="0">
                <a:ln>
                  <a:noFill/>
                </a:ln>
                <a:solidFill>
                  <a:schemeClr val="tx1"/>
                </a:solidFill>
                <a:effectLst/>
                <a:uLnTx/>
                <a:uFillTx/>
                <a:latin typeface="+mn-lt"/>
                <a:ea typeface="+mn-ea"/>
                <a:cs typeface="+mn-cs"/>
              </a:rPr>
              <a:t>of row, </a:t>
            </a:r>
            <a:r>
              <a:rPr kumimoji="0" lang="en-US" sz="1800" b="0" i="0" u="none" strike="noStrike" kern="1200" cap="none" spc="0" normalizeH="0" baseline="0" noProof="0">
                <a:ln>
                  <a:noFill/>
                </a:ln>
                <a:solidFill>
                  <a:schemeClr val="tx1"/>
                </a:solidFill>
                <a:effectLst/>
                <a:uLnTx/>
                <a:uFillTx/>
                <a:latin typeface="+mn-lt"/>
                <a:ea typeface="+mn-ea"/>
                <a:cs typeface="+mn-cs"/>
              </a:rPr>
              <a:t>where non-zero element </a:t>
            </a:r>
            <a:r>
              <a:rPr kumimoji="0" lang="en-US" sz="1800" b="0" i="0" u="none" strike="noStrike" kern="1200" cap="none" spc="0" normalizeH="0" baseline="0" noProof="0" dirty="0">
                <a:ln>
                  <a:noFill/>
                </a:ln>
                <a:solidFill>
                  <a:schemeClr val="tx1"/>
                </a:solidFill>
                <a:effectLst/>
                <a:uLnTx/>
                <a:uFillTx/>
                <a:latin typeface="+mn-lt"/>
                <a:ea typeface="+mn-ea"/>
                <a:cs typeface="+mn-cs"/>
              </a:rPr>
              <a:t>is located</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1800" b="1" i="0" u="none" strike="noStrike" kern="1200" cap="none" spc="0" normalizeH="0" baseline="0" noProof="0">
                <a:ln>
                  <a:noFill/>
                </a:ln>
                <a:solidFill>
                  <a:schemeClr val="tx1"/>
                </a:solidFill>
                <a:effectLst/>
                <a:uLnTx/>
                <a:uFillTx/>
                <a:latin typeface="+mn-lt"/>
                <a:ea typeface="+mn-ea"/>
                <a:cs typeface="+mn-cs"/>
              </a:rPr>
              <a:t>Column: </a:t>
            </a:r>
            <a:r>
              <a:rPr kumimoji="0" lang="en-US" sz="1800" b="0" i="0" u="none" strike="noStrike" kern="1200" cap="none" spc="0" normalizeH="0" baseline="0" noProof="0">
                <a:ln>
                  <a:noFill/>
                </a:ln>
                <a:solidFill>
                  <a:schemeClr val="tx1"/>
                </a:solidFill>
                <a:effectLst/>
                <a:uLnTx/>
                <a:uFillTx/>
                <a:latin typeface="+mn-lt"/>
                <a:ea typeface="+mn-ea"/>
                <a:cs typeface="+mn-cs"/>
              </a:rPr>
              <a:t>Index of column, where non-zero element </a:t>
            </a:r>
            <a:r>
              <a:rPr kumimoji="0" lang="en-US" sz="1800" b="0" i="0" u="none" strike="noStrike" kern="1200" cap="none" spc="0" normalizeH="0" baseline="0" noProof="0" dirty="0">
                <a:ln>
                  <a:noFill/>
                </a:ln>
                <a:solidFill>
                  <a:schemeClr val="tx1"/>
                </a:solidFill>
                <a:effectLst/>
                <a:uLnTx/>
                <a:uFillTx/>
                <a:latin typeface="+mn-lt"/>
                <a:ea typeface="+mn-ea"/>
                <a:cs typeface="+mn-cs"/>
              </a:rPr>
              <a:t>is located</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1800" b="1" i="0" u="none" strike="noStrike" kern="1200" cap="none" spc="0" normalizeH="0" baseline="0" noProof="0" dirty="0">
                <a:ln>
                  <a:noFill/>
                </a:ln>
                <a:solidFill>
                  <a:schemeClr val="tx1"/>
                </a:solidFill>
                <a:effectLst/>
                <a:uLnTx/>
                <a:uFillTx/>
                <a:latin typeface="+mn-lt"/>
                <a:ea typeface="+mn-ea"/>
                <a:cs typeface="+mn-cs"/>
              </a:rPr>
              <a:t>Value: </a:t>
            </a:r>
            <a:r>
              <a:rPr kumimoji="0" lang="en-US" sz="1800" b="0" i="0" u="none" strike="noStrike" kern="1200" cap="none" spc="0" normalizeH="0" baseline="0" noProof="0" dirty="0">
                <a:ln>
                  <a:noFill/>
                </a:ln>
                <a:solidFill>
                  <a:schemeClr val="tx1"/>
                </a:solidFill>
                <a:effectLst/>
                <a:uLnTx/>
                <a:uFillTx/>
                <a:latin typeface="+mn-lt"/>
                <a:ea typeface="+mn-ea"/>
                <a:cs typeface="+mn-cs"/>
              </a:rPr>
              <a:t>Value of </a:t>
            </a:r>
            <a:r>
              <a:rPr kumimoji="0" lang="en-US" sz="1800" b="0" i="0" u="none" strike="noStrike" kern="1200" cap="none" spc="0" normalizeH="0" baseline="0" noProof="0">
                <a:ln>
                  <a:noFill/>
                </a:ln>
                <a:solidFill>
                  <a:schemeClr val="tx1"/>
                </a:solidFill>
                <a:effectLst/>
                <a:uLnTx/>
                <a:uFillTx/>
                <a:latin typeface="+mn-lt"/>
                <a:ea typeface="+mn-ea"/>
                <a:cs typeface="+mn-cs"/>
              </a:rPr>
              <a:t>the non zero element </a:t>
            </a:r>
            <a:r>
              <a:rPr kumimoji="0" lang="en-US" sz="1800" b="0" i="0" u="none" strike="noStrike" kern="1200" cap="none" spc="0" normalizeH="0" baseline="0" noProof="0" dirty="0">
                <a:ln>
                  <a:noFill/>
                </a:ln>
                <a:solidFill>
                  <a:schemeClr val="tx1"/>
                </a:solidFill>
                <a:effectLst/>
                <a:uLnTx/>
                <a:uFillTx/>
                <a:latin typeface="+mn-lt"/>
                <a:ea typeface="+mn-ea"/>
                <a:cs typeface="+mn-cs"/>
              </a:rPr>
              <a:t>located </a:t>
            </a:r>
            <a:r>
              <a:rPr kumimoji="0" lang="en-US" sz="1800" b="0" i="0" u="none" strike="noStrike" kern="1200" cap="none" spc="0" normalizeH="0" baseline="0" noProof="0">
                <a:ln>
                  <a:noFill/>
                </a:ln>
                <a:solidFill>
                  <a:schemeClr val="tx1"/>
                </a:solidFill>
                <a:effectLst/>
                <a:uLnTx/>
                <a:uFillTx/>
                <a:latin typeface="+mn-lt"/>
                <a:ea typeface="+mn-ea"/>
                <a:cs typeface="+mn-cs"/>
              </a:rPr>
              <a:t>at index </a:t>
            </a:r>
            <a:r>
              <a:rPr kumimoji="0" lang="en-US" sz="1800" b="0" i="0" u="none" strike="noStrike" kern="1200" cap="none" spc="0" normalizeH="0" baseline="0" noProof="0" dirty="0">
                <a:ln>
                  <a:noFill/>
                </a:ln>
                <a:solidFill>
                  <a:schemeClr val="tx1"/>
                </a:solidFill>
                <a:effectLst/>
                <a:uLnTx/>
                <a:uFillTx/>
                <a:latin typeface="+mn-lt"/>
                <a:ea typeface="+mn-ea"/>
                <a:cs typeface="+mn-cs"/>
              </a:rPr>
              <a:t>– (row </a:t>
            </a:r>
            <a:r>
              <a:rPr kumimoji="0" lang="en-US" sz="1800" b="0" i="0" u="none" strike="noStrike" kern="1200" cap="none" spc="0" normalizeH="0" baseline="0" noProof="0">
                <a:ln>
                  <a:noFill/>
                </a:ln>
                <a:solidFill>
                  <a:schemeClr val="tx1"/>
                </a:solidFill>
                <a:effectLst/>
                <a:uLnTx/>
                <a:uFillTx/>
                <a:latin typeface="+mn-lt"/>
                <a:ea typeface="+mn-ea"/>
                <a:cs typeface="+mn-cs"/>
              </a:rPr>
              <a:t>, column)</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1800" b="1" i="0" u="none" strike="noStrike" kern="1200" cap="none" spc="0" normalizeH="0" baseline="0" noProof="0">
                <a:ln>
                  <a:noFill/>
                </a:ln>
                <a:solidFill>
                  <a:schemeClr val="tx1"/>
                </a:solidFill>
                <a:effectLst/>
                <a:uLnTx/>
                <a:uFillTx/>
                <a:latin typeface="+mn-lt"/>
                <a:ea typeface="+mn-ea"/>
                <a:cs typeface="+mn-cs"/>
              </a:rPr>
              <a:t>Next node</a:t>
            </a:r>
            <a:r>
              <a:rPr kumimoji="0" lang="en-US" sz="1800" b="1" i="0" u="none" strike="noStrike" kern="1200" cap="none" spc="0" normalizeH="0" baseline="0" noProof="0" dirty="0">
                <a:ln>
                  <a:noFill/>
                </a:ln>
                <a:solidFill>
                  <a:schemeClr val="tx1"/>
                </a:solidFill>
                <a:effectLst/>
                <a:uLnTx/>
                <a:uFillTx/>
                <a:latin typeface="+mn-lt"/>
                <a:ea typeface="+mn-ea"/>
                <a:cs typeface="+mn-cs"/>
              </a:rPr>
              <a:t>: </a:t>
            </a:r>
            <a:r>
              <a:rPr kumimoji="0" lang="en-US" sz="1800" b="0" i="0" u="none" strike="noStrike" kern="1200" cap="none" spc="0" normalizeH="0" baseline="0" noProof="0" dirty="0">
                <a:ln>
                  <a:noFill/>
                </a:ln>
                <a:solidFill>
                  <a:schemeClr val="tx1"/>
                </a:solidFill>
                <a:effectLst/>
                <a:uLnTx/>
                <a:uFillTx/>
                <a:latin typeface="+mn-lt"/>
                <a:ea typeface="+mn-ea"/>
                <a:cs typeface="+mn-cs"/>
              </a:rPr>
              <a:t>Address of </a:t>
            </a:r>
            <a:r>
              <a:rPr kumimoji="0" lang="en-US" sz="1800" b="0" i="0" u="none" strike="noStrike" kern="1200" cap="none" spc="0" normalizeH="0" baseline="0" noProof="0">
                <a:ln>
                  <a:noFill/>
                </a:ln>
                <a:solidFill>
                  <a:schemeClr val="tx1"/>
                </a:solidFill>
                <a:effectLst/>
                <a:uLnTx/>
                <a:uFillTx/>
                <a:latin typeface="+mn-lt"/>
                <a:ea typeface="+mn-ea"/>
                <a:cs typeface="+mn-cs"/>
              </a:rPr>
              <a:t>the next node</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22884" name="Picture 3"/>
          <p:cNvPicPr>
            <a:picLocks noChangeAspect="1"/>
          </p:cNvPicPr>
          <p:nvPr/>
        </p:nvPicPr>
        <p:blipFill>
          <a:blip r:embed="rId2"/>
          <a:stretch>
            <a:fillRect/>
          </a:stretch>
        </p:blipFill>
        <p:spPr>
          <a:xfrm>
            <a:off x="571500" y="3789363"/>
            <a:ext cx="7943850" cy="2667000"/>
          </a:xfrm>
          <a:prstGeom prst="rect">
            <a:avLst/>
          </a:prstGeom>
          <a:noFill/>
          <a:ln w="9525">
            <a:noFill/>
          </a:ln>
        </p:spPr>
      </p:pic>
      <p:sp>
        <p:nvSpPr>
          <p:cNvPr id="2" name="Date Placeholder 1"/>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7FE8196B-8D60-4DA2-84AD-72D780A0ECD3}"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txBox="1">
            <a:spLocks noGrp="1"/>
          </p:cNvSpPr>
          <p:nvPr>
            <p:ph type="ftr" sz="quarter" idx="11"/>
          </p:nvPr>
        </p:nvSpPr>
        <p:spPr>
          <a:xfrm>
            <a:off x="3124200" y="6356350"/>
            <a:ext cx="38100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22887" name="Slide Number Placeholder 4"/>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88</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8" name="Title 1"/>
          <p:cNvSpPr txBox="1"/>
          <p:nvPr/>
        </p:nvSpPr>
        <p:spPr>
          <a:xfrm>
            <a:off x="1371600" y="-39687"/>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dk1"/>
                </a:solidFill>
                <a:effectLst/>
                <a:uLnTx/>
                <a:uFillTx/>
                <a:latin typeface="+mn-lt"/>
                <a:ea typeface="+mn-ea"/>
                <a:cs typeface="+mn-cs"/>
              </a:rPr>
              <a:t>Introduction to Link List(CO1)</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250825" y="1125538"/>
            <a:ext cx="3284538" cy="635000"/>
          </a:xfrm>
          <a:prstGeom prst="rect">
            <a:avLst/>
          </a:prstGeom>
        </p:spPr>
        <p:txBody>
          <a:bodyPr lIns="0" tIns="12065" rIns="0" bIns="0">
            <a:spAutoFit/>
          </a:bodyPr>
          <a:lstStyle/>
          <a:p>
            <a:pPr marL="12065" marR="0" defTabSz="914400">
              <a:spcBef>
                <a:spcPts val="95"/>
              </a:spcBef>
              <a:buClr>
                <a:srgbClr val="E1D600"/>
              </a:buClr>
              <a:buSzTx/>
              <a:buFontTx/>
              <a:buNone/>
              <a:tabLst>
                <a:tab pos="292100" algn="l"/>
              </a:tabLst>
              <a:defRPr/>
            </a:pPr>
            <a:r>
              <a:rPr kumimoji="0" sz="4000" b="1" u="heavy" kern="1200" cap="none" spc="-20" normalizeH="0" baseline="0" noProof="0" dirty="0">
                <a:solidFill>
                  <a:srgbClr val="000066"/>
                </a:solidFill>
                <a:uFill>
                  <a:solidFill>
                    <a:srgbClr val="000066"/>
                  </a:solidFill>
                </a:uFill>
                <a:latin typeface="Constantia" panose="02030602050306030303"/>
                <a:ea typeface="+mn-ea"/>
                <a:cs typeface="Constantia" panose="02030602050306030303"/>
              </a:rPr>
              <a:t>Polyno</a:t>
            </a:r>
            <a:r>
              <a:rPr kumimoji="0" sz="4000" b="1" u="heavy" kern="1200" cap="none" spc="-20" normalizeH="0" baseline="0" noProof="0" dirty="0">
                <a:solidFill>
                  <a:srgbClr val="001F5F"/>
                </a:solidFill>
                <a:uFill>
                  <a:solidFill>
                    <a:srgbClr val="000066"/>
                  </a:solidFill>
                </a:uFill>
                <a:latin typeface="Constantia" panose="02030602050306030303"/>
                <a:ea typeface="+mn-ea"/>
                <a:cs typeface="Constantia" panose="02030602050306030303"/>
              </a:rPr>
              <a:t>mials</a:t>
            </a:r>
            <a:endParaRPr kumimoji="0" sz="4000" kern="1200" cap="none" spc="0" normalizeH="0" baseline="0" noProof="0" dirty="0">
              <a:latin typeface="Constantia" panose="02030602050306030303"/>
              <a:ea typeface="+mn-ea"/>
              <a:cs typeface="Constantia" panose="02030602050306030303"/>
            </a:endParaRPr>
          </a:p>
        </p:txBody>
      </p:sp>
      <p:sp>
        <p:nvSpPr>
          <p:cNvPr id="2" name="Date Placeholder 1"/>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7FCE9D27-BD66-4F03-A85D-0063BC9C6C8C}"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txBox="1">
            <a:spLocks noGrp="1"/>
          </p:cNvSpPr>
          <p:nvPr>
            <p:ph type="ftr" sz="quarter" idx="11"/>
          </p:nvPr>
        </p:nvSpPr>
        <p:spPr>
          <a:xfrm>
            <a:off x="3124200" y="6356350"/>
            <a:ext cx="3636963"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24933" name="Slide Number Placeholder 3"/>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89</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5" name="Title 1"/>
          <p:cNvSpPr txBox="1"/>
          <p:nvPr/>
        </p:nvSpPr>
        <p:spPr>
          <a:xfrm>
            <a:off x="1371600" y="-39687"/>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Polynomial Representation</a:t>
            </a:r>
          </a:p>
        </p:txBody>
      </p:sp>
      <p:sp>
        <p:nvSpPr>
          <p:cNvPr id="124936" name="TextBox 25"/>
          <p:cNvSpPr txBox="1"/>
          <p:nvPr/>
        </p:nvSpPr>
        <p:spPr>
          <a:xfrm>
            <a:off x="217488" y="2117725"/>
            <a:ext cx="8818562" cy="18462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a:spcBef>
                <a:spcPct val="0"/>
              </a:spcBef>
              <a:buFontTx/>
              <a:buNone/>
            </a:pPr>
            <a:r>
              <a:rPr lang="en-US" altLang="en-US" sz="2400" dirty="0">
                <a:solidFill>
                  <a:srgbClr val="333333"/>
                </a:solidFill>
                <a:latin typeface="Roboto" pitchFamily="2" charset="0"/>
                <a:cs typeface="Arial" panose="020B0604020202020204" pitchFamily="34" charset="0"/>
              </a:rPr>
              <a:t>Polynomials are the algebraic expressions which consist of </a:t>
            </a:r>
            <a:r>
              <a:rPr lang="en-US" altLang="en-US" sz="2400" dirty="0">
                <a:solidFill>
                  <a:srgbClr val="000000"/>
                </a:solidFill>
                <a:latin typeface="Times New Roman" panose="02020603050405020304" pitchFamily="18" charset="0"/>
                <a:cs typeface="Times New Roman" panose="02020603050405020304" pitchFamily="18" charset="0"/>
              </a:rPr>
              <a:t>exponents</a:t>
            </a:r>
            <a:r>
              <a:rPr lang="en-US" altLang="en-US" sz="2400" dirty="0">
                <a:solidFill>
                  <a:srgbClr val="333333"/>
                </a:solidFill>
                <a:latin typeface="Roboto" pitchFamily="2" charset="0"/>
                <a:cs typeface="Arial" panose="020B0604020202020204" pitchFamily="34" charset="0"/>
              </a:rPr>
              <a:t> and coefficients.</a:t>
            </a:r>
          </a:p>
          <a:p>
            <a:pPr marL="0" lvl="0" indent="0" algn="just">
              <a:spcBef>
                <a:spcPct val="0"/>
              </a:spcBef>
              <a:buFontTx/>
              <a:buNone/>
            </a:pPr>
            <a:endParaRPr lang="en-US" altLang="en-US" sz="2200" dirty="0">
              <a:solidFill>
                <a:srgbClr val="000000"/>
              </a:solidFill>
              <a:latin typeface="Times New Roman" panose="02020603050405020304" pitchFamily="18" charset="0"/>
              <a:cs typeface="Times New Roman" panose="02020603050405020304" pitchFamily="18" charset="0"/>
            </a:endParaRPr>
          </a:p>
          <a:p>
            <a:pPr marL="0" lvl="0" indent="0" algn="just">
              <a:spcBef>
                <a:spcPct val="0"/>
              </a:spcBef>
              <a:buFontTx/>
              <a:buNone/>
            </a:pPr>
            <a:r>
              <a:rPr lang="en-US" altLang="en-US" sz="2200" dirty="0">
                <a:solidFill>
                  <a:srgbClr val="000000"/>
                </a:solidFill>
                <a:latin typeface="Times New Roman" panose="02020603050405020304" pitchFamily="18" charset="0"/>
                <a:cs typeface="Times New Roman" panose="02020603050405020304" pitchFamily="18" charset="0"/>
              </a:rPr>
              <a:t>Example - </a:t>
            </a:r>
          </a:p>
          <a:p>
            <a:pPr marL="0" lvl="0" indent="0" algn="just">
              <a:spcBef>
                <a:spcPct val="0"/>
              </a:spcBef>
              <a:buFontTx/>
              <a:buNone/>
            </a:pPr>
            <a:r>
              <a:rPr lang="en-US" altLang="en-US" sz="2200" dirty="0">
                <a:solidFill>
                  <a:srgbClr val="000000"/>
                </a:solidFill>
                <a:latin typeface="Times New Roman" panose="02020603050405020304" pitchFamily="18" charset="0"/>
                <a:cs typeface="Times New Roman" panose="02020603050405020304" pitchFamily="18" charset="0"/>
              </a:rPr>
              <a:t>10x</a:t>
            </a:r>
            <a:r>
              <a:rPr lang="en-US" altLang="en-US" sz="2200" baseline="30000" dirty="0">
                <a:solidFill>
                  <a:srgbClr val="000000"/>
                </a:solidFill>
                <a:latin typeface="Times New Roman" panose="02020603050405020304" pitchFamily="18" charset="0"/>
                <a:cs typeface="Times New Roman" panose="02020603050405020304" pitchFamily="18" charset="0"/>
              </a:rPr>
              <a:t>2 </a:t>
            </a:r>
            <a:r>
              <a:rPr lang="en-US" altLang="en-US" sz="2200" dirty="0">
                <a:solidFill>
                  <a:srgbClr val="000000"/>
                </a:solidFill>
                <a:latin typeface="Times New Roman" panose="02020603050405020304" pitchFamily="18" charset="0"/>
                <a:cs typeface="Times New Roman" panose="02020603050405020304" pitchFamily="18" charset="0"/>
              </a:rPr>
              <a:t>+ 26x, here 10 and 26 are coefficients and 2, 1 is its exponential value.</a:t>
            </a:r>
            <a:endParaRPr lang="en-IN" altLang="en-US" sz="2200" dirty="0">
              <a:latin typeface="Times New Roman" panose="02020603050405020304" pitchFamily="18" charset="0"/>
              <a:ea typeface="Times New Roman" panose="02020603050405020304" pitchFamily="18" charset="0"/>
            </a:endParaRPr>
          </a:p>
        </p:txBody>
      </p:sp>
      <p:sp>
        <p:nvSpPr>
          <p:cNvPr id="124937" name="TextBox 27"/>
          <p:cNvSpPr txBox="1"/>
          <p:nvPr/>
        </p:nvSpPr>
        <p:spPr>
          <a:xfrm>
            <a:off x="217488" y="4329113"/>
            <a:ext cx="8294687" cy="12001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sz="1800" u="sng" dirty="0">
                <a:solidFill>
                  <a:srgbClr val="000000"/>
                </a:solidFill>
                <a:latin typeface="Inter"/>
                <a:cs typeface="Arial" panose="020B0604020202020204" pitchFamily="34" charset="0"/>
              </a:rPr>
              <a:t>Polynomial can be represented in the various ways. These are:</a:t>
            </a:r>
          </a:p>
          <a:p>
            <a:pPr marL="0" lvl="0" indent="0">
              <a:spcBef>
                <a:spcPct val="0"/>
              </a:spcBef>
              <a:buFontTx/>
              <a:buNone/>
            </a:pPr>
            <a:endParaRPr lang="en-US" altLang="en-US" sz="1800" dirty="0">
              <a:solidFill>
                <a:srgbClr val="000000"/>
              </a:solidFill>
              <a:latin typeface="Inter"/>
              <a:cs typeface="Arial" panose="020B0604020202020204" pitchFamily="34" charset="0"/>
            </a:endParaRPr>
          </a:p>
          <a:p>
            <a:pPr marL="0" lvl="0" indent="0">
              <a:spcBef>
                <a:spcPct val="0"/>
              </a:spcBef>
              <a:buFont typeface="Arial" panose="020B0604020202020204" pitchFamily="34" charset="0"/>
              <a:buChar char="•"/>
            </a:pPr>
            <a:r>
              <a:rPr lang="en-US" altLang="en-US" sz="1800" dirty="0">
                <a:solidFill>
                  <a:srgbClr val="000000"/>
                </a:solidFill>
                <a:latin typeface="Inter"/>
                <a:cs typeface="Arial" panose="020B0604020202020204" pitchFamily="34" charset="0"/>
              </a:rPr>
              <a:t>By the use of arrays</a:t>
            </a:r>
          </a:p>
          <a:p>
            <a:pPr marL="0" lvl="0" indent="0">
              <a:spcBef>
                <a:spcPct val="0"/>
              </a:spcBef>
              <a:buFont typeface="Arial" panose="020B0604020202020204" pitchFamily="34" charset="0"/>
              <a:buChar char="•"/>
            </a:pPr>
            <a:r>
              <a:rPr lang="en-US" altLang="en-US" sz="1800" dirty="0">
                <a:solidFill>
                  <a:srgbClr val="000000"/>
                </a:solidFill>
                <a:latin typeface="Inter"/>
                <a:cs typeface="Arial" panose="020B0604020202020204" pitchFamily="34" charset="0"/>
              </a:rPr>
              <a:t>By the use of Linked List</a:t>
            </a:r>
            <a:endParaRPr lang="en-US" altLang="en-US" sz="1800" dirty="0">
              <a:solidFill>
                <a:srgbClr val="000000"/>
              </a:solidFill>
              <a:latin typeface="Inter"/>
              <a:ea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txBox="1">
            <a:spLocks noGrp="1"/>
          </p:cNvSpPr>
          <p:nvPr>
            <p:ph type="body" idx="1"/>
          </p:nvPr>
        </p:nvSpPr>
        <p:spPr>
          <a:xfrm>
            <a:off x="277092" y="930274"/>
            <a:ext cx="8652164" cy="5294712"/>
          </a:xfrm>
          <a:prstGeom prst="rect">
            <a:avLst/>
          </a:prstGeom>
          <a:noFill/>
          <a:ln>
            <a:noFill/>
          </a:ln>
        </p:spPr>
        <p:txBody>
          <a:bodyPr spcFirstLastPara="1" wrap="square" lIns="91425" tIns="45700" rIns="91425" bIns="45700" anchor="t" anchorCtr="0">
            <a:noAutofit/>
          </a:bodyPr>
          <a:lstStyle/>
          <a:p>
            <a:pPr marL="0" indent="0" algn="just">
              <a:spcBef>
                <a:spcPts val="0"/>
              </a:spcBef>
              <a:spcAft>
                <a:spcPts val="1000"/>
              </a:spcAft>
              <a:buNone/>
            </a:pPr>
            <a:r>
              <a:rPr lang="en-US" sz="1800" dirty="0">
                <a:latin typeface="Calibri" panose="020F0502020204030204" pitchFamily="34" charset="0"/>
                <a:ea typeface="Calibri" panose="020F0502020204030204" pitchFamily="34" charset="0"/>
                <a:cs typeface="Calibri" panose="020F0502020204030204" pitchFamily="34" charset="0"/>
              </a:rPr>
              <a:t>1. Engineering knowledge</a:t>
            </a:r>
          </a:p>
          <a:p>
            <a:pPr marL="0" indent="0" algn="just">
              <a:spcBef>
                <a:spcPts val="0"/>
              </a:spcBef>
              <a:spcAft>
                <a:spcPts val="1000"/>
              </a:spcAft>
              <a:buNone/>
            </a:pPr>
            <a:r>
              <a:rPr lang="en-US" sz="1800" dirty="0">
                <a:latin typeface="Calibri" panose="020F0502020204030204" pitchFamily="34" charset="0"/>
                <a:ea typeface="Calibri" panose="020F0502020204030204" pitchFamily="34" charset="0"/>
                <a:cs typeface="Calibri" panose="020F0502020204030204" pitchFamily="34" charset="0"/>
              </a:rPr>
              <a:t>2. Problem analysis</a:t>
            </a:r>
          </a:p>
          <a:p>
            <a:pPr marL="0" indent="0" algn="just">
              <a:spcBef>
                <a:spcPts val="0"/>
              </a:spcBef>
              <a:spcAft>
                <a:spcPts val="1000"/>
              </a:spcAft>
              <a:buNone/>
            </a:pPr>
            <a:r>
              <a:rPr lang="en-US" sz="1800" dirty="0">
                <a:latin typeface="Calibri" panose="020F0502020204030204" pitchFamily="34" charset="0"/>
                <a:ea typeface="Calibri" panose="020F0502020204030204" pitchFamily="34" charset="0"/>
                <a:cs typeface="Calibri" panose="020F0502020204030204" pitchFamily="34" charset="0"/>
              </a:rPr>
              <a:t>3. Design/development of solutions</a:t>
            </a:r>
          </a:p>
          <a:p>
            <a:pPr marL="0" indent="0" algn="just">
              <a:spcBef>
                <a:spcPts val="0"/>
              </a:spcBef>
              <a:spcAft>
                <a:spcPts val="1000"/>
              </a:spcAft>
              <a:buNone/>
            </a:pPr>
            <a:r>
              <a:rPr lang="en-US" sz="1800" dirty="0">
                <a:latin typeface="Calibri" panose="020F0502020204030204" pitchFamily="34" charset="0"/>
                <a:ea typeface="Calibri" panose="020F0502020204030204" pitchFamily="34" charset="0"/>
                <a:cs typeface="Calibri" panose="020F0502020204030204" pitchFamily="34" charset="0"/>
              </a:rPr>
              <a:t>4. Conduct investigations of complex problems</a:t>
            </a:r>
          </a:p>
          <a:p>
            <a:pPr marL="0" indent="0" algn="just">
              <a:spcBef>
                <a:spcPts val="0"/>
              </a:spcBef>
              <a:buNone/>
            </a:pPr>
            <a:r>
              <a:rPr lang="en-US" sz="1800" dirty="0">
                <a:latin typeface="Calibri" panose="020F0502020204030204" pitchFamily="34" charset="0"/>
                <a:ea typeface="Calibri" panose="020F0502020204030204" pitchFamily="34" charset="0"/>
                <a:cs typeface="Calibri" panose="020F0502020204030204" pitchFamily="34" charset="0"/>
              </a:rPr>
              <a:t>5. Modern tool usage</a:t>
            </a:r>
          </a:p>
          <a:p>
            <a:pPr marL="0" indent="0" algn="just">
              <a:spcBef>
                <a:spcPts val="0"/>
              </a:spcBef>
              <a:spcAft>
                <a:spcPts val="1000"/>
              </a:spcAft>
              <a:buNone/>
            </a:pPr>
            <a:r>
              <a:rPr lang="en-US" sz="1800" dirty="0">
                <a:latin typeface="Calibri" panose="020F0502020204030204" pitchFamily="34" charset="0"/>
                <a:ea typeface="Calibri" panose="020F0502020204030204" pitchFamily="34" charset="0"/>
                <a:cs typeface="Calibri" panose="020F0502020204030204" pitchFamily="34" charset="0"/>
              </a:rPr>
              <a:t>6. The engineer and society</a:t>
            </a:r>
          </a:p>
          <a:p>
            <a:pPr marL="0" indent="0" algn="just">
              <a:spcBef>
                <a:spcPts val="0"/>
              </a:spcBef>
              <a:spcAft>
                <a:spcPts val="1000"/>
              </a:spcAft>
              <a:buNone/>
            </a:pPr>
            <a:r>
              <a:rPr lang="en-US" sz="1800" dirty="0">
                <a:latin typeface="Calibri" panose="020F0502020204030204" pitchFamily="34" charset="0"/>
                <a:ea typeface="Calibri" panose="020F0502020204030204" pitchFamily="34" charset="0"/>
                <a:cs typeface="Calibri" panose="020F0502020204030204" pitchFamily="34" charset="0"/>
              </a:rPr>
              <a:t>7. Environment and sustainability </a:t>
            </a:r>
          </a:p>
          <a:p>
            <a:pPr marL="0" indent="0" algn="just">
              <a:spcBef>
                <a:spcPts val="0"/>
              </a:spcBef>
              <a:spcAft>
                <a:spcPts val="1000"/>
              </a:spcAft>
              <a:buNone/>
            </a:pPr>
            <a:r>
              <a:rPr lang="en-US" sz="1800" dirty="0">
                <a:latin typeface="Calibri" panose="020F0502020204030204" pitchFamily="34" charset="0"/>
                <a:ea typeface="Calibri" panose="020F0502020204030204" pitchFamily="34" charset="0"/>
                <a:cs typeface="Calibri" panose="020F0502020204030204" pitchFamily="34" charset="0"/>
              </a:rPr>
              <a:t>8. Ethics</a:t>
            </a:r>
          </a:p>
          <a:p>
            <a:pPr marL="0" indent="0" algn="just">
              <a:spcBef>
                <a:spcPts val="0"/>
              </a:spcBef>
              <a:spcAft>
                <a:spcPts val="1000"/>
              </a:spcAft>
              <a:buNone/>
            </a:pPr>
            <a:r>
              <a:rPr lang="en-US" sz="1800" dirty="0">
                <a:latin typeface="Calibri" panose="020F0502020204030204" pitchFamily="34" charset="0"/>
                <a:ea typeface="Calibri" panose="020F0502020204030204" pitchFamily="34" charset="0"/>
                <a:cs typeface="Calibri" panose="020F0502020204030204" pitchFamily="34" charset="0"/>
              </a:rPr>
              <a:t>9. Individual and team work</a:t>
            </a:r>
          </a:p>
          <a:p>
            <a:pPr marL="0" indent="0" algn="just">
              <a:spcBef>
                <a:spcPts val="0"/>
              </a:spcBef>
              <a:spcAft>
                <a:spcPts val="1000"/>
              </a:spcAft>
              <a:buNone/>
            </a:pPr>
            <a:r>
              <a:rPr lang="en-US" sz="1800" dirty="0">
                <a:latin typeface="Calibri" panose="020F0502020204030204" pitchFamily="34" charset="0"/>
                <a:ea typeface="Calibri" panose="020F0502020204030204" pitchFamily="34" charset="0"/>
                <a:cs typeface="Calibri" panose="020F0502020204030204" pitchFamily="34" charset="0"/>
              </a:rPr>
              <a:t>10. Communication </a:t>
            </a:r>
          </a:p>
          <a:p>
            <a:pPr marL="0" indent="0" algn="just">
              <a:spcBef>
                <a:spcPts val="0"/>
              </a:spcBef>
              <a:spcAft>
                <a:spcPts val="1000"/>
              </a:spcAft>
              <a:buNone/>
            </a:pPr>
            <a:r>
              <a:rPr lang="en-US" sz="1800" dirty="0">
                <a:latin typeface="Calibri" panose="020F0502020204030204" pitchFamily="34" charset="0"/>
                <a:ea typeface="Calibri" panose="020F0502020204030204" pitchFamily="34" charset="0"/>
                <a:cs typeface="Calibri" panose="020F0502020204030204" pitchFamily="34" charset="0"/>
              </a:rPr>
              <a:t>11. Project management and finance</a:t>
            </a:r>
          </a:p>
          <a:p>
            <a:pPr marL="0" indent="0" algn="just">
              <a:spcBef>
                <a:spcPts val="0"/>
              </a:spcBef>
              <a:spcAft>
                <a:spcPts val="1000"/>
              </a:spcAft>
              <a:buNone/>
            </a:pPr>
            <a:r>
              <a:rPr lang="en-US" sz="1800" dirty="0">
                <a:latin typeface="Calibri" panose="020F0502020204030204" pitchFamily="34" charset="0"/>
                <a:ea typeface="Calibri" panose="020F0502020204030204" pitchFamily="34" charset="0"/>
                <a:cs typeface="Calibri" panose="020F0502020204030204" pitchFamily="34" charset="0"/>
              </a:rPr>
              <a:t>12. Life-long learning</a:t>
            </a:r>
            <a:endParaRPr sz="1800" dirty="0">
              <a:latin typeface="Calibri" panose="020F0502020204030204" pitchFamily="34" charset="0"/>
              <a:ea typeface="Times New Roman" panose="02020603050405020304"/>
              <a:cs typeface="Calibri" panose="020F0502020204030204" pitchFamily="34" charset="0"/>
              <a:sym typeface="Times New Roman" panose="02020603050405020304"/>
            </a:endParaRPr>
          </a:p>
        </p:txBody>
      </p:sp>
      <p:sp>
        <p:nvSpPr>
          <p:cNvPr id="107" name="Google Shape;107;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9754F879-860F-4131-9F5E-FB5A23DEC68C}" type="datetime1">
              <a:rPr lang="en-US" smtClean="0"/>
              <a:pPr marL="0" lvl="0" indent="0" algn="l" rtl="0">
                <a:spcBef>
                  <a:spcPts val="0"/>
                </a:spcBef>
                <a:spcAft>
                  <a:spcPts val="0"/>
                </a:spcAft>
                <a:buNone/>
              </a:pPr>
              <a:t>10/21/2022</a:t>
            </a:fld>
            <a:endParaRPr lang="en-US"/>
          </a:p>
        </p:txBody>
      </p:sp>
      <p:sp>
        <p:nvSpPr>
          <p:cNvPr id="108" name="Google Shape;10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lang="en-US"/>
          </a:p>
        </p:txBody>
      </p:sp>
      <p:sp>
        <p:nvSpPr>
          <p:cNvPr id="109" name="Google Shape;109;p2"/>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200"/>
              <a:buFont typeface="Calibri" panose="020F0502020204030204"/>
              <a:buNone/>
            </a:pPr>
            <a:r>
              <a:rPr lang="en-US" sz="3200" b="1" dirty="0">
                <a:solidFill>
                  <a:schemeClr val="dk1"/>
                </a:solidFill>
                <a:latin typeface="Calibri" panose="020F0502020204030204"/>
                <a:ea typeface="Calibri" panose="020F0502020204030204"/>
                <a:cs typeface="Calibri" panose="020F0502020204030204"/>
                <a:sym typeface="Calibri" panose="020F0502020204030204"/>
              </a:rPr>
              <a:t>Program Outcomes (POs)</a:t>
            </a:r>
            <a:endParaRPr sz="32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1" name="Google Shape;111;p2"/>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smtClean="0"/>
              <a:t>DR.RITESH RASTOGI      ACSE-0301 and DS               Unit -3</a:t>
            </a:r>
            <a:endParaRPr lang="en-US" sz="12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27C7F830-584A-4CE5-B1D2-14F87BAB4088}"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txBox="1">
            <a:spLocks noGrp="1"/>
          </p:cNvSpPr>
          <p:nvPr>
            <p:ph type="ftr" sz="quarter" idx="11"/>
          </p:nvPr>
        </p:nvSpPr>
        <p:spPr>
          <a:xfrm>
            <a:off x="3124200" y="6356350"/>
            <a:ext cx="3636963"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24933" name="Slide Number Placeholder 3"/>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90</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5" name="Title 1"/>
          <p:cNvSpPr txBox="1"/>
          <p:nvPr/>
        </p:nvSpPr>
        <p:spPr>
          <a:xfrm>
            <a:off x="1371600" y="-39687"/>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Polynomial Representation</a:t>
            </a:r>
          </a:p>
        </p:txBody>
      </p:sp>
      <p:sp>
        <p:nvSpPr>
          <p:cNvPr id="124937" name="TextBox 27"/>
          <p:cNvSpPr txBox="1"/>
          <p:nvPr/>
        </p:nvSpPr>
        <p:spPr>
          <a:xfrm>
            <a:off x="351473" y="1484784"/>
            <a:ext cx="8294687" cy="206210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u="sng" dirty="0">
                <a:solidFill>
                  <a:srgbClr val="000000"/>
                </a:solidFill>
                <a:latin typeface="Inter"/>
                <a:cs typeface="Arial" panose="020B0604020202020204" pitchFamily="34" charset="0"/>
              </a:rPr>
              <a:t>Polynomial can be represented</a:t>
            </a:r>
          </a:p>
          <a:p>
            <a:pPr marL="0" lvl="0" indent="0">
              <a:spcBef>
                <a:spcPct val="0"/>
              </a:spcBef>
              <a:buFontTx/>
              <a:buNone/>
            </a:pPr>
            <a:endParaRPr lang="en-US" altLang="en-US" dirty="0">
              <a:solidFill>
                <a:srgbClr val="000000"/>
              </a:solidFill>
              <a:latin typeface="Inter"/>
              <a:cs typeface="Arial" panose="020B0604020202020204" pitchFamily="34" charset="0"/>
            </a:endParaRPr>
          </a:p>
          <a:p>
            <a:pPr marL="0" lvl="0" indent="0">
              <a:spcBef>
                <a:spcPct val="0"/>
              </a:spcBef>
              <a:buFont typeface="Arial" panose="020B0604020202020204" pitchFamily="34" charset="0"/>
              <a:buChar char="•"/>
            </a:pPr>
            <a:r>
              <a:rPr lang="en-US" altLang="en-US" dirty="0">
                <a:solidFill>
                  <a:srgbClr val="000000"/>
                </a:solidFill>
                <a:latin typeface="Inter"/>
                <a:cs typeface="Arial" panose="020B0604020202020204" pitchFamily="34" charset="0"/>
              </a:rPr>
              <a:t>By the use of arrays</a:t>
            </a:r>
          </a:p>
          <a:p>
            <a:pPr marL="0" lvl="0" indent="0">
              <a:spcBef>
                <a:spcPct val="0"/>
              </a:spcBef>
              <a:buFont typeface="Arial" panose="020B0604020202020204" pitchFamily="34" charset="0"/>
              <a:buChar char="•"/>
            </a:pPr>
            <a:r>
              <a:rPr lang="en-US" altLang="en-US" dirty="0">
                <a:solidFill>
                  <a:srgbClr val="000000"/>
                </a:solidFill>
                <a:latin typeface="Inter"/>
                <a:cs typeface="Arial" panose="020B0604020202020204" pitchFamily="34" charset="0"/>
              </a:rPr>
              <a:t>By the use of Linked List</a:t>
            </a:r>
            <a:endParaRPr lang="en-US" altLang="en-US" dirty="0">
              <a:solidFill>
                <a:srgbClr val="000000"/>
              </a:solidFill>
              <a:latin typeface="Inter"/>
              <a:ea typeface="Arial" panose="020B0604020202020204" pitchFamily="34" charset="0"/>
            </a:endParaRPr>
          </a:p>
        </p:txBody>
      </p:sp>
    </p:spTree>
    <p:extLst>
      <p:ext uri="{BB962C8B-B14F-4D97-AF65-F5344CB8AC3E}">
        <p14:creationId xmlns="" xmlns:p14="http://schemas.microsoft.com/office/powerpoint/2010/main" val="1123101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8"/>
          <p:cNvGraphicFramePr>
            <a:graphicFrameLocks noGrp="1"/>
          </p:cNvGraphicFramePr>
          <p:nvPr/>
        </p:nvGraphicFramePr>
        <p:xfrm>
          <a:off x="727075" y="3497263"/>
          <a:ext cx="2733676" cy="434975"/>
        </p:xfrm>
        <a:graphic>
          <a:graphicData uri="http://schemas.openxmlformats.org/drawingml/2006/table">
            <a:tbl>
              <a:tblPr firstRow="1" bandRow="1">
                <a:tableStyleId>{2D5ABB26-0587-4C30-8999-92F81FD0307C}</a:tableStyleId>
              </a:tblPr>
              <a:tblGrid>
                <a:gridCol w="684117">
                  <a:extLst>
                    <a:ext uri="{9D8B030D-6E8A-4147-A177-3AD203B41FA5}">
                      <a16:colId xmlns="" xmlns:a16="http://schemas.microsoft.com/office/drawing/2014/main" val="20000"/>
                    </a:ext>
                  </a:extLst>
                </a:gridCol>
                <a:gridCol w="684117">
                  <a:extLst>
                    <a:ext uri="{9D8B030D-6E8A-4147-A177-3AD203B41FA5}">
                      <a16:colId xmlns="" xmlns:a16="http://schemas.microsoft.com/office/drawing/2014/main" val="20001"/>
                    </a:ext>
                  </a:extLst>
                </a:gridCol>
                <a:gridCol w="681325">
                  <a:extLst>
                    <a:ext uri="{9D8B030D-6E8A-4147-A177-3AD203B41FA5}">
                      <a16:colId xmlns="" xmlns:a16="http://schemas.microsoft.com/office/drawing/2014/main" val="20002"/>
                    </a:ext>
                  </a:extLst>
                </a:gridCol>
                <a:gridCol w="684117">
                  <a:extLst>
                    <a:ext uri="{9D8B030D-6E8A-4147-A177-3AD203B41FA5}">
                      <a16:colId xmlns="" xmlns:a16="http://schemas.microsoft.com/office/drawing/2014/main" val="20003"/>
                    </a:ext>
                  </a:extLst>
                </a:gridCol>
              </a:tblGrid>
              <a:tr h="434975">
                <a:tc>
                  <a:txBody>
                    <a:bodyPr/>
                    <a:lstStyle/>
                    <a:p>
                      <a:pPr algn="ctr">
                        <a:lnSpc>
                          <a:spcPct val="100000"/>
                        </a:lnSpc>
                        <a:spcBef>
                          <a:spcPts val="300"/>
                        </a:spcBef>
                      </a:pPr>
                      <a:r>
                        <a:rPr sz="2600" dirty="0">
                          <a:solidFill>
                            <a:srgbClr val="000066"/>
                          </a:solidFill>
                          <a:latin typeface="Arial" panose="020B0604020202020204"/>
                          <a:cs typeface="Arial" panose="020B0604020202020204"/>
                        </a:rPr>
                        <a:t>6</a:t>
                      </a:r>
                      <a:endParaRPr sz="2600">
                        <a:latin typeface="Arial" panose="020B0604020202020204"/>
                        <a:cs typeface="Arial" panose="020B0604020202020204"/>
                      </a:endParaRPr>
                    </a:p>
                  </a:txBody>
                  <a:tcPr marL="0" marR="0" marT="38156"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300"/>
                        </a:spcBef>
                      </a:pPr>
                      <a:r>
                        <a:rPr sz="2600" dirty="0">
                          <a:solidFill>
                            <a:srgbClr val="000066"/>
                          </a:solidFill>
                          <a:latin typeface="Arial" panose="020B0604020202020204"/>
                          <a:cs typeface="Arial" panose="020B0604020202020204"/>
                        </a:rPr>
                        <a:t>2</a:t>
                      </a:r>
                      <a:endParaRPr sz="2600">
                        <a:latin typeface="Arial" panose="020B0604020202020204"/>
                        <a:cs typeface="Arial" panose="020B0604020202020204"/>
                      </a:endParaRPr>
                    </a:p>
                  </a:txBody>
                  <a:tcPr marL="0" marR="0" marT="38156"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300"/>
                        </a:spcBef>
                      </a:pPr>
                      <a:r>
                        <a:rPr sz="2600" dirty="0">
                          <a:solidFill>
                            <a:srgbClr val="000066"/>
                          </a:solidFill>
                          <a:latin typeface="Arial" panose="020B0604020202020204"/>
                          <a:cs typeface="Arial" panose="020B0604020202020204"/>
                        </a:rPr>
                        <a:t>3</a:t>
                      </a:r>
                      <a:endParaRPr sz="2600">
                        <a:latin typeface="Arial" panose="020B0604020202020204"/>
                        <a:cs typeface="Arial" panose="020B0604020202020204"/>
                      </a:endParaRPr>
                    </a:p>
                  </a:txBody>
                  <a:tcPr marL="0" marR="0" marT="38156"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300"/>
                        </a:spcBef>
                      </a:pPr>
                      <a:r>
                        <a:rPr sz="2600" dirty="0">
                          <a:solidFill>
                            <a:srgbClr val="000066"/>
                          </a:solidFill>
                          <a:latin typeface="Arial" panose="020B0604020202020204"/>
                          <a:cs typeface="Arial" panose="020B0604020202020204"/>
                        </a:rPr>
                        <a:t>8</a:t>
                      </a:r>
                      <a:endParaRPr sz="2600" dirty="0">
                        <a:latin typeface="Arial" panose="020B0604020202020204"/>
                        <a:cs typeface="Arial" panose="020B0604020202020204"/>
                      </a:endParaRPr>
                    </a:p>
                  </a:txBody>
                  <a:tcPr marL="0" marR="0" marT="38156"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 xmlns:a16="http://schemas.microsoft.com/office/drawing/2014/main" val="10000"/>
                  </a:ext>
                </a:extLst>
              </a:tr>
            </a:tbl>
          </a:graphicData>
        </a:graphic>
      </p:graphicFrame>
      <p:sp>
        <p:nvSpPr>
          <p:cNvPr id="125967" name="object 9"/>
          <p:cNvSpPr txBox="1"/>
          <p:nvPr/>
        </p:nvSpPr>
        <p:spPr>
          <a:xfrm>
            <a:off x="1031875" y="4041775"/>
            <a:ext cx="149225" cy="228600"/>
          </a:xfrm>
          <a:prstGeom prst="rect">
            <a:avLst/>
          </a:prstGeom>
          <a:noFill/>
          <a:ln w="9525">
            <a:noFill/>
          </a:ln>
        </p:spPr>
        <p:txBody>
          <a:bodyPr lIns="0" tIns="1270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12700" lvl="0" indent="0">
              <a:spcBef>
                <a:spcPts val="100"/>
              </a:spcBef>
              <a:buFontTx/>
              <a:buNone/>
            </a:pPr>
            <a:r>
              <a:rPr lang="en-US" altLang="en-US" sz="1400" dirty="0">
                <a:latin typeface="Constantia" panose="02030602050306030303" pitchFamily="18" charset="0"/>
                <a:cs typeface="Arial" panose="020B0604020202020204" pitchFamily="34" charset="0"/>
              </a:rPr>
              <a:t>0</a:t>
            </a:r>
            <a:endParaRPr lang="en-US" altLang="en-US" sz="1400" dirty="0">
              <a:latin typeface="Constantia" panose="02030602050306030303" pitchFamily="18" charset="0"/>
              <a:ea typeface="Arial" panose="020B0604020202020204" pitchFamily="34" charset="0"/>
            </a:endParaRPr>
          </a:p>
        </p:txBody>
      </p:sp>
      <p:sp>
        <p:nvSpPr>
          <p:cNvPr id="125968" name="object 10"/>
          <p:cNvSpPr txBox="1"/>
          <p:nvPr/>
        </p:nvSpPr>
        <p:spPr>
          <a:xfrm>
            <a:off x="2641600" y="4056063"/>
            <a:ext cx="136525" cy="228600"/>
          </a:xfrm>
          <a:prstGeom prst="rect">
            <a:avLst/>
          </a:prstGeom>
          <a:noFill/>
          <a:ln w="9525">
            <a:noFill/>
          </a:ln>
        </p:spPr>
        <p:txBody>
          <a:bodyPr lIns="0" tIns="1270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12700" lvl="0" indent="0">
              <a:spcBef>
                <a:spcPts val="100"/>
              </a:spcBef>
              <a:buFontTx/>
              <a:buNone/>
            </a:pPr>
            <a:r>
              <a:rPr lang="en-US" altLang="en-US" sz="1400" dirty="0">
                <a:latin typeface="Constantia" panose="02030602050306030303" pitchFamily="18" charset="0"/>
                <a:cs typeface="Arial" panose="020B0604020202020204" pitchFamily="34" charset="0"/>
              </a:rPr>
              <a:t>2</a:t>
            </a:r>
            <a:endParaRPr lang="en-US" altLang="en-US" sz="1400" dirty="0">
              <a:latin typeface="Constantia" panose="02030602050306030303" pitchFamily="18" charset="0"/>
              <a:ea typeface="Arial" panose="020B0604020202020204" pitchFamily="34" charset="0"/>
            </a:endParaRPr>
          </a:p>
        </p:txBody>
      </p:sp>
      <p:sp>
        <p:nvSpPr>
          <p:cNvPr id="125969" name="object 11"/>
          <p:cNvSpPr/>
          <p:nvPr/>
        </p:nvSpPr>
        <p:spPr>
          <a:xfrm>
            <a:off x="1198563" y="4251325"/>
            <a:ext cx="3051175" cy="944563"/>
          </a:xfrm>
          <a:custGeom>
            <a:avLst/>
            <a:gdLst/>
            <a:ahLst/>
            <a:cxnLst>
              <a:cxn ang="0">
                <a:pos x="86140" y="27327"/>
              </a:cxn>
              <a:cxn ang="0">
                <a:pos x="77946" y="54619"/>
              </a:cxn>
              <a:cxn ang="0">
                <a:pos x="3041404" y="943866"/>
              </a:cxn>
              <a:cxn ang="0">
                <a:pos x="3049525" y="916452"/>
              </a:cxn>
              <a:cxn ang="0">
                <a:pos x="86140" y="27327"/>
              </a:cxn>
              <a:cxn ang="0">
                <a:pos x="94346" y="0"/>
              </a:cxn>
              <a:cxn ang="0">
                <a:pos x="0" y="16372"/>
              </a:cxn>
              <a:cxn ang="0">
                <a:pos x="69728" y="81987"/>
              </a:cxn>
              <a:cxn ang="0">
                <a:pos x="77946" y="54619"/>
              </a:cxn>
              <a:cxn ang="0">
                <a:pos x="64258" y="50511"/>
              </a:cxn>
              <a:cxn ang="0">
                <a:pos x="72469" y="23224"/>
              </a:cxn>
              <a:cxn ang="0">
                <a:pos x="87373" y="23224"/>
              </a:cxn>
              <a:cxn ang="0">
                <a:pos x="94346" y="0"/>
              </a:cxn>
              <a:cxn ang="0">
                <a:pos x="72469" y="23224"/>
              </a:cxn>
              <a:cxn ang="0">
                <a:pos x="64258" y="50511"/>
              </a:cxn>
              <a:cxn ang="0">
                <a:pos x="77946" y="54619"/>
              </a:cxn>
              <a:cxn ang="0">
                <a:pos x="86140" y="27327"/>
              </a:cxn>
              <a:cxn ang="0">
                <a:pos x="72469" y="23224"/>
              </a:cxn>
              <a:cxn ang="0">
                <a:pos x="87373" y="23224"/>
              </a:cxn>
              <a:cxn ang="0">
                <a:pos x="72469" y="23224"/>
              </a:cxn>
              <a:cxn ang="0">
                <a:pos x="86140" y="27327"/>
              </a:cxn>
              <a:cxn ang="0">
                <a:pos x="87373" y="23224"/>
              </a:cxn>
            </a:cxnLst>
            <a:rect l="0" t="0" r="0" b="0"/>
            <a:pathLst>
              <a:path w="3052445" h="944879">
                <a:moveTo>
                  <a:pt x="86212" y="27345"/>
                </a:moveTo>
                <a:lnTo>
                  <a:pt x="78010" y="54655"/>
                </a:lnTo>
                <a:lnTo>
                  <a:pt x="3043936" y="944498"/>
                </a:lnTo>
                <a:lnTo>
                  <a:pt x="3052064" y="917066"/>
                </a:lnTo>
                <a:lnTo>
                  <a:pt x="86212" y="27345"/>
                </a:lnTo>
                <a:close/>
              </a:path>
              <a:path w="3052445" h="944879">
                <a:moveTo>
                  <a:pt x="94424" y="0"/>
                </a:moveTo>
                <a:lnTo>
                  <a:pt x="0" y="16382"/>
                </a:lnTo>
                <a:lnTo>
                  <a:pt x="69786" y="82041"/>
                </a:lnTo>
                <a:lnTo>
                  <a:pt x="78010" y="54655"/>
                </a:lnTo>
                <a:lnTo>
                  <a:pt x="64312" y="50545"/>
                </a:lnTo>
                <a:lnTo>
                  <a:pt x="72529" y="23240"/>
                </a:lnTo>
                <a:lnTo>
                  <a:pt x="87445" y="23240"/>
                </a:lnTo>
                <a:lnTo>
                  <a:pt x="94424" y="0"/>
                </a:lnTo>
                <a:close/>
              </a:path>
              <a:path w="3052445" h="944879">
                <a:moveTo>
                  <a:pt x="72529" y="23240"/>
                </a:moveTo>
                <a:lnTo>
                  <a:pt x="64312" y="50545"/>
                </a:lnTo>
                <a:lnTo>
                  <a:pt x="78010" y="54655"/>
                </a:lnTo>
                <a:lnTo>
                  <a:pt x="86212" y="27345"/>
                </a:lnTo>
                <a:lnTo>
                  <a:pt x="72529" y="23240"/>
                </a:lnTo>
                <a:close/>
              </a:path>
              <a:path w="3052445" h="944879">
                <a:moveTo>
                  <a:pt x="87445" y="23240"/>
                </a:moveTo>
                <a:lnTo>
                  <a:pt x="72529" y="23240"/>
                </a:lnTo>
                <a:lnTo>
                  <a:pt x="86212" y="27345"/>
                </a:lnTo>
                <a:lnTo>
                  <a:pt x="87445" y="23240"/>
                </a:lnTo>
                <a:close/>
              </a:path>
            </a:pathLst>
          </a:custGeom>
          <a:solidFill>
            <a:srgbClr val="CC3300">
              <a:alpha val="100000"/>
            </a:srgbClr>
          </a:solidFill>
          <a:ln w="9525">
            <a:noFill/>
          </a:ln>
        </p:spPr>
        <p:txBody>
          <a:bodyPr/>
          <a:lstStyle/>
          <a:p>
            <a:endParaRPr lang="en-US"/>
          </a:p>
        </p:txBody>
      </p:sp>
      <p:sp>
        <p:nvSpPr>
          <p:cNvPr id="125970" name="object 12"/>
          <p:cNvSpPr/>
          <p:nvPr/>
        </p:nvSpPr>
        <p:spPr>
          <a:xfrm>
            <a:off x="2798763" y="4267200"/>
            <a:ext cx="1530350" cy="850900"/>
          </a:xfrm>
          <a:custGeom>
            <a:avLst/>
            <a:gdLst/>
            <a:ahLst/>
            <a:cxnLst>
              <a:cxn ang="0">
                <a:pos x="81970" y="28757"/>
              </a:cxn>
              <a:cxn ang="0">
                <a:pos x="68180" y="53856"/>
              </a:cxn>
              <a:cxn ang="0">
                <a:pos x="1515883" y="850772"/>
              </a:cxn>
              <a:cxn ang="0">
                <a:pos x="1529588" y="825627"/>
              </a:cxn>
              <a:cxn ang="0">
                <a:pos x="81970" y="28757"/>
              </a:cxn>
              <a:cxn ang="0">
                <a:pos x="0" y="0"/>
              </a:cxn>
              <a:cxn ang="0">
                <a:pos x="54436" y="78867"/>
              </a:cxn>
              <a:cxn ang="0">
                <a:pos x="68180" y="53856"/>
              </a:cxn>
              <a:cxn ang="0">
                <a:pos x="55706" y="46989"/>
              </a:cxn>
              <a:cxn ang="0">
                <a:pos x="69410" y="21843"/>
              </a:cxn>
              <a:cxn ang="0">
                <a:pos x="85768" y="21843"/>
              </a:cxn>
              <a:cxn ang="0">
                <a:pos x="95677" y="3810"/>
              </a:cxn>
              <a:cxn ang="0">
                <a:pos x="0" y="0"/>
              </a:cxn>
              <a:cxn ang="0">
                <a:pos x="69410" y="21843"/>
              </a:cxn>
              <a:cxn ang="0">
                <a:pos x="55706" y="46989"/>
              </a:cxn>
              <a:cxn ang="0">
                <a:pos x="68180" y="53856"/>
              </a:cxn>
              <a:cxn ang="0">
                <a:pos x="81970" y="28757"/>
              </a:cxn>
              <a:cxn ang="0">
                <a:pos x="69410" y="21843"/>
              </a:cxn>
              <a:cxn ang="0">
                <a:pos x="85768" y="21843"/>
              </a:cxn>
              <a:cxn ang="0">
                <a:pos x="69410" y="21843"/>
              </a:cxn>
              <a:cxn ang="0">
                <a:pos x="81970" y="28757"/>
              </a:cxn>
              <a:cxn ang="0">
                <a:pos x="85768" y="21843"/>
              </a:cxn>
            </a:cxnLst>
            <a:rect l="0" t="0" r="0" b="0"/>
            <a:pathLst>
              <a:path w="1530985" h="850900">
                <a:moveTo>
                  <a:pt x="82038" y="28757"/>
                </a:moveTo>
                <a:lnTo>
                  <a:pt x="68236" y="53856"/>
                </a:lnTo>
                <a:lnTo>
                  <a:pt x="1517141" y="850772"/>
                </a:lnTo>
                <a:lnTo>
                  <a:pt x="1530858" y="825627"/>
                </a:lnTo>
                <a:lnTo>
                  <a:pt x="82038" y="28757"/>
                </a:lnTo>
                <a:close/>
              </a:path>
              <a:path w="1530985" h="850900">
                <a:moveTo>
                  <a:pt x="0" y="0"/>
                </a:moveTo>
                <a:lnTo>
                  <a:pt x="54482" y="78867"/>
                </a:lnTo>
                <a:lnTo>
                  <a:pt x="68236" y="53856"/>
                </a:lnTo>
                <a:lnTo>
                  <a:pt x="55752" y="46989"/>
                </a:lnTo>
                <a:lnTo>
                  <a:pt x="69468" y="21843"/>
                </a:lnTo>
                <a:lnTo>
                  <a:pt x="85840" y="21843"/>
                </a:lnTo>
                <a:lnTo>
                  <a:pt x="95757" y="3810"/>
                </a:lnTo>
                <a:lnTo>
                  <a:pt x="0" y="0"/>
                </a:lnTo>
                <a:close/>
              </a:path>
              <a:path w="1530985" h="850900">
                <a:moveTo>
                  <a:pt x="69468" y="21843"/>
                </a:moveTo>
                <a:lnTo>
                  <a:pt x="55752" y="46989"/>
                </a:lnTo>
                <a:lnTo>
                  <a:pt x="68236" y="53856"/>
                </a:lnTo>
                <a:lnTo>
                  <a:pt x="82038" y="28757"/>
                </a:lnTo>
                <a:lnTo>
                  <a:pt x="69468" y="21843"/>
                </a:lnTo>
                <a:close/>
              </a:path>
              <a:path w="1530985" h="850900">
                <a:moveTo>
                  <a:pt x="85840" y="21843"/>
                </a:moveTo>
                <a:lnTo>
                  <a:pt x="69468" y="21843"/>
                </a:lnTo>
                <a:lnTo>
                  <a:pt x="82038" y="28757"/>
                </a:lnTo>
                <a:lnTo>
                  <a:pt x="85840" y="21843"/>
                </a:lnTo>
                <a:close/>
              </a:path>
            </a:pathLst>
          </a:custGeom>
          <a:solidFill>
            <a:srgbClr val="CC3300">
              <a:alpha val="100000"/>
            </a:srgbClr>
          </a:solidFill>
          <a:ln w="9525">
            <a:noFill/>
          </a:ln>
        </p:spPr>
        <p:txBody>
          <a:bodyPr/>
          <a:lstStyle/>
          <a:p>
            <a:endParaRPr lang="en-US"/>
          </a:p>
        </p:txBody>
      </p:sp>
      <p:sp>
        <p:nvSpPr>
          <p:cNvPr id="125971" name="object 13"/>
          <p:cNvSpPr txBox="1"/>
          <p:nvPr/>
        </p:nvSpPr>
        <p:spPr>
          <a:xfrm>
            <a:off x="3814763" y="5276850"/>
            <a:ext cx="1171575" cy="658813"/>
          </a:xfrm>
          <a:prstGeom prst="rect">
            <a:avLst/>
          </a:prstGeom>
          <a:noFill/>
          <a:ln w="9525">
            <a:noFill/>
          </a:ln>
        </p:spPr>
        <p:txBody>
          <a:bodyPr lIns="0" tIns="1270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12700" lvl="0" indent="260350">
              <a:spcBef>
                <a:spcPts val="100"/>
              </a:spcBef>
              <a:buFontTx/>
              <a:buNone/>
            </a:pPr>
            <a:r>
              <a:rPr lang="en-US" altLang="en-US" sz="1400" b="1" dirty="0">
                <a:latin typeface="Constantia" panose="02030602050306030303" pitchFamily="18" charset="0"/>
                <a:cs typeface="Arial" panose="020B0604020202020204" pitchFamily="34" charset="0"/>
              </a:rPr>
              <a:t>Index  represents  exponents</a:t>
            </a:r>
            <a:endParaRPr lang="en-US" altLang="en-US" sz="1400" dirty="0">
              <a:latin typeface="Constantia" panose="02030602050306030303" pitchFamily="18" charset="0"/>
              <a:ea typeface="Arial" panose="020B0604020202020204" pitchFamily="34" charset="0"/>
            </a:endParaRPr>
          </a:p>
        </p:txBody>
      </p:sp>
      <p:graphicFrame>
        <p:nvGraphicFramePr>
          <p:cNvPr id="14" name="object 14"/>
          <p:cNvGraphicFramePr>
            <a:graphicFrameLocks noGrp="1"/>
          </p:cNvGraphicFramePr>
          <p:nvPr/>
        </p:nvGraphicFramePr>
        <p:xfrm>
          <a:off x="4841875" y="3497263"/>
          <a:ext cx="3584576" cy="434975"/>
        </p:xfrm>
        <a:graphic>
          <a:graphicData uri="http://schemas.openxmlformats.org/drawingml/2006/table">
            <a:tbl>
              <a:tblPr firstRow="1" bandRow="1">
                <a:tableStyleId>{2D5ABB26-0587-4C30-8999-92F81FD0307C}</a:tableStyleId>
              </a:tblPr>
              <a:tblGrid>
                <a:gridCol w="717501">
                  <a:extLst>
                    <a:ext uri="{9D8B030D-6E8A-4147-A177-3AD203B41FA5}">
                      <a16:colId xmlns="" xmlns:a16="http://schemas.microsoft.com/office/drawing/2014/main" val="20000"/>
                    </a:ext>
                  </a:extLst>
                </a:gridCol>
                <a:gridCol w="717501">
                  <a:extLst>
                    <a:ext uri="{9D8B030D-6E8A-4147-A177-3AD203B41FA5}">
                      <a16:colId xmlns="" xmlns:a16="http://schemas.microsoft.com/office/drawing/2014/main" val="20001"/>
                    </a:ext>
                  </a:extLst>
                </a:gridCol>
                <a:gridCol w="714572">
                  <a:extLst>
                    <a:ext uri="{9D8B030D-6E8A-4147-A177-3AD203B41FA5}">
                      <a16:colId xmlns="" xmlns:a16="http://schemas.microsoft.com/office/drawing/2014/main" val="20002"/>
                    </a:ext>
                  </a:extLst>
                </a:gridCol>
                <a:gridCol w="717501">
                  <a:extLst>
                    <a:ext uri="{9D8B030D-6E8A-4147-A177-3AD203B41FA5}">
                      <a16:colId xmlns="" xmlns:a16="http://schemas.microsoft.com/office/drawing/2014/main" val="20003"/>
                    </a:ext>
                  </a:extLst>
                </a:gridCol>
                <a:gridCol w="717501">
                  <a:extLst>
                    <a:ext uri="{9D8B030D-6E8A-4147-A177-3AD203B41FA5}">
                      <a16:colId xmlns="" xmlns:a16="http://schemas.microsoft.com/office/drawing/2014/main" val="20004"/>
                    </a:ext>
                  </a:extLst>
                </a:gridCol>
              </a:tblGrid>
              <a:tr h="434975">
                <a:tc>
                  <a:txBody>
                    <a:bodyPr/>
                    <a:lstStyle/>
                    <a:p>
                      <a:pPr marL="241935">
                        <a:lnSpc>
                          <a:spcPct val="100000"/>
                        </a:lnSpc>
                        <a:spcBef>
                          <a:spcPts val="300"/>
                        </a:spcBef>
                      </a:pPr>
                      <a:r>
                        <a:rPr sz="2600" dirty="0">
                          <a:solidFill>
                            <a:srgbClr val="000066"/>
                          </a:solidFill>
                          <a:latin typeface="Arial" panose="020B0604020202020204"/>
                          <a:cs typeface="Arial" panose="020B0604020202020204"/>
                        </a:rPr>
                        <a:t>-3</a:t>
                      </a:r>
                      <a:endParaRPr sz="2600" dirty="0">
                        <a:latin typeface="Arial" panose="020B0604020202020204"/>
                        <a:cs typeface="Arial" panose="020B0604020202020204"/>
                      </a:endParaRPr>
                    </a:p>
                  </a:txBody>
                  <a:tcPr marL="0" marR="0" marT="38156"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05105">
                        <a:lnSpc>
                          <a:spcPct val="100000"/>
                        </a:lnSpc>
                        <a:spcBef>
                          <a:spcPts val="300"/>
                        </a:spcBef>
                      </a:pPr>
                      <a:r>
                        <a:rPr sz="2600" dirty="0">
                          <a:solidFill>
                            <a:srgbClr val="000066"/>
                          </a:solidFill>
                          <a:latin typeface="Arial" panose="020B0604020202020204"/>
                          <a:cs typeface="Arial" panose="020B0604020202020204"/>
                        </a:rPr>
                        <a:t>18</a:t>
                      </a:r>
                      <a:endParaRPr sz="2600">
                        <a:latin typeface="Arial" panose="020B0604020202020204"/>
                        <a:cs typeface="Arial" panose="020B0604020202020204"/>
                      </a:endParaRPr>
                    </a:p>
                  </a:txBody>
                  <a:tcPr marL="0" marR="0" marT="38156"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635" algn="ctr">
                        <a:lnSpc>
                          <a:spcPct val="100000"/>
                        </a:lnSpc>
                        <a:spcBef>
                          <a:spcPts val="300"/>
                        </a:spcBef>
                      </a:pPr>
                      <a:r>
                        <a:rPr sz="2600" dirty="0">
                          <a:solidFill>
                            <a:srgbClr val="000066"/>
                          </a:solidFill>
                          <a:latin typeface="Arial" panose="020B0604020202020204"/>
                          <a:cs typeface="Arial" panose="020B0604020202020204"/>
                        </a:rPr>
                        <a:t>0</a:t>
                      </a:r>
                      <a:endParaRPr sz="2600">
                        <a:latin typeface="Arial" panose="020B0604020202020204"/>
                        <a:cs typeface="Arial" panose="020B0604020202020204"/>
                      </a:endParaRPr>
                    </a:p>
                  </a:txBody>
                  <a:tcPr marL="0" marR="0" marT="38156"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300"/>
                        </a:spcBef>
                      </a:pPr>
                      <a:r>
                        <a:rPr sz="2600" dirty="0">
                          <a:solidFill>
                            <a:srgbClr val="000066"/>
                          </a:solidFill>
                          <a:latin typeface="Arial" panose="020B0604020202020204"/>
                          <a:cs typeface="Arial" panose="020B0604020202020204"/>
                        </a:rPr>
                        <a:t>0</a:t>
                      </a:r>
                      <a:endParaRPr sz="2600">
                        <a:latin typeface="Arial" panose="020B0604020202020204"/>
                        <a:cs typeface="Arial" panose="020B0604020202020204"/>
                      </a:endParaRPr>
                    </a:p>
                  </a:txBody>
                  <a:tcPr marL="0" marR="0" marT="38156"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05740">
                        <a:lnSpc>
                          <a:spcPct val="100000"/>
                        </a:lnSpc>
                        <a:spcBef>
                          <a:spcPts val="300"/>
                        </a:spcBef>
                      </a:pPr>
                      <a:r>
                        <a:rPr sz="2600" dirty="0">
                          <a:solidFill>
                            <a:srgbClr val="000066"/>
                          </a:solidFill>
                          <a:latin typeface="Arial" panose="020B0604020202020204"/>
                          <a:cs typeface="Arial" panose="020B0604020202020204"/>
                        </a:rPr>
                        <a:t>23</a:t>
                      </a:r>
                      <a:endParaRPr sz="2600" dirty="0">
                        <a:latin typeface="Arial" panose="020B0604020202020204"/>
                        <a:cs typeface="Arial" panose="020B0604020202020204"/>
                      </a:endParaRPr>
                    </a:p>
                  </a:txBody>
                  <a:tcPr marL="0" marR="0" marT="38156"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 xmlns:a16="http://schemas.microsoft.com/office/drawing/2014/main" val="10000"/>
                  </a:ext>
                </a:extLst>
              </a:tr>
            </a:tbl>
          </a:graphicData>
        </a:graphic>
      </p:graphicFrame>
      <p:sp>
        <p:nvSpPr>
          <p:cNvPr id="125986" name="object 15"/>
          <p:cNvSpPr txBox="1"/>
          <p:nvPr/>
        </p:nvSpPr>
        <p:spPr>
          <a:xfrm>
            <a:off x="5230813" y="4041775"/>
            <a:ext cx="147637" cy="228600"/>
          </a:xfrm>
          <a:prstGeom prst="rect">
            <a:avLst/>
          </a:prstGeom>
          <a:noFill/>
          <a:ln w="9525">
            <a:noFill/>
          </a:ln>
        </p:spPr>
        <p:txBody>
          <a:bodyPr lIns="0" tIns="1270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12700" lvl="0" indent="0">
              <a:spcBef>
                <a:spcPts val="100"/>
              </a:spcBef>
              <a:buFontTx/>
              <a:buNone/>
            </a:pPr>
            <a:r>
              <a:rPr lang="en-US" altLang="en-US" sz="1400" dirty="0">
                <a:latin typeface="Constantia" panose="02030602050306030303" pitchFamily="18" charset="0"/>
                <a:cs typeface="Arial" panose="020B0604020202020204" pitchFamily="34" charset="0"/>
              </a:rPr>
              <a:t>0</a:t>
            </a:r>
            <a:endParaRPr lang="en-US" altLang="en-US" sz="1400" dirty="0">
              <a:latin typeface="Constantia" panose="02030602050306030303" pitchFamily="18" charset="0"/>
              <a:ea typeface="Arial" panose="020B0604020202020204" pitchFamily="34" charset="0"/>
            </a:endParaRPr>
          </a:p>
        </p:txBody>
      </p:sp>
      <p:sp>
        <p:nvSpPr>
          <p:cNvPr id="125987" name="object 16"/>
          <p:cNvSpPr txBox="1"/>
          <p:nvPr/>
        </p:nvSpPr>
        <p:spPr>
          <a:xfrm>
            <a:off x="8288338" y="4056063"/>
            <a:ext cx="147637" cy="228600"/>
          </a:xfrm>
          <a:prstGeom prst="rect">
            <a:avLst/>
          </a:prstGeom>
          <a:noFill/>
          <a:ln w="9525">
            <a:noFill/>
          </a:ln>
        </p:spPr>
        <p:txBody>
          <a:bodyPr lIns="0" tIns="1270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12700" lvl="0" indent="0">
              <a:spcBef>
                <a:spcPts val="100"/>
              </a:spcBef>
              <a:buFontTx/>
              <a:buNone/>
            </a:pPr>
            <a:r>
              <a:rPr lang="en-US" altLang="en-US" sz="1400" dirty="0">
                <a:latin typeface="Constantia" panose="02030602050306030303" pitchFamily="18" charset="0"/>
                <a:cs typeface="Arial" panose="020B0604020202020204" pitchFamily="34" charset="0"/>
              </a:rPr>
              <a:t>4</a:t>
            </a:r>
            <a:endParaRPr lang="en-US" altLang="en-US" sz="1400" dirty="0">
              <a:latin typeface="Constantia" panose="02030602050306030303" pitchFamily="18" charset="0"/>
              <a:ea typeface="Arial" panose="020B0604020202020204" pitchFamily="34" charset="0"/>
            </a:endParaRPr>
          </a:p>
        </p:txBody>
      </p:sp>
      <p:sp>
        <p:nvSpPr>
          <p:cNvPr id="125988" name="object 17"/>
          <p:cNvSpPr txBox="1"/>
          <p:nvPr/>
        </p:nvSpPr>
        <p:spPr>
          <a:xfrm>
            <a:off x="6764338" y="4056063"/>
            <a:ext cx="136525" cy="228600"/>
          </a:xfrm>
          <a:prstGeom prst="rect">
            <a:avLst/>
          </a:prstGeom>
          <a:noFill/>
          <a:ln w="9525">
            <a:noFill/>
          </a:ln>
        </p:spPr>
        <p:txBody>
          <a:bodyPr lIns="0" tIns="1270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12700" lvl="0" indent="0">
              <a:spcBef>
                <a:spcPts val="100"/>
              </a:spcBef>
              <a:buFontTx/>
              <a:buNone/>
            </a:pPr>
            <a:r>
              <a:rPr lang="en-US" altLang="en-US" sz="1400" dirty="0">
                <a:latin typeface="Constantia" panose="02030602050306030303" pitchFamily="18" charset="0"/>
                <a:cs typeface="Arial" panose="020B0604020202020204" pitchFamily="34" charset="0"/>
              </a:rPr>
              <a:t>2</a:t>
            </a:r>
            <a:endParaRPr lang="en-US" altLang="en-US" sz="1400" dirty="0">
              <a:latin typeface="Constantia" panose="02030602050306030303" pitchFamily="18" charset="0"/>
              <a:ea typeface="Arial" panose="020B0604020202020204" pitchFamily="34" charset="0"/>
            </a:endParaRPr>
          </a:p>
        </p:txBody>
      </p:sp>
      <p:sp>
        <p:nvSpPr>
          <p:cNvPr id="125989" name="object 18"/>
          <p:cNvSpPr/>
          <p:nvPr/>
        </p:nvSpPr>
        <p:spPr>
          <a:xfrm>
            <a:off x="4464050" y="4267200"/>
            <a:ext cx="773113" cy="847725"/>
          </a:xfrm>
          <a:custGeom>
            <a:avLst/>
            <a:gdLst/>
            <a:ahLst/>
            <a:cxnLst>
              <a:cxn ang="0">
                <a:pos x="704913" y="53713"/>
              </a:cxn>
              <a:cxn ang="0">
                <a:pos x="0" y="827307"/>
              </a:cxn>
              <a:cxn ang="0">
                <a:pos x="21099" y="846583"/>
              </a:cxn>
              <a:cxn ang="0">
                <a:pos x="726100" y="72905"/>
              </a:cxn>
              <a:cxn ang="0">
                <a:pos x="704913" y="53713"/>
              </a:cxn>
              <a:cxn ang="0">
                <a:pos x="760998" y="43242"/>
              </a:cxn>
              <a:cxn ang="0">
                <a:pos x="714454" y="43242"/>
              </a:cxn>
              <a:cxn ang="0">
                <a:pos x="735681" y="62389"/>
              </a:cxn>
              <a:cxn ang="0">
                <a:pos x="726100" y="72905"/>
              </a:cxn>
              <a:cxn ang="0">
                <a:pos x="747246" y="92063"/>
              </a:cxn>
              <a:cxn ang="0">
                <a:pos x="760998" y="43242"/>
              </a:cxn>
              <a:cxn ang="0">
                <a:pos x="714454" y="43242"/>
              </a:cxn>
              <a:cxn ang="0">
                <a:pos x="704913" y="53713"/>
              </a:cxn>
              <a:cxn ang="0">
                <a:pos x="726100" y="72905"/>
              </a:cxn>
              <a:cxn ang="0">
                <a:pos x="735681" y="62389"/>
              </a:cxn>
              <a:cxn ang="0">
                <a:pos x="714454" y="43242"/>
              </a:cxn>
              <a:cxn ang="0">
                <a:pos x="773176" y="0"/>
              </a:cxn>
              <a:cxn ang="0">
                <a:pos x="683694" y="34491"/>
              </a:cxn>
              <a:cxn ang="0">
                <a:pos x="704913" y="53713"/>
              </a:cxn>
              <a:cxn ang="0">
                <a:pos x="714454" y="43242"/>
              </a:cxn>
              <a:cxn ang="0">
                <a:pos x="760998" y="43242"/>
              </a:cxn>
              <a:cxn ang="0">
                <a:pos x="773176" y="0"/>
              </a:cxn>
            </a:cxnLst>
            <a:rect l="0" t="0" r="0" b="0"/>
            <a:pathLst>
              <a:path w="772795" h="848360">
                <a:moveTo>
                  <a:pt x="704333" y="53793"/>
                </a:moveTo>
                <a:lnTo>
                  <a:pt x="0" y="828547"/>
                </a:lnTo>
                <a:lnTo>
                  <a:pt x="21081" y="847852"/>
                </a:lnTo>
                <a:lnTo>
                  <a:pt x="725502" y="73015"/>
                </a:lnTo>
                <a:lnTo>
                  <a:pt x="704333" y="53793"/>
                </a:lnTo>
                <a:close/>
              </a:path>
              <a:path w="772795" h="848360">
                <a:moveTo>
                  <a:pt x="760372" y="43306"/>
                </a:moveTo>
                <a:lnTo>
                  <a:pt x="713866" y="43306"/>
                </a:lnTo>
                <a:lnTo>
                  <a:pt x="735076" y="62483"/>
                </a:lnTo>
                <a:lnTo>
                  <a:pt x="725502" y="73015"/>
                </a:lnTo>
                <a:lnTo>
                  <a:pt x="746632" y="92201"/>
                </a:lnTo>
                <a:lnTo>
                  <a:pt x="760372" y="43306"/>
                </a:lnTo>
                <a:close/>
              </a:path>
              <a:path w="772795" h="848360">
                <a:moveTo>
                  <a:pt x="713866" y="43306"/>
                </a:moveTo>
                <a:lnTo>
                  <a:pt x="704333" y="53793"/>
                </a:lnTo>
                <a:lnTo>
                  <a:pt x="725502" y="73015"/>
                </a:lnTo>
                <a:lnTo>
                  <a:pt x="735076" y="62483"/>
                </a:lnTo>
                <a:lnTo>
                  <a:pt x="713866" y="43306"/>
                </a:lnTo>
                <a:close/>
              </a:path>
              <a:path w="772795" h="848360">
                <a:moveTo>
                  <a:pt x="772540" y="0"/>
                </a:moveTo>
                <a:lnTo>
                  <a:pt x="683132" y="34543"/>
                </a:lnTo>
                <a:lnTo>
                  <a:pt x="704333" y="53793"/>
                </a:lnTo>
                <a:lnTo>
                  <a:pt x="713866" y="43306"/>
                </a:lnTo>
                <a:lnTo>
                  <a:pt x="760372" y="43306"/>
                </a:lnTo>
                <a:lnTo>
                  <a:pt x="772540" y="0"/>
                </a:lnTo>
                <a:close/>
              </a:path>
            </a:pathLst>
          </a:custGeom>
          <a:solidFill>
            <a:srgbClr val="CC3300">
              <a:alpha val="100000"/>
            </a:srgbClr>
          </a:solidFill>
          <a:ln w="9525">
            <a:noFill/>
          </a:ln>
        </p:spPr>
        <p:txBody>
          <a:bodyPr/>
          <a:lstStyle/>
          <a:p>
            <a:endParaRPr lang="en-US"/>
          </a:p>
        </p:txBody>
      </p:sp>
      <p:sp>
        <p:nvSpPr>
          <p:cNvPr id="125990" name="object 19"/>
          <p:cNvSpPr/>
          <p:nvPr/>
        </p:nvSpPr>
        <p:spPr>
          <a:xfrm>
            <a:off x="4545013" y="4260850"/>
            <a:ext cx="2216150" cy="933450"/>
          </a:xfrm>
          <a:custGeom>
            <a:avLst/>
            <a:gdLst/>
            <a:ahLst/>
            <a:cxnLst>
              <a:cxn ang="0">
                <a:pos x="2131775" y="26347"/>
              </a:cxn>
              <a:cxn ang="0">
                <a:pos x="0" y="905583"/>
              </a:cxn>
              <a:cxn ang="0">
                <a:pos x="10928" y="931927"/>
              </a:cxn>
              <a:cxn ang="0">
                <a:pos x="2142703" y="52691"/>
              </a:cxn>
              <a:cxn ang="0">
                <a:pos x="2131775" y="26347"/>
              </a:cxn>
              <a:cxn ang="0">
                <a:pos x="2204281" y="20898"/>
              </a:cxn>
              <a:cxn ang="0">
                <a:pos x="2144989" y="20898"/>
              </a:cxn>
              <a:cxn ang="0">
                <a:pos x="2155918" y="47242"/>
              </a:cxn>
              <a:cxn ang="0">
                <a:pos x="2142703" y="52691"/>
              </a:cxn>
              <a:cxn ang="0">
                <a:pos x="2153629" y="79031"/>
              </a:cxn>
              <a:cxn ang="0">
                <a:pos x="2204281" y="20898"/>
              </a:cxn>
              <a:cxn ang="0">
                <a:pos x="2144989" y="20898"/>
              </a:cxn>
              <a:cxn ang="0">
                <a:pos x="2131775" y="26347"/>
              </a:cxn>
              <a:cxn ang="0">
                <a:pos x="2142703" y="52691"/>
              </a:cxn>
              <a:cxn ang="0">
                <a:pos x="2155918" y="47242"/>
              </a:cxn>
              <a:cxn ang="0">
                <a:pos x="2144989" y="20898"/>
              </a:cxn>
              <a:cxn ang="0">
                <a:pos x="2120846" y="0"/>
              </a:cxn>
              <a:cxn ang="0">
                <a:pos x="2131775" y="26347"/>
              </a:cxn>
              <a:cxn ang="0">
                <a:pos x="2144989" y="20898"/>
              </a:cxn>
              <a:cxn ang="0">
                <a:pos x="2204281" y="20898"/>
              </a:cxn>
              <a:cxn ang="0">
                <a:pos x="2216531" y="6839"/>
              </a:cxn>
              <a:cxn ang="0">
                <a:pos x="2120846" y="0"/>
              </a:cxn>
            </a:cxnLst>
            <a:rect l="0" t="0" r="0" b="0"/>
            <a:pathLst>
              <a:path w="2215515" h="934720">
                <a:moveTo>
                  <a:pt x="2130553" y="26419"/>
                </a:moveTo>
                <a:lnTo>
                  <a:pt x="0" y="908049"/>
                </a:lnTo>
                <a:lnTo>
                  <a:pt x="10922" y="934465"/>
                </a:lnTo>
                <a:lnTo>
                  <a:pt x="2141475" y="52835"/>
                </a:lnTo>
                <a:lnTo>
                  <a:pt x="2130553" y="26419"/>
                </a:lnTo>
                <a:close/>
              </a:path>
              <a:path w="2215515" h="934720">
                <a:moveTo>
                  <a:pt x="2203018" y="20954"/>
                </a:moveTo>
                <a:lnTo>
                  <a:pt x="2143760" y="20954"/>
                </a:lnTo>
                <a:lnTo>
                  <a:pt x="2154682" y="47370"/>
                </a:lnTo>
                <a:lnTo>
                  <a:pt x="2141475" y="52835"/>
                </a:lnTo>
                <a:lnTo>
                  <a:pt x="2152395" y="79247"/>
                </a:lnTo>
                <a:lnTo>
                  <a:pt x="2203018" y="20954"/>
                </a:lnTo>
                <a:close/>
              </a:path>
              <a:path w="2215515" h="934720">
                <a:moveTo>
                  <a:pt x="2143760" y="20954"/>
                </a:moveTo>
                <a:lnTo>
                  <a:pt x="2130553" y="26419"/>
                </a:lnTo>
                <a:lnTo>
                  <a:pt x="2141475" y="52835"/>
                </a:lnTo>
                <a:lnTo>
                  <a:pt x="2154682" y="47370"/>
                </a:lnTo>
                <a:lnTo>
                  <a:pt x="2143760" y="20954"/>
                </a:lnTo>
                <a:close/>
              </a:path>
              <a:path w="2215515" h="934720">
                <a:moveTo>
                  <a:pt x="2119630" y="0"/>
                </a:moveTo>
                <a:lnTo>
                  <a:pt x="2130553" y="26419"/>
                </a:lnTo>
                <a:lnTo>
                  <a:pt x="2143760" y="20954"/>
                </a:lnTo>
                <a:lnTo>
                  <a:pt x="2203018" y="20954"/>
                </a:lnTo>
                <a:lnTo>
                  <a:pt x="2215261" y="6857"/>
                </a:lnTo>
                <a:lnTo>
                  <a:pt x="2119630" y="0"/>
                </a:lnTo>
                <a:close/>
              </a:path>
            </a:pathLst>
          </a:custGeom>
          <a:solidFill>
            <a:srgbClr val="CC3300">
              <a:alpha val="100000"/>
            </a:srgbClr>
          </a:solidFill>
          <a:ln w="9525">
            <a:noFill/>
          </a:ln>
        </p:spPr>
        <p:txBody>
          <a:bodyPr/>
          <a:lstStyle/>
          <a:p>
            <a:endParaRPr lang="en-US"/>
          </a:p>
        </p:txBody>
      </p:sp>
      <p:sp>
        <p:nvSpPr>
          <p:cNvPr id="125991" name="object 20"/>
          <p:cNvSpPr/>
          <p:nvPr/>
        </p:nvSpPr>
        <p:spPr>
          <a:xfrm>
            <a:off x="4699000" y="4248150"/>
            <a:ext cx="3586163" cy="1023938"/>
          </a:xfrm>
          <a:custGeom>
            <a:avLst/>
            <a:gdLst/>
            <a:ahLst/>
            <a:cxnLst>
              <a:cxn ang="0">
                <a:pos x="3500568" y="27508"/>
              </a:cxn>
              <a:cxn ang="0">
                <a:pos x="0" y="997153"/>
              </a:cxn>
              <a:cxn ang="0">
                <a:pos x="7624" y="1024637"/>
              </a:cxn>
              <a:cxn ang="0">
                <a:pos x="3508202" y="55113"/>
              </a:cxn>
              <a:cxn ang="0">
                <a:pos x="3500568" y="27508"/>
              </a:cxn>
              <a:cxn ang="0">
                <a:pos x="3581330" y="23665"/>
              </a:cxn>
              <a:cxn ang="0">
                <a:pos x="3514436" y="23665"/>
              </a:cxn>
              <a:cxn ang="0">
                <a:pos x="3522060" y="51277"/>
              </a:cxn>
              <a:cxn ang="0">
                <a:pos x="3508202" y="55113"/>
              </a:cxn>
              <a:cxn ang="0">
                <a:pos x="3515833" y="82704"/>
              </a:cxn>
              <a:cxn ang="0">
                <a:pos x="3581330" y="23665"/>
              </a:cxn>
              <a:cxn ang="0">
                <a:pos x="3514436" y="23665"/>
              </a:cxn>
              <a:cxn ang="0">
                <a:pos x="3500568" y="27508"/>
              </a:cxn>
              <a:cxn ang="0">
                <a:pos x="3508202" y="55113"/>
              </a:cxn>
              <a:cxn ang="0">
                <a:pos x="3522060" y="51277"/>
              </a:cxn>
              <a:cxn ang="0">
                <a:pos x="3514436" y="23665"/>
              </a:cxn>
              <a:cxn ang="0">
                <a:pos x="3492961" y="0"/>
              </a:cxn>
              <a:cxn ang="0">
                <a:pos x="3500568" y="27508"/>
              </a:cxn>
              <a:cxn ang="0">
                <a:pos x="3514436" y="23665"/>
              </a:cxn>
              <a:cxn ang="0">
                <a:pos x="3581330" y="23665"/>
              </a:cxn>
              <a:cxn ang="0">
                <a:pos x="3587118" y="18448"/>
              </a:cxn>
              <a:cxn ang="0">
                <a:pos x="3492961" y="0"/>
              </a:cxn>
            </a:cxnLst>
            <a:rect l="0" t="0" r="0" b="0"/>
            <a:pathLst>
              <a:path w="3585209" h="1022985">
                <a:moveTo>
                  <a:pt x="3498706" y="27456"/>
                </a:moveTo>
                <a:lnTo>
                  <a:pt x="0" y="995298"/>
                </a:lnTo>
                <a:lnTo>
                  <a:pt x="7620" y="1022730"/>
                </a:lnTo>
                <a:lnTo>
                  <a:pt x="3506336" y="55011"/>
                </a:lnTo>
                <a:lnTo>
                  <a:pt x="3498706" y="27456"/>
                </a:lnTo>
                <a:close/>
              </a:path>
              <a:path w="3585209" h="1022985">
                <a:moveTo>
                  <a:pt x="3579425" y="23621"/>
                </a:moveTo>
                <a:lnTo>
                  <a:pt x="3512566" y="23621"/>
                </a:lnTo>
                <a:lnTo>
                  <a:pt x="3520186" y="51181"/>
                </a:lnTo>
                <a:lnTo>
                  <a:pt x="3506336" y="55011"/>
                </a:lnTo>
                <a:lnTo>
                  <a:pt x="3513963" y="82550"/>
                </a:lnTo>
                <a:lnTo>
                  <a:pt x="3579425" y="23621"/>
                </a:lnTo>
                <a:close/>
              </a:path>
              <a:path w="3585209" h="1022985">
                <a:moveTo>
                  <a:pt x="3512566" y="23621"/>
                </a:moveTo>
                <a:lnTo>
                  <a:pt x="3498706" y="27456"/>
                </a:lnTo>
                <a:lnTo>
                  <a:pt x="3506336" y="55011"/>
                </a:lnTo>
                <a:lnTo>
                  <a:pt x="3520186" y="51181"/>
                </a:lnTo>
                <a:lnTo>
                  <a:pt x="3512566" y="23621"/>
                </a:lnTo>
                <a:close/>
              </a:path>
              <a:path w="3585209" h="1022985">
                <a:moveTo>
                  <a:pt x="3491103" y="0"/>
                </a:moveTo>
                <a:lnTo>
                  <a:pt x="3498706" y="27456"/>
                </a:lnTo>
                <a:lnTo>
                  <a:pt x="3512566" y="23621"/>
                </a:lnTo>
                <a:lnTo>
                  <a:pt x="3579425" y="23621"/>
                </a:lnTo>
                <a:lnTo>
                  <a:pt x="3585210" y="18414"/>
                </a:lnTo>
                <a:lnTo>
                  <a:pt x="3491103" y="0"/>
                </a:lnTo>
                <a:close/>
              </a:path>
            </a:pathLst>
          </a:custGeom>
          <a:solidFill>
            <a:srgbClr val="CC3300">
              <a:alpha val="100000"/>
            </a:srgbClr>
          </a:solidFill>
          <a:ln w="9525">
            <a:noFill/>
          </a:ln>
        </p:spPr>
        <p:txBody>
          <a:bodyPr/>
          <a:lstStyle/>
          <a:p>
            <a:endParaRPr lang="en-US"/>
          </a:p>
        </p:txBody>
      </p:sp>
      <p:sp>
        <p:nvSpPr>
          <p:cNvPr id="21" name="object 21"/>
          <p:cNvSpPr txBox="1"/>
          <p:nvPr/>
        </p:nvSpPr>
        <p:spPr>
          <a:xfrm>
            <a:off x="723900" y="1197453"/>
            <a:ext cx="4506913" cy="1306127"/>
          </a:xfrm>
          <a:prstGeom prst="rect">
            <a:avLst/>
          </a:prstGeom>
        </p:spPr>
        <p:txBody>
          <a:bodyPr lIns="0" tIns="13335" rIns="0" bIns="0">
            <a:spAutoFit/>
          </a:bodyPr>
          <a:lstStyle/>
          <a:p>
            <a:pPr marL="165735" marR="0" indent="-128270" defTabSz="914400">
              <a:spcBef>
                <a:spcPts val="105"/>
              </a:spcBef>
              <a:buClrTx/>
              <a:buSzPct val="97000"/>
              <a:buFontTx/>
              <a:buChar char="•"/>
              <a:tabLst>
                <a:tab pos="166370" algn="l"/>
              </a:tabLst>
              <a:defRPr/>
            </a:pPr>
            <a:r>
              <a:rPr kumimoji="0" sz="2800" kern="1200" cap="none" spc="-30" normalizeH="0" baseline="0" noProof="0" dirty="0">
                <a:latin typeface="Constantia" panose="02030602050306030303"/>
                <a:ea typeface="+mn-ea"/>
                <a:cs typeface="Constantia" panose="02030602050306030303"/>
              </a:rPr>
              <a:t>Array</a:t>
            </a:r>
            <a:r>
              <a:rPr kumimoji="0" sz="2800" kern="1200" cap="none" spc="-105" normalizeH="0" baseline="0" noProof="0" dirty="0">
                <a:latin typeface="Constantia" panose="02030602050306030303"/>
                <a:ea typeface="+mn-ea"/>
                <a:cs typeface="Constantia" panose="02030602050306030303"/>
              </a:rPr>
              <a:t> </a:t>
            </a:r>
            <a:r>
              <a:rPr kumimoji="0" lang="en-US" sz="2800" kern="1200" cap="none" spc="-5" normalizeH="0" baseline="0" noProof="0" dirty="0">
                <a:latin typeface="Constantia" panose="02030602050306030303"/>
                <a:ea typeface="+mn-ea"/>
                <a:cs typeface="Constantia" panose="02030602050306030303"/>
              </a:rPr>
              <a:t>Representation</a:t>
            </a:r>
            <a:r>
              <a:rPr kumimoji="0" sz="2800" kern="1200" cap="none" spc="-5" normalizeH="0" baseline="0" noProof="0" dirty="0">
                <a:latin typeface="Constantia" panose="02030602050306030303"/>
                <a:ea typeface="+mn-ea"/>
                <a:cs typeface="Constantia" panose="02030602050306030303"/>
              </a:rPr>
              <a:t>:</a:t>
            </a:r>
            <a:endParaRPr kumimoji="0" sz="2800" kern="1200" cap="none" spc="0" normalizeH="0" baseline="0" noProof="0" dirty="0">
              <a:latin typeface="Constantia" panose="02030602050306030303"/>
              <a:ea typeface="+mn-ea"/>
              <a:cs typeface="Constantia" panose="02030602050306030303"/>
            </a:endParaRPr>
          </a:p>
          <a:p>
            <a:pPr marL="259080" marR="0" indent="-220980" defTabSz="914400">
              <a:buClrTx/>
              <a:buSzTx/>
              <a:buFontTx/>
              <a:buChar char="•"/>
              <a:tabLst>
                <a:tab pos="258445" algn="l"/>
              </a:tabLst>
              <a:defRPr/>
            </a:pPr>
            <a:r>
              <a:rPr kumimoji="0" sz="2800" kern="1200" cap="none" spc="-5" normalizeH="0" baseline="0" noProof="0" dirty="0">
                <a:solidFill>
                  <a:srgbClr val="000066"/>
                </a:solidFill>
                <a:latin typeface="Constantia" panose="02030602050306030303"/>
                <a:ea typeface="+mn-ea"/>
                <a:cs typeface="Constantia" panose="02030602050306030303"/>
              </a:rPr>
              <a:t>p1(x) </a:t>
            </a:r>
            <a:r>
              <a:rPr kumimoji="0" sz="2800" kern="1200" cap="none" spc="0" normalizeH="0" baseline="0" noProof="0" dirty="0">
                <a:solidFill>
                  <a:srgbClr val="000066"/>
                </a:solidFill>
                <a:latin typeface="Constantia" panose="02030602050306030303"/>
                <a:ea typeface="+mn-ea"/>
                <a:cs typeface="Constantia" panose="02030602050306030303"/>
              </a:rPr>
              <a:t>= 8x</a:t>
            </a:r>
            <a:r>
              <a:rPr kumimoji="0" sz="2800" b="1" kern="1200" cap="none" spc="0" normalizeH="0" baseline="25000" noProof="0" dirty="0">
                <a:solidFill>
                  <a:srgbClr val="000066"/>
                </a:solidFill>
                <a:latin typeface="Constantia" panose="02030602050306030303"/>
                <a:ea typeface="+mn-ea"/>
                <a:cs typeface="Constantia" panose="02030602050306030303"/>
              </a:rPr>
              <a:t>3 </a:t>
            </a:r>
            <a:r>
              <a:rPr kumimoji="0" sz="2800" kern="1200" cap="none" spc="0" normalizeH="0" baseline="0" noProof="0" dirty="0">
                <a:solidFill>
                  <a:srgbClr val="000066"/>
                </a:solidFill>
                <a:latin typeface="Constantia" panose="02030602050306030303"/>
                <a:ea typeface="+mn-ea"/>
                <a:cs typeface="Constantia" panose="02030602050306030303"/>
              </a:rPr>
              <a:t>+ 3x</a:t>
            </a:r>
            <a:r>
              <a:rPr kumimoji="0" sz="2800" b="1" kern="1200" cap="none" spc="0" normalizeH="0" baseline="25000" noProof="0" dirty="0">
                <a:solidFill>
                  <a:srgbClr val="000066"/>
                </a:solidFill>
                <a:latin typeface="Constantia" panose="02030602050306030303"/>
                <a:ea typeface="+mn-ea"/>
                <a:cs typeface="Constantia" panose="02030602050306030303"/>
              </a:rPr>
              <a:t>2 </a:t>
            </a:r>
            <a:r>
              <a:rPr kumimoji="0" sz="2800" kern="1200" cap="none" spc="0" normalizeH="0" baseline="0" noProof="0" dirty="0">
                <a:solidFill>
                  <a:srgbClr val="000066"/>
                </a:solidFill>
                <a:latin typeface="Constantia" panose="02030602050306030303"/>
                <a:ea typeface="+mn-ea"/>
                <a:cs typeface="Constantia" panose="02030602050306030303"/>
              </a:rPr>
              <a:t>+ 2x +</a:t>
            </a:r>
            <a:r>
              <a:rPr kumimoji="0" sz="2800" kern="1200" cap="none" spc="409" normalizeH="0" baseline="0" noProof="0" dirty="0">
                <a:solidFill>
                  <a:srgbClr val="000066"/>
                </a:solidFill>
                <a:latin typeface="Constantia" panose="02030602050306030303"/>
                <a:ea typeface="+mn-ea"/>
                <a:cs typeface="Constantia" panose="02030602050306030303"/>
              </a:rPr>
              <a:t> </a:t>
            </a:r>
            <a:r>
              <a:rPr kumimoji="0" sz="2800" kern="1200" cap="none" spc="0" normalizeH="0" baseline="0" noProof="0" dirty="0">
                <a:solidFill>
                  <a:srgbClr val="000066"/>
                </a:solidFill>
                <a:latin typeface="Constantia" panose="02030602050306030303"/>
                <a:ea typeface="+mn-ea"/>
                <a:cs typeface="Constantia" panose="02030602050306030303"/>
              </a:rPr>
              <a:t>6</a:t>
            </a:r>
            <a:endParaRPr kumimoji="0" sz="2800" kern="1200" cap="none" spc="0" normalizeH="0" baseline="0" noProof="0" dirty="0">
              <a:latin typeface="Constantia" panose="02030602050306030303"/>
              <a:ea typeface="+mn-ea"/>
              <a:cs typeface="Constantia" panose="02030602050306030303"/>
            </a:endParaRPr>
          </a:p>
          <a:p>
            <a:pPr marL="259080" marR="0" indent="-220980" defTabSz="914400">
              <a:buClrTx/>
              <a:buSzTx/>
              <a:buFontTx/>
              <a:buChar char="•"/>
              <a:tabLst>
                <a:tab pos="258445" algn="l"/>
              </a:tabLst>
              <a:defRPr/>
            </a:pPr>
            <a:r>
              <a:rPr kumimoji="0" sz="2800" kern="1200" cap="none" spc="-5" normalizeH="0" baseline="0" noProof="0" dirty="0">
                <a:solidFill>
                  <a:srgbClr val="000066"/>
                </a:solidFill>
                <a:latin typeface="Constantia" panose="02030602050306030303"/>
                <a:ea typeface="+mn-ea"/>
                <a:cs typeface="Constantia" panose="02030602050306030303"/>
              </a:rPr>
              <a:t>p2(x) </a:t>
            </a:r>
            <a:r>
              <a:rPr kumimoji="0" sz="2800" kern="1200" cap="none" spc="0" normalizeH="0" baseline="0" noProof="0" dirty="0">
                <a:solidFill>
                  <a:srgbClr val="000066"/>
                </a:solidFill>
                <a:latin typeface="Constantia" panose="02030602050306030303"/>
                <a:ea typeface="+mn-ea"/>
                <a:cs typeface="Constantia" panose="02030602050306030303"/>
              </a:rPr>
              <a:t>= </a:t>
            </a:r>
            <a:r>
              <a:rPr kumimoji="0" sz="2800" kern="1200" cap="none" spc="-15" normalizeH="0" baseline="0" noProof="0" dirty="0">
                <a:solidFill>
                  <a:srgbClr val="000066"/>
                </a:solidFill>
                <a:latin typeface="Constantia" panose="02030602050306030303"/>
                <a:ea typeface="+mn-ea"/>
                <a:cs typeface="Constantia" panose="02030602050306030303"/>
              </a:rPr>
              <a:t>23x</a:t>
            </a:r>
            <a:r>
              <a:rPr kumimoji="0" sz="2800" b="1" kern="1200" cap="none" spc="-22" normalizeH="0" baseline="25000" noProof="0" dirty="0">
                <a:solidFill>
                  <a:srgbClr val="000066"/>
                </a:solidFill>
                <a:latin typeface="Constantia" panose="02030602050306030303"/>
                <a:ea typeface="+mn-ea"/>
                <a:cs typeface="Constantia" panose="02030602050306030303"/>
              </a:rPr>
              <a:t>4 </a:t>
            </a:r>
            <a:r>
              <a:rPr kumimoji="0" sz="2800" kern="1200" cap="none" spc="0" normalizeH="0" baseline="0" noProof="0" dirty="0">
                <a:solidFill>
                  <a:srgbClr val="000066"/>
                </a:solidFill>
                <a:latin typeface="Constantia" panose="02030602050306030303"/>
                <a:ea typeface="+mn-ea"/>
                <a:cs typeface="Constantia" panose="02030602050306030303"/>
              </a:rPr>
              <a:t>+ 18x -</a:t>
            </a:r>
            <a:r>
              <a:rPr kumimoji="0" sz="2800" kern="1200" cap="none" spc="-325" normalizeH="0" baseline="0" noProof="0" dirty="0">
                <a:solidFill>
                  <a:srgbClr val="000066"/>
                </a:solidFill>
                <a:latin typeface="Constantia" panose="02030602050306030303"/>
                <a:ea typeface="+mn-ea"/>
                <a:cs typeface="Constantia" panose="02030602050306030303"/>
              </a:rPr>
              <a:t> </a:t>
            </a:r>
            <a:r>
              <a:rPr kumimoji="0" sz="2800" kern="1200" cap="none" spc="0" normalizeH="0" baseline="0" noProof="0" dirty="0">
                <a:solidFill>
                  <a:srgbClr val="000066"/>
                </a:solidFill>
                <a:latin typeface="Constantia" panose="02030602050306030303"/>
                <a:ea typeface="+mn-ea"/>
                <a:cs typeface="Constantia" panose="02030602050306030303"/>
              </a:rPr>
              <a:t>3</a:t>
            </a:r>
            <a:endParaRPr kumimoji="0" sz="2800" kern="1200" cap="none" spc="0" normalizeH="0" baseline="0" noProof="0" dirty="0">
              <a:latin typeface="Constantia" panose="02030602050306030303"/>
              <a:ea typeface="+mn-ea"/>
              <a:cs typeface="Constantia" panose="02030602050306030303"/>
            </a:endParaRPr>
          </a:p>
        </p:txBody>
      </p:sp>
      <p:sp>
        <p:nvSpPr>
          <p:cNvPr id="125993" name="object 22"/>
          <p:cNvSpPr txBox="1"/>
          <p:nvPr/>
        </p:nvSpPr>
        <p:spPr>
          <a:xfrm>
            <a:off x="6618606" y="3072326"/>
            <a:ext cx="715963" cy="320601"/>
          </a:xfrm>
          <a:prstGeom prst="rect">
            <a:avLst/>
          </a:prstGeom>
          <a:noFill/>
          <a:ln w="9525">
            <a:noFill/>
          </a:ln>
        </p:spPr>
        <p:txBody>
          <a:bodyPr lIns="0" tIns="1270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12700" lvl="0" indent="0">
              <a:spcBef>
                <a:spcPts val="100"/>
              </a:spcBef>
              <a:buFontTx/>
              <a:buNone/>
            </a:pPr>
            <a:r>
              <a:rPr lang="en-US" altLang="en-US" sz="2000" dirty="0">
                <a:latin typeface="Constantia" panose="02030602050306030303" pitchFamily="18" charset="0"/>
                <a:cs typeface="Arial" panose="020B0604020202020204" pitchFamily="34" charset="0"/>
              </a:rPr>
              <a:t>p2(x)</a:t>
            </a:r>
            <a:endParaRPr lang="en-US" altLang="en-US" sz="2000" dirty="0">
              <a:latin typeface="Constantia" panose="02030602050306030303" pitchFamily="18" charset="0"/>
              <a:ea typeface="Arial" panose="020B0604020202020204" pitchFamily="34" charset="0"/>
            </a:endParaRPr>
          </a:p>
        </p:txBody>
      </p:sp>
      <p:sp>
        <p:nvSpPr>
          <p:cNvPr id="2" name="Date Placeholder 1"/>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7DA2562F-1058-4BC5-945B-DE3DBC89B84B}"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txBox="1">
            <a:spLocks noGrp="1"/>
          </p:cNvSpPr>
          <p:nvPr>
            <p:ph type="ftr" sz="quarter" idx="11"/>
          </p:nvPr>
        </p:nvSpPr>
        <p:spPr>
          <a:xfrm>
            <a:off x="3124200" y="6356350"/>
            <a:ext cx="3636963"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25996" name="Slide Number Placeholder 3"/>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91</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24" name="Title 1"/>
          <p:cNvSpPr txBox="1"/>
          <p:nvPr/>
        </p:nvSpPr>
        <p:spPr>
          <a:xfrm>
            <a:off x="1371600" y="-3492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Polynomial (Array Representation)</a:t>
            </a:r>
          </a:p>
        </p:txBody>
      </p:sp>
      <p:sp>
        <p:nvSpPr>
          <p:cNvPr id="4" name="object 22">
            <a:extLst>
              <a:ext uri="{FF2B5EF4-FFF2-40B4-BE49-F238E27FC236}">
                <a16:creationId xmlns="" xmlns:a16="http://schemas.microsoft.com/office/drawing/2014/main" id="{D950AF43-DD52-3354-E6F0-599CED61D2ED}"/>
              </a:ext>
            </a:extLst>
          </p:cNvPr>
          <p:cNvSpPr txBox="1"/>
          <p:nvPr/>
        </p:nvSpPr>
        <p:spPr>
          <a:xfrm>
            <a:off x="1691680" y="3048037"/>
            <a:ext cx="715963" cy="320601"/>
          </a:xfrm>
          <a:prstGeom prst="rect">
            <a:avLst/>
          </a:prstGeom>
          <a:noFill/>
          <a:ln w="9525">
            <a:noFill/>
          </a:ln>
        </p:spPr>
        <p:txBody>
          <a:bodyPr lIns="0" tIns="1270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12700" lvl="0" indent="0">
              <a:spcBef>
                <a:spcPts val="100"/>
              </a:spcBef>
              <a:buFontTx/>
              <a:buNone/>
            </a:pPr>
            <a:r>
              <a:rPr lang="en-US" altLang="en-US" sz="2000" dirty="0">
                <a:latin typeface="Constantia" panose="02030602050306030303" pitchFamily="18" charset="0"/>
                <a:cs typeface="Arial" panose="020B0604020202020204" pitchFamily="34" charset="0"/>
              </a:rPr>
              <a:t>p1(x)</a:t>
            </a:r>
            <a:endParaRPr lang="en-US" altLang="en-US" sz="2000" dirty="0">
              <a:latin typeface="Constantia" panose="02030602050306030303" pitchFamily="18" charset="0"/>
              <a:ea typeface="Arial" panose="020B0604020202020204"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object 6"/>
          <p:cNvSpPr txBox="1"/>
          <p:nvPr/>
        </p:nvSpPr>
        <p:spPr>
          <a:xfrm>
            <a:off x="574675" y="1349375"/>
            <a:ext cx="7467600" cy="1976438"/>
          </a:xfrm>
          <a:prstGeom prst="rect">
            <a:avLst/>
          </a:prstGeom>
          <a:noFill/>
          <a:ln w="9525">
            <a:noFill/>
          </a:ln>
        </p:spPr>
        <p:txBody>
          <a:bodyPr lIns="0" tIns="13335"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50800" lvl="0" indent="0" defTabSz="914400">
              <a:spcBef>
                <a:spcPts val="100"/>
              </a:spcBef>
              <a:buSzPct val="97000"/>
              <a:buFontTx/>
              <a:buChar char="•"/>
              <a:tabLst>
                <a:tab pos="177800" algn="l"/>
              </a:tabLst>
            </a:pPr>
            <a:r>
              <a:rPr lang="en-US" altLang="en-US" dirty="0">
                <a:latin typeface="Constantia" panose="02030602050306030303" pitchFamily="18" charset="0"/>
                <a:cs typeface="Arial" panose="020B0604020202020204" pitchFamily="34" charset="0"/>
              </a:rPr>
              <a:t>This is why arrays aren’t good to represent  polynomials:</a:t>
            </a:r>
          </a:p>
          <a:p>
            <a:pPr marL="50800" lvl="0" indent="0" defTabSz="914400">
              <a:spcBef>
                <a:spcPts val="50"/>
              </a:spcBef>
              <a:buFontTx/>
              <a:buChar char="•"/>
              <a:tabLst>
                <a:tab pos="177800" algn="l"/>
              </a:tabLst>
            </a:pPr>
            <a:endParaRPr lang="en-US" altLang="en-US" sz="3300" dirty="0">
              <a:latin typeface="Times New Roman" panose="02020603050405020304" pitchFamily="18" charset="0"/>
              <a:cs typeface="Times New Roman" panose="02020603050405020304" pitchFamily="18" charset="0"/>
            </a:endParaRPr>
          </a:p>
          <a:p>
            <a:pPr marL="50800" lvl="0" indent="0" defTabSz="914400">
              <a:spcBef>
                <a:spcPct val="0"/>
              </a:spcBef>
              <a:buFontTx/>
              <a:buChar char="•"/>
              <a:tabLst>
                <a:tab pos="177800" algn="l"/>
              </a:tabLst>
            </a:pPr>
            <a:r>
              <a:rPr lang="en-US" altLang="en-US" dirty="0">
                <a:solidFill>
                  <a:srgbClr val="000066"/>
                </a:solidFill>
                <a:latin typeface="Constantia" panose="02030602050306030303" pitchFamily="18" charset="0"/>
                <a:cs typeface="Arial" panose="020B0604020202020204" pitchFamily="34" charset="0"/>
              </a:rPr>
              <a:t>p3(x) = 16x</a:t>
            </a:r>
            <a:r>
              <a:rPr lang="en-US" altLang="en-US" sz="3100" b="1" baseline="25000" dirty="0">
                <a:solidFill>
                  <a:srgbClr val="000066"/>
                </a:solidFill>
                <a:latin typeface="Constantia" panose="02030602050306030303" pitchFamily="18" charset="0"/>
                <a:cs typeface="Arial" panose="020B0604020202020204" pitchFamily="34" charset="0"/>
              </a:rPr>
              <a:t>21 </a:t>
            </a:r>
            <a:r>
              <a:rPr lang="en-US" altLang="en-US" dirty="0">
                <a:solidFill>
                  <a:srgbClr val="000066"/>
                </a:solidFill>
                <a:latin typeface="Constantia" panose="02030602050306030303" pitchFamily="18" charset="0"/>
                <a:cs typeface="Arial" panose="020B0604020202020204" pitchFamily="34" charset="0"/>
              </a:rPr>
              <a:t>- 3x</a:t>
            </a:r>
            <a:r>
              <a:rPr lang="en-US" altLang="en-US" sz="3100" b="1" baseline="25000" dirty="0">
                <a:solidFill>
                  <a:srgbClr val="000066"/>
                </a:solidFill>
                <a:latin typeface="Constantia" panose="02030602050306030303" pitchFamily="18" charset="0"/>
                <a:cs typeface="Arial" panose="020B0604020202020204" pitchFamily="34" charset="0"/>
              </a:rPr>
              <a:t>5 </a:t>
            </a:r>
            <a:r>
              <a:rPr lang="en-US" altLang="en-US" dirty="0">
                <a:solidFill>
                  <a:srgbClr val="000066"/>
                </a:solidFill>
                <a:latin typeface="Constantia" panose="02030602050306030303" pitchFamily="18" charset="0"/>
                <a:cs typeface="Arial" panose="020B0604020202020204" pitchFamily="34" charset="0"/>
              </a:rPr>
              <a:t>+ 2x + 6</a:t>
            </a:r>
            <a:endParaRPr lang="en-US" altLang="en-US" dirty="0">
              <a:latin typeface="Constantia" panose="02030602050306030303" pitchFamily="18" charset="0"/>
              <a:ea typeface="Arial" panose="020B0604020202020204" pitchFamily="34" charset="0"/>
            </a:endParaRPr>
          </a:p>
        </p:txBody>
      </p:sp>
      <p:graphicFrame>
        <p:nvGraphicFramePr>
          <p:cNvPr id="7" name="object 7"/>
          <p:cNvGraphicFramePr>
            <a:graphicFrameLocks noGrp="1"/>
          </p:cNvGraphicFramePr>
          <p:nvPr/>
        </p:nvGraphicFramePr>
        <p:xfrm>
          <a:off x="655638" y="3871913"/>
          <a:ext cx="7591425" cy="609600"/>
        </p:xfrm>
        <a:graphic>
          <a:graphicData uri="http://schemas.openxmlformats.org/drawingml/2006/table">
            <a:tbl>
              <a:tblPr firstRow="1" bandRow="1">
                <a:tableStyleId>{2D5ABB26-0587-4C30-8999-92F81FD0307C}</a:tableStyleId>
              </a:tblPr>
              <a:tblGrid>
                <a:gridCol w="777875">
                  <a:extLst>
                    <a:ext uri="{9D8B030D-6E8A-4147-A177-3AD203B41FA5}">
                      <a16:colId xmlns="" xmlns:a16="http://schemas.microsoft.com/office/drawing/2014/main" val="20000"/>
                    </a:ext>
                  </a:extLst>
                </a:gridCol>
                <a:gridCol w="777875">
                  <a:extLst>
                    <a:ext uri="{9D8B030D-6E8A-4147-A177-3AD203B41FA5}">
                      <a16:colId xmlns="" xmlns:a16="http://schemas.microsoft.com/office/drawing/2014/main" val="20001"/>
                    </a:ext>
                  </a:extLst>
                </a:gridCol>
                <a:gridCol w="774700">
                  <a:extLst>
                    <a:ext uri="{9D8B030D-6E8A-4147-A177-3AD203B41FA5}">
                      <a16:colId xmlns="" xmlns:a16="http://schemas.microsoft.com/office/drawing/2014/main" val="20002"/>
                    </a:ext>
                  </a:extLst>
                </a:gridCol>
                <a:gridCol w="777875">
                  <a:extLst>
                    <a:ext uri="{9D8B030D-6E8A-4147-A177-3AD203B41FA5}">
                      <a16:colId xmlns="" xmlns:a16="http://schemas.microsoft.com/office/drawing/2014/main" val="20003"/>
                    </a:ext>
                  </a:extLst>
                </a:gridCol>
                <a:gridCol w="777875">
                  <a:extLst>
                    <a:ext uri="{9D8B030D-6E8A-4147-A177-3AD203B41FA5}">
                      <a16:colId xmlns="" xmlns:a16="http://schemas.microsoft.com/office/drawing/2014/main" val="20004"/>
                    </a:ext>
                  </a:extLst>
                </a:gridCol>
                <a:gridCol w="777875">
                  <a:extLst>
                    <a:ext uri="{9D8B030D-6E8A-4147-A177-3AD203B41FA5}">
                      <a16:colId xmlns="" xmlns:a16="http://schemas.microsoft.com/office/drawing/2014/main" val="20005"/>
                    </a:ext>
                  </a:extLst>
                </a:gridCol>
                <a:gridCol w="1371600">
                  <a:extLst>
                    <a:ext uri="{9D8B030D-6E8A-4147-A177-3AD203B41FA5}">
                      <a16:colId xmlns="" xmlns:a16="http://schemas.microsoft.com/office/drawing/2014/main" val="20006"/>
                    </a:ext>
                  </a:extLst>
                </a:gridCol>
                <a:gridCol w="777875">
                  <a:extLst>
                    <a:ext uri="{9D8B030D-6E8A-4147-A177-3AD203B41FA5}">
                      <a16:colId xmlns="" xmlns:a16="http://schemas.microsoft.com/office/drawing/2014/main" val="20007"/>
                    </a:ext>
                  </a:extLst>
                </a:gridCol>
                <a:gridCol w="777875">
                  <a:extLst>
                    <a:ext uri="{9D8B030D-6E8A-4147-A177-3AD203B41FA5}">
                      <a16:colId xmlns="" xmlns:a16="http://schemas.microsoft.com/office/drawing/2014/main" val="20008"/>
                    </a:ext>
                  </a:extLst>
                </a:gridCol>
              </a:tblGrid>
              <a:tr h="609600">
                <a:tc>
                  <a:txBody>
                    <a:bodyPr/>
                    <a:lstStyle/>
                    <a:p>
                      <a:pPr algn="ctr">
                        <a:lnSpc>
                          <a:spcPct val="100000"/>
                        </a:lnSpc>
                        <a:spcBef>
                          <a:spcPts val="300"/>
                        </a:spcBef>
                      </a:pPr>
                      <a:r>
                        <a:rPr sz="2600" dirty="0">
                          <a:solidFill>
                            <a:srgbClr val="000066"/>
                          </a:solidFill>
                          <a:latin typeface="Arial" panose="020B0604020202020204"/>
                          <a:cs typeface="Arial" panose="020B0604020202020204"/>
                        </a:rPr>
                        <a:t>6</a:t>
                      </a:r>
                      <a:endParaRPr sz="2600">
                        <a:latin typeface="Arial" panose="020B0604020202020204"/>
                        <a:cs typeface="Arial" panose="020B0604020202020204"/>
                      </a:endParaRPr>
                    </a:p>
                  </a:txBody>
                  <a:tcPr marL="0" marR="0" marT="38100"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300"/>
                        </a:spcBef>
                      </a:pPr>
                      <a:r>
                        <a:rPr sz="2600" dirty="0">
                          <a:solidFill>
                            <a:srgbClr val="000066"/>
                          </a:solidFill>
                          <a:latin typeface="Arial" panose="020B0604020202020204"/>
                          <a:cs typeface="Arial" panose="020B0604020202020204"/>
                        </a:rPr>
                        <a:t>2</a:t>
                      </a:r>
                      <a:endParaRPr sz="2600">
                        <a:latin typeface="Arial" panose="020B0604020202020204"/>
                        <a:cs typeface="Arial" panose="020B0604020202020204"/>
                      </a:endParaRPr>
                    </a:p>
                  </a:txBody>
                  <a:tcPr marL="0" marR="0" marT="3810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300"/>
                        </a:spcBef>
                      </a:pPr>
                      <a:r>
                        <a:rPr sz="2600" dirty="0">
                          <a:solidFill>
                            <a:srgbClr val="000066"/>
                          </a:solidFill>
                          <a:latin typeface="Arial" panose="020B0604020202020204"/>
                          <a:cs typeface="Arial" panose="020B0604020202020204"/>
                        </a:rPr>
                        <a:t>0</a:t>
                      </a:r>
                      <a:endParaRPr sz="2600">
                        <a:latin typeface="Arial" panose="020B0604020202020204"/>
                        <a:cs typeface="Arial" panose="020B0604020202020204"/>
                      </a:endParaRPr>
                    </a:p>
                  </a:txBody>
                  <a:tcPr marL="0" marR="0" marT="3810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300"/>
                        </a:spcBef>
                      </a:pPr>
                      <a:r>
                        <a:rPr sz="2600" dirty="0">
                          <a:solidFill>
                            <a:srgbClr val="000066"/>
                          </a:solidFill>
                          <a:latin typeface="Arial" panose="020B0604020202020204"/>
                          <a:cs typeface="Arial" panose="020B0604020202020204"/>
                        </a:rPr>
                        <a:t>0</a:t>
                      </a:r>
                      <a:endParaRPr sz="2600">
                        <a:latin typeface="Arial" panose="020B0604020202020204"/>
                        <a:cs typeface="Arial" panose="020B0604020202020204"/>
                      </a:endParaRPr>
                    </a:p>
                  </a:txBody>
                  <a:tcPr marL="0" marR="0" marT="3810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41935">
                        <a:lnSpc>
                          <a:spcPct val="100000"/>
                        </a:lnSpc>
                        <a:spcBef>
                          <a:spcPts val="300"/>
                        </a:spcBef>
                      </a:pPr>
                      <a:r>
                        <a:rPr sz="2600" spc="-5" dirty="0">
                          <a:solidFill>
                            <a:srgbClr val="000066"/>
                          </a:solidFill>
                          <a:latin typeface="Arial" panose="020B0604020202020204"/>
                          <a:cs typeface="Arial" panose="020B0604020202020204"/>
                        </a:rPr>
                        <a:t>-3</a:t>
                      </a:r>
                      <a:endParaRPr sz="2600">
                        <a:latin typeface="Arial" panose="020B0604020202020204"/>
                        <a:cs typeface="Arial" panose="020B0604020202020204"/>
                      </a:endParaRPr>
                    </a:p>
                  </a:txBody>
                  <a:tcPr marL="0" marR="0" marT="3810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300"/>
                        </a:spcBef>
                      </a:pPr>
                      <a:r>
                        <a:rPr sz="2600" dirty="0">
                          <a:solidFill>
                            <a:srgbClr val="000066"/>
                          </a:solidFill>
                          <a:latin typeface="Arial" panose="020B0604020202020204"/>
                          <a:cs typeface="Arial" panose="020B0604020202020204"/>
                        </a:rPr>
                        <a:t>0</a:t>
                      </a:r>
                      <a:endParaRPr sz="2600">
                        <a:latin typeface="Arial" panose="020B0604020202020204"/>
                        <a:cs typeface="Arial" panose="020B0604020202020204"/>
                      </a:endParaRPr>
                    </a:p>
                  </a:txBody>
                  <a:tcPr marL="0" marR="0" marT="38100"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2075">
                        <a:lnSpc>
                          <a:spcPct val="100000"/>
                        </a:lnSpc>
                        <a:spcBef>
                          <a:spcPts val="210"/>
                        </a:spcBef>
                      </a:pPr>
                      <a:r>
                        <a:rPr sz="2400" b="1" spc="-5" dirty="0">
                          <a:latin typeface="Constantia" panose="02030602050306030303"/>
                          <a:cs typeface="Constantia" panose="02030602050306030303"/>
                        </a:rPr>
                        <a:t>…………</a:t>
                      </a:r>
                      <a:endParaRPr sz="2400">
                        <a:latin typeface="Constantia" panose="02030602050306030303"/>
                        <a:cs typeface="Constantia" panose="02030602050306030303"/>
                      </a:endParaRPr>
                    </a:p>
                  </a:txBody>
                  <a:tcPr marL="0" marR="0" marT="2667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300"/>
                        </a:spcBef>
                      </a:pPr>
                      <a:r>
                        <a:rPr sz="2600" dirty="0">
                          <a:solidFill>
                            <a:srgbClr val="000066"/>
                          </a:solidFill>
                          <a:latin typeface="Arial" panose="020B0604020202020204"/>
                          <a:cs typeface="Arial" panose="020B0604020202020204"/>
                        </a:rPr>
                        <a:t>0</a:t>
                      </a:r>
                      <a:endParaRPr sz="2600">
                        <a:latin typeface="Arial" panose="020B0604020202020204"/>
                        <a:cs typeface="Arial" panose="020B0604020202020204"/>
                      </a:endParaRPr>
                    </a:p>
                  </a:txBody>
                  <a:tcPr marL="0" marR="0" marT="38100"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05740">
                        <a:lnSpc>
                          <a:spcPct val="100000"/>
                        </a:lnSpc>
                        <a:spcBef>
                          <a:spcPts val="300"/>
                        </a:spcBef>
                      </a:pPr>
                      <a:r>
                        <a:rPr sz="2600" dirty="0">
                          <a:solidFill>
                            <a:srgbClr val="000066"/>
                          </a:solidFill>
                          <a:latin typeface="Arial" panose="020B0604020202020204"/>
                          <a:cs typeface="Arial" panose="020B0604020202020204"/>
                        </a:rPr>
                        <a:t>16</a:t>
                      </a:r>
                      <a:endParaRPr sz="2600">
                        <a:latin typeface="Arial" panose="020B0604020202020204"/>
                        <a:cs typeface="Arial" panose="020B0604020202020204"/>
                      </a:endParaRPr>
                    </a:p>
                  </a:txBody>
                  <a:tcPr marL="0" marR="0" marT="38100"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 xmlns:a16="http://schemas.microsoft.com/office/drawing/2014/main" val="10000"/>
                  </a:ext>
                </a:extLst>
              </a:tr>
            </a:tbl>
          </a:graphicData>
        </a:graphic>
      </p:graphicFrame>
      <p:sp>
        <p:nvSpPr>
          <p:cNvPr id="127001" name="object 8"/>
          <p:cNvSpPr/>
          <p:nvPr/>
        </p:nvSpPr>
        <p:spPr>
          <a:xfrm>
            <a:off x="5246688" y="4572000"/>
            <a:ext cx="773112" cy="847725"/>
          </a:xfrm>
          <a:custGeom>
            <a:avLst/>
            <a:gdLst/>
            <a:ahLst/>
            <a:cxnLst>
              <a:cxn ang="0">
                <a:pos x="704911" y="53713"/>
              </a:cxn>
              <a:cxn ang="0">
                <a:pos x="0" y="827307"/>
              </a:cxn>
              <a:cxn ang="0">
                <a:pos x="21099" y="846583"/>
              </a:cxn>
              <a:cxn ang="0">
                <a:pos x="726098" y="72905"/>
              </a:cxn>
              <a:cxn ang="0">
                <a:pos x="704911" y="53713"/>
              </a:cxn>
              <a:cxn ang="0">
                <a:pos x="760996" y="43242"/>
              </a:cxn>
              <a:cxn ang="0">
                <a:pos x="714452" y="43242"/>
              </a:cxn>
              <a:cxn ang="0">
                <a:pos x="735680" y="62389"/>
              </a:cxn>
              <a:cxn ang="0">
                <a:pos x="726098" y="72905"/>
              </a:cxn>
              <a:cxn ang="0">
                <a:pos x="747244" y="92063"/>
              </a:cxn>
              <a:cxn ang="0">
                <a:pos x="760996" y="43242"/>
              </a:cxn>
              <a:cxn ang="0">
                <a:pos x="714452" y="43242"/>
              </a:cxn>
              <a:cxn ang="0">
                <a:pos x="704911" y="53713"/>
              </a:cxn>
              <a:cxn ang="0">
                <a:pos x="726098" y="72905"/>
              </a:cxn>
              <a:cxn ang="0">
                <a:pos x="735680" y="62389"/>
              </a:cxn>
              <a:cxn ang="0">
                <a:pos x="714452" y="43242"/>
              </a:cxn>
              <a:cxn ang="0">
                <a:pos x="773174" y="0"/>
              </a:cxn>
              <a:cxn ang="0">
                <a:pos x="683692" y="34491"/>
              </a:cxn>
              <a:cxn ang="0">
                <a:pos x="704911" y="53713"/>
              </a:cxn>
              <a:cxn ang="0">
                <a:pos x="714452" y="43242"/>
              </a:cxn>
              <a:cxn ang="0">
                <a:pos x="760996" y="43242"/>
              </a:cxn>
              <a:cxn ang="0">
                <a:pos x="773174" y="0"/>
              </a:cxn>
            </a:cxnLst>
            <a:rect l="0" t="0" r="0" b="0"/>
            <a:pathLst>
              <a:path w="772795" h="848360">
                <a:moveTo>
                  <a:pt x="704333" y="53793"/>
                </a:moveTo>
                <a:lnTo>
                  <a:pt x="0" y="828547"/>
                </a:lnTo>
                <a:lnTo>
                  <a:pt x="21081" y="847852"/>
                </a:lnTo>
                <a:lnTo>
                  <a:pt x="725502" y="73015"/>
                </a:lnTo>
                <a:lnTo>
                  <a:pt x="704333" y="53793"/>
                </a:lnTo>
                <a:close/>
              </a:path>
              <a:path w="772795" h="848360">
                <a:moveTo>
                  <a:pt x="760372" y="43306"/>
                </a:moveTo>
                <a:lnTo>
                  <a:pt x="713866" y="43306"/>
                </a:lnTo>
                <a:lnTo>
                  <a:pt x="735076" y="62483"/>
                </a:lnTo>
                <a:lnTo>
                  <a:pt x="725502" y="73015"/>
                </a:lnTo>
                <a:lnTo>
                  <a:pt x="746632" y="92201"/>
                </a:lnTo>
                <a:lnTo>
                  <a:pt x="760372" y="43306"/>
                </a:lnTo>
                <a:close/>
              </a:path>
              <a:path w="772795" h="848360">
                <a:moveTo>
                  <a:pt x="713866" y="43306"/>
                </a:moveTo>
                <a:lnTo>
                  <a:pt x="704333" y="53793"/>
                </a:lnTo>
                <a:lnTo>
                  <a:pt x="725502" y="73015"/>
                </a:lnTo>
                <a:lnTo>
                  <a:pt x="735076" y="62483"/>
                </a:lnTo>
                <a:lnTo>
                  <a:pt x="713866" y="43306"/>
                </a:lnTo>
                <a:close/>
              </a:path>
              <a:path w="772795" h="848360">
                <a:moveTo>
                  <a:pt x="772540" y="0"/>
                </a:moveTo>
                <a:lnTo>
                  <a:pt x="683132" y="34543"/>
                </a:lnTo>
                <a:lnTo>
                  <a:pt x="704333" y="53793"/>
                </a:lnTo>
                <a:lnTo>
                  <a:pt x="713866" y="43306"/>
                </a:lnTo>
                <a:lnTo>
                  <a:pt x="760372" y="43306"/>
                </a:lnTo>
                <a:lnTo>
                  <a:pt x="772540" y="0"/>
                </a:lnTo>
                <a:close/>
              </a:path>
            </a:pathLst>
          </a:custGeom>
          <a:solidFill>
            <a:srgbClr val="CC3300">
              <a:alpha val="100000"/>
            </a:srgbClr>
          </a:solidFill>
          <a:ln w="9525">
            <a:noFill/>
          </a:ln>
        </p:spPr>
        <p:txBody>
          <a:bodyPr/>
          <a:lstStyle/>
          <a:p>
            <a:endParaRPr lang="en-US"/>
          </a:p>
        </p:txBody>
      </p:sp>
      <p:sp>
        <p:nvSpPr>
          <p:cNvPr id="9" name="object 9"/>
          <p:cNvSpPr txBox="1"/>
          <p:nvPr/>
        </p:nvSpPr>
        <p:spPr>
          <a:xfrm>
            <a:off x="3508375" y="5424488"/>
            <a:ext cx="2608263" cy="390525"/>
          </a:xfrm>
          <a:prstGeom prst="rect">
            <a:avLst/>
          </a:prstGeom>
        </p:spPr>
        <p:txBody>
          <a:bodyPr lIns="0" tIns="12700" rIns="0" bIns="0">
            <a:spAutoFit/>
          </a:bodyPr>
          <a:lstStyle/>
          <a:p>
            <a:pPr marL="12700" marR="0" defTabSz="914400">
              <a:spcBef>
                <a:spcPts val="100"/>
              </a:spcBef>
              <a:buClrTx/>
              <a:buSzTx/>
              <a:buFontTx/>
              <a:buNone/>
              <a:defRPr/>
            </a:pPr>
            <a:r>
              <a:rPr kumimoji="0" sz="2400" b="1" u="heavy" kern="1200" cap="none" spc="-50" normalizeH="0" baseline="0" noProof="0" dirty="0">
                <a:uFill>
                  <a:solidFill>
                    <a:srgbClr val="000000"/>
                  </a:solidFill>
                </a:uFill>
                <a:latin typeface="Constantia" panose="02030602050306030303"/>
                <a:ea typeface="+mn-ea"/>
                <a:cs typeface="Constantia" panose="02030602050306030303"/>
              </a:rPr>
              <a:t>WASTE </a:t>
            </a:r>
            <a:r>
              <a:rPr kumimoji="0" sz="2400" b="1" u="heavy" kern="1200" cap="none" spc="0" normalizeH="0" baseline="0" noProof="0" dirty="0">
                <a:uFill>
                  <a:solidFill>
                    <a:srgbClr val="000000"/>
                  </a:solidFill>
                </a:uFill>
                <a:latin typeface="Constantia" panose="02030602050306030303"/>
                <a:ea typeface="+mn-ea"/>
                <a:cs typeface="Constantia" panose="02030602050306030303"/>
              </a:rPr>
              <a:t>OF</a:t>
            </a:r>
            <a:r>
              <a:rPr kumimoji="0" sz="2400" b="1" u="heavy" kern="1200" cap="none" spc="-10" normalizeH="0" baseline="0" noProof="0" dirty="0">
                <a:uFill>
                  <a:solidFill>
                    <a:srgbClr val="000000"/>
                  </a:solidFill>
                </a:uFill>
                <a:latin typeface="Constantia" panose="02030602050306030303"/>
                <a:ea typeface="+mn-ea"/>
                <a:cs typeface="Constantia" panose="02030602050306030303"/>
              </a:rPr>
              <a:t> </a:t>
            </a:r>
            <a:r>
              <a:rPr kumimoji="0" sz="2400" b="1" u="heavy" kern="1200" cap="none" spc="-50" normalizeH="0" baseline="0" noProof="0" dirty="0">
                <a:uFill>
                  <a:solidFill>
                    <a:srgbClr val="000000"/>
                  </a:solidFill>
                </a:uFill>
                <a:latin typeface="Constantia" panose="02030602050306030303"/>
                <a:ea typeface="+mn-ea"/>
                <a:cs typeface="Constantia" panose="02030602050306030303"/>
              </a:rPr>
              <a:t>SPACE!</a:t>
            </a:r>
            <a:endParaRPr kumimoji="0" sz="2400" kern="1200" cap="none" spc="0" normalizeH="0" baseline="0" noProof="0">
              <a:latin typeface="Constantia" panose="02030602050306030303"/>
              <a:ea typeface="+mn-ea"/>
              <a:cs typeface="Constantia" panose="02030602050306030303"/>
            </a:endParaRPr>
          </a:p>
        </p:txBody>
      </p:sp>
      <p:sp>
        <p:nvSpPr>
          <p:cNvPr id="2" name="Date Placeholder 1"/>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92EF94A5-256E-41EA-B140-84602EEA286C}"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txBox="1">
            <a:spLocks noGrp="1"/>
          </p:cNvSpPr>
          <p:nvPr>
            <p:ph type="ftr" sz="quarter" idx="11"/>
          </p:nvPr>
        </p:nvSpPr>
        <p:spPr>
          <a:xfrm>
            <a:off x="3124200" y="6356350"/>
            <a:ext cx="35814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27005" name="Slide Number Placeholder 3"/>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92</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11" name="Title 1"/>
          <p:cNvSpPr txBox="1"/>
          <p:nvPr/>
        </p:nvSpPr>
        <p:spPr>
          <a:xfrm>
            <a:off x="1371600" y="-28575"/>
            <a:ext cx="7772400" cy="83185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Polynomial (Array Representation)</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D5CCA052-B775-4653-BBFD-210ABA3B5CDB}"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txBox="1">
            <a:spLocks noGrp="1"/>
          </p:cNvSpPr>
          <p:nvPr>
            <p:ph type="ftr" sz="quarter" idx="11"/>
          </p:nvPr>
        </p:nvSpPr>
        <p:spPr>
          <a:xfrm>
            <a:off x="3124200" y="6309320"/>
            <a:ext cx="3824064"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28004" name="Slide Number Placeholder 3"/>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93</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8" name="Title 1"/>
          <p:cNvSpPr txBox="1"/>
          <p:nvPr/>
        </p:nvSpPr>
        <p:spPr>
          <a:xfrm>
            <a:off x="1371600" y="-2857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lvl="0" indent="0" algn="ctr">
              <a:spcBef>
                <a:spcPct val="0"/>
              </a:spcBef>
              <a:buFontTx/>
              <a:buNone/>
            </a:pPr>
            <a:r>
              <a:rPr lang="en-IN" altLang="en-US" sz="2400" b="1" dirty="0">
                <a:latin typeface="Roboto" pitchFamily="2" charset="0"/>
                <a:cs typeface="Arial" panose="020B0604020202020204" pitchFamily="34" charset="0"/>
              </a:rPr>
              <a:t>Add Two Polynomials Using Arrays</a:t>
            </a:r>
          </a:p>
        </p:txBody>
      </p:sp>
      <p:sp>
        <p:nvSpPr>
          <p:cNvPr id="128007" name="TextBox 9"/>
          <p:cNvSpPr txBox="1"/>
          <p:nvPr/>
        </p:nvSpPr>
        <p:spPr>
          <a:xfrm>
            <a:off x="457200" y="1052513"/>
            <a:ext cx="8507413" cy="34778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a:spcBef>
                <a:spcPct val="0"/>
              </a:spcBef>
              <a:buFontTx/>
              <a:buNone/>
            </a:pPr>
            <a:endParaRPr lang="en-IN" altLang="en-US" sz="2200" b="1" dirty="0">
              <a:latin typeface="Roboto" pitchFamily="2" charset="0"/>
              <a:cs typeface="Arial" panose="020B0604020202020204" pitchFamily="34" charset="0"/>
            </a:endParaRPr>
          </a:p>
          <a:p>
            <a:pPr marL="0" lvl="0" indent="0" algn="just">
              <a:spcBef>
                <a:spcPct val="0"/>
              </a:spcBef>
              <a:buFontTx/>
              <a:buNone/>
            </a:pPr>
            <a:r>
              <a:rPr lang="en-US" altLang="en-US" sz="2200" dirty="0">
                <a:latin typeface="Roboto" pitchFamily="2" charset="0"/>
                <a:cs typeface="Arial" panose="020B0604020202020204" pitchFamily="34" charset="0"/>
              </a:rPr>
              <a:t>Input:  A[] = {5, 0, 10, 6}     B[] = {1, 2, 4} </a:t>
            </a:r>
          </a:p>
          <a:p>
            <a:pPr marL="0" lvl="0" indent="0" algn="just">
              <a:spcBef>
                <a:spcPct val="0"/>
              </a:spcBef>
              <a:buFontTx/>
              <a:buNone/>
            </a:pPr>
            <a:r>
              <a:rPr lang="en-US" altLang="en-US" sz="2200" dirty="0">
                <a:latin typeface="Roboto" pitchFamily="2" charset="0"/>
                <a:cs typeface="Arial" panose="020B0604020202020204" pitchFamily="34" charset="0"/>
              </a:rPr>
              <a:t>Output: sum[] = {6, 2, 14, 6}</a:t>
            </a:r>
          </a:p>
          <a:p>
            <a:pPr marL="0" lvl="0" indent="0" algn="just">
              <a:spcBef>
                <a:spcPct val="0"/>
              </a:spcBef>
              <a:buFontTx/>
              <a:buNone/>
            </a:pPr>
            <a:endParaRPr lang="en-US" altLang="en-US" sz="2200" dirty="0">
              <a:latin typeface="Roboto" pitchFamily="2" charset="0"/>
              <a:cs typeface="Arial" panose="020B0604020202020204" pitchFamily="34" charset="0"/>
            </a:endParaRPr>
          </a:p>
          <a:p>
            <a:pPr marL="0" lvl="0" indent="0" algn="just">
              <a:spcBef>
                <a:spcPct val="0"/>
              </a:spcBef>
              <a:buFontTx/>
              <a:buNone/>
            </a:pPr>
            <a:r>
              <a:rPr lang="en-US" altLang="en-US" sz="2200" dirty="0">
                <a:latin typeface="Roboto" pitchFamily="2" charset="0"/>
                <a:cs typeface="Arial" panose="020B0604020202020204" pitchFamily="34" charset="0"/>
              </a:rPr>
              <a:t>The first input array represents "5 + 0x^1 + 10x^2 + 6x^3“</a:t>
            </a:r>
          </a:p>
          <a:p>
            <a:pPr marL="0" lvl="0" indent="0" algn="just">
              <a:spcBef>
                <a:spcPct val="0"/>
              </a:spcBef>
              <a:buFontTx/>
              <a:buNone/>
            </a:pPr>
            <a:endParaRPr lang="en-US" altLang="en-US" sz="2200" dirty="0">
              <a:latin typeface="Roboto" pitchFamily="2" charset="0"/>
              <a:cs typeface="Arial" panose="020B0604020202020204" pitchFamily="34" charset="0"/>
            </a:endParaRPr>
          </a:p>
          <a:p>
            <a:pPr marL="0" lvl="0" indent="0" algn="just">
              <a:spcBef>
                <a:spcPct val="0"/>
              </a:spcBef>
              <a:buFontTx/>
              <a:buNone/>
            </a:pPr>
            <a:r>
              <a:rPr lang="en-US" altLang="en-US" sz="2200" dirty="0">
                <a:latin typeface="Roboto" pitchFamily="2" charset="0"/>
                <a:cs typeface="Arial" panose="020B0604020202020204" pitchFamily="34" charset="0"/>
              </a:rPr>
              <a:t>The second array represents "1 + 2x^1 + 4x^2" </a:t>
            </a:r>
          </a:p>
          <a:p>
            <a:pPr marL="0" lvl="0" indent="0" algn="just">
              <a:spcBef>
                <a:spcPct val="0"/>
              </a:spcBef>
              <a:buFontTx/>
              <a:buNone/>
            </a:pPr>
            <a:endParaRPr lang="en-US" altLang="en-US" sz="2200" dirty="0">
              <a:latin typeface="Roboto" pitchFamily="2" charset="0"/>
              <a:cs typeface="Arial" panose="020B0604020202020204" pitchFamily="34" charset="0"/>
            </a:endParaRPr>
          </a:p>
          <a:p>
            <a:pPr marL="0" lvl="0" indent="0" algn="just">
              <a:spcBef>
                <a:spcPct val="0"/>
              </a:spcBef>
              <a:buFontTx/>
              <a:buNone/>
            </a:pPr>
            <a:r>
              <a:rPr lang="en-US" altLang="en-US" sz="2200" dirty="0">
                <a:latin typeface="Roboto" pitchFamily="2" charset="0"/>
                <a:cs typeface="Arial" panose="020B0604020202020204" pitchFamily="34" charset="0"/>
              </a:rPr>
              <a:t>And Output is "6 + 2x^1 + 14x^2 + 6x^3“</a:t>
            </a:r>
          </a:p>
          <a:p>
            <a:pPr marL="0" lvl="0" indent="0" algn="just">
              <a:spcBef>
                <a:spcPct val="0"/>
              </a:spcBef>
              <a:buFontTx/>
              <a:buNone/>
            </a:pPr>
            <a:endParaRPr lang="en-US" altLang="en-US" sz="2200" dirty="0">
              <a:latin typeface="Roboto" pitchFamily="2" charset="0"/>
              <a:cs typeface="Arial" panose="020B0604020202020204" pitchFamily="3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object 6"/>
          <p:cNvSpPr txBox="1"/>
          <p:nvPr/>
        </p:nvSpPr>
        <p:spPr>
          <a:xfrm>
            <a:off x="612775" y="1214438"/>
            <a:ext cx="7770813" cy="4227512"/>
          </a:xfrm>
          <a:prstGeom prst="rect">
            <a:avLst/>
          </a:prstGeom>
          <a:noFill/>
          <a:ln w="9525">
            <a:noFill/>
          </a:ln>
        </p:spPr>
        <p:txBody>
          <a:bodyPr lIns="0" tIns="13335"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233680" lvl="0" indent="-220980" defTabSz="914400">
              <a:spcBef>
                <a:spcPts val="100"/>
              </a:spcBef>
              <a:buFontTx/>
              <a:buChar char="•"/>
              <a:tabLst>
                <a:tab pos="233680" algn="l"/>
              </a:tabLst>
            </a:pPr>
            <a:r>
              <a:rPr lang="en-US" altLang="en-US" dirty="0">
                <a:latin typeface="Constantia" panose="02030602050306030303" pitchFamily="18" charset="0"/>
                <a:cs typeface="Arial" panose="020B0604020202020204" pitchFamily="34" charset="0"/>
              </a:rPr>
              <a:t>Advantages of using an Array:</a:t>
            </a:r>
          </a:p>
          <a:p>
            <a:pPr marL="233680" lvl="0" indent="-220980" defTabSz="914400">
              <a:spcBef>
                <a:spcPts val="50"/>
              </a:spcBef>
              <a:buFont typeface="Constantia" panose="02030602050306030303" pitchFamily="18" charset="0"/>
              <a:buChar char="•"/>
              <a:tabLst>
                <a:tab pos="233680" algn="l"/>
              </a:tabLst>
            </a:pPr>
            <a:endParaRPr lang="en-US" altLang="en-US" sz="3300" dirty="0">
              <a:latin typeface="Times New Roman" panose="02020603050405020304" pitchFamily="18" charset="0"/>
              <a:cs typeface="Times New Roman" panose="02020603050405020304" pitchFamily="18" charset="0"/>
            </a:endParaRPr>
          </a:p>
          <a:p>
            <a:pPr marL="685800" lvl="1" indent="-215900" defTabSz="914400">
              <a:spcBef>
                <a:spcPct val="0"/>
              </a:spcBef>
              <a:buFontTx/>
              <a:buChar char="•"/>
              <a:tabLst>
                <a:tab pos="233680" algn="l"/>
              </a:tabLst>
            </a:pPr>
            <a:r>
              <a:rPr lang="en-US" altLang="en-US" sz="2200" dirty="0">
                <a:solidFill>
                  <a:srgbClr val="000066"/>
                </a:solidFill>
                <a:latin typeface="Constantia" panose="02030602050306030303" pitchFamily="18" charset="0"/>
                <a:cs typeface="Arial" panose="020B0604020202020204" pitchFamily="34" charset="0"/>
              </a:rPr>
              <a:t>Only good for non-sparse polynomials.</a:t>
            </a:r>
            <a:endParaRPr lang="en-US" altLang="en-US" sz="2200" dirty="0">
              <a:latin typeface="Constantia" panose="02030602050306030303" pitchFamily="18" charset="0"/>
              <a:cs typeface="Arial" panose="020B0604020202020204" pitchFamily="34" charset="0"/>
            </a:endParaRPr>
          </a:p>
          <a:p>
            <a:pPr marL="685800" lvl="1" indent="-215900" defTabSz="914400">
              <a:spcBef>
                <a:spcPct val="0"/>
              </a:spcBef>
              <a:buFontTx/>
              <a:buChar char="•"/>
              <a:tabLst>
                <a:tab pos="233680" algn="l"/>
              </a:tabLst>
            </a:pPr>
            <a:r>
              <a:rPr lang="en-US" altLang="en-US" sz="2200" dirty="0">
                <a:solidFill>
                  <a:srgbClr val="000066"/>
                </a:solidFill>
                <a:latin typeface="Constantia" panose="02030602050306030303" pitchFamily="18" charset="0"/>
                <a:cs typeface="Arial" panose="020B0604020202020204" pitchFamily="34" charset="0"/>
              </a:rPr>
              <a:t>Ease of storage and retrieval.</a:t>
            </a:r>
            <a:endParaRPr lang="en-US" altLang="en-US" sz="2200" dirty="0">
              <a:latin typeface="Constantia" panose="02030602050306030303" pitchFamily="18" charset="0"/>
              <a:cs typeface="Arial" panose="020B0604020202020204" pitchFamily="34" charset="0"/>
            </a:endParaRPr>
          </a:p>
          <a:p>
            <a:pPr marL="685800" lvl="1" indent="-215900" defTabSz="914400">
              <a:spcBef>
                <a:spcPts val="50"/>
              </a:spcBef>
              <a:buClr>
                <a:srgbClr val="000066"/>
              </a:buClr>
              <a:buFont typeface="Constantia" panose="02030602050306030303" pitchFamily="18" charset="0"/>
              <a:buChar char="•"/>
              <a:tabLst>
                <a:tab pos="233680" algn="l"/>
              </a:tabLst>
            </a:pPr>
            <a:endParaRPr lang="en-US" altLang="en-US" sz="3300" dirty="0">
              <a:latin typeface="Times New Roman" panose="02020603050405020304" pitchFamily="18" charset="0"/>
              <a:cs typeface="Times New Roman" panose="02020603050405020304" pitchFamily="18" charset="0"/>
            </a:endParaRPr>
          </a:p>
          <a:p>
            <a:pPr marL="233680" lvl="0" indent="-220980" defTabSz="914400">
              <a:spcBef>
                <a:spcPct val="0"/>
              </a:spcBef>
              <a:buFontTx/>
              <a:buChar char="•"/>
              <a:tabLst>
                <a:tab pos="233680" algn="l"/>
              </a:tabLst>
            </a:pPr>
            <a:r>
              <a:rPr lang="en-US" altLang="en-US" dirty="0">
                <a:latin typeface="Constantia" panose="02030602050306030303" pitchFamily="18" charset="0"/>
                <a:cs typeface="Arial" panose="020B0604020202020204" pitchFamily="34" charset="0"/>
              </a:rPr>
              <a:t>Disadvantages of using an Array:</a:t>
            </a:r>
          </a:p>
          <a:p>
            <a:pPr marL="233680" lvl="0" indent="-220980" defTabSz="914400">
              <a:spcBef>
                <a:spcPts val="50"/>
              </a:spcBef>
              <a:buFont typeface="Constantia" panose="02030602050306030303" pitchFamily="18" charset="0"/>
              <a:buChar char="•"/>
              <a:tabLst>
                <a:tab pos="233680" algn="l"/>
              </a:tabLst>
            </a:pPr>
            <a:endParaRPr lang="en-US" altLang="en-US" sz="3300" dirty="0">
              <a:latin typeface="Times New Roman" panose="02020603050405020304" pitchFamily="18" charset="0"/>
              <a:cs typeface="Times New Roman" panose="02020603050405020304" pitchFamily="18" charset="0"/>
            </a:endParaRPr>
          </a:p>
          <a:p>
            <a:pPr marL="685800" lvl="1" indent="-215900" defTabSz="914400">
              <a:spcBef>
                <a:spcPct val="0"/>
              </a:spcBef>
              <a:buFont typeface="Arial" panose="020B0604020202020204" pitchFamily="34" charset="0"/>
              <a:buChar char="•"/>
              <a:tabLst>
                <a:tab pos="233680" algn="l"/>
              </a:tabLst>
            </a:pPr>
            <a:r>
              <a:rPr lang="en-US" altLang="en-US" sz="2200" dirty="0">
                <a:solidFill>
                  <a:srgbClr val="000066"/>
                </a:solidFill>
                <a:latin typeface="Constantia" panose="02030602050306030303" pitchFamily="18" charset="0"/>
                <a:cs typeface="Arial" panose="020B0604020202020204" pitchFamily="34" charset="0"/>
              </a:rPr>
              <a:t>Have to allocate array size priorly.</a:t>
            </a:r>
            <a:endParaRPr lang="en-US" altLang="en-US" sz="2200" dirty="0">
              <a:latin typeface="Constantia" panose="02030602050306030303" pitchFamily="18" charset="0"/>
              <a:cs typeface="Arial" panose="020B0604020202020204" pitchFamily="34" charset="0"/>
            </a:endParaRPr>
          </a:p>
          <a:p>
            <a:pPr marL="685800" lvl="1" indent="-215900" defTabSz="914400">
              <a:spcBef>
                <a:spcPct val="0"/>
              </a:spcBef>
              <a:buFont typeface="Arial" panose="020B0604020202020204" pitchFamily="34" charset="0"/>
              <a:buChar char="•"/>
              <a:tabLst>
                <a:tab pos="233680" algn="l"/>
              </a:tabLst>
            </a:pPr>
            <a:r>
              <a:rPr lang="en-US" altLang="en-US" sz="2200" dirty="0">
                <a:solidFill>
                  <a:srgbClr val="000066"/>
                </a:solidFill>
                <a:latin typeface="Constantia" panose="02030602050306030303" pitchFamily="18" charset="0"/>
                <a:cs typeface="Arial" panose="020B0604020202020204" pitchFamily="34" charset="0"/>
              </a:rPr>
              <a:t>Huge array size required for sparse polynomials. Waste of space and runtime.</a:t>
            </a:r>
            <a:endParaRPr lang="en-US" altLang="en-US" sz="2200" dirty="0">
              <a:latin typeface="Constantia" panose="02030602050306030303" pitchFamily="18" charset="0"/>
              <a:ea typeface="Arial" panose="020B0604020202020204" pitchFamily="34" charset="0"/>
            </a:endParaRPr>
          </a:p>
        </p:txBody>
      </p:sp>
      <p:sp>
        <p:nvSpPr>
          <p:cNvPr id="2" name="Date Placeholder 1"/>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1C8502F4-1D4C-4678-9994-8878CDB9D992}"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txBox="1">
            <a:spLocks noGrp="1"/>
          </p:cNvSpPr>
          <p:nvPr>
            <p:ph type="ftr" sz="quarter" idx="11"/>
          </p:nvPr>
        </p:nvSpPr>
        <p:spPr>
          <a:xfrm>
            <a:off x="3124200" y="6356350"/>
            <a:ext cx="37338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29029" name="Slide Number Placeholder 3"/>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94</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8" name="Title 1"/>
          <p:cNvSpPr txBox="1"/>
          <p:nvPr/>
        </p:nvSpPr>
        <p:spPr>
          <a:xfrm>
            <a:off x="1371600" y="-3492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200" b="1" i="0" u="none" strike="noStrike" kern="1200" cap="none" spc="0" normalizeH="0" baseline="0" noProof="0" dirty="0">
                <a:ln>
                  <a:noFill/>
                </a:ln>
                <a:solidFill>
                  <a:schemeClr val="dk1"/>
                </a:solidFill>
                <a:effectLst/>
                <a:uLnTx/>
                <a:uFillTx/>
                <a:latin typeface="+mn-lt"/>
                <a:ea typeface="+mn-ea"/>
                <a:cs typeface="+mn-cs"/>
              </a:rPr>
              <a:t>Polynomial (Array Representation)</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Content Placeholder 2"/>
          <p:cNvSpPr>
            <a:spLocks noGrp="1"/>
          </p:cNvSpPr>
          <p:nvPr>
            <p:ph idx="1"/>
          </p:nvPr>
        </p:nvSpPr>
        <p:spPr>
          <a:xfrm>
            <a:off x="533400" y="1143000"/>
            <a:ext cx="8229600" cy="4876800"/>
          </a:xfrm>
        </p:spPr>
        <p:txBody>
          <a:bodyPr vert="horz" wrap="square" lIns="91440" tIns="45720" rIns="91440" bIns="45720" anchor="t" anchorCtr="0"/>
          <a:lstStyle/>
          <a:p>
            <a:pPr algn="just" eaLnBrk="1" hangingPunct="1"/>
            <a:r>
              <a:rPr lang="en-US" altLang="en-US" sz="2200" dirty="0"/>
              <a:t>A polynomial p(x) is the expression in variable x which is in the form (ax</a:t>
            </a:r>
            <a:r>
              <a:rPr lang="en-US" altLang="en-US" sz="2200" baseline="30000" dirty="0"/>
              <a:t>n</a:t>
            </a:r>
            <a:r>
              <a:rPr lang="en-US" altLang="en-US" sz="2200" dirty="0"/>
              <a:t> + bx</a:t>
            </a:r>
            <a:r>
              <a:rPr lang="en-US" altLang="en-US" sz="2200" baseline="30000" dirty="0"/>
              <a:t>n-1</a:t>
            </a:r>
            <a:r>
              <a:rPr lang="en-US" altLang="en-US" sz="2200" dirty="0"/>
              <a:t> + …. + jx+ k), where a, b, c …., k fall in the category of real numbers and 'n' is non negative integer, which is called the degree of polynomial.</a:t>
            </a:r>
          </a:p>
          <a:p>
            <a:pPr algn="just" eaLnBrk="1" hangingPunct="1"/>
            <a:r>
              <a:rPr lang="en-US" altLang="en-US" sz="2200" dirty="0"/>
              <a:t>An essential characteristic of the polynomial is that each term in the polynomial expression consists of two parts:</a:t>
            </a:r>
          </a:p>
          <a:p>
            <a:pPr lvl="1" algn="just" eaLnBrk="1" hangingPunct="1"/>
            <a:r>
              <a:rPr lang="en-US" altLang="en-US" sz="2200" dirty="0"/>
              <a:t>one is the coefficient</a:t>
            </a:r>
          </a:p>
          <a:p>
            <a:pPr lvl="1" algn="just" eaLnBrk="1" hangingPunct="1"/>
            <a:r>
              <a:rPr lang="en-US" altLang="en-US" sz="2200" dirty="0"/>
              <a:t>other is the exponent</a:t>
            </a:r>
            <a:endParaRPr lang="en-US" altLang="en-US" sz="2200" u="sng" dirty="0"/>
          </a:p>
          <a:p>
            <a:pPr algn="just" eaLnBrk="1" hangingPunct="1"/>
            <a:r>
              <a:rPr lang="en-US" altLang="en-US" sz="2200" u="sng" dirty="0"/>
              <a:t>Example:</a:t>
            </a:r>
            <a:endParaRPr lang="en-US" altLang="en-US" sz="2200" dirty="0"/>
          </a:p>
          <a:p>
            <a:pPr lvl="1" algn="just" eaLnBrk="1" hangingPunct="1"/>
            <a:r>
              <a:rPr lang="en-US" altLang="en-US" sz="2200" dirty="0"/>
              <a:t>10x</a:t>
            </a:r>
            <a:r>
              <a:rPr lang="en-US" altLang="en-US" sz="2200" baseline="30000" dirty="0"/>
              <a:t>2 </a:t>
            </a:r>
            <a:r>
              <a:rPr lang="en-US" altLang="en-US" sz="2200" dirty="0"/>
              <a:t>+ 26x, </a:t>
            </a:r>
          </a:p>
          <a:p>
            <a:pPr lvl="2" algn="just" eaLnBrk="1" hangingPunct="1"/>
            <a:r>
              <a:rPr lang="en-US" altLang="en-US" sz="2200" dirty="0"/>
              <a:t>here 10 and 26 are coefficients and 2, 1 is its exponential value.</a:t>
            </a:r>
          </a:p>
          <a:p>
            <a:pPr algn="just" eaLnBrk="1" hangingPunct="1">
              <a:buNone/>
            </a:pPr>
            <a:r>
              <a:rPr lang="en-US" altLang="en-US" sz="2200" dirty="0"/>
              <a:t/>
            </a:r>
            <a:br>
              <a:rPr lang="en-US" altLang="en-US" sz="2200" dirty="0"/>
            </a:br>
            <a:endParaRPr lang="en-US" altLang="en-US" sz="2200" dirty="0"/>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FAD9C251-6D1A-4060-92D8-F8C76AB3354C}"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3824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95</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1" i="0" u="none" strike="noStrike" kern="1200" cap="none" spc="0" normalizeH="0" baseline="0" noProof="0" dirty="0">
                <a:ln>
                  <a:noFill/>
                </a:ln>
                <a:solidFill>
                  <a:schemeClr val="dk1"/>
                </a:solidFill>
                <a:effectLst/>
                <a:uLnTx/>
                <a:uFillTx/>
                <a:latin typeface="+mn-lt"/>
                <a:ea typeface="+mn-ea"/>
                <a:cs typeface="+mn-cs"/>
              </a:rPr>
              <a:t>Polynomial Representation (</a:t>
            </a:r>
            <a:r>
              <a:rPr lang="en-US" sz="3000" b="1" dirty="0"/>
              <a:t>using Linked List</a:t>
            </a:r>
            <a:r>
              <a:rPr kumimoji="0" lang="en-US" sz="3000" b="1" i="0" u="none" strike="noStrike" kern="1200" cap="none" spc="0" normalizeH="0" baseline="0" noProof="0" dirty="0">
                <a:ln>
                  <a:noFill/>
                </a:ln>
                <a:solidFill>
                  <a:schemeClr val="dk1"/>
                </a:solidFill>
                <a:effectLst/>
                <a:uLnTx/>
                <a:uFillTx/>
                <a:latin typeface="+mn-lt"/>
                <a:ea typeface="+mn-ea"/>
                <a:cs typeface="+mn-cs"/>
              </a:rPr>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Content Placeholder 2"/>
          <p:cNvSpPr>
            <a:spLocks noGrp="1"/>
          </p:cNvSpPr>
          <p:nvPr>
            <p:ph idx="1"/>
          </p:nvPr>
        </p:nvSpPr>
        <p:spPr>
          <a:xfrm>
            <a:off x="533400" y="1143000"/>
            <a:ext cx="8229600" cy="4800600"/>
          </a:xfrm>
        </p:spPr>
        <p:txBody>
          <a:bodyPr vert="horz" wrap="square" lIns="91440" tIns="45720" rIns="91440" bIns="45720" anchor="t" anchorCtr="0"/>
          <a:lstStyle/>
          <a:p>
            <a:pPr algn="just" eaLnBrk="1" hangingPunct="1"/>
            <a:r>
              <a:rPr lang="en-US" altLang="en-US" sz="2200" dirty="0"/>
              <a:t>Points to keep in Mind while working with Polynomials:</a:t>
            </a:r>
          </a:p>
          <a:p>
            <a:pPr algn="just" eaLnBrk="1" hangingPunct="1"/>
            <a:r>
              <a:rPr lang="en-US" altLang="en-US" sz="2200" dirty="0"/>
              <a:t>The sign of each coefficient and exponent is stored within the coefficient and the exponent itself</a:t>
            </a:r>
          </a:p>
          <a:p>
            <a:pPr algn="just" eaLnBrk="1" hangingPunct="1"/>
            <a:r>
              <a:rPr lang="en-US" altLang="en-US" sz="2200" dirty="0"/>
              <a:t>Additional terms having equal exponent is possible one</a:t>
            </a:r>
          </a:p>
          <a:p>
            <a:pPr algn="just" eaLnBrk="1" hangingPunct="1"/>
            <a:r>
              <a:rPr lang="en-US" altLang="en-US" sz="2200" dirty="0"/>
              <a:t>The storage allocation for each term in the polynomial must be done in ascending and descending order of their exponent</a:t>
            </a:r>
          </a:p>
          <a:p>
            <a:pPr algn="just" eaLnBrk="1" hangingPunct="1"/>
            <a:endParaRPr lang="en-US" altLang="en-US" sz="2200" dirty="0"/>
          </a:p>
          <a:p>
            <a:pPr algn="just" eaLnBrk="1" hangingPunct="1"/>
            <a:endParaRPr lang="en-US" altLang="en-US" sz="2200" dirty="0"/>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CD470062-1D79-46C6-A0A4-D8767A45FD6B}"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39269"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96</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1" i="0" u="none" strike="noStrike" kern="1200" cap="none" spc="0" normalizeH="0" baseline="0" noProof="0" dirty="0">
                <a:ln>
                  <a:noFill/>
                </a:ln>
                <a:solidFill>
                  <a:schemeClr val="dk1"/>
                </a:solidFill>
                <a:effectLst/>
                <a:uLnTx/>
                <a:uFillTx/>
                <a:latin typeface="+mn-lt"/>
                <a:ea typeface="+mn-ea"/>
                <a:cs typeface="+mn-cs"/>
              </a:rPr>
              <a:t>Polynomial Representation (</a:t>
            </a:r>
            <a:r>
              <a:rPr lang="en-US" sz="3000" b="1" dirty="0"/>
              <a:t>using Linked List</a:t>
            </a:r>
            <a:r>
              <a:rPr kumimoji="0" lang="en-US" sz="3000" b="1" i="0" u="none" strike="noStrike" kern="1200" cap="none" spc="0" normalizeH="0" baseline="0" noProof="0" dirty="0">
                <a:ln>
                  <a:noFill/>
                </a:ln>
                <a:solidFill>
                  <a:schemeClr val="dk1"/>
                </a:solidFill>
                <a:effectLst/>
                <a:uLnTx/>
                <a:uFillTx/>
                <a:latin typeface="+mn-lt"/>
                <a:ea typeface="+mn-ea"/>
                <a:cs typeface="+mn-cs"/>
              </a:rPr>
              <a:t>)</a:t>
            </a:r>
          </a:p>
        </p:txBody>
      </p:sp>
      <p:pic>
        <p:nvPicPr>
          <p:cNvPr id="139272" name="Picture 8" descr="working-with-Polynomials.png"/>
          <p:cNvPicPr>
            <a:picLocks noChangeAspect="1"/>
          </p:cNvPicPr>
          <p:nvPr/>
        </p:nvPicPr>
        <p:blipFill>
          <a:blip r:embed="rId2"/>
          <a:stretch>
            <a:fillRect/>
          </a:stretch>
        </p:blipFill>
        <p:spPr>
          <a:xfrm>
            <a:off x="1295400" y="3657600"/>
            <a:ext cx="6629400" cy="2085975"/>
          </a:xfrm>
          <a:prstGeom prst="rect">
            <a:avLst/>
          </a:prstGeom>
          <a:noFill/>
          <a:ln w="9525">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Content Placeholder 2"/>
          <p:cNvSpPr>
            <a:spLocks noGrp="1"/>
          </p:cNvSpPr>
          <p:nvPr>
            <p:ph idx="1"/>
          </p:nvPr>
        </p:nvSpPr>
        <p:spPr>
          <a:xfrm>
            <a:off x="533400" y="776288"/>
            <a:ext cx="8229600" cy="4892676"/>
          </a:xfrm>
        </p:spPr>
        <p:txBody>
          <a:bodyPr vert="horz" wrap="square" lIns="91440" tIns="45720" rIns="91440" bIns="45720" anchor="t" anchorCtr="0"/>
          <a:lstStyle/>
          <a:p>
            <a:pPr algn="just" eaLnBrk="1" hangingPunct="1"/>
            <a:r>
              <a:rPr lang="en-US" altLang="en-US" sz="2200" dirty="0"/>
              <a:t>Addition of polynomial</a:t>
            </a:r>
          </a:p>
          <a:p>
            <a:pPr algn="just" eaLnBrk="1" hangingPunct="1">
              <a:buNone/>
            </a:pPr>
            <a:r>
              <a:rPr lang="en-US" altLang="en-US" sz="2200" dirty="0"/>
              <a:t>     1) Input: 1st number = 5x</a:t>
            </a:r>
            <a:r>
              <a:rPr lang="en-US" altLang="en-US" sz="2200" baseline="30000" dirty="0"/>
              <a:t>2</a:t>
            </a:r>
            <a:r>
              <a:rPr lang="en-US" altLang="en-US" sz="2200" dirty="0"/>
              <a:t> + 4x</a:t>
            </a:r>
            <a:r>
              <a:rPr lang="en-US" altLang="en-US" sz="2200" baseline="30000" dirty="0"/>
              <a:t>1</a:t>
            </a:r>
            <a:r>
              <a:rPr lang="en-US" altLang="en-US" sz="2200" dirty="0"/>
              <a:t> + 2x</a:t>
            </a:r>
            <a:r>
              <a:rPr lang="en-US" altLang="en-US" sz="2200" baseline="30000" dirty="0"/>
              <a:t>0</a:t>
            </a:r>
            <a:r>
              <a:rPr lang="en-US" altLang="en-US" sz="2200" dirty="0"/>
              <a:t> </a:t>
            </a:r>
          </a:p>
          <a:p>
            <a:pPr algn="just" eaLnBrk="1" hangingPunct="1">
              <a:buNone/>
            </a:pPr>
            <a:r>
              <a:rPr lang="en-US" altLang="en-US" sz="2200" dirty="0"/>
              <a:t>         2nd number = -5x</a:t>
            </a:r>
            <a:r>
              <a:rPr lang="en-US" altLang="en-US" sz="2200" baseline="30000" dirty="0"/>
              <a:t>1</a:t>
            </a:r>
            <a:r>
              <a:rPr lang="en-US" altLang="en-US" sz="2200" dirty="0"/>
              <a:t> - 5x</a:t>
            </a:r>
            <a:r>
              <a:rPr lang="en-US" altLang="en-US" sz="2200" baseline="30000" dirty="0"/>
              <a:t>0</a:t>
            </a:r>
            <a:r>
              <a:rPr lang="en-US" altLang="en-US" sz="2200" dirty="0"/>
              <a:t> </a:t>
            </a:r>
          </a:p>
          <a:p>
            <a:pPr algn="just" eaLnBrk="1" hangingPunct="1">
              <a:buNone/>
            </a:pPr>
            <a:r>
              <a:rPr lang="en-US" altLang="en-US" sz="2200" dirty="0"/>
              <a:t>         Output: 5x</a:t>
            </a:r>
            <a:r>
              <a:rPr lang="en-US" altLang="en-US" sz="2200" baseline="30000" dirty="0"/>
              <a:t>2</a:t>
            </a:r>
            <a:r>
              <a:rPr lang="en-US" altLang="en-US" sz="2200" dirty="0"/>
              <a:t>-1x</a:t>
            </a:r>
            <a:r>
              <a:rPr lang="en-US" altLang="en-US" sz="2200" baseline="30000" dirty="0"/>
              <a:t>1</a:t>
            </a:r>
            <a:r>
              <a:rPr lang="en-US" altLang="en-US" sz="2200" dirty="0"/>
              <a:t>-3x</a:t>
            </a:r>
            <a:r>
              <a:rPr lang="en-US" altLang="en-US" sz="2200" baseline="30000" dirty="0"/>
              <a:t>0</a:t>
            </a:r>
          </a:p>
          <a:p>
            <a:pPr algn="just" eaLnBrk="1" hangingPunct="1">
              <a:buNone/>
            </a:pPr>
            <a:r>
              <a:rPr lang="en-US" altLang="en-US" sz="2200" baseline="30000" dirty="0"/>
              <a:t>        </a:t>
            </a:r>
            <a:r>
              <a:rPr lang="en-US" altLang="en-US" sz="2200" dirty="0"/>
              <a:t>2) Input: 1st number = 5x</a:t>
            </a:r>
            <a:r>
              <a:rPr lang="en-US" altLang="en-US" sz="2200" baseline="30000" dirty="0"/>
              <a:t>3</a:t>
            </a:r>
            <a:r>
              <a:rPr lang="en-US" altLang="en-US" sz="2200" dirty="0"/>
              <a:t> + 4x</a:t>
            </a:r>
            <a:r>
              <a:rPr lang="en-US" altLang="en-US" sz="2200" baseline="30000" dirty="0"/>
              <a:t>2</a:t>
            </a:r>
            <a:r>
              <a:rPr lang="en-US" altLang="en-US" sz="2200" dirty="0"/>
              <a:t> + 2x</a:t>
            </a:r>
            <a:r>
              <a:rPr lang="en-US" altLang="en-US" sz="2200" baseline="30000" dirty="0"/>
              <a:t>0</a:t>
            </a:r>
            <a:r>
              <a:rPr lang="en-US" altLang="en-US" sz="2200" dirty="0"/>
              <a:t> </a:t>
            </a:r>
          </a:p>
          <a:p>
            <a:pPr algn="just" eaLnBrk="1" hangingPunct="1">
              <a:buNone/>
            </a:pPr>
            <a:r>
              <a:rPr lang="en-US" altLang="en-US" sz="2200" dirty="0"/>
              <a:t>          2nd number = 5x^1 - 5x^0</a:t>
            </a:r>
          </a:p>
          <a:p>
            <a:pPr algn="just" eaLnBrk="1" hangingPunct="1">
              <a:buNone/>
            </a:pPr>
            <a:r>
              <a:rPr lang="en-US" altLang="en-US" sz="2200" dirty="0"/>
              <a:t>          Output: 5x</a:t>
            </a:r>
            <a:r>
              <a:rPr lang="en-US" altLang="en-US" sz="2200" baseline="30000" dirty="0"/>
              <a:t>3</a:t>
            </a:r>
            <a:r>
              <a:rPr lang="en-US" altLang="en-US" sz="2200" dirty="0"/>
              <a:t> + 4x</a:t>
            </a:r>
            <a:r>
              <a:rPr lang="en-US" altLang="en-US" sz="2200" baseline="30000" dirty="0"/>
              <a:t>2</a:t>
            </a:r>
            <a:r>
              <a:rPr lang="en-US" altLang="en-US" sz="2200" dirty="0"/>
              <a:t> + 5x</a:t>
            </a:r>
            <a:r>
              <a:rPr lang="en-US" altLang="en-US" sz="2200" baseline="30000" dirty="0"/>
              <a:t>1</a:t>
            </a:r>
            <a:r>
              <a:rPr lang="en-US" altLang="en-US" sz="2200" dirty="0"/>
              <a:t> - 3x</a:t>
            </a:r>
            <a:r>
              <a:rPr lang="en-US" altLang="en-US" sz="2200" baseline="30000" dirty="0"/>
              <a:t>0</a:t>
            </a:r>
            <a:endParaRPr lang="en-US" altLang="en-US" sz="2200" dirty="0"/>
          </a:p>
          <a:p>
            <a:pPr algn="just" eaLnBrk="1" hangingPunct="1">
              <a:buNone/>
            </a:pPr>
            <a:r>
              <a:rPr lang="en-US" altLang="en-US" sz="2200" dirty="0"/>
              <a:t> </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B3D77AA1-334A-44E7-BAB2-04BB0DC04C8C}"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40293"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97</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1" i="0" u="none" strike="noStrike" kern="1200" cap="none" spc="0" normalizeH="0" baseline="0" noProof="0" dirty="0">
                <a:ln>
                  <a:noFill/>
                </a:ln>
                <a:solidFill>
                  <a:schemeClr val="dk1"/>
                </a:solidFill>
                <a:effectLst/>
                <a:uLnTx/>
                <a:uFillTx/>
                <a:latin typeface="+mn-lt"/>
                <a:ea typeface="+mn-ea"/>
                <a:cs typeface="+mn-cs"/>
              </a:rPr>
              <a:t>Polynomial Representation (</a:t>
            </a:r>
            <a:r>
              <a:rPr lang="en-US" sz="3000" b="1" dirty="0"/>
              <a:t>using Linked List</a:t>
            </a:r>
            <a:r>
              <a:rPr kumimoji="0" lang="en-US" sz="3000" b="1" i="0" u="none" strike="noStrike" kern="1200" cap="none" spc="0" normalizeH="0" baseline="0" noProof="0" dirty="0">
                <a:ln>
                  <a:noFill/>
                </a:ln>
                <a:solidFill>
                  <a:schemeClr val="dk1"/>
                </a:solidFill>
                <a:effectLst/>
                <a:uLnTx/>
                <a:uFillTx/>
                <a:latin typeface="+mn-lt"/>
                <a:ea typeface="+mn-ea"/>
                <a:cs typeface="+mn-cs"/>
              </a:rPr>
              <a:t>)</a:t>
            </a:r>
          </a:p>
        </p:txBody>
      </p:sp>
      <p:pic>
        <p:nvPicPr>
          <p:cNvPr id="140296" name="Picture 8" descr="Addition-of-two-polynomial.png"/>
          <p:cNvPicPr>
            <a:picLocks noChangeAspect="1"/>
          </p:cNvPicPr>
          <p:nvPr/>
        </p:nvPicPr>
        <p:blipFill>
          <a:blip r:embed="rId2"/>
          <a:stretch>
            <a:fillRect/>
          </a:stretch>
        </p:blipFill>
        <p:spPr>
          <a:xfrm>
            <a:off x="1000124" y="3573016"/>
            <a:ext cx="7610475" cy="2783334"/>
          </a:xfrm>
          <a:prstGeom prst="rect">
            <a:avLst/>
          </a:prstGeom>
          <a:noFill/>
          <a:ln w="9525">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Content Placeholder 2"/>
          <p:cNvSpPr>
            <a:spLocks noGrp="1"/>
          </p:cNvSpPr>
          <p:nvPr>
            <p:ph idx="1"/>
          </p:nvPr>
        </p:nvSpPr>
        <p:spPr>
          <a:xfrm>
            <a:off x="533400" y="1143000"/>
            <a:ext cx="8229600" cy="4525963"/>
          </a:xfrm>
        </p:spPr>
        <p:txBody>
          <a:bodyPr vert="horz" wrap="square" lIns="91440" tIns="45720" rIns="91440" bIns="45720" anchor="t" anchorCtr="0"/>
          <a:lstStyle/>
          <a:p>
            <a:pPr algn="just" eaLnBrk="1" hangingPunct="1">
              <a:buNone/>
            </a:pPr>
            <a:r>
              <a:rPr lang="en-US" altLang="en-US" sz="2200" dirty="0"/>
              <a:t>Subtraction of polynomial</a:t>
            </a:r>
          </a:p>
          <a:p>
            <a:pPr algn="just" eaLnBrk="1" hangingPunct="1">
              <a:buNone/>
            </a:pPr>
            <a:endParaRPr lang="en-US" altLang="en-US" sz="2200" dirty="0"/>
          </a:p>
          <a:p>
            <a:pPr algn="just" eaLnBrk="1" hangingPunct="1">
              <a:buNone/>
            </a:pPr>
            <a:r>
              <a:rPr lang="en-US" altLang="en-US" sz="2200" dirty="0"/>
              <a:t> Input: 1st number = 5x</a:t>
            </a:r>
            <a:r>
              <a:rPr lang="en-US" altLang="en-US" sz="2200" baseline="30000" dirty="0"/>
              <a:t>2</a:t>
            </a:r>
            <a:r>
              <a:rPr lang="en-US" altLang="en-US" sz="2200" dirty="0"/>
              <a:t> + 4x</a:t>
            </a:r>
            <a:r>
              <a:rPr lang="en-US" altLang="en-US" sz="2200" baseline="30000" dirty="0"/>
              <a:t>1</a:t>
            </a:r>
            <a:r>
              <a:rPr lang="en-US" altLang="en-US" sz="2200" dirty="0"/>
              <a:t> + 2x</a:t>
            </a:r>
            <a:r>
              <a:rPr lang="en-US" altLang="en-US" sz="2200" baseline="30000" dirty="0"/>
              <a:t>0</a:t>
            </a:r>
            <a:r>
              <a:rPr lang="en-US" altLang="en-US" sz="2200" dirty="0"/>
              <a:t> </a:t>
            </a:r>
          </a:p>
          <a:p>
            <a:pPr algn="just" eaLnBrk="1" hangingPunct="1">
              <a:buNone/>
            </a:pPr>
            <a:r>
              <a:rPr lang="en-US" altLang="en-US" sz="2200" dirty="0"/>
              <a:t>             2nd number = -5x</a:t>
            </a:r>
            <a:r>
              <a:rPr lang="en-US" altLang="en-US" sz="2200" baseline="30000" dirty="0"/>
              <a:t>1</a:t>
            </a:r>
            <a:r>
              <a:rPr lang="en-US" altLang="en-US" sz="2200" dirty="0"/>
              <a:t> - 5x</a:t>
            </a:r>
            <a:r>
              <a:rPr lang="en-US" altLang="en-US" sz="2200" baseline="30000" dirty="0"/>
              <a:t>0</a:t>
            </a:r>
            <a:r>
              <a:rPr lang="en-US" altLang="en-US" sz="2200" dirty="0"/>
              <a:t> </a:t>
            </a:r>
          </a:p>
          <a:p>
            <a:pPr algn="just" eaLnBrk="1" hangingPunct="1">
              <a:buNone/>
            </a:pPr>
            <a:r>
              <a:rPr lang="en-US" altLang="en-US" sz="2200" dirty="0"/>
              <a:t>             Output: 5x</a:t>
            </a:r>
            <a:r>
              <a:rPr lang="en-US" altLang="en-US" sz="2200" baseline="30000" dirty="0"/>
              <a:t>2</a:t>
            </a:r>
            <a:r>
              <a:rPr lang="en-US" altLang="en-US" sz="2200" dirty="0"/>
              <a:t> + 9x</a:t>
            </a:r>
            <a:r>
              <a:rPr lang="en-US" altLang="en-US" sz="2200" baseline="30000" dirty="0"/>
              <a:t>1</a:t>
            </a:r>
            <a:r>
              <a:rPr lang="en-US" altLang="en-US" sz="2200" dirty="0"/>
              <a:t> + 7x</a:t>
            </a:r>
            <a:r>
              <a:rPr lang="en-US" altLang="en-US" sz="2200" baseline="30000" dirty="0"/>
              <a:t>0</a:t>
            </a:r>
          </a:p>
          <a:p>
            <a:pPr algn="just" eaLnBrk="1" hangingPunct="1">
              <a:buNone/>
            </a:pPr>
            <a:endParaRPr lang="en-US" altLang="en-US" sz="2200" dirty="0"/>
          </a:p>
          <a:p>
            <a:pPr algn="just" eaLnBrk="1" hangingPunct="1">
              <a:buNone/>
            </a:pPr>
            <a:endParaRPr lang="en-US" altLang="en-US" sz="2200" dirty="0"/>
          </a:p>
          <a:p>
            <a:pPr algn="just" eaLnBrk="1" hangingPunct="1">
              <a:buNone/>
            </a:pPr>
            <a:endParaRPr lang="en-US" altLang="en-US" sz="2200" dirty="0"/>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F2CA2376-5B62-4533-9C9F-B46D5AA4C7F2}"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41317"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98</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1" i="0" u="none" strike="noStrike" kern="1200" cap="none" spc="0" normalizeH="0" baseline="0" noProof="0" dirty="0">
                <a:ln>
                  <a:noFill/>
                </a:ln>
                <a:solidFill>
                  <a:schemeClr val="dk1"/>
                </a:solidFill>
                <a:effectLst/>
                <a:uLnTx/>
                <a:uFillTx/>
                <a:latin typeface="+mn-lt"/>
                <a:ea typeface="+mn-ea"/>
                <a:cs typeface="+mn-cs"/>
              </a:rPr>
              <a:t>Polynomial Representation (</a:t>
            </a:r>
            <a:r>
              <a:rPr lang="en-US" sz="3000" b="1" dirty="0"/>
              <a:t>using Linked List</a:t>
            </a:r>
            <a:r>
              <a:rPr kumimoji="0" lang="en-US" sz="3000" b="1" i="0" u="none" strike="noStrike" kern="1200" cap="none" spc="0" normalizeH="0" baseline="0" noProof="0" dirty="0">
                <a:ln>
                  <a:noFill/>
                </a:ln>
                <a:solidFill>
                  <a:schemeClr val="dk1"/>
                </a:solidFill>
                <a:effectLst/>
                <a:uLnTx/>
                <a:uFillTx/>
                <a:latin typeface="+mn-lt"/>
                <a:ea typeface="+mn-ea"/>
                <a:cs typeface="+mn-cs"/>
              </a:rPr>
              <a: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Content Placeholder 2"/>
          <p:cNvSpPr>
            <a:spLocks noGrp="1"/>
          </p:cNvSpPr>
          <p:nvPr>
            <p:ph idx="1"/>
          </p:nvPr>
        </p:nvSpPr>
        <p:spPr>
          <a:xfrm>
            <a:off x="533400" y="1143000"/>
            <a:ext cx="8229600" cy="4525963"/>
          </a:xfrm>
        </p:spPr>
        <p:txBody>
          <a:bodyPr vert="horz" wrap="square" lIns="91440" tIns="45720" rIns="91440" bIns="45720" anchor="t" anchorCtr="0"/>
          <a:lstStyle/>
          <a:p>
            <a:pPr algn="just" eaLnBrk="1" hangingPunct="1">
              <a:buNone/>
            </a:pPr>
            <a:r>
              <a:rPr lang="en-US" altLang="en-US" sz="2200" dirty="0"/>
              <a:t>Multiplication of polynomial</a:t>
            </a:r>
          </a:p>
          <a:p>
            <a:pPr algn="just" eaLnBrk="1" hangingPunct="1">
              <a:buNone/>
            </a:pPr>
            <a:endParaRPr lang="en-US" altLang="en-US" sz="2200" dirty="0"/>
          </a:p>
          <a:p>
            <a:pPr algn="just" eaLnBrk="1" hangingPunct="1">
              <a:buNone/>
            </a:pPr>
            <a:r>
              <a:rPr lang="en-US" altLang="en-US" sz="2000" b="1" dirty="0"/>
              <a:t>Input:</a:t>
            </a:r>
            <a:r>
              <a:rPr lang="en-US" altLang="en-US" sz="2000" dirty="0"/>
              <a:t> Poly1: 3x^2 + 5x^1 + 6, Poly2: 6x^1 + 8 </a:t>
            </a:r>
          </a:p>
          <a:p>
            <a:pPr algn="just" eaLnBrk="1" hangingPunct="1">
              <a:buNone/>
            </a:pPr>
            <a:r>
              <a:rPr lang="en-US" altLang="en-US" sz="2000" b="1" dirty="0"/>
              <a:t>Output:</a:t>
            </a:r>
            <a:r>
              <a:rPr lang="en-US" altLang="en-US" sz="2000" dirty="0"/>
              <a:t> 18x^3 + 54x^2 + 76x^1 + 48 </a:t>
            </a:r>
          </a:p>
          <a:p>
            <a:pPr algn="just" eaLnBrk="1" hangingPunct="1">
              <a:buNone/>
            </a:pPr>
            <a:endParaRPr lang="en-US" altLang="en-US" sz="2000" dirty="0"/>
          </a:p>
          <a:p>
            <a:pPr algn="just" eaLnBrk="1" hangingPunct="1">
              <a:buNone/>
            </a:pPr>
            <a:endParaRPr lang="en-US" altLang="en-US" sz="2000" dirty="0"/>
          </a:p>
          <a:p>
            <a:pPr algn="just" eaLnBrk="1" hangingPunct="1">
              <a:buNone/>
            </a:pPr>
            <a:r>
              <a:rPr lang="en-US" altLang="en-US" sz="2000" dirty="0"/>
              <a:t>   </a:t>
            </a:r>
          </a:p>
          <a:p>
            <a:pPr algn="just" eaLnBrk="1" hangingPunct="1">
              <a:buNone/>
            </a:pPr>
            <a:endParaRPr lang="en-US" altLang="en-US" sz="2200" dirty="0"/>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8C247293-66D5-4464-9663-95BC1E11554B}"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10/21/2022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11"/>
          </p:nvPr>
        </p:nvSpPr>
        <p:spPr>
          <a:xfrm>
            <a:off x="2514600" y="6356350"/>
            <a:ext cx="5029200" cy="365125"/>
          </a:xfrm>
          <a:noFill/>
        </p:spPr>
        <p:txBody>
          <a:bodyPr vert="horz" lIns="91440" tIns="45720" rIns="91440" bIns="45720" rtlCol="0" anchor="ctr"/>
          <a:lstStyle/>
          <a:p>
            <a:pPr marL="0" lvl="0" indent="0" algn="ctr" rtl="0">
              <a:spcBef>
                <a:spcPts val="0"/>
              </a:spcBef>
              <a:spcAft>
                <a:spcPts val="0"/>
              </a:spcAft>
              <a:buNone/>
            </a:pPr>
            <a:r>
              <a:rPr lang="en-US" sz="1200" smtClean="0"/>
              <a:t>DR.RITESH RASTOGI      ACSE-0301 and DS               Unit -3</a:t>
            </a:r>
            <a:endParaRPr lang="en-US" sz="1200" dirty="0"/>
          </a:p>
        </p:txBody>
      </p:sp>
      <p:sp>
        <p:nvSpPr>
          <p:cNvPr id="142341"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cs typeface="Arial" panose="020B0604020202020204" pitchFamily="34" charset="0"/>
              </a:rPr>
              <a:pPr marL="0" indent="0" algn="r" eaLnBrk="1" hangingPunct="1">
                <a:spcBef>
                  <a:spcPct val="0"/>
                </a:spcBef>
                <a:buFontTx/>
                <a:buNone/>
              </a:pPr>
              <a:t>99</a:t>
            </a:fld>
            <a:endParaRPr lang="en-US" altLang="en-US" sz="1200" dirty="0">
              <a:solidFill>
                <a:srgbClr val="898989"/>
              </a:solidFill>
              <a:ea typeface="Arial" panose="020B0604020202020204" pitchFamily="34" charset="0"/>
              <a:cs typeface="Arial" panose="020B0604020202020204" pitchFamily="34" charset="0"/>
            </a:endParaRPr>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1" i="0" u="none" strike="noStrike" kern="1200" cap="none" spc="0" normalizeH="0" baseline="0" noProof="0" dirty="0">
                <a:ln>
                  <a:noFill/>
                </a:ln>
                <a:solidFill>
                  <a:schemeClr val="dk1"/>
                </a:solidFill>
                <a:effectLst/>
                <a:uLnTx/>
                <a:uFillTx/>
                <a:latin typeface="+mn-lt"/>
                <a:ea typeface="+mn-ea"/>
                <a:cs typeface="+mn-cs"/>
              </a:rPr>
              <a:t>Polynomial Representation (</a:t>
            </a:r>
            <a:r>
              <a:rPr lang="en-US" sz="3000" b="1" dirty="0"/>
              <a:t>using Linked List</a:t>
            </a:r>
            <a:r>
              <a:rPr kumimoji="0" lang="en-US" sz="3000" b="1" i="0" u="none" strike="noStrike" kern="1200" cap="none" spc="0" normalizeH="0" baseline="0" noProof="0" dirty="0">
                <a:ln>
                  <a:noFill/>
                </a:ln>
                <a:solidFill>
                  <a:schemeClr val="dk1"/>
                </a:solidFill>
                <a:effectLst/>
                <a:uLnTx/>
                <a:uFillTx/>
                <a:latin typeface="+mn-lt"/>
                <a:ea typeface="+mn-ea"/>
                <a:cs typeface="+mn-cs"/>
              </a:rPr>
              <a:t>)</a:t>
            </a:r>
          </a:p>
        </p:txBody>
      </p:sp>
      <p:pic>
        <p:nvPicPr>
          <p:cNvPr id="142344" name="Picture 8" descr="Multiplication.jpg"/>
          <p:cNvPicPr>
            <a:picLocks noChangeAspect="1"/>
          </p:cNvPicPr>
          <p:nvPr/>
        </p:nvPicPr>
        <p:blipFill>
          <a:blip r:embed="rId2"/>
          <a:stretch>
            <a:fillRect/>
          </a:stretch>
        </p:blipFill>
        <p:spPr>
          <a:xfrm>
            <a:off x="500063" y="2786063"/>
            <a:ext cx="8001000" cy="3357562"/>
          </a:xfrm>
          <a:prstGeom prst="rect">
            <a:avLst/>
          </a:prstGeom>
          <a:noFill/>
          <a:ln w="9525">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TotalTime>
  <Words>7961</Words>
  <Application>Microsoft Office PowerPoint</Application>
  <PresentationFormat>On-screen Show (4:3)</PresentationFormat>
  <Paragraphs>1833</Paragraphs>
  <Slides>118</Slides>
  <Notes>8</Notes>
  <HiddenSlides>0</HiddenSlides>
  <MMClips>0</MMClips>
  <ScaleCrop>false</ScaleCrop>
  <HeadingPairs>
    <vt:vector size="4" baseType="variant">
      <vt:variant>
        <vt:lpstr>Theme</vt:lpstr>
      </vt:variant>
      <vt:variant>
        <vt:i4>2</vt:i4>
      </vt:variant>
      <vt:variant>
        <vt:lpstr>Slide Titles</vt:lpstr>
      </vt:variant>
      <vt:variant>
        <vt:i4>118</vt:i4>
      </vt:variant>
    </vt:vector>
  </HeadingPairs>
  <TitlesOfParts>
    <vt:vector size="120" baseType="lpstr">
      <vt:lpstr>Office Theme</vt:lpstr>
      <vt:lpstr>1_Office Theme</vt:lpstr>
      <vt:lpstr>Noida Institute of Engineering and Technology, Greater Noida</vt:lpstr>
      <vt:lpstr>Slide 2</vt:lpstr>
      <vt:lpstr>Evaluation Scheme</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Linked List</vt:lpstr>
      <vt:lpstr>Linked List</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Linked Representation of Sparse Matrix</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Glossary Question</vt:lpstr>
      <vt:lpstr>Slide 110</vt:lpstr>
      <vt:lpstr>Slide 111</vt:lpstr>
      <vt:lpstr>Slide 112</vt:lpstr>
      <vt:lpstr>Slide 113</vt:lpstr>
      <vt:lpstr>Slide 114</vt:lpstr>
      <vt:lpstr>Slide 115</vt:lpstr>
      <vt:lpstr>Slide 116</vt:lpstr>
      <vt:lpstr>Slide 117</vt:lpstr>
      <vt:lpstr>Slide 118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Personal</cp:lastModifiedBy>
  <cp:revision>369</cp:revision>
  <dcterms:created xsi:type="dcterms:W3CDTF">2006-08-16T00:00:00Z</dcterms:created>
  <dcterms:modified xsi:type="dcterms:W3CDTF">2022-10-21T04:37:38Z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AB32C438804D477D935A545E5ABA7E2D</vt:lpwstr>
  </property>
  <property fmtid="{D5CDD505-2E9C-101B-9397-08002B2CF9AE}" pid="3" name="KSOProductBuildVer">
    <vt:lpwstr>1033-11.2.0.11191</vt:lpwstr>
  </property>
</Properties>
</file>