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4"/>
  </p:notesMasterIdLst>
  <p:handoutMasterIdLst>
    <p:handoutMasterId r:id="rId165"/>
  </p:handoutMasterIdLst>
  <p:sldIdLst>
    <p:sldId id="256" r:id="rId2"/>
    <p:sldId id="258" r:id="rId3"/>
    <p:sldId id="396" r:id="rId4"/>
    <p:sldId id="259" r:id="rId5"/>
    <p:sldId id="268" r:id="rId6"/>
    <p:sldId id="395" r:id="rId7"/>
    <p:sldId id="257" r:id="rId8"/>
    <p:sldId id="298" r:id="rId9"/>
    <p:sldId id="401" r:id="rId10"/>
    <p:sldId id="282" r:id="rId11"/>
    <p:sldId id="281" r:id="rId12"/>
    <p:sldId id="297" r:id="rId13"/>
    <p:sldId id="397" r:id="rId14"/>
    <p:sldId id="447" r:id="rId15"/>
    <p:sldId id="403" r:id="rId16"/>
    <p:sldId id="284" r:id="rId17"/>
    <p:sldId id="276" r:id="rId18"/>
    <p:sldId id="280" r:id="rId19"/>
    <p:sldId id="285" r:id="rId20"/>
    <p:sldId id="404" r:id="rId21"/>
    <p:sldId id="286" r:id="rId22"/>
    <p:sldId id="287" r:id="rId23"/>
    <p:sldId id="288" r:id="rId24"/>
    <p:sldId id="289" r:id="rId25"/>
    <p:sldId id="290" r:id="rId26"/>
    <p:sldId id="405" r:id="rId27"/>
    <p:sldId id="291" r:id="rId28"/>
    <p:sldId id="292" r:id="rId29"/>
    <p:sldId id="406" r:id="rId30"/>
    <p:sldId id="293" r:id="rId31"/>
    <p:sldId id="306" r:id="rId32"/>
    <p:sldId id="294" r:id="rId33"/>
    <p:sldId id="299" r:id="rId34"/>
    <p:sldId id="300" r:id="rId35"/>
    <p:sldId id="301" r:id="rId36"/>
    <p:sldId id="302" r:id="rId37"/>
    <p:sldId id="303" r:id="rId38"/>
    <p:sldId id="304" r:id="rId39"/>
    <p:sldId id="305" r:id="rId40"/>
    <p:sldId id="407" r:id="rId41"/>
    <p:sldId id="307" r:id="rId42"/>
    <p:sldId id="408" r:id="rId43"/>
    <p:sldId id="309" r:id="rId44"/>
    <p:sldId id="310" r:id="rId45"/>
    <p:sldId id="311" r:id="rId46"/>
    <p:sldId id="312" r:id="rId47"/>
    <p:sldId id="409" r:id="rId48"/>
    <p:sldId id="314" r:id="rId49"/>
    <p:sldId id="313" r:id="rId50"/>
    <p:sldId id="315" r:id="rId51"/>
    <p:sldId id="316" r:id="rId52"/>
    <p:sldId id="317" r:id="rId53"/>
    <p:sldId id="318" r:id="rId54"/>
    <p:sldId id="319" r:id="rId55"/>
    <p:sldId id="320" r:id="rId56"/>
    <p:sldId id="410" r:id="rId57"/>
    <p:sldId id="321" r:id="rId58"/>
    <p:sldId id="411" r:id="rId59"/>
    <p:sldId id="322" r:id="rId60"/>
    <p:sldId id="323" r:id="rId61"/>
    <p:sldId id="412" r:id="rId62"/>
    <p:sldId id="398" r:id="rId63"/>
    <p:sldId id="443" r:id="rId64"/>
    <p:sldId id="324" r:id="rId65"/>
    <p:sldId id="325" r:id="rId66"/>
    <p:sldId id="326" r:id="rId67"/>
    <p:sldId id="327" r:id="rId68"/>
    <p:sldId id="328" r:id="rId69"/>
    <p:sldId id="329" r:id="rId70"/>
    <p:sldId id="413" r:id="rId71"/>
    <p:sldId id="330" r:id="rId72"/>
    <p:sldId id="331" r:id="rId73"/>
    <p:sldId id="332" r:id="rId74"/>
    <p:sldId id="334" r:id="rId75"/>
    <p:sldId id="335" r:id="rId76"/>
    <p:sldId id="336" r:id="rId77"/>
    <p:sldId id="350" r:id="rId78"/>
    <p:sldId id="337" r:id="rId79"/>
    <p:sldId id="338" r:id="rId80"/>
    <p:sldId id="351" r:id="rId81"/>
    <p:sldId id="414" r:id="rId82"/>
    <p:sldId id="352" r:id="rId83"/>
    <p:sldId id="415" r:id="rId84"/>
    <p:sldId id="353" r:id="rId85"/>
    <p:sldId id="339" r:id="rId86"/>
    <p:sldId id="354" r:id="rId87"/>
    <p:sldId id="355" r:id="rId88"/>
    <p:sldId id="448" r:id="rId89"/>
    <p:sldId id="416" r:id="rId90"/>
    <p:sldId id="356" r:id="rId91"/>
    <p:sldId id="340" r:id="rId92"/>
    <p:sldId id="341" r:id="rId93"/>
    <p:sldId id="417" r:id="rId94"/>
    <p:sldId id="342" r:id="rId95"/>
    <p:sldId id="418" r:id="rId96"/>
    <p:sldId id="343" r:id="rId97"/>
    <p:sldId id="357" r:id="rId98"/>
    <p:sldId id="419" r:id="rId99"/>
    <p:sldId id="399" r:id="rId100"/>
    <p:sldId id="444" r:id="rId101"/>
    <p:sldId id="420" r:id="rId102"/>
    <p:sldId id="344" r:id="rId103"/>
    <p:sldId id="345" r:id="rId104"/>
    <p:sldId id="347" r:id="rId105"/>
    <p:sldId id="348" r:id="rId106"/>
    <p:sldId id="349" r:id="rId107"/>
    <p:sldId id="359"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60" r:id="rId123"/>
    <p:sldId id="400" r:id="rId124"/>
    <p:sldId id="445" r:id="rId125"/>
    <p:sldId id="362" r:id="rId126"/>
    <p:sldId id="377" r:id="rId127"/>
    <p:sldId id="378" r:id="rId128"/>
    <p:sldId id="379" r:id="rId129"/>
    <p:sldId id="380" r:id="rId130"/>
    <p:sldId id="381" r:id="rId131"/>
    <p:sldId id="382" r:id="rId132"/>
    <p:sldId id="383" r:id="rId133"/>
    <p:sldId id="384" r:id="rId134"/>
    <p:sldId id="385" r:id="rId135"/>
    <p:sldId id="421" r:id="rId136"/>
    <p:sldId id="386" r:id="rId137"/>
    <p:sldId id="275" r:id="rId138"/>
    <p:sldId id="422" r:id="rId139"/>
    <p:sldId id="423" r:id="rId140"/>
    <p:sldId id="424" r:id="rId141"/>
    <p:sldId id="425" r:id="rId142"/>
    <p:sldId id="426" r:id="rId143"/>
    <p:sldId id="427" r:id="rId144"/>
    <p:sldId id="428" r:id="rId145"/>
    <p:sldId id="429" r:id="rId146"/>
    <p:sldId id="430" r:id="rId147"/>
    <p:sldId id="431" r:id="rId148"/>
    <p:sldId id="432" r:id="rId149"/>
    <p:sldId id="433" r:id="rId150"/>
    <p:sldId id="434" r:id="rId151"/>
    <p:sldId id="435" r:id="rId152"/>
    <p:sldId id="436" r:id="rId153"/>
    <p:sldId id="437" r:id="rId154"/>
    <p:sldId id="438" r:id="rId155"/>
    <p:sldId id="439" r:id="rId156"/>
    <p:sldId id="440" r:id="rId157"/>
    <p:sldId id="446" r:id="rId158"/>
    <p:sldId id="441" r:id="rId159"/>
    <p:sldId id="265" r:id="rId160"/>
    <p:sldId id="442" r:id="rId161"/>
    <p:sldId id="392" r:id="rId162"/>
    <p:sldId id="283" r:id="rId1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4660"/>
  </p:normalViewPr>
  <p:slideViewPr>
    <p:cSldViewPr>
      <p:cViewPr varScale="1">
        <p:scale>
          <a:sx n="88" d="100"/>
          <a:sy n="88" d="100"/>
        </p:scale>
        <p:origin x="1349" y="72"/>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notesMaster" Target="notesMasters/notesMaster1.xml"/><Relationship Id="rId16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handoutMaster" Target="handoutMasters/handout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11/29/2022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11/29/2022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7F877E-E541-4CF0-9C5D-FE57091354DE}" type="datetime1">
              <a:rPr lang="en-US" smtClean="0"/>
              <a:pPr/>
              <a:t>11/29/2022</a:t>
            </a:fld>
            <a:endParaRPr lang="en-US"/>
          </a:p>
        </p:txBody>
      </p:sp>
      <p:sp>
        <p:nvSpPr>
          <p:cNvPr id="5" name="Footer Placeholder 4"/>
          <p:cNvSpPr>
            <a:spLocks noGrp="1"/>
          </p:cNvSpPr>
          <p:nvPr>
            <p:ph type="ftr" sz="quarter" idx="11"/>
          </p:nvPr>
        </p:nvSpPr>
        <p:spPr/>
        <p:txBody>
          <a:bodyPr/>
          <a:lstStyle/>
          <a:p>
            <a:r>
              <a:rPr lang="en-US" smtClean="0"/>
              <a:t>Faculty Name             Subject code and abbreviation                Unit Number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0E4FAD-F1CD-4000-9E76-3E09B5117EC1}" type="datetime1">
              <a:rPr lang="en-US" smtClean="0"/>
              <a:pPr/>
              <a:t>11/29/2022</a:t>
            </a:fld>
            <a:endParaRPr lang="en-US"/>
          </a:p>
        </p:txBody>
      </p:sp>
      <p:sp>
        <p:nvSpPr>
          <p:cNvPr id="5" name="Footer Placeholder 4"/>
          <p:cNvSpPr>
            <a:spLocks noGrp="1"/>
          </p:cNvSpPr>
          <p:nvPr>
            <p:ph type="ftr" sz="quarter" idx="11"/>
          </p:nvPr>
        </p:nvSpPr>
        <p:spPr/>
        <p:txBody>
          <a:bodyPr/>
          <a:lstStyle/>
          <a:p>
            <a:r>
              <a:rPr lang="en-US" smtClean="0"/>
              <a:t>Faculty Name             Subject code and abbreviation                Unit Number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0F47AA-C66A-44B6-992B-77E30688C2B4}" type="datetime1">
              <a:rPr lang="en-US" smtClean="0"/>
              <a:pPr/>
              <a:t>11/29/2022</a:t>
            </a:fld>
            <a:endParaRPr lang="en-US"/>
          </a:p>
        </p:txBody>
      </p:sp>
      <p:sp>
        <p:nvSpPr>
          <p:cNvPr id="5" name="Footer Placeholder 4"/>
          <p:cNvSpPr>
            <a:spLocks noGrp="1"/>
          </p:cNvSpPr>
          <p:nvPr>
            <p:ph type="ftr" sz="quarter" idx="11"/>
          </p:nvPr>
        </p:nvSpPr>
        <p:spPr/>
        <p:txBody>
          <a:bodyPr/>
          <a:lstStyle/>
          <a:p>
            <a:r>
              <a:rPr lang="en-US" smtClean="0"/>
              <a:t>Faculty Name             Subject code and abbreviation                Unit Number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B5DF74-0636-4B7E-B688-C92430C532AB}" type="datetime1">
              <a:rPr lang="en-US" smtClean="0"/>
              <a:pPr/>
              <a:t>11/29/2022</a:t>
            </a:fld>
            <a:endParaRPr lang="en-US"/>
          </a:p>
        </p:txBody>
      </p:sp>
      <p:sp>
        <p:nvSpPr>
          <p:cNvPr id="5" name="Footer Placeholder 4"/>
          <p:cNvSpPr>
            <a:spLocks noGrp="1"/>
          </p:cNvSpPr>
          <p:nvPr>
            <p:ph type="ftr" sz="quarter" idx="11"/>
          </p:nvPr>
        </p:nvSpPr>
        <p:spPr/>
        <p:txBody>
          <a:bodyPr/>
          <a:lstStyle/>
          <a:p>
            <a:r>
              <a:rPr lang="en-US" smtClean="0"/>
              <a:t>Faculty Name             Subject code and abbreviation                Unit Number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025AD-8303-4818-AEF8-2F555F93C3DE}" type="datetime1">
              <a:rPr lang="en-US" smtClean="0"/>
              <a:pPr/>
              <a:t>11/29/2022</a:t>
            </a:fld>
            <a:endParaRPr lang="en-US"/>
          </a:p>
        </p:txBody>
      </p:sp>
      <p:sp>
        <p:nvSpPr>
          <p:cNvPr id="5" name="Footer Placeholder 4"/>
          <p:cNvSpPr>
            <a:spLocks noGrp="1"/>
          </p:cNvSpPr>
          <p:nvPr>
            <p:ph type="ftr" sz="quarter" idx="11"/>
          </p:nvPr>
        </p:nvSpPr>
        <p:spPr/>
        <p:txBody>
          <a:bodyPr/>
          <a:lstStyle/>
          <a:p>
            <a:r>
              <a:rPr lang="en-US" smtClean="0"/>
              <a:t>Faculty Name             Subject code and abbreviation                Unit Number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4C25C0-26E4-4740-A3C1-76DEBB26CA39}" type="datetime1">
              <a:rPr lang="en-US" smtClean="0"/>
              <a:pPr/>
              <a:t>11/29/2022</a:t>
            </a:fld>
            <a:endParaRPr lang="en-US"/>
          </a:p>
        </p:txBody>
      </p:sp>
      <p:sp>
        <p:nvSpPr>
          <p:cNvPr id="6" name="Footer Placeholder 5"/>
          <p:cNvSpPr>
            <a:spLocks noGrp="1"/>
          </p:cNvSpPr>
          <p:nvPr>
            <p:ph type="ftr" sz="quarter" idx="11"/>
          </p:nvPr>
        </p:nvSpPr>
        <p:spPr/>
        <p:txBody>
          <a:bodyPr/>
          <a:lstStyle/>
          <a:p>
            <a:r>
              <a:rPr lang="en-US" smtClean="0"/>
              <a:t>Faculty Name             Subject code and abbreviation                Unit Number</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28002D-C390-4C4A-A039-214EA62E0C17}" type="datetime1">
              <a:rPr lang="en-US" smtClean="0"/>
              <a:pPr/>
              <a:t>11/29/2022</a:t>
            </a:fld>
            <a:endParaRPr lang="en-US"/>
          </a:p>
        </p:txBody>
      </p:sp>
      <p:sp>
        <p:nvSpPr>
          <p:cNvPr id="8" name="Footer Placeholder 7"/>
          <p:cNvSpPr>
            <a:spLocks noGrp="1"/>
          </p:cNvSpPr>
          <p:nvPr>
            <p:ph type="ftr" sz="quarter" idx="11"/>
          </p:nvPr>
        </p:nvSpPr>
        <p:spPr/>
        <p:txBody>
          <a:bodyPr/>
          <a:lstStyle/>
          <a:p>
            <a:r>
              <a:rPr lang="en-US" smtClean="0"/>
              <a:t>Faculty Name             Subject code and abbreviation                Unit Number</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5104E6-E2C5-4135-B66B-A5DEB5F30595}" type="datetime1">
              <a:rPr lang="en-US" smtClean="0"/>
              <a:pPr/>
              <a:t>11/29/2022</a:t>
            </a:fld>
            <a:endParaRPr lang="en-US"/>
          </a:p>
        </p:txBody>
      </p:sp>
      <p:sp>
        <p:nvSpPr>
          <p:cNvPr id="4" name="Footer Placeholder 3"/>
          <p:cNvSpPr>
            <a:spLocks noGrp="1"/>
          </p:cNvSpPr>
          <p:nvPr>
            <p:ph type="ftr" sz="quarter" idx="11"/>
          </p:nvPr>
        </p:nvSpPr>
        <p:spPr/>
        <p:txBody>
          <a:bodyPr/>
          <a:lstStyle/>
          <a:p>
            <a:r>
              <a:rPr lang="en-US" smtClean="0"/>
              <a:t>Faculty Name             Subject code and abbreviation                Unit Number</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CE66EB-B766-47B3-AD84-E2DC940F14AD}" type="datetime1">
              <a:rPr lang="en-US" smtClean="0"/>
              <a:pPr/>
              <a:t>11/29/2022</a:t>
            </a:fld>
            <a:endParaRPr lang="en-US"/>
          </a:p>
        </p:txBody>
      </p:sp>
      <p:sp>
        <p:nvSpPr>
          <p:cNvPr id="3" name="Footer Placeholder 2"/>
          <p:cNvSpPr>
            <a:spLocks noGrp="1"/>
          </p:cNvSpPr>
          <p:nvPr>
            <p:ph type="ftr" sz="quarter" idx="11"/>
          </p:nvPr>
        </p:nvSpPr>
        <p:spPr/>
        <p:txBody>
          <a:bodyPr/>
          <a:lstStyle/>
          <a:p>
            <a:r>
              <a:rPr lang="en-US" smtClean="0"/>
              <a:t>Faculty Name             Subject code and abbreviation                Unit Number</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ABB209-01F0-42DB-9CDF-2CFB9507E1FD}" type="datetime1">
              <a:rPr lang="en-US" smtClean="0"/>
              <a:pPr/>
              <a:t>11/29/2022</a:t>
            </a:fld>
            <a:endParaRPr lang="en-US"/>
          </a:p>
        </p:txBody>
      </p:sp>
      <p:sp>
        <p:nvSpPr>
          <p:cNvPr id="6" name="Footer Placeholder 5"/>
          <p:cNvSpPr>
            <a:spLocks noGrp="1"/>
          </p:cNvSpPr>
          <p:nvPr>
            <p:ph type="ftr" sz="quarter" idx="11"/>
          </p:nvPr>
        </p:nvSpPr>
        <p:spPr/>
        <p:txBody>
          <a:bodyPr/>
          <a:lstStyle/>
          <a:p>
            <a:r>
              <a:rPr lang="en-US" smtClean="0"/>
              <a:t>Faculty Name             Subject code and abbreviation                Unit Number</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3CF176-075F-4090-8288-838FFA053F00}" type="datetime1">
              <a:rPr lang="en-US" smtClean="0"/>
              <a:pPr/>
              <a:t>11/29/2022</a:t>
            </a:fld>
            <a:endParaRPr lang="en-US"/>
          </a:p>
        </p:txBody>
      </p:sp>
      <p:sp>
        <p:nvSpPr>
          <p:cNvPr id="6" name="Footer Placeholder 5"/>
          <p:cNvSpPr>
            <a:spLocks noGrp="1"/>
          </p:cNvSpPr>
          <p:nvPr>
            <p:ph type="ftr" sz="quarter" idx="11"/>
          </p:nvPr>
        </p:nvSpPr>
        <p:spPr/>
        <p:txBody>
          <a:bodyPr/>
          <a:lstStyle/>
          <a:p>
            <a:r>
              <a:rPr lang="en-US" smtClean="0"/>
              <a:t>Faculty Name             Subject code and abbreviation                Unit Number</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673F92-5234-4A8B-8DDA-8477AADCC01B}" type="datetime1">
              <a:rPr lang="en-US" smtClean="0"/>
              <a:pPr/>
              <a:t>11/29/2022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Faculty Name             Subject code and abbreviation                Unit Number</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32.jpeg"/><Relationship Id="rId4" Type="http://schemas.openxmlformats.org/officeDocument/2006/relationships/image" Target="../media/image31.png"/></Relationships>
</file>

<file path=ppt/slides/_rels/slide1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34.jpeg"/><Relationship Id="rId4" Type="http://schemas.openxmlformats.org/officeDocument/2006/relationships/image" Target="../media/image33.png"/></Relationships>
</file>

<file path=ppt/slides/_rels/slide1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35.png"/></Relationships>
</file>

<file path=ppt/slides/_rels/slide11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tags" Target="../tags/tag6.xml"/><Relationship Id="rId7" Type="http://schemas.openxmlformats.org/officeDocument/2006/relationships/image" Target="../media/image36.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1.png"/><Relationship Id="rId5" Type="http://schemas.openxmlformats.org/officeDocument/2006/relationships/slideLayout" Target="../slideLayouts/slideLayout2.xml"/><Relationship Id="rId10" Type="http://schemas.openxmlformats.org/officeDocument/2006/relationships/image" Target="../media/image39.png"/><Relationship Id="rId4" Type="http://schemas.openxmlformats.org/officeDocument/2006/relationships/tags" Target="../tags/tag7.xml"/><Relationship Id="rId9" Type="http://schemas.openxmlformats.org/officeDocument/2006/relationships/image" Target="../media/image38.png"/></Relationships>
</file>

<file path=ppt/slides/_rels/slide119.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1.jpe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46.png"/><Relationship Id="rId3" Type="http://schemas.openxmlformats.org/officeDocument/2006/relationships/tags" Target="../tags/tag10.xml"/><Relationship Id="rId7" Type="http://schemas.openxmlformats.org/officeDocument/2006/relationships/slideLayout" Target="../slideLayouts/slideLayout2.xml"/><Relationship Id="rId12" Type="http://schemas.openxmlformats.org/officeDocument/2006/relationships/image" Target="../media/image45.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image" Target="../media/image44.png"/><Relationship Id="rId5" Type="http://schemas.openxmlformats.org/officeDocument/2006/relationships/tags" Target="../tags/tag12.xml"/><Relationship Id="rId10" Type="http://schemas.openxmlformats.org/officeDocument/2006/relationships/image" Target="../media/image43.png"/><Relationship Id="rId4" Type="http://schemas.openxmlformats.org/officeDocument/2006/relationships/tags" Target="../tags/tag11.xml"/><Relationship Id="rId9" Type="http://schemas.openxmlformats.org/officeDocument/2006/relationships/image" Target="../media/image42.png"/><Relationship Id="rId14" Type="http://schemas.openxmlformats.org/officeDocument/2006/relationships/image" Target="../media/image47.png"/></Relationships>
</file>

<file path=ppt/slides/_rels/slide121.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3" Type="http://schemas.openxmlformats.org/officeDocument/2006/relationships/tags" Target="../tags/tag16.xml"/><Relationship Id="rId7" Type="http://schemas.openxmlformats.org/officeDocument/2006/relationships/image" Target="../media/image1.png"/><Relationship Id="rId12" Type="http://schemas.openxmlformats.org/officeDocument/2006/relationships/image" Target="../media/image55.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slideLayout" Target="../slideLayouts/slideLayout2.xml"/><Relationship Id="rId11" Type="http://schemas.openxmlformats.org/officeDocument/2006/relationships/image" Target="../media/image54.png"/><Relationship Id="rId5" Type="http://schemas.openxmlformats.org/officeDocument/2006/relationships/tags" Target="../tags/tag18.xml"/><Relationship Id="rId10" Type="http://schemas.openxmlformats.org/officeDocument/2006/relationships/image" Target="../media/image53.png"/><Relationship Id="rId4" Type="http://schemas.openxmlformats.org/officeDocument/2006/relationships/tags" Target="../tags/tag17.xml"/><Relationship Id="rId9" Type="http://schemas.openxmlformats.org/officeDocument/2006/relationships/image" Target="../media/image52.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hyperlink" Target="https://www.youtube.com/watch?v=7k4Di5u-oUU&amp;list=PL0862D1A947252D20&amp;index=12" TargetMode="External"/><Relationship Id="rId2" Type="http://schemas.openxmlformats.org/officeDocument/2006/relationships/hyperlink" Target="https://www.youtube.com/watch?v=9AUCdsmBGmA&amp;list=PL0862D1A947252D20&amp;index=10"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www.youtube.com/watch?v=_BIKq9Xo_5A&amp;list=PL0862D1A947252D20&amp;index=13" TargetMode="External"/></Relationships>
</file>

<file path=ppt/slides/_rels/slide1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hyperlink" Target="https://drive.google.com/drive/folders/1LBqJvyWPNRCdAcr9Sag4TzECfnLgRIQn?usp=sharing"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7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833037"/>
          </a:xfrm>
        </p:spPr>
        <p:style>
          <a:lnRef idx="1">
            <a:schemeClr val="accent5"/>
          </a:lnRef>
          <a:fillRef idx="2">
            <a:schemeClr val="accent5"/>
          </a:fillRef>
          <a:effectRef idx="1">
            <a:schemeClr val="accent5"/>
          </a:effectRef>
          <a:fontRef idx="minor">
            <a:schemeClr val="dk1"/>
          </a:fontRef>
        </p:style>
        <p:txBody>
          <a:bodyPr>
            <a:noAutofit/>
          </a:bodyPr>
          <a:lstStyle/>
          <a:p>
            <a:r>
              <a:rPr lang="en-US" sz="2800" dirty="0" smtClean="0">
                <a:solidFill>
                  <a:schemeClr val="tx1"/>
                </a:solidFill>
                <a:latin typeface="Times New Roman" panose="02020603050405020304" pitchFamily="18" charset="0"/>
                <a:cs typeface="Times New Roman" panose="02020603050405020304" pitchFamily="18" charset="0"/>
              </a:rPr>
              <a:t>Noida Institute of Engineering and Technology, </a:t>
            </a:r>
            <a:br>
              <a:rPr lang="en-US" sz="2800" dirty="0" smtClean="0">
                <a:solidFill>
                  <a:schemeClr val="tx1"/>
                </a:solidFill>
                <a:latin typeface="Times New Roman" panose="02020603050405020304" pitchFamily="18" charset="0"/>
                <a:cs typeface="Times New Roman" panose="02020603050405020304" pitchFamily="18" charset="0"/>
              </a:rPr>
            </a:br>
            <a:r>
              <a:rPr lang="en-US" sz="2800" dirty="0" smtClean="0">
                <a:solidFill>
                  <a:schemeClr val="tx1"/>
                </a:solidFill>
                <a:latin typeface="Times New Roman" panose="02020603050405020304" pitchFamily="18" charset="0"/>
                <a:cs typeface="Times New Roman" panose="02020603050405020304" pitchFamily="18" charset="0"/>
              </a:rPr>
              <a:t>Greater Noida</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447800" y="1100926"/>
            <a:ext cx="6400800" cy="1087837"/>
          </a:xfrm>
        </p:spPr>
        <p:style>
          <a:lnRef idx="2">
            <a:schemeClr val="accent5"/>
          </a:lnRef>
          <a:fillRef idx="1">
            <a:schemeClr val="lt1"/>
          </a:fillRef>
          <a:effectRef idx="0">
            <a:schemeClr val="accent5"/>
          </a:effectRef>
          <a:fontRef idx="minor">
            <a:schemeClr val="dk1"/>
          </a:fontRef>
        </p:style>
        <p:txBody>
          <a:bodyPr>
            <a:normAutofit/>
          </a:bodyPr>
          <a:lstStyle/>
          <a:p>
            <a:r>
              <a:rPr lang="en-IN" sz="3000" dirty="0">
                <a:solidFill>
                  <a:schemeClr val="tx1"/>
                </a:solidFill>
                <a:latin typeface="Times New Roman" panose="02020603050405020304" pitchFamily="18" charset="0"/>
                <a:cs typeface="Times New Roman" panose="02020603050405020304" pitchFamily="18" charset="0"/>
              </a:rPr>
              <a:t>Set </a:t>
            </a:r>
            <a:r>
              <a:rPr lang="en-IN" sz="3000" dirty="0" smtClean="0">
                <a:solidFill>
                  <a:schemeClr val="tx1"/>
                </a:solidFill>
                <a:latin typeface="Times New Roman" panose="02020603050405020304" pitchFamily="18" charset="0"/>
                <a:cs typeface="Times New Roman" panose="02020603050405020304" pitchFamily="18" charset="0"/>
              </a:rPr>
              <a:t>Theory, Functions and Natural Numbers</a:t>
            </a:r>
            <a:endParaRPr lang="en-IN" sz="3000"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E:\NIET\Project\xLogo11.png.pagespeed.ic.pydHLuCQEZ.png"/>
          <p:cNvPicPr>
            <a:picLocks noChangeAspect="1" noChangeArrowheads="1"/>
          </p:cNvPicPr>
          <p:nvPr/>
        </p:nvPicPr>
        <p:blipFill>
          <a:blip r:embed="rId3"/>
          <a:srcRect/>
          <a:stretch>
            <a:fillRect/>
          </a:stretch>
        </p:blipFill>
        <p:spPr bwMode="auto">
          <a:xfrm>
            <a:off x="-58994" y="0"/>
            <a:ext cx="1506794" cy="850460"/>
          </a:xfrm>
          <a:prstGeom prst="rect">
            <a:avLst/>
          </a:prstGeom>
          <a:noFill/>
        </p:spPr>
      </p:pic>
      <p:sp>
        <p:nvSpPr>
          <p:cNvPr id="6" name="Subtitle 2"/>
          <p:cNvSpPr txBox="1">
            <a:spLocks/>
          </p:cNvSpPr>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smtClean="0">
                <a:solidFill>
                  <a:schemeClr val="tx1"/>
                </a:solidFill>
                <a:latin typeface="Times New Roman" panose="02020603050405020304" pitchFamily="18" charset="0"/>
                <a:cs typeface="Times New Roman" panose="02020603050405020304" pitchFamily="18" charset="0"/>
              </a:rPr>
              <a:t>Mr. Gaurav Singhania</a:t>
            </a:r>
            <a:endParaRPr lang="en-US" sz="2400" dirty="0" smtClean="0">
              <a:solidFill>
                <a:schemeClr val="tx1"/>
              </a:solidFill>
              <a:latin typeface="Times New Roman" panose="02020603050405020304" pitchFamily="18" charset="0"/>
              <a:cs typeface="Times New Roman" panose="02020603050405020304" pitchFamily="18" charset="0"/>
            </a:endParaRPr>
          </a:p>
          <a:p>
            <a:pPr lvl="0" algn="ctr">
              <a:spcBef>
                <a:spcPct val="20000"/>
              </a:spcBef>
              <a:defRPr/>
            </a:pPr>
            <a:r>
              <a:rPr lang="en-US" sz="2400" dirty="0">
                <a:solidFill>
                  <a:schemeClr val="tx1"/>
                </a:solidFill>
                <a:latin typeface="Times New Roman" panose="02020603050405020304" pitchFamily="18" charset="0"/>
                <a:cs typeface="Times New Roman" panose="02020603050405020304" pitchFamily="18" charset="0"/>
              </a:rPr>
              <a:t>Asst. Prof., IT Dept</a:t>
            </a:r>
            <a:r>
              <a:rPr lang="en-US" sz="2400" dirty="0" smtClean="0">
                <a:solidFill>
                  <a:schemeClr val="tx1"/>
                </a:solidFill>
                <a:latin typeface="Times New Roman" panose="02020603050405020304" pitchFamily="18" charset="0"/>
                <a:cs typeface="Times New Roman" panose="02020603050405020304" pitchFamily="18" charset="0"/>
              </a:rPr>
              <a:t>.</a:t>
            </a:r>
          </a:p>
          <a:p>
            <a:pPr lvl="0" algn="ctr">
              <a:spcBef>
                <a:spcPct val="20000"/>
              </a:spcBef>
              <a:defRPr/>
            </a:pPr>
            <a:r>
              <a:rPr lang="en-US" sz="2400" dirty="0" smtClean="0">
                <a:solidFill>
                  <a:schemeClr val="tx1"/>
                </a:solidFill>
                <a:latin typeface="Times New Roman" panose="02020603050405020304" pitchFamily="18" charset="0"/>
                <a:cs typeface="Times New Roman" panose="02020603050405020304" pitchFamily="18" charset="0"/>
              </a:rPr>
              <a:t>Mr. </a:t>
            </a:r>
            <a:r>
              <a:rPr lang="en-US" sz="2400" dirty="0" err="1" smtClean="0">
                <a:solidFill>
                  <a:schemeClr val="tx1"/>
                </a:solidFill>
                <a:latin typeface="Times New Roman" panose="02020603050405020304" pitchFamily="18" charset="0"/>
                <a:cs typeface="Times New Roman" panose="02020603050405020304" pitchFamily="18" charset="0"/>
              </a:rPr>
              <a:t>Bhupendra</a:t>
            </a:r>
            <a:r>
              <a:rPr lang="en-US" sz="2400" dirty="0" smtClean="0">
                <a:solidFill>
                  <a:schemeClr val="tx1"/>
                </a:solidFill>
                <a:latin typeface="Times New Roman" panose="02020603050405020304" pitchFamily="18" charset="0"/>
                <a:cs typeface="Times New Roman" panose="02020603050405020304" pitchFamily="18" charset="0"/>
              </a:rPr>
              <a:t> Kr.</a:t>
            </a:r>
          </a:p>
          <a:p>
            <a:pPr algn="ctr">
              <a:spcBef>
                <a:spcPct val="20000"/>
              </a:spcBef>
              <a:defRPr/>
            </a:pPr>
            <a:r>
              <a:rPr lang="en-US" sz="2400" dirty="0">
                <a:solidFill>
                  <a:schemeClr val="tx1"/>
                </a:solidFill>
                <a:latin typeface="Times New Roman" panose="02020603050405020304" pitchFamily="18" charset="0"/>
                <a:cs typeface="Times New Roman" panose="02020603050405020304" pitchFamily="18" charset="0"/>
              </a:rPr>
              <a:t>Asst. Prof., IT Dept.</a:t>
            </a:r>
          </a:p>
          <a:p>
            <a:pPr lvl="0" algn="ctr">
              <a:spcBef>
                <a:spcPct val="20000"/>
              </a:spcBef>
              <a:defRPr/>
            </a:pP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38801551-5877-4C21-9B34-9746B04ED5CA}" type="datetime1">
              <a:rPr lang="en-US" smtClean="0">
                <a:solidFill>
                  <a:schemeClr val="tx1"/>
                </a:solidFill>
                <a:latin typeface="Times New Roman" panose="02020603050405020304" pitchFamily="18" charset="0"/>
                <a:cs typeface="Times New Roman" panose="02020603050405020304" pitchFamily="18" charset="0"/>
              </a:rPr>
              <a:pPr/>
              <a:t>11/29/2022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1</a:t>
            </a:fld>
            <a:endParaRPr lang="en-US" dirty="0">
              <a:solidFill>
                <a:schemeClr val="tx1"/>
              </a:solidFill>
              <a:latin typeface="Times New Roman" panose="02020603050405020304" pitchFamily="18" charset="0"/>
              <a:cs typeface="Times New Roman" panose="02020603050405020304" pitchFamily="18" charset="0"/>
            </a:endParaRPr>
          </a:p>
        </p:txBody>
      </p:sp>
      <p:pic>
        <p:nvPicPr>
          <p:cNvPr id="11" name="Picture 4" descr="C:\Users\Manks\Downloads\speak.png"/>
          <p:cNvPicPr>
            <a:picLocks noChangeAspect="1" noChangeArrowheads="1"/>
          </p:cNvPicPr>
          <p:nvPr/>
        </p:nvPicPr>
        <p:blipFill>
          <a:blip r:embed="rId5" cstate="print"/>
          <a:srcRect/>
          <a:stretch>
            <a:fillRect/>
          </a:stretch>
        </p:blipFill>
        <p:spPr bwMode="auto">
          <a:xfrm>
            <a:off x="6248400" y="2128438"/>
            <a:ext cx="1828800" cy="1828800"/>
          </a:xfrm>
          <a:prstGeom prst="rect">
            <a:avLst/>
          </a:prstGeom>
          <a:noFill/>
        </p:spPr>
      </p:pic>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Unit:</a:t>
            </a:r>
            <a:r>
              <a:rPr kumimoji="0" lang="en-US" sz="2400" b="0" i="0" u="none" strike="noStrike" kern="1200" cap="none" spc="0" normalizeH="0" noProof="0" dirty="0" smtClean="0">
                <a:ln>
                  <a:noFill/>
                </a:ln>
                <a:solidFill>
                  <a:schemeClr val="tx1"/>
                </a:solidFill>
                <a:effectLst/>
                <a:uLnTx/>
                <a:uFillTx/>
                <a:latin typeface="Times New Roman" panose="02020603050405020304" pitchFamily="18" charset="0"/>
                <a:cs typeface="Times New Roman" panose="02020603050405020304" pitchFamily="18" charset="0"/>
              </a:rPr>
              <a:t> 1</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13" name="Footer Placeholder 12"/>
          <p:cNvSpPr>
            <a:spLocks noGrp="1"/>
          </p:cNvSpPr>
          <p:nvPr>
            <p:ph type="ftr" sz="quarter" idx="11"/>
          </p:nvPr>
        </p:nvSpPr>
        <p:spPr>
          <a:xfrm>
            <a:off x="2362200" y="64166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
        <p:nvSpPr>
          <p:cNvPr id="14" name="Subtitle 2"/>
          <p:cNvSpPr txBox="1">
            <a:spLocks/>
          </p:cNvSpPr>
          <p:nvPr/>
        </p:nvSpPr>
        <p:spPr>
          <a:xfrm>
            <a:off x="152400" y="3962400"/>
            <a:ext cx="3886200" cy="951312"/>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r>
              <a:rPr lang="en-US" sz="2400" dirty="0">
                <a:solidFill>
                  <a:schemeClr val="tx1"/>
                </a:solidFill>
                <a:latin typeface="Times New Roman" panose="02020603050405020304" pitchFamily="18" charset="0"/>
                <a:cs typeface="Times New Roman" panose="02020603050405020304" pitchFamily="18" charset="0"/>
              </a:rPr>
              <a:t>Discrete Structures &amp; Theory of Logic (</a:t>
            </a:r>
            <a:r>
              <a:rPr lang="en-US" sz="2400" dirty="0" smtClean="0">
                <a:solidFill>
                  <a:schemeClr val="tx1"/>
                </a:solidFill>
                <a:latin typeface="Times New Roman" panose="02020603050405020304" pitchFamily="18" charset="0"/>
                <a:cs typeface="Times New Roman" panose="02020603050405020304" pitchFamily="18" charset="0"/>
              </a:rPr>
              <a:t>KCS-303</a:t>
            </a:r>
            <a:r>
              <a:rPr lang="en-US" sz="2400" dirty="0">
                <a:solidFill>
                  <a:schemeClr val="tx1"/>
                </a:solidFill>
                <a:latin typeface="Times New Roman" panose="02020603050405020304" pitchFamily="18" charset="0"/>
                <a:cs typeface="Times New Roman" panose="02020603050405020304" pitchFamily="18" charset="0"/>
              </a:rPr>
              <a:t>)</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15" name="Subtitle 2"/>
          <p:cNvSpPr txBox="1">
            <a:spLocks/>
          </p:cNvSpPr>
          <p:nvPr/>
        </p:nvSpPr>
        <p:spPr>
          <a:xfrm>
            <a:off x="228600" y="5181600"/>
            <a:ext cx="22860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smtClean="0">
                <a:ln>
                  <a:noFill/>
                </a:ln>
                <a:solidFill>
                  <a:schemeClr val="tx1"/>
                </a:solidFill>
                <a:effectLst/>
                <a:uLnTx/>
                <a:uFillTx/>
                <a:latin typeface="Times New Roman" panose="02020603050405020304" pitchFamily="18" charset="0"/>
                <a:cs typeface="Times New Roman" panose="02020603050405020304" pitchFamily="18" charset="0"/>
              </a:rPr>
              <a:t>B Tech 4</a:t>
            </a:r>
            <a:r>
              <a:rPr kumimoji="0" lang="en-US" sz="2400" b="0" i="0" u="none" strike="noStrike" kern="1200" cap="none" spc="0" normalizeH="0" baseline="30000" noProof="0" dirty="0" smtClean="0">
                <a:ln>
                  <a:noFill/>
                </a:ln>
                <a:solidFill>
                  <a:schemeClr val="tx1"/>
                </a:solidFill>
                <a:effectLst/>
                <a:uLnTx/>
                <a:uFillTx/>
                <a:latin typeface="Times New Roman" panose="02020603050405020304" pitchFamily="18" charset="0"/>
                <a:cs typeface="Times New Roman" panose="02020603050405020304" pitchFamily="18" charset="0"/>
              </a:rPr>
              <a:t>th</a:t>
            </a:r>
            <a:r>
              <a:rPr kumimoji="0" lang="en-US" sz="2400" b="0" i="0" u="none" strike="noStrike" kern="1200" cap="none" spc="0" normalizeH="0" noProof="0" dirty="0" smtClean="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400" b="0" i="0" u="none" strike="noStrike" kern="1200" cap="none" spc="0" normalizeH="0" noProof="0" dirty="0" err="1" smtClean="0">
                <a:ln>
                  <a:noFill/>
                </a:ln>
                <a:solidFill>
                  <a:schemeClr val="tx1"/>
                </a:solidFill>
                <a:effectLst/>
                <a:uLnTx/>
                <a:uFillTx/>
                <a:latin typeface="Times New Roman" panose="02020603050405020304" pitchFamily="18" charset="0"/>
                <a:cs typeface="Times New Roman" panose="02020603050405020304" pitchFamily="18" charset="0"/>
              </a:rPr>
              <a:t>Sem</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229600" cy="4525963"/>
          </a:xfrm>
        </p:spPr>
        <p:txBody>
          <a:bodyPr>
            <a:noAutofit/>
          </a:bodyPr>
          <a:lstStyle/>
          <a:p>
            <a:pPr marL="0" indent="0" algn="just">
              <a:buNone/>
            </a:pPr>
            <a:r>
              <a:rPr lang="en-US" sz="2200" b="1" u="sng" dirty="0" smtClean="0">
                <a:latin typeface="Times New Roman" panose="02020603050405020304" pitchFamily="18" charset="0"/>
                <a:cs typeface="Times New Roman" panose="02020603050405020304" pitchFamily="18" charset="0"/>
              </a:rPr>
              <a:t>Unit 2</a:t>
            </a:r>
          </a:p>
          <a:p>
            <a:pPr marL="0" indent="0" algn="just">
              <a:buNone/>
            </a:pPr>
            <a:r>
              <a:rPr lang="en-IN" sz="2200" b="1" dirty="0">
                <a:latin typeface="Times New Roman" panose="02020603050405020304" pitchFamily="18" charset="0"/>
                <a:cs typeface="Times New Roman" panose="02020603050405020304" pitchFamily="18" charset="0"/>
              </a:rPr>
              <a:t>Algebraic Structures: </a:t>
            </a:r>
            <a:r>
              <a:rPr lang="en-IN" sz="2200" dirty="0">
                <a:latin typeface="Times New Roman" panose="02020603050405020304" pitchFamily="18" charset="0"/>
                <a:cs typeface="Times New Roman" panose="02020603050405020304" pitchFamily="18" charset="0"/>
              </a:rPr>
              <a:t>Definition, Groups, Subgroups and order, Cyclic Groups, </a:t>
            </a:r>
            <a:r>
              <a:rPr lang="en-IN" sz="2200" dirty="0" err="1">
                <a:latin typeface="Times New Roman" panose="02020603050405020304" pitchFamily="18" charset="0"/>
                <a:cs typeface="Times New Roman" panose="02020603050405020304" pitchFamily="18" charset="0"/>
              </a:rPr>
              <a:t>Cosets</a:t>
            </a:r>
            <a:r>
              <a:rPr lang="en-IN" sz="2200" dirty="0">
                <a:latin typeface="Times New Roman" panose="02020603050405020304" pitchFamily="18" charset="0"/>
                <a:cs typeface="Times New Roman" panose="02020603050405020304" pitchFamily="18" charset="0"/>
              </a:rPr>
              <a:t>, Lagrange's theorem, Normal Subgroups, Permutation and Symmetric groups, Group </a:t>
            </a:r>
            <a:r>
              <a:rPr lang="en-IN" sz="2200" dirty="0" err="1">
                <a:latin typeface="Times New Roman" panose="02020603050405020304" pitchFamily="18" charset="0"/>
                <a:cs typeface="Times New Roman" panose="02020603050405020304" pitchFamily="18" charset="0"/>
              </a:rPr>
              <a:t>Homomorphisms</a:t>
            </a:r>
            <a:r>
              <a:rPr lang="en-IN" sz="2200" dirty="0">
                <a:latin typeface="Times New Roman" panose="02020603050405020304" pitchFamily="18" charset="0"/>
                <a:cs typeface="Times New Roman" panose="02020603050405020304" pitchFamily="18" charset="0"/>
              </a:rPr>
              <a:t>, Definition and elementary properties of Rings and Fields</a:t>
            </a:r>
            <a:r>
              <a:rPr lang="en-IN" sz="2200" dirty="0" smtClean="0">
                <a:latin typeface="Times New Roman" panose="02020603050405020304" pitchFamily="18" charset="0"/>
                <a:cs typeface="Times New Roman" panose="02020603050405020304" pitchFamily="18" charset="0"/>
              </a:rPr>
              <a:t>.</a:t>
            </a:r>
          </a:p>
          <a:p>
            <a:pPr marL="0" indent="0" algn="just">
              <a:buNone/>
            </a:pPr>
            <a:endParaRPr lang="en-IN" sz="2200" dirty="0">
              <a:latin typeface="Times New Roman" panose="02020603050405020304" pitchFamily="18" charset="0"/>
              <a:cs typeface="Times New Roman" panose="02020603050405020304" pitchFamily="18" charset="0"/>
            </a:endParaRPr>
          </a:p>
          <a:p>
            <a:pPr marL="0" indent="0" algn="just">
              <a:buNone/>
            </a:pPr>
            <a:r>
              <a:rPr lang="en-IN" sz="2200" b="1" u="sng" dirty="0">
                <a:latin typeface="Times New Roman" panose="02020603050405020304" pitchFamily="18" charset="0"/>
                <a:cs typeface="Times New Roman" panose="02020603050405020304" pitchFamily="18" charset="0"/>
              </a:rPr>
              <a:t>Unit 3</a:t>
            </a:r>
          </a:p>
          <a:p>
            <a:pPr marL="0" indent="0" algn="just">
              <a:buNone/>
            </a:pPr>
            <a:r>
              <a:rPr lang="en-IN" sz="2200" b="1" dirty="0">
                <a:latin typeface="Times New Roman" panose="02020603050405020304" pitchFamily="18" charset="0"/>
                <a:cs typeface="Times New Roman" panose="02020603050405020304" pitchFamily="18" charset="0"/>
              </a:rPr>
              <a:t>Lattices: </a:t>
            </a:r>
            <a:r>
              <a:rPr lang="en-IN" sz="2200" dirty="0">
                <a:latin typeface="Times New Roman" panose="02020603050405020304" pitchFamily="18" charset="0"/>
                <a:cs typeface="Times New Roman" panose="02020603050405020304" pitchFamily="18" charset="0"/>
              </a:rPr>
              <a:t>Definition, Properties of lattices – Bounded, Complemented, Modular and Complete lattice. </a:t>
            </a:r>
            <a:endParaRPr lang="en-IN" sz="2200" dirty="0" smtClean="0">
              <a:latin typeface="Times New Roman" panose="02020603050405020304" pitchFamily="18" charset="0"/>
              <a:cs typeface="Times New Roman" panose="02020603050405020304" pitchFamily="18" charset="0"/>
            </a:endParaRPr>
          </a:p>
          <a:p>
            <a:pPr marL="0" indent="0" algn="just">
              <a:buNone/>
            </a:pPr>
            <a:r>
              <a:rPr lang="en-IN" sz="2200" b="1" dirty="0" smtClean="0">
                <a:latin typeface="Times New Roman" panose="02020603050405020304" pitchFamily="18" charset="0"/>
                <a:cs typeface="Times New Roman" panose="02020603050405020304" pitchFamily="18" charset="0"/>
              </a:rPr>
              <a:t>Boolean </a:t>
            </a:r>
            <a:r>
              <a:rPr lang="en-IN" sz="2200" b="1" dirty="0">
                <a:latin typeface="Times New Roman" panose="02020603050405020304" pitchFamily="18" charset="0"/>
                <a:cs typeface="Times New Roman" panose="02020603050405020304" pitchFamily="18" charset="0"/>
              </a:rPr>
              <a:t>Algebra: </a:t>
            </a:r>
            <a:r>
              <a:rPr lang="en-IN" sz="2200" dirty="0">
                <a:latin typeface="Times New Roman" panose="02020603050405020304" pitchFamily="18" charset="0"/>
                <a:cs typeface="Times New Roman" panose="02020603050405020304" pitchFamily="18" charset="0"/>
              </a:rPr>
              <a:t>Introduction, Axioms and Theorems of Boolean algebra, Algebraic manipulation of Boolean expressions. Simplification of Boolean Functions, </a:t>
            </a:r>
            <a:r>
              <a:rPr lang="en-IN" sz="2200" dirty="0" err="1">
                <a:latin typeface="Times New Roman" panose="02020603050405020304" pitchFamily="18" charset="0"/>
                <a:cs typeface="Times New Roman" panose="02020603050405020304" pitchFamily="18" charset="0"/>
              </a:rPr>
              <a:t>Karnaugh</a:t>
            </a:r>
            <a:r>
              <a:rPr lang="en-IN" sz="2200" dirty="0">
                <a:latin typeface="Times New Roman" panose="02020603050405020304" pitchFamily="18" charset="0"/>
                <a:cs typeface="Times New Roman" panose="02020603050405020304" pitchFamily="18" charset="0"/>
              </a:rPr>
              <a:t> maps, Logic gates, Digital circuits and Boolean algebra. </a:t>
            </a:r>
          </a:p>
          <a:p>
            <a:pPr marL="0" indent="0" algn="just">
              <a:buNone/>
            </a:pPr>
            <a:endParaRPr lang="en-IN" sz="2200"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10</a:t>
            </a:fld>
            <a:endParaRPr lang="en-US">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smtClean="0">
                <a:solidFill>
                  <a:schemeClr val="tx1"/>
                </a:solidFill>
                <a:latin typeface="Times New Roman" panose="02020603050405020304" pitchFamily="18" charset="0"/>
                <a:cs typeface="Times New Roman" panose="02020603050405020304" pitchFamily="18" charset="0"/>
              </a:rPr>
              <a:t>AKTU Syllabus</a:t>
            </a:r>
            <a:endParaRPr lang="en-US" sz="30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533400" y="1189038"/>
            <a:ext cx="8229600" cy="4525962"/>
          </a:xfrm>
        </p:spPr>
        <p:txBody>
          <a:bodyPr>
            <a:normAutofit/>
          </a:bodyPr>
          <a:lstStyle/>
          <a:p>
            <a:pPr marL="0" indent="0" algn="just" eaLnBrk="1" hangingPunct="1">
              <a:buNone/>
            </a:pPr>
            <a:r>
              <a:rPr lang="en-US" sz="2200" b="1" dirty="0" smtClean="0">
                <a:latin typeface="Times New Roman" panose="02020603050405020304" pitchFamily="18" charset="0"/>
                <a:cs typeface="Times New Roman" panose="02020603050405020304" pitchFamily="18" charset="0"/>
              </a:rPr>
              <a:t>Prerequisite</a:t>
            </a:r>
            <a:endParaRPr lang="en-US" sz="2200" b="1" dirty="0">
              <a:latin typeface="Times New Roman" panose="02020603050405020304" pitchFamily="18" charset="0"/>
              <a:cs typeface="Times New Roman" panose="02020603050405020304" pitchFamily="18" charset="0"/>
            </a:endParaRPr>
          </a:p>
          <a:p>
            <a:pPr algn="just" eaLnBrk="1" hangingPunct="1"/>
            <a:r>
              <a:rPr lang="en-US" altLang="en-US" sz="2200" dirty="0" smtClean="0">
                <a:latin typeface="Times New Roman" panose="02020603050405020304" pitchFamily="18" charset="0"/>
                <a:cs typeface="Times New Roman" panose="02020603050405020304" pitchFamily="18" charset="0"/>
              </a:rPr>
              <a:t>Basic Understanding of class 10 mathematics NCERT.</a:t>
            </a:r>
          </a:p>
          <a:p>
            <a:pPr algn="just"/>
            <a:r>
              <a:rPr lang="en-US" altLang="en-US" sz="2200" dirty="0">
                <a:latin typeface="Times New Roman" panose="02020603050405020304" pitchFamily="18" charset="0"/>
                <a:cs typeface="Times New Roman" panose="02020603050405020304" pitchFamily="18" charset="0"/>
              </a:rPr>
              <a:t>Basic Understanding of Set </a:t>
            </a:r>
            <a:r>
              <a:rPr lang="en-US" altLang="en-US" sz="2200" dirty="0" smtClean="0">
                <a:latin typeface="Times New Roman" panose="02020603050405020304" pitchFamily="18" charset="0"/>
                <a:cs typeface="Times New Roman" panose="02020603050405020304" pitchFamily="18" charset="0"/>
              </a:rPr>
              <a:t>Theory &amp; Relations</a:t>
            </a:r>
            <a:r>
              <a:rPr lang="en-US" altLang="en-US" sz="2200" b="1" dirty="0" smtClean="0">
                <a:latin typeface="Times New Roman" panose="02020603050405020304" pitchFamily="18" charset="0"/>
                <a:cs typeface="Times New Roman" panose="02020603050405020304" pitchFamily="18" charset="0"/>
              </a:rPr>
              <a:t>.</a:t>
            </a:r>
            <a:endParaRPr lang="en-US" altLang="en-US" sz="2200" dirty="0" smtClean="0">
              <a:latin typeface="Times New Roman" panose="02020603050405020304" pitchFamily="18" charset="0"/>
              <a:cs typeface="Times New Roman" panose="02020603050405020304" pitchFamily="18" charset="0"/>
            </a:endParaRPr>
          </a:p>
          <a:p>
            <a:pPr algn="just" eaLnBrk="1" hangingPunct="1"/>
            <a:endParaRPr lang="en-US" altLang="en-US" sz="2200" dirty="0">
              <a:latin typeface="Times New Roman" panose="02020603050405020304" pitchFamily="18" charset="0"/>
              <a:cs typeface="Times New Roman" panose="02020603050405020304" pitchFamily="18" charset="0"/>
            </a:endParaRPr>
          </a:p>
          <a:p>
            <a:pPr marL="0" indent="0" algn="just" eaLnBrk="1" hangingPunct="1">
              <a:buNone/>
            </a:pPr>
            <a:r>
              <a:rPr lang="en-US" altLang="en-US" sz="2200" b="1" dirty="0" smtClean="0">
                <a:latin typeface="Times New Roman" panose="02020603050405020304" pitchFamily="18" charset="0"/>
                <a:cs typeface="Times New Roman" panose="02020603050405020304" pitchFamily="18" charset="0"/>
              </a:rPr>
              <a:t>Recap</a:t>
            </a:r>
          </a:p>
          <a:p>
            <a:pPr algn="just">
              <a:spcBef>
                <a:spcPct val="0"/>
              </a:spcBef>
              <a:buNone/>
            </a:pPr>
            <a:r>
              <a:rPr lang="en-US" altLang="en-US" sz="2200" dirty="0" smtClean="0">
                <a:latin typeface="Times New Roman" panose="02020603050405020304" pitchFamily="18" charset="0"/>
                <a:cs typeface="Times New Roman" panose="02020603050405020304" pitchFamily="18" charset="0"/>
              </a:rPr>
              <a:t>Now students </a:t>
            </a:r>
            <a:r>
              <a:rPr lang="en-US" altLang="en-US" sz="2200" dirty="0">
                <a:latin typeface="Times New Roman" panose="02020603050405020304" pitchFamily="18" charset="0"/>
                <a:cs typeface="Times New Roman" panose="02020603050405020304" pitchFamily="18" charset="0"/>
              </a:rPr>
              <a:t>are able to develop there logical thinking by using </a:t>
            </a:r>
          </a:p>
          <a:p>
            <a:pPr algn="just">
              <a:spcBef>
                <a:spcPct val="0"/>
              </a:spcBef>
              <a:buNone/>
            </a:pPr>
            <a:r>
              <a:rPr lang="en-US" altLang="en-US" sz="2200" dirty="0" smtClean="0">
                <a:latin typeface="Times New Roman" panose="02020603050405020304" pitchFamily="18" charset="0"/>
                <a:cs typeface="Times New Roman" panose="02020603050405020304" pitchFamily="18" charset="0"/>
              </a:rPr>
              <a:t>Sets and Relations</a:t>
            </a:r>
            <a:r>
              <a:rPr lang="en-US" altLang="en-US" sz="2200" b="1" dirty="0" smtClean="0">
                <a:latin typeface="Times New Roman" panose="02020603050405020304" pitchFamily="18" charset="0"/>
                <a:cs typeface="Times New Roman" panose="02020603050405020304" pitchFamily="18" charset="0"/>
              </a:rPr>
              <a:t> </a:t>
            </a:r>
            <a:r>
              <a:rPr lang="en-US" altLang="en-US" sz="2200" dirty="0" smtClean="0">
                <a:latin typeface="Times New Roman" panose="02020603050405020304" pitchFamily="18" charset="0"/>
                <a:cs typeface="Times New Roman" panose="02020603050405020304" pitchFamily="18" charset="0"/>
              </a:rPr>
              <a:t>concepts and use in upcoming topic. i.e. Functions.</a:t>
            </a:r>
            <a:endParaRPr lang="en-US" altLang="en-US" sz="2200" b="1"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quarter" idx="10"/>
          </p:nvPr>
        </p:nvSpPr>
        <p:spPr/>
        <p:txBody>
          <a:bodyPr/>
          <a:lstStyle/>
          <a:p>
            <a:pPr>
              <a:defRPr/>
            </a:pPr>
            <a:fld id="{027CB18E-C367-4D37-86FE-CCE515CB4D84}" type="datetime1">
              <a:rPr lang="en-US"/>
              <a:pPr>
                <a:defRPr/>
              </a:pPr>
              <a:t>11/29/2022</a:t>
            </a:fld>
            <a:endParaRPr lang="en-US"/>
          </a:p>
        </p:txBody>
      </p:sp>
      <p:sp>
        <p:nvSpPr>
          <p:cNvPr id="922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71CD89E-93A0-4F83-92B5-EEE07973B6E6}" type="slidenum">
              <a:rPr lang="en-US" altLang="en-US" sz="1200" smtClean="0">
                <a:solidFill>
                  <a:srgbClr val="898989"/>
                </a:solidFill>
              </a:rPr>
              <a:pPr>
                <a:spcBef>
                  <a:spcPct val="0"/>
                </a:spcBef>
                <a:buFontTx/>
                <a:buNone/>
              </a:pPr>
              <a:t>100</a:t>
            </a:fld>
            <a:endParaRPr lang="en-US" altLang="en-US" sz="1200" smtClean="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smtClean="0">
                <a:latin typeface="Times New Roman" panose="02020603050405020304" pitchFamily="18" charset="0"/>
                <a:cs typeface="Times New Roman" panose="02020603050405020304" pitchFamily="18" charset="0"/>
              </a:rPr>
              <a:t>Topic</a:t>
            </a:r>
            <a:r>
              <a:rPr lang="en-US" sz="3200" dirty="0" smtClean="0">
                <a:cs typeface="Arial" pitchFamily="34" charset="0"/>
              </a:rPr>
              <a:t> </a:t>
            </a:r>
            <a:r>
              <a:rPr lang="en-US" sz="3200" dirty="0" smtClean="0">
                <a:latin typeface="Times New Roman" panose="02020603050405020304" pitchFamily="18" charset="0"/>
                <a:cs typeface="Times New Roman" panose="02020603050405020304" pitchFamily="18" charset="0"/>
              </a:rPr>
              <a:t>Prerequisite &amp; </a:t>
            </a:r>
            <a:r>
              <a:rPr lang="en-US" altLang="en-US" sz="3200" dirty="0" smtClean="0">
                <a:latin typeface="Times New Roman" panose="02020603050405020304" pitchFamily="18" charset="0"/>
                <a:cs typeface="Times New Roman" panose="02020603050405020304" pitchFamily="18" charset="0"/>
              </a:rPr>
              <a:t>Recap</a:t>
            </a:r>
            <a:r>
              <a:rPr lang="en-IN" sz="3200" dirty="0">
                <a:latin typeface="Times New Roman" panose="02020603050405020304" pitchFamily="18" charset="0"/>
                <a:cs typeface="Times New Roman" panose="02020603050405020304" pitchFamily="18" charset="0"/>
              </a:rPr>
              <a:t> (CO1)</a:t>
            </a:r>
            <a:r>
              <a:rPr lang="en-US" sz="3200" dirty="0">
                <a:solidFill>
                  <a:schemeClr val="tx1"/>
                </a:solidFill>
                <a:latin typeface="Times New Roman" panose="02020603050405020304" pitchFamily="18" charset="0"/>
                <a:cs typeface="Times New Roman" panose="02020603050405020304" pitchFamily="18" charset="0"/>
              </a:rPr>
              <a:t> </a:t>
            </a:r>
            <a:endParaRPr lang="en-US" altLang="en-US" sz="3200" dirty="0">
              <a:latin typeface="Times New Roman" panose="02020603050405020304" pitchFamily="18" charset="0"/>
              <a:cs typeface="Times New Roman" panose="02020603050405020304" pitchFamily="18" charset="0"/>
            </a:endParaRPr>
          </a:p>
        </p:txBody>
      </p:sp>
      <p:pic>
        <p:nvPicPr>
          <p:cNvPr id="9222"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oter Placeholder 12"/>
          <p:cNvSpPr>
            <a:spLocks noGrp="1"/>
          </p:cNvSpPr>
          <p:nvPr>
            <p:ph type="ftr" sz="quarter" idx="11"/>
          </p:nvPr>
        </p:nvSpPr>
        <p:spPr>
          <a:xfrm>
            <a:off x="2362200" y="6416675"/>
            <a:ext cx="5029200" cy="365125"/>
          </a:xfrm>
        </p:spPr>
        <p:txBody>
          <a:bodyPr/>
          <a:lstStyle/>
          <a:p>
            <a:pPr>
              <a:defRPr/>
            </a:pPr>
            <a:r>
              <a:rPr lang="en-US" dirty="0" smtClean="0">
                <a:solidFill>
                  <a:schemeClr val="tx1"/>
                </a:solidFill>
                <a:latin typeface="+mj-lt"/>
                <a:cs typeface="Times New Roman" panose="02020603050405020304" pitchFamily="18" charset="0"/>
              </a:rPr>
              <a:t>Mr. Gaurav Singhania, </a:t>
            </a:r>
            <a:r>
              <a:rPr lang="en-US" dirty="0">
                <a:solidFill>
                  <a:schemeClr val="tx1"/>
                </a:solidFill>
                <a:latin typeface="+mj-lt"/>
                <a:cs typeface="Times New Roman" panose="02020603050405020304" pitchFamily="18" charset="0"/>
              </a:rPr>
              <a:t>Mr. </a:t>
            </a:r>
            <a:r>
              <a:rPr lang="en-US" dirty="0" err="1">
                <a:solidFill>
                  <a:schemeClr val="tx1"/>
                </a:solidFill>
                <a:latin typeface="+mj-lt"/>
                <a:cs typeface="Times New Roman" panose="02020603050405020304" pitchFamily="18" charset="0"/>
              </a:rPr>
              <a:t>Bhupendra</a:t>
            </a:r>
            <a:r>
              <a:rPr lang="en-US" dirty="0">
                <a:solidFill>
                  <a:schemeClr val="tx1"/>
                </a:solidFill>
                <a:latin typeface="+mj-lt"/>
                <a:cs typeface="Times New Roman" panose="02020603050405020304" pitchFamily="18" charset="0"/>
              </a:rPr>
              <a:t> Kr.	KCS-303 (DSTL)                Unit </a:t>
            </a:r>
            <a:r>
              <a:rPr lang="en-US" dirty="0" smtClean="0">
                <a:solidFill>
                  <a:schemeClr val="tx1"/>
                </a:solidFill>
                <a:latin typeface="+mj-lt"/>
                <a:cs typeface="Times New Roman" panose="02020603050405020304" pitchFamily="18" charset="0"/>
              </a:rPr>
              <a:t>1</a:t>
            </a:r>
            <a:endParaRPr lang="en-US" dirty="0">
              <a:solidFill>
                <a:schemeClr val="tx1"/>
              </a:solidFill>
              <a:latin typeface="+mj-lt"/>
              <a:cs typeface="Times New Roman" panose="02020603050405020304" pitchFamily="18" charset="0"/>
            </a:endParaRPr>
          </a:p>
        </p:txBody>
      </p:sp>
    </p:spTree>
    <p:extLst>
      <p:ext uri="{BB962C8B-B14F-4D97-AF65-F5344CB8AC3E}">
        <p14:creationId xmlns:p14="http://schemas.microsoft.com/office/powerpoint/2010/main" val="4896325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0225" y="898526"/>
            <a:ext cx="8229600" cy="5349874"/>
          </a:xfrm>
        </p:spPr>
        <p:txBody>
          <a:bodyPr>
            <a:noAutofit/>
          </a:bodyPr>
          <a:lstStyle/>
          <a:p>
            <a:pPr marL="0" indent="0" algn="just">
              <a:buNone/>
            </a:pPr>
            <a:r>
              <a:rPr lang="en-US" sz="2200" dirty="0">
                <a:latin typeface="Times New Roman" panose="02020603050405020304" pitchFamily="18" charset="0"/>
                <a:cs typeface="Times New Roman" panose="02020603050405020304" pitchFamily="18" charset="0"/>
              </a:rPr>
              <a:t>A </a:t>
            </a:r>
            <a:r>
              <a:rPr lang="en-US" sz="2200" b="1" dirty="0">
                <a:latin typeface="Times New Roman" panose="02020603050405020304" pitchFamily="18" charset="0"/>
                <a:cs typeface="Times New Roman" panose="02020603050405020304" pitchFamily="18" charset="0"/>
              </a:rPr>
              <a:t>Function</a:t>
            </a:r>
            <a:r>
              <a:rPr lang="en-US" sz="2200" dirty="0">
                <a:latin typeface="Times New Roman" panose="02020603050405020304" pitchFamily="18" charset="0"/>
                <a:cs typeface="Times New Roman" panose="02020603050405020304" pitchFamily="18" charset="0"/>
              </a:rPr>
              <a:t> assigns to each element of a set, exactly one element of a related set. </a:t>
            </a:r>
            <a:r>
              <a:rPr lang="en-US" sz="2200" b="1" dirty="0">
                <a:latin typeface="Times New Roman" panose="02020603050405020304" pitchFamily="18" charset="0"/>
                <a:cs typeface="Times New Roman" panose="02020603050405020304" pitchFamily="18" charset="0"/>
              </a:rPr>
              <a:t>Functions</a:t>
            </a:r>
            <a:r>
              <a:rPr lang="en-US" sz="2200" dirty="0">
                <a:latin typeface="Times New Roman" panose="02020603050405020304" pitchFamily="18" charset="0"/>
                <a:cs typeface="Times New Roman" panose="02020603050405020304" pitchFamily="18" charset="0"/>
              </a:rPr>
              <a:t> find their </a:t>
            </a:r>
            <a:r>
              <a:rPr lang="en-US" sz="2200" b="1" dirty="0">
                <a:latin typeface="Times New Roman" panose="02020603050405020304" pitchFamily="18" charset="0"/>
                <a:cs typeface="Times New Roman" panose="02020603050405020304" pitchFamily="18" charset="0"/>
              </a:rPr>
              <a:t>application</a:t>
            </a:r>
            <a:r>
              <a:rPr lang="en-US" sz="2200" dirty="0">
                <a:latin typeface="Times New Roman" panose="02020603050405020304" pitchFamily="18" charset="0"/>
                <a:cs typeface="Times New Roman" panose="02020603050405020304" pitchFamily="18" charset="0"/>
              </a:rPr>
              <a:t> in various fields like representation of the computational complexity of algorithms, counting objects, study of sequences and strings, to name a few. </a:t>
            </a:r>
            <a:endParaRPr lang="en-US" sz="2200" dirty="0" smtClean="0">
              <a:latin typeface="Times New Roman" panose="02020603050405020304" pitchFamily="18" charset="0"/>
              <a:cs typeface="Times New Roman" panose="02020603050405020304" pitchFamily="18" charset="0"/>
            </a:endParaRPr>
          </a:p>
          <a:p>
            <a:pPr marL="0" indent="0" algn="just">
              <a:buNone/>
            </a:pPr>
            <a:endParaRPr lang="en-US" sz="2200" dirty="0" smtClean="0">
              <a:latin typeface="Times New Roman" panose="02020603050405020304" pitchFamily="18" charset="0"/>
              <a:cs typeface="Times New Roman" panose="02020603050405020304" pitchFamily="18" charset="0"/>
            </a:endParaRPr>
          </a:p>
          <a:p>
            <a:pPr marL="0" indent="0" algn="just">
              <a:buNone/>
            </a:pPr>
            <a:r>
              <a:rPr lang="en-US" sz="2200" dirty="0" smtClean="0">
                <a:latin typeface="Times New Roman" panose="02020603050405020304" pitchFamily="18" charset="0"/>
                <a:cs typeface="Times New Roman" panose="02020603050405020304" pitchFamily="18" charset="0"/>
              </a:rPr>
              <a:t>It </a:t>
            </a:r>
            <a:r>
              <a:rPr lang="en-US" sz="2200" dirty="0">
                <a:latin typeface="Times New Roman" panose="02020603050405020304" pitchFamily="18" charset="0"/>
                <a:cs typeface="Times New Roman" panose="02020603050405020304" pitchFamily="18" charset="0"/>
              </a:rPr>
              <a:t>is a mapping in which every element of set A is uniquely associated at the element with set B. The set of A is called Domain of a function and set of B is called Co domain</a:t>
            </a:r>
            <a:r>
              <a:rPr lang="en-US" sz="2200" dirty="0" smtClean="0">
                <a:latin typeface="Times New Roman" panose="02020603050405020304" pitchFamily="18" charset="0"/>
                <a:cs typeface="Times New Roman" panose="02020603050405020304" pitchFamily="18" charset="0"/>
              </a:rPr>
              <a:t>.</a:t>
            </a:r>
          </a:p>
          <a:p>
            <a:pPr marL="0" indent="0" algn="just">
              <a:buNone/>
            </a:pPr>
            <a:endParaRPr lang="en-US" sz="2200" b="1" dirty="0" smtClean="0">
              <a:latin typeface="Times New Roman" panose="02020603050405020304" pitchFamily="18" charset="0"/>
              <a:cs typeface="Times New Roman" panose="02020603050405020304" pitchFamily="18" charset="0"/>
            </a:endParaRPr>
          </a:p>
          <a:p>
            <a:pPr marL="0" indent="0" algn="just">
              <a:buNone/>
            </a:pPr>
            <a:r>
              <a:rPr lang="en-US" sz="2200" b="1" dirty="0" smtClean="0">
                <a:latin typeface="Times New Roman" panose="02020603050405020304" pitchFamily="18" charset="0"/>
                <a:cs typeface="Times New Roman" panose="02020603050405020304" pitchFamily="18" charset="0"/>
              </a:rPr>
              <a:t>Domain </a:t>
            </a:r>
            <a:r>
              <a:rPr lang="en-US" sz="2200" b="1" dirty="0">
                <a:latin typeface="Times New Roman" panose="02020603050405020304" pitchFamily="18" charset="0"/>
                <a:cs typeface="Times New Roman" panose="02020603050405020304" pitchFamily="18" charset="0"/>
              </a:rPr>
              <a:t>of a Function:</a:t>
            </a:r>
            <a:r>
              <a:rPr lang="en-US" sz="2200" dirty="0">
                <a:latin typeface="Times New Roman" panose="02020603050405020304" pitchFamily="18" charset="0"/>
                <a:cs typeface="Times New Roman" panose="02020603050405020304" pitchFamily="18" charset="0"/>
              </a:rPr>
              <a:t> Let f be a function from P to Q. </a:t>
            </a:r>
            <a:endParaRPr lang="en-US" sz="2200" dirty="0" smtClean="0">
              <a:latin typeface="Times New Roman" panose="02020603050405020304" pitchFamily="18" charset="0"/>
              <a:cs typeface="Times New Roman" panose="02020603050405020304" pitchFamily="18" charset="0"/>
            </a:endParaRPr>
          </a:p>
          <a:p>
            <a:pPr marL="0" indent="0" algn="just">
              <a:buNone/>
            </a:pP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set P is called the domain of the function f</a:t>
            </a:r>
            <a:r>
              <a:rPr lang="en-US" sz="2200" dirty="0" smtClean="0">
                <a:latin typeface="Times New Roman" panose="02020603050405020304" pitchFamily="18" charset="0"/>
                <a:cs typeface="Times New Roman" panose="02020603050405020304" pitchFamily="18" charset="0"/>
              </a:rPr>
              <a:t>.</a:t>
            </a:r>
          </a:p>
          <a:p>
            <a:pPr marL="0" indent="0" algn="just">
              <a:buNone/>
            </a:pPr>
            <a:endParaRPr lang="en-US" sz="2200" b="1" dirty="0" smtClean="0">
              <a:latin typeface="Times New Roman" panose="02020603050405020304" pitchFamily="18" charset="0"/>
              <a:cs typeface="Times New Roman" panose="02020603050405020304" pitchFamily="18" charset="0"/>
            </a:endParaRPr>
          </a:p>
          <a:p>
            <a:pPr marL="0" indent="0" algn="just">
              <a:buNone/>
            </a:pPr>
            <a:r>
              <a:rPr lang="en-US" sz="2200" b="1" dirty="0" smtClean="0">
                <a:latin typeface="Times New Roman" panose="02020603050405020304" pitchFamily="18" charset="0"/>
                <a:cs typeface="Times New Roman" panose="02020603050405020304" pitchFamily="18" charset="0"/>
              </a:rPr>
              <a:t>Co-Domain </a:t>
            </a:r>
            <a:r>
              <a:rPr lang="en-US" sz="2200" b="1" dirty="0">
                <a:latin typeface="Times New Roman" panose="02020603050405020304" pitchFamily="18" charset="0"/>
                <a:cs typeface="Times New Roman" panose="02020603050405020304" pitchFamily="18" charset="0"/>
              </a:rPr>
              <a:t>of a Function:</a:t>
            </a:r>
            <a:r>
              <a:rPr lang="en-US" sz="2200" dirty="0">
                <a:latin typeface="Times New Roman" panose="02020603050405020304" pitchFamily="18" charset="0"/>
                <a:cs typeface="Times New Roman" panose="02020603050405020304" pitchFamily="18" charset="0"/>
              </a:rPr>
              <a:t> Let f be a function from P to Q. </a:t>
            </a:r>
            <a:endParaRPr lang="en-US" sz="2200" dirty="0" smtClean="0">
              <a:latin typeface="Times New Roman" panose="02020603050405020304" pitchFamily="18" charset="0"/>
              <a:cs typeface="Times New Roman" panose="02020603050405020304" pitchFamily="18" charset="0"/>
            </a:endParaRPr>
          </a:p>
          <a:p>
            <a:pPr marL="0" indent="0" algn="just">
              <a:buNone/>
            </a:pP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set Q is called Co-domain of the function f</a:t>
            </a:r>
            <a:r>
              <a:rPr lang="en-US" sz="2200" dirty="0" smtClean="0">
                <a:latin typeface="Times New Roman" panose="02020603050405020304" pitchFamily="18" charset="0"/>
                <a:cs typeface="Times New Roman" panose="02020603050405020304" pitchFamily="18" charset="0"/>
              </a:rPr>
              <a:t>.</a:t>
            </a:r>
          </a:p>
        </p:txBody>
      </p:sp>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101</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Functions (CO1)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141145630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0225" y="1020781"/>
            <a:ext cx="8229600" cy="5319693"/>
          </a:xfrm>
        </p:spPr>
        <p:txBody>
          <a:bodyPr>
            <a:noAutofit/>
          </a:bodyPr>
          <a:lstStyle/>
          <a:p>
            <a:pPr marL="0" indent="0" algn="just">
              <a:buNone/>
            </a:pPr>
            <a:r>
              <a:rPr lang="en-US" sz="2200" b="1" dirty="0" smtClean="0">
                <a:latin typeface="Times New Roman" panose="02020603050405020304" pitchFamily="18" charset="0"/>
                <a:cs typeface="Times New Roman" panose="02020603050405020304" pitchFamily="18" charset="0"/>
              </a:rPr>
              <a:t>Range </a:t>
            </a:r>
            <a:r>
              <a:rPr lang="en-US" sz="2200" b="1" dirty="0">
                <a:latin typeface="Times New Roman" panose="02020603050405020304" pitchFamily="18" charset="0"/>
                <a:cs typeface="Times New Roman" panose="02020603050405020304" pitchFamily="18" charset="0"/>
              </a:rPr>
              <a:t>of a Function:</a:t>
            </a:r>
            <a:r>
              <a:rPr lang="en-US" sz="2200" dirty="0">
                <a:latin typeface="Times New Roman" panose="02020603050405020304" pitchFamily="18" charset="0"/>
                <a:cs typeface="Times New Roman" panose="02020603050405020304" pitchFamily="18" charset="0"/>
              </a:rPr>
              <a:t> The range of a function is the set of picture of its domain. In other words, we can say it is a subset of its co-domain. It is denoted as f (domain).</a:t>
            </a:r>
          </a:p>
          <a:p>
            <a:pPr marL="0" indent="0" algn="just">
              <a:buNone/>
            </a:pPr>
            <a:endParaRPr lang="en-IN" sz="2200" dirty="0" smtClean="0">
              <a:latin typeface="Times New Roman" panose="02020603050405020304" pitchFamily="18" charset="0"/>
              <a:cs typeface="Times New Roman" panose="02020603050405020304" pitchFamily="18" charset="0"/>
            </a:endParaRPr>
          </a:p>
          <a:p>
            <a:pPr marL="0" indent="0" algn="just">
              <a:buNone/>
            </a:pPr>
            <a:r>
              <a:rPr lang="en-IN" sz="2200" dirty="0" smtClean="0">
                <a:latin typeface="Times New Roman" panose="02020603050405020304" pitchFamily="18" charset="0"/>
                <a:cs typeface="Times New Roman" panose="02020603050405020304" pitchFamily="18" charset="0"/>
              </a:rPr>
              <a:t>If</a:t>
            </a:r>
            <a:r>
              <a:rPr lang="en-IN" sz="2200" dirty="0">
                <a:latin typeface="Times New Roman" panose="02020603050405020304" pitchFamily="18" charset="0"/>
                <a:cs typeface="Times New Roman" panose="02020603050405020304" pitchFamily="18" charset="0"/>
              </a:rPr>
              <a:t> f: P → Q, then f (P) = {f(x): x ∈ P} = {y: y ∈ Q | ∃ x ∈ P, such that f (x) = y}.</a:t>
            </a: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102</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Functions (CO1)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pic>
        <p:nvPicPr>
          <p:cNvPr id="1026" name="Picture 2" descr="Func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200400"/>
            <a:ext cx="4027227" cy="2860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440827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103</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solidFill>
                  <a:srgbClr val="000000"/>
                </a:solidFill>
                <a:latin typeface="Times New Roman" panose="02020603050405020304" pitchFamily="18" charset="0"/>
                <a:cs typeface="Times New Roman" panose="02020603050405020304" pitchFamily="18" charset="0"/>
              </a:rPr>
              <a:t>Example </a:t>
            </a:r>
            <a:r>
              <a:rPr lang="en-IN" sz="3200" dirty="0">
                <a:latin typeface="Times New Roman" panose="02020603050405020304" pitchFamily="18" charset="0"/>
                <a:cs typeface="Times New Roman" panose="02020603050405020304" pitchFamily="18" charset="0"/>
              </a:rPr>
              <a:t>(CO1)</a:t>
            </a:r>
            <a:endParaRPr kumimoji="0" lang="en-US" sz="320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
        <p:nvSpPr>
          <p:cNvPr id="5" name="Rectangle 4"/>
          <p:cNvSpPr/>
          <p:nvPr/>
        </p:nvSpPr>
        <p:spPr>
          <a:xfrm>
            <a:off x="517852" y="2450068"/>
            <a:ext cx="1082348" cy="369332"/>
          </a:xfrm>
          <a:prstGeom prst="rect">
            <a:avLst/>
          </a:prstGeom>
        </p:spPr>
        <p:txBody>
          <a:bodyPr wrap="none">
            <a:spAutoFit/>
          </a:bodyPr>
          <a:lstStyle/>
          <a:p>
            <a:r>
              <a:rPr lang="en-IN" b="1" dirty="0">
                <a:solidFill>
                  <a:srgbClr val="000000"/>
                </a:solidFill>
                <a:latin typeface="Times New Roman" panose="02020603050405020304" pitchFamily="18" charset="0"/>
                <a:cs typeface="Times New Roman" panose="02020603050405020304" pitchFamily="18" charset="0"/>
              </a:rPr>
              <a:t>Solution:</a:t>
            </a:r>
            <a:endParaRPr lang="en-IN" dirty="0">
              <a:latin typeface="Times New Roman" panose="02020603050405020304" pitchFamily="18" charset="0"/>
              <a:cs typeface="Times New Roman" panose="02020603050405020304" pitchFamily="18" charset="0"/>
            </a:endParaRPr>
          </a:p>
        </p:txBody>
      </p:sp>
      <p:sp>
        <p:nvSpPr>
          <p:cNvPr id="10" name="Rectangle 3"/>
          <p:cNvSpPr>
            <a:spLocks noChangeArrowheads="1"/>
          </p:cNvSpPr>
          <p:nvPr/>
        </p:nvSpPr>
        <p:spPr bwMode="auto">
          <a:xfrm>
            <a:off x="1509452" y="2743200"/>
            <a:ext cx="4510348"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Domain of function: {1, 2, 3, 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Range of function: {a, b, c, 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Co-Domain of function: {a, b, c, d, e}</a:t>
            </a:r>
            <a:r>
              <a:rPr kumimoji="0" lang="en-US" altLang="en-US" sz="2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p:txBody>
      </p:sp>
      <p:sp>
        <p:nvSpPr>
          <p:cNvPr id="11" name="Rectangle 10"/>
          <p:cNvSpPr/>
          <p:nvPr/>
        </p:nvSpPr>
        <p:spPr>
          <a:xfrm>
            <a:off x="533400" y="991850"/>
            <a:ext cx="8153400" cy="1446550"/>
          </a:xfrm>
          <a:prstGeom prst="rect">
            <a:avLst/>
          </a:prstGeom>
        </p:spPr>
        <p:txBody>
          <a:bodyPr wrap="square">
            <a:spAutoFit/>
          </a:bodyPr>
          <a:lstStyle/>
          <a:p>
            <a:r>
              <a:rPr lang="en-US" sz="2200" b="1" dirty="0">
                <a:solidFill>
                  <a:srgbClr val="000000"/>
                </a:solidFill>
                <a:latin typeface="Times New Roman" panose="02020603050405020304" pitchFamily="18" charset="0"/>
                <a:cs typeface="Times New Roman" panose="02020603050405020304" pitchFamily="18" charset="0"/>
              </a:rPr>
              <a:t>Example:</a:t>
            </a:r>
            <a:r>
              <a:rPr lang="en-US" sz="2200" dirty="0">
                <a:solidFill>
                  <a:srgbClr val="000000"/>
                </a:solidFill>
                <a:latin typeface="Times New Roman" panose="02020603050405020304" pitchFamily="18" charset="0"/>
                <a:cs typeface="Times New Roman" panose="02020603050405020304" pitchFamily="18" charset="0"/>
              </a:rPr>
              <a:t> Find the Domain, Co-Domain, and Range of function</a:t>
            </a:r>
            <a:r>
              <a:rPr lang="en-US" sz="2200" dirty="0" smtClean="0">
                <a:solidFill>
                  <a:srgbClr val="000000"/>
                </a:solidFill>
                <a:latin typeface="Times New Roman" panose="02020603050405020304" pitchFamily="18" charset="0"/>
                <a:cs typeface="Times New Roman" panose="02020603050405020304" pitchFamily="18" charset="0"/>
              </a:rPr>
              <a:t>.</a:t>
            </a:r>
          </a:p>
          <a:p>
            <a:r>
              <a:rPr lang="en-US" sz="2200" dirty="0" smtClean="0">
                <a:latin typeface="Times New Roman" panose="02020603050405020304" pitchFamily="18" charset="0"/>
                <a:cs typeface="Times New Roman" panose="02020603050405020304" pitchFamily="18" charset="0"/>
              </a:rPr>
              <a:t>	    Let</a:t>
            </a:r>
            <a:r>
              <a:rPr lang="en-US" sz="2200" dirty="0">
                <a:latin typeface="Times New Roman" panose="02020603050405020304" pitchFamily="18" charset="0"/>
                <a:cs typeface="Times New Roman" panose="02020603050405020304" pitchFamily="18" charset="0"/>
              </a:rPr>
              <a:t> x = {1, 2, 3, 4}  </a:t>
            </a:r>
          </a:p>
          <a:p>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y</a:t>
            </a:r>
            <a:r>
              <a:rPr lang="en-US" sz="2200" dirty="0">
                <a:latin typeface="Times New Roman" panose="02020603050405020304" pitchFamily="18" charset="0"/>
                <a:cs typeface="Times New Roman" panose="02020603050405020304" pitchFamily="18" charset="0"/>
              </a:rPr>
              <a:t> = {a, b, c, d, e}  </a:t>
            </a:r>
          </a:p>
          <a:p>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f = {(1, b), (2, a), (3, d), (4, c) </a:t>
            </a:r>
            <a:endParaRPr lang="en-IN" sz="2200" dirty="0">
              <a:latin typeface="Times New Roman" panose="02020603050405020304" pitchFamily="18" charset="0"/>
              <a:cs typeface="Times New Roman" panose="02020603050405020304" pitchFamily="18" charset="0"/>
            </a:endParaRPr>
          </a:p>
        </p:txBody>
      </p:sp>
      <p:pic>
        <p:nvPicPr>
          <p:cNvPr id="13" name="Picture 2" descr="Func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3886200"/>
            <a:ext cx="3538341" cy="2435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130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104</a:t>
            </a:fld>
            <a:endParaRPr lang="en-US">
              <a:solidFill>
                <a:schemeClr val="tx1"/>
              </a:solidFill>
            </a:endParaRPr>
          </a:p>
        </p:txBody>
      </p:sp>
      <p:sp>
        <p:nvSpPr>
          <p:cNvPr id="7" name="Title 1"/>
          <p:cNvSpPr txBox="1">
            <a:spLocks/>
          </p:cNvSpPr>
          <p:nvPr/>
        </p:nvSpPr>
        <p:spPr>
          <a:xfrm>
            <a:off x="1371600" y="1251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latin typeface="Times New Roman" panose="02020603050405020304" pitchFamily="18" charset="0"/>
                <a:cs typeface="Times New Roman" panose="02020603050405020304" pitchFamily="18" charset="0"/>
              </a:rPr>
              <a:t>Functions </a:t>
            </a:r>
            <a:r>
              <a:rPr lang="en-IN" sz="3200" dirty="0">
                <a:latin typeface="Times New Roman" panose="02020603050405020304" pitchFamily="18" charset="0"/>
                <a:cs typeface="Times New Roman" panose="02020603050405020304" pitchFamily="18" charset="0"/>
              </a:rPr>
              <a:t>(CO1)</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
        <p:nvSpPr>
          <p:cNvPr id="11" name="Content Placeholder 2"/>
          <p:cNvSpPr>
            <a:spLocks noGrp="1"/>
          </p:cNvSpPr>
          <p:nvPr>
            <p:ph idx="1"/>
          </p:nvPr>
        </p:nvSpPr>
        <p:spPr>
          <a:xfrm>
            <a:off x="457200" y="1045051"/>
            <a:ext cx="8115300" cy="4746149"/>
          </a:xfrm>
        </p:spPr>
        <p:txBody>
          <a:bodyPr>
            <a:normAutofit/>
          </a:bodyPr>
          <a:lstStyle/>
          <a:p>
            <a:pPr algn="just"/>
            <a:r>
              <a:rPr lang="en-US" sz="2200" b="1" dirty="0" smtClean="0">
                <a:latin typeface="Times New Roman" panose="02020603050405020304" pitchFamily="18" charset="0"/>
                <a:cs typeface="Times New Roman" panose="02020603050405020304" pitchFamily="18" charset="0"/>
              </a:rPr>
              <a:t>Definition</a:t>
            </a:r>
            <a:r>
              <a:rPr lang="en-US" sz="2200" dirty="0" smtClean="0">
                <a:latin typeface="Times New Roman" panose="02020603050405020304" pitchFamily="18" charset="0"/>
                <a:cs typeface="Times New Roman" panose="02020603050405020304" pitchFamily="18" charset="0"/>
              </a:rPr>
              <a:t>: A </a:t>
            </a:r>
            <a:r>
              <a:rPr lang="en-US" sz="2200" b="1" i="1" dirty="0" smtClean="0">
                <a:latin typeface="Times New Roman" panose="02020603050405020304" pitchFamily="18" charset="0"/>
                <a:cs typeface="Times New Roman" panose="02020603050405020304" pitchFamily="18" charset="0"/>
              </a:rPr>
              <a:t>function</a:t>
            </a:r>
            <a:r>
              <a:rPr lang="en-US" sz="2200" dirty="0" smtClean="0">
                <a:latin typeface="Times New Roman" panose="02020603050405020304" pitchFamily="18" charset="0"/>
                <a:cs typeface="Times New Roman" panose="02020603050405020304" pitchFamily="18" charset="0"/>
              </a:rPr>
              <a:t> </a:t>
            </a:r>
            <a:r>
              <a:rPr lang="en-US" sz="2200" b="1" dirty="0" smtClean="0">
                <a:latin typeface="Times New Roman" panose="02020603050405020304" pitchFamily="18" charset="0"/>
                <a:cs typeface="Times New Roman" panose="02020603050405020304" pitchFamily="18" charset="0"/>
              </a:rPr>
              <a:t>f </a:t>
            </a:r>
            <a:r>
              <a:rPr lang="en-US" sz="2200" dirty="0" smtClean="0">
                <a:latin typeface="Times New Roman" panose="02020603050405020304" pitchFamily="18" charset="0"/>
                <a:cs typeface="Times New Roman" panose="02020603050405020304" pitchFamily="18" charset="0"/>
              </a:rPr>
              <a:t>from set </a:t>
            </a:r>
            <a:r>
              <a:rPr lang="en-US" sz="2200" i="1" dirty="0" smtClean="0">
                <a:latin typeface="Times New Roman" panose="02020603050405020304" pitchFamily="18" charset="0"/>
                <a:cs typeface="Times New Roman" panose="02020603050405020304" pitchFamily="18" charset="0"/>
              </a:rPr>
              <a:t>A</a:t>
            </a:r>
            <a:r>
              <a:rPr lang="en-US" sz="2200" dirty="0" smtClean="0">
                <a:latin typeface="Times New Roman" panose="02020603050405020304" pitchFamily="18" charset="0"/>
                <a:cs typeface="Times New Roman" panose="02020603050405020304" pitchFamily="18" charset="0"/>
              </a:rPr>
              <a:t> to set </a:t>
            </a:r>
            <a:r>
              <a:rPr lang="en-US" sz="2200" i="1" dirty="0" smtClean="0">
                <a:latin typeface="Times New Roman" panose="02020603050405020304" pitchFamily="18" charset="0"/>
                <a:cs typeface="Times New Roman" panose="02020603050405020304" pitchFamily="18" charset="0"/>
              </a:rPr>
              <a:t>B</a:t>
            </a:r>
            <a:r>
              <a:rPr lang="en-US" sz="2200" dirty="0" smtClean="0">
                <a:latin typeface="Times New Roman" panose="02020603050405020304" pitchFamily="18" charset="0"/>
                <a:cs typeface="Times New Roman" panose="02020603050405020304" pitchFamily="18" charset="0"/>
              </a:rPr>
              <a:t>, denoted      f</a:t>
            </a:r>
            <a:r>
              <a:rPr lang="en-US" sz="2200" dirty="0" smtClean="0">
                <a:latin typeface="Times New Roman" panose="02020603050405020304" pitchFamily="18" charset="0"/>
                <a:ea typeface="Cambria Math" pitchFamily="18" charset="0"/>
                <a:cs typeface="Times New Roman" panose="02020603050405020304" pitchFamily="18" charset="0"/>
              </a:rPr>
              <a:t>: </a:t>
            </a:r>
            <a:r>
              <a:rPr lang="en-US" sz="2200" i="1" dirty="0" smtClean="0">
                <a:latin typeface="Times New Roman" panose="02020603050405020304" pitchFamily="18" charset="0"/>
                <a:ea typeface="Cambria Math" pitchFamily="18" charset="0"/>
                <a:cs typeface="Times New Roman" panose="02020603050405020304" pitchFamily="18" charset="0"/>
              </a:rPr>
              <a:t>A</a:t>
            </a:r>
            <a:r>
              <a:rPr lang="en-US" sz="2200" dirty="0" smtClean="0">
                <a:latin typeface="Times New Roman" panose="02020603050405020304" pitchFamily="18" charset="0"/>
                <a:ea typeface="Cambria Math"/>
                <a:cs typeface="Times New Roman" panose="02020603050405020304" pitchFamily="18" charset="0"/>
                <a:sym typeface="Wingdings" pitchFamily="2" charset="2"/>
              </a:rPr>
              <a:t>→</a:t>
            </a:r>
            <a:r>
              <a:rPr lang="en-US" sz="2200" i="1" dirty="0" smtClean="0">
                <a:latin typeface="Times New Roman" panose="02020603050405020304" pitchFamily="18" charset="0"/>
                <a:ea typeface="Cambria Math" pitchFamily="18" charset="0"/>
                <a:cs typeface="Times New Roman" panose="02020603050405020304" pitchFamily="18" charset="0"/>
                <a:sym typeface="Wingdings" pitchFamily="2" charset="2"/>
              </a:rPr>
              <a:t>B,</a:t>
            </a:r>
            <a:r>
              <a:rPr lang="en-US" sz="2200" b="1" dirty="0" smtClean="0">
                <a:latin typeface="Times New Roman" panose="02020603050405020304" pitchFamily="18" charset="0"/>
                <a:ea typeface="Cambria Math" pitchFamily="18" charset="0"/>
                <a:cs typeface="Times New Roman" panose="02020603050405020304" pitchFamily="18" charset="0"/>
                <a:sym typeface="Wingdings" pitchFamily="2" charset="2"/>
              </a:rPr>
              <a:t> </a:t>
            </a:r>
            <a:r>
              <a:rPr lang="en-US" sz="2200" dirty="0" smtClean="0">
                <a:latin typeface="Times New Roman" panose="02020603050405020304" pitchFamily="18" charset="0"/>
                <a:ea typeface="Cambria Math" pitchFamily="18" charset="0"/>
                <a:cs typeface="Times New Roman" panose="02020603050405020304" pitchFamily="18" charset="0"/>
                <a:sym typeface="Wingdings" pitchFamily="2" charset="2"/>
              </a:rPr>
              <a:t>is an assignment of each element of </a:t>
            </a:r>
            <a:r>
              <a:rPr lang="en-US" sz="2200" i="1" dirty="0" smtClean="0">
                <a:latin typeface="Times New Roman" panose="02020603050405020304" pitchFamily="18" charset="0"/>
                <a:ea typeface="Cambria Math" pitchFamily="18" charset="0"/>
                <a:cs typeface="Times New Roman" panose="02020603050405020304" pitchFamily="18" charset="0"/>
                <a:sym typeface="Wingdings" pitchFamily="2" charset="2"/>
              </a:rPr>
              <a:t>A</a:t>
            </a:r>
            <a:r>
              <a:rPr lang="en-US" sz="2200" dirty="0" smtClean="0">
                <a:latin typeface="Times New Roman" panose="02020603050405020304" pitchFamily="18" charset="0"/>
                <a:ea typeface="Cambria Math" pitchFamily="18" charset="0"/>
                <a:cs typeface="Times New Roman" panose="02020603050405020304" pitchFamily="18" charset="0"/>
                <a:sym typeface="Wingdings" pitchFamily="2" charset="2"/>
              </a:rPr>
              <a:t> to exactly one element of </a:t>
            </a:r>
            <a:r>
              <a:rPr lang="en-US" sz="2200" i="1" dirty="0" smtClean="0">
                <a:latin typeface="Times New Roman" panose="02020603050405020304" pitchFamily="18" charset="0"/>
                <a:ea typeface="Cambria Math" pitchFamily="18" charset="0"/>
                <a:cs typeface="Times New Roman" panose="02020603050405020304" pitchFamily="18" charset="0"/>
                <a:sym typeface="Wingdings" pitchFamily="2" charset="2"/>
              </a:rPr>
              <a:t>B</a:t>
            </a:r>
            <a:r>
              <a:rPr lang="en-US" sz="2200" dirty="0" smtClean="0">
                <a:latin typeface="Times New Roman" panose="02020603050405020304" pitchFamily="18" charset="0"/>
                <a:ea typeface="Cambria Math" pitchFamily="18" charset="0"/>
                <a:cs typeface="Times New Roman" panose="02020603050405020304" pitchFamily="18" charset="0"/>
                <a:sym typeface="Wingdings" pitchFamily="2" charset="2"/>
              </a:rPr>
              <a:t>.  </a:t>
            </a:r>
          </a:p>
          <a:p>
            <a:pPr algn="just"/>
            <a:r>
              <a:rPr lang="en-US" sz="2200" dirty="0" smtClean="0">
                <a:latin typeface="Times New Roman" panose="02020603050405020304" pitchFamily="18" charset="0"/>
                <a:ea typeface="Cambria Math" pitchFamily="18" charset="0"/>
                <a:cs typeface="Times New Roman" panose="02020603050405020304" pitchFamily="18" charset="0"/>
                <a:sym typeface="Wingdings" pitchFamily="2" charset="2"/>
              </a:rPr>
              <a:t>We write</a:t>
            </a:r>
            <a:r>
              <a:rPr lang="en-US" sz="2200" dirty="0" smtClean="0">
                <a:latin typeface="Times New Roman" panose="02020603050405020304" pitchFamily="18" charset="0"/>
                <a:cs typeface="Times New Roman" panose="02020603050405020304" pitchFamily="18" charset="0"/>
                <a:sym typeface="Wingdings" pitchFamily="2" charset="2"/>
              </a:rPr>
              <a:t> </a:t>
            </a:r>
            <a:r>
              <a:rPr lang="en-US" sz="2200" dirty="0" smtClean="0">
                <a:latin typeface="Times New Roman" panose="02020603050405020304" pitchFamily="18" charset="0"/>
                <a:cs typeface="Times New Roman" panose="02020603050405020304" pitchFamily="18" charset="0"/>
              </a:rPr>
              <a:t>f</a:t>
            </a:r>
            <a:r>
              <a:rPr lang="en-US" sz="2200" dirty="0" smtClean="0">
                <a:latin typeface="Times New Roman" panose="02020603050405020304" pitchFamily="18" charset="0"/>
                <a:ea typeface="Cambria Math" pitchFamily="18" charset="0"/>
                <a:cs typeface="Times New Roman" panose="02020603050405020304" pitchFamily="18" charset="0"/>
              </a:rPr>
              <a:t>(</a:t>
            </a:r>
            <a:r>
              <a:rPr lang="en-US" sz="2200" i="1" dirty="0" smtClean="0">
                <a:latin typeface="Times New Roman" panose="02020603050405020304" pitchFamily="18" charset="0"/>
                <a:ea typeface="Cambria Math" pitchFamily="18" charset="0"/>
                <a:cs typeface="Times New Roman" panose="02020603050405020304" pitchFamily="18" charset="0"/>
              </a:rPr>
              <a:t>a</a:t>
            </a:r>
            <a:r>
              <a:rPr lang="en-US" sz="2200" dirty="0" smtClean="0">
                <a:latin typeface="Times New Roman" panose="02020603050405020304" pitchFamily="18" charset="0"/>
                <a:ea typeface="Cambria Math" pitchFamily="18" charset="0"/>
                <a:cs typeface="Times New Roman" panose="02020603050405020304" pitchFamily="18" charset="0"/>
              </a:rPr>
              <a:t>) = </a:t>
            </a:r>
            <a:r>
              <a:rPr lang="en-US" sz="2200" i="1" dirty="0" smtClean="0">
                <a:latin typeface="Times New Roman" panose="02020603050405020304" pitchFamily="18" charset="0"/>
                <a:ea typeface="Cambria Math" pitchFamily="18" charset="0"/>
                <a:cs typeface="Times New Roman" panose="02020603050405020304" pitchFamily="18" charset="0"/>
              </a:rPr>
              <a:t>b</a:t>
            </a:r>
            <a:r>
              <a:rPr lang="en-US" sz="2200" b="1" dirty="0" smtClean="0">
                <a:latin typeface="Times New Roman" panose="02020603050405020304" pitchFamily="18" charset="0"/>
                <a:ea typeface="Cambria Math" pitchFamily="18" charset="0"/>
                <a:cs typeface="Times New Roman" panose="02020603050405020304" pitchFamily="18" charset="0"/>
                <a:sym typeface="Wingdings" pitchFamily="2" charset="2"/>
              </a:rPr>
              <a:t>  </a:t>
            </a:r>
            <a:r>
              <a:rPr lang="en-US" sz="2200" dirty="0" smtClean="0">
                <a:latin typeface="Times New Roman" panose="02020603050405020304" pitchFamily="18" charset="0"/>
                <a:ea typeface="Cambria Math" pitchFamily="18" charset="0"/>
                <a:cs typeface="Times New Roman" panose="02020603050405020304" pitchFamily="18" charset="0"/>
                <a:sym typeface="Wingdings" pitchFamily="2" charset="2"/>
              </a:rPr>
              <a:t>if </a:t>
            </a:r>
            <a:r>
              <a:rPr lang="en-US" sz="2200" i="1" dirty="0" smtClean="0">
                <a:latin typeface="Times New Roman" panose="02020603050405020304" pitchFamily="18" charset="0"/>
                <a:ea typeface="Cambria Math" pitchFamily="18" charset="0"/>
                <a:cs typeface="Times New Roman" panose="02020603050405020304" pitchFamily="18" charset="0"/>
                <a:sym typeface="Wingdings" pitchFamily="2" charset="2"/>
              </a:rPr>
              <a:t>b</a:t>
            </a:r>
            <a:r>
              <a:rPr lang="en-US" sz="2200" dirty="0" smtClean="0">
                <a:latin typeface="Times New Roman" panose="02020603050405020304" pitchFamily="18" charset="0"/>
                <a:ea typeface="Cambria Math" pitchFamily="18" charset="0"/>
                <a:cs typeface="Times New Roman" panose="02020603050405020304" pitchFamily="18" charset="0"/>
                <a:sym typeface="Wingdings" pitchFamily="2" charset="2"/>
              </a:rPr>
              <a:t> is the unique element of </a:t>
            </a:r>
            <a:r>
              <a:rPr lang="en-US" sz="2200" i="1" dirty="0" smtClean="0">
                <a:latin typeface="Times New Roman" panose="02020603050405020304" pitchFamily="18" charset="0"/>
                <a:ea typeface="Cambria Math" pitchFamily="18" charset="0"/>
                <a:cs typeface="Times New Roman" panose="02020603050405020304" pitchFamily="18" charset="0"/>
                <a:sym typeface="Wingdings" pitchFamily="2" charset="2"/>
              </a:rPr>
              <a:t>B</a:t>
            </a:r>
            <a:r>
              <a:rPr lang="en-US" sz="2200" dirty="0" smtClean="0">
                <a:latin typeface="Times New Roman" panose="02020603050405020304" pitchFamily="18" charset="0"/>
                <a:ea typeface="Cambria Math" pitchFamily="18" charset="0"/>
                <a:cs typeface="Times New Roman" panose="02020603050405020304" pitchFamily="18" charset="0"/>
                <a:sym typeface="Wingdings" pitchFamily="2" charset="2"/>
              </a:rPr>
              <a:t> assigned to the element </a:t>
            </a:r>
            <a:r>
              <a:rPr lang="en-US" sz="2200" i="1" dirty="0" smtClean="0">
                <a:latin typeface="Times New Roman" panose="02020603050405020304" pitchFamily="18" charset="0"/>
                <a:ea typeface="Cambria Math" pitchFamily="18" charset="0"/>
                <a:cs typeface="Times New Roman" panose="02020603050405020304" pitchFamily="18" charset="0"/>
                <a:sym typeface="Wingdings" pitchFamily="2" charset="2"/>
              </a:rPr>
              <a:t>a</a:t>
            </a:r>
            <a:r>
              <a:rPr lang="en-US" sz="2200" dirty="0" smtClean="0">
                <a:latin typeface="Times New Roman" panose="02020603050405020304" pitchFamily="18" charset="0"/>
                <a:ea typeface="Cambria Math" pitchFamily="18" charset="0"/>
                <a:cs typeface="Times New Roman" panose="02020603050405020304" pitchFamily="18" charset="0"/>
                <a:sym typeface="Wingdings" pitchFamily="2" charset="2"/>
              </a:rPr>
              <a:t> of </a:t>
            </a:r>
            <a:r>
              <a:rPr lang="en-US" sz="2200" i="1" dirty="0" smtClean="0">
                <a:latin typeface="Times New Roman" panose="02020603050405020304" pitchFamily="18" charset="0"/>
                <a:ea typeface="Cambria Math" pitchFamily="18" charset="0"/>
                <a:cs typeface="Times New Roman" panose="02020603050405020304" pitchFamily="18" charset="0"/>
                <a:sym typeface="Wingdings" pitchFamily="2" charset="2"/>
              </a:rPr>
              <a:t>A</a:t>
            </a:r>
            <a:r>
              <a:rPr lang="en-US" sz="2200" dirty="0" smtClean="0">
                <a:latin typeface="Times New Roman" panose="02020603050405020304" pitchFamily="18" charset="0"/>
                <a:ea typeface="Cambria Math" pitchFamily="18" charset="0"/>
                <a:cs typeface="Times New Roman" panose="02020603050405020304" pitchFamily="18" charset="0"/>
                <a:sym typeface="Wingdings" pitchFamily="2" charset="2"/>
              </a:rPr>
              <a:t>. </a:t>
            </a:r>
          </a:p>
          <a:p>
            <a:pPr algn="just">
              <a:buNone/>
            </a:pPr>
            <a:endParaRPr lang="en-US" sz="2200" dirty="0" smtClean="0">
              <a:latin typeface="Times New Roman" panose="02020603050405020304" pitchFamily="18" charset="0"/>
              <a:ea typeface="Cambria Math" pitchFamily="18" charset="0"/>
              <a:cs typeface="Times New Roman" panose="02020603050405020304" pitchFamily="18" charset="0"/>
              <a:sym typeface="Wingdings" pitchFamily="2" charset="2"/>
            </a:endParaRPr>
          </a:p>
          <a:p>
            <a:pPr algn="just">
              <a:buNone/>
            </a:pPr>
            <a:endParaRPr lang="en-US" sz="2200" dirty="0" smtClean="0">
              <a:latin typeface="Times New Roman" panose="02020603050405020304" pitchFamily="18" charset="0"/>
              <a:ea typeface="Cambria Math" pitchFamily="18" charset="0"/>
              <a:cs typeface="Times New Roman" panose="02020603050405020304" pitchFamily="18" charset="0"/>
              <a:sym typeface="Wingdings" pitchFamily="2" charset="2"/>
            </a:endParaRPr>
          </a:p>
        </p:txBody>
      </p:sp>
      <p:grpSp>
        <p:nvGrpSpPr>
          <p:cNvPr id="12" name="Group 11"/>
          <p:cNvGrpSpPr/>
          <p:nvPr/>
        </p:nvGrpSpPr>
        <p:grpSpPr>
          <a:xfrm>
            <a:off x="5105400" y="2895600"/>
            <a:ext cx="3314175" cy="2883932"/>
            <a:chOff x="5525025" y="3733800"/>
            <a:chExt cx="3314175" cy="2883932"/>
          </a:xfrm>
        </p:grpSpPr>
        <p:sp>
          <p:nvSpPr>
            <p:cNvPr id="13" name="TextBox 12"/>
            <p:cNvSpPr txBox="1"/>
            <p:nvPr/>
          </p:nvSpPr>
          <p:spPr>
            <a:xfrm>
              <a:off x="8458200" y="4114800"/>
              <a:ext cx="203200" cy="369332"/>
            </a:xfrm>
            <a:prstGeom prst="rect">
              <a:avLst/>
            </a:prstGeom>
            <a:noFill/>
          </p:spPr>
          <p:txBody>
            <a:bodyPr wrap="square" rtlCol="0">
              <a:spAutoFit/>
            </a:bodyPr>
            <a:lstStyle/>
            <a:p>
              <a:r>
                <a:rPr lang="en-US" dirty="0" smtClean="0"/>
                <a:t>A</a:t>
              </a:r>
              <a:endParaRPr lang="en-US" dirty="0"/>
            </a:p>
          </p:txBody>
        </p:sp>
        <p:sp>
          <p:nvSpPr>
            <p:cNvPr id="14" name="TextBox 13"/>
            <p:cNvSpPr txBox="1"/>
            <p:nvPr/>
          </p:nvSpPr>
          <p:spPr>
            <a:xfrm>
              <a:off x="8458200" y="4648200"/>
              <a:ext cx="203200" cy="369332"/>
            </a:xfrm>
            <a:prstGeom prst="rect">
              <a:avLst/>
            </a:prstGeom>
            <a:noFill/>
          </p:spPr>
          <p:txBody>
            <a:bodyPr wrap="square" rtlCol="0">
              <a:spAutoFit/>
            </a:bodyPr>
            <a:lstStyle/>
            <a:p>
              <a:r>
                <a:rPr lang="en-US" dirty="0" smtClean="0"/>
                <a:t>B</a:t>
              </a:r>
              <a:endParaRPr lang="en-US" dirty="0"/>
            </a:p>
          </p:txBody>
        </p:sp>
        <p:sp>
          <p:nvSpPr>
            <p:cNvPr id="15" name="TextBox 14"/>
            <p:cNvSpPr txBox="1"/>
            <p:nvPr/>
          </p:nvSpPr>
          <p:spPr>
            <a:xfrm>
              <a:off x="8534400" y="5181600"/>
              <a:ext cx="76200" cy="369332"/>
            </a:xfrm>
            <a:prstGeom prst="rect">
              <a:avLst/>
            </a:prstGeom>
            <a:noFill/>
          </p:spPr>
          <p:txBody>
            <a:bodyPr wrap="square" rtlCol="0">
              <a:spAutoFit/>
            </a:bodyPr>
            <a:lstStyle/>
            <a:p>
              <a:r>
                <a:rPr lang="en-US" dirty="0" smtClean="0"/>
                <a:t>C</a:t>
              </a:r>
              <a:endParaRPr lang="en-US" dirty="0"/>
            </a:p>
          </p:txBody>
        </p:sp>
        <p:sp>
          <p:nvSpPr>
            <p:cNvPr id="16" name="TextBox 15"/>
            <p:cNvSpPr txBox="1"/>
            <p:nvPr/>
          </p:nvSpPr>
          <p:spPr>
            <a:xfrm>
              <a:off x="6248400" y="3733800"/>
              <a:ext cx="1600200" cy="369332"/>
            </a:xfrm>
            <a:prstGeom prst="rect">
              <a:avLst/>
            </a:prstGeom>
            <a:noFill/>
          </p:spPr>
          <p:txBody>
            <a:bodyPr wrap="square" rtlCol="0">
              <a:spAutoFit/>
            </a:bodyPr>
            <a:lstStyle/>
            <a:p>
              <a:r>
                <a:rPr lang="en-US" b="1" dirty="0" smtClean="0"/>
                <a:t>Students</a:t>
              </a:r>
              <a:endParaRPr lang="en-US" b="1" dirty="0"/>
            </a:p>
          </p:txBody>
        </p:sp>
        <p:sp>
          <p:nvSpPr>
            <p:cNvPr id="17" name="TextBox 16"/>
            <p:cNvSpPr txBox="1"/>
            <p:nvPr/>
          </p:nvSpPr>
          <p:spPr>
            <a:xfrm>
              <a:off x="7772400" y="3733800"/>
              <a:ext cx="1066800" cy="369332"/>
            </a:xfrm>
            <a:prstGeom prst="rect">
              <a:avLst/>
            </a:prstGeom>
            <a:noFill/>
          </p:spPr>
          <p:txBody>
            <a:bodyPr wrap="square" rtlCol="0">
              <a:spAutoFit/>
            </a:bodyPr>
            <a:lstStyle/>
            <a:p>
              <a:r>
                <a:rPr lang="en-US" b="1" dirty="0" smtClean="0"/>
                <a:t>Grades</a:t>
              </a:r>
              <a:endParaRPr lang="en-US" b="1" dirty="0"/>
            </a:p>
          </p:txBody>
        </p:sp>
        <p:sp>
          <p:nvSpPr>
            <p:cNvPr id="18" name="TextBox 17"/>
            <p:cNvSpPr txBox="1"/>
            <p:nvPr/>
          </p:nvSpPr>
          <p:spPr>
            <a:xfrm>
              <a:off x="8458200" y="5638800"/>
              <a:ext cx="203200" cy="369332"/>
            </a:xfrm>
            <a:prstGeom prst="rect">
              <a:avLst/>
            </a:prstGeom>
            <a:noFill/>
          </p:spPr>
          <p:txBody>
            <a:bodyPr wrap="square" rtlCol="0">
              <a:spAutoFit/>
            </a:bodyPr>
            <a:lstStyle/>
            <a:p>
              <a:r>
                <a:rPr lang="en-US" dirty="0" smtClean="0"/>
                <a:t>D</a:t>
              </a:r>
              <a:endParaRPr lang="en-US" dirty="0"/>
            </a:p>
          </p:txBody>
        </p:sp>
        <p:sp>
          <p:nvSpPr>
            <p:cNvPr id="19" name="TextBox 18"/>
            <p:cNvSpPr txBox="1"/>
            <p:nvPr/>
          </p:nvSpPr>
          <p:spPr>
            <a:xfrm>
              <a:off x="8496300" y="6096000"/>
              <a:ext cx="228600" cy="369332"/>
            </a:xfrm>
            <a:prstGeom prst="rect">
              <a:avLst/>
            </a:prstGeom>
            <a:noFill/>
          </p:spPr>
          <p:txBody>
            <a:bodyPr wrap="square" rtlCol="0">
              <a:spAutoFit/>
            </a:bodyPr>
            <a:lstStyle/>
            <a:p>
              <a:r>
                <a:rPr lang="en-US" dirty="0" smtClean="0"/>
                <a:t>F</a:t>
              </a:r>
              <a:endParaRPr lang="en-US" dirty="0"/>
            </a:p>
          </p:txBody>
        </p:sp>
        <p:sp>
          <p:nvSpPr>
            <p:cNvPr id="20" name="TextBox 19"/>
            <p:cNvSpPr txBox="1"/>
            <p:nvPr/>
          </p:nvSpPr>
          <p:spPr>
            <a:xfrm>
              <a:off x="5525025" y="6248400"/>
              <a:ext cx="838200" cy="369332"/>
            </a:xfrm>
            <a:prstGeom prst="rect">
              <a:avLst/>
            </a:prstGeom>
            <a:noFill/>
          </p:spPr>
          <p:txBody>
            <a:bodyPr wrap="square" rtlCol="0">
              <a:spAutoFit/>
            </a:bodyPr>
            <a:lstStyle/>
            <a:p>
              <a:r>
                <a:rPr lang="en-US" dirty="0" smtClean="0"/>
                <a:t>Sanjay</a:t>
              </a:r>
              <a:endParaRPr lang="en-US" dirty="0"/>
            </a:p>
          </p:txBody>
        </p:sp>
        <p:sp>
          <p:nvSpPr>
            <p:cNvPr id="21" name="TextBox 20"/>
            <p:cNvSpPr txBox="1"/>
            <p:nvPr/>
          </p:nvSpPr>
          <p:spPr>
            <a:xfrm>
              <a:off x="5638800" y="5105400"/>
              <a:ext cx="800625" cy="369332"/>
            </a:xfrm>
            <a:prstGeom prst="rect">
              <a:avLst/>
            </a:prstGeom>
            <a:noFill/>
          </p:spPr>
          <p:txBody>
            <a:bodyPr wrap="square" rtlCol="0">
              <a:spAutoFit/>
            </a:bodyPr>
            <a:lstStyle/>
            <a:p>
              <a:r>
                <a:rPr lang="en-US" dirty="0" smtClean="0"/>
                <a:t>Vijay</a:t>
              </a:r>
              <a:endParaRPr lang="en-US" dirty="0"/>
            </a:p>
          </p:txBody>
        </p:sp>
        <p:sp>
          <p:nvSpPr>
            <p:cNvPr id="22" name="TextBox 21"/>
            <p:cNvSpPr txBox="1"/>
            <p:nvPr/>
          </p:nvSpPr>
          <p:spPr>
            <a:xfrm>
              <a:off x="5715000" y="4419600"/>
              <a:ext cx="648225" cy="369332"/>
            </a:xfrm>
            <a:prstGeom prst="rect">
              <a:avLst/>
            </a:prstGeom>
            <a:noFill/>
          </p:spPr>
          <p:txBody>
            <a:bodyPr wrap="square" rtlCol="0">
              <a:spAutoFit/>
            </a:bodyPr>
            <a:lstStyle/>
            <a:p>
              <a:r>
                <a:rPr lang="en-US" dirty="0" smtClean="0"/>
                <a:t>Jay</a:t>
              </a:r>
              <a:endParaRPr lang="en-US" dirty="0"/>
            </a:p>
          </p:txBody>
        </p:sp>
        <p:sp>
          <p:nvSpPr>
            <p:cNvPr id="23" name="TextBox 22"/>
            <p:cNvSpPr txBox="1"/>
            <p:nvPr/>
          </p:nvSpPr>
          <p:spPr>
            <a:xfrm>
              <a:off x="5601225" y="5638800"/>
              <a:ext cx="781732" cy="369332"/>
            </a:xfrm>
            <a:prstGeom prst="rect">
              <a:avLst/>
            </a:prstGeom>
            <a:noFill/>
          </p:spPr>
          <p:txBody>
            <a:bodyPr wrap="square" rtlCol="0">
              <a:spAutoFit/>
            </a:bodyPr>
            <a:lstStyle/>
            <a:p>
              <a:r>
                <a:rPr lang="en-US" dirty="0" smtClean="0"/>
                <a:t>Ajay</a:t>
              </a:r>
              <a:endParaRPr lang="en-US" dirty="0"/>
            </a:p>
          </p:txBody>
        </p:sp>
        <p:grpSp>
          <p:nvGrpSpPr>
            <p:cNvPr id="24" name="Group 23"/>
            <p:cNvGrpSpPr/>
            <p:nvPr/>
          </p:nvGrpSpPr>
          <p:grpSpPr>
            <a:xfrm>
              <a:off x="6629400" y="4191000"/>
              <a:ext cx="1752600" cy="2355980"/>
              <a:chOff x="6629400" y="4191000"/>
              <a:chExt cx="1752600" cy="2355980"/>
            </a:xfrm>
          </p:grpSpPr>
          <p:sp>
            <p:nvSpPr>
              <p:cNvPr id="25" name="Flowchart: Connector 24"/>
              <p:cNvSpPr/>
              <p:nvPr/>
            </p:nvSpPr>
            <p:spPr>
              <a:xfrm>
                <a:off x="6629400" y="4991486"/>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Connector 25"/>
              <p:cNvSpPr/>
              <p:nvPr/>
            </p:nvSpPr>
            <p:spPr>
              <a:xfrm>
                <a:off x="6629400" y="5674176"/>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Connector 26"/>
              <p:cNvSpPr/>
              <p:nvPr/>
            </p:nvSpPr>
            <p:spPr>
              <a:xfrm>
                <a:off x="6629400" y="44196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Connector 27"/>
              <p:cNvSpPr/>
              <p:nvPr/>
            </p:nvSpPr>
            <p:spPr>
              <a:xfrm>
                <a:off x="6629400" y="62484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Connector 28"/>
              <p:cNvSpPr/>
              <p:nvPr/>
            </p:nvSpPr>
            <p:spPr>
              <a:xfrm>
                <a:off x="8077200" y="41910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Connector 29"/>
              <p:cNvSpPr/>
              <p:nvPr/>
            </p:nvSpPr>
            <p:spPr>
              <a:xfrm>
                <a:off x="8077200" y="51816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Connector 30"/>
              <p:cNvSpPr/>
              <p:nvPr/>
            </p:nvSpPr>
            <p:spPr>
              <a:xfrm>
                <a:off x="8077200" y="47244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Connector 31"/>
              <p:cNvSpPr/>
              <p:nvPr/>
            </p:nvSpPr>
            <p:spPr>
              <a:xfrm>
                <a:off x="8077200" y="56388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Connector 32"/>
              <p:cNvSpPr/>
              <p:nvPr/>
            </p:nvSpPr>
            <p:spPr>
              <a:xfrm>
                <a:off x="8077200" y="60960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a:stCxn id="27" idx="6"/>
              </p:cNvCxnSpPr>
              <p:nvPr/>
            </p:nvCxnSpPr>
            <p:spPr>
              <a:xfrm flipV="1">
                <a:off x="6934200" y="4419600"/>
                <a:ext cx="1143000" cy="1492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6" idx="7"/>
              </p:cNvCxnSpPr>
              <p:nvPr/>
            </p:nvCxnSpPr>
            <p:spPr>
              <a:xfrm flipV="1">
                <a:off x="6889563" y="4953000"/>
                <a:ext cx="1187637" cy="7649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5" idx="6"/>
              </p:cNvCxnSpPr>
              <p:nvPr/>
            </p:nvCxnSpPr>
            <p:spPr>
              <a:xfrm flipV="1">
                <a:off x="6934200" y="4832866"/>
                <a:ext cx="1143000" cy="3079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8" idx="7"/>
              </p:cNvCxnSpPr>
              <p:nvPr/>
            </p:nvCxnSpPr>
            <p:spPr>
              <a:xfrm flipV="1">
                <a:off x="6889563" y="4484132"/>
                <a:ext cx="1263837" cy="18079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sp>
        <p:nvSpPr>
          <p:cNvPr id="38" name="TextBox 37"/>
          <p:cNvSpPr txBox="1"/>
          <p:nvPr/>
        </p:nvSpPr>
        <p:spPr>
          <a:xfrm>
            <a:off x="457200" y="3048000"/>
            <a:ext cx="3505200" cy="769441"/>
          </a:xfrm>
          <a:prstGeom prst="rect">
            <a:avLst/>
          </a:prstGeom>
          <a:noFill/>
        </p:spPr>
        <p:txBody>
          <a:bodyPr wrap="square" rtlCol="0">
            <a:spAutoFit/>
          </a:bodyPr>
          <a:lstStyle/>
          <a:p>
            <a:pPr marL="342900" lvl="0" indent="-342900">
              <a:spcBef>
                <a:spcPct val="20000"/>
              </a:spcBef>
              <a:buSzPct val="95000"/>
              <a:buFont typeface="Arial" panose="020B0604020202020204" pitchFamily="34" charset="0"/>
              <a:buChar char="•"/>
            </a:pPr>
            <a:r>
              <a:rPr lang="en-US" sz="2200" dirty="0">
                <a:latin typeface="Times New Roman" panose="02020603050405020304" pitchFamily="18" charset="0"/>
                <a:ea typeface="Cambria Math" pitchFamily="18" charset="0"/>
                <a:cs typeface="Times New Roman" panose="02020603050405020304" pitchFamily="18" charset="0"/>
                <a:sym typeface="Wingdings" pitchFamily="2" charset="2"/>
              </a:rPr>
              <a:t>Functions are </a:t>
            </a:r>
            <a:r>
              <a:rPr lang="en-US" sz="2200" dirty="0" smtClean="0">
                <a:latin typeface="Times New Roman" panose="02020603050405020304" pitchFamily="18" charset="0"/>
                <a:ea typeface="Cambria Math" pitchFamily="18" charset="0"/>
                <a:cs typeface="Times New Roman" panose="02020603050405020304" pitchFamily="18" charset="0"/>
                <a:sym typeface="Wingdings" pitchFamily="2" charset="2"/>
              </a:rPr>
              <a:t>also called </a:t>
            </a:r>
            <a:r>
              <a:rPr lang="en-US" sz="2200" b="1" i="1" dirty="0" smtClean="0">
                <a:latin typeface="Times New Roman" panose="02020603050405020304" pitchFamily="18" charset="0"/>
                <a:ea typeface="Cambria Math" pitchFamily="18" charset="0"/>
                <a:cs typeface="Times New Roman" panose="02020603050405020304" pitchFamily="18" charset="0"/>
                <a:sym typeface="Wingdings" pitchFamily="2" charset="2"/>
              </a:rPr>
              <a:t>mappings</a:t>
            </a:r>
            <a:endParaRPr lang="en-US" sz="2200" b="1" dirty="0">
              <a:latin typeface="Times New Roman" panose="02020603050405020304" pitchFamily="18" charset="0"/>
              <a:ea typeface="Cambria Math" pitchFamily="18" charset="0"/>
              <a:cs typeface="Times New Roman" panose="02020603050405020304" pitchFamily="18" charset="0"/>
              <a:sym typeface="Wingdings" pitchFamily="2" charset="2"/>
            </a:endParaRPr>
          </a:p>
        </p:txBody>
      </p:sp>
    </p:spTree>
    <p:extLst>
      <p:ext uri="{BB962C8B-B14F-4D97-AF65-F5344CB8AC3E}">
        <p14:creationId xmlns:p14="http://schemas.microsoft.com/office/powerpoint/2010/main" val="578260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105</a:t>
            </a:fld>
            <a:endParaRPr lang="en-US">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smtClean="0">
                <a:latin typeface="Times New Roman" panose="02020603050405020304" pitchFamily="18" charset="0"/>
                <a:cs typeface="Times New Roman" panose="02020603050405020304" pitchFamily="18" charset="0"/>
              </a:rPr>
              <a:t>Functions </a:t>
            </a:r>
            <a:r>
              <a:rPr lang="en-IN" sz="3200" dirty="0" smtClean="0">
                <a:latin typeface="Times New Roman" panose="02020603050405020304" pitchFamily="18" charset="0"/>
                <a:cs typeface="Times New Roman" panose="02020603050405020304" pitchFamily="18" charset="0"/>
              </a:rPr>
              <a:t>(CO1)</a:t>
            </a:r>
            <a:endParaRPr lang="en-US" sz="32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
        <p:nvSpPr>
          <p:cNvPr id="11" name="Content Placeholder 2"/>
          <p:cNvSpPr txBox="1">
            <a:spLocks/>
          </p:cNvSpPr>
          <p:nvPr/>
        </p:nvSpPr>
        <p:spPr>
          <a:xfrm>
            <a:off x="457200" y="1066800"/>
            <a:ext cx="8229600" cy="4800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200" dirty="0" smtClean="0">
                <a:latin typeface="Times New Roman" panose="02020603050405020304" pitchFamily="18" charset="0"/>
                <a:cs typeface="Times New Roman" panose="02020603050405020304" pitchFamily="18" charset="0"/>
              </a:rPr>
              <a:t>Given a function </a:t>
            </a:r>
            <a:r>
              <a:rPr lang="en-US" sz="2200" i="1" dirty="0" smtClean="0">
                <a:latin typeface="Times New Roman" panose="02020603050405020304" pitchFamily="18" charset="0"/>
                <a:cs typeface="Times New Roman" panose="02020603050405020304" pitchFamily="18" charset="0"/>
              </a:rPr>
              <a:t>f</a:t>
            </a:r>
            <a:r>
              <a:rPr lang="en-US" sz="2200" dirty="0" smtClean="0">
                <a:latin typeface="Times New Roman" panose="02020603050405020304" pitchFamily="18" charset="0"/>
                <a:ea typeface="Cambria Math" pitchFamily="18" charset="0"/>
                <a:cs typeface="Times New Roman" panose="02020603050405020304" pitchFamily="18" charset="0"/>
              </a:rPr>
              <a:t>: </a:t>
            </a:r>
            <a:r>
              <a:rPr lang="en-US" sz="2200" i="1" dirty="0" smtClean="0">
                <a:latin typeface="Times New Roman" panose="02020603050405020304" pitchFamily="18" charset="0"/>
                <a:ea typeface="Cambria Math" pitchFamily="18" charset="0"/>
                <a:cs typeface="Times New Roman" panose="02020603050405020304" pitchFamily="18" charset="0"/>
              </a:rPr>
              <a:t>A</a:t>
            </a:r>
            <a:r>
              <a:rPr lang="en-US" sz="2200" dirty="0" smtClean="0">
                <a:latin typeface="Times New Roman" panose="02020603050405020304" pitchFamily="18" charset="0"/>
                <a:ea typeface="Cambria Math" pitchFamily="18" charset="0"/>
                <a:cs typeface="Times New Roman" panose="02020603050405020304" pitchFamily="18" charset="0"/>
              </a:rPr>
              <a:t> </a:t>
            </a:r>
            <a:r>
              <a:rPr lang="en-US" sz="2200" dirty="0" smtClean="0">
                <a:latin typeface="Times New Roman" panose="02020603050405020304" pitchFamily="18" charset="0"/>
                <a:ea typeface="Cambria Math" pitchFamily="18" charset="0"/>
                <a:cs typeface="Times New Roman" panose="02020603050405020304" pitchFamily="18" charset="0"/>
                <a:sym typeface="Wingdings" pitchFamily="2" charset="2"/>
              </a:rPr>
              <a:t>→ </a:t>
            </a:r>
            <a:r>
              <a:rPr lang="en-US" sz="2200" i="1" dirty="0" smtClean="0">
                <a:latin typeface="Times New Roman" panose="02020603050405020304" pitchFamily="18" charset="0"/>
                <a:ea typeface="Cambria Math" pitchFamily="18" charset="0"/>
                <a:cs typeface="Times New Roman" panose="02020603050405020304" pitchFamily="18" charset="0"/>
                <a:sym typeface="Wingdings" pitchFamily="2" charset="2"/>
              </a:rPr>
              <a:t>B</a:t>
            </a:r>
            <a:endParaRPr lang="en-US" sz="2200" dirty="0" smtClean="0">
              <a:latin typeface="Times New Roman" panose="02020603050405020304" pitchFamily="18" charset="0"/>
              <a:cs typeface="Times New Roman" panose="02020603050405020304" pitchFamily="18" charset="0"/>
            </a:endParaRPr>
          </a:p>
          <a:p>
            <a:r>
              <a:rPr lang="en-US" sz="2200" i="1" dirty="0" smtClean="0">
                <a:latin typeface="Times New Roman" panose="02020603050405020304" pitchFamily="18" charset="0"/>
                <a:cs typeface="Times New Roman" panose="02020603050405020304" pitchFamily="18" charset="0"/>
              </a:rPr>
              <a:t>A</a:t>
            </a:r>
            <a:r>
              <a:rPr lang="en-US" sz="2200" dirty="0" smtClean="0">
                <a:latin typeface="Times New Roman" panose="02020603050405020304" pitchFamily="18" charset="0"/>
                <a:cs typeface="Times New Roman" panose="02020603050405020304" pitchFamily="18" charset="0"/>
              </a:rPr>
              <a:t> is called the </a:t>
            </a:r>
            <a:r>
              <a:rPr lang="en-US" sz="2200" b="1" i="1" dirty="0" smtClean="0">
                <a:latin typeface="Times New Roman" panose="02020603050405020304" pitchFamily="18" charset="0"/>
                <a:cs typeface="Times New Roman" panose="02020603050405020304" pitchFamily="18" charset="0"/>
              </a:rPr>
              <a:t>domain</a:t>
            </a:r>
            <a:r>
              <a:rPr lang="en-US" sz="2200" dirty="0" smtClean="0">
                <a:latin typeface="Times New Roman" panose="02020603050405020304" pitchFamily="18" charset="0"/>
                <a:cs typeface="Times New Roman" panose="02020603050405020304" pitchFamily="18" charset="0"/>
              </a:rPr>
              <a:t> of </a:t>
            </a:r>
            <a:r>
              <a:rPr lang="en-US" sz="2200" i="1" dirty="0" smtClean="0">
                <a:latin typeface="Times New Roman" panose="02020603050405020304" pitchFamily="18" charset="0"/>
                <a:cs typeface="Times New Roman" panose="02020603050405020304" pitchFamily="18" charset="0"/>
              </a:rPr>
              <a:t>f</a:t>
            </a:r>
            <a:endParaRPr lang="en-US" sz="2200" dirty="0" smtClean="0">
              <a:latin typeface="Times New Roman" panose="02020603050405020304" pitchFamily="18" charset="0"/>
              <a:cs typeface="Times New Roman" panose="02020603050405020304" pitchFamily="18" charset="0"/>
            </a:endParaRPr>
          </a:p>
          <a:p>
            <a:r>
              <a:rPr lang="en-US" sz="2200" i="1" dirty="0" smtClean="0">
                <a:latin typeface="Times New Roman" panose="02020603050405020304" pitchFamily="18" charset="0"/>
                <a:cs typeface="Times New Roman" panose="02020603050405020304" pitchFamily="18" charset="0"/>
              </a:rPr>
              <a:t>B</a:t>
            </a:r>
            <a:r>
              <a:rPr lang="en-US" sz="2200" dirty="0" smtClean="0">
                <a:latin typeface="Times New Roman" panose="02020603050405020304" pitchFamily="18" charset="0"/>
                <a:cs typeface="Times New Roman" panose="02020603050405020304" pitchFamily="18" charset="0"/>
              </a:rPr>
              <a:t> is called the </a:t>
            </a:r>
            <a:r>
              <a:rPr lang="en-US" sz="2200" b="1" i="1" dirty="0" smtClean="0">
                <a:latin typeface="Times New Roman" panose="02020603050405020304" pitchFamily="18" charset="0"/>
                <a:cs typeface="Times New Roman" panose="02020603050405020304" pitchFamily="18" charset="0"/>
              </a:rPr>
              <a:t>codomain</a:t>
            </a:r>
            <a:r>
              <a:rPr lang="en-US" sz="2200" dirty="0" smtClean="0">
                <a:latin typeface="Times New Roman" panose="02020603050405020304" pitchFamily="18" charset="0"/>
                <a:cs typeface="Times New Roman" panose="02020603050405020304" pitchFamily="18" charset="0"/>
              </a:rPr>
              <a:t> of </a:t>
            </a:r>
            <a:r>
              <a:rPr lang="en-US" sz="2200" i="1" dirty="0" smtClean="0">
                <a:latin typeface="Times New Roman" panose="02020603050405020304" pitchFamily="18" charset="0"/>
                <a:cs typeface="Times New Roman" panose="02020603050405020304" pitchFamily="18" charset="0"/>
              </a:rPr>
              <a:t>f</a:t>
            </a:r>
            <a:endParaRPr lang="en-US" sz="2200" dirty="0" smtClean="0">
              <a:latin typeface="Times New Roman" panose="02020603050405020304" pitchFamily="18" charset="0"/>
              <a:cs typeface="Times New Roman" panose="02020603050405020304" pitchFamily="18" charset="0"/>
            </a:endParaRPr>
          </a:p>
          <a:p>
            <a:r>
              <a:rPr lang="en-US" sz="2200" i="1" dirty="0" smtClean="0">
                <a:latin typeface="Times New Roman" panose="02020603050405020304" pitchFamily="18" charset="0"/>
                <a:cs typeface="Times New Roman" panose="02020603050405020304" pitchFamily="18" charset="0"/>
              </a:rPr>
              <a:t>f </a:t>
            </a:r>
            <a:r>
              <a:rPr lang="en-US" sz="2200" dirty="0" smtClean="0">
                <a:latin typeface="Times New Roman" panose="02020603050405020304" pitchFamily="18" charset="0"/>
                <a:cs typeface="Times New Roman" panose="02020603050405020304" pitchFamily="18" charset="0"/>
              </a:rPr>
              <a:t>is a </a:t>
            </a:r>
            <a:r>
              <a:rPr lang="en-US" sz="2200" b="1" i="1" dirty="0" smtClean="0">
                <a:latin typeface="Times New Roman" panose="02020603050405020304" pitchFamily="18" charset="0"/>
                <a:cs typeface="Times New Roman" panose="02020603050405020304" pitchFamily="18" charset="0"/>
              </a:rPr>
              <a:t>mapping</a:t>
            </a:r>
            <a:r>
              <a:rPr lang="en-US" sz="2200" dirty="0" smtClean="0">
                <a:latin typeface="Times New Roman" panose="02020603050405020304" pitchFamily="18" charset="0"/>
                <a:cs typeface="Times New Roman" panose="02020603050405020304" pitchFamily="18" charset="0"/>
              </a:rPr>
              <a:t> from </a:t>
            </a:r>
            <a:r>
              <a:rPr lang="en-US" sz="2200" i="1" dirty="0" smtClean="0">
                <a:latin typeface="Times New Roman" panose="02020603050405020304" pitchFamily="18" charset="0"/>
                <a:cs typeface="Times New Roman" panose="02020603050405020304" pitchFamily="18" charset="0"/>
              </a:rPr>
              <a:t>A</a:t>
            </a:r>
            <a:r>
              <a:rPr lang="en-US" sz="2200" dirty="0" smtClean="0">
                <a:latin typeface="Times New Roman" panose="02020603050405020304" pitchFamily="18" charset="0"/>
                <a:cs typeface="Times New Roman" panose="02020603050405020304" pitchFamily="18" charset="0"/>
              </a:rPr>
              <a:t> to </a:t>
            </a:r>
            <a:r>
              <a:rPr lang="en-US" sz="2200" i="1" dirty="0" smtClean="0">
                <a:latin typeface="Times New Roman" panose="02020603050405020304" pitchFamily="18" charset="0"/>
                <a:cs typeface="Times New Roman" panose="02020603050405020304" pitchFamily="18" charset="0"/>
              </a:rPr>
              <a:t>B</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If </a:t>
            </a:r>
            <a:r>
              <a:rPr lang="en-US" sz="2200" i="1" dirty="0" smtClean="0">
                <a:latin typeface="Times New Roman" panose="02020603050405020304" pitchFamily="18" charset="0"/>
                <a:cs typeface="Times New Roman" panose="02020603050405020304" pitchFamily="18" charset="0"/>
              </a:rPr>
              <a:t>f</a:t>
            </a:r>
            <a:r>
              <a:rPr lang="en-US" sz="2200" dirty="0" smtClean="0">
                <a:latin typeface="Times New Roman" panose="02020603050405020304" pitchFamily="18" charset="0"/>
                <a:cs typeface="Times New Roman" panose="02020603050405020304" pitchFamily="18" charset="0"/>
              </a:rPr>
              <a:t>(</a:t>
            </a:r>
            <a:r>
              <a:rPr lang="en-US" sz="2200" i="1" dirty="0" smtClean="0">
                <a:latin typeface="Times New Roman" panose="02020603050405020304" pitchFamily="18" charset="0"/>
                <a:ea typeface="Cambria Math" pitchFamily="18" charset="0"/>
                <a:cs typeface="Times New Roman" panose="02020603050405020304" pitchFamily="18" charset="0"/>
              </a:rPr>
              <a:t>a</a:t>
            </a:r>
            <a:r>
              <a:rPr lang="en-US" sz="2200" dirty="0" smtClean="0">
                <a:latin typeface="Times New Roman" panose="02020603050405020304" pitchFamily="18" charset="0"/>
                <a:cs typeface="Times New Roman" panose="02020603050405020304" pitchFamily="18" charset="0"/>
              </a:rPr>
              <a:t>)</a:t>
            </a:r>
            <a:r>
              <a:rPr lang="en-US" sz="2200" i="1" dirty="0" smtClean="0">
                <a:latin typeface="Times New Roman" panose="02020603050405020304" pitchFamily="18" charset="0"/>
                <a:cs typeface="Times New Roman" panose="02020603050405020304" pitchFamily="18" charset="0"/>
              </a:rPr>
              <a:t> = </a:t>
            </a:r>
            <a:r>
              <a:rPr lang="en-US" sz="2200" i="1" dirty="0" smtClean="0">
                <a:latin typeface="Times New Roman" panose="02020603050405020304" pitchFamily="18" charset="0"/>
                <a:ea typeface="Cambria Math" pitchFamily="18" charset="0"/>
                <a:cs typeface="Times New Roman" panose="02020603050405020304" pitchFamily="18" charset="0"/>
              </a:rPr>
              <a:t>b</a:t>
            </a:r>
            <a:endParaRPr lang="en-US" sz="2200" dirty="0" smtClean="0">
              <a:latin typeface="Times New Roman" panose="02020603050405020304" pitchFamily="18" charset="0"/>
              <a:cs typeface="Times New Roman" panose="02020603050405020304" pitchFamily="18" charset="0"/>
            </a:endParaRPr>
          </a:p>
          <a:p>
            <a:pPr lvl="1"/>
            <a:r>
              <a:rPr lang="en-US" sz="2200" dirty="0" smtClean="0">
                <a:latin typeface="Times New Roman" panose="02020603050405020304" pitchFamily="18" charset="0"/>
                <a:cs typeface="Times New Roman" panose="02020603050405020304" pitchFamily="18" charset="0"/>
              </a:rPr>
              <a:t>then </a:t>
            </a:r>
            <a:r>
              <a:rPr lang="en-US" sz="2200" i="1" dirty="0" smtClean="0">
                <a:latin typeface="Times New Roman" panose="02020603050405020304" pitchFamily="18" charset="0"/>
                <a:ea typeface="Cambria Math" pitchFamily="18" charset="0"/>
                <a:cs typeface="Times New Roman" panose="02020603050405020304" pitchFamily="18" charset="0"/>
              </a:rPr>
              <a:t>b</a:t>
            </a:r>
            <a:r>
              <a:rPr lang="en-US" sz="2200" dirty="0" smtClean="0">
                <a:latin typeface="Times New Roman" panose="02020603050405020304" pitchFamily="18" charset="0"/>
                <a:ea typeface="Cambria Math"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is called the </a:t>
            </a:r>
            <a:r>
              <a:rPr lang="en-US" sz="2200" b="1" i="1" dirty="0" smtClean="0">
                <a:latin typeface="Times New Roman" panose="02020603050405020304" pitchFamily="18" charset="0"/>
                <a:cs typeface="Times New Roman" panose="02020603050405020304" pitchFamily="18" charset="0"/>
              </a:rPr>
              <a:t>image</a:t>
            </a:r>
            <a:r>
              <a:rPr lang="en-US" sz="2200" dirty="0" smtClean="0">
                <a:latin typeface="Times New Roman" panose="02020603050405020304" pitchFamily="18" charset="0"/>
                <a:cs typeface="Times New Roman" panose="02020603050405020304" pitchFamily="18" charset="0"/>
              </a:rPr>
              <a:t> of </a:t>
            </a:r>
            <a:r>
              <a:rPr lang="en-US" sz="2200" i="1" dirty="0" smtClean="0">
                <a:latin typeface="Times New Roman" panose="02020603050405020304" pitchFamily="18" charset="0"/>
                <a:ea typeface="Cambria Math" pitchFamily="18" charset="0"/>
                <a:cs typeface="Times New Roman" panose="02020603050405020304" pitchFamily="18" charset="0"/>
              </a:rPr>
              <a:t>a </a:t>
            </a:r>
            <a:r>
              <a:rPr lang="en-US" sz="2200" dirty="0" smtClean="0">
                <a:latin typeface="Times New Roman" panose="02020603050405020304" pitchFamily="18" charset="0"/>
                <a:cs typeface="Times New Roman" panose="02020603050405020304" pitchFamily="18" charset="0"/>
              </a:rPr>
              <a:t>under </a:t>
            </a:r>
            <a:r>
              <a:rPr lang="en-US" sz="2200" i="1" dirty="0" smtClean="0">
                <a:latin typeface="Times New Roman" panose="02020603050405020304" pitchFamily="18" charset="0"/>
                <a:cs typeface="Times New Roman" panose="02020603050405020304" pitchFamily="18" charset="0"/>
              </a:rPr>
              <a:t>f</a:t>
            </a:r>
            <a:endParaRPr lang="en-US" sz="2200" dirty="0" smtClean="0">
              <a:latin typeface="Times New Roman" panose="02020603050405020304" pitchFamily="18" charset="0"/>
              <a:cs typeface="Times New Roman" panose="02020603050405020304" pitchFamily="18" charset="0"/>
            </a:endParaRPr>
          </a:p>
          <a:p>
            <a:pPr lvl="1"/>
            <a:r>
              <a:rPr lang="en-US" sz="2200" i="1" dirty="0" smtClean="0">
                <a:latin typeface="Times New Roman" panose="02020603050405020304" pitchFamily="18" charset="0"/>
                <a:ea typeface="Cambria Math" pitchFamily="18" charset="0"/>
                <a:cs typeface="Times New Roman" panose="02020603050405020304" pitchFamily="18" charset="0"/>
              </a:rPr>
              <a:t>a</a:t>
            </a:r>
            <a:r>
              <a:rPr lang="en-US" sz="2200" dirty="0" smtClean="0">
                <a:latin typeface="Times New Roman" panose="02020603050405020304" pitchFamily="18" charset="0"/>
                <a:cs typeface="Times New Roman" panose="02020603050405020304" pitchFamily="18" charset="0"/>
              </a:rPr>
              <a:t> is called the </a:t>
            </a:r>
            <a:r>
              <a:rPr lang="en-US" sz="2200" b="1" i="1" dirty="0" smtClean="0">
                <a:latin typeface="Times New Roman" panose="02020603050405020304" pitchFamily="18" charset="0"/>
                <a:cs typeface="Times New Roman" panose="02020603050405020304" pitchFamily="18" charset="0"/>
              </a:rPr>
              <a:t>preimage</a:t>
            </a:r>
            <a:r>
              <a:rPr lang="en-US" sz="2200" dirty="0" smtClean="0">
                <a:latin typeface="Times New Roman" panose="02020603050405020304" pitchFamily="18" charset="0"/>
                <a:cs typeface="Times New Roman" panose="02020603050405020304" pitchFamily="18" charset="0"/>
              </a:rPr>
              <a:t> of </a:t>
            </a:r>
            <a:r>
              <a:rPr lang="en-US" sz="2200" i="1" dirty="0" smtClean="0">
                <a:latin typeface="Times New Roman" panose="02020603050405020304" pitchFamily="18" charset="0"/>
                <a:ea typeface="Cambria Math" pitchFamily="18" charset="0"/>
                <a:cs typeface="Times New Roman" panose="02020603050405020304" pitchFamily="18" charset="0"/>
              </a:rPr>
              <a:t>b</a:t>
            </a:r>
          </a:p>
          <a:p>
            <a:r>
              <a:rPr lang="en-US" sz="2200" dirty="0" smtClean="0">
                <a:latin typeface="Times New Roman" panose="02020603050405020304" pitchFamily="18" charset="0"/>
                <a:cs typeface="Times New Roman" panose="02020603050405020304" pitchFamily="18" charset="0"/>
              </a:rPr>
              <a:t>The </a:t>
            </a:r>
            <a:r>
              <a:rPr lang="en-US" sz="2200" b="1" i="1" dirty="0" smtClean="0">
                <a:latin typeface="Times New Roman" panose="02020603050405020304" pitchFamily="18" charset="0"/>
                <a:cs typeface="Times New Roman" panose="02020603050405020304" pitchFamily="18" charset="0"/>
              </a:rPr>
              <a:t>range</a:t>
            </a:r>
            <a:r>
              <a:rPr lang="en-US" sz="2200" dirty="0" smtClean="0">
                <a:latin typeface="Times New Roman" panose="02020603050405020304" pitchFamily="18" charset="0"/>
                <a:cs typeface="Times New Roman" panose="02020603050405020304" pitchFamily="18" charset="0"/>
              </a:rPr>
              <a:t> (or image) of </a:t>
            </a:r>
            <a:r>
              <a:rPr lang="en-US" sz="2200" i="1" dirty="0" smtClean="0">
                <a:latin typeface="Times New Roman" panose="02020603050405020304" pitchFamily="18" charset="0"/>
                <a:cs typeface="Times New Roman" panose="02020603050405020304" pitchFamily="18" charset="0"/>
              </a:rPr>
              <a:t>f</a:t>
            </a:r>
            <a:r>
              <a:rPr lang="en-US" sz="2200" dirty="0" smtClean="0">
                <a:latin typeface="Times New Roman" panose="02020603050405020304" pitchFamily="18" charset="0"/>
                <a:cs typeface="Times New Roman" panose="02020603050405020304" pitchFamily="18" charset="0"/>
              </a:rPr>
              <a:t> is the set of all images of points in </a:t>
            </a:r>
            <a:r>
              <a:rPr lang="en-US" sz="2200" i="1" dirty="0" smtClean="0">
                <a:latin typeface="Times New Roman" panose="02020603050405020304" pitchFamily="18" charset="0"/>
                <a:cs typeface="Times New Roman" panose="02020603050405020304" pitchFamily="18" charset="0"/>
              </a:rPr>
              <a:t>A</a:t>
            </a:r>
            <a:r>
              <a:rPr lang="en-US" sz="2200" dirty="0" smtClean="0">
                <a:latin typeface="Times New Roman" panose="02020603050405020304" pitchFamily="18" charset="0"/>
                <a:cs typeface="Times New Roman" panose="02020603050405020304" pitchFamily="18" charset="0"/>
              </a:rPr>
              <a:t>. We denote it by </a:t>
            </a:r>
            <a:r>
              <a:rPr lang="en-US" sz="2200" i="1" dirty="0" smtClean="0">
                <a:latin typeface="Times New Roman" panose="02020603050405020304" pitchFamily="18" charset="0"/>
                <a:cs typeface="Times New Roman" panose="02020603050405020304" pitchFamily="18" charset="0"/>
              </a:rPr>
              <a:t>f</a:t>
            </a:r>
            <a:r>
              <a:rPr lang="en-US" sz="2200" dirty="0" smtClean="0">
                <a:latin typeface="Times New Roman" panose="02020603050405020304" pitchFamily="18" charset="0"/>
                <a:cs typeface="Times New Roman" panose="02020603050405020304" pitchFamily="18" charset="0"/>
              </a:rPr>
              <a:t>(</a:t>
            </a:r>
            <a:r>
              <a:rPr lang="en-US" sz="2200" i="1" dirty="0" smtClean="0">
                <a:latin typeface="Times New Roman" panose="02020603050405020304" pitchFamily="18" charset="0"/>
                <a:cs typeface="Times New Roman" panose="02020603050405020304" pitchFamily="18" charset="0"/>
              </a:rPr>
              <a:t>A</a:t>
            </a:r>
            <a:r>
              <a:rPr lang="en-US" sz="2200" dirty="0" smtClean="0">
                <a:latin typeface="Times New Roman" panose="02020603050405020304" pitchFamily="18" charset="0"/>
                <a:cs typeface="Times New Roman" panose="02020603050405020304" pitchFamily="18" charset="0"/>
              </a:rPr>
              <a:t>).</a:t>
            </a:r>
          </a:p>
          <a:p>
            <a:endParaRPr lang="en-US" sz="2200" dirty="0" smtClean="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p:txBody>
      </p:sp>
      <p:pic>
        <p:nvPicPr>
          <p:cNvPr id="12" name="Picture 11" descr="0213.jpg"/>
          <p:cNvPicPr>
            <a:picLocks noChangeAspect="1"/>
          </p:cNvPicPr>
          <p:nvPr/>
        </p:nvPicPr>
        <p:blipFill>
          <a:blip r:embed="rId3" cstate="print"/>
          <a:stretch>
            <a:fillRect/>
          </a:stretch>
        </p:blipFill>
        <p:spPr>
          <a:xfrm>
            <a:off x="4395090" y="1295400"/>
            <a:ext cx="4748910" cy="1676400"/>
          </a:xfrm>
          <a:prstGeom prst="rect">
            <a:avLst/>
          </a:prstGeom>
        </p:spPr>
      </p:pic>
    </p:spTree>
    <p:extLst>
      <p:ext uri="{BB962C8B-B14F-4D97-AF65-F5344CB8AC3E}">
        <p14:creationId xmlns:p14="http://schemas.microsoft.com/office/powerpoint/2010/main" val="3984385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106</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latin typeface="Times New Roman" panose="02020603050405020304" pitchFamily="18" charset="0"/>
                <a:cs typeface="Times New Roman" panose="02020603050405020304" pitchFamily="18" charset="0"/>
              </a:rPr>
              <a:t>Example </a:t>
            </a:r>
            <a:r>
              <a:rPr lang="en-IN" sz="3200" dirty="0">
                <a:latin typeface="Times New Roman" panose="02020603050405020304" pitchFamily="18" charset="0"/>
                <a:cs typeface="Times New Roman" panose="02020603050405020304" pitchFamily="18" charset="0"/>
              </a:rPr>
              <a:t>(CO1)</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grpSp>
        <p:nvGrpSpPr>
          <p:cNvPr id="11" name="Group 10"/>
          <p:cNvGrpSpPr/>
          <p:nvPr/>
        </p:nvGrpSpPr>
        <p:grpSpPr>
          <a:xfrm>
            <a:off x="5414687" y="938934"/>
            <a:ext cx="2955411" cy="3462378"/>
            <a:chOff x="3048000" y="1219200"/>
            <a:chExt cx="3276600" cy="3733800"/>
          </a:xfrm>
        </p:grpSpPr>
        <p:sp>
          <p:nvSpPr>
            <p:cNvPr id="12" name="Flowchart: Connector 11"/>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p:cNvSpPr/>
            <p:nvPr/>
          </p:nvSpPr>
          <p:spPr>
            <a:xfrm>
              <a:off x="5715000" y="2438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048000" y="1219200"/>
              <a:ext cx="685800" cy="825867"/>
            </a:xfrm>
            <a:prstGeom prst="rect">
              <a:avLst/>
            </a:prstGeom>
            <a:noFill/>
          </p:spPr>
          <p:txBody>
            <a:bodyPr wrap="square" rtlCol="0">
              <a:spAutoFit/>
            </a:bodyPr>
            <a:lstStyle/>
            <a:p>
              <a:r>
                <a:rPr lang="en-US" sz="4000" i="1" dirty="0" smtClean="0"/>
                <a:t>A</a:t>
              </a:r>
              <a:endParaRPr lang="en-US" sz="4000" i="1" dirty="0"/>
            </a:p>
          </p:txBody>
        </p:sp>
        <p:sp>
          <p:nvSpPr>
            <p:cNvPr id="20" name="TextBox 19"/>
            <p:cNvSpPr txBox="1"/>
            <p:nvPr/>
          </p:nvSpPr>
          <p:spPr>
            <a:xfrm>
              <a:off x="5638800" y="1219200"/>
              <a:ext cx="685800" cy="825867"/>
            </a:xfrm>
            <a:prstGeom prst="rect">
              <a:avLst/>
            </a:prstGeom>
            <a:noFill/>
          </p:spPr>
          <p:txBody>
            <a:bodyPr wrap="square" rtlCol="0">
              <a:spAutoFit/>
            </a:bodyPr>
            <a:lstStyle/>
            <a:p>
              <a:r>
                <a:rPr lang="en-US" sz="4000" i="1" dirty="0" smtClean="0"/>
                <a:t>B</a:t>
              </a:r>
              <a:endParaRPr lang="en-US" sz="4000" i="1" dirty="0"/>
            </a:p>
          </p:txBody>
        </p:sp>
        <p:sp>
          <p:nvSpPr>
            <p:cNvPr id="21" name="TextBox 20"/>
            <p:cNvSpPr txBox="1"/>
            <p:nvPr/>
          </p:nvSpPr>
          <p:spPr>
            <a:xfrm>
              <a:off x="3200401" y="2069069"/>
              <a:ext cx="304800" cy="369332"/>
            </a:xfrm>
            <a:prstGeom prst="rect">
              <a:avLst/>
            </a:prstGeom>
            <a:noFill/>
          </p:spPr>
          <p:txBody>
            <a:bodyPr wrap="square" rtlCol="0">
              <a:spAutoFit/>
            </a:bodyPr>
            <a:lstStyle/>
            <a:p>
              <a:r>
                <a:rPr lang="en-US" dirty="0" smtClean="0"/>
                <a:t>a</a:t>
              </a:r>
              <a:endParaRPr lang="en-US" dirty="0"/>
            </a:p>
          </p:txBody>
        </p:sp>
        <p:sp>
          <p:nvSpPr>
            <p:cNvPr id="22" name="TextBox 21"/>
            <p:cNvSpPr txBox="1"/>
            <p:nvPr/>
          </p:nvSpPr>
          <p:spPr>
            <a:xfrm>
              <a:off x="3200401" y="2995328"/>
              <a:ext cx="304800" cy="369332"/>
            </a:xfrm>
            <a:prstGeom prst="rect">
              <a:avLst/>
            </a:prstGeom>
            <a:noFill/>
          </p:spPr>
          <p:txBody>
            <a:bodyPr wrap="square" rtlCol="0">
              <a:spAutoFit/>
            </a:bodyPr>
            <a:lstStyle/>
            <a:p>
              <a:r>
                <a:rPr lang="en-US" dirty="0" smtClean="0"/>
                <a:t>b</a:t>
              </a:r>
              <a:endParaRPr lang="en-US" dirty="0"/>
            </a:p>
          </p:txBody>
        </p:sp>
        <p:sp>
          <p:nvSpPr>
            <p:cNvPr id="23" name="TextBox 22"/>
            <p:cNvSpPr txBox="1"/>
            <p:nvPr/>
          </p:nvSpPr>
          <p:spPr>
            <a:xfrm>
              <a:off x="3200401" y="3758255"/>
              <a:ext cx="304800" cy="369332"/>
            </a:xfrm>
            <a:prstGeom prst="rect">
              <a:avLst/>
            </a:prstGeom>
            <a:noFill/>
          </p:spPr>
          <p:txBody>
            <a:bodyPr wrap="square" rtlCol="0">
              <a:spAutoFit/>
            </a:bodyPr>
            <a:lstStyle/>
            <a:p>
              <a:r>
                <a:rPr lang="en-US" dirty="0" smtClean="0"/>
                <a:t>c</a:t>
              </a:r>
              <a:endParaRPr lang="en-US" dirty="0"/>
            </a:p>
          </p:txBody>
        </p:sp>
        <p:sp>
          <p:nvSpPr>
            <p:cNvPr id="24" name="TextBox 23"/>
            <p:cNvSpPr txBox="1"/>
            <p:nvPr/>
          </p:nvSpPr>
          <p:spPr>
            <a:xfrm>
              <a:off x="3196496" y="4483099"/>
              <a:ext cx="304800" cy="369332"/>
            </a:xfrm>
            <a:prstGeom prst="rect">
              <a:avLst/>
            </a:prstGeom>
            <a:noFill/>
          </p:spPr>
          <p:txBody>
            <a:bodyPr wrap="square" rtlCol="0">
              <a:spAutoFit/>
            </a:bodyPr>
            <a:lstStyle/>
            <a:p>
              <a:r>
                <a:rPr lang="en-US" dirty="0" smtClean="0"/>
                <a:t>d</a:t>
              </a:r>
              <a:endParaRPr lang="en-US" dirty="0"/>
            </a:p>
          </p:txBody>
        </p:sp>
        <p:sp>
          <p:nvSpPr>
            <p:cNvPr id="25" name="TextBox 24"/>
            <p:cNvSpPr txBox="1"/>
            <p:nvPr/>
          </p:nvSpPr>
          <p:spPr>
            <a:xfrm>
              <a:off x="5791199" y="2464714"/>
              <a:ext cx="304800" cy="430887"/>
            </a:xfrm>
            <a:prstGeom prst="rect">
              <a:avLst/>
            </a:prstGeom>
            <a:noFill/>
          </p:spPr>
          <p:txBody>
            <a:bodyPr wrap="square" rtlCol="0">
              <a:spAutoFit/>
            </a:bodyPr>
            <a:lstStyle/>
            <a:p>
              <a:r>
                <a:rPr lang="en-US" dirty="0" smtClean="0"/>
                <a:t>x</a:t>
              </a:r>
              <a:endParaRPr lang="en-US" dirty="0"/>
            </a:p>
          </p:txBody>
        </p:sp>
        <p:sp>
          <p:nvSpPr>
            <p:cNvPr id="26" name="TextBox 25"/>
            <p:cNvSpPr txBox="1"/>
            <p:nvPr/>
          </p:nvSpPr>
          <p:spPr>
            <a:xfrm>
              <a:off x="5779440" y="3267196"/>
              <a:ext cx="304800" cy="369332"/>
            </a:xfrm>
            <a:prstGeom prst="rect">
              <a:avLst/>
            </a:prstGeom>
            <a:noFill/>
          </p:spPr>
          <p:txBody>
            <a:bodyPr wrap="square" rtlCol="0">
              <a:spAutoFit/>
            </a:bodyPr>
            <a:lstStyle/>
            <a:p>
              <a:r>
                <a:rPr lang="en-US" dirty="0" smtClean="0"/>
                <a:t>y</a:t>
              </a:r>
              <a:endParaRPr lang="en-US" dirty="0"/>
            </a:p>
          </p:txBody>
        </p:sp>
        <p:sp>
          <p:nvSpPr>
            <p:cNvPr id="27" name="TextBox 26"/>
            <p:cNvSpPr txBox="1"/>
            <p:nvPr/>
          </p:nvSpPr>
          <p:spPr>
            <a:xfrm>
              <a:off x="5779440" y="4364738"/>
              <a:ext cx="304800" cy="369332"/>
            </a:xfrm>
            <a:prstGeom prst="rect">
              <a:avLst/>
            </a:prstGeom>
            <a:noFill/>
          </p:spPr>
          <p:txBody>
            <a:bodyPr wrap="square" rtlCol="0">
              <a:spAutoFit/>
            </a:bodyPr>
            <a:lstStyle/>
            <a:p>
              <a:r>
                <a:rPr lang="en-US" dirty="0" smtClean="0"/>
                <a:t>z</a:t>
              </a:r>
              <a:endParaRPr lang="en-US" dirty="0"/>
            </a:p>
          </p:txBody>
        </p:sp>
        <p:cxnSp>
          <p:nvCxnSpPr>
            <p:cNvPr id="28" name="Straight Arrow Connector 27"/>
            <p:cNvCxnSpPr>
              <a:stCxn id="13" idx="6"/>
              <a:endCxn id="12" idx="2"/>
            </p:cNvCxnSpPr>
            <p:nvPr/>
          </p:nvCxnSpPr>
          <p:spPr>
            <a:xfrm>
              <a:off x="3581400" y="3200401"/>
              <a:ext cx="2133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5" idx="5"/>
              <a:endCxn id="18" idx="1"/>
            </p:cNvCxnSpPr>
            <p:nvPr/>
          </p:nvCxnSpPr>
          <p:spPr>
            <a:xfrm>
              <a:off x="3514444" y="2447645"/>
              <a:ext cx="2267512" cy="19627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4" idx="6"/>
              <a:endCxn id="18" idx="2"/>
            </p:cNvCxnSpPr>
            <p:nvPr/>
          </p:nvCxnSpPr>
          <p:spPr>
            <a:xfrm>
              <a:off x="3581400" y="3962400"/>
              <a:ext cx="2133600" cy="6096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6" idx="6"/>
            </p:cNvCxnSpPr>
            <p:nvPr/>
          </p:nvCxnSpPr>
          <p:spPr>
            <a:xfrm flipV="1">
              <a:off x="3581400" y="4711922"/>
              <a:ext cx="2209798" cy="124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2" name="Content Placeholder 2"/>
          <p:cNvSpPr>
            <a:spLocks noGrp="1"/>
          </p:cNvSpPr>
          <p:nvPr>
            <p:ph idx="1"/>
          </p:nvPr>
        </p:nvSpPr>
        <p:spPr>
          <a:xfrm>
            <a:off x="416293" y="1200912"/>
            <a:ext cx="5109828" cy="4648200"/>
          </a:xfrm>
        </p:spPr>
        <p:txBody>
          <a:bodyPr>
            <a:normAutofit/>
          </a:bodyPr>
          <a:lstStyle/>
          <a:p>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domain</a:t>
            </a:r>
            <a:r>
              <a:rPr lang="en-US" sz="2200" dirty="0">
                <a:latin typeface="Times New Roman" panose="02020603050405020304" pitchFamily="18" charset="0"/>
                <a:cs typeface="Times New Roman" panose="02020603050405020304" pitchFamily="18" charset="0"/>
              </a:rPr>
              <a:t> of f is </a:t>
            </a:r>
            <a:r>
              <a:rPr lang="en-US" sz="2200" i="1" dirty="0" smtClean="0">
                <a:latin typeface="Times New Roman" panose="02020603050405020304" pitchFamily="18" charset="0"/>
                <a:cs typeface="Times New Roman" panose="02020603050405020304" pitchFamily="18" charset="0"/>
              </a:rPr>
              <a:t>A</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codomain</a:t>
            </a:r>
            <a:r>
              <a:rPr lang="en-US" sz="2200" dirty="0">
                <a:latin typeface="Times New Roman" panose="02020603050405020304" pitchFamily="18" charset="0"/>
                <a:cs typeface="Times New Roman" panose="02020603050405020304" pitchFamily="18" charset="0"/>
              </a:rPr>
              <a:t> of f is B</a:t>
            </a:r>
          </a:p>
          <a:p>
            <a:r>
              <a:rPr lang="en-US" sz="2200" dirty="0" smtClean="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image</a:t>
            </a:r>
            <a:r>
              <a:rPr lang="en-US" sz="2200" dirty="0">
                <a:latin typeface="Times New Roman" panose="02020603050405020304" pitchFamily="18" charset="0"/>
                <a:cs typeface="Times New Roman" panose="02020603050405020304" pitchFamily="18" charset="0"/>
              </a:rPr>
              <a:t> of </a:t>
            </a:r>
            <a:r>
              <a:rPr lang="en-US" sz="2200" dirty="0" smtClean="0">
                <a:latin typeface="Times New Roman" panose="02020603050405020304" pitchFamily="18" charset="0"/>
                <a:cs typeface="Times New Roman" panose="02020603050405020304" pitchFamily="18" charset="0"/>
              </a:rPr>
              <a:t>b is y </a:t>
            </a:r>
          </a:p>
          <a:p>
            <a:pPr lvl="1"/>
            <a:r>
              <a:rPr lang="en-US" sz="2200" dirty="0" smtClean="0">
                <a:latin typeface="Times New Roman" panose="02020603050405020304" pitchFamily="18" charset="0"/>
                <a:cs typeface="Times New Roman" panose="02020603050405020304" pitchFamily="18" charset="0"/>
              </a:rPr>
              <a:t>f(b) </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y</a:t>
            </a:r>
            <a:endParaRPr lang="en-US" sz="2200" dirty="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The </a:t>
            </a:r>
            <a:r>
              <a:rPr lang="en-US" sz="2200" b="1" dirty="0" err="1">
                <a:latin typeface="Times New Roman" panose="02020603050405020304" pitchFamily="18" charset="0"/>
                <a:cs typeface="Times New Roman" panose="02020603050405020304" pitchFamily="18" charset="0"/>
              </a:rPr>
              <a:t>preimage</a:t>
            </a:r>
            <a:r>
              <a:rPr lang="en-US" sz="2200" dirty="0">
                <a:latin typeface="Times New Roman" panose="02020603050405020304" pitchFamily="18" charset="0"/>
                <a:cs typeface="Times New Roman" panose="02020603050405020304" pitchFamily="18" charset="0"/>
              </a:rPr>
              <a:t> of y </a:t>
            </a:r>
            <a:r>
              <a:rPr lang="en-US" sz="2200" dirty="0" smtClean="0">
                <a:latin typeface="Times New Roman" panose="02020603050405020304" pitchFamily="18" charset="0"/>
                <a:cs typeface="Times New Roman" panose="02020603050405020304" pitchFamily="18" charset="0"/>
              </a:rPr>
              <a:t>is b</a:t>
            </a:r>
          </a:p>
          <a:p>
            <a:r>
              <a:rPr lang="en-US" sz="2200" dirty="0">
                <a:latin typeface="Times New Roman" panose="02020603050405020304" pitchFamily="18" charset="0"/>
                <a:cs typeface="Times New Roman" panose="02020603050405020304" pitchFamily="18" charset="0"/>
              </a:rPr>
              <a:t>The </a:t>
            </a:r>
            <a:r>
              <a:rPr lang="en-US" sz="2200" b="1" dirty="0" err="1" smtClean="0">
                <a:latin typeface="Times New Roman" panose="02020603050405020304" pitchFamily="18" charset="0"/>
                <a:cs typeface="Times New Roman" panose="02020603050405020304" pitchFamily="18" charset="0"/>
              </a:rPr>
              <a:t>preimage</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of z </a:t>
            </a:r>
            <a:r>
              <a:rPr lang="en-US" sz="2200" dirty="0" smtClean="0">
                <a:latin typeface="Times New Roman" panose="02020603050405020304" pitchFamily="18" charset="0"/>
                <a:cs typeface="Times New Roman" panose="02020603050405020304" pitchFamily="18" charset="0"/>
              </a:rPr>
              <a:t>is {</a:t>
            </a:r>
            <a:r>
              <a:rPr lang="en-US" sz="2200" dirty="0" err="1" smtClean="0">
                <a:latin typeface="Times New Roman" panose="02020603050405020304" pitchFamily="18" charset="0"/>
                <a:cs typeface="Times New Roman" panose="02020603050405020304" pitchFamily="18" charset="0"/>
              </a:rPr>
              <a:t>a,c,d</a:t>
            </a:r>
            <a:r>
              <a:rPr lang="en-US" sz="2200" dirty="0" smtClean="0">
                <a:latin typeface="Times New Roman" panose="02020603050405020304" pitchFamily="18" charset="0"/>
                <a:cs typeface="Times New Roman" panose="02020603050405020304" pitchFamily="18" charset="0"/>
              </a:rPr>
              <a:t>}</a:t>
            </a:r>
          </a:p>
          <a:p>
            <a:r>
              <a:rPr lang="en-US" sz="2200" dirty="0" smtClean="0">
                <a:latin typeface="Times New Roman" panose="02020603050405020304" pitchFamily="18" charset="0"/>
                <a:cs typeface="Times New Roman" panose="02020603050405020304" pitchFamily="18" charset="0"/>
              </a:rPr>
              <a:t>The </a:t>
            </a:r>
            <a:r>
              <a:rPr lang="en-US" sz="2200" b="1" dirty="0" smtClean="0">
                <a:latin typeface="Times New Roman" panose="02020603050405020304" pitchFamily="18" charset="0"/>
                <a:cs typeface="Times New Roman" panose="02020603050405020304" pitchFamily="18" charset="0"/>
              </a:rPr>
              <a:t>range/image</a:t>
            </a:r>
            <a:r>
              <a:rPr lang="en-US" sz="2200" dirty="0" smtClean="0">
                <a:latin typeface="Times New Roman" panose="02020603050405020304" pitchFamily="18" charset="0"/>
                <a:cs typeface="Times New Roman" panose="02020603050405020304" pitchFamily="18" charset="0"/>
              </a:rPr>
              <a:t> of A is {</a:t>
            </a:r>
            <a:r>
              <a:rPr lang="en-US" sz="2200" dirty="0" err="1" smtClean="0">
                <a:latin typeface="Times New Roman" panose="02020603050405020304" pitchFamily="18" charset="0"/>
                <a:cs typeface="Times New Roman" panose="02020603050405020304" pitchFamily="18" charset="0"/>
              </a:rPr>
              <a:t>y,z</a:t>
            </a:r>
            <a:r>
              <a:rPr lang="en-US" sz="2200" dirty="0" smtClean="0">
                <a:latin typeface="Times New Roman" panose="02020603050405020304" pitchFamily="18" charset="0"/>
                <a:cs typeface="Times New Roman" panose="02020603050405020304" pitchFamily="18" charset="0"/>
              </a:rPr>
              <a:t>}</a:t>
            </a:r>
          </a:p>
          <a:p>
            <a:pPr lvl="1"/>
            <a:r>
              <a:rPr lang="en-US" sz="2200" dirty="0" smtClean="0">
                <a:latin typeface="Times New Roman" panose="02020603050405020304" pitchFamily="18" charset="0"/>
                <a:cs typeface="Times New Roman" panose="02020603050405020304" pitchFamily="18" charset="0"/>
              </a:rPr>
              <a:t>f(A) = {</a:t>
            </a:r>
            <a:r>
              <a:rPr lang="en-US" sz="2200" dirty="0" err="1" smtClean="0">
                <a:latin typeface="Times New Roman" panose="02020603050405020304" pitchFamily="18" charset="0"/>
                <a:cs typeface="Times New Roman" panose="02020603050405020304" pitchFamily="18" charset="0"/>
              </a:rPr>
              <a:t>y,z</a:t>
            </a:r>
            <a:r>
              <a:rPr lang="en-US" sz="22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19972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2">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2">
                                            <p:txEl>
                                              <p:pRg st="6" end="6"/>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107</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latin typeface="Times New Roman" panose="02020603050405020304" pitchFamily="18" charset="0"/>
                <a:cs typeface="Times New Roman" panose="02020603050405020304" pitchFamily="18" charset="0"/>
              </a:rPr>
              <a:t>Representing </a:t>
            </a:r>
            <a:r>
              <a:rPr lang="en-US" sz="3000" dirty="0" smtClean="0">
                <a:latin typeface="Times New Roman" panose="02020603050405020304" pitchFamily="18" charset="0"/>
                <a:cs typeface="Times New Roman" panose="02020603050405020304" pitchFamily="18" charset="0"/>
              </a:rPr>
              <a:t>Functions </a:t>
            </a:r>
            <a:r>
              <a:rPr lang="en-IN" sz="3000" dirty="0">
                <a:latin typeface="Times New Roman" panose="02020603050405020304" pitchFamily="18" charset="0"/>
                <a:cs typeface="Times New Roman" panose="02020603050405020304" pitchFamily="18" charset="0"/>
              </a:rPr>
              <a:t>(CO1)</a:t>
            </a:r>
            <a:endParaRPr kumimoji="0" lang="en-US" sz="3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
        <p:nvSpPr>
          <p:cNvPr id="11" name="Content Placeholder 2"/>
          <p:cNvSpPr>
            <a:spLocks noGrp="1"/>
          </p:cNvSpPr>
          <p:nvPr>
            <p:ph idx="1"/>
          </p:nvPr>
        </p:nvSpPr>
        <p:spPr>
          <a:xfrm>
            <a:off x="457200" y="1124712"/>
            <a:ext cx="8229600" cy="4800600"/>
          </a:xfrm>
        </p:spPr>
        <p:txBody>
          <a:bodyPr>
            <a:normAutofit/>
          </a:bodyPr>
          <a:lstStyle/>
          <a:p>
            <a:pPr marL="0" indent="0">
              <a:buNone/>
            </a:pPr>
            <a:r>
              <a:rPr lang="en-US" sz="2200" dirty="0" smtClean="0">
                <a:latin typeface="Times New Roman" panose="02020603050405020304" pitchFamily="18" charset="0"/>
                <a:cs typeface="Times New Roman" panose="02020603050405020304" pitchFamily="18" charset="0"/>
              </a:rPr>
              <a:t>Functions may be specified in different ways:</a:t>
            </a:r>
          </a:p>
          <a:p>
            <a:pPr marL="850392" lvl="1" indent="-457200">
              <a:buFont typeface="+mj-lt"/>
              <a:buAutoNum type="arabicPeriod"/>
            </a:pPr>
            <a:r>
              <a:rPr lang="en-US" sz="2200" dirty="0" smtClean="0">
                <a:latin typeface="Times New Roman" panose="02020603050405020304" pitchFamily="18" charset="0"/>
                <a:cs typeface="Times New Roman" panose="02020603050405020304" pitchFamily="18" charset="0"/>
              </a:rPr>
              <a:t>An </a:t>
            </a:r>
            <a:r>
              <a:rPr lang="en-US" sz="2200" b="1" dirty="0" smtClean="0">
                <a:latin typeface="Times New Roman" panose="02020603050405020304" pitchFamily="18" charset="0"/>
                <a:cs typeface="Times New Roman" panose="02020603050405020304" pitchFamily="18" charset="0"/>
              </a:rPr>
              <a:t>explicit statement </a:t>
            </a:r>
            <a:r>
              <a:rPr lang="en-US" sz="2200" dirty="0" smtClean="0">
                <a:latin typeface="Times New Roman" panose="02020603050405020304" pitchFamily="18" charset="0"/>
                <a:cs typeface="Times New Roman" panose="02020603050405020304" pitchFamily="18" charset="0"/>
              </a:rPr>
              <a:t>of the assignment.</a:t>
            </a:r>
          </a:p>
          <a:p>
            <a:pPr lvl="2"/>
            <a:r>
              <a:rPr lang="en-US" sz="2200" dirty="0" smtClean="0">
                <a:latin typeface="Times New Roman" panose="02020603050405020304" pitchFamily="18" charset="0"/>
                <a:cs typeface="Times New Roman" panose="02020603050405020304" pitchFamily="18" charset="0"/>
              </a:rPr>
              <a:t>Students and grades example.</a:t>
            </a:r>
          </a:p>
          <a:p>
            <a:pPr marL="850392" lvl="1" indent="-457200">
              <a:buFont typeface="+mj-lt"/>
              <a:buAutoNum type="arabicPeriod"/>
            </a:pPr>
            <a:r>
              <a:rPr lang="en-US" sz="2200" dirty="0" smtClean="0">
                <a:latin typeface="Times New Roman" panose="02020603050405020304" pitchFamily="18" charset="0"/>
                <a:cs typeface="Times New Roman" panose="02020603050405020304" pitchFamily="18" charset="0"/>
              </a:rPr>
              <a:t>A </a:t>
            </a:r>
            <a:r>
              <a:rPr lang="en-US" sz="2200" b="1" dirty="0" smtClean="0">
                <a:latin typeface="Times New Roman" panose="02020603050405020304" pitchFamily="18" charset="0"/>
                <a:cs typeface="Times New Roman" panose="02020603050405020304" pitchFamily="18" charset="0"/>
              </a:rPr>
              <a:t>formula</a:t>
            </a:r>
            <a:r>
              <a:rPr lang="en-US" sz="2200" dirty="0" smtClean="0">
                <a:latin typeface="Times New Roman" panose="02020603050405020304" pitchFamily="18" charset="0"/>
                <a:cs typeface="Times New Roman" panose="02020603050405020304" pitchFamily="18" charset="0"/>
              </a:rPr>
              <a:t>. </a:t>
            </a:r>
          </a:p>
          <a:p>
            <a:pPr lvl="2"/>
            <a:r>
              <a:rPr lang="en-US" sz="2200" i="1" dirty="0" smtClean="0">
                <a:latin typeface="Times New Roman" panose="02020603050405020304" pitchFamily="18" charset="0"/>
                <a:ea typeface="Cambria Math" pitchFamily="18" charset="0"/>
                <a:cs typeface="Times New Roman" panose="02020603050405020304" pitchFamily="18" charset="0"/>
              </a:rPr>
              <a:t>f</a:t>
            </a:r>
            <a:r>
              <a:rPr lang="en-US" sz="2200" dirty="0" smtClean="0">
                <a:latin typeface="Times New Roman" panose="02020603050405020304" pitchFamily="18" charset="0"/>
                <a:ea typeface="Cambria Math" pitchFamily="18" charset="0"/>
                <a:cs typeface="Times New Roman" panose="02020603050405020304" pitchFamily="18" charset="0"/>
              </a:rPr>
              <a:t>(</a:t>
            </a:r>
            <a:r>
              <a:rPr lang="en-US" sz="2200" i="1" dirty="0" smtClean="0">
                <a:latin typeface="Times New Roman" panose="02020603050405020304" pitchFamily="18" charset="0"/>
                <a:ea typeface="Cambria Math" pitchFamily="18" charset="0"/>
                <a:cs typeface="Times New Roman" panose="02020603050405020304" pitchFamily="18" charset="0"/>
              </a:rPr>
              <a:t>x</a:t>
            </a:r>
            <a:r>
              <a:rPr lang="en-US" sz="2200" dirty="0" smtClean="0">
                <a:latin typeface="Times New Roman" panose="02020603050405020304" pitchFamily="18" charset="0"/>
                <a:ea typeface="Cambria Math" pitchFamily="18" charset="0"/>
                <a:cs typeface="Times New Roman" panose="02020603050405020304" pitchFamily="18" charset="0"/>
              </a:rPr>
              <a:t>)</a:t>
            </a:r>
            <a:r>
              <a:rPr lang="en-US" sz="2200" i="1" dirty="0" smtClean="0">
                <a:latin typeface="Times New Roman" panose="02020603050405020304" pitchFamily="18" charset="0"/>
                <a:ea typeface="Cambria Math" pitchFamily="18" charset="0"/>
                <a:cs typeface="Times New Roman" panose="02020603050405020304" pitchFamily="18" charset="0"/>
              </a:rPr>
              <a:t> = x </a:t>
            </a:r>
            <a:r>
              <a:rPr lang="en-US" sz="2200" dirty="0" smtClean="0">
                <a:latin typeface="Times New Roman" panose="02020603050405020304" pitchFamily="18" charset="0"/>
                <a:ea typeface="Cambria Math" pitchFamily="18" charset="0"/>
                <a:cs typeface="Times New Roman" panose="02020603050405020304" pitchFamily="18" charset="0"/>
              </a:rPr>
              <a:t>+ 1</a:t>
            </a:r>
            <a:endParaRPr lang="en-US" sz="2200" dirty="0" smtClean="0">
              <a:latin typeface="Times New Roman" panose="02020603050405020304" pitchFamily="18" charset="0"/>
              <a:cs typeface="Times New Roman" panose="02020603050405020304" pitchFamily="18" charset="0"/>
            </a:endParaRPr>
          </a:p>
          <a:p>
            <a:pPr marL="850392" lvl="1" indent="-457200">
              <a:buFont typeface="+mj-lt"/>
              <a:buAutoNum type="arabicPeriod"/>
            </a:pPr>
            <a:r>
              <a:rPr lang="en-US" sz="2200" dirty="0" smtClean="0">
                <a:latin typeface="Times New Roman" panose="02020603050405020304" pitchFamily="18" charset="0"/>
                <a:cs typeface="Times New Roman" panose="02020603050405020304" pitchFamily="18" charset="0"/>
              </a:rPr>
              <a:t>A </a:t>
            </a:r>
            <a:r>
              <a:rPr lang="en-US" sz="2200" b="1" dirty="0" smtClean="0">
                <a:latin typeface="Times New Roman" panose="02020603050405020304" pitchFamily="18" charset="0"/>
                <a:cs typeface="Times New Roman" panose="02020603050405020304" pitchFamily="18" charset="0"/>
              </a:rPr>
              <a:t>computer program</a:t>
            </a:r>
            <a:r>
              <a:rPr lang="en-US" sz="2200" dirty="0" smtClean="0">
                <a:latin typeface="Times New Roman" panose="02020603050405020304" pitchFamily="18" charset="0"/>
                <a:cs typeface="Times New Roman" panose="02020603050405020304" pitchFamily="18" charset="0"/>
              </a:rPr>
              <a:t>.</a:t>
            </a:r>
          </a:p>
          <a:p>
            <a:pPr lvl="2"/>
            <a:r>
              <a:rPr lang="en-US" sz="2200" dirty="0" smtClean="0">
                <a:latin typeface="Times New Roman" panose="02020603050405020304" pitchFamily="18" charset="0"/>
                <a:cs typeface="Times New Roman" panose="02020603050405020304" pitchFamily="18" charset="0"/>
              </a:rPr>
              <a:t>A Java program that when given an integer </a:t>
            </a:r>
            <a:r>
              <a:rPr lang="en-US" sz="2200" i="1" dirty="0" smtClean="0">
                <a:latin typeface="Times New Roman" panose="02020603050405020304" pitchFamily="18" charset="0"/>
                <a:cs typeface="Times New Roman" panose="02020603050405020304" pitchFamily="18" charset="0"/>
              </a:rPr>
              <a:t>n</a:t>
            </a:r>
            <a:r>
              <a:rPr lang="en-US" sz="2200" dirty="0" smtClean="0">
                <a:latin typeface="Times New Roman" panose="02020603050405020304" pitchFamily="18" charset="0"/>
                <a:cs typeface="Times New Roman" panose="02020603050405020304" pitchFamily="18" charset="0"/>
              </a:rPr>
              <a:t>, produces the </a:t>
            </a:r>
            <a:r>
              <a:rPr lang="en-US" sz="2200" i="1" dirty="0" smtClean="0">
                <a:latin typeface="Times New Roman" panose="02020603050405020304" pitchFamily="18" charset="0"/>
                <a:cs typeface="Times New Roman" panose="02020603050405020304" pitchFamily="18" charset="0"/>
              </a:rPr>
              <a:t>n</a:t>
            </a:r>
            <a:r>
              <a:rPr lang="en-US" sz="2200" dirty="0" smtClean="0">
                <a:latin typeface="Times New Roman" panose="02020603050405020304" pitchFamily="18" charset="0"/>
                <a:cs typeface="Times New Roman" panose="02020603050405020304" pitchFamily="18" charset="0"/>
              </a:rPr>
              <a:t>th Fibonacci Number</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7148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108</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latin typeface="Times New Roman" panose="02020603050405020304" pitchFamily="18" charset="0"/>
                <a:cs typeface="Times New Roman" panose="02020603050405020304" pitchFamily="18" charset="0"/>
              </a:rPr>
              <a:t>Injections </a:t>
            </a:r>
            <a:r>
              <a:rPr lang="en-IN" sz="3200" dirty="0">
                <a:latin typeface="Times New Roman" panose="02020603050405020304" pitchFamily="18" charset="0"/>
                <a:cs typeface="Times New Roman" panose="02020603050405020304" pitchFamily="18" charset="0"/>
              </a:rPr>
              <a:t>(CO1)</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
        <p:nvSpPr>
          <p:cNvPr id="11" name="Content Placeholder 4"/>
          <p:cNvSpPr>
            <a:spLocks noGrp="1"/>
          </p:cNvSpPr>
          <p:nvPr>
            <p:ph idx="1"/>
          </p:nvPr>
        </p:nvSpPr>
        <p:spPr>
          <a:xfrm>
            <a:off x="457200" y="1246087"/>
            <a:ext cx="8229599" cy="4697513"/>
          </a:xfrm>
        </p:spPr>
        <p:txBody>
          <a:bodyPr>
            <a:normAutofit/>
          </a:bodyPr>
          <a:lstStyle/>
          <a:p>
            <a:r>
              <a:rPr lang="en-US" sz="2200" b="1" dirty="0" smtClean="0">
                <a:latin typeface="Times New Roman" panose="02020603050405020304" pitchFamily="18" charset="0"/>
                <a:cs typeface="Times New Roman" panose="02020603050405020304" pitchFamily="18" charset="0"/>
              </a:rPr>
              <a:t>Definition</a:t>
            </a:r>
            <a:r>
              <a:rPr lang="en-US" sz="2200" dirty="0" smtClean="0">
                <a:latin typeface="Times New Roman" panose="02020603050405020304" pitchFamily="18" charset="0"/>
                <a:cs typeface="Times New Roman" panose="02020603050405020304" pitchFamily="18" charset="0"/>
              </a:rPr>
              <a:t>: A function f is </a:t>
            </a:r>
            <a:r>
              <a:rPr lang="en-US" sz="2200" b="1" i="1" dirty="0" smtClean="0">
                <a:latin typeface="Times New Roman" panose="02020603050405020304" pitchFamily="18" charset="0"/>
                <a:cs typeface="Times New Roman" panose="02020603050405020304" pitchFamily="18" charset="0"/>
              </a:rPr>
              <a:t>one-to-one</a:t>
            </a:r>
            <a:r>
              <a:rPr lang="en-US" sz="2200" dirty="0" smtClean="0">
                <a:latin typeface="Times New Roman" panose="02020603050405020304" pitchFamily="18" charset="0"/>
                <a:cs typeface="Times New Roman" panose="02020603050405020304" pitchFamily="18" charset="0"/>
              </a:rPr>
              <a:t>, or </a:t>
            </a:r>
            <a:r>
              <a:rPr lang="en-US" sz="2200" b="1" i="1" dirty="0" smtClean="0">
                <a:latin typeface="Times New Roman" panose="02020603050405020304" pitchFamily="18" charset="0"/>
                <a:cs typeface="Times New Roman" panose="02020603050405020304" pitchFamily="18" charset="0"/>
              </a:rPr>
              <a:t>injective</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iff</a:t>
            </a:r>
            <a:r>
              <a:rPr lang="en-US" sz="2200" dirty="0" smtClean="0">
                <a:latin typeface="Times New Roman" panose="02020603050405020304" pitchFamily="18" charset="0"/>
                <a:cs typeface="Times New Roman" panose="02020603050405020304" pitchFamily="18" charset="0"/>
              </a:rPr>
              <a:t> </a:t>
            </a:r>
            <a:r>
              <a:rPr lang="en-US" sz="2200" i="1" dirty="0" smtClean="0">
                <a:latin typeface="Times New Roman" panose="02020603050405020304" pitchFamily="18" charset="0"/>
                <a:cs typeface="Times New Roman" panose="02020603050405020304" pitchFamily="18" charset="0"/>
              </a:rPr>
              <a:t>a </a:t>
            </a:r>
            <a:r>
              <a:rPr lang="en-US" sz="2200" dirty="0" smtClean="0">
                <a:latin typeface="Times New Roman" panose="02020603050405020304" pitchFamily="18" charset="0"/>
                <a:ea typeface="Cambria Math"/>
                <a:cs typeface="Times New Roman" panose="02020603050405020304" pitchFamily="18" charset="0"/>
              </a:rPr>
              <a:t>≠ </a:t>
            </a:r>
            <a:r>
              <a:rPr lang="en-US" sz="2200" i="1" dirty="0" smtClean="0">
                <a:latin typeface="Times New Roman" panose="02020603050405020304" pitchFamily="18" charset="0"/>
                <a:cs typeface="Times New Roman" panose="02020603050405020304" pitchFamily="18" charset="0"/>
              </a:rPr>
              <a:t>b </a:t>
            </a:r>
            <a:r>
              <a:rPr lang="en-US" sz="2200" dirty="0">
                <a:latin typeface="Times New Roman" panose="02020603050405020304" pitchFamily="18" charset="0"/>
                <a:cs typeface="Times New Roman" panose="02020603050405020304" pitchFamily="18" charset="0"/>
              </a:rPr>
              <a:t>implies </a:t>
            </a:r>
            <a:r>
              <a:rPr lang="en-US" sz="2200" dirty="0" smtClean="0">
                <a:latin typeface="Times New Roman" panose="02020603050405020304" pitchFamily="18" charset="0"/>
                <a:cs typeface="Times New Roman" panose="02020603050405020304" pitchFamily="18" charset="0"/>
              </a:rPr>
              <a:t>that </a:t>
            </a:r>
            <a:r>
              <a:rPr lang="en-US" sz="2200" i="1" dirty="0" smtClean="0">
                <a:latin typeface="Times New Roman" panose="02020603050405020304" pitchFamily="18" charset="0"/>
                <a:cs typeface="Times New Roman" panose="02020603050405020304" pitchFamily="18" charset="0"/>
              </a:rPr>
              <a:t>f(a) </a:t>
            </a:r>
            <a:r>
              <a:rPr lang="en-US" sz="2200" dirty="0" smtClean="0">
                <a:latin typeface="Times New Roman" panose="02020603050405020304" pitchFamily="18" charset="0"/>
                <a:ea typeface="Cambria Math"/>
                <a:cs typeface="Times New Roman" panose="02020603050405020304" pitchFamily="18" charset="0"/>
              </a:rPr>
              <a:t>≠ </a:t>
            </a:r>
            <a:r>
              <a:rPr lang="en-US" sz="2200" i="1" dirty="0" smtClean="0">
                <a:latin typeface="Times New Roman" panose="02020603050405020304" pitchFamily="18" charset="0"/>
                <a:cs typeface="Times New Roman" panose="02020603050405020304" pitchFamily="18" charset="0"/>
              </a:rPr>
              <a:t>f(b)</a:t>
            </a:r>
            <a:r>
              <a:rPr lang="en-US" sz="2200" dirty="0" smtClean="0">
                <a:latin typeface="Times New Roman" panose="02020603050405020304" pitchFamily="18" charset="0"/>
                <a:cs typeface="Times New Roman" panose="02020603050405020304" pitchFamily="18" charset="0"/>
              </a:rPr>
              <a:t> for all </a:t>
            </a:r>
            <a:r>
              <a:rPr lang="en-US" sz="2200" i="1" dirty="0" smtClean="0">
                <a:latin typeface="Times New Roman" panose="02020603050405020304" pitchFamily="18" charset="0"/>
                <a:cs typeface="Times New Roman" panose="02020603050405020304" pitchFamily="18" charset="0"/>
              </a:rPr>
              <a:t>a</a:t>
            </a:r>
            <a:r>
              <a:rPr lang="en-US" sz="2200" dirty="0" smtClean="0">
                <a:latin typeface="Times New Roman" panose="02020603050405020304" pitchFamily="18" charset="0"/>
                <a:cs typeface="Times New Roman" panose="02020603050405020304" pitchFamily="18" charset="0"/>
              </a:rPr>
              <a:t> and </a:t>
            </a:r>
            <a:r>
              <a:rPr lang="en-US" sz="2200" i="1" dirty="0" smtClean="0">
                <a:latin typeface="Times New Roman" panose="02020603050405020304" pitchFamily="18" charset="0"/>
                <a:cs typeface="Times New Roman" panose="02020603050405020304" pitchFamily="18" charset="0"/>
              </a:rPr>
              <a:t>b</a:t>
            </a:r>
            <a:r>
              <a:rPr lang="en-US" sz="2200" dirty="0" smtClean="0">
                <a:latin typeface="Times New Roman" panose="02020603050405020304" pitchFamily="18" charset="0"/>
                <a:cs typeface="Times New Roman" panose="02020603050405020304" pitchFamily="18" charset="0"/>
              </a:rPr>
              <a:t> in the domain of </a:t>
            </a:r>
            <a:r>
              <a:rPr lang="en-US" sz="2200" i="1" dirty="0" smtClean="0">
                <a:latin typeface="Times New Roman" panose="02020603050405020304" pitchFamily="18" charset="0"/>
                <a:cs typeface="Times New Roman" panose="02020603050405020304" pitchFamily="18" charset="0"/>
              </a:rPr>
              <a:t>f</a:t>
            </a:r>
            <a:r>
              <a:rPr lang="en-US" sz="2200" dirty="0" smtClean="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p:txBody>
      </p:sp>
      <p:grpSp>
        <p:nvGrpSpPr>
          <p:cNvPr id="12" name="Group 11"/>
          <p:cNvGrpSpPr/>
          <p:nvPr/>
        </p:nvGrpSpPr>
        <p:grpSpPr>
          <a:xfrm>
            <a:off x="3538068" y="2323163"/>
            <a:ext cx="2525063" cy="3315637"/>
            <a:chOff x="3048000" y="1132906"/>
            <a:chExt cx="3293815" cy="4340074"/>
          </a:xfrm>
        </p:grpSpPr>
        <p:sp>
          <p:nvSpPr>
            <p:cNvPr id="13" name="Flowchart: Connector 12"/>
            <p:cNvSpPr/>
            <p:nvPr/>
          </p:nvSpPr>
          <p:spPr>
            <a:xfrm>
              <a:off x="5791200" y="19812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867400" y="2743200"/>
              <a:ext cx="304800" cy="369332"/>
            </a:xfrm>
            <a:prstGeom prst="rect">
              <a:avLst/>
            </a:prstGeom>
            <a:noFill/>
          </p:spPr>
          <p:txBody>
            <a:bodyPr wrap="square" rtlCol="0">
              <a:spAutoFit/>
            </a:bodyPr>
            <a:lstStyle/>
            <a:p>
              <a:r>
                <a:rPr lang="en-US" dirty="0" smtClean="0"/>
                <a:t>v</a:t>
              </a:r>
              <a:endParaRPr lang="en-US" dirty="0"/>
            </a:p>
          </p:txBody>
        </p:sp>
        <p:sp>
          <p:nvSpPr>
            <p:cNvPr id="15" name="Flowchart: Connector 14"/>
            <p:cNvSpPr/>
            <p:nvPr/>
          </p:nvSpPr>
          <p:spPr>
            <a:xfrm>
              <a:off x="5791200" y="5015779"/>
              <a:ext cx="457200" cy="457201"/>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817588" y="5009704"/>
              <a:ext cx="304800" cy="369332"/>
            </a:xfrm>
            <a:prstGeom prst="rect">
              <a:avLst/>
            </a:prstGeom>
            <a:noFill/>
          </p:spPr>
          <p:txBody>
            <a:bodyPr wrap="square" rtlCol="0">
              <a:spAutoFit/>
            </a:bodyPr>
            <a:lstStyle/>
            <a:p>
              <a:r>
                <a:rPr lang="en-US" dirty="0" smtClean="0"/>
                <a:t>w</a:t>
              </a:r>
              <a:endParaRPr lang="en-US" dirty="0"/>
            </a:p>
          </p:txBody>
        </p:sp>
        <p:grpSp>
          <p:nvGrpSpPr>
            <p:cNvPr id="17" name="Group 34"/>
            <p:cNvGrpSpPr/>
            <p:nvPr/>
          </p:nvGrpSpPr>
          <p:grpSpPr>
            <a:xfrm>
              <a:off x="3048000" y="1132906"/>
              <a:ext cx="3293815" cy="4111473"/>
              <a:chOff x="3048000" y="1132906"/>
              <a:chExt cx="3293815" cy="4111473"/>
            </a:xfrm>
          </p:grpSpPr>
          <p:sp>
            <p:nvSpPr>
              <p:cNvPr id="18" name="Flowchart: Connector 17"/>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Connector 18"/>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Connector 19"/>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Connector 6"/>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p:cNvSpPr/>
              <p:nvPr/>
            </p:nvSpPr>
            <p:spPr>
              <a:xfrm>
                <a:off x="5819573" y="3449598"/>
                <a:ext cx="457200" cy="457201"/>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Connector 22"/>
              <p:cNvSpPr/>
              <p:nvPr/>
            </p:nvSpPr>
            <p:spPr>
              <a:xfrm>
                <a:off x="5791200" y="41910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3048000" y="1219200"/>
                <a:ext cx="685800" cy="707886"/>
              </a:xfrm>
              <a:prstGeom prst="rect">
                <a:avLst/>
              </a:prstGeom>
              <a:noFill/>
            </p:spPr>
            <p:txBody>
              <a:bodyPr wrap="square" rtlCol="0">
                <a:spAutoFit/>
              </a:bodyPr>
              <a:lstStyle/>
              <a:p>
                <a:r>
                  <a:rPr lang="en-US" sz="4000" b="1" dirty="0" smtClean="0"/>
                  <a:t>A</a:t>
                </a:r>
                <a:endParaRPr lang="en-US" sz="4000" b="1" dirty="0"/>
              </a:p>
            </p:txBody>
          </p:sp>
          <p:sp>
            <p:nvSpPr>
              <p:cNvPr id="25" name="TextBox 24"/>
              <p:cNvSpPr txBox="1"/>
              <p:nvPr/>
            </p:nvSpPr>
            <p:spPr>
              <a:xfrm>
                <a:off x="5656015" y="1132906"/>
                <a:ext cx="685800" cy="707886"/>
              </a:xfrm>
              <a:prstGeom prst="rect">
                <a:avLst/>
              </a:prstGeom>
              <a:noFill/>
            </p:spPr>
            <p:txBody>
              <a:bodyPr wrap="square" rtlCol="0">
                <a:spAutoFit/>
              </a:bodyPr>
              <a:lstStyle/>
              <a:p>
                <a:r>
                  <a:rPr lang="en-US" sz="4000" b="1" dirty="0" smtClean="0"/>
                  <a:t>B</a:t>
                </a:r>
                <a:endParaRPr lang="en-US" sz="4000" b="1" dirty="0"/>
              </a:p>
            </p:txBody>
          </p:sp>
          <p:sp>
            <p:nvSpPr>
              <p:cNvPr id="26" name="TextBox 25"/>
              <p:cNvSpPr txBox="1"/>
              <p:nvPr/>
            </p:nvSpPr>
            <p:spPr>
              <a:xfrm>
                <a:off x="3190892" y="2025135"/>
                <a:ext cx="304800" cy="369332"/>
              </a:xfrm>
              <a:prstGeom prst="rect">
                <a:avLst/>
              </a:prstGeom>
              <a:noFill/>
            </p:spPr>
            <p:txBody>
              <a:bodyPr wrap="square" rtlCol="0">
                <a:spAutoFit/>
              </a:bodyPr>
              <a:lstStyle/>
              <a:p>
                <a:r>
                  <a:rPr lang="en-US" dirty="0" smtClean="0"/>
                  <a:t>a</a:t>
                </a:r>
                <a:endParaRPr lang="en-US" dirty="0"/>
              </a:p>
            </p:txBody>
          </p:sp>
          <p:sp>
            <p:nvSpPr>
              <p:cNvPr id="27" name="TextBox 26"/>
              <p:cNvSpPr txBox="1"/>
              <p:nvPr/>
            </p:nvSpPr>
            <p:spPr>
              <a:xfrm>
                <a:off x="3145000" y="2960161"/>
                <a:ext cx="304801" cy="369332"/>
              </a:xfrm>
              <a:prstGeom prst="rect">
                <a:avLst/>
              </a:prstGeom>
              <a:noFill/>
            </p:spPr>
            <p:txBody>
              <a:bodyPr wrap="square" rtlCol="0">
                <a:spAutoFit/>
              </a:bodyPr>
              <a:lstStyle/>
              <a:p>
                <a:r>
                  <a:rPr lang="en-US" dirty="0" smtClean="0"/>
                  <a:t>b</a:t>
                </a:r>
                <a:endParaRPr lang="en-US" dirty="0"/>
              </a:p>
            </p:txBody>
          </p:sp>
          <p:sp>
            <p:nvSpPr>
              <p:cNvPr id="28" name="TextBox 27"/>
              <p:cNvSpPr txBox="1"/>
              <p:nvPr/>
            </p:nvSpPr>
            <p:spPr>
              <a:xfrm>
                <a:off x="3165346" y="3722132"/>
                <a:ext cx="304801" cy="369332"/>
              </a:xfrm>
              <a:prstGeom prst="rect">
                <a:avLst/>
              </a:prstGeom>
              <a:noFill/>
            </p:spPr>
            <p:txBody>
              <a:bodyPr wrap="square" rtlCol="0">
                <a:spAutoFit/>
              </a:bodyPr>
              <a:lstStyle/>
              <a:p>
                <a:r>
                  <a:rPr lang="en-US" dirty="0" smtClean="0"/>
                  <a:t>c</a:t>
                </a:r>
                <a:endParaRPr lang="en-US" dirty="0"/>
              </a:p>
            </p:txBody>
          </p:sp>
          <p:sp>
            <p:nvSpPr>
              <p:cNvPr id="29" name="TextBox 28"/>
              <p:cNvSpPr txBox="1"/>
              <p:nvPr/>
            </p:nvSpPr>
            <p:spPr>
              <a:xfrm>
                <a:off x="3152902" y="4495799"/>
                <a:ext cx="304801" cy="369332"/>
              </a:xfrm>
              <a:prstGeom prst="rect">
                <a:avLst/>
              </a:prstGeom>
              <a:noFill/>
            </p:spPr>
            <p:txBody>
              <a:bodyPr wrap="square" rtlCol="0">
                <a:spAutoFit/>
              </a:bodyPr>
              <a:lstStyle/>
              <a:p>
                <a:r>
                  <a:rPr lang="en-US" dirty="0" smtClean="0"/>
                  <a:t>d</a:t>
                </a:r>
                <a:endParaRPr lang="en-US" dirty="0"/>
              </a:p>
            </p:txBody>
          </p:sp>
          <p:sp>
            <p:nvSpPr>
              <p:cNvPr id="30" name="TextBox 29"/>
              <p:cNvSpPr txBox="1"/>
              <p:nvPr/>
            </p:nvSpPr>
            <p:spPr>
              <a:xfrm>
                <a:off x="5853754" y="2004327"/>
                <a:ext cx="304801" cy="369332"/>
              </a:xfrm>
              <a:prstGeom prst="rect">
                <a:avLst/>
              </a:prstGeom>
              <a:noFill/>
            </p:spPr>
            <p:txBody>
              <a:bodyPr wrap="square" rtlCol="0">
                <a:spAutoFit/>
              </a:bodyPr>
              <a:lstStyle/>
              <a:p>
                <a:r>
                  <a:rPr lang="en-US" dirty="0" smtClean="0"/>
                  <a:t>x</a:t>
                </a:r>
                <a:endParaRPr lang="en-US" dirty="0"/>
              </a:p>
            </p:txBody>
          </p:sp>
          <p:sp>
            <p:nvSpPr>
              <p:cNvPr id="31" name="TextBox 30"/>
              <p:cNvSpPr txBox="1"/>
              <p:nvPr/>
            </p:nvSpPr>
            <p:spPr>
              <a:xfrm>
                <a:off x="5843486" y="3435860"/>
                <a:ext cx="304801" cy="369332"/>
              </a:xfrm>
              <a:prstGeom prst="rect">
                <a:avLst/>
              </a:prstGeom>
              <a:noFill/>
            </p:spPr>
            <p:txBody>
              <a:bodyPr wrap="square" rtlCol="0">
                <a:spAutoFit/>
              </a:bodyPr>
              <a:lstStyle/>
              <a:p>
                <a:r>
                  <a:rPr lang="en-US" dirty="0" smtClean="0"/>
                  <a:t>y</a:t>
                </a:r>
                <a:endParaRPr lang="en-US" dirty="0"/>
              </a:p>
            </p:txBody>
          </p:sp>
          <p:sp>
            <p:nvSpPr>
              <p:cNvPr id="32" name="TextBox 31"/>
              <p:cNvSpPr txBox="1"/>
              <p:nvPr/>
            </p:nvSpPr>
            <p:spPr>
              <a:xfrm>
                <a:off x="5817588" y="4226869"/>
                <a:ext cx="304801" cy="369332"/>
              </a:xfrm>
              <a:prstGeom prst="rect">
                <a:avLst/>
              </a:prstGeom>
              <a:noFill/>
            </p:spPr>
            <p:txBody>
              <a:bodyPr wrap="square" rtlCol="0">
                <a:spAutoFit/>
              </a:bodyPr>
              <a:lstStyle/>
              <a:p>
                <a:r>
                  <a:rPr lang="en-US" dirty="0" smtClean="0"/>
                  <a:t>z</a:t>
                </a:r>
                <a:endParaRPr lang="en-US" dirty="0"/>
              </a:p>
            </p:txBody>
          </p:sp>
          <p:cxnSp>
            <p:nvCxnSpPr>
              <p:cNvPr id="33" name="Straight Arrow Connector 32"/>
              <p:cNvCxnSpPr>
                <a:stCxn id="18" idx="6"/>
                <a:endCxn id="22" idx="2"/>
              </p:cNvCxnSpPr>
              <p:nvPr/>
            </p:nvCxnSpPr>
            <p:spPr>
              <a:xfrm>
                <a:off x="3581401" y="3200401"/>
                <a:ext cx="2238173" cy="4777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0" idx="6"/>
              </p:cNvCxnSpPr>
              <p:nvPr/>
            </p:nvCxnSpPr>
            <p:spPr>
              <a:xfrm>
                <a:off x="3581401" y="2286001"/>
                <a:ext cx="2285999" cy="20285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Flowchart: Connector 34"/>
              <p:cNvSpPr/>
              <p:nvPr/>
            </p:nvSpPr>
            <p:spPr>
              <a:xfrm>
                <a:off x="5791201" y="2731561"/>
                <a:ext cx="457200" cy="457201"/>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a:stCxn id="19" idx="7"/>
                <a:endCxn id="13" idx="3"/>
              </p:cNvCxnSpPr>
              <p:nvPr/>
            </p:nvCxnSpPr>
            <p:spPr>
              <a:xfrm flipV="1">
                <a:off x="3514445" y="2371445"/>
                <a:ext cx="2343712" cy="14293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1" idx="6"/>
                <a:endCxn id="15" idx="2"/>
              </p:cNvCxnSpPr>
              <p:nvPr/>
            </p:nvCxnSpPr>
            <p:spPr>
              <a:xfrm>
                <a:off x="3581401" y="4724400"/>
                <a:ext cx="2209800" cy="5199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86762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109</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latin typeface="Times New Roman" panose="02020603050405020304" pitchFamily="18" charset="0"/>
                <a:cs typeface="Times New Roman" panose="02020603050405020304" pitchFamily="18" charset="0"/>
              </a:rPr>
              <a:t>Surjections </a:t>
            </a:r>
            <a:r>
              <a:rPr lang="en-IN" sz="3200" dirty="0">
                <a:latin typeface="Times New Roman" panose="02020603050405020304" pitchFamily="18" charset="0"/>
                <a:cs typeface="Times New Roman" panose="02020603050405020304" pitchFamily="18" charset="0"/>
              </a:rPr>
              <a:t>(CO1)</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
        <p:nvSpPr>
          <p:cNvPr id="11" name="Content Placeholder 2"/>
          <p:cNvSpPr>
            <a:spLocks noGrp="1"/>
          </p:cNvSpPr>
          <p:nvPr>
            <p:ph idx="1"/>
          </p:nvPr>
        </p:nvSpPr>
        <p:spPr>
          <a:xfrm>
            <a:off x="457200" y="1124712"/>
            <a:ext cx="8229600" cy="4800600"/>
          </a:xfrm>
        </p:spPr>
        <p:txBody>
          <a:bodyPr>
            <a:normAutofit/>
          </a:bodyPr>
          <a:lstStyle/>
          <a:p>
            <a:r>
              <a:rPr lang="en-US" sz="2200" b="1" dirty="0" smtClean="0">
                <a:latin typeface="Times New Roman" panose="02020603050405020304" pitchFamily="18" charset="0"/>
                <a:cs typeface="Times New Roman" panose="02020603050405020304" pitchFamily="18" charset="0"/>
              </a:rPr>
              <a:t>Definition</a:t>
            </a:r>
            <a:r>
              <a:rPr lang="en-US" sz="2200" dirty="0" smtClean="0">
                <a:latin typeface="Times New Roman" panose="02020603050405020304" pitchFamily="18" charset="0"/>
                <a:cs typeface="Times New Roman" panose="02020603050405020304" pitchFamily="18" charset="0"/>
              </a:rPr>
              <a:t>: A function </a:t>
            </a:r>
            <a:r>
              <a:rPr lang="en-US" sz="2200" i="1" dirty="0" smtClean="0">
                <a:latin typeface="Times New Roman" panose="02020603050405020304" pitchFamily="18" charset="0"/>
                <a:cs typeface="Times New Roman" panose="02020603050405020304" pitchFamily="18" charset="0"/>
              </a:rPr>
              <a:t>f</a:t>
            </a:r>
            <a:r>
              <a:rPr lang="en-US" sz="2200" dirty="0" smtClean="0">
                <a:latin typeface="Times New Roman" panose="02020603050405020304" pitchFamily="18" charset="0"/>
                <a:cs typeface="Times New Roman" panose="02020603050405020304" pitchFamily="18" charset="0"/>
              </a:rPr>
              <a:t> from </a:t>
            </a:r>
            <a:r>
              <a:rPr lang="en-US" sz="2200" i="1" dirty="0" smtClean="0">
                <a:latin typeface="Times New Roman" panose="02020603050405020304" pitchFamily="18" charset="0"/>
                <a:cs typeface="Times New Roman" panose="02020603050405020304" pitchFamily="18" charset="0"/>
              </a:rPr>
              <a:t>A</a:t>
            </a:r>
            <a:r>
              <a:rPr lang="en-US" sz="2200" dirty="0" smtClean="0">
                <a:latin typeface="Times New Roman" panose="02020603050405020304" pitchFamily="18" charset="0"/>
                <a:cs typeface="Times New Roman" panose="02020603050405020304" pitchFamily="18" charset="0"/>
              </a:rPr>
              <a:t> to </a:t>
            </a:r>
            <a:r>
              <a:rPr lang="en-US" sz="2200" i="1" dirty="0" smtClean="0">
                <a:latin typeface="Times New Roman" panose="02020603050405020304" pitchFamily="18" charset="0"/>
                <a:cs typeface="Times New Roman" panose="02020603050405020304" pitchFamily="18" charset="0"/>
              </a:rPr>
              <a:t>B</a:t>
            </a:r>
            <a:r>
              <a:rPr lang="en-US" sz="2200" dirty="0" smtClean="0">
                <a:latin typeface="Times New Roman" panose="02020603050405020304" pitchFamily="18" charset="0"/>
                <a:cs typeface="Times New Roman" panose="02020603050405020304" pitchFamily="18" charset="0"/>
              </a:rPr>
              <a:t> is called </a:t>
            </a:r>
            <a:r>
              <a:rPr lang="en-US" sz="2200" b="1" i="1" dirty="0" smtClean="0">
                <a:latin typeface="Times New Roman" panose="02020603050405020304" pitchFamily="18" charset="0"/>
                <a:cs typeface="Times New Roman" panose="02020603050405020304" pitchFamily="18" charset="0"/>
              </a:rPr>
              <a:t>onto</a:t>
            </a:r>
            <a:r>
              <a:rPr lang="en-US" sz="2200" dirty="0" smtClean="0">
                <a:latin typeface="Times New Roman" panose="02020603050405020304" pitchFamily="18" charset="0"/>
                <a:cs typeface="Times New Roman" panose="02020603050405020304" pitchFamily="18" charset="0"/>
              </a:rPr>
              <a:t> or </a:t>
            </a:r>
            <a:r>
              <a:rPr lang="en-US" sz="2200" b="1" i="1" dirty="0" err="1" smtClean="0">
                <a:latin typeface="Times New Roman" panose="02020603050405020304" pitchFamily="18" charset="0"/>
                <a:cs typeface="Times New Roman" panose="02020603050405020304" pitchFamily="18" charset="0"/>
              </a:rPr>
              <a:t>surjective</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iff</a:t>
            </a:r>
            <a:r>
              <a:rPr lang="en-US" sz="2200" dirty="0" smtClean="0">
                <a:latin typeface="Times New Roman" panose="02020603050405020304" pitchFamily="18" charset="0"/>
                <a:cs typeface="Times New Roman" panose="02020603050405020304" pitchFamily="18" charset="0"/>
              </a:rPr>
              <a:t> for every element </a:t>
            </a:r>
            <a:r>
              <a:rPr lang="en-US" sz="2200" i="1" dirty="0" smtClean="0">
                <a:latin typeface="Times New Roman" panose="02020603050405020304" pitchFamily="18" charset="0"/>
                <a:cs typeface="Times New Roman" panose="02020603050405020304" pitchFamily="18" charset="0"/>
              </a:rPr>
              <a:t>b </a:t>
            </a:r>
            <a:r>
              <a:rPr lang="en-US" sz="2200" dirty="0">
                <a:solidFill>
                  <a:prstClr val="black"/>
                </a:solidFill>
                <a:latin typeface="Times New Roman" panose="02020603050405020304" pitchFamily="18" charset="0"/>
                <a:ea typeface="Cambria Math"/>
                <a:cs typeface="Times New Roman" panose="02020603050405020304" pitchFamily="18" charset="0"/>
              </a:rPr>
              <a:t>∈</a:t>
            </a:r>
            <a:r>
              <a:rPr lang="en-US" sz="2200" i="1" dirty="0" smtClean="0">
                <a:latin typeface="Times New Roman" panose="02020603050405020304" pitchFamily="18" charset="0"/>
                <a:cs typeface="Times New Roman" panose="02020603050405020304" pitchFamily="18" charset="0"/>
              </a:rPr>
              <a:t> B</a:t>
            </a:r>
            <a:r>
              <a:rPr lang="en-US" sz="2200" dirty="0" smtClean="0">
                <a:latin typeface="Times New Roman" panose="02020603050405020304" pitchFamily="18" charset="0"/>
                <a:cs typeface="Times New Roman" panose="02020603050405020304" pitchFamily="18" charset="0"/>
              </a:rPr>
              <a:t> there exists an element  </a:t>
            </a:r>
            <a:r>
              <a:rPr lang="en-US" sz="2200" i="1" dirty="0" smtClean="0">
                <a:latin typeface="Times New Roman" panose="02020603050405020304" pitchFamily="18" charset="0"/>
                <a:cs typeface="Times New Roman" panose="02020603050405020304" pitchFamily="18" charset="0"/>
              </a:rPr>
              <a:t>a </a:t>
            </a:r>
            <a:r>
              <a:rPr lang="en-US" sz="2200" dirty="0">
                <a:solidFill>
                  <a:prstClr val="black"/>
                </a:solidFill>
                <a:latin typeface="Times New Roman" panose="02020603050405020304" pitchFamily="18" charset="0"/>
                <a:ea typeface="Cambria Math"/>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 </a:t>
            </a:r>
            <a:r>
              <a:rPr lang="en-US" sz="2200" i="1" dirty="0" smtClean="0">
                <a:latin typeface="Times New Roman" panose="02020603050405020304" pitchFamily="18" charset="0"/>
                <a:cs typeface="Times New Roman" panose="02020603050405020304" pitchFamily="18" charset="0"/>
              </a:rPr>
              <a:t>A </a:t>
            </a:r>
            <a:r>
              <a:rPr lang="en-US" sz="2200" dirty="0" smtClean="0">
                <a:latin typeface="Times New Roman" panose="02020603050405020304" pitchFamily="18" charset="0"/>
                <a:cs typeface="Times New Roman" panose="02020603050405020304" pitchFamily="18" charset="0"/>
              </a:rPr>
              <a:t> with </a:t>
            </a:r>
            <a:r>
              <a:rPr lang="en-US" sz="2200" i="1" dirty="0" smtClean="0">
                <a:latin typeface="Times New Roman" panose="02020603050405020304" pitchFamily="18" charset="0"/>
                <a:cs typeface="Times New Roman" panose="02020603050405020304" pitchFamily="18" charset="0"/>
              </a:rPr>
              <a:t>f(a) = b</a:t>
            </a:r>
            <a:endParaRPr lang="en-US" sz="2200" dirty="0">
              <a:latin typeface="Times New Roman" panose="02020603050405020304" pitchFamily="18" charset="0"/>
              <a:cs typeface="Times New Roman" panose="02020603050405020304" pitchFamily="18" charset="0"/>
            </a:endParaRPr>
          </a:p>
        </p:txBody>
      </p:sp>
      <p:grpSp>
        <p:nvGrpSpPr>
          <p:cNvPr id="12" name="Group 11"/>
          <p:cNvGrpSpPr/>
          <p:nvPr/>
        </p:nvGrpSpPr>
        <p:grpSpPr>
          <a:xfrm>
            <a:off x="3124200" y="1981200"/>
            <a:ext cx="3124200" cy="4038600"/>
            <a:chOff x="3048000" y="985838"/>
            <a:chExt cx="3247632" cy="3967162"/>
          </a:xfrm>
        </p:grpSpPr>
        <p:sp>
          <p:nvSpPr>
            <p:cNvPr id="13" name="Flowchart: Connector 12"/>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p:cNvSpPr/>
            <p:nvPr/>
          </p:nvSpPr>
          <p:spPr>
            <a:xfrm>
              <a:off x="5669971" y="2022471"/>
              <a:ext cx="457200" cy="457201"/>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Connector 18"/>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048000" y="985838"/>
              <a:ext cx="685800" cy="707886"/>
            </a:xfrm>
            <a:prstGeom prst="rect">
              <a:avLst/>
            </a:prstGeom>
            <a:noFill/>
          </p:spPr>
          <p:txBody>
            <a:bodyPr wrap="square" rtlCol="0">
              <a:spAutoFit/>
            </a:bodyPr>
            <a:lstStyle/>
            <a:p>
              <a:r>
                <a:rPr lang="en-US" sz="4000" b="1" dirty="0" smtClean="0"/>
                <a:t>A</a:t>
              </a:r>
              <a:endParaRPr lang="en-US" sz="4000" b="1" dirty="0"/>
            </a:p>
          </p:txBody>
        </p:sp>
        <p:sp>
          <p:nvSpPr>
            <p:cNvPr id="21" name="TextBox 20"/>
            <p:cNvSpPr txBox="1"/>
            <p:nvPr/>
          </p:nvSpPr>
          <p:spPr>
            <a:xfrm>
              <a:off x="5609832" y="985838"/>
              <a:ext cx="685800" cy="707886"/>
            </a:xfrm>
            <a:prstGeom prst="rect">
              <a:avLst/>
            </a:prstGeom>
            <a:noFill/>
          </p:spPr>
          <p:txBody>
            <a:bodyPr wrap="square" rtlCol="0">
              <a:spAutoFit/>
            </a:bodyPr>
            <a:lstStyle/>
            <a:p>
              <a:r>
                <a:rPr lang="en-US" sz="4000" b="1" dirty="0" smtClean="0"/>
                <a:t>B</a:t>
              </a:r>
              <a:endParaRPr lang="en-US" sz="4000" b="1" dirty="0"/>
            </a:p>
          </p:txBody>
        </p:sp>
        <p:sp>
          <p:nvSpPr>
            <p:cNvPr id="22" name="TextBox 21"/>
            <p:cNvSpPr txBox="1"/>
            <p:nvPr/>
          </p:nvSpPr>
          <p:spPr>
            <a:xfrm>
              <a:off x="3148853" y="2035969"/>
              <a:ext cx="304800" cy="369331"/>
            </a:xfrm>
            <a:prstGeom prst="rect">
              <a:avLst/>
            </a:prstGeom>
            <a:noFill/>
          </p:spPr>
          <p:txBody>
            <a:bodyPr wrap="square" rtlCol="0">
              <a:spAutoFit/>
            </a:bodyPr>
            <a:lstStyle/>
            <a:p>
              <a:r>
                <a:rPr lang="en-US" dirty="0" smtClean="0"/>
                <a:t>a</a:t>
              </a:r>
              <a:endParaRPr lang="en-US" dirty="0"/>
            </a:p>
          </p:txBody>
        </p:sp>
        <p:sp>
          <p:nvSpPr>
            <p:cNvPr id="23" name="TextBox 22"/>
            <p:cNvSpPr txBox="1"/>
            <p:nvPr/>
          </p:nvSpPr>
          <p:spPr>
            <a:xfrm>
              <a:off x="3148853" y="2969419"/>
              <a:ext cx="304800" cy="369331"/>
            </a:xfrm>
            <a:prstGeom prst="rect">
              <a:avLst/>
            </a:prstGeom>
            <a:noFill/>
          </p:spPr>
          <p:txBody>
            <a:bodyPr wrap="square" rtlCol="0">
              <a:spAutoFit/>
            </a:bodyPr>
            <a:lstStyle/>
            <a:p>
              <a:r>
                <a:rPr lang="en-US" dirty="0" smtClean="0"/>
                <a:t>b</a:t>
              </a:r>
              <a:endParaRPr lang="en-US" dirty="0"/>
            </a:p>
          </p:txBody>
        </p:sp>
        <p:sp>
          <p:nvSpPr>
            <p:cNvPr id="24" name="TextBox 23"/>
            <p:cNvSpPr txBox="1"/>
            <p:nvPr/>
          </p:nvSpPr>
          <p:spPr>
            <a:xfrm>
              <a:off x="3148853" y="3669506"/>
              <a:ext cx="304800" cy="565540"/>
            </a:xfrm>
            <a:prstGeom prst="rect">
              <a:avLst/>
            </a:prstGeom>
            <a:noFill/>
          </p:spPr>
          <p:txBody>
            <a:bodyPr wrap="square" rtlCol="0">
              <a:spAutoFit/>
            </a:bodyPr>
            <a:lstStyle/>
            <a:p>
              <a:r>
                <a:rPr lang="en-US" dirty="0" smtClean="0"/>
                <a:t>c</a:t>
              </a:r>
              <a:endParaRPr lang="en-US" dirty="0"/>
            </a:p>
          </p:txBody>
        </p:sp>
        <p:sp>
          <p:nvSpPr>
            <p:cNvPr id="25" name="TextBox 24"/>
            <p:cNvSpPr txBox="1"/>
            <p:nvPr/>
          </p:nvSpPr>
          <p:spPr>
            <a:xfrm>
              <a:off x="3148853" y="4486275"/>
              <a:ext cx="304800" cy="369331"/>
            </a:xfrm>
            <a:prstGeom prst="rect">
              <a:avLst/>
            </a:prstGeom>
            <a:noFill/>
          </p:spPr>
          <p:txBody>
            <a:bodyPr wrap="square" rtlCol="0">
              <a:spAutoFit/>
            </a:bodyPr>
            <a:lstStyle/>
            <a:p>
              <a:r>
                <a:rPr lang="en-US" dirty="0" smtClean="0"/>
                <a:t>d</a:t>
              </a:r>
              <a:endParaRPr lang="en-US" dirty="0"/>
            </a:p>
          </p:txBody>
        </p:sp>
        <p:sp>
          <p:nvSpPr>
            <p:cNvPr id="26" name="TextBox 25"/>
            <p:cNvSpPr txBox="1"/>
            <p:nvPr/>
          </p:nvSpPr>
          <p:spPr>
            <a:xfrm>
              <a:off x="5746171" y="1919288"/>
              <a:ext cx="304800" cy="369331"/>
            </a:xfrm>
            <a:prstGeom prst="rect">
              <a:avLst/>
            </a:prstGeom>
            <a:noFill/>
          </p:spPr>
          <p:txBody>
            <a:bodyPr wrap="square" rtlCol="0">
              <a:spAutoFit/>
            </a:bodyPr>
            <a:lstStyle/>
            <a:p>
              <a:r>
                <a:rPr lang="en-US" dirty="0" smtClean="0"/>
                <a:t>x</a:t>
              </a:r>
              <a:endParaRPr lang="en-US" dirty="0"/>
            </a:p>
          </p:txBody>
        </p:sp>
        <p:sp>
          <p:nvSpPr>
            <p:cNvPr id="27" name="TextBox 26"/>
            <p:cNvSpPr txBox="1"/>
            <p:nvPr/>
          </p:nvSpPr>
          <p:spPr>
            <a:xfrm>
              <a:off x="5771029" y="3202781"/>
              <a:ext cx="304800" cy="369331"/>
            </a:xfrm>
            <a:prstGeom prst="rect">
              <a:avLst/>
            </a:prstGeom>
            <a:noFill/>
          </p:spPr>
          <p:txBody>
            <a:bodyPr wrap="square" rtlCol="0">
              <a:spAutoFit/>
            </a:bodyPr>
            <a:lstStyle/>
            <a:p>
              <a:r>
                <a:rPr lang="en-US" dirty="0" smtClean="0"/>
                <a:t>y</a:t>
              </a:r>
              <a:endParaRPr lang="en-US" dirty="0"/>
            </a:p>
          </p:txBody>
        </p:sp>
        <p:sp>
          <p:nvSpPr>
            <p:cNvPr id="28" name="TextBox 27"/>
            <p:cNvSpPr txBox="1"/>
            <p:nvPr/>
          </p:nvSpPr>
          <p:spPr>
            <a:xfrm>
              <a:off x="5771029" y="4252913"/>
              <a:ext cx="304800" cy="369331"/>
            </a:xfrm>
            <a:prstGeom prst="rect">
              <a:avLst/>
            </a:prstGeom>
            <a:noFill/>
          </p:spPr>
          <p:txBody>
            <a:bodyPr wrap="square" rtlCol="0">
              <a:spAutoFit/>
            </a:bodyPr>
            <a:lstStyle/>
            <a:p>
              <a:r>
                <a:rPr lang="en-US" dirty="0" smtClean="0"/>
                <a:t>z</a:t>
              </a:r>
              <a:endParaRPr lang="en-US" dirty="0"/>
            </a:p>
          </p:txBody>
        </p:sp>
        <p:cxnSp>
          <p:nvCxnSpPr>
            <p:cNvPr id="29" name="Straight Arrow Connector 28"/>
            <p:cNvCxnSpPr>
              <a:stCxn id="13" idx="6"/>
              <a:endCxn id="18" idx="2"/>
            </p:cNvCxnSpPr>
            <p:nvPr/>
          </p:nvCxnSpPr>
          <p:spPr>
            <a:xfrm>
              <a:off x="3581399" y="3200400"/>
              <a:ext cx="2133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5" idx="6"/>
              <a:endCxn id="28" idx="1"/>
            </p:cNvCxnSpPr>
            <p:nvPr/>
          </p:nvCxnSpPr>
          <p:spPr>
            <a:xfrm>
              <a:off x="3581399" y="2286001"/>
              <a:ext cx="2189629" cy="21515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4" idx="7"/>
              <a:endCxn id="17" idx="3"/>
            </p:cNvCxnSpPr>
            <p:nvPr/>
          </p:nvCxnSpPr>
          <p:spPr>
            <a:xfrm flipV="1">
              <a:off x="3514444" y="2412717"/>
              <a:ext cx="2222482" cy="13880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6" idx="6"/>
              <a:endCxn id="19" idx="2"/>
            </p:cNvCxnSpPr>
            <p:nvPr/>
          </p:nvCxnSpPr>
          <p:spPr>
            <a:xfrm flipV="1">
              <a:off x="3581399" y="4572001"/>
              <a:ext cx="2133600" cy="1523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11339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5410200"/>
          </a:xfrm>
        </p:spPr>
        <p:txBody>
          <a:bodyPr>
            <a:noAutofit/>
          </a:bodyPr>
          <a:lstStyle/>
          <a:p>
            <a:pPr marL="0" indent="0">
              <a:buNone/>
            </a:pPr>
            <a:r>
              <a:rPr lang="en-IN" sz="2200" b="1" u="sng" dirty="0" smtClean="0">
                <a:latin typeface="Times New Roman" panose="02020603050405020304" pitchFamily="18" charset="0"/>
                <a:cs typeface="Times New Roman" panose="02020603050405020304" pitchFamily="18" charset="0"/>
              </a:rPr>
              <a:t>Unit 4</a:t>
            </a:r>
          </a:p>
          <a:p>
            <a:pPr marL="0" indent="0">
              <a:buNone/>
            </a:pPr>
            <a:r>
              <a:rPr lang="en-US" sz="2200" b="1" dirty="0">
                <a:latin typeface="Times New Roman" panose="02020603050405020304" pitchFamily="18" charset="0"/>
                <a:cs typeface="Times New Roman" panose="02020603050405020304" pitchFamily="18" charset="0"/>
              </a:rPr>
              <a:t>Propositional Logic: </a:t>
            </a:r>
            <a:r>
              <a:rPr lang="en-US" sz="2200" dirty="0">
                <a:latin typeface="Times New Roman" panose="02020603050405020304" pitchFamily="18" charset="0"/>
                <a:cs typeface="Times New Roman" panose="02020603050405020304" pitchFamily="18" charset="0"/>
              </a:rPr>
              <a:t>Proposition, well formed formula, Truth tables, Tautology, Satisfiability, Contradiction, Algebra of proposition, Theory of Inference. </a:t>
            </a:r>
            <a:r>
              <a:rPr lang="en-US" sz="2200" b="1" dirty="0" smtClean="0">
                <a:latin typeface="Times New Roman" panose="02020603050405020304" pitchFamily="18" charset="0"/>
                <a:cs typeface="Times New Roman" panose="02020603050405020304" pitchFamily="18" charset="0"/>
              </a:rPr>
              <a:t>Predicate </a:t>
            </a:r>
            <a:r>
              <a:rPr lang="en-US" sz="2200" b="1" dirty="0">
                <a:latin typeface="Times New Roman" panose="02020603050405020304" pitchFamily="18" charset="0"/>
                <a:cs typeface="Times New Roman" panose="02020603050405020304" pitchFamily="18" charset="0"/>
              </a:rPr>
              <a:t>Logic: </a:t>
            </a:r>
            <a:r>
              <a:rPr lang="en-US" sz="2200" dirty="0">
                <a:latin typeface="Times New Roman" panose="02020603050405020304" pitchFamily="18" charset="0"/>
                <a:cs typeface="Times New Roman" panose="02020603050405020304" pitchFamily="18" charset="0"/>
              </a:rPr>
              <a:t>First order predicate, well formed formula of predicate, quantifiers, Inference theory of predicate logic. </a:t>
            </a:r>
            <a:endParaRPr lang="en-IN" sz="2200" dirty="0">
              <a:latin typeface="Times New Roman" panose="02020603050405020304" pitchFamily="18" charset="0"/>
              <a:cs typeface="Times New Roman" panose="02020603050405020304" pitchFamily="18" charset="0"/>
            </a:endParaRPr>
          </a:p>
          <a:p>
            <a:pPr marL="0" indent="0">
              <a:buNone/>
            </a:pPr>
            <a:endParaRPr lang="en-IN" sz="2200" b="1" u="sng" dirty="0" smtClean="0">
              <a:latin typeface="Times New Roman" panose="02020603050405020304" pitchFamily="18" charset="0"/>
              <a:cs typeface="Times New Roman" panose="02020603050405020304" pitchFamily="18" charset="0"/>
            </a:endParaRPr>
          </a:p>
          <a:p>
            <a:pPr marL="0" indent="0">
              <a:buNone/>
            </a:pPr>
            <a:r>
              <a:rPr lang="en-IN" sz="2200" b="1" u="sng" dirty="0" smtClean="0">
                <a:latin typeface="Times New Roman" panose="02020603050405020304" pitchFamily="18" charset="0"/>
                <a:cs typeface="Times New Roman" panose="02020603050405020304" pitchFamily="18" charset="0"/>
              </a:rPr>
              <a:t>Unit 5</a:t>
            </a:r>
            <a:endParaRPr lang="en-US" sz="2200" b="1" u="sng" dirty="0">
              <a:latin typeface="Times New Roman" panose="02020603050405020304" pitchFamily="18" charset="0"/>
              <a:cs typeface="Times New Roman" panose="02020603050405020304" pitchFamily="18" charset="0"/>
            </a:endParaRPr>
          </a:p>
          <a:p>
            <a:pPr marL="0" indent="0">
              <a:buNone/>
            </a:pPr>
            <a:r>
              <a:rPr lang="en-IN" sz="2200" b="1" dirty="0">
                <a:latin typeface="Times New Roman" panose="02020603050405020304" pitchFamily="18" charset="0"/>
                <a:cs typeface="Times New Roman" panose="02020603050405020304" pitchFamily="18" charset="0"/>
              </a:rPr>
              <a:t>Trees: </a:t>
            </a:r>
            <a:r>
              <a:rPr lang="en-IN" sz="2200" dirty="0">
                <a:latin typeface="Times New Roman" panose="02020603050405020304" pitchFamily="18" charset="0"/>
                <a:cs typeface="Times New Roman" panose="02020603050405020304" pitchFamily="18" charset="0"/>
              </a:rPr>
              <a:t>Definition, Binary tree, Binary tree traversal, Binary search tree. </a:t>
            </a:r>
            <a:endParaRPr lang="en-IN" sz="2200" dirty="0" smtClean="0">
              <a:latin typeface="Times New Roman" panose="02020603050405020304" pitchFamily="18" charset="0"/>
              <a:cs typeface="Times New Roman" panose="02020603050405020304" pitchFamily="18" charset="0"/>
            </a:endParaRPr>
          </a:p>
          <a:p>
            <a:pPr marL="0" indent="0">
              <a:buNone/>
            </a:pPr>
            <a:r>
              <a:rPr lang="en-IN" sz="2200" b="1" dirty="0" smtClean="0">
                <a:latin typeface="Times New Roman" panose="02020603050405020304" pitchFamily="18" charset="0"/>
                <a:cs typeface="Times New Roman" panose="02020603050405020304" pitchFamily="18" charset="0"/>
              </a:rPr>
              <a:t>Graphs</a:t>
            </a:r>
            <a:r>
              <a:rPr lang="en-IN" sz="2200" b="1"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Definition and terminology, Representation of graphs, Multigraphs, Bipartite graphs, Planar graphs, Isomorphism and Homeomorphism of graphs, Euler and Hamiltonian paths, Graph </a:t>
            </a:r>
            <a:r>
              <a:rPr lang="en-IN" sz="2200" dirty="0" err="1">
                <a:latin typeface="Times New Roman" panose="02020603050405020304" pitchFamily="18" charset="0"/>
                <a:cs typeface="Times New Roman" panose="02020603050405020304" pitchFamily="18" charset="0"/>
              </a:rPr>
              <a:t>coloring</a:t>
            </a:r>
            <a:r>
              <a:rPr lang="en-IN" sz="2200" dirty="0">
                <a:latin typeface="Times New Roman" panose="02020603050405020304" pitchFamily="18" charset="0"/>
                <a:cs typeface="Times New Roman" panose="02020603050405020304" pitchFamily="18" charset="0"/>
              </a:rPr>
              <a:t>, Recurrence Relation &amp; Generating function: Recursive definition of functions, Recursive algorithms, Method of solving recurrences. </a:t>
            </a:r>
            <a:r>
              <a:rPr lang="en-IN" sz="2200" b="1" dirty="0" err="1" smtClean="0">
                <a:latin typeface="Times New Roman" panose="02020603050405020304" pitchFamily="18" charset="0"/>
                <a:cs typeface="Times New Roman" panose="02020603050405020304" pitchFamily="18" charset="0"/>
              </a:rPr>
              <a:t>Combinatorics</a:t>
            </a:r>
            <a:r>
              <a:rPr lang="en-IN" sz="2200" b="1"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Introduction, Counting Techniques, Pigeonhole </a:t>
            </a:r>
            <a:r>
              <a:rPr lang="en-IN" sz="2200" dirty="0" smtClean="0">
                <a:latin typeface="Times New Roman" panose="02020603050405020304" pitchFamily="18" charset="0"/>
                <a:cs typeface="Times New Roman" panose="02020603050405020304" pitchFamily="18" charset="0"/>
              </a:rPr>
              <a:t>Principle</a:t>
            </a: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11</a:t>
            </a:fld>
            <a:endParaRPr lang="en-US" dirty="0">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solidFill>
                  <a:schemeClr val="tx1"/>
                </a:solidFill>
                <a:latin typeface="Times New Roman" panose="02020603050405020304" pitchFamily="18" charset="0"/>
                <a:cs typeface="Times New Roman" panose="02020603050405020304" pitchFamily="18" charset="0"/>
              </a:rPr>
              <a:t>AKTU </a:t>
            </a:r>
            <a:r>
              <a:rPr lang="en-US" sz="3000" dirty="0" smtClean="0">
                <a:solidFill>
                  <a:schemeClr val="tx1"/>
                </a:solidFill>
                <a:latin typeface="Times New Roman" panose="02020603050405020304" pitchFamily="18" charset="0"/>
                <a:cs typeface="Times New Roman" panose="02020603050405020304" pitchFamily="18" charset="0"/>
              </a:rPr>
              <a:t>Syllabus</a:t>
            </a:r>
            <a:endParaRPr lang="en-US" sz="30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110</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latin typeface="Times New Roman" panose="02020603050405020304" pitchFamily="18" charset="0"/>
                <a:cs typeface="Times New Roman" panose="02020603050405020304" pitchFamily="18" charset="0"/>
              </a:rPr>
              <a:t>Bijections </a:t>
            </a:r>
            <a:r>
              <a:rPr lang="en-IN" sz="3200" dirty="0">
                <a:latin typeface="Times New Roman" panose="02020603050405020304" pitchFamily="18" charset="0"/>
                <a:cs typeface="Times New Roman" panose="02020603050405020304" pitchFamily="18" charset="0"/>
              </a:rPr>
              <a:t>(CO1)</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
        <p:nvSpPr>
          <p:cNvPr id="11" name="Content Placeholder 2"/>
          <p:cNvSpPr>
            <a:spLocks noGrp="1"/>
          </p:cNvSpPr>
          <p:nvPr>
            <p:ph idx="1"/>
          </p:nvPr>
        </p:nvSpPr>
        <p:spPr>
          <a:xfrm>
            <a:off x="457199" y="972312"/>
            <a:ext cx="8686801" cy="4800600"/>
          </a:xfrm>
        </p:spPr>
        <p:txBody>
          <a:bodyPr>
            <a:normAutofit/>
          </a:bodyPr>
          <a:lstStyle/>
          <a:p>
            <a:r>
              <a:rPr lang="en-US" sz="2400" b="1" dirty="0" smtClean="0"/>
              <a:t>Definition</a:t>
            </a:r>
            <a:r>
              <a:rPr lang="en-US" sz="2400" dirty="0" smtClean="0"/>
              <a:t>: A function f is a </a:t>
            </a:r>
            <a:r>
              <a:rPr lang="en-US" sz="2400" b="1" i="1" dirty="0" smtClean="0"/>
              <a:t>one-to-one correspondence</a:t>
            </a:r>
            <a:r>
              <a:rPr lang="en-US" sz="2400" dirty="0" smtClean="0"/>
              <a:t>, or a </a:t>
            </a:r>
            <a:r>
              <a:rPr lang="en-US" sz="2400" b="1" i="1" dirty="0" err="1" smtClean="0"/>
              <a:t>bijection</a:t>
            </a:r>
            <a:r>
              <a:rPr lang="en-US" sz="2400" dirty="0" smtClean="0"/>
              <a:t>, if it is both one-to-one and onto (</a:t>
            </a:r>
            <a:r>
              <a:rPr lang="en-US" sz="2400" dirty="0" err="1" smtClean="0"/>
              <a:t>surjective</a:t>
            </a:r>
            <a:r>
              <a:rPr lang="en-US" sz="2400" dirty="0" smtClean="0"/>
              <a:t> and injective)</a:t>
            </a:r>
            <a:endParaRPr lang="en-US" sz="2400" dirty="0"/>
          </a:p>
        </p:txBody>
      </p:sp>
      <p:grpSp>
        <p:nvGrpSpPr>
          <p:cNvPr id="12" name="Group 11"/>
          <p:cNvGrpSpPr/>
          <p:nvPr/>
        </p:nvGrpSpPr>
        <p:grpSpPr>
          <a:xfrm>
            <a:off x="2895600" y="2001865"/>
            <a:ext cx="3220720" cy="3926196"/>
            <a:chOff x="3048000" y="1219200"/>
            <a:chExt cx="3411415" cy="4495799"/>
          </a:xfrm>
        </p:grpSpPr>
        <p:sp>
          <p:nvSpPr>
            <p:cNvPr id="13" name="Flowchart: Connector 12"/>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p:cNvSpPr/>
            <p:nvPr/>
          </p:nvSpPr>
          <p:spPr>
            <a:xfrm>
              <a:off x="5697415" y="211836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Connector 18"/>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048000" y="1219200"/>
              <a:ext cx="685800" cy="707886"/>
            </a:xfrm>
            <a:prstGeom prst="rect">
              <a:avLst/>
            </a:prstGeom>
            <a:noFill/>
          </p:spPr>
          <p:txBody>
            <a:bodyPr wrap="square" rtlCol="0">
              <a:spAutoFit/>
            </a:bodyPr>
            <a:lstStyle/>
            <a:p>
              <a:r>
                <a:rPr lang="en-US" sz="4000" b="1" dirty="0" smtClean="0"/>
                <a:t>A</a:t>
              </a:r>
              <a:endParaRPr lang="en-US" sz="4000" b="1" dirty="0"/>
            </a:p>
          </p:txBody>
        </p:sp>
        <p:sp>
          <p:nvSpPr>
            <p:cNvPr id="21" name="TextBox 20"/>
            <p:cNvSpPr txBox="1"/>
            <p:nvPr/>
          </p:nvSpPr>
          <p:spPr>
            <a:xfrm>
              <a:off x="5773615" y="1219200"/>
              <a:ext cx="685800" cy="707886"/>
            </a:xfrm>
            <a:prstGeom prst="rect">
              <a:avLst/>
            </a:prstGeom>
            <a:noFill/>
          </p:spPr>
          <p:txBody>
            <a:bodyPr wrap="square" rtlCol="0">
              <a:spAutoFit/>
            </a:bodyPr>
            <a:lstStyle/>
            <a:p>
              <a:r>
                <a:rPr lang="en-US" sz="4000" b="1" dirty="0" smtClean="0"/>
                <a:t>B</a:t>
              </a:r>
              <a:endParaRPr lang="en-US" sz="4000" b="1" dirty="0"/>
            </a:p>
          </p:txBody>
        </p:sp>
        <p:sp>
          <p:nvSpPr>
            <p:cNvPr id="22" name="TextBox 21"/>
            <p:cNvSpPr txBox="1"/>
            <p:nvPr/>
          </p:nvSpPr>
          <p:spPr>
            <a:xfrm>
              <a:off x="3197616" y="2005965"/>
              <a:ext cx="304800" cy="369332"/>
            </a:xfrm>
            <a:prstGeom prst="rect">
              <a:avLst/>
            </a:prstGeom>
            <a:noFill/>
          </p:spPr>
          <p:txBody>
            <a:bodyPr wrap="square" rtlCol="0">
              <a:spAutoFit/>
            </a:bodyPr>
            <a:lstStyle/>
            <a:p>
              <a:r>
                <a:rPr lang="en-US" dirty="0" smtClean="0"/>
                <a:t>a</a:t>
              </a:r>
              <a:endParaRPr lang="en-US" dirty="0"/>
            </a:p>
          </p:txBody>
        </p:sp>
        <p:sp>
          <p:nvSpPr>
            <p:cNvPr id="23" name="TextBox 22"/>
            <p:cNvSpPr txBox="1"/>
            <p:nvPr/>
          </p:nvSpPr>
          <p:spPr>
            <a:xfrm>
              <a:off x="3175231" y="2983467"/>
              <a:ext cx="304800" cy="369332"/>
            </a:xfrm>
            <a:prstGeom prst="rect">
              <a:avLst/>
            </a:prstGeom>
            <a:noFill/>
          </p:spPr>
          <p:txBody>
            <a:bodyPr wrap="square" rtlCol="0">
              <a:spAutoFit/>
            </a:bodyPr>
            <a:lstStyle/>
            <a:p>
              <a:r>
                <a:rPr lang="en-US" dirty="0" smtClean="0"/>
                <a:t>b</a:t>
              </a:r>
              <a:endParaRPr lang="en-US" dirty="0"/>
            </a:p>
          </p:txBody>
        </p:sp>
        <p:sp>
          <p:nvSpPr>
            <p:cNvPr id="24" name="TextBox 23"/>
            <p:cNvSpPr txBox="1"/>
            <p:nvPr/>
          </p:nvSpPr>
          <p:spPr>
            <a:xfrm>
              <a:off x="3200399" y="3691890"/>
              <a:ext cx="304800" cy="369332"/>
            </a:xfrm>
            <a:prstGeom prst="rect">
              <a:avLst/>
            </a:prstGeom>
            <a:noFill/>
          </p:spPr>
          <p:txBody>
            <a:bodyPr wrap="square" rtlCol="0">
              <a:spAutoFit/>
            </a:bodyPr>
            <a:lstStyle/>
            <a:p>
              <a:r>
                <a:rPr lang="en-US" dirty="0" smtClean="0"/>
                <a:t>c</a:t>
              </a:r>
              <a:endParaRPr lang="en-US" dirty="0"/>
            </a:p>
          </p:txBody>
        </p:sp>
        <p:sp>
          <p:nvSpPr>
            <p:cNvPr id="25" name="TextBox 24"/>
            <p:cNvSpPr txBox="1"/>
            <p:nvPr/>
          </p:nvSpPr>
          <p:spPr>
            <a:xfrm>
              <a:off x="3200400" y="4495800"/>
              <a:ext cx="304800" cy="369332"/>
            </a:xfrm>
            <a:prstGeom prst="rect">
              <a:avLst/>
            </a:prstGeom>
            <a:noFill/>
          </p:spPr>
          <p:txBody>
            <a:bodyPr wrap="square" rtlCol="0">
              <a:spAutoFit/>
            </a:bodyPr>
            <a:lstStyle/>
            <a:p>
              <a:r>
                <a:rPr lang="en-US" dirty="0" smtClean="0"/>
                <a:t>d</a:t>
              </a:r>
              <a:endParaRPr lang="en-US" dirty="0"/>
            </a:p>
          </p:txBody>
        </p:sp>
        <p:sp>
          <p:nvSpPr>
            <p:cNvPr id="26" name="TextBox 25"/>
            <p:cNvSpPr txBox="1"/>
            <p:nvPr/>
          </p:nvSpPr>
          <p:spPr>
            <a:xfrm>
              <a:off x="5791199" y="2064714"/>
              <a:ext cx="304800" cy="369332"/>
            </a:xfrm>
            <a:prstGeom prst="rect">
              <a:avLst/>
            </a:prstGeom>
            <a:noFill/>
          </p:spPr>
          <p:txBody>
            <a:bodyPr wrap="square" rtlCol="0">
              <a:spAutoFit/>
            </a:bodyPr>
            <a:lstStyle/>
            <a:p>
              <a:r>
                <a:rPr lang="en-US" dirty="0" smtClean="0"/>
                <a:t>x</a:t>
              </a:r>
              <a:endParaRPr lang="en-US" dirty="0"/>
            </a:p>
          </p:txBody>
        </p:sp>
        <p:sp>
          <p:nvSpPr>
            <p:cNvPr id="27" name="TextBox 26"/>
            <p:cNvSpPr txBox="1"/>
            <p:nvPr/>
          </p:nvSpPr>
          <p:spPr>
            <a:xfrm>
              <a:off x="5791199" y="3242310"/>
              <a:ext cx="304800" cy="369332"/>
            </a:xfrm>
            <a:prstGeom prst="rect">
              <a:avLst/>
            </a:prstGeom>
            <a:noFill/>
          </p:spPr>
          <p:txBody>
            <a:bodyPr wrap="square" rtlCol="0">
              <a:spAutoFit/>
            </a:bodyPr>
            <a:lstStyle/>
            <a:p>
              <a:r>
                <a:rPr lang="en-US" dirty="0" smtClean="0"/>
                <a:t>y</a:t>
              </a:r>
              <a:endParaRPr lang="en-US" dirty="0"/>
            </a:p>
          </p:txBody>
        </p:sp>
        <p:sp>
          <p:nvSpPr>
            <p:cNvPr id="28" name="TextBox 27"/>
            <p:cNvSpPr txBox="1"/>
            <p:nvPr/>
          </p:nvSpPr>
          <p:spPr>
            <a:xfrm>
              <a:off x="5790842" y="4343400"/>
              <a:ext cx="304800" cy="369332"/>
            </a:xfrm>
            <a:prstGeom prst="rect">
              <a:avLst/>
            </a:prstGeom>
            <a:noFill/>
          </p:spPr>
          <p:txBody>
            <a:bodyPr wrap="square" rtlCol="0">
              <a:spAutoFit/>
            </a:bodyPr>
            <a:lstStyle/>
            <a:p>
              <a:r>
                <a:rPr lang="en-US" dirty="0" smtClean="0"/>
                <a:t>z</a:t>
              </a:r>
              <a:endParaRPr lang="en-US" dirty="0"/>
            </a:p>
          </p:txBody>
        </p:sp>
        <p:cxnSp>
          <p:nvCxnSpPr>
            <p:cNvPr id="29" name="Straight Arrow Connector 28"/>
            <p:cNvCxnSpPr>
              <a:stCxn id="13" idx="6"/>
              <a:endCxn id="18" idx="2"/>
            </p:cNvCxnSpPr>
            <p:nvPr/>
          </p:nvCxnSpPr>
          <p:spPr>
            <a:xfrm>
              <a:off x="3581400" y="3200401"/>
              <a:ext cx="2133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5" idx="6"/>
              <a:endCxn id="19" idx="1"/>
            </p:cNvCxnSpPr>
            <p:nvPr/>
          </p:nvCxnSpPr>
          <p:spPr>
            <a:xfrm>
              <a:off x="3581400" y="2286001"/>
              <a:ext cx="2200556" cy="21243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Flowchart: Connector 30"/>
            <p:cNvSpPr/>
            <p:nvPr/>
          </p:nvSpPr>
          <p:spPr>
            <a:xfrm>
              <a:off x="5709191" y="5257799"/>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5791199" y="5235218"/>
              <a:ext cx="304800" cy="369332"/>
            </a:xfrm>
            <a:prstGeom prst="rect">
              <a:avLst/>
            </a:prstGeom>
            <a:noFill/>
          </p:spPr>
          <p:txBody>
            <a:bodyPr wrap="square" rtlCol="0">
              <a:spAutoFit/>
            </a:bodyPr>
            <a:lstStyle/>
            <a:p>
              <a:r>
                <a:rPr lang="en-US" dirty="0" smtClean="0"/>
                <a:t>w</a:t>
              </a:r>
              <a:endParaRPr lang="en-US" dirty="0"/>
            </a:p>
          </p:txBody>
        </p:sp>
        <p:cxnSp>
          <p:nvCxnSpPr>
            <p:cNvPr id="33" name="Straight Arrow Connector 32"/>
            <p:cNvCxnSpPr>
              <a:stCxn id="14" idx="6"/>
              <a:endCxn id="17" idx="3"/>
            </p:cNvCxnSpPr>
            <p:nvPr/>
          </p:nvCxnSpPr>
          <p:spPr>
            <a:xfrm flipV="1">
              <a:off x="3581400" y="2508605"/>
              <a:ext cx="2182971" cy="1453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6" idx="6"/>
              <a:endCxn id="31" idx="2"/>
            </p:cNvCxnSpPr>
            <p:nvPr/>
          </p:nvCxnSpPr>
          <p:spPr>
            <a:xfrm>
              <a:off x="3581400" y="4724400"/>
              <a:ext cx="2127792"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8696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111</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dirty="0">
                <a:latin typeface="+mj-lt"/>
              </a:rPr>
              <a:t>Showing that </a:t>
            </a:r>
            <a:r>
              <a:rPr lang="en-US" sz="2800" i="1" dirty="0">
                <a:latin typeface="+mj-lt"/>
              </a:rPr>
              <a:t>f</a:t>
            </a:r>
            <a:r>
              <a:rPr lang="en-US" sz="2800" dirty="0">
                <a:latin typeface="+mj-lt"/>
              </a:rPr>
              <a:t> is/is not injective or </a:t>
            </a:r>
            <a:r>
              <a:rPr lang="en-US" sz="2800" dirty="0" smtClean="0">
                <a:latin typeface="+mj-lt"/>
              </a:rPr>
              <a:t>surjective </a:t>
            </a:r>
            <a:r>
              <a:rPr lang="en-IN" sz="2800" dirty="0">
                <a:latin typeface="+mj-lt"/>
                <a:cs typeface="Times New Roman" panose="02020603050405020304" pitchFamily="18" charset="0"/>
              </a:rPr>
              <a:t>(CO1)</a:t>
            </a:r>
            <a:endParaRPr kumimoji="0" lang="en-US" sz="2800" b="0" i="0" u="none" strike="noStrike" kern="1200" cap="none" spc="0" normalizeH="0" baseline="0" noProof="0" dirty="0">
              <a:ln>
                <a:noFill/>
              </a:ln>
              <a:solidFill>
                <a:schemeClr val="tx1"/>
              </a:solidFill>
              <a:effectLst/>
              <a:uLnTx/>
              <a:uFillTx/>
              <a:latin typeface="+mj-lt"/>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
        <p:nvSpPr>
          <p:cNvPr id="11" name="Content Placeholder 2"/>
          <p:cNvSpPr txBox="1">
            <a:spLocks/>
          </p:cNvSpPr>
          <p:nvPr/>
        </p:nvSpPr>
        <p:spPr>
          <a:xfrm>
            <a:off x="506950" y="1143000"/>
            <a:ext cx="7848600" cy="487680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sz="2200" dirty="0" smtClean="0">
                <a:latin typeface="Times New Roman" panose="02020603050405020304" pitchFamily="18" charset="0"/>
                <a:cs typeface="Times New Roman" panose="02020603050405020304" pitchFamily="18" charset="0"/>
              </a:rPr>
              <a:t>Consider a function </a:t>
            </a:r>
            <a:r>
              <a:rPr lang="en-US" sz="2200" i="1" dirty="0">
                <a:latin typeface="Times New Roman" panose="02020603050405020304" pitchFamily="18" charset="0"/>
                <a:cs typeface="Times New Roman" panose="02020603050405020304" pitchFamily="18" charset="0"/>
              </a:rPr>
              <a:t>f</a:t>
            </a:r>
            <a:r>
              <a:rPr lang="en-US" sz="2200" dirty="0">
                <a:latin typeface="Times New Roman" panose="02020603050405020304" pitchFamily="18" charset="0"/>
                <a:ea typeface="Cambria Math" pitchFamily="18" charset="0"/>
                <a:cs typeface="Times New Roman" panose="02020603050405020304" pitchFamily="18" charset="0"/>
              </a:rPr>
              <a:t>: </a:t>
            </a:r>
            <a:r>
              <a:rPr lang="en-US" sz="2200" i="1" dirty="0">
                <a:latin typeface="Times New Roman" panose="02020603050405020304" pitchFamily="18" charset="0"/>
                <a:ea typeface="Cambria Math" pitchFamily="18" charset="0"/>
                <a:cs typeface="Times New Roman" panose="02020603050405020304" pitchFamily="18" charset="0"/>
              </a:rPr>
              <a:t>A</a:t>
            </a:r>
            <a:r>
              <a:rPr lang="en-US" sz="2200" dirty="0">
                <a:latin typeface="Times New Roman" panose="02020603050405020304" pitchFamily="18" charset="0"/>
                <a:ea typeface="Cambria Math" pitchFamily="18" charset="0"/>
                <a:cs typeface="Times New Roman" panose="02020603050405020304" pitchFamily="18" charset="0"/>
              </a:rPr>
              <a:t> </a:t>
            </a:r>
            <a:r>
              <a:rPr lang="en-US" sz="2200" dirty="0">
                <a:latin typeface="Times New Roman" panose="02020603050405020304" pitchFamily="18" charset="0"/>
                <a:ea typeface="Cambria Math" pitchFamily="18" charset="0"/>
                <a:cs typeface="Times New Roman" panose="02020603050405020304" pitchFamily="18" charset="0"/>
                <a:sym typeface="Wingdings" pitchFamily="2" charset="2"/>
              </a:rPr>
              <a:t>→ </a:t>
            </a:r>
            <a:r>
              <a:rPr lang="en-US" sz="2200" i="1" dirty="0" smtClean="0">
                <a:latin typeface="Times New Roman" panose="02020603050405020304" pitchFamily="18" charset="0"/>
                <a:ea typeface="Cambria Math" pitchFamily="18" charset="0"/>
                <a:cs typeface="Times New Roman" panose="02020603050405020304" pitchFamily="18" charset="0"/>
                <a:sym typeface="Wingdings" pitchFamily="2" charset="2"/>
              </a:rPr>
              <a:t>B</a:t>
            </a:r>
            <a:endParaRPr lang="en-US" sz="2200" dirty="0">
              <a:latin typeface="Times New Roman" panose="02020603050405020304" pitchFamily="18" charset="0"/>
              <a:cs typeface="Times New Roman" panose="02020603050405020304" pitchFamily="18" charset="0"/>
            </a:endParaRPr>
          </a:p>
          <a:p>
            <a:r>
              <a:rPr lang="en-US" sz="2200" i="1" dirty="0" smtClean="0">
                <a:latin typeface="Times New Roman" panose="02020603050405020304" pitchFamily="18" charset="0"/>
                <a:cs typeface="Times New Roman" panose="02020603050405020304" pitchFamily="18" charset="0"/>
              </a:rPr>
              <a:t>f</a:t>
            </a:r>
            <a:r>
              <a:rPr lang="en-US" sz="2200" dirty="0" smtClean="0">
                <a:latin typeface="Times New Roman" panose="02020603050405020304" pitchFamily="18" charset="0"/>
                <a:cs typeface="Times New Roman" panose="02020603050405020304" pitchFamily="18" charset="0"/>
              </a:rPr>
              <a:t> is </a:t>
            </a:r>
            <a:r>
              <a:rPr lang="en-US" sz="2200" b="1" dirty="0" smtClean="0">
                <a:latin typeface="Times New Roman" panose="02020603050405020304" pitchFamily="18" charset="0"/>
                <a:cs typeface="Times New Roman" panose="02020603050405020304" pitchFamily="18" charset="0"/>
              </a:rPr>
              <a:t>injective</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iff</a:t>
            </a:r>
            <a:r>
              <a:rPr lang="en-US" sz="2200" dirty="0" smtClean="0">
                <a:latin typeface="Times New Roman" panose="02020603050405020304" pitchFamily="18" charset="0"/>
                <a:cs typeface="Times New Roman" panose="02020603050405020304" pitchFamily="18" charset="0"/>
              </a:rPr>
              <a:t>: </a:t>
            </a:r>
          </a:p>
          <a:p>
            <a:pPr marL="393192" lvl="1" indent="0">
              <a:buNone/>
            </a:pPr>
            <a:r>
              <a:rPr lang="en-US" sz="2200" dirty="0" smtClean="0">
                <a:solidFill>
                  <a:prstClr val="black"/>
                </a:solidFill>
                <a:latin typeface="Times New Roman" panose="02020603050405020304" pitchFamily="18" charset="0"/>
                <a:ea typeface="Cambria Math"/>
                <a:cs typeface="Times New Roman" panose="02020603050405020304" pitchFamily="18" charset="0"/>
              </a:rPr>
              <a:t>	∀</a:t>
            </a:r>
            <a:r>
              <a:rPr lang="en-US" sz="2200" i="1" dirty="0" err="1" smtClean="0">
                <a:latin typeface="Times New Roman" panose="02020603050405020304" pitchFamily="18" charset="0"/>
                <a:ea typeface="Cambria Math" pitchFamily="18" charset="0"/>
                <a:cs typeface="Times New Roman" panose="02020603050405020304" pitchFamily="18" charset="0"/>
                <a:sym typeface="Wingdings" pitchFamily="2" charset="2"/>
              </a:rPr>
              <a:t>x,y</a:t>
            </a:r>
            <a:r>
              <a:rPr lang="en-US" sz="2200" i="1" dirty="0" smtClean="0">
                <a:latin typeface="Times New Roman" panose="02020603050405020304" pitchFamily="18" charset="0"/>
                <a:ea typeface="Cambria Math" pitchFamily="18" charset="0"/>
                <a:cs typeface="Times New Roman" panose="02020603050405020304" pitchFamily="18" charset="0"/>
                <a:sym typeface="Wingdings" pitchFamily="2" charset="2"/>
              </a:rPr>
              <a:t> </a:t>
            </a:r>
            <a:r>
              <a:rPr lang="en-US" sz="2200" dirty="0" smtClean="0">
                <a:solidFill>
                  <a:prstClr val="black"/>
                </a:solidFill>
                <a:latin typeface="Times New Roman" panose="02020603050405020304" pitchFamily="18" charset="0"/>
                <a:ea typeface="Cambria Math"/>
                <a:cs typeface="Times New Roman" panose="02020603050405020304" pitchFamily="18" charset="0"/>
              </a:rPr>
              <a:t>∈ </a:t>
            </a:r>
            <a:r>
              <a:rPr lang="en-US" sz="2200" i="1" dirty="0" smtClean="0">
                <a:latin typeface="Times New Roman" panose="02020603050405020304" pitchFamily="18" charset="0"/>
                <a:ea typeface="Cambria Math" pitchFamily="18" charset="0"/>
                <a:cs typeface="Times New Roman" panose="02020603050405020304" pitchFamily="18" charset="0"/>
                <a:sym typeface="Wingdings" pitchFamily="2" charset="2"/>
              </a:rPr>
              <a:t>A ( </a:t>
            </a:r>
            <a:r>
              <a:rPr lang="en-US" sz="2200" i="1" dirty="0" smtClean="0">
                <a:latin typeface="Times New Roman" panose="02020603050405020304" pitchFamily="18" charset="0"/>
                <a:cs typeface="Times New Roman" panose="02020603050405020304" pitchFamily="18" charset="0"/>
              </a:rPr>
              <a:t>x </a:t>
            </a:r>
            <a:r>
              <a:rPr lang="en-US" sz="2200" dirty="0" smtClean="0">
                <a:latin typeface="Times New Roman" panose="02020603050405020304" pitchFamily="18" charset="0"/>
                <a:ea typeface="Cambria Math"/>
                <a:cs typeface="Times New Roman" panose="02020603050405020304" pitchFamily="18" charset="0"/>
              </a:rPr>
              <a:t>≠ </a:t>
            </a:r>
            <a:r>
              <a:rPr lang="en-US" sz="2200" i="1" dirty="0" smtClean="0">
                <a:latin typeface="Times New Roman" panose="02020603050405020304" pitchFamily="18" charset="0"/>
                <a:cs typeface="Times New Roman" panose="02020603050405020304" pitchFamily="18" charset="0"/>
              </a:rPr>
              <a:t>y </a:t>
            </a:r>
            <a:r>
              <a:rPr lang="en-US" sz="2200" dirty="0" smtClean="0">
                <a:latin typeface="Times New Roman" panose="02020603050405020304" pitchFamily="18" charset="0"/>
                <a:ea typeface="Cambria Math" pitchFamily="18" charset="0"/>
                <a:cs typeface="Times New Roman" panose="02020603050405020304" pitchFamily="18" charset="0"/>
                <a:sym typeface="Wingdings" pitchFamily="2" charset="2"/>
              </a:rPr>
              <a:t>→ </a:t>
            </a:r>
            <a:r>
              <a:rPr lang="en-US" sz="2200" i="1" dirty="0" smtClean="0">
                <a:latin typeface="Times New Roman" panose="02020603050405020304" pitchFamily="18" charset="0"/>
                <a:cs typeface="Times New Roman" panose="02020603050405020304" pitchFamily="18" charset="0"/>
              </a:rPr>
              <a:t>f(x) </a:t>
            </a:r>
            <a:r>
              <a:rPr lang="en-US" sz="2200" dirty="0" smtClean="0">
                <a:latin typeface="Times New Roman" panose="02020603050405020304" pitchFamily="18" charset="0"/>
                <a:ea typeface="Cambria Math"/>
                <a:cs typeface="Times New Roman" panose="02020603050405020304" pitchFamily="18" charset="0"/>
              </a:rPr>
              <a:t>≠ </a:t>
            </a:r>
            <a:r>
              <a:rPr lang="en-US" sz="2200" i="1" dirty="0" smtClean="0">
                <a:latin typeface="Times New Roman" panose="02020603050405020304" pitchFamily="18" charset="0"/>
                <a:cs typeface="Times New Roman" panose="02020603050405020304" pitchFamily="18" charset="0"/>
              </a:rPr>
              <a:t>f(y) )</a:t>
            </a:r>
          </a:p>
          <a:p>
            <a:r>
              <a:rPr lang="en-US" sz="2200" i="1" dirty="0">
                <a:latin typeface="Times New Roman" panose="02020603050405020304" pitchFamily="18" charset="0"/>
                <a:cs typeface="Times New Roman" panose="02020603050405020304" pitchFamily="18" charset="0"/>
              </a:rPr>
              <a:t>f</a:t>
            </a:r>
            <a:r>
              <a:rPr lang="en-US" sz="2200" dirty="0">
                <a:latin typeface="Times New Roman" panose="02020603050405020304" pitchFamily="18" charset="0"/>
                <a:cs typeface="Times New Roman" panose="02020603050405020304" pitchFamily="18" charset="0"/>
              </a:rPr>
              <a:t> is </a:t>
            </a:r>
            <a:r>
              <a:rPr lang="en-US" sz="2200" b="1" dirty="0" smtClean="0">
                <a:latin typeface="Times New Roman" panose="02020603050405020304" pitchFamily="18" charset="0"/>
                <a:cs typeface="Times New Roman" panose="02020603050405020304" pitchFamily="18" charset="0"/>
              </a:rPr>
              <a:t>not injective </a:t>
            </a:r>
            <a:r>
              <a:rPr lang="en-US" sz="2200" dirty="0" err="1" smtClean="0">
                <a:latin typeface="Times New Roman" panose="02020603050405020304" pitchFamily="18" charset="0"/>
                <a:cs typeface="Times New Roman" panose="02020603050405020304" pitchFamily="18" charset="0"/>
              </a:rPr>
              <a:t>iff</a:t>
            </a:r>
            <a:r>
              <a:rPr lang="en-US" sz="2200" dirty="0" smtClean="0">
                <a:latin typeface="Times New Roman" panose="02020603050405020304" pitchFamily="18" charset="0"/>
                <a:cs typeface="Times New Roman" panose="02020603050405020304" pitchFamily="18" charset="0"/>
              </a:rPr>
              <a:t>:  </a:t>
            </a:r>
          </a:p>
          <a:p>
            <a:pPr marL="393192" lvl="1" indent="0">
              <a:buNone/>
            </a:pPr>
            <a:r>
              <a:rPr lang="en-US" sz="2200" dirty="0" smtClean="0">
                <a:solidFill>
                  <a:prstClr val="black"/>
                </a:solidFill>
                <a:latin typeface="Times New Roman" panose="02020603050405020304" pitchFamily="18" charset="0"/>
                <a:ea typeface="Cambria Math"/>
                <a:cs typeface="Times New Roman" panose="02020603050405020304" pitchFamily="18" charset="0"/>
              </a:rPr>
              <a:t>	∃</a:t>
            </a:r>
            <a:r>
              <a:rPr lang="en-US" sz="2200" i="1" dirty="0" err="1" smtClean="0">
                <a:latin typeface="Times New Roman" panose="02020603050405020304" pitchFamily="18" charset="0"/>
                <a:ea typeface="Cambria Math" pitchFamily="18" charset="0"/>
                <a:cs typeface="Times New Roman" panose="02020603050405020304" pitchFamily="18" charset="0"/>
                <a:sym typeface="Wingdings" pitchFamily="2" charset="2"/>
              </a:rPr>
              <a:t>x,y</a:t>
            </a:r>
            <a:r>
              <a:rPr lang="en-US" sz="2200" i="1" dirty="0" smtClean="0">
                <a:latin typeface="Times New Roman" panose="02020603050405020304" pitchFamily="18" charset="0"/>
                <a:ea typeface="Cambria Math" pitchFamily="18" charset="0"/>
                <a:cs typeface="Times New Roman" panose="02020603050405020304" pitchFamily="18" charset="0"/>
                <a:sym typeface="Wingdings" pitchFamily="2" charset="2"/>
              </a:rPr>
              <a:t> </a:t>
            </a:r>
            <a:r>
              <a:rPr lang="en-US" sz="2200" dirty="0" smtClean="0">
                <a:solidFill>
                  <a:prstClr val="black"/>
                </a:solidFill>
                <a:latin typeface="Times New Roman" panose="02020603050405020304" pitchFamily="18" charset="0"/>
                <a:ea typeface="Cambria Math"/>
                <a:cs typeface="Times New Roman" panose="02020603050405020304" pitchFamily="18" charset="0"/>
              </a:rPr>
              <a:t>∈ </a:t>
            </a:r>
            <a:r>
              <a:rPr lang="en-US" sz="2200" i="1" dirty="0" smtClean="0">
                <a:latin typeface="Times New Roman" panose="02020603050405020304" pitchFamily="18" charset="0"/>
                <a:ea typeface="Cambria Math" pitchFamily="18" charset="0"/>
                <a:cs typeface="Times New Roman" panose="02020603050405020304" pitchFamily="18" charset="0"/>
                <a:sym typeface="Wingdings" pitchFamily="2" charset="2"/>
              </a:rPr>
              <a:t>A</a:t>
            </a:r>
            <a:r>
              <a:rPr lang="en-US" sz="2200" dirty="0" smtClean="0">
                <a:solidFill>
                  <a:prstClr val="black"/>
                </a:solidFill>
                <a:latin typeface="Times New Roman" panose="02020603050405020304" pitchFamily="18" charset="0"/>
                <a:ea typeface="Cambria Math"/>
                <a:cs typeface="Times New Roman" panose="02020603050405020304" pitchFamily="18" charset="0"/>
              </a:rPr>
              <a:t> </a:t>
            </a:r>
            <a:r>
              <a:rPr lang="en-US" sz="2200" i="1" dirty="0">
                <a:latin typeface="Times New Roman" panose="02020603050405020304" pitchFamily="18" charset="0"/>
                <a:ea typeface="Cambria Math" pitchFamily="18" charset="0"/>
                <a:cs typeface="Times New Roman" panose="02020603050405020304" pitchFamily="18" charset="0"/>
                <a:sym typeface="Wingdings" pitchFamily="2" charset="2"/>
              </a:rPr>
              <a:t>( </a:t>
            </a:r>
            <a:r>
              <a:rPr lang="en-US" sz="2200" i="1" dirty="0" smtClean="0">
                <a:latin typeface="Times New Roman" panose="02020603050405020304" pitchFamily="18" charset="0"/>
                <a:cs typeface="Times New Roman" panose="02020603050405020304" pitchFamily="18" charset="0"/>
              </a:rPr>
              <a:t>x </a:t>
            </a:r>
            <a:r>
              <a:rPr lang="en-US" sz="2200" dirty="0" smtClean="0">
                <a:latin typeface="Times New Roman" panose="02020603050405020304" pitchFamily="18" charset="0"/>
                <a:ea typeface="Cambria Math"/>
                <a:cs typeface="Times New Roman" panose="02020603050405020304" pitchFamily="18" charset="0"/>
              </a:rPr>
              <a:t>≠ </a:t>
            </a:r>
            <a:r>
              <a:rPr lang="en-US" sz="2200" i="1" dirty="0" smtClean="0">
                <a:latin typeface="Times New Roman" panose="02020603050405020304" pitchFamily="18" charset="0"/>
                <a:cs typeface="Times New Roman" panose="02020603050405020304" pitchFamily="18" charset="0"/>
              </a:rPr>
              <a:t>y </a:t>
            </a:r>
            <a:r>
              <a:rPr lang="en-US" sz="2200" dirty="0">
                <a:solidFill>
                  <a:prstClr val="black"/>
                </a:solidFill>
                <a:latin typeface="Times New Roman" panose="02020603050405020304" pitchFamily="18" charset="0"/>
                <a:ea typeface="Cambria Math" pitchFamily="18" charset="0"/>
                <a:cs typeface="Times New Roman" panose="02020603050405020304" pitchFamily="18" charset="0"/>
              </a:rPr>
              <a:t>∧ </a:t>
            </a:r>
            <a:r>
              <a:rPr lang="en-US" sz="2200" dirty="0" smtClean="0">
                <a:solidFill>
                  <a:prstClr val="black"/>
                </a:solidFill>
                <a:latin typeface="Times New Roman" panose="02020603050405020304" pitchFamily="18" charset="0"/>
                <a:ea typeface="Cambria Math" pitchFamily="18" charset="0"/>
                <a:cs typeface="Times New Roman" panose="02020603050405020304" pitchFamily="18" charset="0"/>
              </a:rPr>
              <a:t> </a:t>
            </a:r>
            <a:r>
              <a:rPr lang="en-US" sz="2200" i="1" dirty="0" smtClean="0">
                <a:latin typeface="Times New Roman" panose="02020603050405020304" pitchFamily="18" charset="0"/>
                <a:cs typeface="Times New Roman" panose="02020603050405020304" pitchFamily="18" charset="0"/>
              </a:rPr>
              <a:t>f(x) </a:t>
            </a:r>
            <a:r>
              <a:rPr lang="en-US" sz="2200" dirty="0" smtClean="0">
                <a:latin typeface="Times New Roman" panose="02020603050405020304" pitchFamily="18" charset="0"/>
                <a:ea typeface="Cambria Math"/>
                <a:cs typeface="Times New Roman" panose="02020603050405020304" pitchFamily="18" charset="0"/>
              </a:rPr>
              <a:t>= </a:t>
            </a:r>
            <a:r>
              <a:rPr lang="en-US" sz="2200" i="1" dirty="0" smtClean="0">
                <a:latin typeface="Times New Roman" panose="02020603050405020304" pitchFamily="18" charset="0"/>
                <a:cs typeface="Times New Roman" panose="02020603050405020304" pitchFamily="18" charset="0"/>
              </a:rPr>
              <a:t>f(y</a:t>
            </a:r>
            <a:r>
              <a:rPr lang="en-US" sz="2200" i="1" dirty="0">
                <a:latin typeface="Times New Roman" panose="02020603050405020304" pitchFamily="18" charset="0"/>
                <a:cs typeface="Times New Roman" panose="02020603050405020304" pitchFamily="18" charset="0"/>
              </a:rPr>
              <a:t>) )</a:t>
            </a:r>
          </a:p>
          <a:p>
            <a:r>
              <a:rPr lang="en-US" sz="2200" i="1" dirty="0" smtClean="0">
                <a:latin typeface="Times New Roman" panose="02020603050405020304" pitchFamily="18" charset="0"/>
                <a:cs typeface="Times New Roman" panose="02020603050405020304" pitchFamily="18" charset="0"/>
              </a:rPr>
              <a:t>f</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is </a:t>
            </a:r>
            <a:r>
              <a:rPr lang="en-US" sz="2200" b="1" dirty="0" err="1" smtClean="0">
                <a:latin typeface="Times New Roman" panose="02020603050405020304" pitchFamily="18" charset="0"/>
                <a:cs typeface="Times New Roman" panose="02020603050405020304" pitchFamily="18" charset="0"/>
              </a:rPr>
              <a:t>surjective</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iff</a:t>
            </a:r>
            <a:r>
              <a:rPr lang="en-US" sz="2200" dirty="0" smtClean="0">
                <a:latin typeface="Times New Roman" panose="02020603050405020304" pitchFamily="18" charset="0"/>
                <a:cs typeface="Times New Roman" panose="02020603050405020304" pitchFamily="18" charset="0"/>
              </a:rPr>
              <a:t>:  </a:t>
            </a:r>
          </a:p>
          <a:p>
            <a:pPr marL="393192" lvl="1" indent="0">
              <a:buNone/>
            </a:pPr>
            <a:r>
              <a:rPr lang="en-US" sz="2200" dirty="0" smtClean="0">
                <a:solidFill>
                  <a:prstClr val="black"/>
                </a:solidFill>
                <a:latin typeface="Times New Roman" panose="02020603050405020304" pitchFamily="18" charset="0"/>
                <a:ea typeface="Cambria Math"/>
                <a:cs typeface="Times New Roman" panose="02020603050405020304" pitchFamily="18" charset="0"/>
              </a:rPr>
              <a:t>	∀</a:t>
            </a:r>
            <a:r>
              <a:rPr lang="en-US" sz="2200" i="1" dirty="0" smtClean="0">
                <a:latin typeface="Times New Roman" panose="02020603050405020304" pitchFamily="18" charset="0"/>
                <a:ea typeface="Cambria Math" pitchFamily="18" charset="0"/>
                <a:cs typeface="Times New Roman" panose="02020603050405020304" pitchFamily="18" charset="0"/>
                <a:sym typeface="Wingdings" pitchFamily="2" charset="2"/>
              </a:rPr>
              <a:t>y </a:t>
            </a:r>
            <a:r>
              <a:rPr lang="en-US" sz="2200" dirty="0" smtClean="0">
                <a:solidFill>
                  <a:prstClr val="black"/>
                </a:solidFill>
                <a:latin typeface="Times New Roman" panose="02020603050405020304" pitchFamily="18" charset="0"/>
                <a:ea typeface="Cambria Math"/>
                <a:cs typeface="Times New Roman" panose="02020603050405020304" pitchFamily="18" charset="0"/>
              </a:rPr>
              <a:t>∈ </a:t>
            </a:r>
            <a:r>
              <a:rPr lang="en-US" sz="2200" i="1" dirty="0" smtClean="0">
                <a:latin typeface="Times New Roman" panose="02020603050405020304" pitchFamily="18" charset="0"/>
                <a:ea typeface="Cambria Math" pitchFamily="18" charset="0"/>
                <a:cs typeface="Times New Roman" panose="02020603050405020304" pitchFamily="18" charset="0"/>
                <a:sym typeface="Wingdings" pitchFamily="2" charset="2"/>
              </a:rPr>
              <a:t>B </a:t>
            </a:r>
            <a:r>
              <a:rPr lang="en-US" sz="2200" dirty="0" smtClean="0">
                <a:solidFill>
                  <a:prstClr val="black"/>
                </a:solidFill>
                <a:latin typeface="Times New Roman" panose="02020603050405020304" pitchFamily="18" charset="0"/>
                <a:ea typeface="Cambria Math"/>
                <a:cs typeface="Times New Roman" panose="02020603050405020304" pitchFamily="18" charset="0"/>
              </a:rPr>
              <a:t>∃</a:t>
            </a:r>
            <a:r>
              <a:rPr lang="en-US" sz="2200" i="1" dirty="0" smtClean="0">
                <a:latin typeface="Times New Roman" panose="02020603050405020304" pitchFamily="18" charset="0"/>
                <a:ea typeface="Cambria Math" pitchFamily="18" charset="0"/>
                <a:cs typeface="Times New Roman" panose="02020603050405020304" pitchFamily="18" charset="0"/>
                <a:sym typeface="Wingdings" pitchFamily="2" charset="2"/>
              </a:rPr>
              <a:t>x </a:t>
            </a:r>
            <a:r>
              <a:rPr lang="en-US" sz="2200" dirty="0" smtClean="0">
                <a:solidFill>
                  <a:prstClr val="black"/>
                </a:solidFill>
                <a:latin typeface="Times New Roman" panose="02020603050405020304" pitchFamily="18" charset="0"/>
                <a:ea typeface="Cambria Math"/>
                <a:cs typeface="Times New Roman" panose="02020603050405020304" pitchFamily="18" charset="0"/>
              </a:rPr>
              <a:t>∈ </a:t>
            </a:r>
            <a:r>
              <a:rPr lang="en-US" sz="2200" i="1" dirty="0" smtClean="0">
                <a:latin typeface="Times New Roman" panose="02020603050405020304" pitchFamily="18" charset="0"/>
                <a:ea typeface="Cambria Math" pitchFamily="18" charset="0"/>
                <a:cs typeface="Times New Roman" panose="02020603050405020304" pitchFamily="18" charset="0"/>
                <a:sym typeface="Wingdings" pitchFamily="2" charset="2"/>
              </a:rPr>
              <a:t>A</a:t>
            </a:r>
            <a:r>
              <a:rPr lang="en-US" sz="2200" dirty="0" smtClean="0">
                <a:solidFill>
                  <a:prstClr val="black"/>
                </a:solidFill>
                <a:latin typeface="Times New Roman" panose="02020603050405020304" pitchFamily="18" charset="0"/>
                <a:ea typeface="Cambria Math"/>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r>
              <a:rPr lang="en-US" sz="2200" i="1" dirty="0" smtClean="0">
                <a:latin typeface="Times New Roman" panose="02020603050405020304" pitchFamily="18" charset="0"/>
                <a:cs typeface="Times New Roman" panose="02020603050405020304" pitchFamily="18" charset="0"/>
              </a:rPr>
              <a:t>( f(x) = y )</a:t>
            </a:r>
            <a:endParaRPr lang="en-US" sz="2200" i="1" dirty="0">
              <a:latin typeface="Times New Roman" panose="02020603050405020304" pitchFamily="18" charset="0"/>
              <a:cs typeface="Times New Roman" panose="02020603050405020304" pitchFamily="18" charset="0"/>
            </a:endParaRPr>
          </a:p>
          <a:p>
            <a:r>
              <a:rPr lang="en-US" sz="2200" i="1" dirty="0">
                <a:latin typeface="Times New Roman" panose="02020603050405020304" pitchFamily="18" charset="0"/>
                <a:cs typeface="Times New Roman" panose="02020603050405020304" pitchFamily="18" charset="0"/>
              </a:rPr>
              <a:t>f</a:t>
            </a:r>
            <a:r>
              <a:rPr lang="en-US" sz="2200" dirty="0">
                <a:latin typeface="Times New Roman" panose="02020603050405020304" pitchFamily="18" charset="0"/>
                <a:cs typeface="Times New Roman" panose="02020603050405020304" pitchFamily="18" charset="0"/>
              </a:rPr>
              <a:t> is </a:t>
            </a:r>
            <a:r>
              <a:rPr lang="en-US" sz="2200" b="1" dirty="0">
                <a:latin typeface="Times New Roman" panose="02020603050405020304" pitchFamily="18" charset="0"/>
                <a:cs typeface="Times New Roman" panose="02020603050405020304" pitchFamily="18" charset="0"/>
              </a:rPr>
              <a:t>not </a:t>
            </a:r>
            <a:r>
              <a:rPr lang="en-US" sz="2200" b="1" dirty="0" err="1" smtClean="0">
                <a:latin typeface="Times New Roman" panose="02020603050405020304" pitchFamily="18" charset="0"/>
                <a:cs typeface="Times New Roman" panose="02020603050405020304" pitchFamily="18" charset="0"/>
              </a:rPr>
              <a:t>surjective</a:t>
            </a:r>
            <a:r>
              <a:rPr lang="en-US" sz="2200" b="1" dirty="0" smtClean="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iff</a:t>
            </a:r>
            <a:r>
              <a:rPr lang="en-US"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pPr marL="393192" lvl="1" indent="0">
              <a:buNone/>
            </a:pPr>
            <a:r>
              <a:rPr lang="en-US" sz="2200" dirty="0" smtClean="0">
                <a:solidFill>
                  <a:prstClr val="black"/>
                </a:solidFill>
                <a:latin typeface="Times New Roman" panose="02020603050405020304" pitchFamily="18" charset="0"/>
                <a:ea typeface="Cambria Math"/>
                <a:cs typeface="Times New Roman" panose="02020603050405020304" pitchFamily="18" charset="0"/>
              </a:rPr>
              <a:t>	∃</a:t>
            </a:r>
            <a:r>
              <a:rPr lang="en-US" sz="2200" i="1" dirty="0" smtClean="0">
                <a:latin typeface="Times New Roman" panose="02020603050405020304" pitchFamily="18" charset="0"/>
                <a:ea typeface="Cambria Math" pitchFamily="18" charset="0"/>
                <a:cs typeface="Times New Roman" panose="02020603050405020304" pitchFamily="18" charset="0"/>
                <a:sym typeface="Wingdings" pitchFamily="2" charset="2"/>
              </a:rPr>
              <a:t>y </a:t>
            </a:r>
            <a:r>
              <a:rPr lang="en-US" sz="2200" dirty="0" smtClean="0">
                <a:solidFill>
                  <a:prstClr val="black"/>
                </a:solidFill>
                <a:latin typeface="Times New Roman" panose="02020603050405020304" pitchFamily="18" charset="0"/>
                <a:ea typeface="Cambria Math"/>
                <a:cs typeface="Times New Roman" panose="02020603050405020304" pitchFamily="18" charset="0"/>
              </a:rPr>
              <a:t>∈ </a:t>
            </a:r>
            <a:r>
              <a:rPr lang="en-US" sz="2200" i="1" dirty="0" smtClean="0">
                <a:latin typeface="Times New Roman" panose="02020603050405020304" pitchFamily="18" charset="0"/>
                <a:ea typeface="Cambria Math" pitchFamily="18" charset="0"/>
                <a:cs typeface="Times New Roman" panose="02020603050405020304" pitchFamily="18" charset="0"/>
                <a:sym typeface="Wingdings" pitchFamily="2" charset="2"/>
              </a:rPr>
              <a:t>B </a:t>
            </a:r>
            <a:r>
              <a:rPr lang="en-US" sz="2200" dirty="0" smtClean="0">
                <a:solidFill>
                  <a:prstClr val="black"/>
                </a:solidFill>
                <a:latin typeface="Times New Roman" panose="02020603050405020304" pitchFamily="18" charset="0"/>
                <a:ea typeface="Cambria Math"/>
                <a:cs typeface="Times New Roman" panose="02020603050405020304" pitchFamily="18" charset="0"/>
              </a:rPr>
              <a:t>∀</a:t>
            </a:r>
            <a:r>
              <a:rPr lang="en-US" sz="2200" i="1" dirty="0" smtClean="0">
                <a:latin typeface="Times New Roman" panose="02020603050405020304" pitchFamily="18" charset="0"/>
                <a:ea typeface="Cambria Math" pitchFamily="18" charset="0"/>
                <a:cs typeface="Times New Roman" panose="02020603050405020304" pitchFamily="18" charset="0"/>
                <a:sym typeface="Wingdings" pitchFamily="2" charset="2"/>
              </a:rPr>
              <a:t>x </a:t>
            </a:r>
            <a:r>
              <a:rPr lang="en-US" sz="2200" dirty="0" smtClean="0">
                <a:solidFill>
                  <a:prstClr val="black"/>
                </a:solidFill>
                <a:latin typeface="Times New Roman" panose="02020603050405020304" pitchFamily="18" charset="0"/>
                <a:ea typeface="Cambria Math"/>
                <a:cs typeface="Times New Roman" panose="02020603050405020304" pitchFamily="18" charset="0"/>
              </a:rPr>
              <a:t>∈ </a:t>
            </a:r>
            <a:r>
              <a:rPr lang="en-US" sz="2200" i="1" dirty="0" smtClean="0">
                <a:latin typeface="Times New Roman" panose="02020603050405020304" pitchFamily="18" charset="0"/>
                <a:ea typeface="Cambria Math" pitchFamily="18" charset="0"/>
                <a:cs typeface="Times New Roman" panose="02020603050405020304" pitchFamily="18" charset="0"/>
                <a:sym typeface="Wingdings" pitchFamily="2" charset="2"/>
              </a:rPr>
              <a:t>A (</a:t>
            </a:r>
            <a:r>
              <a:rPr lang="en-US" sz="2200" i="1" dirty="0" smtClean="0">
                <a:latin typeface="Times New Roman" panose="02020603050405020304" pitchFamily="18" charset="0"/>
                <a:cs typeface="Times New Roman" panose="02020603050405020304" pitchFamily="18" charset="0"/>
              </a:rPr>
              <a:t>f(x) </a:t>
            </a:r>
            <a:r>
              <a:rPr lang="en-US" sz="2200" dirty="0" smtClean="0">
                <a:latin typeface="Times New Roman" panose="02020603050405020304" pitchFamily="18" charset="0"/>
                <a:ea typeface="Cambria Math"/>
                <a:cs typeface="Times New Roman" panose="02020603050405020304" pitchFamily="18" charset="0"/>
              </a:rPr>
              <a:t>≠ </a:t>
            </a:r>
            <a:r>
              <a:rPr lang="en-US" sz="2200" i="1" dirty="0" smtClean="0">
                <a:latin typeface="Times New Roman" panose="02020603050405020304" pitchFamily="18" charset="0"/>
                <a:cs typeface="Times New Roman" panose="02020603050405020304" pitchFamily="18" charset="0"/>
              </a:rPr>
              <a:t>b)</a:t>
            </a:r>
            <a:endParaRPr lang="en-US" sz="2200" i="1" dirty="0">
              <a:latin typeface="Times New Roman" panose="02020603050405020304" pitchFamily="18" charset="0"/>
              <a:cs typeface="Times New Roman" panose="02020603050405020304" pitchFamily="18" charset="0"/>
            </a:endParaRPr>
          </a:p>
          <a:p>
            <a:endParaRPr lang="en-US" sz="22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5891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112</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Inverse </a:t>
            </a:r>
            <a:r>
              <a:rPr lang="en-US" sz="3200" dirty="0" smtClean="0">
                <a:latin typeface="Times New Roman" panose="02020603050405020304" pitchFamily="18" charset="0"/>
                <a:cs typeface="Times New Roman" panose="02020603050405020304" pitchFamily="18" charset="0"/>
              </a:rPr>
              <a:t>Functions </a:t>
            </a:r>
            <a:r>
              <a:rPr lang="en-IN" sz="3200" dirty="0">
                <a:latin typeface="Times New Roman" panose="02020603050405020304" pitchFamily="18" charset="0"/>
                <a:cs typeface="Times New Roman" panose="02020603050405020304" pitchFamily="18" charset="0"/>
              </a:rPr>
              <a:t>(CO1)</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
        <p:nvSpPr>
          <p:cNvPr id="11" name="Content Placeholder 2"/>
          <p:cNvSpPr>
            <a:spLocks noGrp="1"/>
          </p:cNvSpPr>
          <p:nvPr>
            <p:ph idx="1"/>
          </p:nvPr>
        </p:nvSpPr>
        <p:spPr>
          <a:xfrm>
            <a:off x="457200" y="1124712"/>
            <a:ext cx="8229600" cy="4800600"/>
          </a:xfrm>
        </p:spPr>
        <p:txBody>
          <a:bodyPr>
            <a:normAutofit/>
          </a:bodyPr>
          <a:lstStyle/>
          <a:p>
            <a:r>
              <a:rPr lang="en-US" sz="2200" b="1" dirty="0" smtClean="0">
                <a:latin typeface="Times New Roman" panose="02020603050405020304" pitchFamily="18" charset="0"/>
                <a:cs typeface="Times New Roman" panose="02020603050405020304" pitchFamily="18" charset="0"/>
              </a:rPr>
              <a:t>Definition</a:t>
            </a:r>
            <a:r>
              <a:rPr lang="en-US" sz="2200" dirty="0" smtClean="0">
                <a:latin typeface="Times New Roman" panose="02020603050405020304" pitchFamily="18" charset="0"/>
                <a:cs typeface="Times New Roman" panose="02020603050405020304" pitchFamily="18" charset="0"/>
              </a:rPr>
              <a:t>: Let </a:t>
            </a:r>
            <a:r>
              <a:rPr lang="en-US" sz="2200" i="1" dirty="0" smtClean="0">
                <a:latin typeface="Times New Roman" panose="02020603050405020304" pitchFamily="18" charset="0"/>
                <a:cs typeface="Times New Roman" panose="02020603050405020304" pitchFamily="18" charset="0"/>
              </a:rPr>
              <a:t>f</a:t>
            </a:r>
            <a:r>
              <a:rPr lang="en-US" sz="2200" dirty="0" smtClean="0">
                <a:latin typeface="Times New Roman" panose="02020603050405020304" pitchFamily="18" charset="0"/>
                <a:cs typeface="Times New Roman" panose="02020603050405020304" pitchFamily="18" charset="0"/>
              </a:rPr>
              <a:t> be a </a:t>
            </a:r>
            <a:r>
              <a:rPr lang="en-US" sz="2200" dirty="0" err="1" smtClean="0">
                <a:latin typeface="Times New Roman" panose="02020603050405020304" pitchFamily="18" charset="0"/>
                <a:cs typeface="Times New Roman" panose="02020603050405020304" pitchFamily="18" charset="0"/>
              </a:rPr>
              <a:t>bijection</a:t>
            </a:r>
            <a:r>
              <a:rPr lang="en-US" sz="2200" dirty="0" smtClean="0">
                <a:latin typeface="Times New Roman" panose="02020603050405020304" pitchFamily="18" charset="0"/>
                <a:cs typeface="Times New Roman" panose="02020603050405020304" pitchFamily="18" charset="0"/>
              </a:rPr>
              <a:t> from </a:t>
            </a:r>
            <a:r>
              <a:rPr lang="en-US" sz="2200" i="1" dirty="0" smtClean="0">
                <a:latin typeface="Times New Roman" panose="02020603050405020304" pitchFamily="18" charset="0"/>
                <a:cs typeface="Times New Roman" panose="02020603050405020304" pitchFamily="18" charset="0"/>
              </a:rPr>
              <a:t>A</a:t>
            </a:r>
            <a:r>
              <a:rPr lang="en-US" sz="2200" dirty="0" smtClean="0">
                <a:latin typeface="Times New Roman" panose="02020603050405020304" pitchFamily="18" charset="0"/>
                <a:cs typeface="Times New Roman" panose="02020603050405020304" pitchFamily="18" charset="0"/>
              </a:rPr>
              <a:t> to </a:t>
            </a:r>
            <a:r>
              <a:rPr lang="en-US" sz="2200" i="1" dirty="0" smtClean="0">
                <a:latin typeface="Times New Roman" panose="02020603050405020304" pitchFamily="18" charset="0"/>
                <a:cs typeface="Times New Roman" panose="02020603050405020304" pitchFamily="18" charset="0"/>
              </a:rPr>
              <a:t>B</a:t>
            </a:r>
            <a:r>
              <a:rPr lang="en-US" sz="2200" dirty="0" smtClean="0">
                <a:latin typeface="Times New Roman" panose="02020603050405020304" pitchFamily="18" charset="0"/>
                <a:cs typeface="Times New Roman" panose="02020603050405020304" pitchFamily="18" charset="0"/>
              </a:rPr>
              <a:t>. Then the </a:t>
            </a:r>
            <a:r>
              <a:rPr lang="en-US" sz="2200" b="1" i="1" dirty="0" smtClean="0">
                <a:latin typeface="Times New Roman" panose="02020603050405020304" pitchFamily="18" charset="0"/>
                <a:cs typeface="Times New Roman" panose="02020603050405020304" pitchFamily="18" charset="0"/>
              </a:rPr>
              <a:t>inverse</a:t>
            </a:r>
            <a:r>
              <a:rPr lang="en-US" sz="2200" dirty="0" smtClean="0">
                <a:latin typeface="Times New Roman" panose="02020603050405020304" pitchFamily="18" charset="0"/>
                <a:cs typeface="Times New Roman" panose="02020603050405020304" pitchFamily="18" charset="0"/>
              </a:rPr>
              <a:t> of </a:t>
            </a:r>
            <a:r>
              <a:rPr lang="en-US" sz="2200" i="1" dirty="0" smtClean="0">
                <a:latin typeface="Times New Roman" panose="02020603050405020304" pitchFamily="18" charset="0"/>
                <a:cs typeface="Times New Roman" panose="02020603050405020304" pitchFamily="18" charset="0"/>
              </a:rPr>
              <a:t>f</a:t>
            </a:r>
            <a:r>
              <a:rPr lang="en-US" sz="2200" dirty="0" smtClean="0">
                <a:latin typeface="Times New Roman" panose="02020603050405020304" pitchFamily="18" charset="0"/>
                <a:cs typeface="Times New Roman" panose="02020603050405020304" pitchFamily="18" charset="0"/>
              </a:rPr>
              <a:t>, denoted </a:t>
            </a:r>
            <a:r>
              <a:rPr lang="en-US" sz="2200" i="1" dirty="0" smtClean="0">
                <a:latin typeface="Times New Roman" panose="02020603050405020304" pitchFamily="18" charset="0"/>
                <a:cs typeface="Times New Roman" panose="02020603050405020304" pitchFamily="18" charset="0"/>
              </a:rPr>
              <a:t>f </a:t>
            </a:r>
            <a:r>
              <a:rPr lang="en-US" sz="2200" i="1" baseline="30000" dirty="0" smtClean="0">
                <a:latin typeface="Times New Roman" panose="02020603050405020304" pitchFamily="18" charset="0"/>
                <a:cs typeface="Times New Roman" panose="02020603050405020304" pitchFamily="18" charset="0"/>
              </a:rPr>
              <a:t>–1</a:t>
            </a:r>
            <a:r>
              <a:rPr lang="en-US" sz="2200" dirty="0" smtClean="0">
                <a:latin typeface="Times New Roman" panose="02020603050405020304" pitchFamily="18" charset="0"/>
                <a:cs typeface="Times New Roman" panose="02020603050405020304" pitchFamily="18" charset="0"/>
              </a:rPr>
              <a:t>, is the function from </a:t>
            </a:r>
            <a:r>
              <a:rPr lang="en-US" sz="2200" i="1" dirty="0" smtClean="0">
                <a:latin typeface="Times New Roman" panose="02020603050405020304" pitchFamily="18" charset="0"/>
                <a:cs typeface="Times New Roman" panose="02020603050405020304" pitchFamily="18" charset="0"/>
              </a:rPr>
              <a:t>B</a:t>
            </a:r>
            <a:r>
              <a:rPr lang="en-US" sz="2200" dirty="0" smtClean="0">
                <a:latin typeface="Times New Roman" panose="02020603050405020304" pitchFamily="18" charset="0"/>
                <a:cs typeface="Times New Roman" panose="02020603050405020304" pitchFamily="18" charset="0"/>
              </a:rPr>
              <a:t> to </a:t>
            </a:r>
            <a:r>
              <a:rPr lang="en-US" sz="2200" i="1" dirty="0" smtClean="0">
                <a:latin typeface="Times New Roman" panose="02020603050405020304" pitchFamily="18" charset="0"/>
                <a:cs typeface="Times New Roman" panose="02020603050405020304" pitchFamily="18" charset="0"/>
              </a:rPr>
              <a:t>A</a:t>
            </a:r>
            <a:r>
              <a:rPr lang="en-US" sz="2200" b="1" dirty="0" smtClean="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defined as</a:t>
            </a:r>
            <a:endParaRPr lang="en-US" sz="2200" b="1" dirty="0" smtClean="0">
              <a:latin typeface="Times New Roman" panose="02020603050405020304" pitchFamily="18" charset="0"/>
              <a:cs typeface="Times New Roman" panose="02020603050405020304" pitchFamily="18" charset="0"/>
            </a:endParaRPr>
          </a:p>
          <a:p>
            <a:pPr>
              <a:buNone/>
            </a:pPr>
            <a:r>
              <a:rPr lang="en-US" sz="2200" dirty="0" smtClean="0">
                <a:latin typeface="Times New Roman" panose="02020603050405020304" pitchFamily="18" charset="0"/>
                <a:cs typeface="Times New Roman" panose="02020603050405020304" pitchFamily="18" charset="0"/>
              </a:rPr>
              <a:t>   </a:t>
            </a:r>
          </a:p>
          <a:p>
            <a:endParaRPr lang="en-US" sz="2200" dirty="0" smtClean="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No inverse exists unless </a:t>
            </a:r>
            <a:r>
              <a:rPr lang="en-US" sz="2200" i="1" dirty="0" smtClean="0">
                <a:latin typeface="Times New Roman" panose="02020603050405020304" pitchFamily="18" charset="0"/>
                <a:cs typeface="Times New Roman" panose="02020603050405020304" pitchFamily="18" charset="0"/>
              </a:rPr>
              <a:t>f</a:t>
            </a:r>
            <a:r>
              <a:rPr lang="en-US" sz="2200" dirty="0" smtClean="0">
                <a:latin typeface="Times New Roman" panose="02020603050405020304" pitchFamily="18" charset="0"/>
                <a:cs typeface="Times New Roman" panose="02020603050405020304" pitchFamily="18" charset="0"/>
              </a:rPr>
              <a:t> is a </a:t>
            </a:r>
            <a:r>
              <a:rPr lang="en-US" sz="2200" dirty="0" err="1" smtClean="0">
                <a:latin typeface="Times New Roman" panose="02020603050405020304" pitchFamily="18" charset="0"/>
                <a:cs typeface="Times New Roman" panose="02020603050405020304" pitchFamily="18" charset="0"/>
              </a:rPr>
              <a:t>bijection</a:t>
            </a:r>
            <a:r>
              <a:rPr lang="en-US" sz="2200" dirty="0" smtClean="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p:txBody>
      </p:sp>
      <p:pic>
        <p:nvPicPr>
          <p:cNvPr id="12" name="Picture 11" descr="addin_tmp.png"/>
          <p:cNvPicPr>
            <a:picLocks noChangeAspect="1"/>
          </p:cNvPicPr>
          <p:nvPr>
            <p:custDataLst>
              <p:tags r:id="rId1"/>
            </p:custDataLst>
          </p:nvPr>
        </p:nvPicPr>
        <p:blipFill>
          <a:blip r:embed="rId4" cstate="print"/>
          <a:stretch>
            <a:fillRect/>
          </a:stretch>
        </p:blipFill>
        <p:spPr>
          <a:xfrm>
            <a:off x="2522157" y="2267712"/>
            <a:ext cx="3505199" cy="376592"/>
          </a:xfrm>
          <a:prstGeom prst="rect">
            <a:avLst/>
          </a:prstGeom>
        </p:spPr>
      </p:pic>
      <p:pic>
        <p:nvPicPr>
          <p:cNvPr id="13" name="Picture 12" descr="0217.jpg"/>
          <p:cNvPicPr>
            <a:picLocks noChangeAspect="1"/>
          </p:cNvPicPr>
          <p:nvPr/>
        </p:nvPicPr>
        <p:blipFill>
          <a:blip r:embed="rId5" cstate="print"/>
          <a:stretch>
            <a:fillRect/>
          </a:stretch>
        </p:blipFill>
        <p:spPr>
          <a:xfrm>
            <a:off x="1624129" y="2800444"/>
            <a:ext cx="5301254" cy="2591468"/>
          </a:xfrm>
          <a:prstGeom prst="rect">
            <a:avLst/>
          </a:prstGeom>
        </p:spPr>
      </p:pic>
    </p:spTree>
    <p:extLst>
      <p:ext uri="{BB962C8B-B14F-4D97-AF65-F5344CB8AC3E}">
        <p14:creationId xmlns:p14="http://schemas.microsoft.com/office/powerpoint/2010/main" val="1843708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113</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Inverse </a:t>
            </a:r>
            <a:r>
              <a:rPr lang="en-US" sz="3200" dirty="0" smtClean="0">
                <a:latin typeface="Times New Roman" panose="02020603050405020304" pitchFamily="18" charset="0"/>
                <a:cs typeface="Times New Roman" panose="02020603050405020304" pitchFamily="18" charset="0"/>
              </a:rPr>
              <a:t>Functions </a:t>
            </a:r>
            <a:r>
              <a:rPr lang="en-IN" sz="3200" dirty="0">
                <a:latin typeface="Times New Roman" panose="02020603050405020304" pitchFamily="18" charset="0"/>
                <a:cs typeface="Times New Roman" panose="02020603050405020304" pitchFamily="18" charset="0"/>
              </a:rPr>
              <a:t>(CO1)</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
        <p:nvSpPr>
          <p:cNvPr id="11" name="Content Placeholder 2"/>
          <p:cNvSpPr>
            <a:spLocks noGrp="1"/>
          </p:cNvSpPr>
          <p:nvPr>
            <p:ph idx="1"/>
          </p:nvPr>
        </p:nvSpPr>
        <p:spPr>
          <a:xfrm>
            <a:off x="457200" y="1048512"/>
            <a:ext cx="8229600" cy="4800600"/>
          </a:xfrm>
        </p:spPr>
        <p:txBody>
          <a:bodyPr>
            <a:normAutofit/>
          </a:bodyPr>
          <a:lstStyle/>
          <a:p>
            <a:r>
              <a:rPr lang="en-US" sz="2200" b="1" dirty="0" smtClean="0">
                <a:latin typeface="Times New Roman" panose="02020603050405020304" pitchFamily="18" charset="0"/>
                <a:cs typeface="Times New Roman" panose="02020603050405020304" pitchFamily="18" charset="0"/>
              </a:rPr>
              <a:t>Example </a:t>
            </a:r>
            <a:r>
              <a:rPr lang="en-US" sz="2200" b="1" dirty="0" smtClean="0">
                <a:latin typeface="Times New Roman" panose="02020603050405020304" pitchFamily="18" charset="0"/>
                <a:ea typeface="Cambria Math" pitchFamily="18" charset="0"/>
                <a:cs typeface="Times New Roman" panose="02020603050405020304" pitchFamily="18" charset="0"/>
              </a:rPr>
              <a:t>1</a:t>
            </a:r>
            <a:r>
              <a:rPr lang="en-US" sz="2200" dirty="0" smtClean="0">
                <a:latin typeface="Times New Roman" panose="02020603050405020304" pitchFamily="18" charset="0"/>
                <a:cs typeface="Times New Roman" panose="02020603050405020304" pitchFamily="18" charset="0"/>
              </a:rPr>
              <a:t>: </a:t>
            </a:r>
          </a:p>
          <a:p>
            <a:pPr lvl="1"/>
            <a:r>
              <a:rPr lang="en-US" sz="2200" dirty="0" smtClean="0">
                <a:latin typeface="Times New Roman" panose="02020603050405020304" pitchFamily="18" charset="0"/>
                <a:cs typeface="Times New Roman" panose="02020603050405020304" pitchFamily="18" charset="0"/>
              </a:rPr>
              <a:t>Let </a:t>
            </a:r>
            <a:r>
              <a:rPr lang="en-US" sz="2200" i="1" dirty="0" smtClean="0">
                <a:latin typeface="Times New Roman" panose="02020603050405020304" pitchFamily="18" charset="0"/>
                <a:cs typeface="Times New Roman" panose="02020603050405020304" pitchFamily="18" charset="0"/>
              </a:rPr>
              <a:t>f</a:t>
            </a:r>
            <a:r>
              <a:rPr lang="en-US" sz="2200" dirty="0" smtClean="0">
                <a:latin typeface="Times New Roman" panose="02020603050405020304" pitchFamily="18" charset="0"/>
                <a:cs typeface="Times New Roman" panose="02020603050405020304" pitchFamily="18" charset="0"/>
              </a:rPr>
              <a:t> be the function from {</a:t>
            </a:r>
            <a:r>
              <a:rPr lang="en-US" sz="2200" i="1" dirty="0" err="1" smtClean="0">
                <a:latin typeface="Times New Roman" panose="02020603050405020304" pitchFamily="18" charset="0"/>
                <a:cs typeface="Times New Roman" panose="02020603050405020304" pitchFamily="18" charset="0"/>
              </a:rPr>
              <a:t>a,b,c</a:t>
            </a:r>
            <a:r>
              <a:rPr lang="en-US" sz="2200" dirty="0" smtClean="0">
                <a:latin typeface="Times New Roman" panose="02020603050405020304" pitchFamily="18" charset="0"/>
                <a:cs typeface="Times New Roman" panose="02020603050405020304" pitchFamily="18" charset="0"/>
              </a:rPr>
              <a:t>} to {</a:t>
            </a:r>
            <a:r>
              <a:rPr lang="en-US" sz="2200" dirty="0" smtClean="0">
                <a:latin typeface="Times New Roman" panose="02020603050405020304" pitchFamily="18" charset="0"/>
                <a:ea typeface="Cambria Math" pitchFamily="18" charset="0"/>
                <a:cs typeface="Times New Roman" panose="02020603050405020304" pitchFamily="18" charset="0"/>
              </a:rPr>
              <a:t>1,2,3</a:t>
            </a:r>
            <a:r>
              <a:rPr lang="en-US" sz="2200" dirty="0" smtClean="0">
                <a:latin typeface="Times New Roman" panose="02020603050405020304" pitchFamily="18" charset="0"/>
                <a:cs typeface="Times New Roman" panose="02020603050405020304" pitchFamily="18" charset="0"/>
              </a:rPr>
              <a:t>} </a:t>
            </a:r>
          </a:p>
          <a:p>
            <a:pPr lvl="1"/>
            <a:r>
              <a:rPr lang="en-US" sz="2200" i="1" dirty="0" smtClean="0">
                <a:latin typeface="Times New Roman" panose="02020603050405020304" pitchFamily="18" charset="0"/>
                <a:cs typeface="Times New Roman" panose="02020603050405020304" pitchFamily="18" charset="0"/>
              </a:rPr>
              <a:t>f</a:t>
            </a:r>
            <a:r>
              <a:rPr lang="en-US" sz="2200" dirty="0" smtClean="0">
                <a:latin typeface="Times New Roman" panose="02020603050405020304" pitchFamily="18" charset="0"/>
                <a:cs typeface="Times New Roman" panose="02020603050405020304" pitchFamily="18" charset="0"/>
              </a:rPr>
              <a:t>(</a:t>
            </a:r>
            <a:r>
              <a:rPr lang="en-US" sz="2200" i="1" dirty="0" smtClean="0">
                <a:latin typeface="Times New Roman" panose="02020603050405020304" pitchFamily="18" charset="0"/>
                <a:cs typeface="Times New Roman" panose="02020603050405020304" pitchFamily="18" charset="0"/>
              </a:rPr>
              <a:t>a</a:t>
            </a:r>
            <a:r>
              <a:rPr lang="en-US" sz="2200" dirty="0" smtClean="0">
                <a:latin typeface="Times New Roman" panose="02020603050405020304" pitchFamily="18" charset="0"/>
                <a:cs typeface="Times New Roman" panose="02020603050405020304" pitchFamily="18" charset="0"/>
              </a:rPr>
              <a:t>)</a:t>
            </a:r>
            <a:r>
              <a:rPr lang="en-US" sz="2200" i="1" dirty="0" smtClean="0">
                <a:latin typeface="Times New Roman" panose="02020603050405020304" pitchFamily="18" charset="0"/>
                <a:cs typeface="Times New Roman" panose="02020603050405020304" pitchFamily="18" charset="0"/>
              </a:rPr>
              <a:t>=</a:t>
            </a:r>
            <a:r>
              <a:rPr lang="en-US" sz="2200" dirty="0" smtClean="0">
                <a:latin typeface="Times New Roman" panose="02020603050405020304" pitchFamily="18" charset="0"/>
                <a:ea typeface="Cambria Math" pitchFamily="18" charset="0"/>
                <a:cs typeface="Times New Roman" panose="02020603050405020304" pitchFamily="18" charset="0"/>
              </a:rPr>
              <a:t>2</a:t>
            </a:r>
            <a:r>
              <a:rPr lang="en-US" sz="2200" dirty="0" smtClean="0">
                <a:latin typeface="Times New Roman" panose="02020603050405020304" pitchFamily="18" charset="0"/>
                <a:cs typeface="Times New Roman" panose="02020603050405020304" pitchFamily="18" charset="0"/>
              </a:rPr>
              <a:t>,  </a:t>
            </a:r>
            <a:r>
              <a:rPr lang="en-US" sz="2200" i="1" dirty="0" smtClean="0">
                <a:latin typeface="Times New Roman" panose="02020603050405020304" pitchFamily="18" charset="0"/>
                <a:cs typeface="Times New Roman" panose="02020603050405020304" pitchFamily="18" charset="0"/>
              </a:rPr>
              <a:t>f</a:t>
            </a:r>
            <a:r>
              <a:rPr lang="en-US" sz="2200" dirty="0" smtClean="0">
                <a:latin typeface="Times New Roman" panose="02020603050405020304" pitchFamily="18" charset="0"/>
                <a:cs typeface="Times New Roman" panose="02020603050405020304" pitchFamily="18" charset="0"/>
              </a:rPr>
              <a:t>(</a:t>
            </a:r>
            <a:r>
              <a:rPr lang="en-US" sz="2200" i="1" dirty="0" smtClean="0">
                <a:latin typeface="Times New Roman" panose="02020603050405020304" pitchFamily="18" charset="0"/>
                <a:cs typeface="Times New Roman" panose="02020603050405020304" pitchFamily="18" charset="0"/>
              </a:rPr>
              <a:t>b</a:t>
            </a:r>
            <a:r>
              <a:rPr lang="en-US" sz="2200" dirty="0" smtClean="0">
                <a:latin typeface="Times New Roman" panose="02020603050405020304" pitchFamily="18" charset="0"/>
                <a:cs typeface="Times New Roman" panose="02020603050405020304" pitchFamily="18" charset="0"/>
              </a:rPr>
              <a:t>)</a:t>
            </a:r>
            <a:r>
              <a:rPr lang="en-US" sz="2200" i="1" dirty="0" smtClean="0">
                <a:latin typeface="Times New Roman" panose="02020603050405020304" pitchFamily="18" charset="0"/>
                <a:cs typeface="Times New Roman" panose="02020603050405020304" pitchFamily="18" charset="0"/>
              </a:rPr>
              <a:t>=</a:t>
            </a:r>
            <a:r>
              <a:rPr lang="en-US" sz="2200" dirty="0" smtClean="0">
                <a:latin typeface="Times New Roman" panose="02020603050405020304" pitchFamily="18" charset="0"/>
                <a:ea typeface="Cambria Math" pitchFamily="18" charset="0"/>
                <a:cs typeface="Times New Roman" panose="02020603050405020304" pitchFamily="18" charset="0"/>
              </a:rPr>
              <a:t>3</a:t>
            </a:r>
            <a:r>
              <a:rPr lang="en-US" sz="2200" dirty="0" smtClean="0">
                <a:latin typeface="Times New Roman" panose="02020603050405020304" pitchFamily="18" charset="0"/>
                <a:cs typeface="Times New Roman" panose="02020603050405020304" pitchFamily="18" charset="0"/>
              </a:rPr>
              <a:t>,  </a:t>
            </a:r>
            <a:r>
              <a:rPr lang="en-US" sz="2200" i="1" dirty="0" smtClean="0">
                <a:latin typeface="Times New Roman" panose="02020603050405020304" pitchFamily="18" charset="0"/>
                <a:cs typeface="Times New Roman" panose="02020603050405020304" pitchFamily="18" charset="0"/>
              </a:rPr>
              <a:t>f</a:t>
            </a:r>
            <a:r>
              <a:rPr lang="en-US" sz="2200" dirty="0" smtClean="0">
                <a:latin typeface="Times New Roman" panose="02020603050405020304" pitchFamily="18" charset="0"/>
                <a:cs typeface="Times New Roman" panose="02020603050405020304" pitchFamily="18" charset="0"/>
              </a:rPr>
              <a:t>(</a:t>
            </a:r>
            <a:r>
              <a:rPr lang="en-US" sz="2200" i="1" dirty="0" smtClean="0">
                <a:latin typeface="Times New Roman" panose="02020603050405020304" pitchFamily="18" charset="0"/>
                <a:cs typeface="Times New Roman" panose="02020603050405020304" pitchFamily="18" charset="0"/>
              </a:rPr>
              <a:t>c</a:t>
            </a:r>
            <a:r>
              <a:rPr lang="en-US" sz="2200" dirty="0" smtClean="0">
                <a:latin typeface="Times New Roman" panose="02020603050405020304" pitchFamily="18" charset="0"/>
                <a:cs typeface="Times New Roman" panose="02020603050405020304" pitchFamily="18" charset="0"/>
              </a:rPr>
              <a:t>)</a:t>
            </a:r>
            <a:r>
              <a:rPr lang="en-US" sz="2200" i="1" dirty="0" smtClean="0">
                <a:latin typeface="Times New Roman" panose="02020603050405020304" pitchFamily="18" charset="0"/>
                <a:cs typeface="Times New Roman" panose="02020603050405020304" pitchFamily="18" charset="0"/>
              </a:rPr>
              <a:t>=</a:t>
            </a:r>
            <a:r>
              <a:rPr lang="en-US" sz="2200" dirty="0" smtClean="0">
                <a:latin typeface="Times New Roman" panose="02020603050405020304" pitchFamily="18" charset="0"/>
                <a:ea typeface="Cambria Math" pitchFamily="18" charset="0"/>
                <a:cs typeface="Times New Roman" panose="02020603050405020304" pitchFamily="18" charset="0"/>
              </a:rPr>
              <a:t>1</a:t>
            </a:r>
            <a:r>
              <a:rPr lang="en-US" sz="2200" dirty="0" smtClean="0">
                <a:latin typeface="Times New Roman" panose="02020603050405020304" pitchFamily="18" charset="0"/>
                <a:cs typeface="Times New Roman" panose="02020603050405020304" pitchFamily="18" charset="0"/>
              </a:rPr>
              <a:t>. </a:t>
            </a:r>
          </a:p>
          <a:p>
            <a:pPr lvl="1"/>
            <a:r>
              <a:rPr lang="en-US" sz="2200" dirty="0" smtClean="0">
                <a:latin typeface="Times New Roman" panose="02020603050405020304" pitchFamily="18" charset="0"/>
                <a:cs typeface="Times New Roman" panose="02020603050405020304" pitchFamily="18" charset="0"/>
              </a:rPr>
              <a:t>Is </a:t>
            </a:r>
            <a:r>
              <a:rPr lang="en-US" sz="2200" i="1" dirty="0" smtClean="0">
                <a:latin typeface="Times New Roman" panose="02020603050405020304" pitchFamily="18" charset="0"/>
                <a:cs typeface="Times New Roman" panose="02020603050405020304" pitchFamily="18" charset="0"/>
              </a:rPr>
              <a:t>f</a:t>
            </a:r>
            <a:r>
              <a:rPr lang="en-US" sz="2200" dirty="0" smtClean="0">
                <a:latin typeface="Times New Roman" panose="02020603050405020304" pitchFamily="18" charset="0"/>
                <a:cs typeface="Times New Roman" panose="02020603050405020304" pitchFamily="18" charset="0"/>
              </a:rPr>
              <a:t> invertible and if so what is its inverse?</a:t>
            </a:r>
          </a:p>
          <a:p>
            <a:r>
              <a:rPr lang="en-US" sz="2200" b="1" dirty="0">
                <a:latin typeface="Times New Roman" panose="02020603050405020304" pitchFamily="18" charset="0"/>
                <a:cs typeface="Times New Roman" panose="02020603050405020304" pitchFamily="18" charset="0"/>
              </a:rPr>
              <a:t>Solution</a:t>
            </a:r>
            <a:r>
              <a:rPr lang="en-US"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pPr lvl="1"/>
            <a:r>
              <a:rPr lang="en-US" sz="2200" i="1" dirty="0" smtClean="0">
                <a:latin typeface="Times New Roman" panose="02020603050405020304" pitchFamily="18" charset="0"/>
                <a:cs typeface="Times New Roman" panose="02020603050405020304" pitchFamily="18" charset="0"/>
              </a:rPr>
              <a:t>f</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is invertible because it is a </a:t>
            </a:r>
            <a:r>
              <a:rPr lang="en-US" sz="2200" dirty="0" err="1" smtClean="0">
                <a:latin typeface="Times New Roman" panose="02020603050405020304" pitchFamily="18" charset="0"/>
                <a:cs typeface="Times New Roman" panose="02020603050405020304" pitchFamily="18" charset="0"/>
              </a:rPr>
              <a:t>bijection</a:t>
            </a:r>
            <a:endParaRPr lang="en-US" sz="2200" dirty="0" smtClean="0">
              <a:latin typeface="Times New Roman" panose="02020603050405020304" pitchFamily="18" charset="0"/>
              <a:cs typeface="Times New Roman" panose="02020603050405020304" pitchFamily="18" charset="0"/>
            </a:endParaRPr>
          </a:p>
          <a:p>
            <a:pPr lvl="1"/>
            <a:r>
              <a:rPr lang="en-US" sz="2200" i="1" dirty="0">
                <a:latin typeface="Times New Roman" panose="02020603050405020304" pitchFamily="18" charset="0"/>
                <a:cs typeface="Times New Roman" panose="02020603050405020304" pitchFamily="18" charset="0"/>
              </a:rPr>
              <a:t>f </a:t>
            </a:r>
            <a:r>
              <a:rPr lang="en-US" sz="2200" i="1" baseline="30000" dirty="0">
                <a:latin typeface="Times New Roman" panose="02020603050405020304" pitchFamily="18" charset="0"/>
                <a:cs typeface="Times New Roman" panose="02020603050405020304" pitchFamily="18" charset="0"/>
              </a:rPr>
              <a:t>–1</a:t>
            </a:r>
            <a:r>
              <a:rPr lang="en-US" sz="2200" baseline="30000" dirty="0" smtClean="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reverses the correspondence given by </a:t>
            </a:r>
            <a:r>
              <a:rPr lang="en-US" sz="2200" i="1" dirty="0" smtClean="0">
                <a:latin typeface="Times New Roman" panose="02020603050405020304" pitchFamily="18" charset="0"/>
                <a:cs typeface="Times New Roman" panose="02020603050405020304" pitchFamily="18" charset="0"/>
              </a:rPr>
              <a:t>f:</a:t>
            </a:r>
          </a:p>
          <a:p>
            <a:pPr lvl="1"/>
            <a:r>
              <a:rPr lang="en-US" sz="2200" i="1" dirty="0">
                <a:latin typeface="Times New Roman" panose="02020603050405020304" pitchFamily="18" charset="0"/>
                <a:cs typeface="Times New Roman" panose="02020603050405020304" pitchFamily="18" charset="0"/>
              </a:rPr>
              <a:t>f </a:t>
            </a:r>
            <a:r>
              <a:rPr lang="en-US" sz="2200" i="1" baseline="30000" dirty="0">
                <a:latin typeface="Times New Roman" panose="02020603050405020304" pitchFamily="18" charset="0"/>
                <a:cs typeface="Times New Roman" panose="02020603050405020304" pitchFamily="18" charset="0"/>
              </a:rPr>
              <a:t>–1</a:t>
            </a:r>
            <a:r>
              <a:rPr lang="en-US" sz="2200" dirty="0" smtClean="0">
                <a:latin typeface="Times New Roman" panose="02020603050405020304" pitchFamily="18" charset="0"/>
                <a:ea typeface="Cambria Math" pitchFamily="18" charset="0"/>
                <a:cs typeface="Times New Roman" panose="02020603050405020304" pitchFamily="18" charset="0"/>
              </a:rPr>
              <a:t>(1)</a:t>
            </a:r>
            <a:r>
              <a:rPr lang="en-US" sz="2200" i="1" dirty="0" smtClean="0">
                <a:latin typeface="Times New Roman" panose="02020603050405020304" pitchFamily="18" charset="0"/>
                <a:ea typeface="Cambria Math" pitchFamily="18" charset="0"/>
                <a:cs typeface="Times New Roman" panose="02020603050405020304" pitchFamily="18" charset="0"/>
              </a:rPr>
              <a:t>=c</a:t>
            </a:r>
            <a:r>
              <a:rPr lang="en-US" sz="2200" dirty="0">
                <a:latin typeface="Times New Roman" panose="02020603050405020304" pitchFamily="18" charset="0"/>
                <a:ea typeface="Cambria Math" pitchFamily="18" charset="0"/>
                <a:cs typeface="Times New Roman" panose="02020603050405020304" pitchFamily="18" charset="0"/>
              </a:rPr>
              <a:t>, </a:t>
            </a:r>
            <a:r>
              <a:rPr lang="en-US" sz="2200" dirty="0" smtClean="0">
                <a:latin typeface="Times New Roman" panose="02020603050405020304" pitchFamily="18" charset="0"/>
                <a:ea typeface="Cambria Math" pitchFamily="18" charset="0"/>
                <a:cs typeface="Times New Roman" panose="02020603050405020304" pitchFamily="18" charset="0"/>
              </a:rPr>
              <a:t> </a:t>
            </a:r>
            <a:r>
              <a:rPr lang="en-US" sz="2200" i="1" dirty="0" smtClean="0">
                <a:latin typeface="Times New Roman" panose="02020603050405020304" pitchFamily="18" charset="0"/>
                <a:cs typeface="Times New Roman" panose="02020603050405020304" pitchFamily="18" charset="0"/>
              </a:rPr>
              <a:t>f </a:t>
            </a:r>
            <a:r>
              <a:rPr lang="en-US" sz="2200" i="1" baseline="30000" dirty="0">
                <a:latin typeface="Times New Roman" panose="02020603050405020304" pitchFamily="18" charset="0"/>
                <a:cs typeface="Times New Roman" panose="02020603050405020304" pitchFamily="18" charset="0"/>
              </a:rPr>
              <a:t>–1</a:t>
            </a:r>
            <a:r>
              <a:rPr lang="en-US" sz="2200" i="1" dirty="0" smtClean="0">
                <a:latin typeface="Times New Roman" panose="02020603050405020304" pitchFamily="18" charset="0"/>
                <a:cs typeface="Times New Roman" panose="02020603050405020304" pitchFamily="18" charset="0"/>
              </a:rPr>
              <a:t>(</a:t>
            </a:r>
            <a:r>
              <a:rPr lang="en-US" sz="2200" dirty="0" smtClean="0">
                <a:latin typeface="Times New Roman" panose="02020603050405020304" pitchFamily="18" charset="0"/>
                <a:ea typeface="Cambria Math" pitchFamily="18" charset="0"/>
                <a:cs typeface="Times New Roman" panose="02020603050405020304" pitchFamily="18" charset="0"/>
              </a:rPr>
              <a:t>2</a:t>
            </a:r>
            <a:r>
              <a:rPr lang="en-US" sz="2200" dirty="0" smtClean="0">
                <a:latin typeface="Times New Roman" panose="02020603050405020304" pitchFamily="18" charset="0"/>
                <a:cs typeface="Times New Roman" panose="02020603050405020304" pitchFamily="18" charset="0"/>
              </a:rPr>
              <a:t>)</a:t>
            </a:r>
            <a:r>
              <a:rPr lang="en-US" sz="2200" i="1" dirty="0" smtClean="0">
                <a:latin typeface="Times New Roman" panose="02020603050405020304" pitchFamily="18" charset="0"/>
                <a:cs typeface="Times New Roman" panose="02020603050405020304" pitchFamily="18" charset="0"/>
              </a:rPr>
              <a:t>=a,  </a:t>
            </a:r>
            <a:r>
              <a:rPr lang="en-US" sz="2200" i="1" dirty="0">
                <a:latin typeface="Times New Roman" panose="02020603050405020304" pitchFamily="18" charset="0"/>
                <a:cs typeface="Times New Roman" panose="02020603050405020304" pitchFamily="18" charset="0"/>
              </a:rPr>
              <a:t>f </a:t>
            </a:r>
            <a:r>
              <a:rPr lang="en-US" sz="2200" i="1" baseline="30000" dirty="0">
                <a:latin typeface="Times New Roman" panose="02020603050405020304" pitchFamily="18" charset="0"/>
                <a:cs typeface="Times New Roman" panose="02020603050405020304" pitchFamily="18" charset="0"/>
              </a:rPr>
              <a:t>–1</a:t>
            </a:r>
            <a:r>
              <a:rPr lang="en-US" sz="2200" i="1" dirty="0" smtClean="0">
                <a:latin typeface="Times New Roman" panose="02020603050405020304" pitchFamily="18" charset="0"/>
                <a:cs typeface="Times New Roman" panose="02020603050405020304" pitchFamily="18" charset="0"/>
              </a:rPr>
              <a:t>(</a:t>
            </a:r>
            <a:r>
              <a:rPr lang="en-US" sz="2200" dirty="0" smtClean="0">
                <a:latin typeface="Times New Roman" panose="02020603050405020304" pitchFamily="18" charset="0"/>
                <a:ea typeface="Cambria Math" pitchFamily="18" charset="0"/>
                <a:cs typeface="Times New Roman" panose="02020603050405020304" pitchFamily="18" charset="0"/>
              </a:rPr>
              <a:t>3</a:t>
            </a:r>
            <a:r>
              <a:rPr lang="en-US" sz="2200" dirty="0" smtClean="0">
                <a:latin typeface="Times New Roman" panose="02020603050405020304" pitchFamily="18" charset="0"/>
                <a:cs typeface="Times New Roman" panose="02020603050405020304" pitchFamily="18" charset="0"/>
              </a:rPr>
              <a:t>)</a:t>
            </a:r>
            <a:r>
              <a:rPr lang="en-US" sz="2200" i="1" dirty="0" smtClean="0">
                <a:latin typeface="Times New Roman" panose="02020603050405020304" pitchFamily="18" charset="0"/>
                <a:cs typeface="Times New Roman" panose="02020603050405020304" pitchFamily="18" charset="0"/>
              </a:rPr>
              <a:t>=b</a:t>
            </a:r>
            <a:r>
              <a:rPr lang="en-US" sz="2200" i="1"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1137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114</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Inverse </a:t>
            </a:r>
            <a:r>
              <a:rPr lang="en-US" sz="3200" dirty="0" smtClean="0">
                <a:latin typeface="Times New Roman" panose="02020603050405020304" pitchFamily="18" charset="0"/>
                <a:cs typeface="Times New Roman" panose="02020603050405020304" pitchFamily="18" charset="0"/>
              </a:rPr>
              <a:t>Functions </a:t>
            </a:r>
            <a:r>
              <a:rPr lang="en-IN" sz="3200" dirty="0">
                <a:latin typeface="Times New Roman" panose="02020603050405020304" pitchFamily="18" charset="0"/>
                <a:cs typeface="Times New Roman" panose="02020603050405020304" pitchFamily="18" charset="0"/>
              </a:rPr>
              <a:t>(CO1)</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
        <p:nvSpPr>
          <p:cNvPr id="11" name="Content Placeholder 2"/>
          <p:cNvSpPr>
            <a:spLocks noGrp="1"/>
          </p:cNvSpPr>
          <p:nvPr>
            <p:ph idx="1"/>
          </p:nvPr>
        </p:nvSpPr>
        <p:spPr>
          <a:xfrm>
            <a:off x="457200" y="1124712"/>
            <a:ext cx="7620000" cy="4648200"/>
          </a:xfrm>
        </p:spPr>
        <p:txBody>
          <a:bodyPr>
            <a:normAutofit/>
          </a:bodyPr>
          <a:lstStyle/>
          <a:p>
            <a:r>
              <a:rPr lang="en-US" sz="2200" b="1" dirty="0" smtClean="0">
                <a:latin typeface="Times New Roman" panose="02020603050405020304" pitchFamily="18" charset="0"/>
                <a:cs typeface="Times New Roman" panose="02020603050405020304" pitchFamily="18" charset="0"/>
              </a:rPr>
              <a:t>Example </a:t>
            </a:r>
            <a:r>
              <a:rPr lang="en-US" sz="2200" b="1" dirty="0">
                <a:latin typeface="Times New Roman" panose="02020603050405020304" pitchFamily="18" charset="0"/>
                <a:ea typeface="Cambria Math" pitchFamily="18" charset="0"/>
                <a:cs typeface="Times New Roman" panose="02020603050405020304" pitchFamily="18" charset="0"/>
              </a:rPr>
              <a:t>2</a:t>
            </a:r>
            <a:r>
              <a:rPr lang="en-US" sz="2200" dirty="0" smtClean="0">
                <a:latin typeface="Times New Roman" panose="02020603050405020304" pitchFamily="18" charset="0"/>
                <a:ea typeface="Cambria Math" pitchFamily="18" charset="0"/>
                <a:cs typeface="Times New Roman" panose="02020603050405020304" pitchFamily="18" charset="0"/>
              </a:rPr>
              <a:t>: </a:t>
            </a:r>
          </a:p>
          <a:p>
            <a:pPr lvl="1"/>
            <a:r>
              <a:rPr lang="en-US" sz="2200" dirty="0" smtClean="0">
                <a:latin typeface="Times New Roman" panose="02020603050405020304" pitchFamily="18" charset="0"/>
                <a:cs typeface="Times New Roman" panose="02020603050405020304" pitchFamily="18" charset="0"/>
              </a:rPr>
              <a:t>Let </a:t>
            </a:r>
            <a:r>
              <a:rPr lang="en-US" sz="2200" i="1" dirty="0" smtClean="0">
                <a:latin typeface="Times New Roman" panose="02020603050405020304" pitchFamily="18" charset="0"/>
                <a:cs typeface="Times New Roman" panose="02020603050405020304" pitchFamily="18" charset="0"/>
              </a:rPr>
              <a:t>f: </a:t>
            </a:r>
            <a:r>
              <a:rPr lang="en-US" sz="2200" b="1" dirty="0" smtClean="0">
                <a:latin typeface="Times New Roman" panose="02020603050405020304" pitchFamily="18" charset="0"/>
                <a:cs typeface="Times New Roman" panose="02020603050405020304" pitchFamily="18" charset="0"/>
              </a:rPr>
              <a:t>R</a:t>
            </a:r>
            <a:r>
              <a:rPr lang="en-US" sz="2200" i="1" dirty="0" smtClean="0">
                <a:latin typeface="Times New Roman" panose="02020603050405020304" pitchFamily="18" charset="0"/>
                <a:cs typeface="Times New Roman" panose="02020603050405020304" pitchFamily="18" charset="0"/>
              </a:rPr>
              <a:t> </a:t>
            </a:r>
            <a:r>
              <a:rPr lang="en-US" sz="2200" i="1" dirty="0" smtClean="0">
                <a:latin typeface="Times New Roman" panose="02020603050405020304" pitchFamily="18" charset="0"/>
                <a:ea typeface="Cambria Math"/>
                <a:cs typeface="Times New Roman" panose="02020603050405020304" pitchFamily="18" charset="0"/>
                <a:sym typeface="Wingdings" pitchFamily="2" charset="2"/>
              </a:rPr>
              <a:t>→</a:t>
            </a:r>
            <a:r>
              <a:rPr lang="en-US" sz="2200" i="1" dirty="0" smtClean="0">
                <a:latin typeface="Times New Roman" panose="02020603050405020304" pitchFamily="18" charset="0"/>
                <a:cs typeface="Times New Roman" panose="02020603050405020304" pitchFamily="18" charset="0"/>
                <a:sym typeface="Wingdings" pitchFamily="2" charset="2"/>
              </a:rPr>
              <a:t> </a:t>
            </a:r>
            <a:r>
              <a:rPr lang="en-US" sz="2200" b="1" dirty="0" smtClean="0">
                <a:latin typeface="Times New Roman" panose="02020603050405020304" pitchFamily="18" charset="0"/>
                <a:cs typeface="Times New Roman" panose="02020603050405020304" pitchFamily="18" charset="0"/>
                <a:sym typeface="Wingdings" pitchFamily="2" charset="2"/>
              </a:rPr>
              <a:t>R</a:t>
            </a:r>
            <a:r>
              <a:rPr lang="en-US" sz="2200" i="1" dirty="0" smtClean="0">
                <a:latin typeface="Times New Roman" panose="02020603050405020304" pitchFamily="18" charset="0"/>
                <a:cs typeface="Times New Roman" panose="02020603050405020304" pitchFamily="18" charset="0"/>
                <a:sym typeface="Wingdings" pitchFamily="2" charset="2"/>
              </a:rPr>
              <a:t> </a:t>
            </a:r>
            <a:r>
              <a:rPr lang="en-US" sz="2200" dirty="0" smtClean="0">
                <a:latin typeface="Times New Roman" panose="02020603050405020304" pitchFamily="18" charset="0"/>
                <a:cs typeface="Times New Roman" panose="02020603050405020304" pitchFamily="18" charset="0"/>
                <a:sym typeface="Wingdings" pitchFamily="2" charset="2"/>
              </a:rPr>
              <a:t>be such that </a:t>
            </a:r>
            <a:r>
              <a:rPr lang="en-US" sz="2200" i="1" dirty="0">
                <a:latin typeface="Times New Roman" panose="02020603050405020304" pitchFamily="18" charset="0"/>
                <a:cs typeface="Times New Roman" panose="02020603050405020304" pitchFamily="18" charset="0"/>
                <a:sym typeface="Wingdings" pitchFamily="2" charset="2"/>
              </a:rPr>
              <a:t>f(x) = </a:t>
            </a:r>
            <a:r>
              <a:rPr lang="en-US" sz="2200" i="1" dirty="0" smtClean="0">
                <a:latin typeface="Times New Roman" panose="02020603050405020304" pitchFamily="18" charset="0"/>
                <a:cs typeface="Times New Roman" panose="02020603050405020304" pitchFamily="18" charset="0"/>
                <a:sym typeface="Wingdings" pitchFamily="2" charset="2"/>
              </a:rPr>
              <a:t>x</a:t>
            </a:r>
            <a:r>
              <a:rPr lang="en-US" sz="2200" i="1" baseline="30000" dirty="0" smtClean="0">
                <a:latin typeface="Times New Roman" panose="02020603050405020304" pitchFamily="18" charset="0"/>
                <a:cs typeface="Times New Roman" panose="02020603050405020304" pitchFamily="18" charset="0"/>
                <a:sym typeface="Wingdings" pitchFamily="2" charset="2"/>
              </a:rPr>
              <a:t>2</a:t>
            </a:r>
            <a:r>
              <a:rPr lang="en-US" sz="2200" i="1" dirty="0" smtClean="0">
                <a:latin typeface="Times New Roman" panose="02020603050405020304" pitchFamily="18" charset="0"/>
                <a:cs typeface="Times New Roman" panose="02020603050405020304" pitchFamily="18" charset="0"/>
                <a:sym typeface="Wingdings" pitchFamily="2" charset="2"/>
              </a:rPr>
              <a:t> </a:t>
            </a:r>
            <a:r>
              <a:rPr lang="en-US" sz="2200" dirty="0" smtClean="0">
                <a:latin typeface="Times New Roman" panose="02020603050405020304" pitchFamily="18" charset="0"/>
                <a:cs typeface="Times New Roman" panose="02020603050405020304" pitchFamily="18" charset="0"/>
                <a:sym typeface="Wingdings" pitchFamily="2" charset="2"/>
              </a:rPr>
              <a:t>   </a:t>
            </a:r>
          </a:p>
          <a:p>
            <a:pPr lvl="1"/>
            <a:r>
              <a:rPr lang="en-US" sz="2200" dirty="0" smtClean="0">
                <a:latin typeface="Times New Roman" panose="02020603050405020304" pitchFamily="18" charset="0"/>
                <a:cs typeface="Times New Roman" panose="02020603050405020304" pitchFamily="18" charset="0"/>
                <a:sym typeface="Wingdings" pitchFamily="2" charset="2"/>
              </a:rPr>
              <a:t>Is </a:t>
            </a:r>
            <a:r>
              <a:rPr lang="en-US" sz="2200" i="1" dirty="0" smtClean="0">
                <a:latin typeface="Times New Roman" panose="02020603050405020304" pitchFamily="18" charset="0"/>
                <a:cs typeface="Times New Roman" panose="02020603050405020304" pitchFamily="18" charset="0"/>
                <a:sym typeface="Wingdings" pitchFamily="2" charset="2"/>
              </a:rPr>
              <a:t>f</a:t>
            </a:r>
            <a:r>
              <a:rPr lang="en-US" sz="2200" dirty="0" smtClean="0">
                <a:latin typeface="Times New Roman" panose="02020603050405020304" pitchFamily="18" charset="0"/>
                <a:cs typeface="Times New Roman" panose="02020603050405020304" pitchFamily="18" charset="0"/>
                <a:sym typeface="Wingdings" pitchFamily="2" charset="2"/>
              </a:rPr>
              <a:t> invertible, and if so, what is its inverse?</a:t>
            </a:r>
          </a:p>
          <a:p>
            <a:r>
              <a:rPr lang="en-US" sz="2200" b="1" dirty="0" smtClean="0">
                <a:latin typeface="Times New Roman" panose="02020603050405020304" pitchFamily="18" charset="0"/>
                <a:cs typeface="Times New Roman" panose="02020603050405020304" pitchFamily="18" charset="0"/>
              </a:rPr>
              <a:t>Solution</a:t>
            </a:r>
            <a:r>
              <a:rPr lang="en-US"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pPr lvl="1"/>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function </a:t>
            </a:r>
            <a:r>
              <a:rPr lang="en-US" sz="2200" i="1" dirty="0">
                <a:latin typeface="Times New Roman" panose="02020603050405020304" pitchFamily="18" charset="0"/>
                <a:cs typeface="Times New Roman" panose="02020603050405020304" pitchFamily="18" charset="0"/>
              </a:rPr>
              <a:t>f</a:t>
            </a:r>
            <a:r>
              <a:rPr lang="en-US" sz="2200" dirty="0">
                <a:latin typeface="Times New Roman" panose="02020603050405020304" pitchFamily="18" charset="0"/>
                <a:cs typeface="Times New Roman" panose="02020603050405020304" pitchFamily="18" charset="0"/>
              </a:rPr>
              <a:t> is not invertible because it is not one-to-one</a:t>
            </a:r>
          </a:p>
        </p:txBody>
      </p:sp>
    </p:spTree>
    <p:extLst>
      <p:ext uri="{BB962C8B-B14F-4D97-AF65-F5344CB8AC3E}">
        <p14:creationId xmlns:p14="http://schemas.microsoft.com/office/powerpoint/2010/main" val="585240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115</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Inverse </a:t>
            </a:r>
            <a:r>
              <a:rPr lang="en-US" sz="3200" dirty="0" smtClean="0">
                <a:latin typeface="Times New Roman" panose="02020603050405020304" pitchFamily="18" charset="0"/>
                <a:cs typeface="Times New Roman" panose="02020603050405020304" pitchFamily="18" charset="0"/>
              </a:rPr>
              <a:t>Functions </a:t>
            </a:r>
            <a:r>
              <a:rPr lang="en-IN" sz="3200" dirty="0">
                <a:latin typeface="Times New Roman" panose="02020603050405020304" pitchFamily="18" charset="0"/>
                <a:cs typeface="Times New Roman" panose="02020603050405020304" pitchFamily="18" charset="0"/>
              </a:rPr>
              <a:t>(CO1)</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
        <p:nvSpPr>
          <p:cNvPr id="11" name="Content Placeholder 2"/>
          <p:cNvSpPr>
            <a:spLocks noGrp="1"/>
          </p:cNvSpPr>
          <p:nvPr>
            <p:ph idx="1"/>
          </p:nvPr>
        </p:nvSpPr>
        <p:spPr>
          <a:xfrm>
            <a:off x="457200" y="972312"/>
            <a:ext cx="8229600" cy="4800600"/>
          </a:xfrm>
        </p:spPr>
        <p:txBody>
          <a:bodyPr>
            <a:normAutofit/>
          </a:bodyPr>
          <a:lstStyle/>
          <a:p>
            <a:r>
              <a:rPr lang="en-US" sz="2200" b="1" dirty="0" smtClean="0">
                <a:latin typeface="Times New Roman" panose="02020603050405020304" pitchFamily="18" charset="0"/>
                <a:cs typeface="Times New Roman" panose="02020603050405020304" pitchFamily="18" charset="0"/>
              </a:rPr>
              <a:t>Example </a:t>
            </a:r>
            <a:r>
              <a:rPr lang="en-US" sz="2200" b="1" dirty="0">
                <a:latin typeface="Times New Roman" panose="02020603050405020304" pitchFamily="18" charset="0"/>
                <a:ea typeface="Cambria Math" pitchFamily="18" charset="0"/>
                <a:cs typeface="Times New Roman" panose="02020603050405020304" pitchFamily="18" charset="0"/>
              </a:rPr>
              <a:t>3</a:t>
            </a:r>
            <a:r>
              <a:rPr lang="en-US" sz="2200" dirty="0" smtClean="0">
                <a:latin typeface="Times New Roman" panose="02020603050405020304" pitchFamily="18" charset="0"/>
                <a:ea typeface="Cambria Math" pitchFamily="18" charset="0"/>
                <a:cs typeface="Times New Roman" panose="02020603050405020304" pitchFamily="18" charset="0"/>
              </a:rPr>
              <a:t>:</a:t>
            </a:r>
            <a:r>
              <a:rPr lang="en-US" sz="2200" b="1" dirty="0" smtClean="0">
                <a:latin typeface="Times New Roman" panose="02020603050405020304" pitchFamily="18" charset="0"/>
                <a:ea typeface="Cambria Math" pitchFamily="18" charset="0"/>
                <a:cs typeface="Times New Roman" panose="02020603050405020304" pitchFamily="18" charset="0"/>
              </a:rPr>
              <a:t> </a:t>
            </a:r>
          </a:p>
          <a:p>
            <a:pPr lvl="1"/>
            <a:r>
              <a:rPr lang="en-US" sz="2200" dirty="0" smtClean="0">
                <a:latin typeface="Times New Roman" panose="02020603050405020304" pitchFamily="18" charset="0"/>
                <a:cs typeface="Times New Roman" panose="02020603050405020304" pitchFamily="18" charset="0"/>
              </a:rPr>
              <a:t>Let </a:t>
            </a:r>
            <a:r>
              <a:rPr lang="en-US" sz="2200" i="1" dirty="0" smtClean="0">
                <a:latin typeface="Times New Roman" panose="02020603050405020304" pitchFamily="18" charset="0"/>
                <a:cs typeface="Times New Roman" panose="02020603050405020304" pitchFamily="18" charset="0"/>
              </a:rPr>
              <a:t>f: </a:t>
            </a:r>
            <a:r>
              <a:rPr lang="en-US" sz="2200" b="1" dirty="0" smtClean="0">
                <a:latin typeface="Times New Roman" panose="02020603050405020304" pitchFamily="18" charset="0"/>
                <a:cs typeface="Times New Roman" panose="02020603050405020304" pitchFamily="18" charset="0"/>
              </a:rPr>
              <a:t>Z </a:t>
            </a:r>
            <a:r>
              <a:rPr lang="en-US" sz="2200" i="1" dirty="0" smtClean="0">
                <a:latin typeface="Times New Roman" panose="02020603050405020304" pitchFamily="18" charset="0"/>
                <a:cs typeface="Times New Roman" panose="02020603050405020304" pitchFamily="18" charset="0"/>
                <a:sym typeface="Wingdings" pitchFamily="2" charset="2"/>
              </a:rPr>
              <a:t> </a:t>
            </a:r>
            <a:r>
              <a:rPr lang="en-US" sz="2200" b="1" dirty="0" smtClean="0">
                <a:latin typeface="Times New Roman" panose="02020603050405020304" pitchFamily="18" charset="0"/>
                <a:cs typeface="Times New Roman" panose="02020603050405020304" pitchFamily="18" charset="0"/>
                <a:sym typeface="Wingdings" pitchFamily="2" charset="2"/>
              </a:rPr>
              <a:t>Z</a:t>
            </a:r>
            <a:r>
              <a:rPr lang="en-US" sz="2200" i="1" dirty="0" smtClean="0">
                <a:latin typeface="Times New Roman" panose="02020603050405020304" pitchFamily="18" charset="0"/>
                <a:cs typeface="Times New Roman" panose="02020603050405020304" pitchFamily="18" charset="0"/>
                <a:sym typeface="Wingdings" pitchFamily="2" charset="2"/>
              </a:rPr>
              <a:t> </a:t>
            </a:r>
            <a:r>
              <a:rPr lang="en-US" sz="2200" dirty="0" smtClean="0">
                <a:latin typeface="Times New Roman" panose="02020603050405020304" pitchFamily="18" charset="0"/>
                <a:cs typeface="Times New Roman" panose="02020603050405020304" pitchFamily="18" charset="0"/>
                <a:sym typeface="Wingdings" pitchFamily="2" charset="2"/>
              </a:rPr>
              <a:t>be such that </a:t>
            </a:r>
            <a:r>
              <a:rPr lang="en-US" sz="2200" i="1" dirty="0" smtClean="0">
                <a:latin typeface="Times New Roman" panose="02020603050405020304" pitchFamily="18" charset="0"/>
                <a:cs typeface="Times New Roman" panose="02020603050405020304" pitchFamily="18" charset="0"/>
                <a:sym typeface="Wingdings" pitchFamily="2" charset="2"/>
              </a:rPr>
              <a:t>f(x) = x + </a:t>
            </a:r>
            <a:r>
              <a:rPr lang="en-US" sz="2200" dirty="0" smtClean="0">
                <a:latin typeface="Times New Roman" panose="02020603050405020304" pitchFamily="18" charset="0"/>
                <a:ea typeface="Cambria Math" pitchFamily="18" charset="0"/>
                <a:cs typeface="Times New Roman" panose="02020603050405020304" pitchFamily="18" charset="0"/>
                <a:sym typeface="Wingdings" pitchFamily="2" charset="2"/>
              </a:rPr>
              <a:t>1</a:t>
            </a:r>
            <a:endParaRPr lang="en-US" sz="2200" dirty="0" smtClean="0">
              <a:latin typeface="Times New Roman" panose="02020603050405020304" pitchFamily="18" charset="0"/>
              <a:cs typeface="Times New Roman" panose="02020603050405020304" pitchFamily="18" charset="0"/>
              <a:sym typeface="Wingdings" pitchFamily="2" charset="2"/>
            </a:endParaRPr>
          </a:p>
          <a:p>
            <a:pPr lvl="1"/>
            <a:r>
              <a:rPr lang="en-US" sz="2200" dirty="0" smtClean="0">
                <a:latin typeface="Times New Roman" panose="02020603050405020304" pitchFamily="18" charset="0"/>
                <a:cs typeface="Times New Roman" panose="02020603050405020304" pitchFamily="18" charset="0"/>
                <a:sym typeface="Wingdings" pitchFamily="2" charset="2"/>
              </a:rPr>
              <a:t>Is </a:t>
            </a:r>
            <a:r>
              <a:rPr lang="en-US" sz="2200" i="1" dirty="0" smtClean="0">
                <a:latin typeface="Times New Roman" panose="02020603050405020304" pitchFamily="18" charset="0"/>
                <a:cs typeface="Times New Roman" panose="02020603050405020304" pitchFamily="18" charset="0"/>
                <a:sym typeface="Wingdings" pitchFamily="2" charset="2"/>
              </a:rPr>
              <a:t>f</a:t>
            </a:r>
            <a:r>
              <a:rPr lang="en-US" sz="2200" dirty="0" smtClean="0">
                <a:latin typeface="Times New Roman" panose="02020603050405020304" pitchFamily="18" charset="0"/>
                <a:cs typeface="Times New Roman" panose="02020603050405020304" pitchFamily="18" charset="0"/>
                <a:sym typeface="Wingdings" pitchFamily="2" charset="2"/>
              </a:rPr>
              <a:t> invertible and if so what is its inverse?</a:t>
            </a:r>
          </a:p>
          <a:p>
            <a:r>
              <a:rPr lang="en-US" sz="2200" dirty="0" smtClean="0">
                <a:latin typeface="Times New Roman" panose="02020603050405020304" pitchFamily="18" charset="0"/>
                <a:cs typeface="Times New Roman" panose="02020603050405020304" pitchFamily="18" charset="0"/>
                <a:sym typeface="Wingdings" pitchFamily="2" charset="2"/>
              </a:rPr>
              <a:t> </a:t>
            </a:r>
            <a:r>
              <a:rPr lang="en-US" sz="2200" b="1" dirty="0">
                <a:latin typeface="Times New Roman" panose="02020603050405020304" pitchFamily="18" charset="0"/>
                <a:cs typeface="Times New Roman" panose="02020603050405020304" pitchFamily="18" charset="0"/>
              </a:rPr>
              <a:t>Solution</a:t>
            </a:r>
            <a:r>
              <a:rPr lang="en-US"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pPr lvl="1"/>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function </a:t>
            </a:r>
            <a:r>
              <a:rPr lang="en-US" sz="2200" i="1" dirty="0">
                <a:latin typeface="Times New Roman" panose="02020603050405020304" pitchFamily="18" charset="0"/>
                <a:cs typeface="Times New Roman" panose="02020603050405020304" pitchFamily="18" charset="0"/>
              </a:rPr>
              <a:t>f</a:t>
            </a:r>
            <a:r>
              <a:rPr lang="en-US" sz="2200" dirty="0">
                <a:latin typeface="Times New Roman" panose="02020603050405020304" pitchFamily="18" charset="0"/>
                <a:cs typeface="Times New Roman" panose="02020603050405020304" pitchFamily="18" charset="0"/>
              </a:rPr>
              <a:t> is invertible because it is a </a:t>
            </a:r>
            <a:r>
              <a:rPr lang="en-US" sz="2200" dirty="0" err="1" smtClean="0">
                <a:latin typeface="Times New Roman" panose="02020603050405020304" pitchFamily="18" charset="0"/>
                <a:cs typeface="Times New Roman" panose="02020603050405020304" pitchFamily="18" charset="0"/>
              </a:rPr>
              <a:t>bijection</a:t>
            </a:r>
            <a:endParaRPr lang="en-US" sz="2200" dirty="0" smtClean="0">
              <a:latin typeface="Times New Roman" panose="02020603050405020304" pitchFamily="18" charset="0"/>
              <a:cs typeface="Times New Roman" panose="02020603050405020304" pitchFamily="18" charset="0"/>
            </a:endParaRPr>
          </a:p>
          <a:p>
            <a:pPr lvl="1"/>
            <a:r>
              <a:rPr lang="en-US" sz="2200" i="1" dirty="0">
                <a:latin typeface="Times New Roman" panose="02020603050405020304" pitchFamily="18" charset="0"/>
                <a:cs typeface="Times New Roman" panose="02020603050405020304" pitchFamily="18" charset="0"/>
              </a:rPr>
              <a:t>f </a:t>
            </a:r>
            <a:r>
              <a:rPr lang="en-US" sz="2200" i="1" baseline="30000" dirty="0">
                <a:latin typeface="Times New Roman" panose="02020603050405020304" pitchFamily="18" charset="0"/>
                <a:cs typeface="Times New Roman" panose="02020603050405020304" pitchFamily="18" charset="0"/>
              </a:rPr>
              <a:t>–1</a:t>
            </a:r>
            <a:r>
              <a:rPr lang="en-US" sz="2200" baseline="30000" dirty="0" smtClean="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reverses the </a:t>
            </a:r>
            <a:r>
              <a:rPr lang="en-US" sz="2200" dirty="0" smtClean="0">
                <a:latin typeface="Times New Roman" panose="02020603050405020304" pitchFamily="18" charset="0"/>
                <a:cs typeface="Times New Roman" panose="02020603050405020304" pitchFamily="18" charset="0"/>
              </a:rPr>
              <a:t>correspondence:</a:t>
            </a:r>
          </a:p>
          <a:p>
            <a:pPr lvl="1"/>
            <a:r>
              <a:rPr lang="en-US" sz="2200" i="1" dirty="0">
                <a:latin typeface="Times New Roman" panose="02020603050405020304" pitchFamily="18" charset="0"/>
                <a:cs typeface="Times New Roman" panose="02020603050405020304" pitchFamily="18" charset="0"/>
              </a:rPr>
              <a:t>f </a:t>
            </a:r>
            <a:r>
              <a:rPr lang="en-US" sz="2200" i="1" baseline="30000" dirty="0">
                <a:latin typeface="Times New Roman" panose="02020603050405020304" pitchFamily="18" charset="0"/>
                <a:cs typeface="Times New Roman" panose="02020603050405020304" pitchFamily="18" charset="0"/>
              </a:rPr>
              <a:t>–1</a:t>
            </a:r>
            <a:r>
              <a:rPr lang="en-US" sz="2200" i="1" dirty="0" smtClean="0">
                <a:latin typeface="Times New Roman" panose="02020603050405020304" pitchFamily="18" charset="0"/>
                <a:ea typeface="Cambria Math" pitchFamily="18" charset="0"/>
                <a:cs typeface="Times New Roman" panose="02020603050405020304" pitchFamily="18" charset="0"/>
              </a:rPr>
              <a:t>(y</a:t>
            </a:r>
            <a:r>
              <a:rPr lang="en-US" sz="2200" i="1" dirty="0">
                <a:latin typeface="Times New Roman" panose="02020603050405020304" pitchFamily="18" charset="0"/>
                <a:ea typeface="Cambria Math" pitchFamily="18" charset="0"/>
                <a:cs typeface="Times New Roman" panose="02020603050405020304" pitchFamily="18" charset="0"/>
              </a:rPr>
              <a:t>) = y – </a:t>
            </a:r>
            <a:r>
              <a:rPr lang="en-US" sz="2200" dirty="0" smtClean="0">
                <a:latin typeface="Times New Roman" panose="02020603050405020304" pitchFamily="18" charset="0"/>
                <a:ea typeface="Cambria Math" pitchFamily="18" charset="0"/>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8779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116</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latin typeface="Times New Roman" panose="02020603050405020304" pitchFamily="18" charset="0"/>
                <a:cs typeface="Times New Roman" panose="02020603050405020304" pitchFamily="18" charset="0"/>
              </a:rPr>
              <a:t>Composition </a:t>
            </a:r>
            <a:r>
              <a:rPr lang="en-IN" sz="3200" dirty="0">
                <a:latin typeface="Times New Roman" panose="02020603050405020304" pitchFamily="18" charset="0"/>
                <a:cs typeface="Times New Roman" panose="02020603050405020304" pitchFamily="18" charset="0"/>
              </a:rPr>
              <a:t>(CO1)</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
        <p:nvSpPr>
          <p:cNvPr id="11" name="Content Placeholder 2"/>
          <p:cNvSpPr>
            <a:spLocks noGrp="1"/>
          </p:cNvSpPr>
          <p:nvPr>
            <p:ph idx="1"/>
          </p:nvPr>
        </p:nvSpPr>
        <p:spPr>
          <a:xfrm>
            <a:off x="457200" y="1066800"/>
            <a:ext cx="8229600" cy="4800600"/>
          </a:xfrm>
        </p:spPr>
        <p:txBody>
          <a:bodyPr>
            <a:normAutofit/>
          </a:bodyPr>
          <a:lstStyle/>
          <a:p>
            <a:pPr marL="274320" lvl="1" indent="-274320">
              <a:buClr>
                <a:schemeClr val="accent3"/>
              </a:buClr>
              <a:buSzPct val="95000"/>
            </a:pPr>
            <a:r>
              <a:rPr lang="en-US" sz="2200" b="1" dirty="0" smtClean="0">
                <a:latin typeface="Times New Roman" panose="02020603050405020304" pitchFamily="18" charset="0"/>
                <a:cs typeface="Times New Roman" panose="02020603050405020304" pitchFamily="18" charset="0"/>
              </a:rPr>
              <a:t>Definition</a:t>
            </a:r>
            <a:r>
              <a:rPr lang="en-US" sz="2200" dirty="0" smtClean="0">
                <a:latin typeface="Times New Roman" panose="02020603050405020304" pitchFamily="18" charset="0"/>
                <a:cs typeface="Times New Roman" panose="02020603050405020304" pitchFamily="18" charset="0"/>
              </a:rPr>
              <a:t>: Let </a:t>
            </a:r>
            <a:r>
              <a:rPr lang="en-US" sz="2200" i="1" dirty="0" smtClean="0">
                <a:latin typeface="Times New Roman" panose="02020603050405020304" pitchFamily="18" charset="0"/>
                <a:cs typeface="Times New Roman" panose="02020603050405020304" pitchFamily="18" charset="0"/>
              </a:rPr>
              <a:t>f</a:t>
            </a:r>
            <a:r>
              <a:rPr lang="en-US" sz="2200" dirty="0" smtClean="0">
                <a:latin typeface="Times New Roman" panose="02020603050405020304" pitchFamily="18" charset="0"/>
                <a:cs typeface="Times New Roman" panose="02020603050405020304" pitchFamily="18" charset="0"/>
              </a:rPr>
              <a:t>: </a:t>
            </a:r>
            <a:r>
              <a:rPr lang="en-US" sz="2200" i="1" dirty="0" smtClean="0">
                <a:latin typeface="Times New Roman" panose="02020603050405020304" pitchFamily="18" charset="0"/>
                <a:cs typeface="Times New Roman" panose="02020603050405020304" pitchFamily="18" charset="0"/>
              </a:rPr>
              <a:t>B</a:t>
            </a:r>
            <a:r>
              <a:rPr lang="en-US" sz="2200" dirty="0" smtClean="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ea typeface="Cambria Math"/>
                <a:cs typeface="Times New Roman" panose="02020603050405020304" pitchFamily="18" charset="0"/>
              </a:rPr>
              <a:t>→</a:t>
            </a:r>
            <a:r>
              <a:rPr lang="en-US" sz="2200" dirty="0" smtClean="0">
                <a:latin typeface="Times New Roman" panose="02020603050405020304" pitchFamily="18" charset="0"/>
                <a:cs typeface="Times New Roman" panose="02020603050405020304" pitchFamily="18" charset="0"/>
                <a:sym typeface="Wingdings" pitchFamily="2" charset="2"/>
              </a:rPr>
              <a:t> </a:t>
            </a:r>
            <a:r>
              <a:rPr lang="en-US" sz="2200" i="1" dirty="0" smtClean="0">
                <a:latin typeface="Times New Roman" panose="02020603050405020304" pitchFamily="18" charset="0"/>
                <a:cs typeface="Times New Roman" panose="02020603050405020304" pitchFamily="18" charset="0"/>
                <a:sym typeface="Wingdings" pitchFamily="2" charset="2"/>
              </a:rPr>
              <a:t>C</a:t>
            </a:r>
            <a:r>
              <a:rPr lang="en-US" sz="2200" dirty="0" smtClean="0">
                <a:latin typeface="Times New Roman" panose="02020603050405020304" pitchFamily="18" charset="0"/>
                <a:cs typeface="Times New Roman" panose="02020603050405020304" pitchFamily="18" charset="0"/>
                <a:sym typeface="Wingdings" pitchFamily="2" charset="2"/>
              </a:rPr>
              <a:t>, </a:t>
            </a:r>
            <a:r>
              <a:rPr lang="en-US" sz="2200" i="1" dirty="0" smtClean="0">
                <a:latin typeface="Times New Roman" panose="02020603050405020304" pitchFamily="18" charset="0"/>
                <a:cs typeface="Times New Roman" panose="02020603050405020304" pitchFamily="18" charset="0"/>
                <a:sym typeface="Wingdings" pitchFamily="2" charset="2"/>
              </a:rPr>
              <a:t>g</a:t>
            </a:r>
            <a:r>
              <a:rPr lang="en-US" sz="2200" dirty="0" smtClean="0">
                <a:latin typeface="Times New Roman" panose="02020603050405020304" pitchFamily="18" charset="0"/>
                <a:cs typeface="Times New Roman" panose="02020603050405020304" pitchFamily="18" charset="0"/>
                <a:sym typeface="Wingdings" pitchFamily="2" charset="2"/>
              </a:rPr>
              <a:t>: </a:t>
            </a:r>
            <a:r>
              <a:rPr lang="en-US" sz="2200" i="1" dirty="0" smtClean="0">
                <a:latin typeface="Times New Roman" panose="02020603050405020304" pitchFamily="18" charset="0"/>
                <a:cs typeface="Times New Roman" panose="02020603050405020304" pitchFamily="18" charset="0"/>
                <a:sym typeface="Wingdings" pitchFamily="2" charset="2"/>
              </a:rPr>
              <a:t>A</a:t>
            </a:r>
            <a:r>
              <a:rPr lang="en-US" sz="2200" dirty="0" smtClean="0">
                <a:latin typeface="Times New Roman" panose="02020603050405020304" pitchFamily="18" charset="0"/>
                <a:cs typeface="Times New Roman" panose="02020603050405020304" pitchFamily="18" charset="0"/>
                <a:sym typeface="Wingdings" pitchFamily="2" charset="2"/>
              </a:rPr>
              <a:t> </a:t>
            </a:r>
            <a:r>
              <a:rPr lang="en-US" sz="2200" dirty="0" smtClean="0">
                <a:latin typeface="Times New Roman" panose="02020603050405020304" pitchFamily="18" charset="0"/>
                <a:ea typeface="Cambria Math"/>
                <a:cs typeface="Times New Roman" panose="02020603050405020304" pitchFamily="18" charset="0"/>
              </a:rPr>
              <a:t>→</a:t>
            </a:r>
            <a:r>
              <a:rPr lang="en-US" sz="2200" dirty="0" smtClean="0">
                <a:latin typeface="Times New Roman" panose="02020603050405020304" pitchFamily="18" charset="0"/>
                <a:cs typeface="Times New Roman" panose="02020603050405020304" pitchFamily="18" charset="0"/>
                <a:sym typeface="Wingdings" pitchFamily="2" charset="2"/>
              </a:rPr>
              <a:t> </a:t>
            </a:r>
            <a:r>
              <a:rPr lang="en-US" sz="2200" i="1" dirty="0" smtClean="0">
                <a:latin typeface="Times New Roman" panose="02020603050405020304" pitchFamily="18" charset="0"/>
                <a:cs typeface="Times New Roman" panose="02020603050405020304" pitchFamily="18" charset="0"/>
                <a:sym typeface="Wingdings" pitchFamily="2" charset="2"/>
              </a:rPr>
              <a:t>B</a:t>
            </a:r>
            <a:r>
              <a:rPr lang="en-US" sz="2200" dirty="0" smtClean="0">
                <a:latin typeface="Times New Roman" panose="02020603050405020304" pitchFamily="18" charset="0"/>
                <a:cs typeface="Times New Roman" panose="02020603050405020304" pitchFamily="18" charset="0"/>
                <a:sym typeface="Wingdings" pitchFamily="2" charset="2"/>
              </a:rPr>
              <a:t>. The </a:t>
            </a:r>
            <a:r>
              <a:rPr lang="en-US" sz="2200" b="1" i="1" dirty="0" smtClean="0">
                <a:latin typeface="Times New Roman" panose="02020603050405020304" pitchFamily="18" charset="0"/>
                <a:cs typeface="Times New Roman" panose="02020603050405020304" pitchFamily="18" charset="0"/>
                <a:sym typeface="Wingdings" pitchFamily="2" charset="2"/>
              </a:rPr>
              <a:t>composition</a:t>
            </a:r>
            <a:r>
              <a:rPr lang="en-US" sz="2200" i="1" dirty="0" smtClean="0">
                <a:latin typeface="Times New Roman" panose="02020603050405020304" pitchFamily="18" charset="0"/>
                <a:cs typeface="Times New Roman" panose="02020603050405020304" pitchFamily="18" charset="0"/>
                <a:sym typeface="Wingdings" pitchFamily="2" charset="2"/>
              </a:rPr>
              <a:t> of  f with g</a:t>
            </a:r>
            <a:r>
              <a:rPr lang="en-US" sz="2200" dirty="0" smtClean="0">
                <a:latin typeface="Times New Roman" panose="02020603050405020304" pitchFamily="18" charset="0"/>
                <a:cs typeface="Times New Roman" panose="02020603050405020304" pitchFamily="18" charset="0"/>
                <a:sym typeface="Wingdings" pitchFamily="2" charset="2"/>
              </a:rPr>
              <a:t>, denoted </a:t>
            </a:r>
            <a:r>
              <a:rPr lang="en-US" sz="2200" i="1" dirty="0">
                <a:latin typeface="Times New Roman" panose="02020603050405020304" pitchFamily="18" charset="0"/>
                <a:cs typeface="Times New Roman" panose="02020603050405020304" pitchFamily="18" charset="0"/>
              </a:rPr>
              <a:t>f</a:t>
            </a:r>
            <a:r>
              <a:rPr lang="en-US" sz="2200" dirty="0" smtClean="0">
                <a:latin typeface="Times New Roman" panose="02020603050405020304" pitchFamily="18" charset="0"/>
                <a:cs typeface="Times New Roman" panose="02020603050405020304" pitchFamily="18" charset="0"/>
                <a:sym typeface="Wingdings" pitchFamily="2" charset="2"/>
              </a:rPr>
              <a:t> </a:t>
            </a:r>
            <a:r>
              <a:rPr lang="en-US" sz="2200" dirty="0" smtClean="0">
                <a:solidFill>
                  <a:prstClr val="black"/>
                </a:solidFill>
                <a:latin typeface="Times New Roman" panose="02020603050405020304" pitchFamily="18" charset="0"/>
                <a:ea typeface="Cambria Math"/>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sym typeface="Wingdings" pitchFamily="2" charset="2"/>
              </a:rPr>
              <a:t> </a:t>
            </a:r>
            <a:r>
              <a:rPr lang="en-US" sz="2200" i="1" dirty="0" smtClean="0">
                <a:latin typeface="Times New Roman" panose="02020603050405020304" pitchFamily="18" charset="0"/>
                <a:cs typeface="Times New Roman" panose="02020603050405020304" pitchFamily="18" charset="0"/>
                <a:sym typeface="Wingdings" pitchFamily="2" charset="2"/>
              </a:rPr>
              <a:t>g</a:t>
            </a:r>
            <a:r>
              <a:rPr lang="en-US" sz="2200" dirty="0" smtClean="0">
                <a:latin typeface="Times New Roman" panose="02020603050405020304" pitchFamily="18" charset="0"/>
                <a:cs typeface="Times New Roman" panose="02020603050405020304" pitchFamily="18" charset="0"/>
                <a:sym typeface="Wingdings" pitchFamily="2" charset="2"/>
              </a:rPr>
              <a:t> is the function from </a:t>
            </a:r>
            <a:r>
              <a:rPr lang="en-US" sz="2200" i="1" dirty="0" smtClean="0">
                <a:latin typeface="Times New Roman" panose="02020603050405020304" pitchFamily="18" charset="0"/>
                <a:cs typeface="Times New Roman" panose="02020603050405020304" pitchFamily="18" charset="0"/>
                <a:sym typeface="Wingdings" pitchFamily="2" charset="2"/>
              </a:rPr>
              <a:t>A</a:t>
            </a:r>
            <a:r>
              <a:rPr lang="en-US" sz="2200" dirty="0" smtClean="0">
                <a:latin typeface="Times New Roman" panose="02020603050405020304" pitchFamily="18" charset="0"/>
                <a:cs typeface="Times New Roman" panose="02020603050405020304" pitchFamily="18" charset="0"/>
                <a:sym typeface="Wingdings" pitchFamily="2" charset="2"/>
              </a:rPr>
              <a:t> to </a:t>
            </a:r>
            <a:r>
              <a:rPr lang="en-US" sz="2200" i="1" dirty="0" smtClean="0">
                <a:latin typeface="Times New Roman" panose="02020603050405020304" pitchFamily="18" charset="0"/>
                <a:cs typeface="Times New Roman" panose="02020603050405020304" pitchFamily="18" charset="0"/>
                <a:sym typeface="Wingdings" pitchFamily="2" charset="2"/>
              </a:rPr>
              <a:t>C </a:t>
            </a:r>
            <a:r>
              <a:rPr lang="en-US" sz="2200" dirty="0" smtClean="0">
                <a:latin typeface="Times New Roman" panose="02020603050405020304" pitchFamily="18" charset="0"/>
                <a:cs typeface="Times New Roman" panose="02020603050405020304" pitchFamily="18" charset="0"/>
                <a:sym typeface="Wingdings" pitchFamily="2" charset="2"/>
              </a:rPr>
              <a:t>defined by</a:t>
            </a:r>
          </a:p>
          <a:p>
            <a:pPr>
              <a:buNone/>
            </a:pPr>
            <a:endParaRPr lang="en-US" sz="2200" dirty="0">
              <a:latin typeface="Times New Roman" panose="02020603050405020304" pitchFamily="18" charset="0"/>
              <a:cs typeface="Times New Roman" panose="02020603050405020304" pitchFamily="18" charset="0"/>
            </a:endParaRPr>
          </a:p>
        </p:txBody>
      </p:sp>
      <p:pic>
        <p:nvPicPr>
          <p:cNvPr id="12" name="Picture 11" descr="addin_tmp.png"/>
          <p:cNvPicPr>
            <a:picLocks noChangeAspect="1"/>
          </p:cNvPicPr>
          <p:nvPr>
            <p:custDataLst>
              <p:tags r:id="rId1"/>
            </p:custDataLst>
          </p:nvPr>
        </p:nvPicPr>
        <p:blipFill>
          <a:blip r:embed="rId4" cstate="print"/>
          <a:stretch>
            <a:fillRect/>
          </a:stretch>
        </p:blipFill>
        <p:spPr>
          <a:xfrm>
            <a:off x="2590800" y="1981200"/>
            <a:ext cx="3186113" cy="382905"/>
          </a:xfrm>
          <a:prstGeom prst="rect">
            <a:avLst/>
          </a:prstGeom>
        </p:spPr>
      </p:pic>
      <p:pic>
        <p:nvPicPr>
          <p:cNvPr id="13" name="Picture 12" descr="0218.jpg"/>
          <p:cNvPicPr>
            <a:picLocks noChangeAspect="1"/>
          </p:cNvPicPr>
          <p:nvPr/>
        </p:nvPicPr>
        <p:blipFill>
          <a:blip r:embed="rId5" cstate="print"/>
          <a:stretch>
            <a:fillRect/>
          </a:stretch>
        </p:blipFill>
        <p:spPr>
          <a:xfrm>
            <a:off x="838200" y="2514600"/>
            <a:ext cx="7319683" cy="3505200"/>
          </a:xfrm>
          <a:prstGeom prst="rect">
            <a:avLst/>
          </a:prstGeom>
        </p:spPr>
      </p:pic>
    </p:spTree>
    <p:extLst>
      <p:ext uri="{BB962C8B-B14F-4D97-AF65-F5344CB8AC3E}">
        <p14:creationId xmlns:p14="http://schemas.microsoft.com/office/powerpoint/2010/main" val="3901677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0"/>
            <a:ext cx="2133600" cy="438143"/>
          </a:xfrm>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a:xfrm>
            <a:off x="6553200" y="6356350"/>
            <a:ext cx="2133600" cy="438143"/>
          </a:xfrm>
        </p:spPr>
        <p:txBody>
          <a:bodyPr/>
          <a:lstStyle/>
          <a:p>
            <a:fld id="{B6F15528-21DE-4FAA-801E-634DDDAF4B2B}" type="slidenum">
              <a:rPr lang="en-US" smtClean="0">
                <a:solidFill>
                  <a:schemeClr val="tx1"/>
                </a:solidFill>
              </a:rPr>
              <a:pPr/>
              <a:t>117</a:t>
            </a:fld>
            <a:endParaRPr lang="en-US">
              <a:solidFill>
                <a:schemeClr val="tx1"/>
              </a:solidFill>
            </a:endParaRPr>
          </a:p>
        </p:txBody>
      </p:sp>
      <p:sp>
        <p:nvSpPr>
          <p:cNvPr id="7" name="Title 1"/>
          <p:cNvSpPr txBox="1">
            <a:spLocks/>
          </p:cNvSpPr>
          <p:nvPr/>
        </p:nvSpPr>
        <p:spPr>
          <a:xfrm>
            <a:off x="1371600" y="1"/>
            <a:ext cx="7772400" cy="82294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latin typeface="Times New Roman" panose="02020603050405020304" pitchFamily="18" charset="0"/>
                <a:cs typeface="Times New Roman" panose="02020603050405020304" pitchFamily="18" charset="0"/>
              </a:rPr>
              <a:t>Composition </a:t>
            </a:r>
            <a:r>
              <a:rPr lang="en-IN" sz="3200" dirty="0">
                <a:latin typeface="Times New Roman" panose="02020603050405020304" pitchFamily="18" charset="0"/>
                <a:cs typeface="Times New Roman" panose="02020603050405020304" pitchFamily="18" charset="0"/>
              </a:rPr>
              <a:t>(CO1)</a:t>
            </a:r>
            <a:r>
              <a:rPr lang="en-US" sz="3200" dirty="0" smtClean="0">
                <a:latin typeface="Times New Roman" panose="02020603050405020304" pitchFamily="18" charset="0"/>
                <a:cs typeface="Times New Roman" panose="02020603050405020304" pitchFamily="18" charset="0"/>
              </a:rPr>
              <a:t> </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980580"/>
          </a:xfrm>
          <a:prstGeom prst="rect">
            <a:avLst/>
          </a:prstGeom>
          <a:noFill/>
        </p:spPr>
      </p:pic>
      <p:sp>
        <p:nvSpPr>
          <p:cNvPr id="9" name="Footer Placeholder 12"/>
          <p:cNvSpPr>
            <a:spLocks noGrp="1"/>
          </p:cNvSpPr>
          <p:nvPr>
            <p:ph type="ftr" sz="quarter" idx="11"/>
          </p:nvPr>
        </p:nvSpPr>
        <p:spPr>
          <a:xfrm>
            <a:off x="2286000" y="6340475"/>
            <a:ext cx="5029200" cy="438143"/>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
        <p:nvSpPr>
          <p:cNvPr id="11" name="TextBox 10"/>
          <p:cNvSpPr txBox="1"/>
          <p:nvPr/>
        </p:nvSpPr>
        <p:spPr>
          <a:xfrm>
            <a:off x="6385560" y="1778084"/>
            <a:ext cx="497840" cy="352117"/>
          </a:xfrm>
          <a:prstGeom prst="rect">
            <a:avLst/>
          </a:prstGeom>
          <a:noFill/>
        </p:spPr>
        <p:txBody>
          <a:bodyPr wrap="square" rtlCol="0">
            <a:spAutoFit/>
          </a:bodyPr>
          <a:lstStyle/>
          <a:p>
            <a:endParaRPr lang="en-US" sz="2400" i="1" dirty="0"/>
          </a:p>
        </p:txBody>
      </p:sp>
      <p:grpSp>
        <p:nvGrpSpPr>
          <p:cNvPr id="12" name="Group 11"/>
          <p:cNvGrpSpPr/>
          <p:nvPr/>
        </p:nvGrpSpPr>
        <p:grpSpPr>
          <a:xfrm>
            <a:off x="550132" y="1579928"/>
            <a:ext cx="7783377" cy="3601672"/>
            <a:chOff x="304800" y="1524000"/>
            <a:chExt cx="7783377" cy="3001442"/>
          </a:xfrm>
        </p:grpSpPr>
        <p:sp>
          <p:nvSpPr>
            <p:cNvPr id="13" name="TextBox 12"/>
            <p:cNvSpPr txBox="1"/>
            <p:nvPr/>
          </p:nvSpPr>
          <p:spPr>
            <a:xfrm>
              <a:off x="5090622" y="1548708"/>
              <a:ext cx="640080" cy="539913"/>
            </a:xfrm>
            <a:prstGeom prst="rect">
              <a:avLst/>
            </a:prstGeom>
            <a:noFill/>
          </p:spPr>
          <p:txBody>
            <a:bodyPr wrap="square" rtlCol="0">
              <a:spAutoFit/>
            </a:bodyPr>
            <a:lstStyle/>
            <a:p>
              <a:r>
                <a:rPr lang="en-US" sz="4000" b="1" dirty="0" smtClean="0"/>
                <a:t>A</a:t>
              </a:r>
              <a:endParaRPr lang="en-US" sz="4000" b="1" dirty="0"/>
            </a:p>
          </p:txBody>
        </p:sp>
        <p:sp>
          <p:nvSpPr>
            <p:cNvPr id="14" name="TextBox 13"/>
            <p:cNvSpPr txBox="1"/>
            <p:nvPr/>
          </p:nvSpPr>
          <p:spPr>
            <a:xfrm>
              <a:off x="7530804" y="1548708"/>
              <a:ext cx="557373" cy="703330"/>
            </a:xfrm>
            <a:prstGeom prst="rect">
              <a:avLst/>
            </a:prstGeom>
            <a:noFill/>
          </p:spPr>
          <p:txBody>
            <a:bodyPr wrap="square" rtlCol="0">
              <a:spAutoFit/>
            </a:bodyPr>
            <a:lstStyle/>
            <a:p>
              <a:r>
                <a:rPr lang="en-US" sz="4000" b="1" dirty="0" smtClean="0"/>
                <a:t>C</a:t>
              </a:r>
              <a:endParaRPr lang="en-US" sz="4000" b="1" dirty="0"/>
            </a:p>
          </p:txBody>
        </p:sp>
        <p:cxnSp>
          <p:nvCxnSpPr>
            <p:cNvPr id="15" name="Straight Arrow Connector 14"/>
            <p:cNvCxnSpPr/>
            <p:nvPr/>
          </p:nvCxnSpPr>
          <p:spPr>
            <a:xfrm>
              <a:off x="5694680" y="1974273"/>
              <a:ext cx="1849120" cy="1211"/>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pic>
          <p:nvPicPr>
            <p:cNvPr id="16" name="Picture 15" descr="addin_tmp.png"/>
            <p:cNvPicPr>
              <a:picLocks noChangeAspect="1"/>
            </p:cNvPicPr>
            <p:nvPr>
              <p:custDataLst>
                <p:tags r:id="rId1"/>
              </p:custDataLst>
            </p:nvPr>
          </p:nvPicPr>
          <p:blipFill>
            <a:blip r:embed="rId4" cstate="print"/>
            <a:stretch>
              <a:fillRect/>
            </a:stretch>
          </p:blipFill>
          <p:spPr>
            <a:xfrm>
              <a:off x="6248400" y="1617609"/>
              <a:ext cx="668894" cy="310101"/>
            </a:xfrm>
            <a:prstGeom prst="rect">
              <a:avLst/>
            </a:prstGeom>
          </p:spPr>
        </p:pic>
        <p:grpSp>
          <p:nvGrpSpPr>
            <p:cNvPr id="17" name="Group 16"/>
            <p:cNvGrpSpPr/>
            <p:nvPr/>
          </p:nvGrpSpPr>
          <p:grpSpPr>
            <a:xfrm>
              <a:off x="304800" y="1524000"/>
              <a:ext cx="7720046" cy="3001442"/>
              <a:chOff x="304800" y="1524000"/>
              <a:chExt cx="7720046" cy="3001442"/>
            </a:xfrm>
          </p:grpSpPr>
          <p:grpSp>
            <p:nvGrpSpPr>
              <p:cNvPr id="18" name="Group 17"/>
              <p:cNvGrpSpPr/>
              <p:nvPr/>
            </p:nvGrpSpPr>
            <p:grpSpPr>
              <a:xfrm>
                <a:off x="304800" y="1524000"/>
                <a:ext cx="7688431" cy="3001442"/>
                <a:chOff x="304800" y="990600"/>
                <a:chExt cx="7688431" cy="3001442"/>
              </a:xfrm>
            </p:grpSpPr>
            <p:sp>
              <p:nvSpPr>
                <p:cNvPr id="36" name="TextBox 35"/>
                <p:cNvSpPr txBox="1"/>
                <p:nvPr/>
              </p:nvSpPr>
              <p:spPr>
                <a:xfrm>
                  <a:off x="304800" y="990600"/>
                  <a:ext cx="685800" cy="707886"/>
                </a:xfrm>
                <a:prstGeom prst="rect">
                  <a:avLst/>
                </a:prstGeom>
                <a:noFill/>
              </p:spPr>
              <p:txBody>
                <a:bodyPr wrap="square" rtlCol="0">
                  <a:spAutoFit/>
                </a:bodyPr>
                <a:lstStyle/>
                <a:p>
                  <a:r>
                    <a:rPr lang="en-US" sz="4000" b="1" dirty="0" smtClean="0"/>
                    <a:t>A</a:t>
                  </a:r>
                  <a:endParaRPr lang="en-US" sz="4000" b="1" dirty="0"/>
                </a:p>
              </p:txBody>
            </p:sp>
            <p:sp>
              <p:nvSpPr>
                <p:cNvPr id="37" name="TextBox 36"/>
                <p:cNvSpPr txBox="1"/>
                <p:nvPr/>
              </p:nvSpPr>
              <p:spPr>
                <a:xfrm>
                  <a:off x="2133600" y="990600"/>
                  <a:ext cx="685800" cy="707886"/>
                </a:xfrm>
                <a:prstGeom prst="rect">
                  <a:avLst/>
                </a:prstGeom>
                <a:noFill/>
              </p:spPr>
              <p:txBody>
                <a:bodyPr wrap="square" rtlCol="0">
                  <a:spAutoFit/>
                </a:bodyPr>
                <a:lstStyle/>
                <a:p>
                  <a:r>
                    <a:rPr lang="en-US" sz="4000" b="1" dirty="0" smtClean="0"/>
                    <a:t>B</a:t>
                  </a:r>
                  <a:endParaRPr lang="en-US" sz="4000" b="1" dirty="0"/>
                </a:p>
              </p:txBody>
            </p:sp>
            <p:sp>
              <p:nvSpPr>
                <p:cNvPr id="38" name="TextBox 37"/>
                <p:cNvSpPr txBox="1"/>
                <p:nvPr/>
              </p:nvSpPr>
              <p:spPr>
                <a:xfrm>
                  <a:off x="4107873" y="1003454"/>
                  <a:ext cx="685800" cy="707886"/>
                </a:xfrm>
                <a:prstGeom prst="rect">
                  <a:avLst/>
                </a:prstGeom>
                <a:noFill/>
              </p:spPr>
              <p:txBody>
                <a:bodyPr wrap="square" rtlCol="0">
                  <a:spAutoFit/>
                </a:bodyPr>
                <a:lstStyle/>
                <a:p>
                  <a:r>
                    <a:rPr lang="en-US" sz="4000" b="1" dirty="0" smtClean="0"/>
                    <a:t>C</a:t>
                  </a:r>
                  <a:endParaRPr lang="en-US" sz="4000" b="1" dirty="0"/>
                </a:p>
              </p:txBody>
            </p:sp>
            <p:sp>
              <p:nvSpPr>
                <p:cNvPr id="39" name="Flowchart: Connector 38"/>
                <p:cNvSpPr/>
                <p:nvPr/>
              </p:nvSpPr>
              <p:spPr>
                <a:xfrm>
                  <a:off x="457200" y="23164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Connector 39"/>
                <p:cNvSpPr/>
                <p:nvPr/>
              </p:nvSpPr>
              <p:spPr>
                <a:xfrm>
                  <a:off x="457200" y="27736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Connector 40"/>
                <p:cNvSpPr/>
                <p:nvPr/>
              </p:nvSpPr>
              <p:spPr>
                <a:xfrm>
                  <a:off x="457200" y="176784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Connector 41"/>
                <p:cNvSpPr/>
                <p:nvPr/>
              </p:nvSpPr>
              <p:spPr>
                <a:xfrm>
                  <a:off x="457200" y="32308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Connector 42"/>
                <p:cNvSpPr/>
                <p:nvPr/>
              </p:nvSpPr>
              <p:spPr>
                <a:xfrm>
                  <a:off x="2146300" y="172212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Connector 43"/>
                <p:cNvSpPr/>
                <p:nvPr/>
              </p:nvSpPr>
              <p:spPr>
                <a:xfrm>
                  <a:off x="2184400" y="249936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Connector 44"/>
                <p:cNvSpPr/>
                <p:nvPr/>
              </p:nvSpPr>
              <p:spPr>
                <a:xfrm>
                  <a:off x="2184400" y="313944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484909" y="1728061"/>
                  <a:ext cx="203200" cy="221599"/>
                </a:xfrm>
                <a:prstGeom prst="rect">
                  <a:avLst/>
                </a:prstGeom>
                <a:noFill/>
              </p:spPr>
              <p:txBody>
                <a:bodyPr wrap="square" rtlCol="0">
                  <a:spAutoFit/>
                </a:bodyPr>
                <a:lstStyle/>
                <a:p>
                  <a:r>
                    <a:rPr lang="en-US" dirty="0" smtClean="0"/>
                    <a:t>a</a:t>
                  </a:r>
                  <a:endParaRPr lang="en-US" dirty="0"/>
                </a:p>
              </p:txBody>
            </p:sp>
            <p:sp>
              <p:nvSpPr>
                <p:cNvPr id="47" name="TextBox 46"/>
                <p:cNvSpPr txBox="1"/>
                <p:nvPr/>
              </p:nvSpPr>
              <p:spPr>
                <a:xfrm>
                  <a:off x="457200" y="2286000"/>
                  <a:ext cx="203200" cy="221599"/>
                </a:xfrm>
                <a:prstGeom prst="rect">
                  <a:avLst/>
                </a:prstGeom>
                <a:noFill/>
              </p:spPr>
              <p:txBody>
                <a:bodyPr wrap="square" rtlCol="0">
                  <a:spAutoFit/>
                </a:bodyPr>
                <a:lstStyle/>
                <a:p>
                  <a:r>
                    <a:rPr lang="en-US" dirty="0" smtClean="0"/>
                    <a:t>b</a:t>
                  </a:r>
                  <a:endParaRPr lang="en-US" dirty="0"/>
                </a:p>
              </p:txBody>
            </p:sp>
            <p:sp>
              <p:nvSpPr>
                <p:cNvPr id="48" name="TextBox 47"/>
                <p:cNvSpPr txBox="1"/>
                <p:nvPr/>
              </p:nvSpPr>
              <p:spPr>
                <a:xfrm>
                  <a:off x="457200" y="2743200"/>
                  <a:ext cx="203200" cy="221599"/>
                </a:xfrm>
                <a:prstGeom prst="rect">
                  <a:avLst/>
                </a:prstGeom>
                <a:noFill/>
              </p:spPr>
              <p:txBody>
                <a:bodyPr wrap="square" rtlCol="0">
                  <a:spAutoFit/>
                </a:bodyPr>
                <a:lstStyle/>
                <a:p>
                  <a:r>
                    <a:rPr lang="en-US" dirty="0" smtClean="0"/>
                    <a:t>c</a:t>
                  </a:r>
                  <a:endParaRPr lang="en-US" dirty="0"/>
                </a:p>
              </p:txBody>
            </p:sp>
            <p:sp>
              <p:nvSpPr>
                <p:cNvPr id="49" name="TextBox 48"/>
                <p:cNvSpPr txBox="1"/>
                <p:nvPr/>
              </p:nvSpPr>
              <p:spPr>
                <a:xfrm>
                  <a:off x="457200" y="3200400"/>
                  <a:ext cx="203200" cy="221599"/>
                </a:xfrm>
                <a:prstGeom prst="rect">
                  <a:avLst/>
                </a:prstGeom>
                <a:noFill/>
              </p:spPr>
              <p:txBody>
                <a:bodyPr wrap="square" rtlCol="0">
                  <a:spAutoFit/>
                </a:bodyPr>
                <a:lstStyle/>
                <a:p>
                  <a:r>
                    <a:rPr lang="en-US" dirty="0" smtClean="0"/>
                    <a:t>d</a:t>
                  </a:r>
                  <a:endParaRPr lang="en-US" dirty="0"/>
                </a:p>
              </p:txBody>
            </p:sp>
            <p:sp>
              <p:nvSpPr>
                <p:cNvPr id="50" name="TextBox 49"/>
                <p:cNvSpPr txBox="1"/>
                <p:nvPr/>
              </p:nvSpPr>
              <p:spPr>
                <a:xfrm>
                  <a:off x="2159000" y="1681067"/>
                  <a:ext cx="228600" cy="369332"/>
                </a:xfrm>
                <a:prstGeom prst="rect">
                  <a:avLst/>
                </a:prstGeom>
                <a:noFill/>
              </p:spPr>
              <p:txBody>
                <a:bodyPr wrap="square" rtlCol="0">
                  <a:spAutoFit/>
                </a:bodyPr>
                <a:lstStyle/>
                <a:p>
                  <a:r>
                    <a:rPr lang="en-US" dirty="0" smtClean="0"/>
                    <a:t>v</a:t>
                  </a:r>
                </a:p>
              </p:txBody>
            </p:sp>
            <p:sp>
              <p:nvSpPr>
                <p:cNvPr id="51" name="TextBox 50"/>
                <p:cNvSpPr txBox="1"/>
                <p:nvPr/>
              </p:nvSpPr>
              <p:spPr>
                <a:xfrm>
                  <a:off x="2178237" y="2465101"/>
                  <a:ext cx="203200" cy="369332"/>
                </a:xfrm>
                <a:prstGeom prst="rect">
                  <a:avLst/>
                </a:prstGeom>
                <a:noFill/>
              </p:spPr>
              <p:txBody>
                <a:bodyPr wrap="square" rtlCol="0">
                  <a:spAutoFit/>
                </a:bodyPr>
                <a:lstStyle/>
                <a:p>
                  <a:r>
                    <a:rPr lang="en-US" dirty="0" smtClean="0"/>
                    <a:t>w</a:t>
                  </a:r>
                  <a:endParaRPr lang="en-US" dirty="0"/>
                </a:p>
              </p:txBody>
            </p:sp>
            <p:sp>
              <p:nvSpPr>
                <p:cNvPr id="52" name="TextBox 51"/>
                <p:cNvSpPr txBox="1"/>
                <p:nvPr/>
              </p:nvSpPr>
              <p:spPr>
                <a:xfrm>
                  <a:off x="2229037" y="3085578"/>
                  <a:ext cx="127000" cy="369332"/>
                </a:xfrm>
                <a:prstGeom prst="rect">
                  <a:avLst/>
                </a:prstGeom>
                <a:noFill/>
              </p:spPr>
              <p:txBody>
                <a:bodyPr wrap="square" rtlCol="0">
                  <a:spAutoFit/>
                </a:bodyPr>
                <a:lstStyle/>
                <a:p>
                  <a:r>
                    <a:rPr lang="en-US" dirty="0"/>
                    <a:t>x</a:t>
                  </a:r>
                </a:p>
              </p:txBody>
            </p:sp>
            <p:cxnSp>
              <p:nvCxnSpPr>
                <p:cNvPr id="53" name="Straight Arrow Connector 52"/>
                <p:cNvCxnSpPr>
                  <a:stCxn id="39" idx="6"/>
                  <a:endCxn id="51" idx="1"/>
                </p:cNvCxnSpPr>
                <p:nvPr/>
              </p:nvCxnSpPr>
              <p:spPr>
                <a:xfrm>
                  <a:off x="762000" y="2453640"/>
                  <a:ext cx="1416237" cy="1961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Flowchart: Connector 53"/>
                <p:cNvSpPr/>
                <p:nvPr/>
              </p:nvSpPr>
              <p:spPr>
                <a:xfrm>
                  <a:off x="2235200" y="36880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2247900" y="3622710"/>
                  <a:ext cx="203200" cy="369332"/>
                </a:xfrm>
                <a:prstGeom prst="rect">
                  <a:avLst/>
                </a:prstGeom>
                <a:noFill/>
              </p:spPr>
              <p:txBody>
                <a:bodyPr wrap="square" rtlCol="0">
                  <a:spAutoFit/>
                </a:bodyPr>
                <a:lstStyle/>
                <a:p>
                  <a:r>
                    <a:rPr lang="en-US" dirty="0"/>
                    <a:t>y</a:t>
                  </a:r>
                </a:p>
              </p:txBody>
            </p:sp>
            <p:cxnSp>
              <p:nvCxnSpPr>
                <p:cNvPr id="56" name="Straight Arrow Connector 55"/>
                <p:cNvCxnSpPr>
                  <a:stCxn id="41" idx="5"/>
                  <a:endCxn id="54" idx="1"/>
                </p:cNvCxnSpPr>
                <p:nvPr/>
              </p:nvCxnSpPr>
              <p:spPr>
                <a:xfrm>
                  <a:off x="717363" y="2001987"/>
                  <a:ext cx="1562474" cy="1726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0" idx="6"/>
                  <a:endCxn id="45" idx="2"/>
                </p:cNvCxnSpPr>
                <p:nvPr/>
              </p:nvCxnSpPr>
              <p:spPr>
                <a:xfrm>
                  <a:off x="762000" y="2910840"/>
                  <a:ext cx="1422400" cy="365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812800" y="1447800"/>
                  <a:ext cx="1320800" cy="953"/>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1371600" y="990600"/>
                  <a:ext cx="355600" cy="276999"/>
                </a:xfrm>
                <a:prstGeom prst="rect">
                  <a:avLst/>
                </a:prstGeom>
                <a:noFill/>
              </p:spPr>
              <p:txBody>
                <a:bodyPr wrap="square" rtlCol="0">
                  <a:spAutoFit/>
                </a:bodyPr>
                <a:lstStyle/>
                <a:p>
                  <a:r>
                    <a:rPr lang="en-US" sz="2400" i="1" dirty="0" smtClean="0"/>
                    <a:t>g</a:t>
                  </a:r>
                  <a:endParaRPr lang="en-US" sz="2400" i="1" dirty="0"/>
                </a:p>
              </p:txBody>
            </p:sp>
            <p:cxnSp>
              <p:nvCxnSpPr>
                <p:cNvPr id="60" name="Straight Arrow Connector 59"/>
                <p:cNvCxnSpPr/>
                <p:nvPr/>
              </p:nvCxnSpPr>
              <p:spPr>
                <a:xfrm>
                  <a:off x="2743200" y="1447800"/>
                  <a:ext cx="1320800" cy="953"/>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61" name="Flowchart: Connector 60"/>
                <p:cNvSpPr/>
                <p:nvPr/>
              </p:nvSpPr>
              <p:spPr>
                <a:xfrm>
                  <a:off x="4216400" y="1874205"/>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owchart: Connector 61"/>
                <p:cNvSpPr/>
                <p:nvPr/>
              </p:nvSpPr>
              <p:spPr>
                <a:xfrm>
                  <a:off x="4216400" y="236220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lowchart: Connector 62"/>
                <p:cNvSpPr/>
                <p:nvPr/>
              </p:nvSpPr>
              <p:spPr>
                <a:xfrm>
                  <a:off x="4233194" y="3039398"/>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4217555" y="1838860"/>
                  <a:ext cx="203200" cy="221599"/>
                </a:xfrm>
                <a:prstGeom prst="rect">
                  <a:avLst/>
                </a:prstGeom>
                <a:noFill/>
              </p:spPr>
              <p:txBody>
                <a:bodyPr wrap="square" rtlCol="0">
                  <a:spAutoFit/>
                </a:bodyPr>
                <a:lstStyle/>
                <a:p>
                  <a:r>
                    <a:rPr lang="en-US" dirty="0" smtClean="0"/>
                    <a:t>h</a:t>
                  </a:r>
                </a:p>
              </p:txBody>
            </p:sp>
            <p:sp>
              <p:nvSpPr>
                <p:cNvPr id="65" name="TextBox 64"/>
                <p:cNvSpPr txBox="1"/>
                <p:nvPr/>
              </p:nvSpPr>
              <p:spPr>
                <a:xfrm>
                  <a:off x="4271294" y="2971653"/>
                  <a:ext cx="228600" cy="369332"/>
                </a:xfrm>
                <a:prstGeom prst="rect">
                  <a:avLst/>
                </a:prstGeom>
                <a:noFill/>
              </p:spPr>
              <p:txBody>
                <a:bodyPr wrap="square" rtlCol="0">
                  <a:spAutoFit/>
                </a:bodyPr>
                <a:lstStyle/>
                <a:p>
                  <a:r>
                    <a:rPr lang="en-US" dirty="0" smtClean="0"/>
                    <a:t>j</a:t>
                  </a:r>
                </a:p>
              </p:txBody>
            </p:sp>
            <p:sp>
              <p:nvSpPr>
                <p:cNvPr id="66" name="TextBox 65"/>
                <p:cNvSpPr txBox="1"/>
                <p:nvPr/>
              </p:nvSpPr>
              <p:spPr>
                <a:xfrm>
                  <a:off x="4253240" y="2316480"/>
                  <a:ext cx="203200" cy="221599"/>
                </a:xfrm>
                <a:prstGeom prst="rect">
                  <a:avLst/>
                </a:prstGeom>
                <a:noFill/>
              </p:spPr>
              <p:txBody>
                <a:bodyPr wrap="square" rtlCol="0">
                  <a:spAutoFit/>
                </a:bodyPr>
                <a:lstStyle/>
                <a:p>
                  <a:r>
                    <a:rPr lang="en-US" dirty="0" smtClean="0"/>
                    <a:t>i</a:t>
                  </a:r>
                </a:p>
              </p:txBody>
            </p:sp>
            <p:cxnSp>
              <p:nvCxnSpPr>
                <p:cNvPr id="67" name="Straight Arrow Connector 66"/>
                <p:cNvCxnSpPr>
                  <a:stCxn id="43" idx="6"/>
                  <a:endCxn id="62" idx="1"/>
                </p:cNvCxnSpPr>
                <p:nvPr/>
              </p:nvCxnSpPr>
              <p:spPr>
                <a:xfrm>
                  <a:off x="2451100" y="1859280"/>
                  <a:ext cx="1809937" cy="5430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45" idx="6"/>
                  <a:endCxn id="62" idx="2"/>
                </p:cNvCxnSpPr>
                <p:nvPr/>
              </p:nvCxnSpPr>
              <p:spPr>
                <a:xfrm flipV="1">
                  <a:off x="2489200" y="2499360"/>
                  <a:ext cx="1727200" cy="7772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54" idx="6"/>
                  <a:endCxn id="63" idx="2"/>
                </p:cNvCxnSpPr>
                <p:nvPr/>
              </p:nvCxnSpPr>
              <p:spPr>
                <a:xfrm flipV="1">
                  <a:off x="2540000" y="3176558"/>
                  <a:ext cx="1693194" cy="6486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44" idx="6"/>
                  <a:endCxn id="61" idx="2"/>
                </p:cNvCxnSpPr>
                <p:nvPr/>
              </p:nvCxnSpPr>
              <p:spPr>
                <a:xfrm flipV="1">
                  <a:off x="2489200" y="2011365"/>
                  <a:ext cx="1727200" cy="6251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3124200" y="990600"/>
                  <a:ext cx="355600" cy="461665"/>
                </a:xfrm>
                <a:prstGeom prst="rect">
                  <a:avLst/>
                </a:prstGeom>
                <a:noFill/>
              </p:spPr>
              <p:txBody>
                <a:bodyPr wrap="square" rtlCol="0">
                  <a:spAutoFit/>
                </a:bodyPr>
                <a:lstStyle/>
                <a:p>
                  <a:r>
                    <a:rPr lang="en-US" sz="2400" i="1" dirty="0" smtClean="0"/>
                    <a:t>f</a:t>
                  </a:r>
                  <a:endParaRPr lang="en-US" sz="2400" i="1" dirty="0"/>
                </a:p>
              </p:txBody>
            </p:sp>
            <p:cxnSp>
              <p:nvCxnSpPr>
                <p:cNvPr id="72" name="Straight Arrow Connector 71"/>
                <p:cNvCxnSpPr>
                  <a:stCxn id="42" idx="6"/>
                  <a:endCxn id="44" idx="3"/>
                </p:cNvCxnSpPr>
                <p:nvPr/>
              </p:nvCxnSpPr>
              <p:spPr>
                <a:xfrm flipV="1">
                  <a:off x="762000" y="2733507"/>
                  <a:ext cx="1467037" cy="6345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Flowchart: Connector 72"/>
                <p:cNvSpPr/>
                <p:nvPr/>
              </p:nvSpPr>
              <p:spPr>
                <a:xfrm>
                  <a:off x="7688431" y="1874924"/>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Flowchart: Connector 18"/>
              <p:cNvSpPr/>
              <p:nvPr/>
            </p:nvSpPr>
            <p:spPr>
              <a:xfrm>
                <a:off x="5232862" y="2857500"/>
                <a:ext cx="355600" cy="290594"/>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Connector 19"/>
              <p:cNvSpPr/>
              <p:nvPr/>
            </p:nvSpPr>
            <p:spPr>
              <a:xfrm>
                <a:off x="5250243" y="3276600"/>
                <a:ext cx="355600" cy="312549"/>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Connector 20"/>
              <p:cNvSpPr/>
              <p:nvPr/>
            </p:nvSpPr>
            <p:spPr>
              <a:xfrm>
                <a:off x="5231518" y="2273343"/>
                <a:ext cx="345440" cy="302217"/>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p:cNvSpPr/>
              <p:nvPr/>
            </p:nvSpPr>
            <p:spPr>
              <a:xfrm>
                <a:off x="5240461" y="3751859"/>
                <a:ext cx="355600" cy="29916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Connector 22"/>
              <p:cNvSpPr/>
              <p:nvPr/>
            </p:nvSpPr>
            <p:spPr>
              <a:xfrm>
                <a:off x="7670884" y="2895600"/>
                <a:ext cx="302030" cy="30861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5261998" y="2230775"/>
                <a:ext cx="284480" cy="281694"/>
              </a:xfrm>
              <a:prstGeom prst="rect">
                <a:avLst/>
              </a:prstGeom>
              <a:noFill/>
            </p:spPr>
            <p:txBody>
              <a:bodyPr wrap="square" rtlCol="0">
                <a:spAutoFit/>
              </a:bodyPr>
              <a:lstStyle/>
              <a:p>
                <a:r>
                  <a:rPr lang="en-US" dirty="0" smtClean="0"/>
                  <a:t>a</a:t>
                </a:r>
                <a:endParaRPr lang="en-US" dirty="0"/>
              </a:p>
            </p:txBody>
          </p:sp>
          <p:sp>
            <p:nvSpPr>
              <p:cNvPr id="25" name="TextBox 24"/>
              <p:cNvSpPr txBox="1"/>
              <p:nvPr/>
            </p:nvSpPr>
            <p:spPr>
              <a:xfrm>
                <a:off x="5283200" y="2805231"/>
                <a:ext cx="284480" cy="281694"/>
              </a:xfrm>
              <a:prstGeom prst="rect">
                <a:avLst/>
              </a:prstGeom>
              <a:noFill/>
            </p:spPr>
            <p:txBody>
              <a:bodyPr wrap="square" rtlCol="0">
                <a:spAutoFit/>
              </a:bodyPr>
              <a:lstStyle/>
              <a:p>
                <a:r>
                  <a:rPr lang="en-US" dirty="0" smtClean="0"/>
                  <a:t>b</a:t>
                </a:r>
                <a:endParaRPr lang="en-US" dirty="0"/>
              </a:p>
            </p:txBody>
          </p:sp>
          <p:sp>
            <p:nvSpPr>
              <p:cNvPr id="26" name="TextBox 25"/>
              <p:cNvSpPr txBox="1"/>
              <p:nvPr/>
            </p:nvSpPr>
            <p:spPr>
              <a:xfrm>
                <a:off x="5276021" y="3257673"/>
                <a:ext cx="284480" cy="281694"/>
              </a:xfrm>
              <a:prstGeom prst="rect">
                <a:avLst/>
              </a:prstGeom>
              <a:noFill/>
            </p:spPr>
            <p:txBody>
              <a:bodyPr wrap="square" rtlCol="0">
                <a:spAutoFit/>
              </a:bodyPr>
              <a:lstStyle/>
              <a:p>
                <a:r>
                  <a:rPr lang="en-US" dirty="0" smtClean="0"/>
                  <a:t>c</a:t>
                </a:r>
                <a:endParaRPr lang="en-US" dirty="0"/>
              </a:p>
            </p:txBody>
          </p:sp>
          <p:sp>
            <p:nvSpPr>
              <p:cNvPr id="27" name="TextBox 26"/>
              <p:cNvSpPr txBox="1"/>
              <p:nvPr/>
            </p:nvSpPr>
            <p:spPr>
              <a:xfrm>
                <a:off x="5261998" y="3709958"/>
                <a:ext cx="284480" cy="281694"/>
              </a:xfrm>
              <a:prstGeom prst="rect">
                <a:avLst/>
              </a:prstGeom>
              <a:noFill/>
            </p:spPr>
            <p:txBody>
              <a:bodyPr wrap="square" rtlCol="0">
                <a:spAutoFit/>
              </a:bodyPr>
              <a:lstStyle/>
              <a:p>
                <a:r>
                  <a:rPr lang="en-US" dirty="0" smtClean="0"/>
                  <a:t>d</a:t>
                </a:r>
                <a:endParaRPr lang="en-US" dirty="0"/>
              </a:p>
            </p:txBody>
          </p:sp>
          <p:sp>
            <p:nvSpPr>
              <p:cNvPr id="28" name="TextBox 27"/>
              <p:cNvSpPr txBox="1"/>
              <p:nvPr/>
            </p:nvSpPr>
            <p:spPr>
              <a:xfrm>
                <a:off x="7693218" y="2857500"/>
                <a:ext cx="232547" cy="369332"/>
              </a:xfrm>
              <a:prstGeom prst="rect">
                <a:avLst/>
              </a:prstGeom>
              <a:noFill/>
            </p:spPr>
            <p:txBody>
              <a:bodyPr wrap="square" rtlCol="0">
                <a:spAutoFit/>
              </a:bodyPr>
              <a:lstStyle/>
              <a:p>
                <a:r>
                  <a:rPr lang="en-US" dirty="0" smtClean="0"/>
                  <a:t>i</a:t>
                </a:r>
                <a:endParaRPr lang="en-US" dirty="0"/>
              </a:p>
            </p:txBody>
          </p:sp>
          <p:sp>
            <p:nvSpPr>
              <p:cNvPr id="29" name="TextBox 28"/>
              <p:cNvSpPr txBox="1"/>
              <p:nvPr/>
            </p:nvSpPr>
            <p:spPr>
              <a:xfrm>
                <a:off x="7740366" y="3579614"/>
                <a:ext cx="284480" cy="369332"/>
              </a:xfrm>
              <a:prstGeom prst="rect">
                <a:avLst/>
              </a:prstGeom>
              <a:noFill/>
            </p:spPr>
            <p:txBody>
              <a:bodyPr wrap="square" rtlCol="0">
                <a:spAutoFit/>
              </a:bodyPr>
              <a:lstStyle/>
              <a:p>
                <a:r>
                  <a:rPr lang="en-US" dirty="0" smtClean="0"/>
                  <a:t>j</a:t>
                </a:r>
                <a:endParaRPr lang="en-US" dirty="0"/>
              </a:p>
            </p:txBody>
          </p:sp>
          <p:sp>
            <p:nvSpPr>
              <p:cNvPr id="30" name="Flowchart: Connector 29"/>
              <p:cNvSpPr/>
              <p:nvPr/>
            </p:nvSpPr>
            <p:spPr>
              <a:xfrm>
                <a:off x="7674326" y="3601640"/>
                <a:ext cx="350520" cy="31466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7710893" y="2360099"/>
                <a:ext cx="313953" cy="369332"/>
              </a:xfrm>
              <a:prstGeom prst="rect">
                <a:avLst/>
              </a:prstGeom>
              <a:noFill/>
            </p:spPr>
            <p:txBody>
              <a:bodyPr wrap="square" rtlCol="0">
                <a:spAutoFit/>
              </a:bodyPr>
              <a:lstStyle/>
              <a:p>
                <a:r>
                  <a:rPr lang="en-US" dirty="0" smtClean="0"/>
                  <a:t>h</a:t>
                </a:r>
                <a:endParaRPr lang="en-US" dirty="0"/>
              </a:p>
            </p:txBody>
          </p:sp>
          <p:cxnSp>
            <p:nvCxnSpPr>
              <p:cNvPr id="32" name="Straight Arrow Connector 31"/>
              <p:cNvCxnSpPr>
                <a:stCxn id="21" idx="6"/>
                <a:endCxn id="30" idx="1"/>
              </p:cNvCxnSpPr>
              <p:nvPr/>
            </p:nvCxnSpPr>
            <p:spPr>
              <a:xfrm>
                <a:off x="5576958" y="2424452"/>
                <a:ext cx="2148700" cy="1223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2" idx="6"/>
                <a:endCxn id="73" idx="3"/>
              </p:cNvCxnSpPr>
              <p:nvPr/>
            </p:nvCxnSpPr>
            <p:spPr>
              <a:xfrm flipV="1">
                <a:off x="5596061" y="2642471"/>
                <a:ext cx="2137007" cy="12589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9" idx="6"/>
                <a:endCxn id="73" idx="2"/>
              </p:cNvCxnSpPr>
              <p:nvPr/>
            </p:nvCxnSpPr>
            <p:spPr>
              <a:xfrm flipV="1">
                <a:off x="5588462" y="2545484"/>
                <a:ext cx="2099969" cy="4573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6"/>
                <a:endCxn id="23" idx="2"/>
              </p:cNvCxnSpPr>
              <p:nvPr/>
            </p:nvCxnSpPr>
            <p:spPr>
              <a:xfrm flipV="1">
                <a:off x="5605843" y="3049905"/>
                <a:ext cx="2065041" cy="382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189241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118</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Composition </a:t>
            </a:r>
            <a:r>
              <a:rPr lang="en-IN" sz="3200" dirty="0">
                <a:cs typeface="Times New Roman" panose="02020603050405020304" pitchFamily="18" charset="0"/>
              </a:rPr>
              <a:t>(CO1)</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6"/>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
        <p:nvSpPr>
          <p:cNvPr id="11" name="Content Placeholder 2"/>
          <p:cNvSpPr>
            <a:spLocks noGrp="1"/>
          </p:cNvSpPr>
          <p:nvPr>
            <p:ph idx="1"/>
          </p:nvPr>
        </p:nvSpPr>
        <p:spPr>
          <a:xfrm>
            <a:off x="457200" y="1066800"/>
            <a:ext cx="8229600" cy="4648200"/>
          </a:xfrm>
        </p:spPr>
        <p:txBody>
          <a:bodyPr>
            <a:normAutofit/>
          </a:bodyPr>
          <a:lstStyle/>
          <a:p>
            <a:r>
              <a:rPr lang="en-US" sz="2200" b="1" dirty="0" smtClean="0">
                <a:latin typeface="Times New Roman" panose="02020603050405020304" pitchFamily="18" charset="0"/>
                <a:cs typeface="Times New Roman" panose="02020603050405020304" pitchFamily="18" charset="0"/>
              </a:rPr>
              <a:t>Example</a:t>
            </a:r>
            <a:r>
              <a:rPr lang="en-US" sz="2200" dirty="0" smtClean="0">
                <a:latin typeface="Times New Roman" panose="02020603050405020304" pitchFamily="18" charset="0"/>
                <a:cs typeface="Times New Roman" panose="02020603050405020304" pitchFamily="18" charset="0"/>
              </a:rPr>
              <a:t>: If                     and                            then </a:t>
            </a:r>
          </a:p>
          <a:p>
            <a:pPr algn="ctr">
              <a:buNone/>
            </a:pPr>
            <a:endParaRPr lang="en-US" sz="2200" dirty="0">
              <a:latin typeface="Times New Roman" panose="02020603050405020304" pitchFamily="18" charset="0"/>
              <a:cs typeface="Times New Roman" panose="02020603050405020304" pitchFamily="18" charset="0"/>
            </a:endParaRPr>
          </a:p>
          <a:p>
            <a:pPr algn="ctr">
              <a:buNone/>
            </a:pPr>
            <a:r>
              <a:rPr lang="en-US" sz="2200" dirty="0" smtClean="0">
                <a:latin typeface="Times New Roman" panose="02020603050405020304" pitchFamily="18" charset="0"/>
                <a:cs typeface="Times New Roman" panose="02020603050405020304" pitchFamily="18" charset="0"/>
              </a:rPr>
              <a:t>and  </a:t>
            </a:r>
            <a:endParaRPr lang="en-US" sz="2200" dirty="0">
              <a:latin typeface="Times New Roman" panose="02020603050405020304" pitchFamily="18" charset="0"/>
              <a:cs typeface="Times New Roman" panose="02020603050405020304" pitchFamily="18" charset="0"/>
            </a:endParaRPr>
          </a:p>
        </p:txBody>
      </p:sp>
      <p:pic>
        <p:nvPicPr>
          <p:cNvPr id="12" name="Picture 11" descr="addin_tmp.png"/>
          <p:cNvPicPr>
            <a:picLocks noChangeAspect="1"/>
          </p:cNvPicPr>
          <p:nvPr>
            <p:custDataLst>
              <p:tags r:id="rId1"/>
            </p:custDataLst>
          </p:nvPr>
        </p:nvPicPr>
        <p:blipFill>
          <a:blip r:embed="rId7" cstate="print"/>
          <a:stretch>
            <a:fillRect/>
          </a:stretch>
        </p:blipFill>
        <p:spPr>
          <a:xfrm>
            <a:off x="2438400" y="1143000"/>
            <a:ext cx="1219200" cy="315844"/>
          </a:xfrm>
          <a:prstGeom prst="rect">
            <a:avLst/>
          </a:prstGeom>
        </p:spPr>
      </p:pic>
      <p:pic>
        <p:nvPicPr>
          <p:cNvPr id="13" name="Picture 12" descr="addin_tmp.png"/>
          <p:cNvPicPr>
            <a:picLocks noChangeAspect="1"/>
          </p:cNvPicPr>
          <p:nvPr>
            <p:custDataLst>
              <p:tags r:id="rId2"/>
            </p:custDataLst>
          </p:nvPr>
        </p:nvPicPr>
        <p:blipFill>
          <a:blip r:embed="rId8" cstate="print"/>
          <a:stretch>
            <a:fillRect/>
          </a:stretch>
        </p:blipFill>
        <p:spPr>
          <a:xfrm>
            <a:off x="4267200" y="1163011"/>
            <a:ext cx="1752600" cy="299552"/>
          </a:xfrm>
          <a:prstGeom prst="rect">
            <a:avLst/>
          </a:prstGeom>
        </p:spPr>
      </p:pic>
      <p:pic>
        <p:nvPicPr>
          <p:cNvPr id="14" name="Picture 13" descr="addin_tmp.png"/>
          <p:cNvPicPr>
            <a:picLocks noChangeAspect="1"/>
          </p:cNvPicPr>
          <p:nvPr>
            <p:custDataLst>
              <p:tags r:id="rId3"/>
            </p:custDataLst>
          </p:nvPr>
        </p:nvPicPr>
        <p:blipFill>
          <a:blip r:embed="rId9" cstate="print"/>
          <a:stretch>
            <a:fillRect/>
          </a:stretch>
        </p:blipFill>
        <p:spPr>
          <a:xfrm>
            <a:off x="3276600" y="1600200"/>
            <a:ext cx="2444114" cy="311505"/>
          </a:xfrm>
          <a:prstGeom prst="rect">
            <a:avLst/>
          </a:prstGeom>
        </p:spPr>
      </p:pic>
      <p:pic>
        <p:nvPicPr>
          <p:cNvPr id="15" name="Picture 14" descr="addin_tmp.png"/>
          <p:cNvPicPr>
            <a:picLocks noChangeAspect="1"/>
          </p:cNvPicPr>
          <p:nvPr>
            <p:custDataLst>
              <p:tags r:id="rId4"/>
            </p:custDataLst>
          </p:nvPr>
        </p:nvPicPr>
        <p:blipFill>
          <a:blip r:embed="rId10" cstate="print"/>
          <a:stretch>
            <a:fillRect/>
          </a:stretch>
        </p:blipFill>
        <p:spPr>
          <a:xfrm>
            <a:off x="3276600" y="2362200"/>
            <a:ext cx="2352950" cy="327946"/>
          </a:xfrm>
          <a:prstGeom prst="rect">
            <a:avLst/>
          </a:prstGeom>
        </p:spPr>
      </p:pic>
    </p:spTree>
    <p:extLst>
      <p:ext uri="{BB962C8B-B14F-4D97-AF65-F5344CB8AC3E}">
        <p14:creationId xmlns:p14="http://schemas.microsoft.com/office/powerpoint/2010/main" val="769241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119</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Graphs of </a:t>
            </a:r>
            <a:r>
              <a:rPr lang="en-US" sz="3200" dirty="0" smtClean="0"/>
              <a:t>Functions </a:t>
            </a:r>
            <a:r>
              <a:rPr lang="en-IN" sz="3200" dirty="0">
                <a:cs typeface="Times New Roman" panose="02020603050405020304" pitchFamily="18" charset="0"/>
              </a:rPr>
              <a:t>(CO1)</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
        <p:nvSpPr>
          <p:cNvPr id="17" name="Content Placeholder 2"/>
          <p:cNvSpPr>
            <a:spLocks noGrp="1"/>
          </p:cNvSpPr>
          <p:nvPr>
            <p:ph idx="1"/>
          </p:nvPr>
        </p:nvSpPr>
        <p:spPr>
          <a:xfrm>
            <a:off x="457200" y="1048512"/>
            <a:ext cx="8229600" cy="4876800"/>
          </a:xfrm>
        </p:spPr>
        <p:txBody>
          <a:bodyPr>
            <a:normAutofit/>
          </a:bodyPr>
          <a:lstStyle/>
          <a:p>
            <a:r>
              <a:rPr lang="en-US" sz="2200" dirty="0" smtClean="0">
                <a:latin typeface="Times New Roman" panose="02020603050405020304" pitchFamily="18" charset="0"/>
                <a:cs typeface="Times New Roman" panose="02020603050405020304" pitchFamily="18" charset="0"/>
              </a:rPr>
              <a:t>Let </a:t>
            </a:r>
            <a:r>
              <a:rPr lang="en-US" sz="2200" i="1" dirty="0" smtClean="0">
                <a:latin typeface="Times New Roman" panose="02020603050405020304" pitchFamily="18" charset="0"/>
                <a:cs typeface="Times New Roman" panose="02020603050405020304" pitchFamily="18" charset="0"/>
              </a:rPr>
              <a:t>f</a:t>
            </a:r>
            <a:r>
              <a:rPr lang="en-US" sz="2200" dirty="0" smtClean="0">
                <a:latin typeface="Times New Roman" panose="02020603050405020304" pitchFamily="18" charset="0"/>
                <a:cs typeface="Times New Roman" panose="02020603050405020304" pitchFamily="18" charset="0"/>
              </a:rPr>
              <a:t> be a function from the set </a:t>
            </a:r>
            <a:r>
              <a:rPr lang="en-US" sz="2200" i="1" dirty="0" smtClean="0">
                <a:latin typeface="Times New Roman" panose="02020603050405020304" pitchFamily="18" charset="0"/>
                <a:cs typeface="Times New Roman" panose="02020603050405020304" pitchFamily="18" charset="0"/>
              </a:rPr>
              <a:t>A</a:t>
            </a:r>
            <a:r>
              <a:rPr lang="en-US" sz="2200" dirty="0" smtClean="0">
                <a:latin typeface="Times New Roman" panose="02020603050405020304" pitchFamily="18" charset="0"/>
                <a:cs typeface="Times New Roman" panose="02020603050405020304" pitchFamily="18" charset="0"/>
              </a:rPr>
              <a:t> to the set </a:t>
            </a:r>
            <a:r>
              <a:rPr lang="en-US" sz="2200" i="1" dirty="0" smtClean="0">
                <a:latin typeface="Times New Roman" panose="02020603050405020304" pitchFamily="18" charset="0"/>
                <a:cs typeface="Times New Roman" panose="02020603050405020304" pitchFamily="18" charset="0"/>
              </a:rPr>
              <a:t>B</a:t>
            </a:r>
            <a:r>
              <a:rPr lang="en-US" sz="2200" dirty="0" smtClean="0">
                <a:latin typeface="Times New Roman" panose="02020603050405020304" pitchFamily="18" charset="0"/>
                <a:cs typeface="Times New Roman" panose="02020603050405020304" pitchFamily="18" charset="0"/>
              </a:rPr>
              <a:t>. The </a:t>
            </a:r>
            <a:r>
              <a:rPr lang="en-US" sz="2200" b="1" i="1" dirty="0" smtClean="0">
                <a:latin typeface="Times New Roman" panose="02020603050405020304" pitchFamily="18" charset="0"/>
                <a:cs typeface="Times New Roman" panose="02020603050405020304" pitchFamily="18" charset="0"/>
              </a:rPr>
              <a:t>graph</a:t>
            </a:r>
            <a:r>
              <a:rPr lang="en-US" sz="2200" dirty="0" smtClean="0">
                <a:latin typeface="Times New Roman" panose="02020603050405020304" pitchFamily="18" charset="0"/>
                <a:cs typeface="Times New Roman" panose="02020603050405020304" pitchFamily="18" charset="0"/>
              </a:rPr>
              <a:t> of the function </a:t>
            </a:r>
            <a:r>
              <a:rPr lang="en-US" sz="2200" i="1" dirty="0" smtClean="0">
                <a:latin typeface="Times New Roman" panose="02020603050405020304" pitchFamily="18" charset="0"/>
                <a:cs typeface="Times New Roman" panose="02020603050405020304" pitchFamily="18" charset="0"/>
              </a:rPr>
              <a:t>f</a:t>
            </a:r>
            <a:r>
              <a:rPr lang="en-US" sz="2200" dirty="0" smtClean="0">
                <a:latin typeface="Times New Roman" panose="02020603050405020304" pitchFamily="18" charset="0"/>
                <a:cs typeface="Times New Roman" panose="02020603050405020304" pitchFamily="18" charset="0"/>
              </a:rPr>
              <a:t> is the set of ordered pairs </a:t>
            </a:r>
          </a:p>
          <a:p>
            <a:pPr marL="0"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ea typeface="Cambria Math" pitchFamily="18" charset="0"/>
                <a:cs typeface="Times New Roman" panose="02020603050405020304" pitchFamily="18" charset="0"/>
              </a:rPr>
              <a:t>{(</a:t>
            </a:r>
            <a:r>
              <a:rPr lang="en-US" sz="2200" i="1" dirty="0" err="1" smtClean="0">
                <a:latin typeface="Times New Roman" panose="02020603050405020304" pitchFamily="18" charset="0"/>
                <a:ea typeface="Cambria Math" pitchFamily="18" charset="0"/>
                <a:cs typeface="Times New Roman" panose="02020603050405020304" pitchFamily="18" charset="0"/>
              </a:rPr>
              <a:t>a,b</a:t>
            </a:r>
            <a:r>
              <a:rPr lang="en-US" sz="2200" dirty="0" smtClean="0">
                <a:latin typeface="Times New Roman" panose="02020603050405020304" pitchFamily="18" charset="0"/>
                <a:ea typeface="Cambria Math" pitchFamily="18" charset="0"/>
                <a:cs typeface="Times New Roman" panose="02020603050405020304" pitchFamily="18" charset="0"/>
              </a:rPr>
              <a:t>) | </a:t>
            </a:r>
            <a:r>
              <a:rPr lang="en-US" sz="2200" i="1" dirty="0" smtClean="0">
                <a:latin typeface="Times New Roman" panose="02020603050405020304" pitchFamily="18" charset="0"/>
                <a:ea typeface="Cambria Math" pitchFamily="18" charset="0"/>
                <a:cs typeface="Times New Roman" panose="02020603050405020304" pitchFamily="18" charset="0"/>
              </a:rPr>
              <a:t>a</a:t>
            </a:r>
            <a:r>
              <a:rPr lang="en-US" sz="2200" dirty="0" smtClean="0">
                <a:latin typeface="Times New Roman" panose="02020603050405020304" pitchFamily="18" charset="0"/>
                <a:ea typeface="Cambria Math" pitchFamily="18" charset="0"/>
                <a:cs typeface="Times New Roman" panose="02020603050405020304" pitchFamily="18" charset="0"/>
              </a:rPr>
              <a:t> ∈</a:t>
            </a:r>
            <a:r>
              <a:rPr lang="en-US" sz="2200" i="1" dirty="0" smtClean="0">
                <a:latin typeface="Times New Roman" panose="02020603050405020304" pitchFamily="18" charset="0"/>
                <a:ea typeface="Cambria Math"/>
                <a:cs typeface="Times New Roman" panose="02020603050405020304" pitchFamily="18" charset="0"/>
              </a:rPr>
              <a:t>A</a:t>
            </a:r>
            <a:r>
              <a:rPr lang="en-US" sz="2200" dirty="0" smtClean="0">
                <a:latin typeface="Times New Roman" panose="02020603050405020304" pitchFamily="18" charset="0"/>
                <a:ea typeface="Cambria Math"/>
                <a:cs typeface="Times New Roman" panose="02020603050405020304" pitchFamily="18" charset="0"/>
              </a:rPr>
              <a:t> and </a:t>
            </a:r>
            <a:r>
              <a:rPr lang="en-US" sz="2200" i="1" dirty="0" smtClean="0">
                <a:latin typeface="Times New Roman" panose="02020603050405020304" pitchFamily="18" charset="0"/>
                <a:ea typeface="Cambria Math"/>
                <a:cs typeface="Times New Roman" panose="02020603050405020304" pitchFamily="18" charset="0"/>
              </a:rPr>
              <a:t>f</a:t>
            </a:r>
            <a:r>
              <a:rPr lang="en-US" sz="2200" dirty="0" smtClean="0">
                <a:latin typeface="Times New Roman" panose="02020603050405020304" pitchFamily="18" charset="0"/>
                <a:ea typeface="Cambria Math"/>
                <a:cs typeface="Times New Roman" panose="02020603050405020304" pitchFamily="18" charset="0"/>
              </a:rPr>
              <a:t>(</a:t>
            </a:r>
            <a:r>
              <a:rPr lang="en-US" sz="2200" i="1" dirty="0" smtClean="0">
                <a:latin typeface="Times New Roman" panose="02020603050405020304" pitchFamily="18" charset="0"/>
                <a:ea typeface="Cambria Math"/>
                <a:cs typeface="Times New Roman" panose="02020603050405020304" pitchFamily="18" charset="0"/>
              </a:rPr>
              <a:t>a</a:t>
            </a:r>
            <a:r>
              <a:rPr lang="en-US" sz="2200" dirty="0" smtClean="0">
                <a:latin typeface="Times New Roman" panose="02020603050405020304" pitchFamily="18" charset="0"/>
                <a:ea typeface="Cambria Math"/>
                <a:cs typeface="Times New Roman" panose="02020603050405020304" pitchFamily="18" charset="0"/>
              </a:rPr>
              <a:t>) = </a:t>
            </a:r>
            <a:r>
              <a:rPr lang="en-US" sz="2200" i="1" dirty="0" smtClean="0">
                <a:latin typeface="Times New Roman" panose="02020603050405020304" pitchFamily="18" charset="0"/>
                <a:ea typeface="Cambria Math"/>
                <a:cs typeface="Times New Roman" panose="02020603050405020304" pitchFamily="18" charset="0"/>
              </a:rPr>
              <a:t>b</a:t>
            </a:r>
            <a:r>
              <a:rPr lang="en-US" sz="2200" dirty="0" smtClean="0">
                <a:latin typeface="Times New Roman" panose="02020603050405020304" pitchFamily="18" charset="0"/>
                <a:ea typeface="Cambria Math"/>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pic>
        <p:nvPicPr>
          <p:cNvPr id="18" name="Picture 17" descr="0219.jpg"/>
          <p:cNvPicPr>
            <a:picLocks noChangeAspect="1"/>
          </p:cNvPicPr>
          <p:nvPr/>
        </p:nvPicPr>
        <p:blipFill>
          <a:blip r:embed="rId3" cstate="print"/>
          <a:stretch>
            <a:fillRect/>
          </a:stretch>
        </p:blipFill>
        <p:spPr>
          <a:xfrm>
            <a:off x="609600" y="3124200"/>
            <a:ext cx="3124200" cy="3124200"/>
          </a:xfrm>
          <a:prstGeom prst="rect">
            <a:avLst/>
          </a:prstGeom>
        </p:spPr>
      </p:pic>
      <p:pic>
        <p:nvPicPr>
          <p:cNvPr id="19" name="Picture 18" descr="0220.jpg"/>
          <p:cNvPicPr>
            <a:picLocks noChangeAspect="1"/>
          </p:cNvPicPr>
          <p:nvPr/>
        </p:nvPicPr>
        <p:blipFill>
          <a:blip r:embed="rId4" cstate="print"/>
          <a:stretch>
            <a:fillRect/>
          </a:stretch>
        </p:blipFill>
        <p:spPr>
          <a:xfrm>
            <a:off x="4776219" y="3124201"/>
            <a:ext cx="3457397" cy="3124200"/>
          </a:xfrm>
          <a:prstGeom prst="rect">
            <a:avLst/>
          </a:prstGeom>
        </p:spPr>
      </p:pic>
      <p:sp>
        <p:nvSpPr>
          <p:cNvPr id="20" name="TextBox 19"/>
          <p:cNvSpPr txBox="1"/>
          <p:nvPr/>
        </p:nvSpPr>
        <p:spPr>
          <a:xfrm>
            <a:off x="762000" y="2362200"/>
            <a:ext cx="3013992" cy="769441"/>
          </a:xfrm>
          <a:prstGeom prst="rect">
            <a:avLst/>
          </a:prstGeom>
          <a:noFill/>
        </p:spPr>
        <p:txBody>
          <a:bodyPr wrap="square" rtlCol="0">
            <a:spAutoFit/>
          </a:bodyPr>
          <a:lstStyle/>
          <a:p>
            <a:r>
              <a:rPr lang="en-US" sz="2200" dirty="0" smtClean="0"/>
              <a:t>Graph of </a:t>
            </a:r>
            <a:r>
              <a:rPr lang="en-US" sz="2200" i="1" dirty="0" smtClean="0"/>
              <a:t>f</a:t>
            </a:r>
            <a:r>
              <a:rPr lang="en-US" sz="2200" dirty="0" smtClean="0"/>
              <a:t>(</a:t>
            </a:r>
            <a:r>
              <a:rPr lang="en-US" sz="2200" i="1" dirty="0" smtClean="0"/>
              <a:t>n</a:t>
            </a:r>
            <a:r>
              <a:rPr lang="en-US" sz="2200" dirty="0" smtClean="0"/>
              <a:t>) = </a:t>
            </a:r>
            <a:r>
              <a:rPr lang="en-US" sz="2200" dirty="0" smtClean="0">
                <a:latin typeface="Cambria Math" pitchFamily="18" charset="0"/>
                <a:ea typeface="Cambria Math" pitchFamily="18" charset="0"/>
              </a:rPr>
              <a:t>2</a:t>
            </a:r>
            <a:r>
              <a:rPr lang="en-US" sz="2200" i="1" dirty="0" smtClean="0"/>
              <a:t>n</a:t>
            </a:r>
            <a:r>
              <a:rPr lang="en-US" sz="2200" dirty="0" smtClean="0">
                <a:latin typeface="Cambria Math" pitchFamily="18" charset="0"/>
                <a:ea typeface="Cambria Math" pitchFamily="18" charset="0"/>
              </a:rPr>
              <a:t>+1 </a:t>
            </a:r>
          </a:p>
          <a:p>
            <a:r>
              <a:rPr lang="en-US" sz="2200" dirty="0" smtClean="0"/>
              <a:t>    from Z to Z</a:t>
            </a:r>
            <a:endParaRPr lang="en-US" sz="2200" dirty="0"/>
          </a:p>
        </p:txBody>
      </p:sp>
      <p:sp>
        <p:nvSpPr>
          <p:cNvPr id="21" name="TextBox 20"/>
          <p:cNvSpPr txBox="1"/>
          <p:nvPr/>
        </p:nvSpPr>
        <p:spPr>
          <a:xfrm>
            <a:off x="4724400" y="2362200"/>
            <a:ext cx="2918930" cy="769441"/>
          </a:xfrm>
          <a:prstGeom prst="rect">
            <a:avLst/>
          </a:prstGeom>
          <a:noFill/>
        </p:spPr>
        <p:txBody>
          <a:bodyPr wrap="square" rtlCol="0">
            <a:spAutoFit/>
          </a:bodyPr>
          <a:lstStyle/>
          <a:p>
            <a:r>
              <a:rPr lang="en-US" sz="2200" dirty="0" smtClean="0"/>
              <a:t>Graph of </a:t>
            </a:r>
            <a:r>
              <a:rPr lang="en-US" sz="2200" i="1" dirty="0" smtClean="0"/>
              <a:t>f</a:t>
            </a:r>
            <a:r>
              <a:rPr lang="en-US" sz="2200" dirty="0" smtClean="0"/>
              <a:t>(</a:t>
            </a:r>
            <a:r>
              <a:rPr lang="en-US" sz="2200" i="1" dirty="0" smtClean="0"/>
              <a:t>x</a:t>
            </a:r>
            <a:r>
              <a:rPr lang="en-US" sz="2200" dirty="0" smtClean="0"/>
              <a:t>) = </a:t>
            </a:r>
            <a:r>
              <a:rPr lang="en-US" sz="2200" i="1" dirty="0" smtClean="0"/>
              <a:t>x</a:t>
            </a:r>
            <a:r>
              <a:rPr lang="en-US" sz="2200" baseline="30000" dirty="0" smtClean="0">
                <a:latin typeface="Cambria Math" pitchFamily="18" charset="0"/>
                <a:ea typeface="Cambria Math" pitchFamily="18" charset="0"/>
              </a:rPr>
              <a:t>2</a:t>
            </a:r>
            <a:r>
              <a:rPr lang="en-US" sz="2200" dirty="0" smtClean="0"/>
              <a:t> </a:t>
            </a:r>
          </a:p>
          <a:p>
            <a:r>
              <a:rPr lang="en-US" sz="2200" dirty="0" smtClean="0"/>
              <a:t>    from Z to Z</a:t>
            </a:r>
            <a:endParaRPr lang="en-US" sz="2200" dirty="0"/>
          </a:p>
        </p:txBody>
      </p:sp>
    </p:spTree>
    <p:extLst>
      <p:ext uri="{BB962C8B-B14F-4D97-AF65-F5344CB8AC3E}">
        <p14:creationId xmlns:p14="http://schemas.microsoft.com/office/powerpoint/2010/main" val="440450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20" grpId="0"/>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143000"/>
            <a:ext cx="7848600" cy="4525963"/>
          </a:xfrm>
        </p:spPr>
        <p:txBody>
          <a:bodyPr>
            <a:normAutofit/>
          </a:bodyPr>
          <a:lstStyle/>
          <a:p>
            <a:pPr marL="0" indent="0" algn="just">
              <a:buNone/>
            </a:pPr>
            <a:r>
              <a:rPr lang="en-US" sz="2100" dirty="0">
                <a:latin typeface="Times New Roman" panose="02020603050405020304" pitchFamily="18" charset="0"/>
                <a:cs typeface="Times New Roman" panose="02020603050405020304" pitchFamily="18" charset="0"/>
              </a:rPr>
              <a:t>Discrete mathematics is the branch of mathematics dealing with objects that can consider only distinct, separated values. This tutorial includes the fundamental concepts of Sets, Relations and Functions, Mathematical Logic, Group theory, Counting Theory, Probability, Mathematical Induction, and Recurrence Relations, Graph Theory, Trees and Boolean Algebra</a:t>
            </a:r>
            <a:r>
              <a:rPr lang="en-US" sz="2100" dirty="0" smtClean="0">
                <a:latin typeface="Times New Roman" panose="02020603050405020304" pitchFamily="18" charset="0"/>
                <a:cs typeface="Times New Roman" panose="02020603050405020304" pitchFamily="18" charset="0"/>
              </a:rPr>
              <a:t>.</a:t>
            </a:r>
          </a:p>
          <a:p>
            <a:pPr marL="0" indent="0" algn="just">
              <a:buNone/>
            </a:pPr>
            <a:endParaRPr lang="en-US" sz="21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solidFill>
                  <a:schemeClr val="tx1"/>
                </a:solidFill>
                <a:latin typeface="Times New Roman" panose="02020603050405020304" pitchFamily="18" charset="0"/>
                <a:cs typeface="Times New Roman" panose="02020603050405020304" pitchFamily="18" charset="0"/>
              </a:rPr>
              <a:pPr/>
              <a:t>11/29/2022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12</a:t>
            </a:fld>
            <a:endParaRPr lang="en-US">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tx1"/>
                </a:solidFill>
                <a:latin typeface="Times New Roman" panose="02020603050405020304" pitchFamily="18" charset="0"/>
                <a:cs typeface="Times New Roman" panose="02020603050405020304" pitchFamily="18" charset="0"/>
              </a:rPr>
              <a:t>Discrete</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smtClean="0">
                <a:solidFill>
                  <a:schemeClr val="tx1"/>
                </a:solidFill>
                <a:latin typeface="Times New Roman" panose="02020603050405020304" pitchFamily="18" charset="0"/>
                <a:cs typeface="Times New Roman" panose="02020603050405020304" pitchFamily="18" charset="0"/>
              </a:rPr>
              <a:t>mathematics </a:t>
            </a:r>
            <a:r>
              <a:rPr lang="en-IN" sz="3000" dirty="0" smtClean="0">
                <a:latin typeface="Times New Roman" panose="02020603050405020304" pitchFamily="18" charset="0"/>
                <a:cs typeface="Times New Roman" panose="02020603050405020304" pitchFamily="18" charset="0"/>
              </a:rPr>
              <a:t>(CO1) </a:t>
            </a:r>
            <a:endParaRPr lang="en-IN" sz="30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262852142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120</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Some Important </a:t>
            </a:r>
            <a:r>
              <a:rPr lang="en-US" sz="3200" dirty="0" smtClean="0"/>
              <a:t>Functions </a:t>
            </a:r>
            <a:r>
              <a:rPr lang="en-IN" sz="3200" dirty="0">
                <a:cs typeface="Times New Roman" panose="02020603050405020304" pitchFamily="18" charset="0"/>
              </a:rPr>
              <a:t>(CO1)</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8"/>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
        <p:nvSpPr>
          <p:cNvPr id="11" name="Content Placeholder 2"/>
          <p:cNvSpPr>
            <a:spLocks noGrp="1"/>
          </p:cNvSpPr>
          <p:nvPr>
            <p:ph idx="1"/>
          </p:nvPr>
        </p:nvSpPr>
        <p:spPr>
          <a:xfrm>
            <a:off x="457200" y="1066800"/>
            <a:ext cx="8229600" cy="4800600"/>
          </a:xfrm>
        </p:spPr>
        <p:txBody>
          <a:bodyPr>
            <a:normAutofit/>
          </a:bodyPr>
          <a:lstStyle/>
          <a:p>
            <a:r>
              <a:rPr lang="en-US" sz="2200" dirty="0" smtClean="0"/>
              <a:t>The </a:t>
            </a:r>
            <a:r>
              <a:rPr lang="en-US" sz="2200" b="1" i="1" dirty="0" smtClean="0"/>
              <a:t>floor</a:t>
            </a:r>
            <a:r>
              <a:rPr lang="en-US" sz="2200" dirty="0" smtClean="0"/>
              <a:t> function, denoted</a:t>
            </a:r>
          </a:p>
          <a:p>
            <a:endParaRPr lang="en-US" sz="2200" dirty="0" smtClean="0"/>
          </a:p>
          <a:p>
            <a:pPr>
              <a:buNone/>
            </a:pPr>
            <a:r>
              <a:rPr lang="en-US" sz="2200" dirty="0" smtClean="0"/>
              <a:t>    is the largest integer less than or equal to </a:t>
            </a:r>
            <a:r>
              <a:rPr lang="en-US" sz="2200" i="1" dirty="0" smtClean="0"/>
              <a:t>x</a:t>
            </a:r>
            <a:r>
              <a:rPr lang="en-US" sz="2200" dirty="0" smtClean="0"/>
              <a:t>.</a:t>
            </a:r>
          </a:p>
          <a:p>
            <a:r>
              <a:rPr lang="en-US" sz="2200" dirty="0" smtClean="0"/>
              <a:t>The </a:t>
            </a:r>
            <a:r>
              <a:rPr lang="en-US" sz="2200" b="1" i="1" dirty="0" smtClean="0"/>
              <a:t>ceiling</a:t>
            </a:r>
            <a:r>
              <a:rPr lang="en-US" sz="2200" i="1" dirty="0" smtClean="0"/>
              <a:t> </a:t>
            </a:r>
            <a:r>
              <a:rPr lang="en-US" sz="2200" dirty="0" smtClean="0"/>
              <a:t>function, denoted</a:t>
            </a:r>
          </a:p>
          <a:p>
            <a:endParaRPr lang="en-US" sz="2200" dirty="0" smtClean="0"/>
          </a:p>
          <a:p>
            <a:pPr>
              <a:buNone/>
            </a:pPr>
            <a:r>
              <a:rPr lang="en-US" sz="2200" dirty="0" smtClean="0"/>
              <a:t>    is the smallest integer greater than or equal to </a:t>
            </a:r>
            <a:r>
              <a:rPr lang="en-US" sz="2200" i="1" dirty="0" smtClean="0"/>
              <a:t>x</a:t>
            </a:r>
          </a:p>
          <a:p>
            <a:r>
              <a:rPr lang="en-US" sz="2200" b="1" dirty="0" smtClean="0"/>
              <a:t>Examples:</a:t>
            </a:r>
            <a:endParaRPr lang="en-US" sz="2200" b="1" dirty="0"/>
          </a:p>
        </p:txBody>
      </p:sp>
      <p:pic>
        <p:nvPicPr>
          <p:cNvPr id="12" name="Picture 11" descr="addin_tmp.png"/>
          <p:cNvPicPr>
            <a:picLocks noChangeAspect="1"/>
          </p:cNvPicPr>
          <p:nvPr>
            <p:custDataLst>
              <p:tags r:id="rId1"/>
            </p:custDataLst>
          </p:nvPr>
        </p:nvPicPr>
        <p:blipFill>
          <a:blip r:embed="rId9" cstate="print"/>
          <a:stretch>
            <a:fillRect/>
          </a:stretch>
        </p:blipFill>
        <p:spPr>
          <a:xfrm>
            <a:off x="2814638" y="1600201"/>
            <a:ext cx="1604962" cy="358442"/>
          </a:xfrm>
          <a:prstGeom prst="rect">
            <a:avLst/>
          </a:prstGeom>
        </p:spPr>
      </p:pic>
      <p:pic>
        <p:nvPicPr>
          <p:cNvPr id="13" name="Picture 12" descr="addin_tmp.png"/>
          <p:cNvPicPr>
            <a:picLocks noChangeAspect="1"/>
          </p:cNvPicPr>
          <p:nvPr>
            <p:custDataLst>
              <p:tags r:id="rId2"/>
            </p:custDataLst>
          </p:nvPr>
        </p:nvPicPr>
        <p:blipFill>
          <a:blip r:embed="rId10" cstate="print"/>
          <a:stretch>
            <a:fillRect/>
          </a:stretch>
        </p:blipFill>
        <p:spPr>
          <a:xfrm>
            <a:off x="2819400" y="2743200"/>
            <a:ext cx="1600200" cy="357378"/>
          </a:xfrm>
          <a:prstGeom prst="rect">
            <a:avLst/>
          </a:prstGeom>
        </p:spPr>
      </p:pic>
      <p:pic>
        <p:nvPicPr>
          <p:cNvPr id="14" name="Picture 13" descr="addin_tmp.png"/>
          <p:cNvPicPr>
            <a:picLocks noChangeAspect="1"/>
          </p:cNvPicPr>
          <p:nvPr>
            <p:custDataLst>
              <p:tags r:id="rId3"/>
            </p:custDataLst>
          </p:nvPr>
        </p:nvPicPr>
        <p:blipFill>
          <a:blip r:embed="rId11" cstate="print"/>
          <a:stretch>
            <a:fillRect/>
          </a:stretch>
        </p:blipFill>
        <p:spPr>
          <a:xfrm>
            <a:off x="2009559" y="3962400"/>
            <a:ext cx="1343241" cy="356424"/>
          </a:xfrm>
          <a:prstGeom prst="rect">
            <a:avLst/>
          </a:prstGeom>
        </p:spPr>
      </p:pic>
      <p:pic>
        <p:nvPicPr>
          <p:cNvPr id="15" name="Picture 14" descr="addin_tmp.png"/>
          <p:cNvPicPr>
            <a:picLocks noChangeAspect="1"/>
          </p:cNvPicPr>
          <p:nvPr>
            <p:custDataLst>
              <p:tags r:id="rId4"/>
            </p:custDataLst>
          </p:nvPr>
        </p:nvPicPr>
        <p:blipFill>
          <a:blip r:embed="rId12" cstate="print"/>
          <a:stretch>
            <a:fillRect/>
          </a:stretch>
        </p:blipFill>
        <p:spPr>
          <a:xfrm>
            <a:off x="4950997" y="3901270"/>
            <a:ext cx="1373603" cy="365930"/>
          </a:xfrm>
          <a:prstGeom prst="rect">
            <a:avLst/>
          </a:prstGeom>
        </p:spPr>
      </p:pic>
      <p:pic>
        <p:nvPicPr>
          <p:cNvPr id="16" name="Picture 15" descr="addin_tmp.png"/>
          <p:cNvPicPr>
            <a:picLocks noChangeAspect="1"/>
          </p:cNvPicPr>
          <p:nvPr>
            <p:custDataLst>
              <p:tags r:id="rId5"/>
            </p:custDataLst>
          </p:nvPr>
        </p:nvPicPr>
        <p:blipFill>
          <a:blip r:embed="rId13" cstate="print"/>
          <a:stretch>
            <a:fillRect/>
          </a:stretch>
        </p:blipFill>
        <p:spPr>
          <a:xfrm>
            <a:off x="1981200" y="4495800"/>
            <a:ext cx="1845469" cy="350770"/>
          </a:xfrm>
          <a:prstGeom prst="rect">
            <a:avLst/>
          </a:prstGeom>
        </p:spPr>
      </p:pic>
      <p:pic>
        <p:nvPicPr>
          <p:cNvPr id="17" name="Picture 16" descr="addin_tmp.png"/>
          <p:cNvPicPr>
            <a:picLocks noChangeAspect="1"/>
          </p:cNvPicPr>
          <p:nvPr>
            <p:custDataLst>
              <p:tags r:id="rId6"/>
            </p:custDataLst>
          </p:nvPr>
        </p:nvPicPr>
        <p:blipFill>
          <a:blip r:embed="rId14" cstate="print"/>
          <a:stretch>
            <a:fillRect/>
          </a:stretch>
        </p:blipFill>
        <p:spPr>
          <a:xfrm>
            <a:off x="4953000" y="4448749"/>
            <a:ext cx="1861661" cy="351851"/>
          </a:xfrm>
          <a:prstGeom prst="rect">
            <a:avLst/>
          </a:prstGeom>
        </p:spPr>
      </p:pic>
    </p:spTree>
    <p:extLst>
      <p:ext uri="{BB962C8B-B14F-4D97-AF65-F5344CB8AC3E}">
        <p14:creationId xmlns:p14="http://schemas.microsoft.com/office/powerpoint/2010/main" val="2343856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121</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Some Important </a:t>
            </a:r>
            <a:r>
              <a:rPr lang="en-US" sz="3200" dirty="0" smtClean="0">
                <a:latin typeface="Times New Roman" panose="02020603050405020304" pitchFamily="18" charset="0"/>
                <a:cs typeface="Times New Roman" panose="02020603050405020304" pitchFamily="18" charset="0"/>
              </a:rPr>
              <a:t>Functions </a:t>
            </a:r>
            <a:r>
              <a:rPr lang="en-IN" sz="3200" dirty="0">
                <a:latin typeface="Times New Roman" panose="02020603050405020304" pitchFamily="18" charset="0"/>
                <a:cs typeface="Times New Roman" panose="02020603050405020304" pitchFamily="18" charset="0"/>
              </a:rPr>
              <a:t>(CO1)</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pic>
        <p:nvPicPr>
          <p:cNvPr id="11" name="Picture 10" descr="0221.jpg"/>
          <p:cNvPicPr>
            <a:picLocks noChangeAspect="1"/>
          </p:cNvPicPr>
          <p:nvPr/>
        </p:nvPicPr>
        <p:blipFill>
          <a:blip r:embed="rId3" cstate="print"/>
          <a:stretch>
            <a:fillRect/>
          </a:stretch>
        </p:blipFill>
        <p:spPr>
          <a:xfrm>
            <a:off x="423658" y="1886712"/>
            <a:ext cx="8229679" cy="3810000"/>
          </a:xfrm>
          <a:prstGeom prst="rect">
            <a:avLst/>
          </a:prstGeom>
        </p:spPr>
      </p:pic>
      <p:sp>
        <p:nvSpPr>
          <p:cNvPr id="12" name="TextBox 11"/>
          <p:cNvSpPr txBox="1"/>
          <p:nvPr/>
        </p:nvSpPr>
        <p:spPr>
          <a:xfrm>
            <a:off x="752845" y="1124712"/>
            <a:ext cx="7705355" cy="430887"/>
          </a:xfrm>
          <a:prstGeom prst="rect">
            <a:avLst/>
          </a:prstGeom>
          <a:noFill/>
        </p:spPr>
        <p:txBody>
          <a:bodyPr wrap="square" rtlCol="0">
            <a:spAutoFit/>
          </a:bodyPr>
          <a:lstStyle/>
          <a:p>
            <a:r>
              <a:rPr lang="en-US" sz="2200" dirty="0" smtClean="0">
                <a:latin typeface="Times New Roman" panose="02020603050405020304" pitchFamily="18" charset="0"/>
                <a:cs typeface="Times New Roman" panose="02020603050405020304" pitchFamily="18" charset="0"/>
              </a:rPr>
              <a:t>Floor Function (</a:t>
            </a:r>
            <a:r>
              <a:rPr lang="en-US" sz="2200" dirty="0" smtClean="0">
                <a:solidFill>
                  <a:prstClr val="black"/>
                </a:solidFill>
                <a:latin typeface="Times New Roman" panose="02020603050405020304" pitchFamily="18" charset="0"/>
                <a:ea typeface="Cambria Math"/>
                <a:cs typeface="Times New Roman" panose="02020603050405020304" pitchFamily="18" charset="0"/>
              </a:rPr>
              <a:t>≤</a:t>
            </a:r>
            <a:r>
              <a:rPr lang="en-US" sz="2200" i="1" dirty="0" smtClean="0">
                <a:solidFill>
                  <a:prstClr val="black"/>
                </a:solidFill>
                <a:latin typeface="Times New Roman" panose="02020603050405020304" pitchFamily="18" charset="0"/>
                <a:ea typeface="Cambria Math"/>
                <a:cs typeface="Times New Roman" panose="02020603050405020304" pitchFamily="18" charset="0"/>
              </a:rPr>
              <a:t>x</a:t>
            </a:r>
            <a:r>
              <a:rPr lang="en-US" sz="2200" dirty="0" smtClean="0">
                <a:solidFill>
                  <a:prstClr val="black"/>
                </a:solidFill>
                <a:latin typeface="Times New Roman" panose="02020603050405020304" pitchFamily="18" charset="0"/>
                <a:ea typeface="Cambria Math"/>
                <a:cs typeface="Times New Roman" panose="02020603050405020304" pitchFamily="18" charset="0"/>
              </a:rPr>
              <a:t>)</a:t>
            </a:r>
            <a:r>
              <a:rPr lang="en-US" sz="2200" dirty="0" smtClean="0">
                <a:latin typeface="Times New Roman" panose="02020603050405020304" pitchFamily="18" charset="0"/>
                <a:cs typeface="Times New Roman" panose="02020603050405020304" pitchFamily="18" charset="0"/>
              </a:rPr>
              <a:t>                                        Ceiling Function (</a:t>
            </a:r>
            <a:r>
              <a:rPr lang="en-US" sz="2200" dirty="0" smtClean="0">
                <a:solidFill>
                  <a:prstClr val="black"/>
                </a:solidFill>
                <a:latin typeface="Times New Roman" panose="02020603050405020304" pitchFamily="18" charset="0"/>
                <a:ea typeface="Cambria Math"/>
                <a:cs typeface="Times New Roman" panose="02020603050405020304" pitchFamily="18" charset="0"/>
              </a:rPr>
              <a:t>≥</a:t>
            </a:r>
            <a:r>
              <a:rPr lang="en-US" sz="2200" i="1" dirty="0" smtClean="0">
                <a:solidFill>
                  <a:prstClr val="black"/>
                </a:solidFill>
                <a:latin typeface="Times New Roman" panose="02020603050405020304" pitchFamily="18" charset="0"/>
                <a:ea typeface="Cambria Math"/>
                <a:cs typeface="Times New Roman" panose="02020603050405020304" pitchFamily="18" charset="0"/>
              </a:rPr>
              <a:t>x</a:t>
            </a:r>
            <a:r>
              <a:rPr lang="en-US" sz="2200" dirty="0" smtClean="0">
                <a:solidFill>
                  <a:prstClr val="black"/>
                </a:solidFill>
                <a:latin typeface="Times New Roman" panose="02020603050405020304" pitchFamily="18" charset="0"/>
                <a:ea typeface="Cambria Math"/>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1268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122</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Factorial </a:t>
            </a:r>
            <a:r>
              <a:rPr lang="en-US" sz="3200" dirty="0" smtClean="0">
                <a:latin typeface="Times New Roman" panose="02020603050405020304" pitchFamily="18" charset="0"/>
                <a:cs typeface="Times New Roman" panose="02020603050405020304" pitchFamily="18" charset="0"/>
              </a:rPr>
              <a:t>Function </a:t>
            </a:r>
            <a:r>
              <a:rPr lang="en-IN" sz="3200" dirty="0">
                <a:latin typeface="Times New Roman" panose="02020603050405020304" pitchFamily="18" charset="0"/>
                <a:cs typeface="Times New Roman" panose="02020603050405020304" pitchFamily="18" charset="0"/>
              </a:rPr>
              <a:t>(CO1)</a:t>
            </a:r>
            <a:r>
              <a:rPr lang="en-US" sz="3200" dirty="0" smtClean="0">
                <a:latin typeface="Times New Roman" panose="02020603050405020304" pitchFamily="18" charset="0"/>
                <a:cs typeface="Times New Roman" panose="02020603050405020304" pitchFamily="18" charset="0"/>
              </a:rPr>
              <a:t> </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
        <p:nvSpPr>
          <p:cNvPr id="11" name="Content Placeholder 2"/>
          <p:cNvSpPr>
            <a:spLocks noGrp="1"/>
          </p:cNvSpPr>
          <p:nvPr>
            <p:ph idx="1"/>
          </p:nvPr>
        </p:nvSpPr>
        <p:spPr>
          <a:xfrm>
            <a:off x="457200" y="1124712"/>
            <a:ext cx="8229600" cy="4800600"/>
          </a:xfrm>
        </p:spPr>
        <p:txBody>
          <a:bodyPr>
            <a:normAutofit/>
          </a:bodyPr>
          <a:lstStyle/>
          <a:p>
            <a:r>
              <a:rPr lang="en-US" sz="2200" b="1" dirty="0" smtClean="0">
                <a:latin typeface="Times New Roman" panose="02020603050405020304" pitchFamily="18" charset="0"/>
                <a:cs typeface="Times New Roman" panose="02020603050405020304" pitchFamily="18" charset="0"/>
              </a:rPr>
              <a:t>Definition:  </a:t>
            </a:r>
            <a:r>
              <a:rPr lang="en-US" sz="2200" i="1" dirty="0" smtClean="0">
                <a:latin typeface="Times New Roman" panose="02020603050405020304" pitchFamily="18" charset="0"/>
                <a:cs typeface="Times New Roman" panose="02020603050405020304" pitchFamily="18" charset="0"/>
              </a:rPr>
              <a:t>f</a:t>
            </a:r>
            <a:r>
              <a:rPr lang="en-US" sz="2200" dirty="0" smtClean="0">
                <a:latin typeface="Times New Roman" panose="02020603050405020304" pitchFamily="18" charset="0"/>
                <a:cs typeface="Times New Roman" panose="02020603050405020304" pitchFamily="18" charset="0"/>
              </a:rPr>
              <a:t>:</a:t>
            </a:r>
            <a:r>
              <a:rPr lang="en-US" sz="2200" b="1" dirty="0" smtClean="0">
                <a:latin typeface="Times New Roman" panose="02020603050405020304" pitchFamily="18" charset="0"/>
                <a:cs typeface="Times New Roman" panose="02020603050405020304" pitchFamily="18" charset="0"/>
              </a:rPr>
              <a:t> N </a:t>
            </a:r>
            <a:r>
              <a:rPr lang="en-US" sz="2200" b="1" dirty="0" smtClean="0">
                <a:latin typeface="Times New Roman" panose="02020603050405020304" pitchFamily="18" charset="0"/>
                <a:ea typeface="Cambria Math"/>
                <a:cs typeface="Times New Roman" panose="02020603050405020304" pitchFamily="18" charset="0"/>
                <a:sym typeface="Wingdings" pitchFamily="2" charset="2"/>
              </a:rPr>
              <a:t>→</a:t>
            </a:r>
            <a:r>
              <a:rPr lang="en-US" sz="2200" b="1" dirty="0" smtClean="0">
                <a:latin typeface="Times New Roman" panose="02020603050405020304" pitchFamily="18" charset="0"/>
                <a:cs typeface="Times New Roman" panose="02020603050405020304" pitchFamily="18" charset="0"/>
                <a:sym typeface="Wingdings" pitchFamily="2" charset="2"/>
              </a:rPr>
              <a:t> Z</a:t>
            </a:r>
            <a:r>
              <a:rPr lang="en-US" sz="2200" b="1" baseline="30000" dirty="0" smtClean="0">
                <a:latin typeface="Times New Roman" panose="02020603050405020304" pitchFamily="18" charset="0"/>
                <a:cs typeface="Times New Roman" panose="02020603050405020304" pitchFamily="18" charset="0"/>
                <a:sym typeface="Wingdings" pitchFamily="2" charset="2"/>
              </a:rPr>
              <a:t>+</a:t>
            </a:r>
            <a:r>
              <a:rPr lang="en-US" sz="2200" b="1" dirty="0" smtClean="0">
                <a:latin typeface="Times New Roman" panose="02020603050405020304" pitchFamily="18" charset="0"/>
                <a:cs typeface="Times New Roman" panose="02020603050405020304" pitchFamily="18" charset="0"/>
                <a:sym typeface="Wingdings" pitchFamily="2" charset="2"/>
              </a:rPr>
              <a:t>, </a:t>
            </a:r>
            <a:r>
              <a:rPr lang="en-US" sz="2200" dirty="0" smtClean="0">
                <a:latin typeface="Times New Roman" panose="02020603050405020304" pitchFamily="18" charset="0"/>
                <a:cs typeface="Times New Roman" panose="02020603050405020304" pitchFamily="18" charset="0"/>
                <a:sym typeface="Wingdings" pitchFamily="2" charset="2"/>
              </a:rPr>
              <a:t>denoted by </a:t>
            </a:r>
            <a:r>
              <a:rPr lang="en-US" sz="2200" i="1" dirty="0" smtClean="0">
                <a:latin typeface="Times New Roman" panose="02020603050405020304" pitchFamily="18" charset="0"/>
                <a:cs typeface="Times New Roman" panose="02020603050405020304" pitchFamily="18" charset="0"/>
                <a:sym typeface="Wingdings" pitchFamily="2" charset="2"/>
              </a:rPr>
              <a:t>f</a:t>
            </a:r>
            <a:r>
              <a:rPr lang="en-US" sz="2200" dirty="0" smtClean="0">
                <a:latin typeface="Times New Roman" panose="02020603050405020304" pitchFamily="18" charset="0"/>
                <a:cs typeface="Times New Roman" panose="02020603050405020304" pitchFamily="18" charset="0"/>
                <a:sym typeface="Wingdings" pitchFamily="2" charset="2"/>
              </a:rPr>
              <a:t>(</a:t>
            </a:r>
            <a:r>
              <a:rPr lang="en-US" sz="2200" i="1" dirty="0" smtClean="0">
                <a:latin typeface="Times New Roman" panose="02020603050405020304" pitchFamily="18" charset="0"/>
                <a:cs typeface="Times New Roman" panose="02020603050405020304" pitchFamily="18" charset="0"/>
                <a:sym typeface="Wingdings" pitchFamily="2" charset="2"/>
              </a:rPr>
              <a:t>n</a:t>
            </a:r>
            <a:r>
              <a:rPr lang="en-US" sz="2200" dirty="0" smtClean="0">
                <a:latin typeface="Times New Roman" panose="02020603050405020304" pitchFamily="18" charset="0"/>
                <a:cs typeface="Times New Roman" panose="02020603050405020304" pitchFamily="18" charset="0"/>
                <a:sym typeface="Wingdings" pitchFamily="2" charset="2"/>
              </a:rPr>
              <a:t>) = </a:t>
            </a:r>
            <a:r>
              <a:rPr lang="en-US" sz="2200" i="1" dirty="0" smtClean="0">
                <a:latin typeface="Times New Roman" panose="02020603050405020304" pitchFamily="18" charset="0"/>
                <a:cs typeface="Times New Roman" panose="02020603050405020304" pitchFamily="18" charset="0"/>
                <a:sym typeface="Wingdings" pitchFamily="2" charset="2"/>
              </a:rPr>
              <a:t>n</a:t>
            </a:r>
            <a:r>
              <a:rPr lang="en-US" sz="2200" dirty="0" smtClean="0">
                <a:latin typeface="Times New Roman" panose="02020603050405020304" pitchFamily="18" charset="0"/>
                <a:cs typeface="Times New Roman" panose="02020603050405020304" pitchFamily="18" charset="0"/>
                <a:sym typeface="Wingdings" pitchFamily="2" charset="2"/>
              </a:rPr>
              <a:t>! is the product of the first </a:t>
            </a:r>
            <a:r>
              <a:rPr lang="en-US" sz="2200" i="1" dirty="0" smtClean="0">
                <a:latin typeface="Times New Roman" panose="02020603050405020304" pitchFamily="18" charset="0"/>
                <a:cs typeface="Times New Roman" panose="02020603050405020304" pitchFamily="18" charset="0"/>
                <a:sym typeface="Wingdings" pitchFamily="2" charset="2"/>
              </a:rPr>
              <a:t>n</a:t>
            </a:r>
            <a:r>
              <a:rPr lang="en-US" sz="2200" dirty="0" smtClean="0">
                <a:latin typeface="Times New Roman" panose="02020603050405020304" pitchFamily="18" charset="0"/>
                <a:cs typeface="Times New Roman" panose="02020603050405020304" pitchFamily="18" charset="0"/>
                <a:sym typeface="Wingdings" pitchFamily="2" charset="2"/>
              </a:rPr>
              <a:t> positive integers:</a:t>
            </a:r>
          </a:p>
          <a:p>
            <a:pPr marL="0" indent="0">
              <a:buNone/>
            </a:pPr>
            <a:r>
              <a:rPr lang="en-US" sz="2200" dirty="0">
                <a:latin typeface="Times New Roman" panose="02020603050405020304" pitchFamily="18" charset="0"/>
                <a:cs typeface="Times New Roman" panose="02020603050405020304" pitchFamily="18" charset="0"/>
                <a:sym typeface="Wingdings" pitchFamily="2" charset="2"/>
              </a:rPr>
              <a:t>	</a:t>
            </a:r>
            <a:r>
              <a:rPr lang="en-US" sz="2200" i="1" dirty="0" smtClean="0">
                <a:latin typeface="Times New Roman" panose="02020603050405020304" pitchFamily="18" charset="0"/>
                <a:cs typeface="Times New Roman" panose="02020603050405020304" pitchFamily="18" charset="0"/>
                <a:sym typeface="Wingdings" pitchFamily="2" charset="2"/>
              </a:rPr>
              <a:t>f(n) = </a:t>
            </a:r>
            <a:r>
              <a:rPr lang="en-US" sz="2200" dirty="0">
                <a:latin typeface="Times New Roman" panose="02020603050405020304" pitchFamily="18" charset="0"/>
                <a:ea typeface="Cambria Math" pitchFamily="18" charset="0"/>
                <a:cs typeface="Times New Roman" panose="02020603050405020304" pitchFamily="18" charset="0"/>
                <a:sym typeface="Wingdings" pitchFamily="2" charset="2"/>
              </a:rPr>
              <a:t>1 ∙ 2 ∙∙∙ (</a:t>
            </a:r>
            <a:r>
              <a:rPr lang="en-US" sz="2200" i="1" dirty="0" smtClean="0">
                <a:latin typeface="Times New Roman" panose="02020603050405020304" pitchFamily="18" charset="0"/>
                <a:ea typeface="Cambria Math" pitchFamily="18" charset="0"/>
                <a:cs typeface="Times New Roman" panose="02020603050405020304" pitchFamily="18" charset="0"/>
                <a:sym typeface="Wingdings" pitchFamily="2" charset="2"/>
              </a:rPr>
              <a:t>n</a:t>
            </a:r>
            <a:r>
              <a:rPr lang="en-US" sz="2200" dirty="0" smtClean="0">
                <a:latin typeface="Times New Roman" panose="02020603050405020304" pitchFamily="18" charset="0"/>
                <a:ea typeface="Cambria Math" pitchFamily="18" charset="0"/>
                <a:cs typeface="Times New Roman" panose="02020603050405020304" pitchFamily="18" charset="0"/>
                <a:sym typeface="Wingdings" pitchFamily="2" charset="2"/>
              </a:rPr>
              <a:t>–1</a:t>
            </a:r>
            <a:r>
              <a:rPr lang="en-US" sz="2200" dirty="0">
                <a:latin typeface="Times New Roman" panose="02020603050405020304" pitchFamily="18" charset="0"/>
                <a:ea typeface="Cambria Math" pitchFamily="18" charset="0"/>
                <a:cs typeface="Times New Roman" panose="02020603050405020304" pitchFamily="18" charset="0"/>
                <a:sym typeface="Wingdings" pitchFamily="2" charset="2"/>
              </a:rPr>
              <a:t>) ∙ </a:t>
            </a:r>
            <a:r>
              <a:rPr lang="en-US" sz="2200" i="1" dirty="0" smtClean="0">
                <a:latin typeface="Times New Roman" panose="02020603050405020304" pitchFamily="18" charset="0"/>
                <a:ea typeface="Cambria Math" pitchFamily="18" charset="0"/>
                <a:cs typeface="Times New Roman" panose="02020603050405020304" pitchFamily="18" charset="0"/>
                <a:sym typeface="Wingdings" pitchFamily="2" charset="2"/>
              </a:rPr>
              <a:t>n</a:t>
            </a:r>
            <a:r>
              <a:rPr lang="en-US" sz="2200" dirty="0" smtClean="0">
                <a:latin typeface="Times New Roman" panose="02020603050405020304" pitchFamily="18" charset="0"/>
                <a:ea typeface="Cambria Math" pitchFamily="18" charset="0"/>
                <a:cs typeface="Times New Roman" panose="02020603050405020304" pitchFamily="18" charset="0"/>
                <a:sym typeface="Wingdings" pitchFamily="2" charset="2"/>
              </a:rPr>
              <a:t>     for </a:t>
            </a:r>
            <a:r>
              <a:rPr lang="en-US" sz="2200" i="1" dirty="0" smtClean="0">
                <a:latin typeface="Times New Roman" panose="02020603050405020304" pitchFamily="18" charset="0"/>
                <a:ea typeface="Cambria Math" pitchFamily="18" charset="0"/>
                <a:cs typeface="Times New Roman" panose="02020603050405020304" pitchFamily="18" charset="0"/>
                <a:sym typeface="Wingdings" pitchFamily="2" charset="2"/>
              </a:rPr>
              <a:t>n</a:t>
            </a:r>
            <a:r>
              <a:rPr lang="en-US" sz="2200" dirty="0" smtClean="0">
                <a:latin typeface="Times New Roman" panose="02020603050405020304" pitchFamily="18" charset="0"/>
                <a:ea typeface="Cambria Math" pitchFamily="18" charset="0"/>
                <a:cs typeface="Times New Roman" panose="02020603050405020304" pitchFamily="18" charset="0"/>
                <a:sym typeface="Wingdings" pitchFamily="2" charset="2"/>
              </a:rPr>
              <a:t>&gt;0</a:t>
            </a:r>
          </a:p>
          <a:p>
            <a:pPr marL="0" indent="0">
              <a:buNone/>
            </a:pPr>
            <a:r>
              <a:rPr lang="en-US" sz="2200" i="1" dirty="0">
                <a:latin typeface="Times New Roman" panose="02020603050405020304" pitchFamily="18" charset="0"/>
                <a:ea typeface="Cambria Math" pitchFamily="18" charset="0"/>
                <a:cs typeface="Times New Roman" panose="02020603050405020304" pitchFamily="18" charset="0"/>
                <a:sym typeface="Wingdings" pitchFamily="2" charset="2"/>
              </a:rPr>
              <a:t>	</a:t>
            </a:r>
            <a:r>
              <a:rPr lang="en-US" sz="2200" i="1" dirty="0" smtClean="0">
                <a:latin typeface="Times New Roman" panose="02020603050405020304" pitchFamily="18" charset="0"/>
                <a:ea typeface="Cambria Math" pitchFamily="18" charset="0"/>
                <a:cs typeface="Times New Roman" panose="02020603050405020304" pitchFamily="18" charset="0"/>
                <a:sym typeface="Wingdings" pitchFamily="2" charset="2"/>
              </a:rPr>
              <a:t>f(</a:t>
            </a:r>
            <a:r>
              <a:rPr lang="en-US" sz="2200" dirty="0" smtClean="0">
                <a:latin typeface="Times New Roman" panose="02020603050405020304" pitchFamily="18" charset="0"/>
                <a:ea typeface="Cambria Math" pitchFamily="18" charset="0"/>
                <a:cs typeface="Times New Roman" panose="02020603050405020304" pitchFamily="18" charset="0"/>
                <a:sym typeface="Wingdings" pitchFamily="2" charset="2"/>
              </a:rPr>
              <a:t>0) </a:t>
            </a:r>
            <a:r>
              <a:rPr lang="en-US" sz="2200" dirty="0">
                <a:latin typeface="Times New Roman" panose="02020603050405020304" pitchFamily="18" charset="0"/>
                <a:ea typeface="Cambria Math" pitchFamily="18" charset="0"/>
                <a:cs typeface="Times New Roman" panose="02020603050405020304" pitchFamily="18" charset="0"/>
                <a:sym typeface="Wingdings" pitchFamily="2" charset="2"/>
              </a:rPr>
              <a:t>= 0! = 1 </a:t>
            </a:r>
            <a:endParaRPr lang="en-US" sz="2200" dirty="0" smtClean="0">
              <a:latin typeface="Times New Roman" panose="02020603050405020304" pitchFamily="18" charset="0"/>
              <a:ea typeface="Cambria Math" pitchFamily="18" charset="0"/>
              <a:cs typeface="Times New Roman" panose="02020603050405020304" pitchFamily="18" charset="0"/>
              <a:sym typeface="Wingdings" pitchFamily="2" charset="2"/>
            </a:endParaRPr>
          </a:p>
          <a:p>
            <a:pPr>
              <a:spcBef>
                <a:spcPts val="1800"/>
              </a:spcBef>
            </a:pPr>
            <a:r>
              <a:rPr lang="en-US" sz="2200" b="1" dirty="0" smtClean="0">
                <a:latin typeface="Times New Roman" panose="02020603050405020304" pitchFamily="18" charset="0"/>
                <a:cs typeface="Times New Roman" panose="02020603050405020304" pitchFamily="18" charset="0"/>
                <a:sym typeface="Wingdings" pitchFamily="2" charset="2"/>
              </a:rPr>
              <a:t>Examples:</a:t>
            </a:r>
          </a:p>
          <a:p>
            <a:pPr lvl="1"/>
            <a:r>
              <a:rPr lang="en-US" sz="2200" i="1" dirty="0" smtClean="0">
                <a:latin typeface="Times New Roman" panose="02020603050405020304" pitchFamily="18" charset="0"/>
                <a:ea typeface="Cambria Math" pitchFamily="18" charset="0"/>
                <a:cs typeface="Times New Roman" panose="02020603050405020304" pitchFamily="18" charset="0"/>
                <a:sym typeface="Wingdings" pitchFamily="2" charset="2"/>
              </a:rPr>
              <a:t>f</a:t>
            </a:r>
            <a:r>
              <a:rPr lang="en-US" sz="2200" dirty="0" smtClean="0">
                <a:latin typeface="Times New Roman" panose="02020603050405020304" pitchFamily="18" charset="0"/>
                <a:ea typeface="Cambria Math" pitchFamily="18" charset="0"/>
                <a:cs typeface="Times New Roman" panose="02020603050405020304" pitchFamily="18" charset="0"/>
                <a:sym typeface="Wingdings" pitchFamily="2" charset="2"/>
              </a:rPr>
              <a:t>(1) = 1!  = 1</a:t>
            </a:r>
          </a:p>
          <a:p>
            <a:pPr lvl="1"/>
            <a:r>
              <a:rPr lang="en-US" sz="2200" i="1" dirty="0" smtClean="0">
                <a:latin typeface="Times New Roman" panose="02020603050405020304" pitchFamily="18" charset="0"/>
                <a:ea typeface="Cambria Math" pitchFamily="18" charset="0"/>
                <a:cs typeface="Times New Roman" panose="02020603050405020304" pitchFamily="18" charset="0"/>
                <a:sym typeface="Wingdings" pitchFamily="2" charset="2"/>
              </a:rPr>
              <a:t>f</a:t>
            </a:r>
            <a:r>
              <a:rPr lang="en-US" sz="2200" dirty="0" smtClean="0">
                <a:latin typeface="Times New Roman" panose="02020603050405020304" pitchFamily="18" charset="0"/>
                <a:ea typeface="Cambria Math" pitchFamily="18" charset="0"/>
                <a:cs typeface="Times New Roman" panose="02020603050405020304" pitchFamily="18" charset="0"/>
                <a:sym typeface="Wingdings" pitchFamily="2" charset="2"/>
              </a:rPr>
              <a:t>(2) = 2! =  1 </a:t>
            </a:r>
            <a:r>
              <a:rPr lang="en-US" sz="2200" dirty="0" smtClean="0">
                <a:latin typeface="Times New Roman" panose="02020603050405020304" pitchFamily="18" charset="0"/>
                <a:ea typeface="Cambria Math"/>
                <a:cs typeface="Times New Roman" panose="02020603050405020304" pitchFamily="18" charset="0"/>
                <a:sym typeface="Wingdings" pitchFamily="2" charset="2"/>
              </a:rPr>
              <a:t>∙ 2 = 2</a:t>
            </a:r>
            <a:endParaRPr lang="en-US" sz="2200" dirty="0" smtClean="0">
              <a:latin typeface="Times New Roman" panose="02020603050405020304" pitchFamily="18" charset="0"/>
              <a:ea typeface="Cambria Math" pitchFamily="18" charset="0"/>
              <a:cs typeface="Times New Roman" panose="02020603050405020304" pitchFamily="18" charset="0"/>
              <a:sym typeface="Wingdings" pitchFamily="2" charset="2"/>
            </a:endParaRPr>
          </a:p>
          <a:p>
            <a:pPr lvl="1"/>
            <a:r>
              <a:rPr lang="en-US" sz="2200" i="1" dirty="0" smtClean="0">
                <a:latin typeface="Times New Roman" panose="02020603050405020304" pitchFamily="18" charset="0"/>
                <a:ea typeface="Cambria Math" pitchFamily="18" charset="0"/>
                <a:cs typeface="Times New Roman" panose="02020603050405020304" pitchFamily="18" charset="0"/>
                <a:sym typeface="Wingdings" pitchFamily="2" charset="2"/>
              </a:rPr>
              <a:t>f</a:t>
            </a:r>
            <a:r>
              <a:rPr lang="en-US" sz="2200" dirty="0" smtClean="0">
                <a:latin typeface="Times New Roman" panose="02020603050405020304" pitchFamily="18" charset="0"/>
                <a:ea typeface="Cambria Math" pitchFamily="18" charset="0"/>
                <a:cs typeface="Times New Roman" panose="02020603050405020304" pitchFamily="18" charset="0"/>
                <a:sym typeface="Wingdings" pitchFamily="2" charset="2"/>
              </a:rPr>
              <a:t>(6) = 6! =  1 </a:t>
            </a:r>
            <a:r>
              <a:rPr lang="en-US" sz="2200" dirty="0" smtClean="0">
                <a:latin typeface="Times New Roman" panose="02020603050405020304" pitchFamily="18" charset="0"/>
                <a:ea typeface="Cambria Math"/>
                <a:cs typeface="Times New Roman" panose="02020603050405020304" pitchFamily="18" charset="0"/>
                <a:sym typeface="Wingdings" pitchFamily="2" charset="2"/>
              </a:rPr>
              <a:t>∙ 2 ∙ 3 ∙ 4 ∙ 5 ∙ 6 = 720</a:t>
            </a:r>
          </a:p>
          <a:p>
            <a:pPr lvl="1"/>
            <a:r>
              <a:rPr lang="en-US" sz="2200" i="1" dirty="0" smtClean="0">
                <a:latin typeface="Times New Roman" panose="02020603050405020304" pitchFamily="18" charset="0"/>
                <a:ea typeface="Cambria Math"/>
                <a:cs typeface="Times New Roman" panose="02020603050405020304" pitchFamily="18" charset="0"/>
                <a:sym typeface="Wingdings" pitchFamily="2" charset="2"/>
              </a:rPr>
              <a:t>f</a:t>
            </a:r>
            <a:r>
              <a:rPr lang="en-US" sz="2200" dirty="0" smtClean="0">
                <a:latin typeface="Times New Roman" panose="02020603050405020304" pitchFamily="18" charset="0"/>
                <a:ea typeface="Cambria Math"/>
                <a:cs typeface="Times New Roman" panose="02020603050405020304" pitchFamily="18" charset="0"/>
                <a:sym typeface="Wingdings" pitchFamily="2" charset="2"/>
              </a:rPr>
              <a:t>(20) = 2,432,902,008,176,640,000</a:t>
            </a:r>
            <a:endParaRPr lang="en-US" sz="2200" dirty="0">
              <a:latin typeface="Times New Roman" panose="02020603050405020304" pitchFamily="18" charset="0"/>
              <a:ea typeface="Cambria Math" pitchFamily="18" charset="0"/>
              <a:cs typeface="Times New Roman" panose="02020603050405020304" pitchFamily="18" charset="0"/>
            </a:endParaRPr>
          </a:p>
        </p:txBody>
      </p:sp>
    </p:spTree>
    <p:extLst>
      <p:ext uri="{BB962C8B-B14F-4D97-AF65-F5344CB8AC3E}">
        <p14:creationId xmlns:p14="http://schemas.microsoft.com/office/powerpoint/2010/main" val="2686481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Content Placeholder 2"/>
          <p:cNvSpPr>
            <a:spLocks noGrp="1"/>
          </p:cNvSpPr>
          <p:nvPr>
            <p:ph idx="1"/>
          </p:nvPr>
        </p:nvSpPr>
        <p:spPr>
          <a:xfrm>
            <a:off x="457200" y="1143000"/>
            <a:ext cx="8229600" cy="4525963"/>
          </a:xfrm>
        </p:spPr>
        <p:txBody>
          <a:bodyPr>
            <a:normAutofit/>
          </a:bodyPr>
          <a:lstStyle/>
          <a:p>
            <a:pPr marL="285750" indent="-274638" algn="just">
              <a:spcBef>
                <a:spcPts val="100"/>
              </a:spcBef>
            </a:pPr>
            <a:r>
              <a:rPr lang="en-US" altLang="en-US" sz="2200" dirty="0" smtClean="0">
                <a:latin typeface="Times New Roman" panose="02020603050405020304" pitchFamily="18" charset="0"/>
                <a:ea typeface="ＭＳ Ｐゴシック" panose="020B0600070205080204" pitchFamily="34" charset="-128"/>
                <a:cs typeface="Times New Roman" panose="02020603050405020304" pitchFamily="18" charset="0"/>
              </a:rPr>
              <a:t>The principle of mathematical induction is  one such tool which can be used to prove a  wide variety of mathematical statements.</a:t>
            </a:r>
          </a:p>
          <a:p>
            <a:pPr marL="285750" indent="-274638" algn="just"/>
            <a:r>
              <a:rPr lang="en-US" altLang="en-US" sz="2200" dirty="0" smtClean="0">
                <a:latin typeface="Times New Roman" panose="02020603050405020304" pitchFamily="18" charset="0"/>
                <a:ea typeface="ＭＳ Ｐゴシック" panose="020B0600070205080204" pitchFamily="34" charset="-128"/>
                <a:cs typeface="Times New Roman" panose="02020603050405020304" pitchFamily="18" charset="0"/>
              </a:rPr>
              <a:t>The student will demonstrate the ability to use iterative and recursive processes to prove properties of integers.</a:t>
            </a:r>
          </a:p>
          <a:p>
            <a:pPr marL="285750" indent="-274638" algn="just"/>
            <a:r>
              <a:rPr lang="en-US" altLang="en-US" sz="2200" dirty="0" smtClean="0">
                <a:latin typeface="Times New Roman" panose="02020603050405020304" pitchFamily="18" charset="0"/>
                <a:ea typeface="ＭＳ Ｐゴシック" panose="020B0600070205080204" pitchFamily="34" charset="-128"/>
                <a:cs typeface="Times New Roman" panose="02020603050405020304" pitchFamily="18" charset="0"/>
              </a:rPr>
              <a:t>The student will be able to </a:t>
            </a:r>
          </a:p>
          <a:p>
            <a:pPr marL="685800" lvl="1" indent="-274638" algn="just"/>
            <a:r>
              <a:rPr lang="en-US" altLang="en-US" sz="2200" dirty="0" smtClean="0">
                <a:latin typeface="Times New Roman" panose="02020603050405020304" pitchFamily="18" charset="0"/>
                <a:ea typeface="ＭＳ Ｐゴシック" panose="020B0600070205080204" pitchFamily="34" charset="-128"/>
                <a:cs typeface="Times New Roman" panose="02020603050405020304" pitchFamily="18" charset="0"/>
              </a:rPr>
              <a:t>write a direct proof for a simple implication involving basic properties of integers (like “even” and “odd”).</a:t>
            </a:r>
          </a:p>
          <a:p>
            <a:pPr marL="685800" lvl="1" indent="-274638" algn="just"/>
            <a:r>
              <a:rPr lang="en-US" altLang="en-US" sz="2200" dirty="0" smtClean="0">
                <a:latin typeface="Times New Roman" panose="02020603050405020304" pitchFamily="18" charset="0"/>
                <a:ea typeface="ＭＳ Ｐゴシック" panose="020B0600070205080204" pitchFamily="34" charset="-128"/>
                <a:cs typeface="Times New Roman" panose="02020603050405020304" pitchFamily="18" charset="0"/>
              </a:rPr>
              <a:t>use the principle of mathematical induction to prove a summation satisfies a given closed formula</a:t>
            </a:r>
          </a:p>
          <a:p>
            <a:pPr marL="685800" lvl="1" indent="-274638" algn="just"/>
            <a:r>
              <a:rPr lang="en-US" altLang="en-US" sz="2200" dirty="0" smtClean="0">
                <a:latin typeface="Times New Roman" panose="02020603050405020304" pitchFamily="18" charset="0"/>
                <a:ea typeface="ＭＳ Ｐゴシック" panose="020B0600070205080204" pitchFamily="34" charset="-128"/>
                <a:cs typeface="Times New Roman" panose="02020603050405020304" pitchFamily="18" charset="0"/>
              </a:rPr>
              <a:t>recognize various forms of proof (direct proof, proof by contrapositive, proof by cases, proof by exhaustion, proof by mathematical induction, proof by contradiction, existence proof).</a:t>
            </a:r>
          </a:p>
        </p:txBody>
      </p:sp>
      <p:sp>
        <p:nvSpPr>
          <p:cNvPr id="8704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01267650-FD21-4FE9-978E-D2981EBBD4EA}" type="datetime1">
              <a:rPr lang="en-US" altLang="en-US" sz="1200" smtClean="0">
                <a:solidFill>
                  <a:srgbClr val="898989"/>
                </a:solidFill>
              </a:rPr>
              <a:pPr>
                <a:spcBef>
                  <a:spcPct val="0"/>
                </a:spcBef>
                <a:buFontTx/>
                <a:buNone/>
              </a:pPr>
              <a:t>11/29/2022</a:t>
            </a:fld>
            <a:endParaRPr lang="en-US" altLang="en-US" sz="1200" smtClean="0">
              <a:solidFill>
                <a:srgbClr val="898989"/>
              </a:solidFill>
            </a:endParaRPr>
          </a:p>
        </p:txBody>
      </p:sp>
      <p:sp>
        <p:nvSpPr>
          <p:cNvPr id="8704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12F18EDA-BBBA-4F0C-B75E-FF01216E4781}" type="slidenum">
              <a:rPr lang="en-US" altLang="en-US" sz="1200" smtClean="0">
                <a:solidFill>
                  <a:srgbClr val="898989"/>
                </a:solidFill>
              </a:rPr>
              <a:pPr>
                <a:spcBef>
                  <a:spcPct val="0"/>
                </a:spcBef>
                <a:buFontTx/>
                <a:buNone/>
              </a:pPr>
              <a:t>123</a:t>
            </a:fld>
            <a:endParaRPr lang="en-US" altLang="en-US" sz="1200" smtClean="0">
              <a:solidFill>
                <a:srgbClr val="898989"/>
              </a:solidFill>
            </a:endParaRPr>
          </a:p>
        </p:txBody>
      </p:sp>
      <p:sp>
        <p:nvSpPr>
          <p:cNvPr id="7" name="Title 1">
            <a:extLst>
              <a:ext uri="{FF2B5EF4-FFF2-40B4-BE49-F238E27FC236}">
                <a16:creationId xmlns:a16="http://schemas.microsoft.com/office/drawing/2014/main" id="{C934ED9D-C3BD-4A63-A868-92B553B2FE4F}"/>
              </a:ext>
            </a:extLst>
          </p:cNvPr>
          <p:cNvSpPr txBox="1">
            <a:spLocks/>
          </p:cNvSpPr>
          <p:nvPr/>
        </p:nvSpPr>
        <p:spPr bwMode="auto">
          <a:xfrm>
            <a:off x="1371600" y="0"/>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anchor="ctr"/>
          <a:lstStyle/>
          <a:p>
            <a:pPr algn="ctr" eaLnBrk="1" fontAlgn="auto" hangingPunct="1">
              <a:spcAft>
                <a:spcPts val="0"/>
              </a:spcAft>
              <a:defRPr/>
            </a:pPr>
            <a:r>
              <a:rPr lang="en-US" sz="3000" dirty="0" smtClean="0">
                <a:solidFill>
                  <a:schemeClr val="dk1"/>
                </a:solidFill>
                <a:latin typeface="Times New Roman" panose="02020603050405020304" pitchFamily="18" charset="0"/>
                <a:cs typeface="Times New Roman" panose="02020603050405020304" pitchFamily="18" charset="0"/>
              </a:rPr>
              <a:t>Topic Objective: Mathematical </a:t>
            </a:r>
            <a:r>
              <a:rPr lang="en-US" sz="3000" dirty="0">
                <a:solidFill>
                  <a:schemeClr val="dk1"/>
                </a:solidFill>
                <a:latin typeface="Times New Roman" panose="02020603050405020304" pitchFamily="18" charset="0"/>
                <a:cs typeface="Times New Roman" panose="02020603050405020304" pitchFamily="18" charset="0"/>
              </a:rPr>
              <a:t>Induction (CO1)</a:t>
            </a:r>
          </a:p>
        </p:txBody>
      </p:sp>
      <p:pic>
        <p:nvPicPr>
          <p:cNvPr id="870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12"/>
          <p:cNvSpPr>
            <a:spLocks noGrp="1"/>
          </p:cNvSpPr>
          <p:nvPr>
            <p:ph type="ftr" sz="quarter" idx="11"/>
          </p:nvPr>
        </p:nvSpPr>
        <p:spPr>
          <a:xfrm>
            <a:off x="2362200" y="6416675"/>
            <a:ext cx="5029200" cy="365125"/>
          </a:xfrm>
        </p:spPr>
        <p:txBody>
          <a:bodyPr/>
          <a:lstStyle/>
          <a:p>
            <a:pPr>
              <a:defRPr/>
            </a:pPr>
            <a:r>
              <a:rPr lang="en-US" dirty="0" smtClean="0">
                <a:solidFill>
                  <a:schemeClr val="tx1"/>
                </a:solidFill>
                <a:latin typeface="+mj-lt"/>
                <a:cs typeface="Times New Roman" panose="02020603050405020304" pitchFamily="18" charset="0"/>
              </a:rPr>
              <a:t>Mr. Gaurav Singhania, </a:t>
            </a:r>
            <a:r>
              <a:rPr lang="en-US" dirty="0">
                <a:solidFill>
                  <a:schemeClr val="tx1"/>
                </a:solidFill>
                <a:latin typeface="+mj-lt"/>
                <a:cs typeface="Times New Roman" panose="02020603050405020304" pitchFamily="18" charset="0"/>
              </a:rPr>
              <a:t>Mr. </a:t>
            </a:r>
            <a:r>
              <a:rPr lang="en-US" dirty="0" err="1">
                <a:solidFill>
                  <a:schemeClr val="tx1"/>
                </a:solidFill>
                <a:latin typeface="+mj-lt"/>
                <a:cs typeface="Times New Roman" panose="02020603050405020304" pitchFamily="18" charset="0"/>
              </a:rPr>
              <a:t>Bhupendra</a:t>
            </a:r>
            <a:r>
              <a:rPr lang="en-US" dirty="0">
                <a:solidFill>
                  <a:schemeClr val="tx1"/>
                </a:solidFill>
                <a:latin typeface="+mj-lt"/>
                <a:cs typeface="Times New Roman" panose="02020603050405020304" pitchFamily="18" charset="0"/>
              </a:rPr>
              <a:t> Kr.	KCS-303 (DSTL)                Unit </a:t>
            </a:r>
            <a:r>
              <a:rPr lang="en-US" dirty="0" smtClean="0">
                <a:solidFill>
                  <a:schemeClr val="tx1"/>
                </a:solidFill>
                <a:latin typeface="+mj-lt"/>
                <a:cs typeface="Times New Roman" panose="02020603050405020304" pitchFamily="18" charset="0"/>
              </a:rPr>
              <a:t>1</a:t>
            </a:r>
            <a:endParaRPr lang="en-US" dirty="0">
              <a:solidFill>
                <a:schemeClr val="tx1"/>
              </a:solidFill>
              <a:latin typeface="+mj-lt"/>
              <a:cs typeface="Times New Roman" panose="02020603050405020304" pitchFamily="18" charset="0"/>
            </a:endParaRPr>
          </a:p>
        </p:txBody>
      </p:sp>
    </p:spTree>
    <p:extLst>
      <p:ext uri="{BB962C8B-B14F-4D97-AF65-F5344CB8AC3E}">
        <p14:creationId xmlns:p14="http://schemas.microsoft.com/office/powerpoint/2010/main" val="1607769093"/>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533400" y="1189038"/>
            <a:ext cx="8229600" cy="4525962"/>
          </a:xfrm>
        </p:spPr>
        <p:txBody>
          <a:bodyPr>
            <a:normAutofit/>
          </a:bodyPr>
          <a:lstStyle/>
          <a:p>
            <a:pPr marL="0" indent="0" algn="just" eaLnBrk="1" hangingPunct="1">
              <a:buNone/>
            </a:pPr>
            <a:r>
              <a:rPr lang="en-US" sz="2200" b="1" dirty="0" smtClean="0">
                <a:latin typeface="Times New Roman" panose="02020603050405020304" pitchFamily="18" charset="0"/>
                <a:cs typeface="Times New Roman" panose="02020603050405020304" pitchFamily="18" charset="0"/>
              </a:rPr>
              <a:t>Prerequisite</a:t>
            </a:r>
            <a:endParaRPr lang="en-US" sz="2200" b="1" dirty="0">
              <a:latin typeface="Times New Roman" panose="02020603050405020304" pitchFamily="18" charset="0"/>
              <a:cs typeface="Times New Roman" panose="02020603050405020304" pitchFamily="18" charset="0"/>
            </a:endParaRPr>
          </a:p>
          <a:p>
            <a:pPr algn="just" eaLnBrk="1" hangingPunct="1"/>
            <a:r>
              <a:rPr lang="en-US" altLang="en-US" sz="2200" dirty="0" smtClean="0">
                <a:latin typeface="Times New Roman" panose="02020603050405020304" pitchFamily="18" charset="0"/>
                <a:cs typeface="Times New Roman" panose="02020603050405020304" pitchFamily="18" charset="0"/>
              </a:rPr>
              <a:t>Basic Understanding of class 10 mathematics NCERT.</a:t>
            </a:r>
          </a:p>
          <a:p>
            <a:pPr algn="just"/>
            <a:r>
              <a:rPr lang="en-US" altLang="en-US" sz="2200" dirty="0">
                <a:latin typeface="Times New Roman" panose="02020603050405020304" pitchFamily="18" charset="0"/>
                <a:cs typeface="Times New Roman" panose="02020603050405020304" pitchFamily="18" charset="0"/>
              </a:rPr>
              <a:t>Basic Understanding of Set </a:t>
            </a:r>
            <a:r>
              <a:rPr lang="en-US" altLang="en-US" sz="2200" dirty="0" smtClean="0">
                <a:latin typeface="Times New Roman" panose="02020603050405020304" pitchFamily="18" charset="0"/>
                <a:cs typeface="Times New Roman" panose="02020603050405020304" pitchFamily="18" charset="0"/>
              </a:rPr>
              <a:t>Theory, </a:t>
            </a:r>
            <a:r>
              <a:rPr lang="en-US" altLang="en-US" sz="2200" dirty="0">
                <a:latin typeface="Times New Roman" panose="02020603050405020304" pitchFamily="18" charset="0"/>
                <a:cs typeface="Times New Roman" panose="02020603050405020304" pitchFamily="18" charset="0"/>
              </a:rPr>
              <a:t>Relations and</a:t>
            </a:r>
            <a:r>
              <a:rPr lang="en-US" altLang="en-US" sz="2200" b="1" dirty="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Functions </a:t>
            </a:r>
            <a:r>
              <a:rPr lang="en-US" altLang="en-US" sz="2200" b="1" dirty="0" smtClean="0">
                <a:latin typeface="Times New Roman" panose="02020603050405020304" pitchFamily="18" charset="0"/>
                <a:cs typeface="Times New Roman" panose="02020603050405020304" pitchFamily="18" charset="0"/>
              </a:rPr>
              <a:t>.</a:t>
            </a:r>
            <a:endParaRPr lang="en-US" altLang="en-US" sz="2200" dirty="0" smtClean="0">
              <a:latin typeface="Times New Roman" panose="02020603050405020304" pitchFamily="18" charset="0"/>
              <a:cs typeface="Times New Roman" panose="02020603050405020304" pitchFamily="18" charset="0"/>
            </a:endParaRPr>
          </a:p>
          <a:p>
            <a:pPr algn="just" eaLnBrk="1" hangingPunct="1"/>
            <a:endParaRPr lang="en-US" altLang="en-US" sz="2200" dirty="0">
              <a:latin typeface="Times New Roman" panose="02020603050405020304" pitchFamily="18" charset="0"/>
              <a:cs typeface="Times New Roman" panose="02020603050405020304" pitchFamily="18" charset="0"/>
            </a:endParaRPr>
          </a:p>
          <a:p>
            <a:pPr marL="0" indent="0" algn="just" eaLnBrk="1" hangingPunct="1">
              <a:buNone/>
            </a:pPr>
            <a:r>
              <a:rPr lang="en-US" altLang="en-US" sz="2200" b="1" dirty="0" smtClean="0">
                <a:latin typeface="Times New Roman" panose="02020603050405020304" pitchFamily="18" charset="0"/>
                <a:cs typeface="Times New Roman" panose="02020603050405020304" pitchFamily="18" charset="0"/>
              </a:rPr>
              <a:t>Recap</a:t>
            </a:r>
          </a:p>
          <a:p>
            <a:pPr algn="just">
              <a:spcBef>
                <a:spcPct val="0"/>
              </a:spcBef>
              <a:buNone/>
            </a:pPr>
            <a:r>
              <a:rPr lang="en-US" altLang="en-US" sz="2200" dirty="0" smtClean="0">
                <a:latin typeface="Times New Roman" panose="02020603050405020304" pitchFamily="18" charset="0"/>
                <a:cs typeface="Times New Roman" panose="02020603050405020304" pitchFamily="18" charset="0"/>
              </a:rPr>
              <a:t>	Now students </a:t>
            </a:r>
            <a:r>
              <a:rPr lang="en-US" altLang="en-US" sz="2200" dirty="0">
                <a:latin typeface="Times New Roman" panose="02020603050405020304" pitchFamily="18" charset="0"/>
                <a:cs typeface="Times New Roman" panose="02020603050405020304" pitchFamily="18" charset="0"/>
              </a:rPr>
              <a:t>are able to develop there logical thinking by using </a:t>
            </a:r>
            <a:r>
              <a:rPr lang="en-US" altLang="en-US" sz="2200" dirty="0" smtClean="0">
                <a:latin typeface="Times New Roman" panose="02020603050405020304" pitchFamily="18" charset="0"/>
                <a:cs typeface="Times New Roman" panose="02020603050405020304" pitchFamily="18" charset="0"/>
              </a:rPr>
              <a:t>Sets, Relations </a:t>
            </a:r>
            <a:r>
              <a:rPr lang="en-US" altLang="en-US" sz="2200" dirty="0">
                <a:latin typeface="Times New Roman" panose="02020603050405020304" pitchFamily="18" charset="0"/>
                <a:cs typeface="Times New Roman" panose="02020603050405020304" pitchFamily="18" charset="0"/>
              </a:rPr>
              <a:t>and</a:t>
            </a:r>
            <a:r>
              <a:rPr lang="en-US" altLang="en-US" sz="2200" b="1" dirty="0" smtClean="0">
                <a:latin typeface="Times New Roman" panose="02020603050405020304" pitchFamily="18" charset="0"/>
                <a:cs typeface="Times New Roman" panose="02020603050405020304" pitchFamily="18" charset="0"/>
              </a:rPr>
              <a:t> </a:t>
            </a:r>
            <a:r>
              <a:rPr lang="en-US" altLang="en-US" sz="2200" dirty="0" smtClean="0">
                <a:latin typeface="Times New Roman" panose="02020603050405020304" pitchFamily="18" charset="0"/>
                <a:cs typeface="Times New Roman" panose="02020603050405020304" pitchFamily="18" charset="0"/>
              </a:rPr>
              <a:t>Functions concepts and use in upcoming topic. i.e. M</a:t>
            </a:r>
            <a:r>
              <a:rPr lang="en-US" altLang="en-US" sz="2200" dirty="0" smtClean="0">
                <a:latin typeface="Times New Roman" panose="02020603050405020304" pitchFamily="18" charset="0"/>
                <a:ea typeface="ＭＳ Ｐゴシック" panose="020B0600070205080204" pitchFamily="34" charset="-128"/>
                <a:cs typeface="Times New Roman" panose="02020603050405020304" pitchFamily="18" charset="0"/>
              </a:rPr>
              <a:t>athematical Induction</a:t>
            </a:r>
            <a:r>
              <a:rPr lang="en-US" altLang="en-US" sz="2200" dirty="0" smtClean="0">
                <a:latin typeface="Times New Roman" panose="02020603050405020304" pitchFamily="18" charset="0"/>
                <a:cs typeface="Times New Roman" panose="02020603050405020304" pitchFamily="18" charset="0"/>
              </a:rPr>
              <a:t> </a:t>
            </a:r>
            <a:endParaRPr lang="en-US" altLang="en-US" sz="2200" b="1"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quarter" idx="10"/>
          </p:nvPr>
        </p:nvSpPr>
        <p:spPr/>
        <p:txBody>
          <a:bodyPr/>
          <a:lstStyle/>
          <a:p>
            <a:pPr>
              <a:defRPr/>
            </a:pPr>
            <a:fld id="{027CB18E-C367-4D37-86FE-CCE515CB4D84}" type="datetime1">
              <a:rPr lang="en-US"/>
              <a:pPr>
                <a:defRPr/>
              </a:pPr>
              <a:t>11/29/2022</a:t>
            </a:fld>
            <a:endParaRPr lang="en-US"/>
          </a:p>
        </p:txBody>
      </p:sp>
      <p:sp>
        <p:nvSpPr>
          <p:cNvPr id="922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71CD89E-93A0-4F83-92B5-EEE07973B6E6}" type="slidenum">
              <a:rPr lang="en-US" altLang="en-US" sz="1200" smtClean="0">
                <a:solidFill>
                  <a:srgbClr val="898989"/>
                </a:solidFill>
              </a:rPr>
              <a:pPr>
                <a:spcBef>
                  <a:spcPct val="0"/>
                </a:spcBef>
                <a:buFontTx/>
                <a:buNone/>
              </a:pPr>
              <a:t>124</a:t>
            </a:fld>
            <a:endParaRPr lang="en-US" altLang="en-US" sz="1200" smtClean="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smtClean="0">
                <a:latin typeface="Times New Roman" panose="02020603050405020304" pitchFamily="18" charset="0"/>
                <a:cs typeface="Times New Roman" panose="02020603050405020304" pitchFamily="18" charset="0"/>
              </a:rPr>
              <a:t>Topic Prerequisite &amp; </a:t>
            </a:r>
            <a:r>
              <a:rPr lang="en-US" altLang="en-US" sz="3200" dirty="0" smtClean="0">
                <a:latin typeface="Times New Roman" panose="02020603050405020304" pitchFamily="18" charset="0"/>
                <a:cs typeface="Times New Roman" panose="02020603050405020304" pitchFamily="18" charset="0"/>
              </a:rPr>
              <a:t>Recap</a:t>
            </a:r>
            <a:endParaRPr lang="en-US" altLang="en-US" sz="3200" dirty="0">
              <a:latin typeface="Times New Roman" panose="02020603050405020304" pitchFamily="18" charset="0"/>
              <a:cs typeface="Times New Roman" panose="02020603050405020304" pitchFamily="18" charset="0"/>
            </a:endParaRPr>
          </a:p>
        </p:txBody>
      </p:sp>
      <p:pic>
        <p:nvPicPr>
          <p:cNvPr id="9222"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oter Placeholder 12"/>
          <p:cNvSpPr>
            <a:spLocks noGrp="1"/>
          </p:cNvSpPr>
          <p:nvPr>
            <p:ph type="ftr" sz="quarter" idx="11"/>
          </p:nvPr>
        </p:nvSpPr>
        <p:spPr>
          <a:xfrm>
            <a:off x="2362200" y="6416675"/>
            <a:ext cx="5029200" cy="365125"/>
          </a:xfrm>
        </p:spPr>
        <p:txBody>
          <a:bodyPr/>
          <a:lstStyle/>
          <a:p>
            <a:pPr>
              <a:defRPr/>
            </a:pPr>
            <a:r>
              <a:rPr lang="en-US" dirty="0" smtClean="0">
                <a:solidFill>
                  <a:schemeClr val="tx1"/>
                </a:solidFill>
                <a:latin typeface="+mj-lt"/>
                <a:cs typeface="Times New Roman" panose="02020603050405020304" pitchFamily="18" charset="0"/>
              </a:rPr>
              <a:t>Mr. Gaurav Singhania, </a:t>
            </a:r>
            <a:r>
              <a:rPr lang="en-US" dirty="0">
                <a:solidFill>
                  <a:schemeClr val="tx1"/>
                </a:solidFill>
                <a:latin typeface="+mj-lt"/>
                <a:cs typeface="Times New Roman" panose="02020603050405020304" pitchFamily="18" charset="0"/>
              </a:rPr>
              <a:t>Mr. </a:t>
            </a:r>
            <a:r>
              <a:rPr lang="en-US" dirty="0" err="1">
                <a:solidFill>
                  <a:schemeClr val="tx1"/>
                </a:solidFill>
                <a:latin typeface="+mj-lt"/>
                <a:cs typeface="Times New Roman" panose="02020603050405020304" pitchFamily="18" charset="0"/>
              </a:rPr>
              <a:t>Bhupendra</a:t>
            </a:r>
            <a:r>
              <a:rPr lang="en-US" dirty="0">
                <a:solidFill>
                  <a:schemeClr val="tx1"/>
                </a:solidFill>
                <a:latin typeface="+mj-lt"/>
                <a:cs typeface="Times New Roman" panose="02020603050405020304" pitchFamily="18" charset="0"/>
              </a:rPr>
              <a:t> Kr.	KCS-303 (DSTL)                Unit </a:t>
            </a:r>
            <a:r>
              <a:rPr lang="en-US" dirty="0" smtClean="0">
                <a:solidFill>
                  <a:schemeClr val="tx1"/>
                </a:solidFill>
                <a:latin typeface="+mj-lt"/>
                <a:cs typeface="Times New Roman" panose="02020603050405020304" pitchFamily="18" charset="0"/>
              </a:rPr>
              <a:t>1</a:t>
            </a:r>
            <a:endParaRPr lang="en-US" dirty="0">
              <a:solidFill>
                <a:schemeClr val="tx1"/>
              </a:solidFill>
              <a:latin typeface="+mj-lt"/>
              <a:cs typeface="Times New Roman" panose="02020603050405020304" pitchFamily="18" charset="0"/>
            </a:endParaRPr>
          </a:p>
        </p:txBody>
      </p:sp>
    </p:spTree>
    <p:extLst>
      <p:ext uri="{BB962C8B-B14F-4D97-AF65-F5344CB8AC3E}">
        <p14:creationId xmlns:p14="http://schemas.microsoft.com/office/powerpoint/2010/main" val="93525512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125</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latin typeface="Times New Roman" panose="02020603050405020304" pitchFamily="18" charset="0"/>
                <a:cs typeface="Times New Roman" panose="02020603050405020304" pitchFamily="18" charset="0"/>
              </a:rPr>
              <a:t>Mathematical </a:t>
            </a:r>
            <a:r>
              <a:rPr lang="en-US" sz="3200" dirty="0" smtClean="0">
                <a:latin typeface="Times New Roman" panose="02020603050405020304" pitchFamily="18" charset="0"/>
                <a:cs typeface="Times New Roman" panose="02020603050405020304" pitchFamily="18" charset="0"/>
              </a:rPr>
              <a:t>Induction </a:t>
            </a:r>
            <a:r>
              <a:rPr lang="en-IN" sz="3200" dirty="0">
                <a:latin typeface="Times New Roman" panose="02020603050405020304" pitchFamily="18" charset="0"/>
                <a:cs typeface="Times New Roman" panose="02020603050405020304" pitchFamily="18" charset="0"/>
              </a:rPr>
              <a:t>(CO1</a:t>
            </a:r>
            <a:r>
              <a:rPr lang="en-IN"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pic>
        <p:nvPicPr>
          <p:cNvPr id="17" name="Content Placeholder 3" descr="0401.jpg"/>
          <p:cNvPicPr>
            <a:picLocks noGrp="1" noChangeAspect="1"/>
          </p:cNvPicPr>
          <p:nvPr>
            <p:ph idx="1"/>
          </p:nvPr>
        </p:nvPicPr>
        <p:blipFill>
          <a:blip r:embed="rId3" cstate="print"/>
          <a:stretch>
            <a:fillRect/>
          </a:stretch>
        </p:blipFill>
        <p:spPr>
          <a:xfrm>
            <a:off x="5895975" y="838200"/>
            <a:ext cx="3248025" cy="5446374"/>
          </a:xfrm>
        </p:spPr>
      </p:pic>
      <p:sp>
        <p:nvSpPr>
          <p:cNvPr id="18" name="TextBox 17"/>
          <p:cNvSpPr txBox="1"/>
          <p:nvPr/>
        </p:nvSpPr>
        <p:spPr>
          <a:xfrm>
            <a:off x="762000" y="3544431"/>
            <a:ext cx="6019800" cy="2246769"/>
          </a:xfrm>
          <a:prstGeom prst="rect">
            <a:avLst/>
          </a:prstGeom>
          <a:noFill/>
        </p:spPr>
        <p:txBody>
          <a:bodyPr wrap="square" rtlCol="0">
            <a:spAutoFit/>
          </a:bodyPr>
          <a:lstStyle/>
          <a:p>
            <a:pPr marL="274320" indent="-274320">
              <a:spcBef>
                <a:spcPts val="1200"/>
              </a:spcBef>
              <a:buClr>
                <a:schemeClr val="accent3"/>
              </a:buClr>
              <a:buSzPct val="95000"/>
              <a:buFont typeface="Wingdings" pitchFamily="2" charset="2"/>
              <a:buChar char="v"/>
            </a:pPr>
            <a:r>
              <a:rPr lang="en-US" altLang="zh-CN" sz="2200" dirty="0" smtClean="0">
                <a:latin typeface="Times New Roman" panose="02020603050405020304" pitchFamily="18" charset="0"/>
                <a:cs typeface="Times New Roman" panose="02020603050405020304" pitchFamily="18" charset="0"/>
              </a:rPr>
              <a:t>Suppose we have an infinite ladder:</a:t>
            </a:r>
          </a:p>
          <a:p>
            <a:pPr marL="640080" lvl="1" indent="-246888">
              <a:spcBef>
                <a:spcPts val="1200"/>
              </a:spcBef>
              <a:buClr>
                <a:schemeClr val="accent1"/>
              </a:buClr>
              <a:buSzPct val="85000"/>
              <a:buFont typeface="Courier New" pitchFamily="49" charset="0"/>
              <a:buChar char="o"/>
            </a:pPr>
            <a:r>
              <a:rPr lang="en-US" sz="2200" dirty="0" smtClean="0">
                <a:solidFill>
                  <a:srgbClr val="0070C0"/>
                </a:solidFill>
                <a:latin typeface="Times New Roman" panose="02020603050405020304" pitchFamily="18" charset="0"/>
                <a:cs typeface="Times New Roman" panose="02020603050405020304" pitchFamily="18" charset="0"/>
              </a:rPr>
              <a:t>We can reach the first rung of the ladder.</a:t>
            </a:r>
          </a:p>
          <a:p>
            <a:pPr marL="640080" lvl="1" indent="-246888">
              <a:spcBef>
                <a:spcPts val="1200"/>
              </a:spcBef>
              <a:buClr>
                <a:schemeClr val="accent1"/>
              </a:buClr>
              <a:buSzPct val="85000"/>
              <a:buFont typeface="Courier New" pitchFamily="49" charset="0"/>
              <a:buChar char="o"/>
            </a:pPr>
            <a:r>
              <a:rPr lang="en-US" sz="2200" dirty="0" smtClean="0">
                <a:solidFill>
                  <a:srgbClr val="0070C0"/>
                </a:solidFill>
                <a:latin typeface="Times New Roman" panose="02020603050405020304" pitchFamily="18" charset="0"/>
                <a:cs typeface="Times New Roman" panose="02020603050405020304" pitchFamily="18" charset="0"/>
              </a:rPr>
              <a:t>If we can reach a particular rung of the ladder, then we can reach the next rung.</a:t>
            </a:r>
          </a:p>
          <a:p>
            <a:pPr marL="274320" lvl="1" indent="-274320">
              <a:spcBef>
                <a:spcPts val="1200"/>
              </a:spcBef>
              <a:buClr>
                <a:schemeClr val="accent3"/>
              </a:buClr>
              <a:buSzPct val="95000"/>
              <a:buFont typeface="Wingdings" pitchFamily="2" charset="2"/>
              <a:buChar char="v"/>
            </a:pPr>
            <a:r>
              <a:rPr lang="en-US" altLang="zh-CN" sz="2200" dirty="0" smtClean="0">
                <a:solidFill>
                  <a:srgbClr val="FF0000"/>
                </a:solidFill>
                <a:latin typeface="Times New Roman" panose="02020603050405020304" pitchFamily="18" charset="0"/>
                <a:cs typeface="Times New Roman" panose="02020603050405020304" pitchFamily="18" charset="0"/>
              </a:rPr>
              <a:t>Can we reach every step on the ladder?</a:t>
            </a:r>
            <a:endParaRPr lang="en-US" altLang="zh-CN" sz="2200" dirty="0">
              <a:solidFill>
                <a:srgbClr val="FF0000"/>
              </a:solidFill>
              <a:latin typeface="Times New Roman" panose="02020603050405020304" pitchFamily="18" charset="0"/>
              <a:cs typeface="Times New Roman" panose="02020603050405020304" pitchFamily="18" charset="0"/>
            </a:endParaRPr>
          </a:p>
        </p:txBody>
      </p:sp>
      <p:sp>
        <p:nvSpPr>
          <p:cNvPr id="2" name="Rectangle 1"/>
          <p:cNvSpPr/>
          <p:nvPr/>
        </p:nvSpPr>
        <p:spPr>
          <a:xfrm>
            <a:off x="156087" y="3119735"/>
            <a:ext cx="3611886" cy="430887"/>
          </a:xfrm>
          <a:prstGeom prst="rect">
            <a:avLst/>
          </a:prstGeom>
        </p:spPr>
        <p:txBody>
          <a:bodyPr wrap="none">
            <a:spAutoFit/>
          </a:bodyPr>
          <a:lstStyle/>
          <a:p>
            <a:pPr algn="ctr"/>
            <a:r>
              <a:rPr lang="en-US" sz="2200" b="1" dirty="0">
                <a:latin typeface="Times New Roman" panose="02020603050405020304" pitchFamily="18" charset="0"/>
                <a:cs typeface="Times New Roman" panose="02020603050405020304" pitchFamily="18" charset="0"/>
              </a:rPr>
              <a:t>Climbing an Infinite </a:t>
            </a:r>
            <a:r>
              <a:rPr lang="en-US" sz="2200" b="1" dirty="0" smtClean="0">
                <a:latin typeface="Times New Roman" panose="02020603050405020304" pitchFamily="18" charset="0"/>
                <a:cs typeface="Times New Roman" panose="02020603050405020304" pitchFamily="18" charset="0"/>
              </a:rPr>
              <a:t>Ladder</a:t>
            </a:r>
            <a:endParaRPr lang="en-US" sz="2200" b="1" dirty="0">
              <a:latin typeface="Times New Roman" panose="02020603050405020304" pitchFamily="18" charset="0"/>
              <a:cs typeface="Times New Roman" panose="02020603050405020304" pitchFamily="18" charset="0"/>
            </a:endParaRPr>
          </a:p>
        </p:txBody>
      </p:sp>
      <p:sp>
        <p:nvSpPr>
          <p:cNvPr id="3" name="Rectangle 2"/>
          <p:cNvSpPr/>
          <p:nvPr/>
        </p:nvSpPr>
        <p:spPr>
          <a:xfrm>
            <a:off x="685800" y="924342"/>
            <a:ext cx="6553200" cy="2123658"/>
          </a:xfrm>
          <a:prstGeom prst="rect">
            <a:avLst/>
          </a:prstGeom>
        </p:spPr>
        <p:txBody>
          <a:bodyPr wrap="square">
            <a:spAutoFit/>
          </a:bodyPr>
          <a:lstStyle/>
          <a:p>
            <a:pPr algn="just"/>
            <a:r>
              <a:rPr lang="en-US" sz="2200" b="1" dirty="0">
                <a:solidFill>
                  <a:srgbClr val="222222"/>
                </a:solidFill>
                <a:latin typeface="Times New Roman" panose="02020603050405020304" pitchFamily="18" charset="0"/>
                <a:cs typeface="Times New Roman" panose="02020603050405020304" pitchFamily="18" charset="0"/>
              </a:rPr>
              <a:t>Discrete mathematics</a:t>
            </a:r>
            <a:r>
              <a:rPr lang="en-US" sz="2200" dirty="0">
                <a:solidFill>
                  <a:srgbClr val="222222"/>
                </a:solidFill>
                <a:latin typeface="Times New Roman" panose="02020603050405020304" pitchFamily="18" charset="0"/>
                <a:cs typeface="Times New Roman" panose="02020603050405020304" pitchFamily="18" charset="0"/>
              </a:rPr>
              <a:t> is more concerned with </a:t>
            </a:r>
            <a:r>
              <a:rPr lang="en-US" sz="2200" b="1" dirty="0">
                <a:solidFill>
                  <a:srgbClr val="222222"/>
                </a:solidFill>
                <a:latin typeface="Times New Roman" panose="02020603050405020304" pitchFamily="18" charset="0"/>
                <a:cs typeface="Times New Roman" panose="02020603050405020304" pitchFamily="18" charset="0"/>
              </a:rPr>
              <a:t>number systems</a:t>
            </a:r>
            <a:r>
              <a:rPr lang="en-US" sz="2200" dirty="0">
                <a:solidFill>
                  <a:srgbClr val="222222"/>
                </a:solidFill>
                <a:latin typeface="Times New Roman" panose="02020603050405020304" pitchFamily="18" charset="0"/>
                <a:cs typeface="Times New Roman" panose="02020603050405020304" pitchFamily="18" charset="0"/>
              </a:rPr>
              <a:t> such as the </a:t>
            </a:r>
            <a:r>
              <a:rPr lang="en-US" sz="2200" dirty="0" smtClean="0">
                <a:solidFill>
                  <a:srgbClr val="222222"/>
                </a:solidFill>
                <a:latin typeface="Times New Roman" panose="02020603050405020304" pitchFamily="18" charset="0"/>
                <a:cs typeface="Times New Roman" panose="02020603050405020304" pitchFamily="18" charset="0"/>
              </a:rPr>
              <a:t>integers, whole</a:t>
            </a:r>
            <a:r>
              <a:rPr lang="en-US" sz="2200" dirty="0">
                <a:solidFill>
                  <a:srgbClr val="222222"/>
                </a:solidFill>
                <a:latin typeface="Times New Roman" panose="02020603050405020304" pitchFamily="18" charset="0"/>
                <a:cs typeface="Times New Roman" panose="02020603050405020304" pitchFamily="18" charset="0"/>
              </a:rPr>
              <a:t> </a:t>
            </a:r>
            <a:r>
              <a:rPr lang="en-US" sz="2200" b="1" dirty="0" smtClean="0">
                <a:solidFill>
                  <a:srgbClr val="222222"/>
                </a:solidFill>
                <a:latin typeface="Times New Roman" panose="02020603050405020304" pitchFamily="18" charset="0"/>
                <a:cs typeface="Times New Roman" panose="02020603050405020304" pitchFamily="18" charset="0"/>
              </a:rPr>
              <a:t>numbers</a:t>
            </a:r>
            <a:r>
              <a:rPr lang="en-US" sz="2200" dirty="0" smtClean="0">
                <a:solidFill>
                  <a:srgbClr val="222222"/>
                </a:solidFill>
                <a:latin typeface="Times New Roman" panose="02020603050405020304" pitchFamily="18" charset="0"/>
                <a:cs typeface="Times New Roman" panose="02020603050405020304" pitchFamily="18" charset="0"/>
              </a:rPr>
              <a:t>, etc...</a:t>
            </a:r>
          </a:p>
          <a:p>
            <a:pPr algn="just"/>
            <a:endParaRPr lang="en-US" sz="2200" dirty="0">
              <a:solidFill>
                <a:srgbClr val="222222"/>
              </a:solidFill>
              <a:latin typeface="Times New Roman" panose="02020603050405020304" pitchFamily="18" charset="0"/>
              <a:cs typeface="Times New Roman" panose="02020603050405020304" pitchFamily="18" charset="0"/>
            </a:endParaRPr>
          </a:p>
          <a:p>
            <a:pPr algn="just"/>
            <a:r>
              <a:rPr lang="en-US" sz="2200" b="1" dirty="0">
                <a:latin typeface="Times New Roman" panose="02020603050405020304" pitchFamily="18" charset="0"/>
                <a:cs typeface="Times New Roman" panose="02020603050405020304" pitchFamily="18" charset="0"/>
              </a:rPr>
              <a:t>Mathematical Induction</a:t>
            </a:r>
            <a:r>
              <a:rPr lang="en-US" sz="2200" dirty="0">
                <a:latin typeface="Times New Roman" panose="02020603050405020304" pitchFamily="18" charset="0"/>
                <a:cs typeface="Times New Roman" panose="02020603050405020304" pitchFamily="18" charset="0"/>
              </a:rPr>
              <a:t> is a </a:t>
            </a:r>
            <a:r>
              <a:rPr lang="en-US" sz="2200" b="1" dirty="0">
                <a:latin typeface="Times New Roman" panose="02020603050405020304" pitchFamily="18" charset="0"/>
                <a:cs typeface="Times New Roman" panose="02020603050405020304" pitchFamily="18" charset="0"/>
              </a:rPr>
              <a:t>mathematical</a:t>
            </a:r>
            <a:r>
              <a:rPr lang="en-US" sz="2200" dirty="0">
                <a:latin typeface="Times New Roman" panose="02020603050405020304" pitchFamily="18" charset="0"/>
                <a:cs typeface="Times New Roman" panose="02020603050405020304" pitchFamily="18" charset="0"/>
              </a:rPr>
              <a:t> technique which is used to prove a statement, a formula or a theorem is true for every natural number.</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658339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126</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zh-CN" sz="3200" dirty="0">
                <a:latin typeface="Times New Roman" panose="02020603050405020304" pitchFamily="18" charset="0"/>
                <a:cs typeface="Times New Roman" panose="02020603050405020304" pitchFamily="18" charset="0"/>
              </a:rPr>
              <a:t>Principle of Mathematical </a:t>
            </a:r>
            <a:r>
              <a:rPr lang="en-US" altLang="zh-CN" sz="3200" dirty="0" smtClean="0">
                <a:latin typeface="Times New Roman" panose="02020603050405020304" pitchFamily="18" charset="0"/>
                <a:cs typeface="Times New Roman" panose="02020603050405020304" pitchFamily="18" charset="0"/>
              </a:rPr>
              <a:t>Induction </a:t>
            </a:r>
            <a:r>
              <a:rPr lang="en-IN" sz="3200" dirty="0">
                <a:latin typeface="Times New Roman" panose="02020603050405020304" pitchFamily="18" charset="0"/>
                <a:cs typeface="Times New Roman" panose="02020603050405020304" pitchFamily="18" charset="0"/>
              </a:rPr>
              <a:t>(CO1)</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
        <p:nvSpPr>
          <p:cNvPr id="11" name="Content Placeholder 2"/>
          <p:cNvSpPr>
            <a:spLocks noGrp="1"/>
          </p:cNvSpPr>
          <p:nvPr>
            <p:ph idx="1"/>
          </p:nvPr>
        </p:nvSpPr>
        <p:spPr>
          <a:xfrm>
            <a:off x="457200" y="780251"/>
            <a:ext cx="8534400" cy="5315749"/>
          </a:xfrm>
        </p:spPr>
        <p:txBody>
          <a:bodyPr>
            <a:noAutofit/>
          </a:bodyPr>
          <a:lstStyle/>
          <a:p>
            <a:pPr fontAlgn="base">
              <a:spcBef>
                <a:spcPts val="1200"/>
              </a:spcBef>
              <a:spcAft>
                <a:spcPct val="0"/>
              </a:spcAft>
            </a:pPr>
            <a:r>
              <a:rPr sz="2200" dirty="0" smtClean="0">
                <a:latin typeface="Times New Roman" panose="02020603050405020304" pitchFamily="18" charset="0"/>
                <a:cs typeface="Times New Roman" panose="02020603050405020304" pitchFamily="18" charset="0"/>
              </a:rPr>
              <a:t>Principle of Mathematical Induction: To prove that </a:t>
            </a:r>
            <a:r>
              <a:rPr sz="2200" dirty="0" smtClean="0">
                <a:solidFill>
                  <a:srgbClr val="FF0000"/>
                </a:solidFill>
                <a:latin typeface="Times New Roman" panose="02020603050405020304" pitchFamily="18" charset="0"/>
                <a:cs typeface="Times New Roman" panose="02020603050405020304" pitchFamily="18" charset="0"/>
              </a:rPr>
              <a:t>P(n) is true for all positive integers n</a:t>
            </a:r>
            <a:r>
              <a:rPr sz="2200" dirty="0" smtClean="0">
                <a:latin typeface="Times New Roman" panose="02020603050405020304" pitchFamily="18" charset="0"/>
                <a:cs typeface="Times New Roman" panose="02020603050405020304" pitchFamily="18" charset="0"/>
              </a:rPr>
              <a:t>, we complete these steps:</a:t>
            </a:r>
          </a:p>
          <a:p>
            <a:pPr lvl="1" fontAlgn="base">
              <a:spcBef>
                <a:spcPts val="1200"/>
              </a:spcBef>
              <a:spcAft>
                <a:spcPct val="0"/>
              </a:spcAft>
              <a:buFont typeface="Courier New" pitchFamily="49" charset="0"/>
              <a:buChar char="o"/>
            </a:pPr>
            <a:r>
              <a:rPr sz="2200" dirty="0" smtClean="0">
                <a:latin typeface="Times New Roman" panose="02020603050405020304" pitchFamily="18" charset="0"/>
                <a:cs typeface="Times New Roman" panose="02020603050405020304" pitchFamily="18" charset="0"/>
              </a:rPr>
              <a:t>Basis Step: Show that P(1) is true.</a:t>
            </a:r>
          </a:p>
          <a:p>
            <a:pPr lvl="1">
              <a:spcBef>
                <a:spcPts val="1200"/>
              </a:spcBef>
              <a:buFont typeface="Courier New" pitchFamily="49" charset="0"/>
              <a:buChar char="o"/>
            </a:pPr>
            <a:r>
              <a:rPr sz="2200" dirty="0" smtClean="0">
                <a:latin typeface="Times New Roman" panose="02020603050405020304" pitchFamily="18" charset="0"/>
                <a:cs typeface="Times New Roman" panose="02020603050405020304" pitchFamily="18" charset="0"/>
              </a:rPr>
              <a:t>Inductive Step: Show that P(k) </a:t>
            </a:r>
            <a:r>
              <a:rPr sz="2200" dirty="0" smtClean="0">
                <a:latin typeface="Times New Roman" panose="02020603050405020304" pitchFamily="18" charset="0"/>
                <a:cs typeface="Times New Roman" panose="02020603050405020304" pitchFamily="18" charset="0"/>
                <a:sym typeface="Wingdings" charset="2"/>
              </a:rPr>
              <a:t>→ P(k + 1)  is true for all positive integers k.</a:t>
            </a:r>
          </a:p>
          <a:p>
            <a:pPr fontAlgn="base">
              <a:spcBef>
                <a:spcPts val="1200"/>
              </a:spcBef>
              <a:spcAft>
                <a:spcPct val="0"/>
              </a:spcAft>
            </a:pPr>
            <a:r>
              <a:rPr sz="2200" dirty="0" smtClean="0">
                <a:latin typeface="Times New Roman" panose="02020603050405020304" pitchFamily="18" charset="0"/>
                <a:cs typeface="Times New Roman" panose="02020603050405020304" pitchFamily="18" charset="0"/>
              </a:rPr>
              <a:t>To complete the inductive step, assuming the inductive hypothesis that P(k) holds for an arbitrary integer k, show that  must </a:t>
            </a:r>
            <a:r>
              <a:rPr sz="2200" dirty="0" smtClean="0">
                <a:latin typeface="Times New Roman" panose="02020603050405020304" pitchFamily="18" charset="0"/>
                <a:cs typeface="Times New Roman" panose="02020603050405020304" pitchFamily="18" charset="0"/>
                <a:sym typeface="Wingdings" charset="2"/>
              </a:rPr>
              <a:t>P(k + 1)</a:t>
            </a:r>
            <a:r>
              <a:rPr sz="2200" dirty="0" smtClean="0">
                <a:latin typeface="Times New Roman" panose="02020603050405020304" pitchFamily="18" charset="0"/>
                <a:cs typeface="Times New Roman" panose="02020603050405020304" pitchFamily="18" charset="0"/>
              </a:rPr>
              <a:t> be true.</a:t>
            </a:r>
            <a:endParaRPr lang="en-IN" sz="2200" dirty="0" smtClean="0">
              <a:latin typeface="Times New Roman" panose="02020603050405020304" pitchFamily="18" charset="0"/>
              <a:cs typeface="Times New Roman" panose="02020603050405020304" pitchFamily="18" charset="0"/>
            </a:endParaRPr>
          </a:p>
          <a:p>
            <a:pPr fontAlgn="base">
              <a:spcBef>
                <a:spcPts val="1200"/>
              </a:spcBef>
              <a:spcAft>
                <a:spcPct val="0"/>
              </a:spcAft>
            </a:pPr>
            <a:r>
              <a:rPr lang="en-US" sz="2200" dirty="0" smtClean="0">
                <a:latin typeface="Times New Roman" panose="02020603050405020304" pitchFamily="18" charset="0"/>
                <a:cs typeface="Times New Roman" panose="02020603050405020304" pitchFamily="18" charset="0"/>
              </a:rPr>
              <a:t>Climbing an Infinite Ladder Example:</a:t>
            </a:r>
          </a:p>
          <a:p>
            <a:pPr lvl="1" fontAlgn="base">
              <a:spcBef>
                <a:spcPts val="1200"/>
              </a:spcBef>
              <a:spcAft>
                <a:spcPct val="0"/>
              </a:spcAft>
              <a:buFont typeface="Courier New" pitchFamily="49" charset="0"/>
              <a:buChar char="o"/>
            </a:pPr>
            <a:r>
              <a:rPr lang="en-US" sz="2200" dirty="0" smtClean="0">
                <a:latin typeface="Times New Roman" panose="02020603050405020304" pitchFamily="18" charset="0"/>
                <a:cs typeface="Times New Roman" panose="02020603050405020304" pitchFamily="18" charset="0"/>
              </a:rPr>
              <a:t>BASIS STEP: By (1), we can reach rung 1.</a:t>
            </a:r>
          </a:p>
          <a:p>
            <a:pPr lvl="1" fontAlgn="base">
              <a:spcBef>
                <a:spcPts val="1200"/>
              </a:spcBef>
              <a:spcAft>
                <a:spcPct val="0"/>
              </a:spcAft>
              <a:buFont typeface="Courier New" pitchFamily="49" charset="0"/>
              <a:buChar char="o"/>
            </a:pPr>
            <a:r>
              <a:rPr lang="en-US" sz="2200" dirty="0" smtClean="0">
                <a:latin typeface="Times New Roman" panose="02020603050405020304" pitchFamily="18" charset="0"/>
                <a:cs typeface="Times New Roman" panose="02020603050405020304" pitchFamily="18" charset="0"/>
              </a:rPr>
              <a:t>INDUCTIVE STEP: Assume the inductive hypothesis that we can reach rung k. Then by (2), we can reach rung k + 1.</a:t>
            </a:r>
          </a:p>
          <a:p>
            <a:pPr marL="0" indent="0" fontAlgn="base">
              <a:spcBef>
                <a:spcPts val="1200"/>
              </a:spcBef>
              <a:spcAft>
                <a:spcPct val="0"/>
              </a:spcAft>
              <a:buNone/>
            </a:pPr>
            <a:r>
              <a:rPr lang="en-US" sz="2200" dirty="0" smtClean="0">
                <a:latin typeface="Times New Roman" panose="02020603050405020304" pitchFamily="18" charset="0"/>
                <a:cs typeface="Times New Roman" panose="02020603050405020304" pitchFamily="18" charset="0"/>
              </a:rPr>
              <a:t>Hence, P(k) </a:t>
            </a:r>
            <a:r>
              <a:rPr lang="en-US" sz="2200" dirty="0" smtClean="0">
                <a:latin typeface="Times New Roman" panose="02020603050405020304" pitchFamily="18" charset="0"/>
                <a:cs typeface="Times New Roman" panose="02020603050405020304" pitchFamily="18" charset="0"/>
                <a:sym typeface="Wingdings" charset="2"/>
              </a:rPr>
              <a:t>→ P(k + 1) is true for all positive integers k. We can reach every rung on the ladder.</a:t>
            </a:r>
            <a:endParaRPr lang="en-US" sz="2200" dirty="0" smtClean="0">
              <a:latin typeface="Times New Roman" panose="02020603050405020304" pitchFamily="18" charset="0"/>
              <a:cs typeface="Times New Roman" panose="02020603050405020304" pitchFamily="18" charset="0"/>
            </a:endParaRPr>
          </a:p>
          <a:p>
            <a:pPr fontAlgn="base">
              <a:spcBef>
                <a:spcPts val="1200"/>
              </a:spcBef>
              <a:spcAft>
                <a:spcPct val="0"/>
              </a:spcAft>
            </a:pPr>
            <a:endParaRPr sz="2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5102123"/>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127</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Important </a:t>
            </a:r>
            <a:r>
              <a:rPr lang="en-US" sz="3200" dirty="0" smtClean="0">
                <a:latin typeface="Times New Roman" panose="02020603050405020304" pitchFamily="18" charset="0"/>
                <a:cs typeface="Times New Roman" panose="02020603050405020304" pitchFamily="18" charset="0"/>
              </a:rPr>
              <a:t>Points </a:t>
            </a:r>
            <a:r>
              <a:rPr lang="en-IN" sz="3200" dirty="0">
                <a:latin typeface="Times New Roman" panose="02020603050405020304" pitchFamily="18" charset="0"/>
                <a:cs typeface="Times New Roman" panose="02020603050405020304" pitchFamily="18" charset="0"/>
              </a:rPr>
              <a:t>(CO1)</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
        <p:nvSpPr>
          <p:cNvPr id="11" name="Content Placeholder 2"/>
          <p:cNvSpPr>
            <a:spLocks noGrp="1"/>
          </p:cNvSpPr>
          <p:nvPr>
            <p:ph idx="1"/>
          </p:nvPr>
        </p:nvSpPr>
        <p:spPr>
          <a:xfrm>
            <a:off x="381000" y="1143000"/>
            <a:ext cx="8229600" cy="4876800"/>
          </a:xfrm>
        </p:spPr>
        <p:txBody>
          <a:bodyPr>
            <a:normAutofit/>
          </a:bodyPr>
          <a:lstStyle/>
          <a:p>
            <a:pPr fontAlgn="base">
              <a:spcBef>
                <a:spcPts val="1200"/>
              </a:spcBef>
              <a:spcAft>
                <a:spcPct val="0"/>
              </a:spcAft>
            </a:pPr>
            <a:r>
              <a:rPr sz="2200" dirty="0">
                <a:latin typeface="Times New Roman" panose="02020603050405020304" pitchFamily="18" charset="0"/>
                <a:cs typeface="Times New Roman" panose="02020603050405020304" pitchFamily="18" charset="0"/>
              </a:rPr>
              <a:t>Mathematical induction can be expressed  as the rule of </a:t>
            </a:r>
            <a:r>
              <a:rPr sz="2200" dirty="0" smtClean="0">
                <a:latin typeface="Times New Roman" panose="02020603050405020304" pitchFamily="18" charset="0"/>
                <a:cs typeface="Times New Roman" panose="02020603050405020304" pitchFamily="18" charset="0"/>
              </a:rPr>
              <a:t>inference</a:t>
            </a:r>
          </a:p>
          <a:p>
            <a:pPr algn="ctr" fontAlgn="base">
              <a:spcBef>
                <a:spcPts val="1200"/>
              </a:spcBef>
              <a:spcAft>
                <a:spcPct val="0"/>
              </a:spcAft>
              <a:buNone/>
            </a:pPr>
            <a:r>
              <a:rPr sz="2200" dirty="0" smtClean="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P</a:t>
            </a:r>
            <a:r>
              <a:rPr lang="en-US" sz="22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ea typeface="Cambria Math"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ea typeface="Cambria Math"/>
                <a:cs typeface="Times New Roman" panose="02020603050405020304" pitchFamily="18" charset="0"/>
              </a:rPr>
              <a:t> ∧ ∀</a:t>
            </a:r>
            <a:r>
              <a:rPr lang="en-US" sz="2200" i="1" dirty="0">
                <a:latin typeface="Times New Roman" panose="02020603050405020304" pitchFamily="18" charset="0"/>
                <a:ea typeface="Cambria Math"/>
                <a:cs typeface="Times New Roman" panose="02020603050405020304" pitchFamily="18" charset="0"/>
              </a:rPr>
              <a:t>k </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P</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k</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ea typeface="Cambria Math"/>
                <a:cs typeface="Times New Roman" panose="02020603050405020304" pitchFamily="18" charset="0"/>
                <a:sym typeface="Wingdings" pitchFamily="2" charset="2"/>
              </a:rPr>
              <a:t>→</a:t>
            </a:r>
            <a:r>
              <a:rPr lang="en-US" sz="2200" i="1" dirty="0">
                <a:latin typeface="Times New Roman" panose="02020603050405020304" pitchFamily="18" charset="0"/>
                <a:cs typeface="Times New Roman" panose="02020603050405020304" pitchFamily="18" charset="0"/>
                <a:sym typeface="Wingdings" pitchFamily="2" charset="2"/>
              </a:rPr>
              <a:t> P</a:t>
            </a:r>
            <a:r>
              <a:rPr lang="en-US" sz="2200" dirty="0">
                <a:latin typeface="Times New Roman" panose="02020603050405020304" pitchFamily="18" charset="0"/>
                <a:cs typeface="Times New Roman" panose="02020603050405020304" pitchFamily="18" charset="0"/>
                <a:sym typeface="Wingdings" pitchFamily="2" charset="2"/>
              </a:rPr>
              <a:t>(</a:t>
            </a:r>
            <a:r>
              <a:rPr lang="en-US" sz="2200" i="1" dirty="0">
                <a:latin typeface="Times New Roman" panose="02020603050405020304" pitchFamily="18" charset="0"/>
                <a:cs typeface="Times New Roman" panose="02020603050405020304" pitchFamily="18" charset="0"/>
                <a:sym typeface="Wingdings" pitchFamily="2" charset="2"/>
              </a:rPr>
              <a:t>k + </a:t>
            </a:r>
            <a:r>
              <a:rPr lang="en-US" sz="2200" dirty="0">
                <a:latin typeface="Times New Roman" panose="02020603050405020304" pitchFamily="18" charset="0"/>
                <a:ea typeface="Cambria Math" pitchFamily="18" charset="0"/>
                <a:cs typeface="Times New Roman" panose="02020603050405020304" pitchFamily="18" charset="0"/>
                <a:sym typeface="Wingdings" pitchFamily="2" charset="2"/>
              </a:rPr>
              <a:t>1</a:t>
            </a:r>
            <a:r>
              <a:rPr lang="en-US" sz="2200" dirty="0">
                <a:latin typeface="Times New Roman" panose="02020603050405020304" pitchFamily="18" charset="0"/>
                <a:cs typeface="Times New Roman" panose="02020603050405020304" pitchFamily="18" charset="0"/>
                <a:sym typeface="Wingdings" pitchFamily="2" charset="2"/>
              </a:rPr>
              <a:t>)))</a:t>
            </a:r>
            <a:r>
              <a:rPr lang="en-US" sz="2200" dirty="0">
                <a:latin typeface="Times New Roman" panose="02020603050405020304" pitchFamily="18" charset="0"/>
                <a:ea typeface="Cambria Math"/>
                <a:cs typeface="Times New Roman" panose="02020603050405020304" pitchFamily="18" charset="0"/>
                <a:sym typeface="Wingdings" pitchFamily="2" charset="2"/>
              </a:rPr>
              <a:t> → </a:t>
            </a:r>
            <a:r>
              <a:rPr lang="en-US" sz="2200" dirty="0">
                <a:latin typeface="Times New Roman" panose="02020603050405020304" pitchFamily="18" charset="0"/>
                <a:ea typeface="Cambria Math"/>
                <a:cs typeface="Times New Roman" panose="02020603050405020304" pitchFamily="18" charset="0"/>
              </a:rPr>
              <a:t> ∀</a:t>
            </a:r>
            <a:r>
              <a:rPr lang="en-US" sz="2200" i="1" dirty="0">
                <a:latin typeface="Times New Roman" panose="02020603050405020304" pitchFamily="18" charset="0"/>
                <a:ea typeface="Cambria Math"/>
                <a:cs typeface="Times New Roman" panose="02020603050405020304" pitchFamily="18" charset="0"/>
              </a:rPr>
              <a:t>n P</a:t>
            </a:r>
            <a:r>
              <a:rPr lang="en-US" sz="2200" dirty="0">
                <a:latin typeface="Times New Roman" panose="02020603050405020304" pitchFamily="18" charset="0"/>
                <a:ea typeface="Cambria Math"/>
                <a:cs typeface="Times New Roman" panose="02020603050405020304" pitchFamily="18" charset="0"/>
              </a:rPr>
              <a:t>(</a:t>
            </a:r>
            <a:r>
              <a:rPr lang="en-US" sz="2200" i="1" dirty="0">
                <a:latin typeface="Times New Roman" panose="02020603050405020304" pitchFamily="18" charset="0"/>
                <a:ea typeface="Cambria Math"/>
                <a:cs typeface="Times New Roman" panose="02020603050405020304" pitchFamily="18" charset="0"/>
              </a:rPr>
              <a:t>n</a:t>
            </a:r>
            <a:r>
              <a:rPr lang="en-US" sz="2200" dirty="0">
                <a:latin typeface="Times New Roman" panose="02020603050405020304" pitchFamily="18" charset="0"/>
                <a:ea typeface="Cambria Math"/>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sym typeface="Wingdings" pitchFamily="2" charset="2"/>
              </a:rPr>
              <a:t> </a:t>
            </a:r>
            <a:endParaRPr sz="2200" dirty="0">
              <a:latin typeface="Times New Roman" panose="02020603050405020304" pitchFamily="18" charset="0"/>
              <a:cs typeface="Times New Roman" panose="02020603050405020304" pitchFamily="18" charset="0"/>
            </a:endParaRPr>
          </a:p>
          <a:p>
            <a:pPr fontAlgn="base">
              <a:spcBef>
                <a:spcPts val="1200"/>
              </a:spcBef>
              <a:spcAft>
                <a:spcPct val="0"/>
              </a:spcAft>
              <a:buNone/>
            </a:pPr>
            <a:r>
              <a:rPr sz="2200" dirty="0" smtClean="0">
                <a:latin typeface="Times New Roman" panose="02020603050405020304" pitchFamily="18" charset="0"/>
                <a:cs typeface="Times New Roman" panose="02020603050405020304" pitchFamily="18" charset="0"/>
              </a:rPr>
              <a:t>	where </a:t>
            </a:r>
            <a:r>
              <a:rPr sz="2200" dirty="0">
                <a:latin typeface="Times New Roman" panose="02020603050405020304" pitchFamily="18" charset="0"/>
                <a:cs typeface="Times New Roman" panose="02020603050405020304" pitchFamily="18" charset="0"/>
              </a:rPr>
              <a:t>the domain is the set of positive integers.</a:t>
            </a:r>
          </a:p>
          <a:p>
            <a:pPr lvl="1" fontAlgn="base">
              <a:spcBef>
                <a:spcPts val="1200"/>
              </a:spcBef>
              <a:spcAft>
                <a:spcPct val="0"/>
              </a:spcAft>
            </a:pPr>
            <a:r>
              <a:rPr sz="2200" dirty="0">
                <a:latin typeface="Times New Roman" panose="02020603050405020304" pitchFamily="18" charset="0"/>
                <a:cs typeface="Times New Roman" panose="02020603050405020304" pitchFamily="18" charset="0"/>
              </a:rPr>
              <a:t>In a proof by mathematical induction, we don’t assume that P(k) is true for all positive integers! We show that if </a:t>
            </a:r>
            <a:r>
              <a:rPr sz="2200" dirty="0">
                <a:solidFill>
                  <a:srgbClr val="FF0000"/>
                </a:solidFill>
                <a:latin typeface="Times New Roman" panose="02020603050405020304" pitchFamily="18" charset="0"/>
                <a:cs typeface="Times New Roman" panose="02020603050405020304" pitchFamily="18" charset="0"/>
              </a:rPr>
              <a:t>we assume that P(k) is true, </a:t>
            </a:r>
            <a:r>
              <a:rPr sz="2200" dirty="0" smtClean="0">
                <a:solidFill>
                  <a:srgbClr val="FF0000"/>
                </a:solidFill>
                <a:latin typeface="Times New Roman" panose="02020603050405020304" pitchFamily="18" charset="0"/>
                <a:cs typeface="Times New Roman" panose="02020603050405020304" pitchFamily="18" charset="0"/>
              </a:rPr>
              <a:t>then </a:t>
            </a:r>
            <a:r>
              <a:rPr sz="2200" dirty="0" smtClean="0">
                <a:solidFill>
                  <a:srgbClr val="FF0000"/>
                </a:solidFill>
                <a:latin typeface="Times New Roman" panose="02020603050405020304" pitchFamily="18" charset="0"/>
                <a:cs typeface="Times New Roman" panose="02020603050405020304" pitchFamily="18" charset="0"/>
                <a:sym typeface="Wingdings" pitchFamily="2" charset="2"/>
              </a:rPr>
              <a:t>P(k </a:t>
            </a:r>
            <a:r>
              <a:rPr sz="2200" dirty="0">
                <a:solidFill>
                  <a:srgbClr val="FF0000"/>
                </a:solidFill>
                <a:latin typeface="Times New Roman" panose="02020603050405020304" pitchFamily="18" charset="0"/>
                <a:cs typeface="Times New Roman" panose="02020603050405020304" pitchFamily="18" charset="0"/>
                <a:sym typeface="Wingdings" pitchFamily="2" charset="2"/>
              </a:rPr>
              <a:t>+ </a:t>
            </a:r>
            <a:r>
              <a:rPr sz="2200" dirty="0" smtClean="0">
                <a:solidFill>
                  <a:srgbClr val="FF0000"/>
                </a:solidFill>
                <a:latin typeface="Times New Roman" panose="02020603050405020304" pitchFamily="18" charset="0"/>
                <a:cs typeface="Times New Roman" panose="02020603050405020304" pitchFamily="18" charset="0"/>
                <a:sym typeface="Wingdings" pitchFamily="2" charset="2"/>
              </a:rPr>
              <a:t>1) must also be </a:t>
            </a:r>
            <a:r>
              <a:rPr sz="2200" dirty="0">
                <a:solidFill>
                  <a:srgbClr val="FF0000"/>
                </a:solidFill>
                <a:latin typeface="Times New Roman" panose="02020603050405020304" pitchFamily="18" charset="0"/>
                <a:cs typeface="Times New Roman" panose="02020603050405020304" pitchFamily="18" charset="0"/>
                <a:sym typeface="Wingdings" pitchFamily="2" charset="2"/>
              </a:rPr>
              <a:t>true</a:t>
            </a:r>
            <a:r>
              <a:rPr sz="2200" dirty="0">
                <a:latin typeface="Times New Roman" panose="02020603050405020304" pitchFamily="18" charset="0"/>
                <a:cs typeface="Times New Roman" panose="02020603050405020304" pitchFamily="18" charset="0"/>
                <a:sym typeface="Wingdings" pitchFamily="2" charset="2"/>
              </a:rPr>
              <a:t>. </a:t>
            </a:r>
            <a:endParaRPr sz="2200" dirty="0" smtClean="0">
              <a:latin typeface="Times New Roman" panose="02020603050405020304" pitchFamily="18" charset="0"/>
              <a:cs typeface="Times New Roman" panose="02020603050405020304" pitchFamily="18" charset="0"/>
              <a:sym typeface="Wingdings" pitchFamily="2" charset="2"/>
            </a:endParaRPr>
          </a:p>
          <a:p>
            <a:pPr lvl="1" fontAlgn="base">
              <a:spcBef>
                <a:spcPts val="1200"/>
              </a:spcBef>
              <a:spcAft>
                <a:spcPct val="0"/>
              </a:spcAft>
            </a:pPr>
            <a:r>
              <a:rPr sz="2200" dirty="0" smtClean="0">
                <a:latin typeface="Times New Roman" panose="02020603050405020304" pitchFamily="18" charset="0"/>
                <a:cs typeface="Times New Roman" panose="02020603050405020304" pitchFamily="18" charset="0"/>
                <a:sym typeface="Wingdings" pitchFamily="2" charset="2"/>
              </a:rPr>
              <a:t>Proofs by mathematical induction do not always start at the integer 1. In such a case, the basis step begins at a </a:t>
            </a:r>
            <a:r>
              <a:rPr sz="2200" dirty="0" smtClean="0">
                <a:solidFill>
                  <a:srgbClr val="FF0000"/>
                </a:solidFill>
                <a:latin typeface="Times New Roman" panose="02020603050405020304" pitchFamily="18" charset="0"/>
                <a:cs typeface="Times New Roman" panose="02020603050405020304" pitchFamily="18" charset="0"/>
                <a:sym typeface="Wingdings" pitchFamily="2" charset="2"/>
              </a:rPr>
              <a:t>starting point b</a:t>
            </a:r>
            <a:r>
              <a:rPr sz="2200" dirty="0" smtClean="0">
                <a:latin typeface="Times New Roman" panose="02020603050405020304" pitchFamily="18" charset="0"/>
                <a:cs typeface="Times New Roman" panose="02020603050405020304" pitchFamily="18" charset="0"/>
                <a:sym typeface="Wingdings" pitchFamily="2" charset="2"/>
              </a:rPr>
              <a:t> where b is an integer. </a:t>
            </a:r>
          </a:p>
          <a:p>
            <a:pPr lvl="1" fontAlgn="base">
              <a:spcBef>
                <a:spcPts val="1200"/>
              </a:spcBef>
              <a:spcAft>
                <a:spcPct val="0"/>
              </a:spcAft>
            </a:pPr>
            <a:r>
              <a:rPr sz="2200" dirty="0" smtClean="0">
                <a:latin typeface="Times New Roman" panose="02020603050405020304" pitchFamily="18" charset="0"/>
                <a:ea typeface="Cambria Math" pitchFamily="18" charset="0"/>
                <a:cs typeface="Times New Roman" panose="02020603050405020304" pitchFamily="18" charset="0"/>
                <a:sym typeface="Wingdings" pitchFamily="2" charset="2"/>
              </a:rPr>
              <a:t>Mathematical induction is valid because of the </a:t>
            </a:r>
            <a:r>
              <a:rPr sz="2200" dirty="0" smtClean="0">
                <a:solidFill>
                  <a:srgbClr val="FF0000"/>
                </a:solidFill>
                <a:latin typeface="Times New Roman" panose="02020603050405020304" pitchFamily="18" charset="0"/>
                <a:ea typeface="Cambria Math" pitchFamily="18" charset="0"/>
                <a:cs typeface="Times New Roman" panose="02020603050405020304" pitchFamily="18" charset="0"/>
                <a:sym typeface="Wingdings" pitchFamily="2" charset="2"/>
              </a:rPr>
              <a:t>well ordering </a:t>
            </a:r>
            <a:r>
              <a:rPr sz="2200" dirty="0" smtClean="0">
                <a:latin typeface="Times New Roman" panose="02020603050405020304" pitchFamily="18" charset="0"/>
                <a:ea typeface="Cambria Math" pitchFamily="18" charset="0"/>
                <a:cs typeface="Times New Roman" panose="02020603050405020304" pitchFamily="18" charset="0"/>
                <a:sym typeface="Wingdings" pitchFamily="2" charset="2"/>
              </a:rPr>
              <a:t>property</a:t>
            </a:r>
            <a:endParaRPr sz="2200" dirty="0">
              <a:latin typeface="Times New Roman" panose="02020603050405020304" pitchFamily="18" charset="0"/>
              <a:cs typeface="Times New Roman" panose="02020603050405020304" pitchFamily="18" charset="0"/>
              <a:sym typeface="Wingdings" pitchFamily="2" charset="2"/>
            </a:endParaRPr>
          </a:p>
        </p:txBody>
      </p:sp>
    </p:spTree>
    <p:extLst>
      <p:ext uri="{BB962C8B-B14F-4D97-AF65-F5344CB8AC3E}">
        <p14:creationId xmlns:p14="http://schemas.microsoft.com/office/powerpoint/2010/main" val="95568608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128</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How Mathematical Induction </a:t>
            </a:r>
            <a:r>
              <a:rPr lang="en-US" sz="3200" dirty="0" smtClean="0">
                <a:latin typeface="Times New Roman" panose="02020603050405020304" pitchFamily="18" charset="0"/>
                <a:cs typeface="Times New Roman" panose="02020603050405020304" pitchFamily="18" charset="0"/>
              </a:rPr>
              <a:t>Works </a:t>
            </a:r>
            <a:r>
              <a:rPr lang="en-IN" sz="3200" dirty="0">
                <a:latin typeface="Times New Roman" panose="02020603050405020304" pitchFamily="18" charset="0"/>
                <a:cs typeface="Times New Roman" panose="02020603050405020304" pitchFamily="18" charset="0"/>
              </a:rPr>
              <a:t>(CO1)</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pic>
        <p:nvPicPr>
          <p:cNvPr id="11" name="Content Placeholder 3" descr="0403.jpg"/>
          <p:cNvPicPr>
            <a:picLocks noGrp="1" noChangeAspect="1"/>
          </p:cNvPicPr>
          <p:nvPr>
            <p:ph idx="1"/>
          </p:nvPr>
        </p:nvPicPr>
        <p:blipFill>
          <a:blip r:embed="rId3" cstate="print"/>
          <a:stretch>
            <a:fillRect/>
          </a:stretch>
        </p:blipFill>
        <p:spPr>
          <a:xfrm>
            <a:off x="6781800" y="2438400"/>
            <a:ext cx="2284762" cy="3886200"/>
          </a:xfrm>
        </p:spPr>
      </p:pic>
      <p:sp>
        <p:nvSpPr>
          <p:cNvPr id="12" name="TextBox 11"/>
          <p:cNvSpPr txBox="1"/>
          <p:nvPr/>
        </p:nvSpPr>
        <p:spPr>
          <a:xfrm>
            <a:off x="304800" y="1143000"/>
            <a:ext cx="7467600" cy="4924425"/>
          </a:xfrm>
          <a:prstGeom prst="rect">
            <a:avLst/>
          </a:prstGeom>
          <a:noFill/>
        </p:spPr>
        <p:txBody>
          <a:bodyPr wrap="square" rtlCol="0">
            <a:spAutoFit/>
          </a:bodyPr>
          <a:lstStyle/>
          <a:p>
            <a:pPr marL="274320" indent="-274320">
              <a:spcBef>
                <a:spcPts val="1200"/>
              </a:spcBef>
              <a:buClr>
                <a:schemeClr val="accent3"/>
              </a:buClr>
              <a:buSzPct val="95000"/>
              <a:buFont typeface="Wingdings" pitchFamily="2" charset="2"/>
              <a:buChar char="v"/>
            </a:pPr>
            <a:r>
              <a:rPr lang="en-US" altLang="zh-CN" sz="2200" b="1" dirty="0" smtClean="0">
                <a:latin typeface="Times New Roman" panose="02020603050405020304" pitchFamily="18" charset="0"/>
                <a:cs typeface="Times New Roman" panose="02020603050405020304" pitchFamily="18" charset="0"/>
              </a:rPr>
              <a:t>Consider  an infinite sequence  of dominoes, labeled 1,2,3, …, where each domino is standing. </a:t>
            </a:r>
          </a:p>
          <a:p>
            <a:pPr marL="640080" lvl="1" indent="-246888">
              <a:spcBef>
                <a:spcPts val="1200"/>
              </a:spcBef>
              <a:buClr>
                <a:schemeClr val="accent1"/>
              </a:buClr>
              <a:buSzPct val="85000"/>
              <a:buFont typeface="Wingdings 2"/>
              <a:buChar char=""/>
            </a:pPr>
            <a:r>
              <a:rPr lang="en-US" altLang="zh-CN" sz="2200" b="1" dirty="0" smtClean="0">
                <a:solidFill>
                  <a:srgbClr val="0070C0"/>
                </a:solidFill>
                <a:latin typeface="Times New Roman" panose="02020603050405020304" pitchFamily="18" charset="0"/>
                <a:cs typeface="Times New Roman" panose="02020603050405020304" pitchFamily="18" charset="0"/>
                <a:sym typeface="Wingdings" pitchFamily="2" charset="2"/>
              </a:rPr>
              <a:t>Let </a:t>
            </a:r>
            <a:r>
              <a:rPr lang="en-US" altLang="zh-CN" sz="2200" b="1" dirty="0" smtClean="0">
                <a:solidFill>
                  <a:srgbClr val="7030A0"/>
                </a:solidFill>
                <a:latin typeface="Times New Roman" panose="02020603050405020304" pitchFamily="18" charset="0"/>
                <a:cs typeface="Times New Roman" panose="02020603050405020304" pitchFamily="18" charset="0"/>
                <a:sym typeface="Wingdings" pitchFamily="2" charset="2"/>
              </a:rPr>
              <a:t>P(n) </a:t>
            </a:r>
            <a:r>
              <a:rPr lang="en-US" altLang="zh-CN" sz="2200" b="1" dirty="0" smtClean="0">
                <a:solidFill>
                  <a:srgbClr val="0070C0"/>
                </a:solidFill>
                <a:latin typeface="Times New Roman" panose="02020603050405020304" pitchFamily="18" charset="0"/>
                <a:cs typeface="Times New Roman" panose="02020603050405020304" pitchFamily="18" charset="0"/>
                <a:sym typeface="Wingdings" pitchFamily="2" charset="2"/>
              </a:rPr>
              <a:t>be the proposition that </a:t>
            </a:r>
            <a:r>
              <a:rPr lang="en-US" altLang="zh-CN" sz="2200" b="1" dirty="0" smtClean="0">
                <a:solidFill>
                  <a:srgbClr val="7030A0"/>
                </a:solidFill>
                <a:latin typeface="Times New Roman" panose="02020603050405020304" pitchFamily="18" charset="0"/>
                <a:cs typeface="Times New Roman" panose="02020603050405020304" pitchFamily="18" charset="0"/>
                <a:sym typeface="Wingdings" pitchFamily="2" charset="2"/>
              </a:rPr>
              <a:t>the n</a:t>
            </a:r>
            <a:r>
              <a:rPr lang="en-US" altLang="zh-CN" sz="2200" b="1" baseline="30000" dirty="0" smtClean="0">
                <a:solidFill>
                  <a:srgbClr val="7030A0"/>
                </a:solidFill>
                <a:latin typeface="Times New Roman" panose="02020603050405020304" pitchFamily="18" charset="0"/>
                <a:cs typeface="Times New Roman" panose="02020603050405020304" pitchFamily="18" charset="0"/>
                <a:sym typeface="Wingdings" pitchFamily="2" charset="2"/>
              </a:rPr>
              <a:t>th</a:t>
            </a:r>
            <a:r>
              <a:rPr lang="en-US" altLang="zh-CN" sz="2200" b="1" dirty="0" smtClean="0">
                <a:solidFill>
                  <a:srgbClr val="7030A0"/>
                </a:solidFill>
                <a:latin typeface="Times New Roman" panose="02020603050405020304" pitchFamily="18" charset="0"/>
                <a:cs typeface="Times New Roman" panose="02020603050405020304" pitchFamily="18" charset="0"/>
                <a:sym typeface="Wingdings" pitchFamily="2" charset="2"/>
              </a:rPr>
              <a:t> domino is knocked over</a:t>
            </a:r>
            <a:r>
              <a:rPr lang="en-US" altLang="zh-CN" sz="2200" b="1" dirty="0" smtClean="0">
                <a:solidFill>
                  <a:srgbClr val="0070C0"/>
                </a:solidFill>
                <a:latin typeface="Times New Roman" panose="02020603050405020304" pitchFamily="18" charset="0"/>
                <a:cs typeface="Times New Roman" panose="02020603050405020304" pitchFamily="18" charset="0"/>
                <a:sym typeface="Wingdings" pitchFamily="2" charset="2"/>
              </a:rPr>
              <a:t>. </a:t>
            </a:r>
          </a:p>
          <a:p>
            <a:pPr marL="640080" lvl="1" indent="-246888">
              <a:spcBef>
                <a:spcPts val="1200"/>
              </a:spcBef>
              <a:buClr>
                <a:schemeClr val="accent1"/>
              </a:buClr>
              <a:buSzPct val="85000"/>
              <a:buFont typeface="Wingdings 2"/>
              <a:buChar char=""/>
            </a:pPr>
            <a:r>
              <a:rPr lang="en-US" altLang="zh-CN" sz="2200" b="1" dirty="0" smtClean="0">
                <a:solidFill>
                  <a:srgbClr val="0070C0"/>
                </a:solidFill>
                <a:latin typeface="Times New Roman" panose="02020603050405020304" pitchFamily="18" charset="0"/>
                <a:cs typeface="Times New Roman" panose="02020603050405020304" pitchFamily="18" charset="0"/>
                <a:sym typeface="Wingdings" pitchFamily="2" charset="2"/>
              </a:rPr>
              <a:t>know that the first domino is knocked down, i.e., </a:t>
            </a:r>
            <a:r>
              <a:rPr lang="en-US" altLang="zh-CN" sz="2200" b="1" dirty="0" smtClean="0">
                <a:solidFill>
                  <a:srgbClr val="7030A0"/>
                </a:solidFill>
                <a:latin typeface="Times New Roman" panose="02020603050405020304" pitchFamily="18" charset="0"/>
                <a:cs typeface="Times New Roman" panose="02020603050405020304" pitchFamily="18" charset="0"/>
                <a:sym typeface="Wingdings" pitchFamily="2" charset="2"/>
              </a:rPr>
              <a:t>P(1) is true</a:t>
            </a:r>
            <a:r>
              <a:rPr lang="en-US" altLang="zh-CN" sz="2200" b="1" dirty="0" smtClean="0">
                <a:solidFill>
                  <a:srgbClr val="0070C0"/>
                </a:solidFill>
                <a:latin typeface="Times New Roman" panose="02020603050405020304" pitchFamily="18" charset="0"/>
                <a:cs typeface="Times New Roman" panose="02020603050405020304" pitchFamily="18" charset="0"/>
                <a:sym typeface="Wingdings" pitchFamily="2" charset="2"/>
              </a:rPr>
              <a:t>.</a:t>
            </a:r>
          </a:p>
          <a:p>
            <a:pPr marL="640080" lvl="1" indent="-246888">
              <a:spcBef>
                <a:spcPts val="1200"/>
              </a:spcBef>
              <a:buClr>
                <a:schemeClr val="accent1"/>
              </a:buClr>
              <a:buSzPct val="85000"/>
              <a:buFont typeface="Wingdings 2"/>
              <a:buChar char=""/>
            </a:pPr>
            <a:r>
              <a:rPr lang="en-US" altLang="zh-CN" sz="2200" b="1" dirty="0" smtClean="0">
                <a:solidFill>
                  <a:srgbClr val="0070C0"/>
                </a:solidFill>
                <a:latin typeface="Times New Roman" panose="02020603050405020304" pitchFamily="18" charset="0"/>
                <a:cs typeface="Times New Roman" panose="02020603050405020304" pitchFamily="18" charset="0"/>
                <a:sym typeface="Wingdings" pitchFamily="2" charset="2"/>
              </a:rPr>
              <a:t>We also know that  if  </a:t>
            </a:r>
            <a:r>
              <a:rPr lang="en-US" altLang="zh-CN" sz="2200" b="1" dirty="0" smtClean="0">
                <a:solidFill>
                  <a:srgbClr val="7030A0"/>
                </a:solidFill>
                <a:latin typeface="Times New Roman" panose="02020603050405020304" pitchFamily="18" charset="0"/>
                <a:cs typeface="Times New Roman" panose="02020603050405020304" pitchFamily="18" charset="0"/>
                <a:sym typeface="Wingdings" pitchFamily="2" charset="2"/>
              </a:rPr>
              <a:t>whenever the </a:t>
            </a:r>
            <a:r>
              <a:rPr lang="en-US" altLang="zh-CN" sz="2200" b="1" dirty="0" err="1" smtClean="0">
                <a:solidFill>
                  <a:srgbClr val="7030A0"/>
                </a:solidFill>
                <a:latin typeface="Times New Roman" panose="02020603050405020304" pitchFamily="18" charset="0"/>
                <a:cs typeface="Times New Roman" panose="02020603050405020304" pitchFamily="18" charset="0"/>
                <a:sym typeface="Wingdings" pitchFamily="2" charset="2"/>
              </a:rPr>
              <a:t>k</a:t>
            </a:r>
            <a:r>
              <a:rPr lang="en-US" altLang="zh-CN" sz="2200" b="1" baseline="30000" dirty="0" err="1" smtClean="0">
                <a:solidFill>
                  <a:srgbClr val="7030A0"/>
                </a:solidFill>
                <a:latin typeface="Times New Roman" panose="02020603050405020304" pitchFamily="18" charset="0"/>
                <a:cs typeface="Times New Roman" panose="02020603050405020304" pitchFamily="18" charset="0"/>
                <a:sym typeface="Wingdings" pitchFamily="2" charset="2"/>
              </a:rPr>
              <a:t>th</a:t>
            </a:r>
            <a:r>
              <a:rPr lang="en-US" altLang="zh-CN" sz="2200" b="1" dirty="0" smtClean="0">
                <a:solidFill>
                  <a:srgbClr val="7030A0"/>
                </a:solidFill>
                <a:latin typeface="Times New Roman" panose="02020603050405020304" pitchFamily="18" charset="0"/>
                <a:cs typeface="Times New Roman" panose="02020603050405020304" pitchFamily="18" charset="0"/>
                <a:sym typeface="Wingdings" pitchFamily="2" charset="2"/>
              </a:rPr>
              <a:t> domino is knocked over, it knocks over the (k + 1)</a:t>
            </a:r>
            <a:r>
              <a:rPr lang="en-US" altLang="zh-CN" sz="2200" b="1" baseline="30000" dirty="0" err="1" smtClean="0">
                <a:solidFill>
                  <a:srgbClr val="7030A0"/>
                </a:solidFill>
                <a:latin typeface="Times New Roman" panose="02020603050405020304" pitchFamily="18" charset="0"/>
                <a:cs typeface="Times New Roman" panose="02020603050405020304" pitchFamily="18" charset="0"/>
                <a:sym typeface="Wingdings" pitchFamily="2" charset="2"/>
              </a:rPr>
              <a:t>st</a:t>
            </a:r>
            <a:r>
              <a:rPr lang="en-US" altLang="zh-CN" sz="2200" b="1" dirty="0" smtClean="0">
                <a:solidFill>
                  <a:srgbClr val="7030A0"/>
                </a:solidFill>
                <a:latin typeface="Times New Roman" panose="02020603050405020304" pitchFamily="18" charset="0"/>
                <a:cs typeface="Times New Roman" panose="02020603050405020304" pitchFamily="18" charset="0"/>
                <a:sym typeface="Wingdings" pitchFamily="2" charset="2"/>
              </a:rPr>
              <a:t> domino</a:t>
            </a:r>
            <a:r>
              <a:rPr lang="en-US" altLang="zh-CN" sz="2200" b="1" dirty="0" smtClean="0">
                <a:solidFill>
                  <a:srgbClr val="0070C0"/>
                </a:solidFill>
                <a:latin typeface="Times New Roman" panose="02020603050405020304" pitchFamily="18" charset="0"/>
                <a:cs typeface="Times New Roman" panose="02020603050405020304" pitchFamily="18" charset="0"/>
                <a:sym typeface="Wingdings" pitchFamily="2" charset="2"/>
              </a:rPr>
              <a:t>, </a:t>
            </a:r>
            <a:r>
              <a:rPr lang="en-US" altLang="zh-CN" sz="2200" b="1" dirty="0" err="1" smtClean="0">
                <a:solidFill>
                  <a:srgbClr val="0070C0"/>
                </a:solidFill>
                <a:latin typeface="Times New Roman" panose="02020603050405020304" pitchFamily="18" charset="0"/>
                <a:cs typeface="Times New Roman" panose="02020603050405020304" pitchFamily="18" charset="0"/>
                <a:sym typeface="Wingdings" pitchFamily="2" charset="2"/>
              </a:rPr>
              <a:t>i.e</a:t>
            </a:r>
            <a:r>
              <a:rPr lang="en-US" altLang="zh-CN" sz="2200" b="1" dirty="0" smtClean="0">
                <a:solidFill>
                  <a:srgbClr val="0070C0"/>
                </a:solidFill>
                <a:latin typeface="Times New Roman" panose="02020603050405020304" pitchFamily="18" charset="0"/>
                <a:cs typeface="Times New Roman" panose="02020603050405020304" pitchFamily="18" charset="0"/>
                <a:sym typeface="Wingdings" pitchFamily="2" charset="2"/>
              </a:rPr>
              <a:t>, </a:t>
            </a:r>
            <a:r>
              <a:rPr lang="en-US" altLang="zh-CN" sz="2200" b="1" dirty="0" smtClean="0">
                <a:solidFill>
                  <a:srgbClr val="7030A0"/>
                </a:solidFill>
                <a:latin typeface="Times New Roman" panose="02020603050405020304" pitchFamily="18" charset="0"/>
                <a:cs typeface="Times New Roman" panose="02020603050405020304" pitchFamily="18" charset="0"/>
                <a:sym typeface="Wingdings" pitchFamily="2" charset="2"/>
              </a:rPr>
              <a:t>P(k) → P(k + 1)</a:t>
            </a:r>
            <a:r>
              <a:rPr lang="en-US" altLang="zh-CN" sz="2200" b="1" dirty="0" smtClean="0">
                <a:solidFill>
                  <a:srgbClr val="0070C0"/>
                </a:solidFill>
                <a:latin typeface="Times New Roman" panose="02020603050405020304" pitchFamily="18" charset="0"/>
                <a:cs typeface="Times New Roman" panose="02020603050405020304" pitchFamily="18" charset="0"/>
                <a:sym typeface="Wingdings" pitchFamily="2" charset="2"/>
              </a:rPr>
              <a:t> is true for all positive integers k. </a:t>
            </a:r>
          </a:p>
          <a:p>
            <a:pPr marL="640080" lvl="1" indent="-246888">
              <a:spcBef>
                <a:spcPts val="1200"/>
              </a:spcBef>
              <a:buClr>
                <a:schemeClr val="accent1"/>
              </a:buClr>
              <a:buSzPct val="85000"/>
              <a:buFont typeface="Wingdings 2"/>
              <a:buChar char=""/>
            </a:pPr>
            <a:r>
              <a:rPr lang="en-US" altLang="zh-CN" sz="2200" b="1" dirty="0" smtClean="0">
                <a:solidFill>
                  <a:srgbClr val="0070C0"/>
                </a:solidFill>
                <a:latin typeface="Times New Roman" panose="02020603050405020304" pitchFamily="18" charset="0"/>
                <a:cs typeface="Times New Roman" panose="02020603050405020304" pitchFamily="18" charset="0"/>
                <a:sym typeface="Wingdings" pitchFamily="2" charset="2"/>
              </a:rPr>
              <a:t>Hence, all dominos are knocked over.</a:t>
            </a:r>
          </a:p>
          <a:p>
            <a:pPr marL="640080" lvl="1" indent="-246888">
              <a:spcBef>
                <a:spcPts val="1200"/>
              </a:spcBef>
              <a:buClr>
                <a:schemeClr val="accent1"/>
              </a:buClr>
              <a:buSzPct val="85000"/>
              <a:buFont typeface="Wingdings 2"/>
              <a:buChar char=""/>
            </a:pPr>
            <a:r>
              <a:rPr lang="en-US" altLang="zh-CN" sz="2200" b="1" dirty="0" smtClean="0">
                <a:solidFill>
                  <a:srgbClr val="7030A0"/>
                </a:solidFill>
                <a:latin typeface="Times New Roman" panose="02020603050405020304" pitchFamily="18" charset="0"/>
                <a:cs typeface="Times New Roman" panose="02020603050405020304" pitchFamily="18" charset="0"/>
                <a:sym typeface="Wingdings" pitchFamily="2" charset="2"/>
              </a:rPr>
              <a:t>P(n) is true for all positive integers n.</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7644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129</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latin typeface="Times New Roman" panose="02020603050405020304" pitchFamily="18" charset="0"/>
                <a:cs typeface="Times New Roman" panose="02020603050405020304" pitchFamily="18" charset="0"/>
              </a:rPr>
              <a:t>Examples </a:t>
            </a:r>
            <a:r>
              <a:rPr lang="en-IN" sz="3200" dirty="0">
                <a:latin typeface="Times New Roman" panose="02020603050405020304" pitchFamily="18" charset="0"/>
                <a:cs typeface="Times New Roman" panose="02020603050405020304" pitchFamily="18" charset="0"/>
              </a:rPr>
              <a:t>(CO1)</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7"/>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
        <p:nvSpPr>
          <p:cNvPr id="11" name="Content Placeholder 2"/>
          <p:cNvSpPr>
            <a:spLocks noGrp="1"/>
          </p:cNvSpPr>
          <p:nvPr>
            <p:ph idx="1"/>
          </p:nvPr>
        </p:nvSpPr>
        <p:spPr>
          <a:xfrm>
            <a:off x="685800" y="909238"/>
            <a:ext cx="8229600" cy="5110562"/>
          </a:xfrm>
        </p:spPr>
        <p:txBody>
          <a:bodyPr>
            <a:noAutofit/>
          </a:bodyPr>
          <a:lstStyle/>
          <a:p>
            <a:pPr fontAlgn="base">
              <a:spcBef>
                <a:spcPts val="600"/>
              </a:spcBef>
              <a:spcAft>
                <a:spcPct val="0"/>
              </a:spcAft>
            </a:pPr>
            <a:r>
              <a:rPr sz="2200" dirty="0" smtClean="0">
                <a:latin typeface="Times New Roman" panose="02020603050405020304" pitchFamily="18" charset="0"/>
                <a:cs typeface="Times New Roman" panose="02020603050405020304" pitchFamily="18" charset="0"/>
              </a:rPr>
              <a:t>Example</a:t>
            </a:r>
            <a:r>
              <a:rPr sz="2200" dirty="0">
                <a:latin typeface="Times New Roman" panose="02020603050405020304" pitchFamily="18" charset="0"/>
                <a:cs typeface="Times New Roman" panose="02020603050405020304" pitchFamily="18" charset="0"/>
              </a:rPr>
              <a:t>: Show that</a:t>
            </a:r>
            <a:r>
              <a:rPr sz="2200" dirty="0" smtClean="0">
                <a:latin typeface="Times New Roman" panose="02020603050405020304" pitchFamily="18" charset="0"/>
                <a:cs typeface="Times New Roman" panose="02020603050405020304" pitchFamily="18" charset="0"/>
              </a:rPr>
              <a:t>:                            for all positive integers.  </a:t>
            </a:r>
            <a:endParaRPr sz="2200" dirty="0">
              <a:latin typeface="Times New Roman" panose="02020603050405020304" pitchFamily="18" charset="0"/>
              <a:cs typeface="Times New Roman" panose="02020603050405020304" pitchFamily="18" charset="0"/>
            </a:endParaRPr>
          </a:p>
          <a:p>
            <a:pPr fontAlgn="base">
              <a:spcBef>
                <a:spcPts val="600"/>
              </a:spcBef>
              <a:spcAft>
                <a:spcPct val="0"/>
              </a:spcAft>
            </a:pPr>
            <a:r>
              <a:rPr sz="2200" dirty="0" smtClean="0">
                <a:latin typeface="Times New Roman" panose="02020603050405020304" pitchFamily="18" charset="0"/>
                <a:cs typeface="Times New Roman" panose="02020603050405020304" pitchFamily="18" charset="0"/>
              </a:rPr>
              <a:t>Solution</a:t>
            </a:r>
            <a:r>
              <a:rPr sz="2200" dirty="0">
                <a:latin typeface="Times New Roman" panose="02020603050405020304" pitchFamily="18" charset="0"/>
                <a:cs typeface="Times New Roman" panose="02020603050405020304" pitchFamily="18" charset="0"/>
              </a:rPr>
              <a:t>:</a:t>
            </a:r>
          </a:p>
          <a:p>
            <a:pPr lvl="1" fontAlgn="base">
              <a:spcBef>
                <a:spcPts val="600"/>
              </a:spcBef>
              <a:spcAft>
                <a:spcPct val="0"/>
              </a:spcAft>
              <a:buFont typeface="Courier New" pitchFamily="49" charset="0"/>
              <a:buChar char="o"/>
            </a:pPr>
            <a:r>
              <a:rPr sz="2200" dirty="0">
                <a:solidFill>
                  <a:srgbClr val="FF0000"/>
                </a:solidFill>
                <a:latin typeface="Times New Roman" panose="02020603050405020304" pitchFamily="18" charset="0"/>
                <a:cs typeface="Times New Roman" panose="02020603050405020304" pitchFamily="18" charset="0"/>
              </a:rPr>
              <a:t>BASIS STEP</a:t>
            </a:r>
            <a:r>
              <a:rPr sz="2200" dirty="0">
                <a:latin typeface="Times New Roman" panose="02020603050405020304" pitchFamily="18" charset="0"/>
                <a:cs typeface="Times New Roman" panose="02020603050405020304" pitchFamily="18" charset="0"/>
              </a:rPr>
              <a:t>: P(1) is true since 1(1 + 1)/2 = 1.</a:t>
            </a:r>
          </a:p>
          <a:p>
            <a:pPr lvl="1" fontAlgn="base">
              <a:spcBef>
                <a:spcPts val="600"/>
              </a:spcBef>
              <a:spcAft>
                <a:spcPct val="0"/>
              </a:spcAft>
              <a:buFont typeface="Courier New" pitchFamily="49" charset="0"/>
              <a:buChar char="o"/>
            </a:pPr>
            <a:r>
              <a:rPr sz="2200" dirty="0">
                <a:solidFill>
                  <a:srgbClr val="FF0000"/>
                </a:solidFill>
                <a:latin typeface="Times New Roman" panose="02020603050405020304" pitchFamily="18" charset="0"/>
                <a:cs typeface="Times New Roman" panose="02020603050405020304" pitchFamily="18" charset="0"/>
              </a:rPr>
              <a:t>INDUCTIVE STEP</a:t>
            </a:r>
            <a:r>
              <a:rPr sz="2200" dirty="0">
                <a:latin typeface="Times New Roman" panose="02020603050405020304" pitchFamily="18" charset="0"/>
                <a:cs typeface="Times New Roman" panose="02020603050405020304" pitchFamily="18" charset="0"/>
              </a:rPr>
              <a:t>: Assume true for P(k</a:t>
            </a:r>
            <a:r>
              <a:rPr sz="2200" dirty="0" smtClean="0">
                <a:latin typeface="Times New Roman" panose="02020603050405020304" pitchFamily="18" charset="0"/>
                <a:cs typeface="Times New Roman" panose="02020603050405020304" pitchFamily="18" charset="0"/>
              </a:rPr>
              <a:t>).</a:t>
            </a:r>
          </a:p>
          <a:p>
            <a:pPr lvl="2" fontAlgn="base">
              <a:spcBef>
                <a:spcPts val="600"/>
              </a:spcBef>
              <a:spcAft>
                <a:spcPct val="0"/>
              </a:spcAft>
              <a:buFont typeface="Courier New" pitchFamily="49" charset="0"/>
              <a:buChar char="o"/>
            </a:pPr>
            <a:r>
              <a:rPr lang="en-US" sz="2200" dirty="0" smtClean="0">
                <a:latin typeface="Times New Roman" panose="02020603050405020304" pitchFamily="18" charset="0"/>
                <a:cs typeface="Times New Roman" panose="02020603050405020304" pitchFamily="18" charset="0"/>
              </a:rPr>
              <a:t>The inductive hypothesis is</a:t>
            </a:r>
          </a:p>
          <a:p>
            <a:pPr lvl="2" fontAlgn="base">
              <a:spcBef>
                <a:spcPts val="600"/>
              </a:spcBef>
              <a:spcAft>
                <a:spcPct val="0"/>
              </a:spcAft>
              <a:buFont typeface="Courier New" pitchFamily="49" charset="0"/>
              <a:buChar char="o"/>
            </a:pPr>
            <a:r>
              <a:rPr lang="en-US" sz="2200" dirty="0" smtClean="0">
                <a:latin typeface="Times New Roman" panose="02020603050405020304" pitchFamily="18" charset="0"/>
                <a:cs typeface="Times New Roman" panose="02020603050405020304" pitchFamily="18" charset="0"/>
              </a:rPr>
              <a:t>Under this assumption,</a:t>
            </a:r>
          </a:p>
          <a:p>
            <a:pPr lvl="2" fontAlgn="base">
              <a:spcBef>
                <a:spcPts val="600"/>
              </a:spcBef>
              <a:spcAft>
                <a:spcPct val="0"/>
              </a:spcAft>
              <a:buFont typeface="Courier New" pitchFamily="49" charset="0"/>
              <a:buChar char="o"/>
            </a:pPr>
            <a:endParaRPr sz="2200" dirty="0">
              <a:latin typeface="Times New Roman" panose="02020603050405020304" pitchFamily="18" charset="0"/>
              <a:cs typeface="Times New Roman" panose="02020603050405020304" pitchFamily="18" charset="0"/>
            </a:endParaRPr>
          </a:p>
          <a:p>
            <a:pPr lvl="2" fontAlgn="base">
              <a:spcBef>
                <a:spcPts val="600"/>
              </a:spcBef>
              <a:spcAft>
                <a:spcPct val="0"/>
              </a:spcAft>
              <a:buFont typeface="Courier New" pitchFamily="49" charset="0"/>
              <a:buChar char="o"/>
            </a:pPr>
            <a:endParaRPr sz="2200" dirty="0" smtClean="0">
              <a:latin typeface="Times New Roman" panose="02020603050405020304" pitchFamily="18" charset="0"/>
              <a:cs typeface="Times New Roman" panose="02020603050405020304" pitchFamily="18" charset="0"/>
            </a:endParaRPr>
          </a:p>
          <a:p>
            <a:pPr marL="914400" lvl="2" indent="0" fontAlgn="base">
              <a:spcBef>
                <a:spcPts val="600"/>
              </a:spcBef>
              <a:spcAft>
                <a:spcPct val="0"/>
              </a:spcAft>
              <a:buNone/>
            </a:pPr>
            <a:endParaRPr lang="en-IN" sz="2200" dirty="0" smtClean="0">
              <a:latin typeface="Times New Roman" panose="02020603050405020304" pitchFamily="18" charset="0"/>
              <a:cs typeface="Times New Roman" panose="02020603050405020304" pitchFamily="18" charset="0"/>
            </a:endParaRPr>
          </a:p>
          <a:p>
            <a:pPr marL="914400" lvl="2" indent="0" fontAlgn="base">
              <a:spcBef>
                <a:spcPts val="600"/>
              </a:spcBef>
              <a:spcAft>
                <a:spcPct val="0"/>
              </a:spcAft>
              <a:buNone/>
            </a:pPr>
            <a:endParaRPr sz="2200" dirty="0">
              <a:latin typeface="Times New Roman" panose="02020603050405020304" pitchFamily="18" charset="0"/>
              <a:cs typeface="Times New Roman" panose="02020603050405020304" pitchFamily="18" charset="0"/>
            </a:endParaRPr>
          </a:p>
          <a:p>
            <a:pPr lvl="1" fontAlgn="base">
              <a:spcBef>
                <a:spcPts val="600"/>
              </a:spcBef>
              <a:spcAft>
                <a:spcPct val="0"/>
              </a:spcAft>
              <a:buFont typeface="Courier New" pitchFamily="49" charset="0"/>
              <a:buChar char="o"/>
            </a:pPr>
            <a:r>
              <a:rPr sz="2200" dirty="0" smtClean="0">
                <a:solidFill>
                  <a:srgbClr val="FF0000"/>
                </a:solidFill>
                <a:latin typeface="Times New Roman" panose="02020603050405020304" pitchFamily="18" charset="0"/>
                <a:cs typeface="Times New Roman" panose="02020603050405020304" pitchFamily="18" charset="0"/>
                <a:sym typeface="Wingdings" pitchFamily="2" charset="2"/>
              </a:rPr>
              <a:t>Hence</a:t>
            </a:r>
            <a:r>
              <a:rPr sz="2200" dirty="0">
                <a:latin typeface="Times New Roman" panose="02020603050405020304" pitchFamily="18" charset="0"/>
                <a:cs typeface="Times New Roman" panose="02020603050405020304" pitchFamily="18" charset="0"/>
                <a:sym typeface="Wingdings" pitchFamily="2" charset="2"/>
              </a:rPr>
              <a:t>, we have shown that P(k + 1) follows from P(k). Therefore </a:t>
            </a:r>
            <a:r>
              <a:rPr sz="2200" dirty="0">
                <a:latin typeface="Times New Roman" panose="02020603050405020304" pitchFamily="18" charset="0"/>
                <a:cs typeface="Times New Roman" panose="02020603050405020304" pitchFamily="18" charset="0"/>
              </a:rPr>
              <a:t>the sum of the first n positive </a:t>
            </a:r>
            <a:r>
              <a:rPr sz="2200" dirty="0" smtClean="0">
                <a:latin typeface="Times New Roman" panose="02020603050405020304" pitchFamily="18" charset="0"/>
                <a:cs typeface="Times New Roman" panose="02020603050405020304" pitchFamily="18" charset="0"/>
              </a:rPr>
              <a:t>integers is</a:t>
            </a:r>
            <a:endParaRPr lang="en-US" sz="2200" dirty="0">
              <a:latin typeface="Times New Roman" panose="02020603050405020304" pitchFamily="18" charset="0"/>
              <a:cs typeface="Times New Roman" panose="02020603050405020304" pitchFamily="18" charset="0"/>
            </a:endParaRPr>
          </a:p>
        </p:txBody>
      </p:sp>
      <p:pic>
        <p:nvPicPr>
          <p:cNvPr id="12" name="Picture 11" descr="addin_tmp.png"/>
          <p:cNvPicPr>
            <a:picLocks noChangeAspect="1"/>
          </p:cNvPicPr>
          <p:nvPr>
            <p:custDataLst>
              <p:tags r:id="rId1"/>
            </p:custDataLst>
          </p:nvPr>
        </p:nvPicPr>
        <p:blipFill>
          <a:blip r:embed="rId8" cstate="print"/>
          <a:stretch>
            <a:fillRect/>
          </a:stretch>
        </p:blipFill>
        <p:spPr>
          <a:xfrm>
            <a:off x="3657600" y="838200"/>
            <a:ext cx="1676400" cy="703317"/>
          </a:xfrm>
          <a:prstGeom prst="rect">
            <a:avLst/>
          </a:prstGeom>
        </p:spPr>
      </p:pic>
      <p:pic>
        <p:nvPicPr>
          <p:cNvPr id="13" name="Picture 12" descr="addin_tmp.png"/>
          <p:cNvPicPr>
            <a:picLocks noChangeAspect="1"/>
          </p:cNvPicPr>
          <p:nvPr>
            <p:custDataLst>
              <p:tags r:id="rId2"/>
            </p:custDataLst>
          </p:nvPr>
        </p:nvPicPr>
        <p:blipFill>
          <a:blip r:embed="rId9" cstate="print"/>
          <a:stretch>
            <a:fillRect/>
          </a:stretch>
        </p:blipFill>
        <p:spPr>
          <a:xfrm>
            <a:off x="5126724" y="2514600"/>
            <a:ext cx="1426476" cy="570590"/>
          </a:xfrm>
          <a:prstGeom prst="rect">
            <a:avLst/>
          </a:prstGeom>
        </p:spPr>
      </p:pic>
      <p:grpSp>
        <p:nvGrpSpPr>
          <p:cNvPr id="14" name="Group 13"/>
          <p:cNvGrpSpPr/>
          <p:nvPr/>
        </p:nvGrpSpPr>
        <p:grpSpPr>
          <a:xfrm>
            <a:off x="1676400" y="3352800"/>
            <a:ext cx="4876800" cy="1722120"/>
            <a:chOff x="1447800" y="4038600"/>
            <a:chExt cx="5149215" cy="1756410"/>
          </a:xfrm>
        </p:grpSpPr>
        <p:pic>
          <p:nvPicPr>
            <p:cNvPr id="15" name="Picture 14" descr="addin_tmp.png"/>
            <p:cNvPicPr>
              <a:picLocks noChangeAspect="1"/>
            </p:cNvPicPr>
            <p:nvPr>
              <p:custDataLst>
                <p:tags r:id="rId3"/>
              </p:custDataLst>
            </p:nvPr>
          </p:nvPicPr>
          <p:blipFill>
            <a:blip r:embed="rId10" cstate="print"/>
            <a:stretch>
              <a:fillRect/>
            </a:stretch>
          </p:blipFill>
          <p:spPr>
            <a:xfrm>
              <a:off x="4191000" y="4724400"/>
              <a:ext cx="2406015" cy="537210"/>
            </a:xfrm>
            <a:prstGeom prst="rect">
              <a:avLst/>
            </a:prstGeom>
          </p:spPr>
        </p:pic>
        <p:pic>
          <p:nvPicPr>
            <p:cNvPr id="16" name="Picture 15" descr="addin_tmp.png"/>
            <p:cNvPicPr>
              <a:picLocks noChangeAspect="1"/>
            </p:cNvPicPr>
            <p:nvPr>
              <p:custDataLst>
                <p:tags r:id="rId4"/>
              </p:custDataLst>
            </p:nvPr>
          </p:nvPicPr>
          <p:blipFill>
            <a:blip r:embed="rId11" cstate="print"/>
            <a:stretch>
              <a:fillRect/>
            </a:stretch>
          </p:blipFill>
          <p:spPr>
            <a:xfrm>
              <a:off x="4267200" y="5257800"/>
              <a:ext cx="1832610" cy="537210"/>
            </a:xfrm>
            <a:prstGeom prst="rect">
              <a:avLst/>
            </a:prstGeom>
          </p:spPr>
        </p:pic>
        <p:pic>
          <p:nvPicPr>
            <p:cNvPr id="17" name="Picture 16" descr="addin_tmp.png"/>
            <p:cNvPicPr>
              <a:picLocks noChangeAspect="1"/>
            </p:cNvPicPr>
            <p:nvPr>
              <p:custDataLst>
                <p:tags r:id="rId5"/>
              </p:custDataLst>
            </p:nvPr>
          </p:nvPicPr>
          <p:blipFill>
            <a:blip r:embed="rId12" cstate="print"/>
            <a:stretch>
              <a:fillRect/>
            </a:stretch>
          </p:blipFill>
          <p:spPr>
            <a:xfrm>
              <a:off x="1447800" y="4038600"/>
              <a:ext cx="5044440" cy="537210"/>
            </a:xfrm>
            <a:prstGeom prst="rect">
              <a:avLst/>
            </a:prstGeom>
          </p:spPr>
        </p:pic>
      </p:grpSp>
      <p:pic>
        <p:nvPicPr>
          <p:cNvPr id="18" name="Picture 2"/>
          <p:cNvPicPr>
            <a:picLocks noChangeAspect="1" noChangeArrowheads="1"/>
          </p:cNvPicPr>
          <p:nvPr/>
        </p:nvPicPr>
        <p:blipFill>
          <a:blip r:embed="rId13"/>
          <a:srcRect/>
          <a:stretch>
            <a:fillRect/>
          </a:stretch>
        </p:blipFill>
        <p:spPr bwMode="auto">
          <a:xfrm>
            <a:off x="7372350" y="5410200"/>
            <a:ext cx="857250" cy="552450"/>
          </a:xfrm>
          <a:prstGeom prst="rect">
            <a:avLst/>
          </a:prstGeom>
          <a:noFill/>
          <a:ln w="9525">
            <a:noFill/>
            <a:miter lim="800000"/>
            <a:headEnd/>
            <a:tailEnd/>
          </a:ln>
          <a:effectLst/>
        </p:spPr>
      </p:pic>
    </p:spTree>
    <p:extLst>
      <p:ext uri="{BB962C8B-B14F-4D97-AF65-F5344CB8AC3E}">
        <p14:creationId xmlns:p14="http://schemas.microsoft.com/office/powerpoint/2010/main" val="1082131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animEffect transition="in" filter="slide(fromBottom)">
                                      <p:cBhvr>
                                        <p:cTn id="7" dur="500"/>
                                        <p:tgtEl>
                                          <p:spTgt spid="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1">
                                            <p:txEl>
                                              <p:pRg st="3" end="3"/>
                                            </p:txEl>
                                          </p:spTgt>
                                        </p:tgtEl>
                                        <p:attrNameLst>
                                          <p:attrName>style.visibility</p:attrName>
                                        </p:attrNameLst>
                                      </p:cBhvr>
                                      <p:to>
                                        <p:strVal val="visible"/>
                                      </p:to>
                                    </p:set>
                                    <p:animEffect transition="in" filter="slide(fromBottom)">
                                      <p:cBhvr>
                                        <p:cTn id="12" dur="500"/>
                                        <p:tgtEl>
                                          <p:spTgt spid="11">
                                            <p:txEl>
                                              <p:pRg st="3" end="3"/>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animEffect transition="in" filter="slide(fromBottom)">
                                      <p:cBhvr>
                                        <p:cTn id="15" dur="500"/>
                                        <p:tgtEl>
                                          <p:spTgt spid="11">
                                            <p:txEl>
                                              <p:pRg st="4" end="4"/>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slide(fromBottom)">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animEffect transition="in" filter="slide(fromBottom)">
                                      <p:cBhvr>
                                        <p:cTn id="23" dur="500"/>
                                        <p:tgtEl>
                                          <p:spTgt spid="11">
                                            <p:txEl>
                                              <p:pRg st="5" end="5"/>
                                            </p:txEl>
                                          </p:spTgt>
                                        </p:tgtEl>
                                      </p:cBhvr>
                                    </p:animEffect>
                                  </p:childTnLst>
                                </p:cTn>
                              </p:par>
                              <p:par>
                                <p:cTn id="24" presetID="12" presetClass="entr" presetSubtype="4"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slide(fromBottom)">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11">
                                            <p:txEl>
                                              <p:pRg st="10" end="10"/>
                                            </p:txEl>
                                          </p:spTgt>
                                        </p:tgtEl>
                                        <p:attrNameLst>
                                          <p:attrName>style.visibility</p:attrName>
                                        </p:attrNameLst>
                                      </p:cBhvr>
                                      <p:to>
                                        <p:strVal val="visible"/>
                                      </p:to>
                                    </p:set>
                                    <p:animEffect transition="in" filter="slide(fromBottom)">
                                      <p:cBhvr>
                                        <p:cTn id="31" dur="500"/>
                                        <p:tgtEl>
                                          <p:spTgt spid="11">
                                            <p:txEl>
                                              <p:pRg st="10" end="10"/>
                                            </p:txEl>
                                          </p:spTgt>
                                        </p:tgtEl>
                                      </p:cBhvr>
                                    </p:animEffect>
                                  </p:childTnLst>
                                </p:cTn>
                              </p:par>
                              <p:par>
                                <p:cTn id="32" presetID="12" presetClass="entr" presetSubtype="4"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slide(fromBottom)">
                                      <p:cBhvr>
                                        <p:cTn id="3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533400" y="1265238"/>
            <a:ext cx="8229600" cy="4525962"/>
          </a:xfrm>
        </p:spPr>
        <p:txBody>
          <a:bodyPr>
            <a:normAutofit lnSpcReduction="10000"/>
          </a:bodyPr>
          <a:lstStyle/>
          <a:p>
            <a:r>
              <a:rPr lang="en-US" altLang="en-US" sz="2200" dirty="0" smtClean="0">
                <a:ea typeface="ＭＳ Ｐゴシック" panose="020B0600070205080204" pitchFamily="34" charset="-128"/>
                <a:cs typeface="Times New Roman" panose="02020603050405020304" pitchFamily="18" charset="0"/>
              </a:rPr>
              <a:t>Sets are used to define the concepts of relations and functions. The study of geometry, sequences, probability, etc. requires the knowledge of sets</a:t>
            </a:r>
            <a:r>
              <a:rPr lang="en-US" altLang="en-US" sz="2200" dirty="0" smtClean="0">
                <a:latin typeface="Times New Roman" panose="02020603050405020304" pitchFamily="18" charset="0"/>
                <a:ea typeface="ＭＳ Ｐゴシック" panose="020B0600070205080204" pitchFamily="34" charset="-128"/>
                <a:cs typeface="Times New Roman" panose="02020603050405020304" pitchFamily="18" charset="0"/>
              </a:rPr>
              <a:t>.</a:t>
            </a:r>
          </a:p>
          <a:p>
            <a:r>
              <a:rPr lang="en-US" altLang="en-US" sz="2200" dirty="0" smtClean="0">
                <a:ea typeface="ＭＳ Ｐゴシック" panose="020B0600070205080204" pitchFamily="34" charset="-128"/>
              </a:rPr>
              <a:t>The student will demonstrate the ability to use sets to codify mathematical object</a:t>
            </a:r>
          </a:p>
          <a:p>
            <a:r>
              <a:rPr lang="en-US" altLang="en-US" sz="2200" dirty="0" smtClean="0">
                <a:ea typeface="ＭＳ Ｐゴシック" panose="020B0600070205080204" pitchFamily="34" charset="-128"/>
              </a:rPr>
              <a:t>The student will be able to:</a:t>
            </a:r>
          </a:p>
          <a:p>
            <a:pPr lvl="1"/>
            <a:r>
              <a:rPr lang="en-US" altLang="en-US" sz="2200" dirty="0" smtClean="0">
                <a:ea typeface="ＭＳ Ｐゴシック" panose="020B0600070205080204" pitchFamily="34" charset="-128"/>
              </a:rPr>
              <a:t>represent a set using set-builder notation. </a:t>
            </a:r>
          </a:p>
          <a:p>
            <a:pPr lvl="1"/>
            <a:r>
              <a:rPr lang="en-US" altLang="en-US" sz="2200" dirty="0" smtClean="0">
                <a:ea typeface="ＭＳ Ｐゴシック" panose="020B0600070205080204" pitchFamily="34" charset="-128"/>
              </a:rPr>
              <a:t>give examples of finite and infinite sets. </a:t>
            </a:r>
          </a:p>
          <a:p>
            <a:pPr lvl="1"/>
            <a:r>
              <a:rPr lang="en-US" altLang="en-US" sz="2200" dirty="0" smtClean="0">
                <a:ea typeface="ＭＳ Ｐゴシック" panose="020B0600070205080204" pitchFamily="34" charset="-128"/>
              </a:rPr>
              <a:t>build new sets from existing sets using various combinations of the set operations intersection union, difference, and complement.</a:t>
            </a:r>
          </a:p>
          <a:p>
            <a:pPr lvl="1"/>
            <a:r>
              <a:rPr lang="en-US" altLang="en-US" sz="2200" dirty="0" smtClean="0">
                <a:ea typeface="ＭＳ Ｐゴシック" panose="020B0600070205080204" pitchFamily="34" charset="-128"/>
              </a:rPr>
              <a:t>determine whether two sets are equal by determining whether each is a subset of the other</a:t>
            </a:r>
            <a:endParaRPr lang="en-US" altLang="en-US" sz="2200" b="1" dirty="0" smtClean="0">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15363" name="Date Placeholder 3"/>
          <p:cNvSpPr>
            <a:spLocks noGrp="1"/>
          </p:cNvSpPr>
          <p:nvPr>
            <p:ph type="dt" sz="quarter" idx="10"/>
          </p:nvPr>
        </p:nvSpPr>
        <p:spPr bwMode="auto">
          <a:xfrm>
            <a:off x="457200" y="64166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5AA75F51-B154-4918-9AB1-404B5F79B8B8}" type="datetime1">
              <a:rPr lang="en-US" altLang="en-US" sz="1200" smtClean="0">
                <a:solidFill>
                  <a:srgbClr val="898989"/>
                </a:solidFill>
              </a:rPr>
              <a:pPr>
                <a:spcBef>
                  <a:spcPct val="0"/>
                </a:spcBef>
                <a:buFontTx/>
                <a:buNone/>
              </a:pPr>
              <a:t>11/29/2022</a:t>
            </a:fld>
            <a:endParaRPr lang="en-US" altLang="en-US" sz="1200" smtClean="0">
              <a:solidFill>
                <a:srgbClr val="898989"/>
              </a:solidFill>
            </a:endParaRPr>
          </a:p>
        </p:txBody>
      </p:sp>
      <p:sp>
        <p:nvSpPr>
          <p:cNvPr id="1536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n-US" altLang="en-US" sz="1200" smtClean="0">
                <a:solidFill>
                  <a:srgbClr val="898989"/>
                </a:solidFill>
              </a:rPr>
              <a:t>DSGT </a:t>
            </a:r>
            <a:fld id="{DF38E595-A8C4-4771-A081-1A96995EFC58}" type="slidenum">
              <a:rPr lang="en-US" altLang="en-US" sz="1200" smtClean="0">
                <a:solidFill>
                  <a:srgbClr val="898989"/>
                </a:solidFill>
              </a:rPr>
              <a:pPr>
                <a:spcBef>
                  <a:spcPct val="0"/>
                </a:spcBef>
                <a:buFontTx/>
                <a:buNone/>
              </a:pPr>
              <a:t>13</a:t>
            </a:fld>
            <a:endParaRPr lang="en-US" altLang="en-US" sz="1200" smtClean="0">
              <a:solidFill>
                <a:srgbClr val="898989"/>
              </a:solidFill>
            </a:endParaRPr>
          </a:p>
        </p:txBody>
      </p:sp>
      <p:sp>
        <p:nvSpPr>
          <p:cNvPr id="7" name="Title 1">
            <a:extLst>
              <a:ext uri="{FF2B5EF4-FFF2-40B4-BE49-F238E27FC236}">
                <a16:creationId xmlns:a16="http://schemas.microsoft.com/office/drawing/2014/main" id="{609C05C7-1857-4ED6-8D58-684E4DE9A8D0}"/>
              </a:ext>
            </a:extLst>
          </p:cNvPr>
          <p:cNvSpPr txBox="1">
            <a:spLocks/>
          </p:cNvSpPr>
          <p:nvPr/>
        </p:nvSpPr>
        <p:spPr bwMode="auto">
          <a:xfrm>
            <a:off x="1371600" y="0"/>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anchor="ctr"/>
          <a:lstStyle/>
          <a:p>
            <a:pPr algn="ctr" eaLnBrk="1" fontAlgn="auto" hangingPunct="1">
              <a:spcAft>
                <a:spcPts val="0"/>
              </a:spcAft>
              <a:defRPr/>
            </a:pPr>
            <a:r>
              <a:rPr lang="en-US" sz="3200" dirty="0" smtClean="0">
                <a:solidFill>
                  <a:schemeClr val="dk1"/>
                </a:solidFill>
                <a:latin typeface="Times New Roman" panose="02020603050405020304" pitchFamily="18" charset="0"/>
                <a:cs typeface="Times New Roman" panose="02020603050405020304" pitchFamily="18" charset="0"/>
              </a:rPr>
              <a:t>Topic Objectives: Set Theory (</a:t>
            </a:r>
            <a:r>
              <a:rPr lang="en-US" sz="3200" dirty="0">
                <a:solidFill>
                  <a:schemeClr val="dk1"/>
                </a:solidFill>
                <a:latin typeface="Times New Roman" panose="02020603050405020304" pitchFamily="18" charset="0"/>
                <a:cs typeface="Times New Roman" panose="02020603050405020304" pitchFamily="18" charset="0"/>
              </a:rPr>
              <a:t>CO1)</a:t>
            </a:r>
          </a:p>
        </p:txBody>
      </p:sp>
      <p:pic>
        <p:nvPicPr>
          <p:cNvPr id="1536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362200" y="6416675"/>
            <a:ext cx="5029200" cy="365125"/>
          </a:xfrm>
        </p:spPr>
        <p:txBody>
          <a:bodyPr/>
          <a:lstStyle/>
          <a:p>
            <a:pPr>
              <a:defRPr/>
            </a:pPr>
            <a:r>
              <a:rPr lang="en-US" dirty="0" smtClean="0">
                <a:solidFill>
                  <a:schemeClr val="tx1"/>
                </a:solidFill>
                <a:latin typeface="+mj-lt"/>
                <a:cs typeface="Times New Roman" panose="02020603050405020304" pitchFamily="18" charset="0"/>
              </a:rPr>
              <a:t>Mr. Gaurav Singhania, </a:t>
            </a:r>
            <a:r>
              <a:rPr lang="en-US" dirty="0">
                <a:solidFill>
                  <a:schemeClr val="tx1"/>
                </a:solidFill>
                <a:latin typeface="+mj-lt"/>
                <a:cs typeface="Times New Roman" panose="02020603050405020304" pitchFamily="18" charset="0"/>
              </a:rPr>
              <a:t>Mr. </a:t>
            </a:r>
            <a:r>
              <a:rPr lang="en-US" dirty="0" err="1">
                <a:solidFill>
                  <a:schemeClr val="tx1"/>
                </a:solidFill>
                <a:latin typeface="+mj-lt"/>
                <a:cs typeface="Times New Roman" panose="02020603050405020304" pitchFamily="18" charset="0"/>
              </a:rPr>
              <a:t>Bhupendra</a:t>
            </a:r>
            <a:r>
              <a:rPr lang="en-US" dirty="0">
                <a:solidFill>
                  <a:schemeClr val="tx1"/>
                </a:solidFill>
                <a:latin typeface="+mj-lt"/>
                <a:cs typeface="Times New Roman" panose="02020603050405020304" pitchFamily="18" charset="0"/>
              </a:rPr>
              <a:t> Kr.	KCS-303 (DSTL)                Unit </a:t>
            </a:r>
            <a:r>
              <a:rPr lang="en-US" dirty="0" smtClean="0">
                <a:solidFill>
                  <a:schemeClr val="tx1"/>
                </a:solidFill>
                <a:latin typeface="+mj-lt"/>
                <a:cs typeface="Times New Roman" panose="02020603050405020304" pitchFamily="18" charset="0"/>
              </a:rPr>
              <a:t>1</a:t>
            </a:r>
            <a:endParaRPr lang="en-US" dirty="0">
              <a:solidFill>
                <a:schemeClr val="tx1"/>
              </a:solidFill>
              <a:latin typeface="+mj-lt"/>
              <a:cs typeface="Times New Roman" panose="02020603050405020304" pitchFamily="18" charset="0"/>
            </a:endParaRPr>
          </a:p>
        </p:txBody>
      </p:sp>
    </p:spTree>
    <p:extLst>
      <p:ext uri="{BB962C8B-B14F-4D97-AF65-F5344CB8AC3E}">
        <p14:creationId xmlns:p14="http://schemas.microsoft.com/office/powerpoint/2010/main" val="400204847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130</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smtClean="0">
                <a:latin typeface="Times New Roman" panose="02020603050405020304" pitchFamily="18" charset="0"/>
                <a:cs typeface="Times New Roman" panose="02020603050405020304" pitchFamily="18" charset="0"/>
              </a:rPr>
              <a:t>Example </a:t>
            </a:r>
            <a:r>
              <a:rPr lang="en-IN" sz="3200" dirty="0">
                <a:latin typeface="Times New Roman" panose="02020603050405020304" pitchFamily="18" charset="0"/>
                <a:cs typeface="Times New Roman" panose="02020603050405020304" pitchFamily="18" charset="0"/>
              </a:rPr>
              <a:t>(CO1)</a:t>
            </a:r>
            <a:endParaRPr kumimoji="0" lang="en-US" sz="320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
        <p:nvSpPr>
          <p:cNvPr id="11" name="Content Placeholder 2"/>
          <p:cNvSpPr>
            <a:spLocks noGrp="1"/>
          </p:cNvSpPr>
          <p:nvPr>
            <p:ph idx="1"/>
          </p:nvPr>
        </p:nvSpPr>
        <p:spPr>
          <a:xfrm>
            <a:off x="304800" y="838200"/>
            <a:ext cx="8686800" cy="5334000"/>
          </a:xfrm>
        </p:spPr>
        <p:txBody>
          <a:bodyPr>
            <a:noAutofit/>
          </a:bodyPr>
          <a:lstStyle/>
          <a:p>
            <a:pPr marL="0" indent="0" fontAlgn="base">
              <a:spcBef>
                <a:spcPts val="600"/>
              </a:spcBef>
              <a:spcAft>
                <a:spcPct val="0"/>
              </a:spcAft>
              <a:buNone/>
            </a:pPr>
            <a:r>
              <a:rPr sz="1900" b="1" dirty="0" smtClean="0"/>
              <a:t>Example:</a:t>
            </a:r>
            <a:r>
              <a:rPr sz="1900" dirty="0" smtClean="0"/>
              <a:t> Use </a:t>
            </a:r>
            <a:r>
              <a:rPr sz="1900" dirty="0"/>
              <a:t>mathematical induction to show </a:t>
            </a:r>
            <a:r>
              <a:rPr sz="1900" dirty="0" smtClean="0"/>
              <a:t>that</a:t>
            </a:r>
            <a:r>
              <a:rPr lang="en-IN" sz="1900" dirty="0"/>
              <a:t> </a:t>
            </a:r>
            <a:r>
              <a:rPr lang="nn-NO" sz="1900" b="1" dirty="0" smtClean="0"/>
              <a:t>1 + 2 + 2</a:t>
            </a:r>
            <a:r>
              <a:rPr lang="nn-NO" sz="1900" b="1" baseline="30000" dirty="0" smtClean="0"/>
              <a:t>2</a:t>
            </a:r>
            <a:r>
              <a:rPr lang="nn-NO" sz="1900" b="1" dirty="0" smtClean="0"/>
              <a:t> +· · ·+2</a:t>
            </a:r>
            <a:r>
              <a:rPr lang="nn-NO" sz="1900" b="1" baseline="30000" dirty="0" smtClean="0"/>
              <a:t>k</a:t>
            </a:r>
            <a:r>
              <a:rPr lang="nn-NO" sz="1900" b="1" dirty="0" smtClean="0"/>
              <a:t> = 2</a:t>
            </a:r>
            <a:r>
              <a:rPr lang="nn-NO" sz="1900" b="1" baseline="30000" dirty="0" smtClean="0"/>
              <a:t>n+1 </a:t>
            </a:r>
            <a:r>
              <a:rPr lang="nn-NO" sz="1900" b="1" dirty="0" smtClean="0"/>
              <a:t>− 1</a:t>
            </a:r>
            <a:r>
              <a:rPr lang="en-IN" sz="1900" b="1" dirty="0" smtClean="0"/>
              <a:t> </a:t>
            </a:r>
            <a:r>
              <a:rPr sz="1900" dirty="0" smtClean="0"/>
              <a:t>for </a:t>
            </a:r>
            <a:r>
              <a:rPr sz="1900" dirty="0"/>
              <a:t>all </a:t>
            </a:r>
            <a:r>
              <a:rPr sz="1900" dirty="0">
                <a:solidFill>
                  <a:srgbClr val="FF0000"/>
                </a:solidFill>
              </a:rPr>
              <a:t>nonnegative integers </a:t>
            </a:r>
            <a:r>
              <a:rPr sz="1900" i="1" dirty="0" smtClean="0"/>
              <a:t>n</a:t>
            </a:r>
            <a:r>
              <a:rPr lang="en-IN" sz="1900" i="1" dirty="0" smtClean="0"/>
              <a:t>.</a:t>
            </a:r>
            <a:endParaRPr sz="1900" b="0" dirty="0"/>
          </a:p>
          <a:p>
            <a:pPr marL="0" indent="0" fontAlgn="base">
              <a:spcBef>
                <a:spcPts val="600"/>
              </a:spcBef>
              <a:spcAft>
                <a:spcPct val="0"/>
              </a:spcAft>
              <a:buNone/>
            </a:pPr>
            <a:r>
              <a:rPr sz="1900" b="1" dirty="0" smtClean="0"/>
              <a:t>Solution</a:t>
            </a:r>
            <a:r>
              <a:rPr sz="1900" dirty="0" smtClean="0"/>
              <a:t>:</a:t>
            </a:r>
          </a:p>
          <a:p>
            <a:pPr marL="342900" lvl="1" indent="-342900" fontAlgn="base">
              <a:spcBef>
                <a:spcPts val="600"/>
              </a:spcBef>
              <a:spcAft>
                <a:spcPct val="0"/>
              </a:spcAft>
              <a:buFont typeface="Arial" pitchFamily="34" charset="0"/>
              <a:buChar char="•"/>
            </a:pPr>
            <a:r>
              <a:rPr sz="1900" dirty="0" smtClean="0"/>
              <a:t>P(n): </a:t>
            </a:r>
            <a:r>
              <a:rPr lang="en-IN" sz="1900" dirty="0" smtClean="0"/>
              <a:t> </a:t>
            </a:r>
            <a:r>
              <a:rPr lang="nn-NO" sz="1900" b="1" dirty="0" smtClean="0"/>
              <a:t>1 </a:t>
            </a:r>
            <a:r>
              <a:rPr lang="nn-NO" sz="1900" b="1" dirty="0"/>
              <a:t>+ 2 + 2</a:t>
            </a:r>
            <a:r>
              <a:rPr lang="nn-NO" sz="1900" b="1" baseline="30000" dirty="0"/>
              <a:t>2</a:t>
            </a:r>
            <a:r>
              <a:rPr lang="nn-NO" sz="1900" b="1" dirty="0"/>
              <a:t> +· · ·+2</a:t>
            </a:r>
            <a:r>
              <a:rPr lang="nn-NO" sz="1900" b="1" baseline="30000" dirty="0"/>
              <a:t>k</a:t>
            </a:r>
            <a:r>
              <a:rPr lang="nn-NO" sz="1900" b="1" dirty="0"/>
              <a:t> = </a:t>
            </a:r>
            <a:r>
              <a:rPr lang="nn-NO" sz="1900" b="1" dirty="0" smtClean="0"/>
              <a:t>2</a:t>
            </a:r>
            <a:r>
              <a:rPr lang="nn-NO" sz="1900" b="1" baseline="30000" dirty="0" smtClean="0"/>
              <a:t>n+1 </a:t>
            </a:r>
            <a:r>
              <a:rPr lang="nn-NO" sz="1900" b="1" dirty="0"/>
              <a:t>− </a:t>
            </a:r>
            <a:r>
              <a:rPr lang="nn-NO" sz="1900" b="1" dirty="0" smtClean="0"/>
              <a:t>1</a:t>
            </a:r>
            <a:r>
              <a:rPr lang="en-IN" sz="1900" b="1" dirty="0" smtClean="0"/>
              <a:t> </a:t>
            </a:r>
            <a:r>
              <a:rPr sz="1900" dirty="0" smtClean="0"/>
              <a:t>for </a:t>
            </a:r>
            <a:r>
              <a:rPr sz="1900" dirty="0"/>
              <a:t>all nonnegative integers </a:t>
            </a:r>
            <a:r>
              <a:rPr sz="1900" i="1" dirty="0"/>
              <a:t>n</a:t>
            </a:r>
            <a:endParaRPr sz="1900" dirty="0"/>
          </a:p>
          <a:p>
            <a:pPr lvl="1" fontAlgn="base">
              <a:spcBef>
                <a:spcPts val="600"/>
              </a:spcBef>
              <a:spcAft>
                <a:spcPct val="0"/>
              </a:spcAft>
              <a:buFont typeface="Courier New" pitchFamily="49" charset="0"/>
              <a:buChar char="o"/>
            </a:pPr>
            <a:r>
              <a:rPr sz="1900" dirty="0">
                <a:solidFill>
                  <a:srgbClr val="FF0000"/>
                </a:solidFill>
              </a:rPr>
              <a:t>BASIS STEP</a:t>
            </a:r>
            <a:r>
              <a:rPr sz="1900" dirty="0"/>
              <a:t>: </a:t>
            </a:r>
            <a:r>
              <a:rPr sz="1900" dirty="0" smtClean="0"/>
              <a:t>P(0) </a:t>
            </a:r>
            <a:r>
              <a:rPr sz="1900" dirty="0"/>
              <a:t>is true since 2</a:t>
            </a:r>
            <a:r>
              <a:rPr sz="1900" baseline="30000" dirty="0"/>
              <a:t>0</a:t>
            </a:r>
            <a:r>
              <a:rPr sz="1900" dirty="0"/>
              <a:t> = 1 = 2</a:t>
            </a:r>
            <a:r>
              <a:rPr sz="1900" baseline="30000" dirty="0"/>
              <a:t>1</a:t>
            </a:r>
            <a:r>
              <a:rPr sz="1900" dirty="0"/>
              <a:t> − 1. This completes the basis step.</a:t>
            </a:r>
          </a:p>
          <a:p>
            <a:pPr lvl="1" fontAlgn="base">
              <a:spcBef>
                <a:spcPts val="600"/>
              </a:spcBef>
              <a:spcAft>
                <a:spcPct val="0"/>
              </a:spcAft>
              <a:buFont typeface="Courier New" pitchFamily="49" charset="0"/>
              <a:buChar char="o"/>
            </a:pPr>
            <a:r>
              <a:rPr sz="1900" dirty="0">
                <a:solidFill>
                  <a:srgbClr val="FF0000"/>
                </a:solidFill>
              </a:rPr>
              <a:t>INDUCTIVE STEP: </a:t>
            </a:r>
            <a:r>
              <a:rPr sz="1900" dirty="0"/>
              <a:t>assume that P(k) is true for an arbitrary nonnegative integer k</a:t>
            </a:r>
          </a:p>
          <a:p>
            <a:pPr lvl="1" fontAlgn="base">
              <a:spcBef>
                <a:spcPts val="600"/>
              </a:spcBef>
              <a:spcAft>
                <a:spcPct val="0"/>
              </a:spcAft>
              <a:buFont typeface="Courier New" pitchFamily="49" charset="0"/>
              <a:buChar char="o"/>
            </a:pPr>
            <a:r>
              <a:rPr lang="nn-NO" sz="1900" dirty="0"/>
              <a:t>1 + 2 + 2</a:t>
            </a:r>
            <a:r>
              <a:rPr lang="nn-NO" sz="1900" baseline="30000" dirty="0"/>
              <a:t>2</a:t>
            </a:r>
            <a:r>
              <a:rPr lang="nn-NO" sz="1900" dirty="0"/>
              <a:t> +· · ·+2</a:t>
            </a:r>
            <a:r>
              <a:rPr lang="nn-NO" sz="1900" baseline="30000" dirty="0"/>
              <a:t>k</a:t>
            </a:r>
            <a:r>
              <a:rPr lang="nn-NO" sz="1900" dirty="0"/>
              <a:t> = 2</a:t>
            </a:r>
            <a:r>
              <a:rPr lang="nn-NO" sz="1900" baseline="30000" dirty="0"/>
              <a:t>k+1 </a:t>
            </a:r>
            <a:r>
              <a:rPr lang="nn-NO" sz="1900" dirty="0"/>
              <a:t>− </a:t>
            </a:r>
            <a:r>
              <a:rPr lang="nn-NO" sz="1900" dirty="0" smtClean="0"/>
              <a:t>1.</a:t>
            </a:r>
          </a:p>
          <a:p>
            <a:pPr lvl="1" fontAlgn="base">
              <a:spcBef>
                <a:spcPts val="600"/>
              </a:spcBef>
              <a:spcAft>
                <a:spcPct val="0"/>
              </a:spcAft>
              <a:buFont typeface="Courier New" pitchFamily="49" charset="0"/>
              <a:buChar char="o"/>
            </a:pPr>
            <a:r>
              <a:rPr sz="1900" dirty="0" smtClean="0">
                <a:solidFill>
                  <a:srgbClr val="0070C0"/>
                </a:solidFill>
              </a:rPr>
              <a:t>show that assume that </a:t>
            </a:r>
            <a:r>
              <a:rPr sz="1900" dirty="0">
                <a:solidFill>
                  <a:srgbClr val="0070C0"/>
                </a:solidFill>
              </a:rPr>
              <a:t>P(k) is true, then P(k + 1) is also true. </a:t>
            </a:r>
            <a:endParaRPr sz="1900" dirty="0" smtClean="0">
              <a:solidFill>
                <a:srgbClr val="0070C0"/>
              </a:solidFill>
            </a:endParaRPr>
          </a:p>
          <a:p>
            <a:pPr lvl="1" fontAlgn="base">
              <a:spcBef>
                <a:spcPts val="600"/>
              </a:spcBef>
              <a:spcAft>
                <a:spcPct val="0"/>
              </a:spcAft>
              <a:buFont typeface="Courier New" pitchFamily="49" charset="0"/>
              <a:buChar char="o"/>
            </a:pPr>
            <a:r>
              <a:rPr sz="1900" dirty="0" smtClean="0">
                <a:solidFill>
                  <a:srgbClr val="0070C0"/>
                </a:solidFill>
              </a:rPr>
              <a:t>1 </a:t>
            </a:r>
            <a:r>
              <a:rPr sz="1900" dirty="0">
                <a:solidFill>
                  <a:srgbClr val="0070C0"/>
                </a:solidFill>
              </a:rPr>
              <a:t>+ 2 + 2</a:t>
            </a:r>
            <a:r>
              <a:rPr sz="1900" baseline="30000" dirty="0">
                <a:solidFill>
                  <a:srgbClr val="0070C0"/>
                </a:solidFill>
              </a:rPr>
              <a:t>2</a:t>
            </a:r>
            <a:r>
              <a:rPr sz="1900" dirty="0">
                <a:solidFill>
                  <a:srgbClr val="0070C0"/>
                </a:solidFill>
              </a:rPr>
              <a:t> +· · ·+2</a:t>
            </a:r>
            <a:r>
              <a:rPr sz="1900" baseline="30000" dirty="0">
                <a:solidFill>
                  <a:srgbClr val="0070C0"/>
                </a:solidFill>
              </a:rPr>
              <a:t>k</a:t>
            </a:r>
            <a:r>
              <a:rPr sz="1900" dirty="0">
                <a:solidFill>
                  <a:srgbClr val="0070C0"/>
                </a:solidFill>
              </a:rPr>
              <a:t> + 2</a:t>
            </a:r>
            <a:r>
              <a:rPr sz="1900" baseline="30000" dirty="0">
                <a:solidFill>
                  <a:srgbClr val="0070C0"/>
                </a:solidFill>
              </a:rPr>
              <a:t>k+1</a:t>
            </a:r>
            <a:r>
              <a:rPr sz="1900" dirty="0">
                <a:solidFill>
                  <a:srgbClr val="0070C0"/>
                </a:solidFill>
              </a:rPr>
              <a:t> = 2</a:t>
            </a:r>
            <a:r>
              <a:rPr sz="1900" baseline="30000" dirty="0">
                <a:solidFill>
                  <a:srgbClr val="0070C0"/>
                </a:solidFill>
              </a:rPr>
              <a:t>(k+1)+1</a:t>
            </a:r>
            <a:r>
              <a:rPr sz="1900" dirty="0">
                <a:solidFill>
                  <a:srgbClr val="0070C0"/>
                </a:solidFill>
              </a:rPr>
              <a:t> − 1 = 2</a:t>
            </a:r>
            <a:r>
              <a:rPr sz="1900" baseline="30000" dirty="0">
                <a:solidFill>
                  <a:srgbClr val="0070C0"/>
                </a:solidFill>
              </a:rPr>
              <a:t>k+2</a:t>
            </a:r>
            <a:r>
              <a:rPr sz="1900" dirty="0">
                <a:solidFill>
                  <a:srgbClr val="0070C0"/>
                </a:solidFill>
              </a:rPr>
              <a:t> − </a:t>
            </a:r>
            <a:r>
              <a:rPr sz="1900" dirty="0" smtClean="0">
                <a:solidFill>
                  <a:srgbClr val="0070C0"/>
                </a:solidFill>
              </a:rPr>
              <a:t>1</a:t>
            </a:r>
          </a:p>
          <a:p>
            <a:pPr lvl="1" fontAlgn="base">
              <a:spcBef>
                <a:spcPts val="600"/>
              </a:spcBef>
              <a:spcAft>
                <a:spcPct val="0"/>
              </a:spcAft>
              <a:buFont typeface="Courier New" pitchFamily="49" charset="0"/>
              <a:buChar char="o"/>
            </a:pPr>
            <a:r>
              <a:rPr sz="1900" dirty="0" smtClean="0">
                <a:solidFill>
                  <a:srgbClr val="0070C0"/>
                </a:solidFill>
              </a:rPr>
              <a:t>Under </a:t>
            </a:r>
            <a:r>
              <a:rPr sz="1900" dirty="0">
                <a:solidFill>
                  <a:srgbClr val="0070C0"/>
                </a:solidFill>
              </a:rPr>
              <a:t>the assumption of P(k), we see </a:t>
            </a:r>
            <a:r>
              <a:rPr sz="1900" dirty="0" smtClean="0">
                <a:solidFill>
                  <a:srgbClr val="0070C0"/>
                </a:solidFill>
              </a:rPr>
              <a:t>that</a:t>
            </a:r>
          </a:p>
          <a:p>
            <a:pPr lvl="1" fontAlgn="base">
              <a:spcBef>
                <a:spcPts val="600"/>
              </a:spcBef>
              <a:spcAft>
                <a:spcPct val="0"/>
              </a:spcAft>
              <a:buFont typeface="Courier New" pitchFamily="49" charset="0"/>
              <a:buChar char="o"/>
            </a:pPr>
            <a:r>
              <a:rPr lang="nn-NO" sz="1900" dirty="0" smtClean="0">
                <a:solidFill>
                  <a:srgbClr val="0070C0"/>
                </a:solidFill>
              </a:rPr>
              <a:t>1 </a:t>
            </a:r>
            <a:r>
              <a:rPr lang="nn-NO" sz="1900" dirty="0">
                <a:solidFill>
                  <a:srgbClr val="0070C0"/>
                </a:solidFill>
              </a:rPr>
              <a:t>+ 2 + 2</a:t>
            </a:r>
            <a:r>
              <a:rPr lang="nn-NO" sz="1900" baseline="30000" dirty="0">
                <a:solidFill>
                  <a:srgbClr val="0070C0"/>
                </a:solidFill>
              </a:rPr>
              <a:t>2</a:t>
            </a:r>
            <a:r>
              <a:rPr lang="nn-NO" sz="1900" dirty="0">
                <a:solidFill>
                  <a:srgbClr val="0070C0"/>
                </a:solidFill>
              </a:rPr>
              <a:t> +· · ·+2</a:t>
            </a:r>
            <a:r>
              <a:rPr lang="nn-NO" sz="1900" baseline="30000" dirty="0">
                <a:solidFill>
                  <a:srgbClr val="0070C0"/>
                </a:solidFill>
              </a:rPr>
              <a:t>k</a:t>
            </a:r>
            <a:r>
              <a:rPr lang="nn-NO" sz="1900" dirty="0">
                <a:solidFill>
                  <a:srgbClr val="0070C0"/>
                </a:solidFill>
              </a:rPr>
              <a:t> + 2</a:t>
            </a:r>
            <a:r>
              <a:rPr lang="nn-NO" sz="1900" baseline="30000" dirty="0">
                <a:solidFill>
                  <a:srgbClr val="0070C0"/>
                </a:solidFill>
              </a:rPr>
              <a:t>k+1</a:t>
            </a:r>
            <a:r>
              <a:rPr lang="nn-NO" sz="1900" dirty="0">
                <a:solidFill>
                  <a:srgbClr val="0070C0"/>
                </a:solidFill>
              </a:rPr>
              <a:t> = (1 + 2 + 2</a:t>
            </a:r>
            <a:r>
              <a:rPr lang="nn-NO" sz="1900" baseline="30000" dirty="0">
                <a:solidFill>
                  <a:srgbClr val="0070C0"/>
                </a:solidFill>
              </a:rPr>
              <a:t>2</a:t>
            </a:r>
            <a:r>
              <a:rPr lang="nn-NO" sz="1900" dirty="0">
                <a:solidFill>
                  <a:srgbClr val="0070C0"/>
                </a:solidFill>
              </a:rPr>
              <a:t> +· · ·+2</a:t>
            </a:r>
            <a:r>
              <a:rPr lang="nn-NO" sz="1900" baseline="30000" dirty="0">
                <a:solidFill>
                  <a:srgbClr val="0070C0"/>
                </a:solidFill>
              </a:rPr>
              <a:t>k</a:t>
            </a:r>
            <a:r>
              <a:rPr lang="nn-NO" sz="1900" dirty="0">
                <a:solidFill>
                  <a:srgbClr val="0070C0"/>
                </a:solidFill>
              </a:rPr>
              <a:t>) + </a:t>
            </a:r>
            <a:r>
              <a:rPr lang="nn-NO" sz="1900" dirty="0" smtClean="0">
                <a:solidFill>
                  <a:srgbClr val="0070C0"/>
                </a:solidFill>
              </a:rPr>
              <a:t>2</a:t>
            </a:r>
            <a:r>
              <a:rPr lang="nn-NO" sz="1900" baseline="30000" dirty="0" smtClean="0">
                <a:solidFill>
                  <a:srgbClr val="0070C0"/>
                </a:solidFill>
              </a:rPr>
              <a:t>k+1</a:t>
            </a:r>
            <a:r>
              <a:rPr lang="nn-NO" sz="1900" dirty="0" smtClean="0">
                <a:solidFill>
                  <a:srgbClr val="0070C0"/>
                </a:solidFill>
              </a:rPr>
              <a:t>=</a:t>
            </a:r>
            <a:r>
              <a:rPr sz="1900" dirty="0" smtClean="0">
                <a:solidFill>
                  <a:srgbClr val="0070C0"/>
                </a:solidFill>
              </a:rPr>
              <a:t>(2</a:t>
            </a:r>
            <a:r>
              <a:rPr sz="1900" baseline="30000" dirty="0" smtClean="0">
                <a:solidFill>
                  <a:srgbClr val="0070C0"/>
                </a:solidFill>
              </a:rPr>
              <a:t>k+1</a:t>
            </a:r>
            <a:r>
              <a:rPr sz="1900" dirty="0" smtClean="0">
                <a:solidFill>
                  <a:srgbClr val="0070C0"/>
                </a:solidFill>
              </a:rPr>
              <a:t> </a:t>
            </a:r>
            <a:r>
              <a:rPr sz="1900" dirty="0">
                <a:solidFill>
                  <a:srgbClr val="0070C0"/>
                </a:solidFill>
              </a:rPr>
              <a:t>− 1) + </a:t>
            </a:r>
            <a:r>
              <a:rPr sz="1900" dirty="0" smtClean="0">
                <a:solidFill>
                  <a:srgbClr val="0070C0"/>
                </a:solidFill>
              </a:rPr>
              <a:t>2</a:t>
            </a:r>
            <a:r>
              <a:rPr sz="1900" baseline="30000" dirty="0" smtClean="0">
                <a:solidFill>
                  <a:srgbClr val="0070C0"/>
                </a:solidFill>
              </a:rPr>
              <a:t>k+1 </a:t>
            </a:r>
            <a:r>
              <a:rPr sz="1900" dirty="0" smtClean="0">
                <a:solidFill>
                  <a:srgbClr val="0070C0"/>
                </a:solidFill>
              </a:rPr>
              <a:t>= </a:t>
            </a:r>
            <a:r>
              <a:rPr sz="1900" dirty="0">
                <a:solidFill>
                  <a:srgbClr val="0070C0"/>
                </a:solidFill>
              </a:rPr>
              <a:t>2 · 2</a:t>
            </a:r>
            <a:r>
              <a:rPr sz="1900" baseline="30000" dirty="0">
                <a:solidFill>
                  <a:srgbClr val="0070C0"/>
                </a:solidFill>
              </a:rPr>
              <a:t>k+1</a:t>
            </a:r>
            <a:r>
              <a:rPr sz="1900" dirty="0">
                <a:solidFill>
                  <a:srgbClr val="0070C0"/>
                </a:solidFill>
              </a:rPr>
              <a:t> − </a:t>
            </a:r>
            <a:r>
              <a:rPr sz="1900" dirty="0" smtClean="0">
                <a:solidFill>
                  <a:srgbClr val="0070C0"/>
                </a:solidFill>
              </a:rPr>
              <a:t>1= </a:t>
            </a:r>
            <a:r>
              <a:rPr sz="1900" dirty="0">
                <a:solidFill>
                  <a:srgbClr val="0070C0"/>
                </a:solidFill>
              </a:rPr>
              <a:t>2</a:t>
            </a:r>
            <a:r>
              <a:rPr sz="1900" baseline="30000" dirty="0">
                <a:solidFill>
                  <a:srgbClr val="0070C0"/>
                </a:solidFill>
              </a:rPr>
              <a:t>k+2</a:t>
            </a:r>
            <a:r>
              <a:rPr sz="1900" dirty="0">
                <a:solidFill>
                  <a:srgbClr val="0070C0"/>
                </a:solidFill>
              </a:rPr>
              <a:t> − 1.</a:t>
            </a:r>
          </a:p>
          <a:p>
            <a:pPr lvl="1" fontAlgn="base">
              <a:spcBef>
                <a:spcPts val="600"/>
              </a:spcBef>
              <a:spcAft>
                <a:spcPct val="0"/>
              </a:spcAft>
              <a:buFont typeface="Courier New" pitchFamily="49" charset="0"/>
              <a:buChar char="o"/>
            </a:pPr>
            <a:r>
              <a:rPr sz="1900" dirty="0" smtClean="0">
                <a:solidFill>
                  <a:srgbClr val="FF0000"/>
                </a:solidFill>
                <a:sym typeface="Wingdings" pitchFamily="2" charset="2"/>
              </a:rPr>
              <a:t>Because </a:t>
            </a:r>
            <a:r>
              <a:rPr sz="1900" dirty="0">
                <a:solidFill>
                  <a:srgbClr val="FF0000"/>
                </a:solidFill>
                <a:sym typeface="Wingdings" pitchFamily="2" charset="2"/>
              </a:rPr>
              <a:t>we have completed the basis step and the inductive step, by mathematical induction we know that P(n) is true for all nonnegative integers n. That is, 1 + 2+· · ·+2</a:t>
            </a:r>
            <a:r>
              <a:rPr sz="1900" baseline="30000" dirty="0">
                <a:solidFill>
                  <a:srgbClr val="FF0000"/>
                </a:solidFill>
                <a:sym typeface="Wingdings" pitchFamily="2" charset="2"/>
              </a:rPr>
              <a:t>n</a:t>
            </a:r>
            <a:r>
              <a:rPr sz="1900" dirty="0">
                <a:solidFill>
                  <a:srgbClr val="FF0000"/>
                </a:solidFill>
                <a:sym typeface="Wingdings" pitchFamily="2" charset="2"/>
              </a:rPr>
              <a:t> = 2</a:t>
            </a:r>
            <a:r>
              <a:rPr sz="1900" baseline="30000" dirty="0">
                <a:solidFill>
                  <a:srgbClr val="FF0000"/>
                </a:solidFill>
                <a:sym typeface="Wingdings" pitchFamily="2" charset="2"/>
              </a:rPr>
              <a:t>n+1</a:t>
            </a:r>
            <a:r>
              <a:rPr sz="1900" dirty="0">
                <a:solidFill>
                  <a:srgbClr val="FF0000"/>
                </a:solidFill>
                <a:sym typeface="Wingdings" pitchFamily="2" charset="2"/>
              </a:rPr>
              <a:t> − 1 for all nonnegative integers n.</a:t>
            </a:r>
          </a:p>
        </p:txBody>
      </p:sp>
    </p:spTree>
    <p:extLst>
      <p:ext uri="{BB962C8B-B14F-4D97-AF65-F5344CB8AC3E}">
        <p14:creationId xmlns:p14="http://schemas.microsoft.com/office/powerpoint/2010/main" val="3405337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animEffect transition="in" filter="slide(fromBottom)">
                                      <p:cBhvr>
                                        <p:cTn id="7" dur="500"/>
                                        <p:tgtEl>
                                          <p:spTgt spid="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1">
                                            <p:txEl>
                                              <p:pRg st="3" end="3"/>
                                            </p:txEl>
                                          </p:spTgt>
                                        </p:tgtEl>
                                        <p:attrNameLst>
                                          <p:attrName>style.visibility</p:attrName>
                                        </p:attrNameLst>
                                      </p:cBhvr>
                                      <p:to>
                                        <p:strVal val="visible"/>
                                      </p:to>
                                    </p:set>
                                    <p:animEffect transition="in" filter="slide(fromBottom)">
                                      <p:cBhvr>
                                        <p:cTn id="12" dur="500"/>
                                        <p:tgtEl>
                                          <p:spTgt spid="1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animEffect transition="in" filter="slide(fromBottom)">
                                      <p:cBhvr>
                                        <p:cTn id="17" dur="500"/>
                                        <p:tgtEl>
                                          <p:spTgt spid="11">
                                            <p:txEl>
                                              <p:pRg st="4" end="4"/>
                                            </p:txEl>
                                          </p:spTgt>
                                        </p:tgtEl>
                                      </p:cBhvr>
                                    </p:animEffect>
                                  </p:childTnLst>
                                </p:cTn>
                              </p:par>
                              <p:par>
                                <p:cTn id="18" presetID="12" presetClass="entr" presetSubtype="4" fill="hold" nodeType="withEffect">
                                  <p:stCondLst>
                                    <p:cond delay="0"/>
                                  </p:stCondLst>
                                  <p:childTnLst>
                                    <p:set>
                                      <p:cBhvr>
                                        <p:cTn id="19" dur="1" fill="hold">
                                          <p:stCondLst>
                                            <p:cond delay="0"/>
                                          </p:stCondLst>
                                        </p:cTn>
                                        <p:tgtEl>
                                          <p:spTgt spid="11">
                                            <p:txEl>
                                              <p:pRg st="5" end="5"/>
                                            </p:txEl>
                                          </p:spTgt>
                                        </p:tgtEl>
                                        <p:attrNameLst>
                                          <p:attrName>style.visibility</p:attrName>
                                        </p:attrNameLst>
                                      </p:cBhvr>
                                      <p:to>
                                        <p:strVal val="visible"/>
                                      </p:to>
                                    </p:set>
                                    <p:animEffect transition="in" filter="slide(fromBottom)">
                                      <p:cBhvr>
                                        <p:cTn id="20" dur="500"/>
                                        <p:tgtEl>
                                          <p:spTgt spid="11">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11">
                                            <p:txEl>
                                              <p:pRg st="6" end="6"/>
                                            </p:txEl>
                                          </p:spTgt>
                                        </p:tgtEl>
                                        <p:attrNameLst>
                                          <p:attrName>style.visibility</p:attrName>
                                        </p:attrNameLst>
                                      </p:cBhvr>
                                      <p:to>
                                        <p:strVal val="visible"/>
                                      </p:to>
                                    </p:set>
                                    <p:animEffect transition="in" filter="slide(fromBottom)">
                                      <p:cBhvr>
                                        <p:cTn id="25" dur="500"/>
                                        <p:tgtEl>
                                          <p:spTgt spid="11">
                                            <p:txEl>
                                              <p:pRg st="6" end="6"/>
                                            </p:txEl>
                                          </p:spTgt>
                                        </p:tgtEl>
                                      </p:cBhvr>
                                    </p:animEffect>
                                  </p:childTnLst>
                                </p:cTn>
                              </p:par>
                              <p:par>
                                <p:cTn id="26" presetID="12" presetClass="entr" presetSubtype="4" fill="hold" nodeType="withEffect">
                                  <p:stCondLst>
                                    <p:cond delay="0"/>
                                  </p:stCondLst>
                                  <p:childTnLst>
                                    <p:set>
                                      <p:cBhvr>
                                        <p:cTn id="27" dur="1" fill="hold">
                                          <p:stCondLst>
                                            <p:cond delay="0"/>
                                          </p:stCondLst>
                                        </p:cTn>
                                        <p:tgtEl>
                                          <p:spTgt spid="11">
                                            <p:txEl>
                                              <p:pRg st="7" end="7"/>
                                            </p:txEl>
                                          </p:spTgt>
                                        </p:tgtEl>
                                        <p:attrNameLst>
                                          <p:attrName>style.visibility</p:attrName>
                                        </p:attrNameLst>
                                      </p:cBhvr>
                                      <p:to>
                                        <p:strVal val="visible"/>
                                      </p:to>
                                    </p:set>
                                    <p:animEffect transition="in" filter="slide(fromBottom)">
                                      <p:cBhvr>
                                        <p:cTn id="28" dur="500"/>
                                        <p:tgtEl>
                                          <p:spTgt spid="11">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nodeType="clickEffect">
                                  <p:stCondLst>
                                    <p:cond delay="0"/>
                                  </p:stCondLst>
                                  <p:childTnLst>
                                    <p:set>
                                      <p:cBhvr>
                                        <p:cTn id="32" dur="1" fill="hold">
                                          <p:stCondLst>
                                            <p:cond delay="0"/>
                                          </p:stCondLst>
                                        </p:cTn>
                                        <p:tgtEl>
                                          <p:spTgt spid="11">
                                            <p:txEl>
                                              <p:pRg st="8" end="8"/>
                                            </p:txEl>
                                          </p:spTgt>
                                        </p:tgtEl>
                                        <p:attrNameLst>
                                          <p:attrName>style.visibility</p:attrName>
                                        </p:attrNameLst>
                                      </p:cBhvr>
                                      <p:to>
                                        <p:strVal val="visible"/>
                                      </p:to>
                                    </p:set>
                                    <p:animEffect transition="in" filter="slide(fromBottom)">
                                      <p:cBhvr>
                                        <p:cTn id="33" dur="500"/>
                                        <p:tgtEl>
                                          <p:spTgt spid="11">
                                            <p:txEl>
                                              <p:pRg st="8" end="8"/>
                                            </p:txEl>
                                          </p:spTgt>
                                        </p:tgtEl>
                                      </p:cBhvr>
                                    </p:animEffect>
                                  </p:childTnLst>
                                </p:cTn>
                              </p:par>
                              <p:par>
                                <p:cTn id="34" presetID="12" presetClass="entr" presetSubtype="4" fill="hold" nodeType="withEffect">
                                  <p:stCondLst>
                                    <p:cond delay="0"/>
                                  </p:stCondLst>
                                  <p:childTnLst>
                                    <p:set>
                                      <p:cBhvr>
                                        <p:cTn id="35" dur="1" fill="hold">
                                          <p:stCondLst>
                                            <p:cond delay="0"/>
                                          </p:stCondLst>
                                        </p:cTn>
                                        <p:tgtEl>
                                          <p:spTgt spid="11">
                                            <p:txEl>
                                              <p:pRg st="9" end="9"/>
                                            </p:txEl>
                                          </p:spTgt>
                                        </p:tgtEl>
                                        <p:attrNameLst>
                                          <p:attrName>style.visibility</p:attrName>
                                        </p:attrNameLst>
                                      </p:cBhvr>
                                      <p:to>
                                        <p:strVal val="visible"/>
                                      </p:to>
                                    </p:set>
                                    <p:animEffect transition="in" filter="slide(fromBottom)">
                                      <p:cBhvr>
                                        <p:cTn id="36" dur="500"/>
                                        <p:tgtEl>
                                          <p:spTgt spid="11">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nodeType="clickEffect">
                                  <p:stCondLst>
                                    <p:cond delay="0"/>
                                  </p:stCondLst>
                                  <p:childTnLst>
                                    <p:set>
                                      <p:cBhvr>
                                        <p:cTn id="40" dur="1" fill="hold">
                                          <p:stCondLst>
                                            <p:cond delay="0"/>
                                          </p:stCondLst>
                                        </p:cTn>
                                        <p:tgtEl>
                                          <p:spTgt spid="11">
                                            <p:txEl>
                                              <p:pRg st="10" end="10"/>
                                            </p:txEl>
                                          </p:spTgt>
                                        </p:tgtEl>
                                        <p:attrNameLst>
                                          <p:attrName>style.visibility</p:attrName>
                                        </p:attrNameLst>
                                      </p:cBhvr>
                                      <p:to>
                                        <p:strVal val="visible"/>
                                      </p:to>
                                    </p:set>
                                    <p:animEffect transition="in" filter="slide(fromBottom)">
                                      <p:cBhvr>
                                        <p:cTn id="41" dur="500"/>
                                        <p:tgtEl>
                                          <p:spTgt spid="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131</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solidFill>
                  <a:schemeClr val="tx1"/>
                </a:solidFill>
                <a:latin typeface="Times New Roman" panose="02020603050405020304" pitchFamily="18" charset="0"/>
                <a:cs typeface="Times New Roman" panose="02020603050405020304" pitchFamily="18" charset="0"/>
              </a:rPr>
              <a:t>Examples </a:t>
            </a:r>
            <a:r>
              <a:rPr lang="en-IN" sz="3200" dirty="0">
                <a:solidFill>
                  <a:schemeClr val="tx1"/>
                </a:solidFill>
                <a:latin typeface="Times New Roman" panose="02020603050405020304" pitchFamily="18" charset="0"/>
                <a:cs typeface="Times New Roman" panose="02020603050405020304" pitchFamily="18" charset="0"/>
              </a:rPr>
              <a:t>(CO1)</a:t>
            </a:r>
            <a:endParaRPr lang="en-US" sz="32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
        <p:nvSpPr>
          <p:cNvPr id="10" name="Content Placeholder 2"/>
          <p:cNvSpPr>
            <a:spLocks noGrp="1"/>
          </p:cNvSpPr>
          <p:nvPr>
            <p:ph idx="1"/>
          </p:nvPr>
        </p:nvSpPr>
        <p:spPr>
          <a:xfrm>
            <a:off x="609600" y="1143000"/>
            <a:ext cx="8153400" cy="3886200"/>
          </a:xfrm>
        </p:spPr>
        <p:txBody>
          <a:bodyPr>
            <a:noAutofit/>
          </a:bodyPr>
          <a:lstStyle/>
          <a:p>
            <a:pPr marL="0" indent="0" fontAlgn="base">
              <a:spcBef>
                <a:spcPts val="600"/>
              </a:spcBef>
              <a:spcAft>
                <a:spcPct val="0"/>
              </a:spcAft>
              <a:buNone/>
            </a:pPr>
            <a:r>
              <a:rPr sz="2200" b="1" dirty="0">
                <a:latin typeface="Times New Roman" panose="02020603050405020304" pitchFamily="18" charset="0"/>
                <a:cs typeface="Times New Roman" panose="02020603050405020304" pitchFamily="18" charset="0"/>
              </a:rPr>
              <a:t>Example: </a:t>
            </a:r>
            <a:r>
              <a:rPr sz="2200" dirty="0">
                <a:latin typeface="Times New Roman" panose="02020603050405020304" pitchFamily="18" charset="0"/>
                <a:cs typeface="Times New Roman" panose="02020603050405020304" pitchFamily="18" charset="0"/>
              </a:rPr>
              <a:t>Conjecture and prove correct a formula for the </a:t>
            </a:r>
            <a:r>
              <a:rPr sz="2200" dirty="0">
                <a:solidFill>
                  <a:srgbClr val="FF0000"/>
                </a:solidFill>
                <a:latin typeface="Times New Roman" panose="02020603050405020304" pitchFamily="18" charset="0"/>
                <a:cs typeface="Times New Roman" panose="02020603050405020304" pitchFamily="18" charset="0"/>
              </a:rPr>
              <a:t>sum of the first n </a:t>
            </a:r>
            <a:r>
              <a:rPr sz="2200" dirty="0">
                <a:solidFill>
                  <a:srgbClr val="7030A0"/>
                </a:solidFill>
                <a:latin typeface="Times New Roman" panose="02020603050405020304" pitchFamily="18" charset="0"/>
                <a:cs typeface="Times New Roman" panose="02020603050405020304" pitchFamily="18" charset="0"/>
              </a:rPr>
              <a:t>positive odd integers</a:t>
            </a:r>
            <a:r>
              <a:rPr sz="2200" dirty="0">
                <a:latin typeface="Times New Roman" panose="02020603050405020304" pitchFamily="18" charset="0"/>
                <a:cs typeface="Times New Roman" panose="02020603050405020304" pitchFamily="18" charset="0"/>
              </a:rPr>
              <a:t>. Then prove your conjecture.</a:t>
            </a:r>
          </a:p>
          <a:p>
            <a:pPr marL="0" indent="0" fontAlgn="base">
              <a:spcBef>
                <a:spcPts val="600"/>
              </a:spcBef>
              <a:spcAft>
                <a:spcPct val="0"/>
              </a:spcAft>
              <a:buNone/>
            </a:pPr>
            <a:r>
              <a:rPr sz="2200" b="1" dirty="0">
                <a:latin typeface="Times New Roman" panose="02020603050405020304" pitchFamily="18" charset="0"/>
                <a:cs typeface="Times New Roman" panose="02020603050405020304" pitchFamily="18" charset="0"/>
              </a:rPr>
              <a:t>Solution: </a:t>
            </a:r>
          </a:p>
          <a:p>
            <a:pPr lvl="1" fontAlgn="base">
              <a:spcBef>
                <a:spcPts val="600"/>
              </a:spcBef>
              <a:spcAft>
                <a:spcPct val="0"/>
              </a:spcAft>
              <a:buFont typeface="Courier New" pitchFamily="49" charset="0"/>
              <a:buChar char="o"/>
            </a:pPr>
            <a:r>
              <a:rPr sz="2200" dirty="0">
                <a:latin typeface="Times New Roman" panose="02020603050405020304" pitchFamily="18" charset="0"/>
                <a:cs typeface="Times New Roman" panose="02020603050405020304" pitchFamily="18" charset="0"/>
              </a:rPr>
              <a:t>We have:   </a:t>
            </a:r>
            <a:endParaRPr sz="2200" dirty="0" smtClean="0">
              <a:latin typeface="Times New Roman" panose="02020603050405020304" pitchFamily="18" charset="0"/>
              <a:cs typeface="Times New Roman" panose="02020603050405020304" pitchFamily="18" charset="0"/>
            </a:endParaRPr>
          </a:p>
          <a:p>
            <a:pPr lvl="2" fontAlgn="base">
              <a:spcBef>
                <a:spcPts val="600"/>
              </a:spcBef>
              <a:spcAft>
                <a:spcPct val="0"/>
              </a:spcAft>
              <a:buFont typeface="Courier New" pitchFamily="49" charset="0"/>
              <a:buChar char="o"/>
            </a:pPr>
            <a:r>
              <a:rPr sz="2200" dirty="0" smtClean="0">
                <a:latin typeface="Times New Roman" panose="02020603050405020304" pitchFamily="18" charset="0"/>
                <a:cs typeface="Times New Roman" panose="02020603050405020304" pitchFamily="18" charset="0"/>
              </a:rPr>
              <a:t>1</a:t>
            </a:r>
            <a:r>
              <a:rPr sz="2200" dirty="0">
                <a:latin typeface="Times New Roman" panose="02020603050405020304" pitchFamily="18" charset="0"/>
                <a:cs typeface="Times New Roman" panose="02020603050405020304" pitchFamily="18" charset="0"/>
              </a:rPr>
              <a:t>= 1, </a:t>
            </a:r>
            <a:endParaRPr sz="2200" dirty="0" smtClean="0">
              <a:latin typeface="Times New Roman" panose="02020603050405020304" pitchFamily="18" charset="0"/>
              <a:cs typeface="Times New Roman" panose="02020603050405020304" pitchFamily="18" charset="0"/>
            </a:endParaRPr>
          </a:p>
          <a:p>
            <a:pPr lvl="2" fontAlgn="base">
              <a:spcBef>
                <a:spcPts val="600"/>
              </a:spcBef>
              <a:spcAft>
                <a:spcPct val="0"/>
              </a:spcAft>
              <a:buFont typeface="Courier New" pitchFamily="49" charset="0"/>
              <a:buChar char="o"/>
            </a:pPr>
            <a:r>
              <a:rPr sz="2200" dirty="0" smtClean="0">
                <a:latin typeface="Times New Roman" panose="02020603050405020304" pitchFamily="18" charset="0"/>
                <a:cs typeface="Times New Roman" panose="02020603050405020304" pitchFamily="18" charset="0"/>
              </a:rPr>
              <a:t>1 </a:t>
            </a:r>
            <a:r>
              <a:rPr sz="2200" dirty="0">
                <a:latin typeface="Times New Roman" panose="02020603050405020304" pitchFamily="18" charset="0"/>
                <a:cs typeface="Times New Roman" panose="02020603050405020304" pitchFamily="18" charset="0"/>
              </a:rPr>
              <a:t>+ 3 = 4, </a:t>
            </a:r>
            <a:endParaRPr sz="2200" dirty="0" smtClean="0">
              <a:latin typeface="Times New Roman" panose="02020603050405020304" pitchFamily="18" charset="0"/>
              <a:cs typeface="Times New Roman" panose="02020603050405020304" pitchFamily="18" charset="0"/>
            </a:endParaRPr>
          </a:p>
          <a:p>
            <a:pPr lvl="2" fontAlgn="base">
              <a:spcBef>
                <a:spcPts val="600"/>
              </a:spcBef>
              <a:spcAft>
                <a:spcPct val="0"/>
              </a:spcAft>
              <a:buFont typeface="Courier New" pitchFamily="49" charset="0"/>
              <a:buChar char="o"/>
            </a:pPr>
            <a:r>
              <a:rPr sz="2200" dirty="0" smtClean="0">
                <a:latin typeface="Times New Roman" panose="02020603050405020304" pitchFamily="18" charset="0"/>
                <a:cs typeface="Times New Roman" panose="02020603050405020304" pitchFamily="18" charset="0"/>
              </a:rPr>
              <a:t>1 </a:t>
            </a:r>
            <a:r>
              <a:rPr sz="2200" dirty="0">
                <a:latin typeface="Times New Roman" panose="02020603050405020304" pitchFamily="18" charset="0"/>
                <a:cs typeface="Times New Roman" panose="02020603050405020304" pitchFamily="18" charset="0"/>
              </a:rPr>
              <a:t>+ 3 + 5 = 9, </a:t>
            </a:r>
            <a:endParaRPr sz="2200" dirty="0" smtClean="0">
              <a:latin typeface="Times New Roman" panose="02020603050405020304" pitchFamily="18" charset="0"/>
              <a:cs typeface="Times New Roman" panose="02020603050405020304" pitchFamily="18" charset="0"/>
            </a:endParaRPr>
          </a:p>
          <a:p>
            <a:pPr lvl="2" fontAlgn="base">
              <a:spcBef>
                <a:spcPts val="600"/>
              </a:spcBef>
              <a:spcAft>
                <a:spcPct val="0"/>
              </a:spcAft>
              <a:buFont typeface="Courier New" pitchFamily="49" charset="0"/>
              <a:buChar char="o"/>
            </a:pPr>
            <a:r>
              <a:rPr sz="2200" dirty="0" smtClean="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1 + 3 + 5 + 7 = 16, </a:t>
            </a:r>
            <a:endParaRPr sz="2200" dirty="0" smtClean="0">
              <a:latin typeface="Times New Roman" panose="02020603050405020304" pitchFamily="18" charset="0"/>
              <a:cs typeface="Times New Roman" panose="02020603050405020304" pitchFamily="18" charset="0"/>
            </a:endParaRPr>
          </a:p>
          <a:p>
            <a:pPr lvl="2" fontAlgn="base">
              <a:spcBef>
                <a:spcPts val="600"/>
              </a:spcBef>
              <a:spcAft>
                <a:spcPct val="0"/>
              </a:spcAft>
              <a:buFont typeface="Courier New" pitchFamily="49" charset="0"/>
              <a:buChar char="o"/>
            </a:pPr>
            <a:r>
              <a:rPr sz="2200" dirty="0" smtClean="0">
                <a:latin typeface="Times New Roman" panose="02020603050405020304" pitchFamily="18" charset="0"/>
                <a:cs typeface="Times New Roman" panose="02020603050405020304" pitchFamily="18" charset="0"/>
              </a:rPr>
              <a:t>1 </a:t>
            </a:r>
            <a:r>
              <a:rPr sz="2200" dirty="0">
                <a:latin typeface="Times New Roman" panose="02020603050405020304" pitchFamily="18" charset="0"/>
                <a:cs typeface="Times New Roman" panose="02020603050405020304" pitchFamily="18" charset="0"/>
              </a:rPr>
              <a:t>+ 3 + 5 + 7 + 9 = 25.</a:t>
            </a:r>
          </a:p>
          <a:p>
            <a:pPr lvl="1" fontAlgn="base">
              <a:spcBef>
                <a:spcPts val="600"/>
              </a:spcBef>
              <a:spcAft>
                <a:spcPct val="0"/>
              </a:spcAft>
              <a:buFont typeface="Courier New" pitchFamily="49" charset="0"/>
              <a:buChar char="o"/>
            </a:pPr>
            <a:r>
              <a:rPr sz="2200" dirty="0">
                <a:latin typeface="Times New Roman" panose="02020603050405020304" pitchFamily="18" charset="0"/>
                <a:cs typeface="Times New Roman" panose="02020603050405020304" pitchFamily="18" charset="0"/>
              </a:rPr>
              <a:t>We can conjecture that the sum of the first n positive odd integers is n</a:t>
            </a:r>
            <a:r>
              <a:rPr sz="2200" baseline="30000" dirty="0">
                <a:latin typeface="Times New Roman" panose="02020603050405020304" pitchFamily="18" charset="0"/>
                <a:cs typeface="Times New Roman" panose="02020603050405020304" pitchFamily="18" charset="0"/>
              </a:rPr>
              <a:t>2</a:t>
            </a:r>
            <a:r>
              <a:rPr sz="2200" dirty="0">
                <a:latin typeface="Times New Roman" panose="02020603050405020304" pitchFamily="18" charset="0"/>
                <a:cs typeface="Times New Roman" panose="02020603050405020304" pitchFamily="18" charset="0"/>
              </a:rPr>
              <a:t>, </a:t>
            </a:r>
            <a:endParaRPr sz="2200" dirty="0" smtClean="0">
              <a:latin typeface="Times New Roman" panose="02020603050405020304" pitchFamily="18" charset="0"/>
              <a:cs typeface="Times New Roman" panose="02020603050405020304" pitchFamily="18" charset="0"/>
            </a:endParaRPr>
          </a:p>
          <a:p>
            <a:pPr lvl="1" fontAlgn="base">
              <a:spcBef>
                <a:spcPts val="600"/>
              </a:spcBef>
              <a:spcAft>
                <a:spcPct val="0"/>
              </a:spcAft>
              <a:buFont typeface="Courier New" pitchFamily="49" charset="0"/>
              <a:buChar char="o"/>
            </a:pPr>
            <a:r>
              <a:rPr sz="2200" dirty="0">
                <a:latin typeface="Times New Roman" panose="02020603050405020304" pitchFamily="18" charset="0"/>
                <a:ea typeface="Cambria Math" pitchFamily="18" charset="0"/>
                <a:cs typeface="Times New Roman" panose="02020603050405020304" pitchFamily="18" charset="0"/>
              </a:rPr>
              <a:t>1 + 3 + 5 + </a:t>
            </a:r>
            <a:r>
              <a:rPr sz="2200" dirty="0">
                <a:latin typeface="Times New Roman" panose="02020603050405020304" pitchFamily="18" charset="0"/>
                <a:ea typeface="Cambria Math"/>
                <a:cs typeface="Times New Roman" panose="02020603050405020304" pitchFamily="18" charset="0"/>
              </a:rPr>
              <a:t>∙∙∙</a:t>
            </a:r>
            <a:r>
              <a:rPr sz="2200" dirty="0">
                <a:latin typeface="Times New Roman" panose="02020603050405020304" pitchFamily="18" charset="0"/>
                <a:ea typeface="Cambria Math" pitchFamily="18" charset="0"/>
                <a:cs typeface="Times New Roman" panose="02020603050405020304" pitchFamily="18" charset="0"/>
              </a:rPr>
              <a:t>+ (2</a:t>
            </a:r>
            <a:r>
              <a:rPr sz="2200" i="1" dirty="0">
                <a:latin typeface="Times New Roman" panose="02020603050405020304" pitchFamily="18" charset="0"/>
                <a:ea typeface="Cambria Math" pitchFamily="18" charset="0"/>
                <a:cs typeface="Times New Roman" panose="02020603050405020304" pitchFamily="18" charset="0"/>
              </a:rPr>
              <a:t>n</a:t>
            </a:r>
            <a:r>
              <a:rPr sz="2200" dirty="0">
                <a:latin typeface="Times New Roman" panose="02020603050405020304" pitchFamily="18" charset="0"/>
                <a:ea typeface="Cambria Math" pitchFamily="18" charset="0"/>
                <a:cs typeface="Times New Roman" panose="02020603050405020304" pitchFamily="18" charset="0"/>
              </a:rPr>
              <a:t>  </a:t>
            </a:r>
            <a:r>
              <a:rPr sz="2200" dirty="0">
                <a:latin typeface="Times New Roman" panose="02020603050405020304" pitchFamily="18" charset="0"/>
                <a:ea typeface="Cambria Math"/>
                <a:cs typeface="Times New Roman" panose="02020603050405020304" pitchFamily="18" charset="0"/>
              </a:rPr>
              <a:t>−</a:t>
            </a:r>
            <a:r>
              <a:rPr sz="2200" dirty="0">
                <a:latin typeface="Times New Roman" panose="02020603050405020304" pitchFamily="18" charset="0"/>
                <a:ea typeface="Cambria Math" pitchFamily="18" charset="0"/>
                <a:cs typeface="Times New Roman" panose="02020603050405020304" pitchFamily="18" charset="0"/>
              </a:rPr>
              <a:t> 1) + (2</a:t>
            </a:r>
            <a:r>
              <a:rPr sz="2200" i="1" dirty="0">
                <a:latin typeface="Times New Roman" panose="02020603050405020304" pitchFamily="18" charset="0"/>
                <a:ea typeface="Cambria Math" pitchFamily="18" charset="0"/>
                <a:cs typeface="Times New Roman" panose="02020603050405020304" pitchFamily="18" charset="0"/>
              </a:rPr>
              <a:t>n</a:t>
            </a:r>
            <a:r>
              <a:rPr sz="2200" dirty="0">
                <a:latin typeface="Times New Roman" panose="02020603050405020304" pitchFamily="18" charset="0"/>
                <a:ea typeface="Cambria Math" pitchFamily="18" charset="0"/>
                <a:cs typeface="Times New Roman" panose="02020603050405020304" pitchFamily="18" charset="0"/>
              </a:rPr>
              <a:t> + 1) =</a:t>
            </a:r>
            <a:r>
              <a:rPr sz="2200" i="1" dirty="0">
                <a:latin typeface="Times New Roman" panose="02020603050405020304" pitchFamily="18" charset="0"/>
                <a:ea typeface="Cambria Math" pitchFamily="18" charset="0"/>
                <a:cs typeface="Times New Roman" panose="02020603050405020304" pitchFamily="18" charset="0"/>
              </a:rPr>
              <a:t>n</a:t>
            </a:r>
            <a:r>
              <a:rPr sz="2200" baseline="30000" dirty="0">
                <a:latin typeface="Times New Roman" panose="02020603050405020304" pitchFamily="18" charset="0"/>
                <a:ea typeface="Cambria Math" pitchFamily="18" charset="0"/>
                <a:cs typeface="Times New Roman" panose="02020603050405020304" pitchFamily="18" charset="0"/>
              </a:rPr>
              <a:t>2 </a:t>
            </a:r>
            <a:r>
              <a:rPr sz="2200" dirty="0">
                <a:latin typeface="Times New Roman" panose="02020603050405020304" pitchFamily="18" charset="0"/>
                <a:ea typeface="Cambria Math" pitchFamily="18" charset="0"/>
                <a:cs typeface="Times New Roman" panose="02020603050405020304" pitchFamily="18" charset="0"/>
              </a:rPr>
              <a:t>.  </a:t>
            </a:r>
            <a:endParaRPr sz="2200" dirty="0">
              <a:latin typeface="Times New Roman" panose="02020603050405020304" pitchFamily="18" charset="0"/>
              <a:cs typeface="Times New Roman" panose="02020603050405020304" pitchFamily="18" charset="0"/>
            </a:endParaRPr>
          </a:p>
          <a:p>
            <a:pPr lvl="1" fontAlgn="base">
              <a:spcBef>
                <a:spcPts val="600"/>
              </a:spcBef>
              <a:spcAft>
                <a:spcPct val="0"/>
              </a:spcAft>
              <a:buFont typeface="Courier New" pitchFamily="49" charset="0"/>
              <a:buChar char="o"/>
            </a:pPr>
            <a:endParaRPr sz="2200" dirty="0">
              <a:latin typeface="Times New Roman" panose="02020603050405020304" pitchFamily="18" charset="0"/>
              <a:cs typeface="Times New Roman" panose="02020603050405020304" pitchFamily="18" charset="0"/>
            </a:endParaRPr>
          </a:p>
          <a:p>
            <a:pPr fontAlgn="base">
              <a:spcBef>
                <a:spcPts val="600"/>
              </a:spcBef>
              <a:spcAft>
                <a:spcPct val="0"/>
              </a:spcAft>
            </a:pPr>
            <a:endParaRPr sz="2200" dirty="0">
              <a:latin typeface="Times New Roman" panose="02020603050405020304" pitchFamily="18" charset="0"/>
              <a:cs typeface="Times New Roman" panose="02020603050405020304" pitchFamily="18" charset="0"/>
            </a:endParaRPr>
          </a:p>
          <a:p>
            <a:pPr fontAlgn="base">
              <a:spcBef>
                <a:spcPts val="600"/>
              </a:spcBef>
              <a:spcAft>
                <a:spcPct val="0"/>
              </a:spcAft>
            </a:pPr>
            <a:endParaRPr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2995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slide(fromBottom)">
                                      <p:cBhvr>
                                        <p:cTn id="7" dur="500"/>
                                        <p:tgtEl>
                                          <p:spTgt spid="10">
                                            <p:txEl>
                                              <p:pRg st="2" end="2"/>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0">
                                            <p:txEl>
                                              <p:pRg st="3" end="3"/>
                                            </p:txEl>
                                          </p:spTgt>
                                        </p:tgtEl>
                                        <p:attrNameLst>
                                          <p:attrName>style.visibility</p:attrName>
                                        </p:attrNameLst>
                                      </p:cBhvr>
                                      <p:to>
                                        <p:strVal val="visible"/>
                                      </p:to>
                                    </p:set>
                                    <p:animEffect transition="in" filter="slide(fromBottom)">
                                      <p:cBhvr>
                                        <p:cTn id="10" dur="500"/>
                                        <p:tgtEl>
                                          <p:spTgt spid="10">
                                            <p:txEl>
                                              <p:pRg st="3" end="3"/>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10">
                                            <p:txEl>
                                              <p:pRg st="4" end="4"/>
                                            </p:txEl>
                                          </p:spTgt>
                                        </p:tgtEl>
                                        <p:attrNameLst>
                                          <p:attrName>style.visibility</p:attrName>
                                        </p:attrNameLst>
                                      </p:cBhvr>
                                      <p:to>
                                        <p:strVal val="visible"/>
                                      </p:to>
                                    </p:set>
                                    <p:animEffect transition="in" filter="slide(fromBottom)">
                                      <p:cBhvr>
                                        <p:cTn id="13" dur="500"/>
                                        <p:tgtEl>
                                          <p:spTgt spid="10">
                                            <p:txEl>
                                              <p:pRg st="4" end="4"/>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10">
                                            <p:txEl>
                                              <p:pRg st="5" end="5"/>
                                            </p:txEl>
                                          </p:spTgt>
                                        </p:tgtEl>
                                        <p:attrNameLst>
                                          <p:attrName>style.visibility</p:attrName>
                                        </p:attrNameLst>
                                      </p:cBhvr>
                                      <p:to>
                                        <p:strVal val="visible"/>
                                      </p:to>
                                    </p:set>
                                    <p:animEffect transition="in" filter="slide(fromBottom)">
                                      <p:cBhvr>
                                        <p:cTn id="16" dur="500"/>
                                        <p:tgtEl>
                                          <p:spTgt spid="10">
                                            <p:txEl>
                                              <p:pRg st="5" end="5"/>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10">
                                            <p:txEl>
                                              <p:pRg st="6" end="6"/>
                                            </p:txEl>
                                          </p:spTgt>
                                        </p:tgtEl>
                                        <p:attrNameLst>
                                          <p:attrName>style.visibility</p:attrName>
                                        </p:attrNameLst>
                                      </p:cBhvr>
                                      <p:to>
                                        <p:strVal val="visible"/>
                                      </p:to>
                                    </p:set>
                                    <p:animEffect transition="in" filter="slide(fromBottom)">
                                      <p:cBhvr>
                                        <p:cTn id="19" dur="500"/>
                                        <p:tgtEl>
                                          <p:spTgt spid="10">
                                            <p:txEl>
                                              <p:pRg st="6" end="6"/>
                                            </p:txEl>
                                          </p:spTgt>
                                        </p:tgtEl>
                                      </p:cBhvr>
                                    </p:animEffect>
                                  </p:childTnLst>
                                </p:cTn>
                              </p:par>
                              <p:par>
                                <p:cTn id="20" presetID="12" presetClass="entr" presetSubtype="4" fill="hold" nodeType="withEffect">
                                  <p:stCondLst>
                                    <p:cond delay="0"/>
                                  </p:stCondLst>
                                  <p:childTnLst>
                                    <p:set>
                                      <p:cBhvr>
                                        <p:cTn id="21" dur="1" fill="hold">
                                          <p:stCondLst>
                                            <p:cond delay="0"/>
                                          </p:stCondLst>
                                        </p:cTn>
                                        <p:tgtEl>
                                          <p:spTgt spid="10">
                                            <p:txEl>
                                              <p:pRg st="7" end="7"/>
                                            </p:txEl>
                                          </p:spTgt>
                                        </p:tgtEl>
                                        <p:attrNameLst>
                                          <p:attrName>style.visibility</p:attrName>
                                        </p:attrNameLst>
                                      </p:cBhvr>
                                      <p:to>
                                        <p:strVal val="visible"/>
                                      </p:to>
                                    </p:set>
                                    <p:animEffect transition="in" filter="slide(fromBottom)">
                                      <p:cBhvr>
                                        <p:cTn id="22" dur="500"/>
                                        <p:tgtEl>
                                          <p:spTgt spid="10">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10">
                                            <p:txEl>
                                              <p:pRg st="8" end="8"/>
                                            </p:txEl>
                                          </p:spTgt>
                                        </p:tgtEl>
                                        <p:attrNameLst>
                                          <p:attrName>style.visibility</p:attrName>
                                        </p:attrNameLst>
                                      </p:cBhvr>
                                      <p:to>
                                        <p:strVal val="visible"/>
                                      </p:to>
                                    </p:set>
                                    <p:animEffect transition="in" filter="slide(fromBottom)">
                                      <p:cBhvr>
                                        <p:cTn id="27" dur="500"/>
                                        <p:tgtEl>
                                          <p:spTgt spid="10">
                                            <p:txEl>
                                              <p:pRg st="8" end="8"/>
                                            </p:txEl>
                                          </p:spTgt>
                                        </p:tgtEl>
                                      </p:cBhvr>
                                    </p:animEffect>
                                  </p:childTnLst>
                                </p:cTn>
                              </p:par>
                              <p:par>
                                <p:cTn id="28" presetID="12" presetClass="entr" presetSubtype="4" fill="hold" nodeType="withEffect">
                                  <p:stCondLst>
                                    <p:cond delay="0"/>
                                  </p:stCondLst>
                                  <p:childTnLst>
                                    <p:set>
                                      <p:cBhvr>
                                        <p:cTn id="29" dur="1" fill="hold">
                                          <p:stCondLst>
                                            <p:cond delay="0"/>
                                          </p:stCondLst>
                                        </p:cTn>
                                        <p:tgtEl>
                                          <p:spTgt spid="10">
                                            <p:txEl>
                                              <p:pRg st="9" end="9"/>
                                            </p:txEl>
                                          </p:spTgt>
                                        </p:tgtEl>
                                        <p:attrNameLst>
                                          <p:attrName>style.visibility</p:attrName>
                                        </p:attrNameLst>
                                      </p:cBhvr>
                                      <p:to>
                                        <p:strVal val="visible"/>
                                      </p:to>
                                    </p:set>
                                    <p:animEffect transition="in" filter="slide(fromBottom)">
                                      <p:cBhvr>
                                        <p:cTn id="30" dur="500"/>
                                        <p:tgtEl>
                                          <p:spTgt spid="1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132</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latin typeface="Times New Roman" panose="02020603050405020304" pitchFamily="18" charset="0"/>
                <a:cs typeface="Times New Roman" panose="02020603050405020304" pitchFamily="18" charset="0"/>
              </a:rPr>
              <a:t>Examples </a:t>
            </a:r>
            <a:r>
              <a:rPr lang="en-IN" sz="3200" dirty="0">
                <a:latin typeface="Times New Roman" panose="02020603050405020304" pitchFamily="18" charset="0"/>
                <a:cs typeface="Times New Roman" panose="02020603050405020304" pitchFamily="18" charset="0"/>
              </a:rPr>
              <a:t>(CO1)</a:t>
            </a:r>
            <a:r>
              <a:rPr lang="en-US" sz="3200" dirty="0" smtClean="0">
                <a:latin typeface="Times New Roman" panose="02020603050405020304" pitchFamily="18" charset="0"/>
                <a:cs typeface="Times New Roman" panose="02020603050405020304" pitchFamily="18" charset="0"/>
              </a:rPr>
              <a:t> </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
        <p:nvSpPr>
          <p:cNvPr id="11" name="Content Placeholder 2"/>
          <p:cNvSpPr>
            <a:spLocks noGrp="1"/>
          </p:cNvSpPr>
          <p:nvPr>
            <p:ph idx="1"/>
          </p:nvPr>
        </p:nvSpPr>
        <p:spPr>
          <a:xfrm>
            <a:off x="228600" y="914400"/>
            <a:ext cx="8839200" cy="5105400"/>
          </a:xfrm>
        </p:spPr>
        <p:txBody>
          <a:bodyPr>
            <a:noAutofit/>
          </a:bodyPr>
          <a:lstStyle/>
          <a:p>
            <a:pPr fontAlgn="base">
              <a:spcBef>
                <a:spcPts val="1200"/>
              </a:spcBef>
              <a:spcAft>
                <a:spcPct val="0"/>
              </a:spcAft>
            </a:pPr>
            <a:r>
              <a:rPr sz="2000" dirty="0" smtClean="0">
                <a:latin typeface="Times New Roman" panose="02020603050405020304" pitchFamily="18" charset="0"/>
                <a:cs typeface="Times New Roman" panose="02020603050405020304" pitchFamily="18" charset="0"/>
              </a:rPr>
              <a:t>P(n):</a:t>
            </a:r>
            <a:r>
              <a:rPr sz="2000" dirty="0">
                <a:latin typeface="Times New Roman" panose="02020603050405020304" pitchFamily="18" charset="0"/>
                <a:ea typeface="Cambria Math" pitchFamily="18" charset="0"/>
                <a:cs typeface="Times New Roman" panose="02020603050405020304" pitchFamily="18" charset="0"/>
              </a:rPr>
              <a:t>1 + 3 + 5 + </a:t>
            </a:r>
            <a:r>
              <a:rPr sz="2000" dirty="0">
                <a:latin typeface="Times New Roman" panose="02020603050405020304" pitchFamily="18" charset="0"/>
                <a:ea typeface="Cambria Math"/>
                <a:cs typeface="Times New Roman" panose="02020603050405020304" pitchFamily="18" charset="0"/>
              </a:rPr>
              <a:t>∙∙∙</a:t>
            </a:r>
            <a:r>
              <a:rPr sz="2000" dirty="0">
                <a:latin typeface="Times New Roman" panose="02020603050405020304" pitchFamily="18" charset="0"/>
                <a:ea typeface="Cambria Math" pitchFamily="18" charset="0"/>
                <a:cs typeface="Times New Roman" panose="02020603050405020304" pitchFamily="18" charset="0"/>
              </a:rPr>
              <a:t>+ (2n  </a:t>
            </a:r>
            <a:r>
              <a:rPr sz="2000" dirty="0">
                <a:latin typeface="Times New Roman" panose="02020603050405020304" pitchFamily="18" charset="0"/>
                <a:ea typeface="Cambria Math"/>
                <a:cs typeface="Times New Roman" panose="02020603050405020304" pitchFamily="18" charset="0"/>
              </a:rPr>
              <a:t>−</a:t>
            </a:r>
            <a:r>
              <a:rPr sz="2000" dirty="0">
                <a:latin typeface="Times New Roman" panose="02020603050405020304" pitchFamily="18" charset="0"/>
                <a:ea typeface="Cambria Math" pitchFamily="18" charset="0"/>
                <a:cs typeface="Times New Roman" panose="02020603050405020304" pitchFamily="18" charset="0"/>
              </a:rPr>
              <a:t> 1) + (2n + 1) =n</a:t>
            </a:r>
            <a:r>
              <a:rPr sz="2000" baseline="30000" dirty="0">
                <a:latin typeface="Times New Roman" panose="02020603050405020304" pitchFamily="18" charset="0"/>
                <a:ea typeface="Cambria Math" pitchFamily="18" charset="0"/>
                <a:cs typeface="Times New Roman" panose="02020603050405020304" pitchFamily="18" charset="0"/>
              </a:rPr>
              <a:t>2 </a:t>
            </a:r>
            <a:r>
              <a:rPr sz="2000" dirty="0">
                <a:latin typeface="Times New Roman" panose="02020603050405020304" pitchFamily="18" charset="0"/>
                <a:ea typeface="Cambria Math" pitchFamily="18" charset="0"/>
                <a:cs typeface="Times New Roman" panose="02020603050405020304" pitchFamily="18" charset="0"/>
              </a:rPr>
              <a:t>.  </a:t>
            </a:r>
            <a:endParaRPr sz="2000" dirty="0" smtClean="0">
              <a:latin typeface="Times New Roman" panose="02020603050405020304" pitchFamily="18" charset="0"/>
              <a:cs typeface="Times New Roman" panose="02020603050405020304" pitchFamily="18" charset="0"/>
            </a:endParaRPr>
          </a:p>
          <a:p>
            <a:pPr lvl="1" fontAlgn="base">
              <a:spcBef>
                <a:spcPts val="1200"/>
              </a:spcBef>
              <a:spcAft>
                <a:spcPct val="0"/>
              </a:spcAft>
              <a:buFont typeface="Courier New" pitchFamily="49" charset="0"/>
              <a:buChar char="o"/>
            </a:pPr>
            <a:r>
              <a:rPr sz="2000" dirty="0">
                <a:solidFill>
                  <a:srgbClr val="FF0000"/>
                </a:solidFill>
                <a:latin typeface="Times New Roman" panose="02020603050405020304" pitchFamily="18" charset="0"/>
                <a:cs typeface="Times New Roman" panose="02020603050405020304" pitchFamily="18" charset="0"/>
              </a:rPr>
              <a:t>BASIS STEP</a:t>
            </a:r>
            <a:r>
              <a:rPr sz="2000" dirty="0">
                <a:latin typeface="Times New Roman" panose="02020603050405020304" pitchFamily="18" charset="0"/>
                <a:cs typeface="Times New Roman" panose="02020603050405020304" pitchFamily="18" charset="0"/>
              </a:rPr>
              <a:t>: P(1) is true since 1</a:t>
            </a:r>
            <a:r>
              <a:rPr sz="2000" baseline="30000" dirty="0">
                <a:latin typeface="Times New Roman" panose="02020603050405020304" pitchFamily="18" charset="0"/>
                <a:cs typeface="Times New Roman" panose="02020603050405020304" pitchFamily="18" charset="0"/>
              </a:rPr>
              <a:t>2</a:t>
            </a:r>
            <a:r>
              <a:rPr sz="2000" dirty="0">
                <a:latin typeface="Times New Roman" panose="02020603050405020304" pitchFamily="18" charset="0"/>
                <a:cs typeface="Times New Roman" panose="02020603050405020304" pitchFamily="18" charset="0"/>
              </a:rPr>
              <a:t> = 1.</a:t>
            </a:r>
          </a:p>
          <a:p>
            <a:pPr lvl="1" fontAlgn="base">
              <a:spcBef>
                <a:spcPts val="1200"/>
              </a:spcBef>
              <a:spcAft>
                <a:spcPct val="0"/>
              </a:spcAft>
              <a:buFont typeface="Courier New" pitchFamily="49" charset="0"/>
              <a:buChar char="o"/>
            </a:pPr>
            <a:r>
              <a:rPr sz="2000" dirty="0">
                <a:solidFill>
                  <a:srgbClr val="FF0000"/>
                </a:solidFill>
                <a:latin typeface="Times New Roman" panose="02020603050405020304" pitchFamily="18" charset="0"/>
                <a:cs typeface="Times New Roman" panose="02020603050405020304" pitchFamily="18" charset="0"/>
              </a:rPr>
              <a:t>INDUCTIVE STEP</a:t>
            </a:r>
            <a:r>
              <a:rPr sz="2000" dirty="0">
                <a:latin typeface="Times New Roman" panose="02020603050405020304" pitchFamily="18" charset="0"/>
                <a:cs typeface="Times New Roman" panose="02020603050405020304" pitchFamily="18" charset="0"/>
              </a:rPr>
              <a:t>: P(k) </a:t>
            </a:r>
            <a:r>
              <a:rPr sz="2000" dirty="0">
                <a:latin typeface="Times New Roman" panose="02020603050405020304" pitchFamily="18" charset="0"/>
                <a:cs typeface="Times New Roman" panose="02020603050405020304" pitchFamily="18" charset="0"/>
                <a:sym typeface="Wingdings" pitchFamily="2" charset="2"/>
              </a:rPr>
              <a:t>→ P(k + 1) for every positive integer k.</a:t>
            </a:r>
          </a:p>
          <a:p>
            <a:pPr lvl="2" fontAlgn="base">
              <a:spcBef>
                <a:spcPts val="1200"/>
              </a:spcBef>
              <a:spcAft>
                <a:spcPct val="0"/>
              </a:spcAft>
              <a:buFont typeface="Courier New" pitchFamily="49" charset="0"/>
              <a:buChar char="o"/>
            </a:pPr>
            <a:r>
              <a:rPr sz="2000" dirty="0">
                <a:latin typeface="Times New Roman" panose="02020603050405020304" pitchFamily="18" charset="0"/>
                <a:cs typeface="Times New Roman" panose="02020603050405020304" pitchFamily="18" charset="0"/>
                <a:sym typeface="Wingdings" pitchFamily="2" charset="2"/>
              </a:rPr>
              <a:t>Assume the inductive hypothesis holds and then show that P(k) holds has </a:t>
            </a:r>
            <a:r>
              <a:rPr sz="2000" dirty="0" smtClean="0">
                <a:latin typeface="Times New Roman" panose="02020603050405020304" pitchFamily="18" charset="0"/>
                <a:cs typeface="Times New Roman" panose="02020603050405020304" pitchFamily="18" charset="0"/>
                <a:sym typeface="Wingdings" pitchFamily="2" charset="2"/>
              </a:rPr>
              <a:t>well.</a:t>
            </a:r>
            <a:endParaRPr lang="en-IN" sz="2000" dirty="0" smtClean="0">
              <a:latin typeface="Times New Roman" panose="02020603050405020304" pitchFamily="18" charset="0"/>
              <a:cs typeface="Times New Roman" panose="02020603050405020304" pitchFamily="18" charset="0"/>
              <a:sym typeface="Wingdings" pitchFamily="2" charset="2"/>
            </a:endParaRPr>
          </a:p>
          <a:p>
            <a:pPr lvl="2" fontAlgn="base">
              <a:spcBef>
                <a:spcPts val="1200"/>
              </a:spcBef>
              <a:spcAft>
                <a:spcPct val="0"/>
              </a:spcAft>
              <a:buFont typeface="Courier New" pitchFamily="49" charset="0"/>
              <a:buChar char="o"/>
            </a:pPr>
            <a:endParaRPr sz="2000" dirty="0" smtClean="0">
              <a:latin typeface="Times New Roman" panose="02020603050405020304" pitchFamily="18" charset="0"/>
              <a:cs typeface="Times New Roman" panose="02020603050405020304" pitchFamily="18" charset="0"/>
              <a:sym typeface="Wingdings" pitchFamily="2" charset="2"/>
            </a:endParaRPr>
          </a:p>
          <a:p>
            <a:pPr lvl="2" fontAlgn="base">
              <a:spcBef>
                <a:spcPts val="1200"/>
              </a:spcBef>
              <a:spcAft>
                <a:spcPct val="0"/>
              </a:spcAft>
              <a:buFont typeface="Courier New" pitchFamily="49" charset="0"/>
              <a:buChar char="o"/>
            </a:pPr>
            <a:r>
              <a:rPr sz="2000" dirty="0" smtClean="0">
                <a:latin typeface="Times New Roman" panose="02020603050405020304" pitchFamily="18" charset="0"/>
                <a:cs typeface="Times New Roman" panose="02020603050405020304" pitchFamily="18" charset="0"/>
                <a:sym typeface="Wingdings" pitchFamily="2" charset="2"/>
              </a:rPr>
              <a:t>So</a:t>
            </a:r>
            <a:r>
              <a:rPr sz="2000" dirty="0">
                <a:latin typeface="Times New Roman" panose="02020603050405020304" pitchFamily="18" charset="0"/>
                <a:cs typeface="Times New Roman" panose="02020603050405020304" pitchFamily="18" charset="0"/>
                <a:sym typeface="Wingdings" pitchFamily="2" charset="2"/>
              </a:rPr>
              <a:t>, assuming P(k), it follows that:</a:t>
            </a:r>
          </a:p>
          <a:p>
            <a:pPr marL="0" indent="0" fontAlgn="base">
              <a:spcBef>
                <a:spcPts val="1200"/>
              </a:spcBef>
              <a:spcAft>
                <a:spcPct val="0"/>
              </a:spcAft>
              <a:buNone/>
            </a:pPr>
            <a:endParaRPr lang="en-IN" sz="2000" dirty="0" smtClean="0">
              <a:latin typeface="Times New Roman" panose="02020603050405020304" pitchFamily="18" charset="0"/>
              <a:cs typeface="Times New Roman" panose="02020603050405020304" pitchFamily="18" charset="0"/>
              <a:sym typeface="Wingdings" pitchFamily="2" charset="2"/>
            </a:endParaRPr>
          </a:p>
          <a:p>
            <a:pPr fontAlgn="base">
              <a:spcBef>
                <a:spcPts val="1200"/>
              </a:spcBef>
              <a:spcAft>
                <a:spcPct val="0"/>
              </a:spcAft>
            </a:pPr>
            <a:endParaRPr sz="2000" dirty="0">
              <a:latin typeface="Times New Roman" panose="02020603050405020304" pitchFamily="18" charset="0"/>
              <a:cs typeface="Times New Roman" panose="02020603050405020304" pitchFamily="18" charset="0"/>
              <a:sym typeface="Wingdings" pitchFamily="2" charset="2"/>
            </a:endParaRPr>
          </a:p>
          <a:p>
            <a:pPr marL="0" indent="0" fontAlgn="base">
              <a:spcBef>
                <a:spcPts val="1200"/>
              </a:spcBef>
              <a:spcAft>
                <a:spcPct val="0"/>
              </a:spcAft>
              <a:buNone/>
            </a:pPr>
            <a:endParaRPr sz="2000" dirty="0">
              <a:latin typeface="Times New Roman" panose="02020603050405020304" pitchFamily="18" charset="0"/>
              <a:cs typeface="Times New Roman" panose="02020603050405020304" pitchFamily="18" charset="0"/>
              <a:sym typeface="Wingdings" pitchFamily="2" charset="2"/>
            </a:endParaRPr>
          </a:p>
          <a:p>
            <a:pPr lvl="1" fontAlgn="base">
              <a:spcBef>
                <a:spcPts val="1200"/>
              </a:spcBef>
              <a:spcAft>
                <a:spcPct val="0"/>
              </a:spcAft>
              <a:buFont typeface="Courier New" pitchFamily="49" charset="0"/>
              <a:buChar char="o"/>
            </a:pPr>
            <a:r>
              <a:rPr sz="2000" dirty="0" smtClean="0">
                <a:solidFill>
                  <a:srgbClr val="FF0000"/>
                </a:solidFill>
                <a:latin typeface="Times New Roman" panose="02020603050405020304" pitchFamily="18" charset="0"/>
                <a:cs typeface="Times New Roman" panose="02020603050405020304" pitchFamily="18" charset="0"/>
                <a:sym typeface="Wingdings" pitchFamily="2" charset="2"/>
              </a:rPr>
              <a:t>Hence</a:t>
            </a:r>
            <a:r>
              <a:rPr sz="2000" dirty="0">
                <a:latin typeface="Times New Roman" panose="02020603050405020304" pitchFamily="18" charset="0"/>
                <a:cs typeface="Times New Roman" panose="02020603050405020304" pitchFamily="18" charset="0"/>
                <a:sym typeface="Wingdings" pitchFamily="2" charset="2"/>
              </a:rPr>
              <a:t>, we have shown that P(k + 1) follows from P(k). Therefore </a:t>
            </a:r>
            <a:r>
              <a:rPr sz="2000" dirty="0">
                <a:latin typeface="Times New Roman" panose="02020603050405020304" pitchFamily="18" charset="0"/>
                <a:cs typeface="Times New Roman" panose="02020603050405020304" pitchFamily="18" charset="0"/>
              </a:rPr>
              <a:t>the sum of the first n positive odd integers is n</a:t>
            </a:r>
            <a:r>
              <a:rPr sz="2000" baseline="30000" dirty="0">
                <a:latin typeface="Times New Roman" panose="02020603050405020304" pitchFamily="18" charset="0"/>
                <a:cs typeface="Times New Roman" panose="02020603050405020304" pitchFamily="18" charset="0"/>
              </a:rPr>
              <a:t>2</a:t>
            </a:r>
            <a:r>
              <a:rPr sz="2000"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057400" y="2971800"/>
            <a:ext cx="6477000" cy="430887"/>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200" b="1" dirty="0" smtClean="0">
                <a:solidFill>
                  <a:schemeClr val="tx1"/>
                </a:solidFill>
                <a:latin typeface="Times New Roman" panose="02020603050405020304" pitchFamily="18" charset="0"/>
                <a:ea typeface="Cambria Math" pitchFamily="18" charset="0"/>
                <a:cs typeface="Times New Roman" panose="02020603050405020304" pitchFamily="18" charset="0"/>
              </a:rPr>
              <a:t>Inductive Hypothesis</a:t>
            </a:r>
            <a:r>
              <a:rPr lang="en-US" sz="2200" dirty="0" smtClean="0">
                <a:solidFill>
                  <a:schemeClr val="tx1"/>
                </a:solidFill>
                <a:latin typeface="Times New Roman" panose="02020603050405020304" pitchFamily="18" charset="0"/>
                <a:ea typeface="Cambria Math" pitchFamily="18" charset="0"/>
                <a:cs typeface="Times New Roman" panose="02020603050405020304" pitchFamily="18" charset="0"/>
              </a:rPr>
              <a:t>: 1 + 3 + 5 + </a:t>
            </a:r>
            <a:r>
              <a:rPr lang="en-US" sz="2200" dirty="0" smtClean="0">
                <a:solidFill>
                  <a:schemeClr val="tx1"/>
                </a:solidFill>
                <a:latin typeface="Times New Roman" panose="02020603050405020304" pitchFamily="18" charset="0"/>
                <a:ea typeface="Cambria Math"/>
                <a:cs typeface="Times New Roman" panose="02020603050405020304" pitchFamily="18" charset="0"/>
              </a:rPr>
              <a:t>∙∙∙</a:t>
            </a:r>
            <a:r>
              <a:rPr lang="en-US" sz="2200" dirty="0" smtClean="0">
                <a:solidFill>
                  <a:schemeClr val="tx1"/>
                </a:solidFill>
                <a:latin typeface="Times New Roman" panose="02020603050405020304" pitchFamily="18" charset="0"/>
                <a:ea typeface="Cambria Math" pitchFamily="18" charset="0"/>
                <a:cs typeface="Times New Roman" panose="02020603050405020304" pitchFamily="18" charset="0"/>
              </a:rPr>
              <a:t>+ (2</a:t>
            </a:r>
            <a:r>
              <a:rPr lang="en-US" sz="2200" i="1" dirty="0" smtClean="0">
                <a:solidFill>
                  <a:schemeClr val="tx1"/>
                </a:solidFill>
                <a:latin typeface="Times New Roman" panose="02020603050405020304" pitchFamily="18" charset="0"/>
                <a:ea typeface="Cambria Math" pitchFamily="18" charset="0"/>
                <a:cs typeface="Times New Roman" panose="02020603050405020304" pitchFamily="18" charset="0"/>
              </a:rPr>
              <a:t>k</a:t>
            </a:r>
            <a:r>
              <a:rPr lang="en-US" sz="2200" dirty="0" smtClean="0">
                <a:solidFill>
                  <a:schemeClr val="tx1"/>
                </a:solidFill>
                <a:latin typeface="Times New Roman" panose="02020603050405020304" pitchFamily="18" charset="0"/>
                <a:ea typeface="Cambria Math" pitchFamily="18" charset="0"/>
                <a:cs typeface="Times New Roman" panose="02020603050405020304" pitchFamily="18" charset="0"/>
              </a:rPr>
              <a:t>  </a:t>
            </a:r>
            <a:r>
              <a:rPr lang="en-US" sz="2200" dirty="0" smtClean="0">
                <a:solidFill>
                  <a:schemeClr val="tx1"/>
                </a:solidFill>
                <a:latin typeface="Times New Roman" panose="02020603050405020304" pitchFamily="18" charset="0"/>
                <a:ea typeface="Cambria Math"/>
                <a:cs typeface="Times New Roman" panose="02020603050405020304" pitchFamily="18" charset="0"/>
              </a:rPr>
              <a:t>−</a:t>
            </a:r>
            <a:r>
              <a:rPr lang="en-US" sz="2200" dirty="0" smtClean="0">
                <a:solidFill>
                  <a:schemeClr val="tx1"/>
                </a:solidFill>
                <a:latin typeface="Times New Roman" panose="02020603050405020304" pitchFamily="18" charset="0"/>
                <a:ea typeface="Cambria Math" pitchFamily="18" charset="0"/>
                <a:cs typeface="Times New Roman" panose="02020603050405020304" pitchFamily="18" charset="0"/>
              </a:rPr>
              <a:t> 1)  =</a:t>
            </a:r>
            <a:r>
              <a:rPr lang="en-US" sz="2200" i="1" dirty="0" smtClean="0">
                <a:solidFill>
                  <a:schemeClr val="tx1"/>
                </a:solidFill>
                <a:latin typeface="Times New Roman" panose="02020603050405020304" pitchFamily="18" charset="0"/>
                <a:ea typeface="Cambria Math" pitchFamily="18" charset="0"/>
                <a:cs typeface="Times New Roman" panose="02020603050405020304" pitchFamily="18" charset="0"/>
              </a:rPr>
              <a:t>k</a:t>
            </a:r>
            <a:r>
              <a:rPr lang="en-US" sz="2200" baseline="30000" dirty="0" smtClean="0">
                <a:solidFill>
                  <a:schemeClr val="tx1"/>
                </a:solidFill>
                <a:latin typeface="Times New Roman" panose="02020603050405020304" pitchFamily="18" charset="0"/>
                <a:ea typeface="Cambria Math" pitchFamily="18" charset="0"/>
                <a:cs typeface="Times New Roman" panose="02020603050405020304" pitchFamily="18" charset="0"/>
              </a:rPr>
              <a:t>2</a:t>
            </a:r>
            <a:r>
              <a:rPr lang="en-US" sz="2200" dirty="0" smtClean="0">
                <a:solidFill>
                  <a:schemeClr val="tx1"/>
                </a:solidFill>
                <a:latin typeface="Times New Roman" panose="02020603050405020304" pitchFamily="18" charset="0"/>
                <a:ea typeface="Cambria Math" pitchFamily="18" charset="0"/>
                <a:cs typeface="Times New Roman" panose="02020603050405020304" pitchFamily="18" charset="0"/>
              </a:rPr>
              <a:t>  </a:t>
            </a:r>
            <a:endParaRPr lang="en-US" sz="2200" dirty="0">
              <a:solidFill>
                <a:schemeClr val="tx1"/>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1066800" y="4038600"/>
            <a:ext cx="7848600"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latin typeface="Cambria Math" pitchFamily="18" charset="0"/>
                <a:ea typeface="Cambria Math" pitchFamily="18" charset="0"/>
              </a:rPr>
              <a:t>1 + 3 + 5 + </a:t>
            </a:r>
            <a:r>
              <a:rPr lang="en-US" dirty="0" smtClean="0">
                <a:latin typeface="Cambria Math"/>
                <a:ea typeface="Cambria Math"/>
              </a:rPr>
              <a:t>∙∙∙</a:t>
            </a:r>
            <a:r>
              <a:rPr lang="en-US" dirty="0" smtClean="0">
                <a:latin typeface="Cambria Math" pitchFamily="18" charset="0"/>
                <a:ea typeface="Cambria Math" pitchFamily="18" charset="0"/>
              </a:rPr>
              <a:t>+ (2</a:t>
            </a:r>
            <a:r>
              <a:rPr lang="en-US" i="1" dirty="0" smtClean="0">
                <a:ea typeface="Cambria Math" pitchFamily="18" charset="0"/>
              </a:rPr>
              <a:t>k</a:t>
            </a:r>
            <a:r>
              <a:rPr lang="en-US" dirty="0" smtClean="0">
                <a:latin typeface="Cambria Math" pitchFamily="18" charset="0"/>
                <a:ea typeface="Cambria Math" pitchFamily="18" charset="0"/>
              </a:rPr>
              <a:t>  </a:t>
            </a:r>
            <a:r>
              <a:rPr lang="en-US" dirty="0" smtClean="0">
                <a:latin typeface="Cambria Math"/>
                <a:ea typeface="Cambria Math"/>
              </a:rPr>
              <a:t>−</a:t>
            </a:r>
            <a:r>
              <a:rPr lang="en-US" dirty="0" smtClean="0">
                <a:latin typeface="Cambria Math" pitchFamily="18" charset="0"/>
                <a:ea typeface="Cambria Math" pitchFamily="18" charset="0"/>
              </a:rPr>
              <a:t> 1) + (2</a:t>
            </a:r>
            <a:r>
              <a:rPr lang="en-US" i="1" dirty="0" smtClean="0">
                <a:ea typeface="Cambria Math" pitchFamily="18" charset="0"/>
              </a:rPr>
              <a:t>k</a:t>
            </a:r>
            <a:r>
              <a:rPr lang="en-US" dirty="0" smtClean="0">
                <a:latin typeface="Cambria Math" pitchFamily="18" charset="0"/>
                <a:ea typeface="Cambria Math" pitchFamily="18" charset="0"/>
              </a:rPr>
              <a:t> + 1) =[1 + 3 + 5 + </a:t>
            </a:r>
            <a:r>
              <a:rPr lang="en-US" dirty="0" smtClean="0">
                <a:latin typeface="Cambria Math"/>
                <a:ea typeface="Cambria Math"/>
              </a:rPr>
              <a:t>∙∙∙</a:t>
            </a:r>
            <a:r>
              <a:rPr lang="en-US" dirty="0" smtClean="0">
                <a:latin typeface="Cambria Math" pitchFamily="18" charset="0"/>
                <a:ea typeface="Cambria Math" pitchFamily="18" charset="0"/>
              </a:rPr>
              <a:t>+ (2</a:t>
            </a:r>
            <a:r>
              <a:rPr lang="en-US" i="1" dirty="0" smtClean="0">
                <a:ea typeface="Cambria Math" pitchFamily="18" charset="0"/>
              </a:rPr>
              <a:t>k</a:t>
            </a:r>
            <a:r>
              <a:rPr lang="en-US" dirty="0" smtClean="0">
                <a:latin typeface="Cambria Math" pitchFamily="18" charset="0"/>
                <a:ea typeface="Cambria Math" pitchFamily="18" charset="0"/>
              </a:rPr>
              <a:t>  </a:t>
            </a:r>
            <a:r>
              <a:rPr lang="en-US" dirty="0" smtClean="0">
                <a:latin typeface="Cambria Math"/>
                <a:ea typeface="Cambria Math"/>
              </a:rPr>
              <a:t>−</a:t>
            </a:r>
            <a:r>
              <a:rPr lang="en-US" dirty="0" smtClean="0">
                <a:latin typeface="Cambria Math" pitchFamily="18" charset="0"/>
                <a:ea typeface="Cambria Math" pitchFamily="18" charset="0"/>
              </a:rPr>
              <a:t> 1)] + (2</a:t>
            </a:r>
            <a:r>
              <a:rPr lang="en-US" i="1" dirty="0" smtClean="0">
                <a:ea typeface="Cambria Math" pitchFamily="18" charset="0"/>
              </a:rPr>
              <a:t>k</a:t>
            </a:r>
            <a:r>
              <a:rPr lang="en-US" dirty="0" smtClean="0">
                <a:latin typeface="Cambria Math" pitchFamily="18" charset="0"/>
                <a:ea typeface="Cambria Math" pitchFamily="18" charset="0"/>
              </a:rPr>
              <a:t> + 1)</a:t>
            </a:r>
          </a:p>
          <a:p>
            <a:r>
              <a:rPr lang="en-US" dirty="0" smtClean="0">
                <a:latin typeface="Cambria Math" pitchFamily="18" charset="0"/>
                <a:ea typeface="Cambria Math" pitchFamily="18" charset="0"/>
              </a:rPr>
              <a:t>                                                                        =</a:t>
            </a:r>
            <a:r>
              <a:rPr lang="en-US" i="1" dirty="0" smtClean="0">
                <a:ea typeface="Cambria Math" pitchFamily="18" charset="0"/>
              </a:rPr>
              <a:t> k</a:t>
            </a:r>
            <a:r>
              <a:rPr lang="en-US" baseline="30000" dirty="0" smtClean="0">
                <a:latin typeface="Cambria Math" pitchFamily="18" charset="0"/>
                <a:ea typeface="Cambria Math" pitchFamily="18" charset="0"/>
              </a:rPr>
              <a:t>2 </a:t>
            </a:r>
            <a:r>
              <a:rPr lang="en-US" dirty="0" smtClean="0">
                <a:latin typeface="Cambria Math" pitchFamily="18" charset="0"/>
                <a:ea typeface="Cambria Math" pitchFamily="18" charset="0"/>
              </a:rPr>
              <a:t>+ (2</a:t>
            </a:r>
            <a:r>
              <a:rPr lang="en-US" i="1" dirty="0" smtClean="0">
                <a:ea typeface="Cambria Math" pitchFamily="18" charset="0"/>
              </a:rPr>
              <a:t>k</a:t>
            </a:r>
            <a:r>
              <a:rPr lang="en-US" dirty="0" smtClean="0">
                <a:latin typeface="Cambria Math" pitchFamily="18" charset="0"/>
                <a:ea typeface="Cambria Math" pitchFamily="18" charset="0"/>
              </a:rPr>
              <a:t> + 1)</a:t>
            </a:r>
          </a:p>
          <a:p>
            <a:r>
              <a:rPr lang="en-US" dirty="0" smtClean="0">
                <a:latin typeface="Cambria Math" pitchFamily="18" charset="0"/>
                <a:ea typeface="Cambria Math" pitchFamily="18" charset="0"/>
              </a:rPr>
              <a:t>                                                                        = </a:t>
            </a:r>
            <a:r>
              <a:rPr lang="en-US" i="1" dirty="0" smtClean="0">
                <a:ea typeface="Cambria Math" pitchFamily="18" charset="0"/>
              </a:rPr>
              <a:t>k</a:t>
            </a:r>
            <a:r>
              <a:rPr lang="en-US" baseline="30000" dirty="0" smtClean="0">
                <a:latin typeface="Cambria Math" pitchFamily="18" charset="0"/>
                <a:ea typeface="Cambria Math" pitchFamily="18" charset="0"/>
              </a:rPr>
              <a:t>2 </a:t>
            </a:r>
            <a:r>
              <a:rPr lang="en-US" dirty="0" smtClean="0">
                <a:latin typeface="Cambria Math" pitchFamily="18" charset="0"/>
                <a:ea typeface="Cambria Math" pitchFamily="18" charset="0"/>
              </a:rPr>
              <a:t>+ 2</a:t>
            </a:r>
            <a:r>
              <a:rPr lang="en-US" i="1" dirty="0" smtClean="0">
                <a:ea typeface="Cambria Math" pitchFamily="18" charset="0"/>
              </a:rPr>
              <a:t>k</a:t>
            </a:r>
            <a:r>
              <a:rPr lang="en-US" dirty="0" smtClean="0">
                <a:latin typeface="Cambria Math" pitchFamily="18" charset="0"/>
                <a:ea typeface="Cambria Math" pitchFamily="18" charset="0"/>
              </a:rPr>
              <a:t> + 1 </a:t>
            </a:r>
          </a:p>
          <a:p>
            <a:r>
              <a:rPr lang="en-US" dirty="0" smtClean="0">
                <a:latin typeface="Cambria Math" pitchFamily="18" charset="0"/>
                <a:ea typeface="Cambria Math" pitchFamily="18" charset="0"/>
              </a:rPr>
              <a:t>                                                                         = (</a:t>
            </a:r>
            <a:r>
              <a:rPr lang="en-US" i="1" dirty="0" smtClean="0">
                <a:ea typeface="Cambria Math" pitchFamily="18" charset="0"/>
              </a:rPr>
              <a:t>k</a:t>
            </a:r>
            <a:r>
              <a:rPr lang="en-US" dirty="0" smtClean="0">
                <a:latin typeface="Cambria Math" pitchFamily="18" charset="0"/>
                <a:ea typeface="Cambria Math" pitchFamily="18" charset="0"/>
              </a:rPr>
              <a:t> + 1)</a:t>
            </a:r>
            <a:r>
              <a:rPr lang="en-US" baseline="30000" dirty="0" smtClean="0">
                <a:latin typeface="Cambria Math" pitchFamily="18" charset="0"/>
                <a:ea typeface="Cambria Math" pitchFamily="18" charset="0"/>
              </a:rPr>
              <a:t> 2</a:t>
            </a:r>
            <a:r>
              <a:rPr lang="en-US" dirty="0" smtClean="0">
                <a:latin typeface="Cambria Math" pitchFamily="18" charset="0"/>
                <a:ea typeface="Cambria Math" pitchFamily="18" charset="0"/>
              </a:rPr>
              <a:t> </a:t>
            </a:r>
            <a:endParaRPr lang="en-US" dirty="0"/>
          </a:p>
        </p:txBody>
      </p:sp>
    </p:spTree>
    <p:extLst>
      <p:ext uri="{BB962C8B-B14F-4D97-AF65-F5344CB8AC3E}">
        <p14:creationId xmlns:p14="http://schemas.microsoft.com/office/powerpoint/2010/main" val="993668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slide(fromBottom)">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slide(fromBottom)">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slide(fromBottom)">
                                      <p:cBhvr>
                                        <p:cTn id="17" dur="500"/>
                                        <p:tgtEl>
                                          <p:spTgt spid="11">
                                            <p:txEl>
                                              <p:pRg st="3" end="3"/>
                                            </p:txEl>
                                          </p:spTgt>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slide(fromBottom)">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11">
                                            <p:txEl>
                                              <p:pRg st="5" end="5"/>
                                            </p:txEl>
                                          </p:spTgt>
                                        </p:tgtEl>
                                        <p:attrNameLst>
                                          <p:attrName>style.visibility</p:attrName>
                                        </p:attrNameLst>
                                      </p:cBhvr>
                                      <p:to>
                                        <p:strVal val="visible"/>
                                      </p:to>
                                    </p:set>
                                    <p:animEffect transition="in" filter="slide(fromBottom)">
                                      <p:cBhvr>
                                        <p:cTn id="25" dur="500"/>
                                        <p:tgtEl>
                                          <p:spTgt spid="11">
                                            <p:txEl>
                                              <p:pRg st="5" end="5"/>
                                            </p:txEl>
                                          </p:spTgt>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slide(fromBottom)">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nodeType="clickEffect">
                                  <p:stCondLst>
                                    <p:cond delay="0"/>
                                  </p:stCondLst>
                                  <p:childTnLst>
                                    <p:set>
                                      <p:cBhvr>
                                        <p:cTn id="32" dur="1" fill="hold">
                                          <p:stCondLst>
                                            <p:cond delay="0"/>
                                          </p:stCondLst>
                                        </p:cTn>
                                        <p:tgtEl>
                                          <p:spTgt spid="11">
                                            <p:txEl>
                                              <p:pRg st="9" end="9"/>
                                            </p:txEl>
                                          </p:spTgt>
                                        </p:tgtEl>
                                        <p:attrNameLst>
                                          <p:attrName>style.visibility</p:attrName>
                                        </p:attrNameLst>
                                      </p:cBhvr>
                                      <p:to>
                                        <p:strVal val="visible"/>
                                      </p:to>
                                    </p:set>
                                    <p:animEffect transition="in" filter="slide(fromBottom)">
                                      <p:cBhvr>
                                        <p:cTn id="33" dur="500"/>
                                        <p:tgtEl>
                                          <p:spTgt spid="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133</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latin typeface="Times New Roman" panose="02020603050405020304" pitchFamily="18" charset="0"/>
                <a:cs typeface="Times New Roman" panose="02020603050405020304" pitchFamily="18" charset="0"/>
              </a:rPr>
              <a:t>Examples </a:t>
            </a:r>
            <a:r>
              <a:rPr lang="en-IN" sz="3200" dirty="0">
                <a:latin typeface="Times New Roman" panose="02020603050405020304" pitchFamily="18" charset="0"/>
                <a:cs typeface="Times New Roman" panose="02020603050405020304" pitchFamily="18" charset="0"/>
              </a:rPr>
              <a:t>(CO1)</a:t>
            </a:r>
            <a:r>
              <a:rPr lang="en-US" sz="3200" dirty="0" smtClean="0">
                <a:latin typeface="Times New Roman" panose="02020603050405020304" pitchFamily="18" charset="0"/>
                <a:cs typeface="Times New Roman" panose="02020603050405020304" pitchFamily="18" charset="0"/>
              </a:rPr>
              <a:t> </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
        <p:nvSpPr>
          <p:cNvPr id="11" name="Content Placeholder 2"/>
          <p:cNvSpPr>
            <a:spLocks noGrp="1"/>
          </p:cNvSpPr>
          <p:nvPr>
            <p:ph idx="1"/>
          </p:nvPr>
        </p:nvSpPr>
        <p:spPr>
          <a:xfrm>
            <a:off x="685800" y="990600"/>
            <a:ext cx="8305800" cy="4648200"/>
          </a:xfrm>
        </p:spPr>
        <p:txBody>
          <a:bodyPr>
            <a:noAutofit/>
          </a:bodyPr>
          <a:lstStyle/>
          <a:p>
            <a:pPr fontAlgn="base">
              <a:spcBef>
                <a:spcPts val="600"/>
              </a:spcBef>
              <a:spcAft>
                <a:spcPct val="0"/>
              </a:spcAft>
            </a:pPr>
            <a:r>
              <a:rPr sz="2200" dirty="0" smtClean="0">
                <a:latin typeface="Times New Roman" panose="02020603050405020304" pitchFamily="18" charset="0"/>
                <a:cs typeface="Times New Roman" panose="02020603050405020304" pitchFamily="18" charset="0"/>
              </a:rPr>
              <a:t>Example</a:t>
            </a:r>
            <a:r>
              <a:rPr sz="2200" dirty="0">
                <a:latin typeface="Times New Roman" panose="02020603050405020304" pitchFamily="18" charset="0"/>
                <a:cs typeface="Times New Roman" panose="02020603050405020304" pitchFamily="18" charset="0"/>
              </a:rPr>
              <a:t>: Use mathematical induction to prove that </a:t>
            </a:r>
            <a:r>
              <a:rPr sz="2200" dirty="0">
                <a:solidFill>
                  <a:srgbClr val="FF0000"/>
                </a:solidFill>
                <a:latin typeface="Times New Roman" panose="02020603050405020304" pitchFamily="18" charset="0"/>
                <a:cs typeface="Times New Roman" panose="02020603050405020304" pitchFamily="18" charset="0"/>
              </a:rPr>
              <a:t>2</a:t>
            </a:r>
            <a:r>
              <a:rPr sz="2200" baseline="30000" dirty="0">
                <a:solidFill>
                  <a:srgbClr val="FF0000"/>
                </a:solidFill>
                <a:latin typeface="Times New Roman" panose="02020603050405020304" pitchFamily="18" charset="0"/>
                <a:cs typeface="Times New Roman" panose="02020603050405020304" pitchFamily="18" charset="0"/>
              </a:rPr>
              <a:t>n</a:t>
            </a:r>
            <a:r>
              <a:rPr sz="2200" dirty="0">
                <a:solidFill>
                  <a:srgbClr val="FF0000"/>
                </a:solidFill>
                <a:latin typeface="Times New Roman" panose="02020603050405020304" pitchFamily="18" charset="0"/>
                <a:cs typeface="Times New Roman" panose="02020603050405020304" pitchFamily="18" charset="0"/>
              </a:rPr>
              <a:t> &lt; n!</a:t>
            </a:r>
            <a:r>
              <a:rPr sz="2200" dirty="0">
                <a:latin typeface="Times New Roman" panose="02020603050405020304" pitchFamily="18" charset="0"/>
                <a:cs typeface="Times New Roman" panose="02020603050405020304" pitchFamily="18" charset="0"/>
              </a:rPr>
              <a:t>, for every </a:t>
            </a:r>
            <a:r>
              <a:rPr sz="2200" dirty="0">
                <a:solidFill>
                  <a:srgbClr val="FF0000"/>
                </a:solidFill>
                <a:latin typeface="Times New Roman" panose="02020603050405020304" pitchFamily="18" charset="0"/>
                <a:cs typeface="Times New Roman" panose="02020603050405020304" pitchFamily="18" charset="0"/>
              </a:rPr>
              <a:t>integer n ≥ 4</a:t>
            </a:r>
            <a:r>
              <a:rPr sz="2200" dirty="0">
                <a:latin typeface="Times New Roman" panose="02020603050405020304" pitchFamily="18" charset="0"/>
                <a:cs typeface="Times New Roman" panose="02020603050405020304" pitchFamily="18" charset="0"/>
              </a:rPr>
              <a:t>.</a:t>
            </a:r>
          </a:p>
          <a:p>
            <a:pPr fontAlgn="base">
              <a:spcBef>
                <a:spcPts val="600"/>
              </a:spcBef>
              <a:spcAft>
                <a:spcPct val="0"/>
              </a:spcAft>
            </a:pPr>
            <a:r>
              <a:rPr sz="2200" dirty="0" smtClean="0">
                <a:latin typeface="Times New Roman" panose="02020603050405020304" pitchFamily="18" charset="0"/>
                <a:cs typeface="Times New Roman" panose="02020603050405020304" pitchFamily="18" charset="0"/>
              </a:rPr>
              <a:t>Solution</a:t>
            </a:r>
            <a:r>
              <a:rPr sz="2200" dirty="0">
                <a:latin typeface="Times New Roman" panose="02020603050405020304" pitchFamily="18" charset="0"/>
                <a:cs typeface="Times New Roman" panose="02020603050405020304" pitchFamily="18" charset="0"/>
              </a:rPr>
              <a:t>: </a:t>
            </a:r>
            <a:endParaRPr sz="2200" dirty="0" smtClean="0">
              <a:latin typeface="Times New Roman" panose="02020603050405020304" pitchFamily="18" charset="0"/>
              <a:cs typeface="Times New Roman" panose="02020603050405020304" pitchFamily="18" charset="0"/>
            </a:endParaRPr>
          </a:p>
          <a:p>
            <a:pPr fontAlgn="base">
              <a:spcBef>
                <a:spcPts val="600"/>
              </a:spcBef>
              <a:spcAft>
                <a:spcPct val="0"/>
              </a:spcAft>
            </a:pPr>
            <a:r>
              <a:rPr sz="2200" dirty="0" smtClean="0">
                <a:latin typeface="Times New Roman" panose="02020603050405020304" pitchFamily="18" charset="0"/>
                <a:cs typeface="Times New Roman" panose="02020603050405020304" pitchFamily="18" charset="0"/>
              </a:rPr>
              <a:t>Let </a:t>
            </a:r>
            <a:r>
              <a:rPr sz="2200" dirty="0">
                <a:latin typeface="Times New Roman" panose="02020603050405020304" pitchFamily="18" charset="0"/>
                <a:cs typeface="Times New Roman" panose="02020603050405020304" pitchFamily="18" charset="0"/>
              </a:rPr>
              <a:t>P(n) be the proposition that 2</a:t>
            </a:r>
            <a:r>
              <a:rPr sz="2200" baseline="30000" dirty="0">
                <a:latin typeface="Times New Roman" panose="02020603050405020304" pitchFamily="18" charset="0"/>
                <a:cs typeface="Times New Roman" panose="02020603050405020304" pitchFamily="18" charset="0"/>
              </a:rPr>
              <a:t>n</a:t>
            </a:r>
            <a:r>
              <a:rPr sz="2200" dirty="0">
                <a:latin typeface="Times New Roman" panose="02020603050405020304" pitchFamily="18" charset="0"/>
                <a:cs typeface="Times New Roman" panose="02020603050405020304" pitchFamily="18" charset="0"/>
              </a:rPr>
              <a:t>  &lt; n!. </a:t>
            </a:r>
          </a:p>
          <a:p>
            <a:pPr lvl="1" fontAlgn="base">
              <a:spcBef>
                <a:spcPts val="600"/>
              </a:spcBef>
              <a:spcAft>
                <a:spcPct val="0"/>
              </a:spcAft>
              <a:buFont typeface="Courier New" pitchFamily="49" charset="0"/>
              <a:buChar char="o"/>
            </a:pPr>
            <a:r>
              <a:rPr sz="2200" dirty="0">
                <a:solidFill>
                  <a:srgbClr val="FF0000"/>
                </a:solidFill>
                <a:latin typeface="Times New Roman" panose="02020603050405020304" pitchFamily="18" charset="0"/>
                <a:cs typeface="Times New Roman" panose="02020603050405020304" pitchFamily="18" charset="0"/>
              </a:rPr>
              <a:t>BASIS STEP</a:t>
            </a:r>
            <a:r>
              <a:rPr sz="2200" dirty="0">
                <a:latin typeface="Times New Roman" panose="02020603050405020304" pitchFamily="18" charset="0"/>
                <a:cs typeface="Times New Roman" panose="02020603050405020304" pitchFamily="18" charset="0"/>
              </a:rPr>
              <a:t>: </a:t>
            </a:r>
            <a:r>
              <a:rPr sz="2200" dirty="0">
                <a:solidFill>
                  <a:srgbClr val="FF0000"/>
                </a:solidFill>
                <a:latin typeface="Times New Roman" panose="02020603050405020304" pitchFamily="18" charset="0"/>
                <a:cs typeface="Times New Roman" panose="02020603050405020304" pitchFamily="18" charset="0"/>
              </a:rPr>
              <a:t>P(4)</a:t>
            </a:r>
            <a:r>
              <a:rPr sz="2200" dirty="0">
                <a:latin typeface="Times New Roman" panose="02020603050405020304" pitchFamily="18" charset="0"/>
                <a:cs typeface="Times New Roman" panose="02020603050405020304" pitchFamily="18" charset="0"/>
              </a:rPr>
              <a:t> is true since 2</a:t>
            </a:r>
            <a:r>
              <a:rPr sz="2200" baseline="30000" dirty="0">
                <a:latin typeface="Times New Roman" panose="02020603050405020304" pitchFamily="18" charset="0"/>
                <a:cs typeface="Times New Roman" panose="02020603050405020304" pitchFamily="18" charset="0"/>
              </a:rPr>
              <a:t>4</a:t>
            </a:r>
            <a:r>
              <a:rPr sz="2200" dirty="0">
                <a:latin typeface="Times New Roman" panose="02020603050405020304" pitchFamily="18" charset="0"/>
                <a:cs typeface="Times New Roman" panose="02020603050405020304" pitchFamily="18" charset="0"/>
              </a:rPr>
              <a:t>  = 16  &lt; 4! = 24.</a:t>
            </a:r>
          </a:p>
          <a:p>
            <a:pPr lvl="1" fontAlgn="base">
              <a:spcBef>
                <a:spcPts val="600"/>
              </a:spcBef>
              <a:spcAft>
                <a:spcPct val="0"/>
              </a:spcAft>
              <a:buFont typeface="Courier New" pitchFamily="49" charset="0"/>
              <a:buChar char="o"/>
            </a:pPr>
            <a:r>
              <a:rPr sz="2200" dirty="0">
                <a:solidFill>
                  <a:srgbClr val="FF0000"/>
                </a:solidFill>
                <a:latin typeface="Times New Roman" panose="02020603050405020304" pitchFamily="18" charset="0"/>
                <a:cs typeface="Times New Roman" panose="02020603050405020304" pitchFamily="18" charset="0"/>
              </a:rPr>
              <a:t>INDUCTIVE STEP</a:t>
            </a:r>
            <a:r>
              <a:rPr sz="2200" dirty="0">
                <a:latin typeface="Times New Roman" panose="02020603050405020304" pitchFamily="18" charset="0"/>
                <a:cs typeface="Times New Roman" panose="02020603050405020304" pitchFamily="18" charset="0"/>
              </a:rPr>
              <a:t>: Assume P(k) holds, i.e., 2</a:t>
            </a:r>
            <a:r>
              <a:rPr sz="2200" baseline="30000" dirty="0">
                <a:latin typeface="Times New Roman" panose="02020603050405020304" pitchFamily="18" charset="0"/>
                <a:cs typeface="Times New Roman" panose="02020603050405020304" pitchFamily="18" charset="0"/>
              </a:rPr>
              <a:t>k</a:t>
            </a:r>
            <a:r>
              <a:rPr sz="2200" dirty="0">
                <a:latin typeface="Times New Roman" panose="02020603050405020304" pitchFamily="18" charset="0"/>
                <a:cs typeface="Times New Roman" panose="02020603050405020304" pitchFamily="18" charset="0"/>
              </a:rPr>
              <a:t>  &lt; k!  for an arbitrary </a:t>
            </a:r>
            <a:r>
              <a:rPr lang="en-US" sz="2200" dirty="0" smtClean="0">
                <a:latin typeface="Times New Roman" panose="02020603050405020304" pitchFamily="18" charset="0"/>
                <a:cs typeface="Times New Roman" panose="02020603050405020304" pitchFamily="18" charset="0"/>
              </a:rPr>
              <a:t>integer </a:t>
            </a:r>
            <a:r>
              <a:rPr lang="en-US" sz="2200" i="1" dirty="0" smtClean="0">
                <a:latin typeface="Times New Roman" panose="02020603050405020304" pitchFamily="18" charset="0"/>
                <a:cs typeface="Times New Roman" panose="02020603050405020304" pitchFamily="18" charset="0"/>
              </a:rPr>
              <a:t>k</a:t>
            </a:r>
            <a:r>
              <a:rPr lang="en-US" sz="2200" dirty="0" smtClean="0">
                <a:latin typeface="Times New Roman" panose="02020603050405020304" pitchFamily="18" charset="0"/>
                <a:cs typeface="Times New Roman" panose="02020603050405020304" pitchFamily="18" charset="0"/>
              </a:rPr>
              <a:t> ≥ </a:t>
            </a:r>
            <a:r>
              <a:rPr lang="en-US" sz="2200" dirty="0" smtClean="0">
                <a:latin typeface="Times New Roman" panose="02020603050405020304" pitchFamily="18" charset="0"/>
                <a:ea typeface="Cambria Math" pitchFamily="18" charset="0"/>
                <a:cs typeface="Times New Roman" panose="02020603050405020304" pitchFamily="18" charset="0"/>
              </a:rPr>
              <a:t>4</a:t>
            </a:r>
            <a:r>
              <a:rPr lang="en-US" sz="2200" dirty="0" smtClean="0">
                <a:latin typeface="Times New Roman" panose="02020603050405020304" pitchFamily="18" charset="0"/>
                <a:cs typeface="Times New Roman" panose="02020603050405020304" pitchFamily="18" charset="0"/>
              </a:rPr>
              <a:t>. </a:t>
            </a:r>
          </a:p>
          <a:p>
            <a:pPr lvl="1" fontAlgn="base">
              <a:spcBef>
                <a:spcPts val="600"/>
              </a:spcBef>
              <a:spcAft>
                <a:spcPct val="0"/>
              </a:spcAft>
              <a:buFont typeface="Courier New" pitchFamily="49" charset="0"/>
              <a:buChar char="o"/>
            </a:pPr>
            <a:r>
              <a:rPr lang="en-US" sz="2200" dirty="0" smtClean="0">
                <a:latin typeface="Times New Roman" panose="02020603050405020304" pitchFamily="18" charset="0"/>
                <a:cs typeface="Times New Roman" panose="02020603050405020304" pitchFamily="18" charset="0"/>
              </a:rPr>
              <a:t>To show that </a:t>
            </a:r>
            <a:r>
              <a:rPr lang="en-US" sz="2200" i="1" dirty="0" smtClean="0">
                <a:latin typeface="Times New Roman" panose="02020603050405020304" pitchFamily="18" charset="0"/>
                <a:cs typeface="Times New Roman" panose="02020603050405020304" pitchFamily="18" charset="0"/>
              </a:rPr>
              <a:t>P</a:t>
            </a:r>
            <a:r>
              <a:rPr lang="en-US" sz="2200" dirty="0" smtClean="0">
                <a:latin typeface="Times New Roman" panose="02020603050405020304" pitchFamily="18" charset="0"/>
                <a:cs typeface="Times New Roman" panose="02020603050405020304" pitchFamily="18" charset="0"/>
              </a:rPr>
              <a:t>(</a:t>
            </a:r>
            <a:r>
              <a:rPr lang="en-US" sz="2200" i="1" dirty="0" smtClean="0">
                <a:latin typeface="Times New Roman" panose="02020603050405020304" pitchFamily="18" charset="0"/>
                <a:cs typeface="Times New Roman" panose="02020603050405020304" pitchFamily="18" charset="0"/>
              </a:rPr>
              <a:t>k + </a:t>
            </a:r>
            <a:r>
              <a:rPr lang="en-US" sz="2200" dirty="0" smtClean="0">
                <a:latin typeface="Times New Roman" panose="02020603050405020304" pitchFamily="18" charset="0"/>
                <a:ea typeface="Cambria Math" pitchFamily="18" charset="0"/>
                <a:cs typeface="Times New Roman" panose="02020603050405020304" pitchFamily="18" charset="0"/>
              </a:rPr>
              <a:t>1</a:t>
            </a:r>
            <a:r>
              <a:rPr lang="en-US" sz="2200" dirty="0" smtClean="0">
                <a:latin typeface="Times New Roman" panose="02020603050405020304" pitchFamily="18" charset="0"/>
                <a:cs typeface="Times New Roman" panose="02020603050405020304" pitchFamily="18" charset="0"/>
              </a:rPr>
              <a:t>)</a:t>
            </a:r>
            <a:r>
              <a:rPr lang="en-US" sz="2200" i="1" dirty="0" smtClean="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holds: </a:t>
            </a:r>
          </a:p>
          <a:p>
            <a:pPr lvl="1">
              <a:buNone/>
            </a:pPr>
            <a:r>
              <a:rPr lang="en-US" sz="2200" i="1" dirty="0" smtClean="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ea typeface="Cambria Math" pitchFamily="18" charset="0"/>
                <a:cs typeface="Times New Roman" panose="02020603050405020304" pitchFamily="18" charset="0"/>
              </a:rPr>
              <a:t>2</a:t>
            </a:r>
            <a:r>
              <a:rPr lang="en-US" sz="2200" i="1" baseline="30000" dirty="0" smtClean="0">
                <a:latin typeface="Times New Roman" panose="02020603050405020304" pitchFamily="18" charset="0"/>
                <a:cs typeface="Times New Roman" panose="02020603050405020304" pitchFamily="18" charset="0"/>
              </a:rPr>
              <a:t>k+</a:t>
            </a:r>
            <a:r>
              <a:rPr lang="en-US" sz="2200" baseline="30000" dirty="0" smtClean="0">
                <a:latin typeface="Times New Roman" panose="02020603050405020304" pitchFamily="18" charset="0"/>
                <a:ea typeface="Cambria Math" pitchFamily="18" charset="0"/>
                <a:cs typeface="Times New Roman" panose="02020603050405020304" pitchFamily="18" charset="0"/>
              </a:rPr>
              <a:t>1</a:t>
            </a:r>
            <a:r>
              <a:rPr lang="en-US" sz="2200" i="1" dirty="0" smtClean="0">
                <a:latin typeface="Times New Roman" panose="02020603050405020304" pitchFamily="18" charset="0"/>
                <a:cs typeface="Times New Roman" panose="02020603050405020304" pitchFamily="18" charset="0"/>
              </a:rPr>
              <a:t> = </a:t>
            </a:r>
            <a:r>
              <a:rPr lang="en-US" sz="2200" dirty="0" smtClean="0">
                <a:latin typeface="Times New Roman" panose="02020603050405020304" pitchFamily="18" charset="0"/>
                <a:ea typeface="Cambria Math" pitchFamily="18" charset="0"/>
                <a:cs typeface="Times New Roman" panose="02020603050405020304" pitchFamily="18" charset="0"/>
              </a:rPr>
              <a:t>2∙2</a:t>
            </a:r>
            <a:r>
              <a:rPr lang="en-US" sz="2200" i="1" baseline="30000" dirty="0" smtClean="0">
                <a:latin typeface="Times New Roman" panose="02020603050405020304" pitchFamily="18" charset="0"/>
                <a:cs typeface="Times New Roman" panose="02020603050405020304" pitchFamily="18" charset="0"/>
              </a:rPr>
              <a:t>k  </a:t>
            </a:r>
          </a:p>
          <a:p>
            <a:pPr lvl="1">
              <a:buNone/>
            </a:pPr>
            <a:r>
              <a:rPr lang="en-US" sz="2200" i="1" baseline="30000" dirty="0" smtClean="0">
                <a:latin typeface="Times New Roman" panose="02020603050405020304" pitchFamily="18" charset="0"/>
                <a:cs typeface="Times New Roman" panose="02020603050405020304" pitchFamily="18" charset="0"/>
              </a:rPr>
              <a:t>                                    </a:t>
            </a:r>
            <a:r>
              <a:rPr lang="en-US" sz="2200" i="1" dirty="0" smtClean="0">
                <a:latin typeface="Times New Roman" panose="02020603050405020304" pitchFamily="18" charset="0"/>
                <a:cs typeface="Times New Roman" panose="02020603050405020304" pitchFamily="18" charset="0"/>
              </a:rPr>
              <a:t>&lt; </a:t>
            </a:r>
            <a:r>
              <a:rPr lang="en-US" sz="2200" dirty="0" smtClean="0">
                <a:latin typeface="Times New Roman" panose="02020603050405020304" pitchFamily="18" charset="0"/>
                <a:ea typeface="Cambria Math" pitchFamily="18" charset="0"/>
                <a:cs typeface="Times New Roman" panose="02020603050405020304" pitchFamily="18" charset="0"/>
              </a:rPr>
              <a:t>2</a:t>
            </a:r>
            <a:r>
              <a:rPr lang="en-US" sz="2200" i="1" dirty="0" smtClean="0">
                <a:latin typeface="Times New Roman" panose="02020603050405020304" pitchFamily="18" charset="0"/>
                <a:cs typeface="Times New Roman" panose="02020603050405020304" pitchFamily="18" charset="0"/>
              </a:rPr>
              <a:t>∙ k</a:t>
            </a:r>
            <a:r>
              <a:rPr lang="en-US" sz="2200" dirty="0" smtClean="0">
                <a:latin typeface="Times New Roman" panose="02020603050405020304" pitchFamily="18" charset="0"/>
                <a:cs typeface="Times New Roman" panose="02020603050405020304" pitchFamily="18" charset="0"/>
              </a:rPr>
              <a:t>!</a:t>
            </a:r>
            <a:r>
              <a:rPr lang="en-US" sz="2200" i="1" dirty="0" smtClean="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a:t>
            </a:r>
            <a:r>
              <a:rPr lang="en-US" sz="2200" i="1" dirty="0" smtClean="0">
                <a:latin typeface="Times New Roman" panose="02020603050405020304" pitchFamily="18" charset="0"/>
                <a:cs typeface="Times New Roman" panose="02020603050405020304" pitchFamily="18" charset="0"/>
              </a:rPr>
              <a:t>by the inductive hypothesis)</a:t>
            </a:r>
          </a:p>
          <a:p>
            <a:pPr lvl="1">
              <a:buNone/>
            </a:pPr>
            <a:r>
              <a:rPr lang="en-US" sz="2200" i="1" baseline="30000" dirty="0" smtClean="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&lt; (</a:t>
            </a:r>
            <a:r>
              <a:rPr lang="en-US" sz="2200" i="1" dirty="0" smtClean="0">
                <a:latin typeface="Times New Roman" panose="02020603050405020304" pitchFamily="18" charset="0"/>
                <a:cs typeface="Times New Roman" panose="02020603050405020304" pitchFamily="18" charset="0"/>
              </a:rPr>
              <a:t>k + </a:t>
            </a:r>
            <a:r>
              <a:rPr lang="en-US" sz="2200" dirty="0" smtClean="0">
                <a:latin typeface="Times New Roman" panose="02020603050405020304" pitchFamily="18" charset="0"/>
                <a:ea typeface="Cambria Math" pitchFamily="18" charset="0"/>
                <a:cs typeface="Times New Roman" panose="02020603050405020304" pitchFamily="18" charset="0"/>
              </a:rPr>
              <a:t>1</a:t>
            </a:r>
            <a:r>
              <a:rPr lang="en-US" sz="2200" dirty="0" smtClean="0">
                <a:latin typeface="Times New Roman" panose="02020603050405020304" pitchFamily="18" charset="0"/>
                <a:cs typeface="Times New Roman" panose="02020603050405020304" pitchFamily="18" charset="0"/>
              </a:rPr>
              <a:t>)</a:t>
            </a:r>
            <a:r>
              <a:rPr lang="en-US" sz="2200" i="1" dirty="0" smtClean="0">
                <a:latin typeface="Times New Roman" panose="02020603050405020304" pitchFamily="18" charset="0"/>
                <a:cs typeface="Times New Roman" panose="02020603050405020304" pitchFamily="18" charset="0"/>
              </a:rPr>
              <a:t>k</a:t>
            </a:r>
            <a:r>
              <a:rPr lang="en-US" sz="2200" dirty="0" smtClean="0">
                <a:latin typeface="Times New Roman" panose="02020603050405020304" pitchFamily="18" charset="0"/>
                <a:cs typeface="Times New Roman" panose="02020603050405020304" pitchFamily="18" charset="0"/>
              </a:rPr>
              <a:t>!</a:t>
            </a:r>
          </a:p>
          <a:p>
            <a:pPr lvl="1">
              <a:buNone/>
            </a:pPr>
            <a:r>
              <a:rPr lang="en-US" sz="2200" i="1" dirty="0" smtClean="0">
                <a:latin typeface="Times New Roman" panose="02020603050405020304" pitchFamily="18" charset="0"/>
                <a:cs typeface="Times New Roman" panose="02020603050405020304" pitchFamily="18" charset="0"/>
              </a:rPr>
              <a:t>                        = </a:t>
            </a:r>
            <a:r>
              <a:rPr lang="en-US" sz="2200" dirty="0" smtClean="0">
                <a:latin typeface="Times New Roman" panose="02020603050405020304" pitchFamily="18" charset="0"/>
                <a:cs typeface="Times New Roman" panose="02020603050405020304" pitchFamily="18" charset="0"/>
              </a:rPr>
              <a:t>(</a:t>
            </a:r>
            <a:r>
              <a:rPr lang="en-US" sz="2200" i="1" dirty="0" smtClean="0">
                <a:latin typeface="Times New Roman" panose="02020603050405020304" pitchFamily="18" charset="0"/>
                <a:cs typeface="Times New Roman" panose="02020603050405020304" pitchFamily="18" charset="0"/>
              </a:rPr>
              <a:t>k + </a:t>
            </a:r>
            <a:r>
              <a:rPr lang="en-US" sz="2200" dirty="0" smtClean="0">
                <a:latin typeface="Times New Roman" panose="02020603050405020304" pitchFamily="18" charset="0"/>
                <a:ea typeface="Cambria Math" pitchFamily="18" charset="0"/>
                <a:cs typeface="Times New Roman" panose="02020603050405020304" pitchFamily="18" charset="0"/>
              </a:rPr>
              <a:t>1</a:t>
            </a:r>
            <a:r>
              <a:rPr lang="en-US" sz="2200" dirty="0" smtClean="0">
                <a:latin typeface="Times New Roman" panose="02020603050405020304" pitchFamily="18" charset="0"/>
                <a:cs typeface="Times New Roman" panose="02020603050405020304" pitchFamily="18" charset="0"/>
              </a:rPr>
              <a:t>)!</a:t>
            </a:r>
          </a:p>
          <a:p>
            <a:pPr lvl="1" fontAlgn="base">
              <a:spcBef>
                <a:spcPts val="600"/>
              </a:spcBef>
              <a:spcAft>
                <a:spcPct val="0"/>
              </a:spcAft>
              <a:buFont typeface="Courier New" pitchFamily="49" charset="0"/>
              <a:buChar char="o"/>
            </a:pPr>
            <a:r>
              <a:rPr sz="2200" dirty="0" smtClean="0">
                <a:solidFill>
                  <a:srgbClr val="FF0000"/>
                </a:solidFill>
                <a:latin typeface="Times New Roman" panose="02020603050405020304" pitchFamily="18" charset="0"/>
                <a:cs typeface="Times New Roman" panose="02020603050405020304" pitchFamily="18" charset="0"/>
              </a:rPr>
              <a:t>Therefore</a:t>
            </a:r>
            <a:r>
              <a:rPr sz="2200" dirty="0">
                <a:solidFill>
                  <a:srgbClr val="FF0000"/>
                </a:solidFill>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2</a:t>
            </a:r>
            <a:r>
              <a:rPr sz="2200" baseline="30000" dirty="0">
                <a:latin typeface="Times New Roman" panose="02020603050405020304" pitchFamily="18" charset="0"/>
                <a:cs typeface="Times New Roman" panose="02020603050405020304" pitchFamily="18" charset="0"/>
              </a:rPr>
              <a:t>n</a:t>
            </a:r>
            <a:r>
              <a:rPr sz="2200" dirty="0">
                <a:latin typeface="Times New Roman" panose="02020603050405020304" pitchFamily="18" charset="0"/>
                <a:cs typeface="Times New Roman" panose="02020603050405020304" pitchFamily="18" charset="0"/>
              </a:rPr>
              <a:t>  &lt; n!  holds, for every integer n ≥ 4.</a:t>
            </a:r>
          </a:p>
          <a:p>
            <a:endParaRPr lang="en-US" sz="22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769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animEffect transition="in" filter="slide(fromBottom)">
                                      <p:cBhvr>
                                        <p:cTn id="7" dur="500"/>
                                        <p:tgtEl>
                                          <p:spTgt spid="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1">
                                            <p:txEl>
                                              <p:pRg st="3" end="3"/>
                                            </p:txEl>
                                          </p:spTgt>
                                        </p:tgtEl>
                                        <p:attrNameLst>
                                          <p:attrName>style.visibility</p:attrName>
                                        </p:attrNameLst>
                                      </p:cBhvr>
                                      <p:to>
                                        <p:strVal val="visible"/>
                                      </p:to>
                                    </p:set>
                                    <p:animEffect transition="in" filter="slide(fromBottom)">
                                      <p:cBhvr>
                                        <p:cTn id="12" dur="500"/>
                                        <p:tgtEl>
                                          <p:spTgt spid="1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animEffect transition="in" filter="slide(fromBottom)">
                                      <p:cBhvr>
                                        <p:cTn id="17" dur="500"/>
                                        <p:tgtEl>
                                          <p:spTgt spid="1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1">
                                            <p:txEl>
                                              <p:pRg st="5" end="5"/>
                                            </p:txEl>
                                          </p:spTgt>
                                        </p:tgtEl>
                                        <p:attrNameLst>
                                          <p:attrName>style.visibility</p:attrName>
                                        </p:attrNameLst>
                                      </p:cBhvr>
                                      <p:to>
                                        <p:strVal val="visible"/>
                                      </p:to>
                                    </p:set>
                                    <p:animEffect transition="in" filter="slide(fromBottom)">
                                      <p:cBhvr>
                                        <p:cTn id="22" dur="500"/>
                                        <p:tgtEl>
                                          <p:spTgt spid="11">
                                            <p:txEl>
                                              <p:pRg st="5" end="5"/>
                                            </p:txEl>
                                          </p:spTgt>
                                        </p:tgtEl>
                                      </p:cBhvr>
                                    </p:animEffect>
                                  </p:childTnLst>
                                </p:cTn>
                              </p:par>
                              <p:par>
                                <p:cTn id="23" presetID="12" presetClass="entr" presetSubtype="4" fill="hold" nodeType="withEffect">
                                  <p:stCondLst>
                                    <p:cond delay="0"/>
                                  </p:stCondLst>
                                  <p:childTnLst>
                                    <p:set>
                                      <p:cBhvr>
                                        <p:cTn id="24" dur="1" fill="hold">
                                          <p:stCondLst>
                                            <p:cond delay="0"/>
                                          </p:stCondLst>
                                        </p:cTn>
                                        <p:tgtEl>
                                          <p:spTgt spid="11">
                                            <p:txEl>
                                              <p:pRg st="6" end="6"/>
                                            </p:txEl>
                                          </p:spTgt>
                                        </p:tgtEl>
                                        <p:attrNameLst>
                                          <p:attrName>style.visibility</p:attrName>
                                        </p:attrNameLst>
                                      </p:cBhvr>
                                      <p:to>
                                        <p:strVal val="visible"/>
                                      </p:to>
                                    </p:set>
                                    <p:animEffect transition="in" filter="slide(fromBottom)">
                                      <p:cBhvr>
                                        <p:cTn id="25" dur="500"/>
                                        <p:tgtEl>
                                          <p:spTgt spid="11">
                                            <p:txEl>
                                              <p:pRg st="6" end="6"/>
                                            </p:txEl>
                                          </p:spTgt>
                                        </p:tgtEl>
                                      </p:cBhvr>
                                    </p:animEffect>
                                  </p:childTnLst>
                                </p:cTn>
                              </p:par>
                              <p:par>
                                <p:cTn id="26" presetID="12" presetClass="entr" presetSubtype="4" fill="hold" nodeType="withEffect">
                                  <p:stCondLst>
                                    <p:cond delay="0"/>
                                  </p:stCondLst>
                                  <p:childTnLst>
                                    <p:set>
                                      <p:cBhvr>
                                        <p:cTn id="27" dur="1" fill="hold">
                                          <p:stCondLst>
                                            <p:cond delay="0"/>
                                          </p:stCondLst>
                                        </p:cTn>
                                        <p:tgtEl>
                                          <p:spTgt spid="11">
                                            <p:txEl>
                                              <p:pRg st="7" end="7"/>
                                            </p:txEl>
                                          </p:spTgt>
                                        </p:tgtEl>
                                        <p:attrNameLst>
                                          <p:attrName>style.visibility</p:attrName>
                                        </p:attrNameLst>
                                      </p:cBhvr>
                                      <p:to>
                                        <p:strVal val="visible"/>
                                      </p:to>
                                    </p:set>
                                    <p:animEffect transition="in" filter="slide(fromBottom)">
                                      <p:cBhvr>
                                        <p:cTn id="28" dur="500"/>
                                        <p:tgtEl>
                                          <p:spTgt spid="11">
                                            <p:txEl>
                                              <p:pRg st="7" end="7"/>
                                            </p:txEl>
                                          </p:spTgt>
                                        </p:tgtEl>
                                      </p:cBhvr>
                                    </p:animEffect>
                                  </p:childTnLst>
                                </p:cTn>
                              </p:par>
                              <p:par>
                                <p:cTn id="29" presetID="12" presetClass="entr" presetSubtype="4" fill="hold" nodeType="withEffect">
                                  <p:stCondLst>
                                    <p:cond delay="0"/>
                                  </p:stCondLst>
                                  <p:childTnLst>
                                    <p:set>
                                      <p:cBhvr>
                                        <p:cTn id="30" dur="1" fill="hold">
                                          <p:stCondLst>
                                            <p:cond delay="0"/>
                                          </p:stCondLst>
                                        </p:cTn>
                                        <p:tgtEl>
                                          <p:spTgt spid="11">
                                            <p:txEl>
                                              <p:pRg st="8" end="8"/>
                                            </p:txEl>
                                          </p:spTgt>
                                        </p:tgtEl>
                                        <p:attrNameLst>
                                          <p:attrName>style.visibility</p:attrName>
                                        </p:attrNameLst>
                                      </p:cBhvr>
                                      <p:to>
                                        <p:strVal val="visible"/>
                                      </p:to>
                                    </p:set>
                                    <p:animEffect transition="in" filter="slide(fromBottom)">
                                      <p:cBhvr>
                                        <p:cTn id="31" dur="500"/>
                                        <p:tgtEl>
                                          <p:spTgt spid="11">
                                            <p:txEl>
                                              <p:pRg st="8" end="8"/>
                                            </p:txEl>
                                          </p:spTgt>
                                        </p:tgtEl>
                                      </p:cBhvr>
                                    </p:animEffect>
                                  </p:childTnLst>
                                </p:cTn>
                              </p:par>
                              <p:par>
                                <p:cTn id="32" presetID="12" presetClass="entr" presetSubtype="4" fill="hold" nodeType="withEffect">
                                  <p:stCondLst>
                                    <p:cond delay="0"/>
                                  </p:stCondLst>
                                  <p:childTnLst>
                                    <p:set>
                                      <p:cBhvr>
                                        <p:cTn id="33" dur="1" fill="hold">
                                          <p:stCondLst>
                                            <p:cond delay="0"/>
                                          </p:stCondLst>
                                        </p:cTn>
                                        <p:tgtEl>
                                          <p:spTgt spid="11">
                                            <p:txEl>
                                              <p:pRg st="9" end="9"/>
                                            </p:txEl>
                                          </p:spTgt>
                                        </p:tgtEl>
                                        <p:attrNameLst>
                                          <p:attrName>style.visibility</p:attrName>
                                        </p:attrNameLst>
                                      </p:cBhvr>
                                      <p:to>
                                        <p:strVal val="visible"/>
                                      </p:to>
                                    </p:set>
                                    <p:animEffect transition="in" filter="slide(fromBottom)">
                                      <p:cBhvr>
                                        <p:cTn id="34" dur="500"/>
                                        <p:tgtEl>
                                          <p:spTgt spid="11">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nodeType="clickEffect">
                                  <p:stCondLst>
                                    <p:cond delay="0"/>
                                  </p:stCondLst>
                                  <p:childTnLst>
                                    <p:set>
                                      <p:cBhvr>
                                        <p:cTn id="38" dur="1" fill="hold">
                                          <p:stCondLst>
                                            <p:cond delay="0"/>
                                          </p:stCondLst>
                                        </p:cTn>
                                        <p:tgtEl>
                                          <p:spTgt spid="11">
                                            <p:txEl>
                                              <p:pRg st="10" end="10"/>
                                            </p:txEl>
                                          </p:spTgt>
                                        </p:tgtEl>
                                        <p:attrNameLst>
                                          <p:attrName>style.visibility</p:attrName>
                                        </p:attrNameLst>
                                      </p:cBhvr>
                                      <p:to>
                                        <p:strVal val="visible"/>
                                      </p:to>
                                    </p:set>
                                    <p:animEffect transition="in" filter="slide(fromBottom)">
                                      <p:cBhvr>
                                        <p:cTn id="39" dur="500"/>
                                        <p:tgtEl>
                                          <p:spTgt spid="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134</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latin typeface="Times New Roman" panose="02020603050405020304" pitchFamily="18" charset="0"/>
                <a:cs typeface="Times New Roman" panose="02020603050405020304" pitchFamily="18" charset="0"/>
              </a:rPr>
              <a:t>Examples </a:t>
            </a:r>
            <a:r>
              <a:rPr lang="en-IN" sz="3200" dirty="0">
                <a:latin typeface="Times New Roman" panose="02020603050405020304" pitchFamily="18" charset="0"/>
                <a:cs typeface="Times New Roman" panose="02020603050405020304" pitchFamily="18" charset="0"/>
              </a:rPr>
              <a:t>(CO1)</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
        <p:nvSpPr>
          <p:cNvPr id="11" name="Content Placeholder 2"/>
          <p:cNvSpPr>
            <a:spLocks noGrp="1"/>
          </p:cNvSpPr>
          <p:nvPr>
            <p:ph idx="1"/>
          </p:nvPr>
        </p:nvSpPr>
        <p:spPr>
          <a:xfrm>
            <a:off x="609600" y="914399"/>
            <a:ext cx="8001000" cy="5426075"/>
          </a:xfrm>
        </p:spPr>
        <p:txBody>
          <a:bodyPr>
            <a:noAutofit/>
          </a:bodyPr>
          <a:lstStyle/>
          <a:p>
            <a:pPr algn="just" fontAlgn="base">
              <a:lnSpc>
                <a:spcPct val="110000"/>
              </a:lnSpc>
              <a:spcBef>
                <a:spcPts val="1200"/>
              </a:spcBef>
              <a:spcAft>
                <a:spcPct val="0"/>
              </a:spcAft>
            </a:pPr>
            <a:r>
              <a:rPr sz="2200" dirty="0" smtClean="0">
                <a:latin typeface="Times New Roman" panose="02020603050405020304" pitchFamily="18" charset="0"/>
                <a:cs typeface="Times New Roman" panose="02020603050405020304" pitchFamily="18" charset="0"/>
              </a:rPr>
              <a:t>Example</a:t>
            </a:r>
            <a:r>
              <a:rPr sz="2200" dirty="0">
                <a:latin typeface="Times New Roman" panose="02020603050405020304" pitchFamily="18" charset="0"/>
                <a:cs typeface="Times New Roman" panose="02020603050405020304" pitchFamily="18" charset="0"/>
              </a:rPr>
              <a:t>: Use mathematical induction to show that </a:t>
            </a:r>
            <a:r>
              <a:rPr sz="2200" dirty="0">
                <a:solidFill>
                  <a:srgbClr val="7030A0"/>
                </a:solidFill>
                <a:latin typeface="Times New Roman" panose="02020603050405020304" pitchFamily="18" charset="0"/>
                <a:cs typeface="Times New Roman" panose="02020603050405020304" pitchFamily="18" charset="0"/>
              </a:rPr>
              <a:t>if S is a finite set with n elements, where n is a </a:t>
            </a:r>
            <a:r>
              <a:rPr sz="2200" dirty="0">
                <a:solidFill>
                  <a:srgbClr val="0070C0"/>
                </a:solidFill>
                <a:latin typeface="Times New Roman" panose="02020603050405020304" pitchFamily="18" charset="0"/>
                <a:cs typeface="Times New Roman" panose="02020603050405020304" pitchFamily="18" charset="0"/>
              </a:rPr>
              <a:t>nonnegative integer</a:t>
            </a:r>
            <a:r>
              <a:rPr sz="2200" dirty="0">
                <a:solidFill>
                  <a:srgbClr val="7030A0"/>
                </a:solidFill>
                <a:latin typeface="Times New Roman" panose="02020603050405020304" pitchFamily="18" charset="0"/>
                <a:cs typeface="Times New Roman" panose="02020603050405020304" pitchFamily="18" charset="0"/>
              </a:rPr>
              <a:t>, then S has 2</a:t>
            </a:r>
            <a:r>
              <a:rPr sz="2200" baseline="30000" dirty="0">
                <a:solidFill>
                  <a:srgbClr val="7030A0"/>
                </a:solidFill>
                <a:latin typeface="Times New Roman" panose="02020603050405020304" pitchFamily="18" charset="0"/>
                <a:cs typeface="Times New Roman" panose="02020603050405020304" pitchFamily="18" charset="0"/>
              </a:rPr>
              <a:t>n</a:t>
            </a:r>
            <a:r>
              <a:rPr sz="2200" dirty="0">
                <a:solidFill>
                  <a:srgbClr val="7030A0"/>
                </a:solidFill>
                <a:latin typeface="Times New Roman" panose="02020603050405020304" pitchFamily="18" charset="0"/>
                <a:cs typeface="Times New Roman" panose="02020603050405020304" pitchFamily="18" charset="0"/>
              </a:rPr>
              <a:t> subsets.</a:t>
            </a:r>
          </a:p>
          <a:p>
            <a:pPr algn="just" fontAlgn="base">
              <a:lnSpc>
                <a:spcPct val="110000"/>
              </a:lnSpc>
              <a:spcBef>
                <a:spcPts val="1200"/>
              </a:spcBef>
              <a:spcAft>
                <a:spcPct val="0"/>
              </a:spcAft>
            </a:pPr>
            <a:r>
              <a:rPr sz="2200" dirty="0" smtClean="0">
                <a:latin typeface="Times New Roman" panose="02020603050405020304" pitchFamily="18" charset="0"/>
                <a:cs typeface="Times New Roman" panose="02020603050405020304" pitchFamily="18" charset="0"/>
              </a:rPr>
              <a:t>Solution</a:t>
            </a:r>
            <a:r>
              <a:rPr sz="2200" dirty="0">
                <a:latin typeface="Times New Roman" panose="02020603050405020304" pitchFamily="18" charset="0"/>
                <a:cs typeface="Times New Roman" panose="02020603050405020304" pitchFamily="18" charset="0"/>
              </a:rPr>
              <a:t>: </a:t>
            </a:r>
            <a:endParaRPr sz="2200" dirty="0" smtClean="0">
              <a:latin typeface="Times New Roman" panose="02020603050405020304" pitchFamily="18" charset="0"/>
              <a:cs typeface="Times New Roman" panose="02020603050405020304" pitchFamily="18" charset="0"/>
            </a:endParaRPr>
          </a:p>
          <a:p>
            <a:pPr algn="just" fontAlgn="base">
              <a:lnSpc>
                <a:spcPct val="110000"/>
              </a:lnSpc>
              <a:spcBef>
                <a:spcPts val="1200"/>
              </a:spcBef>
              <a:spcAft>
                <a:spcPct val="0"/>
              </a:spcAft>
            </a:pPr>
            <a:r>
              <a:rPr sz="2200" dirty="0" smtClean="0">
                <a:latin typeface="Times New Roman" panose="02020603050405020304" pitchFamily="18" charset="0"/>
                <a:cs typeface="Times New Roman" panose="02020603050405020304" pitchFamily="18" charset="0"/>
              </a:rPr>
              <a:t>P(n</a:t>
            </a:r>
            <a:r>
              <a:rPr sz="2200" dirty="0">
                <a:latin typeface="Times New Roman" panose="02020603050405020304" pitchFamily="18" charset="0"/>
                <a:cs typeface="Times New Roman" panose="02020603050405020304" pitchFamily="18" charset="0"/>
              </a:rPr>
              <a:t>) be the proposition that a set with n elements has 2</a:t>
            </a:r>
            <a:r>
              <a:rPr sz="2200" baseline="30000" dirty="0">
                <a:latin typeface="Times New Roman" panose="02020603050405020304" pitchFamily="18" charset="0"/>
                <a:cs typeface="Times New Roman" panose="02020603050405020304" pitchFamily="18" charset="0"/>
              </a:rPr>
              <a:t>n</a:t>
            </a:r>
            <a:r>
              <a:rPr sz="2200" dirty="0">
                <a:latin typeface="Times New Roman" panose="02020603050405020304" pitchFamily="18" charset="0"/>
                <a:cs typeface="Times New Roman" panose="02020603050405020304" pitchFamily="18" charset="0"/>
              </a:rPr>
              <a:t> subsets.</a:t>
            </a:r>
          </a:p>
          <a:p>
            <a:pPr lvl="1" algn="just" fontAlgn="base">
              <a:lnSpc>
                <a:spcPct val="110000"/>
              </a:lnSpc>
              <a:spcBef>
                <a:spcPts val="1200"/>
              </a:spcBef>
              <a:spcAft>
                <a:spcPct val="0"/>
              </a:spcAft>
              <a:buFont typeface="Courier New" pitchFamily="49" charset="0"/>
              <a:buChar char="o"/>
            </a:pPr>
            <a:r>
              <a:rPr sz="2200" dirty="0">
                <a:solidFill>
                  <a:srgbClr val="FF0000"/>
                </a:solidFill>
                <a:latin typeface="Times New Roman" panose="02020603050405020304" pitchFamily="18" charset="0"/>
                <a:cs typeface="Times New Roman" panose="02020603050405020304" pitchFamily="18" charset="0"/>
              </a:rPr>
              <a:t>Basis Step: </a:t>
            </a:r>
            <a:r>
              <a:rPr sz="2200" dirty="0">
                <a:latin typeface="Times New Roman" panose="02020603050405020304" pitchFamily="18" charset="0"/>
                <a:cs typeface="Times New Roman" panose="02020603050405020304" pitchFamily="18" charset="0"/>
              </a:rPr>
              <a:t>P(0) is true, because the empty set has only itself as a subset and  2</a:t>
            </a:r>
            <a:r>
              <a:rPr sz="2200" baseline="30000" dirty="0">
                <a:latin typeface="Times New Roman" panose="02020603050405020304" pitchFamily="18" charset="0"/>
                <a:cs typeface="Times New Roman" panose="02020603050405020304" pitchFamily="18" charset="0"/>
              </a:rPr>
              <a:t>0</a:t>
            </a:r>
            <a:r>
              <a:rPr sz="2200" dirty="0">
                <a:latin typeface="Times New Roman" panose="02020603050405020304" pitchFamily="18" charset="0"/>
                <a:cs typeface="Times New Roman" panose="02020603050405020304" pitchFamily="18" charset="0"/>
              </a:rPr>
              <a:t> = 1.</a:t>
            </a:r>
          </a:p>
          <a:p>
            <a:pPr lvl="1" algn="just" fontAlgn="base">
              <a:lnSpc>
                <a:spcPct val="110000"/>
              </a:lnSpc>
              <a:spcBef>
                <a:spcPts val="1200"/>
              </a:spcBef>
              <a:spcAft>
                <a:spcPct val="0"/>
              </a:spcAft>
              <a:buFont typeface="Courier New" pitchFamily="49" charset="0"/>
              <a:buChar char="o"/>
            </a:pPr>
            <a:r>
              <a:rPr sz="2200" dirty="0">
                <a:solidFill>
                  <a:srgbClr val="FF0000"/>
                </a:solidFill>
                <a:latin typeface="Times New Roman" panose="02020603050405020304" pitchFamily="18" charset="0"/>
                <a:cs typeface="Times New Roman" panose="02020603050405020304" pitchFamily="18" charset="0"/>
              </a:rPr>
              <a:t>Inductive Step: </a:t>
            </a:r>
            <a:r>
              <a:rPr sz="2200" dirty="0">
                <a:latin typeface="Times New Roman" panose="02020603050405020304" pitchFamily="18" charset="0"/>
                <a:cs typeface="Times New Roman" panose="02020603050405020304" pitchFamily="18" charset="0"/>
              </a:rPr>
              <a:t>Assume P(k) is true for an arbitrary nonnegative integer k</a:t>
            </a:r>
            <a:r>
              <a:rPr sz="2200" dirty="0" smtClean="0">
                <a:latin typeface="Times New Roman" panose="02020603050405020304" pitchFamily="18" charset="0"/>
                <a:cs typeface="Times New Roman" panose="02020603050405020304" pitchFamily="18" charset="0"/>
              </a:rPr>
              <a:t>. </a:t>
            </a:r>
            <a:r>
              <a:rPr sz="2200" dirty="0">
                <a:solidFill>
                  <a:srgbClr val="FF0000"/>
                </a:solidFill>
                <a:latin typeface="Times New Roman" panose="02020603050405020304" pitchFamily="18" charset="0"/>
                <a:cs typeface="Times New Roman" panose="02020603050405020304" pitchFamily="18" charset="0"/>
              </a:rPr>
              <a:t>Inductive Hypothesis</a:t>
            </a:r>
            <a:r>
              <a:rPr sz="2200" dirty="0">
                <a:latin typeface="Times New Roman" panose="02020603050405020304" pitchFamily="18" charset="0"/>
                <a:cs typeface="Times New Roman" panose="02020603050405020304" pitchFamily="18" charset="0"/>
              </a:rPr>
              <a:t>: For an arbitrary nonnegative integer </a:t>
            </a:r>
            <a:r>
              <a:rPr sz="2200" i="1" dirty="0">
                <a:latin typeface="Times New Roman" panose="02020603050405020304" pitchFamily="18" charset="0"/>
                <a:cs typeface="Times New Roman" panose="02020603050405020304" pitchFamily="18" charset="0"/>
              </a:rPr>
              <a:t>k</a:t>
            </a:r>
            <a:r>
              <a:rPr sz="2200" dirty="0">
                <a:latin typeface="Times New Roman" panose="02020603050405020304" pitchFamily="18" charset="0"/>
                <a:cs typeface="Times New Roman" panose="02020603050405020304" pitchFamily="18" charset="0"/>
              </a:rPr>
              <a:t>, every set with </a:t>
            </a:r>
            <a:r>
              <a:rPr sz="2200" i="1" dirty="0">
                <a:latin typeface="Times New Roman" panose="02020603050405020304" pitchFamily="18" charset="0"/>
                <a:cs typeface="Times New Roman" panose="02020603050405020304" pitchFamily="18" charset="0"/>
              </a:rPr>
              <a:t>k</a:t>
            </a:r>
            <a:r>
              <a:rPr sz="2200" dirty="0">
                <a:latin typeface="Times New Roman" panose="02020603050405020304" pitchFamily="18" charset="0"/>
                <a:cs typeface="Times New Roman" panose="02020603050405020304" pitchFamily="18" charset="0"/>
              </a:rPr>
              <a:t> elements has </a:t>
            </a:r>
            <a:r>
              <a:rPr sz="2200" dirty="0">
                <a:latin typeface="Times New Roman" panose="02020603050405020304" pitchFamily="18" charset="0"/>
                <a:ea typeface="Cambria Math" pitchFamily="18" charset="0"/>
                <a:cs typeface="Times New Roman" panose="02020603050405020304" pitchFamily="18" charset="0"/>
              </a:rPr>
              <a:t>2</a:t>
            </a:r>
            <a:r>
              <a:rPr sz="2200" i="1" baseline="30000" dirty="0">
                <a:latin typeface="Times New Roman" panose="02020603050405020304" pitchFamily="18" charset="0"/>
                <a:cs typeface="Times New Roman" panose="02020603050405020304" pitchFamily="18" charset="0"/>
              </a:rPr>
              <a:t>k</a:t>
            </a:r>
            <a:r>
              <a:rPr sz="2200" dirty="0">
                <a:latin typeface="Times New Roman" panose="02020603050405020304" pitchFamily="18" charset="0"/>
                <a:cs typeface="Times New Roman" panose="02020603050405020304" pitchFamily="18" charset="0"/>
              </a:rPr>
              <a:t> subsets</a:t>
            </a:r>
            <a:r>
              <a:rPr sz="2200" dirty="0" smtClean="0">
                <a:latin typeface="Times New Roman" panose="02020603050405020304" pitchFamily="18" charset="0"/>
                <a:cs typeface="Times New Roman" panose="02020603050405020304" pitchFamily="18" charset="0"/>
              </a:rPr>
              <a:t>.</a:t>
            </a:r>
          </a:p>
          <a:p>
            <a:pPr lvl="2" algn="just">
              <a:lnSpc>
                <a:spcPct val="110000"/>
              </a:lnSpc>
              <a:spcBef>
                <a:spcPts val="1200"/>
              </a:spcBef>
            </a:pPr>
            <a:r>
              <a:rPr sz="2200" dirty="0">
                <a:latin typeface="Times New Roman" panose="02020603050405020304" pitchFamily="18" charset="0"/>
                <a:cs typeface="Times New Roman" panose="02020603050405020304" pitchFamily="18" charset="0"/>
              </a:rPr>
              <a:t>Let </a:t>
            </a:r>
            <a:r>
              <a:rPr sz="2200" i="1" dirty="0">
                <a:latin typeface="Times New Roman" panose="02020603050405020304" pitchFamily="18" charset="0"/>
                <a:cs typeface="Times New Roman" panose="02020603050405020304" pitchFamily="18" charset="0"/>
              </a:rPr>
              <a:t>T</a:t>
            </a:r>
            <a:r>
              <a:rPr sz="2200" dirty="0">
                <a:latin typeface="Times New Roman" panose="02020603050405020304" pitchFamily="18" charset="0"/>
                <a:cs typeface="Times New Roman" panose="02020603050405020304" pitchFamily="18" charset="0"/>
              </a:rPr>
              <a:t> be a set with </a:t>
            </a:r>
            <a:r>
              <a:rPr sz="2200" i="1" dirty="0">
                <a:latin typeface="Times New Roman" panose="02020603050405020304" pitchFamily="18" charset="0"/>
                <a:cs typeface="Times New Roman" panose="02020603050405020304" pitchFamily="18" charset="0"/>
              </a:rPr>
              <a:t>k</a:t>
            </a:r>
            <a:r>
              <a:rPr sz="2200" dirty="0">
                <a:latin typeface="Times New Roman" panose="02020603050405020304" pitchFamily="18" charset="0"/>
                <a:cs typeface="Times New Roman" panose="02020603050405020304" pitchFamily="18" charset="0"/>
              </a:rPr>
              <a:t> + </a:t>
            </a:r>
            <a:r>
              <a:rPr sz="2200" dirty="0">
                <a:latin typeface="Times New Roman" panose="02020603050405020304" pitchFamily="18" charset="0"/>
                <a:ea typeface="Cambria Math" pitchFamily="18" charset="0"/>
                <a:cs typeface="Times New Roman" panose="02020603050405020304" pitchFamily="18" charset="0"/>
              </a:rPr>
              <a:t>1</a:t>
            </a:r>
            <a:r>
              <a:rPr sz="2200" dirty="0">
                <a:latin typeface="Times New Roman" panose="02020603050405020304" pitchFamily="18" charset="0"/>
                <a:cs typeface="Times New Roman" panose="02020603050405020304" pitchFamily="18" charset="0"/>
              </a:rPr>
              <a:t> elements. Then </a:t>
            </a:r>
            <a:r>
              <a:rPr sz="2200" i="1" dirty="0">
                <a:latin typeface="Times New Roman" panose="02020603050405020304" pitchFamily="18" charset="0"/>
                <a:cs typeface="Times New Roman" panose="02020603050405020304" pitchFamily="18" charset="0"/>
              </a:rPr>
              <a:t>T</a:t>
            </a:r>
            <a:r>
              <a:rPr sz="2200" dirty="0">
                <a:latin typeface="Times New Roman" panose="02020603050405020304" pitchFamily="18" charset="0"/>
                <a:cs typeface="Times New Roman" panose="02020603050405020304" pitchFamily="18" charset="0"/>
              </a:rPr>
              <a:t> = </a:t>
            </a:r>
            <a:r>
              <a:rPr sz="2200" i="1" dirty="0">
                <a:latin typeface="Times New Roman" panose="02020603050405020304" pitchFamily="18" charset="0"/>
                <a:cs typeface="Times New Roman" panose="02020603050405020304" pitchFamily="18" charset="0"/>
              </a:rPr>
              <a:t>S</a:t>
            </a:r>
            <a:r>
              <a:rPr sz="2200"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ea typeface="Cambria Math"/>
                <a:cs typeface="Times New Roman" panose="02020603050405020304" pitchFamily="18" charset="0"/>
              </a:rPr>
              <a:t>∪</a:t>
            </a:r>
            <a:r>
              <a:rPr sz="2200" dirty="0">
                <a:latin typeface="Times New Roman" panose="02020603050405020304" pitchFamily="18" charset="0"/>
                <a:cs typeface="Times New Roman" panose="02020603050405020304" pitchFamily="18" charset="0"/>
              </a:rPr>
              <a:t> {</a:t>
            </a:r>
            <a:r>
              <a:rPr sz="2200" i="1" dirty="0">
                <a:latin typeface="Times New Roman" panose="02020603050405020304" pitchFamily="18" charset="0"/>
                <a:cs typeface="Times New Roman" panose="02020603050405020304" pitchFamily="18" charset="0"/>
              </a:rPr>
              <a:t>a</a:t>
            </a:r>
            <a:r>
              <a:rPr sz="2200" dirty="0">
                <a:latin typeface="Times New Roman" panose="02020603050405020304" pitchFamily="18" charset="0"/>
                <a:cs typeface="Times New Roman" panose="02020603050405020304" pitchFamily="18" charset="0"/>
              </a:rPr>
              <a:t>}, where </a:t>
            </a:r>
            <a:r>
              <a:rPr sz="2200" i="1" dirty="0">
                <a:latin typeface="Times New Roman" panose="02020603050405020304" pitchFamily="18" charset="0"/>
                <a:cs typeface="Times New Roman" panose="02020603050405020304" pitchFamily="18" charset="0"/>
              </a:rPr>
              <a:t>a</a:t>
            </a:r>
            <a:r>
              <a:rPr sz="2200"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ea typeface="Cambria Math"/>
                <a:cs typeface="Times New Roman" panose="02020603050405020304" pitchFamily="18" charset="0"/>
              </a:rPr>
              <a:t>∈</a:t>
            </a:r>
            <a:r>
              <a:rPr sz="2200" dirty="0">
                <a:latin typeface="Times New Roman" panose="02020603050405020304" pitchFamily="18" charset="0"/>
                <a:cs typeface="Times New Roman" panose="02020603050405020304" pitchFamily="18" charset="0"/>
              </a:rPr>
              <a:t> </a:t>
            </a:r>
            <a:r>
              <a:rPr sz="2200" i="1" dirty="0">
                <a:latin typeface="Times New Roman" panose="02020603050405020304" pitchFamily="18" charset="0"/>
                <a:cs typeface="Times New Roman" panose="02020603050405020304" pitchFamily="18" charset="0"/>
              </a:rPr>
              <a:t>T</a:t>
            </a:r>
            <a:r>
              <a:rPr sz="2200" dirty="0">
                <a:latin typeface="Times New Roman" panose="02020603050405020304" pitchFamily="18" charset="0"/>
                <a:cs typeface="Times New Roman" panose="02020603050405020304" pitchFamily="18" charset="0"/>
              </a:rPr>
              <a:t> and </a:t>
            </a:r>
            <a:r>
              <a:rPr sz="2200" i="1" dirty="0">
                <a:latin typeface="Times New Roman" panose="02020603050405020304" pitchFamily="18" charset="0"/>
                <a:cs typeface="Times New Roman" panose="02020603050405020304" pitchFamily="18" charset="0"/>
              </a:rPr>
              <a:t>S</a:t>
            </a:r>
            <a:r>
              <a:rPr sz="2200" dirty="0">
                <a:latin typeface="Times New Roman" panose="02020603050405020304" pitchFamily="18" charset="0"/>
                <a:cs typeface="Times New Roman" panose="02020603050405020304" pitchFamily="18" charset="0"/>
              </a:rPr>
              <a:t> = </a:t>
            </a:r>
            <a:r>
              <a:rPr sz="2200" i="1" dirty="0" smtClean="0">
                <a:latin typeface="Times New Roman" panose="02020603050405020304" pitchFamily="18" charset="0"/>
                <a:cs typeface="Times New Roman" panose="02020603050405020304" pitchFamily="18" charset="0"/>
              </a:rPr>
              <a:t>T</a:t>
            </a:r>
            <a:r>
              <a:rPr sz="2200" i="1" dirty="0" smtClean="0">
                <a:latin typeface="Times New Roman" panose="02020603050405020304" pitchFamily="18" charset="0"/>
                <a:ea typeface="Cambria Math"/>
                <a:cs typeface="Times New Roman" panose="02020603050405020304" pitchFamily="18" charset="0"/>
              </a:rPr>
              <a:t>−</a:t>
            </a:r>
            <a:r>
              <a:rPr sz="2200" dirty="0" smtClean="0">
                <a:latin typeface="Times New Roman" panose="02020603050405020304" pitchFamily="18" charset="0"/>
                <a:cs typeface="Times New Roman" panose="02020603050405020304" pitchFamily="18" charset="0"/>
              </a:rPr>
              <a:t> {</a:t>
            </a:r>
            <a:r>
              <a:rPr sz="2200" i="1" dirty="0" smtClean="0">
                <a:latin typeface="Times New Roman" panose="02020603050405020304" pitchFamily="18" charset="0"/>
                <a:cs typeface="Times New Roman" panose="02020603050405020304" pitchFamily="18" charset="0"/>
              </a:rPr>
              <a:t>a</a:t>
            </a:r>
            <a:r>
              <a:rPr sz="2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97872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animEffect transition="in" filter="slide(fromBottom)">
                                      <p:cBhvr>
                                        <p:cTn id="7" dur="500"/>
                                        <p:tgtEl>
                                          <p:spTgt spid="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1">
                                            <p:txEl>
                                              <p:pRg st="3" end="3"/>
                                            </p:txEl>
                                          </p:spTgt>
                                        </p:tgtEl>
                                        <p:attrNameLst>
                                          <p:attrName>style.visibility</p:attrName>
                                        </p:attrNameLst>
                                      </p:cBhvr>
                                      <p:to>
                                        <p:strVal val="visible"/>
                                      </p:to>
                                    </p:set>
                                    <p:animEffect transition="in" filter="slide(fromBottom)">
                                      <p:cBhvr>
                                        <p:cTn id="12" dur="500"/>
                                        <p:tgtEl>
                                          <p:spTgt spid="1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animEffect transition="in" filter="slide(fromBottom)">
                                      <p:cBhvr>
                                        <p:cTn id="17" dur="500"/>
                                        <p:tgtEl>
                                          <p:spTgt spid="1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1">
                                            <p:txEl>
                                              <p:pRg st="5" end="5"/>
                                            </p:txEl>
                                          </p:spTgt>
                                        </p:tgtEl>
                                        <p:attrNameLst>
                                          <p:attrName>style.visibility</p:attrName>
                                        </p:attrNameLst>
                                      </p:cBhvr>
                                      <p:to>
                                        <p:strVal val="visible"/>
                                      </p:to>
                                    </p:set>
                                    <p:animEffect transition="in" filter="slide(fromBottom)">
                                      <p:cBhvr>
                                        <p:cTn id="22"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135</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latin typeface="Times New Roman" panose="02020603050405020304" pitchFamily="18" charset="0"/>
                <a:cs typeface="Times New Roman" panose="02020603050405020304" pitchFamily="18" charset="0"/>
              </a:rPr>
              <a:t>Examples </a:t>
            </a:r>
            <a:r>
              <a:rPr lang="en-IN" sz="3200" dirty="0">
                <a:latin typeface="Times New Roman" panose="02020603050405020304" pitchFamily="18" charset="0"/>
                <a:cs typeface="Times New Roman" panose="02020603050405020304" pitchFamily="18" charset="0"/>
              </a:rPr>
              <a:t>(CO1)</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
        <p:nvSpPr>
          <p:cNvPr id="11" name="Content Placeholder 2"/>
          <p:cNvSpPr>
            <a:spLocks noGrp="1"/>
          </p:cNvSpPr>
          <p:nvPr>
            <p:ph idx="1"/>
          </p:nvPr>
        </p:nvSpPr>
        <p:spPr>
          <a:xfrm>
            <a:off x="762000" y="1050925"/>
            <a:ext cx="7924800" cy="5426075"/>
          </a:xfrm>
        </p:spPr>
        <p:txBody>
          <a:bodyPr>
            <a:noAutofit/>
          </a:bodyPr>
          <a:lstStyle/>
          <a:p>
            <a:pPr lvl="2" algn="just">
              <a:lnSpc>
                <a:spcPct val="110000"/>
              </a:lnSpc>
              <a:spcBef>
                <a:spcPts val="1200"/>
              </a:spcBef>
            </a:pPr>
            <a:r>
              <a:rPr sz="2200" dirty="0" smtClean="0">
                <a:latin typeface="Times New Roman" panose="02020603050405020304" pitchFamily="18" charset="0"/>
                <a:cs typeface="Times New Roman" panose="02020603050405020304" pitchFamily="18" charset="0"/>
              </a:rPr>
              <a:t>For </a:t>
            </a:r>
            <a:r>
              <a:rPr sz="2200" dirty="0">
                <a:latin typeface="Times New Roman" panose="02020603050405020304" pitchFamily="18" charset="0"/>
                <a:cs typeface="Times New Roman" panose="02020603050405020304" pitchFamily="18" charset="0"/>
              </a:rPr>
              <a:t>each subset </a:t>
            </a:r>
            <a:r>
              <a:rPr sz="2200" i="1" dirty="0">
                <a:latin typeface="Times New Roman" panose="02020603050405020304" pitchFamily="18" charset="0"/>
                <a:cs typeface="Times New Roman" panose="02020603050405020304" pitchFamily="18" charset="0"/>
              </a:rPr>
              <a:t>X</a:t>
            </a:r>
            <a:r>
              <a:rPr sz="2200" dirty="0">
                <a:latin typeface="Times New Roman" panose="02020603050405020304" pitchFamily="18" charset="0"/>
                <a:cs typeface="Times New Roman" panose="02020603050405020304" pitchFamily="18" charset="0"/>
              </a:rPr>
              <a:t> of </a:t>
            </a:r>
            <a:r>
              <a:rPr sz="2200" i="1" dirty="0">
                <a:latin typeface="Times New Roman" panose="02020603050405020304" pitchFamily="18" charset="0"/>
                <a:cs typeface="Times New Roman" panose="02020603050405020304" pitchFamily="18" charset="0"/>
              </a:rPr>
              <a:t>S</a:t>
            </a:r>
            <a:r>
              <a:rPr sz="2200" dirty="0">
                <a:latin typeface="Times New Roman" panose="02020603050405020304" pitchFamily="18" charset="0"/>
                <a:cs typeface="Times New Roman" panose="02020603050405020304" pitchFamily="18" charset="0"/>
              </a:rPr>
              <a:t>, there are exactly two subsets of </a:t>
            </a:r>
            <a:r>
              <a:rPr sz="2200" i="1" dirty="0">
                <a:latin typeface="Times New Roman" panose="02020603050405020304" pitchFamily="18" charset="0"/>
                <a:cs typeface="Times New Roman" panose="02020603050405020304" pitchFamily="18" charset="0"/>
              </a:rPr>
              <a:t>T</a:t>
            </a:r>
            <a:r>
              <a:rPr sz="2200" dirty="0">
                <a:latin typeface="Times New Roman" panose="02020603050405020304" pitchFamily="18" charset="0"/>
                <a:cs typeface="Times New Roman" panose="02020603050405020304" pitchFamily="18" charset="0"/>
              </a:rPr>
              <a:t>, i.e., </a:t>
            </a:r>
            <a:r>
              <a:rPr sz="2200" i="1" dirty="0">
                <a:latin typeface="Times New Roman" panose="02020603050405020304" pitchFamily="18" charset="0"/>
                <a:cs typeface="Times New Roman" panose="02020603050405020304" pitchFamily="18" charset="0"/>
              </a:rPr>
              <a:t>X</a:t>
            </a:r>
            <a:r>
              <a:rPr sz="2200" dirty="0">
                <a:latin typeface="Times New Roman" panose="02020603050405020304" pitchFamily="18" charset="0"/>
                <a:cs typeface="Times New Roman" panose="02020603050405020304" pitchFamily="18" charset="0"/>
              </a:rPr>
              <a:t> </a:t>
            </a:r>
            <a:r>
              <a:rPr sz="2200" dirty="0" smtClean="0">
                <a:latin typeface="Times New Roman" panose="02020603050405020304" pitchFamily="18" charset="0"/>
                <a:cs typeface="Times New Roman" panose="02020603050405020304" pitchFamily="18" charset="0"/>
              </a:rPr>
              <a:t>and </a:t>
            </a:r>
            <a:r>
              <a:rPr sz="2200" i="1" dirty="0" smtClean="0">
                <a:latin typeface="Times New Roman" panose="02020603050405020304" pitchFamily="18" charset="0"/>
                <a:cs typeface="Times New Roman" panose="02020603050405020304" pitchFamily="18" charset="0"/>
              </a:rPr>
              <a:t>X</a:t>
            </a:r>
            <a:r>
              <a:rPr sz="2200" dirty="0" smtClean="0">
                <a:latin typeface="Times New Roman" panose="02020603050405020304" pitchFamily="18" charset="0"/>
                <a:cs typeface="Times New Roman" panose="02020603050405020304" pitchFamily="18" charset="0"/>
              </a:rPr>
              <a:t> </a:t>
            </a:r>
            <a:r>
              <a:rPr sz="2200" dirty="0">
                <a:latin typeface="Times New Roman" panose="02020603050405020304" pitchFamily="18" charset="0"/>
                <a:ea typeface="Cambria Math"/>
                <a:cs typeface="Times New Roman" panose="02020603050405020304" pitchFamily="18" charset="0"/>
              </a:rPr>
              <a:t>∪ {</a:t>
            </a:r>
            <a:r>
              <a:rPr sz="2200" i="1" dirty="0">
                <a:latin typeface="Times New Roman" panose="02020603050405020304" pitchFamily="18" charset="0"/>
                <a:ea typeface="Cambria Math"/>
                <a:cs typeface="Times New Roman" panose="02020603050405020304" pitchFamily="18" charset="0"/>
              </a:rPr>
              <a:t>a</a:t>
            </a:r>
            <a:r>
              <a:rPr sz="2200" dirty="0">
                <a:latin typeface="Times New Roman" panose="02020603050405020304" pitchFamily="18" charset="0"/>
                <a:ea typeface="Cambria Math"/>
                <a:cs typeface="Times New Roman" panose="02020603050405020304" pitchFamily="18" charset="0"/>
              </a:rPr>
              <a:t>}. </a:t>
            </a:r>
          </a:p>
          <a:p>
            <a:pPr lvl="2" algn="just">
              <a:lnSpc>
                <a:spcPct val="110000"/>
              </a:lnSpc>
              <a:spcBef>
                <a:spcPts val="1200"/>
              </a:spcBef>
            </a:pPr>
            <a:r>
              <a:rPr sz="2200" dirty="0">
                <a:latin typeface="Times New Roman" panose="02020603050405020304" pitchFamily="18" charset="0"/>
                <a:cs typeface="Times New Roman" panose="02020603050405020304" pitchFamily="18" charset="0"/>
              </a:rPr>
              <a:t>By the inductive hypothesis S  has 2</a:t>
            </a:r>
            <a:r>
              <a:rPr sz="2200" baseline="30000" dirty="0">
                <a:latin typeface="Times New Roman" panose="02020603050405020304" pitchFamily="18" charset="0"/>
                <a:cs typeface="Times New Roman" panose="02020603050405020304" pitchFamily="18" charset="0"/>
              </a:rPr>
              <a:t>k</a:t>
            </a:r>
            <a:r>
              <a:rPr sz="2200" dirty="0">
                <a:latin typeface="Times New Roman" panose="02020603050405020304" pitchFamily="18" charset="0"/>
                <a:cs typeface="Times New Roman" panose="02020603050405020304" pitchFamily="18" charset="0"/>
              </a:rPr>
              <a:t> subsets. Since there are two subsets of T  for each subset of S, the number of subsets of T  is   2 ∙2</a:t>
            </a:r>
            <a:r>
              <a:rPr sz="2200" baseline="30000" dirty="0">
                <a:latin typeface="Times New Roman" panose="02020603050405020304" pitchFamily="18" charset="0"/>
                <a:cs typeface="Times New Roman" panose="02020603050405020304" pitchFamily="18" charset="0"/>
              </a:rPr>
              <a:t>k</a:t>
            </a:r>
            <a:r>
              <a:rPr sz="2200" dirty="0">
                <a:latin typeface="Times New Roman" panose="02020603050405020304" pitchFamily="18" charset="0"/>
                <a:cs typeface="Times New Roman" panose="02020603050405020304" pitchFamily="18" charset="0"/>
              </a:rPr>
              <a:t> = 2</a:t>
            </a:r>
            <a:r>
              <a:rPr sz="2200" baseline="30000" dirty="0">
                <a:latin typeface="Times New Roman" panose="02020603050405020304" pitchFamily="18" charset="0"/>
                <a:cs typeface="Times New Roman" panose="02020603050405020304" pitchFamily="18" charset="0"/>
              </a:rPr>
              <a:t>k+1</a:t>
            </a:r>
            <a:r>
              <a:rPr sz="2200" dirty="0">
                <a:latin typeface="Times New Roman" panose="02020603050405020304" pitchFamily="18" charset="0"/>
                <a:cs typeface="Times New Roman" panose="02020603050405020304" pitchFamily="18" charset="0"/>
              </a:rPr>
              <a:t> </a:t>
            </a:r>
            <a:r>
              <a:rPr sz="2200" dirty="0" smtClean="0">
                <a:latin typeface="Times New Roman" panose="02020603050405020304" pitchFamily="18" charset="0"/>
                <a:cs typeface="Times New Roman" panose="02020603050405020304" pitchFamily="18" charset="0"/>
              </a:rPr>
              <a:t>.</a:t>
            </a:r>
          </a:p>
          <a:p>
            <a:pPr lvl="1" algn="just" fontAlgn="base">
              <a:lnSpc>
                <a:spcPct val="110000"/>
              </a:lnSpc>
              <a:spcBef>
                <a:spcPts val="1200"/>
              </a:spcBef>
              <a:spcAft>
                <a:spcPct val="0"/>
              </a:spcAft>
              <a:buFont typeface="Courier New" pitchFamily="49" charset="0"/>
              <a:buChar char="o"/>
            </a:pPr>
            <a:r>
              <a:rPr sz="2200" dirty="0">
                <a:solidFill>
                  <a:srgbClr val="FF0000"/>
                </a:solidFill>
                <a:latin typeface="Times New Roman" panose="02020603050405020304" pitchFamily="18" charset="0"/>
                <a:cs typeface="Times New Roman" panose="02020603050405020304" pitchFamily="18" charset="0"/>
                <a:sym typeface="Wingdings" pitchFamily="2" charset="2"/>
              </a:rPr>
              <a:t>Because we have completed the basis step and the inductive step, by mathematical </a:t>
            </a:r>
            <a:r>
              <a:rPr sz="2200" dirty="0" smtClean="0">
                <a:solidFill>
                  <a:srgbClr val="FF0000"/>
                </a:solidFill>
                <a:latin typeface="Times New Roman" panose="02020603050405020304" pitchFamily="18" charset="0"/>
                <a:cs typeface="Times New Roman" panose="02020603050405020304" pitchFamily="18" charset="0"/>
                <a:sym typeface="Wingdings" pitchFamily="2" charset="2"/>
              </a:rPr>
              <a:t>induction  </a:t>
            </a:r>
            <a:r>
              <a:rPr sz="2200" dirty="0">
                <a:latin typeface="Times New Roman" panose="02020603050405020304" pitchFamily="18" charset="0"/>
                <a:cs typeface="Times New Roman" panose="02020603050405020304" pitchFamily="18" charset="0"/>
              </a:rPr>
              <a:t>if S is a finite set with n elements, where n is a nonnegative integer, then S has 2</a:t>
            </a:r>
            <a:r>
              <a:rPr sz="2200" baseline="30000" dirty="0">
                <a:latin typeface="Times New Roman" panose="02020603050405020304" pitchFamily="18" charset="0"/>
                <a:cs typeface="Times New Roman" panose="02020603050405020304" pitchFamily="18" charset="0"/>
              </a:rPr>
              <a:t>n</a:t>
            </a:r>
            <a:r>
              <a:rPr sz="2200" dirty="0">
                <a:latin typeface="Times New Roman" panose="02020603050405020304" pitchFamily="18" charset="0"/>
                <a:cs typeface="Times New Roman" panose="02020603050405020304" pitchFamily="18" charset="0"/>
              </a:rPr>
              <a:t> subsets</a:t>
            </a:r>
            <a:r>
              <a:rPr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502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slide(fromBottom)">
                                      <p:cBhvr>
                                        <p:cTn id="7" dur="500"/>
                                        <p:tgtEl>
                                          <p:spTgt spid="11">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slide(fromBottom)">
                                      <p:cBhvr>
                                        <p:cTn id="10" dur="500"/>
                                        <p:tgtEl>
                                          <p:spTgt spid="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Effect transition="in" filter="slide(fromBottom)">
                                      <p:cBhvr>
                                        <p:cTn id="15"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136</a:t>
            </a:fld>
            <a:endParaRPr lang="en-US">
              <a:solidFill>
                <a:schemeClr val="tx1"/>
              </a:solidFill>
            </a:endParaRPr>
          </a:p>
        </p:txBody>
      </p:sp>
      <p:sp>
        <p:nvSpPr>
          <p:cNvPr id="7" name="Title 1"/>
          <p:cNvSpPr txBox="1">
            <a:spLocks/>
          </p:cNvSpPr>
          <p:nvPr/>
        </p:nvSpPr>
        <p:spPr>
          <a:xfrm>
            <a:off x="1376149"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Algorithm </a:t>
            </a:r>
            <a:r>
              <a:rPr lang="en-IN" sz="3200" dirty="0">
                <a:latin typeface="Times New Roman" panose="02020603050405020304" pitchFamily="18" charset="0"/>
                <a:cs typeface="Times New Roman" panose="02020603050405020304" pitchFamily="18" charset="0"/>
              </a:rPr>
              <a:t>(CO1)</a:t>
            </a:r>
            <a:r>
              <a:rPr kumimoji="0" lang="en-US" sz="3200"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 </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pic>
        <p:nvPicPr>
          <p:cNvPr id="10" name="Content Placeholder 3" descr="Rosen_page_329_tempate_for_proofs.jpg"/>
          <p:cNvPicPr>
            <a:picLocks noGrp="1" noChangeAspect="1"/>
          </p:cNvPicPr>
          <p:nvPr>
            <p:ph idx="1"/>
          </p:nvPr>
        </p:nvPicPr>
        <p:blipFill>
          <a:blip r:embed="rId3" cstate="print"/>
          <a:stretch>
            <a:fillRect/>
          </a:stretch>
        </p:blipFill>
        <p:spPr>
          <a:xfrm>
            <a:off x="0" y="813666"/>
            <a:ext cx="9144000" cy="5542684"/>
          </a:xfrm>
        </p:spPr>
      </p:pic>
    </p:spTree>
    <p:extLst>
      <p:ext uri="{BB962C8B-B14F-4D97-AF65-F5344CB8AC3E}">
        <p14:creationId xmlns:p14="http://schemas.microsoft.com/office/powerpoint/2010/main" val="1526109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Bottom)">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1800" dirty="0" err="1" smtClean="0">
                <a:latin typeface="Times New Roman" panose="02020603050405020304" pitchFamily="18" charset="0"/>
                <a:cs typeface="Times New Roman" panose="02020603050405020304" pitchFamily="18" charset="0"/>
              </a:rPr>
              <a:t>Youtube</a:t>
            </a:r>
            <a:r>
              <a:rPr lang="en-US" sz="1800" dirty="0" smtClean="0">
                <a:latin typeface="Times New Roman" panose="02020603050405020304" pitchFamily="18" charset="0"/>
                <a:cs typeface="Times New Roman" panose="02020603050405020304" pitchFamily="18" charset="0"/>
              </a:rPr>
              <a:t>/other  Video Links</a:t>
            </a:r>
          </a:p>
          <a:p>
            <a:r>
              <a:rPr lang="en-IN" sz="1800" dirty="0">
                <a:latin typeface="Times New Roman" panose="02020603050405020304" pitchFamily="18" charset="0"/>
                <a:cs typeface="Times New Roman" panose="02020603050405020304" pitchFamily="18" charset="0"/>
                <a:hlinkClick r:id="rId2"/>
              </a:rPr>
              <a:t>https://</a:t>
            </a:r>
            <a:r>
              <a:rPr lang="en-IN" sz="1800" dirty="0" smtClean="0">
                <a:latin typeface="Times New Roman" panose="02020603050405020304" pitchFamily="18" charset="0"/>
                <a:cs typeface="Times New Roman" panose="02020603050405020304" pitchFamily="18" charset="0"/>
                <a:hlinkClick r:id="rId2"/>
              </a:rPr>
              <a:t>www.youtube.com/watch?v=9AUCdsmBGmA&amp;list=PL0862D1A947252D20&amp;index=10</a:t>
            </a: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CO1</a:t>
            </a:r>
          </a:p>
          <a:p>
            <a:r>
              <a:rPr lang="en-IN" sz="1800" dirty="0">
                <a:latin typeface="Times New Roman" panose="02020603050405020304" pitchFamily="18" charset="0"/>
                <a:cs typeface="Times New Roman" panose="02020603050405020304" pitchFamily="18" charset="0"/>
                <a:hlinkClick r:id="rId3"/>
              </a:rPr>
              <a:t>https://</a:t>
            </a:r>
            <a:r>
              <a:rPr lang="en-IN" sz="1800" dirty="0" smtClean="0">
                <a:latin typeface="Times New Roman" panose="02020603050405020304" pitchFamily="18" charset="0"/>
                <a:cs typeface="Times New Roman" panose="02020603050405020304" pitchFamily="18" charset="0"/>
                <a:hlinkClick r:id="rId3"/>
              </a:rPr>
              <a:t>www.youtube.com/watch?v=7k4Di5u-oUU&amp;list=PL0862D1A947252D20&amp;index=12</a:t>
            </a: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CO1</a:t>
            </a:r>
          </a:p>
          <a:p>
            <a:r>
              <a:rPr lang="en-IN" sz="1800" dirty="0">
                <a:latin typeface="Times New Roman" panose="02020603050405020304" pitchFamily="18" charset="0"/>
                <a:cs typeface="Times New Roman" panose="02020603050405020304" pitchFamily="18" charset="0"/>
                <a:hlinkClick r:id="rId4"/>
              </a:rPr>
              <a:t>https://www.youtube.com/watch?v=_</a:t>
            </a:r>
            <a:r>
              <a:rPr lang="en-IN" sz="1800" dirty="0" smtClean="0">
                <a:latin typeface="Times New Roman" panose="02020603050405020304" pitchFamily="18" charset="0"/>
                <a:cs typeface="Times New Roman" panose="02020603050405020304" pitchFamily="18" charset="0"/>
                <a:hlinkClick r:id="rId4"/>
              </a:rPr>
              <a:t>BIKq9Xo_5A&amp;list=PL0862D1A947252D20&amp;index=13</a:t>
            </a: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CO1</a:t>
            </a:r>
            <a:endParaRPr lang="en-IN"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solidFill>
                  <a:schemeClr val="tx1"/>
                </a:solidFill>
                <a:latin typeface="Times New Roman" panose="02020603050405020304" pitchFamily="18" charset="0"/>
                <a:cs typeface="Times New Roman" panose="02020603050405020304" pitchFamily="18" charset="0"/>
              </a:rPr>
              <a:pPr/>
              <a:t>11/29/2022</a:t>
            </a:fld>
            <a:endParaRPr lang="en-US">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137</a:t>
            </a:fld>
            <a:endParaRPr lang="en-US">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Faculty Video</a:t>
            </a:r>
            <a:r>
              <a:rPr kumimoji="0" lang="en-US" sz="2400" b="0" i="0" u="none" strike="noStrike" kern="1200" cap="none" spc="0" normalizeH="0" noProof="0" dirty="0" smtClean="0">
                <a:ln>
                  <a:noFill/>
                </a:ln>
                <a:solidFill>
                  <a:schemeClr val="tx1"/>
                </a:solidFill>
                <a:effectLst/>
                <a:uLnTx/>
                <a:uFillTx/>
                <a:latin typeface="Times New Roman" panose="02020603050405020304" pitchFamily="18" charset="0"/>
                <a:cs typeface="Times New Roman" panose="02020603050405020304" pitchFamily="18" charset="0"/>
              </a:rPr>
              <a:t> Links, </a:t>
            </a:r>
            <a:r>
              <a:rPr kumimoji="0" lang="en-US" sz="2400" b="0" i="0" u="none" strike="noStrike" kern="1200" cap="none" spc="0" normalizeH="0" noProof="0" dirty="0" err="1" smtClean="0">
                <a:ln>
                  <a:noFill/>
                </a:ln>
                <a:solidFill>
                  <a:schemeClr val="tx1"/>
                </a:solidFill>
                <a:effectLst/>
                <a:uLnTx/>
                <a:uFillTx/>
                <a:latin typeface="Times New Roman" panose="02020603050405020304" pitchFamily="18" charset="0"/>
                <a:cs typeface="Times New Roman" panose="02020603050405020304" pitchFamily="18" charset="0"/>
              </a:rPr>
              <a:t>Youtube</a:t>
            </a:r>
            <a:r>
              <a:rPr kumimoji="0" lang="en-US" sz="2400" b="0" i="0" u="none" strike="noStrike" kern="1200" cap="none" spc="0" normalizeH="0" noProof="0" dirty="0" smtClean="0">
                <a:ln>
                  <a:noFill/>
                </a:ln>
                <a:solidFill>
                  <a:schemeClr val="tx1"/>
                </a:solidFill>
                <a:effectLst/>
                <a:uLnTx/>
                <a:uFillTx/>
                <a:latin typeface="Times New Roman" panose="02020603050405020304" pitchFamily="18" charset="0"/>
                <a:cs typeface="Times New Roman" panose="02020603050405020304" pitchFamily="18" charset="0"/>
              </a:rPr>
              <a:t> &amp; NPTEL Video Links and Online Courses Details </a:t>
            </a:r>
            <a:r>
              <a:rPr lang="en-IN" sz="2400" dirty="0">
                <a:solidFill>
                  <a:schemeClr val="tx1"/>
                </a:solidFill>
                <a:latin typeface="Times New Roman" panose="02020603050405020304" pitchFamily="18" charset="0"/>
                <a:cs typeface="Times New Roman" panose="02020603050405020304" pitchFamily="18" charset="0"/>
              </a:rPr>
              <a:t>(CO1)</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5"/>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362200" y="6416675"/>
            <a:ext cx="5029200" cy="365125"/>
          </a:xfrm>
        </p:spPr>
        <p:txBody>
          <a:bodyPr/>
          <a:lstStyle/>
          <a:p>
            <a:pPr>
              <a:defRPr/>
            </a:pPr>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a:solidFill>
                  <a:schemeClr val="tx1"/>
                </a:solidFill>
                <a:latin typeface="Times New Roman" panose="02020603050405020304" pitchFamily="18" charset="0"/>
                <a:cs typeface="Times New Roman" panose="02020603050405020304" pitchFamily="18" charset="0"/>
              </a:rPr>
              <a:t>Mr.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Kr.	KCS-303 (DSTL)                Unit </a:t>
            </a:r>
            <a:r>
              <a:rPr lang="en-US" dirty="0" smtClean="0">
                <a:solidFill>
                  <a:schemeClr val="tx1"/>
                </a:solidFill>
                <a:latin typeface="Times New Roman" panose="02020603050405020304" pitchFamily="18" charset="0"/>
                <a:cs typeface="Times New Roman" panose="02020603050405020304" pitchFamily="18" charset="0"/>
              </a:rPr>
              <a:t>1</a:t>
            </a: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Content Placeholder 2">
            <a:extLst>
              <a:ext uri="{FF2B5EF4-FFF2-40B4-BE49-F238E27FC236}">
                <a16:creationId xmlns:a16="http://schemas.microsoft.com/office/drawing/2014/main" id="{678C6BDC-BFC0-445B-ACEE-8E5E2DFAB43B}"/>
              </a:ext>
            </a:extLst>
          </p:cNvPr>
          <p:cNvSpPr>
            <a:spLocks noGrp="1"/>
          </p:cNvSpPr>
          <p:nvPr>
            <p:ph idx="1"/>
          </p:nvPr>
        </p:nvSpPr>
        <p:spPr>
          <a:xfrm>
            <a:off x="533400" y="1143000"/>
            <a:ext cx="8229600" cy="4525963"/>
          </a:xfrm>
        </p:spPr>
        <p:txBody>
          <a:bodyPr>
            <a:normAutofit fontScale="92500" lnSpcReduction="10000"/>
          </a:bodyPr>
          <a:lstStyle/>
          <a:p>
            <a:pPr marL="457200" indent="-457200" eaLnBrk="1" hangingPunct="1">
              <a:buFont typeface="Arial" panose="020B0604020202020204" pitchFamily="34" charset="0"/>
              <a:buAutoNum type="arabicPeriod"/>
              <a:defRPr/>
            </a:pP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The number of elements in the Power set P(S) of the set S = [ [ Φ] ,    </a:t>
            </a:r>
          </a:p>
          <a:p>
            <a:pPr marL="0" indent="0" eaLnBrk="1" hangingPunct="1">
              <a:buFont typeface="Arial" panose="020B0604020202020204" pitchFamily="34" charset="0"/>
              <a:buNone/>
              <a:defRPr/>
            </a:pP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1, [ 2, 3 ]] is</a:t>
            </a:r>
          </a:p>
          <a:p>
            <a:pPr marL="514350" indent="-514350" fontAlgn="t">
              <a:buFont typeface="Arial" panose="020B0604020202020204" pitchFamily="34" charset="0"/>
              <a:buNone/>
              <a:defRPr/>
            </a:pP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A.2					B.4</a:t>
            </a:r>
          </a:p>
          <a:p>
            <a:pPr marL="514350" indent="-514350" fontAlgn="t">
              <a:buFont typeface="Arial" panose="020B0604020202020204" pitchFamily="34" charset="0"/>
              <a:buNone/>
              <a:defRPr/>
            </a:pP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C.8					</a:t>
            </a:r>
            <a:r>
              <a:rPr lang="en-US" altLang="en-US" sz="2200" dirty="0" err="1">
                <a:latin typeface="Times New Roman" panose="02020603050405020304" pitchFamily="18" charset="0"/>
                <a:ea typeface="ＭＳ Ｐゴシック" panose="020B0600070205080204" pitchFamily="34" charset="-128"/>
                <a:cs typeface="Times New Roman" panose="02020603050405020304" pitchFamily="18" charset="0"/>
              </a:rPr>
              <a:t>D.None</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of these</a:t>
            </a:r>
          </a:p>
          <a:p>
            <a:pPr marL="514350" indent="-514350">
              <a:buFont typeface="Arial" panose="020B0604020202020204" pitchFamily="34" charset="0"/>
              <a:buNone/>
              <a:defRPr/>
            </a:pP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2. If A and B are sets and A∪ B= A  ∩ B, then</a:t>
            </a:r>
          </a:p>
          <a:p>
            <a:pPr marL="514350" indent="-514350">
              <a:buFont typeface="Arial" panose="020B0604020202020204" pitchFamily="34" charset="0"/>
              <a:buNone/>
              <a:defRPr/>
            </a:pP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A.A = Φ				B.B = Φ</a:t>
            </a:r>
          </a:p>
          <a:p>
            <a:pPr marL="514350" indent="-514350" fontAlgn="t">
              <a:buFont typeface="Arial" panose="020B0604020202020204" pitchFamily="34" charset="0"/>
              <a:buNone/>
              <a:defRPr/>
            </a:pP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C.A = B				</a:t>
            </a:r>
            <a:r>
              <a:rPr lang="en-US" altLang="en-US" sz="2200" dirty="0" err="1">
                <a:latin typeface="Times New Roman" panose="02020603050405020304" pitchFamily="18" charset="0"/>
                <a:ea typeface="ＭＳ Ｐゴシック" panose="020B0600070205080204" pitchFamily="34" charset="-128"/>
                <a:cs typeface="Times New Roman" panose="02020603050405020304" pitchFamily="18" charset="0"/>
              </a:rPr>
              <a:t>D.none</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of these</a:t>
            </a:r>
          </a:p>
          <a:p>
            <a:pPr marL="514350" indent="-514350" fontAlgn="t">
              <a:buFont typeface="Arial" panose="020B0604020202020204" pitchFamily="34" charset="0"/>
              <a:buNone/>
              <a:defRPr/>
            </a:pP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3. Let S be an infinite set and S</a:t>
            </a:r>
            <a:r>
              <a:rPr lang="en-US" altLang="en-US" sz="2200" baseline="-25000" dirty="0">
                <a:latin typeface="Times New Roman" panose="02020603050405020304" pitchFamily="18" charset="0"/>
                <a:ea typeface="ＭＳ Ｐゴシック" panose="020B0600070205080204" pitchFamily="34" charset="-128"/>
                <a:cs typeface="Times New Roman" panose="02020603050405020304" pitchFamily="18" charset="0"/>
              </a:rPr>
              <a:t>1</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S</a:t>
            </a:r>
            <a:r>
              <a:rPr lang="en-US" altLang="en-US" sz="2200" baseline="-25000" dirty="0">
                <a:latin typeface="Times New Roman" panose="02020603050405020304" pitchFamily="18" charset="0"/>
                <a:ea typeface="ＭＳ Ｐゴシック" panose="020B0600070205080204" pitchFamily="34" charset="-128"/>
                <a:cs typeface="Times New Roman" panose="02020603050405020304" pitchFamily="18" charset="0"/>
              </a:rPr>
              <a:t>2</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S</a:t>
            </a:r>
            <a:r>
              <a:rPr lang="en-US" altLang="en-US" sz="2200" baseline="-25000" dirty="0">
                <a:latin typeface="Times New Roman" panose="02020603050405020304" pitchFamily="18" charset="0"/>
                <a:ea typeface="ＭＳ Ｐゴシック" panose="020B0600070205080204" pitchFamily="34" charset="-128"/>
                <a:cs typeface="Times New Roman" panose="02020603050405020304" pitchFamily="18" charset="0"/>
              </a:rPr>
              <a:t>3</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 S</a:t>
            </a:r>
            <a:r>
              <a:rPr lang="en-US" altLang="en-US" sz="2200" baseline="-25000" dirty="0">
                <a:latin typeface="Times New Roman" panose="02020603050405020304" pitchFamily="18" charset="0"/>
                <a:ea typeface="ＭＳ Ｐゴシック" panose="020B0600070205080204" pitchFamily="34" charset="-128"/>
                <a:cs typeface="Times New Roman" panose="02020603050405020304" pitchFamily="18" charset="0"/>
              </a:rPr>
              <a:t>n</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be sets such that S</a:t>
            </a:r>
            <a:r>
              <a:rPr lang="en-US" altLang="en-US" sz="2200" baseline="-25000" dirty="0">
                <a:latin typeface="Times New Roman" panose="02020603050405020304" pitchFamily="18" charset="0"/>
                <a:ea typeface="ＭＳ Ｐゴシック" panose="020B0600070205080204" pitchFamily="34" charset="-128"/>
                <a:cs typeface="Times New Roman" panose="02020603050405020304" pitchFamily="18" charset="0"/>
              </a:rPr>
              <a:t>1</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∪S</a:t>
            </a:r>
            <a:r>
              <a:rPr lang="en-US" altLang="en-US" sz="2200" baseline="-25000" dirty="0">
                <a:latin typeface="Times New Roman" panose="02020603050405020304" pitchFamily="18" charset="0"/>
                <a:ea typeface="ＭＳ Ｐゴシック" panose="020B0600070205080204" pitchFamily="34" charset="-128"/>
                <a:cs typeface="Times New Roman" panose="02020603050405020304" pitchFamily="18" charset="0"/>
              </a:rPr>
              <a:t>2</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∪S</a:t>
            </a:r>
            <a:r>
              <a:rPr lang="en-US" altLang="en-US" sz="2200" baseline="-25000" dirty="0">
                <a:latin typeface="Times New Roman" panose="02020603050405020304" pitchFamily="18" charset="0"/>
                <a:ea typeface="ＭＳ Ｐゴシック" panose="020B0600070205080204" pitchFamily="34" charset="-128"/>
                <a:cs typeface="Times New Roman" panose="02020603050405020304" pitchFamily="18" charset="0"/>
              </a:rPr>
              <a:t>3</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.......S</a:t>
            </a:r>
            <a:r>
              <a:rPr lang="en-US" altLang="en-US" sz="2200" baseline="-25000" dirty="0">
                <a:latin typeface="Times New Roman" panose="02020603050405020304" pitchFamily="18" charset="0"/>
                <a:ea typeface="ＭＳ Ｐゴシック" panose="020B0600070205080204" pitchFamily="34" charset="-128"/>
                <a:cs typeface="Times New Roman" panose="02020603050405020304" pitchFamily="18" charset="0"/>
              </a:rPr>
              <a:t>n</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 S then</a:t>
            </a:r>
          </a:p>
          <a:p>
            <a:pPr marL="514350" indent="-514350" fontAlgn="t">
              <a:buFont typeface="Arial" panose="020B0604020202020204" pitchFamily="34" charset="0"/>
              <a:buNone/>
              <a:defRPr/>
            </a:pP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200" dirty="0" err="1">
                <a:latin typeface="Times New Roman" panose="02020603050405020304" pitchFamily="18" charset="0"/>
                <a:ea typeface="ＭＳ Ｐゴシック" panose="020B0600070205080204" pitchFamily="34" charset="-128"/>
                <a:cs typeface="Times New Roman" panose="02020603050405020304" pitchFamily="18" charset="0"/>
              </a:rPr>
              <a:t>A.atleast</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one of the sets S</a:t>
            </a:r>
            <a:r>
              <a:rPr lang="en-US" altLang="en-US" sz="2200" baseline="-25000" dirty="0">
                <a:latin typeface="Times New Roman" panose="02020603050405020304" pitchFamily="18" charset="0"/>
                <a:ea typeface="ＭＳ Ｐゴシック" panose="020B0600070205080204" pitchFamily="34" charset="-128"/>
                <a:cs typeface="Times New Roman" panose="02020603050405020304" pitchFamily="18" charset="0"/>
              </a:rPr>
              <a:t>i</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is a finite set</a:t>
            </a:r>
          </a:p>
          <a:p>
            <a:pPr marL="514350" indent="-514350" fontAlgn="t">
              <a:buFont typeface="Arial" panose="020B0604020202020204" pitchFamily="34" charset="0"/>
              <a:buNone/>
              <a:defRPr/>
            </a:pP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200" dirty="0" err="1">
                <a:latin typeface="Times New Roman" panose="02020603050405020304" pitchFamily="18" charset="0"/>
                <a:ea typeface="ＭＳ Ｐゴシック" panose="020B0600070205080204" pitchFamily="34" charset="-128"/>
                <a:cs typeface="Times New Roman" panose="02020603050405020304" pitchFamily="18" charset="0"/>
              </a:rPr>
              <a:t>B.not</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more than one of the set S</a:t>
            </a:r>
            <a:r>
              <a:rPr lang="en-US" altLang="en-US" sz="2200" baseline="-25000" dirty="0">
                <a:latin typeface="Times New Roman" panose="02020603050405020304" pitchFamily="18" charset="0"/>
                <a:ea typeface="ＭＳ Ｐゴシック" panose="020B0600070205080204" pitchFamily="34" charset="-128"/>
                <a:cs typeface="Times New Roman" panose="02020603050405020304" pitchFamily="18" charset="0"/>
              </a:rPr>
              <a:t>i</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can be </a:t>
            </a:r>
            <a:r>
              <a:rPr lang="en-US" altLang="en-US" sz="2200" dirty="0" err="1">
                <a:latin typeface="Times New Roman" panose="02020603050405020304" pitchFamily="18" charset="0"/>
                <a:ea typeface="ＭＳ Ｐゴシック" panose="020B0600070205080204" pitchFamily="34" charset="-128"/>
                <a:cs typeface="Times New Roman" panose="02020603050405020304" pitchFamily="18" charset="0"/>
              </a:rPr>
              <a:t>inite</a:t>
            </a:r>
            <a:endPar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endParaRPr>
          </a:p>
          <a:p>
            <a:pPr marL="514350" indent="-514350" fontAlgn="t">
              <a:buFont typeface="Arial" panose="020B0604020202020204" pitchFamily="34" charset="0"/>
              <a:buNone/>
              <a:defRPr/>
            </a:pP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200" dirty="0" err="1">
                <a:latin typeface="Times New Roman" panose="02020603050405020304" pitchFamily="18" charset="0"/>
                <a:ea typeface="ＭＳ Ｐゴシック" panose="020B0600070205080204" pitchFamily="34" charset="-128"/>
                <a:cs typeface="Times New Roman" panose="02020603050405020304" pitchFamily="18" charset="0"/>
              </a:rPr>
              <a:t>C.atleast</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one of the sets S</a:t>
            </a:r>
            <a:r>
              <a:rPr lang="en-US" altLang="en-US" sz="2200" baseline="-25000" dirty="0">
                <a:latin typeface="Times New Roman" panose="02020603050405020304" pitchFamily="18" charset="0"/>
                <a:ea typeface="ＭＳ Ｐゴシック" panose="020B0600070205080204" pitchFamily="34" charset="-128"/>
                <a:cs typeface="Times New Roman" panose="02020603050405020304" pitchFamily="18" charset="0"/>
              </a:rPr>
              <a:t>i</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is an </a:t>
            </a:r>
            <a:r>
              <a:rPr lang="en-US" altLang="en-US" sz="2200" dirty="0" err="1">
                <a:latin typeface="Times New Roman" panose="02020603050405020304" pitchFamily="18" charset="0"/>
                <a:ea typeface="ＭＳ Ｐゴシック" panose="020B0600070205080204" pitchFamily="34" charset="-128"/>
                <a:cs typeface="Times New Roman" panose="02020603050405020304" pitchFamily="18" charset="0"/>
              </a:rPr>
              <a:t>ininite</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set</a:t>
            </a:r>
          </a:p>
          <a:p>
            <a:pPr marL="514350" indent="-514350" fontAlgn="t">
              <a:buFont typeface="Arial" panose="020B0604020202020204" pitchFamily="34" charset="0"/>
              <a:buNone/>
              <a:defRPr/>
            </a:pP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200" dirty="0" err="1">
                <a:latin typeface="Times New Roman" panose="02020603050405020304" pitchFamily="18" charset="0"/>
                <a:ea typeface="ＭＳ Ｐゴシック" panose="020B0600070205080204" pitchFamily="34" charset="-128"/>
                <a:cs typeface="Times New Roman" panose="02020603050405020304" pitchFamily="18" charset="0"/>
              </a:rPr>
              <a:t>D.none</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of these</a:t>
            </a:r>
          </a:p>
          <a:p>
            <a:pPr marL="514350" indent="-514350" fontAlgn="t">
              <a:buFont typeface="Arial" panose="020B0604020202020204" pitchFamily="34" charset="0"/>
              <a:buNone/>
              <a:defRPr/>
            </a:pPr>
            <a:endPar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endParaRPr>
          </a:p>
          <a:p>
            <a:pPr marL="514350" indent="-514350" eaLnBrk="1" hangingPunct="1">
              <a:buFont typeface="Arial" panose="020B0604020202020204" pitchFamily="34" charset="0"/>
              <a:buAutoNum type="arabicPeriod"/>
              <a:defRPr/>
            </a:pPr>
            <a:endPar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9728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14D607BE-985B-467F-AFB7-7DF5103C21BB}" type="datetime1">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11/29/2022</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9728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EC4DC936-857F-42AD-BA39-B09A99735DD9}" type="slidenum">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138</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840EE787-7767-4028-966C-A922B0695293}"/>
              </a:ext>
            </a:extLst>
          </p:cNvPr>
          <p:cNvSpPr txBox="1">
            <a:spLocks/>
          </p:cNvSpPr>
          <p:nvPr/>
        </p:nvSpPr>
        <p:spPr bwMode="auto">
          <a:xfrm>
            <a:off x="1371600" y="0"/>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anchor="ctr"/>
          <a:lstStyle/>
          <a:p>
            <a:pPr algn="ctr">
              <a:defRPr/>
            </a:pPr>
            <a:r>
              <a:rPr lang="en-US" sz="3200" dirty="0">
                <a:solidFill>
                  <a:schemeClr val="dk1"/>
                </a:solidFill>
                <a:latin typeface="Times New Roman" panose="02020603050405020304" pitchFamily="18" charset="0"/>
                <a:cs typeface="Times New Roman" panose="02020603050405020304" pitchFamily="18" charset="0"/>
              </a:rPr>
              <a:t>Daily </a:t>
            </a:r>
            <a:r>
              <a:rPr lang="en-US" sz="3200" dirty="0" smtClean="0">
                <a:solidFill>
                  <a:schemeClr val="dk1"/>
                </a:solidFill>
                <a:latin typeface="Times New Roman" panose="02020603050405020304" pitchFamily="18" charset="0"/>
                <a:cs typeface="Times New Roman" panose="02020603050405020304" pitchFamily="18" charset="0"/>
              </a:rPr>
              <a:t>Quiz </a:t>
            </a:r>
            <a:r>
              <a:rPr lang="en-IN" sz="3200" dirty="0">
                <a:latin typeface="Times New Roman" panose="02020603050405020304" pitchFamily="18" charset="0"/>
                <a:cs typeface="Times New Roman" panose="02020603050405020304" pitchFamily="18" charset="0"/>
              </a:rPr>
              <a:t>(CO1)</a:t>
            </a:r>
            <a:r>
              <a:rPr lang="en-US" sz="3200" dirty="0">
                <a:latin typeface="Times New Roman" panose="02020603050405020304" pitchFamily="18" charset="0"/>
                <a:cs typeface="Times New Roman" panose="02020603050405020304" pitchFamily="18" charset="0"/>
              </a:rPr>
              <a:t> </a:t>
            </a:r>
            <a:endParaRPr lang="en-US" sz="3200" dirty="0">
              <a:solidFill>
                <a:schemeClr val="dk1"/>
              </a:solidFill>
              <a:latin typeface="Times New Roman" panose="02020603050405020304" pitchFamily="18" charset="0"/>
              <a:cs typeface="Times New Roman" panose="02020603050405020304" pitchFamily="18" charset="0"/>
            </a:endParaRPr>
          </a:p>
        </p:txBody>
      </p:sp>
      <p:pic>
        <p:nvPicPr>
          <p:cNvPr id="972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2311430314"/>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Content Placeholder 2"/>
          <p:cNvSpPr>
            <a:spLocks noGrp="1"/>
          </p:cNvSpPr>
          <p:nvPr>
            <p:ph idx="1"/>
          </p:nvPr>
        </p:nvSpPr>
        <p:spPr>
          <a:xfrm>
            <a:off x="533400" y="1143000"/>
            <a:ext cx="8229600" cy="4525963"/>
          </a:xfrm>
        </p:spPr>
        <p:txBody>
          <a:bodyPr>
            <a:normAutofit fontScale="92500" lnSpcReduction="10000"/>
          </a:bodyPr>
          <a:lstStyle/>
          <a:p>
            <a:pPr marL="514350" indent="-514350" fontAlgn="t">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4. A __________ is an ordered collection of objects.</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Relation				b) Function</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 Set				d) Proposition</a:t>
            </a:r>
          </a:p>
          <a:p>
            <a:pPr marL="514350" indent="-514350" fontAlgn="t">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5. The set O of odd positive integers less than 10 can be expressed by _____________</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{1, 2, 3}				b) {1, 3, 5, 7, 9}</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 {1, 2, 5, 9}			d) {1, 5, 7, 9, 11}</a:t>
            </a:r>
          </a:p>
          <a:p>
            <a:pPr marL="514350" indent="-514350" fontAlgn="t">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6. Power set of empty set has exactly _________ subset.</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One				b) Two</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 Zero				d) Three</a:t>
            </a:r>
          </a:p>
          <a:p>
            <a:pPr marL="514350" indent="-514350" fontAlgn="t">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7.  What is the Cartesian product of A = {1, 2} and B = {a, b}?</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{(1, a), (1, b), (2, a), (b, b)}</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b) {(1, 1), (2, 2), (a, a), (b, b)}</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 {(1, a), (2, a), (1, b), (2, b)}</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d) {(1, 1), (a, a), (2, a), (1, b)}</a:t>
            </a:r>
          </a:p>
          <a:p>
            <a:pPr marL="514350" indent="-514350" eaLnBrk="1" hangingPunct="1">
              <a:buFont typeface="Arial" panose="020B0604020202020204" pitchFamily="34" charset="0"/>
              <a:buAutoNum type="arabicPeriod"/>
            </a:pPr>
            <a:endPar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9830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9D27973C-749A-4D5F-9387-C090171A7C26}" type="datetime1">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11/29/2022</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9830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91DA6EA9-B7E2-4449-AF82-EC76DE88020A}" type="slidenum">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139</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840EE787-7767-4028-966C-A922B0695293}"/>
              </a:ext>
            </a:extLst>
          </p:cNvPr>
          <p:cNvSpPr txBox="1">
            <a:spLocks/>
          </p:cNvSpPr>
          <p:nvPr/>
        </p:nvSpPr>
        <p:spPr bwMode="auto">
          <a:xfrm>
            <a:off x="1371600" y="0"/>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anchor="ctr"/>
          <a:lstStyle/>
          <a:p>
            <a:pPr algn="ctr">
              <a:defRPr/>
            </a:pPr>
            <a:r>
              <a:rPr lang="en-US" sz="3200" dirty="0">
                <a:solidFill>
                  <a:schemeClr val="dk1"/>
                </a:solidFill>
                <a:latin typeface="Times New Roman" panose="02020603050405020304" pitchFamily="18" charset="0"/>
                <a:cs typeface="Times New Roman" panose="02020603050405020304" pitchFamily="18" charset="0"/>
              </a:rPr>
              <a:t>Daily </a:t>
            </a:r>
            <a:r>
              <a:rPr lang="en-US" sz="3200" dirty="0" smtClean="0">
                <a:solidFill>
                  <a:schemeClr val="dk1"/>
                </a:solidFill>
                <a:latin typeface="Times New Roman" panose="02020603050405020304" pitchFamily="18" charset="0"/>
                <a:cs typeface="Times New Roman" panose="02020603050405020304" pitchFamily="18" charset="0"/>
              </a:rPr>
              <a:t>Quiz </a:t>
            </a:r>
            <a:r>
              <a:rPr lang="en-IN" sz="3200" dirty="0">
                <a:latin typeface="Times New Roman" panose="02020603050405020304" pitchFamily="18" charset="0"/>
                <a:cs typeface="Times New Roman" panose="02020603050405020304" pitchFamily="18" charset="0"/>
              </a:rPr>
              <a:t>(CO1)</a:t>
            </a:r>
            <a:r>
              <a:rPr lang="en-US" sz="3200" dirty="0">
                <a:latin typeface="Times New Roman" panose="02020603050405020304" pitchFamily="18" charset="0"/>
                <a:cs typeface="Times New Roman" panose="02020603050405020304" pitchFamily="18" charset="0"/>
              </a:rPr>
              <a:t> </a:t>
            </a:r>
            <a:endParaRPr lang="en-US" sz="3200" dirty="0">
              <a:solidFill>
                <a:schemeClr val="dk1"/>
              </a:solidFill>
              <a:latin typeface="Times New Roman" panose="02020603050405020304" pitchFamily="18" charset="0"/>
              <a:cs typeface="Times New Roman" panose="02020603050405020304" pitchFamily="18" charset="0"/>
            </a:endParaRPr>
          </a:p>
        </p:txBody>
      </p:sp>
      <p:pic>
        <p:nvPicPr>
          <p:cNvPr id="983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18081161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533400" y="1189038"/>
            <a:ext cx="8229600" cy="4525962"/>
          </a:xfrm>
        </p:spPr>
        <p:txBody>
          <a:bodyPr>
            <a:normAutofit/>
          </a:bodyPr>
          <a:lstStyle/>
          <a:p>
            <a:pPr marL="0" indent="0" algn="just" eaLnBrk="1" hangingPunct="1">
              <a:buNone/>
            </a:pPr>
            <a:r>
              <a:rPr lang="en-US" sz="2200" b="1" dirty="0" smtClean="0">
                <a:latin typeface="Times New Roman" panose="02020603050405020304" pitchFamily="18" charset="0"/>
                <a:cs typeface="Times New Roman" panose="02020603050405020304" pitchFamily="18" charset="0"/>
              </a:rPr>
              <a:t>Prerequisite</a:t>
            </a:r>
            <a:endParaRPr lang="en-US" sz="2200" b="1" dirty="0">
              <a:latin typeface="Times New Roman" panose="02020603050405020304" pitchFamily="18" charset="0"/>
              <a:cs typeface="Times New Roman" panose="02020603050405020304" pitchFamily="18" charset="0"/>
            </a:endParaRPr>
          </a:p>
          <a:p>
            <a:pPr algn="just" eaLnBrk="1" hangingPunct="1"/>
            <a:r>
              <a:rPr lang="en-US" altLang="en-US" sz="2200" dirty="0" smtClean="0">
                <a:latin typeface="Times New Roman" panose="02020603050405020304" pitchFamily="18" charset="0"/>
                <a:cs typeface="Times New Roman" panose="02020603050405020304" pitchFamily="18" charset="0"/>
              </a:rPr>
              <a:t>Basic Understanding of class 10 mathematics NCERT.</a:t>
            </a:r>
          </a:p>
          <a:p>
            <a:pPr algn="just" eaLnBrk="1" hangingPunct="1"/>
            <a:endParaRPr lang="en-US" altLang="en-US" sz="2200" dirty="0">
              <a:latin typeface="Times New Roman" panose="02020603050405020304" pitchFamily="18" charset="0"/>
              <a:cs typeface="Times New Roman" panose="02020603050405020304" pitchFamily="18" charset="0"/>
            </a:endParaRPr>
          </a:p>
          <a:p>
            <a:pPr marL="0" indent="0" algn="just" eaLnBrk="1" hangingPunct="1">
              <a:buNone/>
            </a:pPr>
            <a:r>
              <a:rPr lang="en-US" altLang="en-US" sz="2200" b="1" dirty="0" smtClean="0">
                <a:latin typeface="Times New Roman" panose="02020603050405020304" pitchFamily="18" charset="0"/>
                <a:cs typeface="Times New Roman" panose="02020603050405020304" pitchFamily="18" charset="0"/>
              </a:rPr>
              <a:t>Recap</a:t>
            </a:r>
          </a:p>
          <a:p>
            <a:pPr marL="0" indent="0" algn="just" eaLnBrk="1" hangingPunct="1">
              <a:buNone/>
            </a:pPr>
            <a:r>
              <a:rPr lang="en-US" altLang="en-US" sz="2200" dirty="0" smtClean="0">
                <a:latin typeface="Times New Roman" panose="02020603050405020304" pitchFamily="18" charset="0"/>
                <a:cs typeface="Times New Roman" panose="02020603050405020304" pitchFamily="18" charset="0"/>
              </a:rPr>
              <a:t>None – we will begin with basics.</a:t>
            </a:r>
          </a:p>
        </p:txBody>
      </p:sp>
      <p:sp>
        <p:nvSpPr>
          <p:cNvPr id="4" name="Date Placeholder 3"/>
          <p:cNvSpPr>
            <a:spLocks noGrp="1"/>
          </p:cNvSpPr>
          <p:nvPr>
            <p:ph type="dt" sz="quarter" idx="10"/>
          </p:nvPr>
        </p:nvSpPr>
        <p:spPr/>
        <p:txBody>
          <a:bodyPr/>
          <a:lstStyle/>
          <a:p>
            <a:pPr>
              <a:defRPr/>
            </a:pPr>
            <a:fld id="{027CB18E-C367-4D37-86FE-CCE515CB4D84}" type="datetime1">
              <a:rPr lang="en-US"/>
              <a:pPr>
                <a:defRPr/>
              </a:pPr>
              <a:t>11/29/2022</a:t>
            </a:fld>
            <a:endParaRPr lang="en-US"/>
          </a:p>
        </p:txBody>
      </p:sp>
      <p:sp>
        <p:nvSpPr>
          <p:cNvPr id="922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71CD89E-93A0-4F83-92B5-EEE07973B6E6}" type="slidenum">
              <a:rPr lang="en-US" altLang="en-US" sz="1200" smtClean="0">
                <a:solidFill>
                  <a:srgbClr val="898989"/>
                </a:solidFill>
              </a:rPr>
              <a:pPr>
                <a:spcBef>
                  <a:spcPct val="0"/>
                </a:spcBef>
                <a:buFontTx/>
                <a:buNone/>
              </a:pPr>
              <a:t>14</a:t>
            </a:fld>
            <a:endParaRPr lang="en-US" altLang="en-US" sz="1200" smtClean="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smtClean="0">
                <a:latin typeface="Times New Roman" panose="02020603050405020304" pitchFamily="18" charset="0"/>
                <a:cs typeface="Times New Roman" panose="02020603050405020304" pitchFamily="18" charset="0"/>
              </a:rPr>
              <a:t>Topic Prerequisite &amp; </a:t>
            </a:r>
            <a:r>
              <a:rPr lang="en-US" altLang="en-US" sz="3200" dirty="0" smtClean="0">
                <a:latin typeface="Times New Roman" panose="02020603050405020304" pitchFamily="18" charset="0"/>
                <a:cs typeface="Times New Roman" panose="02020603050405020304" pitchFamily="18" charset="0"/>
              </a:rPr>
              <a:t>Recap </a:t>
            </a:r>
            <a:r>
              <a:rPr lang="en-US" sz="3200" dirty="0">
                <a:latin typeface="Times New Roman" panose="02020603050405020304" pitchFamily="18" charset="0"/>
                <a:cs typeface="Times New Roman" panose="02020603050405020304" pitchFamily="18" charset="0"/>
              </a:rPr>
              <a:t>(CO1)</a:t>
            </a:r>
            <a:endParaRPr lang="en-US" altLang="en-US" sz="3200" dirty="0">
              <a:latin typeface="Times New Roman" panose="02020603050405020304" pitchFamily="18" charset="0"/>
              <a:cs typeface="Times New Roman" panose="02020603050405020304" pitchFamily="18" charset="0"/>
            </a:endParaRPr>
          </a:p>
        </p:txBody>
      </p:sp>
      <p:pic>
        <p:nvPicPr>
          <p:cNvPr id="9222"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oter Placeholder 12"/>
          <p:cNvSpPr>
            <a:spLocks noGrp="1"/>
          </p:cNvSpPr>
          <p:nvPr>
            <p:ph type="ftr" sz="quarter" idx="11"/>
          </p:nvPr>
        </p:nvSpPr>
        <p:spPr>
          <a:xfrm>
            <a:off x="2362200" y="6416675"/>
            <a:ext cx="5029200" cy="365125"/>
          </a:xfrm>
        </p:spPr>
        <p:txBody>
          <a:bodyPr/>
          <a:lstStyle/>
          <a:p>
            <a:pPr>
              <a:defRPr/>
            </a:pPr>
            <a:r>
              <a:rPr lang="en-US" dirty="0" smtClean="0">
                <a:solidFill>
                  <a:schemeClr val="tx1"/>
                </a:solidFill>
                <a:latin typeface="+mj-lt"/>
                <a:cs typeface="Times New Roman" panose="02020603050405020304" pitchFamily="18" charset="0"/>
              </a:rPr>
              <a:t>Mr. Gaurav Singhania, </a:t>
            </a:r>
            <a:r>
              <a:rPr lang="en-US" dirty="0">
                <a:solidFill>
                  <a:schemeClr val="tx1"/>
                </a:solidFill>
                <a:latin typeface="+mj-lt"/>
                <a:cs typeface="Times New Roman" panose="02020603050405020304" pitchFamily="18" charset="0"/>
              </a:rPr>
              <a:t>Mr. </a:t>
            </a:r>
            <a:r>
              <a:rPr lang="en-US" dirty="0" err="1">
                <a:solidFill>
                  <a:schemeClr val="tx1"/>
                </a:solidFill>
                <a:latin typeface="+mj-lt"/>
                <a:cs typeface="Times New Roman" panose="02020603050405020304" pitchFamily="18" charset="0"/>
              </a:rPr>
              <a:t>Bhupendra</a:t>
            </a:r>
            <a:r>
              <a:rPr lang="en-US" dirty="0">
                <a:solidFill>
                  <a:schemeClr val="tx1"/>
                </a:solidFill>
                <a:latin typeface="+mj-lt"/>
                <a:cs typeface="Times New Roman" panose="02020603050405020304" pitchFamily="18" charset="0"/>
              </a:rPr>
              <a:t> Kr.	KCS-303 (DSTL)                Unit </a:t>
            </a:r>
            <a:r>
              <a:rPr lang="en-US" dirty="0" smtClean="0">
                <a:solidFill>
                  <a:schemeClr val="tx1"/>
                </a:solidFill>
                <a:latin typeface="+mj-lt"/>
                <a:cs typeface="Times New Roman" panose="02020603050405020304" pitchFamily="18" charset="0"/>
              </a:rPr>
              <a:t>1</a:t>
            </a:r>
            <a:endParaRPr lang="en-US" dirty="0">
              <a:solidFill>
                <a:schemeClr val="tx1"/>
              </a:solidFill>
              <a:latin typeface="+mj-lt"/>
              <a:cs typeface="Times New Roman" panose="02020603050405020304" pitchFamily="18" charset="0"/>
            </a:endParaRPr>
          </a:p>
        </p:txBody>
      </p:sp>
    </p:spTree>
    <p:extLst>
      <p:ext uri="{BB962C8B-B14F-4D97-AF65-F5344CB8AC3E}">
        <p14:creationId xmlns:p14="http://schemas.microsoft.com/office/powerpoint/2010/main" val="273364124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Content Placeholder 2"/>
          <p:cNvSpPr>
            <a:spLocks noGrp="1"/>
          </p:cNvSpPr>
          <p:nvPr>
            <p:ph idx="1"/>
          </p:nvPr>
        </p:nvSpPr>
        <p:spPr>
          <a:xfrm>
            <a:off x="533400" y="1143000"/>
            <a:ext cx="8229600" cy="4525963"/>
          </a:xfrm>
        </p:spPr>
        <p:txBody>
          <a:bodyPr>
            <a:normAutofit fontScale="92500" lnSpcReduction="10000"/>
          </a:bodyPr>
          <a:lstStyle/>
          <a:p>
            <a:pPr marL="514350" indent="-514350" fontAlgn="t">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8. The set of positive integers is _____________</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Infinite				b) Finite</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 Subset				d) Empty</a:t>
            </a:r>
          </a:p>
          <a:p>
            <a:pPr marL="514350" indent="-514350" fontAlgn="t">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9.  How many binary relations are there on a set S with 9 distinct elements?</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2</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90				</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b) 2</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100</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 2</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81				</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d) 2</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60</a:t>
            </a:r>
          </a:p>
          <a:p>
            <a:pPr marL="514350" indent="-514350" fontAlgn="t">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10. _____ number of reflexive relations are there on a set of 11 distinct elements.</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2</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110 				</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b) 3</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121</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 2</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90				</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d) 2</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132</a:t>
            </a:r>
          </a:p>
          <a:p>
            <a:pPr marL="514350" indent="-514350" fontAlgn="t">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11. The number of symmetric relations on a set with 15 distinct elements is ______</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2</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196				</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b) 2</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50</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 2</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320				</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d) 2</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78</a:t>
            </a:r>
            <a:endPar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99331"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CB754092-B1D8-485D-9DD5-460571ED1975}" type="datetime1">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11/29/2022</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9933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0D305169-7373-417A-A72E-694E120A5A32}" type="slidenum">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140</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840EE787-7767-4028-966C-A922B0695293}"/>
              </a:ext>
            </a:extLst>
          </p:cNvPr>
          <p:cNvSpPr txBox="1">
            <a:spLocks/>
          </p:cNvSpPr>
          <p:nvPr/>
        </p:nvSpPr>
        <p:spPr bwMode="auto">
          <a:xfrm>
            <a:off x="1371600" y="0"/>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anchor="ctr"/>
          <a:lstStyle/>
          <a:p>
            <a:pPr algn="ctr">
              <a:defRPr/>
            </a:pPr>
            <a:r>
              <a:rPr lang="en-US" sz="3200" dirty="0">
                <a:solidFill>
                  <a:schemeClr val="dk1"/>
                </a:solidFill>
                <a:latin typeface="Times New Roman" panose="02020603050405020304" pitchFamily="18" charset="0"/>
                <a:cs typeface="Times New Roman" panose="02020603050405020304" pitchFamily="18" charset="0"/>
              </a:rPr>
              <a:t>Daily </a:t>
            </a:r>
            <a:r>
              <a:rPr lang="en-US" sz="3200" dirty="0" smtClean="0">
                <a:solidFill>
                  <a:schemeClr val="dk1"/>
                </a:solidFill>
                <a:latin typeface="Times New Roman" panose="02020603050405020304" pitchFamily="18" charset="0"/>
                <a:cs typeface="Times New Roman" panose="02020603050405020304" pitchFamily="18" charset="0"/>
              </a:rPr>
              <a:t>Quiz </a:t>
            </a:r>
            <a:r>
              <a:rPr lang="en-IN" sz="3200" dirty="0">
                <a:latin typeface="Times New Roman" panose="02020603050405020304" pitchFamily="18" charset="0"/>
                <a:cs typeface="Times New Roman" panose="02020603050405020304" pitchFamily="18" charset="0"/>
              </a:rPr>
              <a:t>(CO1)</a:t>
            </a:r>
            <a:r>
              <a:rPr lang="en-US" sz="3200" dirty="0">
                <a:latin typeface="Times New Roman" panose="02020603050405020304" pitchFamily="18" charset="0"/>
                <a:cs typeface="Times New Roman" panose="02020603050405020304" pitchFamily="18" charset="0"/>
              </a:rPr>
              <a:t> </a:t>
            </a:r>
            <a:endParaRPr lang="en-US" sz="3200" dirty="0">
              <a:solidFill>
                <a:schemeClr val="dk1"/>
              </a:solidFill>
              <a:latin typeface="Times New Roman" panose="02020603050405020304" pitchFamily="18" charset="0"/>
              <a:cs typeface="Times New Roman" panose="02020603050405020304" pitchFamily="18" charset="0"/>
            </a:endParaRPr>
          </a:p>
        </p:txBody>
      </p:sp>
      <p:pic>
        <p:nvPicPr>
          <p:cNvPr id="993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203452706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ntent Placeholder 2"/>
          <p:cNvSpPr>
            <a:spLocks noGrp="1"/>
          </p:cNvSpPr>
          <p:nvPr>
            <p:ph idx="1"/>
          </p:nvPr>
        </p:nvSpPr>
        <p:spPr>
          <a:xfrm>
            <a:off x="533400" y="1143000"/>
            <a:ext cx="8229600" cy="4525963"/>
          </a:xfrm>
        </p:spPr>
        <p:txBody>
          <a:bodyPr/>
          <a:lstStyle/>
          <a:p>
            <a:pPr marL="514350" indent="-514350" fontAlgn="t">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12. Suppose S is a finite set with 7 elements. How many elements are there in the largest equivalence relation on S?</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56				b) 78</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 49				d) 100</a:t>
            </a:r>
          </a:p>
          <a:p>
            <a:pPr marL="514350" indent="-514350" fontAlgn="t">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13. _____ is the rank of the largest equivalence relation on a set of 20 elements.</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3</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20				</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b) 2</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400</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 20				d) 1</a:t>
            </a:r>
          </a:p>
          <a:p>
            <a:pPr marL="514350" indent="-514350" fontAlgn="t">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14. How many elements are there in the smallest equivalence relation on a set with 8 elements?</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10</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2				</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b) 8</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 48				d) 32</a:t>
            </a:r>
          </a:p>
          <a:p>
            <a:pPr marL="514350" indent="-514350" fontAlgn="t">
              <a:buFont typeface="Arial" panose="020B0604020202020204" pitchFamily="34" charset="0"/>
              <a:buNone/>
            </a:pPr>
            <a:endPar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100355"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35BEBB85-6F83-4EB4-A085-42F0D4A762C8}" type="datetime1">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11/29/2022</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10035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530CA1B7-870B-4A06-A458-40DD4B4DDAC7}" type="slidenum">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141</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840EE787-7767-4028-966C-A922B0695293}"/>
              </a:ext>
            </a:extLst>
          </p:cNvPr>
          <p:cNvSpPr txBox="1">
            <a:spLocks/>
          </p:cNvSpPr>
          <p:nvPr/>
        </p:nvSpPr>
        <p:spPr bwMode="auto">
          <a:xfrm>
            <a:off x="1371600" y="0"/>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anchor="ctr"/>
          <a:lstStyle/>
          <a:p>
            <a:pPr algn="ctr">
              <a:defRPr/>
            </a:pPr>
            <a:r>
              <a:rPr lang="en-US" sz="3200" dirty="0">
                <a:solidFill>
                  <a:schemeClr val="dk1"/>
                </a:solidFill>
                <a:latin typeface="Times New Roman" panose="02020603050405020304" pitchFamily="18" charset="0"/>
                <a:cs typeface="Times New Roman" panose="02020603050405020304" pitchFamily="18" charset="0"/>
              </a:rPr>
              <a:t>Daily </a:t>
            </a:r>
            <a:r>
              <a:rPr lang="en-US" sz="3200" dirty="0" smtClean="0">
                <a:solidFill>
                  <a:schemeClr val="dk1"/>
                </a:solidFill>
                <a:latin typeface="Times New Roman" panose="02020603050405020304" pitchFamily="18" charset="0"/>
                <a:cs typeface="Times New Roman" panose="02020603050405020304" pitchFamily="18" charset="0"/>
              </a:rPr>
              <a:t>Quiz</a:t>
            </a:r>
            <a:r>
              <a:rPr lang="en-IN" sz="3200" dirty="0">
                <a:latin typeface="Times New Roman" panose="02020603050405020304" pitchFamily="18" charset="0"/>
                <a:cs typeface="Times New Roman" panose="02020603050405020304" pitchFamily="18" charset="0"/>
              </a:rPr>
              <a:t> (CO1)</a:t>
            </a:r>
            <a:r>
              <a:rPr lang="en-US" sz="3200" dirty="0">
                <a:latin typeface="Times New Roman" panose="02020603050405020304" pitchFamily="18" charset="0"/>
                <a:cs typeface="Times New Roman" panose="02020603050405020304" pitchFamily="18" charset="0"/>
              </a:rPr>
              <a:t> </a:t>
            </a:r>
            <a:endParaRPr lang="en-US" sz="3200" dirty="0">
              <a:solidFill>
                <a:schemeClr val="dk1"/>
              </a:solidFill>
              <a:latin typeface="Times New Roman" panose="02020603050405020304" pitchFamily="18" charset="0"/>
              <a:cs typeface="Times New Roman" panose="02020603050405020304" pitchFamily="18" charset="0"/>
            </a:endParaRPr>
          </a:p>
        </p:txBody>
      </p:sp>
      <p:pic>
        <p:nvPicPr>
          <p:cNvPr id="1003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323055707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Content Placeholder 2">
            <a:extLst>
              <a:ext uri="{FF2B5EF4-FFF2-40B4-BE49-F238E27FC236}">
                <a16:creationId xmlns:a16="http://schemas.microsoft.com/office/drawing/2014/main" id="{678C6BDC-BFC0-445B-ACEE-8E5E2DFAB43B}"/>
              </a:ext>
            </a:extLst>
          </p:cNvPr>
          <p:cNvSpPr>
            <a:spLocks noGrp="1"/>
          </p:cNvSpPr>
          <p:nvPr>
            <p:ph idx="1"/>
          </p:nvPr>
        </p:nvSpPr>
        <p:spPr>
          <a:xfrm>
            <a:off x="533400" y="1127125"/>
            <a:ext cx="8229600" cy="4525963"/>
          </a:xfrm>
        </p:spPr>
        <p:txBody>
          <a:bodyPr>
            <a:normAutofit fontScale="92500"/>
          </a:bodyPr>
          <a:lstStyle/>
          <a:p>
            <a:pPr marL="514350" indent="-514350" fontAlgn="t">
              <a:buFont typeface="Arial" panose="020B0604020202020204" pitchFamily="34" charset="0"/>
              <a:buNone/>
              <a:defRPr/>
            </a:pPr>
            <a:r>
              <a:rPr lang="en-US" sz="2200" dirty="0">
                <a:latin typeface="Times New Roman" panose="02020603050405020304" pitchFamily="18" charset="0"/>
                <a:cs typeface="Times New Roman" panose="02020603050405020304" pitchFamily="18" charset="0"/>
              </a:rPr>
              <a:t>15. The rank of smallest equivalence relation on a set with 12 distinct elements is _______</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a) 12				b) 144</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c) 136				d) 79</a:t>
            </a:r>
          </a:p>
          <a:p>
            <a:pPr marL="514350" indent="-514350" fontAlgn="t">
              <a:buFont typeface="Arial" panose="020B0604020202020204" pitchFamily="34" charset="0"/>
              <a:buNone/>
              <a:defRPr/>
            </a:pPr>
            <a:r>
              <a:rPr lang="en-US" sz="2200" dirty="0">
                <a:latin typeface="Times New Roman" panose="02020603050405020304" pitchFamily="18" charset="0"/>
                <a:cs typeface="Times New Roman" panose="02020603050405020304" pitchFamily="18" charset="0"/>
              </a:rPr>
              <a:t>16.  Synonym for binary relation is _______</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a) equivalence relation</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b) dyadic relation</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c) orthogonal relation</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d) one to many relation</a:t>
            </a:r>
          </a:p>
          <a:p>
            <a:pPr marL="0" indent="0">
              <a:buFont typeface="Arial" panose="020B0604020202020204" pitchFamily="34" charset="0"/>
              <a:buNone/>
              <a:defRPr/>
            </a:pPr>
            <a:r>
              <a:rPr lang="en-US" sz="2200" dirty="0">
                <a:latin typeface="Times New Roman" panose="02020603050405020304" pitchFamily="18" charset="0"/>
                <a:cs typeface="Times New Roman" panose="02020603050405020304" pitchFamily="18" charset="0"/>
              </a:rPr>
              <a:t>17.  Let A and B be any two arbitrary events then which one of the  </a:t>
            </a:r>
          </a:p>
          <a:p>
            <a:pPr marL="0" indent="0">
              <a:buFont typeface="Arial" panose="020B0604020202020204" pitchFamily="34" charset="0"/>
              <a:buNone/>
              <a:defRPr/>
            </a:pPr>
            <a:r>
              <a:rPr lang="en-US" sz="2200" dirty="0">
                <a:latin typeface="Times New Roman" panose="02020603050405020304" pitchFamily="18" charset="0"/>
                <a:cs typeface="Times New Roman" panose="02020603050405020304" pitchFamily="18" charset="0"/>
              </a:rPr>
              <a:t>        following is true ?</a:t>
            </a:r>
          </a:p>
          <a:p>
            <a:pPr marL="0" indent="0">
              <a:buFont typeface="Arial" panose="020B0604020202020204" pitchFamily="34" charset="0"/>
              <a:buNone/>
              <a:defRPr/>
            </a:pPr>
            <a:r>
              <a:rPr lang="en-US" sz="2200" dirty="0">
                <a:latin typeface="Times New Roman" panose="02020603050405020304" pitchFamily="18" charset="0"/>
                <a:cs typeface="Times New Roman" panose="02020603050405020304" pitchFamily="18" charset="0"/>
              </a:rPr>
              <a:t>        a) P( A intersection B) = P(A). P(B)	b)P(A union B) = P(A) + P(B)</a:t>
            </a:r>
          </a:p>
          <a:p>
            <a:pPr marL="0" indent="0">
              <a:buFont typeface="Arial" panose="020B0604020202020204" pitchFamily="34" charset="0"/>
              <a:buNone/>
              <a:defRPr/>
            </a:pPr>
            <a:r>
              <a:rPr lang="en-US" sz="2200" dirty="0">
                <a:latin typeface="Times New Roman" panose="02020603050405020304" pitchFamily="18" charset="0"/>
                <a:cs typeface="Times New Roman" panose="02020603050405020304" pitchFamily="18" charset="0"/>
              </a:rPr>
              <a:t>        c)P(AB) = P(A intersection B). P(B)	d)P(A union B) &gt;= P(A) + P(B)</a:t>
            </a:r>
          </a:p>
          <a:p>
            <a:pPr marL="514350" indent="-514350" fontAlgn="t">
              <a:buFont typeface="Arial" panose="020B0604020202020204" pitchFamily="34" charset="0"/>
              <a:buNone/>
              <a:defRPr/>
            </a:pPr>
            <a:endParaRPr lang="en-US" sz="2200" dirty="0">
              <a:latin typeface="Times New Roman" panose="02020603050405020304" pitchFamily="18" charset="0"/>
              <a:cs typeface="Times New Roman" panose="02020603050405020304" pitchFamily="18" charset="0"/>
            </a:endParaRPr>
          </a:p>
        </p:txBody>
      </p:sp>
      <p:sp>
        <p:nvSpPr>
          <p:cNvPr id="101379" name="Date Placeholder 3"/>
          <p:cNvSpPr>
            <a:spLocks noGrp="1"/>
          </p:cNvSpPr>
          <p:nvPr>
            <p:ph type="dt" sz="quarter" idx="10"/>
          </p:nvPr>
        </p:nvSpPr>
        <p:spPr bwMode="auto">
          <a:xfrm>
            <a:off x="457200" y="63404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E661CB7E-DC1E-4E2C-BE7F-216D03FF9040}" type="datetime1">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11/29/2022</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101380" name="Slide Number Placeholder 5"/>
          <p:cNvSpPr>
            <a:spLocks noGrp="1"/>
          </p:cNvSpPr>
          <p:nvPr>
            <p:ph type="sldNum" sz="quarter" idx="12"/>
          </p:nvPr>
        </p:nvSpPr>
        <p:spPr bwMode="auto">
          <a:xfrm>
            <a:off x="6553200" y="63404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164CCAF5-821B-44A4-A91C-17A2C282057C}" type="slidenum">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142</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840EE787-7767-4028-966C-A922B0695293}"/>
              </a:ext>
            </a:extLst>
          </p:cNvPr>
          <p:cNvSpPr txBox="1">
            <a:spLocks/>
          </p:cNvSpPr>
          <p:nvPr/>
        </p:nvSpPr>
        <p:spPr bwMode="auto">
          <a:xfrm>
            <a:off x="1371600" y="-15875"/>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anchor="ctr"/>
          <a:lstStyle/>
          <a:p>
            <a:pPr algn="ctr">
              <a:defRPr/>
            </a:pPr>
            <a:r>
              <a:rPr lang="en-US" sz="3200" dirty="0">
                <a:solidFill>
                  <a:schemeClr val="dk1"/>
                </a:solidFill>
                <a:latin typeface="Times New Roman" panose="02020603050405020304" pitchFamily="18" charset="0"/>
                <a:cs typeface="Times New Roman" panose="02020603050405020304" pitchFamily="18" charset="0"/>
              </a:rPr>
              <a:t>Daily </a:t>
            </a:r>
            <a:r>
              <a:rPr lang="en-US" sz="3200" dirty="0" smtClean="0">
                <a:solidFill>
                  <a:schemeClr val="dk1"/>
                </a:solidFill>
                <a:latin typeface="Times New Roman" panose="02020603050405020304" pitchFamily="18" charset="0"/>
                <a:cs typeface="Times New Roman" panose="02020603050405020304" pitchFamily="18" charset="0"/>
              </a:rPr>
              <a:t>Quiz</a:t>
            </a:r>
            <a:r>
              <a:rPr lang="en-IN" sz="3200" dirty="0">
                <a:latin typeface="Times New Roman" panose="02020603050405020304" pitchFamily="18" charset="0"/>
                <a:cs typeface="Times New Roman" panose="02020603050405020304" pitchFamily="18" charset="0"/>
              </a:rPr>
              <a:t> (CO1)</a:t>
            </a:r>
            <a:r>
              <a:rPr lang="en-US" sz="3200" dirty="0">
                <a:latin typeface="Times New Roman" panose="02020603050405020304" pitchFamily="18" charset="0"/>
                <a:cs typeface="Times New Roman" panose="02020603050405020304" pitchFamily="18" charset="0"/>
              </a:rPr>
              <a:t> </a:t>
            </a:r>
            <a:endParaRPr lang="en-US" sz="3200" dirty="0">
              <a:solidFill>
                <a:schemeClr val="dk1"/>
              </a:solidFill>
              <a:latin typeface="Times New Roman" panose="02020603050405020304" pitchFamily="18" charset="0"/>
              <a:cs typeface="Times New Roman" panose="02020603050405020304" pitchFamily="18" charset="0"/>
            </a:endParaRPr>
          </a:p>
        </p:txBody>
      </p:sp>
      <p:pic>
        <p:nvPicPr>
          <p:cNvPr id="1013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5875"/>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324600"/>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3557606487"/>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Content Placeholder 2"/>
          <p:cNvSpPr>
            <a:spLocks noGrp="1"/>
          </p:cNvSpPr>
          <p:nvPr>
            <p:ph idx="1"/>
          </p:nvPr>
        </p:nvSpPr>
        <p:spPr>
          <a:xfrm>
            <a:off x="533400" y="1143000"/>
            <a:ext cx="8229600" cy="4525963"/>
          </a:xfrm>
        </p:spPr>
        <p:txBody>
          <a:bodyPr>
            <a:normAutofit lnSpcReduction="10000"/>
          </a:bodyPr>
          <a:lstStyle/>
          <a:p>
            <a:pPr marL="514350" indent="-514350" fontAlgn="t">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15. Domain of a function is :</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the maximal set of numbers for which a function is defined</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b) the maximal set of numbers which a function can take values</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 it is set of natural numbers for which a function is defined</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d) none of the mentioned</a:t>
            </a:r>
          </a:p>
          <a:p>
            <a:pPr marL="514350" indent="-514350" fontAlgn="t">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16. Range of a function is :</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the maximal set of numbers for which a function is defined</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b) the maximal set of numbers which a function can take values</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 it is set of natural numbers for which a function is defined</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d) none of the mentioned</a:t>
            </a:r>
          </a:p>
          <a:p>
            <a:pPr marL="514350" indent="-514350" fontAlgn="t">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17. State whether the given statement is true or false</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Codomain is the subset of range.</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True</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b) False</a:t>
            </a:r>
          </a:p>
        </p:txBody>
      </p:sp>
      <p:sp>
        <p:nvSpPr>
          <p:cNvPr id="10240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0244B049-966E-4DA0-B0A7-20F0CBD923A6}" type="datetime1">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11/29/2022</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10240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E6379AB9-79F1-4446-8AE2-3866F538095E}" type="slidenum">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143</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840EE787-7767-4028-966C-A922B0695293}"/>
              </a:ext>
            </a:extLst>
          </p:cNvPr>
          <p:cNvSpPr txBox="1">
            <a:spLocks/>
          </p:cNvSpPr>
          <p:nvPr/>
        </p:nvSpPr>
        <p:spPr bwMode="auto">
          <a:xfrm>
            <a:off x="1371600" y="0"/>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anchor="ctr"/>
          <a:lstStyle/>
          <a:p>
            <a:pPr algn="ctr">
              <a:defRPr/>
            </a:pPr>
            <a:r>
              <a:rPr lang="en-US" sz="3200" dirty="0">
                <a:solidFill>
                  <a:schemeClr val="dk1"/>
                </a:solidFill>
                <a:latin typeface="Times New Roman" panose="02020603050405020304" pitchFamily="18" charset="0"/>
                <a:cs typeface="Times New Roman" panose="02020603050405020304" pitchFamily="18" charset="0"/>
              </a:rPr>
              <a:t>Daily </a:t>
            </a:r>
            <a:r>
              <a:rPr lang="en-US" sz="3200" dirty="0" smtClean="0">
                <a:solidFill>
                  <a:schemeClr val="dk1"/>
                </a:solidFill>
                <a:latin typeface="Times New Roman" panose="02020603050405020304" pitchFamily="18" charset="0"/>
                <a:cs typeface="Times New Roman" panose="02020603050405020304" pitchFamily="18" charset="0"/>
              </a:rPr>
              <a:t>Quiz </a:t>
            </a:r>
            <a:r>
              <a:rPr lang="en-IN" sz="3200" dirty="0">
                <a:latin typeface="Times New Roman" panose="02020603050405020304" pitchFamily="18" charset="0"/>
                <a:cs typeface="Times New Roman" panose="02020603050405020304" pitchFamily="18" charset="0"/>
              </a:rPr>
              <a:t>(CO1)</a:t>
            </a:r>
            <a:r>
              <a:rPr lang="en-US" sz="3200" dirty="0">
                <a:latin typeface="Times New Roman" panose="02020603050405020304" pitchFamily="18" charset="0"/>
                <a:cs typeface="Times New Roman" panose="02020603050405020304" pitchFamily="18" charset="0"/>
              </a:rPr>
              <a:t> </a:t>
            </a:r>
            <a:endParaRPr lang="en-US" sz="3200" dirty="0">
              <a:solidFill>
                <a:schemeClr val="dk1"/>
              </a:solidFill>
              <a:latin typeface="Times New Roman" panose="02020603050405020304" pitchFamily="18" charset="0"/>
              <a:cs typeface="Times New Roman" panose="02020603050405020304" pitchFamily="18" charset="0"/>
            </a:endParaRPr>
          </a:p>
        </p:txBody>
      </p:sp>
      <p:pic>
        <p:nvPicPr>
          <p:cNvPr id="1024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1459343533"/>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Content Placeholder 2"/>
          <p:cNvSpPr>
            <a:spLocks noGrp="1"/>
          </p:cNvSpPr>
          <p:nvPr>
            <p:ph idx="1"/>
          </p:nvPr>
        </p:nvSpPr>
        <p:spPr>
          <a:xfrm>
            <a:off x="533400" y="1143000"/>
            <a:ext cx="8229600" cy="4525963"/>
          </a:xfrm>
        </p:spPr>
        <p:txBody>
          <a:bodyPr>
            <a:normAutofit lnSpcReduction="10000"/>
          </a:bodyPr>
          <a:lstStyle/>
          <a:p>
            <a:pPr marL="514350" indent="-514350" fontAlgn="t">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18. In the principle of mathematical induction, which of the following steps is mandatory?</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induction hypothesis</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b) inductive reference</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 induction set assumption</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d) minimal set representation</a:t>
            </a:r>
          </a:p>
          <a:p>
            <a:pPr marL="514350" indent="-514350" fontAlgn="t">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19. For m = 1, 2, …, 4m+2 is a multiple of ________</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3				b) 5</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 6				d) 2</a:t>
            </a:r>
          </a:p>
          <a:p>
            <a:pPr marL="514350" indent="-514350" fontAlgn="t">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20. For any integer m&gt;=3, the series 2+4+6+…+(4m) can be equivalent to ________</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m</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2</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+3				b) m+1</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 m</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m				</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d) 3m</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2</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+4</a:t>
            </a:r>
          </a:p>
        </p:txBody>
      </p:sp>
      <p:sp>
        <p:nvSpPr>
          <p:cNvPr id="10342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65BCA4B5-8F06-4B02-BFFD-94FF235ABECE}" type="datetime1">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11/29/2022</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10342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846F10CE-3D8E-4525-AAE5-11DA93DAB5FB}" type="slidenum">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144</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840EE787-7767-4028-966C-A922B0695293}"/>
              </a:ext>
            </a:extLst>
          </p:cNvPr>
          <p:cNvSpPr txBox="1">
            <a:spLocks/>
          </p:cNvSpPr>
          <p:nvPr/>
        </p:nvSpPr>
        <p:spPr bwMode="auto">
          <a:xfrm>
            <a:off x="1371600" y="0"/>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anchor="ctr"/>
          <a:lstStyle/>
          <a:p>
            <a:pPr algn="ctr">
              <a:defRPr/>
            </a:pPr>
            <a:r>
              <a:rPr lang="en-US" sz="3200" dirty="0">
                <a:solidFill>
                  <a:schemeClr val="dk1"/>
                </a:solidFill>
                <a:latin typeface="Times New Roman" panose="02020603050405020304" pitchFamily="18" charset="0"/>
                <a:cs typeface="Times New Roman" panose="02020603050405020304" pitchFamily="18" charset="0"/>
              </a:rPr>
              <a:t>Daily </a:t>
            </a:r>
            <a:r>
              <a:rPr lang="en-US" sz="3200" dirty="0" smtClean="0">
                <a:solidFill>
                  <a:schemeClr val="dk1"/>
                </a:solidFill>
                <a:latin typeface="Times New Roman" panose="02020603050405020304" pitchFamily="18" charset="0"/>
                <a:cs typeface="Times New Roman" panose="02020603050405020304" pitchFamily="18" charset="0"/>
              </a:rPr>
              <a:t>Quiz</a:t>
            </a:r>
            <a:r>
              <a:rPr lang="en-IN" sz="3200" dirty="0">
                <a:latin typeface="Times New Roman" panose="02020603050405020304" pitchFamily="18" charset="0"/>
                <a:cs typeface="Times New Roman" panose="02020603050405020304" pitchFamily="18" charset="0"/>
              </a:rPr>
              <a:t> (CO1)</a:t>
            </a:r>
            <a:r>
              <a:rPr lang="en-US" sz="3200" dirty="0">
                <a:latin typeface="Times New Roman" panose="02020603050405020304" pitchFamily="18" charset="0"/>
                <a:cs typeface="Times New Roman" panose="02020603050405020304" pitchFamily="18" charset="0"/>
              </a:rPr>
              <a:t> </a:t>
            </a:r>
            <a:endParaRPr lang="en-US" sz="3200" dirty="0">
              <a:solidFill>
                <a:schemeClr val="dk1"/>
              </a:solidFill>
              <a:latin typeface="Times New Roman" panose="02020603050405020304" pitchFamily="18" charset="0"/>
              <a:cs typeface="Times New Roman" panose="02020603050405020304" pitchFamily="18" charset="0"/>
            </a:endParaRPr>
          </a:p>
        </p:txBody>
      </p:sp>
      <p:pic>
        <p:nvPicPr>
          <p:cNvPr id="1034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3848903715"/>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Content Placeholder 2"/>
          <p:cNvSpPr>
            <a:spLocks noGrp="1"/>
          </p:cNvSpPr>
          <p:nvPr>
            <p:ph idx="1"/>
          </p:nvPr>
        </p:nvSpPr>
        <p:spPr>
          <a:xfrm>
            <a:off x="533400" y="1143000"/>
            <a:ext cx="8229600" cy="4525963"/>
          </a:xfrm>
        </p:spPr>
        <p:txBody>
          <a:bodyPr>
            <a:normAutofit fontScale="92500" lnSpcReduction="10000"/>
          </a:bodyPr>
          <a:lstStyle/>
          <a:p>
            <a:pPr>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1.Let A={a,{a}}. Determine whether the following statements are true or false.</a:t>
            </a:r>
          </a:p>
          <a:p>
            <a:pPr>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a. {a,{a}} ε P(A)	b. {a,{a}} ⊆ P(A) 	c. {{a}} ε P(A) 	d.{{a}} ⊆ P(A)</a:t>
            </a:r>
          </a:p>
          <a:p>
            <a:pPr>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2. Let U={0,1,2,3,4,5,6,7} and A = {0,2,4,6} , B={1,3,5,7}  C = {0, 3,6}	</a:t>
            </a:r>
          </a:p>
          <a:p>
            <a:pPr>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3. Find (i) A U B (ii) A ∩ B (iii) B</a:t>
            </a:r>
            <a:r>
              <a:rPr lang="ja-JP"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t>
            </a:r>
            <a:r>
              <a:rPr lang="en-US" altLang="ja-JP" sz="2200" smtClean="0">
                <a:latin typeface="Times New Roman" panose="02020603050405020304" pitchFamily="18" charset="0"/>
                <a:ea typeface="ＭＳ Ｐゴシック" panose="020B0600070205080204" pitchFamily="34" charset="-128"/>
                <a:cs typeface="Times New Roman" panose="02020603050405020304" pitchFamily="18" charset="0"/>
              </a:rPr>
              <a:t> (iv) A-B</a:t>
            </a:r>
          </a:p>
          <a:p>
            <a:pPr>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4. Prove that if A, B and C are three sets.			</a:t>
            </a:r>
          </a:p>
          <a:p>
            <a:pPr>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i) A U (BUC) =(AUB)UC</a:t>
            </a:r>
          </a:p>
          <a:p>
            <a:pPr>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ii)A-(B∩C) = (A-B) U(A-C)</a:t>
            </a:r>
          </a:p>
          <a:p>
            <a:pPr>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iii) A∩(B-C) = (A∩B) – (A∩C)</a:t>
            </a:r>
          </a:p>
          <a:p>
            <a:pPr>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5.  A= {1,2,3} , B={ 4,5}, C={ 1,2,3,4,5}.Find (i)  A X B (ii) C X B (iii)  B X B 	</a:t>
            </a:r>
          </a:p>
          <a:p>
            <a:pPr>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6.	Prove that( (A -B)XC) = (AXC)-(AXB).						</a:t>
            </a:r>
          </a:p>
          <a:p>
            <a:pPr eaLnBrk="1" hangingPunct="1"/>
            <a:endParaRPr lang="en-US" altLang="en-US" sz="2000" smtClean="0">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104451"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1982FD87-FF7D-41CA-9196-E7DB56E11607}" type="datetime1">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11/29/2022</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10445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EAF056D6-C1D9-4A9E-9381-7C3CC4205A7B}" type="slidenum">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145</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8F770629-3DC3-4C0E-850B-EBA2E03EF860}"/>
              </a:ext>
            </a:extLst>
          </p:cNvPr>
          <p:cNvSpPr txBox="1">
            <a:spLocks/>
          </p:cNvSpPr>
          <p:nvPr/>
        </p:nvSpPr>
        <p:spPr bwMode="auto">
          <a:xfrm>
            <a:off x="1371600" y="17463"/>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anchor="ctr"/>
          <a:lstStyle/>
          <a:p>
            <a:pPr algn="ctr">
              <a:defRPr/>
            </a:pPr>
            <a:r>
              <a:rPr lang="en-US" sz="3200" dirty="0">
                <a:solidFill>
                  <a:schemeClr val="dk1"/>
                </a:solidFill>
                <a:latin typeface="Times New Roman" panose="02020603050405020304" pitchFamily="18" charset="0"/>
                <a:cs typeface="Times New Roman" panose="02020603050405020304" pitchFamily="18" charset="0"/>
              </a:rPr>
              <a:t>Weekly </a:t>
            </a:r>
            <a:r>
              <a:rPr lang="en-US" sz="3200" dirty="0" smtClean="0">
                <a:solidFill>
                  <a:schemeClr val="dk1"/>
                </a:solidFill>
                <a:latin typeface="Times New Roman" panose="02020603050405020304" pitchFamily="18" charset="0"/>
                <a:cs typeface="Times New Roman" panose="02020603050405020304" pitchFamily="18" charset="0"/>
              </a:rPr>
              <a:t>Assignment</a:t>
            </a:r>
            <a:r>
              <a:rPr lang="en-IN" sz="3200" dirty="0">
                <a:latin typeface="Times New Roman" panose="02020603050405020304" pitchFamily="18" charset="0"/>
                <a:cs typeface="Times New Roman" panose="02020603050405020304" pitchFamily="18" charset="0"/>
              </a:rPr>
              <a:t> (CO1)</a:t>
            </a:r>
            <a:r>
              <a:rPr lang="en-US" sz="3200" dirty="0">
                <a:latin typeface="Times New Roman" panose="02020603050405020304" pitchFamily="18" charset="0"/>
                <a:cs typeface="Times New Roman" panose="02020603050405020304" pitchFamily="18" charset="0"/>
              </a:rPr>
              <a:t> </a:t>
            </a:r>
            <a:endParaRPr lang="en-US" sz="3200" dirty="0">
              <a:solidFill>
                <a:schemeClr val="dk1"/>
              </a:solidFill>
              <a:latin typeface="Times New Roman" panose="02020603050405020304" pitchFamily="18" charset="0"/>
              <a:cs typeface="Times New Roman" panose="02020603050405020304" pitchFamily="18" charset="0"/>
            </a:endParaRPr>
          </a:p>
        </p:txBody>
      </p:sp>
      <p:pic>
        <p:nvPicPr>
          <p:cNvPr id="1044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2279269074"/>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Content Placeholder 2">
            <a:extLst>
              <a:ext uri="{FF2B5EF4-FFF2-40B4-BE49-F238E27FC236}">
                <a16:creationId xmlns:a16="http://schemas.microsoft.com/office/drawing/2014/main" id="{D19271B5-985D-4104-B0D8-7A80E5E2FC0B}"/>
              </a:ext>
            </a:extLst>
          </p:cNvPr>
          <p:cNvSpPr>
            <a:spLocks noGrp="1"/>
          </p:cNvSpPr>
          <p:nvPr>
            <p:ph idx="1"/>
          </p:nvPr>
        </p:nvSpPr>
        <p:spPr>
          <a:xfrm>
            <a:off x="533400" y="1143000"/>
            <a:ext cx="8229600" cy="4525963"/>
          </a:xfrm>
        </p:spPr>
        <p:txBody>
          <a:bodyPr>
            <a:normAutofit fontScale="92500" lnSpcReduction="10000"/>
          </a:bodyPr>
          <a:lstStyle/>
          <a:p>
            <a:pPr marL="0" indent="0">
              <a:buFont typeface="Arial" panose="020B0604020202020204" pitchFamily="34" charset="0"/>
              <a:buNone/>
              <a:defRPr/>
            </a:pPr>
            <a:r>
              <a:rPr lang="en-US" sz="2200" dirty="0">
                <a:latin typeface="Times New Roman" panose="02020603050405020304" pitchFamily="18" charset="0"/>
                <a:cs typeface="Times New Roman" panose="02020603050405020304" pitchFamily="18" charset="0"/>
              </a:rPr>
              <a:t>7.  Let two function f and g  from +</a:t>
            </a:r>
            <a:r>
              <a:rPr lang="en-US" sz="2200" dirty="0" err="1">
                <a:latin typeface="Times New Roman" panose="02020603050405020304" pitchFamily="18" charset="0"/>
                <a:cs typeface="Times New Roman" panose="02020603050405020304" pitchFamily="18" charset="0"/>
              </a:rPr>
              <a:t>ve</a:t>
            </a:r>
            <a:r>
              <a:rPr lang="en-US" sz="2200" dirty="0">
                <a:latin typeface="Times New Roman" panose="02020603050405020304" pitchFamily="18" charset="0"/>
                <a:cs typeface="Times New Roman" panose="02020603050405020304" pitchFamily="18" charset="0"/>
              </a:rPr>
              <a:t> integers to +</a:t>
            </a:r>
            <a:r>
              <a:rPr lang="en-US" sz="2200" dirty="0" err="1">
                <a:latin typeface="Times New Roman" panose="02020603050405020304" pitchFamily="18" charset="0"/>
                <a:cs typeface="Times New Roman" panose="02020603050405020304" pitchFamily="18" charset="0"/>
              </a:rPr>
              <a:t>ve</a:t>
            </a:r>
            <a:r>
              <a:rPr lang="en-US" sz="2200" dirty="0">
                <a:latin typeface="Times New Roman" panose="02020603050405020304" pitchFamily="18" charset="0"/>
                <a:cs typeface="Times New Roman" panose="02020603050405020304" pitchFamily="18" charset="0"/>
              </a:rPr>
              <a:t> integers defined by f(x) = x</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and g(x) = 2</a:t>
            </a:r>
            <a:r>
              <a:rPr lang="en-US" sz="2200" baseline="30000"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Find fog(x), </a:t>
            </a:r>
            <a:r>
              <a:rPr lang="en-US" sz="2200" dirty="0" err="1">
                <a:latin typeface="Times New Roman" panose="02020603050405020304" pitchFamily="18" charset="0"/>
                <a:cs typeface="Times New Roman" panose="02020603050405020304" pitchFamily="18" charset="0"/>
              </a:rPr>
              <a:t>gog</a:t>
            </a:r>
            <a:r>
              <a:rPr lang="en-US" sz="2200" dirty="0">
                <a:latin typeface="Times New Roman" panose="02020603050405020304" pitchFamily="18" charset="0"/>
                <a:cs typeface="Times New Roman" panose="02020603050405020304" pitchFamily="18" charset="0"/>
              </a:rPr>
              <a:t>(x) , fog(x)  and </a:t>
            </a:r>
            <a:r>
              <a:rPr lang="en-US" sz="2200" dirty="0" err="1">
                <a:latin typeface="Times New Roman" panose="02020603050405020304" pitchFamily="18" charset="0"/>
                <a:cs typeface="Times New Roman" panose="02020603050405020304" pitchFamily="18" charset="0"/>
              </a:rPr>
              <a:t>gof</a:t>
            </a:r>
            <a:r>
              <a:rPr lang="en-US" sz="2200" dirty="0">
                <a:latin typeface="Times New Roman" panose="02020603050405020304" pitchFamily="18" charset="0"/>
                <a:cs typeface="Times New Roman" panose="02020603050405020304" pitchFamily="18" charset="0"/>
              </a:rPr>
              <a:t>(x)? 	</a:t>
            </a:r>
          </a:p>
          <a:p>
            <a:pPr marL="0" indent="0">
              <a:buFont typeface="Arial" panose="020B0604020202020204" pitchFamily="34" charset="0"/>
              <a:buNone/>
              <a:defRPr/>
            </a:pPr>
            <a:r>
              <a:rPr lang="en-US" sz="2200" dirty="0">
                <a:latin typeface="Times New Roman" panose="02020603050405020304" pitchFamily="18" charset="0"/>
                <a:cs typeface="Times New Roman" panose="02020603050405020304" pitchFamily="18" charset="0"/>
              </a:rPr>
              <a:t>8. Let two function f and g from R</a:t>
            </a:r>
            <a:r>
              <a:rPr lang="en-US" sz="2200" baseline="300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to R</a:t>
            </a:r>
            <a:r>
              <a:rPr lang="en-US" sz="2200" baseline="300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defined as f(x) = 2x and g(x) = x</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+2x-3. Find </a:t>
            </a:r>
            <a:r>
              <a:rPr lang="en-US" sz="2200" dirty="0" err="1">
                <a:latin typeface="Times New Roman" panose="02020603050405020304" pitchFamily="18" charset="0"/>
                <a:cs typeface="Times New Roman" panose="02020603050405020304" pitchFamily="18" charset="0"/>
              </a:rPr>
              <a:t>gog</a:t>
            </a:r>
            <a:r>
              <a:rPr lang="en-US" sz="2200" dirty="0">
                <a:latin typeface="Times New Roman" panose="02020603050405020304" pitchFamily="18" charset="0"/>
                <a:cs typeface="Times New Roman" panose="02020603050405020304" pitchFamily="18" charset="0"/>
              </a:rPr>
              <a:t>(x) and </a:t>
            </a:r>
            <a:r>
              <a:rPr lang="en-US" sz="2200" dirty="0" err="1">
                <a:latin typeface="Times New Roman" panose="02020603050405020304" pitchFamily="18" charset="0"/>
                <a:cs typeface="Times New Roman" panose="02020603050405020304" pitchFamily="18" charset="0"/>
              </a:rPr>
              <a:t>gof</a:t>
            </a:r>
            <a:r>
              <a:rPr lang="en-US" sz="2200" dirty="0">
                <a:latin typeface="Times New Roman" panose="02020603050405020304" pitchFamily="18" charset="0"/>
                <a:cs typeface="Times New Roman" panose="02020603050405020304" pitchFamily="18" charset="0"/>
              </a:rPr>
              <a:t>(x)?				</a:t>
            </a:r>
          </a:p>
          <a:p>
            <a:pPr marL="0" indent="0">
              <a:buFont typeface="Arial" panose="020B0604020202020204" pitchFamily="34" charset="0"/>
              <a:buNone/>
              <a:defRPr/>
            </a:pPr>
            <a:r>
              <a:rPr lang="en-US" sz="2200" dirty="0">
                <a:latin typeface="Times New Roman" panose="02020603050405020304" pitchFamily="18" charset="0"/>
                <a:cs typeface="Times New Roman" panose="02020603050405020304" pitchFamily="18" charset="0"/>
              </a:rPr>
              <a:t>9. Consider a function f:A→B and g:B→C. Prove that if f and g are one to one and onto then </a:t>
            </a:r>
            <a:r>
              <a:rPr lang="en-US" sz="2200" dirty="0" err="1">
                <a:latin typeface="Times New Roman" panose="02020603050405020304" pitchFamily="18" charset="0"/>
                <a:cs typeface="Times New Roman" panose="02020603050405020304" pitchFamily="18" charset="0"/>
              </a:rPr>
              <a:t>gof</a:t>
            </a:r>
            <a:r>
              <a:rPr lang="en-US" sz="2200" dirty="0">
                <a:latin typeface="Times New Roman" panose="02020603050405020304" pitchFamily="18" charset="0"/>
                <a:cs typeface="Times New Roman" panose="02020603050405020304" pitchFamily="18" charset="0"/>
              </a:rPr>
              <a:t> is one-to-one and onto (</a:t>
            </a:r>
            <a:r>
              <a:rPr lang="en-US" sz="2200" dirty="0" err="1">
                <a:latin typeface="Times New Roman" panose="02020603050405020304" pitchFamily="18" charset="0"/>
                <a:cs typeface="Times New Roman" panose="02020603050405020304" pitchFamily="18" charset="0"/>
              </a:rPr>
              <a:t>gof</a:t>
            </a:r>
            <a:r>
              <a:rPr lang="en-US" sz="2200" dirty="0">
                <a:latin typeface="Times New Roman" panose="02020603050405020304" pitchFamily="18" charset="0"/>
                <a:cs typeface="Times New Roman" panose="02020603050405020304" pitchFamily="18" charset="0"/>
              </a:rPr>
              <a:t>)</a:t>
            </a:r>
            <a:r>
              <a:rPr lang="en-US" sz="2200" baseline="30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 f</a:t>
            </a:r>
            <a:r>
              <a:rPr lang="en-US" sz="2200" baseline="30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og</a:t>
            </a:r>
            <a:r>
              <a:rPr lang="en-US" sz="2200" baseline="30000" dirty="0">
                <a:latin typeface="Times New Roman" panose="02020603050405020304" pitchFamily="18" charset="0"/>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defRPr/>
            </a:pPr>
            <a:r>
              <a:rPr lang="en-US" sz="2200" dirty="0">
                <a:latin typeface="Times New Roman" panose="02020603050405020304" pitchFamily="18" charset="0"/>
                <a:cs typeface="Times New Roman" panose="02020603050405020304" pitchFamily="18" charset="0"/>
              </a:rPr>
              <a:t>10. Let f:R→R be defined by f(x) = 6x-17.				</a:t>
            </a:r>
          </a:p>
          <a:p>
            <a:pPr marL="0" indent="0">
              <a:buFont typeface="Arial" panose="020B0604020202020204" pitchFamily="34" charset="0"/>
              <a:buNone/>
              <a:defRPr/>
            </a:pPr>
            <a:r>
              <a:rPr lang="en-US" sz="2200" dirty="0">
                <a:latin typeface="Times New Roman" panose="02020603050405020304" pitchFamily="18" charset="0"/>
                <a:cs typeface="Times New Roman" panose="02020603050405020304" pitchFamily="18" charset="0"/>
              </a:rPr>
              <a:t>11. Use the definition of Ackermann function to find A(1,3).</a:t>
            </a:r>
          </a:p>
          <a:p>
            <a:pPr marL="0" indent="0">
              <a:buFont typeface="Arial" panose="020B0604020202020204" pitchFamily="34" charset="0"/>
              <a:buNone/>
              <a:defRPr/>
            </a:pPr>
            <a:r>
              <a:rPr lang="en-US" sz="2200" dirty="0">
                <a:latin typeface="Times New Roman" panose="02020603050405020304" pitchFamily="18" charset="0"/>
                <a:cs typeface="Times New Roman" panose="02020603050405020304" pitchFamily="18" charset="0"/>
              </a:rPr>
              <a:t>12. Prove that following by using mathematical induction</a:t>
            </a:r>
          </a:p>
          <a:p>
            <a:pPr marL="0" indent="0">
              <a:buFont typeface="Arial" panose="020B0604020202020204" pitchFamily="34" charset="0"/>
              <a:buNone/>
              <a:defRPr/>
            </a:pPr>
            <a:r>
              <a:rPr lang="en-US" sz="2200" dirty="0">
                <a:latin typeface="Times New Roman" panose="02020603050405020304" pitchFamily="18" charset="0"/>
                <a:cs typeface="Times New Roman" panose="02020603050405020304" pitchFamily="18" charset="0"/>
              </a:rPr>
              <a:t>	a. n! = 2</a:t>
            </a:r>
            <a:r>
              <a:rPr lang="en-US" sz="2200" baseline="30000" dirty="0">
                <a:latin typeface="Times New Roman" panose="02020603050405020304" pitchFamily="18" charset="0"/>
                <a:cs typeface="Times New Roman" panose="02020603050405020304" pitchFamily="18" charset="0"/>
              </a:rPr>
              <a:t>n-1</a:t>
            </a:r>
            <a:r>
              <a:rPr lang="en-US" sz="2200" dirty="0">
                <a:latin typeface="Times New Roman" panose="02020603050405020304" pitchFamily="18" charset="0"/>
                <a:cs typeface="Times New Roman" panose="02020603050405020304" pitchFamily="18" charset="0"/>
              </a:rPr>
              <a:t> for n&gt;= 1</a:t>
            </a:r>
          </a:p>
          <a:p>
            <a:pPr marL="0" indent="0">
              <a:buFont typeface="Arial" panose="020B0604020202020204" pitchFamily="34" charset="0"/>
              <a:buNone/>
              <a:defRPr/>
            </a:pPr>
            <a:r>
              <a:rPr lang="en-US" sz="2200" dirty="0">
                <a:latin typeface="Times New Roman" panose="02020603050405020304" pitchFamily="18" charset="0"/>
                <a:cs typeface="Times New Roman" panose="02020603050405020304" pitchFamily="18" charset="0"/>
              </a:rPr>
              <a:t>	b.7</a:t>
            </a:r>
            <a:r>
              <a:rPr lang="en-US" sz="2200" baseline="30000" dirty="0">
                <a:latin typeface="Times New Roman" panose="02020603050405020304" pitchFamily="18" charset="0"/>
                <a:cs typeface="Times New Roman" panose="02020603050405020304" pitchFamily="18" charset="0"/>
              </a:rPr>
              <a:t>n</a:t>
            </a:r>
            <a:r>
              <a:rPr lang="en-US" sz="2200" dirty="0">
                <a:latin typeface="Times New Roman" panose="02020603050405020304" pitchFamily="18" charset="0"/>
                <a:cs typeface="Times New Roman" panose="02020603050405020304" pitchFamily="18" charset="0"/>
              </a:rPr>
              <a:t>-2</a:t>
            </a:r>
            <a:r>
              <a:rPr lang="en-US" sz="2200" baseline="30000" dirty="0">
                <a:latin typeface="Times New Roman" panose="02020603050405020304" pitchFamily="18" charset="0"/>
                <a:cs typeface="Times New Roman" panose="02020603050405020304" pitchFamily="18" charset="0"/>
              </a:rPr>
              <a:t>n</a:t>
            </a:r>
            <a:r>
              <a:rPr lang="en-US" sz="2200" dirty="0">
                <a:latin typeface="Times New Roman" panose="02020603050405020304" pitchFamily="18" charset="0"/>
                <a:cs typeface="Times New Roman" panose="02020603050405020304" pitchFamily="18" charset="0"/>
              </a:rPr>
              <a:t> is divisible by 5</a:t>
            </a:r>
          </a:p>
          <a:p>
            <a:pPr marL="0" indent="0">
              <a:buFont typeface="Arial" panose="020B0604020202020204" pitchFamily="34" charset="0"/>
              <a:buNone/>
              <a:defRPr/>
            </a:pPr>
            <a:r>
              <a:rPr lang="en-US" sz="2200" dirty="0">
                <a:latin typeface="Times New Roman" panose="02020603050405020304" pitchFamily="18" charset="0"/>
                <a:cs typeface="Times New Roman" panose="02020603050405020304" pitchFamily="18" charset="0"/>
              </a:rPr>
              <a:t>	c.1.2+2.2</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+………………+n.2</a:t>
            </a:r>
            <a:r>
              <a:rPr lang="en-US" sz="2200" baseline="30000" dirty="0">
                <a:latin typeface="Times New Roman" panose="02020603050405020304" pitchFamily="18" charset="0"/>
                <a:cs typeface="Times New Roman" panose="02020603050405020304" pitchFamily="18" charset="0"/>
              </a:rPr>
              <a:t>n </a:t>
            </a:r>
            <a:r>
              <a:rPr lang="en-US" sz="2200" dirty="0">
                <a:latin typeface="Times New Roman" panose="02020603050405020304" pitchFamily="18" charset="0"/>
                <a:cs typeface="Times New Roman" panose="02020603050405020304" pitchFamily="18" charset="0"/>
              </a:rPr>
              <a:t> = (n-1) 2</a:t>
            </a:r>
            <a:r>
              <a:rPr lang="en-US" sz="2200" baseline="30000" dirty="0">
                <a:latin typeface="Times New Roman" panose="02020603050405020304" pitchFamily="18" charset="0"/>
                <a:cs typeface="Times New Roman" panose="02020603050405020304" pitchFamily="18" charset="0"/>
              </a:rPr>
              <a:t>n+1</a:t>
            </a:r>
            <a:r>
              <a:rPr lang="en-US" sz="2200" dirty="0">
                <a:latin typeface="Times New Roman" panose="02020603050405020304" pitchFamily="18" charset="0"/>
                <a:cs typeface="Times New Roman" panose="02020603050405020304" pitchFamily="18" charset="0"/>
              </a:rPr>
              <a:t>+ 2</a:t>
            </a:r>
          </a:p>
          <a:p>
            <a:pPr marL="0" indent="0">
              <a:buFont typeface="Arial" panose="020B0604020202020204" pitchFamily="34" charset="0"/>
              <a:buNone/>
              <a:defRPr/>
            </a:pPr>
            <a:r>
              <a:rPr lang="en-US" sz="2200" dirty="0">
                <a:latin typeface="Times New Roman" panose="02020603050405020304" pitchFamily="18" charset="0"/>
                <a:cs typeface="Times New Roman" panose="02020603050405020304" pitchFamily="18" charset="0"/>
              </a:rPr>
              <a:t>13. What is recursively defined function. Give the definition of factorial	</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a:t>
            </a:r>
          </a:p>
          <a:p>
            <a:pPr eaLnBrk="1" hangingPunct="1">
              <a:defRPr/>
            </a:pPr>
            <a:endPar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105475"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BC48D9F1-C261-4F0F-8EE3-7F7D395BB25B}" type="datetime1">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11/29/2022</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10547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B7D197C4-C599-4643-9B22-F1CD0114F767}" type="slidenum">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146</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8F770629-3DC3-4C0E-850B-EBA2E03EF860}"/>
              </a:ext>
            </a:extLst>
          </p:cNvPr>
          <p:cNvSpPr txBox="1">
            <a:spLocks/>
          </p:cNvSpPr>
          <p:nvPr/>
        </p:nvSpPr>
        <p:spPr bwMode="auto">
          <a:xfrm>
            <a:off x="1371600" y="17463"/>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anchor="ctr"/>
          <a:lstStyle/>
          <a:p>
            <a:pPr algn="ctr">
              <a:defRPr/>
            </a:pPr>
            <a:r>
              <a:rPr lang="en-US" sz="3200" dirty="0">
                <a:solidFill>
                  <a:schemeClr val="dk1"/>
                </a:solidFill>
                <a:latin typeface="Times New Roman" panose="02020603050405020304" pitchFamily="18" charset="0"/>
                <a:cs typeface="Times New Roman" panose="02020603050405020304" pitchFamily="18" charset="0"/>
              </a:rPr>
              <a:t>Weekly </a:t>
            </a:r>
            <a:r>
              <a:rPr lang="en-US" sz="3200" dirty="0" smtClean="0">
                <a:solidFill>
                  <a:schemeClr val="dk1"/>
                </a:solidFill>
                <a:latin typeface="Times New Roman" panose="02020603050405020304" pitchFamily="18" charset="0"/>
                <a:cs typeface="Times New Roman" panose="02020603050405020304" pitchFamily="18" charset="0"/>
              </a:rPr>
              <a:t>Assignment</a:t>
            </a:r>
            <a:r>
              <a:rPr lang="en-IN" sz="3200" dirty="0">
                <a:latin typeface="Times New Roman" panose="02020603050405020304" pitchFamily="18" charset="0"/>
                <a:cs typeface="Times New Roman" panose="02020603050405020304" pitchFamily="18" charset="0"/>
              </a:rPr>
              <a:t> (CO1)</a:t>
            </a:r>
            <a:r>
              <a:rPr lang="en-US" sz="3200" dirty="0">
                <a:latin typeface="Times New Roman" panose="02020603050405020304" pitchFamily="18" charset="0"/>
                <a:cs typeface="Times New Roman" panose="02020603050405020304" pitchFamily="18" charset="0"/>
              </a:rPr>
              <a:t> </a:t>
            </a:r>
            <a:endParaRPr lang="en-US" sz="3200" dirty="0">
              <a:solidFill>
                <a:schemeClr val="dk1"/>
              </a:solidFill>
              <a:latin typeface="Times New Roman" panose="02020603050405020304" pitchFamily="18" charset="0"/>
              <a:cs typeface="Times New Roman" panose="02020603050405020304" pitchFamily="18" charset="0"/>
            </a:endParaRPr>
          </a:p>
        </p:txBody>
      </p:sp>
      <p:pic>
        <p:nvPicPr>
          <p:cNvPr id="1054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729640322"/>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Content Placeholder 2"/>
          <p:cNvSpPr>
            <a:spLocks noGrp="1"/>
          </p:cNvSpPr>
          <p:nvPr>
            <p:ph idx="1"/>
          </p:nvPr>
        </p:nvSpPr>
        <p:spPr>
          <a:xfrm>
            <a:off x="533400" y="1143000"/>
            <a:ext cx="8229600" cy="4525963"/>
          </a:xfrm>
        </p:spPr>
        <p:txBody>
          <a:bodyPr>
            <a:normAutofit fontScale="92500" lnSpcReduction="10000"/>
          </a:bodyPr>
          <a:lstStyle/>
          <a:p>
            <a:pPr>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1.Let A={a,{a}}. Determine whether the following statements are true or false.</a:t>
            </a:r>
          </a:p>
          <a:p>
            <a:pPr>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a. {a,{a}} ε P(A)	b. {a,{a}} ⊆ P(A) 	c. {{a}} ε P(A) 	d.{{a}} ⊆ P(A)</a:t>
            </a:r>
          </a:p>
          <a:p>
            <a:pPr>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2. Let U={0,1,2,3,4,5,6,7} and A = {0,2,4,6} , B={1,3,5,7}  C = {0, 3,6}	</a:t>
            </a:r>
          </a:p>
          <a:p>
            <a:pPr>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3. Find (i) A U B (ii) A ∩ B (iii) B</a:t>
            </a:r>
            <a:r>
              <a:rPr lang="ja-JP"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t>
            </a:r>
            <a:r>
              <a:rPr lang="en-US" altLang="ja-JP" sz="2200" smtClean="0">
                <a:latin typeface="Times New Roman" panose="02020603050405020304" pitchFamily="18" charset="0"/>
                <a:ea typeface="ＭＳ Ｐゴシック" panose="020B0600070205080204" pitchFamily="34" charset="-128"/>
                <a:cs typeface="Times New Roman" panose="02020603050405020304" pitchFamily="18" charset="0"/>
              </a:rPr>
              <a:t> (iv) A-B</a:t>
            </a:r>
          </a:p>
          <a:p>
            <a:pPr>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4. Prove that if A, B and C are three sets.			</a:t>
            </a:r>
          </a:p>
          <a:p>
            <a:pPr>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i) A U (BUC) =(AUB)UC</a:t>
            </a:r>
          </a:p>
          <a:p>
            <a:pPr>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ii)A-(B∩C) = (A-B) U(A-C)</a:t>
            </a:r>
          </a:p>
          <a:p>
            <a:pPr>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iii) A∩(B-C) = (A∩B) – (A∩C)</a:t>
            </a:r>
          </a:p>
          <a:p>
            <a:pPr>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5.  A= {1,2,3} , B={ 4,5}, C={ 1,2,3,4,5}.Find (i)  A X B (ii) C X B (iii)  B X B 	</a:t>
            </a:r>
          </a:p>
          <a:p>
            <a:pPr>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6.	Prove that( (A -B)XC) = (AXC)-(AXB).						</a:t>
            </a:r>
          </a:p>
          <a:p>
            <a:pPr eaLnBrk="1" hangingPunct="1"/>
            <a:endParaRPr lang="en-US" altLang="en-US" sz="2000" smtClean="0">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106499"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9BCBB34F-CB44-4158-8481-057C00872F54}" type="datetime1">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11/29/2022</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10650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A4AE80E0-0B4C-4FF8-AE1B-550712E5291D}" type="slidenum">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147</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8F770629-3DC3-4C0E-850B-EBA2E03EF860}"/>
              </a:ext>
            </a:extLst>
          </p:cNvPr>
          <p:cNvSpPr txBox="1">
            <a:spLocks/>
          </p:cNvSpPr>
          <p:nvPr/>
        </p:nvSpPr>
        <p:spPr bwMode="auto">
          <a:xfrm>
            <a:off x="1371600" y="17463"/>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anchor="ctr"/>
          <a:lstStyle/>
          <a:p>
            <a:pPr algn="ctr">
              <a:defRPr/>
            </a:pPr>
            <a:r>
              <a:rPr lang="en-US" sz="3200" dirty="0">
                <a:solidFill>
                  <a:schemeClr val="dk1"/>
                </a:solidFill>
                <a:latin typeface="Times New Roman" panose="02020603050405020304" pitchFamily="18" charset="0"/>
                <a:cs typeface="Times New Roman" panose="02020603050405020304" pitchFamily="18" charset="0"/>
              </a:rPr>
              <a:t>Weekly </a:t>
            </a:r>
            <a:r>
              <a:rPr lang="en-US" sz="3200" dirty="0" smtClean="0">
                <a:solidFill>
                  <a:schemeClr val="dk1"/>
                </a:solidFill>
                <a:latin typeface="Times New Roman" panose="02020603050405020304" pitchFamily="18" charset="0"/>
                <a:cs typeface="Times New Roman" panose="02020603050405020304" pitchFamily="18" charset="0"/>
              </a:rPr>
              <a:t>Assignment</a:t>
            </a:r>
            <a:r>
              <a:rPr lang="en-IN" sz="3200" dirty="0">
                <a:latin typeface="Times New Roman" panose="02020603050405020304" pitchFamily="18" charset="0"/>
                <a:cs typeface="Times New Roman" panose="02020603050405020304" pitchFamily="18" charset="0"/>
              </a:rPr>
              <a:t> (CO1)</a:t>
            </a:r>
            <a:r>
              <a:rPr lang="en-US" sz="3200" dirty="0">
                <a:latin typeface="Times New Roman" panose="02020603050405020304" pitchFamily="18" charset="0"/>
                <a:cs typeface="Times New Roman" panose="02020603050405020304" pitchFamily="18" charset="0"/>
              </a:rPr>
              <a:t> </a:t>
            </a:r>
            <a:endParaRPr lang="en-US" sz="3200" dirty="0">
              <a:solidFill>
                <a:schemeClr val="dk1"/>
              </a:solidFill>
              <a:latin typeface="Times New Roman" panose="02020603050405020304" pitchFamily="18" charset="0"/>
              <a:cs typeface="Times New Roman" panose="02020603050405020304" pitchFamily="18" charset="0"/>
            </a:endParaRPr>
          </a:p>
        </p:txBody>
      </p:sp>
      <p:pic>
        <p:nvPicPr>
          <p:cNvPr id="1065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4153768551"/>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908A44A9-161E-4DDD-AD2D-C0D8864341BD}" type="datetime1">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11/29/2022</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10752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A48BA102-89DD-4358-9FF9-BB70AC281951}" type="slidenum">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148</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FB269E62-9E16-44A0-8531-8D61539E6C8A}"/>
              </a:ext>
            </a:extLst>
          </p:cNvPr>
          <p:cNvSpPr txBox="1">
            <a:spLocks/>
          </p:cNvSpPr>
          <p:nvPr/>
        </p:nvSpPr>
        <p:spPr bwMode="auto">
          <a:xfrm>
            <a:off x="1371600" y="0"/>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anchor="ctr"/>
          <a:lstStyle/>
          <a:p>
            <a:pPr algn="ctr" eaLnBrk="1" fontAlgn="auto" hangingPunct="1">
              <a:spcAft>
                <a:spcPts val="0"/>
              </a:spcAft>
              <a:defRPr/>
            </a:pPr>
            <a:r>
              <a:rPr lang="en-US" sz="3200" dirty="0">
                <a:solidFill>
                  <a:schemeClr val="dk1"/>
                </a:solidFill>
                <a:latin typeface="Times New Roman" panose="02020603050405020304" pitchFamily="18" charset="0"/>
                <a:cs typeface="Times New Roman" panose="02020603050405020304" pitchFamily="18" charset="0"/>
              </a:rPr>
              <a:t>MCQs(CO1)</a:t>
            </a:r>
          </a:p>
        </p:txBody>
      </p:sp>
      <p:pic>
        <p:nvPicPr>
          <p:cNvPr id="10752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ontent Placeholder 1">
            <a:extLst>
              <a:ext uri="{FF2B5EF4-FFF2-40B4-BE49-F238E27FC236}">
                <a16:creationId xmlns:a16="http://schemas.microsoft.com/office/drawing/2014/main" id="{38C02058-AB21-41EE-A502-15428167CA0C}"/>
              </a:ext>
            </a:extLst>
          </p:cNvPr>
          <p:cNvSpPr>
            <a:spLocks noGrp="1"/>
          </p:cNvSpPr>
          <p:nvPr>
            <p:ph idx="1"/>
          </p:nvPr>
        </p:nvSpPr>
        <p:spPr>
          <a:xfrm>
            <a:off x="457200" y="1066800"/>
            <a:ext cx="8229600" cy="4525963"/>
          </a:xfrm>
        </p:spPr>
        <p:txBody>
          <a:bodyPr>
            <a:normAutofit lnSpcReduction="10000"/>
          </a:bodyPr>
          <a:lstStyle/>
          <a:p>
            <a:pPr marL="514350" indent="-514350">
              <a:buFont typeface="Arial" panose="020B0604020202020204" pitchFamily="34" charset="0"/>
              <a:buAutoNum type="arabicPeriod"/>
              <a:defRPr/>
            </a:pPr>
            <a:r>
              <a:rPr lang="en-US" sz="2200" dirty="0">
                <a:latin typeface="Times New Roman" panose="02020603050405020304" pitchFamily="18" charset="0"/>
                <a:cs typeface="Times New Roman" panose="02020603050405020304" pitchFamily="18" charset="0"/>
              </a:rPr>
              <a:t>For any integer m&gt;=3, the series 2+4+6+…+(4m) can be equivalent to ________</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a) m</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+3 				b) m+1</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c) m</a:t>
            </a:r>
            <a:r>
              <a:rPr lang="en-US" sz="2200" baseline="30000" dirty="0">
                <a:latin typeface="Times New Roman" panose="02020603050405020304" pitchFamily="18" charset="0"/>
                <a:cs typeface="Times New Roman" panose="02020603050405020304" pitchFamily="18" charset="0"/>
              </a:rPr>
              <a:t>m				</a:t>
            </a:r>
            <a:r>
              <a:rPr lang="en-US" sz="2200" dirty="0">
                <a:latin typeface="Times New Roman" panose="02020603050405020304" pitchFamily="18" charset="0"/>
                <a:cs typeface="Times New Roman" panose="02020603050405020304" pitchFamily="18" charset="0"/>
              </a:rPr>
              <a:t>d) 3m</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+4</a:t>
            </a:r>
          </a:p>
          <a:p>
            <a:pPr marL="457200" indent="-457200">
              <a:buFont typeface="Arial" panose="020B0604020202020204" pitchFamily="34" charset="0"/>
              <a:buAutoNum type="arabicPeriod"/>
              <a:defRPr/>
            </a:pPr>
            <a:r>
              <a:rPr lang="en-US" sz="2200" dirty="0">
                <a:latin typeface="Times New Roman" panose="02020603050405020304" pitchFamily="18" charset="0"/>
                <a:cs typeface="Times New Roman" panose="02020603050405020304" pitchFamily="18" charset="0"/>
              </a:rPr>
              <a:t>For every natural number k, which of the following is true?</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a) (</a:t>
            </a:r>
            <a:r>
              <a:rPr lang="en-US" sz="2200" dirty="0" err="1">
                <a:latin typeface="Times New Roman" panose="02020603050405020304" pitchFamily="18" charset="0"/>
                <a:cs typeface="Times New Roman" panose="02020603050405020304" pitchFamily="18" charset="0"/>
              </a:rPr>
              <a:t>mn</a:t>
            </a:r>
            <a:r>
              <a:rPr lang="en-US" sz="2200" dirty="0">
                <a:latin typeface="Times New Roman" panose="02020603050405020304" pitchFamily="18" charset="0"/>
                <a:cs typeface="Times New Roman" panose="02020603050405020304" pitchFamily="18" charset="0"/>
              </a:rPr>
              <a:t>)</a:t>
            </a:r>
            <a:r>
              <a:rPr lang="en-US" sz="2200" baseline="30000" dirty="0">
                <a:latin typeface="Times New Roman" panose="02020603050405020304" pitchFamily="18" charset="0"/>
                <a:cs typeface="Times New Roman" panose="02020603050405020304" pitchFamily="18" charset="0"/>
              </a:rPr>
              <a:t>k</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m</a:t>
            </a:r>
            <a:r>
              <a:rPr lang="en-US" sz="2200" baseline="30000" dirty="0" err="1">
                <a:latin typeface="Times New Roman" panose="02020603050405020304" pitchFamily="18" charset="0"/>
                <a:cs typeface="Times New Roman" panose="02020603050405020304" pitchFamily="18" charset="0"/>
              </a:rPr>
              <a:t>k</a:t>
            </a:r>
            <a:r>
              <a:rPr lang="en-US" sz="2200" dirty="0" err="1">
                <a:latin typeface="Times New Roman" panose="02020603050405020304" pitchFamily="18" charset="0"/>
                <a:cs typeface="Times New Roman" panose="02020603050405020304" pitchFamily="18" charset="0"/>
              </a:rPr>
              <a:t>n</a:t>
            </a:r>
            <a:r>
              <a:rPr lang="en-US" sz="2200" baseline="30000" dirty="0" err="1">
                <a:latin typeface="Times New Roman" panose="02020603050405020304" pitchFamily="18" charset="0"/>
                <a:cs typeface="Times New Roman" panose="02020603050405020304" pitchFamily="18" charset="0"/>
              </a:rPr>
              <a:t>k</a:t>
            </a:r>
            <a:r>
              <a:rPr lang="en-US" sz="2200" baseline="300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b) m*k = n + 1</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c) (</a:t>
            </a:r>
            <a:r>
              <a:rPr lang="en-US" sz="2200" dirty="0" err="1">
                <a:latin typeface="Times New Roman" panose="02020603050405020304" pitchFamily="18" charset="0"/>
                <a:cs typeface="Times New Roman" panose="02020603050405020304" pitchFamily="18" charset="0"/>
              </a:rPr>
              <a:t>m+n</a:t>
            </a:r>
            <a:r>
              <a:rPr lang="en-US" sz="2200" dirty="0">
                <a:latin typeface="Times New Roman" panose="02020603050405020304" pitchFamily="18" charset="0"/>
                <a:cs typeface="Times New Roman" panose="02020603050405020304" pitchFamily="18" charset="0"/>
              </a:rPr>
              <a:t>)</a:t>
            </a:r>
            <a:r>
              <a:rPr lang="en-US" sz="2200" baseline="30000" dirty="0">
                <a:latin typeface="Times New Roman" panose="02020603050405020304" pitchFamily="18" charset="0"/>
                <a:cs typeface="Times New Roman" panose="02020603050405020304" pitchFamily="18" charset="0"/>
              </a:rPr>
              <a:t>k</a:t>
            </a:r>
            <a:r>
              <a:rPr lang="en-US" sz="2200" dirty="0">
                <a:latin typeface="Times New Roman" panose="02020603050405020304" pitchFamily="18" charset="0"/>
                <a:cs typeface="Times New Roman" panose="02020603050405020304" pitchFamily="18" charset="0"/>
              </a:rPr>
              <a:t> = k + 1			d) </a:t>
            </a:r>
            <a:r>
              <a:rPr lang="en-US" sz="2200" dirty="0" err="1">
                <a:latin typeface="Times New Roman" panose="02020603050405020304" pitchFamily="18" charset="0"/>
                <a:cs typeface="Times New Roman" panose="02020603050405020304" pitchFamily="18" charset="0"/>
              </a:rPr>
              <a:t>m</a:t>
            </a:r>
            <a:r>
              <a:rPr lang="en-US" sz="2200" baseline="30000" dirty="0" err="1">
                <a:latin typeface="Times New Roman" panose="02020603050405020304" pitchFamily="18" charset="0"/>
                <a:cs typeface="Times New Roman" panose="02020603050405020304" pitchFamily="18" charset="0"/>
              </a:rPr>
              <a:t>k</a:t>
            </a:r>
            <a:r>
              <a:rPr lang="en-US" sz="2200" dirty="0" err="1">
                <a:latin typeface="Times New Roman" panose="02020603050405020304" pitchFamily="18" charset="0"/>
                <a:cs typeface="Times New Roman" panose="02020603050405020304" pitchFamily="18" charset="0"/>
              </a:rPr>
              <a:t>n</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mn</a:t>
            </a:r>
            <a:r>
              <a:rPr lang="en-US" sz="2200" baseline="30000" dirty="0" err="1">
                <a:latin typeface="Times New Roman" panose="02020603050405020304" pitchFamily="18" charset="0"/>
                <a:cs typeface="Times New Roman" panose="02020603050405020304" pitchFamily="18" charset="0"/>
              </a:rPr>
              <a:t>k</a:t>
            </a:r>
            <a:endParaRPr lang="en-US" sz="2200" baseline="30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AutoNum type="arabicPeriod"/>
              <a:defRPr/>
            </a:pPr>
            <a:r>
              <a:rPr lang="en-US" sz="2200" dirty="0">
                <a:latin typeface="Times New Roman" panose="02020603050405020304" pitchFamily="18" charset="0"/>
                <a:cs typeface="Times New Roman" panose="02020603050405020304" pitchFamily="18" charset="0"/>
              </a:rPr>
              <a:t> For any positive integer m, ______ is divisible by 4.</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a) 5m</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+ 2				b) 3m + 1</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c) m</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+ 3				d) m</a:t>
            </a:r>
            <a:r>
              <a:rPr lang="en-US" sz="2200" baseline="30000" dirty="0">
                <a:latin typeface="Times New Roman" panose="02020603050405020304" pitchFamily="18" charset="0"/>
                <a:cs typeface="Times New Roman" panose="02020603050405020304" pitchFamily="18" charset="0"/>
              </a:rPr>
              <a:t>3</a:t>
            </a:r>
            <a:r>
              <a:rPr lang="en-US" sz="2200" dirty="0">
                <a:latin typeface="Times New Roman" panose="02020603050405020304" pitchFamily="18" charset="0"/>
                <a:cs typeface="Times New Roman" panose="02020603050405020304" pitchFamily="18" charset="0"/>
              </a:rPr>
              <a:t> + 3m</a:t>
            </a:r>
            <a:endParaRPr lang="en-US" sz="2200" baseline="30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AutoNum type="arabicPeriod"/>
              <a:defRPr/>
            </a:pPr>
            <a:r>
              <a:rPr lang="en-US" sz="2200" dirty="0">
                <a:latin typeface="Times New Roman" panose="02020603050405020304" pitchFamily="18" charset="0"/>
                <a:cs typeface="Times New Roman" panose="02020603050405020304" pitchFamily="18" charset="0"/>
              </a:rPr>
              <a:t>Which of the following is the base case for 4</a:t>
            </a:r>
            <a:r>
              <a:rPr lang="en-US" sz="2200" baseline="30000" dirty="0">
                <a:latin typeface="Times New Roman" panose="02020603050405020304" pitchFamily="18" charset="0"/>
                <a:cs typeface="Times New Roman" panose="02020603050405020304" pitchFamily="18" charset="0"/>
              </a:rPr>
              <a:t>n+1</a:t>
            </a:r>
            <a:r>
              <a:rPr lang="en-US" sz="2200" dirty="0">
                <a:latin typeface="Times New Roman" panose="02020603050405020304" pitchFamily="18" charset="0"/>
                <a:cs typeface="Times New Roman" panose="02020603050405020304" pitchFamily="18" charset="0"/>
              </a:rPr>
              <a:t> &gt; (n+1)</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where n = 2?</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a) 64 &gt; 9				b) 16 &gt; 2</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c) 27 &lt; 91				d) 54 &gt; 8</a:t>
            </a:r>
          </a:p>
        </p:txBody>
      </p:sp>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690237652"/>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56A4C0C6-82CA-46B1-A169-CB94F8B23C57}" type="datetime1">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11/29/2022</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10854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929ADFCE-3C65-4A17-BB67-E231B23E985D}" type="slidenum">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149</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FB269E62-9E16-44A0-8531-8D61539E6C8A}"/>
              </a:ext>
            </a:extLst>
          </p:cNvPr>
          <p:cNvSpPr txBox="1">
            <a:spLocks/>
          </p:cNvSpPr>
          <p:nvPr/>
        </p:nvSpPr>
        <p:spPr bwMode="auto">
          <a:xfrm>
            <a:off x="1371600" y="0"/>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anchor="ctr"/>
          <a:lstStyle/>
          <a:p>
            <a:pPr algn="ctr" eaLnBrk="1" fontAlgn="auto" hangingPunct="1">
              <a:spcAft>
                <a:spcPts val="0"/>
              </a:spcAft>
              <a:defRPr/>
            </a:pPr>
            <a:r>
              <a:rPr lang="en-US" sz="3200" dirty="0">
                <a:solidFill>
                  <a:schemeClr val="dk1"/>
                </a:solidFill>
                <a:latin typeface="Times New Roman" panose="02020603050405020304" pitchFamily="18" charset="0"/>
                <a:cs typeface="Times New Roman" panose="02020603050405020304" pitchFamily="18" charset="0"/>
              </a:rPr>
              <a:t>MCQs(CO1)</a:t>
            </a:r>
          </a:p>
        </p:txBody>
      </p:sp>
      <p:pic>
        <p:nvPicPr>
          <p:cNvPr id="10854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51" name="Content Placeholder 1"/>
          <p:cNvSpPr>
            <a:spLocks noGrp="1"/>
          </p:cNvSpPr>
          <p:nvPr>
            <p:ph idx="1"/>
          </p:nvPr>
        </p:nvSpPr>
        <p:spPr/>
        <p:txBody>
          <a:bodyPr/>
          <a:lstStyle/>
          <a:p>
            <a:pPr marL="0" indent="0">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5.R is a binary relation on a set S and R is reflexive if and only if _______</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r(R) = R				b) s(R) = R</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 t(R) = R				d) f(R) = R</a:t>
            </a:r>
          </a:p>
          <a:p>
            <a:pPr marL="0" indent="0">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6.  If R</a:t>
            </a:r>
            <a:r>
              <a:rPr lang="en-US" altLang="en-US" sz="2200" baseline="-25000" smtClean="0">
                <a:latin typeface="Times New Roman" panose="02020603050405020304" pitchFamily="18" charset="0"/>
                <a:ea typeface="ＭＳ Ｐゴシック" panose="020B0600070205080204" pitchFamily="34" charset="-128"/>
                <a:cs typeface="Times New Roman" panose="02020603050405020304" pitchFamily="18" charset="0"/>
              </a:rPr>
              <a:t>1</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and R</a:t>
            </a:r>
            <a:r>
              <a:rPr lang="en-US" altLang="en-US" sz="2200" baseline="-25000" smtClean="0">
                <a:latin typeface="Times New Roman" panose="02020603050405020304" pitchFamily="18" charset="0"/>
                <a:ea typeface="ＭＳ Ｐゴシック" panose="020B0600070205080204" pitchFamily="34" charset="-128"/>
                <a:cs typeface="Times New Roman" panose="02020603050405020304" pitchFamily="18" charset="0"/>
              </a:rPr>
              <a:t>2</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are binary relations from set A to set B, then the equality ______ holds.</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(R</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c</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c</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 R</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c				</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b) (A x B)</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c</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 Φ</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 (R</a:t>
            </a:r>
            <a:r>
              <a:rPr lang="en-US" altLang="en-US" sz="2200" baseline="-25000" smtClean="0">
                <a:latin typeface="Times New Roman" panose="02020603050405020304" pitchFamily="18" charset="0"/>
                <a:ea typeface="ＭＳ Ｐゴシック" panose="020B0600070205080204" pitchFamily="34" charset="-128"/>
                <a:cs typeface="Times New Roman" panose="02020603050405020304" pitchFamily="18" charset="0"/>
              </a:rPr>
              <a:t>1</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U R</a:t>
            </a:r>
            <a:r>
              <a:rPr lang="en-US" altLang="en-US" sz="2200" baseline="-25000" smtClean="0">
                <a:latin typeface="Times New Roman" panose="02020603050405020304" pitchFamily="18" charset="0"/>
                <a:ea typeface="ＭＳ Ｐゴシック" panose="020B0600070205080204" pitchFamily="34" charset="-128"/>
                <a:cs typeface="Times New Roman" panose="02020603050405020304" pitchFamily="18" charset="0"/>
              </a:rPr>
              <a:t>2</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c</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 R</a:t>
            </a:r>
            <a:r>
              <a:rPr lang="en-US" altLang="en-US" sz="2200" baseline="-25000" smtClean="0">
                <a:latin typeface="Times New Roman" panose="02020603050405020304" pitchFamily="18" charset="0"/>
                <a:ea typeface="ＭＳ Ｐゴシック" panose="020B0600070205080204" pitchFamily="34" charset="-128"/>
                <a:cs typeface="Times New Roman" panose="02020603050405020304" pitchFamily="18" charset="0"/>
              </a:rPr>
              <a:t>1</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c</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 R</a:t>
            </a:r>
            <a:r>
              <a:rPr lang="en-US" altLang="en-US" sz="2200" baseline="-25000" smtClean="0">
                <a:latin typeface="Times New Roman" panose="02020603050405020304" pitchFamily="18" charset="0"/>
                <a:ea typeface="ＭＳ Ｐゴシック" panose="020B0600070205080204" pitchFamily="34" charset="-128"/>
                <a:cs typeface="Times New Roman" panose="02020603050405020304" pitchFamily="18" charset="0"/>
              </a:rPr>
              <a:t>2</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c			</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d) (R</a:t>
            </a:r>
            <a:r>
              <a:rPr lang="en-US" altLang="en-US" sz="2200" baseline="-25000" smtClean="0">
                <a:latin typeface="Times New Roman" panose="02020603050405020304" pitchFamily="18" charset="0"/>
                <a:ea typeface="ＭＳ Ｐゴシック" panose="020B0600070205080204" pitchFamily="34" charset="-128"/>
                <a:cs typeface="Times New Roman" panose="02020603050405020304" pitchFamily="18" charset="0"/>
              </a:rPr>
              <a:t>1</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U R</a:t>
            </a:r>
            <a:r>
              <a:rPr lang="en-US" altLang="en-US" sz="2200" baseline="-25000" smtClean="0">
                <a:latin typeface="Times New Roman" panose="02020603050405020304" pitchFamily="18" charset="0"/>
                <a:ea typeface="ＭＳ Ｐゴシック" panose="020B0600070205080204" pitchFamily="34" charset="-128"/>
                <a:cs typeface="Times New Roman" panose="02020603050405020304" pitchFamily="18" charset="0"/>
              </a:rPr>
              <a:t>2</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c</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 R</a:t>
            </a:r>
            <a:r>
              <a:rPr lang="en-US" altLang="en-US" sz="2200" baseline="-25000" smtClean="0">
                <a:latin typeface="Times New Roman" panose="02020603050405020304" pitchFamily="18" charset="0"/>
                <a:ea typeface="ＭＳ Ｐゴシック" panose="020B0600070205080204" pitchFamily="34" charset="-128"/>
                <a:cs typeface="Times New Roman" panose="02020603050405020304" pitchFamily="18" charset="0"/>
              </a:rPr>
              <a:t>1</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c</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 R</a:t>
            </a:r>
            <a:r>
              <a:rPr lang="en-US" altLang="en-US" sz="2200" baseline="-25000" smtClean="0">
                <a:latin typeface="Times New Roman" panose="02020603050405020304" pitchFamily="18" charset="0"/>
                <a:ea typeface="ＭＳ Ｐゴシック" panose="020B0600070205080204" pitchFamily="34" charset="-128"/>
                <a:cs typeface="Times New Roman" panose="02020603050405020304" pitchFamily="18" charset="0"/>
              </a:rPr>
              <a:t>2</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c</a:t>
            </a:r>
          </a:p>
          <a:p>
            <a:pPr marL="0" indent="0">
              <a:buFont typeface="Arial" panose="020B0604020202020204" pitchFamily="34" charset="0"/>
              <a:buNone/>
            </a:pP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7. </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The condition for a binary relation to be symmetric is _______</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s(R) = R				b) R ∪ R = R</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 R = R</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c				</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d) f(R) = R</a:t>
            </a:r>
          </a:p>
        </p:txBody>
      </p:sp>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18765035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09000"/>
          </a:xfrm>
        </p:spPr>
        <p:txBody>
          <a:bodyPr>
            <a:noAutofit/>
          </a:bodyPr>
          <a:lstStyle/>
          <a:p>
            <a:pPr marL="0" indent="0" algn="just">
              <a:buNone/>
            </a:pPr>
            <a:r>
              <a:rPr lang="en-US" sz="2200" b="1" dirty="0">
                <a:latin typeface="Times New Roman" panose="02020603050405020304" pitchFamily="18" charset="0"/>
                <a:cs typeface="Times New Roman" panose="02020603050405020304" pitchFamily="18" charset="0"/>
              </a:rPr>
              <a:t>Set theory</a:t>
            </a:r>
            <a:r>
              <a:rPr lang="en-US" sz="2200" dirty="0">
                <a:latin typeface="Times New Roman" panose="02020603050405020304" pitchFamily="18" charset="0"/>
                <a:cs typeface="Times New Roman" panose="02020603050405020304" pitchFamily="18" charset="0"/>
              </a:rPr>
              <a:t> is </a:t>
            </a:r>
            <a:r>
              <a:rPr lang="en-US" sz="2200" b="1" dirty="0">
                <a:latin typeface="Times New Roman" panose="02020603050405020304" pitchFamily="18" charset="0"/>
                <a:cs typeface="Times New Roman" panose="02020603050405020304" pitchFamily="18" charset="0"/>
              </a:rPr>
              <a:t>important</a:t>
            </a:r>
            <a:r>
              <a:rPr lang="en-US" sz="2200" dirty="0">
                <a:latin typeface="Times New Roman" panose="02020603050405020304" pitchFamily="18" charset="0"/>
                <a:cs typeface="Times New Roman" panose="02020603050405020304" pitchFamily="18" charset="0"/>
              </a:rPr>
              <a:t> because it is a </a:t>
            </a:r>
            <a:r>
              <a:rPr lang="en-US" sz="2200" b="1" dirty="0">
                <a:latin typeface="Times New Roman" panose="02020603050405020304" pitchFamily="18" charset="0"/>
                <a:cs typeface="Times New Roman" panose="02020603050405020304" pitchFamily="18" charset="0"/>
              </a:rPr>
              <a:t>theory</a:t>
            </a:r>
            <a:r>
              <a:rPr lang="en-US" sz="2200" dirty="0">
                <a:latin typeface="Times New Roman" panose="02020603050405020304" pitchFamily="18" charset="0"/>
                <a:cs typeface="Times New Roman" panose="02020603050405020304" pitchFamily="18" charset="0"/>
              </a:rPr>
              <a:t> of integers, models of axiom systems, infinite ordinals, and real numbers, all in one unified </a:t>
            </a:r>
            <a:r>
              <a:rPr lang="en-US" sz="2200" dirty="0" smtClean="0">
                <a:latin typeface="Times New Roman" panose="02020603050405020304" pitchFamily="18" charset="0"/>
                <a:cs typeface="Times New Roman" panose="02020603050405020304" pitchFamily="18" charset="0"/>
              </a:rPr>
              <a:t>structure.</a:t>
            </a:r>
          </a:p>
          <a:p>
            <a:pPr algn="just"/>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idea of </a:t>
            </a:r>
            <a:r>
              <a:rPr lang="en-US" sz="2200" b="1" dirty="0">
                <a:latin typeface="Times New Roman" panose="02020603050405020304" pitchFamily="18" charset="0"/>
                <a:cs typeface="Times New Roman" panose="02020603050405020304" pitchFamily="18" charset="0"/>
              </a:rPr>
              <a:t>set theory</a:t>
            </a:r>
            <a:r>
              <a:rPr lang="en-US" sz="2200" dirty="0">
                <a:latin typeface="Times New Roman" panose="02020603050405020304" pitchFamily="18" charset="0"/>
                <a:cs typeface="Times New Roman" panose="02020603050405020304" pitchFamily="18" charset="0"/>
              </a:rPr>
              <a:t> is to turn logical predications, like "x is less than 100 and x is greater than 1", into objects which can be manipulated by good formal rules</a:t>
            </a:r>
            <a:r>
              <a:rPr lang="en-US" sz="2200" dirty="0" smtClean="0">
                <a:latin typeface="Times New Roman" panose="02020603050405020304" pitchFamily="18" charset="0"/>
                <a:cs typeface="Times New Roman" panose="02020603050405020304" pitchFamily="18" charset="0"/>
              </a:rPr>
              <a:t>.</a:t>
            </a:r>
          </a:p>
          <a:p>
            <a:pPr algn="just"/>
            <a:r>
              <a:rPr lang="en-US" sz="2200" dirty="0" smtClean="0">
                <a:latin typeface="Times New Roman" panose="02020603050405020304" pitchFamily="18" charset="0"/>
                <a:cs typeface="Times New Roman" panose="02020603050405020304" pitchFamily="18" charset="0"/>
              </a:rPr>
              <a:t>A </a:t>
            </a:r>
            <a:r>
              <a:rPr lang="en-US" sz="2200" dirty="0">
                <a:latin typeface="Times New Roman" panose="02020603050405020304" pitchFamily="18" charset="0"/>
                <a:cs typeface="Times New Roman" panose="02020603050405020304" pitchFamily="18" charset="0"/>
              </a:rPr>
              <a:t>set is defined as a collection of distinct objects of the same type or class of objects. The purposes of a set are called elements or members of the set. An object can be numbers, alphabets, names, etc</a:t>
            </a:r>
            <a:r>
              <a:rPr lang="en-US" sz="2200" dirty="0" smtClean="0">
                <a:latin typeface="Times New Roman" panose="02020603050405020304" pitchFamily="18" charset="0"/>
                <a:cs typeface="Times New Roman" panose="02020603050405020304" pitchFamily="18" charset="0"/>
              </a:rPr>
              <a:t>.</a:t>
            </a: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Examples of sets are:</a:t>
            </a:r>
          </a:p>
          <a:p>
            <a:pPr algn="just"/>
            <a:r>
              <a:rPr lang="en-US" sz="2200" dirty="0">
                <a:latin typeface="Times New Roman" panose="02020603050405020304" pitchFamily="18" charset="0"/>
                <a:cs typeface="Times New Roman" panose="02020603050405020304" pitchFamily="18" charset="0"/>
              </a:rPr>
              <a:t>A set of rivers of India.</a:t>
            </a:r>
          </a:p>
          <a:p>
            <a:pPr algn="just"/>
            <a:r>
              <a:rPr lang="en-US" sz="2200" dirty="0">
                <a:latin typeface="Times New Roman" panose="02020603050405020304" pitchFamily="18" charset="0"/>
                <a:cs typeface="Times New Roman" panose="02020603050405020304" pitchFamily="18" charset="0"/>
              </a:rPr>
              <a:t>A set of vowels</a:t>
            </a:r>
            <a:r>
              <a:rPr lang="en-US" sz="2200" dirty="0" smtClean="0">
                <a:latin typeface="Times New Roman" panose="02020603050405020304" pitchFamily="18" charset="0"/>
                <a:cs typeface="Times New Roman" panose="02020603050405020304" pitchFamily="18" charset="0"/>
              </a:rPr>
              <a:t>.</a:t>
            </a:r>
          </a:p>
          <a:p>
            <a:pPr marL="0" indent="0" algn="just">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solidFill>
                  <a:schemeClr val="tx1"/>
                </a:solidFill>
                <a:latin typeface="Times New Roman" panose="02020603050405020304" pitchFamily="18" charset="0"/>
                <a:cs typeface="Times New Roman" panose="02020603050405020304" pitchFamily="18" charset="0"/>
              </a:rPr>
              <a:pPr/>
              <a:t>11/29/2022</a:t>
            </a:fld>
            <a:endParaRPr lang="en-US">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15</a:t>
            </a:fld>
            <a:endParaRPr lang="en-US">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solidFill>
                  <a:schemeClr val="tx1"/>
                </a:solidFill>
                <a:latin typeface="Times New Roman" panose="02020603050405020304" pitchFamily="18" charset="0"/>
                <a:cs typeface="Times New Roman" panose="02020603050405020304" pitchFamily="18" charset="0"/>
              </a:rPr>
              <a:t>Introduction of </a:t>
            </a:r>
            <a:r>
              <a:rPr lang="en-IN" sz="3200" dirty="0" smtClean="0">
                <a:solidFill>
                  <a:schemeClr val="tx1"/>
                </a:solidFill>
                <a:latin typeface="Times New Roman" panose="02020603050405020304" pitchFamily="18" charset="0"/>
                <a:cs typeface="Times New Roman" panose="02020603050405020304" pitchFamily="18" charset="0"/>
              </a:rPr>
              <a:t>Sets </a:t>
            </a:r>
            <a:r>
              <a:rPr lang="en-IN" sz="3200" dirty="0">
                <a:latin typeface="Times New Roman" panose="02020603050405020304" pitchFamily="18" charset="0"/>
                <a:cs typeface="Times New Roman" panose="02020603050405020304" pitchFamily="18" charset="0"/>
              </a:rPr>
              <a:t>(CO1</a:t>
            </a:r>
            <a:r>
              <a:rPr lang="en-IN" sz="3200" dirty="0" smtClean="0">
                <a:latin typeface="Times New Roman" panose="02020603050405020304" pitchFamily="18" charset="0"/>
                <a:cs typeface="Times New Roman" panose="02020603050405020304" pitchFamily="18" charset="0"/>
              </a:rPr>
              <a:t>)</a:t>
            </a:r>
            <a:endParaRPr lang="en-IN" sz="32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3921670400"/>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A3CA721B-ECF5-4FD1-8923-205FCC1539C3}" type="datetime1">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11/29/2022</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10957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6D1CFB08-3B79-45E6-B7D6-F7724F7C40F9}" type="slidenum">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150</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FB269E62-9E16-44A0-8531-8D61539E6C8A}"/>
              </a:ext>
            </a:extLst>
          </p:cNvPr>
          <p:cNvSpPr txBox="1">
            <a:spLocks/>
          </p:cNvSpPr>
          <p:nvPr/>
        </p:nvSpPr>
        <p:spPr bwMode="auto">
          <a:xfrm>
            <a:off x="1371600" y="0"/>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anchor="ctr"/>
          <a:lstStyle/>
          <a:p>
            <a:pPr algn="ctr" eaLnBrk="1" fontAlgn="auto" hangingPunct="1">
              <a:spcAft>
                <a:spcPts val="0"/>
              </a:spcAft>
              <a:defRPr/>
            </a:pPr>
            <a:r>
              <a:rPr lang="en-US" sz="3200" dirty="0">
                <a:solidFill>
                  <a:schemeClr val="dk1"/>
                </a:solidFill>
                <a:latin typeface="Times New Roman" panose="02020603050405020304" pitchFamily="18" charset="0"/>
                <a:cs typeface="Times New Roman" panose="02020603050405020304" pitchFamily="18" charset="0"/>
              </a:rPr>
              <a:t>MCQs(CO1)</a:t>
            </a:r>
          </a:p>
        </p:txBody>
      </p:sp>
      <p:pic>
        <p:nvPicPr>
          <p:cNvPr id="10957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5" name="Content Placeholder 1"/>
          <p:cNvSpPr>
            <a:spLocks noGrp="1"/>
          </p:cNvSpPr>
          <p:nvPr>
            <p:ph idx="1"/>
          </p:nvPr>
        </p:nvSpPr>
        <p:spPr>
          <a:xfrm>
            <a:off x="457200" y="1066800"/>
            <a:ext cx="8229600" cy="4525963"/>
          </a:xfrm>
        </p:spPr>
        <p:txBody>
          <a:bodyPr>
            <a:normAutofit fontScale="92500"/>
          </a:bodyPr>
          <a:lstStyle/>
          <a:p>
            <a:pPr marL="0" indent="0">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8.______ number of reflexive closure exists in a relation R = {(0,1), (1,1), (1,3), (2,1), (2,2), (3,0)} where {0, 1, 2, 3} ∈ A.</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2</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6					</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b) 6</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 8					d) 36</a:t>
            </a:r>
          </a:p>
          <a:p>
            <a:pPr marL="0" indent="0">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9. The transitive closure of the relation {(0,1), (1,2), (2,2), (3,4), (5,3), (5,4)} on the set {1, 2, 3, 4, 5} is _______</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{(0,1), (1,2), (2,2), (3,4)}</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b) {(0,0), (1,1), (2,2), (3,3), (4,4), (5,5)}</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 {(0,1), (1,1), (2,2), (5,3), (5,4)}</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d) {(0,1), (0,2), (1,2), (2,2), (3,4), (5,3), (5,4)}</a:t>
            </a:r>
          </a:p>
          <a:p>
            <a:pPr marL="0" indent="0">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10. Amongst the properties {reflexivity, symmetry, antisymmetry, transitivity} the relation R={(a,b) ∈ N</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2</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 a!= b} satisfies _______ property.</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symmetry 				b) transitivity</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 antisymmetry			d) reflexivity</a:t>
            </a:r>
          </a:p>
        </p:txBody>
      </p:sp>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2462812107"/>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524260A3-DB20-462F-AA73-0DC86A4B8DB8}" type="datetime1">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11/29/2022</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11059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E78D95C0-19D8-4B8A-9F17-83D4437B2D05}" type="slidenum">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151</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FB269E62-9E16-44A0-8531-8D61539E6C8A}"/>
              </a:ext>
            </a:extLst>
          </p:cNvPr>
          <p:cNvSpPr txBox="1">
            <a:spLocks/>
          </p:cNvSpPr>
          <p:nvPr/>
        </p:nvSpPr>
        <p:spPr bwMode="auto">
          <a:xfrm>
            <a:off x="1371600" y="0"/>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anchor="ctr"/>
          <a:lstStyle/>
          <a:p>
            <a:pPr algn="ctr" eaLnBrk="1" fontAlgn="auto" hangingPunct="1">
              <a:spcAft>
                <a:spcPts val="0"/>
              </a:spcAft>
              <a:defRPr/>
            </a:pPr>
            <a:r>
              <a:rPr lang="en-US" sz="3200" dirty="0">
                <a:solidFill>
                  <a:schemeClr val="dk1"/>
                </a:solidFill>
                <a:latin typeface="Times New Roman" panose="02020603050405020304" pitchFamily="18" charset="0"/>
                <a:cs typeface="Times New Roman" panose="02020603050405020304" pitchFamily="18" charset="0"/>
              </a:rPr>
              <a:t>MCQs(CO1)</a:t>
            </a:r>
          </a:p>
        </p:txBody>
      </p:sp>
      <p:pic>
        <p:nvPicPr>
          <p:cNvPr id="11059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599" name="Content Placeholder 1"/>
          <p:cNvSpPr>
            <a:spLocks noGrp="1"/>
          </p:cNvSpPr>
          <p:nvPr>
            <p:ph idx="1"/>
          </p:nvPr>
        </p:nvSpPr>
        <p:spPr>
          <a:xfrm>
            <a:off x="457200" y="1066800"/>
            <a:ext cx="8229600" cy="4525963"/>
          </a:xfrm>
        </p:spPr>
        <p:txBody>
          <a:bodyPr>
            <a:normAutofit lnSpcReduction="10000"/>
          </a:bodyPr>
          <a:lstStyle/>
          <a:p>
            <a:pPr marL="0" indent="0">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11. The number of equivalence relations of the set {3, 6, 9, 12, 18} is ______</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4					b) 2</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5</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 22					d) 90	</a:t>
            </a:r>
          </a:p>
          <a:p>
            <a:pPr marL="0" indent="0">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12. Let R</a:t>
            </a:r>
            <a:r>
              <a:rPr lang="en-US" altLang="en-US" sz="2200" baseline="-25000" smtClean="0">
                <a:latin typeface="Times New Roman" panose="02020603050405020304" pitchFamily="18" charset="0"/>
                <a:ea typeface="ＭＳ Ｐゴシック" panose="020B0600070205080204" pitchFamily="34" charset="-128"/>
                <a:cs typeface="Times New Roman" panose="02020603050405020304" pitchFamily="18" charset="0"/>
              </a:rPr>
              <a:t>1</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and R</a:t>
            </a:r>
            <a:r>
              <a:rPr lang="en-US" altLang="en-US" sz="2200" baseline="-25000" smtClean="0">
                <a:latin typeface="Times New Roman" panose="02020603050405020304" pitchFamily="18" charset="0"/>
                <a:ea typeface="ＭＳ Ｐゴシック" panose="020B0600070205080204" pitchFamily="34" charset="-128"/>
                <a:cs typeface="Times New Roman" panose="02020603050405020304" pitchFamily="18" charset="0"/>
              </a:rPr>
              <a:t>2</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be two equivalence relations on a set. Is R</a:t>
            </a:r>
            <a:r>
              <a:rPr lang="en-US" altLang="en-US" sz="2200" baseline="-25000" smtClean="0">
                <a:latin typeface="Times New Roman" panose="02020603050405020304" pitchFamily="18" charset="0"/>
                <a:ea typeface="ＭＳ Ｐゴシック" panose="020B0600070205080204" pitchFamily="34" charset="-128"/>
                <a:cs typeface="Times New Roman" panose="02020603050405020304" pitchFamily="18" charset="0"/>
              </a:rPr>
              <a:t>1</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 R</a:t>
            </a:r>
            <a:r>
              <a:rPr lang="en-US" altLang="en-US" sz="2200" baseline="-25000" smtClean="0">
                <a:latin typeface="Times New Roman" panose="02020603050405020304" pitchFamily="18" charset="0"/>
                <a:ea typeface="ＭＳ Ｐゴシック" panose="020B0600070205080204" pitchFamily="34" charset="-128"/>
                <a:cs typeface="Times New Roman" panose="02020603050405020304" pitchFamily="18" charset="0"/>
              </a:rPr>
              <a:t>2</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an equivalence relation?</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an equivalence relation		b) reflexive closure of relation</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 not an equivalence relation		d) partial equivalence relation</a:t>
            </a:r>
          </a:p>
          <a:p>
            <a:pPr marL="0" indent="0">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13. A relation R is defined on the set of integers as aRb if and only if a+b is even and R is termed as ______</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an equivalence relation with one equivalence class</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b) an equivalence relation with two equivalence classes</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 an equivalence relation</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d) an equivalence relation with three equivalence classes</a:t>
            </a:r>
          </a:p>
        </p:txBody>
      </p:sp>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3620064560"/>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19076D7D-C2CB-4B92-96B3-79E69CD3B367}" type="datetime1">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11/29/2022</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11161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9AD93774-1ABE-424E-B885-6985F06A5B53}" type="slidenum">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152</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FB269E62-9E16-44A0-8531-8D61539E6C8A}"/>
              </a:ext>
            </a:extLst>
          </p:cNvPr>
          <p:cNvSpPr txBox="1">
            <a:spLocks/>
          </p:cNvSpPr>
          <p:nvPr/>
        </p:nvSpPr>
        <p:spPr bwMode="auto">
          <a:xfrm>
            <a:off x="1371600" y="0"/>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anchor="ctr"/>
          <a:lstStyle/>
          <a:p>
            <a:pPr algn="ctr" eaLnBrk="1" fontAlgn="auto" hangingPunct="1">
              <a:spcAft>
                <a:spcPts val="0"/>
              </a:spcAft>
              <a:defRPr/>
            </a:pPr>
            <a:r>
              <a:rPr lang="en-US" sz="3200" dirty="0">
                <a:solidFill>
                  <a:schemeClr val="dk1"/>
                </a:solidFill>
                <a:latin typeface="Times New Roman" panose="02020603050405020304" pitchFamily="18" charset="0"/>
                <a:cs typeface="Times New Roman" panose="02020603050405020304" pitchFamily="18" charset="0"/>
              </a:rPr>
              <a:t>MCQs(CO1)</a:t>
            </a:r>
          </a:p>
        </p:txBody>
      </p:sp>
      <p:pic>
        <p:nvPicPr>
          <p:cNvPr id="11162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23" name="Content Placeholder 1"/>
          <p:cNvSpPr>
            <a:spLocks noGrp="1"/>
          </p:cNvSpPr>
          <p:nvPr>
            <p:ph idx="1"/>
          </p:nvPr>
        </p:nvSpPr>
        <p:spPr>
          <a:xfrm>
            <a:off x="457200" y="914400"/>
            <a:ext cx="8229600" cy="4525963"/>
          </a:xfrm>
        </p:spPr>
        <p:txBody>
          <a:bodyPr>
            <a:normAutofit fontScale="92500" lnSpcReduction="10000"/>
          </a:bodyPr>
          <a:lstStyle/>
          <a:p>
            <a:pPr marL="0" indent="0">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14. The binary relation U = Φ (empty set) on a set A = {11, 23, 35} is _____</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Neither reflexive nor symmetric	b) Symmetric and reflexive</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 Transitive and reflexive		d) Transitive and symmetric</a:t>
            </a:r>
          </a:p>
          <a:p>
            <a:pPr marL="0" indent="0">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15.  The binary relation {(1,1), (2,1), (2,2), (2,3), (2,4), (3,1), (3,2)} on the set {1, 2, 3} is __________</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reflective, symmetric and transitive</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b) irreflexive, symmetric and transitive</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 neither reflective, nor irreflexive but transitive</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d) irreflexive and antisymmetric</a:t>
            </a:r>
          </a:p>
          <a:p>
            <a:pPr marL="0" indent="0">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16. Consider the relation: R’ (x, y) if and only if x, y&gt;0 over the set of non-zero rational numbers,then R’ is ______</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not equivalence relation</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b) an equivalence relation</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 transitive and asymmetry relation</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d) reflexive and antisymmetric relation</a:t>
            </a:r>
          </a:p>
        </p:txBody>
      </p:sp>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381116991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F399BF51-B434-4A89-8B0E-3716E5C29D68}" type="datetime1">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11/29/2022</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11264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1AD24AC0-6522-40B1-891C-C209920EB534}" type="slidenum">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153</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FB269E62-9E16-44A0-8531-8D61539E6C8A}"/>
              </a:ext>
            </a:extLst>
          </p:cNvPr>
          <p:cNvSpPr txBox="1">
            <a:spLocks/>
          </p:cNvSpPr>
          <p:nvPr/>
        </p:nvSpPr>
        <p:spPr bwMode="auto">
          <a:xfrm>
            <a:off x="1371600" y="0"/>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anchor="ctr"/>
          <a:lstStyle/>
          <a:p>
            <a:pPr algn="ctr" eaLnBrk="1" fontAlgn="auto" hangingPunct="1">
              <a:spcAft>
                <a:spcPts val="0"/>
              </a:spcAft>
              <a:defRPr/>
            </a:pPr>
            <a:r>
              <a:rPr lang="en-US" sz="3200" dirty="0">
                <a:solidFill>
                  <a:schemeClr val="dk1"/>
                </a:solidFill>
                <a:latin typeface="Times New Roman" panose="02020603050405020304" pitchFamily="18" charset="0"/>
                <a:cs typeface="Times New Roman" panose="02020603050405020304" pitchFamily="18" charset="0"/>
              </a:rPr>
              <a:t>MCQs(CO1)</a:t>
            </a:r>
          </a:p>
        </p:txBody>
      </p:sp>
      <p:pic>
        <p:nvPicPr>
          <p:cNvPr id="11264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47" name="Content Placeholder 1"/>
          <p:cNvSpPr>
            <a:spLocks noGrp="1"/>
          </p:cNvSpPr>
          <p:nvPr>
            <p:ph idx="1"/>
          </p:nvPr>
        </p:nvSpPr>
        <p:spPr>
          <a:xfrm>
            <a:off x="457200" y="914400"/>
            <a:ext cx="8229600" cy="4525963"/>
          </a:xfrm>
        </p:spPr>
        <p:txBody>
          <a:bodyPr/>
          <a:lstStyle/>
          <a:p>
            <a:pPr marL="0" indent="0">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17.Consider the binary relation, A = {(a,b) | b = a – 1 and a, b belong to {1, 2, 3}}. The reflexive transitive closure of A is:</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{(a,b) | a &gt;= b and a, b belong to {1, 2, 3}}</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b) {(a,b) | a &gt; b and a, b belong to {1, 2, 3}}</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 {(a,b) | a &lt;= b and a, b belong to {1, 2, 3}}</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d) {(a,b) | a = b and a, b belong to {1, 2, 3}}</a:t>
            </a:r>
          </a:p>
          <a:p>
            <a:pPr marL="0" indent="0">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18. Let A and B be two non-empty relations on a set S. Which of the following statements is false?</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A and B are transitive ⇒ A∩B is transitive</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b) A and B are symmetric ⇒ A∪B is symmetric</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 A and B are transitive ⇒ A∪B is not transitive</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d) A and B are reflexive ⇒ A∩B is reflexive</a:t>
            </a:r>
          </a:p>
        </p:txBody>
      </p:sp>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4128473044"/>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FE1188CE-BA02-48CE-BF77-C8ECBA1B36C2}" type="datetime1">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11/29/2022</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11366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0FC8B7E8-D29D-42F6-937D-C310A558EE6D}" type="slidenum">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154</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FB269E62-9E16-44A0-8531-8D61539E6C8A}"/>
              </a:ext>
            </a:extLst>
          </p:cNvPr>
          <p:cNvSpPr txBox="1">
            <a:spLocks/>
          </p:cNvSpPr>
          <p:nvPr/>
        </p:nvSpPr>
        <p:spPr bwMode="auto">
          <a:xfrm>
            <a:off x="1371600" y="0"/>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anchor="ctr"/>
          <a:lstStyle/>
          <a:p>
            <a:pPr algn="ctr" eaLnBrk="1" fontAlgn="auto" hangingPunct="1">
              <a:spcAft>
                <a:spcPts val="0"/>
              </a:spcAft>
              <a:defRPr/>
            </a:pPr>
            <a:r>
              <a:rPr lang="en-US" sz="3200" dirty="0">
                <a:solidFill>
                  <a:schemeClr val="dk1"/>
                </a:solidFill>
                <a:latin typeface="Times New Roman" panose="02020603050405020304" pitchFamily="18" charset="0"/>
                <a:cs typeface="Times New Roman" panose="02020603050405020304" pitchFamily="18" charset="0"/>
              </a:rPr>
              <a:t>MCQs(CO1)</a:t>
            </a:r>
          </a:p>
        </p:txBody>
      </p:sp>
      <p:pic>
        <p:nvPicPr>
          <p:cNvPr id="11366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71" name="Content Placeholder 1"/>
          <p:cNvSpPr>
            <a:spLocks noGrp="1"/>
          </p:cNvSpPr>
          <p:nvPr>
            <p:ph idx="1"/>
          </p:nvPr>
        </p:nvSpPr>
        <p:spPr>
          <a:xfrm>
            <a:off x="457200" y="914400"/>
            <a:ext cx="8229600" cy="4525963"/>
          </a:xfrm>
        </p:spPr>
        <p:txBody>
          <a:bodyPr/>
          <a:lstStyle/>
          <a:p>
            <a:pPr marL="0" indent="0">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19. Determine the characteristics of the relation aRb if a</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2</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 b</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2</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Transitive and symmetric</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b) Reflexive and asymmetry</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 Trichotomy, antisymmetry, and irreflexive</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d) Symmetric, Reflexive, and transitive</a:t>
            </a:r>
          </a:p>
          <a:p>
            <a:pPr marL="0" indent="0">
              <a:buFont typeface="Arial" panose="020B0604020202020204" pitchFamily="34" charset="0"/>
              <a:buNone/>
            </a:pP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20. Let R be a relation between A and B. R is asymmetric if and only if ________</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a) Intersection of D(A) and R is empty, where D(A) represents diagonal of set</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b) R</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-1</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is a subset of R, where R</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-1</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represents inverse of R</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c) Intersection of R and R</a:t>
            </a:r>
            <a:r>
              <a:rPr lang="en-US" altLang="en-US" sz="2200" baseline="30000" smtClean="0">
                <a:latin typeface="Times New Roman" panose="02020603050405020304" pitchFamily="18" charset="0"/>
                <a:ea typeface="ＭＳ Ｐゴシック" panose="020B0600070205080204" pitchFamily="34" charset="-128"/>
                <a:cs typeface="Times New Roman" panose="02020603050405020304" pitchFamily="18" charset="0"/>
              </a:rPr>
              <a:t>-1</a:t>
            </a: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 is D(A)</a:t>
            </a:r>
            <a:b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smtClean="0">
                <a:latin typeface="Times New Roman" panose="02020603050405020304" pitchFamily="18" charset="0"/>
                <a:ea typeface="ＭＳ Ｐゴシック" panose="020B0600070205080204" pitchFamily="34" charset="-128"/>
                <a:cs typeface="Times New Roman" panose="02020603050405020304" pitchFamily="18" charset="0"/>
              </a:rPr>
              <a:t>d) D(A) is a subset of R, where D(A) represents diagonal of set</a:t>
            </a:r>
          </a:p>
        </p:txBody>
      </p:sp>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21191309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Content Placeholder 2">
            <a:extLst>
              <a:ext uri="{FF2B5EF4-FFF2-40B4-BE49-F238E27FC236}">
                <a16:creationId xmlns:a16="http://schemas.microsoft.com/office/drawing/2014/main" id="{3F1B9144-ABB7-4F37-B783-1101D94A3EB8}"/>
              </a:ext>
            </a:extLst>
          </p:cNvPr>
          <p:cNvSpPr>
            <a:spLocks noGrp="1"/>
          </p:cNvSpPr>
          <p:nvPr>
            <p:ph idx="1"/>
          </p:nvPr>
        </p:nvSpPr>
        <p:spPr>
          <a:xfrm>
            <a:off x="533400" y="1143000"/>
            <a:ext cx="8229600" cy="4525963"/>
          </a:xfrm>
        </p:spPr>
        <p:txBody>
          <a:bodyPr>
            <a:normAutofit lnSpcReduction="10000"/>
          </a:bodyPr>
          <a:lstStyle/>
          <a:p>
            <a:pPr marL="0" indent="0">
              <a:buFont typeface="Arial" panose="020B0604020202020204" pitchFamily="34" charset="0"/>
              <a:buNone/>
              <a:defRPr/>
            </a:pP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1. Prove that  (A</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B) </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C =A</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B </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C) if an only if A </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C.</a:t>
            </a:r>
          </a:p>
          <a:p>
            <a:pPr marL="0" indent="0">
              <a:buFont typeface="Arial" panose="020B0604020202020204" pitchFamily="34" charset="0"/>
              <a:buNone/>
              <a:defRPr/>
            </a:pP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2. Show that (A-B) </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(B-A) = ɸ</a:t>
            </a:r>
          </a:p>
          <a:p>
            <a:pPr marL="0" indent="0">
              <a:buFont typeface="Arial" panose="020B0604020202020204" pitchFamily="34" charset="0"/>
              <a:buNone/>
              <a:defRPr/>
            </a:pP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3. Find the transitive closure of the relation R = {(3,3), (2,2), (1, 3), (2,  </a:t>
            </a:r>
          </a:p>
          <a:p>
            <a:pPr marL="0" indent="0">
              <a:buFont typeface="Arial" panose="020B0604020202020204" pitchFamily="34" charset="0"/>
              <a:buNone/>
              <a:defRPr/>
            </a:pP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1)} on A = {1, 2, 3, 4}.</a:t>
            </a:r>
          </a:p>
          <a:p>
            <a:pPr marL="0" indent="0">
              <a:buFont typeface="Arial" panose="020B0604020202020204" pitchFamily="34" charset="0"/>
              <a:buNone/>
              <a:defRPr/>
            </a:pP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4. Let A is a set with 10 distinct elements. Describe the following:-</a:t>
            </a:r>
          </a:p>
          <a:p>
            <a:pPr>
              <a:buFont typeface="Arial" panose="020B0604020202020204" pitchFamily="34" charset="0"/>
              <a:buNone/>
              <a:defRPr/>
            </a:pP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200" dirty="0" err="1">
                <a:latin typeface="Times New Roman" panose="02020603050405020304" pitchFamily="18" charset="0"/>
                <a:ea typeface="ＭＳ Ｐゴシック" panose="020B0600070205080204" pitchFamily="34" charset="-128"/>
                <a:cs typeface="Times New Roman" panose="02020603050405020304" pitchFamily="18" charset="0"/>
              </a:rPr>
              <a:t>i</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No. of different binary relations on A.</a:t>
            </a:r>
          </a:p>
          <a:p>
            <a:pPr>
              <a:buFont typeface="Arial" panose="020B0604020202020204" pitchFamily="34" charset="0"/>
              <a:buNone/>
              <a:defRPr/>
            </a:pP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	(ii) No. of different symmetric relations on A.</a:t>
            </a:r>
          </a:p>
          <a:p>
            <a:pPr marL="0" indent="0">
              <a:buFont typeface="Arial" panose="020B0604020202020204" pitchFamily="34" charset="0"/>
              <a:buNone/>
              <a:defRPr/>
            </a:pP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5. Define various types of functions.</a:t>
            </a:r>
          </a:p>
          <a:p>
            <a:pPr marL="0" indent="0">
              <a:buFont typeface="Arial" panose="020B0604020202020204" pitchFamily="34" charset="0"/>
              <a:buNone/>
              <a:defRPr/>
            </a:pPr>
            <a:r>
              <a:rPr lang="en-US" sz="2200" dirty="0">
                <a:latin typeface="Times New Roman" panose="02020603050405020304" pitchFamily="18" charset="0"/>
                <a:cs typeface="Times New Roman" panose="02020603050405020304" pitchFamily="18" charset="0"/>
              </a:rPr>
              <a:t>6. Write the difference between Relation and function.		</a:t>
            </a:r>
          </a:p>
          <a:p>
            <a:pPr marL="457200" indent="-457200">
              <a:buFont typeface="Arial" panose="020B0604020202020204" pitchFamily="34" charset="0"/>
              <a:buAutoNum type="arabicPeriod" startAt="7"/>
              <a:defRPr/>
            </a:pPr>
            <a:r>
              <a:rPr lang="en-US" sz="2200" dirty="0">
                <a:latin typeface="Times New Roman" panose="02020603050405020304" pitchFamily="18" charset="0"/>
                <a:cs typeface="Times New Roman" panose="02020603050405020304" pitchFamily="18" charset="0"/>
              </a:rPr>
              <a:t>A={1,2,3….13}. Consider the equivalence relation on A*A  defined  by (</a:t>
            </a:r>
            <a:r>
              <a:rPr lang="en-US" sz="2200" dirty="0" err="1">
                <a:latin typeface="Times New Roman" panose="02020603050405020304" pitchFamily="18" charset="0"/>
                <a:cs typeface="Times New Roman" panose="02020603050405020304" pitchFamily="18" charset="0"/>
              </a:rPr>
              <a:t>a,b</a:t>
            </a:r>
            <a:r>
              <a:rPr lang="en-US" sz="2200" dirty="0">
                <a:latin typeface="Times New Roman" panose="02020603050405020304" pitchFamily="18" charset="0"/>
                <a:cs typeface="Times New Roman" panose="02020603050405020304" pitchFamily="18" charset="0"/>
              </a:rPr>
              <a:t>)R(</a:t>
            </a:r>
            <a:r>
              <a:rPr lang="en-US" sz="2200" dirty="0" err="1">
                <a:latin typeface="Times New Roman" panose="02020603050405020304" pitchFamily="18" charset="0"/>
                <a:cs typeface="Times New Roman" panose="02020603050405020304" pitchFamily="18" charset="0"/>
              </a:rPr>
              <a:t>c,d</a:t>
            </a:r>
            <a:r>
              <a:rPr lang="en-US" sz="2200" dirty="0">
                <a:latin typeface="Times New Roman" panose="02020603050405020304" pitchFamily="18" charset="0"/>
                <a:cs typeface="Times New Roman" panose="02020603050405020304" pitchFamily="18" charset="0"/>
              </a:rPr>
              <a:t>) if </a:t>
            </a:r>
            <a:r>
              <a:rPr lang="en-US" sz="2200" dirty="0" err="1">
                <a:latin typeface="Times New Roman" panose="02020603050405020304" pitchFamily="18" charset="0"/>
                <a:cs typeface="Times New Roman" panose="02020603050405020304" pitchFamily="18" charset="0"/>
              </a:rPr>
              <a:t>a+d</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b+c</a:t>
            </a:r>
            <a:r>
              <a:rPr lang="en-US" sz="2200" dirty="0">
                <a:latin typeface="Times New Roman" panose="02020603050405020304" pitchFamily="18" charset="0"/>
                <a:cs typeface="Times New Roman" panose="02020603050405020304" pitchFamily="18" charset="0"/>
              </a:rPr>
              <a:t>. Find equivalence class of (5,8).	</a:t>
            </a:r>
          </a:p>
          <a:p>
            <a:pPr>
              <a:defRPr/>
            </a:pPr>
            <a:endPar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114691"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889E9463-BB5F-467E-9ED1-81D1B0CA8025}" type="datetime1">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11/29/2022</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11469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CB82856D-CD1A-4BA5-83F3-580B505A6830}" type="slidenum">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155</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FC2E6118-85CB-4C9F-A01C-4742C993D882}"/>
              </a:ext>
            </a:extLst>
          </p:cNvPr>
          <p:cNvSpPr txBox="1">
            <a:spLocks/>
          </p:cNvSpPr>
          <p:nvPr/>
        </p:nvSpPr>
        <p:spPr bwMode="auto">
          <a:xfrm>
            <a:off x="1371600" y="0"/>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anchor="ctr"/>
          <a:lstStyle/>
          <a:p>
            <a:pPr algn="ctr" eaLnBrk="1" fontAlgn="auto" hangingPunct="1">
              <a:spcAft>
                <a:spcPts val="0"/>
              </a:spcAft>
              <a:defRPr/>
            </a:pPr>
            <a:r>
              <a:rPr lang="en-US" sz="3200" dirty="0">
                <a:solidFill>
                  <a:schemeClr val="dk1"/>
                </a:solidFill>
                <a:latin typeface="Times New Roman" panose="02020603050405020304" pitchFamily="18" charset="0"/>
                <a:cs typeface="Times New Roman" panose="02020603050405020304" pitchFamily="18" charset="0"/>
              </a:rPr>
              <a:t>Old Question Papers(CO1)</a:t>
            </a:r>
          </a:p>
        </p:txBody>
      </p:sp>
      <p:pic>
        <p:nvPicPr>
          <p:cNvPr id="1146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3356951651"/>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Content Placeholder 2"/>
          <p:cNvSpPr>
            <a:spLocks noGrp="1"/>
          </p:cNvSpPr>
          <p:nvPr>
            <p:ph idx="1"/>
          </p:nvPr>
        </p:nvSpPr>
        <p:spPr>
          <a:xfrm>
            <a:off x="533400" y="1143000"/>
            <a:ext cx="8229600" cy="4525963"/>
          </a:xfrm>
        </p:spPr>
        <p:txBody>
          <a:bodyPr/>
          <a:lstStyle/>
          <a:p>
            <a:pPr marL="0" indent="0">
              <a:buFont typeface="Arial" panose="020B0604020202020204" pitchFamily="34" charset="0"/>
              <a:buNone/>
            </a:pPr>
            <a:r>
              <a:rPr lang="en-US" altLang="en-US" sz="2200" dirty="0" smtClean="0">
                <a:latin typeface="Times New Roman" panose="02020603050405020304" pitchFamily="18" charset="0"/>
                <a:ea typeface="ＭＳ Ｐゴシック" panose="020B0600070205080204" pitchFamily="34" charset="-128"/>
                <a:cs typeface="Times New Roman" panose="02020603050405020304" pitchFamily="18" charset="0"/>
              </a:rPr>
              <a:t>8. Prove that by mathematical induction 			</a:t>
            </a:r>
            <a:br>
              <a:rPr lang="en-US" altLang="en-US" sz="2200" dirty="0" smtClean="0">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200" dirty="0" smtClean="0">
                <a:latin typeface="Times New Roman" panose="02020603050405020304" pitchFamily="18" charset="0"/>
                <a:ea typeface="ＭＳ Ｐゴシック" panose="020B0600070205080204" pitchFamily="34" charset="-128"/>
                <a:cs typeface="Times New Roman" panose="02020603050405020304" pitchFamily="18" charset="0"/>
              </a:rPr>
              <a:t>	8+88+888+…..88888…8(n digits)=8(10</a:t>
            </a:r>
            <a:r>
              <a:rPr lang="en-US" altLang="en-US" sz="2200" baseline="30000" dirty="0" smtClean="0">
                <a:latin typeface="Times New Roman" panose="02020603050405020304" pitchFamily="18" charset="0"/>
                <a:ea typeface="ＭＳ Ｐゴシック" panose="020B0600070205080204" pitchFamily="34" charset="-128"/>
                <a:cs typeface="Times New Roman" panose="02020603050405020304" pitchFamily="18" charset="0"/>
              </a:rPr>
              <a:t>n+1</a:t>
            </a:r>
            <a:r>
              <a:rPr lang="en-US" altLang="en-US" sz="2200" dirty="0" smtClean="0">
                <a:latin typeface="Times New Roman" panose="02020603050405020304" pitchFamily="18" charset="0"/>
                <a:ea typeface="ＭＳ Ｐゴシック" panose="020B0600070205080204" pitchFamily="34" charset="-128"/>
                <a:cs typeface="Times New Roman" panose="02020603050405020304" pitchFamily="18" charset="0"/>
              </a:rPr>
              <a:t>-9n-10)/81, </a:t>
            </a:r>
          </a:p>
          <a:p>
            <a:pPr marL="0" indent="0">
              <a:buFont typeface="Arial" panose="020B0604020202020204" pitchFamily="34" charset="0"/>
              <a:buNone/>
            </a:pPr>
            <a:r>
              <a:rPr lang="en-US" altLang="en-US" sz="2200" dirty="0" smtClean="0">
                <a:latin typeface="Times New Roman" panose="02020603050405020304" pitchFamily="18" charset="0"/>
                <a:ea typeface="ＭＳ Ｐゴシック" panose="020B0600070205080204" pitchFamily="34" charset="-128"/>
                <a:cs typeface="Times New Roman" panose="02020603050405020304" pitchFamily="18" charset="0"/>
              </a:rPr>
              <a:t>where n is  natural number.</a:t>
            </a:r>
          </a:p>
          <a:p>
            <a:pPr marL="0" indent="0">
              <a:buFont typeface="Arial" panose="020B0604020202020204" pitchFamily="34" charset="0"/>
              <a:buNone/>
            </a:pPr>
            <a:r>
              <a:rPr lang="en-US" altLang="en-US" sz="2200" dirty="0" smtClean="0">
                <a:latin typeface="Times New Roman" panose="02020603050405020304" pitchFamily="18" charset="0"/>
                <a:ea typeface="ＭＳ Ｐゴシック" panose="020B0600070205080204" pitchFamily="34" charset="-128"/>
                <a:cs typeface="Times New Roman" panose="02020603050405020304" pitchFamily="18" charset="0"/>
              </a:rPr>
              <a:t>9. Prove by induction that for all integers </a:t>
            </a:r>
            <a:r>
              <a:rPr lang="en-US" altLang="en-US" sz="2200" b="1" dirty="0" smtClean="0">
                <a:latin typeface="Times New Roman" panose="02020603050405020304" pitchFamily="18" charset="0"/>
                <a:ea typeface="ＭＳ Ｐゴシック" panose="020B0600070205080204" pitchFamily="34" charset="-128"/>
                <a:cs typeface="Times New Roman" panose="02020603050405020304" pitchFamily="18" charset="0"/>
              </a:rPr>
              <a:t>n&gt;= 4, 3</a:t>
            </a:r>
            <a:r>
              <a:rPr lang="en-US" altLang="en-US" sz="2200" b="1" baseline="30000" dirty="0" smtClean="0">
                <a:latin typeface="Times New Roman" panose="02020603050405020304" pitchFamily="18" charset="0"/>
                <a:ea typeface="ＭＳ Ｐゴシック" panose="020B0600070205080204" pitchFamily="34" charset="-128"/>
                <a:cs typeface="Times New Roman" panose="02020603050405020304" pitchFamily="18" charset="0"/>
              </a:rPr>
              <a:t>n</a:t>
            </a:r>
            <a:r>
              <a:rPr lang="en-US" altLang="en-US" sz="2200" b="1" dirty="0" smtClean="0">
                <a:latin typeface="Times New Roman" panose="02020603050405020304" pitchFamily="18" charset="0"/>
                <a:ea typeface="ＭＳ Ｐゴシック" panose="020B0600070205080204" pitchFamily="34" charset="-128"/>
                <a:cs typeface="Times New Roman" panose="02020603050405020304" pitchFamily="18" charset="0"/>
              </a:rPr>
              <a:t>&gt; n</a:t>
            </a:r>
            <a:r>
              <a:rPr lang="en-US" altLang="en-US" sz="2200" b="1" baseline="30000" dirty="0" smtClean="0">
                <a:latin typeface="Times New Roman" panose="02020603050405020304" pitchFamily="18" charset="0"/>
                <a:ea typeface="ＭＳ Ｐゴシック" panose="020B0600070205080204" pitchFamily="34" charset="-128"/>
                <a:cs typeface="Times New Roman" panose="02020603050405020304" pitchFamily="18" charset="0"/>
              </a:rPr>
              <a:t>3.</a:t>
            </a:r>
            <a:r>
              <a:rPr lang="en-US" altLang="en-US" sz="2200" b="1" dirty="0" smtClean="0">
                <a:latin typeface="Times New Roman" panose="02020603050405020304" pitchFamily="18" charset="0"/>
                <a:ea typeface="ＭＳ Ｐゴシック" panose="020B0600070205080204" pitchFamily="34" charset="-128"/>
                <a:cs typeface="Times New Roman" panose="02020603050405020304" pitchFamily="18" charset="0"/>
              </a:rPr>
              <a:t>.		</a:t>
            </a:r>
          </a:p>
          <a:p>
            <a:pPr marL="0" indent="0">
              <a:buFont typeface="Arial" panose="020B0604020202020204" pitchFamily="34" charset="0"/>
              <a:buNone/>
            </a:pPr>
            <a:r>
              <a:rPr lang="en-US" altLang="en-US" sz="2200" dirty="0" smtClean="0">
                <a:latin typeface="Times New Roman" panose="02020603050405020304" pitchFamily="18" charset="0"/>
                <a:ea typeface="ＭＳ Ｐゴシック" panose="020B0600070205080204" pitchFamily="34" charset="-128"/>
                <a:cs typeface="Times New Roman" panose="02020603050405020304" pitchFamily="18" charset="0"/>
              </a:rPr>
              <a:t>10. Prove the following by principle of mathematical induction ∀n ∈N, Product of two consecutive natural number is even.		</a:t>
            </a:r>
          </a:p>
          <a:p>
            <a:pPr marL="0" indent="0">
              <a:buFont typeface="Arial" panose="020B0604020202020204" pitchFamily="34" charset="0"/>
              <a:buNone/>
            </a:pPr>
            <a:r>
              <a:rPr lang="en-US" altLang="en-US" sz="2200" dirty="0" smtClean="0">
                <a:latin typeface="Times New Roman" panose="02020603050405020304" pitchFamily="18" charset="0"/>
                <a:ea typeface="ＭＳ Ｐゴシック" panose="020B0600070205080204" pitchFamily="34" charset="-128"/>
                <a:cs typeface="Times New Roman" panose="02020603050405020304" pitchFamily="18" charset="0"/>
              </a:rPr>
              <a:t>11. Prove by mathematical induction, sum of finite number of terms of geometric progression:							a+ar+ar</a:t>
            </a:r>
            <a:r>
              <a:rPr lang="en-US" altLang="en-US" sz="2200" baseline="30000" dirty="0" smtClean="0">
                <a:latin typeface="Times New Roman" panose="02020603050405020304" pitchFamily="18" charset="0"/>
                <a:ea typeface="ＭＳ Ｐゴシック" panose="020B0600070205080204" pitchFamily="34" charset="-128"/>
                <a:cs typeface="Times New Roman" panose="02020603050405020304" pitchFamily="18" charset="0"/>
              </a:rPr>
              <a:t>2</a:t>
            </a:r>
            <a:r>
              <a:rPr lang="en-US" altLang="en-US" sz="2200" dirty="0" smtClean="0">
                <a:latin typeface="Times New Roman" panose="02020603050405020304" pitchFamily="18" charset="0"/>
                <a:ea typeface="ＭＳ Ｐゴシック" panose="020B0600070205080204" pitchFamily="34" charset="-128"/>
                <a:cs typeface="Times New Roman" panose="02020603050405020304" pitchFamily="18" charset="0"/>
              </a:rPr>
              <a:t>+…………+</a:t>
            </a:r>
            <a:r>
              <a:rPr lang="en-US" altLang="en-US" sz="2200" dirty="0" err="1" smtClean="0">
                <a:latin typeface="Times New Roman" panose="02020603050405020304" pitchFamily="18" charset="0"/>
                <a:ea typeface="ＭＳ Ｐゴシック" panose="020B0600070205080204" pitchFamily="34" charset="-128"/>
                <a:cs typeface="Times New Roman" panose="02020603050405020304" pitchFamily="18" charset="0"/>
              </a:rPr>
              <a:t>ar</a:t>
            </a:r>
            <a:r>
              <a:rPr lang="en-US" altLang="en-US" sz="2200" baseline="30000" dirty="0" err="1" smtClean="0">
                <a:latin typeface="Times New Roman" panose="02020603050405020304" pitchFamily="18" charset="0"/>
                <a:ea typeface="ＭＳ Ｐゴシック" panose="020B0600070205080204" pitchFamily="34" charset="-128"/>
                <a:cs typeface="Times New Roman" panose="02020603050405020304" pitchFamily="18" charset="0"/>
              </a:rPr>
              <a:t>n</a:t>
            </a:r>
            <a:r>
              <a:rPr lang="en-US" altLang="en-US" sz="2200" dirty="0" smtClean="0">
                <a:latin typeface="Times New Roman" panose="02020603050405020304" pitchFamily="18" charset="0"/>
                <a:ea typeface="ＭＳ Ｐゴシック" panose="020B0600070205080204" pitchFamily="34" charset="-128"/>
                <a:cs typeface="Times New Roman" panose="02020603050405020304" pitchFamily="18" charset="0"/>
              </a:rPr>
              <a:t>….= (ar</a:t>
            </a:r>
            <a:r>
              <a:rPr lang="en-US" altLang="en-US" sz="2200" baseline="30000" dirty="0" smtClean="0">
                <a:latin typeface="Times New Roman" panose="02020603050405020304" pitchFamily="18" charset="0"/>
                <a:ea typeface="ＭＳ Ｐゴシック" panose="020B0600070205080204" pitchFamily="34" charset="-128"/>
                <a:cs typeface="Times New Roman" panose="02020603050405020304" pitchFamily="18" charset="0"/>
              </a:rPr>
              <a:t>n+1 </a:t>
            </a:r>
            <a:r>
              <a:rPr lang="en-US" altLang="en-US" sz="2200" dirty="0" smtClean="0">
                <a:latin typeface="Times New Roman" panose="02020603050405020304" pitchFamily="18" charset="0"/>
                <a:ea typeface="ＭＳ Ｐゴシック" panose="020B0600070205080204" pitchFamily="34" charset="-128"/>
                <a:cs typeface="Times New Roman" panose="02020603050405020304" pitchFamily="18" charset="0"/>
              </a:rPr>
              <a:t>–a)/(r-1)    when r≠ 1</a:t>
            </a:r>
          </a:p>
        </p:txBody>
      </p:sp>
      <p:sp>
        <p:nvSpPr>
          <p:cNvPr id="115715"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26050485-22D2-490F-8E24-B8DE8AB348AB}" type="datetime1">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11/29/2022</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11571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2B56A5DA-841A-4615-9A5C-18CD9B0A41DC}" type="slidenum">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156</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FC2E6118-85CB-4C9F-A01C-4742C993D882}"/>
              </a:ext>
            </a:extLst>
          </p:cNvPr>
          <p:cNvSpPr txBox="1">
            <a:spLocks/>
          </p:cNvSpPr>
          <p:nvPr/>
        </p:nvSpPr>
        <p:spPr bwMode="auto">
          <a:xfrm>
            <a:off x="1371600" y="0"/>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anchor="ctr"/>
          <a:lstStyle/>
          <a:p>
            <a:pPr algn="ctr" eaLnBrk="1" fontAlgn="auto" hangingPunct="1">
              <a:spcAft>
                <a:spcPts val="0"/>
              </a:spcAft>
              <a:defRPr/>
            </a:pPr>
            <a:r>
              <a:rPr lang="en-US" sz="3200" dirty="0">
                <a:solidFill>
                  <a:schemeClr val="dk1"/>
                </a:solidFill>
                <a:latin typeface="Times New Roman" panose="02020603050405020304" pitchFamily="18" charset="0"/>
                <a:cs typeface="Times New Roman" panose="02020603050405020304" pitchFamily="18" charset="0"/>
              </a:rPr>
              <a:t>Old Question Papers(CO1)</a:t>
            </a:r>
          </a:p>
        </p:txBody>
      </p:sp>
      <p:pic>
        <p:nvPicPr>
          <p:cNvPr id="1157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1596515279"/>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91E88E8-C61B-4086-B52E-3DB43916918A}" type="datetime1">
              <a:rPr lang="en-US" smtClean="0"/>
              <a:pPr/>
              <a:t>11/29/2022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157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dk1"/>
                </a:solidFill>
                <a:effectLst/>
                <a:uLnTx/>
                <a:uFillTx/>
                <a:latin typeface="Times New Roman" panose="02020603050405020304" pitchFamily="18" charset="0"/>
                <a:cs typeface="Times New Roman" panose="02020603050405020304" pitchFamily="18" charset="0"/>
              </a:rPr>
              <a:t>Old</a:t>
            </a:r>
            <a:r>
              <a:rPr kumimoji="0" lang="en-US" sz="3200" b="0" i="0" u="none" strike="noStrike" kern="1200" cap="none" spc="0" normalizeH="0" noProof="0" dirty="0" smtClean="0">
                <a:ln>
                  <a:noFill/>
                </a:ln>
                <a:solidFill>
                  <a:schemeClr val="dk1"/>
                </a:solidFill>
                <a:effectLst/>
                <a:uLnTx/>
                <a:uFillTx/>
                <a:latin typeface="Times New Roman" panose="02020603050405020304" pitchFamily="18" charset="0"/>
                <a:cs typeface="Times New Roman" panose="02020603050405020304" pitchFamily="18" charset="0"/>
              </a:rPr>
              <a:t> Question Papers</a:t>
            </a:r>
            <a:r>
              <a:rPr lang="en-US" altLang="en-US" sz="3200" dirty="0">
                <a:solidFill>
                  <a:srgbClr val="000000"/>
                </a:solidFill>
                <a:latin typeface="Times New Roman" panose="02020603050405020304" pitchFamily="18" charset="0"/>
                <a:cs typeface="Times New Roman" panose="02020603050405020304" pitchFamily="18" charset="0"/>
              </a:rPr>
              <a:t> (</a:t>
            </a:r>
            <a:r>
              <a:rPr lang="en-US" altLang="en-US" sz="3200" dirty="0" smtClean="0">
                <a:solidFill>
                  <a:srgbClr val="000000"/>
                </a:solidFill>
                <a:latin typeface="Times New Roman" panose="02020603050405020304" pitchFamily="18" charset="0"/>
                <a:cs typeface="Times New Roman" panose="02020603050405020304" pitchFamily="18" charset="0"/>
              </a:rPr>
              <a:t>CO1)</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Content Placeholder 1"/>
          <p:cNvSpPr>
            <a:spLocks noGrp="1"/>
          </p:cNvSpPr>
          <p:nvPr>
            <p:ph idx="1"/>
          </p:nvPr>
        </p:nvSpPr>
        <p:spPr>
          <a:xfrm>
            <a:off x="685800" y="1219200"/>
            <a:ext cx="8229600" cy="4906963"/>
          </a:xfrm>
        </p:spPr>
        <p:txBody>
          <a:bodyPr>
            <a:normAutofit/>
          </a:bodyPr>
          <a:lstStyle/>
          <a:p>
            <a:pPr lvl="0"/>
            <a:r>
              <a:rPr lang="en-US" sz="2200" dirty="0" smtClean="0">
                <a:solidFill>
                  <a:schemeClr val="dk1"/>
                </a:solidFill>
                <a:latin typeface="Times New Roman" panose="02020603050405020304" pitchFamily="18" charset="0"/>
                <a:cs typeface="Times New Roman" panose="02020603050405020304" pitchFamily="18" charset="0"/>
              </a:rPr>
              <a:t>For some more Old </a:t>
            </a:r>
            <a:r>
              <a:rPr lang="en-US" sz="2200" dirty="0">
                <a:solidFill>
                  <a:schemeClr val="dk1"/>
                </a:solidFill>
                <a:latin typeface="Times New Roman" panose="02020603050405020304" pitchFamily="18" charset="0"/>
                <a:cs typeface="Times New Roman" panose="02020603050405020304" pitchFamily="18" charset="0"/>
              </a:rPr>
              <a:t>Question Papers</a:t>
            </a: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dirty="0" smtClean="0">
                <a:solidFill>
                  <a:srgbClr val="000000"/>
                </a:solidFill>
                <a:latin typeface="Times New Roman" panose="02020603050405020304" pitchFamily="18" charset="0"/>
                <a:cs typeface="Times New Roman" panose="02020603050405020304" pitchFamily="18" charset="0"/>
              </a:rPr>
              <a:t>visit the link below.</a:t>
            </a:r>
            <a:endParaRPr lang="en-US" sz="2200" dirty="0">
              <a:solidFill>
                <a:schemeClr val="dk1"/>
              </a:solidFill>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hlinkClick r:id="rId3"/>
            </a:endParaRPr>
          </a:p>
          <a:p>
            <a:r>
              <a:rPr lang="en-US" sz="2200" dirty="0" smtClean="0">
                <a:latin typeface="Times New Roman" panose="02020603050405020304" pitchFamily="18" charset="0"/>
                <a:cs typeface="Times New Roman" panose="02020603050405020304" pitchFamily="18" charset="0"/>
                <a:hlinkClick r:id="rId3"/>
              </a:rPr>
              <a:t>https</a:t>
            </a:r>
            <a:r>
              <a:rPr lang="en-US" sz="2200" dirty="0">
                <a:latin typeface="Times New Roman" panose="02020603050405020304" pitchFamily="18" charset="0"/>
                <a:cs typeface="Times New Roman" panose="02020603050405020304" pitchFamily="18" charset="0"/>
                <a:hlinkClick r:id="rId3"/>
              </a:rPr>
              <a:t>://drive.google.com/drive/folders/1LBqJvyWPNRCdAcr9Sag4TzECfnLgRIQn?usp=sharing</a:t>
            </a: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362200" y="6416675"/>
            <a:ext cx="5029200" cy="365125"/>
          </a:xfrm>
        </p:spPr>
        <p:txBody>
          <a:bodyPr/>
          <a:lstStyle/>
          <a:p>
            <a:pPr>
              <a:defRPr/>
            </a:pPr>
            <a:r>
              <a:rPr lang="en-US" dirty="0" smtClean="0">
                <a:solidFill>
                  <a:schemeClr val="tx1"/>
                </a:solidFill>
                <a:latin typeface="+mj-lt"/>
                <a:cs typeface="Times New Roman" panose="02020603050405020304" pitchFamily="18" charset="0"/>
              </a:rPr>
              <a:t>Mr. Gaurav Singhania, </a:t>
            </a:r>
            <a:r>
              <a:rPr lang="en-US" dirty="0">
                <a:solidFill>
                  <a:schemeClr val="tx1"/>
                </a:solidFill>
                <a:latin typeface="+mj-lt"/>
                <a:cs typeface="Times New Roman" panose="02020603050405020304" pitchFamily="18" charset="0"/>
              </a:rPr>
              <a:t>Mr. </a:t>
            </a:r>
            <a:r>
              <a:rPr lang="en-US" dirty="0" err="1">
                <a:solidFill>
                  <a:schemeClr val="tx1"/>
                </a:solidFill>
                <a:latin typeface="+mj-lt"/>
                <a:cs typeface="Times New Roman" panose="02020603050405020304" pitchFamily="18" charset="0"/>
              </a:rPr>
              <a:t>Bhupendra</a:t>
            </a:r>
            <a:r>
              <a:rPr lang="en-US" dirty="0">
                <a:solidFill>
                  <a:schemeClr val="tx1"/>
                </a:solidFill>
                <a:latin typeface="+mj-lt"/>
                <a:cs typeface="Times New Roman" panose="02020603050405020304" pitchFamily="18" charset="0"/>
              </a:rPr>
              <a:t> Kr.	KCS-303 (DSTL)                Unit 1</a:t>
            </a:r>
          </a:p>
        </p:txBody>
      </p:sp>
    </p:spTree>
    <p:extLst>
      <p:ext uri="{BB962C8B-B14F-4D97-AF65-F5344CB8AC3E}">
        <p14:creationId xmlns:p14="http://schemas.microsoft.com/office/powerpoint/2010/main" val="1242174943"/>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Content Placeholder 2">
            <a:extLst>
              <a:ext uri="{FF2B5EF4-FFF2-40B4-BE49-F238E27FC236}">
                <a16:creationId xmlns:a16="http://schemas.microsoft.com/office/drawing/2014/main" id="{D51529FB-61BF-47EE-9B9A-1F8F975FD124}"/>
              </a:ext>
            </a:extLst>
          </p:cNvPr>
          <p:cNvSpPr>
            <a:spLocks noGrp="1"/>
          </p:cNvSpPr>
          <p:nvPr>
            <p:ph idx="1"/>
          </p:nvPr>
        </p:nvSpPr>
        <p:spPr>
          <a:xfrm>
            <a:off x="533400" y="1143000"/>
            <a:ext cx="8229600" cy="4525963"/>
          </a:xfrm>
        </p:spPr>
        <p:txBody>
          <a:bodyPr/>
          <a:lstStyle/>
          <a:p>
            <a:pPr marL="0" indent="0">
              <a:buFont typeface="Arial" panose="020B0604020202020204" pitchFamily="34" charset="0"/>
              <a:buNone/>
              <a:defRPr/>
            </a:pPr>
            <a:r>
              <a:rPr lang="en-US" altLang="en-US" sz="2000" dirty="0">
                <a:latin typeface="Times New Roman" panose="02020603050405020304" pitchFamily="18" charset="0"/>
                <a:ea typeface="ＭＳ Ｐゴシック" panose="020B0600070205080204" pitchFamily="34" charset="-128"/>
                <a:cs typeface="Times New Roman" panose="02020603050405020304" pitchFamily="18" charset="0"/>
              </a:rPr>
              <a:t>1. How many symmetric and reflexive relations are possible from a set A</a:t>
            </a:r>
          </a:p>
          <a:p>
            <a:pPr>
              <a:buFont typeface="Arial" panose="020B0604020202020204" pitchFamily="34" charset="0"/>
              <a:buNone/>
              <a:defRPr/>
            </a:pPr>
            <a:r>
              <a:rPr lang="en-US" altLang="en-US" sz="2000" dirty="0">
                <a:latin typeface="Times New Roman" panose="02020603050405020304" pitchFamily="18" charset="0"/>
                <a:ea typeface="ＭＳ Ｐゴシック" panose="020B0600070205080204" pitchFamily="34" charset="-128"/>
                <a:cs typeface="Times New Roman" panose="02020603050405020304" pitchFamily="18" charset="0"/>
              </a:rPr>
              <a:t>	containing </a:t>
            </a:r>
            <a:r>
              <a:rPr lang="ja-JP" altLang="en-US" sz="2000" dirty="0">
                <a:latin typeface="Times New Roman" panose="02020603050405020304" pitchFamily="18" charset="0"/>
                <a:ea typeface="ＭＳ Ｐゴシック" panose="020B0600070205080204" pitchFamily="34" charset="-128"/>
                <a:cs typeface="Times New Roman" panose="02020603050405020304" pitchFamily="18" charset="0"/>
              </a:rPr>
              <a:t>‘</a:t>
            </a:r>
            <a:r>
              <a:rPr lang="en-US" altLang="ja-JP" sz="2000" dirty="0">
                <a:latin typeface="Times New Roman" panose="02020603050405020304" pitchFamily="18" charset="0"/>
                <a:ea typeface="ＭＳ Ｐゴシック" panose="020B0600070205080204" pitchFamily="34" charset="-128"/>
                <a:cs typeface="Times New Roman" panose="02020603050405020304" pitchFamily="18" charset="0"/>
              </a:rPr>
              <a:t>n</a:t>
            </a:r>
            <a:r>
              <a:rPr lang="ja-JP" altLang="en-US" sz="2000" dirty="0">
                <a:latin typeface="Times New Roman" panose="02020603050405020304" pitchFamily="18" charset="0"/>
                <a:ea typeface="ＭＳ Ｐゴシック" panose="020B0600070205080204" pitchFamily="34" charset="-128"/>
                <a:cs typeface="Times New Roman" panose="02020603050405020304" pitchFamily="18" charset="0"/>
              </a:rPr>
              <a:t>’</a:t>
            </a:r>
            <a:r>
              <a:rPr lang="en-US" altLang="ja-JP" sz="2000" dirty="0">
                <a:latin typeface="Times New Roman" panose="02020603050405020304" pitchFamily="18" charset="0"/>
                <a:ea typeface="ＭＳ Ｐゴシック" panose="020B0600070205080204" pitchFamily="34" charset="-128"/>
                <a:cs typeface="Times New Roman" panose="02020603050405020304" pitchFamily="18" charset="0"/>
              </a:rPr>
              <a:t> elements?</a:t>
            </a:r>
          </a:p>
          <a:p>
            <a:pPr marL="0" indent="0">
              <a:buFont typeface="Arial" panose="020B0604020202020204" pitchFamily="34" charset="0"/>
              <a:buNone/>
              <a:defRPr/>
            </a:pPr>
            <a:r>
              <a:rPr lang="en-US" altLang="en-US" sz="2000" dirty="0">
                <a:latin typeface="Times New Roman" panose="02020603050405020304" pitchFamily="18" charset="0"/>
                <a:ea typeface="ＭＳ Ｐゴシック" panose="020B0600070205080204" pitchFamily="34" charset="-128"/>
                <a:cs typeface="Times New Roman" panose="02020603050405020304" pitchFamily="18" charset="0"/>
              </a:rPr>
              <a:t>2. Prove that   for n≥2  using principle of mathematical induction.</a:t>
            </a:r>
          </a:p>
          <a:p>
            <a:pPr marL="0" indent="0">
              <a:buFont typeface="Arial" panose="020B0604020202020204" pitchFamily="34" charset="0"/>
              <a:buNone/>
              <a:defRPr/>
            </a:pPr>
            <a:r>
              <a:rPr lang="en-US" altLang="en-US" sz="2000" dirty="0">
                <a:latin typeface="Times New Roman" panose="02020603050405020304" pitchFamily="18" charset="0"/>
                <a:ea typeface="ＭＳ Ｐゴシック" panose="020B0600070205080204" pitchFamily="34" charset="-128"/>
                <a:cs typeface="Times New Roman" panose="02020603050405020304" pitchFamily="18" charset="0"/>
              </a:rPr>
              <a:t>3. Is the </a:t>
            </a:r>
            <a:r>
              <a:rPr lang="ja-JP" altLang="en-US" sz="2000" dirty="0">
                <a:latin typeface="Times New Roman" panose="02020603050405020304" pitchFamily="18" charset="0"/>
                <a:ea typeface="ＭＳ Ｐゴシック" panose="020B0600070205080204" pitchFamily="34" charset="-128"/>
                <a:cs typeface="Times New Roman" panose="02020603050405020304" pitchFamily="18" charset="0"/>
              </a:rPr>
              <a:t>“</a:t>
            </a:r>
            <a:r>
              <a:rPr lang="en-US" altLang="ja-JP" sz="2000" dirty="0">
                <a:latin typeface="Times New Roman" panose="02020603050405020304" pitchFamily="18" charset="0"/>
                <a:ea typeface="ＭＳ Ｐゴシック" panose="020B0600070205080204" pitchFamily="34" charset="-128"/>
                <a:cs typeface="Times New Roman" panose="02020603050405020304" pitchFamily="18" charset="0"/>
              </a:rPr>
              <a:t>divides</a:t>
            </a:r>
            <a:r>
              <a:rPr lang="ja-JP" altLang="en-US" sz="2000" dirty="0">
                <a:latin typeface="Times New Roman" panose="02020603050405020304" pitchFamily="18" charset="0"/>
                <a:ea typeface="ＭＳ Ｐゴシック" panose="020B0600070205080204" pitchFamily="34" charset="-128"/>
                <a:cs typeface="Times New Roman" panose="02020603050405020304" pitchFamily="18" charset="0"/>
              </a:rPr>
              <a:t>”</a:t>
            </a:r>
            <a:r>
              <a:rPr lang="en-US" altLang="ja-JP" sz="2000" dirty="0">
                <a:latin typeface="Times New Roman" panose="02020603050405020304" pitchFamily="18" charset="0"/>
                <a:ea typeface="ＭＳ Ｐゴシック" panose="020B0600070205080204" pitchFamily="34" charset="-128"/>
                <a:cs typeface="Times New Roman" panose="02020603050405020304" pitchFamily="18" charset="0"/>
              </a:rPr>
              <a:t> relation on the set of positive integers transitive? What is the reflexive and symmetric closure of the relation?</a:t>
            </a:r>
          </a:p>
          <a:p>
            <a:pPr marL="0" indent="0">
              <a:buFont typeface="Arial" panose="020B0604020202020204" pitchFamily="34" charset="0"/>
              <a:buNone/>
              <a:defRPr/>
            </a:pPr>
            <a:r>
              <a:rPr lang="en-US" altLang="en-US" sz="2000" i="1" dirty="0">
                <a:latin typeface="Times New Roman" panose="02020603050405020304" pitchFamily="18" charset="0"/>
                <a:ea typeface="ＭＳ Ｐゴシック" panose="020B0600070205080204" pitchFamily="34" charset="-128"/>
                <a:cs typeface="Times New Roman" panose="02020603050405020304" pitchFamily="18" charset="0"/>
              </a:rPr>
              <a:t>4. R </a:t>
            </a:r>
            <a:r>
              <a:rPr lang="en-US" altLang="en-US" sz="20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000" i="1" dirty="0">
                <a:latin typeface="Times New Roman" panose="02020603050405020304" pitchFamily="18" charset="0"/>
                <a:ea typeface="ＭＳ Ｐゴシック" panose="020B0600070205080204" pitchFamily="34" charset="-128"/>
                <a:cs typeface="Times New Roman" panose="02020603050405020304" pitchFamily="18" charset="0"/>
              </a:rPr>
              <a:t>(a, b) </a:t>
            </a:r>
            <a:r>
              <a:rPr lang="en-US" altLang="en-US" sz="20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000" i="1" dirty="0">
                <a:latin typeface="Times New Roman" panose="02020603050405020304" pitchFamily="18" charset="0"/>
                <a:ea typeface="ＭＳ Ｐゴシック" panose="020B0600070205080204" pitchFamily="34" charset="-128"/>
                <a:cs typeface="Times New Roman" panose="02020603050405020304" pitchFamily="18" charset="0"/>
              </a:rPr>
              <a:t>a &gt; b</a:t>
            </a:r>
            <a:r>
              <a:rPr lang="en-US" altLang="en-US" sz="2000" dirty="0">
                <a:latin typeface="Times New Roman" panose="02020603050405020304" pitchFamily="18" charset="0"/>
                <a:ea typeface="ＭＳ Ｐゴシック" panose="020B0600070205080204" pitchFamily="34" charset="-128"/>
                <a:cs typeface="Times New Roman" panose="02020603050405020304" pitchFamily="18" charset="0"/>
              </a:rPr>
              <a:t>} on the set of positive integers?</a:t>
            </a:r>
          </a:p>
          <a:p>
            <a:pPr marL="0" indent="0">
              <a:buFont typeface="Arial" panose="020B0604020202020204" pitchFamily="34" charset="0"/>
              <a:buNone/>
              <a:defRPr/>
            </a:pPr>
            <a:r>
              <a:rPr lang="en-US" altLang="en-US" sz="2000" dirty="0">
                <a:latin typeface="Times New Roman" panose="02020603050405020304" pitchFamily="18" charset="0"/>
                <a:ea typeface="ＭＳ Ｐゴシック" panose="020B0600070205080204" pitchFamily="34" charset="-128"/>
                <a:cs typeface="Times New Roman" panose="02020603050405020304" pitchFamily="18" charset="0"/>
              </a:rPr>
              <a:t>7. Find the numbers between 1 to 500 that are not divisible by any of the  integers 2 or 3 or 5 or 7.</a:t>
            </a:r>
          </a:p>
          <a:p>
            <a:pPr marL="0" indent="0">
              <a:buFont typeface="Arial" panose="020B0604020202020204" pitchFamily="34" charset="0"/>
              <a:buNone/>
              <a:defRPr/>
            </a:pPr>
            <a:r>
              <a:rPr lang="en-US" altLang="en-US" sz="2000" dirty="0">
                <a:latin typeface="Times New Roman" panose="02020603050405020304" pitchFamily="18" charset="0"/>
                <a:ea typeface="ＭＳ Ｐゴシック" panose="020B0600070205080204" pitchFamily="34" charset="-128"/>
                <a:cs typeface="Times New Roman" panose="02020603050405020304" pitchFamily="18" charset="0"/>
              </a:rPr>
              <a:t>6.Prove by mathematical induction   3+33+333+..............33..3 = (10n+1-9n-10)/27</a:t>
            </a:r>
          </a:p>
          <a:p>
            <a:pPr eaLnBrk="1" hangingPunct="1">
              <a:defRPr/>
            </a:pPr>
            <a:endParaRPr lang="en-US" altLang="en-US" sz="20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116739"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7C0C7EF3-CDBC-4B86-B0EA-186866A7C485}" type="datetime1">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11/29/2022</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11674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7AC9F20A-4578-4634-81C6-8FC828D10BC5}" type="slidenum">
              <a:rPr lang="en-US"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158</a:t>
            </a:fld>
            <a:endParaRPr lang="en-US" altLang="en-US" sz="1200" smtClean="0">
              <a:solidFill>
                <a:srgbClr val="898989"/>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9C3207CA-80B6-4109-9DFE-CAEB32A6BE3D}"/>
              </a:ext>
            </a:extLst>
          </p:cNvPr>
          <p:cNvSpPr txBox="1">
            <a:spLocks/>
          </p:cNvSpPr>
          <p:nvPr/>
        </p:nvSpPr>
        <p:spPr bwMode="auto">
          <a:xfrm>
            <a:off x="1371600" y="0"/>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anchor="ctr"/>
          <a:lstStyle/>
          <a:p>
            <a:pPr algn="ctr" eaLnBrk="1" fontAlgn="auto" hangingPunct="1">
              <a:spcAft>
                <a:spcPts val="0"/>
              </a:spcAft>
              <a:defRPr/>
            </a:pPr>
            <a:r>
              <a:rPr lang="en-US" sz="3000" dirty="0">
                <a:solidFill>
                  <a:schemeClr val="dk1"/>
                </a:solidFill>
                <a:latin typeface="Times New Roman" panose="02020603050405020304" pitchFamily="18" charset="0"/>
                <a:cs typeface="Times New Roman" panose="02020603050405020304" pitchFamily="18" charset="0"/>
              </a:rPr>
              <a:t>Expected Questions for University Exam(CO1) </a:t>
            </a:r>
          </a:p>
        </p:txBody>
      </p:sp>
      <p:pic>
        <p:nvPicPr>
          <p:cNvPr id="1167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461732171"/>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DA40050-3100-4201-883F-F2523CC30465}" type="datetime1">
              <a:rPr lang="en-US" smtClean="0">
                <a:solidFill>
                  <a:schemeClr val="tx1"/>
                </a:solidFill>
                <a:latin typeface="Times New Roman" panose="02020603050405020304" pitchFamily="18" charset="0"/>
                <a:cs typeface="Times New Roman" panose="02020603050405020304" pitchFamily="18" charset="0"/>
              </a:rPr>
              <a:pPr/>
              <a:t>11/29/2022</a:t>
            </a:fld>
            <a:endParaRPr lang="en-US">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159</a:t>
            </a:fld>
            <a:endParaRPr lang="en-US">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Summary</a:t>
            </a:r>
            <a:r>
              <a:rPr lang="en-IN" sz="3200" dirty="0">
                <a:solidFill>
                  <a:schemeClr val="tx1"/>
                </a:solidFill>
                <a:latin typeface="Times New Roman" panose="02020603050405020304" pitchFamily="18" charset="0"/>
                <a:cs typeface="Times New Roman" panose="02020603050405020304" pitchFamily="18" charset="0"/>
              </a:rPr>
              <a:t> (CO1)</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Rectangle 9"/>
          <p:cNvSpPr/>
          <p:nvPr/>
        </p:nvSpPr>
        <p:spPr>
          <a:xfrm>
            <a:off x="457200" y="891600"/>
            <a:ext cx="8305800" cy="5170646"/>
          </a:xfrm>
          <a:prstGeom prst="rect">
            <a:avLst/>
          </a:prstGeom>
        </p:spPr>
        <p:txBody>
          <a:bodyPr wrap="square">
            <a:spAutoFit/>
          </a:bodyPr>
          <a:lstStyle/>
          <a:p>
            <a:pPr marL="285750" indent="-28575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Now you were able to understand the concepts </a:t>
            </a:r>
            <a:r>
              <a:rPr lang="en-IN" altLang="en-US" sz="2200" dirty="0" smtClean="0">
                <a:latin typeface="Times New Roman" panose="02020603050405020304" pitchFamily="18" charset="0"/>
                <a:cs typeface="Times New Roman" panose="02020603050405020304" pitchFamily="18" charset="0"/>
              </a:rPr>
              <a:t>discrete </a:t>
            </a:r>
            <a:r>
              <a:rPr lang="en-IN" altLang="en-US" sz="2200" dirty="0">
                <a:latin typeface="Times New Roman" panose="02020603050405020304" pitchFamily="18" charset="0"/>
                <a:cs typeface="Times New Roman" panose="02020603050405020304" pitchFamily="18" charset="0"/>
              </a:rPr>
              <a:t>structures include sets, relation , </a:t>
            </a:r>
            <a:r>
              <a:rPr lang="en-IN" altLang="en-US" sz="2200" dirty="0" smtClean="0">
                <a:latin typeface="Times New Roman" panose="02020603050405020304" pitchFamily="18" charset="0"/>
                <a:cs typeface="Times New Roman" panose="02020603050405020304" pitchFamily="18" charset="0"/>
              </a:rPr>
              <a:t>functions etc.</a:t>
            </a:r>
          </a:p>
          <a:p>
            <a:pPr marL="285750" indent="-285750" algn="just">
              <a:buFont typeface="Arial" panose="020B0604020202020204" pitchFamily="34" charset="0"/>
              <a:buChar char="•"/>
            </a:pPr>
            <a:endParaRPr lang="en-IN" altLang="en-US" sz="22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 set is defined as a collection of distinct objects of the same type or class of objects. The purposes of a set are called elements or members of the set. An object can be numbers, alphabets, names, </a:t>
            </a:r>
            <a:r>
              <a:rPr lang="en-US" sz="2200" dirty="0" err="1" smtClean="0">
                <a:latin typeface="Times New Roman" panose="02020603050405020304" pitchFamily="18" charset="0"/>
                <a:cs typeface="Times New Roman" panose="02020603050405020304" pitchFamily="18" charset="0"/>
              </a:rPr>
              <a:t>etc</a:t>
            </a:r>
            <a:endParaRPr lang="en-US" sz="22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Whenever sets are being discussed, the </a:t>
            </a:r>
            <a:r>
              <a:rPr lang="en-US" sz="2200" b="1" dirty="0">
                <a:latin typeface="Times New Roman" panose="02020603050405020304" pitchFamily="18" charset="0"/>
                <a:cs typeface="Times New Roman" panose="02020603050405020304" pitchFamily="18" charset="0"/>
              </a:rPr>
              <a:t>relationship</a:t>
            </a:r>
            <a:r>
              <a:rPr lang="en-US" sz="2200" dirty="0">
                <a:latin typeface="Times New Roman" panose="02020603050405020304" pitchFamily="18" charset="0"/>
                <a:cs typeface="Times New Roman" panose="02020603050405020304" pitchFamily="18" charset="0"/>
              </a:rPr>
              <a:t> between the elements of the sets is the next thing that comes up. </a:t>
            </a:r>
            <a:r>
              <a:rPr lang="en-US" sz="2200" b="1" dirty="0">
                <a:latin typeface="Times New Roman" panose="02020603050405020304" pitchFamily="18" charset="0"/>
                <a:cs typeface="Times New Roman" panose="02020603050405020304" pitchFamily="18" charset="0"/>
              </a:rPr>
              <a:t>Relations</a:t>
            </a:r>
            <a:r>
              <a:rPr lang="en-US" sz="2200" dirty="0">
                <a:latin typeface="Times New Roman" panose="02020603050405020304" pitchFamily="18" charset="0"/>
                <a:cs typeface="Times New Roman" panose="02020603050405020304" pitchFamily="18" charset="0"/>
              </a:rPr>
              <a:t> may exist between objects of the same set or between objects of two or more sets</a:t>
            </a:r>
            <a:r>
              <a:rPr lang="en-US" sz="2200"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 </a:t>
            </a:r>
            <a:r>
              <a:rPr lang="en-US" sz="2200" b="1" dirty="0">
                <a:latin typeface="Times New Roman" panose="02020603050405020304" pitchFamily="18" charset="0"/>
                <a:cs typeface="Times New Roman" panose="02020603050405020304" pitchFamily="18" charset="0"/>
              </a:rPr>
              <a:t>Function</a:t>
            </a:r>
            <a:r>
              <a:rPr lang="en-US" sz="2200" dirty="0">
                <a:latin typeface="Times New Roman" panose="02020603050405020304" pitchFamily="18" charset="0"/>
                <a:cs typeface="Times New Roman" panose="02020603050405020304" pitchFamily="18" charset="0"/>
              </a:rPr>
              <a:t> assigns to each element of a set, exactly one element of a related set</a:t>
            </a:r>
            <a:r>
              <a:rPr lang="en-US" sz="2200"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
        <p:nvSpPr>
          <p:cNvPr id="11"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09000"/>
          </a:xfrm>
        </p:spPr>
        <p:txBody>
          <a:bodyPr>
            <a:noAutofit/>
          </a:bodyPr>
          <a:lstStyle/>
          <a:p>
            <a:pPr marL="0" indent="0" algn="just">
              <a:buNone/>
            </a:pPr>
            <a:endParaRPr lang="en-US" sz="2200" smtClean="0">
              <a:latin typeface="Times New Roman" panose="02020603050405020304" pitchFamily="18" charset="0"/>
              <a:cs typeface="Times New Roman" panose="02020603050405020304" pitchFamily="18" charset="0"/>
            </a:endParaRPr>
          </a:p>
          <a:p>
            <a:pPr marL="0" indent="0" algn="just">
              <a:buNone/>
            </a:pPr>
            <a:r>
              <a:rPr lang="en-US" sz="2200" smtClean="0">
                <a:latin typeface="Times New Roman" panose="02020603050405020304" pitchFamily="18" charset="0"/>
                <a:cs typeface="Times New Roman" panose="02020603050405020304" pitchFamily="18" charset="0"/>
              </a:rPr>
              <a:t>We </a:t>
            </a:r>
            <a:r>
              <a:rPr lang="en-US" sz="2200" dirty="0">
                <a:latin typeface="Times New Roman" panose="02020603050405020304" pitchFamily="18" charset="0"/>
                <a:cs typeface="Times New Roman" panose="02020603050405020304" pitchFamily="18" charset="0"/>
              </a:rPr>
              <a:t>broadly denote a set by the capital letter A, B, C, etc. while the fundamentals of the set by small letter a, b, x, y, etc</a:t>
            </a:r>
            <a:r>
              <a:rPr lang="en-US" sz="2200" dirty="0" smtClean="0">
                <a:latin typeface="Times New Roman" panose="02020603050405020304" pitchFamily="18" charset="0"/>
                <a:cs typeface="Times New Roman" panose="02020603050405020304" pitchFamily="18" charset="0"/>
              </a:rPr>
              <a:t>.</a:t>
            </a: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smtClean="0">
                <a:latin typeface="Times New Roman" panose="02020603050405020304" pitchFamily="18" charset="0"/>
                <a:cs typeface="Times New Roman" panose="02020603050405020304" pitchFamily="18" charset="0"/>
              </a:rPr>
              <a:t>If A is a set, and a is one of the elements of A, then we denote it as a ∈ A. Here the symbol ∈ means -"Element of."</a:t>
            </a:r>
          </a:p>
          <a:p>
            <a:pPr marL="0" indent="0" algn="just">
              <a:buNone/>
            </a:pPr>
            <a:endParaRPr lang="en-IN"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solidFill>
                  <a:schemeClr val="tx1"/>
                </a:solidFill>
                <a:latin typeface="Times New Roman" panose="02020603050405020304" pitchFamily="18" charset="0"/>
                <a:cs typeface="Times New Roman" panose="02020603050405020304" pitchFamily="18" charset="0"/>
              </a:rPr>
              <a:pPr/>
              <a:t>11/29/2022</a:t>
            </a:fld>
            <a:endParaRPr lang="en-US">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16</a:t>
            </a:fld>
            <a:endParaRPr lang="en-US">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solidFill>
                  <a:schemeClr val="tx1"/>
                </a:solidFill>
                <a:latin typeface="Times New Roman" panose="02020603050405020304" pitchFamily="18" charset="0"/>
                <a:cs typeface="Times New Roman" panose="02020603050405020304" pitchFamily="18" charset="0"/>
              </a:rPr>
              <a:t>Introduction of </a:t>
            </a:r>
            <a:r>
              <a:rPr lang="en-IN" sz="3200" dirty="0" smtClean="0">
                <a:solidFill>
                  <a:schemeClr val="tx1"/>
                </a:solidFill>
                <a:latin typeface="Times New Roman" panose="02020603050405020304" pitchFamily="18" charset="0"/>
                <a:cs typeface="Times New Roman" panose="02020603050405020304" pitchFamily="18" charset="0"/>
              </a:rPr>
              <a:t>Sets </a:t>
            </a:r>
            <a:r>
              <a:rPr lang="en-IN" sz="3200" dirty="0">
                <a:latin typeface="Times New Roman" panose="02020603050405020304" pitchFamily="18" charset="0"/>
                <a:cs typeface="Times New Roman" panose="02020603050405020304" pitchFamily="18" charset="0"/>
              </a:rPr>
              <a:t>(CO1</a:t>
            </a:r>
            <a:r>
              <a:rPr lang="en-IN" sz="3200" dirty="0" smtClean="0">
                <a:latin typeface="Times New Roman" panose="02020603050405020304" pitchFamily="18" charset="0"/>
                <a:cs typeface="Times New Roman" panose="02020603050405020304" pitchFamily="18" charset="0"/>
              </a:rPr>
              <a:t>)</a:t>
            </a:r>
            <a:endParaRPr lang="en-IN" sz="32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134686550"/>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DA40050-3100-4201-883F-F2523CC30465}" type="datetime1">
              <a:rPr lang="en-US" smtClean="0">
                <a:solidFill>
                  <a:schemeClr val="tx1"/>
                </a:solidFill>
                <a:latin typeface="Times New Roman" panose="02020603050405020304" pitchFamily="18" charset="0"/>
                <a:cs typeface="Times New Roman" panose="02020603050405020304" pitchFamily="18" charset="0"/>
              </a:rPr>
              <a:pPr/>
              <a:t>11/29/2022</a:t>
            </a:fld>
            <a:endParaRPr lang="en-US">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160</a:t>
            </a:fld>
            <a:endParaRPr lang="en-US">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Summary</a:t>
            </a:r>
            <a:r>
              <a:rPr lang="en-IN" sz="3200" dirty="0">
                <a:solidFill>
                  <a:schemeClr val="tx1"/>
                </a:solidFill>
                <a:latin typeface="Times New Roman" panose="02020603050405020304" pitchFamily="18" charset="0"/>
                <a:cs typeface="Times New Roman" panose="02020603050405020304" pitchFamily="18" charset="0"/>
              </a:rPr>
              <a:t> (CO1)</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Rectangle 9"/>
          <p:cNvSpPr/>
          <p:nvPr/>
        </p:nvSpPr>
        <p:spPr>
          <a:xfrm>
            <a:off x="838200" y="1009233"/>
            <a:ext cx="7848600" cy="2800767"/>
          </a:xfrm>
          <a:prstGeom prst="rect">
            <a:avLst/>
          </a:prstGeom>
        </p:spPr>
        <p:txBody>
          <a:bodyPr wrap="square">
            <a:spAutoFit/>
          </a:bodyPr>
          <a:lstStyle/>
          <a:p>
            <a:pPr algn="just"/>
            <a:endParaRPr lang="en-US" sz="22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Mathematical Induction</a:t>
            </a:r>
            <a:r>
              <a:rPr lang="en-US" sz="2200" dirty="0">
                <a:latin typeface="Times New Roman" panose="02020603050405020304" pitchFamily="18" charset="0"/>
                <a:cs typeface="Times New Roman" panose="02020603050405020304" pitchFamily="18" charset="0"/>
              </a:rPr>
              <a:t> is a </a:t>
            </a:r>
            <a:r>
              <a:rPr lang="en-US" sz="2200" b="1" dirty="0">
                <a:latin typeface="Times New Roman" panose="02020603050405020304" pitchFamily="18" charset="0"/>
                <a:cs typeface="Times New Roman" panose="02020603050405020304" pitchFamily="18" charset="0"/>
              </a:rPr>
              <a:t>mathematical</a:t>
            </a:r>
            <a:r>
              <a:rPr lang="en-US" sz="2200" dirty="0">
                <a:latin typeface="Times New Roman" panose="02020603050405020304" pitchFamily="18" charset="0"/>
                <a:cs typeface="Times New Roman" panose="02020603050405020304" pitchFamily="18" charset="0"/>
              </a:rPr>
              <a:t> technique which is used to prove a statement, a formula or a theorem is true for every natural number</a:t>
            </a:r>
            <a:r>
              <a:rPr lang="en-US" sz="2200" dirty="0" smtClean="0">
                <a:latin typeface="Times New Roman" panose="02020603050405020304" pitchFamily="18" charset="0"/>
                <a:cs typeface="Times New Roman" panose="02020603050405020304" pitchFamily="18" charset="0"/>
              </a:rPr>
              <a:t>.</a:t>
            </a:r>
            <a:endParaRPr lang="en-IN" altLang="en-US" sz="22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altLang="en-US" sz="22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altLang="en-US" sz="2200" dirty="0">
                <a:latin typeface="Times New Roman" panose="02020603050405020304" pitchFamily="18" charset="0"/>
                <a:cs typeface="Times New Roman" panose="02020603050405020304" pitchFamily="18" charset="0"/>
              </a:rPr>
              <a:t>The subject enhances one’s ability to develop logical thinking and ability to problem solving.</a:t>
            </a:r>
            <a:endParaRPr lang="en-US" altLang="en-US" sz="22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362200" y="6324600"/>
            <a:ext cx="5029200" cy="365125"/>
          </a:xfrm>
        </p:spPr>
        <p:txBody>
          <a:bodyPr/>
          <a:lstStyle/>
          <a:p>
            <a:pPr>
              <a:defRPr/>
            </a:pPr>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a:solidFill>
                  <a:schemeClr val="tx1"/>
                </a:solidFill>
                <a:latin typeface="Times New Roman" panose="02020603050405020304" pitchFamily="18" charset="0"/>
                <a:cs typeface="Times New Roman" panose="02020603050405020304" pitchFamily="18" charset="0"/>
              </a:rPr>
              <a:t>Mr.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Kr.	KCS-303 (DSTL)                Unit </a:t>
            </a:r>
            <a:r>
              <a:rPr lang="en-US" dirty="0" smtClean="0">
                <a:solidFill>
                  <a:schemeClr val="tx1"/>
                </a:solidFill>
                <a:latin typeface="Times New Roman" panose="02020603050405020304" pitchFamily="18" charset="0"/>
                <a:cs typeface="Times New Roman" panose="02020603050405020304" pitchFamily="18" charset="0"/>
              </a:rPr>
              <a:t>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196944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Date Placeholder 3"/>
          <p:cNvSpPr>
            <a:spLocks noGrp="1"/>
          </p:cNvSpPr>
          <p:nvPr>
            <p:ph type="dt" sz="quarter" idx="10"/>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fld id="{3D80E1B3-5F9B-48C4-9914-6CFCCFFBCB27}" type="datetime1">
              <a:rPr lang="en-US" altLang="en-US" sz="1200" smtClean="0">
                <a:latin typeface="Times New Roman" panose="02020603050405020304" pitchFamily="18" charset="0"/>
                <a:cs typeface="Times New Roman" panose="02020603050405020304" pitchFamily="18" charset="0"/>
              </a:rPr>
              <a:pPr eaLnBrk="1" hangingPunct="1">
                <a:defRPr/>
              </a:pPr>
              <a:t>11/29/2022</a:t>
            </a:fld>
            <a:endParaRPr lang="en-US" altLang="en-US" sz="1200">
              <a:latin typeface="Times New Roman" panose="02020603050405020304" pitchFamily="18" charset="0"/>
              <a:cs typeface="Times New Roman" panose="02020603050405020304" pitchFamily="18" charset="0"/>
            </a:endParaRPr>
          </a:p>
        </p:txBody>
      </p:sp>
      <p:sp>
        <p:nvSpPr>
          <p:cNvPr id="4813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30635E4-446A-401F-B58A-B4DAA78A9D14}" type="slidenum">
              <a:rPr lang="en-US" altLang="en-US" sz="1200" smtClean="0">
                <a:latin typeface="Times New Roman" panose="02020603050405020304" pitchFamily="18" charset="0"/>
                <a:ea typeface="MS PGothic" panose="020B0600070205080204" pitchFamily="34" charset="-128"/>
                <a:cs typeface="Times New Roman" panose="02020603050405020304" pitchFamily="18" charset="0"/>
              </a:rPr>
              <a:pPr>
                <a:spcBef>
                  <a:spcPct val="0"/>
                </a:spcBef>
                <a:buFontTx/>
                <a:buNone/>
              </a:pPr>
              <a:t>161</a:t>
            </a:fld>
            <a:endParaRPr lang="en-US" altLang="en-US" sz="1200" smtClean="0">
              <a:latin typeface="Times New Roman" panose="02020603050405020304" pitchFamily="18" charset="0"/>
              <a:ea typeface="MS PGothic" panose="020B0600070205080204" pitchFamily="34" charset="-128"/>
              <a:cs typeface="Times New Roman" panose="02020603050405020304" pitchFamily="18" charset="0"/>
            </a:endParaRPr>
          </a:p>
        </p:txBody>
      </p:sp>
      <p:sp>
        <p:nvSpPr>
          <p:cNvPr id="7" name="Title 1"/>
          <p:cNvSpPr txBox="1">
            <a:spLocks/>
          </p:cNvSpPr>
          <p:nvPr/>
        </p:nvSpPr>
        <p:spPr bwMode="auto">
          <a:xfrm>
            <a:off x="1371600" y="0"/>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anchor="ctr"/>
          <a:lstStyle/>
          <a:p>
            <a:pPr algn="ctr" fontAlgn="auto">
              <a:spcAft>
                <a:spcPts val="0"/>
              </a:spcAft>
              <a:defRPr/>
            </a:pPr>
            <a:r>
              <a:rPr lang="en-US" sz="3200" dirty="0">
                <a:latin typeface="Times New Roman" panose="02020603050405020304" pitchFamily="18" charset="0"/>
                <a:ea typeface="ＭＳ Ｐゴシック" charset="0"/>
                <a:cs typeface="Times New Roman" panose="02020603050405020304" pitchFamily="18" charset="0"/>
              </a:rPr>
              <a:t>References</a:t>
            </a:r>
          </a:p>
        </p:txBody>
      </p:sp>
      <p:pic>
        <p:nvPicPr>
          <p:cNvPr id="48133"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4" name="TextBox 1"/>
          <p:cNvSpPr txBox="1">
            <a:spLocks noChangeArrowheads="1"/>
          </p:cNvSpPr>
          <p:nvPr/>
        </p:nvSpPr>
        <p:spPr bwMode="auto">
          <a:xfrm>
            <a:off x="685800" y="1447800"/>
            <a:ext cx="8153400"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 typeface="Wingdings" panose="05000000000000000000" pitchFamily="2" charset="2"/>
              <a:buChar char="§"/>
            </a:pPr>
            <a:r>
              <a:rPr lang="en-US" altLang="en-US" sz="2200" dirty="0">
                <a:latin typeface="Times New Roman" panose="02020603050405020304" pitchFamily="18" charset="0"/>
                <a:ea typeface="MS PGothic" panose="020B0600070205080204" pitchFamily="34" charset="-128"/>
                <a:cs typeface="Times New Roman" panose="02020603050405020304" pitchFamily="18" charset="0"/>
              </a:rPr>
              <a:t>B. </a:t>
            </a:r>
            <a:r>
              <a:rPr lang="en-US" altLang="en-US" sz="2200" dirty="0" err="1">
                <a:latin typeface="Times New Roman" panose="02020603050405020304" pitchFamily="18" charset="0"/>
                <a:ea typeface="MS PGothic" panose="020B0600070205080204" pitchFamily="34" charset="-128"/>
                <a:cs typeface="Times New Roman" panose="02020603050405020304" pitchFamily="18" charset="0"/>
              </a:rPr>
              <a:t>Kolman</a:t>
            </a:r>
            <a:r>
              <a:rPr lang="en-US" altLang="en-US" sz="2200" dirty="0">
                <a:latin typeface="Times New Roman" panose="02020603050405020304" pitchFamily="18" charset="0"/>
                <a:ea typeface="MS PGothic" panose="020B0600070205080204" pitchFamily="34" charset="-128"/>
                <a:cs typeface="Times New Roman" panose="02020603050405020304" pitchFamily="18" charset="0"/>
              </a:rPr>
              <a:t>, R.C. Busby, and S.C. Ross, Discrete Mathematical Structures, 5/e, Prentice Hall, 2004. </a:t>
            </a:r>
            <a:endParaRPr lang="en-US" altLang="en-US" sz="2200" dirty="0" smtClean="0">
              <a:latin typeface="Times New Roman" panose="02020603050405020304" pitchFamily="18" charset="0"/>
              <a:ea typeface="MS PGothic" panose="020B0600070205080204" pitchFamily="34" charset="-128"/>
              <a:cs typeface="Times New Roman" panose="02020603050405020304" pitchFamily="18" charset="0"/>
            </a:endParaRPr>
          </a:p>
          <a:p>
            <a:pPr>
              <a:spcBef>
                <a:spcPct val="0"/>
              </a:spcBef>
              <a:buFont typeface="Wingdings" panose="05000000000000000000" pitchFamily="2" charset="2"/>
              <a:buChar char="§"/>
            </a:pPr>
            <a:endParaRPr lang="en-US" altLang="en-US" sz="2200" dirty="0">
              <a:latin typeface="Times New Roman" panose="02020603050405020304" pitchFamily="18" charset="0"/>
              <a:ea typeface="MS PGothic" panose="020B0600070205080204" pitchFamily="34" charset="-128"/>
              <a:cs typeface="Times New Roman" panose="02020603050405020304" pitchFamily="18" charset="0"/>
            </a:endParaRPr>
          </a:p>
          <a:p>
            <a:pPr>
              <a:spcBef>
                <a:spcPct val="0"/>
              </a:spcBef>
              <a:buFont typeface="Wingdings" panose="05000000000000000000" pitchFamily="2" charset="2"/>
              <a:buChar char="§"/>
            </a:pPr>
            <a:r>
              <a:rPr lang="en-US" altLang="en-US" sz="2200" dirty="0" err="1">
                <a:latin typeface="Times New Roman" panose="02020603050405020304" pitchFamily="18" charset="0"/>
                <a:ea typeface="MS PGothic" panose="020B0600070205080204" pitchFamily="34" charset="-128"/>
                <a:cs typeface="Times New Roman" panose="02020603050405020304" pitchFamily="18" charset="0"/>
              </a:rPr>
              <a:t>Liptschutz</a:t>
            </a:r>
            <a:r>
              <a:rPr lang="en-US" altLang="en-US" sz="2200" dirty="0">
                <a:latin typeface="Times New Roman" panose="02020603050405020304" pitchFamily="18" charset="0"/>
                <a:ea typeface="MS PGothic" panose="020B0600070205080204" pitchFamily="34" charset="-128"/>
                <a:cs typeface="Times New Roman" panose="02020603050405020304" pitchFamily="18" charset="0"/>
              </a:rPr>
              <a:t>, Seymour, “ Discrete Mathematics”, McGraw Hill. </a:t>
            </a:r>
          </a:p>
          <a:p>
            <a:pPr>
              <a:spcBef>
                <a:spcPct val="0"/>
              </a:spcBef>
              <a:buFontTx/>
              <a:buNone/>
            </a:pPr>
            <a:endParaRPr lang="en-US" altLang="en-US" sz="2200" dirty="0">
              <a:latin typeface="Times New Roman" panose="02020603050405020304" pitchFamily="18" charset="0"/>
              <a:ea typeface="MS PGothic" panose="020B0600070205080204" pitchFamily="34" charset="-128"/>
              <a:cs typeface="Times New Roman" panose="02020603050405020304" pitchFamily="18" charset="0"/>
            </a:endParaRPr>
          </a:p>
          <a:p>
            <a:pPr>
              <a:spcBef>
                <a:spcPct val="0"/>
              </a:spcBef>
              <a:buFont typeface="Wingdings" panose="05000000000000000000" pitchFamily="2" charset="2"/>
              <a:buChar char="§"/>
            </a:pPr>
            <a:r>
              <a:rPr lang="en-US" altLang="en-US" sz="2200" dirty="0">
                <a:latin typeface="Times New Roman" panose="02020603050405020304" pitchFamily="18" charset="0"/>
                <a:ea typeface="MS PGothic" panose="020B0600070205080204" pitchFamily="34" charset="-128"/>
                <a:cs typeface="Times New Roman" panose="02020603050405020304" pitchFamily="18" charset="0"/>
              </a:rPr>
              <a:t>Trembley, J.P &amp; R. Manohar, “Discrete Mathematical Structure with Application to Computer Science”, McGraw Hill</a:t>
            </a:r>
          </a:p>
          <a:p>
            <a:pPr>
              <a:spcBef>
                <a:spcPct val="0"/>
              </a:spcBef>
              <a:buFont typeface="Wingdings" panose="05000000000000000000" pitchFamily="2" charset="2"/>
              <a:buChar char="§"/>
            </a:pPr>
            <a:endParaRPr lang="en-US" altLang="en-US" sz="2200" dirty="0" smtClean="0">
              <a:latin typeface="Times New Roman" panose="02020603050405020304" pitchFamily="18" charset="0"/>
              <a:ea typeface="MS PGothic" panose="020B0600070205080204" pitchFamily="34" charset="-128"/>
              <a:cs typeface="Times New Roman" panose="02020603050405020304" pitchFamily="18" charset="0"/>
            </a:endParaRPr>
          </a:p>
          <a:p>
            <a:pPr>
              <a:spcBef>
                <a:spcPct val="0"/>
              </a:spcBef>
              <a:buFont typeface="Wingdings" panose="05000000000000000000" pitchFamily="2" charset="2"/>
              <a:buChar char="§"/>
            </a:pPr>
            <a:r>
              <a:rPr lang="en-US" altLang="en-US" sz="2200" dirty="0" smtClean="0">
                <a:latin typeface="Times New Roman" panose="02020603050405020304" pitchFamily="18" charset="0"/>
                <a:ea typeface="MS PGothic" panose="020B0600070205080204" pitchFamily="34" charset="-128"/>
                <a:cs typeface="Times New Roman" panose="02020603050405020304" pitchFamily="18" charset="0"/>
              </a:rPr>
              <a:t>Koshy</a:t>
            </a:r>
            <a:r>
              <a:rPr lang="en-US" altLang="en-US" sz="2200" dirty="0">
                <a:latin typeface="Times New Roman" panose="02020603050405020304" pitchFamily="18" charset="0"/>
                <a:ea typeface="MS PGothic" panose="020B0600070205080204" pitchFamily="34" charset="-128"/>
                <a:cs typeface="Times New Roman" panose="02020603050405020304" pitchFamily="18" charset="0"/>
              </a:rPr>
              <a:t>, Discrete Structures, Elsevier Pub. 2008 Kenneth H. Rosen, Discrete Mathematics and Its Applications, 6/e, McGraw-Hill, 2006. </a:t>
            </a:r>
          </a:p>
        </p:txBody>
      </p:sp>
      <p:sp>
        <p:nvSpPr>
          <p:cNvPr id="8" name="Footer Placeholder 12"/>
          <p:cNvSpPr>
            <a:spLocks noGrp="1"/>
          </p:cNvSpPr>
          <p:nvPr>
            <p:ph type="ftr" sz="quarter" idx="11"/>
          </p:nvPr>
        </p:nvSpPr>
        <p:spPr>
          <a:xfrm>
            <a:off x="2362200" y="6416675"/>
            <a:ext cx="5029200" cy="365125"/>
          </a:xfrm>
        </p:spPr>
        <p:txBody>
          <a:bodyPr/>
          <a:lstStyle/>
          <a:p>
            <a:pPr>
              <a:defRPr/>
            </a:pPr>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a:solidFill>
                  <a:schemeClr val="tx1"/>
                </a:solidFill>
                <a:latin typeface="Times New Roman" panose="02020603050405020304" pitchFamily="18" charset="0"/>
                <a:cs typeface="Times New Roman" panose="02020603050405020304" pitchFamily="18" charset="0"/>
              </a:rPr>
              <a:t>Mr.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Kr.	KCS-303 (DSTL)                Unit </a:t>
            </a:r>
            <a:r>
              <a:rPr lang="en-US" dirty="0" smtClean="0">
                <a:solidFill>
                  <a:schemeClr val="tx1"/>
                </a:solidFill>
                <a:latin typeface="Times New Roman" panose="02020603050405020304" pitchFamily="18" charset="0"/>
                <a:cs typeface="Times New Roman" panose="02020603050405020304" pitchFamily="18" charset="0"/>
              </a:rPr>
              <a:t>1</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09235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B9E620C-6276-4395-B819-95BCDB8CB27A}"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162</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2745692" y="1143000"/>
            <a:ext cx="3805016" cy="1107996"/>
          </a:xfrm>
          <a:prstGeom prst="rect">
            <a:avLst/>
          </a:prstGeom>
          <a:noFill/>
        </p:spPr>
        <p:txBody>
          <a:bodyPr wrap="none" lIns="91440" tIns="45720" rIns="91440" bIns="45720">
            <a:spAutoFit/>
          </a:bodyPr>
          <a:lstStyle/>
          <a:p>
            <a:pPr algn="ctr">
              <a:buNone/>
            </a:pPr>
            <a:r>
              <a:rPr lang="en-US" sz="6600" b="1" dirty="0" smtClean="0">
                <a:ln w="10541" cmpd="sng">
                  <a:solidFill>
                    <a:schemeClr val="accent1">
                      <a:shade val="88000"/>
                      <a:satMod val="110000"/>
                    </a:schemeClr>
                  </a:solidFill>
                  <a:prstDash val="solid"/>
                </a:ln>
              </a:rPr>
              <a:t>Thank You</a:t>
            </a:r>
            <a:endParaRPr lang="en-US" sz="6600" b="1" dirty="0">
              <a:ln w="10541" cmpd="sng">
                <a:solidFill>
                  <a:schemeClr val="accent1">
                    <a:shade val="88000"/>
                    <a:satMod val="110000"/>
                  </a:schemeClr>
                </a:solidFill>
                <a:prstDash val="solid"/>
              </a:ln>
            </a:endParaRPr>
          </a:p>
        </p:txBody>
      </p:sp>
      <p:sp>
        <p:nvSpPr>
          <p:cNvPr id="10" name="Footer Placeholder 12"/>
          <p:cNvSpPr>
            <a:spLocks noGrp="1"/>
          </p:cNvSpPr>
          <p:nvPr>
            <p:ph type="ftr" sz="quarter" idx="11"/>
          </p:nvPr>
        </p:nvSpPr>
        <p:spPr>
          <a:xfrm>
            <a:off x="2362200" y="6416675"/>
            <a:ext cx="5029200" cy="365125"/>
          </a:xfrm>
        </p:spPr>
        <p:txBody>
          <a:bodyPr/>
          <a:lstStyle/>
          <a:p>
            <a:pPr>
              <a:defRPr/>
            </a:pPr>
            <a:r>
              <a:rPr lang="en-US" dirty="0" smtClean="0">
                <a:solidFill>
                  <a:schemeClr val="tx1"/>
                </a:solidFill>
                <a:latin typeface="+mj-lt"/>
                <a:cs typeface="Times New Roman" panose="02020603050405020304" pitchFamily="18" charset="0"/>
              </a:rPr>
              <a:t>Mr. Gaurav Singhania, </a:t>
            </a:r>
            <a:r>
              <a:rPr lang="en-US" dirty="0">
                <a:solidFill>
                  <a:schemeClr val="tx1"/>
                </a:solidFill>
                <a:latin typeface="+mj-lt"/>
                <a:cs typeface="Times New Roman" panose="02020603050405020304" pitchFamily="18" charset="0"/>
              </a:rPr>
              <a:t>Mr. </a:t>
            </a:r>
            <a:r>
              <a:rPr lang="en-US" dirty="0" err="1">
                <a:solidFill>
                  <a:schemeClr val="tx1"/>
                </a:solidFill>
                <a:latin typeface="+mj-lt"/>
                <a:cs typeface="Times New Roman" panose="02020603050405020304" pitchFamily="18" charset="0"/>
              </a:rPr>
              <a:t>Bhupendra</a:t>
            </a:r>
            <a:r>
              <a:rPr lang="en-US" dirty="0">
                <a:solidFill>
                  <a:schemeClr val="tx1"/>
                </a:solidFill>
                <a:latin typeface="+mj-lt"/>
                <a:cs typeface="Times New Roman" panose="02020603050405020304" pitchFamily="18" charset="0"/>
              </a:rPr>
              <a:t> Kr.	KCS-303 (DSTL)                Unit </a:t>
            </a:r>
            <a:r>
              <a:rPr lang="en-US" dirty="0" smtClean="0">
                <a:solidFill>
                  <a:schemeClr val="tx1"/>
                </a:solidFill>
                <a:latin typeface="+mj-lt"/>
                <a:cs typeface="Times New Roman" panose="02020603050405020304" pitchFamily="18" charset="0"/>
              </a:rPr>
              <a:t>1</a:t>
            </a:r>
            <a:endParaRPr lang="en-US" dirty="0">
              <a:solidFill>
                <a:schemeClr val="tx1"/>
              </a:solidFill>
              <a:latin typeface="+mj-lt"/>
              <a:cs typeface="Times New Roman" panose="02020603050405020304" pitchFamily="18" charset="0"/>
            </a:endParaRPr>
          </a:p>
        </p:txBody>
      </p:sp>
    </p:spTree>
    <p:extLst>
      <p:ext uri="{BB962C8B-B14F-4D97-AF65-F5344CB8AC3E}">
        <p14:creationId xmlns:p14="http://schemas.microsoft.com/office/powerpoint/2010/main" val="25552202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4678363"/>
          </a:xfrm>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Sets are represented in two forms</a:t>
            </a:r>
            <a:r>
              <a:rPr lang="en-US" sz="2200" dirty="0" smtClean="0">
                <a:latin typeface="Times New Roman" panose="02020603050405020304" pitchFamily="18" charset="0"/>
                <a:cs typeface="Times New Roman" panose="02020603050405020304" pitchFamily="18" charset="0"/>
              </a:rPr>
              <a:t>:-</a:t>
            </a:r>
            <a:endParaRPr lang="en-US" sz="2200" b="1" dirty="0" smtClean="0">
              <a:latin typeface="Times New Roman" panose="02020603050405020304" pitchFamily="18" charset="0"/>
              <a:cs typeface="Times New Roman" panose="02020603050405020304" pitchFamily="18" charset="0"/>
            </a:endParaRPr>
          </a:p>
          <a:p>
            <a:pPr marL="0" indent="0">
              <a:buNone/>
            </a:pPr>
            <a:r>
              <a:rPr lang="en-US" sz="2200" b="1" dirty="0" smtClean="0">
                <a:latin typeface="Times New Roman" panose="02020603050405020304" pitchFamily="18" charset="0"/>
                <a:cs typeface="Times New Roman" panose="02020603050405020304" pitchFamily="18" charset="0"/>
              </a:rPr>
              <a:t>a</a:t>
            </a:r>
            <a:r>
              <a:rPr lang="en-US" sz="2200" b="1" dirty="0">
                <a:latin typeface="Times New Roman" panose="02020603050405020304" pitchFamily="18" charset="0"/>
                <a:cs typeface="Times New Roman" panose="02020603050405020304" pitchFamily="18" charset="0"/>
              </a:rPr>
              <a:t>) Roster or tabular form:</a:t>
            </a:r>
            <a:r>
              <a:rPr lang="en-US" sz="2200" dirty="0">
                <a:latin typeface="Times New Roman" panose="02020603050405020304" pitchFamily="18" charset="0"/>
                <a:cs typeface="Times New Roman" panose="02020603050405020304" pitchFamily="18" charset="0"/>
              </a:rPr>
              <a:t> In this form of representation we list all the elements of the set within braces { } and separate them by commas.</a:t>
            </a:r>
          </a:p>
          <a:p>
            <a:pPr marL="0" indent="0">
              <a:buNone/>
            </a:pPr>
            <a:r>
              <a:rPr lang="en-US" sz="2200" b="1" dirty="0">
                <a:latin typeface="Times New Roman" panose="02020603050405020304" pitchFamily="18" charset="0"/>
                <a:cs typeface="Times New Roman" panose="02020603050405020304" pitchFamily="18" charset="0"/>
              </a:rPr>
              <a:t>Example:</a:t>
            </a:r>
            <a:r>
              <a:rPr lang="en-US" sz="2200" dirty="0">
                <a:latin typeface="Times New Roman" panose="02020603050405020304" pitchFamily="18" charset="0"/>
                <a:cs typeface="Times New Roman" panose="02020603050405020304" pitchFamily="18" charset="0"/>
              </a:rPr>
              <a:t> If A= set of all odd numbers less then 10 then in the roster from it can be expressed as A={ 1,3,5,7,9}.</a:t>
            </a:r>
          </a:p>
          <a:p>
            <a:pPr marL="0" indent="0">
              <a:buNone/>
            </a:pPr>
            <a:endParaRPr lang="en-US" sz="2200" b="1" dirty="0" smtClean="0">
              <a:latin typeface="Times New Roman" panose="02020603050405020304" pitchFamily="18" charset="0"/>
              <a:cs typeface="Times New Roman" panose="02020603050405020304" pitchFamily="18" charset="0"/>
            </a:endParaRPr>
          </a:p>
          <a:p>
            <a:pPr marL="0" indent="0">
              <a:buNone/>
            </a:pPr>
            <a:r>
              <a:rPr lang="en-US" sz="2200" b="1" dirty="0" smtClean="0">
                <a:latin typeface="Times New Roman" panose="02020603050405020304" pitchFamily="18" charset="0"/>
                <a:cs typeface="Times New Roman" panose="02020603050405020304" pitchFamily="18" charset="0"/>
              </a:rPr>
              <a:t>b</a:t>
            </a:r>
            <a:r>
              <a:rPr lang="en-US" sz="2200" b="1" dirty="0">
                <a:latin typeface="Times New Roman" panose="02020603050405020304" pitchFamily="18" charset="0"/>
                <a:cs typeface="Times New Roman" panose="02020603050405020304" pitchFamily="18" charset="0"/>
              </a:rPr>
              <a:t>) Set Builder form:</a:t>
            </a:r>
            <a:r>
              <a:rPr lang="en-US" sz="2200" dirty="0">
                <a:latin typeface="Times New Roman" panose="02020603050405020304" pitchFamily="18" charset="0"/>
                <a:cs typeface="Times New Roman" panose="02020603050405020304" pitchFamily="18" charset="0"/>
              </a:rPr>
              <a:t> In this form of representation we list the properties fulfilled by all the elements of the set. We note as {x: x satisfies properties P}. and read as 'the set of those entire x such that each x has properties P.'</a:t>
            </a:r>
          </a:p>
          <a:p>
            <a:pPr marL="0" indent="0">
              <a:buNone/>
            </a:pPr>
            <a:r>
              <a:rPr lang="en-US" sz="2200" b="1" dirty="0">
                <a:latin typeface="Times New Roman" panose="02020603050405020304" pitchFamily="18" charset="0"/>
                <a:cs typeface="Times New Roman" panose="02020603050405020304" pitchFamily="18" charset="0"/>
              </a:rPr>
              <a:t>Example:</a:t>
            </a:r>
            <a:r>
              <a:rPr lang="en-US" sz="2200" dirty="0">
                <a:latin typeface="Times New Roman" panose="02020603050405020304" pitchFamily="18" charset="0"/>
                <a:cs typeface="Times New Roman" panose="02020603050405020304" pitchFamily="18" charset="0"/>
              </a:rPr>
              <a:t> If B= {2, 4, 8, 16, 32}, then the set builder representation will be: </a:t>
            </a:r>
            <a:endParaRPr lang="en-US" sz="2200" dirty="0" smtClean="0">
              <a:latin typeface="Times New Roman" panose="02020603050405020304" pitchFamily="18" charset="0"/>
              <a:cs typeface="Times New Roman" panose="02020603050405020304" pitchFamily="18" charset="0"/>
            </a:endParaRPr>
          </a:p>
          <a:p>
            <a:pPr marL="0" indent="0" algn="ctr">
              <a:buNone/>
            </a:pPr>
            <a:r>
              <a:rPr lang="en-US" sz="2200" dirty="0" smtClean="0">
                <a:latin typeface="Times New Roman" panose="02020603050405020304" pitchFamily="18" charset="0"/>
                <a:cs typeface="Times New Roman" panose="02020603050405020304" pitchFamily="18" charset="0"/>
              </a:rPr>
              <a:t>B</a:t>
            </a:r>
            <a:r>
              <a:rPr lang="en-US" sz="2200" dirty="0">
                <a:latin typeface="Times New Roman" panose="02020603050405020304" pitchFamily="18" charset="0"/>
                <a:cs typeface="Times New Roman" panose="02020603050405020304" pitchFamily="18" charset="0"/>
              </a:rPr>
              <a:t>={x: x=2</a:t>
            </a:r>
            <a:r>
              <a:rPr lang="en-US" sz="2200" baseline="30000" dirty="0">
                <a:latin typeface="Times New Roman" panose="02020603050405020304" pitchFamily="18" charset="0"/>
                <a:cs typeface="Times New Roman" panose="02020603050405020304" pitchFamily="18" charset="0"/>
              </a:rPr>
              <a:t>n</a:t>
            </a:r>
            <a:r>
              <a:rPr lang="en-US" sz="2200" dirty="0">
                <a:latin typeface="Times New Roman" panose="02020603050405020304" pitchFamily="18" charset="0"/>
                <a:cs typeface="Times New Roman" panose="02020603050405020304" pitchFamily="18" charset="0"/>
              </a:rPr>
              <a:t>, where n ∈ N and 1≤ n ≥5}</a:t>
            </a:r>
          </a:p>
        </p:txBody>
      </p:sp>
      <p:sp>
        <p:nvSpPr>
          <p:cNvPr id="4" name="Date Placeholder 3"/>
          <p:cNvSpPr>
            <a:spLocks noGrp="1"/>
          </p:cNvSpPr>
          <p:nvPr>
            <p:ph type="dt" sz="half" idx="10"/>
          </p:nvPr>
        </p:nvSpPr>
        <p:spPr/>
        <p:txBody>
          <a:bodyPr/>
          <a:lstStyle/>
          <a:p>
            <a:fld id="{2567DAA0-F5EA-4446-80AA-054EC68B59D6}" type="datetime1">
              <a:rPr lang="en-US" smtClean="0">
                <a:solidFill>
                  <a:schemeClr val="tx1"/>
                </a:solidFill>
                <a:latin typeface="Times New Roman" panose="02020603050405020304" pitchFamily="18" charset="0"/>
                <a:cs typeface="Times New Roman" panose="02020603050405020304" pitchFamily="18" charset="0"/>
              </a:rPr>
              <a:pPr/>
              <a:t>11/29/2022</a:t>
            </a:fld>
            <a:endParaRPr lang="en-US">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17</a:t>
            </a:fld>
            <a:endParaRPr lang="en-US">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solidFill>
                  <a:schemeClr val="tx1"/>
                </a:solidFill>
                <a:latin typeface="Times New Roman" panose="02020603050405020304" pitchFamily="18" charset="0"/>
                <a:cs typeface="Times New Roman" panose="02020603050405020304" pitchFamily="18" charset="0"/>
              </a:rPr>
              <a:t>Sets </a:t>
            </a:r>
            <a:r>
              <a:rPr lang="en-IN" sz="3200" dirty="0" smtClean="0">
                <a:solidFill>
                  <a:schemeClr val="tx1"/>
                </a:solidFill>
                <a:latin typeface="Times New Roman" panose="02020603050405020304" pitchFamily="18" charset="0"/>
                <a:cs typeface="Times New Roman" panose="02020603050405020304" pitchFamily="18" charset="0"/>
              </a:rPr>
              <a:t>Representation</a:t>
            </a:r>
            <a:r>
              <a:rPr lang="en-IN" sz="3200" dirty="0">
                <a:latin typeface="Times New Roman" panose="02020603050405020304" pitchFamily="18" charset="0"/>
                <a:cs typeface="Times New Roman" panose="02020603050405020304" pitchFamily="18" charset="0"/>
              </a:rPr>
              <a:t>(CO1)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3141005596"/>
              </p:ext>
            </p:extLst>
          </p:nvPr>
        </p:nvGraphicFramePr>
        <p:xfrm>
          <a:off x="609600" y="965193"/>
          <a:ext cx="8382000" cy="5359407"/>
        </p:xfrm>
        <a:graphic>
          <a:graphicData uri="http://schemas.openxmlformats.org/drawingml/2006/table">
            <a:tbl>
              <a:tblPr/>
              <a:tblGrid>
                <a:gridCol w="1102895">
                  <a:extLst>
                    <a:ext uri="{9D8B030D-6E8A-4147-A177-3AD203B41FA5}">
                      <a16:colId xmlns:a16="http://schemas.microsoft.com/office/drawing/2014/main" val="136923908"/>
                    </a:ext>
                  </a:extLst>
                </a:gridCol>
                <a:gridCol w="7279105">
                  <a:extLst>
                    <a:ext uri="{9D8B030D-6E8A-4147-A177-3AD203B41FA5}">
                      <a16:colId xmlns:a16="http://schemas.microsoft.com/office/drawing/2014/main" val="1041201525"/>
                    </a:ext>
                  </a:extLst>
                </a:gridCol>
              </a:tblGrid>
              <a:tr h="523101">
                <a:tc>
                  <a:txBody>
                    <a:bodyPr/>
                    <a:lstStyle/>
                    <a:p>
                      <a:pPr algn="ctr" fontAlgn="t"/>
                      <a:r>
                        <a:rPr lang="en-IN" sz="2100" dirty="0">
                          <a:solidFill>
                            <a:srgbClr val="000000"/>
                          </a:solidFill>
                          <a:effectLst/>
                          <a:latin typeface="Times New Roman" panose="02020603050405020304" pitchFamily="18" charset="0"/>
                          <a:cs typeface="Times New Roman" panose="02020603050405020304" pitchFamily="18" charset="0"/>
                        </a:rPr>
                        <a:t>x ∈ A</a:t>
                      </a:r>
                    </a:p>
                  </a:txBody>
                  <a:tcPr marL="56859" marR="56859" marT="56859" marB="568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100">
                          <a:solidFill>
                            <a:srgbClr val="000000"/>
                          </a:solidFill>
                          <a:effectLst/>
                          <a:latin typeface="Times New Roman" panose="02020603050405020304" pitchFamily="18" charset="0"/>
                          <a:cs typeface="Times New Roman" panose="02020603050405020304" pitchFamily="18" charset="0"/>
                        </a:rPr>
                        <a:t>x belongs to A or x is an element of set A.</a:t>
                      </a:r>
                    </a:p>
                  </a:txBody>
                  <a:tcPr marL="56859" marR="56859" marT="56859" marB="568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44979802"/>
                  </a:ext>
                </a:extLst>
              </a:tr>
              <a:tr h="388038">
                <a:tc>
                  <a:txBody>
                    <a:bodyPr/>
                    <a:lstStyle/>
                    <a:p>
                      <a:pPr algn="ctr" fontAlgn="t"/>
                      <a:r>
                        <a:rPr lang="en-IN" sz="2100" dirty="0">
                          <a:solidFill>
                            <a:srgbClr val="000000"/>
                          </a:solidFill>
                          <a:effectLst/>
                          <a:latin typeface="Times New Roman" panose="02020603050405020304" pitchFamily="18" charset="0"/>
                          <a:cs typeface="Times New Roman" panose="02020603050405020304" pitchFamily="18" charset="0"/>
                        </a:rPr>
                        <a:t>x ∉ A</a:t>
                      </a:r>
                    </a:p>
                  </a:txBody>
                  <a:tcPr marL="56859" marR="56859" marT="56859" marB="568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100" dirty="0">
                          <a:solidFill>
                            <a:srgbClr val="000000"/>
                          </a:solidFill>
                          <a:effectLst/>
                          <a:latin typeface="Times New Roman" panose="02020603050405020304" pitchFamily="18" charset="0"/>
                          <a:cs typeface="Times New Roman" panose="02020603050405020304" pitchFamily="18" charset="0"/>
                        </a:rPr>
                        <a:t>x does not belong to set A.</a:t>
                      </a:r>
                    </a:p>
                  </a:txBody>
                  <a:tcPr marL="56859" marR="56859" marT="56859" marB="568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85615348"/>
                  </a:ext>
                </a:extLst>
              </a:tr>
              <a:tr h="388038">
                <a:tc>
                  <a:txBody>
                    <a:bodyPr/>
                    <a:lstStyle/>
                    <a:p>
                      <a:pPr algn="ctr" fontAlgn="t"/>
                      <a:r>
                        <a:rPr lang="en-IN" sz="2100" dirty="0">
                          <a:solidFill>
                            <a:srgbClr val="000000"/>
                          </a:solidFill>
                          <a:effectLst/>
                          <a:latin typeface="Times New Roman" panose="02020603050405020304" pitchFamily="18" charset="0"/>
                          <a:cs typeface="Times New Roman" panose="02020603050405020304" pitchFamily="18" charset="0"/>
                        </a:rPr>
                        <a:t>∅</a:t>
                      </a:r>
                    </a:p>
                  </a:txBody>
                  <a:tcPr marL="56859" marR="56859" marT="56859" marB="568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2100" dirty="0">
                          <a:solidFill>
                            <a:srgbClr val="000000"/>
                          </a:solidFill>
                          <a:effectLst/>
                          <a:latin typeface="Times New Roman" panose="02020603050405020304" pitchFamily="18" charset="0"/>
                          <a:cs typeface="Times New Roman" panose="02020603050405020304" pitchFamily="18" charset="0"/>
                        </a:rPr>
                        <a:t>Empty Set.</a:t>
                      </a:r>
                    </a:p>
                  </a:txBody>
                  <a:tcPr marL="56859" marR="56859" marT="56859" marB="568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508907768"/>
                  </a:ext>
                </a:extLst>
              </a:tr>
              <a:tr h="388038">
                <a:tc>
                  <a:txBody>
                    <a:bodyPr/>
                    <a:lstStyle/>
                    <a:p>
                      <a:pPr algn="ctr" fontAlgn="t"/>
                      <a:r>
                        <a:rPr lang="en-IN" sz="2100" dirty="0">
                          <a:solidFill>
                            <a:srgbClr val="000000"/>
                          </a:solidFill>
                          <a:effectLst/>
                          <a:latin typeface="Times New Roman" panose="02020603050405020304" pitchFamily="18" charset="0"/>
                          <a:cs typeface="Times New Roman" panose="02020603050405020304" pitchFamily="18" charset="0"/>
                        </a:rPr>
                        <a:t>U</a:t>
                      </a:r>
                    </a:p>
                  </a:txBody>
                  <a:tcPr marL="56859" marR="56859" marT="56859" marB="568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2100">
                          <a:solidFill>
                            <a:srgbClr val="000000"/>
                          </a:solidFill>
                          <a:effectLst/>
                          <a:latin typeface="Times New Roman" panose="02020603050405020304" pitchFamily="18" charset="0"/>
                          <a:cs typeface="Times New Roman" panose="02020603050405020304" pitchFamily="18" charset="0"/>
                        </a:rPr>
                        <a:t>Universal Set.</a:t>
                      </a:r>
                    </a:p>
                  </a:txBody>
                  <a:tcPr marL="56859" marR="56859" marT="56859" marB="568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71975408"/>
                  </a:ext>
                </a:extLst>
              </a:tr>
              <a:tr h="388038">
                <a:tc>
                  <a:txBody>
                    <a:bodyPr/>
                    <a:lstStyle/>
                    <a:p>
                      <a:pPr algn="ctr" fontAlgn="t"/>
                      <a:r>
                        <a:rPr lang="en-IN" sz="2100" dirty="0">
                          <a:solidFill>
                            <a:srgbClr val="000000"/>
                          </a:solidFill>
                          <a:effectLst/>
                          <a:latin typeface="Times New Roman" panose="02020603050405020304" pitchFamily="18" charset="0"/>
                          <a:cs typeface="Times New Roman" panose="02020603050405020304" pitchFamily="18" charset="0"/>
                        </a:rPr>
                        <a:t>N</a:t>
                      </a:r>
                    </a:p>
                  </a:txBody>
                  <a:tcPr marL="56859" marR="56859" marT="56859" marB="568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100">
                          <a:solidFill>
                            <a:srgbClr val="000000"/>
                          </a:solidFill>
                          <a:effectLst/>
                          <a:latin typeface="Times New Roman" panose="02020603050405020304" pitchFamily="18" charset="0"/>
                          <a:cs typeface="Times New Roman" panose="02020603050405020304" pitchFamily="18" charset="0"/>
                        </a:rPr>
                        <a:t>The set of all natural numbers.</a:t>
                      </a:r>
                    </a:p>
                  </a:txBody>
                  <a:tcPr marL="56859" marR="56859" marT="56859" marB="568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95112245"/>
                  </a:ext>
                </a:extLst>
              </a:tr>
              <a:tr h="388038">
                <a:tc>
                  <a:txBody>
                    <a:bodyPr/>
                    <a:lstStyle/>
                    <a:p>
                      <a:pPr algn="ctr" fontAlgn="t"/>
                      <a:r>
                        <a:rPr lang="en-IN" sz="2100" dirty="0">
                          <a:solidFill>
                            <a:srgbClr val="000000"/>
                          </a:solidFill>
                          <a:effectLst/>
                          <a:latin typeface="Times New Roman" panose="02020603050405020304" pitchFamily="18" charset="0"/>
                          <a:cs typeface="Times New Roman" panose="02020603050405020304" pitchFamily="18" charset="0"/>
                        </a:rPr>
                        <a:t>I</a:t>
                      </a:r>
                    </a:p>
                  </a:txBody>
                  <a:tcPr marL="56859" marR="56859" marT="56859" marB="568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100">
                          <a:solidFill>
                            <a:srgbClr val="000000"/>
                          </a:solidFill>
                          <a:effectLst/>
                          <a:latin typeface="Times New Roman" panose="02020603050405020304" pitchFamily="18" charset="0"/>
                          <a:cs typeface="Times New Roman" panose="02020603050405020304" pitchFamily="18" charset="0"/>
                        </a:rPr>
                        <a:t>The set of all integers.</a:t>
                      </a:r>
                    </a:p>
                  </a:txBody>
                  <a:tcPr marL="56859" marR="56859" marT="56859" marB="568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36281992"/>
                  </a:ext>
                </a:extLst>
              </a:tr>
              <a:tr h="388038">
                <a:tc>
                  <a:txBody>
                    <a:bodyPr/>
                    <a:lstStyle/>
                    <a:p>
                      <a:pPr algn="ctr" fontAlgn="t"/>
                      <a:r>
                        <a:rPr lang="en-IN" sz="2100" dirty="0">
                          <a:solidFill>
                            <a:srgbClr val="000000"/>
                          </a:solidFill>
                          <a:effectLst/>
                          <a:latin typeface="Times New Roman" panose="02020603050405020304" pitchFamily="18" charset="0"/>
                          <a:cs typeface="Times New Roman" panose="02020603050405020304" pitchFamily="18" charset="0"/>
                        </a:rPr>
                        <a:t>I</a:t>
                      </a:r>
                      <a:r>
                        <a:rPr lang="en-IN" sz="2100" baseline="-25000" dirty="0">
                          <a:solidFill>
                            <a:srgbClr val="000000"/>
                          </a:solidFill>
                          <a:effectLst/>
                          <a:latin typeface="Times New Roman" panose="02020603050405020304" pitchFamily="18" charset="0"/>
                          <a:cs typeface="Times New Roman" panose="02020603050405020304" pitchFamily="18" charset="0"/>
                        </a:rPr>
                        <a:t>0</a:t>
                      </a:r>
                      <a:endParaRPr lang="en-IN" sz="2100" dirty="0">
                        <a:solidFill>
                          <a:srgbClr val="000000"/>
                        </a:solidFill>
                        <a:effectLst/>
                        <a:latin typeface="Times New Roman" panose="02020603050405020304" pitchFamily="18" charset="0"/>
                        <a:cs typeface="Times New Roman" panose="02020603050405020304" pitchFamily="18" charset="0"/>
                      </a:endParaRPr>
                    </a:p>
                  </a:txBody>
                  <a:tcPr marL="56859" marR="56859" marT="56859" marB="568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100" dirty="0">
                          <a:solidFill>
                            <a:srgbClr val="000000"/>
                          </a:solidFill>
                          <a:effectLst/>
                          <a:latin typeface="Times New Roman" panose="02020603050405020304" pitchFamily="18" charset="0"/>
                          <a:cs typeface="Times New Roman" panose="02020603050405020304" pitchFamily="18" charset="0"/>
                        </a:rPr>
                        <a:t>The set of all non- zero integers.</a:t>
                      </a:r>
                    </a:p>
                  </a:txBody>
                  <a:tcPr marL="56859" marR="56859" marT="56859" marB="568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322065192"/>
                  </a:ext>
                </a:extLst>
              </a:tr>
              <a:tr h="388038">
                <a:tc>
                  <a:txBody>
                    <a:bodyPr/>
                    <a:lstStyle/>
                    <a:p>
                      <a:pPr algn="ctr" fontAlgn="t"/>
                      <a:r>
                        <a:rPr lang="en-IN" sz="2100" dirty="0">
                          <a:solidFill>
                            <a:srgbClr val="000000"/>
                          </a:solidFill>
                          <a:effectLst/>
                          <a:latin typeface="Times New Roman" panose="02020603050405020304" pitchFamily="18" charset="0"/>
                          <a:cs typeface="Times New Roman" panose="02020603050405020304" pitchFamily="18" charset="0"/>
                        </a:rPr>
                        <a:t>I</a:t>
                      </a:r>
                      <a:r>
                        <a:rPr lang="en-IN" sz="2100" baseline="-25000" dirty="0">
                          <a:solidFill>
                            <a:srgbClr val="000000"/>
                          </a:solidFill>
                          <a:effectLst/>
                          <a:latin typeface="Times New Roman" panose="02020603050405020304" pitchFamily="18" charset="0"/>
                          <a:cs typeface="Times New Roman" panose="02020603050405020304" pitchFamily="18" charset="0"/>
                        </a:rPr>
                        <a:t>+</a:t>
                      </a:r>
                      <a:endParaRPr lang="en-IN" sz="2100" dirty="0">
                        <a:solidFill>
                          <a:srgbClr val="000000"/>
                        </a:solidFill>
                        <a:effectLst/>
                        <a:latin typeface="Times New Roman" panose="02020603050405020304" pitchFamily="18" charset="0"/>
                        <a:cs typeface="Times New Roman" panose="02020603050405020304" pitchFamily="18" charset="0"/>
                      </a:endParaRPr>
                    </a:p>
                  </a:txBody>
                  <a:tcPr marL="56859" marR="56859" marT="56859" marB="568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100">
                          <a:solidFill>
                            <a:srgbClr val="000000"/>
                          </a:solidFill>
                          <a:effectLst/>
                          <a:latin typeface="Times New Roman" panose="02020603050405020304" pitchFamily="18" charset="0"/>
                          <a:cs typeface="Times New Roman" panose="02020603050405020304" pitchFamily="18" charset="0"/>
                        </a:rPr>
                        <a:t>The set of all + ve integers.</a:t>
                      </a:r>
                    </a:p>
                  </a:txBody>
                  <a:tcPr marL="56859" marR="56859" marT="56859" marB="568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72674746"/>
                  </a:ext>
                </a:extLst>
              </a:tr>
              <a:tr h="523101">
                <a:tc>
                  <a:txBody>
                    <a:bodyPr/>
                    <a:lstStyle/>
                    <a:p>
                      <a:pPr algn="ctr" fontAlgn="t"/>
                      <a:r>
                        <a:rPr lang="en-IN" sz="2100" dirty="0">
                          <a:solidFill>
                            <a:srgbClr val="000000"/>
                          </a:solidFill>
                          <a:effectLst/>
                          <a:latin typeface="Times New Roman" panose="02020603050405020304" pitchFamily="18" charset="0"/>
                          <a:cs typeface="Times New Roman" panose="02020603050405020304" pitchFamily="18" charset="0"/>
                        </a:rPr>
                        <a:t>C, C</a:t>
                      </a:r>
                      <a:r>
                        <a:rPr lang="en-IN" sz="2100" baseline="-25000" dirty="0">
                          <a:solidFill>
                            <a:srgbClr val="000000"/>
                          </a:solidFill>
                          <a:effectLst/>
                          <a:latin typeface="Times New Roman" panose="02020603050405020304" pitchFamily="18" charset="0"/>
                          <a:cs typeface="Times New Roman" panose="02020603050405020304" pitchFamily="18" charset="0"/>
                        </a:rPr>
                        <a:t>0</a:t>
                      </a:r>
                      <a:endParaRPr lang="en-IN" sz="2100" dirty="0">
                        <a:solidFill>
                          <a:srgbClr val="000000"/>
                        </a:solidFill>
                        <a:effectLst/>
                        <a:latin typeface="Times New Roman" panose="02020603050405020304" pitchFamily="18" charset="0"/>
                        <a:cs typeface="Times New Roman" panose="02020603050405020304" pitchFamily="18" charset="0"/>
                      </a:endParaRPr>
                    </a:p>
                  </a:txBody>
                  <a:tcPr marL="56859" marR="56859" marT="56859" marB="568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100">
                          <a:solidFill>
                            <a:srgbClr val="000000"/>
                          </a:solidFill>
                          <a:effectLst/>
                          <a:latin typeface="Times New Roman" panose="02020603050405020304" pitchFamily="18" charset="0"/>
                          <a:cs typeface="Times New Roman" panose="02020603050405020304" pitchFamily="18" charset="0"/>
                        </a:rPr>
                        <a:t>The set of all complex, non-zero complex numbers respectively.</a:t>
                      </a:r>
                    </a:p>
                  </a:txBody>
                  <a:tcPr marL="56859" marR="56859" marT="56859" marB="568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679490229"/>
                  </a:ext>
                </a:extLst>
              </a:tr>
              <a:tr h="727793">
                <a:tc>
                  <a:txBody>
                    <a:bodyPr/>
                    <a:lstStyle/>
                    <a:p>
                      <a:pPr algn="ctr" fontAlgn="t"/>
                      <a:r>
                        <a:rPr lang="en-IN" sz="2100" dirty="0">
                          <a:solidFill>
                            <a:srgbClr val="000000"/>
                          </a:solidFill>
                          <a:effectLst/>
                          <a:latin typeface="Times New Roman" panose="02020603050405020304" pitchFamily="18" charset="0"/>
                          <a:cs typeface="Times New Roman" panose="02020603050405020304" pitchFamily="18" charset="0"/>
                        </a:rPr>
                        <a:t>Q, Q</a:t>
                      </a:r>
                      <a:r>
                        <a:rPr lang="en-IN" sz="2100" baseline="-25000" dirty="0">
                          <a:solidFill>
                            <a:srgbClr val="000000"/>
                          </a:solidFill>
                          <a:effectLst/>
                          <a:latin typeface="Times New Roman" panose="02020603050405020304" pitchFamily="18" charset="0"/>
                          <a:cs typeface="Times New Roman" panose="02020603050405020304" pitchFamily="18" charset="0"/>
                        </a:rPr>
                        <a:t>0</a:t>
                      </a:r>
                      <a:r>
                        <a:rPr lang="en-IN" sz="2100" dirty="0">
                          <a:solidFill>
                            <a:srgbClr val="000000"/>
                          </a:solidFill>
                          <a:effectLst/>
                          <a:latin typeface="Times New Roman" panose="02020603050405020304" pitchFamily="18" charset="0"/>
                          <a:cs typeface="Times New Roman" panose="02020603050405020304" pitchFamily="18" charset="0"/>
                        </a:rPr>
                        <a:t>, Q</a:t>
                      </a:r>
                      <a:r>
                        <a:rPr lang="en-IN" sz="2100" baseline="-25000" dirty="0">
                          <a:solidFill>
                            <a:srgbClr val="000000"/>
                          </a:solidFill>
                          <a:effectLst/>
                          <a:latin typeface="Times New Roman" panose="02020603050405020304" pitchFamily="18" charset="0"/>
                          <a:cs typeface="Times New Roman" panose="02020603050405020304" pitchFamily="18" charset="0"/>
                        </a:rPr>
                        <a:t>+</a:t>
                      </a:r>
                      <a:endParaRPr lang="en-IN" sz="2100" dirty="0">
                        <a:solidFill>
                          <a:srgbClr val="000000"/>
                        </a:solidFill>
                        <a:effectLst/>
                        <a:latin typeface="Times New Roman" panose="02020603050405020304" pitchFamily="18" charset="0"/>
                        <a:cs typeface="Times New Roman" panose="02020603050405020304" pitchFamily="18" charset="0"/>
                      </a:endParaRPr>
                    </a:p>
                  </a:txBody>
                  <a:tcPr marL="56859" marR="56859" marT="56859" marB="568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100">
                          <a:solidFill>
                            <a:srgbClr val="000000"/>
                          </a:solidFill>
                          <a:effectLst/>
                          <a:latin typeface="Times New Roman" panose="02020603050405020304" pitchFamily="18" charset="0"/>
                          <a:cs typeface="Times New Roman" panose="02020603050405020304" pitchFamily="18" charset="0"/>
                        </a:rPr>
                        <a:t>The sets of rational, non- zero rational, +ve rational numbers respectively.</a:t>
                      </a:r>
                    </a:p>
                  </a:txBody>
                  <a:tcPr marL="56859" marR="56859" marT="56859" marB="568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93758796"/>
                  </a:ext>
                </a:extLst>
              </a:tr>
              <a:tr h="523101">
                <a:tc>
                  <a:txBody>
                    <a:bodyPr/>
                    <a:lstStyle/>
                    <a:p>
                      <a:pPr algn="ctr" fontAlgn="t"/>
                      <a:r>
                        <a:rPr lang="en-IN" sz="2100" dirty="0">
                          <a:solidFill>
                            <a:srgbClr val="000000"/>
                          </a:solidFill>
                          <a:effectLst/>
                          <a:latin typeface="Times New Roman" panose="02020603050405020304" pitchFamily="18" charset="0"/>
                          <a:cs typeface="Times New Roman" panose="02020603050405020304" pitchFamily="18" charset="0"/>
                        </a:rPr>
                        <a:t>R, R</a:t>
                      </a:r>
                      <a:r>
                        <a:rPr lang="en-IN" sz="2100" baseline="-25000" dirty="0">
                          <a:solidFill>
                            <a:srgbClr val="000000"/>
                          </a:solidFill>
                          <a:effectLst/>
                          <a:latin typeface="Times New Roman" panose="02020603050405020304" pitchFamily="18" charset="0"/>
                          <a:cs typeface="Times New Roman" panose="02020603050405020304" pitchFamily="18" charset="0"/>
                        </a:rPr>
                        <a:t>0</a:t>
                      </a:r>
                      <a:r>
                        <a:rPr lang="en-IN" sz="2100" dirty="0">
                          <a:solidFill>
                            <a:srgbClr val="000000"/>
                          </a:solidFill>
                          <a:effectLst/>
                          <a:latin typeface="Times New Roman" panose="02020603050405020304" pitchFamily="18" charset="0"/>
                          <a:cs typeface="Times New Roman" panose="02020603050405020304" pitchFamily="18" charset="0"/>
                        </a:rPr>
                        <a:t>, R</a:t>
                      </a:r>
                      <a:r>
                        <a:rPr lang="en-IN" sz="2100" baseline="-25000" dirty="0">
                          <a:solidFill>
                            <a:srgbClr val="000000"/>
                          </a:solidFill>
                          <a:effectLst/>
                          <a:latin typeface="Times New Roman" panose="02020603050405020304" pitchFamily="18" charset="0"/>
                          <a:cs typeface="Times New Roman" panose="02020603050405020304" pitchFamily="18" charset="0"/>
                        </a:rPr>
                        <a:t>+</a:t>
                      </a:r>
                      <a:endParaRPr lang="en-IN" sz="2100" dirty="0">
                        <a:solidFill>
                          <a:srgbClr val="000000"/>
                        </a:solidFill>
                        <a:effectLst/>
                        <a:latin typeface="Times New Roman" panose="02020603050405020304" pitchFamily="18" charset="0"/>
                        <a:cs typeface="Times New Roman" panose="02020603050405020304" pitchFamily="18" charset="0"/>
                      </a:endParaRPr>
                    </a:p>
                  </a:txBody>
                  <a:tcPr marL="56859" marR="56859" marT="56859" marB="568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100" dirty="0">
                          <a:solidFill>
                            <a:srgbClr val="000000"/>
                          </a:solidFill>
                          <a:effectLst/>
                          <a:latin typeface="Times New Roman" panose="02020603050405020304" pitchFamily="18" charset="0"/>
                          <a:cs typeface="Times New Roman" panose="02020603050405020304" pitchFamily="18" charset="0"/>
                        </a:rPr>
                        <a:t>The set of real, non-zero real, +</a:t>
                      </a:r>
                      <a:r>
                        <a:rPr lang="en-US" sz="2100" dirty="0" err="1">
                          <a:solidFill>
                            <a:srgbClr val="000000"/>
                          </a:solidFill>
                          <a:effectLst/>
                          <a:latin typeface="Times New Roman" panose="02020603050405020304" pitchFamily="18" charset="0"/>
                          <a:cs typeface="Times New Roman" panose="02020603050405020304" pitchFamily="18" charset="0"/>
                        </a:rPr>
                        <a:t>ve</a:t>
                      </a:r>
                      <a:r>
                        <a:rPr lang="en-US" sz="2100" dirty="0">
                          <a:solidFill>
                            <a:srgbClr val="000000"/>
                          </a:solidFill>
                          <a:effectLst/>
                          <a:latin typeface="Times New Roman" panose="02020603050405020304" pitchFamily="18" charset="0"/>
                          <a:cs typeface="Times New Roman" panose="02020603050405020304" pitchFamily="18" charset="0"/>
                        </a:rPr>
                        <a:t> real number respectively.</a:t>
                      </a:r>
                    </a:p>
                  </a:txBody>
                  <a:tcPr marL="56859" marR="56859" marT="56859" marB="5685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544599061"/>
                  </a:ext>
                </a:extLst>
              </a:tr>
            </a:tbl>
          </a:graphicData>
        </a:graphic>
      </p:graphicFrame>
      <p:sp>
        <p:nvSpPr>
          <p:cNvPr id="4" name="Date Placeholder 3"/>
          <p:cNvSpPr>
            <a:spLocks noGrp="1"/>
          </p:cNvSpPr>
          <p:nvPr>
            <p:ph type="dt" sz="half" idx="10"/>
          </p:nvPr>
        </p:nvSpPr>
        <p:spPr>
          <a:xfrm>
            <a:off x="457200" y="6356350"/>
            <a:ext cx="2133600" cy="365125"/>
          </a:xfrm>
        </p:spPr>
        <p:txBody>
          <a:bodyPr/>
          <a:lstStyle/>
          <a:p>
            <a:fld id="{2567DAA0-F5EA-4446-80AA-054EC68B59D6}" type="datetime1">
              <a:rPr lang="en-US" smtClean="0">
                <a:solidFill>
                  <a:schemeClr val="tx1"/>
                </a:solidFill>
                <a:latin typeface="Times New Roman" panose="02020603050405020304" pitchFamily="18" charset="0"/>
                <a:cs typeface="Times New Roman" panose="02020603050405020304" pitchFamily="18" charset="0"/>
              </a:rPr>
              <a:pPr/>
              <a:t>11/29/2022</a:t>
            </a:fld>
            <a:endParaRPr lang="en-US">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553200" y="6356350"/>
            <a:ext cx="2133600" cy="365125"/>
          </a:xfrm>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18</a:t>
            </a:fld>
            <a:endParaRPr lang="en-US">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dirty="0">
                <a:solidFill>
                  <a:schemeClr val="tx1"/>
                </a:solidFill>
                <a:latin typeface="Times New Roman" panose="02020603050405020304" pitchFamily="18" charset="0"/>
                <a:cs typeface="Times New Roman" panose="02020603050405020304" pitchFamily="18" charset="0"/>
              </a:rPr>
              <a:t>Standard </a:t>
            </a:r>
            <a:r>
              <a:rPr lang="en-IN" sz="3200" dirty="0" smtClean="0">
                <a:solidFill>
                  <a:schemeClr val="tx1"/>
                </a:solidFill>
                <a:latin typeface="Times New Roman" panose="02020603050405020304" pitchFamily="18" charset="0"/>
                <a:cs typeface="Times New Roman" panose="02020603050405020304" pitchFamily="18" charset="0"/>
              </a:rPr>
              <a:t>Notations </a:t>
            </a:r>
            <a:r>
              <a:rPr lang="en-IN" sz="3200" dirty="0" smtClean="0">
                <a:latin typeface="Times New Roman" panose="02020603050405020304" pitchFamily="18" charset="0"/>
                <a:cs typeface="Times New Roman" panose="02020603050405020304" pitchFamily="18" charset="0"/>
              </a:rPr>
              <a:t>(</a:t>
            </a:r>
            <a:r>
              <a:rPr lang="en-IN" sz="3200" dirty="0">
                <a:latin typeface="Times New Roman" panose="02020603050405020304" pitchFamily="18" charset="0"/>
                <a:cs typeface="Times New Roman" panose="02020603050405020304" pitchFamily="18" charset="0"/>
              </a:rPr>
              <a:t>CO1)</a:t>
            </a:r>
            <a:endParaRPr lang="en-IN" sz="32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The total number of unique elements in the set is called the cardinality of the set. The cardinality of the countably infinite set is countably infinite.</a:t>
            </a:r>
          </a:p>
          <a:p>
            <a:pPr marL="0" indent="0">
              <a:buNone/>
            </a:pPr>
            <a:r>
              <a:rPr lang="en-US" sz="2200" b="1" dirty="0">
                <a:latin typeface="Times New Roman" panose="02020603050405020304" pitchFamily="18" charset="0"/>
                <a:cs typeface="Times New Roman" panose="02020603050405020304" pitchFamily="18" charset="0"/>
              </a:rPr>
              <a:t>Examples:</a:t>
            </a:r>
          </a:p>
          <a:p>
            <a:pPr>
              <a:buFont typeface="+mj-lt"/>
              <a:buAutoNum type="arabicPeriod"/>
            </a:pPr>
            <a:r>
              <a:rPr lang="en-US" sz="2200" dirty="0" smtClean="0">
                <a:latin typeface="Times New Roman" panose="02020603050405020304" pitchFamily="18" charset="0"/>
                <a:cs typeface="Times New Roman" panose="02020603050405020304" pitchFamily="18" charset="0"/>
              </a:rPr>
              <a:t>Let </a:t>
            </a:r>
            <a:r>
              <a:rPr lang="en-US" sz="2200" dirty="0">
                <a:latin typeface="Times New Roman" panose="02020603050405020304" pitchFamily="18" charset="0"/>
                <a:cs typeface="Times New Roman" panose="02020603050405020304" pitchFamily="18" charset="0"/>
              </a:rPr>
              <a:t>P = {k, l, m, n}</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The cardinality of the set P is 4.</a:t>
            </a:r>
          </a:p>
          <a:p>
            <a:pPr>
              <a:buFont typeface="+mj-lt"/>
              <a:buAutoNum type="arabicPeriod"/>
            </a:pPr>
            <a:r>
              <a:rPr lang="en-US" sz="2200" dirty="0" smtClean="0">
                <a:latin typeface="Times New Roman" panose="02020603050405020304" pitchFamily="18" charset="0"/>
                <a:cs typeface="Times New Roman" panose="02020603050405020304" pitchFamily="18" charset="0"/>
              </a:rPr>
              <a:t>Let </a:t>
            </a:r>
            <a:r>
              <a:rPr lang="en-US" sz="2200" dirty="0">
                <a:latin typeface="Times New Roman" panose="02020603050405020304" pitchFamily="18" charset="0"/>
                <a:cs typeface="Times New Roman" panose="02020603050405020304" pitchFamily="18" charset="0"/>
              </a:rPr>
              <a:t>A is the set of all non-negative even integers, i.e.</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A = {0, 2, 4, 6, 8, 10......}.</a:t>
            </a:r>
          </a:p>
          <a:p>
            <a:pPr marL="0" indent="0">
              <a:buNone/>
            </a:pPr>
            <a:r>
              <a:rPr lang="en-US" sz="2200" dirty="0">
                <a:latin typeface="Times New Roman" panose="02020603050405020304" pitchFamily="18" charset="0"/>
                <a:cs typeface="Times New Roman" panose="02020603050405020304" pitchFamily="18" charset="0"/>
              </a:rPr>
              <a:t>As A is countably infinite set hence the cardinality.</a:t>
            </a: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solidFill>
                  <a:schemeClr val="tx1"/>
                </a:solidFill>
                <a:latin typeface="Times New Roman" panose="02020603050405020304" pitchFamily="18" charset="0"/>
                <a:cs typeface="Times New Roman" panose="02020603050405020304" pitchFamily="18" charset="0"/>
              </a:rPr>
              <a:pPr/>
              <a:t>11/29/2022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19</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solidFill>
                  <a:schemeClr val="tx1"/>
                </a:solidFill>
                <a:latin typeface="Times New Roman" panose="02020603050405020304" pitchFamily="18" charset="0"/>
                <a:cs typeface="Times New Roman" panose="02020603050405020304" pitchFamily="18" charset="0"/>
              </a:rPr>
              <a:t>Cardinality </a:t>
            </a:r>
            <a:r>
              <a:rPr lang="en-IN" sz="3200" dirty="0">
                <a:latin typeface="Times New Roman" panose="02020603050405020304" pitchFamily="18" charset="0"/>
                <a:cs typeface="Times New Roman" panose="02020603050405020304" pitchFamily="18" charset="0"/>
              </a:rPr>
              <a:t>(CO1)</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15059266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IN" altLang="en-US" sz="2100" dirty="0">
                <a:latin typeface="Times New Roman" panose="02020603050405020304" pitchFamily="18" charset="0"/>
                <a:cs typeface="Times New Roman" panose="02020603050405020304" pitchFamily="18" charset="0"/>
              </a:rPr>
              <a:t>A course discrete structures used to represent discrete objects and relationships between these objects. These discrete structures include sets, relation , permutations, relations, graphs and trees  etc</a:t>
            </a:r>
            <a:r>
              <a:rPr lang="en-IN" altLang="en-US" sz="2100" dirty="0" smtClean="0">
                <a:latin typeface="Times New Roman" panose="02020603050405020304" pitchFamily="18" charset="0"/>
                <a:cs typeface="Times New Roman" panose="02020603050405020304" pitchFamily="18" charset="0"/>
              </a:rPr>
              <a:t>.</a:t>
            </a:r>
          </a:p>
          <a:p>
            <a:pPr algn="just"/>
            <a:endParaRPr lang="en-US" altLang="en-US" sz="2100" dirty="0">
              <a:latin typeface="Times New Roman" panose="02020603050405020304" pitchFamily="18" charset="0"/>
              <a:cs typeface="Times New Roman" panose="02020603050405020304" pitchFamily="18" charset="0"/>
            </a:endParaRPr>
          </a:p>
          <a:p>
            <a:pPr algn="just"/>
            <a:r>
              <a:rPr lang="en-IN" altLang="en-US" sz="2100" dirty="0">
                <a:latin typeface="Times New Roman" panose="02020603050405020304" pitchFamily="18" charset="0"/>
                <a:cs typeface="Times New Roman" panose="02020603050405020304" pitchFamily="18" charset="0"/>
              </a:rPr>
              <a:t>The subject enhances one’s ability to develop logical thinking and ability to problem solving.</a:t>
            </a:r>
            <a:endParaRPr lang="en-US" altLang="en-US" sz="2100" dirty="0">
              <a:latin typeface="Times New Roman" panose="02020603050405020304" pitchFamily="18" charset="0"/>
              <a:cs typeface="Times New Roman" panose="02020603050405020304" pitchFamily="18" charset="0"/>
            </a:endParaRPr>
          </a:p>
          <a:p>
            <a:pPr marL="0" indent="0" algn="just">
              <a:buNone/>
            </a:pPr>
            <a:endParaRPr lang="en-US" sz="21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Course</a:t>
            </a:r>
            <a:r>
              <a:rPr kumimoji="0" lang="en-US" sz="3200" b="0" i="0" u="none" strike="noStrike" kern="1200" cap="none" spc="0" normalizeH="0" noProof="0" dirty="0" smtClean="0">
                <a:ln>
                  <a:noFill/>
                </a:ln>
                <a:solidFill>
                  <a:schemeClr val="tx1"/>
                </a:solidFill>
                <a:effectLst/>
                <a:uLnTx/>
                <a:uFillTx/>
                <a:latin typeface="Times New Roman" panose="02020603050405020304" pitchFamily="18" charset="0"/>
                <a:cs typeface="Times New Roman" panose="02020603050405020304" pitchFamily="18" charset="0"/>
              </a:rPr>
              <a:t> Objective</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Sets can be classified into many categories. Some of which are finite, infinite, subset, universal, proper, power, singleton set, etc</a:t>
            </a:r>
            <a:r>
              <a:rPr lang="en-US" sz="2200" dirty="0" smtClean="0">
                <a:latin typeface="Times New Roman" panose="02020603050405020304" pitchFamily="18" charset="0"/>
                <a:cs typeface="Times New Roman" panose="02020603050405020304" pitchFamily="18" charset="0"/>
              </a:rPr>
              <a:t>.</a:t>
            </a:r>
          </a:p>
          <a:p>
            <a:pPr marL="0" indent="0">
              <a:buNone/>
            </a:pPr>
            <a:endParaRPr lang="en-US" sz="2200" dirty="0">
              <a:latin typeface="Times New Roman" panose="02020603050405020304" pitchFamily="18" charset="0"/>
              <a:cs typeface="Times New Roman" panose="02020603050405020304" pitchFamily="18" charset="0"/>
            </a:endParaRPr>
          </a:p>
          <a:p>
            <a:pPr>
              <a:buAutoNum type="arabicPeriod"/>
            </a:pPr>
            <a:r>
              <a:rPr lang="en-US" sz="2200" b="1" dirty="0" smtClean="0">
                <a:latin typeface="Times New Roman" panose="02020603050405020304" pitchFamily="18" charset="0"/>
                <a:cs typeface="Times New Roman" panose="02020603050405020304" pitchFamily="18" charset="0"/>
              </a:rPr>
              <a:t>Finite </a:t>
            </a:r>
            <a:r>
              <a:rPr lang="en-US" sz="2200" b="1" dirty="0">
                <a:latin typeface="Times New Roman" panose="02020603050405020304" pitchFamily="18" charset="0"/>
                <a:cs typeface="Times New Roman" panose="02020603050405020304" pitchFamily="18" charset="0"/>
              </a:rPr>
              <a:t>Sets:</a:t>
            </a:r>
            <a:r>
              <a:rPr lang="en-US" sz="2200" dirty="0">
                <a:latin typeface="Times New Roman" panose="02020603050405020304" pitchFamily="18" charset="0"/>
                <a:cs typeface="Times New Roman" panose="02020603050405020304" pitchFamily="18" charset="0"/>
              </a:rPr>
              <a:t> A set is said to be finite if it contains exactly n distinct element where n is a non-negative integer. Here, n is said to be "cardinality of sets." The cardinality of sets is denoted </a:t>
            </a:r>
            <a:r>
              <a:rPr lang="en-US" sz="2200" dirty="0" err="1">
                <a:latin typeface="Times New Roman" panose="02020603050405020304" pitchFamily="18" charset="0"/>
                <a:cs typeface="Times New Roman" panose="02020603050405020304" pitchFamily="18" charset="0"/>
              </a:rPr>
              <a:t>by|A</a:t>
            </a:r>
            <a:r>
              <a:rPr lang="en-US" sz="2200" dirty="0">
                <a:latin typeface="Times New Roman" panose="02020603050405020304" pitchFamily="18" charset="0"/>
                <a:cs typeface="Times New Roman" panose="02020603050405020304" pitchFamily="18" charset="0"/>
              </a:rPr>
              <a:t>|, # A, card (A) or n (A</a:t>
            </a:r>
            <a:r>
              <a:rPr lang="en-US" sz="2200" dirty="0" smtClean="0">
                <a:latin typeface="Times New Roman" panose="02020603050405020304" pitchFamily="18" charset="0"/>
                <a:cs typeface="Times New Roman" panose="02020603050405020304" pitchFamily="18" charset="0"/>
              </a:rPr>
              <a:t>).</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b="1" dirty="0">
                <a:latin typeface="Times New Roman" panose="02020603050405020304" pitchFamily="18" charset="0"/>
                <a:cs typeface="Times New Roman" panose="02020603050405020304" pitchFamily="18" charset="0"/>
              </a:rPr>
              <a:t>Example:</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Cardinality of empty set θ is 0 and is denoted by |θ| = 0</a:t>
            </a:r>
          </a:p>
          <a:p>
            <a:r>
              <a:rPr lang="en-US" sz="2200" dirty="0">
                <a:latin typeface="Times New Roman" panose="02020603050405020304" pitchFamily="18" charset="0"/>
                <a:cs typeface="Times New Roman" panose="02020603050405020304" pitchFamily="18" charset="0"/>
              </a:rPr>
              <a:t>Sets of even positive integer is not a finite set</a:t>
            </a:r>
            <a:r>
              <a:rPr lang="en-US" sz="2200" dirty="0" smtClean="0">
                <a:latin typeface="Times New Roman" panose="02020603050405020304" pitchFamily="18" charset="0"/>
                <a:cs typeface="Times New Roman" panose="02020603050405020304" pitchFamily="18" charset="0"/>
              </a:rPr>
              <a:t>.</a:t>
            </a: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solidFill>
                  <a:schemeClr val="tx1"/>
                </a:solidFill>
                <a:latin typeface="Times New Roman" panose="02020603050405020304" pitchFamily="18" charset="0"/>
                <a:cs typeface="Times New Roman" panose="02020603050405020304" pitchFamily="18" charset="0"/>
              </a:rPr>
              <a:pPr/>
              <a:t>11/29/2022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20</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solidFill>
                  <a:schemeClr val="tx1"/>
                </a:solidFill>
                <a:latin typeface="Times New Roman" panose="02020603050405020304" pitchFamily="18" charset="0"/>
                <a:cs typeface="Times New Roman" panose="02020603050405020304" pitchFamily="18" charset="0"/>
              </a:rPr>
              <a:t>Types of </a:t>
            </a:r>
            <a:r>
              <a:rPr lang="en-IN" sz="3200" dirty="0" smtClean="0">
                <a:solidFill>
                  <a:schemeClr val="tx1"/>
                </a:solidFill>
                <a:latin typeface="Times New Roman" panose="02020603050405020304" pitchFamily="18" charset="0"/>
                <a:cs typeface="Times New Roman" panose="02020603050405020304" pitchFamily="18" charset="0"/>
              </a:rPr>
              <a:t>Sets </a:t>
            </a:r>
            <a:r>
              <a:rPr lang="en-IN" sz="3200" dirty="0">
                <a:latin typeface="Times New Roman" panose="02020603050405020304" pitchFamily="18" charset="0"/>
                <a:cs typeface="Times New Roman" panose="02020603050405020304" pitchFamily="18" charset="0"/>
              </a:rPr>
              <a:t>(CO1)</a:t>
            </a:r>
            <a:endParaRPr lang="en-IN" sz="32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31058812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marL="0" indent="0">
              <a:buNone/>
            </a:pPr>
            <a:r>
              <a:rPr lang="en-US" sz="2200" dirty="0" smtClean="0">
                <a:latin typeface="Times New Roman" panose="02020603050405020304" pitchFamily="18" charset="0"/>
                <a:cs typeface="Times New Roman" panose="02020603050405020304" pitchFamily="18" charset="0"/>
              </a:rPr>
              <a:t>A </a:t>
            </a:r>
            <a:r>
              <a:rPr lang="en-US" sz="2200" dirty="0">
                <a:latin typeface="Times New Roman" panose="02020603050405020304" pitchFamily="18" charset="0"/>
                <a:cs typeface="Times New Roman" panose="02020603050405020304" pitchFamily="18" charset="0"/>
              </a:rPr>
              <a:t>set is called a finite set if there is one to one correspondence between the elements in the set and the element in some set n, where n is a natural number and n is the cardinality of the set. Finite Sets are also called numerable sets. n is termed as the cardinality of sets or a cardinal number of sets</a:t>
            </a:r>
            <a:r>
              <a:rPr lang="en-US" sz="2200" dirty="0" smtClean="0">
                <a:latin typeface="Times New Roman" panose="02020603050405020304" pitchFamily="18" charset="0"/>
                <a:cs typeface="Times New Roman" panose="02020603050405020304" pitchFamily="18" charset="0"/>
              </a:rPr>
              <a:t>.</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b="1" dirty="0">
                <a:latin typeface="Times New Roman" panose="02020603050405020304" pitchFamily="18" charset="0"/>
                <a:cs typeface="Times New Roman" panose="02020603050405020304" pitchFamily="18" charset="0"/>
              </a:rPr>
              <a:t>2. Infinite Sets:</a:t>
            </a:r>
            <a:r>
              <a:rPr lang="en-US" sz="2200" dirty="0">
                <a:latin typeface="Times New Roman" panose="02020603050405020304" pitchFamily="18" charset="0"/>
                <a:cs typeface="Times New Roman" panose="02020603050405020304" pitchFamily="18" charset="0"/>
              </a:rPr>
              <a:t> A set which is not finite is called as Infinite Sets.</a:t>
            </a:r>
          </a:p>
          <a:p>
            <a:pPr marL="0" indent="0">
              <a:buNone/>
            </a:pPr>
            <a:endParaRPr lang="en-US" sz="2200" dirty="0">
              <a:latin typeface="Times New Roman" panose="02020603050405020304" pitchFamily="18" charset="0"/>
              <a:cs typeface="Times New Roman" panose="02020603050405020304" pitchFamily="18" charset="0"/>
            </a:endParaRPr>
          </a:p>
          <a:p>
            <a:pPr marL="400050" indent="-400050">
              <a:buFont typeface="+mj-lt"/>
              <a:buAutoNum type="romanUcPeriod"/>
            </a:pPr>
            <a:r>
              <a:rPr lang="en-US" sz="2200" b="1" dirty="0">
                <a:latin typeface="Times New Roman" panose="02020603050405020304" pitchFamily="18" charset="0"/>
                <a:cs typeface="Times New Roman" panose="02020603050405020304" pitchFamily="18" charset="0"/>
              </a:rPr>
              <a:t>Countable Infinite:</a:t>
            </a:r>
            <a:r>
              <a:rPr lang="en-US" sz="2200" dirty="0">
                <a:latin typeface="Times New Roman" panose="02020603050405020304" pitchFamily="18" charset="0"/>
                <a:cs typeface="Times New Roman" panose="02020603050405020304" pitchFamily="18" charset="0"/>
              </a:rPr>
              <a:t> If there is one to one correspondence between the elements in set and element in N. A countably infinite set is also known as Denumerable. A set that is either finite or denumerable is known as countable. A set which is not countable is known as Uncountable. The set of a non-negative even integer is countable Infinite.</a:t>
            </a: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solidFill>
                  <a:schemeClr val="tx1"/>
                </a:solidFill>
                <a:latin typeface="Times New Roman" panose="02020603050405020304" pitchFamily="18" charset="0"/>
                <a:cs typeface="Times New Roman" panose="02020603050405020304" pitchFamily="18" charset="0"/>
              </a:rPr>
              <a:pPr/>
              <a:t>11/29/2022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21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solidFill>
                  <a:schemeClr val="tx1"/>
                </a:solidFill>
                <a:latin typeface="Times New Roman" panose="02020603050405020304" pitchFamily="18" charset="0"/>
                <a:cs typeface="Times New Roman" panose="02020603050405020304" pitchFamily="18" charset="0"/>
              </a:rPr>
              <a:t>Types of </a:t>
            </a:r>
            <a:r>
              <a:rPr lang="en-IN" sz="3200" dirty="0" smtClean="0">
                <a:solidFill>
                  <a:schemeClr val="tx1"/>
                </a:solidFill>
                <a:latin typeface="Times New Roman" panose="02020603050405020304" pitchFamily="18" charset="0"/>
                <a:cs typeface="Times New Roman" panose="02020603050405020304" pitchFamily="18" charset="0"/>
              </a:rPr>
              <a:t>Sets </a:t>
            </a:r>
            <a:r>
              <a:rPr lang="en-IN" sz="3200" dirty="0">
                <a:latin typeface="Times New Roman" panose="02020603050405020304" pitchFamily="18" charset="0"/>
                <a:cs typeface="Times New Roman" panose="02020603050405020304" pitchFamily="18" charset="0"/>
              </a:rPr>
              <a:t>(CO1)</a:t>
            </a:r>
            <a:endParaRPr lang="en-IN" sz="32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14505722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4525963"/>
          </a:xfrm>
        </p:spPr>
        <p:txBody>
          <a:bodyPr>
            <a:noAutofit/>
          </a:bodyPr>
          <a:lstStyle/>
          <a:p>
            <a:pPr marL="400050" indent="-400050">
              <a:buFont typeface="+mj-lt"/>
              <a:buAutoNum type="romanUcPeriod"/>
            </a:pPr>
            <a:r>
              <a:rPr lang="en-US" sz="2200" b="1" dirty="0" smtClean="0">
                <a:latin typeface="Times New Roman" panose="02020603050405020304" pitchFamily="18" charset="0"/>
                <a:cs typeface="Times New Roman" panose="02020603050405020304" pitchFamily="18" charset="0"/>
              </a:rPr>
              <a:t>Uncountable </a:t>
            </a:r>
            <a:r>
              <a:rPr lang="en-US" sz="2200" b="1" dirty="0">
                <a:latin typeface="Times New Roman" panose="02020603050405020304" pitchFamily="18" charset="0"/>
                <a:cs typeface="Times New Roman" panose="02020603050405020304" pitchFamily="18" charset="0"/>
              </a:rPr>
              <a:t>Infinite:</a:t>
            </a:r>
            <a:r>
              <a:rPr lang="en-US" sz="2200" dirty="0">
                <a:latin typeface="Times New Roman" panose="02020603050405020304" pitchFamily="18" charset="0"/>
                <a:cs typeface="Times New Roman" panose="02020603050405020304" pitchFamily="18" charset="0"/>
              </a:rPr>
              <a:t> A set which is not countable is called Uncountable Infinite Set or non-denumerable set or simply Uncountable</a:t>
            </a:r>
            <a:r>
              <a:rPr lang="en-US" sz="2200" dirty="0" smtClean="0">
                <a:latin typeface="Times New Roman" panose="02020603050405020304" pitchFamily="18" charset="0"/>
                <a:cs typeface="Times New Roman" panose="02020603050405020304" pitchFamily="18" charset="0"/>
              </a:rPr>
              <a:t>.</a:t>
            </a:r>
          </a:p>
          <a:p>
            <a:pPr marL="400050" indent="-400050">
              <a:buFont typeface="+mj-lt"/>
              <a:buAutoNum type="romanUcPeriod"/>
            </a:pPr>
            <a:endParaRPr lang="en-US" sz="2200" dirty="0">
              <a:latin typeface="Times New Roman" panose="02020603050405020304" pitchFamily="18" charset="0"/>
              <a:cs typeface="Times New Roman" panose="02020603050405020304" pitchFamily="18" charset="0"/>
            </a:endParaRPr>
          </a:p>
          <a:p>
            <a:pPr marL="0" indent="0">
              <a:buNone/>
            </a:pPr>
            <a:r>
              <a:rPr lang="en-US" sz="2200" b="1" dirty="0">
                <a:latin typeface="Times New Roman" panose="02020603050405020304" pitchFamily="18" charset="0"/>
                <a:cs typeface="Times New Roman" panose="02020603050405020304" pitchFamily="18" charset="0"/>
              </a:rPr>
              <a:t>Example:</a:t>
            </a:r>
            <a:r>
              <a:rPr lang="en-US" sz="2200" dirty="0">
                <a:latin typeface="Times New Roman" panose="02020603050405020304" pitchFamily="18" charset="0"/>
                <a:cs typeface="Times New Roman" panose="02020603050405020304" pitchFamily="18" charset="0"/>
              </a:rPr>
              <a:t> Set R of all +</a:t>
            </a:r>
            <a:r>
              <a:rPr lang="en-US" sz="2200" dirty="0" err="1">
                <a:latin typeface="Times New Roman" panose="02020603050405020304" pitchFamily="18" charset="0"/>
                <a:cs typeface="Times New Roman" panose="02020603050405020304" pitchFamily="18" charset="0"/>
              </a:rPr>
              <a:t>ve</a:t>
            </a:r>
            <a:r>
              <a:rPr lang="en-US" sz="2200" dirty="0">
                <a:latin typeface="Times New Roman" panose="02020603050405020304" pitchFamily="18" charset="0"/>
                <a:cs typeface="Times New Roman" panose="02020603050405020304" pitchFamily="18" charset="0"/>
              </a:rPr>
              <a:t> real numbers less than 1 that can be represented by the decimal form 0. a</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,a</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,a</a:t>
            </a:r>
            <a:r>
              <a:rPr lang="en-US" sz="2200" baseline="-25000" dirty="0">
                <a:latin typeface="Times New Roman" panose="02020603050405020304" pitchFamily="18" charset="0"/>
                <a:cs typeface="Times New Roman" panose="02020603050405020304" pitchFamily="18" charset="0"/>
              </a:rPr>
              <a:t>3</a:t>
            </a:r>
            <a:r>
              <a:rPr lang="en-US" sz="2200" dirty="0">
                <a:latin typeface="Times New Roman" panose="02020603050405020304" pitchFamily="18" charset="0"/>
                <a:cs typeface="Times New Roman" panose="02020603050405020304" pitchFamily="18" charset="0"/>
              </a:rPr>
              <a:t>..... Where a</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is an integer such that 0 ≤ </a:t>
            </a:r>
            <a:r>
              <a:rPr lang="en-US" sz="2200" dirty="0" err="1">
                <a:latin typeface="Times New Roman" panose="02020603050405020304" pitchFamily="18" charset="0"/>
                <a:cs typeface="Times New Roman" panose="02020603050405020304" pitchFamily="18" charset="0"/>
              </a:rPr>
              <a:t>a</a:t>
            </a:r>
            <a:r>
              <a:rPr lang="en-US" sz="2200" baseline="-250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 9</a:t>
            </a:r>
            <a:r>
              <a:rPr lang="en-US" sz="2200" dirty="0" smtClean="0">
                <a:latin typeface="Times New Roman" panose="02020603050405020304" pitchFamily="18" charset="0"/>
                <a:cs typeface="Times New Roman" panose="02020603050405020304" pitchFamily="18" charset="0"/>
              </a:rPr>
              <a:t>.</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3. Subsets:</a:t>
            </a:r>
            <a:r>
              <a:rPr lang="en-US" sz="2400" dirty="0">
                <a:latin typeface="Times New Roman" panose="02020603050405020304" pitchFamily="18" charset="0"/>
                <a:cs typeface="Times New Roman" panose="02020603050405020304" pitchFamily="18" charset="0"/>
              </a:rPr>
              <a:t> If every element in a set A is also an element of a set B, then A is called a subset of B. It can be denoted as A ⊆ B. Here B is called Superset of A.</a:t>
            </a: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Example:</a:t>
            </a:r>
            <a:r>
              <a:rPr lang="en-US" sz="2400" dirty="0">
                <a:latin typeface="Times New Roman" panose="02020603050405020304" pitchFamily="18" charset="0"/>
                <a:cs typeface="Times New Roman" panose="02020603050405020304" pitchFamily="18" charset="0"/>
              </a:rPr>
              <a:t> If A= {1, 2} and B= {4, 2, 1} the A is the subset of B or A ⊆ B.</a:t>
            </a: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solidFill>
                  <a:schemeClr val="tx1"/>
                </a:solidFill>
                <a:latin typeface="Times New Roman" panose="02020603050405020304" pitchFamily="18" charset="0"/>
                <a:cs typeface="Times New Roman" panose="02020603050405020304" pitchFamily="18" charset="0"/>
              </a:rPr>
              <a:pPr/>
              <a:t>11/29/2022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22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solidFill>
                  <a:schemeClr val="tx1"/>
                </a:solidFill>
                <a:latin typeface="Times New Roman" panose="02020603050405020304" pitchFamily="18" charset="0"/>
                <a:cs typeface="Times New Roman" panose="02020603050405020304" pitchFamily="18" charset="0"/>
              </a:rPr>
              <a:t>Types of </a:t>
            </a:r>
            <a:r>
              <a:rPr lang="en-IN" sz="3200" dirty="0" smtClean="0">
                <a:solidFill>
                  <a:schemeClr val="tx1"/>
                </a:solidFill>
                <a:latin typeface="Times New Roman" panose="02020603050405020304" pitchFamily="18" charset="0"/>
                <a:cs typeface="Times New Roman" panose="02020603050405020304" pitchFamily="18" charset="0"/>
              </a:rPr>
              <a:t>Sets </a:t>
            </a:r>
            <a:r>
              <a:rPr lang="en-IN" sz="3200" dirty="0">
                <a:latin typeface="Times New Roman" panose="02020603050405020304" pitchFamily="18" charset="0"/>
                <a:cs typeface="Times New Roman" panose="02020603050405020304" pitchFamily="18" charset="0"/>
              </a:rPr>
              <a:t>(CO1)</a:t>
            </a:r>
            <a:endParaRPr lang="en-IN" sz="32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5756198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smtClean="0">
                <a:latin typeface="Times New Roman" panose="02020603050405020304" pitchFamily="18" charset="0"/>
                <a:cs typeface="Times New Roman" panose="02020603050405020304" pitchFamily="18" charset="0"/>
              </a:rPr>
              <a:t>Properties </a:t>
            </a:r>
            <a:r>
              <a:rPr lang="en-US" sz="2200" b="1" dirty="0">
                <a:latin typeface="Times New Roman" panose="02020603050405020304" pitchFamily="18" charset="0"/>
                <a:cs typeface="Times New Roman" panose="02020603050405020304" pitchFamily="18" charset="0"/>
              </a:rPr>
              <a:t>of Subsets:</a:t>
            </a:r>
            <a:endParaRPr lang="en-US" sz="2200" dirty="0">
              <a:latin typeface="Times New Roman" panose="02020603050405020304" pitchFamily="18" charset="0"/>
              <a:cs typeface="Times New Roman" panose="02020603050405020304" pitchFamily="18" charset="0"/>
            </a:endParaRPr>
          </a:p>
          <a:p>
            <a:pPr marL="400050" indent="-400050">
              <a:buFont typeface="+mj-lt"/>
              <a:buAutoNum type="romanLcPeriod"/>
            </a:pPr>
            <a:r>
              <a:rPr lang="en-US" sz="2200" dirty="0">
                <a:latin typeface="Times New Roman" panose="02020603050405020304" pitchFamily="18" charset="0"/>
                <a:cs typeface="Times New Roman" panose="02020603050405020304" pitchFamily="18" charset="0"/>
              </a:rPr>
              <a:t>Every set is a subset of itself.</a:t>
            </a:r>
          </a:p>
          <a:p>
            <a:pPr marL="400050" indent="-400050">
              <a:buFont typeface="+mj-lt"/>
              <a:buAutoNum type="romanLcPeriod"/>
            </a:pPr>
            <a:r>
              <a:rPr lang="en-US" sz="2200" dirty="0">
                <a:latin typeface="Times New Roman" panose="02020603050405020304" pitchFamily="18" charset="0"/>
                <a:cs typeface="Times New Roman" panose="02020603050405020304" pitchFamily="18" charset="0"/>
              </a:rPr>
              <a:t>The Null Set i.e.∅ is a subset of every set.</a:t>
            </a:r>
          </a:p>
          <a:p>
            <a:pPr marL="400050" indent="-400050">
              <a:buFont typeface="+mj-lt"/>
              <a:buAutoNum type="romanLcPeriod"/>
            </a:pPr>
            <a:r>
              <a:rPr lang="en-US" sz="2200" dirty="0">
                <a:latin typeface="Times New Roman" panose="02020603050405020304" pitchFamily="18" charset="0"/>
                <a:cs typeface="Times New Roman" panose="02020603050405020304" pitchFamily="18" charset="0"/>
              </a:rPr>
              <a:t>If A is a subset of B and B is a subset of C, then A will be the subset of C. If A⊂B and B⊂ C ⟹ A ⊂ C</a:t>
            </a:r>
          </a:p>
          <a:p>
            <a:pPr marL="400050" indent="-400050">
              <a:buFont typeface="+mj-lt"/>
              <a:buAutoNum type="romanLcPeriod"/>
            </a:pPr>
            <a:r>
              <a:rPr lang="en-US" sz="2200" dirty="0">
                <a:latin typeface="Times New Roman" panose="02020603050405020304" pitchFamily="18" charset="0"/>
                <a:cs typeface="Times New Roman" panose="02020603050405020304" pitchFamily="18" charset="0"/>
              </a:rPr>
              <a:t>A finite set having n elements has 2</a:t>
            </a:r>
            <a:r>
              <a:rPr lang="en-US" sz="2200" baseline="30000" dirty="0">
                <a:latin typeface="Times New Roman" panose="02020603050405020304" pitchFamily="18" charset="0"/>
                <a:cs typeface="Times New Roman" panose="02020603050405020304" pitchFamily="18" charset="0"/>
              </a:rPr>
              <a:t>n</a:t>
            </a:r>
            <a:r>
              <a:rPr lang="en-US" sz="2200" dirty="0">
                <a:latin typeface="Times New Roman" panose="02020603050405020304" pitchFamily="18" charset="0"/>
                <a:cs typeface="Times New Roman" panose="02020603050405020304" pitchFamily="18" charset="0"/>
              </a:rPr>
              <a:t> subsets.</a:t>
            </a: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4. Proper Subset:</a:t>
            </a:r>
            <a:r>
              <a:rPr lang="en-US" sz="2400" dirty="0">
                <a:latin typeface="Times New Roman" panose="02020603050405020304" pitchFamily="18" charset="0"/>
                <a:cs typeface="Times New Roman" panose="02020603050405020304" pitchFamily="18" charset="0"/>
              </a:rPr>
              <a:t> If A is a subset of B and A ≠ B then A is said to be a proper subset of B. If A is a proper subset of B then B is not a subset of A, i.e., there is at least one element in B which is not in A.</a:t>
            </a: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solidFill>
                  <a:schemeClr val="tx1"/>
                </a:solidFill>
                <a:latin typeface="Times New Roman" panose="02020603050405020304" pitchFamily="18" charset="0"/>
                <a:cs typeface="Times New Roman" panose="02020603050405020304" pitchFamily="18" charset="0"/>
              </a:rPr>
              <a:pPr/>
              <a:t>11/29/2022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23</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solidFill>
                  <a:schemeClr val="tx1"/>
                </a:solidFill>
                <a:latin typeface="Times New Roman" panose="02020603050405020304" pitchFamily="18" charset="0"/>
                <a:cs typeface="Times New Roman" panose="02020603050405020304" pitchFamily="18" charset="0"/>
              </a:rPr>
              <a:t>Types of </a:t>
            </a:r>
            <a:r>
              <a:rPr lang="en-IN" sz="3200" dirty="0" smtClean="0">
                <a:solidFill>
                  <a:schemeClr val="tx1"/>
                </a:solidFill>
                <a:latin typeface="Times New Roman" panose="02020603050405020304" pitchFamily="18" charset="0"/>
                <a:cs typeface="Times New Roman" panose="02020603050405020304" pitchFamily="18" charset="0"/>
              </a:rPr>
              <a:t>Sets </a:t>
            </a:r>
            <a:r>
              <a:rPr lang="en-IN" sz="3200" dirty="0">
                <a:latin typeface="Times New Roman" panose="02020603050405020304" pitchFamily="18" charset="0"/>
                <a:cs typeface="Times New Roman" panose="02020603050405020304" pitchFamily="18" charset="0"/>
              </a:rPr>
              <a:t>(CO1)</a:t>
            </a:r>
            <a:endParaRPr lang="en-IN" sz="32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36657088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smtClean="0">
                <a:latin typeface="Times New Roman" panose="02020603050405020304" pitchFamily="18" charset="0"/>
                <a:cs typeface="Times New Roman" panose="02020603050405020304" pitchFamily="18" charset="0"/>
              </a:rPr>
              <a:t>Example</a:t>
            </a:r>
            <a:r>
              <a:rPr lang="en-US" sz="2200" b="1"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marL="400050" indent="-400050">
              <a:buFont typeface="+mj-lt"/>
              <a:buAutoNum type="romanLcPeriod"/>
            </a:pPr>
            <a:r>
              <a:rPr lang="en-US" sz="2200" dirty="0">
                <a:latin typeface="Times New Roman" panose="02020603050405020304" pitchFamily="18" charset="0"/>
                <a:cs typeface="Times New Roman" panose="02020603050405020304" pitchFamily="18" charset="0"/>
              </a:rPr>
              <a:t>Let A = {2, 3, 4}, B = {2, 3, 4, 5} =&gt; A is a proper subset of B.</a:t>
            </a:r>
          </a:p>
          <a:p>
            <a:pPr marL="400050" indent="-400050">
              <a:buFont typeface="+mj-lt"/>
              <a:buAutoNum type="romanLcPeriod"/>
            </a:pPr>
            <a:r>
              <a:rPr lang="en-US" sz="2200" dirty="0">
                <a:latin typeface="Times New Roman" panose="02020603050405020304" pitchFamily="18" charset="0"/>
                <a:cs typeface="Times New Roman" panose="02020603050405020304" pitchFamily="18" charset="0"/>
              </a:rPr>
              <a:t>The null ∅ is a proper subset of every set.</a:t>
            </a:r>
          </a:p>
          <a:p>
            <a:pPr marL="0" indent="0">
              <a:buNone/>
            </a:pPr>
            <a:endParaRPr lang="en-US" sz="2200" b="1" dirty="0" smtClean="0">
              <a:latin typeface="Times New Roman" panose="02020603050405020304" pitchFamily="18" charset="0"/>
              <a:cs typeface="Times New Roman" panose="02020603050405020304" pitchFamily="18" charset="0"/>
            </a:endParaRPr>
          </a:p>
          <a:p>
            <a:pPr marL="0" indent="0">
              <a:buNone/>
            </a:pPr>
            <a:r>
              <a:rPr lang="en-US" sz="2200" b="1" dirty="0" smtClean="0">
                <a:latin typeface="Times New Roman" panose="02020603050405020304" pitchFamily="18" charset="0"/>
                <a:cs typeface="Times New Roman" panose="02020603050405020304" pitchFamily="18" charset="0"/>
              </a:rPr>
              <a:t>5</a:t>
            </a:r>
            <a:r>
              <a:rPr lang="en-US" sz="2200" b="1" dirty="0">
                <a:latin typeface="Times New Roman" panose="02020603050405020304" pitchFamily="18" charset="0"/>
                <a:cs typeface="Times New Roman" panose="02020603050405020304" pitchFamily="18" charset="0"/>
              </a:rPr>
              <a:t>. Improper Subset:</a:t>
            </a:r>
            <a:r>
              <a:rPr lang="en-US" sz="2200" dirty="0">
                <a:latin typeface="Times New Roman" panose="02020603050405020304" pitchFamily="18" charset="0"/>
                <a:cs typeface="Times New Roman" panose="02020603050405020304" pitchFamily="18" charset="0"/>
              </a:rPr>
              <a:t> If A is a subset of B and A = B, then A is said to be an improper subset of B.</a:t>
            </a:r>
          </a:p>
          <a:p>
            <a:pPr marL="0" indent="0">
              <a:buNone/>
            </a:pPr>
            <a:r>
              <a:rPr lang="en-US" sz="2200" b="1" dirty="0">
                <a:latin typeface="Times New Roman" panose="02020603050405020304" pitchFamily="18" charset="0"/>
                <a:cs typeface="Times New Roman" panose="02020603050405020304" pitchFamily="18" charset="0"/>
              </a:rPr>
              <a:t>Example</a:t>
            </a:r>
            <a:endParaRPr lang="en-US" sz="2200" dirty="0">
              <a:latin typeface="Times New Roman" panose="02020603050405020304" pitchFamily="18" charset="0"/>
              <a:cs typeface="Times New Roman" panose="02020603050405020304" pitchFamily="18" charset="0"/>
            </a:endParaRPr>
          </a:p>
          <a:p>
            <a:pPr marL="514350" indent="-514350">
              <a:buFont typeface="+mj-lt"/>
              <a:buAutoNum type="romanLcPeriod"/>
            </a:pP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A = {2, 3, 4}, B = {2, 3, </a:t>
            </a:r>
            <a:r>
              <a:rPr lang="en-US" sz="2200" dirty="0" smtClean="0">
                <a:latin typeface="Times New Roman" panose="02020603050405020304" pitchFamily="18" charset="0"/>
                <a:cs typeface="Times New Roman" panose="02020603050405020304" pitchFamily="18" charset="0"/>
              </a:rPr>
              <a:t>4} =&gt; A </a:t>
            </a:r>
            <a:r>
              <a:rPr lang="en-US" sz="2200" dirty="0">
                <a:latin typeface="Times New Roman" panose="02020603050405020304" pitchFamily="18" charset="0"/>
                <a:cs typeface="Times New Roman" panose="02020603050405020304" pitchFamily="18" charset="0"/>
              </a:rPr>
              <a:t>is an improper subset of B.</a:t>
            </a:r>
          </a:p>
          <a:p>
            <a:pPr marL="514350" indent="-514350">
              <a:buFont typeface="+mj-lt"/>
              <a:buAutoNum type="romanLcPeriod"/>
            </a:pPr>
            <a:r>
              <a:rPr lang="en-US" sz="2200" dirty="0">
                <a:latin typeface="Times New Roman" panose="02020603050405020304" pitchFamily="18" charset="0"/>
                <a:cs typeface="Times New Roman" panose="02020603050405020304" pitchFamily="18" charset="0"/>
              </a:rPr>
              <a:t>(ii) Every set is an improper subset of itself.</a:t>
            </a: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solidFill>
                  <a:schemeClr val="tx1"/>
                </a:solidFill>
                <a:latin typeface="Times New Roman" panose="02020603050405020304" pitchFamily="18" charset="0"/>
                <a:cs typeface="Times New Roman" panose="02020603050405020304" pitchFamily="18" charset="0"/>
              </a:rPr>
              <a:pPr/>
              <a:t>11/29/2022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24</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solidFill>
                  <a:schemeClr val="tx1"/>
                </a:solidFill>
                <a:latin typeface="Times New Roman" panose="02020603050405020304" pitchFamily="18" charset="0"/>
                <a:cs typeface="Times New Roman" panose="02020603050405020304" pitchFamily="18" charset="0"/>
              </a:rPr>
              <a:t>Types of </a:t>
            </a:r>
            <a:r>
              <a:rPr lang="en-IN" sz="3200" dirty="0" smtClean="0">
                <a:solidFill>
                  <a:schemeClr val="tx1"/>
                </a:solidFill>
                <a:latin typeface="Times New Roman" panose="02020603050405020304" pitchFamily="18" charset="0"/>
                <a:cs typeface="Times New Roman" panose="02020603050405020304" pitchFamily="18" charset="0"/>
              </a:rPr>
              <a:t>Sets </a:t>
            </a:r>
            <a:r>
              <a:rPr lang="en-IN" sz="3200" dirty="0">
                <a:latin typeface="Times New Roman" panose="02020603050405020304" pitchFamily="18" charset="0"/>
                <a:cs typeface="Times New Roman" panose="02020603050405020304" pitchFamily="18" charset="0"/>
              </a:rPr>
              <a:t>(CO1)</a:t>
            </a:r>
            <a:endParaRPr lang="en-IN" sz="32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332477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marL="0" indent="0">
              <a:buNone/>
            </a:pPr>
            <a:r>
              <a:rPr lang="en-US" sz="2200" b="1" dirty="0" smtClean="0">
                <a:latin typeface="Times New Roman" panose="02020603050405020304" pitchFamily="18" charset="0"/>
                <a:cs typeface="Times New Roman" panose="02020603050405020304" pitchFamily="18" charset="0"/>
              </a:rPr>
              <a:t>6. Universal Set:</a:t>
            </a:r>
            <a:r>
              <a:rPr lang="en-US" sz="2200" dirty="0" smtClean="0">
                <a:latin typeface="Times New Roman" panose="02020603050405020304" pitchFamily="18" charset="0"/>
                <a:cs typeface="Times New Roman" panose="02020603050405020304" pitchFamily="18" charset="0"/>
              </a:rPr>
              <a:t> If all the sets under investigations are subsets of a fixed set U, then the set U is called Universal Set.</a:t>
            </a:r>
          </a:p>
          <a:p>
            <a:pPr marL="0" indent="0">
              <a:buNone/>
            </a:pPr>
            <a:r>
              <a:rPr lang="en-US" sz="2200" b="1" dirty="0" smtClean="0">
                <a:latin typeface="Times New Roman" panose="02020603050405020304" pitchFamily="18" charset="0"/>
                <a:cs typeface="Times New Roman" panose="02020603050405020304" pitchFamily="18" charset="0"/>
              </a:rPr>
              <a:t>Example:</a:t>
            </a:r>
            <a:r>
              <a:rPr lang="en-US" sz="2200" dirty="0" smtClean="0">
                <a:latin typeface="Times New Roman" panose="02020603050405020304" pitchFamily="18" charset="0"/>
                <a:cs typeface="Times New Roman" panose="02020603050405020304" pitchFamily="18" charset="0"/>
              </a:rPr>
              <a:t> In the human population studies the universal set consists of all the people in the world.</a:t>
            </a:r>
          </a:p>
          <a:p>
            <a:pPr marL="0" indent="0">
              <a:buNone/>
            </a:pPr>
            <a:endParaRPr lang="en-US" sz="2200" b="1" dirty="0" smtClean="0">
              <a:latin typeface="Times New Roman" panose="02020603050405020304" pitchFamily="18" charset="0"/>
              <a:cs typeface="Times New Roman" panose="02020603050405020304" pitchFamily="18" charset="0"/>
            </a:endParaRPr>
          </a:p>
          <a:p>
            <a:pPr marL="0" indent="0">
              <a:buNone/>
            </a:pPr>
            <a:r>
              <a:rPr lang="en-US" sz="2200" b="1" dirty="0" smtClean="0">
                <a:latin typeface="Times New Roman" panose="02020603050405020304" pitchFamily="18" charset="0"/>
                <a:cs typeface="Times New Roman" panose="02020603050405020304" pitchFamily="18" charset="0"/>
              </a:rPr>
              <a:t>7. Null Set or Empty Set:</a:t>
            </a:r>
            <a:r>
              <a:rPr lang="en-US" sz="2200" dirty="0" smtClean="0">
                <a:latin typeface="Times New Roman" panose="02020603050405020304" pitchFamily="18" charset="0"/>
                <a:cs typeface="Times New Roman" panose="02020603050405020304" pitchFamily="18" charset="0"/>
              </a:rPr>
              <a:t> A set having no elements is called a Null set or void set. It is denoted by∅.</a:t>
            </a:r>
          </a:p>
          <a:p>
            <a:pPr marL="0" indent="0">
              <a:buNone/>
            </a:pPr>
            <a:endParaRPr lang="en-US" sz="2200" b="1" dirty="0" smtClean="0">
              <a:latin typeface="Times New Roman" panose="02020603050405020304" pitchFamily="18" charset="0"/>
              <a:cs typeface="Times New Roman" panose="02020603050405020304" pitchFamily="18" charset="0"/>
            </a:endParaRPr>
          </a:p>
          <a:p>
            <a:pPr marL="0" indent="0">
              <a:buNone/>
            </a:pPr>
            <a:r>
              <a:rPr lang="en-US" sz="2200" b="1" dirty="0" smtClean="0">
                <a:latin typeface="Times New Roman" panose="02020603050405020304" pitchFamily="18" charset="0"/>
                <a:cs typeface="Times New Roman" panose="02020603050405020304" pitchFamily="18" charset="0"/>
              </a:rPr>
              <a:t>8. Singleton Set:</a:t>
            </a:r>
            <a:r>
              <a:rPr lang="en-US" sz="2200" dirty="0" smtClean="0">
                <a:latin typeface="Times New Roman" panose="02020603050405020304" pitchFamily="18" charset="0"/>
                <a:cs typeface="Times New Roman" panose="02020603050405020304" pitchFamily="18" charset="0"/>
              </a:rPr>
              <a:t> It contains only one element. It is denoted by {s}.</a:t>
            </a:r>
          </a:p>
          <a:p>
            <a:pPr marL="0" indent="0">
              <a:buNone/>
            </a:pPr>
            <a:r>
              <a:rPr lang="en-US" sz="2200" b="1" dirty="0" smtClean="0">
                <a:latin typeface="Times New Roman" panose="02020603050405020304" pitchFamily="18" charset="0"/>
                <a:cs typeface="Times New Roman" panose="02020603050405020304" pitchFamily="18" charset="0"/>
              </a:rPr>
              <a:t>Example:</a:t>
            </a:r>
            <a:r>
              <a:rPr lang="en-US" sz="2200" dirty="0" smtClean="0">
                <a:latin typeface="Times New Roman" panose="02020603050405020304" pitchFamily="18" charset="0"/>
                <a:cs typeface="Times New Roman" panose="02020603050405020304" pitchFamily="18" charset="0"/>
              </a:rPr>
              <a:t> S= {</a:t>
            </a:r>
            <a:r>
              <a:rPr lang="en-US" sz="2200" dirty="0" err="1" smtClean="0">
                <a:latin typeface="Times New Roman" panose="02020603050405020304" pitchFamily="18" charset="0"/>
                <a:cs typeface="Times New Roman" panose="02020603050405020304" pitchFamily="18" charset="0"/>
              </a:rPr>
              <a:t>x|x∈N</a:t>
            </a:r>
            <a:r>
              <a:rPr lang="en-US" sz="2200" dirty="0" smtClean="0">
                <a:latin typeface="Times New Roman" panose="02020603050405020304" pitchFamily="18" charset="0"/>
                <a:cs typeface="Times New Roman" panose="02020603050405020304" pitchFamily="18" charset="0"/>
              </a:rPr>
              <a:t>, 7&lt;x&lt;9} = {8}</a:t>
            </a:r>
          </a:p>
        </p:txBody>
      </p:sp>
      <p:sp>
        <p:nvSpPr>
          <p:cNvPr id="4" name="Date Placeholder 3"/>
          <p:cNvSpPr>
            <a:spLocks noGrp="1"/>
          </p:cNvSpPr>
          <p:nvPr>
            <p:ph type="dt" sz="half" idx="10"/>
          </p:nvPr>
        </p:nvSpPr>
        <p:spPr/>
        <p:txBody>
          <a:bodyPr/>
          <a:lstStyle/>
          <a:p>
            <a:fld id="{2567DAA0-F5EA-4446-80AA-054EC68B59D6}" type="datetime1">
              <a:rPr lang="en-US" smtClean="0">
                <a:solidFill>
                  <a:schemeClr val="tx1"/>
                </a:solidFill>
                <a:latin typeface="Times New Roman" panose="02020603050405020304" pitchFamily="18" charset="0"/>
                <a:cs typeface="Times New Roman" panose="02020603050405020304" pitchFamily="18" charset="0"/>
              </a:rPr>
              <a:pPr/>
              <a:t>11/29/2022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25</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solidFill>
                  <a:schemeClr val="tx1"/>
                </a:solidFill>
                <a:latin typeface="Times New Roman" panose="02020603050405020304" pitchFamily="18" charset="0"/>
                <a:cs typeface="Times New Roman" panose="02020603050405020304" pitchFamily="18" charset="0"/>
              </a:rPr>
              <a:t>Types of </a:t>
            </a:r>
            <a:r>
              <a:rPr lang="en-IN" sz="3200" dirty="0" smtClean="0">
                <a:solidFill>
                  <a:schemeClr val="tx1"/>
                </a:solidFill>
                <a:latin typeface="Times New Roman" panose="02020603050405020304" pitchFamily="18" charset="0"/>
                <a:cs typeface="Times New Roman" panose="02020603050405020304" pitchFamily="18" charset="0"/>
              </a:rPr>
              <a:t>Sets </a:t>
            </a:r>
            <a:r>
              <a:rPr lang="en-IN" sz="3200" dirty="0">
                <a:latin typeface="Times New Roman" panose="02020603050405020304" pitchFamily="18" charset="0"/>
                <a:cs typeface="Times New Roman" panose="02020603050405020304" pitchFamily="18" charset="0"/>
              </a:rPr>
              <a:t>(CO1)</a:t>
            </a:r>
            <a:endParaRPr lang="en-IN" sz="32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9805643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marL="0" indent="0">
              <a:buNone/>
            </a:pPr>
            <a:r>
              <a:rPr lang="en-US" sz="2200" b="1" dirty="0" smtClean="0">
                <a:latin typeface="Times New Roman" panose="02020603050405020304" pitchFamily="18" charset="0"/>
                <a:cs typeface="Times New Roman" panose="02020603050405020304" pitchFamily="18" charset="0"/>
              </a:rPr>
              <a:t>9</a:t>
            </a:r>
            <a:r>
              <a:rPr lang="en-US" sz="2200" b="1" dirty="0">
                <a:latin typeface="Times New Roman" panose="02020603050405020304" pitchFamily="18" charset="0"/>
                <a:cs typeface="Times New Roman" panose="02020603050405020304" pitchFamily="18" charset="0"/>
              </a:rPr>
              <a:t>. Equal Sets:</a:t>
            </a:r>
            <a:r>
              <a:rPr lang="en-US" sz="2200" dirty="0">
                <a:latin typeface="Times New Roman" panose="02020603050405020304" pitchFamily="18" charset="0"/>
                <a:cs typeface="Times New Roman" panose="02020603050405020304" pitchFamily="18" charset="0"/>
              </a:rPr>
              <a:t> Two sets A and B are said to be equal and written as A = B if both have the same elements. Therefore, every element which belongs to A is also an element of the set B and every element which belongs to the set B is also an element of the set A.</a:t>
            </a:r>
          </a:p>
          <a:p>
            <a:pPr marL="0" indent="0" algn="ctr">
              <a:buNone/>
            </a:pPr>
            <a:r>
              <a:rPr lang="en-US" sz="2200" dirty="0">
                <a:latin typeface="Times New Roman" panose="02020603050405020304" pitchFamily="18" charset="0"/>
                <a:cs typeface="Times New Roman" panose="02020603050405020304" pitchFamily="18" charset="0"/>
              </a:rPr>
              <a:t>A = B ⟺ {x ϵ A  ⟺  x ϵ B}.  </a:t>
            </a:r>
          </a:p>
          <a:p>
            <a:pPr marL="0" indent="0">
              <a:buNone/>
            </a:pPr>
            <a:r>
              <a:rPr lang="en-US" sz="2200" dirty="0">
                <a:latin typeface="Times New Roman" panose="02020603050405020304" pitchFamily="18" charset="0"/>
                <a:cs typeface="Times New Roman" panose="02020603050405020304" pitchFamily="18" charset="0"/>
              </a:rPr>
              <a:t>If there is some element in set A that does not belong to set B or vice versa then A ≠ B, i.e., A is not equal to B</a:t>
            </a:r>
            <a:r>
              <a:rPr lang="en-US" sz="2200" dirty="0" smtClean="0">
                <a:latin typeface="Times New Roman" panose="02020603050405020304" pitchFamily="18" charset="0"/>
                <a:cs typeface="Times New Roman" panose="02020603050405020304" pitchFamily="18" charset="0"/>
              </a:rPr>
              <a:t>.</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b="1" dirty="0">
                <a:latin typeface="Times New Roman" panose="02020603050405020304" pitchFamily="18" charset="0"/>
                <a:cs typeface="Times New Roman" panose="02020603050405020304" pitchFamily="18" charset="0"/>
              </a:rPr>
              <a:t>10. Equivalent Sets:</a:t>
            </a:r>
            <a:r>
              <a:rPr lang="en-US" sz="2200" dirty="0">
                <a:latin typeface="Times New Roman" panose="02020603050405020304" pitchFamily="18" charset="0"/>
                <a:cs typeface="Times New Roman" panose="02020603050405020304" pitchFamily="18" charset="0"/>
              </a:rPr>
              <a:t> If the cardinalities of two sets are equal, they are called equivalent sets.</a:t>
            </a:r>
          </a:p>
          <a:p>
            <a:pPr marL="0" indent="0">
              <a:buNone/>
            </a:pPr>
            <a:r>
              <a:rPr lang="en-US" sz="2200" b="1" dirty="0">
                <a:latin typeface="Times New Roman" panose="02020603050405020304" pitchFamily="18" charset="0"/>
                <a:cs typeface="Times New Roman" panose="02020603050405020304" pitchFamily="18" charset="0"/>
              </a:rPr>
              <a:t>Example:</a:t>
            </a:r>
            <a:r>
              <a:rPr lang="en-US" sz="2200" dirty="0">
                <a:latin typeface="Times New Roman" panose="02020603050405020304" pitchFamily="18" charset="0"/>
                <a:cs typeface="Times New Roman" panose="02020603050405020304" pitchFamily="18" charset="0"/>
              </a:rPr>
              <a:t> If A= {1, 2, 6} and B= {16, 17, 22}, they are equivalent as cardinality of A is equal to the cardinality of B. i.e. |A|=|B|=3</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solidFill>
                  <a:schemeClr val="tx1"/>
                </a:solidFill>
                <a:latin typeface="Times New Roman" panose="02020603050405020304" pitchFamily="18" charset="0"/>
                <a:cs typeface="Times New Roman" panose="02020603050405020304" pitchFamily="18" charset="0"/>
              </a:rPr>
              <a:pPr/>
              <a:t>11/29/2022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26</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solidFill>
                  <a:schemeClr val="tx1"/>
                </a:solidFill>
                <a:latin typeface="Times New Roman" panose="02020603050405020304" pitchFamily="18" charset="0"/>
                <a:cs typeface="Times New Roman" panose="02020603050405020304" pitchFamily="18" charset="0"/>
              </a:rPr>
              <a:t>Types of </a:t>
            </a:r>
            <a:r>
              <a:rPr lang="en-IN" sz="3200" dirty="0" smtClean="0">
                <a:solidFill>
                  <a:schemeClr val="tx1"/>
                </a:solidFill>
                <a:latin typeface="Times New Roman" panose="02020603050405020304" pitchFamily="18" charset="0"/>
                <a:cs typeface="Times New Roman" panose="02020603050405020304" pitchFamily="18" charset="0"/>
              </a:rPr>
              <a:t>Sets </a:t>
            </a:r>
            <a:r>
              <a:rPr lang="en-IN" sz="3200" dirty="0">
                <a:latin typeface="Times New Roman" panose="02020603050405020304" pitchFamily="18" charset="0"/>
                <a:cs typeface="Times New Roman" panose="02020603050405020304" pitchFamily="18" charset="0"/>
              </a:rPr>
              <a:t>(CO1)</a:t>
            </a:r>
            <a:endParaRPr lang="en-IN" sz="32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40752140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smtClean="0">
                <a:latin typeface="Times New Roman" panose="02020603050405020304" pitchFamily="18" charset="0"/>
                <a:cs typeface="Times New Roman" panose="02020603050405020304" pitchFamily="18" charset="0"/>
              </a:rPr>
              <a:t>11</a:t>
            </a:r>
            <a:r>
              <a:rPr lang="en-US" sz="2200" b="1" dirty="0">
                <a:latin typeface="Times New Roman" panose="02020603050405020304" pitchFamily="18" charset="0"/>
                <a:cs typeface="Times New Roman" panose="02020603050405020304" pitchFamily="18" charset="0"/>
              </a:rPr>
              <a:t>. Disjoint Sets:</a:t>
            </a:r>
            <a:r>
              <a:rPr lang="en-US" sz="2200" dirty="0">
                <a:latin typeface="Times New Roman" panose="02020603050405020304" pitchFamily="18" charset="0"/>
                <a:cs typeface="Times New Roman" panose="02020603050405020304" pitchFamily="18" charset="0"/>
              </a:rPr>
              <a:t> Two sets A and B are said to be disjoint if no element of A is in B and no element of B is in A.</a:t>
            </a:r>
          </a:p>
          <a:p>
            <a:pPr marL="0" indent="0">
              <a:buNone/>
            </a:pPr>
            <a:r>
              <a:rPr lang="en-US" sz="2200" b="1" dirty="0">
                <a:latin typeface="Times New Roman" panose="02020603050405020304" pitchFamily="18" charset="0"/>
                <a:cs typeface="Times New Roman" panose="02020603050405020304" pitchFamily="18" charset="0"/>
              </a:rPr>
              <a:t>Example:</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R = {a, b, c}</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S = {k, p, m}</a:t>
            </a:r>
          </a:p>
          <a:p>
            <a:pPr marL="0" indent="0">
              <a:buNone/>
            </a:pPr>
            <a:r>
              <a:rPr lang="en-US" sz="2200" dirty="0">
                <a:latin typeface="Times New Roman" panose="02020603050405020304" pitchFamily="18" charset="0"/>
                <a:cs typeface="Times New Roman" panose="02020603050405020304" pitchFamily="18" charset="0"/>
              </a:rPr>
              <a:t>R and S are disjoint sets.</a:t>
            </a:r>
          </a:p>
          <a:p>
            <a:pPr marL="0" indent="0">
              <a:buNone/>
            </a:pPr>
            <a:endParaRPr lang="en-US" sz="2200" b="1" dirty="0" smtClean="0">
              <a:latin typeface="Times New Roman" panose="02020603050405020304" pitchFamily="18" charset="0"/>
              <a:cs typeface="Times New Roman" panose="02020603050405020304" pitchFamily="18" charset="0"/>
            </a:endParaRPr>
          </a:p>
          <a:p>
            <a:pPr marL="0" indent="0">
              <a:buNone/>
            </a:pPr>
            <a:r>
              <a:rPr lang="en-US" sz="2200" b="1" dirty="0" smtClean="0">
                <a:latin typeface="Times New Roman" panose="02020603050405020304" pitchFamily="18" charset="0"/>
                <a:cs typeface="Times New Roman" panose="02020603050405020304" pitchFamily="18" charset="0"/>
              </a:rPr>
              <a:t>12</a:t>
            </a:r>
            <a:r>
              <a:rPr lang="en-US" sz="2200" b="1" dirty="0">
                <a:latin typeface="Times New Roman" panose="02020603050405020304" pitchFamily="18" charset="0"/>
                <a:cs typeface="Times New Roman" panose="02020603050405020304" pitchFamily="18" charset="0"/>
              </a:rPr>
              <a:t>. Power Sets:</a:t>
            </a:r>
            <a:r>
              <a:rPr lang="en-US" sz="2200" dirty="0">
                <a:latin typeface="Times New Roman" panose="02020603050405020304" pitchFamily="18" charset="0"/>
                <a:cs typeface="Times New Roman" panose="02020603050405020304" pitchFamily="18" charset="0"/>
              </a:rPr>
              <a:t> The power of any given set A is the set of all subsets of A and is denoted by </a:t>
            </a:r>
            <a:r>
              <a:rPr lang="en-US" sz="2200" b="1" dirty="0">
                <a:latin typeface="Times New Roman" panose="02020603050405020304" pitchFamily="18" charset="0"/>
                <a:cs typeface="Times New Roman" panose="02020603050405020304" pitchFamily="18" charset="0"/>
              </a:rPr>
              <a:t>P (A)</a:t>
            </a:r>
            <a:r>
              <a:rPr lang="en-US" sz="2200" dirty="0">
                <a:latin typeface="Times New Roman" panose="02020603050405020304" pitchFamily="18" charset="0"/>
                <a:cs typeface="Times New Roman" panose="02020603050405020304" pitchFamily="18" charset="0"/>
              </a:rPr>
              <a:t>. If A has n elements, then </a:t>
            </a:r>
            <a:r>
              <a:rPr lang="en-US" sz="2200" b="1" dirty="0">
                <a:latin typeface="Times New Roman" panose="02020603050405020304" pitchFamily="18" charset="0"/>
                <a:cs typeface="Times New Roman" panose="02020603050405020304" pitchFamily="18" charset="0"/>
              </a:rPr>
              <a:t>P (A)</a:t>
            </a:r>
            <a:r>
              <a:rPr lang="en-US" sz="2200" dirty="0">
                <a:latin typeface="Times New Roman" panose="02020603050405020304" pitchFamily="18" charset="0"/>
                <a:cs typeface="Times New Roman" panose="02020603050405020304" pitchFamily="18" charset="0"/>
              </a:rPr>
              <a:t> has </a:t>
            </a:r>
            <a:r>
              <a:rPr lang="en-US" sz="2200" b="1" dirty="0">
                <a:latin typeface="Times New Roman" panose="02020603050405020304" pitchFamily="18" charset="0"/>
                <a:cs typeface="Times New Roman" panose="02020603050405020304" pitchFamily="18" charset="0"/>
              </a:rPr>
              <a:t>2</a:t>
            </a:r>
            <a:r>
              <a:rPr lang="en-US" sz="2200" b="1" baseline="30000" dirty="0">
                <a:latin typeface="Times New Roman" panose="02020603050405020304" pitchFamily="18" charset="0"/>
                <a:cs typeface="Times New Roman" panose="02020603050405020304" pitchFamily="18" charset="0"/>
              </a:rPr>
              <a:t>n</a:t>
            </a:r>
            <a:r>
              <a:rPr lang="en-US" sz="2200" dirty="0">
                <a:latin typeface="Times New Roman" panose="02020603050405020304" pitchFamily="18" charset="0"/>
                <a:cs typeface="Times New Roman" panose="02020603050405020304" pitchFamily="18" charset="0"/>
              </a:rPr>
              <a:t> elements.</a:t>
            </a:r>
          </a:p>
          <a:p>
            <a:pPr marL="0" indent="0">
              <a:buNone/>
            </a:pPr>
            <a:r>
              <a:rPr lang="en-US" sz="2200" b="1" dirty="0">
                <a:latin typeface="Times New Roman" panose="02020603050405020304" pitchFamily="18" charset="0"/>
                <a:cs typeface="Times New Roman" panose="02020603050405020304" pitchFamily="18" charset="0"/>
              </a:rPr>
              <a:t>Example:</a:t>
            </a:r>
            <a:r>
              <a:rPr lang="en-US" sz="2200" dirty="0">
                <a:latin typeface="Times New Roman" panose="02020603050405020304" pitchFamily="18" charset="0"/>
                <a:cs typeface="Times New Roman" panose="02020603050405020304" pitchFamily="18" charset="0"/>
              </a:rPr>
              <a:t> A = {1, 2, 3}</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P (A) = {∅, {1}, {2}, {3}, {1, 2}, {1, 3}, {2, 3}, {1, 2, 3}}.</a:t>
            </a: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solidFill>
                  <a:schemeClr val="tx1"/>
                </a:solidFill>
                <a:latin typeface="Times New Roman" panose="02020603050405020304" pitchFamily="18" charset="0"/>
                <a:cs typeface="Times New Roman" panose="02020603050405020304" pitchFamily="18" charset="0"/>
              </a:rPr>
              <a:pPr/>
              <a:t>11/29/2022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27</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solidFill>
                  <a:schemeClr val="tx1"/>
                </a:solidFill>
                <a:latin typeface="Times New Roman" panose="02020603050405020304" pitchFamily="18" charset="0"/>
                <a:cs typeface="Times New Roman" panose="02020603050405020304" pitchFamily="18" charset="0"/>
              </a:rPr>
              <a:t>Types of </a:t>
            </a:r>
            <a:r>
              <a:rPr lang="en-IN" sz="3200" dirty="0" smtClean="0">
                <a:solidFill>
                  <a:schemeClr val="tx1"/>
                </a:solidFill>
                <a:latin typeface="Times New Roman" panose="02020603050405020304" pitchFamily="18" charset="0"/>
                <a:cs typeface="Times New Roman" panose="02020603050405020304" pitchFamily="18" charset="0"/>
              </a:rPr>
              <a:t>Sets </a:t>
            </a:r>
            <a:r>
              <a:rPr lang="en-IN" sz="3200" dirty="0">
                <a:latin typeface="Times New Roman" panose="02020603050405020304" pitchFamily="18" charset="0"/>
                <a:cs typeface="Times New Roman" panose="02020603050405020304" pitchFamily="18" charset="0"/>
              </a:rPr>
              <a:t>(CO1)</a:t>
            </a:r>
            <a:endParaRPr lang="en-IN" sz="32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4467791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Let S be a nonempty set. A partition of S is a subdivision of S into </a:t>
            </a:r>
            <a:r>
              <a:rPr lang="en-US" sz="2200" dirty="0" smtClean="0">
                <a:latin typeface="Times New Roman" panose="02020603050405020304" pitchFamily="18" charset="0"/>
                <a:cs typeface="Times New Roman" panose="02020603050405020304" pitchFamily="18" charset="0"/>
              </a:rPr>
              <a:t>non-overlapping</a:t>
            </a:r>
            <a:r>
              <a:rPr lang="en-US" sz="2200" dirty="0">
                <a:latin typeface="Times New Roman" panose="02020603050405020304" pitchFamily="18" charset="0"/>
                <a:cs typeface="Times New Roman" panose="02020603050405020304" pitchFamily="18" charset="0"/>
              </a:rPr>
              <a:t>, nonempty subsets. </a:t>
            </a:r>
            <a:r>
              <a:rPr lang="en-US" sz="2200" dirty="0" err="1" smtClean="0">
                <a:latin typeface="Times New Roman" panose="02020603050405020304" pitchFamily="18" charset="0"/>
                <a:cs typeface="Times New Roman" panose="02020603050405020304" pitchFamily="18" charset="0"/>
              </a:rPr>
              <a:t>Speceficially</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 partition of S is a collection {Ai} of nonempty subsets of S such that:</a:t>
            </a:r>
          </a:p>
          <a:p>
            <a:r>
              <a:rPr lang="en-US" sz="2200" dirty="0">
                <a:latin typeface="Times New Roman" panose="02020603050405020304" pitchFamily="18" charset="0"/>
                <a:cs typeface="Times New Roman" panose="02020603050405020304" pitchFamily="18" charset="0"/>
              </a:rPr>
              <a:t>Each a in S belongs to one of the Ai.</a:t>
            </a:r>
          </a:p>
          <a:p>
            <a:r>
              <a:rPr lang="en-US" sz="2200" dirty="0">
                <a:latin typeface="Times New Roman" panose="02020603050405020304" pitchFamily="18" charset="0"/>
                <a:cs typeface="Times New Roman" panose="02020603050405020304" pitchFamily="18" charset="0"/>
              </a:rPr>
              <a:t>The sets </a:t>
            </a:r>
            <a:r>
              <a:rPr lang="en-US" sz="2200" dirty="0" smtClean="0">
                <a:latin typeface="Times New Roman" panose="02020603050405020304" pitchFamily="18" charset="0"/>
                <a:cs typeface="Times New Roman" panose="02020603050405020304" pitchFamily="18" charset="0"/>
              </a:rPr>
              <a:t>of </a:t>
            </a:r>
            <a:r>
              <a:rPr lang="en-US" sz="2200" dirty="0">
                <a:latin typeface="Times New Roman" panose="02020603050405020304" pitchFamily="18" charset="0"/>
                <a:cs typeface="Times New Roman" panose="02020603050405020304" pitchFamily="18" charset="0"/>
              </a:rPr>
              <a:t>{Ai} are mutually disjoint; that </a:t>
            </a:r>
            <a:r>
              <a:rPr lang="en-US" sz="2200" dirty="0" smtClean="0">
                <a:latin typeface="Times New Roman" panose="02020603050405020304" pitchFamily="18" charset="0"/>
                <a:cs typeface="Times New Roman" panose="02020603050405020304" pitchFamily="18" charset="0"/>
              </a:rPr>
              <a:t>is,</a:t>
            </a:r>
          </a:p>
          <a:p>
            <a:pPr marL="0" indent="0">
              <a:buNone/>
            </a:pPr>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Aj</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Ak</a:t>
            </a:r>
            <a:r>
              <a:rPr lang="en-US" sz="2200" dirty="0">
                <a:latin typeface="Times New Roman" panose="02020603050405020304" pitchFamily="18" charset="0"/>
                <a:cs typeface="Times New Roman" panose="02020603050405020304" pitchFamily="18" charset="0"/>
              </a:rPr>
              <a:t> Then </a:t>
            </a:r>
            <a:r>
              <a:rPr lang="en-US" sz="2200" dirty="0" err="1">
                <a:latin typeface="Times New Roman" panose="02020603050405020304" pitchFamily="18" charset="0"/>
                <a:cs typeface="Times New Roman" panose="02020603050405020304" pitchFamily="18" charset="0"/>
              </a:rPr>
              <a:t>Aj</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Ak</a:t>
            </a:r>
            <a:r>
              <a:rPr lang="en-US" sz="2200" dirty="0" smtClean="0">
                <a:latin typeface="Times New Roman" panose="02020603050405020304" pitchFamily="18" charset="0"/>
                <a:cs typeface="Times New Roman" panose="02020603050405020304" pitchFamily="18" charset="0"/>
              </a:rPr>
              <a:t>= ∅</a:t>
            </a:r>
          </a:p>
          <a:p>
            <a:pPr marL="0" indent="0">
              <a:buNone/>
            </a:pPr>
            <a:r>
              <a:rPr lang="en-US" sz="2200" dirty="0">
                <a:latin typeface="Times New Roman" panose="02020603050405020304" pitchFamily="18" charset="0"/>
                <a:cs typeface="Times New Roman" panose="02020603050405020304" pitchFamily="18" charset="0"/>
              </a:rPr>
              <a:t>The subsets in a partition are called cells</a:t>
            </a:r>
            <a:r>
              <a:rPr lang="en-US" sz="2200" dirty="0" smtClean="0">
                <a:latin typeface="Times New Roman" panose="02020603050405020304" pitchFamily="18" charset="0"/>
                <a:cs typeface="Times New Roman" panose="02020603050405020304" pitchFamily="18" charset="0"/>
              </a:rPr>
              <a:t>.</a:t>
            </a: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11/29/2022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Partitions of a </a:t>
            </a:r>
            <a:r>
              <a:rPr lang="en-US" sz="3200" dirty="0" smtClean="0">
                <a:latin typeface="Times New Roman" panose="02020603050405020304" pitchFamily="18" charset="0"/>
                <a:cs typeface="Times New Roman" panose="02020603050405020304" pitchFamily="18" charset="0"/>
              </a:rPr>
              <a:t>Set </a:t>
            </a:r>
            <a:r>
              <a:rPr lang="en-IN" sz="3200" dirty="0">
                <a:latin typeface="Times New Roman" panose="02020603050405020304" pitchFamily="18" charset="0"/>
                <a:cs typeface="Times New Roman" panose="02020603050405020304" pitchFamily="18" charset="0"/>
              </a:rPr>
              <a:t>(CO1)</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
        <p:nvSpPr>
          <p:cNvPr id="11"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6654" tIns="44436" rIns="91440" bIns="4443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Unicode MS"/>
              </a:rPr>
              <a:t>A</a:t>
            </a:r>
            <a:r>
              <a:rPr kumimoji="0" lang="en-US" altLang="en-US" sz="900" b="0" i="0" u="none" strike="noStrike" cap="none" normalizeH="0" baseline="-30000" smtClean="0">
                <a:ln>
                  <a:noFill/>
                </a:ln>
                <a:solidFill>
                  <a:srgbClr val="000000"/>
                </a:solidFill>
                <a:effectLst/>
                <a:latin typeface="Arial Unicode MS"/>
              </a:rPr>
              <a:t>j</a:t>
            </a:r>
            <a:r>
              <a:rPr kumimoji="0" lang="en-US" altLang="en-US" sz="900" b="0" i="0" u="none" strike="noStrike" cap="none" normalizeH="0" baseline="0" smtClean="0">
                <a:ln>
                  <a:noFill/>
                </a:ln>
                <a:solidFill>
                  <a:srgbClr val="000000"/>
                </a:solidFill>
                <a:effectLst/>
                <a:latin typeface="Arial Unicode MS"/>
              </a:rPr>
              <a:t>≠ A</a:t>
            </a:r>
            <a:r>
              <a:rPr kumimoji="0" lang="en-US" altLang="en-US" sz="900" b="0" i="0" u="none" strike="noStrike" cap="none" normalizeH="0" baseline="-30000" smtClean="0">
                <a:ln>
                  <a:noFill/>
                </a:ln>
                <a:solidFill>
                  <a:srgbClr val="000000"/>
                </a:solidFill>
                <a:effectLst/>
                <a:latin typeface="Arial Unicode MS"/>
              </a:rPr>
              <a:t>k</a:t>
            </a:r>
            <a:r>
              <a:rPr kumimoji="0" lang="en-US" altLang="en-US" sz="900" b="0" i="0" u="none" strike="noStrike" cap="none" normalizeH="0" baseline="0" smtClean="0">
                <a:ln>
                  <a:noFill/>
                </a:ln>
                <a:solidFill>
                  <a:srgbClr val="000000"/>
                </a:solidFill>
                <a:effectLst/>
                <a:latin typeface="Arial Unicode MS"/>
              </a:rPr>
              <a:t> Then A</a:t>
            </a:r>
            <a:r>
              <a:rPr kumimoji="0" lang="en-US" altLang="en-US" sz="900" b="0" i="0" u="none" strike="noStrike" cap="none" normalizeH="0" baseline="-30000" smtClean="0">
                <a:ln>
                  <a:noFill/>
                </a:ln>
                <a:solidFill>
                  <a:srgbClr val="000000"/>
                </a:solidFill>
                <a:effectLst/>
                <a:latin typeface="Arial Unicode MS"/>
              </a:rPr>
              <a:t>j</a:t>
            </a:r>
            <a:r>
              <a:rPr kumimoji="0" lang="en-US" altLang="en-US" sz="900" b="0" i="0" u="none" strike="noStrike" cap="none" normalizeH="0" baseline="0" smtClean="0">
                <a:ln>
                  <a:noFill/>
                </a:ln>
                <a:solidFill>
                  <a:srgbClr val="000000"/>
                </a:solidFill>
                <a:effectLst/>
                <a:latin typeface="Arial Unicode MS"/>
              </a:rPr>
              <a:t> ∩ A</a:t>
            </a:r>
            <a:r>
              <a:rPr kumimoji="0" lang="en-US" altLang="en-US" sz="900" b="0" i="0" u="none" strike="noStrike" cap="none" normalizeH="0" baseline="-30000" smtClean="0">
                <a:ln>
                  <a:noFill/>
                </a:ln>
                <a:solidFill>
                  <a:srgbClr val="000000"/>
                </a:solidFill>
                <a:effectLst/>
                <a:latin typeface="Arial Unicode MS"/>
              </a:rPr>
              <a:t>k</a:t>
            </a:r>
            <a:r>
              <a:rPr kumimoji="0" lang="en-US" altLang="en-US" sz="900" b="0" i="0" u="none" strike="noStrike" cap="none" normalizeH="0" baseline="0" smtClean="0">
                <a:ln>
                  <a:noFill/>
                </a:ln>
                <a:solidFill>
                  <a:srgbClr val="000000"/>
                </a:solidFill>
                <a:effectLst/>
                <a:latin typeface="Arial Unicode MS"/>
              </a:rPr>
              <a:t>= ∅</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797899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53387"/>
          </a:xfrm>
        </p:spPr>
        <p:txBody>
          <a:bodyPr>
            <a:noAutofit/>
          </a:bodyPr>
          <a:lstStyle/>
          <a:p>
            <a:pPr marL="0" indent="0" algn="ctr">
              <a:buNone/>
            </a:pPr>
            <a:endParaRPr lang="en-US" sz="2200" dirty="0" smtClean="0">
              <a:latin typeface="Times New Roman" panose="02020603050405020304" pitchFamily="18" charset="0"/>
              <a:cs typeface="Times New Roman" panose="02020603050405020304" pitchFamily="18" charset="0"/>
            </a:endParaRPr>
          </a:p>
          <a:p>
            <a:pPr marL="0" indent="0" algn="ctr">
              <a:buNone/>
            </a:pPr>
            <a:endParaRPr lang="en-US" sz="2200" dirty="0">
              <a:latin typeface="Times New Roman" panose="02020603050405020304" pitchFamily="18" charset="0"/>
              <a:cs typeface="Times New Roman" panose="02020603050405020304" pitchFamily="18" charset="0"/>
            </a:endParaRPr>
          </a:p>
          <a:p>
            <a:pPr marL="0" indent="0" algn="ctr">
              <a:buNone/>
            </a:pPr>
            <a:endParaRPr lang="en-US" sz="2200" dirty="0" smtClean="0">
              <a:latin typeface="Times New Roman" panose="02020603050405020304" pitchFamily="18" charset="0"/>
              <a:cs typeface="Times New Roman" panose="02020603050405020304" pitchFamily="18" charset="0"/>
            </a:endParaRPr>
          </a:p>
          <a:p>
            <a:pPr marL="0" indent="0" algn="ctr">
              <a:buNone/>
            </a:pPr>
            <a:endParaRPr lang="en-US" sz="2200" dirty="0">
              <a:latin typeface="Times New Roman" panose="02020603050405020304" pitchFamily="18" charset="0"/>
              <a:cs typeface="Times New Roman" panose="02020603050405020304" pitchFamily="18" charset="0"/>
            </a:endParaRPr>
          </a:p>
          <a:p>
            <a:pPr marL="0" indent="0" algn="ctr">
              <a:buNone/>
            </a:pPr>
            <a:endParaRPr lang="en-US" sz="2200" dirty="0">
              <a:latin typeface="Times New Roman" panose="02020603050405020304" pitchFamily="18" charset="0"/>
              <a:cs typeface="Times New Roman" panose="02020603050405020304" pitchFamily="18" charset="0"/>
            </a:endParaRPr>
          </a:p>
          <a:p>
            <a:pPr marL="0" indent="0" algn="ctr">
              <a:buNone/>
            </a:pPr>
            <a:endParaRPr lang="en-US" sz="2200" dirty="0" smtClean="0">
              <a:latin typeface="Times New Roman" panose="02020603050405020304" pitchFamily="18" charset="0"/>
              <a:cs typeface="Times New Roman" panose="02020603050405020304" pitchFamily="18" charset="0"/>
            </a:endParaRPr>
          </a:p>
          <a:p>
            <a:pPr marL="0" indent="0" algn="ctr">
              <a:buNone/>
            </a:pPr>
            <a:endParaRPr lang="en-US" sz="2200" dirty="0">
              <a:latin typeface="Times New Roman" panose="02020603050405020304" pitchFamily="18" charset="0"/>
              <a:cs typeface="Times New Roman" panose="02020603050405020304" pitchFamily="18" charset="0"/>
            </a:endParaRPr>
          </a:p>
          <a:p>
            <a:pPr marL="0" indent="0" algn="ctr">
              <a:buNone/>
            </a:pPr>
            <a:endParaRPr lang="en-US" sz="2200" dirty="0">
              <a:latin typeface="Times New Roman" panose="02020603050405020304" pitchFamily="18" charset="0"/>
              <a:cs typeface="Times New Roman" panose="02020603050405020304" pitchFamily="18" charset="0"/>
            </a:endParaRPr>
          </a:p>
          <a:p>
            <a:pPr marL="0" indent="0" algn="ctr">
              <a:buNone/>
            </a:pPr>
            <a:endParaRPr lang="en-US" sz="2200" dirty="0" smtClean="0">
              <a:latin typeface="Times New Roman" panose="02020603050405020304" pitchFamily="18" charset="0"/>
              <a:cs typeface="Times New Roman" panose="02020603050405020304" pitchFamily="18" charset="0"/>
            </a:endParaRPr>
          </a:p>
          <a:p>
            <a:pPr marL="0" indent="0" algn="ctr">
              <a:buNone/>
            </a:pPr>
            <a:endParaRPr lang="en-US" sz="2200" dirty="0">
              <a:latin typeface="Times New Roman" panose="02020603050405020304" pitchFamily="18" charset="0"/>
              <a:cs typeface="Times New Roman" panose="02020603050405020304" pitchFamily="18" charset="0"/>
            </a:endParaRPr>
          </a:p>
          <a:p>
            <a:pPr marL="0" indent="0" algn="ctr">
              <a:buNone/>
            </a:pPr>
            <a:r>
              <a:rPr lang="en-US" sz="2200" b="1" dirty="0">
                <a:latin typeface="Times New Roman" panose="02020603050405020304" pitchFamily="18" charset="0"/>
                <a:cs typeface="Times New Roman" panose="02020603050405020304" pitchFamily="18" charset="0"/>
              </a:rPr>
              <a:t>Fig:</a:t>
            </a:r>
            <a:r>
              <a:rPr lang="en-US" sz="2200" dirty="0">
                <a:latin typeface="Times New Roman" panose="02020603050405020304" pitchFamily="18" charset="0"/>
                <a:cs typeface="Times New Roman" panose="02020603050405020304" pitchFamily="18" charset="0"/>
              </a:rPr>
              <a:t> Venn diagram of a partition of the rectangular set S of points into five cells,A</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,A</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,A</a:t>
            </a:r>
            <a:r>
              <a:rPr lang="en-US" sz="2200" baseline="-25000" dirty="0">
                <a:latin typeface="Times New Roman" panose="02020603050405020304" pitchFamily="18" charset="0"/>
                <a:cs typeface="Times New Roman" panose="02020603050405020304" pitchFamily="18" charset="0"/>
              </a:rPr>
              <a:t>3</a:t>
            </a:r>
            <a:r>
              <a:rPr lang="en-US" sz="2200" dirty="0">
                <a:latin typeface="Times New Roman" panose="02020603050405020304" pitchFamily="18" charset="0"/>
                <a:cs typeface="Times New Roman" panose="02020603050405020304" pitchFamily="18" charset="0"/>
              </a:rPr>
              <a:t>,A</a:t>
            </a:r>
            <a:r>
              <a:rPr lang="en-US" sz="2200" baseline="-25000" dirty="0">
                <a:latin typeface="Times New Roman" panose="02020603050405020304" pitchFamily="18" charset="0"/>
                <a:cs typeface="Times New Roman" panose="02020603050405020304" pitchFamily="18" charset="0"/>
              </a:rPr>
              <a:t>4</a:t>
            </a:r>
            <a:r>
              <a:rPr lang="en-US" sz="2200" dirty="0">
                <a:latin typeface="Times New Roman" panose="02020603050405020304" pitchFamily="18" charset="0"/>
                <a:cs typeface="Times New Roman" panose="02020603050405020304" pitchFamily="18" charset="0"/>
              </a:rPr>
              <a:t>,A</a:t>
            </a:r>
            <a:r>
              <a:rPr lang="en-US" sz="2200" baseline="-25000" dirty="0">
                <a:latin typeface="Times New Roman" panose="02020603050405020304" pitchFamily="18" charset="0"/>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a:p>
            <a:pPr marL="0" indent="0" algn="ctr">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11/29/2022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Partitions of a </a:t>
            </a:r>
            <a:r>
              <a:rPr lang="en-US" sz="3200" dirty="0" smtClean="0">
                <a:latin typeface="Times New Roman" panose="02020603050405020304" pitchFamily="18" charset="0"/>
                <a:cs typeface="Times New Roman" panose="02020603050405020304" pitchFamily="18" charset="0"/>
              </a:rPr>
              <a:t>Set </a:t>
            </a:r>
            <a:r>
              <a:rPr lang="en-IN" sz="3200" dirty="0">
                <a:latin typeface="Times New Roman" panose="02020603050405020304" pitchFamily="18" charset="0"/>
                <a:cs typeface="Times New Roman" panose="02020603050405020304" pitchFamily="18" charset="0"/>
              </a:rPr>
              <a:t>(CO1)</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
        <p:nvSpPr>
          <p:cNvPr id="11"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6654" tIns="44436" rIns="91440" bIns="4443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Unicode MS"/>
              </a:rPr>
              <a:t>A</a:t>
            </a:r>
            <a:r>
              <a:rPr kumimoji="0" lang="en-US" altLang="en-US" sz="900" b="0" i="0" u="none" strike="noStrike" cap="none" normalizeH="0" baseline="-30000" smtClean="0">
                <a:ln>
                  <a:noFill/>
                </a:ln>
                <a:solidFill>
                  <a:srgbClr val="000000"/>
                </a:solidFill>
                <a:effectLst/>
                <a:latin typeface="Arial Unicode MS"/>
              </a:rPr>
              <a:t>j</a:t>
            </a:r>
            <a:r>
              <a:rPr kumimoji="0" lang="en-US" altLang="en-US" sz="900" b="0" i="0" u="none" strike="noStrike" cap="none" normalizeH="0" baseline="0" smtClean="0">
                <a:ln>
                  <a:noFill/>
                </a:ln>
                <a:solidFill>
                  <a:srgbClr val="000000"/>
                </a:solidFill>
                <a:effectLst/>
                <a:latin typeface="Arial Unicode MS"/>
              </a:rPr>
              <a:t>≠ A</a:t>
            </a:r>
            <a:r>
              <a:rPr kumimoji="0" lang="en-US" altLang="en-US" sz="900" b="0" i="0" u="none" strike="noStrike" cap="none" normalizeH="0" baseline="-30000" smtClean="0">
                <a:ln>
                  <a:noFill/>
                </a:ln>
                <a:solidFill>
                  <a:srgbClr val="000000"/>
                </a:solidFill>
                <a:effectLst/>
                <a:latin typeface="Arial Unicode MS"/>
              </a:rPr>
              <a:t>k</a:t>
            </a:r>
            <a:r>
              <a:rPr kumimoji="0" lang="en-US" altLang="en-US" sz="900" b="0" i="0" u="none" strike="noStrike" cap="none" normalizeH="0" baseline="0" smtClean="0">
                <a:ln>
                  <a:noFill/>
                </a:ln>
                <a:solidFill>
                  <a:srgbClr val="000000"/>
                </a:solidFill>
                <a:effectLst/>
                <a:latin typeface="Arial Unicode MS"/>
              </a:rPr>
              <a:t> Then A</a:t>
            </a:r>
            <a:r>
              <a:rPr kumimoji="0" lang="en-US" altLang="en-US" sz="900" b="0" i="0" u="none" strike="noStrike" cap="none" normalizeH="0" baseline="-30000" smtClean="0">
                <a:ln>
                  <a:noFill/>
                </a:ln>
                <a:solidFill>
                  <a:srgbClr val="000000"/>
                </a:solidFill>
                <a:effectLst/>
                <a:latin typeface="Arial Unicode MS"/>
              </a:rPr>
              <a:t>j</a:t>
            </a:r>
            <a:r>
              <a:rPr kumimoji="0" lang="en-US" altLang="en-US" sz="900" b="0" i="0" u="none" strike="noStrike" cap="none" normalizeH="0" baseline="0" smtClean="0">
                <a:ln>
                  <a:noFill/>
                </a:ln>
                <a:solidFill>
                  <a:srgbClr val="000000"/>
                </a:solidFill>
                <a:effectLst/>
                <a:latin typeface="Arial Unicode MS"/>
              </a:rPr>
              <a:t> ∩ A</a:t>
            </a:r>
            <a:r>
              <a:rPr kumimoji="0" lang="en-US" altLang="en-US" sz="900" b="0" i="0" u="none" strike="noStrike" cap="none" normalizeH="0" baseline="-30000" smtClean="0">
                <a:ln>
                  <a:noFill/>
                </a:ln>
                <a:solidFill>
                  <a:srgbClr val="000000"/>
                </a:solidFill>
                <a:effectLst/>
                <a:latin typeface="Arial Unicode MS"/>
              </a:rPr>
              <a:t>k</a:t>
            </a:r>
            <a:r>
              <a:rPr kumimoji="0" lang="en-US" altLang="en-US" sz="900" b="0" i="0" u="none" strike="noStrike" cap="none" normalizeH="0" baseline="0" smtClean="0">
                <a:ln>
                  <a:noFill/>
                </a:ln>
                <a:solidFill>
                  <a:srgbClr val="000000"/>
                </a:solidFill>
                <a:effectLst/>
                <a:latin typeface="Arial Unicode MS"/>
              </a:rPr>
              <a:t>= ∅</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3083" name="Picture 11" descr="Types of Se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914400"/>
            <a:ext cx="6514592" cy="4332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8793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a:xfrm>
            <a:off x="533400" y="1143000"/>
            <a:ext cx="8229600" cy="4525963"/>
          </a:xfrm>
        </p:spPr>
        <p:txBody>
          <a:bodyPr>
            <a:normAutofit/>
          </a:bodyPr>
          <a:lstStyle/>
          <a:p>
            <a:pPr algn="just"/>
            <a:r>
              <a:rPr lang="en-US" altLang="en-US" sz="2100" dirty="0" smtClean="0">
                <a:latin typeface="Times New Roman" panose="02020603050405020304" pitchFamily="18" charset="0"/>
                <a:ea typeface="ＭＳ Ｐゴシック" panose="020B0600070205080204" pitchFamily="34" charset="-128"/>
                <a:cs typeface="Times New Roman" panose="02020603050405020304" pitchFamily="18" charset="0"/>
              </a:rPr>
              <a:t>Use set notation, including the notations for subsets, unions, intersections, differences, complements, cross (Cartesian) products, and power sets. </a:t>
            </a:r>
          </a:p>
          <a:p>
            <a:pPr algn="just"/>
            <a:r>
              <a:rPr lang="en-US" altLang="en-US" sz="2100" dirty="0" smtClean="0">
                <a:latin typeface="Times New Roman" panose="02020603050405020304" pitchFamily="18" charset="0"/>
                <a:ea typeface="ＭＳ Ｐゴシック" panose="020B0600070205080204" pitchFamily="34" charset="-128"/>
                <a:cs typeface="Times New Roman" panose="02020603050405020304" pitchFamily="18" charset="0"/>
              </a:rPr>
              <a:t>Define and use the terms function, domain, codomain, range, image, inverse image (preimage), and composition.</a:t>
            </a:r>
          </a:p>
          <a:p>
            <a:pPr algn="just"/>
            <a:r>
              <a:rPr lang="en-US" altLang="en-US" sz="2100" dirty="0" smtClean="0">
                <a:latin typeface="Times New Roman" panose="02020603050405020304" pitchFamily="18" charset="0"/>
                <a:ea typeface="ＭＳ Ｐゴシック" panose="020B0600070205080204" pitchFamily="34" charset="-128"/>
                <a:cs typeface="Times New Roman" panose="02020603050405020304" pitchFamily="18" charset="0"/>
              </a:rPr>
              <a:t>Define and use the terms function, domain, codomain, range, image, inverse image (preimage), and composition. State the definitions of one-to-one functions (injections), onto functions (surjections), and one-to-one correspondences (bijections).</a:t>
            </a:r>
          </a:p>
          <a:p>
            <a:pPr algn="just"/>
            <a:r>
              <a:rPr lang="en-US" altLang="en-US" sz="2100" dirty="0" smtClean="0">
                <a:latin typeface="Times New Roman" panose="02020603050405020304" pitchFamily="18" charset="0"/>
                <a:ea typeface="ＭＳ Ｐゴシック" panose="020B0600070205080204" pitchFamily="34" charset="-128"/>
                <a:cs typeface="Times New Roman" panose="02020603050405020304" pitchFamily="18" charset="0"/>
              </a:rPr>
              <a:t> Determine which of these characteristics is associated with a given function. </a:t>
            </a:r>
          </a:p>
          <a:p>
            <a:pPr algn="just"/>
            <a:r>
              <a:rPr lang="en-US" altLang="en-US" sz="2100" dirty="0" smtClean="0">
                <a:latin typeface="Times New Roman" panose="02020603050405020304" pitchFamily="18" charset="0"/>
                <a:ea typeface="ＭＳ Ｐゴシック" panose="020B0600070205080204" pitchFamily="34" charset="-128"/>
                <a:cs typeface="Times New Roman" panose="02020603050405020304" pitchFamily="18" charset="0"/>
              </a:rPr>
              <a:t>Construct induction proofs involving summations, inequalities, and divisibility arguments.  </a:t>
            </a:r>
          </a:p>
        </p:txBody>
      </p:sp>
      <p:sp>
        <p:nvSpPr>
          <p:cNvPr id="7171"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CC805C39-98EA-4966-881B-034A44DB6F67}" type="datetime1">
              <a:rPr lang="en-US" altLang="en-US" sz="1200" smtClean="0">
                <a:solidFill>
                  <a:srgbClr val="898989"/>
                </a:solidFill>
              </a:rPr>
              <a:pPr>
                <a:spcBef>
                  <a:spcPct val="0"/>
                </a:spcBef>
                <a:buFontTx/>
                <a:buNone/>
              </a:pPr>
              <a:t>11/29/2022</a:t>
            </a:fld>
            <a:endParaRPr lang="en-US" altLang="en-US" sz="1200" smtClean="0">
              <a:solidFill>
                <a:srgbClr val="898989"/>
              </a:solidFill>
            </a:endParaRPr>
          </a:p>
        </p:txBody>
      </p:sp>
      <p:sp>
        <p:nvSpPr>
          <p:cNvPr id="717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B3036F1E-37FD-4E6B-9CC3-7B86F067DC0C}" type="slidenum">
              <a:rPr lang="en-US" altLang="en-US" sz="1200" smtClean="0">
                <a:solidFill>
                  <a:srgbClr val="898989"/>
                </a:solidFill>
              </a:rPr>
              <a:pPr>
                <a:spcBef>
                  <a:spcPct val="0"/>
                </a:spcBef>
                <a:buFontTx/>
                <a:buNone/>
              </a:pPr>
              <a:t>3</a:t>
            </a:fld>
            <a:endParaRPr lang="en-US" altLang="en-US" sz="1200" smtClean="0">
              <a:solidFill>
                <a:srgbClr val="898989"/>
              </a:solidFill>
            </a:endParaRPr>
          </a:p>
        </p:txBody>
      </p:sp>
      <p:sp>
        <p:nvSpPr>
          <p:cNvPr id="7" name="Title 1">
            <a:extLst>
              <a:ext uri="{FF2B5EF4-FFF2-40B4-BE49-F238E27FC236}">
                <a16:creationId xmlns:a16="http://schemas.microsoft.com/office/drawing/2014/main" id="{E2F97A44-132B-4CB1-BE2C-BF05A541C462}"/>
              </a:ext>
            </a:extLst>
          </p:cNvPr>
          <p:cNvSpPr txBox="1">
            <a:spLocks/>
          </p:cNvSpPr>
          <p:nvPr/>
        </p:nvSpPr>
        <p:spPr bwMode="auto">
          <a:xfrm>
            <a:off x="1371600" y="0"/>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anchor="ctr"/>
          <a:lstStyle/>
          <a:p>
            <a:pPr algn="ctr" eaLnBrk="1" fontAlgn="auto" hangingPunct="1">
              <a:spcAft>
                <a:spcPts val="0"/>
              </a:spcAft>
              <a:defRPr/>
            </a:pPr>
            <a:r>
              <a:rPr lang="en-US" sz="3200" dirty="0">
                <a:solidFill>
                  <a:schemeClr val="dk1"/>
                </a:solidFill>
                <a:latin typeface="Times New Roman" panose="02020603050405020304" pitchFamily="18" charset="0"/>
                <a:cs typeface="Times New Roman" panose="02020603050405020304" pitchFamily="18" charset="0"/>
              </a:rPr>
              <a:t>Unit 1 Objective</a:t>
            </a:r>
          </a:p>
        </p:txBody>
      </p:sp>
      <p:pic>
        <p:nvPicPr>
          <p:cNvPr id="717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1778723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9250" y="1482724"/>
            <a:ext cx="8229600" cy="4525963"/>
          </a:xfrm>
        </p:spPr>
        <p:txBody>
          <a:bodyPr>
            <a:normAutofit/>
          </a:bodyPr>
          <a:lstStyle/>
          <a:p>
            <a:pPr marL="0" indent="0">
              <a:buNone/>
            </a:pPr>
            <a:r>
              <a:rPr lang="en-US" sz="2200" dirty="0"/>
              <a:t>Venn diagram is a pictorial representation of sets in which an enclosed area in the plane represents sets</a:t>
            </a:r>
            <a:r>
              <a:rPr lang="en-US" sz="2200" dirty="0" smtClean="0"/>
              <a:t>.</a:t>
            </a:r>
          </a:p>
          <a:p>
            <a:pPr marL="0" indent="0">
              <a:buNone/>
            </a:pPr>
            <a:endParaRPr lang="en-US" sz="2200" dirty="0"/>
          </a:p>
          <a:p>
            <a:pPr marL="0" indent="0">
              <a:buNone/>
            </a:pPr>
            <a:r>
              <a:rPr lang="en-US" sz="2200" b="1" dirty="0"/>
              <a:t>Examples:</a:t>
            </a:r>
            <a:endParaRPr lang="en-US" sz="2200" dirty="0"/>
          </a:p>
          <a:p>
            <a:pPr marL="0" indent="0">
              <a:buNone/>
            </a:pPr>
            <a:r>
              <a:rPr lang="en-US" sz="2200" dirty="0"/>
              <a:t/>
            </a:r>
            <a:br>
              <a:rPr lang="en-US" sz="2200" dirty="0"/>
            </a:br>
            <a:endParaRPr lang="en-US" sz="2200" dirty="0"/>
          </a:p>
        </p:txBody>
      </p:sp>
      <p:sp>
        <p:nvSpPr>
          <p:cNvPr id="4" name="Date Placeholder 3"/>
          <p:cNvSpPr>
            <a:spLocks noGrp="1"/>
          </p:cNvSpPr>
          <p:nvPr>
            <p:ph type="dt" sz="half" idx="10"/>
          </p:nvPr>
        </p:nvSpPr>
        <p:spPr/>
        <p:txBody>
          <a:bodyPr/>
          <a:lstStyle/>
          <a:p>
            <a:fld id="{2567DAA0-F5EA-4446-80AA-054EC68B59D6}" type="datetime1">
              <a:rPr lang="en-US" smtClean="0"/>
              <a:pPr/>
              <a:t>11/29/2022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Venn </a:t>
            </a:r>
            <a:r>
              <a:rPr lang="en-US" sz="3200" dirty="0" smtClean="0">
                <a:latin typeface="Times New Roman" panose="02020603050405020304" pitchFamily="18" charset="0"/>
                <a:cs typeface="Times New Roman" panose="02020603050405020304" pitchFamily="18" charset="0"/>
              </a:rPr>
              <a:t>Diagrams </a:t>
            </a:r>
            <a:r>
              <a:rPr lang="en-IN" sz="3200" dirty="0">
                <a:latin typeface="Times New Roman" panose="02020603050405020304" pitchFamily="18" charset="0"/>
                <a:cs typeface="Times New Roman" panose="02020603050405020304" pitchFamily="18" charset="0"/>
              </a:rPr>
              <a:t>(CO1)</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pic>
        <p:nvPicPr>
          <p:cNvPr id="5122" name="Picture 2" descr="Types of Se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 y="3200400"/>
            <a:ext cx="7694595"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0852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84237"/>
            <a:ext cx="8229600" cy="4525963"/>
          </a:xfrm>
        </p:spPr>
        <p:txBody>
          <a:bodyPr>
            <a:noAutofit/>
          </a:bodyPr>
          <a:lstStyle/>
          <a:p>
            <a:pPr marL="0" indent="0">
              <a:buNone/>
            </a:pPr>
            <a:r>
              <a:rPr lang="en-US" sz="2200" dirty="0" smtClean="0">
                <a:latin typeface="Times New Roman" panose="02020603050405020304" pitchFamily="18" charset="0"/>
                <a:cs typeface="Times New Roman" panose="02020603050405020304" pitchFamily="18" charset="0"/>
              </a:rPr>
              <a:t>The basic set operations are:</a:t>
            </a:r>
          </a:p>
          <a:p>
            <a:pPr marL="0" indent="0">
              <a:buNone/>
            </a:pPr>
            <a:r>
              <a:rPr lang="en-US" sz="2200" b="1" dirty="0" smtClean="0">
                <a:latin typeface="Times New Roman" panose="02020603050405020304" pitchFamily="18" charset="0"/>
                <a:cs typeface="Times New Roman" panose="02020603050405020304" pitchFamily="18" charset="0"/>
              </a:rPr>
              <a:t>1. Union of Sets:</a:t>
            </a:r>
            <a:r>
              <a:rPr lang="en-US" sz="2200" dirty="0" smtClean="0">
                <a:latin typeface="Times New Roman" panose="02020603050405020304" pitchFamily="18" charset="0"/>
                <a:cs typeface="Times New Roman" panose="02020603050405020304" pitchFamily="18" charset="0"/>
              </a:rPr>
              <a:t> Union of Sets A and B is defined to be the set of all those elements which belong to A or B or both and is denoted by A∪B.</a:t>
            </a:r>
          </a:p>
          <a:p>
            <a:pPr marL="0" indent="0">
              <a:buNone/>
            </a:pPr>
            <a:r>
              <a:rPr lang="en-US" sz="2200" dirty="0" smtClean="0">
                <a:latin typeface="Times New Roman" panose="02020603050405020304" pitchFamily="18" charset="0"/>
                <a:cs typeface="Times New Roman" panose="02020603050405020304" pitchFamily="18" charset="0"/>
              </a:rPr>
              <a:t>	</a:t>
            </a:r>
            <a:r>
              <a:rPr lang="en-US" sz="2200" b="1" dirty="0" smtClean="0">
                <a:latin typeface="Times New Roman" panose="02020603050405020304" pitchFamily="18" charset="0"/>
                <a:cs typeface="Times New Roman" panose="02020603050405020304" pitchFamily="18" charset="0"/>
              </a:rPr>
              <a:t>A∪B = {x: x ∈ A or x ∈ B} </a:t>
            </a:r>
          </a:p>
          <a:p>
            <a:pPr marL="0" indent="0">
              <a:buNone/>
            </a:pPr>
            <a:endParaRPr lang="en-US" sz="2200" b="1" dirty="0" smtClean="0">
              <a:latin typeface="Times New Roman" panose="02020603050405020304" pitchFamily="18" charset="0"/>
              <a:cs typeface="Times New Roman" panose="02020603050405020304" pitchFamily="18" charset="0"/>
            </a:endParaRPr>
          </a:p>
          <a:p>
            <a:pPr marL="0" indent="0">
              <a:buNone/>
            </a:pPr>
            <a:r>
              <a:rPr lang="en-US" sz="2200" b="1" dirty="0" smtClean="0">
                <a:latin typeface="Times New Roman" panose="02020603050405020304" pitchFamily="18" charset="0"/>
                <a:cs typeface="Times New Roman" panose="02020603050405020304" pitchFamily="18" charset="0"/>
              </a:rPr>
              <a:t>Example:</a:t>
            </a:r>
            <a:r>
              <a:rPr lang="en-US" sz="2200" dirty="0" smtClean="0">
                <a:latin typeface="Times New Roman" panose="02020603050405020304" pitchFamily="18" charset="0"/>
                <a:cs typeface="Times New Roman" panose="02020603050405020304" pitchFamily="18" charset="0"/>
              </a:rPr>
              <a:t> Let A = {1, 2, 3},       B= {3, 4, 5, 6}</a:t>
            </a:r>
            <a:br>
              <a:rPr lang="en-US" sz="2200" dirty="0" smtClean="0">
                <a:latin typeface="Times New Roman" panose="02020603050405020304" pitchFamily="18" charset="0"/>
                <a:cs typeface="Times New Roman" panose="02020603050405020304" pitchFamily="18" charset="0"/>
              </a:rPr>
            </a:br>
            <a:r>
              <a:rPr lang="en-US" sz="2200" dirty="0" smtClean="0">
                <a:latin typeface="Times New Roman" panose="02020603050405020304" pitchFamily="18" charset="0"/>
                <a:cs typeface="Times New Roman" panose="02020603050405020304" pitchFamily="18" charset="0"/>
              </a:rPr>
              <a:t>	A∪B = {1, 2, 3, 4, 5, 6}.</a:t>
            </a: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b="1" dirty="0" smtClean="0">
                <a:latin typeface="Times New Roman" panose="02020603050405020304" pitchFamily="18" charset="0"/>
                <a:cs typeface="Times New Roman" panose="02020603050405020304" pitchFamily="18" charset="0"/>
              </a:rPr>
              <a:t>2. Intersection of Sets:</a:t>
            </a:r>
            <a:r>
              <a:rPr lang="en-US" sz="2200" dirty="0" smtClean="0">
                <a:latin typeface="Times New Roman" panose="02020603050405020304" pitchFamily="18" charset="0"/>
                <a:cs typeface="Times New Roman" panose="02020603050405020304" pitchFamily="18" charset="0"/>
              </a:rPr>
              <a:t> Intersection of two sets A and B is the set of all those elements which belong to both A and B and is denoted by A ∩ B.</a:t>
            </a:r>
          </a:p>
          <a:p>
            <a:pPr marL="0" indent="0">
              <a:buNone/>
            </a:pPr>
            <a:r>
              <a:rPr lang="en-US" sz="2200" dirty="0" smtClean="0">
                <a:latin typeface="Times New Roman" panose="02020603050405020304" pitchFamily="18" charset="0"/>
                <a:cs typeface="Times New Roman" panose="02020603050405020304" pitchFamily="18" charset="0"/>
              </a:rPr>
              <a:t>	</a:t>
            </a:r>
            <a:r>
              <a:rPr lang="en-US" sz="2200" b="1" dirty="0" smtClean="0">
                <a:latin typeface="Times New Roman" panose="02020603050405020304" pitchFamily="18" charset="0"/>
                <a:cs typeface="Times New Roman" panose="02020603050405020304" pitchFamily="18" charset="0"/>
              </a:rPr>
              <a:t>A ∩ B = {x: x ∈ A and x ∈ B}  </a:t>
            </a:r>
          </a:p>
          <a:p>
            <a:pPr marL="0" indent="0">
              <a:buNone/>
            </a:pPr>
            <a:endParaRPr lang="en-US" sz="2200" b="1" dirty="0" smtClean="0">
              <a:latin typeface="Times New Roman" panose="02020603050405020304" pitchFamily="18" charset="0"/>
              <a:cs typeface="Times New Roman" panose="02020603050405020304" pitchFamily="18" charset="0"/>
            </a:endParaRPr>
          </a:p>
          <a:p>
            <a:pPr marL="0" indent="0">
              <a:buNone/>
            </a:pPr>
            <a:r>
              <a:rPr lang="en-US" sz="2200" b="1" dirty="0" smtClean="0">
                <a:latin typeface="Times New Roman" panose="02020603050405020304" pitchFamily="18" charset="0"/>
                <a:cs typeface="Times New Roman" panose="02020603050405020304" pitchFamily="18" charset="0"/>
              </a:rPr>
              <a:t>Example:</a:t>
            </a:r>
            <a:r>
              <a:rPr lang="en-US" sz="2200" dirty="0" smtClean="0">
                <a:latin typeface="Times New Roman" panose="02020603050405020304" pitchFamily="18" charset="0"/>
                <a:cs typeface="Times New Roman" panose="02020603050405020304" pitchFamily="18" charset="0"/>
              </a:rPr>
              <a:t> Let A = {11, 12, 13},       B = {13, 14, 15}</a:t>
            </a:r>
            <a:br>
              <a:rPr lang="en-US" sz="2200" dirty="0" smtClean="0">
                <a:latin typeface="Times New Roman" panose="02020603050405020304" pitchFamily="18" charset="0"/>
                <a:cs typeface="Times New Roman" panose="02020603050405020304" pitchFamily="18" charset="0"/>
              </a:rPr>
            </a:br>
            <a:r>
              <a:rPr lang="en-US" sz="2200" dirty="0" smtClean="0">
                <a:latin typeface="Times New Roman" panose="02020603050405020304" pitchFamily="18" charset="0"/>
                <a:cs typeface="Times New Roman" panose="02020603050405020304" pitchFamily="18" charset="0"/>
              </a:rPr>
              <a:t>	A ∩ B = {13}.</a:t>
            </a: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solidFill>
                  <a:schemeClr val="tx1"/>
                </a:solidFill>
              </a:rPr>
              <a:pPr/>
              <a:t>11/29/2022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31</a:t>
            </a:fld>
            <a:endParaRPr lang="en-US" dirty="0">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solidFill>
                  <a:schemeClr val="tx1"/>
                </a:solidFill>
                <a:latin typeface="Times New Roman" panose="02020603050405020304" pitchFamily="18" charset="0"/>
                <a:cs typeface="Times New Roman" panose="02020603050405020304" pitchFamily="18" charset="0"/>
              </a:rPr>
              <a:t>Operations on </a:t>
            </a:r>
            <a:r>
              <a:rPr lang="en-US" sz="3200" dirty="0" smtClean="0">
                <a:solidFill>
                  <a:schemeClr val="tx1"/>
                </a:solidFill>
                <a:latin typeface="Times New Roman" panose="02020603050405020304" pitchFamily="18" charset="0"/>
                <a:cs typeface="Times New Roman" panose="02020603050405020304" pitchFamily="18" charset="0"/>
              </a:rPr>
              <a:t>Sets </a:t>
            </a:r>
            <a:r>
              <a:rPr lang="en-IN" sz="3200" dirty="0">
                <a:latin typeface="Times New Roman" panose="02020603050405020304" pitchFamily="18" charset="0"/>
                <a:cs typeface="Times New Roman" panose="02020603050405020304" pitchFamily="18" charset="0"/>
              </a:rPr>
              <a:t>(CO1)</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pic>
        <p:nvPicPr>
          <p:cNvPr id="6146" name="Picture 2" descr="Sets Oper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2508484"/>
            <a:ext cx="2200275" cy="142703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Sets Operati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4386" y="4881670"/>
            <a:ext cx="2215023" cy="1442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75238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4038600"/>
          </a:xfrm>
        </p:spPr>
        <p:txBody>
          <a:bodyPr>
            <a:noAutofit/>
          </a:bodyPr>
          <a:lstStyle/>
          <a:p>
            <a:pPr marL="0" indent="0">
              <a:buNone/>
            </a:pPr>
            <a:r>
              <a:rPr lang="en-US" sz="2200" b="1" dirty="0">
                <a:latin typeface="Times New Roman" panose="02020603050405020304" pitchFamily="18" charset="0"/>
                <a:cs typeface="Times New Roman" panose="02020603050405020304" pitchFamily="18" charset="0"/>
              </a:rPr>
              <a:t>3. Difference of Sets:</a:t>
            </a:r>
            <a:r>
              <a:rPr lang="en-US" sz="2200" dirty="0">
                <a:latin typeface="Times New Roman" panose="02020603050405020304" pitchFamily="18" charset="0"/>
                <a:cs typeface="Times New Roman" panose="02020603050405020304" pitchFamily="18" charset="0"/>
              </a:rPr>
              <a:t> The difference of two sets A and B is a set of all those elements which belongs to A but do not belong to B and is denoted by A - B</a:t>
            </a:r>
            <a:r>
              <a:rPr lang="en-US" sz="2200" dirty="0" smtClean="0">
                <a:latin typeface="Times New Roman" panose="02020603050405020304" pitchFamily="18" charset="0"/>
                <a:cs typeface="Times New Roman" panose="02020603050405020304" pitchFamily="18" charset="0"/>
              </a:rPr>
              <a:t>.</a:t>
            </a:r>
          </a:p>
          <a:p>
            <a:pPr marL="0" indent="0" algn="ctr">
              <a:buNone/>
            </a:pPr>
            <a:r>
              <a:rPr lang="en-US" sz="2200" b="1" dirty="0">
                <a:latin typeface="Times New Roman" panose="02020603050405020304" pitchFamily="18" charset="0"/>
                <a:cs typeface="Times New Roman" panose="02020603050405020304" pitchFamily="18" charset="0"/>
              </a:rPr>
              <a:t>A - B = {x: x ∈ A and x ∉ B</a:t>
            </a:r>
            <a:r>
              <a:rPr lang="en-US" sz="2200" b="1" dirty="0" smtClean="0">
                <a:latin typeface="Times New Roman" panose="02020603050405020304" pitchFamily="18" charset="0"/>
                <a:cs typeface="Times New Roman" panose="02020603050405020304" pitchFamily="18" charset="0"/>
              </a:rPr>
              <a:t>}</a:t>
            </a:r>
          </a:p>
          <a:p>
            <a:pPr marL="0" indent="0" algn="ctr">
              <a:buNone/>
            </a:pPr>
            <a:endParaRPr lang="en-US" sz="2200" b="1" dirty="0" smtClean="0">
              <a:latin typeface="Times New Roman" panose="02020603050405020304" pitchFamily="18" charset="0"/>
              <a:cs typeface="Times New Roman" panose="02020603050405020304" pitchFamily="18" charset="0"/>
            </a:endParaRPr>
          </a:p>
          <a:p>
            <a:pPr marL="0" indent="0">
              <a:buNone/>
            </a:pPr>
            <a:r>
              <a:rPr lang="en-US" sz="2200" b="1" dirty="0">
                <a:latin typeface="Times New Roman" panose="02020603050405020304" pitchFamily="18" charset="0"/>
                <a:cs typeface="Times New Roman" panose="02020603050405020304" pitchFamily="18" charset="0"/>
              </a:rPr>
              <a:t>Example:</a:t>
            </a:r>
            <a:r>
              <a:rPr lang="en-US" sz="2200" dirty="0">
                <a:latin typeface="Times New Roman" panose="02020603050405020304" pitchFamily="18" charset="0"/>
                <a:cs typeface="Times New Roman" panose="02020603050405020304" pitchFamily="18" charset="0"/>
              </a:rPr>
              <a:t> Let </a:t>
            </a:r>
            <a:r>
              <a:rPr lang="en-US" sz="2200" dirty="0" smtClean="0">
                <a:latin typeface="Times New Roman" panose="02020603050405020304" pitchFamily="18" charset="0"/>
                <a:cs typeface="Times New Roman" panose="02020603050405020304" pitchFamily="18" charset="0"/>
              </a:rPr>
              <a:t>A= </a:t>
            </a:r>
            <a:r>
              <a:rPr lang="en-US" sz="2200" dirty="0">
                <a:latin typeface="Times New Roman" panose="02020603050405020304" pitchFamily="18" charset="0"/>
                <a:cs typeface="Times New Roman" panose="02020603050405020304" pitchFamily="18" charset="0"/>
              </a:rPr>
              <a:t>{1, 2, 3, 4} and </a:t>
            </a:r>
            <a:r>
              <a:rPr lang="en-US" sz="2200" dirty="0" smtClean="0">
                <a:latin typeface="Times New Roman" panose="02020603050405020304" pitchFamily="18" charset="0"/>
                <a:cs typeface="Times New Roman" panose="02020603050405020304" pitchFamily="18" charset="0"/>
              </a:rPr>
              <a:t>B={</a:t>
            </a:r>
            <a:r>
              <a:rPr lang="en-US" sz="2200" dirty="0">
                <a:latin typeface="Times New Roman" panose="02020603050405020304" pitchFamily="18" charset="0"/>
                <a:cs typeface="Times New Roman" panose="02020603050405020304" pitchFamily="18" charset="0"/>
              </a:rPr>
              <a:t>3, 4, 5, 6} then </a:t>
            </a:r>
            <a:r>
              <a:rPr lang="en-US" sz="2200" dirty="0" smtClean="0">
                <a:latin typeface="Times New Roman" panose="02020603050405020304" pitchFamily="18" charset="0"/>
                <a:cs typeface="Times New Roman" panose="02020603050405020304" pitchFamily="18" charset="0"/>
              </a:rPr>
              <a:t>A - B </a:t>
            </a:r>
            <a:r>
              <a:rPr lang="en-US" sz="2200" dirty="0">
                <a:latin typeface="Times New Roman" panose="02020603050405020304" pitchFamily="18" charset="0"/>
                <a:cs typeface="Times New Roman" panose="02020603050405020304" pitchFamily="18" charset="0"/>
              </a:rPr>
              <a:t>= {3, 4} and B - A = {5, 6</a:t>
            </a:r>
            <a:r>
              <a:rPr lang="en-US" sz="2200" dirty="0" smtClean="0">
                <a:latin typeface="Times New Roman" panose="02020603050405020304" pitchFamily="18" charset="0"/>
                <a:cs typeface="Times New Roman" panose="02020603050405020304" pitchFamily="18" charset="0"/>
              </a:rPr>
              <a:t>}</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solidFill>
                  <a:schemeClr val="tx1"/>
                </a:solidFill>
              </a:rPr>
              <a:pPr/>
              <a:t>11/29/2022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32</a:t>
            </a:fld>
            <a:endParaRPr lang="en-US" dirty="0">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solidFill>
                  <a:schemeClr val="tx1"/>
                </a:solidFill>
                <a:latin typeface="Times New Roman" panose="02020603050405020304" pitchFamily="18" charset="0"/>
                <a:cs typeface="Times New Roman" panose="02020603050405020304" pitchFamily="18" charset="0"/>
              </a:rPr>
              <a:t>Operations on </a:t>
            </a:r>
            <a:r>
              <a:rPr lang="en-US" sz="3200" dirty="0" smtClean="0">
                <a:solidFill>
                  <a:schemeClr val="tx1"/>
                </a:solidFill>
                <a:latin typeface="Times New Roman" panose="02020603050405020304" pitchFamily="18" charset="0"/>
                <a:cs typeface="Times New Roman" panose="02020603050405020304" pitchFamily="18" charset="0"/>
              </a:rPr>
              <a:t>Sets </a:t>
            </a:r>
            <a:r>
              <a:rPr lang="en-IN" sz="3200" dirty="0">
                <a:latin typeface="Times New Roman" panose="02020603050405020304" pitchFamily="18" charset="0"/>
                <a:cs typeface="Times New Roman" panose="02020603050405020304" pitchFamily="18" charset="0"/>
              </a:rPr>
              <a:t>(CO1)</a:t>
            </a:r>
            <a:endParaRPr lang="en-US" sz="32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pic>
        <p:nvPicPr>
          <p:cNvPr id="7170" name="Picture 2" descr="Sets Oper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962400"/>
            <a:ext cx="6705600" cy="1901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95074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01674"/>
            <a:ext cx="8229600" cy="4967289"/>
          </a:xfrm>
        </p:spPr>
        <p:txBody>
          <a:bodyPr>
            <a:noAutofit/>
          </a:bodyPr>
          <a:lstStyle/>
          <a:p>
            <a:pPr marL="0" indent="0">
              <a:buNone/>
            </a:pPr>
            <a:r>
              <a:rPr lang="en-US" sz="2200" b="1" dirty="0">
                <a:latin typeface="Times New Roman" panose="02020603050405020304" pitchFamily="18" charset="0"/>
                <a:cs typeface="Times New Roman" panose="02020603050405020304" pitchFamily="18" charset="0"/>
              </a:rPr>
              <a:t>4. Complement of a Set:</a:t>
            </a:r>
            <a:r>
              <a:rPr lang="en-US" sz="2200" dirty="0">
                <a:latin typeface="Times New Roman" panose="02020603050405020304" pitchFamily="18" charset="0"/>
                <a:cs typeface="Times New Roman" panose="02020603050405020304" pitchFamily="18" charset="0"/>
              </a:rPr>
              <a:t> The Complement of a Set A is a set of all those elements of the universal set which do not belong to A and is denoted by A</a:t>
            </a:r>
            <a:r>
              <a:rPr lang="en-US" sz="2200" baseline="30000" dirty="0">
                <a:latin typeface="Times New Roman" panose="02020603050405020304" pitchFamily="18" charset="0"/>
                <a:cs typeface="Times New Roman" panose="02020603050405020304" pitchFamily="18" charset="0"/>
              </a:rPr>
              <a:t>c</a:t>
            </a:r>
            <a:r>
              <a:rPr lang="en-US" sz="2200" dirty="0">
                <a:latin typeface="Times New Roman" panose="02020603050405020304" pitchFamily="18" charset="0"/>
                <a:cs typeface="Times New Roman" panose="02020603050405020304" pitchFamily="18" charset="0"/>
              </a:rPr>
              <a:t>.</a:t>
            </a:r>
          </a:p>
          <a:p>
            <a:pPr marL="0" indent="0">
              <a:buNone/>
            </a:pPr>
            <a:r>
              <a:rPr lang="en-US" sz="2200" b="1" dirty="0" smtClean="0">
                <a:latin typeface="Times New Roman" panose="02020603050405020304" pitchFamily="18" charset="0"/>
                <a:cs typeface="Times New Roman" panose="02020603050405020304" pitchFamily="18" charset="0"/>
              </a:rPr>
              <a:t>            Ac </a:t>
            </a:r>
            <a:r>
              <a:rPr lang="en-US" sz="2200" b="1" dirty="0">
                <a:latin typeface="Times New Roman" panose="02020603050405020304" pitchFamily="18" charset="0"/>
                <a:cs typeface="Times New Roman" panose="02020603050405020304" pitchFamily="18" charset="0"/>
              </a:rPr>
              <a:t>= U - A = {x: x ∈ U and x ∉ A} = {x: x ∉ A</a:t>
            </a:r>
            <a:r>
              <a:rPr lang="en-US" sz="2200" b="1" dirty="0" smtClean="0">
                <a:latin typeface="Times New Roman" panose="02020603050405020304" pitchFamily="18" charset="0"/>
                <a:cs typeface="Times New Roman" panose="02020603050405020304" pitchFamily="18" charset="0"/>
              </a:rPr>
              <a:t>}</a:t>
            </a:r>
          </a:p>
          <a:p>
            <a:pPr marL="0" indent="0">
              <a:buNone/>
            </a:pPr>
            <a:r>
              <a:rPr lang="en-US" sz="2200" b="1" dirty="0" smtClean="0">
                <a:latin typeface="Times New Roman" panose="02020603050405020304" pitchFamily="18" charset="0"/>
                <a:cs typeface="Times New Roman" panose="02020603050405020304" pitchFamily="18" charset="0"/>
              </a:rPr>
              <a:t>Example</a:t>
            </a:r>
            <a:r>
              <a:rPr lang="en-US" sz="2200" b="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Let U is the set of all natural numbers.</a:t>
            </a:r>
            <a:br>
              <a:rPr lang="en-US" sz="2200" dirty="0">
                <a:latin typeface="Times New Roman" panose="02020603050405020304" pitchFamily="18" charset="0"/>
                <a:cs typeface="Times New Roman" panose="02020603050405020304" pitchFamily="18" charset="0"/>
              </a:rPr>
            </a:br>
            <a:r>
              <a:rPr lang="en-US" sz="2200" dirty="0" smtClean="0">
                <a:latin typeface="Times New Roman" panose="02020603050405020304" pitchFamily="18" charset="0"/>
                <a:cs typeface="Times New Roman" panose="02020603050405020304" pitchFamily="18" charset="0"/>
              </a:rPr>
              <a:t>	A </a:t>
            </a:r>
            <a:r>
              <a:rPr lang="en-US" sz="2200" dirty="0">
                <a:latin typeface="Times New Roman" panose="02020603050405020304" pitchFamily="18" charset="0"/>
                <a:cs typeface="Times New Roman" panose="02020603050405020304" pitchFamily="18" charset="0"/>
              </a:rPr>
              <a:t>= {1, 2, 3}</a:t>
            </a:r>
            <a:br>
              <a:rPr lang="en-US" sz="2200" dirty="0">
                <a:latin typeface="Times New Roman" panose="02020603050405020304" pitchFamily="18" charset="0"/>
                <a:cs typeface="Times New Roman" panose="02020603050405020304" pitchFamily="18" charset="0"/>
              </a:rPr>
            </a:br>
            <a:r>
              <a:rPr lang="en-US" sz="2200" dirty="0" smtClean="0">
                <a:latin typeface="Times New Roman" panose="02020603050405020304" pitchFamily="18" charset="0"/>
                <a:cs typeface="Times New Roman" panose="02020603050405020304" pitchFamily="18" charset="0"/>
              </a:rPr>
              <a:t>	A</a:t>
            </a:r>
            <a:r>
              <a:rPr lang="en-US" sz="2200" baseline="30000" dirty="0" smtClean="0">
                <a:latin typeface="Times New Roman" panose="02020603050405020304" pitchFamily="18" charset="0"/>
                <a:cs typeface="Times New Roman" panose="02020603050405020304" pitchFamily="18" charset="0"/>
              </a:rPr>
              <a:t>c</a:t>
            </a:r>
            <a:r>
              <a:rPr lang="en-US" sz="2200" dirty="0">
                <a:latin typeface="Times New Roman" panose="02020603050405020304" pitchFamily="18" charset="0"/>
                <a:cs typeface="Times New Roman" panose="02020603050405020304" pitchFamily="18" charset="0"/>
              </a:rPr>
              <a:t> = {all natural numbers except 1, 2, and 3</a:t>
            </a:r>
            <a:r>
              <a:rPr lang="en-US" sz="2200" dirty="0" smtClean="0">
                <a:latin typeface="Times New Roman" panose="02020603050405020304" pitchFamily="18" charset="0"/>
                <a:cs typeface="Times New Roman" panose="02020603050405020304" pitchFamily="18" charset="0"/>
              </a:rPr>
              <a:t>}.</a:t>
            </a:r>
            <a:endParaRPr lang="en-US" sz="2200" b="1" dirty="0" smtClean="0">
              <a:latin typeface="Times New Roman" panose="02020603050405020304" pitchFamily="18" charset="0"/>
              <a:cs typeface="Times New Roman" panose="02020603050405020304" pitchFamily="18" charset="0"/>
            </a:endParaRPr>
          </a:p>
          <a:p>
            <a:pPr marL="0" indent="0">
              <a:buNone/>
            </a:pPr>
            <a:endParaRPr lang="en-US" sz="2200" b="1" dirty="0" smtClean="0">
              <a:latin typeface="Times New Roman" panose="02020603050405020304" pitchFamily="18" charset="0"/>
              <a:cs typeface="Times New Roman" panose="02020603050405020304" pitchFamily="18" charset="0"/>
            </a:endParaRPr>
          </a:p>
          <a:p>
            <a:pPr marL="0" indent="0">
              <a:buNone/>
            </a:pPr>
            <a:r>
              <a:rPr lang="en-US" sz="2200" b="1" dirty="0" smtClean="0">
                <a:latin typeface="Times New Roman" panose="02020603050405020304" pitchFamily="18" charset="0"/>
                <a:cs typeface="Times New Roman" panose="02020603050405020304" pitchFamily="18" charset="0"/>
              </a:rPr>
              <a:t>5</a:t>
            </a:r>
            <a:r>
              <a:rPr lang="en-US" sz="2200" b="1" dirty="0">
                <a:latin typeface="Times New Roman" panose="02020603050405020304" pitchFamily="18" charset="0"/>
                <a:cs typeface="Times New Roman" panose="02020603050405020304" pitchFamily="18" charset="0"/>
              </a:rPr>
              <a:t>. Symmetric Difference of Sets:</a:t>
            </a:r>
            <a:r>
              <a:rPr lang="en-US" sz="2200" dirty="0">
                <a:latin typeface="Times New Roman" panose="02020603050405020304" pitchFamily="18" charset="0"/>
                <a:cs typeface="Times New Roman" panose="02020603050405020304" pitchFamily="18" charset="0"/>
              </a:rPr>
              <a:t> The symmetric difference of two sets A and B is the set containing all the elements that are in A or B but not in both and is denoted by A ⨁ B i.e</a:t>
            </a:r>
            <a:r>
              <a:rPr lang="en-US" sz="2200" dirty="0" smtClean="0">
                <a:latin typeface="Times New Roman" panose="02020603050405020304" pitchFamily="18" charset="0"/>
                <a:cs typeface="Times New Roman" panose="02020603050405020304" pitchFamily="18" charset="0"/>
              </a:rPr>
              <a:t>.</a:t>
            </a:r>
          </a:p>
          <a:p>
            <a:pPr marL="0" indent="0">
              <a:buNone/>
            </a:pPr>
            <a:r>
              <a:rPr lang="pt-BR" sz="2200" b="1" dirty="0" smtClean="0">
                <a:latin typeface="Times New Roman" panose="02020603050405020304" pitchFamily="18" charset="0"/>
                <a:cs typeface="Times New Roman" panose="02020603050405020304" pitchFamily="18" charset="0"/>
              </a:rPr>
              <a:t>	A</a:t>
            </a:r>
            <a:r>
              <a:rPr lang="pt-BR" sz="2200" b="1" dirty="0">
                <a:latin typeface="Times New Roman" panose="02020603050405020304" pitchFamily="18" charset="0"/>
                <a:cs typeface="Times New Roman" panose="02020603050405020304" pitchFamily="18" charset="0"/>
              </a:rPr>
              <a:t> ⨁ B = (A ∪ B) - (A ∩ B)</a:t>
            </a:r>
            <a:r>
              <a:rPr lang="pt-BR" sz="2200" dirty="0">
                <a:latin typeface="Times New Roman" panose="02020603050405020304" pitchFamily="18" charset="0"/>
                <a:cs typeface="Times New Roman" panose="02020603050405020304" pitchFamily="18" charset="0"/>
              </a:rPr>
              <a:t> </a:t>
            </a:r>
            <a:endParaRPr lang="en-US" sz="2200" b="1" dirty="0" smtClean="0">
              <a:latin typeface="Times New Roman" panose="02020603050405020304" pitchFamily="18" charset="0"/>
              <a:cs typeface="Times New Roman" panose="02020603050405020304" pitchFamily="18" charset="0"/>
            </a:endParaRPr>
          </a:p>
          <a:p>
            <a:pPr marL="0" indent="0">
              <a:buNone/>
            </a:pPr>
            <a:r>
              <a:rPr lang="en-US" sz="2200" b="1" dirty="0" smtClean="0">
                <a:latin typeface="Times New Roman" panose="02020603050405020304" pitchFamily="18" charset="0"/>
                <a:cs typeface="Times New Roman" panose="02020603050405020304" pitchFamily="18" charset="0"/>
              </a:rPr>
              <a:t>Example</a:t>
            </a:r>
            <a:r>
              <a:rPr lang="en-US" sz="2200" b="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Let A = {a, b, c, d}</a:t>
            </a:r>
            <a:br>
              <a:rPr lang="en-US" sz="2200" dirty="0">
                <a:latin typeface="Times New Roman" panose="02020603050405020304" pitchFamily="18" charset="0"/>
                <a:cs typeface="Times New Roman" panose="02020603050405020304" pitchFamily="18" charset="0"/>
              </a:rPr>
            </a:br>
            <a:r>
              <a:rPr lang="en-US" sz="2200" dirty="0" smtClean="0">
                <a:latin typeface="Times New Roman" panose="02020603050405020304" pitchFamily="18" charset="0"/>
                <a:cs typeface="Times New Roman" panose="02020603050405020304" pitchFamily="18" charset="0"/>
              </a:rPr>
              <a:t>	B </a:t>
            </a:r>
            <a:r>
              <a:rPr lang="en-US" sz="2200" dirty="0">
                <a:latin typeface="Times New Roman" panose="02020603050405020304" pitchFamily="18" charset="0"/>
                <a:cs typeface="Times New Roman" panose="02020603050405020304" pitchFamily="18" charset="0"/>
              </a:rPr>
              <a:t>= {a, b, l, m}</a:t>
            </a:r>
            <a:br>
              <a:rPr lang="en-US" sz="2200" dirty="0">
                <a:latin typeface="Times New Roman" panose="02020603050405020304" pitchFamily="18" charset="0"/>
                <a:cs typeface="Times New Roman" panose="02020603050405020304" pitchFamily="18" charset="0"/>
              </a:rPr>
            </a:br>
            <a:r>
              <a:rPr lang="en-US" sz="2200" dirty="0" smtClean="0">
                <a:latin typeface="Times New Roman" panose="02020603050405020304" pitchFamily="18" charset="0"/>
                <a:cs typeface="Times New Roman" panose="02020603050405020304" pitchFamily="18" charset="0"/>
              </a:rPr>
              <a:t>	A </a:t>
            </a:r>
            <a:r>
              <a:rPr lang="en-US" sz="2200" dirty="0">
                <a:latin typeface="Times New Roman" panose="02020603050405020304" pitchFamily="18" charset="0"/>
                <a:cs typeface="Times New Roman" panose="02020603050405020304" pitchFamily="18" charset="0"/>
              </a:rPr>
              <a:t>⨁ B = {c, d, l, m</a:t>
            </a:r>
            <a:r>
              <a:rPr lang="en-US" sz="2200" dirty="0" smtClean="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solidFill>
                  <a:schemeClr val="tx1"/>
                </a:solidFill>
              </a:rPr>
              <a:pPr/>
              <a:t>11/29/2022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33</a:t>
            </a:fld>
            <a:endParaRPr lang="en-US" dirty="0">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solidFill>
                  <a:schemeClr val="tx1"/>
                </a:solidFill>
                <a:latin typeface="Times New Roman" panose="02020603050405020304" pitchFamily="18" charset="0"/>
                <a:cs typeface="Times New Roman" panose="02020603050405020304" pitchFamily="18" charset="0"/>
              </a:rPr>
              <a:t>Operations on </a:t>
            </a:r>
            <a:r>
              <a:rPr lang="en-US" sz="3200" dirty="0" smtClean="0">
                <a:solidFill>
                  <a:schemeClr val="tx1"/>
                </a:solidFill>
                <a:latin typeface="Times New Roman" panose="02020603050405020304" pitchFamily="18" charset="0"/>
                <a:cs typeface="Times New Roman" panose="02020603050405020304" pitchFamily="18" charset="0"/>
              </a:rPr>
              <a:t>Sets </a:t>
            </a:r>
            <a:r>
              <a:rPr lang="en-IN" sz="3200" dirty="0">
                <a:latin typeface="Times New Roman" panose="02020603050405020304" pitchFamily="18" charset="0"/>
                <a:cs typeface="Times New Roman" panose="02020603050405020304" pitchFamily="18" charset="0"/>
              </a:rPr>
              <a:t>(CO1)</a:t>
            </a:r>
            <a:endParaRPr lang="en-US" sz="32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pic>
        <p:nvPicPr>
          <p:cNvPr id="10" name="Picture 5" descr="Sets Oper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8025" y="1524000"/>
            <a:ext cx="1704975" cy="1704975"/>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Sets Operati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2400" y="4521200"/>
            <a:ext cx="3302000" cy="165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45521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solidFill>
                  <a:schemeClr val="tx1"/>
                </a:solidFill>
              </a:rPr>
              <a:pPr/>
              <a:t>11/29/2022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34</a:t>
            </a:fld>
            <a:endParaRPr lang="en-US" dirty="0">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Algebra of Sets (CO1)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graphicFrame>
        <p:nvGraphicFramePr>
          <p:cNvPr id="11" name="Table 10"/>
          <p:cNvGraphicFramePr>
            <a:graphicFrameLocks noGrp="1"/>
          </p:cNvGraphicFramePr>
          <p:nvPr>
            <p:extLst>
              <p:ext uri="{D42A27DB-BD31-4B8C-83A1-F6EECF244321}">
                <p14:modId xmlns:p14="http://schemas.microsoft.com/office/powerpoint/2010/main" val="1731772002"/>
              </p:ext>
            </p:extLst>
          </p:nvPr>
        </p:nvGraphicFramePr>
        <p:xfrm>
          <a:off x="1" y="1003437"/>
          <a:ext cx="9144001" cy="5092563"/>
        </p:xfrm>
        <a:graphic>
          <a:graphicData uri="http://schemas.openxmlformats.org/drawingml/2006/table">
            <a:tbl>
              <a:tblPr/>
              <a:tblGrid>
                <a:gridCol w="2350930">
                  <a:extLst>
                    <a:ext uri="{9D8B030D-6E8A-4147-A177-3AD203B41FA5}">
                      <a16:colId xmlns:a16="http://schemas.microsoft.com/office/drawing/2014/main" val="3548627662"/>
                    </a:ext>
                  </a:extLst>
                </a:gridCol>
                <a:gridCol w="3229600">
                  <a:extLst>
                    <a:ext uri="{9D8B030D-6E8A-4147-A177-3AD203B41FA5}">
                      <a16:colId xmlns:a16="http://schemas.microsoft.com/office/drawing/2014/main" val="234380564"/>
                    </a:ext>
                  </a:extLst>
                </a:gridCol>
                <a:gridCol w="3563471">
                  <a:extLst>
                    <a:ext uri="{9D8B030D-6E8A-4147-A177-3AD203B41FA5}">
                      <a16:colId xmlns:a16="http://schemas.microsoft.com/office/drawing/2014/main" val="1403339075"/>
                    </a:ext>
                  </a:extLst>
                </a:gridCol>
              </a:tblGrid>
              <a:tr h="372584">
                <a:tc>
                  <a:txBody>
                    <a:bodyPr/>
                    <a:lstStyle/>
                    <a:p>
                      <a:pPr algn="l" fontAlgn="t">
                        <a:lnSpc>
                          <a:spcPts val="2400"/>
                        </a:lnSpc>
                      </a:pPr>
                      <a:r>
                        <a:rPr lang="en-IN" sz="2000" b="1" dirty="0">
                          <a:solidFill>
                            <a:srgbClr val="000000"/>
                          </a:solidFill>
                          <a:effectLst/>
                          <a:latin typeface="Times New Roman" panose="02020603050405020304" pitchFamily="18" charset="0"/>
                          <a:cs typeface="Times New Roman" panose="02020603050405020304" pitchFamily="18" charset="0"/>
                        </a:rPr>
                        <a:t>Idempotent Laws</a:t>
                      </a:r>
                      <a:endParaRPr lang="en-IN" sz="2000" dirty="0">
                        <a:solidFill>
                          <a:srgbClr val="000000"/>
                        </a:solidFill>
                        <a:effectLst/>
                        <a:latin typeface="Times New Roman" panose="02020603050405020304" pitchFamily="18" charset="0"/>
                        <a:cs typeface="Times New Roman" panose="02020603050405020304" pitchFamily="18" charset="0"/>
                      </a:endParaRP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lnSpc>
                          <a:spcPts val="2400"/>
                        </a:lnSpc>
                      </a:pPr>
                      <a:r>
                        <a:rPr lang="en-IN" sz="2000" dirty="0">
                          <a:solidFill>
                            <a:srgbClr val="000000"/>
                          </a:solidFill>
                          <a:effectLst/>
                          <a:latin typeface="Times New Roman" panose="02020603050405020304" pitchFamily="18" charset="0"/>
                          <a:cs typeface="Times New Roman" panose="02020603050405020304" pitchFamily="18" charset="0"/>
                        </a:rPr>
                        <a:t>(a) A ∪ A = A</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lnSpc>
                          <a:spcPts val="2400"/>
                        </a:lnSpc>
                      </a:pPr>
                      <a:r>
                        <a:rPr lang="en-IN" sz="2000" dirty="0">
                          <a:solidFill>
                            <a:srgbClr val="000000"/>
                          </a:solidFill>
                          <a:effectLst/>
                          <a:latin typeface="Times New Roman" panose="02020603050405020304" pitchFamily="18" charset="0"/>
                          <a:cs typeface="Times New Roman" panose="02020603050405020304" pitchFamily="18" charset="0"/>
                        </a:rPr>
                        <a:t>(b) A ∩ A = A</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898226575"/>
                  </a:ext>
                </a:extLst>
              </a:tr>
              <a:tr h="526036">
                <a:tc>
                  <a:txBody>
                    <a:bodyPr/>
                    <a:lstStyle/>
                    <a:p>
                      <a:pPr algn="l" fontAlgn="t">
                        <a:lnSpc>
                          <a:spcPts val="2400"/>
                        </a:lnSpc>
                      </a:pPr>
                      <a:r>
                        <a:rPr lang="en-IN" sz="2000" b="1" dirty="0" smtClean="0">
                          <a:solidFill>
                            <a:srgbClr val="000000"/>
                          </a:solidFill>
                          <a:effectLst/>
                          <a:latin typeface="Times New Roman" panose="02020603050405020304" pitchFamily="18" charset="0"/>
                          <a:cs typeface="Times New Roman" panose="02020603050405020304" pitchFamily="18" charset="0"/>
                        </a:rPr>
                        <a:t>Associative </a:t>
                      </a:r>
                      <a:r>
                        <a:rPr lang="en-IN" sz="2000" b="1" dirty="0">
                          <a:solidFill>
                            <a:srgbClr val="000000"/>
                          </a:solidFill>
                          <a:effectLst/>
                          <a:latin typeface="Times New Roman" panose="02020603050405020304" pitchFamily="18" charset="0"/>
                          <a:cs typeface="Times New Roman" panose="02020603050405020304" pitchFamily="18" charset="0"/>
                        </a:rPr>
                        <a:t>Laws</a:t>
                      </a:r>
                      <a:endParaRPr lang="en-IN" sz="2000" dirty="0">
                        <a:solidFill>
                          <a:srgbClr val="000000"/>
                        </a:solidFill>
                        <a:effectLst/>
                        <a:latin typeface="Times New Roman" panose="02020603050405020304" pitchFamily="18" charset="0"/>
                        <a:cs typeface="Times New Roman" panose="02020603050405020304" pitchFamily="18" charset="0"/>
                      </a:endParaRP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marL="457200" indent="-457200" algn="l" fontAlgn="t">
                        <a:lnSpc>
                          <a:spcPts val="2400"/>
                        </a:lnSpc>
                        <a:buAutoNum type="alphaLcParenBoth"/>
                      </a:pPr>
                      <a:r>
                        <a:rPr lang="pt-BR" sz="2000" dirty="0" smtClean="0">
                          <a:solidFill>
                            <a:srgbClr val="000000"/>
                          </a:solidFill>
                          <a:effectLst/>
                          <a:latin typeface="Times New Roman" panose="02020603050405020304" pitchFamily="18" charset="0"/>
                          <a:cs typeface="Times New Roman" panose="02020603050405020304" pitchFamily="18" charset="0"/>
                        </a:rPr>
                        <a:t>(</a:t>
                      </a:r>
                      <a:r>
                        <a:rPr lang="pt-BR" sz="2000" dirty="0">
                          <a:solidFill>
                            <a:srgbClr val="000000"/>
                          </a:solidFill>
                          <a:effectLst/>
                          <a:latin typeface="Times New Roman" panose="02020603050405020304" pitchFamily="18" charset="0"/>
                          <a:cs typeface="Times New Roman" panose="02020603050405020304" pitchFamily="18" charset="0"/>
                        </a:rPr>
                        <a:t>A ∪ B) ∪ C = </a:t>
                      </a:r>
                      <a:endParaRPr lang="pt-BR" sz="2000" dirty="0" smtClean="0">
                        <a:solidFill>
                          <a:srgbClr val="000000"/>
                        </a:solidFill>
                        <a:effectLst/>
                        <a:latin typeface="Times New Roman" panose="02020603050405020304" pitchFamily="18" charset="0"/>
                        <a:cs typeface="Times New Roman" panose="02020603050405020304" pitchFamily="18" charset="0"/>
                      </a:endParaRPr>
                    </a:p>
                    <a:p>
                      <a:pPr marL="0" indent="0" algn="r" fontAlgn="t">
                        <a:lnSpc>
                          <a:spcPts val="2400"/>
                        </a:lnSpc>
                        <a:buNone/>
                      </a:pPr>
                      <a:r>
                        <a:rPr lang="pt-BR" sz="2000" dirty="0" smtClean="0">
                          <a:solidFill>
                            <a:srgbClr val="000000"/>
                          </a:solidFill>
                          <a:effectLst/>
                          <a:latin typeface="Times New Roman" panose="02020603050405020304" pitchFamily="18" charset="0"/>
                          <a:cs typeface="Times New Roman" panose="02020603050405020304" pitchFamily="18" charset="0"/>
                        </a:rPr>
                        <a:t>A </a:t>
                      </a:r>
                      <a:r>
                        <a:rPr lang="pt-BR" sz="2000" dirty="0">
                          <a:solidFill>
                            <a:srgbClr val="000000"/>
                          </a:solidFill>
                          <a:effectLst/>
                          <a:latin typeface="Times New Roman" panose="02020603050405020304" pitchFamily="18" charset="0"/>
                          <a:cs typeface="Times New Roman" panose="02020603050405020304" pitchFamily="18" charset="0"/>
                        </a:rPr>
                        <a:t>∪ (B ∪ C)</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lnSpc>
                          <a:spcPts val="2400"/>
                        </a:lnSpc>
                      </a:pPr>
                      <a:r>
                        <a:rPr lang="en-IN" sz="2000" dirty="0">
                          <a:solidFill>
                            <a:srgbClr val="000000"/>
                          </a:solidFill>
                          <a:effectLst/>
                          <a:latin typeface="Times New Roman" panose="02020603050405020304" pitchFamily="18" charset="0"/>
                          <a:cs typeface="Times New Roman" panose="02020603050405020304" pitchFamily="18" charset="0"/>
                        </a:rPr>
                        <a:t>(b) (A ∩ B) ∩ C = A ∩ (B ∩ C)</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73714812"/>
                  </a:ext>
                </a:extLst>
              </a:tr>
              <a:tr h="512258">
                <a:tc>
                  <a:txBody>
                    <a:bodyPr/>
                    <a:lstStyle/>
                    <a:p>
                      <a:pPr algn="l" fontAlgn="t">
                        <a:lnSpc>
                          <a:spcPts val="2400"/>
                        </a:lnSpc>
                      </a:pPr>
                      <a:r>
                        <a:rPr lang="en-IN" sz="2000" b="1" dirty="0">
                          <a:solidFill>
                            <a:srgbClr val="000000"/>
                          </a:solidFill>
                          <a:effectLst/>
                          <a:latin typeface="Times New Roman" panose="02020603050405020304" pitchFamily="18" charset="0"/>
                          <a:cs typeface="Times New Roman" panose="02020603050405020304" pitchFamily="18" charset="0"/>
                        </a:rPr>
                        <a:t>Commutative Laws</a:t>
                      </a:r>
                      <a:endParaRPr lang="en-IN" sz="2000" dirty="0">
                        <a:solidFill>
                          <a:srgbClr val="000000"/>
                        </a:solidFill>
                        <a:effectLst/>
                        <a:latin typeface="Times New Roman" panose="02020603050405020304" pitchFamily="18" charset="0"/>
                        <a:cs typeface="Times New Roman" panose="02020603050405020304" pitchFamily="18" charset="0"/>
                      </a:endParaRP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lnSpc>
                          <a:spcPts val="2400"/>
                        </a:lnSpc>
                      </a:pPr>
                      <a:r>
                        <a:rPr lang="pt-BR" sz="2000" dirty="0">
                          <a:solidFill>
                            <a:srgbClr val="000000"/>
                          </a:solidFill>
                          <a:effectLst/>
                          <a:latin typeface="Times New Roman" panose="02020603050405020304" pitchFamily="18" charset="0"/>
                          <a:cs typeface="Times New Roman" panose="02020603050405020304" pitchFamily="18" charset="0"/>
                        </a:rPr>
                        <a:t>(a) A ∪ B = B ∪ A</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lnSpc>
                          <a:spcPts val="2400"/>
                        </a:lnSpc>
                      </a:pPr>
                      <a:r>
                        <a:rPr lang="en-IN" sz="2000" dirty="0">
                          <a:solidFill>
                            <a:srgbClr val="000000"/>
                          </a:solidFill>
                          <a:effectLst/>
                          <a:latin typeface="Times New Roman" panose="02020603050405020304" pitchFamily="18" charset="0"/>
                          <a:cs typeface="Times New Roman" panose="02020603050405020304" pitchFamily="18" charset="0"/>
                        </a:rPr>
                        <a:t>(b) A ∩ B = B ∩ A</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89936569"/>
                  </a:ext>
                </a:extLst>
              </a:tr>
              <a:tr h="800179">
                <a:tc>
                  <a:txBody>
                    <a:bodyPr/>
                    <a:lstStyle/>
                    <a:p>
                      <a:pPr algn="l" fontAlgn="t">
                        <a:lnSpc>
                          <a:spcPts val="2400"/>
                        </a:lnSpc>
                      </a:pPr>
                      <a:r>
                        <a:rPr lang="en-IN" sz="2000" b="1" dirty="0">
                          <a:solidFill>
                            <a:srgbClr val="000000"/>
                          </a:solidFill>
                          <a:effectLst/>
                          <a:latin typeface="Times New Roman" panose="02020603050405020304" pitchFamily="18" charset="0"/>
                          <a:cs typeface="Times New Roman" panose="02020603050405020304" pitchFamily="18" charset="0"/>
                        </a:rPr>
                        <a:t>Distributive Laws</a:t>
                      </a:r>
                      <a:endParaRPr lang="en-IN" sz="2000" dirty="0">
                        <a:solidFill>
                          <a:srgbClr val="000000"/>
                        </a:solidFill>
                        <a:effectLst/>
                        <a:latin typeface="Times New Roman" panose="02020603050405020304" pitchFamily="18" charset="0"/>
                        <a:cs typeface="Times New Roman" panose="02020603050405020304" pitchFamily="18" charset="0"/>
                      </a:endParaRP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marL="342900" indent="-342900" algn="l" fontAlgn="t">
                        <a:lnSpc>
                          <a:spcPts val="2400"/>
                        </a:lnSpc>
                        <a:buAutoNum type="alphaLcParenBoth"/>
                      </a:pPr>
                      <a:r>
                        <a:rPr lang="pt-BR" sz="2000" dirty="0" smtClean="0">
                          <a:solidFill>
                            <a:srgbClr val="000000"/>
                          </a:solidFill>
                          <a:effectLst/>
                          <a:latin typeface="Times New Roman" panose="02020603050405020304" pitchFamily="18" charset="0"/>
                          <a:cs typeface="Times New Roman" panose="02020603050405020304" pitchFamily="18" charset="0"/>
                        </a:rPr>
                        <a:t>A </a:t>
                      </a:r>
                      <a:r>
                        <a:rPr lang="pt-BR" sz="2000" dirty="0">
                          <a:solidFill>
                            <a:srgbClr val="000000"/>
                          </a:solidFill>
                          <a:effectLst/>
                          <a:latin typeface="Times New Roman" panose="02020603050405020304" pitchFamily="18" charset="0"/>
                          <a:cs typeface="Times New Roman" panose="02020603050405020304" pitchFamily="18" charset="0"/>
                        </a:rPr>
                        <a:t>∪ (B ∩ C) = </a:t>
                      </a:r>
                      <a:endParaRPr lang="pt-BR" sz="2000" dirty="0" smtClean="0">
                        <a:solidFill>
                          <a:srgbClr val="000000"/>
                        </a:solidFill>
                        <a:effectLst/>
                        <a:latin typeface="Times New Roman" panose="02020603050405020304" pitchFamily="18" charset="0"/>
                        <a:cs typeface="Times New Roman" panose="02020603050405020304" pitchFamily="18" charset="0"/>
                      </a:endParaRPr>
                    </a:p>
                    <a:p>
                      <a:pPr marL="0" indent="0" algn="ctr" fontAlgn="t">
                        <a:lnSpc>
                          <a:spcPts val="2400"/>
                        </a:lnSpc>
                        <a:buNone/>
                      </a:pPr>
                      <a:r>
                        <a:rPr lang="pt-BR" sz="2000" dirty="0" smtClean="0">
                          <a:solidFill>
                            <a:srgbClr val="000000"/>
                          </a:solidFill>
                          <a:effectLst/>
                          <a:latin typeface="Times New Roman" panose="02020603050405020304" pitchFamily="18" charset="0"/>
                          <a:cs typeface="Times New Roman" panose="02020603050405020304" pitchFamily="18" charset="0"/>
                        </a:rPr>
                        <a:t>(A ∪ B) ∩ (A ∪ C)</a:t>
                      </a:r>
                      <a:endParaRPr lang="pt-BR" sz="2000" dirty="0">
                        <a:solidFill>
                          <a:srgbClr val="000000"/>
                        </a:solidFill>
                        <a:effectLst/>
                        <a:latin typeface="Times New Roman" panose="02020603050405020304" pitchFamily="18" charset="0"/>
                        <a:cs typeface="Times New Roman" panose="02020603050405020304" pitchFamily="18" charset="0"/>
                      </a:endParaRP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lnSpc>
                          <a:spcPts val="2400"/>
                        </a:lnSpc>
                      </a:pPr>
                      <a:r>
                        <a:rPr lang="pt-BR" sz="2000" dirty="0">
                          <a:solidFill>
                            <a:srgbClr val="000000"/>
                          </a:solidFill>
                          <a:effectLst/>
                          <a:latin typeface="Times New Roman" panose="02020603050405020304" pitchFamily="18" charset="0"/>
                          <a:cs typeface="Times New Roman" panose="02020603050405020304" pitchFamily="18" charset="0"/>
                        </a:rPr>
                        <a:t>(b) A ∩ (B ∪ C) </a:t>
                      </a:r>
                      <a:r>
                        <a:rPr lang="pt-BR" sz="2000" dirty="0" smtClean="0">
                          <a:solidFill>
                            <a:srgbClr val="000000"/>
                          </a:solidFill>
                          <a:effectLst/>
                          <a:latin typeface="Times New Roman" panose="02020603050405020304" pitchFamily="18" charset="0"/>
                          <a:cs typeface="Times New Roman" panose="02020603050405020304" pitchFamily="18" charset="0"/>
                        </a:rPr>
                        <a:t>=</a:t>
                      </a:r>
                    </a:p>
                    <a:p>
                      <a:pPr algn="r" fontAlgn="t">
                        <a:lnSpc>
                          <a:spcPts val="2400"/>
                        </a:lnSpc>
                      </a:pPr>
                      <a:r>
                        <a:rPr lang="pt-BR" sz="2000" dirty="0" smtClean="0">
                          <a:solidFill>
                            <a:srgbClr val="000000"/>
                          </a:solidFill>
                          <a:effectLst/>
                          <a:latin typeface="Times New Roman" panose="02020603050405020304" pitchFamily="18" charset="0"/>
                          <a:cs typeface="Times New Roman" panose="02020603050405020304" pitchFamily="18" charset="0"/>
                        </a:rPr>
                        <a:t>     (</a:t>
                      </a:r>
                      <a:r>
                        <a:rPr lang="pt-BR" sz="2000" dirty="0">
                          <a:solidFill>
                            <a:srgbClr val="000000"/>
                          </a:solidFill>
                          <a:effectLst/>
                          <a:latin typeface="Times New Roman" panose="02020603050405020304" pitchFamily="18" charset="0"/>
                          <a:cs typeface="Times New Roman" panose="02020603050405020304" pitchFamily="18" charset="0"/>
                        </a:rPr>
                        <a:t>A ∩ B) ∪ (A ∩ C)</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13422299"/>
                  </a:ext>
                </a:extLst>
              </a:tr>
              <a:tr h="488909">
                <a:tc>
                  <a:txBody>
                    <a:bodyPr/>
                    <a:lstStyle/>
                    <a:p>
                      <a:pPr algn="l" fontAlgn="t">
                        <a:lnSpc>
                          <a:spcPts val="2400"/>
                        </a:lnSpc>
                      </a:pPr>
                      <a:r>
                        <a:rPr lang="en-IN" sz="2000" b="1" dirty="0">
                          <a:solidFill>
                            <a:srgbClr val="000000"/>
                          </a:solidFill>
                          <a:effectLst/>
                          <a:latin typeface="Times New Roman" panose="02020603050405020304" pitchFamily="18" charset="0"/>
                          <a:cs typeface="Times New Roman" panose="02020603050405020304" pitchFamily="18" charset="0"/>
                        </a:rPr>
                        <a:t>De Morgan's Laws</a:t>
                      </a:r>
                      <a:endParaRPr lang="en-IN" sz="2000" dirty="0">
                        <a:solidFill>
                          <a:srgbClr val="000000"/>
                        </a:solidFill>
                        <a:effectLst/>
                        <a:latin typeface="Times New Roman" panose="02020603050405020304" pitchFamily="18" charset="0"/>
                        <a:cs typeface="Times New Roman" panose="02020603050405020304" pitchFamily="18" charset="0"/>
                      </a:endParaRP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lnSpc>
                          <a:spcPts val="2400"/>
                        </a:lnSpc>
                      </a:pPr>
                      <a:r>
                        <a:rPr lang="en-IN" sz="2000" dirty="0">
                          <a:solidFill>
                            <a:srgbClr val="000000"/>
                          </a:solidFill>
                          <a:effectLst/>
                          <a:latin typeface="Times New Roman" panose="02020603050405020304" pitchFamily="18" charset="0"/>
                          <a:cs typeface="Times New Roman" panose="02020603050405020304" pitchFamily="18" charset="0"/>
                        </a:rPr>
                        <a:t>(a) (A ∪B)</a:t>
                      </a:r>
                      <a:r>
                        <a:rPr lang="en-IN" sz="2000" baseline="30000" dirty="0">
                          <a:solidFill>
                            <a:srgbClr val="000000"/>
                          </a:solidFill>
                          <a:effectLst/>
                          <a:latin typeface="Times New Roman" panose="02020603050405020304" pitchFamily="18" charset="0"/>
                          <a:cs typeface="Times New Roman" panose="02020603050405020304" pitchFamily="18" charset="0"/>
                        </a:rPr>
                        <a:t>c</a:t>
                      </a:r>
                      <a:r>
                        <a:rPr lang="en-IN" sz="2000" dirty="0">
                          <a:solidFill>
                            <a:srgbClr val="000000"/>
                          </a:solidFill>
                          <a:effectLst/>
                          <a:latin typeface="Times New Roman" panose="02020603050405020304" pitchFamily="18" charset="0"/>
                          <a:cs typeface="Times New Roman" panose="02020603050405020304" pitchFamily="18" charset="0"/>
                        </a:rPr>
                        <a:t>=A</a:t>
                      </a:r>
                      <a:r>
                        <a:rPr lang="en-IN" sz="2000" baseline="30000" dirty="0">
                          <a:solidFill>
                            <a:srgbClr val="000000"/>
                          </a:solidFill>
                          <a:effectLst/>
                          <a:latin typeface="Times New Roman" panose="02020603050405020304" pitchFamily="18" charset="0"/>
                          <a:cs typeface="Times New Roman" panose="02020603050405020304" pitchFamily="18" charset="0"/>
                        </a:rPr>
                        <a:t>c</a:t>
                      </a:r>
                      <a:r>
                        <a:rPr lang="en-IN" sz="2000" dirty="0">
                          <a:solidFill>
                            <a:srgbClr val="000000"/>
                          </a:solidFill>
                          <a:effectLst/>
                          <a:latin typeface="Times New Roman" panose="02020603050405020304" pitchFamily="18" charset="0"/>
                          <a:cs typeface="Times New Roman" panose="02020603050405020304" pitchFamily="18" charset="0"/>
                        </a:rPr>
                        <a:t>∩ </a:t>
                      </a:r>
                      <a:r>
                        <a:rPr lang="en-IN" sz="2000" dirty="0" err="1">
                          <a:solidFill>
                            <a:srgbClr val="000000"/>
                          </a:solidFill>
                          <a:effectLst/>
                          <a:latin typeface="Times New Roman" panose="02020603050405020304" pitchFamily="18" charset="0"/>
                          <a:cs typeface="Times New Roman" panose="02020603050405020304" pitchFamily="18" charset="0"/>
                        </a:rPr>
                        <a:t>B</a:t>
                      </a:r>
                      <a:r>
                        <a:rPr lang="en-IN" sz="2000" baseline="30000" dirty="0" err="1">
                          <a:solidFill>
                            <a:srgbClr val="000000"/>
                          </a:solidFill>
                          <a:effectLst/>
                          <a:latin typeface="Times New Roman" panose="02020603050405020304" pitchFamily="18" charset="0"/>
                          <a:cs typeface="Times New Roman" panose="02020603050405020304" pitchFamily="18" charset="0"/>
                        </a:rPr>
                        <a:t>c</a:t>
                      </a:r>
                      <a:endParaRPr lang="en-IN" sz="2000" dirty="0">
                        <a:solidFill>
                          <a:srgbClr val="000000"/>
                        </a:solidFill>
                        <a:effectLst/>
                        <a:latin typeface="Times New Roman" panose="02020603050405020304" pitchFamily="18" charset="0"/>
                        <a:cs typeface="Times New Roman" panose="02020603050405020304" pitchFamily="18" charset="0"/>
                      </a:endParaRP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lnSpc>
                          <a:spcPts val="2400"/>
                        </a:lnSpc>
                      </a:pPr>
                      <a:r>
                        <a:rPr lang="en-IN" sz="2000" dirty="0">
                          <a:solidFill>
                            <a:srgbClr val="000000"/>
                          </a:solidFill>
                          <a:effectLst/>
                          <a:latin typeface="Times New Roman" panose="02020603050405020304" pitchFamily="18" charset="0"/>
                          <a:cs typeface="Times New Roman" panose="02020603050405020304" pitchFamily="18" charset="0"/>
                        </a:rPr>
                        <a:t>(b) (A ∩B)</a:t>
                      </a:r>
                      <a:r>
                        <a:rPr lang="en-IN" sz="2000" baseline="30000" dirty="0">
                          <a:solidFill>
                            <a:srgbClr val="000000"/>
                          </a:solidFill>
                          <a:effectLst/>
                          <a:latin typeface="Times New Roman" panose="02020603050405020304" pitchFamily="18" charset="0"/>
                          <a:cs typeface="Times New Roman" panose="02020603050405020304" pitchFamily="18" charset="0"/>
                        </a:rPr>
                        <a:t>c</a:t>
                      </a:r>
                      <a:r>
                        <a:rPr lang="en-IN" sz="2000" dirty="0">
                          <a:solidFill>
                            <a:srgbClr val="000000"/>
                          </a:solidFill>
                          <a:effectLst/>
                          <a:latin typeface="Times New Roman" panose="02020603050405020304" pitchFamily="18" charset="0"/>
                          <a:cs typeface="Times New Roman" panose="02020603050405020304" pitchFamily="18" charset="0"/>
                        </a:rPr>
                        <a:t>=A</a:t>
                      </a:r>
                      <a:r>
                        <a:rPr lang="en-IN" sz="2000" baseline="30000" dirty="0">
                          <a:solidFill>
                            <a:srgbClr val="000000"/>
                          </a:solidFill>
                          <a:effectLst/>
                          <a:latin typeface="Times New Roman" panose="02020603050405020304" pitchFamily="18" charset="0"/>
                          <a:cs typeface="Times New Roman" panose="02020603050405020304" pitchFamily="18" charset="0"/>
                        </a:rPr>
                        <a:t>c</a:t>
                      </a:r>
                      <a:r>
                        <a:rPr lang="en-IN" sz="2000" dirty="0">
                          <a:solidFill>
                            <a:srgbClr val="000000"/>
                          </a:solidFill>
                          <a:effectLst/>
                          <a:latin typeface="Times New Roman" panose="02020603050405020304" pitchFamily="18" charset="0"/>
                          <a:cs typeface="Times New Roman" panose="02020603050405020304" pitchFamily="18" charset="0"/>
                        </a:rPr>
                        <a:t>∪ </a:t>
                      </a:r>
                      <a:r>
                        <a:rPr lang="en-IN" sz="2000" dirty="0" err="1">
                          <a:solidFill>
                            <a:srgbClr val="000000"/>
                          </a:solidFill>
                          <a:effectLst/>
                          <a:latin typeface="Times New Roman" panose="02020603050405020304" pitchFamily="18" charset="0"/>
                          <a:cs typeface="Times New Roman" panose="02020603050405020304" pitchFamily="18" charset="0"/>
                        </a:rPr>
                        <a:t>B</a:t>
                      </a:r>
                      <a:r>
                        <a:rPr lang="en-IN" sz="2000" baseline="30000" dirty="0" err="1">
                          <a:solidFill>
                            <a:srgbClr val="000000"/>
                          </a:solidFill>
                          <a:effectLst/>
                          <a:latin typeface="Times New Roman" panose="02020603050405020304" pitchFamily="18" charset="0"/>
                          <a:cs typeface="Times New Roman" panose="02020603050405020304" pitchFamily="18" charset="0"/>
                        </a:rPr>
                        <a:t>c</a:t>
                      </a:r>
                      <a:endParaRPr lang="en-IN" sz="2000" dirty="0">
                        <a:solidFill>
                          <a:srgbClr val="000000"/>
                        </a:solidFill>
                        <a:effectLst/>
                        <a:latin typeface="Times New Roman" panose="02020603050405020304" pitchFamily="18" charset="0"/>
                        <a:cs typeface="Times New Roman" panose="02020603050405020304" pitchFamily="18" charset="0"/>
                      </a:endParaRP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754795250"/>
                  </a:ext>
                </a:extLst>
              </a:tr>
              <a:tr h="800179">
                <a:tc>
                  <a:txBody>
                    <a:bodyPr/>
                    <a:lstStyle/>
                    <a:p>
                      <a:pPr algn="l" fontAlgn="t">
                        <a:lnSpc>
                          <a:spcPts val="2400"/>
                        </a:lnSpc>
                      </a:pPr>
                      <a:r>
                        <a:rPr lang="en-IN" sz="2000" b="1" dirty="0">
                          <a:solidFill>
                            <a:srgbClr val="000000"/>
                          </a:solidFill>
                          <a:effectLst/>
                          <a:latin typeface="Times New Roman" panose="02020603050405020304" pitchFamily="18" charset="0"/>
                          <a:cs typeface="Times New Roman" panose="02020603050405020304" pitchFamily="18" charset="0"/>
                        </a:rPr>
                        <a:t>Identity Laws</a:t>
                      </a:r>
                      <a:endParaRPr lang="en-IN" sz="2000" dirty="0">
                        <a:solidFill>
                          <a:srgbClr val="000000"/>
                        </a:solidFill>
                        <a:effectLst/>
                        <a:latin typeface="Times New Roman" panose="02020603050405020304" pitchFamily="18" charset="0"/>
                        <a:cs typeface="Times New Roman" panose="02020603050405020304" pitchFamily="18" charset="0"/>
                      </a:endParaRP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lnSpc>
                          <a:spcPts val="2400"/>
                        </a:lnSpc>
                      </a:pPr>
                      <a:r>
                        <a:rPr lang="en-IN" sz="2000" dirty="0">
                          <a:solidFill>
                            <a:srgbClr val="000000"/>
                          </a:solidFill>
                          <a:effectLst/>
                          <a:latin typeface="Times New Roman" panose="02020603050405020304" pitchFamily="18" charset="0"/>
                          <a:cs typeface="Times New Roman" panose="02020603050405020304" pitchFamily="18" charset="0"/>
                        </a:rPr>
                        <a:t>(a) A ∪ ∅ = A</a:t>
                      </a:r>
                      <a:br>
                        <a:rPr lang="en-IN" sz="2000" dirty="0">
                          <a:solidFill>
                            <a:srgbClr val="000000"/>
                          </a:solidFill>
                          <a:effectLst/>
                          <a:latin typeface="Times New Roman" panose="02020603050405020304" pitchFamily="18" charset="0"/>
                          <a:cs typeface="Times New Roman" panose="02020603050405020304" pitchFamily="18" charset="0"/>
                        </a:rPr>
                      </a:br>
                      <a:r>
                        <a:rPr lang="en-IN" sz="2000" dirty="0">
                          <a:solidFill>
                            <a:srgbClr val="000000"/>
                          </a:solidFill>
                          <a:effectLst/>
                          <a:latin typeface="Times New Roman" panose="02020603050405020304" pitchFamily="18" charset="0"/>
                          <a:cs typeface="Times New Roman" panose="02020603050405020304" pitchFamily="18" charset="0"/>
                        </a:rPr>
                        <a:t>(b) A ∪ U = U</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lnSpc>
                          <a:spcPts val="2400"/>
                        </a:lnSpc>
                      </a:pPr>
                      <a:r>
                        <a:rPr lang="es-ES" sz="2000">
                          <a:solidFill>
                            <a:srgbClr val="000000"/>
                          </a:solidFill>
                          <a:effectLst/>
                          <a:latin typeface="Times New Roman" panose="02020603050405020304" pitchFamily="18" charset="0"/>
                          <a:cs typeface="Times New Roman" panose="02020603050405020304" pitchFamily="18" charset="0"/>
                        </a:rPr>
                        <a:t>(c) A ∩ U =A</a:t>
                      </a:r>
                      <a:br>
                        <a:rPr lang="es-ES" sz="2000">
                          <a:solidFill>
                            <a:srgbClr val="000000"/>
                          </a:solidFill>
                          <a:effectLst/>
                          <a:latin typeface="Times New Roman" panose="02020603050405020304" pitchFamily="18" charset="0"/>
                          <a:cs typeface="Times New Roman" panose="02020603050405020304" pitchFamily="18" charset="0"/>
                        </a:rPr>
                      </a:br>
                      <a:r>
                        <a:rPr lang="es-ES" sz="2000">
                          <a:solidFill>
                            <a:srgbClr val="000000"/>
                          </a:solidFill>
                          <a:effectLst/>
                          <a:latin typeface="Times New Roman" panose="02020603050405020304" pitchFamily="18" charset="0"/>
                          <a:cs typeface="Times New Roman" panose="02020603050405020304" pitchFamily="18" charset="0"/>
                        </a:rPr>
                        <a:t>(d) A ∩ ∅ = ∅</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49428579"/>
                  </a:ext>
                </a:extLst>
              </a:tr>
              <a:tr h="800179">
                <a:tc>
                  <a:txBody>
                    <a:bodyPr/>
                    <a:lstStyle/>
                    <a:p>
                      <a:pPr algn="l" fontAlgn="t">
                        <a:lnSpc>
                          <a:spcPts val="2400"/>
                        </a:lnSpc>
                      </a:pPr>
                      <a:r>
                        <a:rPr lang="en-IN" sz="2000" b="1">
                          <a:solidFill>
                            <a:srgbClr val="000000"/>
                          </a:solidFill>
                          <a:effectLst/>
                          <a:latin typeface="Times New Roman" panose="02020603050405020304" pitchFamily="18" charset="0"/>
                          <a:cs typeface="Times New Roman" panose="02020603050405020304" pitchFamily="18" charset="0"/>
                        </a:rPr>
                        <a:t>Complement Laws</a:t>
                      </a:r>
                      <a:endParaRPr lang="en-IN" sz="2000">
                        <a:solidFill>
                          <a:srgbClr val="000000"/>
                        </a:solidFill>
                        <a:effectLst/>
                        <a:latin typeface="Times New Roman" panose="02020603050405020304" pitchFamily="18" charset="0"/>
                        <a:cs typeface="Times New Roman" panose="02020603050405020304" pitchFamily="18" charset="0"/>
                      </a:endParaRP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lnSpc>
                          <a:spcPts val="2400"/>
                        </a:lnSpc>
                      </a:pPr>
                      <a:r>
                        <a:rPr lang="en-IN" sz="2000">
                          <a:solidFill>
                            <a:srgbClr val="000000"/>
                          </a:solidFill>
                          <a:effectLst/>
                          <a:latin typeface="Times New Roman" panose="02020603050405020304" pitchFamily="18" charset="0"/>
                          <a:cs typeface="Times New Roman" panose="02020603050405020304" pitchFamily="18" charset="0"/>
                        </a:rPr>
                        <a:t>(a) A ∪ A</a:t>
                      </a:r>
                      <a:r>
                        <a:rPr lang="en-IN" sz="2000" baseline="30000">
                          <a:solidFill>
                            <a:srgbClr val="000000"/>
                          </a:solidFill>
                          <a:effectLst/>
                          <a:latin typeface="Times New Roman" panose="02020603050405020304" pitchFamily="18" charset="0"/>
                          <a:cs typeface="Times New Roman" panose="02020603050405020304" pitchFamily="18" charset="0"/>
                        </a:rPr>
                        <a:t>c</a:t>
                      </a:r>
                      <a:r>
                        <a:rPr lang="en-IN" sz="2000">
                          <a:solidFill>
                            <a:srgbClr val="000000"/>
                          </a:solidFill>
                          <a:effectLst/>
                          <a:latin typeface="Times New Roman" panose="02020603050405020304" pitchFamily="18" charset="0"/>
                          <a:cs typeface="Times New Roman" panose="02020603050405020304" pitchFamily="18" charset="0"/>
                        </a:rPr>
                        <a:t>= U</a:t>
                      </a:r>
                      <a:br>
                        <a:rPr lang="en-IN" sz="2000">
                          <a:solidFill>
                            <a:srgbClr val="000000"/>
                          </a:solidFill>
                          <a:effectLst/>
                          <a:latin typeface="Times New Roman" panose="02020603050405020304" pitchFamily="18" charset="0"/>
                          <a:cs typeface="Times New Roman" panose="02020603050405020304" pitchFamily="18" charset="0"/>
                        </a:rPr>
                      </a:br>
                      <a:r>
                        <a:rPr lang="en-IN" sz="2000">
                          <a:solidFill>
                            <a:srgbClr val="000000"/>
                          </a:solidFill>
                          <a:effectLst/>
                          <a:latin typeface="Times New Roman" panose="02020603050405020304" pitchFamily="18" charset="0"/>
                          <a:cs typeface="Times New Roman" panose="02020603050405020304" pitchFamily="18" charset="0"/>
                        </a:rPr>
                        <a:t>(b) A ∩ A</a:t>
                      </a:r>
                      <a:r>
                        <a:rPr lang="en-IN" sz="2000" baseline="30000">
                          <a:solidFill>
                            <a:srgbClr val="000000"/>
                          </a:solidFill>
                          <a:effectLst/>
                          <a:latin typeface="Times New Roman" panose="02020603050405020304" pitchFamily="18" charset="0"/>
                          <a:cs typeface="Times New Roman" panose="02020603050405020304" pitchFamily="18" charset="0"/>
                        </a:rPr>
                        <a:t>c</a:t>
                      </a:r>
                      <a:r>
                        <a:rPr lang="en-IN" sz="2000">
                          <a:solidFill>
                            <a:srgbClr val="000000"/>
                          </a:solidFill>
                          <a:effectLst/>
                          <a:latin typeface="Times New Roman" panose="02020603050405020304" pitchFamily="18" charset="0"/>
                          <a:cs typeface="Times New Roman" panose="02020603050405020304" pitchFamily="18" charset="0"/>
                        </a:rPr>
                        <a:t>= ∅</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lnSpc>
                          <a:spcPts val="2400"/>
                        </a:lnSpc>
                      </a:pPr>
                      <a:r>
                        <a:rPr lang="pl-PL" sz="2000">
                          <a:solidFill>
                            <a:srgbClr val="000000"/>
                          </a:solidFill>
                          <a:effectLst/>
                          <a:latin typeface="Times New Roman" panose="02020603050405020304" pitchFamily="18" charset="0"/>
                          <a:cs typeface="Times New Roman" panose="02020603050405020304" pitchFamily="18" charset="0"/>
                        </a:rPr>
                        <a:t>(c) U</a:t>
                      </a:r>
                      <a:r>
                        <a:rPr lang="pl-PL" sz="2000" baseline="30000">
                          <a:solidFill>
                            <a:srgbClr val="000000"/>
                          </a:solidFill>
                          <a:effectLst/>
                          <a:latin typeface="Times New Roman" panose="02020603050405020304" pitchFamily="18" charset="0"/>
                          <a:cs typeface="Times New Roman" panose="02020603050405020304" pitchFamily="18" charset="0"/>
                        </a:rPr>
                        <a:t>c</a:t>
                      </a:r>
                      <a:r>
                        <a:rPr lang="pl-PL" sz="2000">
                          <a:solidFill>
                            <a:srgbClr val="000000"/>
                          </a:solidFill>
                          <a:effectLst/>
                          <a:latin typeface="Times New Roman" panose="02020603050405020304" pitchFamily="18" charset="0"/>
                          <a:cs typeface="Times New Roman" panose="02020603050405020304" pitchFamily="18" charset="0"/>
                        </a:rPr>
                        <a:t>= ∅</a:t>
                      </a:r>
                      <a:br>
                        <a:rPr lang="pl-PL" sz="2000">
                          <a:solidFill>
                            <a:srgbClr val="000000"/>
                          </a:solidFill>
                          <a:effectLst/>
                          <a:latin typeface="Times New Roman" panose="02020603050405020304" pitchFamily="18" charset="0"/>
                          <a:cs typeface="Times New Roman" panose="02020603050405020304" pitchFamily="18" charset="0"/>
                        </a:rPr>
                      </a:br>
                      <a:r>
                        <a:rPr lang="pl-PL" sz="2000">
                          <a:solidFill>
                            <a:srgbClr val="000000"/>
                          </a:solidFill>
                          <a:effectLst/>
                          <a:latin typeface="Times New Roman" panose="02020603050405020304" pitchFamily="18" charset="0"/>
                          <a:cs typeface="Times New Roman" panose="02020603050405020304" pitchFamily="18" charset="0"/>
                        </a:rPr>
                        <a:t>(d) ∅</a:t>
                      </a:r>
                      <a:r>
                        <a:rPr lang="pl-PL" sz="2000" baseline="30000">
                          <a:solidFill>
                            <a:srgbClr val="000000"/>
                          </a:solidFill>
                          <a:effectLst/>
                          <a:latin typeface="Times New Roman" panose="02020603050405020304" pitchFamily="18" charset="0"/>
                          <a:cs typeface="Times New Roman" panose="02020603050405020304" pitchFamily="18" charset="0"/>
                        </a:rPr>
                        <a:t>c</a:t>
                      </a:r>
                      <a:r>
                        <a:rPr lang="pl-PL" sz="2000">
                          <a:solidFill>
                            <a:srgbClr val="000000"/>
                          </a:solidFill>
                          <a:effectLst/>
                          <a:latin typeface="Times New Roman" panose="02020603050405020304" pitchFamily="18" charset="0"/>
                          <a:cs typeface="Times New Roman" panose="02020603050405020304" pitchFamily="18" charset="0"/>
                        </a:rPr>
                        <a:t> = U</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29169632"/>
                  </a:ext>
                </a:extLst>
              </a:tr>
              <a:tr h="473763">
                <a:tc>
                  <a:txBody>
                    <a:bodyPr/>
                    <a:lstStyle/>
                    <a:p>
                      <a:pPr algn="l" fontAlgn="t">
                        <a:lnSpc>
                          <a:spcPts val="2400"/>
                        </a:lnSpc>
                      </a:pPr>
                      <a:r>
                        <a:rPr lang="en-IN" sz="2000" b="1">
                          <a:solidFill>
                            <a:srgbClr val="000000"/>
                          </a:solidFill>
                          <a:effectLst/>
                          <a:latin typeface="Times New Roman" panose="02020603050405020304" pitchFamily="18" charset="0"/>
                          <a:cs typeface="Times New Roman" panose="02020603050405020304" pitchFamily="18" charset="0"/>
                        </a:rPr>
                        <a:t>Involution Law</a:t>
                      </a:r>
                      <a:endParaRPr lang="en-IN" sz="2000">
                        <a:solidFill>
                          <a:srgbClr val="000000"/>
                        </a:solidFill>
                        <a:effectLst/>
                        <a:latin typeface="Times New Roman" panose="02020603050405020304" pitchFamily="18" charset="0"/>
                        <a:cs typeface="Times New Roman" panose="02020603050405020304" pitchFamily="18" charset="0"/>
                      </a:endParaRP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lnSpc>
                          <a:spcPts val="2400"/>
                        </a:lnSpc>
                      </a:pPr>
                      <a:r>
                        <a:rPr lang="en-IN" sz="2000" dirty="0">
                          <a:solidFill>
                            <a:srgbClr val="000000"/>
                          </a:solidFill>
                          <a:effectLst/>
                          <a:latin typeface="Times New Roman" panose="02020603050405020304" pitchFamily="18" charset="0"/>
                          <a:cs typeface="Times New Roman" panose="02020603050405020304" pitchFamily="18" charset="0"/>
                        </a:rPr>
                        <a:t>(a) (A</a:t>
                      </a:r>
                      <a:r>
                        <a:rPr lang="en-IN" sz="2000" baseline="30000" dirty="0">
                          <a:solidFill>
                            <a:srgbClr val="000000"/>
                          </a:solidFill>
                          <a:effectLst/>
                          <a:latin typeface="Times New Roman" panose="02020603050405020304" pitchFamily="18" charset="0"/>
                          <a:cs typeface="Times New Roman" panose="02020603050405020304" pitchFamily="18" charset="0"/>
                        </a:rPr>
                        <a:t>c</a:t>
                      </a:r>
                      <a:r>
                        <a:rPr lang="en-IN" sz="2000" dirty="0">
                          <a:solidFill>
                            <a:srgbClr val="000000"/>
                          </a:solidFill>
                          <a:effectLst/>
                          <a:latin typeface="Times New Roman" panose="02020603050405020304" pitchFamily="18" charset="0"/>
                          <a:cs typeface="Times New Roman" panose="02020603050405020304" pitchFamily="18" charset="0"/>
                        </a:rPr>
                        <a:t>)</a:t>
                      </a:r>
                      <a:r>
                        <a:rPr lang="en-IN" sz="2000" baseline="30000" dirty="0">
                          <a:solidFill>
                            <a:srgbClr val="000000"/>
                          </a:solidFill>
                          <a:effectLst/>
                          <a:latin typeface="Times New Roman" panose="02020603050405020304" pitchFamily="18" charset="0"/>
                          <a:cs typeface="Times New Roman" panose="02020603050405020304" pitchFamily="18" charset="0"/>
                        </a:rPr>
                        <a:t>c</a:t>
                      </a:r>
                      <a:r>
                        <a:rPr lang="en-IN" sz="2000" dirty="0">
                          <a:solidFill>
                            <a:srgbClr val="000000"/>
                          </a:solidFill>
                          <a:effectLst/>
                          <a:latin typeface="Times New Roman" panose="02020603050405020304" pitchFamily="18" charset="0"/>
                          <a:cs typeface="Times New Roman" panose="02020603050405020304" pitchFamily="18" charset="0"/>
                        </a:rPr>
                        <a:t> = A</a:t>
                      </a: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lnSpc>
                          <a:spcPts val="2400"/>
                        </a:lnSpc>
                      </a:pPr>
                      <a:endParaRPr lang="en-IN" sz="2000" dirty="0">
                        <a:solidFill>
                          <a:srgbClr val="000000"/>
                        </a:solidFill>
                        <a:effectLst/>
                        <a:latin typeface="Times New Roman" panose="02020603050405020304" pitchFamily="18" charset="0"/>
                        <a:cs typeface="Times New Roman" panose="02020603050405020304" pitchFamily="18" charset="0"/>
                      </a:endParaRPr>
                    </a:p>
                  </a:txBody>
                  <a:tcPr marL="75674" marR="75674" marT="75674" marB="756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851636965"/>
                  </a:ext>
                </a:extLst>
              </a:tr>
            </a:tbl>
          </a:graphicData>
        </a:graphic>
      </p:graphicFrame>
    </p:spTree>
    <p:extLst>
      <p:ext uri="{BB962C8B-B14F-4D97-AF65-F5344CB8AC3E}">
        <p14:creationId xmlns:p14="http://schemas.microsoft.com/office/powerpoint/2010/main" val="919566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4525963"/>
          </a:xfrm>
        </p:spPr>
        <p:txBody>
          <a:bodyPr>
            <a:noAutofit/>
          </a:bodyPr>
          <a:lstStyle/>
          <a:p>
            <a:pPr marL="0" indent="0">
              <a:buNone/>
            </a:pPr>
            <a:r>
              <a:rPr lang="en-IN" sz="2200" b="1" dirty="0">
                <a:latin typeface="Times New Roman" panose="02020603050405020304" pitchFamily="18" charset="0"/>
                <a:cs typeface="Times New Roman" panose="02020603050405020304" pitchFamily="18" charset="0"/>
              </a:rPr>
              <a:t>(a) A ∪ A = A </a:t>
            </a:r>
            <a:endParaRPr lang="en-IN" sz="2200" b="1" dirty="0" smtClean="0">
              <a:latin typeface="Times New Roman" panose="02020603050405020304" pitchFamily="18" charset="0"/>
              <a:cs typeface="Times New Roman" panose="02020603050405020304" pitchFamily="18" charset="0"/>
            </a:endParaRPr>
          </a:p>
          <a:p>
            <a:pPr marL="0" indent="0">
              <a:buNone/>
            </a:pPr>
            <a:r>
              <a:rPr lang="en-IN" sz="2200" b="1" dirty="0">
                <a:latin typeface="Times New Roman" panose="02020603050405020304" pitchFamily="18" charset="0"/>
                <a:cs typeface="Times New Roman" panose="02020603050405020304" pitchFamily="18" charset="0"/>
              </a:rPr>
              <a:t>Solution:</a:t>
            </a:r>
            <a:endParaRPr lang="en-IN"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Since</a:t>
            </a:r>
            <a:r>
              <a:rPr lang="en-US" sz="2200" dirty="0">
                <a:latin typeface="Times New Roman" panose="02020603050405020304" pitchFamily="18" charset="0"/>
                <a:cs typeface="Times New Roman" panose="02020603050405020304" pitchFamily="18" charset="0"/>
              </a:rPr>
              <a:t>, B ⊂ A ∪ B, therefore A ⊂ A ∪ A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Let   </a:t>
            </a:r>
            <a:r>
              <a:rPr lang="en-US" sz="2200" dirty="0">
                <a:latin typeface="Times New Roman" panose="02020603050405020304" pitchFamily="18" charset="0"/>
                <a:cs typeface="Times New Roman" panose="02020603050405020304" pitchFamily="18" charset="0"/>
              </a:rPr>
              <a:t>x ∈ A ∪ A ⇒ x ∈ A  or   x ∈ A ⇒  x ∈ A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A ∪ A ⊂ </a:t>
            </a:r>
            <a:r>
              <a:rPr lang="en-US" sz="2200" dirty="0" smtClean="0">
                <a:latin typeface="Times New Roman" panose="02020603050405020304" pitchFamily="18" charset="0"/>
                <a:cs typeface="Times New Roman" panose="02020603050405020304" pitchFamily="18" charset="0"/>
              </a:rPr>
              <a:t>A</a:t>
            </a:r>
          </a:p>
          <a:p>
            <a:pPr marL="0" indent="0">
              <a:buNone/>
            </a:pPr>
            <a:r>
              <a:rPr lang="en-US" sz="2200" dirty="0" smtClean="0">
                <a:latin typeface="Times New Roman" panose="02020603050405020304" pitchFamily="18" charset="0"/>
                <a:cs typeface="Times New Roman" panose="02020603050405020304" pitchFamily="18" charset="0"/>
              </a:rPr>
              <a:t>	As  </a:t>
            </a:r>
            <a:r>
              <a:rPr lang="en-US" sz="2200" dirty="0">
                <a:latin typeface="Times New Roman" panose="02020603050405020304" pitchFamily="18" charset="0"/>
                <a:cs typeface="Times New Roman" panose="02020603050405020304" pitchFamily="18" charset="0"/>
              </a:rPr>
              <a:t>A ∪ A ⊂ A </a:t>
            </a:r>
            <a:r>
              <a:rPr lang="en-US" sz="2200" dirty="0" smtClean="0">
                <a:latin typeface="Times New Roman" panose="02020603050405020304" pitchFamily="18" charset="0"/>
                <a:cs typeface="Times New Roman" panose="02020603050405020304" pitchFamily="18" charset="0"/>
              </a:rPr>
              <a:t>and  </a:t>
            </a:r>
            <a:r>
              <a:rPr lang="en-US" sz="2200" dirty="0">
                <a:latin typeface="Times New Roman" panose="02020603050405020304" pitchFamily="18" charset="0"/>
                <a:cs typeface="Times New Roman" panose="02020603050405020304" pitchFamily="18" charset="0"/>
              </a:rPr>
              <a:t>A ⊂ A ∪ A ⇒ A =A ∪ A. Hence Proved</a:t>
            </a:r>
            <a:r>
              <a:rPr lang="en-US" sz="2200" dirty="0" smtClean="0">
                <a:latin typeface="Times New Roman" panose="02020603050405020304" pitchFamily="18" charset="0"/>
                <a:cs typeface="Times New Roman" panose="02020603050405020304" pitchFamily="18" charset="0"/>
              </a:rPr>
              <a:t>.</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IN" sz="2200" b="1" dirty="0">
                <a:latin typeface="Times New Roman" panose="02020603050405020304" pitchFamily="18" charset="0"/>
                <a:cs typeface="Times New Roman" panose="02020603050405020304" pitchFamily="18" charset="0"/>
              </a:rPr>
              <a:t>(b) A ∩ A = A </a:t>
            </a:r>
            <a:endParaRPr lang="en-IN" sz="2200" b="1" dirty="0" smtClean="0">
              <a:latin typeface="Times New Roman" panose="02020603050405020304" pitchFamily="18" charset="0"/>
              <a:cs typeface="Times New Roman" panose="02020603050405020304" pitchFamily="18" charset="0"/>
            </a:endParaRPr>
          </a:p>
          <a:p>
            <a:pPr marL="0" indent="0">
              <a:buNone/>
            </a:pPr>
            <a:r>
              <a:rPr lang="en-IN" sz="2200" b="1" dirty="0">
                <a:latin typeface="Times New Roman" panose="02020603050405020304" pitchFamily="18" charset="0"/>
                <a:cs typeface="Times New Roman" panose="02020603050405020304" pitchFamily="18" charset="0"/>
              </a:rPr>
              <a:t>Solution:</a:t>
            </a:r>
            <a:endParaRPr lang="en-IN"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Since</a:t>
            </a:r>
            <a:r>
              <a:rPr lang="en-US" sz="2200" dirty="0">
                <a:latin typeface="Times New Roman" panose="02020603050405020304" pitchFamily="18" charset="0"/>
                <a:cs typeface="Times New Roman" panose="02020603050405020304" pitchFamily="18" charset="0"/>
              </a:rPr>
              <a:t>, A ∩ B ⊂ B, therefore A ∩ A ⊂ A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Let </a:t>
            </a:r>
            <a:r>
              <a:rPr lang="en-US" sz="2200" dirty="0">
                <a:latin typeface="Times New Roman" panose="02020603050405020304" pitchFamily="18" charset="0"/>
                <a:cs typeface="Times New Roman" panose="02020603050405020304" pitchFamily="18" charset="0"/>
              </a:rPr>
              <a:t>x ∈ A ⇒ x ∈ A  and x ∈ A ⇒ x ∈ A ∩ A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A ⊂ A ∩ A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As </a:t>
            </a:r>
            <a:r>
              <a:rPr lang="en-US" sz="2200" dirty="0">
                <a:latin typeface="Times New Roman" panose="02020603050405020304" pitchFamily="18" charset="0"/>
                <a:cs typeface="Times New Roman" panose="02020603050405020304" pitchFamily="18" charset="0"/>
              </a:rPr>
              <a:t>A ∩ A ⊂ A and A ⊂ A ∩ A ⇒ A = A ∩ A. Hence Proved.</a:t>
            </a:r>
          </a:p>
        </p:txBody>
      </p:sp>
      <p:sp>
        <p:nvSpPr>
          <p:cNvPr id="4" name="Date Placeholder 3"/>
          <p:cNvSpPr>
            <a:spLocks noGrp="1"/>
          </p:cNvSpPr>
          <p:nvPr>
            <p:ph type="dt" sz="half" idx="10"/>
          </p:nvPr>
        </p:nvSpPr>
        <p:spPr/>
        <p:txBody>
          <a:bodyPr/>
          <a:lstStyle/>
          <a:p>
            <a:fld id="{2567DAA0-F5EA-4446-80AA-054EC68B59D6}" type="datetime1">
              <a:rPr lang="en-US" smtClean="0">
                <a:solidFill>
                  <a:schemeClr val="tx1"/>
                </a:solidFill>
              </a:rPr>
              <a:pPr/>
              <a:t>11/29/2022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35</a:t>
            </a:fld>
            <a:endParaRPr lang="en-US" dirty="0">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latin typeface="Times New Roman" panose="02020603050405020304" pitchFamily="18" charset="0"/>
                <a:cs typeface="Times New Roman" panose="02020603050405020304" pitchFamily="18" charset="0"/>
              </a:rPr>
              <a:t>Example 1: Prove Idempotent </a:t>
            </a:r>
            <a:r>
              <a:rPr lang="en-US" sz="3200" dirty="0" smtClean="0">
                <a:latin typeface="Times New Roman" panose="02020603050405020304" pitchFamily="18" charset="0"/>
                <a:cs typeface="Times New Roman" panose="02020603050405020304" pitchFamily="18" charset="0"/>
              </a:rPr>
              <a:t>Laws </a:t>
            </a:r>
            <a:r>
              <a:rPr lang="en-IN" sz="3200" dirty="0">
                <a:latin typeface="Times New Roman" panose="02020603050405020304" pitchFamily="18" charset="0"/>
                <a:cs typeface="Times New Roman" panose="02020603050405020304" pitchFamily="18" charset="0"/>
              </a:rPr>
              <a:t>(CO1)</a:t>
            </a:r>
            <a:endParaRPr lang="en-US" sz="32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11556258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4525963"/>
          </a:xfrm>
        </p:spPr>
        <p:txBody>
          <a:bodyPr>
            <a:noAutofit/>
          </a:bodyPr>
          <a:lstStyle/>
          <a:p>
            <a:pPr marL="0" indent="0">
              <a:buNone/>
            </a:pPr>
            <a:r>
              <a:rPr lang="pt-BR" sz="2200" b="1" dirty="0">
                <a:latin typeface="Times New Roman" panose="02020603050405020304" pitchFamily="18" charset="0"/>
                <a:cs typeface="Times New Roman" panose="02020603050405020304" pitchFamily="18" charset="0"/>
              </a:rPr>
              <a:t>(a) (A ∪ B) ∪ C = A ∪ (B ∪ C</a:t>
            </a:r>
            <a:r>
              <a:rPr lang="pt-BR" sz="2200" b="1" dirty="0" smtClean="0">
                <a:latin typeface="Times New Roman" panose="02020603050405020304" pitchFamily="18" charset="0"/>
                <a:cs typeface="Times New Roman" panose="02020603050405020304" pitchFamily="18" charset="0"/>
              </a:rPr>
              <a:t>)</a:t>
            </a:r>
          </a:p>
          <a:p>
            <a:pPr marL="0" indent="0">
              <a:buNone/>
            </a:pPr>
            <a:r>
              <a:rPr lang="pt-BR" sz="2200" b="1" dirty="0">
                <a:latin typeface="Times New Roman" panose="02020603050405020304" pitchFamily="18" charset="0"/>
                <a:cs typeface="Times New Roman" panose="02020603050405020304" pitchFamily="18" charset="0"/>
              </a:rPr>
              <a:t>  </a:t>
            </a:r>
            <a:r>
              <a:rPr lang="en-IN" sz="2200" b="1" dirty="0" smtClean="0">
                <a:latin typeface="Times New Roman" panose="02020603050405020304" pitchFamily="18" charset="0"/>
                <a:cs typeface="Times New Roman" panose="02020603050405020304" pitchFamily="18" charset="0"/>
              </a:rPr>
              <a:t>Solution:</a:t>
            </a:r>
          </a:p>
          <a:p>
            <a:pPr marL="0" indent="0">
              <a:buNone/>
            </a:pPr>
            <a:r>
              <a:rPr lang="en-IN" sz="2200" dirty="0">
                <a:latin typeface="Times New Roman" panose="02020603050405020304" pitchFamily="18" charset="0"/>
                <a:cs typeface="Times New Roman" panose="02020603050405020304" pitchFamily="18" charset="0"/>
              </a:rPr>
              <a:t>	</a:t>
            </a:r>
            <a:r>
              <a:rPr lang="en-IN" sz="2200" dirty="0" smtClean="0">
                <a:latin typeface="Times New Roman" panose="02020603050405020304" pitchFamily="18" charset="0"/>
                <a:cs typeface="Times New Roman" panose="02020603050405020304" pitchFamily="18" charset="0"/>
              </a:rPr>
              <a:t>Let </a:t>
            </a:r>
            <a:r>
              <a:rPr lang="en-IN" sz="2200" dirty="0">
                <a:latin typeface="Times New Roman" panose="02020603050405020304" pitchFamily="18" charset="0"/>
                <a:cs typeface="Times New Roman" panose="02020603050405020304" pitchFamily="18" charset="0"/>
              </a:rPr>
              <a:t>some x ∈ (A'∪ B) ∪ C </a:t>
            </a:r>
          </a:p>
          <a:p>
            <a:pPr marL="0" indent="0">
              <a:buNone/>
            </a:pPr>
            <a:r>
              <a:rPr lang="en-IN" sz="2200" dirty="0" smtClean="0">
                <a:latin typeface="Times New Roman" panose="02020603050405020304" pitchFamily="18" charset="0"/>
                <a:cs typeface="Times New Roman" panose="02020603050405020304" pitchFamily="18" charset="0"/>
              </a:rPr>
              <a:t>	⇒  </a:t>
            </a:r>
            <a:r>
              <a:rPr lang="en-IN" sz="2200" dirty="0">
                <a:latin typeface="Times New Roman" panose="02020603050405020304" pitchFamily="18" charset="0"/>
                <a:cs typeface="Times New Roman" panose="02020603050405020304" pitchFamily="18" charset="0"/>
              </a:rPr>
              <a:t>(x ∈ A   or   x ∈ B)    or   x ∈ C </a:t>
            </a:r>
            <a:endParaRPr lang="en-IN" sz="2200" dirty="0" smtClean="0">
              <a:latin typeface="Times New Roman" panose="02020603050405020304" pitchFamily="18" charset="0"/>
              <a:cs typeface="Times New Roman" panose="02020603050405020304" pitchFamily="18" charset="0"/>
            </a:endParaRPr>
          </a:p>
          <a:p>
            <a:pPr marL="0" indent="0">
              <a:buNone/>
            </a:pPr>
            <a:r>
              <a:rPr lang="en-IN" sz="2200" dirty="0" smtClean="0">
                <a:latin typeface="Times New Roman" panose="02020603050405020304" pitchFamily="18" charset="0"/>
                <a:cs typeface="Times New Roman" panose="02020603050405020304" pitchFamily="18" charset="0"/>
              </a:rPr>
              <a:t>	⇒   </a:t>
            </a:r>
            <a:r>
              <a:rPr lang="en-IN" sz="2200" dirty="0">
                <a:latin typeface="Times New Roman" panose="02020603050405020304" pitchFamily="18" charset="0"/>
                <a:cs typeface="Times New Roman" panose="02020603050405020304" pitchFamily="18" charset="0"/>
              </a:rPr>
              <a:t>x ∈ A   or   x ∈ B     or  x ∈ C </a:t>
            </a:r>
          </a:p>
          <a:p>
            <a:pPr marL="0" indent="0">
              <a:buNone/>
            </a:pPr>
            <a:r>
              <a:rPr lang="en-IN" sz="2200" dirty="0" smtClean="0">
                <a:latin typeface="Times New Roman" panose="02020603050405020304" pitchFamily="18" charset="0"/>
                <a:cs typeface="Times New Roman" panose="02020603050405020304" pitchFamily="18" charset="0"/>
              </a:rPr>
              <a:t>	⇒    </a:t>
            </a:r>
            <a:r>
              <a:rPr lang="en-IN" sz="2200" dirty="0">
                <a:latin typeface="Times New Roman" panose="02020603050405020304" pitchFamily="18" charset="0"/>
                <a:cs typeface="Times New Roman" panose="02020603050405020304" pitchFamily="18" charset="0"/>
              </a:rPr>
              <a:t>x ∈ A   or   (x ∈ B    or  x ∈ C) </a:t>
            </a:r>
          </a:p>
          <a:p>
            <a:pPr marL="0" indent="0">
              <a:buNone/>
            </a:pPr>
            <a:r>
              <a:rPr lang="en-IN" sz="2200" dirty="0" smtClean="0">
                <a:latin typeface="Times New Roman" panose="02020603050405020304" pitchFamily="18" charset="0"/>
                <a:cs typeface="Times New Roman" panose="02020603050405020304" pitchFamily="18" charset="0"/>
              </a:rPr>
              <a:t>	⇒   </a:t>
            </a:r>
            <a:r>
              <a:rPr lang="en-IN" sz="2200" dirty="0">
                <a:latin typeface="Times New Roman" panose="02020603050405020304" pitchFamily="18" charset="0"/>
                <a:cs typeface="Times New Roman" panose="02020603050405020304" pitchFamily="18" charset="0"/>
              </a:rPr>
              <a:t>x ∈ A   or   x ∈ B ∪ C </a:t>
            </a:r>
          </a:p>
          <a:p>
            <a:pPr marL="0" indent="0">
              <a:buNone/>
            </a:pPr>
            <a:r>
              <a:rPr lang="en-IN" sz="2200" dirty="0" smtClean="0">
                <a:latin typeface="Times New Roman" panose="02020603050405020304" pitchFamily="18" charset="0"/>
                <a:cs typeface="Times New Roman" panose="02020603050405020304" pitchFamily="18" charset="0"/>
              </a:rPr>
              <a:t>	⇒   </a:t>
            </a:r>
            <a:r>
              <a:rPr lang="en-IN" sz="2200" dirty="0">
                <a:latin typeface="Times New Roman" panose="02020603050405020304" pitchFamily="18" charset="0"/>
                <a:cs typeface="Times New Roman" panose="02020603050405020304" pitchFamily="18" charset="0"/>
              </a:rPr>
              <a:t>x ∈ A ∪ (B ∪ C). </a:t>
            </a:r>
          </a:p>
          <a:p>
            <a:pPr marL="0" indent="0">
              <a:buNone/>
            </a:pPr>
            <a:r>
              <a:rPr lang="en-IN" sz="2200" dirty="0" smtClean="0">
                <a:latin typeface="Times New Roman" panose="02020603050405020304" pitchFamily="18" charset="0"/>
                <a:cs typeface="Times New Roman" panose="02020603050405020304" pitchFamily="18" charset="0"/>
              </a:rPr>
              <a:t>	Similarly</a:t>
            </a:r>
            <a:r>
              <a:rPr lang="en-IN" sz="2200" dirty="0">
                <a:latin typeface="Times New Roman" panose="02020603050405020304" pitchFamily="18" charset="0"/>
                <a:cs typeface="Times New Roman" panose="02020603050405020304" pitchFamily="18" charset="0"/>
              </a:rPr>
              <a:t>, if some   x ∈ A ∪ (B ∪ C), </a:t>
            </a:r>
          </a:p>
          <a:p>
            <a:pPr marL="0" indent="0">
              <a:buNone/>
            </a:pPr>
            <a:r>
              <a:rPr lang="en-IN" sz="2200" dirty="0" smtClean="0">
                <a:latin typeface="Times New Roman" panose="02020603050405020304" pitchFamily="18" charset="0"/>
                <a:cs typeface="Times New Roman" panose="02020603050405020304" pitchFamily="18" charset="0"/>
              </a:rPr>
              <a:t>	then  </a:t>
            </a:r>
            <a:r>
              <a:rPr lang="en-IN" sz="2200" dirty="0">
                <a:latin typeface="Times New Roman" panose="02020603050405020304" pitchFamily="18" charset="0"/>
                <a:cs typeface="Times New Roman" panose="02020603050405020304" pitchFamily="18" charset="0"/>
              </a:rPr>
              <a:t>x ∈ (A ∪ B) ∪ C. </a:t>
            </a:r>
          </a:p>
          <a:p>
            <a:pPr marL="0" indent="0">
              <a:buNone/>
            </a:pPr>
            <a:r>
              <a:rPr lang="en-IN" sz="2200" dirty="0">
                <a:latin typeface="Times New Roman" panose="02020603050405020304" pitchFamily="18" charset="0"/>
                <a:cs typeface="Times New Roman" panose="02020603050405020304" pitchFamily="18" charset="0"/>
              </a:rPr>
              <a:t>	</a:t>
            </a:r>
            <a:r>
              <a:rPr lang="en-IN" sz="2200" dirty="0" smtClean="0">
                <a:latin typeface="Times New Roman" panose="02020603050405020304" pitchFamily="18" charset="0"/>
                <a:cs typeface="Times New Roman" panose="02020603050405020304" pitchFamily="18" charset="0"/>
              </a:rPr>
              <a:t>Thus</a:t>
            </a:r>
            <a:r>
              <a:rPr lang="en-IN" sz="2200" dirty="0">
                <a:latin typeface="Times New Roman" panose="02020603050405020304" pitchFamily="18" charset="0"/>
                <a:cs typeface="Times New Roman" panose="02020603050405020304" pitchFamily="18" charset="0"/>
              </a:rPr>
              <a:t>, any 	       </a:t>
            </a:r>
            <a:endParaRPr lang="en-IN" sz="2200" dirty="0" smtClean="0">
              <a:latin typeface="Times New Roman" panose="02020603050405020304" pitchFamily="18" charset="0"/>
              <a:cs typeface="Times New Roman" panose="02020603050405020304" pitchFamily="18" charset="0"/>
            </a:endParaRPr>
          </a:p>
          <a:p>
            <a:pPr marL="0" indent="0">
              <a:buNone/>
            </a:pPr>
            <a:r>
              <a:rPr lang="en-IN" sz="2200" dirty="0">
                <a:latin typeface="Times New Roman" panose="02020603050405020304" pitchFamily="18" charset="0"/>
                <a:cs typeface="Times New Roman" panose="02020603050405020304" pitchFamily="18" charset="0"/>
              </a:rPr>
              <a:t>	</a:t>
            </a:r>
            <a:r>
              <a:rPr lang="en-IN" sz="2200" dirty="0" smtClean="0">
                <a:latin typeface="Times New Roman" panose="02020603050405020304" pitchFamily="18" charset="0"/>
                <a:cs typeface="Times New Roman" panose="02020603050405020304" pitchFamily="18" charset="0"/>
              </a:rPr>
              <a:t> x </a:t>
            </a:r>
            <a:r>
              <a:rPr lang="en-IN" sz="2200" dirty="0">
                <a:latin typeface="Times New Roman" panose="02020603050405020304" pitchFamily="18" charset="0"/>
                <a:cs typeface="Times New Roman" panose="02020603050405020304" pitchFamily="18" charset="0"/>
              </a:rPr>
              <a:t>∈ A ∪ (B ∪ C) ⇔  x ∈ (A ∪ B) ∪ C. </a:t>
            </a:r>
            <a:endParaRPr lang="en-IN" sz="2200" dirty="0" smtClean="0">
              <a:latin typeface="Times New Roman" panose="02020603050405020304" pitchFamily="18" charset="0"/>
              <a:cs typeface="Times New Roman" panose="02020603050405020304" pitchFamily="18" charset="0"/>
            </a:endParaRPr>
          </a:p>
          <a:p>
            <a:pPr marL="0" indent="0">
              <a:buNone/>
            </a:pPr>
            <a:r>
              <a:rPr lang="en-IN" sz="2200" dirty="0">
                <a:latin typeface="Times New Roman" panose="02020603050405020304" pitchFamily="18" charset="0"/>
                <a:cs typeface="Times New Roman" panose="02020603050405020304" pitchFamily="18" charset="0"/>
              </a:rPr>
              <a:t>	</a:t>
            </a:r>
            <a:r>
              <a:rPr lang="en-IN" sz="2200" dirty="0" smtClean="0">
                <a:latin typeface="Times New Roman" panose="02020603050405020304" pitchFamily="18" charset="0"/>
                <a:cs typeface="Times New Roman" panose="02020603050405020304" pitchFamily="18" charset="0"/>
              </a:rPr>
              <a:t>Hence </a:t>
            </a:r>
            <a:r>
              <a:rPr lang="en-IN" sz="2200" dirty="0">
                <a:latin typeface="Times New Roman" panose="02020603050405020304" pitchFamily="18" charset="0"/>
                <a:cs typeface="Times New Roman" panose="02020603050405020304" pitchFamily="18" charset="0"/>
              </a:rPr>
              <a:t>Proved.</a:t>
            </a:r>
            <a:endParaRPr lang="en-IN" sz="2200" dirty="0" smtClean="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solidFill>
                  <a:schemeClr val="tx1"/>
                </a:solidFill>
              </a:rPr>
              <a:pPr/>
              <a:t>11/29/2022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36</a:t>
            </a:fld>
            <a:endParaRPr lang="en-US" dirty="0">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latin typeface="Times New Roman" panose="02020603050405020304" pitchFamily="18" charset="0"/>
                <a:cs typeface="Times New Roman" panose="02020603050405020304" pitchFamily="18" charset="0"/>
              </a:rPr>
              <a:t>Example 2: Prove Associative </a:t>
            </a:r>
            <a:r>
              <a:rPr lang="en-US" sz="3200" dirty="0" smtClean="0">
                <a:latin typeface="Times New Roman" panose="02020603050405020304" pitchFamily="18" charset="0"/>
                <a:cs typeface="Times New Roman" panose="02020603050405020304" pitchFamily="18" charset="0"/>
              </a:rPr>
              <a:t>Laws </a:t>
            </a:r>
            <a:r>
              <a:rPr lang="en-IN" sz="3200" dirty="0">
                <a:latin typeface="Times New Roman" panose="02020603050405020304" pitchFamily="18" charset="0"/>
                <a:cs typeface="Times New Roman" panose="02020603050405020304" pitchFamily="18" charset="0"/>
              </a:rPr>
              <a:t>(CO1)</a:t>
            </a:r>
            <a:endParaRPr lang="en-US" sz="32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38024079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762000"/>
            <a:ext cx="8229600" cy="4525963"/>
          </a:xfrm>
        </p:spPr>
        <p:txBody>
          <a:bodyPr>
            <a:noAutofit/>
          </a:bodyPr>
          <a:lstStyle/>
          <a:p>
            <a:pPr marL="0" indent="0">
              <a:buNone/>
            </a:pPr>
            <a:r>
              <a:rPr lang="en-IN" sz="2200" b="1" dirty="0">
                <a:latin typeface="Times New Roman" panose="02020603050405020304" pitchFamily="18" charset="0"/>
                <a:cs typeface="Times New Roman" panose="02020603050405020304" pitchFamily="18" charset="0"/>
              </a:rPr>
              <a:t>(b) (A ∩ B) ∩ C = A ∩ (B ∩ C) </a:t>
            </a:r>
            <a:endParaRPr lang="en-IN" sz="2200" b="1" dirty="0" smtClean="0">
              <a:latin typeface="Times New Roman" panose="02020603050405020304" pitchFamily="18" charset="0"/>
              <a:cs typeface="Times New Roman" panose="02020603050405020304" pitchFamily="18" charset="0"/>
            </a:endParaRPr>
          </a:p>
          <a:p>
            <a:pPr marL="0" indent="0">
              <a:buNone/>
            </a:pPr>
            <a:r>
              <a:rPr lang="en-IN" sz="2200" b="1" dirty="0" smtClean="0">
                <a:latin typeface="Times New Roman" panose="02020603050405020304" pitchFamily="18" charset="0"/>
                <a:cs typeface="Times New Roman" panose="02020603050405020304" pitchFamily="18" charset="0"/>
              </a:rPr>
              <a:t>Solution</a:t>
            </a:r>
            <a:r>
              <a:rPr lang="en-IN" sz="2200" b="1" dirty="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a:p>
            <a:pPr marL="0" indent="0">
              <a:buNone/>
            </a:pPr>
            <a:r>
              <a:rPr lang="en-IN" sz="2200" dirty="0" smtClean="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Let </a:t>
            </a:r>
            <a:r>
              <a:rPr lang="en-US" sz="2200" dirty="0">
                <a:latin typeface="Times New Roman" panose="02020603050405020304" pitchFamily="18" charset="0"/>
                <a:cs typeface="Times New Roman" panose="02020603050405020304" pitchFamily="18" charset="0"/>
              </a:rPr>
              <a:t>some x ∈ A ∩ (B ∩ C)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x ∈ A and x ∈ B ∩ C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x ∈ A  and (x ∈ B and x ∈ C)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x ∈ A  and x ∈ B and x ∈ C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(x ∈ A  and x ∈ B) and x ∈ C)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x ∈ A ∩ B and x ∈ C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x ∈ (A ∩ B) ∩ C.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Similarly</a:t>
            </a:r>
            <a:r>
              <a:rPr lang="en-US" sz="2200" dirty="0">
                <a:latin typeface="Times New Roman" panose="02020603050405020304" pitchFamily="18" charset="0"/>
                <a:cs typeface="Times New Roman" panose="02020603050405020304" pitchFamily="18" charset="0"/>
              </a:rPr>
              <a:t>, if some   x ∈ A ∩ (B ∩ C),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then </a:t>
            </a:r>
            <a:r>
              <a:rPr lang="en-US" sz="2200" dirty="0">
                <a:latin typeface="Times New Roman" panose="02020603050405020304" pitchFamily="18" charset="0"/>
                <a:cs typeface="Times New Roman" panose="02020603050405020304" pitchFamily="18" charset="0"/>
              </a:rPr>
              <a:t>x ∈ (A ∩ B) ∩ C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Thus</a:t>
            </a:r>
            <a:r>
              <a:rPr lang="en-US" sz="2200" dirty="0">
                <a:latin typeface="Times New Roman" panose="02020603050405020304" pitchFamily="18" charset="0"/>
                <a:cs typeface="Times New Roman" panose="02020603050405020304" pitchFamily="18" charset="0"/>
              </a:rPr>
              <a:t>, any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x </a:t>
            </a:r>
            <a:r>
              <a:rPr lang="en-US" sz="2200" dirty="0">
                <a:latin typeface="Times New Roman" panose="02020603050405020304" pitchFamily="18" charset="0"/>
                <a:cs typeface="Times New Roman" panose="02020603050405020304" pitchFamily="18" charset="0"/>
              </a:rPr>
              <a:t>∈ (A ∩ B) ∩ C  ⇔  x ∈ A ∩ (B ∩ C).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Hence </a:t>
            </a:r>
            <a:r>
              <a:rPr lang="en-US" sz="2200" dirty="0">
                <a:latin typeface="Times New Roman" panose="02020603050405020304" pitchFamily="18" charset="0"/>
                <a:cs typeface="Times New Roman" panose="02020603050405020304" pitchFamily="18" charset="0"/>
              </a:rPr>
              <a:t>Proved.</a:t>
            </a:r>
          </a:p>
        </p:txBody>
      </p:sp>
      <p:sp>
        <p:nvSpPr>
          <p:cNvPr id="4" name="Date Placeholder 3"/>
          <p:cNvSpPr>
            <a:spLocks noGrp="1"/>
          </p:cNvSpPr>
          <p:nvPr>
            <p:ph type="dt" sz="half" idx="10"/>
          </p:nvPr>
        </p:nvSpPr>
        <p:spPr/>
        <p:txBody>
          <a:bodyPr/>
          <a:lstStyle/>
          <a:p>
            <a:fld id="{2567DAA0-F5EA-4446-80AA-054EC68B59D6}" type="datetime1">
              <a:rPr lang="en-US" smtClean="0">
                <a:solidFill>
                  <a:schemeClr val="tx1"/>
                </a:solidFill>
              </a:rPr>
              <a:pPr/>
              <a:t>11/29/2022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37</a:t>
            </a:fld>
            <a:endParaRPr lang="en-US" dirty="0">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latin typeface="Times New Roman" panose="02020603050405020304" pitchFamily="18" charset="0"/>
                <a:cs typeface="Times New Roman" panose="02020603050405020304" pitchFamily="18" charset="0"/>
              </a:rPr>
              <a:t>Example 2: Prove Associative </a:t>
            </a:r>
            <a:r>
              <a:rPr lang="en-US" sz="3200" dirty="0" smtClean="0">
                <a:latin typeface="Times New Roman" panose="02020603050405020304" pitchFamily="18" charset="0"/>
                <a:cs typeface="Times New Roman" panose="02020603050405020304" pitchFamily="18" charset="0"/>
              </a:rPr>
              <a:t>Laws </a:t>
            </a:r>
            <a:r>
              <a:rPr lang="en-IN" sz="3200" dirty="0">
                <a:latin typeface="Times New Roman" panose="02020603050405020304" pitchFamily="18" charset="0"/>
                <a:cs typeface="Times New Roman" panose="02020603050405020304" pitchFamily="18" charset="0"/>
              </a:rPr>
              <a:t>(CO1)</a:t>
            </a:r>
            <a:endParaRPr lang="en-US" sz="32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23624119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0"/>
            <a:ext cx="8229600" cy="4953000"/>
          </a:xfrm>
        </p:spPr>
        <p:txBody>
          <a:bodyPr>
            <a:noAutofit/>
          </a:bodyPr>
          <a:lstStyle/>
          <a:p>
            <a:pPr marL="0" indent="0">
              <a:buNone/>
            </a:pPr>
            <a:r>
              <a:rPr lang="pt-BR" sz="2200" b="1" dirty="0">
                <a:latin typeface="Times New Roman" panose="02020603050405020304" pitchFamily="18" charset="0"/>
                <a:cs typeface="Times New Roman" panose="02020603050405020304" pitchFamily="18" charset="0"/>
              </a:rPr>
              <a:t>(a)  A ∪ B = B ∪ A </a:t>
            </a:r>
            <a:endParaRPr lang="pt-BR" sz="2200" b="1" dirty="0" smtClean="0">
              <a:latin typeface="Times New Roman" panose="02020603050405020304" pitchFamily="18" charset="0"/>
              <a:cs typeface="Times New Roman" panose="02020603050405020304" pitchFamily="18" charset="0"/>
            </a:endParaRPr>
          </a:p>
          <a:p>
            <a:pPr marL="0" indent="0">
              <a:buNone/>
            </a:pPr>
            <a:r>
              <a:rPr lang="en-IN" sz="2200" b="1" dirty="0" smtClean="0">
                <a:latin typeface="Times New Roman" panose="02020603050405020304" pitchFamily="18" charset="0"/>
                <a:cs typeface="Times New Roman" panose="02020603050405020304" pitchFamily="18" charset="0"/>
              </a:rPr>
              <a:t>Solution</a:t>
            </a:r>
            <a:r>
              <a:rPr lang="en-IN" sz="2200" b="1" dirty="0">
                <a:latin typeface="Times New Roman" panose="02020603050405020304" pitchFamily="18" charset="0"/>
                <a:cs typeface="Times New Roman" panose="02020603050405020304" pitchFamily="18" charset="0"/>
              </a:rPr>
              <a:t>:</a:t>
            </a:r>
            <a:r>
              <a:rPr lang="pt-BR" sz="2200" dirty="0">
                <a:latin typeface="Times New Roman" panose="02020603050405020304" pitchFamily="18" charset="0"/>
                <a:cs typeface="Times New Roman" panose="02020603050405020304" pitchFamily="18" charset="0"/>
              </a:rPr>
              <a:t> </a:t>
            </a:r>
            <a:endParaRPr lang="pt-BR"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To </a:t>
            </a:r>
            <a:r>
              <a:rPr lang="en-US" sz="2200" dirty="0">
                <a:latin typeface="Times New Roman" panose="02020603050405020304" pitchFamily="18" charset="0"/>
                <a:cs typeface="Times New Roman" panose="02020603050405020304" pitchFamily="18" charset="0"/>
              </a:rPr>
              <a:t>Prove </a:t>
            </a:r>
            <a:r>
              <a:rPr lang="en-US" sz="2200" dirty="0" smtClean="0">
                <a:latin typeface="Times New Roman" panose="02020603050405020304" pitchFamily="18" charset="0"/>
                <a:cs typeface="Times New Roman" panose="02020603050405020304" pitchFamily="18" charset="0"/>
              </a:rPr>
              <a:t>A </a:t>
            </a:r>
            <a:r>
              <a:rPr lang="en-US" sz="2200" dirty="0">
                <a:latin typeface="Times New Roman" panose="02020603050405020304" pitchFamily="18" charset="0"/>
                <a:cs typeface="Times New Roman" panose="02020603050405020304" pitchFamily="18" charset="0"/>
              </a:rPr>
              <a:t>∪ B = B ∪ A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A </a:t>
            </a:r>
            <a:r>
              <a:rPr lang="en-US" sz="2200" dirty="0">
                <a:latin typeface="Times New Roman" panose="02020603050405020304" pitchFamily="18" charset="0"/>
                <a:cs typeface="Times New Roman" panose="02020603050405020304" pitchFamily="18" charset="0"/>
              </a:rPr>
              <a:t>∪ B = {x: x ∈ A or x ∈ B} = {x: x ∈ B or x ∈ A}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Order is not preserved in case of sets)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A </a:t>
            </a:r>
            <a:r>
              <a:rPr lang="en-US" sz="2200" dirty="0">
                <a:latin typeface="Times New Roman" panose="02020603050405020304" pitchFamily="18" charset="0"/>
                <a:cs typeface="Times New Roman" panose="02020603050405020304" pitchFamily="18" charset="0"/>
              </a:rPr>
              <a:t>∪ B = B ∪ A.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Hence </a:t>
            </a:r>
            <a:r>
              <a:rPr lang="en-US" sz="2200" dirty="0">
                <a:latin typeface="Times New Roman" panose="02020603050405020304" pitchFamily="18" charset="0"/>
                <a:cs typeface="Times New Roman" panose="02020603050405020304" pitchFamily="18" charset="0"/>
              </a:rPr>
              <a:t>Proved</a:t>
            </a:r>
            <a:r>
              <a:rPr lang="en-US" sz="2200" dirty="0" smtClean="0">
                <a:latin typeface="Times New Roman" panose="02020603050405020304" pitchFamily="18" charset="0"/>
                <a:cs typeface="Times New Roman" panose="02020603050405020304" pitchFamily="18" charset="0"/>
              </a:rPr>
              <a:t>.</a:t>
            </a:r>
            <a:endParaRPr lang="en-IN" sz="2200" dirty="0" smtClean="0">
              <a:latin typeface="Times New Roman" panose="02020603050405020304" pitchFamily="18" charset="0"/>
              <a:cs typeface="Times New Roman" panose="02020603050405020304" pitchFamily="18" charset="0"/>
            </a:endParaRPr>
          </a:p>
          <a:p>
            <a:pPr marL="0" indent="0">
              <a:buNone/>
            </a:pPr>
            <a:r>
              <a:rPr lang="en-IN" sz="2200" b="1" dirty="0" smtClean="0">
                <a:latin typeface="Times New Roman" panose="02020603050405020304" pitchFamily="18" charset="0"/>
                <a:cs typeface="Times New Roman" panose="02020603050405020304" pitchFamily="18" charset="0"/>
              </a:rPr>
              <a:t>(</a:t>
            </a:r>
            <a:r>
              <a:rPr lang="en-IN" sz="2200" b="1" dirty="0">
                <a:latin typeface="Times New Roman" panose="02020603050405020304" pitchFamily="18" charset="0"/>
                <a:cs typeface="Times New Roman" panose="02020603050405020304" pitchFamily="18" charset="0"/>
              </a:rPr>
              <a:t>b) A ∩ B = B ∩ A</a:t>
            </a:r>
            <a:endParaRPr lang="en-US" sz="2200" b="1" dirty="0">
              <a:latin typeface="Times New Roman" panose="02020603050405020304" pitchFamily="18" charset="0"/>
              <a:cs typeface="Times New Roman" panose="02020603050405020304" pitchFamily="18" charset="0"/>
            </a:endParaRPr>
          </a:p>
          <a:p>
            <a:pPr marL="0" indent="0">
              <a:buNone/>
            </a:pPr>
            <a:r>
              <a:rPr lang="en-IN" sz="2200" b="1" dirty="0" smtClean="0">
                <a:latin typeface="Times New Roman" panose="02020603050405020304" pitchFamily="18" charset="0"/>
                <a:cs typeface="Times New Roman" panose="02020603050405020304" pitchFamily="18" charset="0"/>
              </a:rPr>
              <a:t>Solution:</a:t>
            </a:r>
          </a:p>
          <a:p>
            <a:pPr marL="0" indent="0">
              <a:buNone/>
            </a:pPr>
            <a:r>
              <a:rPr lang="en-US" sz="2200" dirty="0" smtClean="0">
                <a:latin typeface="Times New Roman" panose="02020603050405020304" pitchFamily="18" charset="0"/>
                <a:cs typeface="Times New Roman" panose="02020603050405020304" pitchFamily="18" charset="0"/>
              </a:rPr>
              <a:t>	To </a:t>
            </a:r>
            <a:r>
              <a:rPr lang="en-US" sz="2200" dirty="0">
                <a:latin typeface="Times New Roman" panose="02020603050405020304" pitchFamily="18" charset="0"/>
                <a:cs typeface="Times New Roman" panose="02020603050405020304" pitchFamily="18" charset="0"/>
              </a:rPr>
              <a:t>Prove A ∩ B = B ∩ A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A </a:t>
            </a:r>
            <a:r>
              <a:rPr lang="en-US" sz="2200" dirty="0">
                <a:latin typeface="Times New Roman" panose="02020603050405020304" pitchFamily="18" charset="0"/>
                <a:cs typeface="Times New Roman" panose="02020603050405020304" pitchFamily="18" charset="0"/>
              </a:rPr>
              <a:t>∩ B = {x: x ∈ A and x ∈ B} = {x: x ∈ B and x ∈ A}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Order is not preserved in case of sets)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A </a:t>
            </a:r>
            <a:r>
              <a:rPr lang="en-US" sz="2200" dirty="0">
                <a:latin typeface="Times New Roman" panose="02020603050405020304" pitchFamily="18" charset="0"/>
                <a:cs typeface="Times New Roman" panose="02020603050405020304" pitchFamily="18" charset="0"/>
              </a:rPr>
              <a:t>∩ B = B ∩ A.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Hence </a:t>
            </a:r>
            <a:r>
              <a:rPr lang="en-US" sz="2200" dirty="0">
                <a:latin typeface="Times New Roman" panose="02020603050405020304" pitchFamily="18" charset="0"/>
                <a:cs typeface="Times New Roman" panose="02020603050405020304" pitchFamily="18" charset="0"/>
              </a:rPr>
              <a:t>Proved.</a:t>
            </a:r>
          </a:p>
        </p:txBody>
      </p:sp>
      <p:sp>
        <p:nvSpPr>
          <p:cNvPr id="4" name="Date Placeholder 3"/>
          <p:cNvSpPr>
            <a:spLocks noGrp="1"/>
          </p:cNvSpPr>
          <p:nvPr>
            <p:ph type="dt" sz="half" idx="10"/>
          </p:nvPr>
        </p:nvSpPr>
        <p:spPr/>
        <p:txBody>
          <a:bodyPr/>
          <a:lstStyle/>
          <a:p>
            <a:fld id="{2567DAA0-F5EA-4446-80AA-054EC68B59D6}" type="datetime1">
              <a:rPr lang="en-US" smtClean="0">
                <a:solidFill>
                  <a:schemeClr val="tx1"/>
                </a:solidFill>
              </a:rPr>
              <a:pPr/>
              <a:t>11/29/2022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38</a:t>
            </a:fld>
            <a:endParaRPr lang="en-US" dirty="0">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Example3: Prove Commutative Laws (CO1)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11907652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19200"/>
            <a:ext cx="7543800" cy="5137150"/>
          </a:xfrm>
        </p:spPr>
        <p:txBody>
          <a:bodyPr>
            <a:noAutofit/>
          </a:bodyPr>
          <a:lstStyle/>
          <a:p>
            <a:pPr marL="0" indent="0">
              <a:buNone/>
            </a:pPr>
            <a:r>
              <a:rPr lang="pt-BR" sz="2200" b="1" dirty="0">
                <a:latin typeface="Times New Roman" panose="02020603050405020304" pitchFamily="18" charset="0"/>
                <a:cs typeface="Times New Roman" panose="02020603050405020304" pitchFamily="18" charset="0"/>
              </a:rPr>
              <a:t>(a) A ∪ (B ∩ C) = (A ∪ B) ∩ (A ∪ C) </a:t>
            </a:r>
            <a:endParaRPr lang="pt-BR" sz="2200" b="1" dirty="0" smtClean="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To Prove Let x ∈ A ∪ (B ∩ C)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x ∈ A or  x ∈ B ∩ C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(x ∈ A  or x ∈ A) or (x ∈ B and   x ∈ C)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(x ∈ A  or x ∈ B) and (x ∈ A  or x ∈ C)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x ∈ A ∪ B and   x ∈ A ∪ C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x ∈ (A ∪ B) ∩ (A ∪ C)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Therefore</a:t>
            </a:r>
            <a:r>
              <a:rPr lang="en-US" sz="2200" dirty="0">
                <a:latin typeface="Times New Roman" panose="02020603050405020304" pitchFamily="18" charset="0"/>
                <a:cs typeface="Times New Roman" panose="02020603050405020304" pitchFamily="18" charset="0"/>
              </a:rPr>
              <a:t>, A ∪ (B ∩ C) ⊂ (A ∪ B) ∩ (A ∪ C)............(</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solidFill>
                  <a:schemeClr val="tx1"/>
                </a:solidFill>
              </a:rPr>
              <a:pPr/>
              <a:t>11/29/2022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39</a:t>
            </a:fld>
            <a:endParaRPr lang="en-US" dirty="0">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latin typeface="Times New Roman" panose="02020603050405020304" pitchFamily="18" charset="0"/>
                <a:cs typeface="Times New Roman" panose="02020603050405020304" pitchFamily="18" charset="0"/>
              </a:rPr>
              <a:t>Example 4: Prove Distributive </a:t>
            </a:r>
            <a:r>
              <a:rPr lang="en-US" sz="3200" dirty="0" smtClean="0">
                <a:latin typeface="Times New Roman" panose="02020603050405020304" pitchFamily="18" charset="0"/>
                <a:cs typeface="Times New Roman" panose="02020603050405020304" pitchFamily="18" charset="0"/>
              </a:rPr>
              <a:t>Laws </a:t>
            </a:r>
            <a:r>
              <a:rPr lang="en-IN" sz="3200" dirty="0">
                <a:latin typeface="Times New Roman" panose="02020603050405020304" pitchFamily="18" charset="0"/>
                <a:cs typeface="Times New Roman" panose="02020603050405020304" pitchFamily="18" charset="0"/>
              </a:rPr>
              <a:t>(CO1)</a:t>
            </a:r>
            <a:endParaRPr lang="en-US" sz="32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22961199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3196764330"/>
              </p:ext>
            </p:extLst>
          </p:nvPr>
        </p:nvGraphicFramePr>
        <p:xfrm>
          <a:off x="533400" y="1143000"/>
          <a:ext cx="8229600" cy="411480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1824710073"/>
                    </a:ext>
                  </a:extLst>
                </a:gridCol>
                <a:gridCol w="5867400">
                  <a:extLst>
                    <a:ext uri="{9D8B030D-6E8A-4147-A177-3AD203B41FA5}">
                      <a16:colId xmlns:a16="http://schemas.microsoft.com/office/drawing/2014/main" val="263638532"/>
                    </a:ext>
                  </a:extLst>
                </a:gridCol>
                <a:gridCol w="1295400">
                  <a:extLst>
                    <a:ext uri="{9D8B030D-6E8A-4147-A177-3AD203B41FA5}">
                      <a16:colId xmlns:a16="http://schemas.microsoft.com/office/drawing/2014/main" val="4028775350"/>
                    </a:ext>
                  </a:extLst>
                </a:gridCol>
              </a:tblGrid>
              <a:tr h="370840">
                <a:tc>
                  <a:txBody>
                    <a:bodyPr/>
                    <a:lstStyle/>
                    <a:p>
                      <a:r>
                        <a:rPr lang="en-IN" dirty="0" smtClean="0"/>
                        <a:t>Course Outcome ( CO) </a:t>
                      </a:r>
                      <a:endParaRPr lang="en-IN" dirty="0"/>
                    </a:p>
                  </a:txBody>
                  <a:tcPr/>
                </a:tc>
                <a:tc>
                  <a:txBody>
                    <a:bodyPr/>
                    <a:lstStyle/>
                    <a:p>
                      <a:r>
                        <a:rPr lang="en-US" dirty="0" smtClean="0"/>
                        <a:t>At the end of course , the student will be able to understand </a:t>
                      </a:r>
                      <a:endParaRPr lang="en-IN" dirty="0"/>
                    </a:p>
                  </a:txBody>
                  <a:tcPr/>
                </a:tc>
                <a:tc>
                  <a:txBody>
                    <a:bodyPr/>
                    <a:lstStyle/>
                    <a:p>
                      <a:r>
                        <a:rPr lang="en-IN" dirty="0" smtClean="0"/>
                        <a:t>Bloom’s Knowledge Level (KL)</a:t>
                      </a:r>
                      <a:endParaRPr lang="en-IN" dirty="0"/>
                    </a:p>
                  </a:txBody>
                  <a:tcPr/>
                </a:tc>
                <a:extLst>
                  <a:ext uri="{0D108BD9-81ED-4DB2-BD59-A6C34878D82A}">
                    <a16:rowId xmlns:a16="http://schemas.microsoft.com/office/drawing/2014/main" val="2629872558"/>
                  </a:ext>
                </a:extLst>
              </a:tr>
              <a:tr h="370840">
                <a:tc>
                  <a:txBody>
                    <a:bodyPr/>
                    <a:lstStyle/>
                    <a:p>
                      <a:r>
                        <a:rPr lang="en-IN" b="1" dirty="0" smtClean="0"/>
                        <a:t>CO1</a:t>
                      </a:r>
                      <a:endParaRPr lang="en-IN" b="1" dirty="0"/>
                    </a:p>
                  </a:txBody>
                  <a:tcPr/>
                </a:tc>
                <a:tc>
                  <a:txBody>
                    <a:bodyPr/>
                    <a:lstStyle/>
                    <a:p>
                      <a:r>
                        <a:rPr lang="en-US" b="1" dirty="0" smtClean="0"/>
                        <a:t>Write an argument using logical notation and determine if the argument is or is not valid. </a:t>
                      </a:r>
                      <a:endParaRPr lang="en-IN" b="1" dirty="0"/>
                    </a:p>
                  </a:txBody>
                  <a:tcPr/>
                </a:tc>
                <a:tc>
                  <a:txBody>
                    <a:bodyPr/>
                    <a:lstStyle/>
                    <a:p>
                      <a:r>
                        <a:rPr lang="en-IN" b="1" dirty="0" smtClean="0"/>
                        <a:t>K3, K4</a:t>
                      </a:r>
                      <a:endParaRPr lang="en-IN" b="1" dirty="0"/>
                    </a:p>
                  </a:txBody>
                  <a:tcPr/>
                </a:tc>
                <a:extLst>
                  <a:ext uri="{0D108BD9-81ED-4DB2-BD59-A6C34878D82A}">
                    <a16:rowId xmlns:a16="http://schemas.microsoft.com/office/drawing/2014/main" val="441044151"/>
                  </a:ext>
                </a:extLst>
              </a:tr>
              <a:tr h="370840">
                <a:tc>
                  <a:txBody>
                    <a:bodyPr/>
                    <a:lstStyle/>
                    <a:p>
                      <a:r>
                        <a:rPr lang="en-IN" dirty="0" smtClean="0"/>
                        <a:t>CO2</a:t>
                      </a:r>
                      <a:endParaRPr lang="en-IN" dirty="0"/>
                    </a:p>
                  </a:txBody>
                  <a:tcPr/>
                </a:tc>
                <a:tc>
                  <a:txBody>
                    <a:bodyPr/>
                    <a:lstStyle/>
                    <a:p>
                      <a:r>
                        <a:rPr lang="en-US" dirty="0" smtClean="0"/>
                        <a:t>Understand the basic principles of sets and operations in sets. </a:t>
                      </a:r>
                      <a:endParaRPr lang="en-IN" dirty="0"/>
                    </a:p>
                  </a:txBody>
                  <a:tcPr/>
                </a:tc>
                <a:tc>
                  <a:txBody>
                    <a:bodyPr/>
                    <a:lstStyle/>
                    <a:p>
                      <a:r>
                        <a:rPr lang="en-IN" dirty="0" smtClean="0"/>
                        <a:t>K1, K2</a:t>
                      </a:r>
                      <a:endParaRPr lang="en-IN" dirty="0"/>
                    </a:p>
                  </a:txBody>
                  <a:tcPr/>
                </a:tc>
                <a:extLst>
                  <a:ext uri="{0D108BD9-81ED-4DB2-BD59-A6C34878D82A}">
                    <a16:rowId xmlns:a16="http://schemas.microsoft.com/office/drawing/2014/main" val="2888383198"/>
                  </a:ext>
                </a:extLst>
              </a:tr>
              <a:tr h="370840">
                <a:tc>
                  <a:txBody>
                    <a:bodyPr/>
                    <a:lstStyle/>
                    <a:p>
                      <a:r>
                        <a:rPr lang="en-IN" dirty="0" smtClean="0"/>
                        <a:t>CO3</a:t>
                      </a:r>
                      <a:endParaRPr lang="en-IN" dirty="0"/>
                    </a:p>
                  </a:txBody>
                  <a:tcPr/>
                </a:tc>
                <a:tc>
                  <a:txBody>
                    <a:bodyPr/>
                    <a:lstStyle/>
                    <a:p>
                      <a:r>
                        <a:rPr lang="en-US" dirty="0" smtClean="0"/>
                        <a:t>Demonstrate an understanding of relations and functions and be able to determine their properties</a:t>
                      </a:r>
                      <a:endParaRPr lang="en-IN" dirty="0"/>
                    </a:p>
                  </a:txBody>
                  <a:tcPr/>
                </a:tc>
                <a:tc>
                  <a:txBody>
                    <a:bodyPr/>
                    <a:lstStyle/>
                    <a:p>
                      <a:r>
                        <a:rPr lang="en-IN" dirty="0" smtClean="0"/>
                        <a:t>K3</a:t>
                      </a:r>
                      <a:endParaRPr lang="en-IN" dirty="0"/>
                    </a:p>
                  </a:txBody>
                  <a:tcPr/>
                </a:tc>
                <a:extLst>
                  <a:ext uri="{0D108BD9-81ED-4DB2-BD59-A6C34878D82A}">
                    <a16:rowId xmlns:a16="http://schemas.microsoft.com/office/drawing/2014/main" val="858242808"/>
                  </a:ext>
                </a:extLst>
              </a:tr>
              <a:tr h="370840">
                <a:tc>
                  <a:txBody>
                    <a:bodyPr/>
                    <a:lstStyle/>
                    <a:p>
                      <a:r>
                        <a:rPr lang="en-IN" dirty="0" smtClean="0"/>
                        <a:t>CO4</a:t>
                      </a:r>
                      <a:endParaRPr lang="en-IN" dirty="0"/>
                    </a:p>
                  </a:txBody>
                  <a:tcPr/>
                </a:tc>
                <a:tc>
                  <a:txBody>
                    <a:bodyPr/>
                    <a:lstStyle/>
                    <a:p>
                      <a:r>
                        <a:rPr lang="en-US" dirty="0" smtClean="0"/>
                        <a:t>Demonstrate different traversal methods for trees and graphs.</a:t>
                      </a:r>
                      <a:endParaRPr lang="en-IN" dirty="0"/>
                    </a:p>
                  </a:txBody>
                  <a:tcPr/>
                </a:tc>
                <a:tc>
                  <a:txBody>
                    <a:bodyPr/>
                    <a:lstStyle/>
                    <a:p>
                      <a:r>
                        <a:rPr lang="en-IN" dirty="0" smtClean="0"/>
                        <a:t>K1, K4</a:t>
                      </a:r>
                      <a:endParaRPr lang="en-IN" dirty="0"/>
                    </a:p>
                  </a:txBody>
                  <a:tcPr/>
                </a:tc>
                <a:extLst>
                  <a:ext uri="{0D108BD9-81ED-4DB2-BD59-A6C34878D82A}">
                    <a16:rowId xmlns:a16="http://schemas.microsoft.com/office/drawing/2014/main" val="1605688674"/>
                  </a:ext>
                </a:extLst>
              </a:tr>
              <a:tr h="370840">
                <a:tc>
                  <a:txBody>
                    <a:bodyPr/>
                    <a:lstStyle/>
                    <a:p>
                      <a:r>
                        <a:rPr lang="en-IN" dirty="0" smtClean="0"/>
                        <a:t>CO5</a:t>
                      </a:r>
                      <a:endParaRPr lang="en-IN" dirty="0"/>
                    </a:p>
                  </a:txBody>
                  <a:tcPr/>
                </a:tc>
                <a:tc>
                  <a:txBody>
                    <a:bodyPr/>
                    <a:lstStyle/>
                    <a:p>
                      <a:r>
                        <a:rPr lang="en-US" dirty="0" smtClean="0"/>
                        <a:t>Model problems in Computer Science using graphs and trees. </a:t>
                      </a:r>
                      <a:endParaRPr lang="en-IN" dirty="0"/>
                    </a:p>
                  </a:txBody>
                  <a:tcPr/>
                </a:tc>
                <a:tc>
                  <a:txBody>
                    <a:bodyPr/>
                    <a:lstStyle/>
                    <a:p>
                      <a:r>
                        <a:rPr lang="en-IN" dirty="0" smtClean="0"/>
                        <a:t>K2, K6</a:t>
                      </a:r>
                      <a:endParaRPr lang="en-IN" dirty="0"/>
                    </a:p>
                  </a:txBody>
                  <a:tcPr/>
                </a:tc>
                <a:extLst>
                  <a:ext uri="{0D108BD9-81ED-4DB2-BD59-A6C34878D82A}">
                    <a16:rowId xmlns:a16="http://schemas.microsoft.com/office/drawing/2014/main" val="3201455703"/>
                  </a:ext>
                </a:extLst>
              </a:tr>
            </a:tbl>
          </a:graphicData>
        </a:graphic>
      </p:graphicFrame>
      <p:sp>
        <p:nvSpPr>
          <p:cNvPr id="4" name="Date Placeholder 3"/>
          <p:cNvSpPr>
            <a:spLocks noGrp="1"/>
          </p:cNvSpPr>
          <p:nvPr>
            <p:ph type="dt" sz="half" idx="10"/>
          </p:nvPr>
        </p:nvSpPr>
        <p:spPr/>
        <p:txBody>
          <a:bodyPr/>
          <a:lstStyle/>
          <a:p>
            <a:fld id="{2567DAA0-F5EA-4446-80AA-054EC68B59D6}"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a:t>
            </a:fld>
            <a:endParaRPr lang="en-US">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Course</a:t>
            </a:r>
            <a:r>
              <a:rPr kumimoji="0" lang="en-US" sz="3200" b="0" i="0" u="none" strike="noStrike" kern="1200" cap="none" spc="0" normalizeH="0" noProof="0" dirty="0" smtClean="0">
                <a:ln>
                  <a:noFill/>
                </a:ln>
                <a:solidFill>
                  <a:schemeClr val="tx1"/>
                </a:solidFill>
                <a:effectLst/>
                <a:uLnTx/>
                <a:uFillTx/>
                <a:latin typeface="Times New Roman" panose="02020603050405020304" pitchFamily="18" charset="0"/>
                <a:cs typeface="Times New Roman" panose="02020603050405020304" pitchFamily="18" charset="0"/>
              </a:rPr>
              <a:t> Outcome</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29888"/>
            <a:ext cx="7543800" cy="5523312"/>
          </a:xfrm>
        </p:spPr>
        <p:txBody>
          <a:bodyPr>
            <a:noAutofit/>
          </a:bodyPr>
          <a:lstStyle/>
          <a:p>
            <a:pPr marL="0" indent="0">
              <a:buNone/>
            </a:pPr>
            <a:r>
              <a:rPr lang="en-US" sz="2200" dirty="0" smtClean="0">
                <a:latin typeface="Times New Roman" panose="02020603050405020304" pitchFamily="18" charset="0"/>
                <a:cs typeface="Times New Roman" panose="02020603050405020304" pitchFamily="18" charset="0"/>
              </a:rPr>
              <a:t>Again</a:t>
            </a:r>
            <a:r>
              <a:rPr lang="en-US" sz="2200" dirty="0">
                <a:latin typeface="Times New Roman" panose="02020603050405020304" pitchFamily="18" charset="0"/>
                <a:cs typeface="Times New Roman" panose="02020603050405020304" pitchFamily="18" charset="0"/>
              </a:rPr>
              <a:t>, Let y ∈ (A ∪ B)  ∩ (A ∪ C)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y ∈ A ∪ B and y ∈ A ∪ C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(y ∈ A or y ∈ B) and (y ∈ A or y ∈ C)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(y ∈ A and y ∈ A) or (y ∈ B and y ∈ C)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y ∈ A    or    y ∈ B ∩ C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y ∈ A  ∪ (B ∩ C)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Therefore</a:t>
            </a:r>
            <a:r>
              <a:rPr lang="en-US" sz="2200" dirty="0">
                <a:latin typeface="Times New Roman" panose="02020603050405020304" pitchFamily="18" charset="0"/>
                <a:cs typeface="Times New Roman" panose="02020603050405020304" pitchFamily="18" charset="0"/>
              </a:rPr>
              <a:t>, (A ∪ B) ∩ (A ∪ C) ⊂ A ∪ (B ∩ C)............(ii)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Combining </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and (ii), we get A ∪ (B ∩ C) = (A ∪ B) ∩ (A ∪ C).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Hence </a:t>
            </a:r>
            <a:r>
              <a:rPr lang="en-US" sz="2200" dirty="0">
                <a:latin typeface="Times New Roman" panose="02020603050405020304" pitchFamily="18" charset="0"/>
                <a:cs typeface="Times New Roman" panose="02020603050405020304" pitchFamily="18" charset="0"/>
              </a:rPr>
              <a:t>Proved</a:t>
            </a:r>
          </a:p>
        </p:txBody>
      </p:sp>
      <p:sp>
        <p:nvSpPr>
          <p:cNvPr id="4" name="Date Placeholder 3"/>
          <p:cNvSpPr>
            <a:spLocks noGrp="1"/>
          </p:cNvSpPr>
          <p:nvPr>
            <p:ph type="dt" sz="half" idx="10"/>
          </p:nvPr>
        </p:nvSpPr>
        <p:spPr/>
        <p:txBody>
          <a:bodyPr/>
          <a:lstStyle/>
          <a:p>
            <a:fld id="{2567DAA0-F5EA-4446-80AA-054EC68B59D6}" type="datetime1">
              <a:rPr lang="en-US" smtClean="0">
                <a:solidFill>
                  <a:schemeClr val="tx1"/>
                </a:solidFill>
              </a:rPr>
              <a:pPr/>
              <a:t>11/29/2022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40</a:t>
            </a:fld>
            <a:endParaRPr lang="en-US" dirty="0">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latin typeface="Times New Roman" panose="02020603050405020304" pitchFamily="18" charset="0"/>
                <a:cs typeface="Times New Roman" panose="02020603050405020304" pitchFamily="18" charset="0"/>
              </a:rPr>
              <a:t>Example 4: Prove Distributive </a:t>
            </a:r>
            <a:r>
              <a:rPr lang="en-US" sz="3200" dirty="0" smtClean="0">
                <a:latin typeface="Times New Roman" panose="02020603050405020304" pitchFamily="18" charset="0"/>
                <a:cs typeface="Times New Roman" panose="02020603050405020304" pitchFamily="18" charset="0"/>
              </a:rPr>
              <a:t>Laws </a:t>
            </a:r>
            <a:r>
              <a:rPr lang="en-IN" sz="3200" dirty="0">
                <a:latin typeface="Times New Roman" panose="02020603050405020304" pitchFamily="18" charset="0"/>
                <a:cs typeface="Times New Roman" panose="02020603050405020304" pitchFamily="18" charset="0"/>
              </a:rPr>
              <a:t>(CO1)</a:t>
            </a:r>
            <a:endParaRPr lang="en-US" sz="32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6562049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65750"/>
          </a:xfrm>
        </p:spPr>
        <p:txBody>
          <a:bodyPr>
            <a:noAutofit/>
          </a:bodyPr>
          <a:lstStyle/>
          <a:p>
            <a:pPr lvl="0">
              <a:buAutoNum type="alphaLcParenBoth"/>
            </a:pPr>
            <a:r>
              <a:rPr lang="en-US" altLang="en-US" sz="2200" dirty="0" smtClean="0">
                <a:solidFill>
                  <a:srgbClr val="000000"/>
                </a:solidFill>
                <a:latin typeface="Times New Roman" panose="02020603050405020304" pitchFamily="18" charset="0"/>
                <a:cs typeface="Times New Roman" panose="02020603050405020304" pitchFamily="18" charset="0"/>
              </a:rPr>
              <a:t>(A </a:t>
            </a:r>
            <a:r>
              <a:rPr lang="en-US" altLang="en-US" sz="2200" dirty="0">
                <a:solidFill>
                  <a:srgbClr val="000000"/>
                </a:solidFill>
                <a:latin typeface="Times New Roman" panose="02020603050405020304" pitchFamily="18" charset="0"/>
                <a:cs typeface="Times New Roman" panose="02020603050405020304" pitchFamily="18" charset="0"/>
              </a:rPr>
              <a:t>∪B)</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=A</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dirty="0" err="1">
                <a:solidFill>
                  <a:srgbClr val="000000"/>
                </a:solidFill>
                <a:latin typeface="Times New Roman" panose="02020603050405020304" pitchFamily="18" charset="0"/>
                <a:cs typeface="Times New Roman" panose="02020603050405020304" pitchFamily="18" charset="0"/>
              </a:rPr>
              <a:t>B</a:t>
            </a:r>
            <a:r>
              <a:rPr lang="en-US" altLang="en-US" sz="2200" baseline="30000" dirty="0" err="1">
                <a:solidFill>
                  <a:srgbClr val="000000"/>
                </a:solidFill>
                <a:latin typeface="Times New Roman" panose="02020603050405020304" pitchFamily="18" charset="0"/>
                <a:cs typeface="Times New Roman" panose="02020603050405020304" pitchFamily="18" charset="0"/>
              </a:rPr>
              <a:t>c</a:t>
            </a:r>
            <a:r>
              <a:rPr lang="en-US" altLang="en-US" sz="2200" dirty="0">
                <a:latin typeface="Times New Roman" panose="02020603050405020304" pitchFamily="18" charset="0"/>
                <a:cs typeface="Times New Roman" panose="02020603050405020304" pitchFamily="18" charset="0"/>
              </a:rPr>
              <a:t> </a:t>
            </a:r>
            <a:endParaRPr lang="en-US" altLang="en-US" sz="2200" dirty="0" smtClean="0">
              <a:latin typeface="Times New Roman" panose="02020603050405020304" pitchFamily="18" charset="0"/>
              <a:cs typeface="Times New Roman" panose="02020603050405020304" pitchFamily="18" charset="0"/>
            </a:endParaRPr>
          </a:p>
          <a:p>
            <a:pPr marL="0" lvl="0" indent="0">
              <a:buNone/>
            </a:pPr>
            <a:r>
              <a:rPr lang="en-IN" sz="2200" b="1" dirty="0">
                <a:latin typeface="Times New Roman" panose="02020603050405020304" pitchFamily="18" charset="0"/>
                <a:cs typeface="Times New Roman" panose="02020603050405020304" pitchFamily="18" charset="0"/>
              </a:rPr>
              <a:t>Solution:</a:t>
            </a:r>
            <a:endParaRPr lang="en-US" altLang="en-US" sz="2200" dirty="0">
              <a:latin typeface="Times New Roman" panose="02020603050405020304" pitchFamily="18" charset="0"/>
              <a:cs typeface="Times New Roman" panose="02020603050405020304" pitchFamily="18" charset="0"/>
            </a:endParaRP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To </a:t>
            </a:r>
            <a:r>
              <a:rPr lang="en-US" altLang="en-US" sz="2200" dirty="0">
                <a:solidFill>
                  <a:srgbClr val="000000"/>
                </a:solidFill>
                <a:latin typeface="Times New Roman" panose="02020603050405020304" pitchFamily="18" charset="0"/>
                <a:cs typeface="Times New Roman" panose="02020603050405020304" pitchFamily="18" charset="0"/>
              </a:rPr>
              <a:t>Prove (A ∪B)</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=A</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dirty="0" err="1">
                <a:solidFill>
                  <a:srgbClr val="000000"/>
                </a:solidFill>
                <a:latin typeface="Times New Roman" panose="02020603050405020304" pitchFamily="18" charset="0"/>
                <a:cs typeface="Times New Roman" panose="02020603050405020304" pitchFamily="18" charset="0"/>
              </a:rPr>
              <a:t>B</a:t>
            </a:r>
            <a:r>
              <a:rPr lang="en-US" altLang="en-US" sz="2200" baseline="30000" dirty="0" err="1">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	Let </a:t>
            </a:r>
            <a:r>
              <a:rPr lang="en-US" altLang="en-US" sz="2200" dirty="0">
                <a:solidFill>
                  <a:srgbClr val="000000"/>
                </a:solidFill>
                <a:latin typeface="Times New Roman" panose="02020603050405020304" pitchFamily="18" charset="0"/>
                <a:cs typeface="Times New Roman" panose="02020603050405020304" pitchFamily="18" charset="0"/>
              </a:rPr>
              <a:t>x ∈ (A ∪B)</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	⇒ </a:t>
            </a:r>
            <a:r>
              <a:rPr lang="en-US" altLang="en-US" sz="2200" dirty="0">
                <a:solidFill>
                  <a:srgbClr val="000000"/>
                </a:solidFill>
                <a:latin typeface="Times New Roman" panose="02020603050405020304" pitchFamily="18" charset="0"/>
                <a:cs typeface="Times New Roman" panose="02020603050405020304" pitchFamily="18" charset="0"/>
              </a:rPr>
              <a:t>x ∉ A ∪ B (∵ a ∈ A ⇔ a ∉ A</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	⇒ </a:t>
            </a:r>
            <a:r>
              <a:rPr lang="en-US" altLang="en-US" sz="2200" dirty="0">
                <a:solidFill>
                  <a:srgbClr val="000000"/>
                </a:solidFill>
                <a:latin typeface="Times New Roman" panose="02020603050405020304" pitchFamily="18" charset="0"/>
                <a:cs typeface="Times New Roman" panose="02020603050405020304" pitchFamily="18" charset="0"/>
              </a:rPr>
              <a:t>x ∉ A and x ∉ B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	⇒ </a:t>
            </a:r>
            <a:r>
              <a:rPr lang="en-US" altLang="en-US" sz="2200" dirty="0">
                <a:solidFill>
                  <a:srgbClr val="000000"/>
                </a:solidFill>
                <a:latin typeface="Times New Roman" panose="02020603050405020304" pitchFamily="18" charset="0"/>
                <a:cs typeface="Times New Roman" panose="02020603050405020304" pitchFamily="18" charset="0"/>
              </a:rPr>
              <a:t>x ∉ A</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and x ∉ </a:t>
            </a:r>
            <a:r>
              <a:rPr lang="en-US" altLang="en-US" sz="2200" dirty="0" err="1">
                <a:solidFill>
                  <a:srgbClr val="000000"/>
                </a:solidFill>
                <a:latin typeface="Times New Roman" panose="02020603050405020304" pitchFamily="18" charset="0"/>
                <a:cs typeface="Times New Roman" panose="02020603050405020304" pitchFamily="18" charset="0"/>
              </a:rPr>
              <a:t>B</a:t>
            </a:r>
            <a:r>
              <a:rPr lang="en-US" altLang="en-US" sz="2200" baseline="30000" dirty="0" err="1">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	⇒ </a:t>
            </a:r>
            <a:r>
              <a:rPr lang="en-US" altLang="en-US" sz="2200" dirty="0">
                <a:solidFill>
                  <a:srgbClr val="000000"/>
                </a:solidFill>
                <a:latin typeface="Times New Roman" panose="02020603050405020304" pitchFamily="18" charset="0"/>
                <a:cs typeface="Times New Roman" panose="02020603050405020304" pitchFamily="18" charset="0"/>
              </a:rPr>
              <a:t>x ∉ A</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dirty="0" err="1">
                <a:solidFill>
                  <a:srgbClr val="000000"/>
                </a:solidFill>
                <a:latin typeface="Times New Roman" panose="02020603050405020304" pitchFamily="18" charset="0"/>
                <a:cs typeface="Times New Roman" panose="02020603050405020304" pitchFamily="18" charset="0"/>
              </a:rPr>
              <a:t>B</a:t>
            </a:r>
            <a:r>
              <a:rPr lang="en-US" altLang="en-US" sz="2200" baseline="30000" dirty="0" err="1">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	Therefore</a:t>
            </a:r>
            <a:r>
              <a:rPr lang="en-US" altLang="en-US" sz="2200" dirty="0">
                <a:solidFill>
                  <a:srgbClr val="000000"/>
                </a:solidFill>
                <a:latin typeface="Times New Roman" panose="02020603050405020304" pitchFamily="18" charset="0"/>
                <a:cs typeface="Times New Roman" panose="02020603050405020304" pitchFamily="18" charset="0"/>
              </a:rPr>
              <a:t>, (A ∪B)</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 A</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dirty="0" err="1">
                <a:solidFill>
                  <a:srgbClr val="000000"/>
                </a:solidFill>
                <a:latin typeface="Times New Roman" panose="02020603050405020304" pitchFamily="18" charset="0"/>
                <a:cs typeface="Times New Roman" panose="02020603050405020304" pitchFamily="18" charset="0"/>
              </a:rPr>
              <a:t>B</a:t>
            </a:r>
            <a:r>
              <a:rPr lang="en-US" altLang="en-US" sz="2200" baseline="30000" dirty="0" err="1">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dirty="0" err="1">
                <a:solidFill>
                  <a:srgbClr val="000000"/>
                </a:solidFill>
                <a:latin typeface="Times New Roman" panose="02020603050405020304" pitchFamily="18" charset="0"/>
                <a:cs typeface="Times New Roman" panose="02020603050405020304" pitchFamily="18" charset="0"/>
              </a:rPr>
              <a:t>i</a:t>
            </a:r>
            <a:r>
              <a:rPr lang="en-US" altLang="en-US" sz="2200" dirty="0">
                <a:solidFill>
                  <a:srgbClr val="000000"/>
                </a:solidFill>
                <a:latin typeface="Times New Roman" panose="02020603050405020304" pitchFamily="18" charset="0"/>
                <a:cs typeface="Times New Roman" panose="02020603050405020304" pitchFamily="18" charset="0"/>
              </a:rPr>
              <a:t>) </a:t>
            </a:r>
            <a:endParaRPr lang="en-US" altLang="en-US" sz="2200" dirty="0" smtClean="0">
              <a:solidFill>
                <a:srgbClr val="000000"/>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41</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latin typeface="Times New Roman" panose="02020603050405020304" pitchFamily="18" charset="0"/>
                <a:cs typeface="Times New Roman" panose="02020603050405020304" pitchFamily="18" charset="0"/>
              </a:rPr>
              <a:t>Example 5: Prove De Morgan's </a:t>
            </a:r>
            <a:r>
              <a:rPr lang="en-US" sz="3200" dirty="0" smtClean="0">
                <a:latin typeface="Times New Roman" panose="02020603050405020304" pitchFamily="18" charset="0"/>
                <a:cs typeface="Times New Roman" panose="02020603050405020304" pitchFamily="18" charset="0"/>
              </a:rPr>
              <a:t>Laws </a:t>
            </a:r>
            <a:r>
              <a:rPr lang="en-IN" sz="3200" dirty="0">
                <a:latin typeface="Times New Roman" panose="02020603050405020304" pitchFamily="18" charset="0"/>
                <a:cs typeface="Times New Roman" panose="02020603050405020304" pitchFamily="18" charset="0"/>
              </a:rPr>
              <a:t>(CO1)</a:t>
            </a:r>
            <a:endParaRPr lang="en-US" sz="32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33691534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65750"/>
          </a:xfrm>
        </p:spPr>
        <p:txBody>
          <a:bodyPr>
            <a:noAutofit/>
          </a:bodyPr>
          <a:lstStyle/>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Again</a:t>
            </a:r>
            <a:r>
              <a:rPr lang="en-US" altLang="en-US" sz="2200" dirty="0">
                <a:solidFill>
                  <a:srgbClr val="000000"/>
                </a:solidFill>
                <a:latin typeface="Times New Roman" panose="02020603050405020304" pitchFamily="18" charset="0"/>
                <a:cs typeface="Times New Roman" panose="02020603050405020304" pitchFamily="18" charset="0"/>
              </a:rPr>
              <a:t>, let x ∈ A</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dirty="0" err="1">
                <a:solidFill>
                  <a:srgbClr val="000000"/>
                </a:solidFill>
                <a:latin typeface="Times New Roman" panose="02020603050405020304" pitchFamily="18" charset="0"/>
                <a:cs typeface="Times New Roman" panose="02020603050405020304" pitchFamily="18" charset="0"/>
              </a:rPr>
              <a:t>B</a:t>
            </a:r>
            <a:r>
              <a:rPr lang="en-US" altLang="en-US" sz="2200" baseline="30000" dirty="0" err="1">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	⇒ </a:t>
            </a:r>
            <a:r>
              <a:rPr lang="en-US" altLang="en-US" sz="2200" dirty="0">
                <a:solidFill>
                  <a:srgbClr val="000000"/>
                </a:solidFill>
                <a:latin typeface="Times New Roman" panose="02020603050405020304" pitchFamily="18" charset="0"/>
                <a:cs typeface="Times New Roman" panose="02020603050405020304" pitchFamily="18" charset="0"/>
              </a:rPr>
              <a:t>x ∈ A</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and x ∈ </a:t>
            </a:r>
            <a:r>
              <a:rPr lang="en-US" altLang="en-US" sz="2200" dirty="0" err="1">
                <a:solidFill>
                  <a:srgbClr val="000000"/>
                </a:solidFill>
                <a:latin typeface="Times New Roman" panose="02020603050405020304" pitchFamily="18" charset="0"/>
                <a:cs typeface="Times New Roman" panose="02020603050405020304" pitchFamily="18" charset="0"/>
              </a:rPr>
              <a:t>B</a:t>
            </a:r>
            <a:r>
              <a:rPr lang="en-US" altLang="en-US" sz="2200" baseline="30000" dirty="0" err="1">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	⇒ </a:t>
            </a:r>
            <a:r>
              <a:rPr lang="en-US" altLang="en-US" sz="2200" dirty="0">
                <a:solidFill>
                  <a:srgbClr val="000000"/>
                </a:solidFill>
                <a:latin typeface="Times New Roman" panose="02020603050405020304" pitchFamily="18" charset="0"/>
                <a:cs typeface="Times New Roman" panose="02020603050405020304" pitchFamily="18" charset="0"/>
              </a:rPr>
              <a:t>x ∉ A and x ∉ B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	⇒ </a:t>
            </a:r>
            <a:r>
              <a:rPr lang="en-US" altLang="en-US" sz="2200" dirty="0">
                <a:solidFill>
                  <a:srgbClr val="000000"/>
                </a:solidFill>
                <a:latin typeface="Times New Roman" panose="02020603050405020304" pitchFamily="18" charset="0"/>
                <a:cs typeface="Times New Roman" panose="02020603050405020304" pitchFamily="18" charset="0"/>
              </a:rPr>
              <a:t>x ∉ A ∪ B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	⇒ </a:t>
            </a:r>
            <a:r>
              <a:rPr lang="en-US" altLang="en-US" sz="2200" dirty="0">
                <a:solidFill>
                  <a:srgbClr val="000000"/>
                </a:solidFill>
                <a:latin typeface="Times New Roman" panose="02020603050405020304" pitchFamily="18" charset="0"/>
                <a:cs typeface="Times New Roman" panose="02020603050405020304" pitchFamily="18" charset="0"/>
              </a:rPr>
              <a:t>x ∈ (A ∪B)</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	Therefore</a:t>
            </a:r>
            <a:r>
              <a:rPr lang="en-US" altLang="en-US" sz="2200" dirty="0">
                <a:solidFill>
                  <a:srgbClr val="000000"/>
                </a:solidFill>
                <a:latin typeface="Times New Roman" panose="02020603050405020304" pitchFamily="18" charset="0"/>
                <a:cs typeface="Times New Roman" panose="02020603050405020304" pitchFamily="18" charset="0"/>
              </a:rPr>
              <a:t>, A</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dirty="0" err="1">
                <a:solidFill>
                  <a:srgbClr val="000000"/>
                </a:solidFill>
                <a:latin typeface="Times New Roman" panose="02020603050405020304" pitchFamily="18" charset="0"/>
                <a:cs typeface="Times New Roman" panose="02020603050405020304" pitchFamily="18" charset="0"/>
              </a:rPr>
              <a:t>B</a:t>
            </a:r>
            <a:r>
              <a:rPr lang="en-US" altLang="en-US" sz="2200" baseline="30000" dirty="0" err="1">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 (A ∪B)</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(ii)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Combining </a:t>
            </a:r>
            <a:r>
              <a:rPr lang="en-US" altLang="en-US" sz="2200" dirty="0">
                <a:solidFill>
                  <a:srgbClr val="000000"/>
                </a:solidFill>
                <a:latin typeface="Times New Roman" panose="02020603050405020304" pitchFamily="18" charset="0"/>
                <a:cs typeface="Times New Roman" panose="02020603050405020304" pitchFamily="18" charset="0"/>
              </a:rPr>
              <a:t>(</a:t>
            </a:r>
            <a:r>
              <a:rPr lang="en-US" altLang="en-US" sz="2200" dirty="0" err="1">
                <a:solidFill>
                  <a:srgbClr val="000000"/>
                </a:solidFill>
                <a:latin typeface="Times New Roman" panose="02020603050405020304" pitchFamily="18" charset="0"/>
                <a:cs typeface="Times New Roman" panose="02020603050405020304" pitchFamily="18" charset="0"/>
              </a:rPr>
              <a:t>i</a:t>
            </a:r>
            <a:r>
              <a:rPr lang="en-US" altLang="en-US" sz="2200" dirty="0">
                <a:solidFill>
                  <a:srgbClr val="000000"/>
                </a:solidFill>
                <a:latin typeface="Times New Roman" panose="02020603050405020304" pitchFamily="18" charset="0"/>
                <a:cs typeface="Times New Roman" panose="02020603050405020304" pitchFamily="18" charset="0"/>
              </a:rPr>
              <a:t>) and (ii), we get A</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dirty="0" err="1">
                <a:solidFill>
                  <a:srgbClr val="000000"/>
                </a:solidFill>
                <a:latin typeface="Times New Roman" panose="02020603050405020304" pitchFamily="18" charset="0"/>
                <a:cs typeface="Times New Roman" panose="02020603050405020304" pitchFamily="18" charset="0"/>
              </a:rPr>
              <a:t>B</a:t>
            </a:r>
            <a:r>
              <a:rPr lang="en-US" altLang="en-US" sz="2200" baseline="30000" dirty="0" err="1">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=(A ∪B)</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Hence Proved.</a:t>
            </a:r>
            <a:r>
              <a:rPr lang="en-US" altLang="en-US" sz="2200" dirty="0">
                <a:latin typeface="Times New Roman" panose="02020603050405020304" pitchFamily="18" charset="0"/>
                <a:cs typeface="Times New Roman" panose="02020603050405020304" pitchFamily="18" charset="0"/>
              </a:rPr>
              <a:t> </a:t>
            </a:r>
          </a:p>
          <a:p>
            <a:pPr marL="0" indent="0">
              <a:buNone/>
            </a:pPr>
            <a:endParaRPr lang="en-US" sz="2200" dirty="0"/>
          </a:p>
        </p:txBody>
      </p:sp>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42</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latin typeface="Times New Roman" panose="02020603050405020304" pitchFamily="18" charset="0"/>
                <a:cs typeface="Times New Roman" panose="02020603050405020304" pitchFamily="18" charset="0"/>
              </a:rPr>
              <a:t>Example 5: Prove De Morgan's </a:t>
            </a:r>
            <a:r>
              <a:rPr lang="en-US" sz="3200" dirty="0" smtClean="0">
                <a:latin typeface="Times New Roman" panose="02020603050405020304" pitchFamily="18" charset="0"/>
                <a:cs typeface="Times New Roman" panose="02020603050405020304" pitchFamily="18" charset="0"/>
              </a:rPr>
              <a:t>Laws </a:t>
            </a:r>
            <a:r>
              <a:rPr lang="en-IN" sz="3200" dirty="0">
                <a:latin typeface="Times New Roman" panose="02020603050405020304" pitchFamily="18" charset="0"/>
                <a:cs typeface="Times New Roman" panose="02020603050405020304" pitchFamily="18" charset="0"/>
              </a:rPr>
              <a:t>(CO1)</a:t>
            </a:r>
            <a:endParaRPr lang="en-US" sz="32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30140788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685800"/>
            <a:ext cx="8229600" cy="5059363"/>
          </a:xfrm>
        </p:spPr>
        <p:txBody>
          <a:bodyPr>
            <a:noAutofit/>
          </a:bodyPr>
          <a:lstStyle/>
          <a:p>
            <a:pPr marL="0" lvl="0" indent="0">
              <a:buNone/>
            </a:pPr>
            <a:r>
              <a:rPr lang="en-US" altLang="en-US" sz="2100" dirty="0">
                <a:solidFill>
                  <a:srgbClr val="000000"/>
                </a:solidFill>
                <a:latin typeface="Times New Roman" panose="02020603050405020304" pitchFamily="18" charset="0"/>
                <a:cs typeface="Times New Roman" panose="02020603050405020304" pitchFamily="18" charset="0"/>
              </a:rPr>
              <a:t>(b) (A ∩B)</a:t>
            </a:r>
            <a:r>
              <a:rPr lang="en-US" altLang="en-US" sz="2100" baseline="30000" dirty="0">
                <a:solidFill>
                  <a:srgbClr val="000000"/>
                </a:solidFill>
                <a:latin typeface="Times New Roman" panose="02020603050405020304" pitchFamily="18" charset="0"/>
                <a:cs typeface="Times New Roman" panose="02020603050405020304" pitchFamily="18" charset="0"/>
              </a:rPr>
              <a:t>c</a:t>
            </a:r>
            <a:r>
              <a:rPr lang="en-US" altLang="en-US" sz="2100" dirty="0">
                <a:solidFill>
                  <a:srgbClr val="000000"/>
                </a:solidFill>
                <a:latin typeface="Times New Roman" panose="02020603050405020304" pitchFamily="18" charset="0"/>
                <a:cs typeface="Times New Roman" panose="02020603050405020304" pitchFamily="18" charset="0"/>
              </a:rPr>
              <a:t> = A</a:t>
            </a:r>
            <a:r>
              <a:rPr lang="en-US" altLang="en-US" sz="2100" baseline="30000" dirty="0">
                <a:solidFill>
                  <a:srgbClr val="000000"/>
                </a:solidFill>
                <a:latin typeface="Times New Roman" panose="02020603050405020304" pitchFamily="18" charset="0"/>
                <a:cs typeface="Times New Roman" panose="02020603050405020304" pitchFamily="18" charset="0"/>
              </a:rPr>
              <a:t>c</a:t>
            </a:r>
            <a:r>
              <a:rPr lang="en-US" altLang="en-US" sz="2100" dirty="0">
                <a:solidFill>
                  <a:srgbClr val="000000"/>
                </a:solidFill>
                <a:latin typeface="Times New Roman" panose="02020603050405020304" pitchFamily="18" charset="0"/>
                <a:cs typeface="Times New Roman" panose="02020603050405020304" pitchFamily="18" charset="0"/>
              </a:rPr>
              <a:t>∪ </a:t>
            </a:r>
            <a:r>
              <a:rPr lang="en-US" altLang="en-US" sz="2100" dirty="0" err="1">
                <a:solidFill>
                  <a:srgbClr val="000000"/>
                </a:solidFill>
                <a:latin typeface="Times New Roman" panose="02020603050405020304" pitchFamily="18" charset="0"/>
                <a:cs typeface="Times New Roman" panose="02020603050405020304" pitchFamily="18" charset="0"/>
              </a:rPr>
              <a:t>B</a:t>
            </a:r>
            <a:r>
              <a:rPr lang="en-US" altLang="en-US" sz="2100" baseline="30000" dirty="0" err="1">
                <a:solidFill>
                  <a:srgbClr val="000000"/>
                </a:solidFill>
                <a:latin typeface="Times New Roman" panose="02020603050405020304" pitchFamily="18" charset="0"/>
                <a:cs typeface="Times New Roman" panose="02020603050405020304" pitchFamily="18" charset="0"/>
              </a:rPr>
              <a:t>c</a:t>
            </a:r>
            <a:r>
              <a:rPr lang="en-US" altLang="en-US" sz="2100" dirty="0">
                <a:latin typeface="Times New Roman" panose="02020603050405020304" pitchFamily="18" charset="0"/>
                <a:cs typeface="Times New Roman" panose="02020603050405020304" pitchFamily="18" charset="0"/>
              </a:rPr>
              <a:t> </a:t>
            </a:r>
          </a:p>
          <a:p>
            <a:pPr marL="0" indent="0">
              <a:buNone/>
            </a:pPr>
            <a:r>
              <a:rPr lang="en-IN" sz="2100" b="1" dirty="0">
                <a:latin typeface="Times New Roman" panose="02020603050405020304" pitchFamily="18" charset="0"/>
                <a:cs typeface="Times New Roman" panose="02020603050405020304" pitchFamily="18" charset="0"/>
              </a:rPr>
              <a:t>Solution</a:t>
            </a:r>
            <a:r>
              <a:rPr lang="en-IN" sz="2100" b="1" dirty="0" smtClean="0">
                <a:latin typeface="Times New Roman" panose="02020603050405020304" pitchFamily="18" charset="0"/>
                <a:cs typeface="Times New Roman" panose="02020603050405020304" pitchFamily="18" charset="0"/>
              </a:rPr>
              <a:t>:</a:t>
            </a:r>
          </a:p>
          <a:p>
            <a:pPr marL="0" lvl="0" indent="0">
              <a:buNone/>
            </a:pPr>
            <a:r>
              <a:rPr lang="en-US" altLang="en-US" sz="2100" dirty="0" smtClean="0">
                <a:solidFill>
                  <a:srgbClr val="000000"/>
                </a:solidFill>
                <a:latin typeface="Times New Roman" panose="02020603050405020304" pitchFamily="18" charset="0"/>
                <a:cs typeface="Times New Roman" panose="02020603050405020304" pitchFamily="18" charset="0"/>
              </a:rPr>
              <a:t>Let </a:t>
            </a:r>
            <a:r>
              <a:rPr lang="en-US" altLang="en-US" sz="2100" dirty="0">
                <a:solidFill>
                  <a:srgbClr val="000000"/>
                </a:solidFill>
                <a:latin typeface="Times New Roman" panose="02020603050405020304" pitchFamily="18" charset="0"/>
                <a:cs typeface="Times New Roman" panose="02020603050405020304" pitchFamily="18" charset="0"/>
              </a:rPr>
              <a:t>x ∈ (A ∩B)</a:t>
            </a:r>
            <a:r>
              <a:rPr lang="en-US" altLang="en-US" sz="2100" baseline="30000" dirty="0">
                <a:solidFill>
                  <a:srgbClr val="000000"/>
                </a:solidFill>
                <a:latin typeface="Times New Roman" panose="02020603050405020304" pitchFamily="18" charset="0"/>
                <a:cs typeface="Times New Roman" panose="02020603050405020304" pitchFamily="18" charset="0"/>
              </a:rPr>
              <a:t>c</a:t>
            </a:r>
            <a:r>
              <a:rPr lang="en-US" altLang="en-US" sz="2100" dirty="0">
                <a:solidFill>
                  <a:srgbClr val="000000"/>
                </a:solidFill>
                <a:latin typeface="Times New Roman" panose="02020603050405020304" pitchFamily="18" charset="0"/>
                <a:cs typeface="Times New Roman" panose="02020603050405020304" pitchFamily="18" charset="0"/>
              </a:rPr>
              <a:t> </a:t>
            </a:r>
            <a:endParaRPr lang="en-US" altLang="en-US" sz="21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100" dirty="0" smtClean="0">
                <a:solidFill>
                  <a:srgbClr val="000000"/>
                </a:solidFill>
                <a:latin typeface="Times New Roman" panose="02020603050405020304" pitchFamily="18" charset="0"/>
                <a:cs typeface="Times New Roman" panose="02020603050405020304" pitchFamily="18" charset="0"/>
              </a:rPr>
              <a:t>	⇒ </a:t>
            </a:r>
            <a:r>
              <a:rPr lang="en-US" altLang="en-US" sz="2100" dirty="0">
                <a:solidFill>
                  <a:srgbClr val="000000"/>
                </a:solidFill>
                <a:latin typeface="Times New Roman" panose="02020603050405020304" pitchFamily="18" charset="0"/>
                <a:cs typeface="Times New Roman" panose="02020603050405020304" pitchFamily="18" charset="0"/>
              </a:rPr>
              <a:t>x ∉ A ∩ B (∵ a ∈ A ⇔ a ∉ A</a:t>
            </a:r>
            <a:r>
              <a:rPr lang="en-US" altLang="en-US" sz="2100" baseline="30000" dirty="0">
                <a:solidFill>
                  <a:srgbClr val="000000"/>
                </a:solidFill>
                <a:latin typeface="Times New Roman" panose="02020603050405020304" pitchFamily="18" charset="0"/>
                <a:cs typeface="Times New Roman" panose="02020603050405020304" pitchFamily="18" charset="0"/>
              </a:rPr>
              <a:t>c</a:t>
            </a:r>
            <a:r>
              <a:rPr lang="en-US" altLang="en-US" sz="2100" dirty="0">
                <a:solidFill>
                  <a:srgbClr val="000000"/>
                </a:solidFill>
                <a:latin typeface="Times New Roman" panose="02020603050405020304" pitchFamily="18" charset="0"/>
                <a:cs typeface="Times New Roman" panose="02020603050405020304" pitchFamily="18" charset="0"/>
              </a:rPr>
              <a:t>) </a:t>
            </a:r>
            <a:endParaRPr lang="en-US" altLang="en-US" sz="21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100" dirty="0" smtClean="0">
                <a:solidFill>
                  <a:srgbClr val="000000"/>
                </a:solidFill>
                <a:latin typeface="Times New Roman" panose="02020603050405020304" pitchFamily="18" charset="0"/>
                <a:cs typeface="Times New Roman" panose="02020603050405020304" pitchFamily="18" charset="0"/>
              </a:rPr>
              <a:t>	⇒ </a:t>
            </a:r>
            <a:r>
              <a:rPr lang="en-US" altLang="en-US" sz="2100" dirty="0">
                <a:solidFill>
                  <a:srgbClr val="000000"/>
                </a:solidFill>
                <a:latin typeface="Times New Roman" panose="02020603050405020304" pitchFamily="18" charset="0"/>
                <a:cs typeface="Times New Roman" panose="02020603050405020304" pitchFamily="18" charset="0"/>
              </a:rPr>
              <a:t>x ∉ A or x ∉ B </a:t>
            </a:r>
            <a:endParaRPr lang="en-US" altLang="en-US" sz="21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100" dirty="0" smtClean="0">
                <a:solidFill>
                  <a:srgbClr val="000000"/>
                </a:solidFill>
                <a:latin typeface="Times New Roman" panose="02020603050405020304" pitchFamily="18" charset="0"/>
                <a:cs typeface="Times New Roman" panose="02020603050405020304" pitchFamily="18" charset="0"/>
              </a:rPr>
              <a:t>	⇒ </a:t>
            </a:r>
            <a:r>
              <a:rPr lang="en-US" altLang="en-US" sz="2100" dirty="0">
                <a:solidFill>
                  <a:srgbClr val="000000"/>
                </a:solidFill>
                <a:latin typeface="Times New Roman" panose="02020603050405020304" pitchFamily="18" charset="0"/>
                <a:cs typeface="Times New Roman" panose="02020603050405020304" pitchFamily="18" charset="0"/>
              </a:rPr>
              <a:t>x ∈ A</a:t>
            </a:r>
            <a:r>
              <a:rPr lang="en-US" altLang="en-US" sz="2100" baseline="30000" dirty="0">
                <a:solidFill>
                  <a:srgbClr val="000000"/>
                </a:solidFill>
                <a:latin typeface="Times New Roman" panose="02020603050405020304" pitchFamily="18" charset="0"/>
                <a:cs typeface="Times New Roman" panose="02020603050405020304" pitchFamily="18" charset="0"/>
              </a:rPr>
              <a:t>c</a:t>
            </a:r>
            <a:r>
              <a:rPr lang="en-US" altLang="en-US" sz="2100" dirty="0">
                <a:solidFill>
                  <a:srgbClr val="000000"/>
                </a:solidFill>
                <a:latin typeface="Times New Roman" panose="02020603050405020304" pitchFamily="18" charset="0"/>
                <a:cs typeface="Times New Roman" panose="02020603050405020304" pitchFamily="18" charset="0"/>
              </a:rPr>
              <a:t> and x ∈ </a:t>
            </a:r>
            <a:r>
              <a:rPr lang="en-US" altLang="en-US" sz="2100" dirty="0" err="1">
                <a:solidFill>
                  <a:srgbClr val="000000"/>
                </a:solidFill>
                <a:latin typeface="Times New Roman" panose="02020603050405020304" pitchFamily="18" charset="0"/>
                <a:cs typeface="Times New Roman" panose="02020603050405020304" pitchFamily="18" charset="0"/>
              </a:rPr>
              <a:t>B</a:t>
            </a:r>
            <a:r>
              <a:rPr lang="en-US" altLang="en-US" sz="2100" baseline="30000" dirty="0" err="1">
                <a:solidFill>
                  <a:srgbClr val="000000"/>
                </a:solidFill>
                <a:latin typeface="Times New Roman" panose="02020603050405020304" pitchFamily="18" charset="0"/>
                <a:cs typeface="Times New Roman" panose="02020603050405020304" pitchFamily="18" charset="0"/>
              </a:rPr>
              <a:t>c</a:t>
            </a:r>
            <a:r>
              <a:rPr lang="en-US" altLang="en-US" sz="2100" dirty="0">
                <a:solidFill>
                  <a:srgbClr val="000000"/>
                </a:solidFill>
                <a:latin typeface="Times New Roman" panose="02020603050405020304" pitchFamily="18" charset="0"/>
                <a:cs typeface="Times New Roman" panose="02020603050405020304" pitchFamily="18" charset="0"/>
              </a:rPr>
              <a:t> </a:t>
            </a:r>
            <a:endParaRPr lang="en-US" altLang="en-US" sz="21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100" dirty="0" smtClean="0">
                <a:solidFill>
                  <a:srgbClr val="000000"/>
                </a:solidFill>
                <a:latin typeface="Times New Roman" panose="02020603050405020304" pitchFamily="18" charset="0"/>
                <a:cs typeface="Times New Roman" panose="02020603050405020304" pitchFamily="18" charset="0"/>
              </a:rPr>
              <a:t>	⇒ </a:t>
            </a:r>
            <a:r>
              <a:rPr lang="en-US" altLang="en-US" sz="2100" dirty="0">
                <a:solidFill>
                  <a:srgbClr val="000000"/>
                </a:solidFill>
                <a:latin typeface="Times New Roman" panose="02020603050405020304" pitchFamily="18" charset="0"/>
                <a:cs typeface="Times New Roman" panose="02020603050405020304" pitchFamily="18" charset="0"/>
              </a:rPr>
              <a:t>x ∈ A</a:t>
            </a:r>
            <a:r>
              <a:rPr lang="en-US" altLang="en-US" sz="2100" baseline="30000" dirty="0">
                <a:solidFill>
                  <a:srgbClr val="000000"/>
                </a:solidFill>
                <a:latin typeface="Times New Roman" panose="02020603050405020304" pitchFamily="18" charset="0"/>
                <a:cs typeface="Times New Roman" panose="02020603050405020304" pitchFamily="18" charset="0"/>
              </a:rPr>
              <a:t>c</a:t>
            </a:r>
            <a:r>
              <a:rPr lang="en-US" altLang="en-US" sz="2100" dirty="0">
                <a:solidFill>
                  <a:srgbClr val="000000"/>
                </a:solidFill>
                <a:latin typeface="Times New Roman" panose="02020603050405020304" pitchFamily="18" charset="0"/>
                <a:cs typeface="Times New Roman" panose="02020603050405020304" pitchFamily="18" charset="0"/>
              </a:rPr>
              <a:t>∪ </a:t>
            </a:r>
            <a:r>
              <a:rPr lang="en-US" altLang="en-US" sz="2100" dirty="0" err="1">
                <a:solidFill>
                  <a:srgbClr val="000000"/>
                </a:solidFill>
                <a:latin typeface="Times New Roman" panose="02020603050405020304" pitchFamily="18" charset="0"/>
                <a:cs typeface="Times New Roman" panose="02020603050405020304" pitchFamily="18" charset="0"/>
              </a:rPr>
              <a:t>B</a:t>
            </a:r>
            <a:r>
              <a:rPr lang="en-US" altLang="en-US" sz="2100" baseline="30000" dirty="0" err="1">
                <a:solidFill>
                  <a:srgbClr val="000000"/>
                </a:solidFill>
                <a:latin typeface="Times New Roman" panose="02020603050405020304" pitchFamily="18" charset="0"/>
                <a:cs typeface="Times New Roman" panose="02020603050405020304" pitchFamily="18" charset="0"/>
              </a:rPr>
              <a:t>c</a:t>
            </a:r>
            <a:r>
              <a:rPr lang="en-US" altLang="en-US" sz="2100" dirty="0">
                <a:solidFill>
                  <a:srgbClr val="000000"/>
                </a:solidFill>
                <a:latin typeface="Times New Roman" panose="02020603050405020304" pitchFamily="18" charset="0"/>
                <a:cs typeface="Times New Roman" panose="02020603050405020304" pitchFamily="18" charset="0"/>
              </a:rPr>
              <a:t> </a:t>
            </a:r>
            <a:endParaRPr lang="en-US" altLang="en-US" sz="21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100" dirty="0" smtClean="0">
                <a:solidFill>
                  <a:srgbClr val="000000"/>
                </a:solidFill>
                <a:latin typeface="Times New Roman" panose="02020603050405020304" pitchFamily="18" charset="0"/>
                <a:cs typeface="Times New Roman" panose="02020603050405020304" pitchFamily="18" charset="0"/>
              </a:rPr>
              <a:t>∴ </a:t>
            </a:r>
            <a:r>
              <a:rPr lang="en-US" altLang="en-US" sz="2100" dirty="0">
                <a:solidFill>
                  <a:srgbClr val="000000"/>
                </a:solidFill>
                <a:latin typeface="Times New Roman" panose="02020603050405020304" pitchFamily="18" charset="0"/>
                <a:cs typeface="Times New Roman" panose="02020603050405020304" pitchFamily="18" charset="0"/>
              </a:rPr>
              <a:t>(A ∩B)</a:t>
            </a:r>
            <a:r>
              <a:rPr lang="en-US" altLang="en-US" sz="2100" baseline="30000" dirty="0">
                <a:solidFill>
                  <a:srgbClr val="000000"/>
                </a:solidFill>
                <a:latin typeface="Times New Roman" panose="02020603050405020304" pitchFamily="18" charset="0"/>
                <a:cs typeface="Times New Roman" panose="02020603050405020304" pitchFamily="18" charset="0"/>
              </a:rPr>
              <a:t>c</a:t>
            </a:r>
            <a:r>
              <a:rPr lang="en-US" altLang="en-US" sz="2100" dirty="0">
                <a:solidFill>
                  <a:srgbClr val="000000"/>
                </a:solidFill>
                <a:latin typeface="Times New Roman" panose="02020603050405020304" pitchFamily="18" charset="0"/>
                <a:cs typeface="Times New Roman" panose="02020603050405020304" pitchFamily="18" charset="0"/>
              </a:rPr>
              <a:t>⊂ (A ∪B)</a:t>
            </a:r>
            <a:r>
              <a:rPr lang="en-US" altLang="en-US" sz="2100" baseline="30000" dirty="0">
                <a:solidFill>
                  <a:srgbClr val="000000"/>
                </a:solidFill>
                <a:latin typeface="Times New Roman" panose="02020603050405020304" pitchFamily="18" charset="0"/>
                <a:cs typeface="Times New Roman" panose="02020603050405020304" pitchFamily="18" charset="0"/>
              </a:rPr>
              <a:t>c</a:t>
            </a:r>
            <a:r>
              <a:rPr lang="en-US" altLang="en-US" sz="2100" dirty="0">
                <a:solidFill>
                  <a:srgbClr val="000000"/>
                </a:solidFill>
                <a:latin typeface="Times New Roman" panose="02020603050405020304" pitchFamily="18" charset="0"/>
                <a:cs typeface="Times New Roman" panose="02020603050405020304" pitchFamily="18" charset="0"/>
              </a:rPr>
              <a:t>.................. (</a:t>
            </a:r>
            <a:r>
              <a:rPr lang="en-US" altLang="en-US" sz="2100" dirty="0" err="1">
                <a:solidFill>
                  <a:srgbClr val="000000"/>
                </a:solidFill>
                <a:latin typeface="Times New Roman" panose="02020603050405020304" pitchFamily="18" charset="0"/>
                <a:cs typeface="Times New Roman" panose="02020603050405020304" pitchFamily="18" charset="0"/>
              </a:rPr>
              <a:t>i</a:t>
            </a:r>
            <a:r>
              <a:rPr lang="en-US" altLang="en-US" sz="2100" dirty="0">
                <a:solidFill>
                  <a:srgbClr val="000000"/>
                </a:solidFill>
                <a:latin typeface="Times New Roman" panose="02020603050405020304" pitchFamily="18" charset="0"/>
                <a:cs typeface="Times New Roman" panose="02020603050405020304" pitchFamily="18" charset="0"/>
              </a:rPr>
              <a:t>) </a:t>
            </a:r>
            <a:endParaRPr lang="en-US" altLang="en-US" sz="21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100" dirty="0" smtClean="0">
                <a:solidFill>
                  <a:srgbClr val="000000"/>
                </a:solidFill>
                <a:latin typeface="Times New Roman" panose="02020603050405020304" pitchFamily="18" charset="0"/>
                <a:cs typeface="Times New Roman" panose="02020603050405020304" pitchFamily="18" charset="0"/>
              </a:rPr>
              <a:t>	Again</a:t>
            </a:r>
            <a:r>
              <a:rPr lang="en-US" altLang="en-US" sz="2100" dirty="0">
                <a:solidFill>
                  <a:srgbClr val="000000"/>
                </a:solidFill>
                <a:latin typeface="Times New Roman" panose="02020603050405020304" pitchFamily="18" charset="0"/>
                <a:cs typeface="Times New Roman" panose="02020603050405020304" pitchFamily="18" charset="0"/>
              </a:rPr>
              <a:t>, Let x ∈ A</a:t>
            </a:r>
            <a:r>
              <a:rPr lang="en-US" altLang="en-US" sz="2100" baseline="30000" dirty="0">
                <a:solidFill>
                  <a:srgbClr val="000000"/>
                </a:solidFill>
                <a:latin typeface="Times New Roman" panose="02020603050405020304" pitchFamily="18" charset="0"/>
                <a:cs typeface="Times New Roman" panose="02020603050405020304" pitchFamily="18" charset="0"/>
              </a:rPr>
              <a:t>c</a:t>
            </a:r>
            <a:r>
              <a:rPr lang="en-US" altLang="en-US" sz="2100" dirty="0">
                <a:solidFill>
                  <a:srgbClr val="000000"/>
                </a:solidFill>
                <a:latin typeface="Times New Roman" panose="02020603050405020304" pitchFamily="18" charset="0"/>
                <a:cs typeface="Times New Roman" panose="02020603050405020304" pitchFamily="18" charset="0"/>
              </a:rPr>
              <a:t>∪ </a:t>
            </a:r>
            <a:r>
              <a:rPr lang="en-US" altLang="en-US" sz="2100" dirty="0" err="1">
                <a:solidFill>
                  <a:srgbClr val="000000"/>
                </a:solidFill>
                <a:latin typeface="Times New Roman" panose="02020603050405020304" pitchFamily="18" charset="0"/>
                <a:cs typeface="Times New Roman" panose="02020603050405020304" pitchFamily="18" charset="0"/>
              </a:rPr>
              <a:t>B</a:t>
            </a:r>
            <a:r>
              <a:rPr lang="en-US" altLang="en-US" sz="2100" baseline="30000" dirty="0" err="1">
                <a:solidFill>
                  <a:srgbClr val="000000"/>
                </a:solidFill>
                <a:latin typeface="Times New Roman" panose="02020603050405020304" pitchFamily="18" charset="0"/>
                <a:cs typeface="Times New Roman" panose="02020603050405020304" pitchFamily="18" charset="0"/>
              </a:rPr>
              <a:t>c</a:t>
            </a:r>
            <a:r>
              <a:rPr lang="en-US" altLang="en-US" sz="2100" dirty="0">
                <a:solidFill>
                  <a:srgbClr val="000000"/>
                </a:solidFill>
                <a:latin typeface="Times New Roman" panose="02020603050405020304" pitchFamily="18" charset="0"/>
                <a:cs typeface="Times New Roman" panose="02020603050405020304" pitchFamily="18" charset="0"/>
              </a:rPr>
              <a:t> </a:t>
            </a:r>
            <a:endParaRPr lang="en-US" altLang="en-US" sz="21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100" dirty="0" smtClean="0">
                <a:solidFill>
                  <a:srgbClr val="000000"/>
                </a:solidFill>
                <a:latin typeface="Times New Roman" panose="02020603050405020304" pitchFamily="18" charset="0"/>
                <a:cs typeface="Times New Roman" panose="02020603050405020304" pitchFamily="18" charset="0"/>
              </a:rPr>
              <a:t>	⇒ </a:t>
            </a:r>
            <a:r>
              <a:rPr lang="en-US" altLang="en-US" sz="2100" dirty="0">
                <a:solidFill>
                  <a:srgbClr val="000000"/>
                </a:solidFill>
                <a:latin typeface="Times New Roman" panose="02020603050405020304" pitchFamily="18" charset="0"/>
                <a:cs typeface="Times New Roman" panose="02020603050405020304" pitchFamily="18" charset="0"/>
              </a:rPr>
              <a:t>x ∈ A</a:t>
            </a:r>
            <a:r>
              <a:rPr lang="en-US" altLang="en-US" sz="2100" baseline="30000" dirty="0">
                <a:solidFill>
                  <a:srgbClr val="000000"/>
                </a:solidFill>
                <a:latin typeface="Times New Roman" panose="02020603050405020304" pitchFamily="18" charset="0"/>
                <a:cs typeface="Times New Roman" panose="02020603050405020304" pitchFamily="18" charset="0"/>
              </a:rPr>
              <a:t>c</a:t>
            </a:r>
            <a:r>
              <a:rPr lang="en-US" altLang="en-US" sz="2100" dirty="0">
                <a:solidFill>
                  <a:srgbClr val="000000"/>
                </a:solidFill>
                <a:latin typeface="Times New Roman" panose="02020603050405020304" pitchFamily="18" charset="0"/>
                <a:cs typeface="Times New Roman" panose="02020603050405020304" pitchFamily="18" charset="0"/>
              </a:rPr>
              <a:t> or x ∈ </a:t>
            </a:r>
            <a:r>
              <a:rPr lang="en-US" altLang="en-US" sz="2100" dirty="0" err="1">
                <a:solidFill>
                  <a:srgbClr val="000000"/>
                </a:solidFill>
                <a:latin typeface="Times New Roman" panose="02020603050405020304" pitchFamily="18" charset="0"/>
                <a:cs typeface="Times New Roman" panose="02020603050405020304" pitchFamily="18" charset="0"/>
              </a:rPr>
              <a:t>B</a:t>
            </a:r>
            <a:r>
              <a:rPr lang="en-US" altLang="en-US" sz="2100" baseline="30000" dirty="0" err="1">
                <a:solidFill>
                  <a:srgbClr val="000000"/>
                </a:solidFill>
                <a:latin typeface="Times New Roman" panose="02020603050405020304" pitchFamily="18" charset="0"/>
                <a:cs typeface="Times New Roman" panose="02020603050405020304" pitchFamily="18" charset="0"/>
              </a:rPr>
              <a:t>c</a:t>
            </a:r>
            <a:r>
              <a:rPr lang="en-US" altLang="en-US" sz="2100" dirty="0">
                <a:solidFill>
                  <a:srgbClr val="000000"/>
                </a:solidFill>
                <a:latin typeface="Times New Roman" panose="02020603050405020304" pitchFamily="18" charset="0"/>
                <a:cs typeface="Times New Roman" panose="02020603050405020304" pitchFamily="18" charset="0"/>
              </a:rPr>
              <a:t> </a:t>
            </a:r>
            <a:endParaRPr lang="en-US" altLang="en-US" sz="21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100" dirty="0" smtClean="0">
                <a:solidFill>
                  <a:srgbClr val="000000"/>
                </a:solidFill>
                <a:latin typeface="Times New Roman" panose="02020603050405020304" pitchFamily="18" charset="0"/>
                <a:cs typeface="Times New Roman" panose="02020603050405020304" pitchFamily="18" charset="0"/>
              </a:rPr>
              <a:t>	⇒ </a:t>
            </a:r>
            <a:r>
              <a:rPr lang="en-US" altLang="en-US" sz="2100" dirty="0">
                <a:solidFill>
                  <a:srgbClr val="000000"/>
                </a:solidFill>
                <a:latin typeface="Times New Roman" panose="02020603050405020304" pitchFamily="18" charset="0"/>
                <a:cs typeface="Times New Roman" panose="02020603050405020304" pitchFamily="18" charset="0"/>
              </a:rPr>
              <a:t>x ∉ A or x ∉ B </a:t>
            </a:r>
            <a:endParaRPr lang="en-US" altLang="en-US" sz="21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100" dirty="0" smtClean="0">
                <a:solidFill>
                  <a:srgbClr val="000000"/>
                </a:solidFill>
                <a:latin typeface="Times New Roman" panose="02020603050405020304" pitchFamily="18" charset="0"/>
                <a:cs typeface="Times New Roman" panose="02020603050405020304" pitchFamily="18" charset="0"/>
              </a:rPr>
              <a:t>	⇒ </a:t>
            </a:r>
            <a:r>
              <a:rPr lang="en-US" altLang="en-US" sz="2100" dirty="0">
                <a:solidFill>
                  <a:srgbClr val="000000"/>
                </a:solidFill>
                <a:latin typeface="Times New Roman" panose="02020603050405020304" pitchFamily="18" charset="0"/>
                <a:cs typeface="Times New Roman" panose="02020603050405020304" pitchFamily="18" charset="0"/>
              </a:rPr>
              <a:t>x ∉ A ∩ B </a:t>
            </a:r>
            <a:endParaRPr lang="en-US" altLang="en-US" sz="21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100" dirty="0" smtClean="0">
                <a:solidFill>
                  <a:srgbClr val="000000"/>
                </a:solidFill>
                <a:latin typeface="Times New Roman" panose="02020603050405020304" pitchFamily="18" charset="0"/>
                <a:cs typeface="Times New Roman" panose="02020603050405020304" pitchFamily="18" charset="0"/>
              </a:rPr>
              <a:t>	⇒ </a:t>
            </a:r>
            <a:r>
              <a:rPr lang="en-US" altLang="en-US" sz="2100" dirty="0">
                <a:solidFill>
                  <a:srgbClr val="000000"/>
                </a:solidFill>
                <a:latin typeface="Times New Roman" panose="02020603050405020304" pitchFamily="18" charset="0"/>
                <a:cs typeface="Times New Roman" panose="02020603050405020304" pitchFamily="18" charset="0"/>
              </a:rPr>
              <a:t>x ∈ (A ∩B)</a:t>
            </a:r>
            <a:r>
              <a:rPr lang="en-US" altLang="en-US" sz="2100" baseline="30000" dirty="0">
                <a:solidFill>
                  <a:srgbClr val="000000"/>
                </a:solidFill>
                <a:latin typeface="Times New Roman" panose="02020603050405020304" pitchFamily="18" charset="0"/>
                <a:cs typeface="Times New Roman" panose="02020603050405020304" pitchFamily="18" charset="0"/>
              </a:rPr>
              <a:t>c</a:t>
            </a:r>
            <a:r>
              <a:rPr lang="en-US" altLang="en-US" sz="2100" dirty="0">
                <a:solidFill>
                  <a:srgbClr val="000000"/>
                </a:solidFill>
                <a:latin typeface="Times New Roman" panose="02020603050405020304" pitchFamily="18" charset="0"/>
                <a:cs typeface="Times New Roman" panose="02020603050405020304" pitchFamily="18" charset="0"/>
              </a:rPr>
              <a:t> </a:t>
            </a:r>
            <a:endParaRPr lang="en-US" altLang="en-US" sz="21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100" dirty="0" smtClean="0">
                <a:solidFill>
                  <a:srgbClr val="000000"/>
                </a:solidFill>
                <a:latin typeface="Times New Roman" panose="02020603050405020304" pitchFamily="18" charset="0"/>
                <a:cs typeface="Times New Roman" panose="02020603050405020304" pitchFamily="18" charset="0"/>
              </a:rPr>
              <a:t>	∴ </a:t>
            </a:r>
            <a:r>
              <a:rPr lang="en-US" altLang="en-US" sz="2100" dirty="0">
                <a:solidFill>
                  <a:srgbClr val="000000"/>
                </a:solidFill>
                <a:latin typeface="Times New Roman" panose="02020603050405020304" pitchFamily="18" charset="0"/>
                <a:cs typeface="Times New Roman" panose="02020603050405020304" pitchFamily="18" charset="0"/>
              </a:rPr>
              <a:t>A</a:t>
            </a:r>
            <a:r>
              <a:rPr lang="en-US" altLang="en-US" sz="2100" baseline="30000" dirty="0">
                <a:solidFill>
                  <a:srgbClr val="000000"/>
                </a:solidFill>
                <a:latin typeface="Times New Roman" panose="02020603050405020304" pitchFamily="18" charset="0"/>
                <a:cs typeface="Times New Roman" panose="02020603050405020304" pitchFamily="18" charset="0"/>
              </a:rPr>
              <a:t>c</a:t>
            </a:r>
            <a:r>
              <a:rPr lang="en-US" altLang="en-US" sz="2100" dirty="0">
                <a:solidFill>
                  <a:srgbClr val="000000"/>
                </a:solidFill>
                <a:latin typeface="Times New Roman" panose="02020603050405020304" pitchFamily="18" charset="0"/>
                <a:cs typeface="Times New Roman" panose="02020603050405020304" pitchFamily="18" charset="0"/>
              </a:rPr>
              <a:t>∪ </a:t>
            </a:r>
            <a:r>
              <a:rPr lang="en-US" altLang="en-US" sz="2100" dirty="0" err="1">
                <a:solidFill>
                  <a:srgbClr val="000000"/>
                </a:solidFill>
                <a:latin typeface="Times New Roman" panose="02020603050405020304" pitchFamily="18" charset="0"/>
                <a:cs typeface="Times New Roman" panose="02020603050405020304" pitchFamily="18" charset="0"/>
              </a:rPr>
              <a:t>B</a:t>
            </a:r>
            <a:r>
              <a:rPr lang="en-US" altLang="en-US" sz="2100" baseline="30000" dirty="0" err="1">
                <a:solidFill>
                  <a:srgbClr val="000000"/>
                </a:solidFill>
                <a:latin typeface="Times New Roman" panose="02020603050405020304" pitchFamily="18" charset="0"/>
                <a:cs typeface="Times New Roman" panose="02020603050405020304" pitchFamily="18" charset="0"/>
              </a:rPr>
              <a:t>c</a:t>
            </a:r>
            <a:r>
              <a:rPr lang="en-US" altLang="en-US" sz="2100" dirty="0">
                <a:solidFill>
                  <a:srgbClr val="000000"/>
                </a:solidFill>
                <a:latin typeface="Times New Roman" panose="02020603050405020304" pitchFamily="18" charset="0"/>
                <a:cs typeface="Times New Roman" panose="02020603050405020304" pitchFamily="18" charset="0"/>
              </a:rPr>
              <a:t>⊂ (A ∩B)</a:t>
            </a:r>
            <a:r>
              <a:rPr lang="en-US" altLang="en-US" sz="2100" baseline="30000" dirty="0">
                <a:solidFill>
                  <a:srgbClr val="000000"/>
                </a:solidFill>
                <a:latin typeface="Times New Roman" panose="02020603050405020304" pitchFamily="18" charset="0"/>
                <a:cs typeface="Times New Roman" panose="02020603050405020304" pitchFamily="18" charset="0"/>
              </a:rPr>
              <a:t>c</a:t>
            </a:r>
            <a:r>
              <a:rPr lang="en-US" altLang="en-US" sz="2100" dirty="0">
                <a:solidFill>
                  <a:srgbClr val="000000"/>
                </a:solidFill>
                <a:latin typeface="Times New Roman" panose="02020603050405020304" pitchFamily="18" charset="0"/>
                <a:cs typeface="Times New Roman" panose="02020603050405020304" pitchFamily="18" charset="0"/>
              </a:rPr>
              <a:t>.................... (ii) </a:t>
            </a:r>
            <a:endParaRPr lang="en-US" altLang="en-US" sz="21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100" dirty="0" smtClean="0">
                <a:solidFill>
                  <a:srgbClr val="000000"/>
                </a:solidFill>
                <a:latin typeface="Times New Roman" panose="02020603050405020304" pitchFamily="18" charset="0"/>
                <a:cs typeface="Times New Roman" panose="02020603050405020304" pitchFamily="18" charset="0"/>
              </a:rPr>
              <a:t>Combining </a:t>
            </a:r>
            <a:r>
              <a:rPr lang="en-US" altLang="en-US" sz="2100" dirty="0">
                <a:solidFill>
                  <a:srgbClr val="000000"/>
                </a:solidFill>
                <a:latin typeface="Times New Roman" panose="02020603050405020304" pitchFamily="18" charset="0"/>
                <a:cs typeface="Times New Roman" panose="02020603050405020304" pitchFamily="18" charset="0"/>
              </a:rPr>
              <a:t>(</a:t>
            </a:r>
            <a:r>
              <a:rPr lang="en-US" altLang="en-US" sz="2100" dirty="0" err="1">
                <a:solidFill>
                  <a:srgbClr val="000000"/>
                </a:solidFill>
                <a:latin typeface="Times New Roman" panose="02020603050405020304" pitchFamily="18" charset="0"/>
                <a:cs typeface="Times New Roman" panose="02020603050405020304" pitchFamily="18" charset="0"/>
              </a:rPr>
              <a:t>i</a:t>
            </a:r>
            <a:r>
              <a:rPr lang="en-US" altLang="en-US" sz="2100" dirty="0">
                <a:solidFill>
                  <a:srgbClr val="000000"/>
                </a:solidFill>
                <a:latin typeface="Times New Roman" panose="02020603050405020304" pitchFamily="18" charset="0"/>
                <a:cs typeface="Times New Roman" panose="02020603050405020304" pitchFamily="18" charset="0"/>
              </a:rPr>
              <a:t>) and (ii), we get(A ∩B)</a:t>
            </a:r>
            <a:r>
              <a:rPr lang="en-US" altLang="en-US" sz="2100" baseline="30000" dirty="0">
                <a:solidFill>
                  <a:srgbClr val="000000"/>
                </a:solidFill>
                <a:latin typeface="Times New Roman" panose="02020603050405020304" pitchFamily="18" charset="0"/>
                <a:cs typeface="Times New Roman" panose="02020603050405020304" pitchFamily="18" charset="0"/>
              </a:rPr>
              <a:t>c</a:t>
            </a:r>
            <a:r>
              <a:rPr lang="en-US" altLang="en-US" sz="2100" dirty="0">
                <a:solidFill>
                  <a:srgbClr val="000000"/>
                </a:solidFill>
                <a:latin typeface="Times New Roman" panose="02020603050405020304" pitchFamily="18" charset="0"/>
                <a:cs typeface="Times New Roman" panose="02020603050405020304" pitchFamily="18" charset="0"/>
              </a:rPr>
              <a:t>=A</a:t>
            </a:r>
            <a:r>
              <a:rPr lang="en-US" altLang="en-US" sz="2100" baseline="30000" dirty="0">
                <a:solidFill>
                  <a:srgbClr val="000000"/>
                </a:solidFill>
                <a:latin typeface="Times New Roman" panose="02020603050405020304" pitchFamily="18" charset="0"/>
                <a:cs typeface="Times New Roman" panose="02020603050405020304" pitchFamily="18" charset="0"/>
              </a:rPr>
              <a:t>c</a:t>
            </a:r>
            <a:r>
              <a:rPr lang="en-US" altLang="en-US" sz="2100" dirty="0">
                <a:solidFill>
                  <a:srgbClr val="000000"/>
                </a:solidFill>
                <a:latin typeface="Times New Roman" panose="02020603050405020304" pitchFamily="18" charset="0"/>
                <a:cs typeface="Times New Roman" panose="02020603050405020304" pitchFamily="18" charset="0"/>
              </a:rPr>
              <a:t>∪ </a:t>
            </a:r>
            <a:r>
              <a:rPr lang="en-US" altLang="en-US" sz="2100" dirty="0" err="1">
                <a:solidFill>
                  <a:srgbClr val="000000"/>
                </a:solidFill>
                <a:latin typeface="Times New Roman" panose="02020603050405020304" pitchFamily="18" charset="0"/>
                <a:cs typeface="Times New Roman" panose="02020603050405020304" pitchFamily="18" charset="0"/>
              </a:rPr>
              <a:t>B</a:t>
            </a:r>
            <a:r>
              <a:rPr lang="en-US" altLang="en-US" sz="2100" baseline="30000" dirty="0" err="1">
                <a:solidFill>
                  <a:srgbClr val="000000"/>
                </a:solidFill>
                <a:latin typeface="Times New Roman" panose="02020603050405020304" pitchFamily="18" charset="0"/>
                <a:cs typeface="Times New Roman" panose="02020603050405020304" pitchFamily="18" charset="0"/>
              </a:rPr>
              <a:t>c</a:t>
            </a:r>
            <a:r>
              <a:rPr lang="en-US" altLang="en-US" sz="2100" dirty="0">
                <a:solidFill>
                  <a:srgbClr val="000000"/>
                </a:solidFill>
                <a:latin typeface="Times New Roman" panose="02020603050405020304" pitchFamily="18" charset="0"/>
                <a:cs typeface="Times New Roman" panose="02020603050405020304" pitchFamily="18" charset="0"/>
              </a:rPr>
              <a:t>. Hence Proved.</a:t>
            </a:r>
            <a:r>
              <a:rPr lang="en-US" altLang="en-US" sz="2100" dirty="0">
                <a:latin typeface="Times New Roman" panose="02020603050405020304" pitchFamily="18" charset="0"/>
                <a:cs typeface="Times New Roman" panose="02020603050405020304" pitchFamily="18" charset="0"/>
              </a:rPr>
              <a:t> </a:t>
            </a:r>
          </a:p>
        </p:txBody>
      </p:sp>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43</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latin typeface="Times New Roman" panose="02020603050405020304" pitchFamily="18" charset="0"/>
                <a:cs typeface="Times New Roman" panose="02020603050405020304" pitchFamily="18" charset="0"/>
              </a:rPr>
              <a:t>Example 5: Prove De Morgan's </a:t>
            </a:r>
            <a:r>
              <a:rPr lang="en-US" sz="3200" dirty="0" smtClean="0">
                <a:latin typeface="Times New Roman" panose="02020603050405020304" pitchFamily="18" charset="0"/>
                <a:cs typeface="Times New Roman" panose="02020603050405020304" pitchFamily="18" charset="0"/>
              </a:rPr>
              <a:t>Laws </a:t>
            </a:r>
            <a:r>
              <a:rPr lang="en-IN" sz="3200" dirty="0">
                <a:latin typeface="Times New Roman" panose="02020603050405020304" pitchFamily="18" charset="0"/>
                <a:cs typeface="Times New Roman" panose="02020603050405020304" pitchFamily="18" charset="0"/>
              </a:rPr>
              <a:t>(CO1)</a:t>
            </a:r>
            <a:endParaRPr lang="en-US" sz="32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34451670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08037"/>
            <a:ext cx="8229600" cy="4525963"/>
          </a:xfrm>
        </p:spPr>
        <p:txBody>
          <a:bodyPr>
            <a:noAutofit/>
          </a:bodyPr>
          <a:lstStyle/>
          <a:p>
            <a:pPr marL="0" indent="0">
              <a:buNone/>
            </a:pPr>
            <a:r>
              <a:rPr lang="en-IN" sz="2200" dirty="0">
                <a:latin typeface="Times New Roman" panose="02020603050405020304" pitchFamily="18" charset="0"/>
                <a:cs typeface="Times New Roman" panose="02020603050405020304" pitchFamily="18" charset="0"/>
              </a:rPr>
              <a:t>(a) A ∪ ∅ = A </a:t>
            </a:r>
            <a:endParaRPr lang="en-IN" sz="2200" dirty="0" smtClean="0">
              <a:latin typeface="Times New Roman" panose="02020603050405020304" pitchFamily="18" charset="0"/>
              <a:cs typeface="Times New Roman" panose="02020603050405020304" pitchFamily="18" charset="0"/>
            </a:endParaRPr>
          </a:p>
          <a:p>
            <a:pPr marL="0" indent="0">
              <a:buNone/>
            </a:pPr>
            <a:r>
              <a:rPr lang="en-IN" sz="2200" b="1" dirty="0">
                <a:latin typeface="Times New Roman" panose="02020603050405020304" pitchFamily="18" charset="0"/>
                <a:cs typeface="Times New Roman" panose="02020603050405020304" pitchFamily="18" charset="0"/>
              </a:rPr>
              <a:t>Solution:</a:t>
            </a: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To </a:t>
            </a:r>
            <a:r>
              <a:rPr lang="en-US" altLang="en-US" sz="2200" dirty="0">
                <a:solidFill>
                  <a:srgbClr val="000000"/>
                </a:solidFill>
                <a:latin typeface="Times New Roman" panose="02020603050405020304" pitchFamily="18" charset="0"/>
                <a:cs typeface="Times New Roman" panose="02020603050405020304" pitchFamily="18" charset="0"/>
              </a:rPr>
              <a:t>Prove A ∪ ∅ = A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dirty="0" smtClean="0">
                <a:solidFill>
                  <a:srgbClr val="000000"/>
                </a:solidFill>
                <a:latin typeface="Times New Roman" panose="02020603050405020304" pitchFamily="18" charset="0"/>
                <a:cs typeface="Times New Roman" panose="02020603050405020304" pitchFamily="18" charset="0"/>
              </a:rPr>
              <a:t>Let </a:t>
            </a:r>
            <a:r>
              <a:rPr lang="en-US" altLang="en-US" sz="2200" dirty="0">
                <a:solidFill>
                  <a:srgbClr val="000000"/>
                </a:solidFill>
                <a:latin typeface="Times New Roman" panose="02020603050405020304" pitchFamily="18" charset="0"/>
                <a:cs typeface="Times New Roman" panose="02020603050405020304" pitchFamily="18" charset="0"/>
              </a:rPr>
              <a:t>x ∈ A ∪ ∅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dirty="0" smtClean="0">
                <a:solidFill>
                  <a:srgbClr val="000000"/>
                </a:solidFill>
                <a:latin typeface="Times New Roman" panose="02020603050405020304" pitchFamily="18" charset="0"/>
                <a:cs typeface="Times New Roman" panose="02020603050405020304" pitchFamily="18" charset="0"/>
              </a:rPr>
              <a:t>⇒ </a:t>
            </a:r>
            <a:r>
              <a:rPr lang="en-US" altLang="en-US" sz="2200" dirty="0">
                <a:solidFill>
                  <a:srgbClr val="000000"/>
                </a:solidFill>
                <a:latin typeface="Times New Roman" panose="02020603050405020304" pitchFamily="18" charset="0"/>
                <a:cs typeface="Times New Roman" panose="02020603050405020304" pitchFamily="18" charset="0"/>
              </a:rPr>
              <a:t>x ∈ A or x ∈ ∅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dirty="0" smtClean="0">
                <a:solidFill>
                  <a:srgbClr val="000000"/>
                </a:solidFill>
                <a:latin typeface="Times New Roman" panose="02020603050405020304" pitchFamily="18" charset="0"/>
                <a:cs typeface="Times New Roman" panose="02020603050405020304" pitchFamily="18" charset="0"/>
              </a:rPr>
              <a:t>⇒ </a:t>
            </a:r>
            <a:r>
              <a:rPr lang="en-US" altLang="en-US" sz="2200" dirty="0">
                <a:solidFill>
                  <a:srgbClr val="000000"/>
                </a:solidFill>
                <a:latin typeface="Times New Roman" panose="02020603050405020304" pitchFamily="18" charset="0"/>
                <a:cs typeface="Times New Roman" panose="02020603050405020304" pitchFamily="18" charset="0"/>
              </a:rPr>
              <a:t>x ∈ A (∵x ∈ ∅, as ∅ is the null set )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dirty="0" smtClean="0">
                <a:solidFill>
                  <a:srgbClr val="000000"/>
                </a:solidFill>
                <a:latin typeface="Times New Roman" panose="02020603050405020304" pitchFamily="18" charset="0"/>
                <a:cs typeface="Times New Roman" panose="02020603050405020304" pitchFamily="18" charset="0"/>
              </a:rPr>
              <a:t>Therefore</a:t>
            </a:r>
            <a:r>
              <a:rPr lang="en-US" altLang="en-US" sz="2200" dirty="0">
                <a:solidFill>
                  <a:srgbClr val="000000"/>
                </a:solidFill>
                <a:latin typeface="Times New Roman" panose="02020603050405020304" pitchFamily="18" charset="0"/>
                <a:cs typeface="Times New Roman" panose="02020603050405020304" pitchFamily="18" charset="0"/>
              </a:rPr>
              <a:t>, x ∈ A ∪ ∅ ⇒ x ∈ A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dirty="0" smtClean="0">
                <a:solidFill>
                  <a:srgbClr val="000000"/>
                </a:solidFill>
                <a:latin typeface="Times New Roman" panose="02020603050405020304" pitchFamily="18" charset="0"/>
                <a:cs typeface="Times New Roman" panose="02020603050405020304" pitchFamily="18" charset="0"/>
              </a:rPr>
              <a:t>Hence</a:t>
            </a:r>
            <a:r>
              <a:rPr lang="en-US" altLang="en-US" sz="2200" dirty="0">
                <a:solidFill>
                  <a:srgbClr val="000000"/>
                </a:solidFill>
                <a:latin typeface="Times New Roman" panose="02020603050405020304" pitchFamily="18" charset="0"/>
                <a:cs typeface="Times New Roman" panose="02020603050405020304" pitchFamily="18" charset="0"/>
              </a:rPr>
              <a:t>, A ∪ ∅ ⊂ A.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We </a:t>
            </a:r>
            <a:r>
              <a:rPr lang="en-US" altLang="en-US" sz="2200" dirty="0">
                <a:solidFill>
                  <a:srgbClr val="000000"/>
                </a:solidFill>
                <a:latin typeface="Times New Roman" panose="02020603050405020304" pitchFamily="18" charset="0"/>
                <a:cs typeface="Times New Roman" panose="02020603050405020304" pitchFamily="18" charset="0"/>
              </a:rPr>
              <a:t>know that A ⊂ A ∪ B for any set B. </a:t>
            </a: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But </a:t>
            </a:r>
            <a:r>
              <a:rPr lang="en-US" altLang="en-US" sz="2200" dirty="0">
                <a:solidFill>
                  <a:srgbClr val="000000"/>
                </a:solidFill>
                <a:latin typeface="Times New Roman" panose="02020603050405020304" pitchFamily="18" charset="0"/>
                <a:cs typeface="Times New Roman" panose="02020603050405020304" pitchFamily="18" charset="0"/>
              </a:rPr>
              <a:t>for B = ∅, we have A ⊂ A ∪ ∅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From </a:t>
            </a:r>
            <a:r>
              <a:rPr lang="en-US" altLang="en-US" sz="2200" dirty="0">
                <a:solidFill>
                  <a:srgbClr val="000000"/>
                </a:solidFill>
                <a:latin typeface="Times New Roman" panose="02020603050405020304" pitchFamily="18" charset="0"/>
                <a:cs typeface="Times New Roman" panose="02020603050405020304" pitchFamily="18" charset="0"/>
              </a:rPr>
              <a:t>above,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	A </a:t>
            </a:r>
            <a:r>
              <a:rPr lang="en-US" altLang="en-US" sz="2200" dirty="0">
                <a:solidFill>
                  <a:srgbClr val="000000"/>
                </a:solidFill>
                <a:latin typeface="Times New Roman" panose="02020603050405020304" pitchFamily="18" charset="0"/>
                <a:cs typeface="Times New Roman" panose="02020603050405020304" pitchFamily="18" charset="0"/>
              </a:rPr>
              <a:t>⊂ A ∪ ∅ , A ∪ ∅ ⊂ A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	⇒ </a:t>
            </a:r>
            <a:r>
              <a:rPr lang="en-US" altLang="en-US" sz="2200" dirty="0">
                <a:solidFill>
                  <a:srgbClr val="000000"/>
                </a:solidFill>
                <a:latin typeface="Times New Roman" panose="02020603050405020304" pitchFamily="18" charset="0"/>
                <a:cs typeface="Times New Roman" panose="02020603050405020304" pitchFamily="18" charset="0"/>
              </a:rPr>
              <a:t>A = A ∪ ∅.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dirty="0" smtClean="0">
                <a:solidFill>
                  <a:srgbClr val="000000"/>
                </a:solidFill>
                <a:latin typeface="Times New Roman" panose="02020603050405020304" pitchFamily="18" charset="0"/>
                <a:cs typeface="Times New Roman" panose="02020603050405020304" pitchFamily="18" charset="0"/>
              </a:rPr>
              <a:t>Hence </a:t>
            </a:r>
            <a:r>
              <a:rPr lang="en-US" altLang="en-US" sz="2200" dirty="0">
                <a:solidFill>
                  <a:srgbClr val="000000"/>
                </a:solidFill>
                <a:latin typeface="Times New Roman" panose="02020603050405020304" pitchFamily="18" charset="0"/>
                <a:cs typeface="Times New Roman" panose="02020603050405020304" pitchFamily="18" charset="0"/>
              </a:rPr>
              <a:t>Proved.</a:t>
            </a:r>
            <a:r>
              <a:rPr lang="en-US" altLang="en-US" sz="2200" dirty="0">
                <a:latin typeface="Times New Roman" panose="02020603050405020304" pitchFamily="18" charset="0"/>
                <a:cs typeface="Times New Roman" panose="02020603050405020304" pitchFamily="18" charset="0"/>
              </a:rPr>
              <a:t> </a:t>
            </a: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44</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latin typeface="Times New Roman" panose="02020603050405020304" pitchFamily="18" charset="0"/>
                <a:cs typeface="Times New Roman" panose="02020603050405020304" pitchFamily="18" charset="0"/>
              </a:rPr>
              <a:t>Example 6: Prove Identity </a:t>
            </a:r>
            <a:r>
              <a:rPr lang="en-US" sz="3200" dirty="0" smtClean="0">
                <a:latin typeface="Times New Roman" panose="02020603050405020304" pitchFamily="18" charset="0"/>
                <a:cs typeface="Times New Roman" panose="02020603050405020304" pitchFamily="18" charset="0"/>
              </a:rPr>
              <a:t>Laws </a:t>
            </a:r>
            <a:r>
              <a:rPr lang="en-IN" sz="3200" dirty="0">
                <a:latin typeface="Times New Roman" panose="02020603050405020304" pitchFamily="18" charset="0"/>
                <a:cs typeface="Times New Roman" panose="02020603050405020304" pitchFamily="18" charset="0"/>
              </a:rPr>
              <a:t>(CO1)</a:t>
            </a:r>
            <a:endParaRPr lang="en-US" sz="32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24385422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marL="0" indent="0">
              <a:buNone/>
            </a:pPr>
            <a:r>
              <a:rPr lang="en-IN" sz="2200" dirty="0">
                <a:latin typeface="Times New Roman" panose="02020603050405020304" pitchFamily="18" charset="0"/>
                <a:cs typeface="Times New Roman" panose="02020603050405020304" pitchFamily="18" charset="0"/>
              </a:rPr>
              <a:t>(b) </a:t>
            </a:r>
            <a:r>
              <a:rPr lang="en-IN" sz="2200" dirty="0" smtClean="0">
                <a:latin typeface="Times New Roman" panose="02020603050405020304" pitchFamily="18" charset="0"/>
                <a:cs typeface="Times New Roman" panose="02020603050405020304" pitchFamily="18" charset="0"/>
              </a:rPr>
              <a:t>A ∩ ∅ = ∅ </a:t>
            </a:r>
          </a:p>
          <a:p>
            <a:pPr marL="0" indent="0">
              <a:buNone/>
            </a:pPr>
            <a:r>
              <a:rPr lang="en-IN" sz="2200" b="1" dirty="0">
                <a:latin typeface="Times New Roman" panose="02020603050405020304" pitchFamily="18" charset="0"/>
                <a:cs typeface="Times New Roman" panose="02020603050405020304" pitchFamily="18" charset="0"/>
              </a:rPr>
              <a:t>Solution:</a:t>
            </a:r>
          </a:p>
          <a:p>
            <a:pPr marL="0" lvl="0" indent="0" eaLnBrk="0" fontAlgn="base" hangingPunct="0">
              <a:spcBef>
                <a:spcPct val="0"/>
              </a:spcBef>
              <a:spcAft>
                <a:spcPct val="0"/>
              </a:spcAft>
              <a:buNone/>
            </a:pPr>
            <a:r>
              <a:rPr lang="en-US" altLang="en-US" sz="2200" dirty="0" smtClean="0">
                <a:solidFill>
                  <a:srgbClr val="000000"/>
                </a:solidFill>
                <a:latin typeface="Times New Roman" panose="02020603050405020304" pitchFamily="18" charset="0"/>
                <a:cs typeface="Times New Roman" panose="02020603050405020304" pitchFamily="18" charset="0"/>
              </a:rPr>
              <a:t>To </a:t>
            </a:r>
            <a:r>
              <a:rPr lang="en-US" altLang="en-US" sz="2200" dirty="0">
                <a:solidFill>
                  <a:srgbClr val="000000"/>
                </a:solidFill>
                <a:latin typeface="Times New Roman" panose="02020603050405020304" pitchFamily="18" charset="0"/>
                <a:cs typeface="Times New Roman" panose="02020603050405020304" pitchFamily="18" charset="0"/>
              </a:rPr>
              <a:t>Prove A ∪ ∅ = A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None/>
            </a:pP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dirty="0" smtClean="0">
                <a:solidFill>
                  <a:srgbClr val="000000"/>
                </a:solidFill>
                <a:latin typeface="Times New Roman" panose="02020603050405020304" pitchFamily="18" charset="0"/>
                <a:cs typeface="Times New Roman" panose="02020603050405020304" pitchFamily="18" charset="0"/>
              </a:rPr>
              <a:t>Let </a:t>
            </a:r>
            <a:r>
              <a:rPr lang="en-US" altLang="en-US" sz="2200" dirty="0">
                <a:solidFill>
                  <a:srgbClr val="000000"/>
                </a:solidFill>
                <a:latin typeface="Times New Roman" panose="02020603050405020304" pitchFamily="18" charset="0"/>
                <a:cs typeface="Times New Roman" panose="02020603050405020304" pitchFamily="18" charset="0"/>
              </a:rPr>
              <a:t>x ∈ A ∪ ∅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None/>
            </a:pP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dirty="0" smtClean="0">
                <a:solidFill>
                  <a:srgbClr val="000000"/>
                </a:solidFill>
                <a:latin typeface="Times New Roman" panose="02020603050405020304" pitchFamily="18" charset="0"/>
                <a:cs typeface="Times New Roman" panose="02020603050405020304" pitchFamily="18" charset="0"/>
              </a:rPr>
              <a:t>⇒ </a:t>
            </a:r>
            <a:r>
              <a:rPr lang="en-US" altLang="en-US" sz="2200" dirty="0">
                <a:solidFill>
                  <a:srgbClr val="000000"/>
                </a:solidFill>
                <a:latin typeface="Times New Roman" panose="02020603050405020304" pitchFamily="18" charset="0"/>
                <a:cs typeface="Times New Roman" panose="02020603050405020304" pitchFamily="18" charset="0"/>
              </a:rPr>
              <a:t>x ∈ A or x ∈ ∅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None/>
            </a:pP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dirty="0" smtClean="0">
                <a:solidFill>
                  <a:srgbClr val="000000"/>
                </a:solidFill>
                <a:latin typeface="Times New Roman" panose="02020603050405020304" pitchFamily="18" charset="0"/>
                <a:cs typeface="Times New Roman" panose="02020603050405020304" pitchFamily="18" charset="0"/>
              </a:rPr>
              <a:t>⇒ </a:t>
            </a:r>
            <a:r>
              <a:rPr lang="en-US" altLang="en-US" sz="2200" dirty="0">
                <a:solidFill>
                  <a:srgbClr val="000000"/>
                </a:solidFill>
                <a:latin typeface="Times New Roman" panose="02020603050405020304" pitchFamily="18" charset="0"/>
                <a:cs typeface="Times New Roman" panose="02020603050405020304" pitchFamily="18" charset="0"/>
              </a:rPr>
              <a:t>x ∈ A (∵x ∈ ∅, as ∅ is the null set )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None/>
            </a:pPr>
            <a:r>
              <a:rPr lang="en-US" altLang="en-US" sz="2200" dirty="0" smtClean="0">
                <a:solidFill>
                  <a:srgbClr val="000000"/>
                </a:solidFill>
                <a:latin typeface="Times New Roman" panose="02020603050405020304" pitchFamily="18" charset="0"/>
                <a:cs typeface="Times New Roman" panose="02020603050405020304" pitchFamily="18" charset="0"/>
              </a:rPr>
              <a:t>Therefore</a:t>
            </a:r>
            <a:r>
              <a:rPr lang="en-US" altLang="en-US" sz="2200" dirty="0">
                <a:solidFill>
                  <a:srgbClr val="000000"/>
                </a:solidFill>
                <a:latin typeface="Times New Roman" panose="02020603050405020304" pitchFamily="18" charset="0"/>
                <a:cs typeface="Times New Roman" panose="02020603050405020304" pitchFamily="18" charset="0"/>
              </a:rPr>
              <a:t>, x ∈ A ∪ ∅ ⇒ x ∈ A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None/>
            </a:pPr>
            <a:r>
              <a:rPr lang="en-US" altLang="en-US" sz="2200" dirty="0" smtClean="0">
                <a:solidFill>
                  <a:srgbClr val="000000"/>
                </a:solidFill>
                <a:latin typeface="Times New Roman" panose="02020603050405020304" pitchFamily="18" charset="0"/>
                <a:cs typeface="Times New Roman" panose="02020603050405020304" pitchFamily="18" charset="0"/>
              </a:rPr>
              <a:t>	Hence</a:t>
            </a:r>
            <a:r>
              <a:rPr lang="en-US" altLang="en-US" sz="2200" dirty="0">
                <a:solidFill>
                  <a:srgbClr val="000000"/>
                </a:solidFill>
                <a:latin typeface="Times New Roman" panose="02020603050405020304" pitchFamily="18" charset="0"/>
                <a:cs typeface="Times New Roman" panose="02020603050405020304" pitchFamily="18" charset="0"/>
              </a:rPr>
              <a:t>, A ∪ ∅ ⊂ A.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None/>
            </a:pPr>
            <a:r>
              <a:rPr lang="en-US" altLang="en-US" sz="2200" dirty="0" smtClean="0">
                <a:solidFill>
                  <a:srgbClr val="000000"/>
                </a:solidFill>
                <a:latin typeface="Times New Roman" panose="02020603050405020304" pitchFamily="18" charset="0"/>
                <a:cs typeface="Times New Roman" panose="02020603050405020304" pitchFamily="18" charset="0"/>
              </a:rPr>
              <a:t>We </a:t>
            </a:r>
            <a:r>
              <a:rPr lang="en-US" altLang="en-US" sz="2200" dirty="0">
                <a:solidFill>
                  <a:srgbClr val="000000"/>
                </a:solidFill>
                <a:latin typeface="Times New Roman" panose="02020603050405020304" pitchFamily="18" charset="0"/>
                <a:cs typeface="Times New Roman" panose="02020603050405020304" pitchFamily="18" charset="0"/>
              </a:rPr>
              <a:t>know that A ⊂ A ∪ B for any set B.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None/>
            </a:pPr>
            <a:r>
              <a:rPr lang="en-US" altLang="en-US" sz="2200" dirty="0" smtClean="0">
                <a:solidFill>
                  <a:srgbClr val="000000"/>
                </a:solidFill>
                <a:latin typeface="Times New Roman" panose="02020603050405020304" pitchFamily="18" charset="0"/>
                <a:cs typeface="Times New Roman" panose="02020603050405020304" pitchFamily="18" charset="0"/>
              </a:rPr>
              <a:t>	But </a:t>
            </a:r>
            <a:r>
              <a:rPr lang="en-US" altLang="en-US" sz="2200" dirty="0">
                <a:solidFill>
                  <a:srgbClr val="000000"/>
                </a:solidFill>
                <a:latin typeface="Times New Roman" panose="02020603050405020304" pitchFamily="18" charset="0"/>
                <a:cs typeface="Times New Roman" panose="02020603050405020304" pitchFamily="18" charset="0"/>
              </a:rPr>
              <a:t>for B = ∅,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None/>
            </a:pPr>
            <a:r>
              <a:rPr lang="en-US" altLang="en-US" sz="2200" dirty="0" smtClean="0">
                <a:solidFill>
                  <a:srgbClr val="000000"/>
                </a:solidFill>
                <a:latin typeface="Times New Roman" panose="02020603050405020304" pitchFamily="18" charset="0"/>
                <a:cs typeface="Times New Roman" panose="02020603050405020304" pitchFamily="18" charset="0"/>
              </a:rPr>
              <a:t>	we </a:t>
            </a:r>
            <a:r>
              <a:rPr lang="en-US" altLang="en-US" sz="2200" dirty="0">
                <a:solidFill>
                  <a:srgbClr val="000000"/>
                </a:solidFill>
                <a:latin typeface="Times New Roman" panose="02020603050405020304" pitchFamily="18" charset="0"/>
                <a:cs typeface="Times New Roman" panose="02020603050405020304" pitchFamily="18" charset="0"/>
              </a:rPr>
              <a:t>have A ⊂ A ∪ ∅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None/>
            </a:pPr>
            <a:r>
              <a:rPr lang="en-US" altLang="en-US" sz="2200" dirty="0" smtClean="0">
                <a:solidFill>
                  <a:srgbClr val="000000"/>
                </a:solidFill>
                <a:latin typeface="Times New Roman" panose="02020603050405020304" pitchFamily="18" charset="0"/>
                <a:cs typeface="Times New Roman" panose="02020603050405020304" pitchFamily="18" charset="0"/>
              </a:rPr>
              <a:t>	From </a:t>
            </a:r>
            <a:r>
              <a:rPr lang="en-US" altLang="en-US" sz="2200" dirty="0">
                <a:solidFill>
                  <a:srgbClr val="000000"/>
                </a:solidFill>
                <a:latin typeface="Times New Roman" panose="02020603050405020304" pitchFamily="18" charset="0"/>
                <a:cs typeface="Times New Roman" panose="02020603050405020304" pitchFamily="18" charset="0"/>
              </a:rPr>
              <a:t>above, A ⊂ A ∪ ∅ , A ∪ ∅ ⊂ A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None/>
            </a:pPr>
            <a:r>
              <a:rPr lang="en-US" altLang="en-US" sz="2200" dirty="0" smtClean="0">
                <a:solidFill>
                  <a:srgbClr val="000000"/>
                </a:solidFill>
                <a:latin typeface="Times New Roman" panose="02020603050405020304" pitchFamily="18" charset="0"/>
                <a:cs typeface="Times New Roman" panose="02020603050405020304" pitchFamily="18" charset="0"/>
              </a:rPr>
              <a:t>	⇒ </a:t>
            </a:r>
            <a:r>
              <a:rPr lang="en-US" altLang="en-US" sz="2200" dirty="0">
                <a:solidFill>
                  <a:srgbClr val="000000"/>
                </a:solidFill>
                <a:latin typeface="Times New Roman" panose="02020603050405020304" pitchFamily="18" charset="0"/>
                <a:cs typeface="Times New Roman" panose="02020603050405020304" pitchFamily="18" charset="0"/>
              </a:rPr>
              <a:t>A = A ∪ ∅. Hence Proved. </a:t>
            </a:r>
            <a:endParaRPr lang="en-US" altLang="en-US" sz="2200" dirty="0">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None/>
            </a:pPr>
            <a:r>
              <a:rPr lang="en-US" altLang="en-US" sz="2200" dirty="0">
                <a:latin typeface="Times New Roman" panose="02020603050405020304" pitchFamily="18" charset="0"/>
                <a:cs typeface="Times New Roman" panose="02020603050405020304" pitchFamily="18" charset="0"/>
              </a:rPr>
              <a:t/>
            </a:r>
            <a:br>
              <a:rPr lang="en-US" altLang="en-US" sz="2200" dirty="0">
                <a:latin typeface="Times New Roman" panose="02020603050405020304" pitchFamily="18" charset="0"/>
                <a:cs typeface="Times New Roman" panose="02020603050405020304" pitchFamily="18" charset="0"/>
              </a:rPr>
            </a:br>
            <a:endParaRPr lang="en-US" alt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45</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latin typeface="Times New Roman" panose="02020603050405020304" pitchFamily="18" charset="0"/>
                <a:cs typeface="Times New Roman" panose="02020603050405020304" pitchFamily="18" charset="0"/>
              </a:rPr>
              <a:t>Example 6: Prove Identity </a:t>
            </a:r>
            <a:r>
              <a:rPr lang="en-US" sz="3200" dirty="0" smtClean="0">
                <a:latin typeface="Times New Roman" panose="02020603050405020304" pitchFamily="18" charset="0"/>
                <a:cs typeface="Times New Roman" panose="02020603050405020304" pitchFamily="18" charset="0"/>
              </a:rPr>
              <a:t>Laws </a:t>
            </a:r>
            <a:r>
              <a:rPr lang="en-IN" sz="3200" dirty="0">
                <a:latin typeface="Times New Roman" panose="02020603050405020304" pitchFamily="18" charset="0"/>
                <a:cs typeface="Times New Roman" panose="02020603050405020304" pitchFamily="18" charset="0"/>
              </a:rPr>
              <a:t>(CO1)</a:t>
            </a:r>
            <a:endParaRPr lang="en-US" sz="32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
        <p:nvSpPr>
          <p:cNvPr id="2" name="Rectangle 1"/>
          <p:cNvSpPr>
            <a:spLocks noChangeArrowheads="1"/>
          </p:cNvSpPr>
          <p:nvPr/>
        </p:nvSpPr>
        <p:spPr bwMode="auto">
          <a:xfrm>
            <a:off x="0" y="54050"/>
            <a:ext cx="65" cy="349111"/>
          </a:xfrm>
          <a:prstGeom prst="rect">
            <a:avLst/>
          </a:prstGeom>
          <a:solidFill>
            <a:srgbClr val="F9FB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141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18764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914400"/>
            <a:ext cx="7315200" cy="5310587"/>
          </a:xfrm>
        </p:spPr>
        <p:txBody>
          <a:bodyPr>
            <a:noAutofit/>
          </a:bodyPr>
          <a:lstStyle/>
          <a:p>
            <a:pPr marL="0" indent="0">
              <a:buNone/>
            </a:pPr>
            <a:r>
              <a:rPr lang="en-IN" sz="2200" dirty="0">
                <a:latin typeface="Times New Roman" panose="02020603050405020304" pitchFamily="18" charset="0"/>
                <a:cs typeface="Times New Roman" panose="02020603050405020304" pitchFamily="18" charset="0"/>
              </a:rPr>
              <a:t>(c) A ∪ U = U  </a:t>
            </a:r>
            <a:endParaRPr lang="en-IN" sz="2200" dirty="0" smtClean="0">
              <a:latin typeface="Times New Roman" panose="02020603050405020304" pitchFamily="18" charset="0"/>
              <a:cs typeface="Times New Roman" panose="02020603050405020304" pitchFamily="18" charset="0"/>
            </a:endParaRPr>
          </a:p>
          <a:p>
            <a:pPr marL="0" indent="0">
              <a:buNone/>
            </a:pPr>
            <a:r>
              <a:rPr lang="en-IN" sz="2200" b="1" dirty="0">
                <a:latin typeface="Times New Roman" panose="02020603050405020304" pitchFamily="18" charset="0"/>
                <a:cs typeface="Times New Roman" panose="02020603050405020304" pitchFamily="18" charset="0"/>
              </a:rPr>
              <a:t>Solution:</a:t>
            </a: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To </a:t>
            </a:r>
            <a:r>
              <a:rPr lang="en-US" altLang="en-US" sz="2200" dirty="0">
                <a:solidFill>
                  <a:srgbClr val="000000"/>
                </a:solidFill>
                <a:latin typeface="Times New Roman" panose="02020603050405020304" pitchFamily="18" charset="0"/>
                <a:cs typeface="Times New Roman" panose="02020603050405020304" pitchFamily="18" charset="0"/>
              </a:rPr>
              <a:t>Prove A ∪ U = U </a:t>
            </a: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	Every </a:t>
            </a:r>
            <a:r>
              <a:rPr lang="en-US" altLang="en-US" sz="2200" dirty="0">
                <a:solidFill>
                  <a:srgbClr val="000000"/>
                </a:solidFill>
                <a:latin typeface="Times New Roman" panose="02020603050405020304" pitchFamily="18" charset="0"/>
                <a:cs typeface="Times New Roman" panose="02020603050405020304" pitchFamily="18" charset="0"/>
              </a:rPr>
              <a:t>set is a subset of a universal set. </a:t>
            </a: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	∴ </a:t>
            </a:r>
            <a:r>
              <a:rPr lang="en-US" altLang="en-US" sz="2200" dirty="0">
                <a:solidFill>
                  <a:srgbClr val="000000"/>
                </a:solidFill>
                <a:latin typeface="Times New Roman" panose="02020603050405020304" pitchFamily="18" charset="0"/>
                <a:cs typeface="Times New Roman" panose="02020603050405020304" pitchFamily="18" charset="0"/>
              </a:rPr>
              <a:t>A ∪ U ⊆ U</a:t>
            </a:r>
          </a:p>
          <a:p>
            <a:pPr marL="0" lvl="0" indent="0">
              <a:buNone/>
            </a:pP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dirty="0" smtClean="0">
                <a:solidFill>
                  <a:srgbClr val="000000"/>
                </a:solidFill>
                <a:latin typeface="Times New Roman" panose="02020603050405020304" pitchFamily="18" charset="0"/>
                <a:cs typeface="Times New Roman" panose="02020603050405020304" pitchFamily="18" charset="0"/>
              </a:rPr>
              <a:t>	Also</a:t>
            </a:r>
            <a:r>
              <a:rPr lang="en-US" altLang="en-US" sz="2200" dirty="0">
                <a:solidFill>
                  <a:srgbClr val="000000"/>
                </a:solidFill>
                <a:latin typeface="Times New Roman" panose="02020603050405020304" pitchFamily="18" charset="0"/>
                <a:cs typeface="Times New Roman" panose="02020603050405020304" pitchFamily="18" charset="0"/>
              </a:rPr>
              <a:t>, U ⊆ A ∪ U </a:t>
            </a: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Therefore</a:t>
            </a:r>
            <a:r>
              <a:rPr lang="en-US" altLang="en-US" sz="2200" dirty="0">
                <a:solidFill>
                  <a:srgbClr val="000000"/>
                </a:solidFill>
                <a:latin typeface="Times New Roman" panose="02020603050405020304" pitchFamily="18" charset="0"/>
                <a:cs typeface="Times New Roman" panose="02020603050405020304" pitchFamily="18" charset="0"/>
              </a:rPr>
              <a:t>, A ∪ U = U. Hence Proved.</a:t>
            </a:r>
            <a:r>
              <a:rPr lang="en-US" altLang="en-US" sz="2200" dirty="0">
                <a:latin typeface="Times New Roman" panose="02020603050405020304" pitchFamily="18" charset="0"/>
                <a:cs typeface="Times New Roman" panose="02020603050405020304" pitchFamily="18" charset="0"/>
              </a:rPr>
              <a:t> </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46</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latin typeface="Times New Roman" panose="02020603050405020304" pitchFamily="18" charset="0"/>
                <a:cs typeface="Times New Roman" panose="02020603050405020304" pitchFamily="18" charset="0"/>
              </a:rPr>
              <a:t>Example 6: Prove Identity </a:t>
            </a:r>
            <a:r>
              <a:rPr lang="en-US" sz="3200" dirty="0" smtClean="0">
                <a:latin typeface="Times New Roman" panose="02020603050405020304" pitchFamily="18" charset="0"/>
                <a:cs typeface="Times New Roman" panose="02020603050405020304" pitchFamily="18" charset="0"/>
              </a:rPr>
              <a:t>Laws </a:t>
            </a:r>
            <a:r>
              <a:rPr lang="en-IN" sz="3200" dirty="0">
                <a:latin typeface="Times New Roman" panose="02020603050405020304" pitchFamily="18" charset="0"/>
                <a:cs typeface="Times New Roman" panose="02020603050405020304" pitchFamily="18" charset="0"/>
              </a:rPr>
              <a:t>(CO1)</a:t>
            </a:r>
            <a:endParaRPr lang="en-US" sz="32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70494024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914400"/>
            <a:ext cx="7315200" cy="5310587"/>
          </a:xfrm>
        </p:spPr>
        <p:txBody>
          <a:bodyPr>
            <a:noAutofit/>
          </a:bodyPr>
          <a:lstStyle/>
          <a:p>
            <a:pPr marL="0" indent="0">
              <a:buNone/>
            </a:pPr>
            <a:r>
              <a:rPr lang="en-IN" sz="2200" dirty="0" smtClean="0">
                <a:latin typeface="Times New Roman" panose="02020603050405020304" pitchFamily="18" charset="0"/>
                <a:cs typeface="Times New Roman" panose="02020603050405020304" pitchFamily="18" charset="0"/>
              </a:rPr>
              <a:t>(</a:t>
            </a:r>
            <a:r>
              <a:rPr lang="en-IN" sz="2200" dirty="0">
                <a:latin typeface="Times New Roman" panose="02020603050405020304" pitchFamily="18" charset="0"/>
                <a:cs typeface="Times New Roman" panose="02020603050405020304" pitchFamily="18" charset="0"/>
              </a:rPr>
              <a:t>d) A ∩ U = </a:t>
            </a:r>
            <a:r>
              <a:rPr lang="en-IN" sz="2200" dirty="0" smtClean="0">
                <a:latin typeface="Times New Roman" panose="02020603050405020304" pitchFamily="18" charset="0"/>
                <a:cs typeface="Times New Roman" panose="02020603050405020304" pitchFamily="18" charset="0"/>
              </a:rPr>
              <a:t>A</a:t>
            </a:r>
          </a:p>
          <a:p>
            <a:pPr marL="0" indent="0">
              <a:buNone/>
            </a:pPr>
            <a:r>
              <a:rPr lang="en-IN" sz="2200" b="1" dirty="0">
                <a:latin typeface="Times New Roman" panose="02020603050405020304" pitchFamily="18" charset="0"/>
                <a:cs typeface="Times New Roman" panose="02020603050405020304" pitchFamily="18" charset="0"/>
              </a:rPr>
              <a:t>Solution:</a:t>
            </a: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To </a:t>
            </a:r>
            <a:r>
              <a:rPr lang="en-US" altLang="en-US" sz="2200" dirty="0">
                <a:solidFill>
                  <a:srgbClr val="000000"/>
                </a:solidFill>
                <a:latin typeface="Times New Roman" panose="02020603050405020304" pitchFamily="18" charset="0"/>
                <a:cs typeface="Times New Roman" panose="02020603050405020304" pitchFamily="18" charset="0"/>
              </a:rPr>
              <a:t>Prove A ∩ U = A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	We </a:t>
            </a:r>
            <a:r>
              <a:rPr lang="en-US" altLang="en-US" sz="2200" dirty="0">
                <a:solidFill>
                  <a:srgbClr val="000000"/>
                </a:solidFill>
                <a:latin typeface="Times New Roman" panose="02020603050405020304" pitchFamily="18" charset="0"/>
                <a:cs typeface="Times New Roman" panose="02020603050405020304" pitchFamily="18" charset="0"/>
              </a:rPr>
              <a:t>know A ∩ U ⊂ A................. (</a:t>
            </a:r>
            <a:r>
              <a:rPr lang="en-US" altLang="en-US" sz="2200" dirty="0" err="1">
                <a:solidFill>
                  <a:srgbClr val="000000"/>
                </a:solidFill>
                <a:latin typeface="Times New Roman" panose="02020603050405020304" pitchFamily="18" charset="0"/>
                <a:cs typeface="Times New Roman" panose="02020603050405020304" pitchFamily="18" charset="0"/>
              </a:rPr>
              <a:t>i</a:t>
            </a:r>
            <a:r>
              <a:rPr lang="en-US" altLang="en-US" sz="2200" dirty="0">
                <a:solidFill>
                  <a:srgbClr val="000000"/>
                </a:solidFill>
                <a:latin typeface="Times New Roman" panose="02020603050405020304" pitchFamily="18" charset="0"/>
                <a:cs typeface="Times New Roman" panose="02020603050405020304" pitchFamily="18" charset="0"/>
              </a:rPr>
              <a:t>)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	So </a:t>
            </a:r>
            <a:r>
              <a:rPr lang="en-US" altLang="en-US" sz="2200" dirty="0">
                <a:solidFill>
                  <a:srgbClr val="000000"/>
                </a:solidFill>
                <a:latin typeface="Times New Roman" panose="02020603050405020304" pitchFamily="18" charset="0"/>
                <a:cs typeface="Times New Roman" panose="02020603050405020304" pitchFamily="18" charset="0"/>
              </a:rPr>
              <a:t>we have to show that A ⊂ A ∩ U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Let </a:t>
            </a:r>
            <a:r>
              <a:rPr lang="en-US" altLang="en-US" sz="2200" dirty="0">
                <a:solidFill>
                  <a:srgbClr val="000000"/>
                </a:solidFill>
                <a:latin typeface="Times New Roman" panose="02020603050405020304" pitchFamily="18" charset="0"/>
                <a:cs typeface="Times New Roman" panose="02020603050405020304" pitchFamily="18" charset="0"/>
              </a:rPr>
              <a:t>x ∈ A ⇒ x ∈ A and x ∈ U (∵ A ⊂ U so x ∈ A ⇒ x ∈ U )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	∴ </a:t>
            </a:r>
            <a:r>
              <a:rPr lang="en-US" altLang="en-US" sz="2200" dirty="0">
                <a:solidFill>
                  <a:srgbClr val="000000"/>
                </a:solidFill>
                <a:latin typeface="Times New Roman" panose="02020603050405020304" pitchFamily="18" charset="0"/>
                <a:cs typeface="Times New Roman" panose="02020603050405020304" pitchFamily="18" charset="0"/>
              </a:rPr>
              <a:t>x ∈ A ⇒ x ∈ A ∩ U ∴ A ⊂ A ∩ U................. (ii)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From </a:t>
            </a:r>
            <a:r>
              <a:rPr lang="en-US" altLang="en-US" sz="2200" dirty="0">
                <a:solidFill>
                  <a:srgbClr val="000000"/>
                </a:solidFill>
                <a:latin typeface="Times New Roman" panose="02020603050405020304" pitchFamily="18" charset="0"/>
                <a:cs typeface="Times New Roman" panose="02020603050405020304" pitchFamily="18" charset="0"/>
              </a:rPr>
              <a:t>(</a:t>
            </a:r>
            <a:r>
              <a:rPr lang="en-US" altLang="en-US" sz="2200" dirty="0" err="1">
                <a:solidFill>
                  <a:srgbClr val="000000"/>
                </a:solidFill>
                <a:latin typeface="Times New Roman" panose="02020603050405020304" pitchFamily="18" charset="0"/>
                <a:cs typeface="Times New Roman" panose="02020603050405020304" pitchFamily="18" charset="0"/>
              </a:rPr>
              <a:t>i</a:t>
            </a:r>
            <a:r>
              <a:rPr lang="en-US" altLang="en-US" sz="2200" dirty="0">
                <a:solidFill>
                  <a:srgbClr val="000000"/>
                </a:solidFill>
                <a:latin typeface="Times New Roman" panose="02020603050405020304" pitchFamily="18" charset="0"/>
                <a:cs typeface="Times New Roman" panose="02020603050405020304" pitchFamily="18" charset="0"/>
              </a:rPr>
              <a:t>) and (ii), we get A ∩ U = A. Hence Proved.</a:t>
            </a:r>
            <a:r>
              <a:rPr lang="en-US" altLang="en-US" sz="2200" dirty="0">
                <a:latin typeface="Times New Roman" panose="02020603050405020304" pitchFamily="18" charset="0"/>
                <a:cs typeface="Times New Roman" panose="02020603050405020304" pitchFamily="18" charset="0"/>
              </a:rPr>
              <a:t> </a:t>
            </a: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47</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latin typeface="Times New Roman" panose="02020603050405020304" pitchFamily="18" charset="0"/>
                <a:cs typeface="Times New Roman" panose="02020603050405020304" pitchFamily="18" charset="0"/>
              </a:rPr>
              <a:t>Example 6: Prove Identity </a:t>
            </a:r>
            <a:r>
              <a:rPr lang="en-US" sz="3200" dirty="0" smtClean="0">
                <a:latin typeface="Times New Roman" panose="02020603050405020304" pitchFamily="18" charset="0"/>
                <a:cs typeface="Times New Roman" panose="02020603050405020304" pitchFamily="18" charset="0"/>
              </a:rPr>
              <a:t>Laws </a:t>
            </a:r>
            <a:r>
              <a:rPr lang="en-IN" sz="3200" dirty="0">
                <a:latin typeface="Times New Roman" panose="02020603050405020304" pitchFamily="18" charset="0"/>
                <a:cs typeface="Times New Roman" panose="02020603050405020304" pitchFamily="18" charset="0"/>
              </a:rPr>
              <a:t>(CO1)</a:t>
            </a:r>
            <a:endParaRPr lang="en-US" sz="32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21285060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197475"/>
          </a:xfrm>
        </p:spPr>
        <p:txBody>
          <a:bodyPr>
            <a:noAutofit/>
          </a:bodyPr>
          <a:lstStyle/>
          <a:p>
            <a:pPr mar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(c) </a:t>
            </a:r>
            <a:r>
              <a:rPr lang="en-US" altLang="en-US" sz="2200" dirty="0" err="1" smtClean="0">
                <a:solidFill>
                  <a:srgbClr val="000000"/>
                </a:solidFill>
                <a:latin typeface="Times New Roman" panose="02020603050405020304" pitchFamily="18" charset="0"/>
                <a:cs typeface="Times New Roman" panose="02020603050405020304" pitchFamily="18" charset="0"/>
              </a:rPr>
              <a:t>U</a:t>
            </a:r>
            <a:r>
              <a:rPr lang="en-US" altLang="en-US" sz="2200" baseline="30000" dirty="0" err="1" smtClean="0">
                <a:solidFill>
                  <a:srgbClr val="000000"/>
                </a:solidFill>
                <a:latin typeface="Times New Roman" panose="02020603050405020304" pitchFamily="18" charset="0"/>
                <a:cs typeface="Times New Roman" panose="02020603050405020304" pitchFamily="18" charset="0"/>
              </a:rPr>
              <a:t>c</a:t>
            </a:r>
            <a:r>
              <a:rPr lang="en-US" altLang="en-US" sz="2200" dirty="0" smtClean="0">
                <a:solidFill>
                  <a:srgbClr val="000000"/>
                </a:solidFill>
                <a:latin typeface="Times New Roman" panose="02020603050405020304" pitchFamily="18" charset="0"/>
                <a:cs typeface="Times New Roman" panose="02020603050405020304" pitchFamily="18" charset="0"/>
              </a:rPr>
              <a:t>= ∅</a:t>
            </a:r>
            <a:r>
              <a:rPr lang="en-US" altLang="en-US" sz="2200" dirty="0" smtClean="0">
                <a:latin typeface="Times New Roman" panose="02020603050405020304" pitchFamily="18" charset="0"/>
                <a:cs typeface="Times New Roman" panose="02020603050405020304" pitchFamily="18" charset="0"/>
              </a:rPr>
              <a:t> </a:t>
            </a:r>
          </a:p>
          <a:p>
            <a:pPr marL="0" lvl="0" indent="0">
              <a:buNone/>
            </a:pPr>
            <a:r>
              <a:rPr lang="en-IN" sz="2200" b="1" dirty="0" smtClean="0">
                <a:latin typeface="Times New Roman" panose="02020603050405020304" pitchFamily="18" charset="0"/>
                <a:cs typeface="Times New Roman" panose="02020603050405020304" pitchFamily="18" charset="0"/>
              </a:rPr>
              <a:t>Solution:</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	Let x ∈ </a:t>
            </a:r>
            <a:r>
              <a:rPr lang="en-US" altLang="en-US" sz="2200" dirty="0" err="1" smtClean="0">
                <a:solidFill>
                  <a:srgbClr val="000000"/>
                </a:solidFill>
                <a:latin typeface="Times New Roman" panose="02020603050405020304" pitchFamily="18" charset="0"/>
                <a:cs typeface="Times New Roman" panose="02020603050405020304" pitchFamily="18" charset="0"/>
              </a:rPr>
              <a:t>U</a:t>
            </a:r>
            <a:r>
              <a:rPr lang="en-US" altLang="en-US" sz="2200" baseline="30000" dirty="0" err="1" smtClean="0">
                <a:solidFill>
                  <a:srgbClr val="000000"/>
                </a:solidFill>
                <a:latin typeface="Times New Roman" panose="02020603050405020304" pitchFamily="18" charset="0"/>
                <a:cs typeface="Times New Roman" panose="02020603050405020304" pitchFamily="18" charset="0"/>
              </a:rPr>
              <a:t>c</a:t>
            </a:r>
            <a:r>
              <a:rPr lang="en-US" altLang="en-US" sz="2200" dirty="0" smtClean="0">
                <a:solidFill>
                  <a:srgbClr val="000000"/>
                </a:solidFill>
                <a:latin typeface="Times New Roman" panose="02020603050405020304" pitchFamily="18" charset="0"/>
                <a:cs typeface="Times New Roman" panose="02020603050405020304" pitchFamily="18" charset="0"/>
              </a:rPr>
              <a:t> ⇔ x ∉ U ⇔ x ∈ ∅ </a:t>
            </a:r>
          </a:p>
          <a:p>
            <a:pPr mar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	∴ </a:t>
            </a:r>
            <a:r>
              <a:rPr lang="en-US" altLang="en-US" sz="2200" dirty="0" err="1" smtClean="0">
                <a:solidFill>
                  <a:srgbClr val="000000"/>
                </a:solidFill>
                <a:latin typeface="Times New Roman" panose="02020603050405020304" pitchFamily="18" charset="0"/>
                <a:cs typeface="Times New Roman" panose="02020603050405020304" pitchFamily="18" charset="0"/>
              </a:rPr>
              <a:t>U</a:t>
            </a:r>
            <a:r>
              <a:rPr lang="en-US" altLang="en-US" sz="2200" baseline="30000" dirty="0" err="1" smtClean="0">
                <a:solidFill>
                  <a:srgbClr val="000000"/>
                </a:solidFill>
                <a:latin typeface="Times New Roman" panose="02020603050405020304" pitchFamily="18" charset="0"/>
                <a:cs typeface="Times New Roman" panose="02020603050405020304" pitchFamily="18" charset="0"/>
              </a:rPr>
              <a:t>c</a:t>
            </a:r>
            <a:r>
              <a:rPr lang="en-US" altLang="en-US" sz="2200" dirty="0" smtClean="0">
                <a:solidFill>
                  <a:srgbClr val="000000"/>
                </a:solidFill>
                <a:latin typeface="Times New Roman" panose="02020603050405020304" pitchFamily="18" charset="0"/>
                <a:cs typeface="Times New Roman" panose="02020603050405020304" pitchFamily="18" charset="0"/>
              </a:rPr>
              <a:t>= ∅. Hence Proved. (As U is the Universal Set).</a:t>
            </a:r>
          </a:p>
          <a:p>
            <a:pPr marL="0" indent="0" eaLnBrk="0" fontAlgn="base" hangingPunct="0">
              <a:spcBef>
                <a:spcPct val="0"/>
              </a:spcBef>
              <a:spcAft>
                <a:spcPct val="0"/>
              </a:spcAft>
              <a:buNone/>
            </a:pPr>
            <a:endParaRPr lang="en-US" altLang="en-US" sz="2200" dirty="0" smtClean="0">
              <a:latin typeface="Times New Roman" panose="02020603050405020304" pitchFamily="18" charset="0"/>
              <a:cs typeface="Times New Roman" panose="02020603050405020304" pitchFamily="18" charset="0"/>
            </a:endParaRPr>
          </a:p>
          <a:p>
            <a:pPr marL="0" indent="0" eaLnBrk="0" fontAlgn="base" hangingPunct="0">
              <a:spcBef>
                <a:spcPct val="0"/>
              </a:spcBef>
              <a:spcAft>
                <a:spcPct val="0"/>
              </a:spcAft>
              <a:buNone/>
            </a:pPr>
            <a:r>
              <a:rPr lang="en-US" altLang="en-US" sz="2200" dirty="0" smtClean="0">
                <a:solidFill>
                  <a:srgbClr val="000000"/>
                </a:solidFill>
                <a:latin typeface="Times New Roman" panose="02020603050405020304" pitchFamily="18" charset="0"/>
                <a:cs typeface="Times New Roman" panose="02020603050405020304" pitchFamily="18" charset="0"/>
              </a:rPr>
              <a:t>(d) A ∩ A</a:t>
            </a:r>
            <a:r>
              <a:rPr lang="en-US" altLang="en-US" sz="2200" baseline="30000" dirty="0" smtClean="0">
                <a:solidFill>
                  <a:srgbClr val="000000"/>
                </a:solidFill>
                <a:latin typeface="Times New Roman" panose="02020603050405020304" pitchFamily="18" charset="0"/>
                <a:cs typeface="Times New Roman" panose="02020603050405020304" pitchFamily="18" charset="0"/>
              </a:rPr>
              <a:t>c</a:t>
            </a:r>
            <a:r>
              <a:rPr lang="en-US" altLang="en-US" sz="2200" dirty="0" smtClean="0">
                <a:solidFill>
                  <a:srgbClr val="000000"/>
                </a:solidFill>
                <a:latin typeface="Times New Roman" panose="02020603050405020304" pitchFamily="18" charset="0"/>
                <a:cs typeface="Times New Roman" panose="02020603050405020304" pitchFamily="18" charset="0"/>
              </a:rPr>
              <a:t>=∅</a:t>
            </a:r>
            <a:r>
              <a:rPr lang="en-US" altLang="en-US" sz="2200" dirty="0" smtClean="0">
                <a:latin typeface="Times New Roman" panose="02020603050405020304" pitchFamily="18" charset="0"/>
                <a:cs typeface="Times New Roman" panose="02020603050405020304" pitchFamily="18" charset="0"/>
              </a:rPr>
              <a:t> </a:t>
            </a:r>
          </a:p>
          <a:p>
            <a:pPr marL="0" lvl="0" indent="0" eaLnBrk="0" fontAlgn="base" hangingPunct="0">
              <a:spcBef>
                <a:spcPct val="0"/>
              </a:spcBef>
              <a:spcAft>
                <a:spcPct val="0"/>
              </a:spcAft>
              <a:buNone/>
            </a:pPr>
            <a:r>
              <a:rPr lang="en-IN" sz="2200" b="1" dirty="0" smtClean="0">
                <a:latin typeface="Times New Roman" panose="02020603050405020304" pitchFamily="18" charset="0"/>
                <a:cs typeface="Times New Roman" panose="02020603050405020304" pitchFamily="18" charset="0"/>
              </a:rPr>
              <a:t>Solution:</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indent="0" eaLnBrk="0" fontAlgn="base" hangingPunct="0">
              <a:spcBef>
                <a:spcPct val="0"/>
              </a:spcBef>
              <a:spcAft>
                <a:spcPct val="0"/>
              </a:spcAft>
              <a:buNone/>
            </a:pPr>
            <a:r>
              <a:rPr lang="en-US" altLang="en-US" sz="2200" dirty="0" smtClean="0">
                <a:solidFill>
                  <a:srgbClr val="000000"/>
                </a:solidFill>
                <a:latin typeface="Times New Roman" panose="02020603050405020304" pitchFamily="18" charset="0"/>
                <a:cs typeface="Times New Roman" panose="02020603050405020304" pitchFamily="18" charset="0"/>
              </a:rPr>
              <a:t>As ∅ is the subset of every set </a:t>
            </a:r>
          </a:p>
          <a:p>
            <a:pPr marL="0" indent="0" eaLnBrk="0" fontAlgn="base" hangingPunct="0">
              <a:spcBef>
                <a:spcPct val="0"/>
              </a:spcBef>
              <a:spcAft>
                <a:spcPct val="0"/>
              </a:spcAft>
              <a:buNone/>
            </a:pPr>
            <a:r>
              <a:rPr lang="en-US" altLang="en-US" sz="2200" dirty="0" smtClean="0">
                <a:solidFill>
                  <a:srgbClr val="000000"/>
                </a:solidFill>
                <a:latin typeface="Times New Roman" panose="02020603050405020304" pitchFamily="18" charset="0"/>
                <a:cs typeface="Times New Roman" panose="02020603050405020304" pitchFamily="18" charset="0"/>
              </a:rPr>
              <a:t>	∴ ∅ ⊆ A ∩ A</a:t>
            </a:r>
            <a:r>
              <a:rPr lang="en-US" altLang="en-US" sz="2200" baseline="30000" dirty="0" smtClean="0">
                <a:solidFill>
                  <a:srgbClr val="000000"/>
                </a:solidFill>
                <a:latin typeface="Times New Roman" panose="02020603050405020304" pitchFamily="18" charset="0"/>
                <a:cs typeface="Times New Roman" panose="02020603050405020304" pitchFamily="18" charset="0"/>
              </a:rPr>
              <a:t>c</a:t>
            </a:r>
            <a:r>
              <a:rPr lang="en-US" altLang="en-US" sz="2200" dirty="0" smtClean="0">
                <a:solidFill>
                  <a:srgbClr val="000000"/>
                </a:solidFill>
                <a:latin typeface="Times New Roman" panose="02020603050405020304" pitchFamily="18" charset="0"/>
                <a:cs typeface="Times New Roman" panose="02020603050405020304" pitchFamily="18" charset="0"/>
              </a:rPr>
              <a:t>..................... (</a:t>
            </a:r>
            <a:r>
              <a:rPr lang="en-US" altLang="en-US" sz="2200" dirty="0" err="1" smtClean="0">
                <a:solidFill>
                  <a:srgbClr val="000000"/>
                </a:solidFill>
                <a:latin typeface="Times New Roman" panose="02020603050405020304" pitchFamily="18" charset="0"/>
                <a:cs typeface="Times New Roman" panose="02020603050405020304" pitchFamily="18" charset="0"/>
              </a:rPr>
              <a:t>i</a:t>
            </a:r>
            <a:r>
              <a:rPr lang="en-US" altLang="en-US" sz="2200" dirty="0" smtClean="0">
                <a:solidFill>
                  <a:srgbClr val="000000"/>
                </a:solidFill>
                <a:latin typeface="Times New Roman" panose="02020603050405020304" pitchFamily="18" charset="0"/>
                <a:cs typeface="Times New Roman" panose="02020603050405020304" pitchFamily="18" charset="0"/>
              </a:rPr>
              <a:t>) </a:t>
            </a:r>
          </a:p>
          <a:p>
            <a:pPr marL="0" indent="0" eaLnBrk="0" fontAlgn="base" hangingPunct="0">
              <a:spcBef>
                <a:spcPct val="0"/>
              </a:spcBef>
              <a:spcAft>
                <a:spcPct val="0"/>
              </a:spcAft>
              <a:buNone/>
            </a:pPr>
            <a:r>
              <a:rPr lang="en-US" altLang="en-US" sz="2200" dirty="0" smtClean="0">
                <a:solidFill>
                  <a:srgbClr val="000000"/>
                </a:solidFill>
                <a:latin typeface="Times New Roman" panose="02020603050405020304" pitchFamily="18" charset="0"/>
                <a:cs typeface="Times New Roman" panose="02020603050405020304" pitchFamily="18" charset="0"/>
              </a:rPr>
              <a:t>	We have to show that A ∩ A</a:t>
            </a:r>
            <a:r>
              <a:rPr lang="en-US" altLang="en-US" sz="2200" baseline="30000" dirty="0" smtClean="0">
                <a:solidFill>
                  <a:srgbClr val="000000"/>
                </a:solidFill>
                <a:latin typeface="Times New Roman" panose="02020603050405020304" pitchFamily="18" charset="0"/>
                <a:cs typeface="Times New Roman" panose="02020603050405020304" pitchFamily="18" charset="0"/>
              </a:rPr>
              <a:t>c</a:t>
            </a:r>
            <a:r>
              <a:rPr lang="en-US" altLang="en-US" sz="2200" dirty="0" smtClean="0">
                <a:solidFill>
                  <a:srgbClr val="000000"/>
                </a:solidFill>
                <a:latin typeface="Times New Roman" panose="02020603050405020304" pitchFamily="18" charset="0"/>
                <a:cs typeface="Times New Roman" panose="02020603050405020304" pitchFamily="18" charset="0"/>
              </a:rPr>
              <a:t> ⊆ ∅ </a:t>
            </a:r>
          </a:p>
          <a:p>
            <a:pPr marL="0" indent="0" eaLnBrk="0" fontAlgn="base" hangingPunct="0">
              <a:spcBef>
                <a:spcPct val="0"/>
              </a:spcBef>
              <a:spcAft>
                <a:spcPct val="0"/>
              </a:spcAft>
              <a:buNone/>
            </a:pPr>
            <a:r>
              <a:rPr lang="en-US" altLang="en-US" sz="2200" dirty="0" smtClean="0">
                <a:solidFill>
                  <a:srgbClr val="000000"/>
                </a:solidFill>
                <a:latin typeface="Times New Roman" panose="02020603050405020304" pitchFamily="18" charset="0"/>
                <a:cs typeface="Times New Roman" panose="02020603050405020304" pitchFamily="18" charset="0"/>
              </a:rPr>
              <a:t>	Let x ∈ A ∩ A</a:t>
            </a:r>
            <a:r>
              <a:rPr lang="en-US" altLang="en-US" sz="2200" baseline="30000" dirty="0" smtClean="0">
                <a:solidFill>
                  <a:srgbClr val="000000"/>
                </a:solidFill>
                <a:latin typeface="Times New Roman" panose="02020603050405020304" pitchFamily="18" charset="0"/>
                <a:cs typeface="Times New Roman" panose="02020603050405020304" pitchFamily="18" charset="0"/>
              </a:rPr>
              <a:t>c</a:t>
            </a:r>
            <a:r>
              <a:rPr lang="en-US" altLang="en-US" sz="2200" dirty="0" smtClean="0">
                <a:solidFill>
                  <a:srgbClr val="000000"/>
                </a:solidFill>
                <a:latin typeface="Times New Roman" panose="02020603050405020304" pitchFamily="18" charset="0"/>
                <a:cs typeface="Times New Roman" panose="02020603050405020304" pitchFamily="18" charset="0"/>
              </a:rPr>
              <a:t> </a:t>
            </a:r>
          </a:p>
          <a:p>
            <a:pPr marL="0" indent="0" eaLnBrk="0" fontAlgn="base" hangingPunct="0">
              <a:spcBef>
                <a:spcPct val="0"/>
              </a:spcBef>
              <a:spcAft>
                <a:spcPct val="0"/>
              </a:spcAft>
              <a:buNone/>
            </a:pPr>
            <a:r>
              <a:rPr lang="en-US" altLang="en-US" sz="2200" dirty="0" smtClean="0">
                <a:solidFill>
                  <a:srgbClr val="000000"/>
                </a:solidFill>
                <a:latin typeface="Times New Roman" panose="02020603050405020304" pitchFamily="18" charset="0"/>
                <a:cs typeface="Times New Roman" panose="02020603050405020304" pitchFamily="18" charset="0"/>
              </a:rPr>
              <a:t>	⇒ x ∈ A and x ∈ A</a:t>
            </a:r>
            <a:r>
              <a:rPr lang="en-US" altLang="en-US" sz="2200" baseline="30000" dirty="0" smtClean="0">
                <a:solidFill>
                  <a:srgbClr val="000000"/>
                </a:solidFill>
                <a:latin typeface="Times New Roman" panose="02020603050405020304" pitchFamily="18" charset="0"/>
                <a:cs typeface="Times New Roman" panose="02020603050405020304" pitchFamily="18" charset="0"/>
              </a:rPr>
              <a:t>c</a:t>
            </a:r>
            <a:r>
              <a:rPr lang="en-US" altLang="en-US" sz="2200" dirty="0" smtClean="0">
                <a:solidFill>
                  <a:srgbClr val="000000"/>
                </a:solidFill>
                <a:latin typeface="Times New Roman" panose="02020603050405020304" pitchFamily="18" charset="0"/>
                <a:cs typeface="Times New Roman" panose="02020603050405020304" pitchFamily="18" charset="0"/>
              </a:rPr>
              <a:t> </a:t>
            </a:r>
          </a:p>
          <a:p>
            <a:pPr marL="0" indent="0" eaLnBrk="0" fontAlgn="base" hangingPunct="0">
              <a:spcBef>
                <a:spcPct val="0"/>
              </a:spcBef>
              <a:spcAft>
                <a:spcPct val="0"/>
              </a:spcAft>
              <a:buNone/>
            </a:pPr>
            <a:r>
              <a:rPr lang="en-US" altLang="en-US" sz="2200" dirty="0" smtClean="0">
                <a:solidFill>
                  <a:srgbClr val="000000"/>
                </a:solidFill>
                <a:latin typeface="Times New Roman" panose="02020603050405020304" pitchFamily="18" charset="0"/>
                <a:cs typeface="Times New Roman" panose="02020603050405020304" pitchFamily="18" charset="0"/>
              </a:rPr>
              <a:t>	⇒ x ∈ A and x ∉ A ⇒ x ∈ ∅ ∴ A ∩ A</a:t>
            </a:r>
            <a:r>
              <a:rPr lang="en-US" altLang="en-US" sz="2200" baseline="30000" dirty="0" smtClean="0">
                <a:solidFill>
                  <a:srgbClr val="000000"/>
                </a:solidFill>
                <a:latin typeface="Times New Roman" panose="02020603050405020304" pitchFamily="18" charset="0"/>
                <a:cs typeface="Times New Roman" panose="02020603050405020304" pitchFamily="18" charset="0"/>
              </a:rPr>
              <a:t>c</a:t>
            </a:r>
            <a:r>
              <a:rPr lang="en-US" altLang="en-US" sz="2200" dirty="0" smtClean="0">
                <a:solidFill>
                  <a:srgbClr val="000000"/>
                </a:solidFill>
                <a:latin typeface="Times New Roman" panose="02020603050405020304" pitchFamily="18" charset="0"/>
                <a:cs typeface="Times New Roman" panose="02020603050405020304" pitchFamily="18" charset="0"/>
              </a:rPr>
              <a:t> ⊂∅..................... (ii) </a:t>
            </a:r>
          </a:p>
          <a:p>
            <a:pPr marL="0" indent="0" eaLnBrk="0" fontAlgn="base" hangingPunct="0">
              <a:spcBef>
                <a:spcPct val="0"/>
              </a:spcBef>
              <a:spcAft>
                <a:spcPct val="0"/>
              </a:spcAft>
              <a:buNone/>
            </a:pPr>
            <a:r>
              <a:rPr lang="en-US" altLang="en-US" sz="2200" dirty="0" smtClean="0">
                <a:solidFill>
                  <a:srgbClr val="000000"/>
                </a:solidFill>
                <a:latin typeface="Times New Roman" panose="02020603050405020304" pitchFamily="18" charset="0"/>
                <a:cs typeface="Times New Roman" panose="02020603050405020304" pitchFamily="18" charset="0"/>
              </a:rPr>
              <a:t>From (</a:t>
            </a:r>
            <a:r>
              <a:rPr lang="en-US" altLang="en-US" sz="2200" dirty="0" err="1" smtClean="0">
                <a:solidFill>
                  <a:srgbClr val="000000"/>
                </a:solidFill>
                <a:latin typeface="Times New Roman" panose="02020603050405020304" pitchFamily="18" charset="0"/>
                <a:cs typeface="Times New Roman" panose="02020603050405020304" pitchFamily="18" charset="0"/>
              </a:rPr>
              <a:t>i</a:t>
            </a:r>
            <a:r>
              <a:rPr lang="en-US" altLang="en-US" sz="2200" dirty="0" smtClean="0">
                <a:solidFill>
                  <a:srgbClr val="000000"/>
                </a:solidFill>
                <a:latin typeface="Times New Roman" panose="02020603050405020304" pitchFamily="18" charset="0"/>
                <a:cs typeface="Times New Roman" panose="02020603050405020304" pitchFamily="18" charset="0"/>
              </a:rPr>
              <a:t>) and (ii), we get A∩ A</a:t>
            </a:r>
            <a:r>
              <a:rPr lang="en-US" altLang="en-US" sz="2200" baseline="30000" dirty="0" smtClean="0">
                <a:solidFill>
                  <a:srgbClr val="000000"/>
                </a:solidFill>
                <a:latin typeface="Times New Roman" panose="02020603050405020304" pitchFamily="18" charset="0"/>
                <a:cs typeface="Times New Roman" panose="02020603050405020304" pitchFamily="18" charset="0"/>
              </a:rPr>
              <a:t>c</a:t>
            </a:r>
            <a:r>
              <a:rPr lang="en-US" altLang="en-US" sz="2200" dirty="0" smtClean="0">
                <a:solidFill>
                  <a:srgbClr val="000000"/>
                </a:solidFill>
                <a:latin typeface="Times New Roman" panose="02020603050405020304" pitchFamily="18" charset="0"/>
                <a:cs typeface="Times New Roman" panose="02020603050405020304" pitchFamily="18" charset="0"/>
              </a:rPr>
              <a:t>=∅. Hence Proved.</a:t>
            </a:r>
            <a:r>
              <a:rPr lang="en-US" altLang="en-US" sz="2200" dirty="0" smtClean="0">
                <a:latin typeface="Times New Roman" panose="02020603050405020304" pitchFamily="18" charset="0"/>
                <a:cs typeface="Times New Roman" panose="02020603050405020304" pitchFamily="18" charset="0"/>
              </a:rPr>
              <a:t> </a:t>
            </a: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48</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Example7: Prove Complement Laws (CO1)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134910441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49</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Example7: Prove Complement Laws (CO1)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
        <p:nvSpPr>
          <p:cNvPr id="10" name="Rectangle 9"/>
          <p:cNvSpPr/>
          <p:nvPr/>
        </p:nvSpPr>
        <p:spPr>
          <a:xfrm>
            <a:off x="685800" y="685800"/>
            <a:ext cx="7848600" cy="6186309"/>
          </a:xfrm>
          <a:prstGeom prst="rect">
            <a:avLst/>
          </a:prstGeom>
        </p:spPr>
        <p:txBody>
          <a:bodyPr wrap="square">
            <a:spAutoFit/>
          </a:bodyPr>
          <a:lstStyle/>
          <a:p>
            <a:pPr marL="342900" lvl="0" indent="-342900" eaLnBrk="0" fontAlgn="base" hangingPunct="0">
              <a:spcBef>
                <a:spcPct val="0"/>
              </a:spcBef>
              <a:spcAft>
                <a:spcPct val="0"/>
              </a:spcAft>
              <a:buAutoNum type="alphaLcParenBoth"/>
            </a:pPr>
            <a:r>
              <a:rPr lang="en-US" altLang="en-US" sz="2200" dirty="0">
                <a:solidFill>
                  <a:srgbClr val="000000"/>
                </a:solidFill>
                <a:latin typeface="Times New Roman" panose="02020603050405020304" pitchFamily="18" charset="0"/>
                <a:cs typeface="Times New Roman" panose="02020603050405020304" pitchFamily="18" charset="0"/>
              </a:rPr>
              <a:t>A ∪ A</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dirty="0" smtClean="0">
                <a:solidFill>
                  <a:srgbClr val="000000"/>
                </a:solidFill>
                <a:latin typeface="Times New Roman" panose="02020603050405020304" pitchFamily="18" charset="0"/>
                <a:cs typeface="Times New Roman" panose="02020603050405020304" pitchFamily="18" charset="0"/>
              </a:rPr>
              <a:t>U</a:t>
            </a:r>
          </a:p>
          <a:p>
            <a:pPr lvl="0" eaLnBrk="0" fontAlgn="base" hangingPunct="0">
              <a:spcBef>
                <a:spcPct val="0"/>
              </a:spcBef>
              <a:spcAft>
                <a:spcPct val="0"/>
              </a:spcAft>
            </a:pPr>
            <a:r>
              <a:rPr lang="en-IN" sz="2200" b="1" dirty="0">
                <a:latin typeface="Times New Roman" panose="02020603050405020304" pitchFamily="18" charset="0"/>
                <a:cs typeface="Times New Roman" panose="02020603050405020304" pitchFamily="18" charset="0"/>
              </a:rPr>
              <a:t>Solution:</a:t>
            </a:r>
            <a:endParaRPr lang="en-US" altLang="en-US" sz="2200" dirty="0">
              <a:solidFill>
                <a:srgbClr val="000000"/>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altLang="en-US" sz="2200" dirty="0">
                <a:solidFill>
                  <a:srgbClr val="000000"/>
                </a:solidFill>
                <a:latin typeface="Times New Roman" panose="02020603050405020304" pitchFamily="18" charset="0"/>
                <a:cs typeface="Times New Roman" panose="02020603050405020304" pitchFamily="18" charset="0"/>
              </a:rPr>
              <a:t>To Prove A ∪ A</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U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altLang="en-US" sz="2200" dirty="0" smtClean="0">
                <a:solidFill>
                  <a:srgbClr val="000000"/>
                </a:solidFill>
                <a:latin typeface="Times New Roman" panose="02020603050405020304" pitchFamily="18" charset="0"/>
                <a:cs typeface="Times New Roman" panose="02020603050405020304" pitchFamily="18" charset="0"/>
              </a:rPr>
              <a:t>	Every </a:t>
            </a:r>
            <a:r>
              <a:rPr lang="en-US" altLang="en-US" sz="2200" dirty="0">
                <a:solidFill>
                  <a:srgbClr val="000000"/>
                </a:solidFill>
                <a:latin typeface="Times New Roman" panose="02020603050405020304" pitchFamily="18" charset="0"/>
                <a:cs typeface="Times New Roman" panose="02020603050405020304" pitchFamily="18" charset="0"/>
              </a:rPr>
              <a:t>set is a subset of U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dirty="0" smtClean="0">
                <a:solidFill>
                  <a:srgbClr val="000000"/>
                </a:solidFill>
                <a:latin typeface="Times New Roman" panose="02020603050405020304" pitchFamily="18" charset="0"/>
                <a:cs typeface="Times New Roman" panose="02020603050405020304" pitchFamily="18" charset="0"/>
              </a:rPr>
              <a:t>∴ </a:t>
            </a:r>
            <a:r>
              <a:rPr lang="en-US" altLang="en-US" sz="2200" dirty="0">
                <a:solidFill>
                  <a:srgbClr val="000000"/>
                </a:solidFill>
                <a:latin typeface="Times New Roman" panose="02020603050405020304" pitchFamily="18" charset="0"/>
                <a:cs typeface="Times New Roman" panose="02020603050405020304" pitchFamily="18" charset="0"/>
              </a:rPr>
              <a:t>A ∪ A</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 U.................. (</a:t>
            </a:r>
            <a:r>
              <a:rPr lang="en-US" altLang="en-US" sz="2200" dirty="0" err="1">
                <a:solidFill>
                  <a:srgbClr val="000000"/>
                </a:solidFill>
                <a:latin typeface="Times New Roman" panose="02020603050405020304" pitchFamily="18" charset="0"/>
                <a:cs typeface="Times New Roman" panose="02020603050405020304" pitchFamily="18" charset="0"/>
              </a:rPr>
              <a:t>i</a:t>
            </a:r>
            <a:r>
              <a:rPr lang="en-US" altLang="en-US" sz="2200" dirty="0">
                <a:solidFill>
                  <a:srgbClr val="000000"/>
                </a:solidFill>
                <a:latin typeface="Times New Roman" panose="02020603050405020304" pitchFamily="18" charset="0"/>
                <a:cs typeface="Times New Roman" panose="02020603050405020304" pitchFamily="18" charset="0"/>
              </a:rPr>
              <a:t>)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dirty="0" smtClean="0">
                <a:solidFill>
                  <a:srgbClr val="000000"/>
                </a:solidFill>
                <a:latin typeface="Times New Roman" panose="02020603050405020304" pitchFamily="18" charset="0"/>
                <a:cs typeface="Times New Roman" panose="02020603050405020304" pitchFamily="18" charset="0"/>
              </a:rPr>
              <a:t>We </a:t>
            </a:r>
            <a:r>
              <a:rPr lang="en-US" altLang="en-US" sz="2200" dirty="0">
                <a:solidFill>
                  <a:srgbClr val="000000"/>
                </a:solidFill>
                <a:latin typeface="Times New Roman" panose="02020603050405020304" pitchFamily="18" charset="0"/>
                <a:cs typeface="Times New Roman" panose="02020603050405020304" pitchFamily="18" charset="0"/>
              </a:rPr>
              <a:t>have to show that U ⊆ A ∪ A</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dirty="0" smtClean="0">
                <a:solidFill>
                  <a:srgbClr val="000000"/>
                </a:solidFill>
                <a:latin typeface="Times New Roman" panose="02020603050405020304" pitchFamily="18" charset="0"/>
                <a:cs typeface="Times New Roman" panose="02020603050405020304" pitchFamily="18" charset="0"/>
              </a:rPr>
              <a:t>Let </a:t>
            </a:r>
            <a:r>
              <a:rPr lang="en-US" altLang="en-US" sz="2200" dirty="0">
                <a:solidFill>
                  <a:srgbClr val="000000"/>
                </a:solidFill>
                <a:latin typeface="Times New Roman" panose="02020603050405020304" pitchFamily="18" charset="0"/>
                <a:cs typeface="Times New Roman" panose="02020603050405020304" pitchFamily="18" charset="0"/>
              </a:rPr>
              <a:t>x ∈ U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dirty="0" smtClean="0">
                <a:solidFill>
                  <a:srgbClr val="000000"/>
                </a:solidFill>
                <a:latin typeface="Times New Roman" panose="02020603050405020304" pitchFamily="18" charset="0"/>
                <a:cs typeface="Times New Roman" panose="02020603050405020304" pitchFamily="18" charset="0"/>
              </a:rPr>
              <a:t>⇒ </a:t>
            </a:r>
            <a:r>
              <a:rPr lang="en-US" altLang="en-US" sz="2200" dirty="0">
                <a:solidFill>
                  <a:srgbClr val="000000"/>
                </a:solidFill>
                <a:latin typeface="Times New Roman" panose="02020603050405020304" pitchFamily="18" charset="0"/>
                <a:cs typeface="Times New Roman" panose="02020603050405020304" pitchFamily="18" charset="0"/>
              </a:rPr>
              <a:t>x ∈ A or x ∉ A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dirty="0" smtClean="0">
                <a:solidFill>
                  <a:srgbClr val="000000"/>
                </a:solidFill>
                <a:latin typeface="Times New Roman" panose="02020603050405020304" pitchFamily="18" charset="0"/>
                <a:cs typeface="Times New Roman" panose="02020603050405020304" pitchFamily="18" charset="0"/>
              </a:rPr>
              <a:t>⇒ </a:t>
            </a:r>
            <a:r>
              <a:rPr lang="en-US" altLang="en-US" sz="2200" dirty="0">
                <a:solidFill>
                  <a:srgbClr val="000000"/>
                </a:solidFill>
                <a:latin typeface="Times New Roman" panose="02020603050405020304" pitchFamily="18" charset="0"/>
                <a:cs typeface="Times New Roman" panose="02020603050405020304" pitchFamily="18" charset="0"/>
              </a:rPr>
              <a:t>x ∈ A or x ∈ </a:t>
            </a:r>
            <a:r>
              <a:rPr lang="en-US" altLang="en-US" sz="2200" dirty="0" smtClean="0">
                <a:solidFill>
                  <a:srgbClr val="000000"/>
                </a:solidFill>
                <a:latin typeface="Times New Roman" panose="02020603050405020304" pitchFamily="18" charset="0"/>
                <a:cs typeface="Times New Roman" panose="02020603050405020304" pitchFamily="18" charset="0"/>
              </a:rPr>
              <a:t>A</a:t>
            </a:r>
            <a:r>
              <a:rPr lang="en-US" altLang="en-US" sz="2200" baseline="30000" dirty="0" smtClean="0">
                <a:solidFill>
                  <a:srgbClr val="000000"/>
                </a:solidFill>
                <a:latin typeface="Times New Roman" panose="02020603050405020304" pitchFamily="18" charset="0"/>
                <a:cs typeface="Times New Roman" panose="02020603050405020304" pitchFamily="18" charset="0"/>
              </a:rPr>
              <a:t>c</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dirty="0" smtClean="0">
                <a:solidFill>
                  <a:srgbClr val="000000"/>
                </a:solidFill>
                <a:latin typeface="Times New Roman" panose="02020603050405020304" pitchFamily="18" charset="0"/>
                <a:cs typeface="Times New Roman" panose="02020603050405020304" pitchFamily="18" charset="0"/>
              </a:rPr>
              <a:t>⇒ </a:t>
            </a:r>
            <a:r>
              <a:rPr lang="en-US" altLang="en-US" sz="2200" dirty="0">
                <a:solidFill>
                  <a:srgbClr val="000000"/>
                </a:solidFill>
                <a:latin typeface="Times New Roman" panose="02020603050405020304" pitchFamily="18" charset="0"/>
                <a:cs typeface="Times New Roman" panose="02020603050405020304" pitchFamily="18" charset="0"/>
              </a:rPr>
              <a:t>x ∈ A ∪ A</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dirty="0" smtClean="0">
                <a:solidFill>
                  <a:srgbClr val="000000"/>
                </a:solidFill>
                <a:latin typeface="Times New Roman" panose="02020603050405020304" pitchFamily="18" charset="0"/>
                <a:cs typeface="Times New Roman" panose="02020603050405020304" pitchFamily="18" charset="0"/>
              </a:rPr>
              <a:t>∴ </a:t>
            </a:r>
            <a:r>
              <a:rPr lang="en-US" altLang="en-US" sz="2200" dirty="0">
                <a:solidFill>
                  <a:srgbClr val="000000"/>
                </a:solidFill>
                <a:latin typeface="Times New Roman" panose="02020603050405020304" pitchFamily="18" charset="0"/>
                <a:cs typeface="Times New Roman" panose="02020603050405020304" pitchFamily="18" charset="0"/>
              </a:rPr>
              <a:t>U ⊆ A ∪ A</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(ii)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altLang="en-US" sz="2200" dirty="0" smtClean="0">
                <a:solidFill>
                  <a:srgbClr val="000000"/>
                </a:solidFill>
                <a:latin typeface="Times New Roman" panose="02020603050405020304" pitchFamily="18" charset="0"/>
                <a:cs typeface="Times New Roman" panose="02020603050405020304" pitchFamily="18" charset="0"/>
              </a:rPr>
              <a:t>From </a:t>
            </a:r>
            <a:r>
              <a:rPr lang="en-US" altLang="en-US" sz="2200" dirty="0">
                <a:solidFill>
                  <a:srgbClr val="000000"/>
                </a:solidFill>
                <a:latin typeface="Times New Roman" panose="02020603050405020304" pitchFamily="18" charset="0"/>
                <a:cs typeface="Times New Roman" panose="02020603050405020304" pitchFamily="18" charset="0"/>
              </a:rPr>
              <a:t>(</a:t>
            </a:r>
            <a:r>
              <a:rPr lang="en-US" altLang="en-US" sz="2200" dirty="0" err="1">
                <a:solidFill>
                  <a:srgbClr val="000000"/>
                </a:solidFill>
                <a:latin typeface="Times New Roman" panose="02020603050405020304" pitchFamily="18" charset="0"/>
                <a:cs typeface="Times New Roman" panose="02020603050405020304" pitchFamily="18" charset="0"/>
              </a:rPr>
              <a:t>i</a:t>
            </a:r>
            <a:r>
              <a:rPr lang="en-US" altLang="en-US" sz="2200" dirty="0">
                <a:solidFill>
                  <a:srgbClr val="000000"/>
                </a:solidFill>
                <a:latin typeface="Times New Roman" panose="02020603050405020304" pitchFamily="18" charset="0"/>
                <a:cs typeface="Times New Roman" panose="02020603050405020304" pitchFamily="18" charset="0"/>
              </a:rPr>
              <a:t>) and (ii), we get A ∪ A</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U. Hence Proved</a:t>
            </a:r>
            <a:r>
              <a:rPr lang="en-US" altLang="en-US" sz="2200" dirty="0" smtClean="0">
                <a:solidFill>
                  <a:srgbClr val="000000"/>
                </a:solidFill>
                <a:latin typeface="Times New Roman" panose="02020603050405020304" pitchFamily="18" charset="0"/>
                <a:cs typeface="Times New Roman" panose="02020603050405020304" pitchFamily="18" charset="0"/>
              </a:rPr>
              <a:t>.</a:t>
            </a:r>
          </a:p>
          <a:p>
            <a:pPr eaLnBrk="0" fontAlgn="base" hangingPunct="0">
              <a:spcBef>
                <a:spcPct val="0"/>
              </a:spcBef>
              <a:spcAft>
                <a:spcPct val="0"/>
              </a:spcAft>
            </a:pPr>
            <a:endParaRPr lang="en-US" altLang="en-US" sz="2200" dirty="0">
              <a:solidFill>
                <a:srgbClr val="000000"/>
              </a:solidFill>
              <a:latin typeface="Times New Roman" panose="02020603050405020304" pitchFamily="18" charset="0"/>
              <a:cs typeface="Times New Roman" panose="02020603050405020304" pitchFamily="18" charset="0"/>
            </a:endParaRPr>
          </a:p>
          <a:p>
            <a:r>
              <a:rPr lang="en-US" altLang="en-US" sz="2200" dirty="0" smtClean="0">
                <a:solidFill>
                  <a:srgbClr val="000000"/>
                </a:solidFill>
                <a:latin typeface="Times New Roman" panose="02020603050405020304" pitchFamily="18" charset="0"/>
                <a:cs typeface="Times New Roman" panose="02020603050405020304" pitchFamily="18" charset="0"/>
              </a:rPr>
              <a:t>(b) </a:t>
            </a:r>
            <a:r>
              <a:rPr lang="en-US" altLang="en-US" sz="2200" dirty="0">
                <a:solidFill>
                  <a:srgbClr val="000000"/>
                </a:solidFill>
                <a:latin typeface="Times New Roman" panose="02020603050405020304" pitchFamily="18" charset="0"/>
                <a:cs typeface="Times New Roman" panose="02020603050405020304" pitchFamily="18" charset="0"/>
              </a:rPr>
              <a:t>∅</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 U</a:t>
            </a:r>
            <a:r>
              <a:rPr lang="en-US" altLang="en-US" sz="2200" dirty="0">
                <a:latin typeface="Times New Roman" panose="02020603050405020304" pitchFamily="18" charset="0"/>
                <a:cs typeface="Times New Roman" panose="02020603050405020304" pitchFamily="18" charset="0"/>
              </a:rPr>
              <a:t> </a:t>
            </a:r>
          </a:p>
          <a:p>
            <a:pPr lvl="0"/>
            <a:r>
              <a:rPr lang="en-IN" sz="2200" b="1" dirty="0">
                <a:latin typeface="Times New Roman" panose="02020603050405020304" pitchFamily="18" charset="0"/>
                <a:cs typeface="Times New Roman" panose="02020603050405020304" pitchFamily="18" charset="0"/>
              </a:rPr>
              <a:t>Solution:</a:t>
            </a:r>
            <a:endParaRPr lang="en-US" altLang="en-US" sz="2200" dirty="0">
              <a:solidFill>
                <a:srgbClr val="000000"/>
              </a:solidFill>
              <a:latin typeface="Times New Roman" panose="02020603050405020304" pitchFamily="18" charset="0"/>
              <a:cs typeface="Times New Roman" panose="02020603050405020304" pitchFamily="18" charset="0"/>
            </a:endParaRPr>
          </a:p>
          <a:p>
            <a:r>
              <a:rPr lang="en-US" altLang="en-US" sz="2200" dirty="0">
                <a:solidFill>
                  <a:srgbClr val="000000"/>
                </a:solidFill>
                <a:latin typeface="Times New Roman" panose="02020603050405020304" pitchFamily="18" charset="0"/>
                <a:cs typeface="Times New Roman" panose="02020603050405020304" pitchFamily="18" charset="0"/>
              </a:rPr>
              <a:t>	Let x ∈ ∅</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 x ∉ ∅ ⇔ x ∈ U (As ∅ is an empty set) </a:t>
            </a:r>
          </a:p>
          <a:p>
            <a:r>
              <a:rPr lang="en-US" altLang="en-US" sz="2200" dirty="0">
                <a:solidFill>
                  <a:srgbClr val="000000"/>
                </a:solidFill>
                <a:latin typeface="Times New Roman" panose="02020603050405020304" pitchFamily="18" charset="0"/>
                <a:cs typeface="Times New Roman" panose="02020603050405020304" pitchFamily="18" charset="0"/>
              </a:rPr>
              <a:t>	∴ ∅</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 U. Hence Proved.</a:t>
            </a:r>
            <a:endParaRPr lang="en-US" sz="22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altLang="en-US" sz="2200"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119923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Content Placeholder 7"/>
          <p:cNvGraphicFramePr>
            <a:graphicFrameLocks noGrp="1"/>
          </p:cNvGraphicFramePr>
          <p:nvPr>
            <p:ph idx="1"/>
            <p:extLst>
              <p:ext uri="{D42A27DB-BD31-4B8C-83A1-F6EECF244321}">
                <p14:modId xmlns:p14="http://schemas.microsoft.com/office/powerpoint/2010/main" val="3386552209"/>
              </p:ext>
            </p:extLst>
          </p:nvPr>
        </p:nvGraphicFramePr>
        <p:xfrm>
          <a:off x="533400" y="1291590"/>
          <a:ext cx="8229597" cy="2468880"/>
        </p:xfrm>
        <a:graphic>
          <a:graphicData uri="http://schemas.openxmlformats.org/drawingml/2006/table">
            <a:tbl>
              <a:tblPr/>
              <a:tblGrid>
                <a:gridCol w="1312625">
                  <a:extLst>
                    <a:ext uri="{9D8B030D-6E8A-4147-A177-3AD203B41FA5}">
                      <a16:colId xmlns:a16="http://schemas.microsoft.com/office/drawing/2014/main" val="20000"/>
                    </a:ext>
                  </a:extLst>
                </a:gridCol>
                <a:gridCol w="553172">
                  <a:extLst>
                    <a:ext uri="{9D8B030D-6E8A-4147-A177-3AD203B41FA5}">
                      <a16:colId xmlns:a16="http://schemas.microsoft.com/office/drawing/2014/main" val="20001"/>
                    </a:ext>
                  </a:extLst>
                </a:gridCol>
                <a:gridCol w="552400">
                  <a:extLst>
                    <a:ext uri="{9D8B030D-6E8A-4147-A177-3AD203B41FA5}">
                      <a16:colId xmlns:a16="http://schemas.microsoft.com/office/drawing/2014/main" val="20002"/>
                    </a:ext>
                  </a:extLst>
                </a:gridCol>
                <a:gridCol w="552400">
                  <a:extLst>
                    <a:ext uri="{9D8B030D-6E8A-4147-A177-3AD203B41FA5}">
                      <a16:colId xmlns:a16="http://schemas.microsoft.com/office/drawing/2014/main" val="20003"/>
                    </a:ext>
                  </a:extLst>
                </a:gridCol>
                <a:gridCol w="552400">
                  <a:extLst>
                    <a:ext uri="{9D8B030D-6E8A-4147-A177-3AD203B41FA5}">
                      <a16:colId xmlns:a16="http://schemas.microsoft.com/office/drawing/2014/main" val="20004"/>
                    </a:ext>
                  </a:extLst>
                </a:gridCol>
                <a:gridCol w="552400">
                  <a:extLst>
                    <a:ext uri="{9D8B030D-6E8A-4147-A177-3AD203B41FA5}">
                      <a16:colId xmlns:a16="http://schemas.microsoft.com/office/drawing/2014/main" val="20005"/>
                    </a:ext>
                  </a:extLst>
                </a:gridCol>
                <a:gridCol w="552400">
                  <a:extLst>
                    <a:ext uri="{9D8B030D-6E8A-4147-A177-3AD203B41FA5}">
                      <a16:colId xmlns:a16="http://schemas.microsoft.com/office/drawing/2014/main" val="20006"/>
                    </a:ext>
                  </a:extLst>
                </a:gridCol>
                <a:gridCol w="552400">
                  <a:extLst>
                    <a:ext uri="{9D8B030D-6E8A-4147-A177-3AD203B41FA5}">
                      <a16:colId xmlns:a16="http://schemas.microsoft.com/office/drawing/2014/main" val="20007"/>
                    </a:ext>
                  </a:extLst>
                </a:gridCol>
                <a:gridCol w="552400">
                  <a:extLst>
                    <a:ext uri="{9D8B030D-6E8A-4147-A177-3AD203B41FA5}">
                      <a16:colId xmlns:a16="http://schemas.microsoft.com/office/drawing/2014/main" val="20008"/>
                    </a:ext>
                  </a:extLst>
                </a:gridCol>
                <a:gridCol w="552400">
                  <a:extLst>
                    <a:ext uri="{9D8B030D-6E8A-4147-A177-3AD203B41FA5}">
                      <a16:colId xmlns:a16="http://schemas.microsoft.com/office/drawing/2014/main" val="20009"/>
                    </a:ext>
                  </a:extLst>
                </a:gridCol>
                <a:gridCol w="648200">
                  <a:extLst>
                    <a:ext uri="{9D8B030D-6E8A-4147-A177-3AD203B41FA5}">
                      <a16:colId xmlns:a16="http://schemas.microsoft.com/office/drawing/2014/main" val="20010"/>
                    </a:ext>
                  </a:extLst>
                </a:gridCol>
                <a:gridCol w="648200">
                  <a:extLst>
                    <a:ext uri="{9D8B030D-6E8A-4147-A177-3AD203B41FA5}">
                      <a16:colId xmlns:a16="http://schemas.microsoft.com/office/drawing/2014/main" val="20011"/>
                    </a:ext>
                  </a:extLst>
                </a:gridCol>
                <a:gridCol w="648200">
                  <a:extLst>
                    <a:ext uri="{9D8B030D-6E8A-4147-A177-3AD203B41FA5}">
                      <a16:colId xmlns:a16="http://schemas.microsoft.com/office/drawing/2014/main" val="20012"/>
                    </a:ext>
                  </a:extLst>
                </a:gridCol>
              </a:tblGrid>
              <a:tr h="366598">
                <a:tc>
                  <a:txBody>
                    <a:bodyPr/>
                    <a:lstStyle/>
                    <a:p>
                      <a:endParaRPr lang="en-US" sz="1800" b="1" dirty="0">
                        <a:latin typeface="Calibri"/>
                        <a:ea typeface="Times New Roman"/>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PO1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PO2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PO3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PO4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PO5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PO6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PO7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PO8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PO9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PO10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PO11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PO12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66598">
                <a:tc>
                  <a:txBody>
                    <a:bodyPr/>
                    <a:lstStyle/>
                    <a:p>
                      <a:pPr marL="0" marR="0">
                        <a:lnSpc>
                          <a:spcPct val="150000"/>
                        </a:lnSpc>
                        <a:spcBef>
                          <a:spcPts val="0"/>
                        </a:spcBef>
                        <a:spcAft>
                          <a:spcPts val="1000"/>
                        </a:spcAft>
                      </a:pPr>
                      <a:r>
                        <a:rPr lang="en-US" sz="1800" b="1" dirty="0">
                          <a:latin typeface="Calibri"/>
                          <a:ea typeface="Calibri"/>
                          <a:cs typeface="Times New Roman"/>
                        </a:rPr>
                        <a:t>KCS303.1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tc>
                  <a:txBody>
                    <a:bodyPr/>
                    <a:lstStyle/>
                    <a:p>
                      <a:pPr marL="0" marR="0">
                        <a:lnSpc>
                          <a:spcPct val="150000"/>
                        </a:lnSpc>
                        <a:spcBef>
                          <a:spcPts val="0"/>
                        </a:spcBef>
                        <a:spcAft>
                          <a:spcPts val="1000"/>
                        </a:spcAft>
                      </a:pPr>
                      <a:r>
                        <a:rPr lang="en-US" sz="1800" b="0" dirty="0">
                          <a:latin typeface="Calibri"/>
                          <a:ea typeface="Calibri"/>
                          <a:cs typeface="Times New Roman"/>
                        </a:rPr>
                        <a:t>3</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tc>
                  <a:txBody>
                    <a:bodyPr/>
                    <a:lstStyle/>
                    <a:p>
                      <a:pPr marL="0" marR="0">
                        <a:lnSpc>
                          <a:spcPct val="150000"/>
                        </a:lnSpc>
                        <a:spcBef>
                          <a:spcPts val="0"/>
                        </a:spcBef>
                        <a:spcAft>
                          <a:spcPts val="1000"/>
                        </a:spcAft>
                      </a:pPr>
                      <a:r>
                        <a:rPr lang="en-US" sz="1800" b="0" dirty="0">
                          <a:latin typeface="Calibri"/>
                          <a:ea typeface="Calibri"/>
                          <a:cs typeface="Times New Roman"/>
                        </a:rPr>
                        <a:t>2</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tc>
                  <a:txBody>
                    <a:bodyPr/>
                    <a:lstStyle/>
                    <a:p>
                      <a:pPr marL="0" marR="0">
                        <a:lnSpc>
                          <a:spcPct val="150000"/>
                        </a:lnSpc>
                        <a:spcBef>
                          <a:spcPts val="0"/>
                        </a:spcBef>
                        <a:spcAft>
                          <a:spcPts val="1000"/>
                        </a:spcAft>
                      </a:pPr>
                      <a:r>
                        <a:rPr lang="en-US" sz="1800" b="0" dirty="0">
                          <a:latin typeface="Calibri"/>
                          <a:ea typeface="Calibri"/>
                          <a:cs typeface="Times New Roman"/>
                        </a:rPr>
                        <a:t>2</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tc>
                  <a:txBody>
                    <a:bodyPr/>
                    <a:lstStyle/>
                    <a:p>
                      <a:pPr marL="0" marR="0">
                        <a:lnSpc>
                          <a:spcPct val="150000"/>
                        </a:lnSpc>
                        <a:spcBef>
                          <a:spcPts val="0"/>
                        </a:spcBef>
                        <a:spcAft>
                          <a:spcPts val="1000"/>
                        </a:spcAft>
                      </a:pPr>
                      <a:r>
                        <a:rPr lang="en-US" sz="1800" b="0" dirty="0">
                          <a:latin typeface="Calibri"/>
                          <a:ea typeface="Calibri"/>
                          <a:cs typeface="Times New Roman"/>
                        </a:rPr>
                        <a:t>-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tc>
                  <a:txBody>
                    <a:bodyPr/>
                    <a:lstStyle/>
                    <a:p>
                      <a:pPr marL="0" marR="0">
                        <a:lnSpc>
                          <a:spcPct val="150000"/>
                        </a:lnSpc>
                        <a:spcBef>
                          <a:spcPts val="0"/>
                        </a:spcBef>
                        <a:spcAft>
                          <a:spcPts val="1000"/>
                        </a:spcAft>
                      </a:pPr>
                      <a:r>
                        <a:rPr lang="en-US" sz="1800" b="0" dirty="0">
                          <a:latin typeface="Calibri"/>
                          <a:ea typeface="Calibri"/>
                          <a:cs typeface="Times New Roman"/>
                        </a:rPr>
                        <a:t>-</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tc>
                  <a:txBody>
                    <a:bodyPr/>
                    <a:lstStyle/>
                    <a:p>
                      <a:pPr marL="0" marR="0">
                        <a:lnSpc>
                          <a:spcPct val="150000"/>
                        </a:lnSpc>
                        <a:spcBef>
                          <a:spcPts val="0"/>
                        </a:spcBef>
                        <a:spcAft>
                          <a:spcPts val="1000"/>
                        </a:spcAft>
                      </a:pPr>
                      <a:r>
                        <a:rPr lang="en-US" sz="1800" b="0" dirty="0">
                          <a:latin typeface="Calibri"/>
                          <a:ea typeface="Calibri"/>
                          <a:cs typeface="Times New Roman"/>
                        </a:rPr>
                        <a:t>1</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tc>
                  <a:txBody>
                    <a:bodyPr/>
                    <a:lstStyle/>
                    <a:p>
                      <a:pPr marL="0" marR="0">
                        <a:lnSpc>
                          <a:spcPct val="150000"/>
                        </a:lnSpc>
                        <a:spcBef>
                          <a:spcPts val="0"/>
                        </a:spcBef>
                        <a:spcAft>
                          <a:spcPts val="1000"/>
                        </a:spcAft>
                      </a:pPr>
                      <a:r>
                        <a:rPr lang="en-US" sz="1800" b="0" dirty="0">
                          <a:latin typeface="Calibri"/>
                          <a:ea typeface="Calibri"/>
                          <a:cs typeface="Times New Roman"/>
                        </a:rPr>
                        <a:t>-</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tc>
                  <a:txBody>
                    <a:bodyPr/>
                    <a:lstStyle/>
                    <a:p>
                      <a:pPr marL="0" marR="0">
                        <a:lnSpc>
                          <a:spcPct val="150000"/>
                        </a:lnSpc>
                        <a:spcBef>
                          <a:spcPts val="0"/>
                        </a:spcBef>
                        <a:spcAft>
                          <a:spcPts val="1000"/>
                        </a:spcAft>
                      </a:pPr>
                      <a:r>
                        <a:rPr lang="en-US" sz="1800" b="0" dirty="0">
                          <a:latin typeface="Calibri"/>
                          <a:ea typeface="Calibri"/>
                          <a:cs typeface="Times New Roman"/>
                        </a:rPr>
                        <a:t>-</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tc>
                  <a:txBody>
                    <a:bodyPr/>
                    <a:lstStyle/>
                    <a:p>
                      <a:pPr marL="0" marR="0">
                        <a:lnSpc>
                          <a:spcPct val="150000"/>
                        </a:lnSpc>
                        <a:spcBef>
                          <a:spcPts val="0"/>
                        </a:spcBef>
                        <a:spcAft>
                          <a:spcPts val="1000"/>
                        </a:spcAft>
                      </a:pPr>
                      <a:r>
                        <a:rPr lang="en-US" sz="1800" b="0" dirty="0">
                          <a:latin typeface="Calibri"/>
                          <a:ea typeface="Calibri"/>
                          <a:cs typeface="Times New Roman"/>
                        </a:rPr>
                        <a:t>-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tc>
                  <a:txBody>
                    <a:bodyPr/>
                    <a:lstStyle/>
                    <a:p>
                      <a:pPr marL="0" marR="0">
                        <a:lnSpc>
                          <a:spcPct val="150000"/>
                        </a:lnSpc>
                        <a:spcBef>
                          <a:spcPts val="0"/>
                        </a:spcBef>
                        <a:spcAft>
                          <a:spcPts val="1000"/>
                        </a:spcAft>
                      </a:pPr>
                      <a:r>
                        <a:rPr lang="en-US" sz="1800" b="0" dirty="0">
                          <a:latin typeface="Calibri"/>
                          <a:ea typeface="Calibri"/>
                          <a:cs typeface="Times New Roman"/>
                        </a:rPr>
                        <a:t>1</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tc>
                  <a:txBody>
                    <a:bodyPr/>
                    <a:lstStyle/>
                    <a:p>
                      <a:pPr marL="0" marR="0">
                        <a:lnSpc>
                          <a:spcPct val="150000"/>
                        </a:lnSpc>
                        <a:spcBef>
                          <a:spcPts val="0"/>
                        </a:spcBef>
                        <a:spcAft>
                          <a:spcPts val="1000"/>
                        </a:spcAft>
                      </a:pPr>
                      <a:r>
                        <a:rPr lang="en-US" sz="1800" b="0" dirty="0">
                          <a:latin typeface="Calibri"/>
                          <a:ea typeface="Calibri"/>
                          <a:cs typeface="Times New Roman"/>
                        </a:rPr>
                        <a:t>1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tc>
                  <a:txBody>
                    <a:bodyPr/>
                    <a:lstStyle/>
                    <a:p>
                      <a:pPr marL="0" marR="0">
                        <a:lnSpc>
                          <a:spcPct val="150000"/>
                        </a:lnSpc>
                        <a:spcBef>
                          <a:spcPts val="0"/>
                        </a:spcBef>
                        <a:spcAft>
                          <a:spcPts val="1000"/>
                        </a:spcAft>
                      </a:pPr>
                      <a:r>
                        <a:rPr lang="en-US" sz="1800" b="0" dirty="0">
                          <a:latin typeface="Calibri"/>
                          <a:ea typeface="Calibri"/>
                          <a:cs typeface="Times New Roman"/>
                        </a:rPr>
                        <a:t>3</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extLst>
                  <a:ext uri="{0D108BD9-81ED-4DB2-BD59-A6C34878D82A}">
                    <a16:rowId xmlns:a16="http://schemas.microsoft.com/office/drawing/2014/main" val="10001"/>
                  </a:ext>
                </a:extLst>
              </a:tr>
              <a:tr h="366598">
                <a:tc>
                  <a:txBody>
                    <a:bodyPr/>
                    <a:lstStyle/>
                    <a:p>
                      <a:pPr marL="0" marR="0">
                        <a:lnSpc>
                          <a:spcPct val="150000"/>
                        </a:lnSpc>
                        <a:spcBef>
                          <a:spcPts val="0"/>
                        </a:spcBef>
                        <a:spcAft>
                          <a:spcPts val="1000"/>
                        </a:spcAft>
                      </a:pPr>
                      <a:r>
                        <a:rPr lang="en-US" sz="1800" b="1">
                          <a:latin typeface="Calibri"/>
                          <a:ea typeface="Calibri"/>
                          <a:cs typeface="Times New Roman"/>
                        </a:rPr>
                        <a:t>KCS303.2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dirty="0">
                          <a:latin typeface="Calibri"/>
                          <a:ea typeface="Calibri"/>
                          <a:cs typeface="Times New Roman"/>
                        </a:rPr>
                        <a:t>3</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3</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2</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2</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1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2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1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66598">
                <a:tc>
                  <a:txBody>
                    <a:bodyPr/>
                    <a:lstStyle/>
                    <a:p>
                      <a:pPr marL="0" marR="0">
                        <a:lnSpc>
                          <a:spcPct val="150000"/>
                        </a:lnSpc>
                        <a:spcBef>
                          <a:spcPts val="0"/>
                        </a:spcBef>
                        <a:spcAft>
                          <a:spcPts val="1000"/>
                        </a:spcAft>
                      </a:pPr>
                      <a:r>
                        <a:rPr lang="en-US" sz="1800" b="1">
                          <a:latin typeface="Calibri"/>
                          <a:ea typeface="Calibri"/>
                          <a:cs typeface="Times New Roman"/>
                        </a:rPr>
                        <a:t>KCS303.3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dirty="0">
                          <a:latin typeface="Calibri"/>
                          <a:ea typeface="Calibri"/>
                          <a:cs typeface="Times New Roman"/>
                        </a:rPr>
                        <a:t>3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3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2</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1</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3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2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2</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2</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2</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66598">
                <a:tc>
                  <a:txBody>
                    <a:bodyPr/>
                    <a:lstStyle/>
                    <a:p>
                      <a:pPr marL="0" marR="0">
                        <a:lnSpc>
                          <a:spcPct val="150000"/>
                        </a:lnSpc>
                        <a:spcBef>
                          <a:spcPts val="0"/>
                        </a:spcBef>
                        <a:spcAft>
                          <a:spcPts val="1000"/>
                        </a:spcAft>
                      </a:pPr>
                      <a:r>
                        <a:rPr lang="en-US" sz="1800" b="1">
                          <a:latin typeface="Calibri"/>
                          <a:ea typeface="Calibri"/>
                          <a:cs typeface="Times New Roman"/>
                        </a:rPr>
                        <a:t>KCS303.4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dirty="0">
                          <a:latin typeface="Calibri"/>
                          <a:ea typeface="Calibri"/>
                          <a:cs typeface="Times New Roman"/>
                        </a:rPr>
                        <a:t>3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3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2</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1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1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3</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2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a:latin typeface="Calibri"/>
                          <a:ea typeface="Calibri"/>
                          <a:cs typeface="Times New Roman"/>
                        </a:rPr>
                        <a:t>2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66598">
                <a:tc>
                  <a:txBody>
                    <a:bodyPr/>
                    <a:lstStyle/>
                    <a:p>
                      <a:pPr marL="0" marR="0">
                        <a:lnSpc>
                          <a:spcPct val="150000"/>
                        </a:lnSpc>
                        <a:spcBef>
                          <a:spcPts val="0"/>
                        </a:spcBef>
                        <a:spcAft>
                          <a:spcPts val="1000"/>
                        </a:spcAft>
                      </a:pPr>
                      <a:r>
                        <a:rPr lang="en-US" sz="1800" b="1" dirty="0">
                          <a:latin typeface="Calibri"/>
                          <a:ea typeface="Calibri"/>
                          <a:cs typeface="Times New Roman"/>
                        </a:rPr>
                        <a:t>KCS303.5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dirty="0">
                          <a:latin typeface="Calibri"/>
                          <a:ea typeface="Calibri"/>
                          <a:cs typeface="Times New Roman"/>
                        </a:rPr>
                        <a:t>3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dirty="0">
                          <a:latin typeface="Calibri"/>
                          <a:ea typeface="Calibri"/>
                          <a:cs typeface="Times New Roman"/>
                        </a:rPr>
                        <a:t>3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dirty="0">
                          <a:latin typeface="Calibri"/>
                          <a:ea typeface="Calibri"/>
                          <a:cs typeface="Times New Roman"/>
                        </a:rPr>
                        <a:t>2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dirty="0">
                          <a:latin typeface="Calibri"/>
                          <a:ea typeface="Calibri"/>
                          <a:cs typeface="Times New Roman"/>
                        </a:rPr>
                        <a:t>1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dirty="0">
                          <a:latin typeface="Calibri"/>
                          <a:ea typeface="Calibri"/>
                          <a:cs typeface="Times New Roman"/>
                        </a:rPr>
                        <a:t>-</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dirty="0">
                          <a:latin typeface="Calibri"/>
                          <a:ea typeface="Calibri"/>
                          <a:cs typeface="Times New Roman"/>
                        </a:rPr>
                        <a:t>-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dirty="0">
                          <a:latin typeface="Calibri"/>
                          <a:ea typeface="Calibri"/>
                          <a:cs typeface="Times New Roman"/>
                        </a:rPr>
                        <a:t>3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dirty="0">
                          <a:latin typeface="Calibri"/>
                          <a:ea typeface="Calibri"/>
                          <a:cs typeface="Times New Roman"/>
                        </a:rPr>
                        <a:t>-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dirty="0">
                          <a:latin typeface="Calibri"/>
                          <a:ea typeface="Calibri"/>
                          <a:cs typeface="Times New Roman"/>
                        </a:rPr>
                        <a:t>-</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dirty="0">
                          <a:latin typeface="Calibri"/>
                          <a:ea typeface="Calibri"/>
                          <a:cs typeface="Times New Roman"/>
                        </a:rPr>
                        <a:t>1</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dirty="0">
                          <a:latin typeface="Calibri"/>
                          <a:ea typeface="Calibri"/>
                          <a:cs typeface="Times New Roman"/>
                        </a:rPr>
                        <a:t>3</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0" dirty="0">
                          <a:latin typeface="Calibri"/>
                          <a:ea typeface="Calibri"/>
                          <a:cs typeface="Times New Roman"/>
                        </a:rPr>
                        <a:t>3 </a:t>
                      </a: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8" name="Date Placeholder 3"/>
          <p:cNvSpPr>
            <a:spLocks noGrp="1"/>
          </p:cNvSpPr>
          <p:nvPr>
            <p:ph type="dt" sz="quarter" idx="10"/>
          </p:nvPr>
        </p:nvSpPr>
        <p:spPr>
          <a:xfrm>
            <a:off x="457200" y="6356350"/>
            <a:ext cx="2133600" cy="365125"/>
          </a:xfrm>
        </p:spPr>
        <p:txBody>
          <a:bodyPr/>
          <a:lstStyle/>
          <a:p>
            <a:pPr>
              <a:defRPr/>
            </a:pPr>
            <a:r>
              <a:rPr lang="en-US" dirty="0">
                <a:solidFill>
                  <a:schemeClr val="tx1"/>
                </a:solidFill>
                <a:latin typeface="Times New Roman" panose="02020603050405020304" pitchFamily="18" charset="0"/>
                <a:cs typeface="Times New Roman" panose="02020603050405020304" pitchFamily="18" charset="0"/>
              </a:rPr>
              <a:t>11/05/2020</a:t>
            </a:r>
          </a:p>
        </p:txBody>
      </p:sp>
      <p:sp>
        <p:nvSpPr>
          <p:cNvPr id="19"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Bef>
                <a:spcPts val="0"/>
              </a:spcBef>
              <a:spcAft>
                <a:spcPts val="0"/>
              </a:spcAft>
              <a:defRPr/>
            </a:pPr>
            <a:r>
              <a:rPr lang="en-US" sz="3200" dirty="0">
                <a:solidFill>
                  <a:schemeClr val="tx1"/>
                </a:solidFill>
                <a:latin typeface="Times New Roman" panose="02020603050405020304" pitchFamily="18" charset="0"/>
                <a:cs typeface="Times New Roman" panose="02020603050405020304" pitchFamily="18" charset="0"/>
              </a:rPr>
              <a:t>CO-PO’s and PSO’s Mapping</a:t>
            </a:r>
          </a:p>
        </p:txBody>
      </p:sp>
      <p:pic>
        <p:nvPicPr>
          <p:cNvPr id="20"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1" name="Table 20"/>
          <p:cNvGraphicFramePr>
            <a:graphicFrameLocks noGrp="1"/>
          </p:cNvGraphicFramePr>
          <p:nvPr>
            <p:extLst>
              <p:ext uri="{D42A27DB-BD31-4B8C-83A1-F6EECF244321}">
                <p14:modId xmlns:p14="http://schemas.microsoft.com/office/powerpoint/2010/main" val="4028646046"/>
              </p:ext>
            </p:extLst>
          </p:nvPr>
        </p:nvGraphicFramePr>
        <p:xfrm>
          <a:off x="1419227" y="4085844"/>
          <a:ext cx="6324600" cy="1892808"/>
        </p:xfrm>
        <a:graphic>
          <a:graphicData uri="http://schemas.openxmlformats.org/drawingml/2006/table">
            <a:tbl>
              <a:tblPr/>
              <a:tblGrid>
                <a:gridCol w="1862676">
                  <a:extLst>
                    <a:ext uri="{9D8B030D-6E8A-4147-A177-3AD203B41FA5}">
                      <a16:colId xmlns:a16="http://schemas.microsoft.com/office/drawing/2014/main" val="20000"/>
                    </a:ext>
                  </a:extLst>
                </a:gridCol>
                <a:gridCol w="1115481">
                  <a:extLst>
                    <a:ext uri="{9D8B030D-6E8A-4147-A177-3AD203B41FA5}">
                      <a16:colId xmlns:a16="http://schemas.microsoft.com/office/drawing/2014/main" val="20001"/>
                    </a:ext>
                  </a:extLst>
                </a:gridCol>
                <a:gridCol w="1115481">
                  <a:extLst>
                    <a:ext uri="{9D8B030D-6E8A-4147-A177-3AD203B41FA5}">
                      <a16:colId xmlns:a16="http://schemas.microsoft.com/office/drawing/2014/main" val="20002"/>
                    </a:ext>
                  </a:extLst>
                </a:gridCol>
                <a:gridCol w="1115481">
                  <a:extLst>
                    <a:ext uri="{9D8B030D-6E8A-4147-A177-3AD203B41FA5}">
                      <a16:colId xmlns:a16="http://schemas.microsoft.com/office/drawing/2014/main" val="20003"/>
                    </a:ext>
                  </a:extLst>
                </a:gridCol>
                <a:gridCol w="1115481">
                  <a:extLst>
                    <a:ext uri="{9D8B030D-6E8A-4147-A177-3AD203B41FA5}">
                      <a16:colId xmlns:a16="http://schemas.microsoft.com/office/drawing/2014/main" val="20004"/>
                    </a:ext>
                  </a:extLst>
                </a:gridCol>
              </a:tblGrid>
              <a:tr h="291607">
                <a:tc>
                  <a:txBody>
                    <a:bodyPr/>
                    <a:lstStyle/>
                    <a:p>
                      <a:pPr marL="0" marR="0" algn="just">
                        <a:lnSpc>
                          <a:spcPct val="115000"/>
                        </a:lnSpc>
                        <a:spcBef>
                          <a:spcPts val="0"/>
                        </a:spcBef>
                        <a:spcAft>
                          <a:spcPts val="1000"/>
                        </a:spcAft>
                      </a:pP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800" b="1">
                          <a:latin typeface="Calibri"/>
                          <a:ea typeface="Calibri"/>
                          <a:cs typeface="Times New Roman"/>
                        </a:rPr>
                        <a:t>PSO1</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800" b="1">
                          <a:latin typeface="Calibri"/>
                          <a:ea typeface="Calibri"/>
                          <a:cs typeface="Times New Roman"/>
                        </a:rPr>
                        <a:t>PSO2</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800" b="1">
                          <a:latin typeface="Calibri"/>
                          <a:ea typeface="Calibri"/>
                          <a:cs typeface="Times New Roman"/>
                        </a:rPr>
                        <a:t>PSO3</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800" b="1">
                          <a:latin typeface="Calibri"/>
                          <a:ea typeface="Calibri"/>
                          <a:cs typeface="Times New Roman"/>
                        </a:rPr>
                        <a:t>PSO4</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91607">
                <a:tc>
                  <a:txBody>
                    <a:bodyPr/>
                    <a:lstStyle/>
                    <a:p>
                      <a:pPr marL="0" marR="0" algn="just">
                        <a:lnSpc>
                          <a:spcPct val="115000"/>
                        </a:lnSpc>
                        <a:spcBef>
                          <a:spcPts val="0"/>
                        </a:spcBef>
                        <a:spcAft>
                          <a:spcPts val="1000"/>
                        </a:spcAft>
                      </a:pPr>
                      <a:r>
                        <a:rPr lang="en-US" sz="1800" b="1" dirty="0">
                          <a:latin typeface="Calibri"/>
                          <a:ea typeface="Calibri"/>
                          <a:cs typeface="Times New Roman"/>
                        </a:rPr>
                        <a:t>KCS303.1</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1</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2</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3</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tc>
                  <a:txBody>
                    <a:bodyPr/>
                    <a:lstStyle/>
                    <a:p>
                      <a:pPr marL="0" marR="0" algn="ctr">
                        <a:lnSpc>
                          <a:spcPct val="115000"/>
                        </a:lnSpc>
                        <a:spcBef>
                          <a:spcPts val="0"/>
                        </a:spcBef>
                        <a:spcAft>
                          <a:spcPts val="1000"/>
                        </a:spcAft>
                      </a:pPr>
                      <a:r>
                        <a:rPr lang="en-US" sz="1800" dirty="0">
                          <a:solidFill>
                            <a:srgbClr val="000000"/>
                          </a:solidFill>
                          <a:latin typeface="Calibri"/>
                          <a:ea typeface="Calibri"/>
                          <a:cs typeface="Times New Roman"/>
                        </a:rPr>
                        <a:t>-</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extLst>
                  <a:ext uri="{0D108BD9-81ED-4DB2-BD59-A6C34878D82A}">
                    <a16:rowId xmlns:a16="http://schemas.microsoft.com/office/drawing/2014/main" val="10001"/>
                  </a:ext>
                </a:extLst>
              </a:tr>
              <a:tr h="291607">
                <a:tc>
                  <a:txBody>
                    <a:bodyPr/>
                    <a:lstStyle/>
                    <a:p>
                      <a:pPr marL="0" marR="0">
                        <a:lnSpc>
                          <a:spcPct val="115000"/>
                        </a:lnSpc>
                        <a:spcBef>
                          <a:spcPts val="0"/>
                        </a:spcBef>
                        <a:spcAft>
                          <a:spcPts val="1000"/>
                        </a:spcAft>
                      </a:pPr>
                      <a:r>
                        <a:rPr lang="en-US" sz="1800" b="1">
                          <a:latin typeface="Calibri"/>
                          <a:ea typeface="Calibri"/>
                          <a:cs typeface="Times New Roman"/>
                        </a:rPr>
                        <a:t>KCS303.2</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1</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2</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3</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1</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1607">
                <a:tc>
                  <a:txBody>
                    <a:bodyPr/>
                    <a:lstStyle/>
                    <a:p>
                      <a:pPr marL="0" marR="0">
                        <a:lnSpc>
                          <a:spcPct val="115000"/>
                        </a:lnSpc>
                        <a:spcBef>
                          <a:spcPts val="0"/>
                        </a:spcBef>
                        <a:spcAft>
                          <a:spcPts val="1000"/>
                        </a:spcAft>
                      </a:pPr>
                      <a:r>
                        <a:rPr lang="en-US" sz="1800" b="1">
                          <a:latin typeface="Calibri"/>
                          <a:ea typeface="Calibri"/>
                          <a:cs typeface="Times New Roman"/>
                        </a:rPr>
                        <a:t>KCS303.3</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3</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2</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3</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1</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91607">
                <a:tc>
                  <a:txBody>
                    <a:bodyPr/>
                    <a:lstStyle/>
                    <a:p>
                      <a:pPr marL="0" marR="0">
                        <a:lnSpc>
                          <a:spcPct val="115000"/>
                        </a:lnSpc>
                        <a:spcBef>
                          <a:spcPts val="0"/>
                        </a:spcBef>
                        <a:spcAft>
                          <a:spcPts val="1000"/>
                        </a:spcAft>
                      </a:pPr>
                      <a:r>
                        <a:rPr lang="en-US" sz="1800" b="1">
                          <a:latin typeface="Calibri"/>
                          <a:ea typeface="Calibri"/>
                          <a:cs typeface="Times New Roman"/>
                        </a:rPr>
                        <a:t>KCS303.4</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2</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3</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3</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91607">
                <a:tc>
                  <a:txBody>
                    <a:bodyPr/>
                    <a:lstStyle/>
                    <a:p>
                      <a:pPr marL="0" marR="0">
                        <a:lnSpc>
                          <a:spcPct val="115000"/>
                        </a:lnSpc>
                        <a:spcBef>
                          <a:spcPts val="0"/>
                        </a:spcBef>
                        <a:spcAft>
                          <a:spcPts val="1000"/>
                        </a:spcAft>
                      </a:pPr>
                      <a:r>
                        <a:rPr lang="en-US" sz="1800" b="1">
                          <a:latin typeface="Calibri"/>
                          <a:ea typeface="Calibri"/>
                          <a:cs typeface="Times New Roman"/>
                        </a:rPr>
                        <a:t>KCS303.5</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2</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3</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2</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endParaRPr lang="en-US" sz="1800" dirty="0">
                        <a:solidFill>
                          <a:srgbClr val="00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22" name="Slide Number Placeholder 12"/>
          <p:cNvSpPr>
            <a:spLocks noGrp="1"/>
          </p:cNvSpPr>
          <p:nvPr>
            <p:ph type="sldNum" sz="quarter" idx="12"/>
          </p:nvPr>
        </p:nvSpPr>
        <p:spPr bwMode="auto">
          <a:xfrm>
            <a:off x="6553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B9D62D1-80AA-4781-9DF0-D9237A8E1A4D}" type="slidenum">
              <a:rPr lang="en-US" altLang="en-US" sz="1200" smtClean="0">
                <a:latin typeface="Times New Roman" panose="02020603050405020304" pitchFamily="18" charset="0"/>
                <a:cs typeface="Times New Roman" panose="02020603050405020304" pitchFamily="18" charset="0"/>
              </a:rPr>
              <a:pPr>
                <a:spcBef>
                  <a:spcPct val="0"/>
                </a:spcBef>
                <a:buFontTx/>
                <a:buNone/>
              </a:pPr>
              <a:t>5</a:t>
            </a:fld>
            <a:endParaRPr lang="en-US" altLang="en-US" sz="1200" smtClean="0">
              <a:latin typeface="Times New Roman" panose="02020603050405020304" pitchFamily="18" charset="0"/>
              <a:cs typeface="Times New Roman" panose="02020603050405020304" pitchFamily="18" charset="0"/>
            </a:endParaRPr>
          </a:p>
        </p:txBody>
      </p:sp>
      <p:sp>
        <p:nvSpPr>
          <p:cNvPr id="23" name="Footer Placeholder 12"/>
          <p:cNvSpPr>
            <a:spLocks noGrp="1"/>
          </p:cNvSpPr>
          <p:nvPr>
            <p:ph type="ftr" sz="quarter" idx="11"/>
          </p:nvPr>
        </p:nvSpPr>
        <p:spPr>
          <a:xfrm>
            <a:off x="2362200" y="6416675"/>
            <a:ext cx="5029200" cy="365125"/>
          </a:xfrm>
        </p:spPr>
        <p:txBody>
          <a:bodyPr/>
          <a:lstStyle/>
          <a:p>
            <a:pPr>
              <a:defRPr/>
            </a:pPr>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1</a:t>
            </a: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lvl="0">
              <a:buAutoNum type="alphaLcParenBoth"/>
            </a:pPr>
            <a:r>
              <a:rPr lang="en-US" altLang="en-US" sz="2200" dirty="0" smtClean="0">
                <a:solidFill>
                  <a:srgbClr val="000000"/>
                </a:solidFill>
                <a:latin typeface="Times New Roman" panose="02020603050405020304" pitchFamily="18" charset="0"/>
                <a:cs typeface="Times New Roman" panose="02020603050405020304" pitchFamily="18" charset="0"/>
              </a:rPr>
              <a:t>(</a:t>
            </a:r>
            <a:r>
              <a:rPr lang="en-US" altLang="en-US" sz="2200" dirty="0">
                <a:solidFill>
                  <a:srgbClr val="000000"/>
                </a:solidFill>
                <a:latin typeface="Times New Roman" panose="02020603050405020304" pitchFamily="18" charset="0"/>
                <a:cs typeface="Times New Roman" panose="02020603050405020304" pitchFamily="18" charset="0"/>
              </a:rPr>
              <a:t>A</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baseline="30000" dirty="0" smtClean="0">
                <a:solidFill>
                  <a:srgbClr val="000000"/>
                </a:solidFill>
                <a:latin typeface="Times New Roman" panose="02020603050405020304" pitchFamily="18" charset="0"/>
                <a:cs typeface="Times New Roman" panose="02020603050405020304" pitchFamily="18" charset="0"/>
              </a:rPr>
              <a:t>c</a:t>
            </a:r>
            <a:r>
              <a:rPr lang="en-US" altLang="en-US" sz="2200" dirty="0" smtClean="0">
                <a:solidFill>
                  <a:srgbClr val="000000"/>
                </a:solidFill>
                <a:latin typeface="Times New Roman" panose="02020603050405020304" pitchFamily="18" charset="0"/>
                <a:cs typeface="Times New Roman" panose="02020603050405020304" pitchFamily="18" charset="0"/>
              </a:rPr>
              <a:t> =A</a:t>
            </a:r>
            <a:r>
              <a:rPr lang="en-US" altLang="en-US" sz="2200" dirty="0">
                <a:solidFill>
                  <a:srgbClr val="000000"/>
                </a:solidFill>
                <a:latin typeface="Times New Roman" panose="02020603050405020304" pitchFamily="18" charset="0"/>
                <a:cs typeface="Times New Roman" panose="02020603050405020304" pitchFamily="18" charset="0"/>
              </a:rPr>
              <a:t>.</a:t>
            </a:r>
            <a:r>
              <a:rPr lang="en-US" altLang="en-US" sz="2200" dirty="0">
                <a:latin typeface="Times New Roman" panose="02020603050405020304" pitchFamily="18" charset="0"/>
                <a:cs typeface="Times New Roman" panose="02020603050405020304" pitchFamily="18" charset="0"/>
              </a:rPr>
              <a:t> </a:t>
            </a:r>
            <a:endParaRPr lang="en-US" altLang="en-US" sz="2200" dirty="0" smtClean="0">
              <a:latin typeface="Times New Roman" panose="02020603050405020304" pitchFamily="18" charset="0"/>
              <a:cs typeface="Times New Roman" panose="02020603050405020304" pitchFamily="18" charset="0"/>
            </a:endParaRPr>
          </a:p>
          <a:p>
            <a:pPr marL="0" indent="0">
              <a:buNone/>
            </a:pPr>
            <a:r>
              <a:rPr lang="en-IN" sz="2200" b="1" dirty="0">
                <a:latin typeface="Times New Roman" panose="02020603050405020304" pitchFamily="18" charset="0"/>
                <a:cs typeface="Times New Roman" panose="02020603050405020304" pitchFamily="18" charset="0"/>
              </a:rPr>
              <a:t>Solution:</a:t>
            </a:r>
            <a:endParaRPr lang="en-US" altLang="en-US" sz="2200" dirty="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	Let </a:t>
            </a:r>
            <a:r>
              <a:rPr lang="en-US" altLang="en-US" sz="2200" dirty="0">
                <a:solidFill>
                  <a:srgbClr val="000000"/>
                </a:solidFill>
                <a:latin typeface="Times New Roman" panose="02020603050405020304" pitchFamily="18" charset="0"/>
                <a:cs typeface="Times New Roman" panose="02020603050405020304" pitchFamily="18" charset="0"/>
              </a:rPr>
              <a:t>x ∈ (A</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 x ∉ A</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x ∈ a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	∴ </a:t>
            </a:r>
            <a:r>
              <a:rPr lang="en-US" altLang="en-US" sz="2200" dirty="0">
                <a:solidFill>
                  <a:srgbClr val="000000"/>
                </a:solidFill>
                <a:latin typeface="Times New Roman" panose="02020603050405020304" pitchFamily="18" charset="0"/>
                <a:cs typeface="Times New Roman" panose="02020603050405020304" pitchFamily="18" charset="0"/>
              </a:rPr>
              <a:t>(A</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baseline="30000" dirty="0">
                <a:solidFill>
                  <a:srgbClr val="000000"/>
                </a:solidFill>
                <a:latin typeface="Times New Roman" panose="02020603050405020304" pitchFamily="18" charset="0"/>
                <a:cs typeface="Times New Roman" panose="02020603050405020304" pitchFamily="18" charset="0"/>
              </a:rPr>
              <a:t>c</a:t>
            </a:r>
            <a:r>
              <a:rPr lang="en-US" altLang="en-US" sz="2200" dirty="0">
                <a:solidFill>
                  <a:srgbClr val="000000"/>
                </a:solidFill>
                <a:latin typeface="Times New Roman" panose="02020603050405020304" pitchFamily="18" charset="0"/>
                <a:cs typeface="Times New Roman" panose="02020603050405020304" pitchFamily="18" charset="0"/>
              </a:rPr>
              <a:t> =A. Hence Proved.</a:t>
            </a:r>
            <a:r>
              <a:rPr lang="en-US" altLang="en-US" sz="2200" dirty="0">
                <a:latin typeface="Times New Roman" panose="02020603050405020304" pitchFamily="18" charset="0"/>
                <a:cs typeface="Times New Roman" panose="02020603050405020304" pitchFamily="18" charset="0"/>
              </a:rPr>
              <a:t> </a:t>
            </a: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50</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Example8: Prove Involution Law (CO1)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
        <p:nvSpPr>
          <p:cNvPr id="2" name="Rectangle 1"/>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137376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lgn="just">
              <a:lnSpc>
                <a:spcPct val="150000"/>
              </a:lnSpc>
              <a:buNone/>
            </a:pPr>
            <a:r>
              <a:rPr lang="en-US" sz="2200" dirty="0">
                <a:latin typeface="Times New Roman" panose="02020603050405020304" pitchFamily="18" charset="0"/>
                <a:cs typeface="Times New Roman" panose="02020603050405020304" pitchFamily="18" charset="0"/>
              </a:rPr>
              <a:t>The dual E∗ of E is the equation obtained by replacing every occurrence of ∪, ∩, U and ∅ in E by ∩, ∪, ∅, and U, respectively. For example, the dual </a:t>
            </a:r>
            <a:r>
              <a:rPr lang="en-US" sz="2200" dirty="0" smtClean="0">
                <a:latin typeface="Times New Roman" panose="02020603050405020304" pitchFamily="18" charset="0"/>
                <a:cs typeface="Times New Roman" panose="02020603050405020304" pitchFamily="18" charset="0"/>
              </a:rPr>
              <a:t>of</a:t>
            </a:r>
          </a:p>
          <a:p>
            <a:pPr marL="0" indent="0" algn="ctr">
              <a:lnSpc>
                <a:spcPct val="150000"/>
              </a:lnSpc>
              <a:buNone/>
            </a:pPr>
            <a:r>
              <a:rPr lang="en-IN" sz="2200" dirty="0">
                <a:latin typeface="Times New Roman" panose="02020603050405020304" pitchFamily="18" charset="0"/>
                <a:cs typeface="Times New Roman" panose="02020603050405020304" pitchFamily="18" charset="0"/>
              </a:rPr>
              <a:t>(U ∩ </a:t>
            </a:r>
            <a:r>
              <a:rPr lang="en-IN" sz="2200" dirty="0" smtClean="0">
                <a:latin typeface="Times New Roman" panose="02020603050405020304" pitchFamily="18" charset="0"/>
                <a:cs typeface="Times New Roman" panose="02020603050405020304" pitchFamily="18" charset="0"/>
              </a:rPr>
              <a:t>A</a:t>
            </a:r>
            <a:r>
              <a:rPr lang="en-IN" sz="2200" dirty="0">
                <a:latin typeface="Times New Roman" panose="02020603050405020304" pitchFamily="18" charset="0"/>
                <a:cs typeface="Times New Roman" panose="02020603050405020304" pitchFamily="18" charset="0"/>
              </a:rPr>
              <a:t>) ∪ (B ∩ A) = A is (∅ ∪ A) ∩ (B ∪ A) = </a:t>
            </a:r>
            <a:r>
              <a:rPr lang="en-IN" sz="2200" dirty="0" smtClean="0">
                <a:latin typeface="Times New Roman" panose="02020603050405020304" pitchFamily="18" charset="0"/>
                <a:cs typeface="Times New Roman" panose="02020603050405020304" pitchFamily="18" charset="0"/>
              </a:rPr>
              <a:t>A</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It is noted as the principle of duality, that if any equation E is an identity, then its dual E∗ is also an identity.</a:t>
            </a:r>
          </a:p>
        </p:txBody>
      </p:sp>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51</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Duality (CO1)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316684959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marL="0" indent="0" algn="just">
              <a:lnSpc>
                <a:spcPct val="150000"/>
              </a:lnSpc>
              <a:buNone/>
            </a:pPr>
            <a:r>
              <a:rPr lang="en-US" sz="2200" dirty="0">
                <a:latin typeface="Times New Roman" panose="02020603050405020304" pitchFamily="18" charset="0"/>
                <a:cs typeface="Times New Roman" panose="02020603050405020304" pitchFamily="18" charset="0"/>
              </a:rPr>
              <a:t>According to the Principle of Extension two sets, A and B are the same if and only if they have the same members. We denote equal sets by A=B</a:t>
            </a:r>
            <a:r>
              <a:rPr lang="en-US" sz="2200" dirty="0" smtClean="0">
                <a:latin typeface="Times New Roman" panose="02020603050405020304" pitchFamily="18" charset="0"/>
                <a:cs typeface="Times New Roman" panose="02020603050405020304" pitchFamily="18" charset="0"/>
              </a:rPr>
              <a:t>.</a:t>
            </a:r>
          </a:p>
          <a:p>
            <a:pPr algn="just">
              <a:lnSpc>
                <a:spcPct val="150000"/>
              </a:lnSpc>
            </a:pPr>
            <a:r>
              <a:rPr lang="en-US" sz="2200" dirty="0">
                <a:latin typeface="Times New Roman" panose="02020603050405020304" pitchFamily="18" charset="0"/>
                <a:cs typeface="Times New Roman" panose="02020603050405020304" pitchFamily="18" charset="0"/>
              </a:rPr>
              <a:t>If A= {1, 3, 5} and B= {3, 1, 5}, then A=B i.e., A and B are equal sets.  </a:t>
            </a:r>
          </a:p>
          <a:p>
            <a:pPr algn="just">
              <a:lnSpc>
                <a:spcPct val="150000"/>
              </a:lnSpc>
            </a:pPr>
            <a:r>
              <a:rPr lang="en-US" sz="2200" dirty="0">
                <a:latin typeface="Times New Roman" panose="02020603050405020304" pitchFamily="18" charset="0"/>
                <a:cs typeface="Times New Roman" panose="02020603050405020304" pitchFamily="18" charset="0"/>
              </a:rPr>
              <a:t>If A= {1, 4, 7} and B= {5, 4, 8}, then A≠ B i.e.., A and B are unequal sets.</a:t>
            </a:r>
          </a:p>
          <a:p>
            <a:pPr marL="0" indent="0" algn="just">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52</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Principle of Extension (CO1)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153592106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53</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latin typeface="Times New Roman" panose="02020603050405020304" pitchFamily="18" charset="0"/>
                <a:cs typeface="Times New Roman" panose="02020603050405020304" pitchFamily="18" charset="0"/>
              </a:rPr>
              <a:t>Cartesian product of two </a:t>
            </a:r>
            <a:r>
              <a:rPr lang="en-US" sz="3200" dirty="0" smtClean="0">
                <a:latin typeface="Times New Roman" panose="02020603050405020304" pitchFamily="18" charset="0"/>
                <a:cs typeface="Times New Roman" panose="02020603050405020304" pitchFamily="18" charset="0"/>
              </a:rPr>
              <a:t>sets </a:t>
            </a:r>
            <a:r>
              <a:rPr lang="en-IN" sz="3200" dirty="0">
                <a:latin typeface="Times New Roman" panose="02020603050405020304" pitchFamily="18" charset="0"/>
                <a:cs typeface="Times New Roman" panose="02020603050405020304" pitchFamily="18" charset="0"/>
              </a:rPr>
              <a:t>(CO1)</a:t>
            </a:r>
            <a:endParaRPr lang="en-US" sz="32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
        <p:nvSpPr>
          <p:cNvPr id="10" name="Rectangle 9"/>
          <p:cNvSpPr/>
          <p:nvPr/>
        </p:nvSpPr>
        <p:spPr>
          <a:xfrm>
            <a:off x="685800" y="1143000"/>
            <a:ext cx="8001000" cy="4493538"/>
          </a:xfrm>
          <a:prstGeom prst="rect">
            <a:avLst/>
          </a:prstGeom>
        </p:spPr>
        <p:txBody>
          <a:bodyPr wrap="square">
            <a:spAutoFit/>
          </a:bodyPr>
          <a:lstStyle/>
          <a:p>
            <a:r>
              <a:rPr lang="en-US" sz="2200" dirty="0">
                <a:solidFill>
                  <a:srgbClr val="000000"/>
                </a:solidFill>
                <a:latin typeface="Times New Roman" panose="02020603050405020304" pitchFamily="18" charset="0"/>
                <a:cs typeface="Times New Roman" panose="02020603050405020304" pitchFamily="18" charset="0"/>
              </a:rPr>
              <a:t>The Cartesian Product of two sets P and Q in that order is the set of all ordered pairs whose first member belongs to the set P and second member belong to set Q and is denoted by P x Q, i.e</a:t>
            </a:r>
            <a:r>
              <a:rPr lang="en-US" sz="2200" dirty="0" smtClean="0">
                <a:solidFill>
                  <a:srgbClr val="000000"/>
                </a:solidFill>
                <a:latin typeface="Times New Roman" panose="02020603050405020304" pitchFamily="18" charset="0"/>
                <a:cs typeface="Times New Roman" panose="02020603050405020304" pitchFamily="18" charset="0"/>
              </a:rPr>
              <a:t>.,</a:t>
            </a:r>
          </a:p>
          <a:p>
            <a:pPr algn="ctr"/>
            <a:r>
              <a:rPr lang="es-ES" sz="2200" dirty="0">
                <a:latin typeface="Times New Roman" panose="02020603050405020304" pitchFamily="18" charset="0"/>
                <a:cs typeface="Times New Roman" panose="02020603050405020304" pitchFamily="18" charset="0"/>
              </a:rPr>
              <a:t>P x Q = {(x, y): x ∈ P, y ∈ Q</a:t>
            </a:r>
            <a:r>
              <a:rPr lang="es-ES" sz="2200" dirty="0" smtClean="0">
                <a:latin typeface="Times New Roman" panose="02020603050405020304" pitchFamily="18" charset="0"/>
                <a:cs typeface="Times New Roman" panose="02020603050405020304" pitchFamily="18" charset="0"/>
              </a:rPr>
              <a:t>}</a:t>
            </a:r>
          </a:p>
          <a:p>
            <a:pPr algn="ctr"/>
            <a:endParaRPr lang="en-IN" sz="2200" dirty="0" smtClean="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sz="2200" b="1" dirty="0">
                <a:solidFill>
                  <a:srgbClr val="000000"/>
                </a:solidFill>
                <a:latin typeface="Times New Roman" panose="02020603050405020304" pitchFamily="18" charset="0"/>
                <a:cs typeface="Times New Roman" panose="02020603050405020304" pitchFamily="18" charset="0"/>
              </a:rPr>
              <a:t>Example:</a:t>
            </a:r>
            <a:r>
              <a:rPr lang="en-US" altLang="en-US" sz="2200" dirty="0">
                <a:solidFill>
                  <a:srgbClr val="000000"/>
                </a:solidFill>
                <a:latin typeface="Times New Roman" panose="02020603050405020304" pitchFamily="18" charset="0"/>
                <a:cs typeface="Times New Roman" panose="02020603050405020304" pitchFamily="18" charset="0"/>
              </a:rPr>
              <a:t> Let P = {a, b, c} and Q = {k, l, m, n}. Determine the Cartesian product of P and Q.</a:t>
            </a:r>
            <a:endParaRPr lang="en-US" altLang="en-US" sz="2200"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sz="2200" b="1" dirty="0">
                <a:solidFill>
                  <a:srgbClr val="000000"/>
                </a:solidFill>
                <a:latin typeface="Times New Roman" panose="02020603050405020304" pitchFamily="18" charset="0"/>
                <a:cs typeface="Times New Roman" panose="02020603050405020304" pitchFamily="18" charset="0"/>
              </a:rPr>
              <a:t>Solution:</a:t>
            </a:r>
            <a:r>
              <a:rPr lang="en-US" altLang="en-US" sz="2200" dirty="0">
                <a:solidFill>
                  <a:srgbClr val="000000"/>
                </a:solidFill>
                <a:latin typeface="Times New Roman" panose="02020603050405020304" pitchFamily="18" charset="0"/>
                <a:cs typeface="Times New Roman" panose="02020603050405020304" pitchFamily="18" charset="0"/>
              </a:rPr>
              <a:t> The Cartesian product of P and Q is</a:t>
            </a:r>
            <a:endParaRPr lang="en-US" altLang="en-US" sz="2200"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sz="2200" dirty="0">
                <a:latin typeface="Times New Roman" panose="02020603050405020304" pitchFamily="18" charset="0"/>
                <a:cs typeface="Times New Roman" panose="02020603050405020304" pitchFamily="18" charset="0"/>
              </a:rPr>
              <a:t>   </a:t>
            </a:r>
            <a:endParaRPr lang="en-US" altLang="en-US" sz="2200" dirty="0" smtClean="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endParaRPr lang="en-US" altLang="en-US" sz="2200"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endParaRPr lang="en-US" altLang="en-US" sz="2200" dirty="0" smtClean="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endParaRPr lang="en-US" altLang="en-US" sz="2200" dirty="0">
              <a:latin typeface="Times New Roman" panose="02020603050405020304" pitchFamily="18" charset="0"/>
              <a:cs typeface="Times New Roman" panose="02020603050405020304" pitchFamily="18" charset="0"/>
            </a:endParaRPr>
          </a:p>
          <a:p>
            <a:endParaRPr lang="es-ES" sz="2200" dirty="0" smtClean="0">
              <a:latin typeface="Times New Roman" panose="02020603050405020304" pitchFamily="18" charset="0"/>
              <a:cs typeface="Times New Roman" panose="02020603050405020304" pitchFamily="18" charset="0"/>
            </a:endParaRPr>
          </a:p>
        </p:txBody>
      </p:sp>
      <p:sp>
        <p:nvSpPr>
          <p:cNvPr id="11"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2291" name="Picture 3" descr="Algebra of Se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5587" y="4164076"/>
            <a:ext cx="5193413" cy="1472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738200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lgn="just">
              <a:buNone/>
            </a:pPr>
            <a:r>
              <a:rPr lang="en-US" sz="2200" dirty="0">
                <a:latin typeface="Times New Roman" panose="02020603050405020304" pitchFamily="18" charset="0"/>
                <a:cs typeface="Times New Roman" panose="02020603050405020304" pitchFamily="18" charset="0"/>
              </a:rPr>
              <a:t>A multiset is an unordered collection of elements, in which the multiplicity of an element may be one or more than one or zero. The multiplicity of an element is the number of times the element repeated in the multiset. In other words, we can say that an element can appear any number of times in a set</a:t>
            </a:r>
            <a:r>
              <a:rPr lang="en-US" sz="2200" dirty="0" smtClean="0">
                <a:latin typeface="Times New Roman" panose="02020603050405020304" pitchFamily="18" charset="0"/>
                <a:cs typeface="Times New Roman" panose="02020603050405020304" pitchFamily="18" charset="0"/>
              </a:rPr>
              <a:t>.</a:t>
            </a:r>
          </a:p>
          <a:p>
            <a:pPr marL="0" indent="0" algn="just">
              <a:buNone/>
            </a:pPr>
            <a:r>
              <a:rPr lang="en-IN" sz="2200" dirty="0">
                <a:latin typeface="Times New Roman" panose="02020603050405020304" pitchFamily="18" charset="0"/>
                <a:cs typeface="Times New Roman" panose="02020603050405020304" pitchFamily="18" charset="0"/>
              </a:rPr>
              <a:t>Example:</a:t>
            </a:r>
          </a:p>
          <a:p>
            <a:pPr algn="just"/>
            <a:r>
              <a:rPr lang="pt-BR" sz="2200" dirty="0">
                <a:latin typeface="Times New Roman" panose="02020603050405020304" pitchFamily="18" charset="0"/>
                <a:cs typeface="Times New Roman" panose="02020603050405020304" pitchFamily="18" charset="0"/>
              </a:rPr>
              <a:t>A = {l, l, m, m, n, n, n, n}  </a:t>
            </a:r>
          </a:p>
          <a:p>
            <a:pPr algn="just"/>
            <a:r>
              <a:rPr lang="pt-BR" sz="2200" dirty="0">
                <a:latin typeface="Times New Roman" panose="02020603050405020304" pitchFamily="18" charset="0"/>
                <a:cs typeface="Times New Roman" panose="02020603050405020304" pitchFamily="18" charset="0"/>
              </a:rPr>
              <a:t>B = {a, a, a, a, a, c}</a:t>
            </a:r>
          </a:p>
          <a:p>
            <a:pPr marL="0" indent="0" algn="just">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54</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Multisets (CO1</a:t>
            </a:r>
            <a:r>
              <a:rPr lang="en-IN" sz="3200" dirty="0" smtClean="0">
                <a:latin typeface="Times New Roman" panose="02020603050405020304" pitchFamily="18" charset="0"/>
                <a:cs typeface="Times New Roman" panose="02020603050405020304" pitchFamily="18" charset="0"/>
              </a:rPr>
              <a:t>)</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406628344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marL="0" indent="0">
              <a:buNone/>
            </a:pPr>
            <a:r>
              <a:rPr lang="en-US" sz="2200" b="1" dirty="0">
                <a:latin typeface="Times New Roman" panose="02020603050405020304" pitchFamily="18" charset="0"/>
                <a:cs typeface="Times New Roman" panose="02020603050405020304" pitchFamily="18" charset="0"/>
              </a:rPr>
              <a:t>1. Union of Multisets:</a:t>
            </a:r>
            <a:r>
              <a:rPr lang="en-US" sz="2200" dirty="0">
                <a:latin typeface="Times New Roman" panose="02020603050405020304" pitchFamily="18" charset="0"/>
                <a:cs typeface="Times New Roman" panose="02020603050405020304" pitchFamily="18" charset="0"/>
              </a:rPr>
              <a:t> The Union of two multisets A and B is a multiset such that the multiplicity of an element is equal to the maximum of the multiplicity of an element in A and B and is denoted by A ∪ B.</a:t>
            </a:r>
          </a:p>
          <a:p>
            <a:pPr marL="0" indent="0">
              <a:buNone/>
            </a:pPr>
            <a:r>
              <a:rPr lang="en-US" sz="2200" dirty="0">
                <a:latin typeface="Times New Roman" panose="02020603050405020304" pitchFamily="18" charset="0"/>
                <a:cs typeface="Times New Roman" panose="02020603050405020304" pitchFamily="18" charset="0"/>
              </a:rPr>
              <a:t>Example:</a:t>
            </a:r>
          </a:p>
          <a:p>
            <a:pPr marL="0" indent="0">
              <a:buNone/>
            </a:pPr>
            <a:r>
              <a:rPr lang="pt-BR" sz="2200" dirty="0" smtClean="0">
                <a:latin typeface="Times New Roman" panose="02020603050405020304" pitchFamily="18" charset="0"/>
                <a:cs typeface="Times New Roman" panose="02020603050405020304" pitchFamily="18" charset="0"/>
              </a:rPr>
              <a:t>	Let</a:t>
            </a:r>
            <a:r>
              <a:rPr lang="pt-BR" sz="2200" dirty="0">
                <a:latin typeface="Times New Roman" panose="02020603050405020304" pitchFamily="18" charset="0"/>
                <a:cs typeface="Times New Roman" panose="02020603050405020304" pitchFamily="18" charset="0"/>
              </a:rPr>
              <a:t> A = {l, l, m, m, n, n, n, n}  </a:t>
            </a:r>
          </a:p>
          <a:p>
            <a:pPr marL="0" indent="0">
              <a:buNone/>
            </a:pPr>
            <a:r>
              <a:rPr lang="pt-BR" sz="2200" dirty="0" smtClean="0">
                <a:latin typeface="Times New Roman" panose="02020603050405020304" pitchFamily="18" charset="0"/>
                <a:cs typeface="Times New Roman" panose="02020603050405020304" pitchFamily="18" charset="0"/>
              </a:rPr>
              <a:t>	  </a:t>
            </a:r>
            <a:r>
              <a:rPr lang="pt-BR" sz="2200" dirty="0">
                <a:latin typeface="Times New Roman" panose="02020603050405020304" pitchFamily="18" charset="0"/>
                <a:cs typeface="Times New Roman" panose="02020603050405020304" pitchFamily="18" charset="0"/>
              </a:rPr>
              <a:t>    B = {l, m, m, m, n},   </a:t>
            </a:r>
          </a:p>
          <a:p>
            <a:pPr marL="0" indent="0">
              <a:buNone/>
            </a:pPr>
            <a:r>
              <a:rPr lang="pt-BR" sz="2200" dirty="0" smtClean="0">
                <a:latin typeface="Times New Roman" panose="02020603050405020304" pitchFamily="18" charset="0"/>
                <a:cs typeface="Times New Roman" panose="02020603050405020304" pitchFamily="18" charset="0"/>
              </a:rPr>
              <a:t>	A</a:t>
            </a:r>
            <a:r>
              <a:rPr lang="pt-BR" sz="2200" dirty="0">
                <a:latin typeface="Times New Roman" panose="02020603050405020304" pitchFamily="18" charset="0"/>
                <a:cs typeface="Times New Roman" panose="02020603050405020304" pitchFamily="18" charset="0"/>
              </a:rPr>
              <a:t> ∪ B = {l, l, m, m, m, n, n, n, n</a:t>
            </a:r>
            <a:r>
              <a:rPr lang="pt-BR" sz="2200" dirty="0" smtClean="0">
                <a:latin typeface="Times New Roman" panose="02020603050405020304" pitchFamily="18" charset="0"/>
                <a:cs typeface="Times New Roman" panose="02020603050405020304" pitchFamily="18" charset="0"/>
              </a:rPr>
              <a:t>}</a:t>
            </a:r>
          </a:p>
          <a:p>
            <a:pPr marL="0" indent="0">
              <a:buNone/>
            </a:pPr>
            <a:r>
              <a:rPr lang="pt-BR" sz="2200" dirty="0">
                <a:latin typeface="Times New Roman" panose="02020603050405020304" pitchFamily="18" charset="0"/>
                <a:cs typeface="Times New Roman" panose="02020603050405020304" pitchFamily="18" charset="0"/>
              </a:rPr>
              <a:t>  </a:t>
            </a:r>
            <a:endParaRPr lang="pt-BR" sz="2200"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55</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Operations on Multisets (CO1)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142949116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marL="0" indent="0">
              <a:buNone/>
            </a:pPr>
            <a:r>
              <a:rPr lang="en-US" sz="2200" b="1" dirty="0" smtClean="0">
                <a:latin typeface="Times New Roman" panose="02020603050405020304" pitchFamily="18" charset="0"/>
                <a:cs typeface="Times New Roman" panose="02020603050405020304" pitchFamily="18" charset="0"/>
              </a:rPr>
              <a:t>2</a:t>
            </a:r>
            <a:r>
              <a:rPr lang="en-US" sz="2200" b="1" dirty="0">
                <a:latin typeface="Times New Roman" panose="02020603050405020304" pitchFamily="18" charset="0"/>
                <a:cs typeface="Times New Roman" panose="02020603050405020304" pitchFamily="18" charset="0"/>
              </a:rPr>
              <a:t>. Intersections of Multisets:</a:t>
            </a:r>
            <a:r>
              <a:rPr lang="en-US" sz="2200" dirty="0">
                <a:latin typeface="Times New Roman" panose="02020603050405020304" pitchFamily="18" charset="0"/>
                <a:cs typeface="Times New Roman" panose="02020603050405020304" pitchFamily="18" charset="0"/>
              </a:rPr>
              <a:t> The intersection of two multisets A and B, is a multiset such that the multiplicity of an element is equal to the minimum of the multiplicity of an element in A and B and is denoted by A ∩ B.</a:t>
            </a:r>
          </a:p>
          <a:p>
            <a:pPr marL="0" indent="0">
              <a:buNone/>
            </a:pPr>
            <a:r>
              <a:rPr lang="en-US" sz="2200" dirty="0">
                <a:latin typeface="Times New Roman" panose="02020603050405020304" pitchFamily="18" charset="0"/>
                <a:cs typeface="Times New Roman" panose="02020603050405020304" pitchFamily="18" charset="0"/>
              </a:rPr>
              <a:t>Example:</a:t>
            </a:r>
          </a:p>
          <a:p>
            <a:pPr marL="0" indent="0">
              <a:buNone/>
            </a:pPr>
            <a:r>
              <a:rPr lang="pt-BR" sz="2200" dirty="0" smtClean="0">
                <a:latin typeface="Times New Roman" panose="02020603050405020304" pitchFamily="18" charset="0"/>
                <a:cs typeface="Times New Roman" panose="02020603050405020304" pitchFamily="18" charset="0"/>
              </a:rPr>
              <a:t>	Let</a:t>
            </a:r>
            <a:r>
              <a:rPr lang="pt-BR" sz="2200" dirty="0">
                <a:latin typeface="Times New Roman" panose="02020603050405020304" pitchFamily="18" charset="0"/>
                <a:cs typeface="Times New Roman" panose="02020603050405020304" pitchFamily="18" charset="0"/>
              </a:rPr>
              <a:t> A = {l, l, m, n, p, q, q, r}  </a:t>
            </a:r>
          </a:p>
          <a:p>
            <a:pPr marL="0" indent="0">
              <a:buNone/>
            </a:pPr>
            <a:r>
              <a:rPr lang="pt-BR" sz="2200" dirty="0" smtClean="0">
                <a:latin typeface="Times New Roman" panose="02020603050405020304" pitchFamily="18" charset="0"/>
                <a:cs typeface="Times New Roman" panose="02020603050405020304" pitchFamily="18" charset="0"/>
              </a:rPr>
              <a:t>	  </a:t>
            </a:r>
            <a:r>
              <a:rPr lang="pt-BR" sz="2200" dirty="0">
                <a:latin typeface="Times New Roman" panose="02020603050405020304" pitchFamily="18" charset="0"/>
                <a:cs typeface="Times New Roman" panose="02020603050405020304" pitchFamily="18" charset="0"/>
              </a:rPr>
              <a:t>    B = {l, m, m, p, q, r, r, r, r}  </a:t>
            </a:r>
          </a:p>
          <a:p>
            <a:pPr marL="0" indent="0">
              <a:buNone/>
            </a:pPr>
            <a:r>
              <a:rPr lang="pt-BR" sz="2200" dirty="0" smtClean="0">
                <a:latin typeface="Times New Roman" panose="02020603050405020304" pitchFamily="18" charset="0"/>
                <a:cs typeface="Times New Roman" panose="02020603050405020304" pitchFamily="18" charset="0"/>
              </a:rPr>
              <a:t>	A</a:t>
            </a:r>
            <a:r>
              <a:rPr lang="pt-BR" sz="2200" dirty="0">
                <a:latin typeface="Times New Roman" panose="02020603050405020304" pitchFamily="18" charset="0"/>
                <a:cs typeface="Times New Roman" panose="02020603050405020304" pitchFamily="18" charset="0"/>
              </a:rPr>
              <a:t> ∩ B = {l, m, p, q, r}. </a:t>
            </a:r>
          </a:p>
          <a:p>
            <a:pPr marL="0" indent="0">
              <a:buNone/>
            </a:pPr>
            <a:endParaRPr lang="pt-BR"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56</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Operations on Multisets (CO1)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294917226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43000"/>
            <a:ext cx="8229600" cy="5081987"/>
          </a:xfrm>
        </p:spPr>
        <p:txBody>
          <a:bodyPr>
            <a:noAutofit/>
          </a:bodyPr>
          <a:lstStyle/>
          <a:p>
            <a:pPr marL="0" indent="0" algn="just">
              <a:buNone/>
            </a:pPr>
            <a:r>
              <a:rPr lang="en-US" sz="2200" b="1" dirty="0">
                <a:latin typeface="Times New Roman" panose="02020603050405020304" pitchFamily="18" charset="0"/>
                <a:cs typeface="Times New Roman" panose="02020603050405020304" pitchFamily="18" charset="0"/>
              </a:rPr>
              <a:t>3. Difference of Multisets:</a:t>
            </a:r>
            <a:r>
              <a:rPr lang="en-US" sz="2200" dirty="0">
                <a:latin typeface="Times New Roman" panose="02020603050405020304" pitchFamily="18" charset="0"/>
                <a:cs typeface="Times New Roman" panose="02020603050405020304" pitchFamily="18" charset="0"/>
              </a:rPr>
              <a:t> The difference of two multisets A and B, is a multiset such that the multiplicity of an element is equal to the multiplicity of the element in A minus the multiplicity of the element in B if the difference is +</a:t>
            </a:r>
            <a:r>
              <a:rPr lang="en-US" sz="2200" dirty="0" err="1">
                <a:latin typeface="Times New Roman" panose="02020603050405020304" pitchFamily="18" charset="0"/>
                <a:cs typeface="Times New Roman" panose="02020603050405020304" pitchFamily="18" charset="0"/>
              </a:rPr>
              <a:t>ve</a:t>
            </a:r>
            <a:r>
              <a:rPr lang="en-US" sz="2200" dirty="0">
                <a:latin typeface="Times New Roman" panose="02020603050405020304" pitchFamily="18" charset="0"/>
                <a:cs typeface="Times New Roman" panose="02020603050405020304" pitchFamily="18" charset="0"/>
              </a:rPr>
              <a:t>, and is equal to 0 if the difference is 0 or negative</a:t>
            </a:r>
          </a:p>
          <a:p>
            <a:pPr marL="0" indent="0" algn="just">
              <a:buNone/>
            </a:pPr>
            <a:r>
              <a:rPr lang="en-US" sz="2200" dirty="0">
                <a:latin typeface="Times New Roman" panose="02020603050405020304" pitchFamily="18" charset="0"/>
                <a:cs typeface="Times New Roman" panose="02020603050405020304" pitchFamily="18" charset="0"/>
              </a:rPr>
              <a:t>Example:</a:t>
            </a:r>
          </a:p>
          <a:p>
            <a:pPr marL="0" indent="0" algn="just">
              <a:buNone/>
            </a:pPr>
            <a:r>
              <a:rPr lang="pt-BR" sz="2200" dirty="0" smtClean="0">
                <a:latin typeface="Times New Roman" panose="02020603050405020304" pitchFamily="18" charset="0"/>
                <a:cs typeface="Times New Roman" panose="02020603050405020304" pitchFamily="18" charset="0"/>
              </a:rPr>
              <a:t>	Let</a:t>
            </a:r>
            <a:r>
              <a:rPr lang="pt-BR" sz="2200" dirty="0">
                <a:latin typeface="Times New Roman" panose="02020603050405020304" pitchFamily="18" charset="0"/>
                <a:cs typeface="Times New Roman" panose="02020603050405020304" pitchFamily="18" charset="0"/>
              </a:rPr>
              <a:t> A = {l, m, m, m, n, n, n, p, p, p}  </a:t>
            </a:r>
          </a:p>
          <a:p>
            <a:pPr marL="0" indent="0" algn="just">
              <a:buNone/>
            </a:pPr>
            <a:r>
              <a:rPr lang="pt-BR" sz="2200" dirty="0" smtClean="0">
                <a:latin typeface="Times New Roman" panose="02020603050405020304" pitchFamily="18" charset="0"/>
                <a:cs typeface="Times New Roman" panose="02020603050405020304" pitchFamily="18" charset="0"/>
              </a:rPr>
              <a:t>	  </a:t>
            </a:r>
            <a:r>
              <a:rPr lang="pt-BR" sz="2200" dirty="0">
                <a:latin typeface="Times New Roman" panose="02020603050405020304" pitchFamily="18" charset="0"/>
                <a:cs typeface="Times New Roman" panose="02020603050405020304" pitchFamily="18" charset="0"/>
              </a:rPr>
              <a:t>    B = {l, m, m, m, n, r, r, r}  </a:t>
            </a:r>
          </a:p>
          <a:p>
            <a:pPr marL="0" indent="0" algn="just">
              <a:buNone/>
            </a:pPr>
            <a:r>
              <a:rPr lang="pt-BR" sz="2200" dirty="0" smtClean="0">
                <a:latin typeface="Times New Roman" panose="02020603050405020304" pitchFamily="18" charset="0"/>
                <a:cs typeface="Times New Roman" panose="02020603050405020304" pitchFamily="18" charset="0"/>
              </a:rPr>
              <a:t>	A</a:t>
            </a:r>
            <a:r>
              <a:rPr lang="pt-BR" sz="2200" dirty="0">
                <a:latin typeface="Times New Roman" panose="02020603050405020304" pitchFamily="18" charset="0"/>
                <a:cs typeface="Times New Roman" panose="02020603050405020304" pitchFamily="18" charset="0"/>
              </a:rPr>
              <a:t> - B = {n, n, p, p, p</a:t>
            </a:r>
            <a:r>
              <a:rPr lang="pt-BR" sz="2200" dirty="0" smtClean="0">
                <a:latin typeface="Times New Roman" panose="02020603050405020304" pitchFamily="18" charset="0"/>
                <a:cs typeface="Times New Roman" panose="02020603050405020304" pitchFamily="18" charset="0"/>
              </a:rPr>
              <a:t>}</a:t>
            </a:r>
          </a:p>
          <a:p>
            <a:pPr marL="0" indent="0" algn="just">
              <a:buNone/>
            </a:pPr>
            <a:endParaRPr lang="pt-BR"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57</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Operations on Multisets (CO1)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309682622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43000"/>
            <a:ext cx="8229600" cy="5081987"/>
          </a:xfrm>
        </p:spPr>
        <p:txBody>
          <a:bodyPr>
            <a:noAutofit/>
          </a:bodyPr>
          <a:lstStyle/>
          <a:p>
            <a:pPr marL="0" indent="0" algn="just">
              <a:buNone/>
            </a:pPr>
            <a:r>
              <a:rPr lang="en-US" sz="2200" b="1" dirty="0" smtClean="0">
                <a:latin typeface="Times New Roman" panose="02020603050405020304" pitchFamily="18" charset="0"/>
                <a:cs typeface="Times New Roman" panose="02020603050405020304" pitchFamily="18" charset="0"/>
              </a:rPr>
              <a:t>4</a:t>
            </a:r>
            <a:r>
              <a:rPr lang="en-US" sz="2200" b="1" dirty="0">
                <a:latin typeface="Times New Roman" panose="02020603050405020304" pitchFamily="18" charset="0"/>
                <a:cs typeface="Times New Roman" panose="02020603050405020304" pitchFamily="18" charset="0"/>
              </a:rPr>
              <a:t>. Sum of Multisets:</a:t>
            </a:r>
            <a:r>
              <a:rPr lang="en-US" sz="2200" dirty="0">
                <a:latin typeface="Times New Roman" panose="02020603050405020304" pitchFamily="18" charset="0"/>
                <a:cs typeface="Times New Roman" panose="02020603050405020304" pitchFamily="18" charset="0"/>
              </a:rPr>
              <a:t> The sum of two multisets A and B, is a multiset such that the multiplicity of an element is equal to the sum of the multiplicity of an element in A and </a:t>
            </a:r>
            <a:r>
              <a:rPr lang="en-US" sz="2200" dirty="0" smtClean="0">
                <a:latin typeface="Times New Roman" panose="02020603050405020304" pitchFamily="18" charset="0"/>
                <a:cs typeface="Times New Roman" panose="02020603050405020304" pitchFamily="18" charset="0"/>
              </a:rPr>
              <a:t>B.</a:t>
            </a: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Example:</a:t>
            </a:r>
          </a:p>
          <a:p>
            <a:pPr marL="0" indent="0" algn="just">
              <a:buNone/>
            </a:pPr>
            <a:r>
              <a:rPr lang="pt-BR" sz="2200" dirty="0" smtClean="0">
                <a:latin typeface="Times New Roman" panose="02020603050405020304" pitchFamily="18" charset="0"/>
                <a:cs typeface="Times New Roman" panose="02020603050405020304" pitchFamily="18" charset="0"/>
              </a:rPr>
              <a:t>	Let</a:t>
            </a:r>
            <a:r>
              <a:rPr lang="pt-BR" sz="2200" dirty="0">
                <a:latin typeface="Times New Roman" panose="02020603050405020304" pitchFamily="18" charset="0"/>
                <a:cs typeface="Times New Roman" panose="02020603050405020304" pitchFamily="18" charset="0"/>
              </a:rPr>
              <a:t> A = {l, m, n, p, r}  </a:t>
            </a:r>
          </a:p>
          <a:p>
            <a:pPr marL="0" indent="0" algn="just">
              <a:buNone/>
            </a:pPr>
            <a:r>
              <a:rPr lang="pt-BR" sz="2200" dirty="0" smtClean="0">
                <a:latin typeface="Times New Roman" panose="02020603050405020304" pitchFamily="18" charset="0"/>
                <a:cs typeface="Times New Roman" panose="02020603050405020304" pitchFamily="18" charset="0"/>
              </a:rPr>
              <a:t>	  </a:t>
            </a:r>
            <a:r>
              <a:rPr lang="pt-BR" sz="2200" dirty="0">
                <a:latin typeface="Times New Roman" panose="02020603050405020304" pitchFamily="18" charset="0"/>
                <a:cs typeface="Times New Roman" panose="02020603050405020304" pitchFamily="18" charset="0"/>
              </a:rPr>
              <a:t>    B = {l, l, m, n, n, n, p, r, r}  </a:t>
            </a:r>
          </a:p>
          <a:p>
            <a:pPr marL="0" indent="0" algn="just">
              <a:buNone/>
            </a:pPr>
            <a:r>
              <a:rPr lang="pt-BR" sz="2200" dirty="0" smtClean="0">
                <a:latin typeface="Times New Roman" panose="02020603050405020304" pitchFamily="18" charset="0"/>
                <a:cs typeface="Times New Roman" panose="02020603050405020304" pitchFamily="18" charset="0"/>
              </a:rPr>
              <a:t>	A</a:t>
            </a:r>
            <a:r>
              <a:rPr lang="pt-BR" sz="2200" dirty="0">
                <a:latin typeface="Times New Roman" panose="02020603050405020304" pitchFamily="18" charset="0"/>
                <a:cs typeface="Times New Roman" panose="02020603050405020304" pitchFamily="18" charset="0"/>
              </a:rPr>
              <a:t> + B = {l, l, l, m, m, n, n, n, n, p, p, r, r, r} </a:t>
            </a:r>
          </a:p>
          <a:p>
            <a:pPr marL="0" indent="0" algn="just">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58</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Operations on Multisets (CO1)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226441176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5. Cardinality of Sets:</a:t>
            </a:r>
            <a:r>
              <a:rPr lang="en-US" sz="2200" dirty="0">
                <a:latin typeface="Times New Roman" panose="02020603050405020304" pitchFamily="18" charset="0"/>
                <a:cs typeface="Times New Roman" panose="02020603050405020304" pitchFamily="18" charset="0"/>
              </a:rPr>
              <a:t> The cardinality of a multiset is the number of distinct elements in a multiset without considering the multiplicity of an element</a:t>
            </a:r>
          </a:p>
          <a:p>
            <a:pPr marL="0" indent="0">
              <a:buNone/>
            </a:pPr>
            <a:r>
              <a:rPr lang="en-US" sz="2200" dirty="0">
                <a:latin typeface="Times New Roman" panose="02020603050405020304" pitchFamily="18" charset="0"/>
                <a:cs typeface="Times New Roman" panose="02020603050405020304" pitchFamily="18" charset="0"/>
              </a:rPr>
              <a:t>Example:</a:t>
            </a:r>
          </a:p>
          <a:p>
            <a:pPr marL="0" indent="0">
              <a:buNone/>
            </a:pPr>
            <a:r>
              <a:rPr lang="pt-BR" sz="2200" dirty="0" smtClean="0">
                <a:latin typeface="Times New Roman" panose="02020603050405020304" pitchFamily="18" charset="0"/>
                <a:cs typeface="Times New Roman" panose="02020603050405020304" pitchFamily="18" charset="0"/>
              </a:rPr>
              <a:t>	A</a:t>
            </a:r>
            <a:r>
              <a:rPr lang="pt-BR" sz="2200" dirty="0">
                <a:latin typeface="Times New Roman" panose="02020603050405020304" pitchFamily="18" charset="0"/>
                <a:cs typeface="Times New Roman" panose="02020603050405020304" pitchFamily="18" charset="0"/>
              </a:rPr>
              <a:t> = {l, l, m, m, n, n, n, p, p, p, p, q, q, q}  </a:t>
            </a:r>
            <a:endParaRPr lang="pt-BR" sz="2200" dirty="0" smtClean="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The cardinality of the multiset A is 5.</a:t>
            </a:r>
          </a:p>
        </p:txBody>
      </p:sp>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59</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Operations on Multisets (CO1)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38196775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533400" y="1189038"/>
            <a:ext cx="8229600" cy="4525962"/>
          </a:xfrm>
        </p:spPr>
        <p:txBody>
          <a:bodyPr>
            <a:normAutofit/>
          </a:bodyPr>
          <a:lstStyle/>
          <a:p>
            <a:pPr marL="0" indent="0" algn="just" eaLnBrk="1" hangingPunct="1">
              <a:buNone/>
            </a:pPr>
            <a:r>
              <a:rPr lang="en-US" sz="2200" b="1" dirty="0" smtClean="0">
                <a:latin typeface="Times New Roman" panose="02020603050405020304" pitchFamily="18" charset="0"/>
                <a:cs typeface="Times New Roman" panose="02020603050405020304" pitchFamily="18" charset="0"/>
              </a:rPr>
              <a:t>Prerequisite</a:t>
            </a:r>
            <a:endParaRPr lang="en-US" sz="2200" b="1" dirty="0">
              <a:latin typeface="Times New Roman" panose="02020603050405020304" pitchFamily="18" charset="0"/>
              <a:cs typeface="Times New Roman" panose="02020603050405020304" pitchFamily="18" charset="0"/>
            </a:endParaRPr>
          </a:p>
          <a:p>
            <a:pPr algn="just" eaLnBrk="1" hangingPunct="1"/>
            <a:r>
              <a:rPr lang="en-US" altLang="en-US" sz="2200" dirty="0" smtClean="0">
                <a:latin typeface="Times New Roman" panose="02020603050405020304" pitchFamily="18" charset="0"/>
                <a:cs typeface="Times New Roman" panose="02020603050405020304" pitchFamily="18" charset="0"/>
              </a:rPr>
              <a:t>Basic Understanding of class 10 mathematics NCERT.</a:t>
            </a:r>
          </a:p>
          <a:p>
            <a:pPr algn="just" eaLnBrk="1" hangingPunct="1"/>
            <a:endParaRPr lang="en-US" altLang="en-US" sz="2200" dirty="0">
              <a:latin typeface="Times New Roman" panose="02020603050405020304" pitchFamily="18" charset="0"/>
              <a:cs typeface="Times New Roman" panose="02020603050405020304" pitchFamily="18" charset="0"/>
            </a:endParaRPr>
          </a:p>
          <a:p>
            <a:pPr marL="0" indent="0" algn="just" eaLnBrk="1" hangingPunct="1">
              <a:buNone/>
            </a:pPr>
            <a:r>
              <a:rPr lang="en-US" altLang="en-US" sz="2200" b="1" dirty="0" smtClean="0">
                <a:latin typeface="Times New Roman" panose="02020603050405020304" pitchFamily="18" charset="0"/>
                <a:cs typeface="Times New Roman" panose="02020603050405020304" pitchFamily="18" charset="0"/>
              </a:rPr>
              <a:t>Recap</a:t>
            </a:r>
          </a:p>
          <a:p>
            <a:pPr marL="0" indent="0" algn="just" eaLnBrk="1" hangingPunct="1">
              <a:buNone/>
            </a:pPr>
            <a:r>
              <a:rPr lang="en-US" altLang="en-US" sz="2200" dirty="0" smtClean="0">
                <a:latin typeface="Times New Roman" panose="02020603050405020304" pitchFamily="18" charset="0"/>
                <a:cs typeface="Times New Roman" panose="02020603050405020304" pitchFamily="18" charset="0"/>
              </a:rPr>
              <a:t>None – we will begin with basics.</a:t>
            </a:r>
          </a:p>
        </p:txBody>
      </p:sp>
      <p:sp>
        <p:nvSpPr>
          <p:cNvPr id="4" name="Date Placeholder 3"/>
          <p:cNvSpPr>
            <a:spLocks noGrp="1"/>
          </p:cNvSpPr>
          <p:nvPr>
            <p:ph type="dt" sz="quarter" idx="10"/>
          </p:nvPr>
        </p:nvSpPr>
        <p:spPr/>
        <p:txBody>
          <a:bodyPr/>
          <a:lstStyle/>
          <a:p>
            <a:pPr>
              <a:defRPr/>
            </a:pPr>
            <a:fld id="{027CB18E-C367-4D37-86FE-CCE515CB4D84}" type="datetime1">
              <a:rPr lang="en-US"/>
              <a:pPr>
                <a:defRPr/>
              </a:pPr>
              <a:t>11/29/2022</a:t>
            </a:fld>
            <a:endParaRPr lang="en-US"/>
          </a:p>
        </p:txBody>
      </p:sp>
      <p:sp>
        <p:nvSpPr>
          <p:cNvPr id="922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71CD89E-93A0-4F83-92B5-EEE07973B6E6}" type="slidenum">
              <a:rPr lang="en-US" altLang="en-US" sz="1200" smtClean="0">
                <a:solidFill>
                  <a:srgbClr val="898989"/>
                </a:solidFill>
              </a:rPr>
              <a:pPr>
                <a:spcBef>
                  <a:spcPct val="0"/>
                </a:spcBef>
                <a:buFontTx/>
                <a:buNone/>
              </a:pPr>
              <a:t>6</a:t>
            </a:fld>
            <a:endParaRPr lang="en-US" altLang="en-US" sz="1200" smtClean="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smtClean="0">
                <a:latin typeface="Times New Roman" panose="02020603050405020304" pitchFamily="18" charset="0"/>
                <a:cs typeface="Times New Roman" panose="02020603050405020304" pitchFamily="18" charset="0"/>
              </a:rPr>
              <a:t>Prerequisite &amp; </a:t>
            </a:r>
            <a:r>
              <a:rPr lang="en-US" altLang="en-US" sz="3200" dirty="0" smtClean="0">
                <a:latin typeface="Times New Roman" panose="02020603050405020304" pitchFamily="18" charset="0"/>
                <a:cs typeface="Times New Roman" panose="02020603050405020304" pitchFamily="18" charset="0"/>
              </a:rPr>
              <a:t>Recap</a:t>
            </a:r>
            <a:endParaRPr lang="en-US" altLang="en-US" sz="3200" dirty="0">
              <a:latin typeface="Times New Roman" panose="02020603050405020304" pitchFamily="18" charset="0"/>
              <a:cs typeface="Times New Roman" panose="02020603050405020304" pitchFamily="18" charset="0"/>
            </a:endParaRPr>
          </a:p>
        </p:txBody>
      </p:sp>
      <p:pic>
        <p:nvPicPr>
          <p:cNvPr id="9222"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oter Placeholder 12"/>
          <p:cNvSpPr>
            <a:spLocks noGrp="1"/>
          </p:cNvSpPr>
          <p:nvPr>
            <p:ph type="ftr" sz="quarter" idx="11"/>
          </p:nvPr>
        </p:nvSpPr>
        <p:spPr>
          <a:xfrm>
            <a:off x="2362200" y="6416675"/>
            <a:ext cx="5029200" cy="365125"/>
          </a:xfrm>
        </p:spPr>
        <p:txBody>
          <a:bodyPr/>
          <a:lstStyle/>
          <a:p>
            <a:pPr>
              <a:defRPr/>
            </a:pPr>
            <a:r>
              <a:rPr lang="en-US" dirty="0" smtClean="0">
                <a:solidFill>
                  <a:schemeClr val="tx1"/>
                </a:solidFill>
                <a:latin typeface="+mj-lt"/>
                <a:cs typeface="Times New Roman" panose="02020603050405020304" pitchFamily="18" charset="0"/>
              </a:rPr>
              <a:t>Mr. Gaurav Singhania, </a:t>
            </a:r>
            <a:r>
              <a:rPr lang="en-US" dirty="0">
                <a:solidFill>
                  <a:schemeClr val="tx1"/>
                </a:solidFill>
                <a:latin typeface="+mj-lt"/>
                <a:cs typeface="Times New Roman" panose="02020603050405020304" pitchFamily="18" charset="0"/>
              </a:rPr>
              <a:t>Mr. </a:t>
            </a:r>
            <a:r>
              <a:rPr lang="en-US" dirty="0" err="1">
                <a:solidFill>
                  <a:schemeClr val="tx1"/>
                </a:solidFill>
                <a:latin typeface="+mj-lt"/>
                <a:cs typeface="Times New Roman" panose="02020603050405020304" pitchFamily="18" charset="0"/>
              </a:rPr>
              <a:t>Bhupendra</a:t>
            </a:r>
            <a:r>
              <a:rPr lang="en-US" dirty="0">
                <a:solidFill>
                  <a:schemeClr val="tx1"/>
                </a:solidFill>
                <a:latin typeface="+mj-lt"/>
                <a:cs typeface="Times New Roman" panose="02020603050405020304" pitchFamily="18" charset="0"/>
              </a:rPr>
              <a:t> Kr.	KCS-303 (DSTL)                Unit </a:t>
            </a:r>
            <a:r>
              <a:rPr lang="en-US" dirty="0" smtClean="0">
                <a:solidFill>
                  <a:schemeClr val="tx1"/>
                </a:solidFill>
                <a:latin typeface="+mj-lt"/>
                <a:cs typeface="Times New Roman" panose="02020603050405020304" pitchFamily="18" charset="0"/>
              </a:rPr>
              <a:t>1</a:t>
            </a:r>
            <a:endParaRPr lang="en-US" dirty="0">
              <a:solidFill>
                <a:schemeClr val="tx1"/>
              </a:solidFill>
              <a:latin typeface="+mj-lt"/>
              <a:cs typeface="Times New Roman" panose="02020603050405020304" pitchFamily="18" charset="0"/>
            </a:endParaRPr>
          </a:p>
        </p:txBody>
      </p:sp>
    </p:spTree>
    <p:extLst>
      <p:ext uri="{BB962C8B-B14F-4D97-AF65-F5344CB8AC3E}">
        <p14:creationId xmlns:p14="http://schemas.microsoft.com/office/powerpoint/2010/main" val="7887865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0375" y="1116012"/>
            <a:ext cx="8229600" cy="5108975"/>
          </a:xfrm>
        </p:spPr>
        <p:txBody>
          <a:bodyPr>
            <a:noAutofit/>
          </a:bodyPr>
          <a:lstStyle/>
          <a:p>
            <a:pPr marL="0" indent="0">
              <a:buNone/>
            </a:pPr>
            <a:r>
              <a:rPr lang="en-IN" sz="2200" b="1" dirty="0">
                <a:latin typeface="Times New Roman" panose="02020603050405020304" pitchFamily="18" charset="0"/>
                <a:cs typeface="Times New Roman" panose="02020603050405020304" pitchFamily="18" charset="0"/>
              </a:rPr>
              <a:t>Ordered </a:t>
            </a:r>
            <a:r>
              <a:rPr lang="en-IN" sz="2200" b="1" dirty="0" smtClean="0">
                <a:latin typeface="Times New Roman" panose="02020603050405020304" pitchFamily="18" charset="0"/>
                <a:cs typeface="Times New Roman" panose="02020603050405020304" pitchFamily="18" charset="0"/>
              </a:rPr>
              <a:t>Set:</a:t>
            </a:r>
            <a:endParaRPr lang="en-IN" sz="2200" b="1" dirty="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It </a:t>
            </a:r>
            <a:r>
              <a:rPr lang="en-US" sz="2200" dirty="0">
                <a:latin typeface="Times New Roman" panose="02020603050405020304" pitchFamily="18" charset="0"/>
                <a:cs typeface="Times New Roman" panose="02020603050405020304" pitchFamily="18" charset="0"/>
              </a:rPr>
              <a:t>is defined as the ordered collection of distinct objects.</a:t>
            </a:r>
          </a:p>
          <a:p>
            <a:pPr marL="0" indent="0">
              <a:buNone/>
            </a:pPr>
            <a:r>
              <a:rPr lang="en-US" sz="2200" dirty="0">
                <a:latin typeface="Times New Roman" panose="02020603050405020304" pitchFamily="18" charset="0"/>
                <a:cs typeface="Times New Roman" panose="02020603050405020304" pitchFamily="18" charset="0"/>
              </a:rPr>
              <a:t>Example:</a:t>
            </a:r>
          </a:p>
          <a:p>
            <a:pPr marL="0" indent="0">
              <a:buNone/>
            </a:pPr>
            <a:r>
              <a:rPr lang="en-US" sz="2200" dirty="0" smtClean="0">
                <a:latin typeface="Times New Roman" panose="02020603050405020304" pitchFamily="18" charset="0"/>
                <a:cs typeface="Times New Roman" panose="02020603050405020304" pitchFamily="18" charset="0"/>
              </a:rPr>
              <a:t>	Roll</a:t>
            </a:r>
            <a:r>
              <a:rPr lang="en-US" sz="2200" dirty="0">
                <a:latin typeface="Times New Roman" panose="02020603050405020304" pitchFamily="18" charset="0"/>
                <a:cs typeface="Times New Roman" panose="02020603050405020304" pitchFamily="18" charset="0"/>
              </a:rPr>
              <a:t> no {3, 6, 7, 8, 9}  </a:t>
            </a:r>
          </a:p>
          <a:p>
            <a:pPr marL="0" indent="0">
              <a:buNone/>
            </a:pPr>
            <a:r>
              <a:rPr lang="en-US" sz="2200" dirty="0" smtClean="0">
                <a:latin typeface="Times New Roman" panose="02020603050405020304" pitchFamily="18" charset="0"/>
                <a:cs typeface="Times New Roman" panose="02020603050405020304" pitchFamily="18" charset="0"/>
              </a:rPr>
              <a:t>	Week</a:t>
            </a:r>
            <a:r>
              <a:rPr lang="en-US" sz="2200" dirty="0">
                <a:latin typeface="Times New Roman" panose="02020603050405020304" pitchFamily="18" charset="0"/>
                <a:cs typeface="Times New Roman" panose="02020603050405020304" pitchFamily="18" charset="0"/>
              </a:rPr>
              <a:t> Days {S, M, T, W, W, TH, F, S, S} </a:t>
            </a:r>
          </a:p>
          <a:p>
            <a:pPr marL="0" indent="0">
              <a:buNone/>
            </a:pPr>
            <a:endParaRPr lang="en-US" sz="2200"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60</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smtClean="0">
                <a:latin typeface="Times New Roman" panose="02020603050405020304" pitchFamily="18" charset="0"/>
                <a:cs typeface="Times New Roman" panose="02020603050405020304" pitchFamily="18" charset="0"/>
              </a:rPr>
              <a:t>Ordered Set &amp; </a:t>
            </a:r>
            <a:r>
              <a:rPr lang="en-US" sz="3200" dirty="0" smtClean="0">
                <a:latin typeface="Times New Roman" panose="02020603050405020304" pitchFamily="18" charset="0"/>
                <a:cs typeface="Times New Roman" panose="02020603050405020304" pitchFamily="18" charset="0"/>
              </a:rPr>
              <a:t>Ordered Pairs </a:t>
            </a:r>
            <a:r>
              <a:rPr lang="en-IN" sz="3200" dirty="0">
                <a:latin typeface="Times New Roman" panose="02020603050405020304" pitchFamily="18" charset="0"/>
                <a:cs typeface="Times New Roman" panose="02020603050405020304" pitchFamily="18" charset="0"/>
              </a:rPr>
              <a:t>(CO1)</a:t>
            </a:r>
            <a:endParaRPr lang="en-US" sz="32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314086461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0375" y="1116012"/>
            <a:ext cx="8229600" cy="5108975"/>
          </a:xfrm>
        </p:spPr>
        <p:txBody>
          <a:bodyPr>
            <a:noAutofit/>
          </a:bodyPr>
          <a:lstStyle/>
          <a:p>
            <a:pPr marL="0" indent="0" algn="just">
              <a:buNone/>
            </a:pPr>
            <a:r>
              <a:rPr lang="en-US" sz="2200" b="1" dirty="0" smtClean="0">
                <a:latin typeface="Times New Roman" panose="02020603050405020304" pitchFamily="18" charset="0"/>
                <a:cs typeface="Times New Roman" panose="02020603050405020304" pitchFamily="18" charset="0"/>
              </a:rPr>
              <a:t>Ordered </a:t>
            </a:r>
            <a:r>
              <a:rPr lang="en-US" sz="2200" b="1" dirty="0">
                <a:latin typeface="Times New Roman" panose="02020603050405020304" pitchFamily="18" charset="0"/>
                <a:cs typeface="Times New Roman" panose="02020603050405020304" pitchFamily="18" charset="0"/>
              </a:rPr>
              <a:t>Pairs</a:t>
            </a:r>
          </a:p>
          <a:p>
            <a:pPr marL="0" indent="0" algn="just">
              <a:buNone/>
            </a:pPr>
            <a:r>
              <a:rPr lang="en-US" sz="2200" dirty="0">
                <a:latin typeface="Times New Roman" panose="02020603050405020304" pitchFamily="18" charset="0"/>
                <a:cs typeface="Times New Roman" panose="02020603050405020304" pitchFamily="18" charset="0"/>
              </a:rPr>
              <a:t>An Ordered Pair consists of two elements such that one of them is designated as the first member and other as the second member</a:t>
            </a:r>
            <a:r>
              <a:rPr lang="en-US" sz="2200" dirty="0" smtClean="0">
                <a:latin typeface="Times New Roman" panose="02020603050405020304" pitchFamily="18" charset="0"/>
                <a:cs typeface="Times New Roman" panose="02020603050405020304" pitchFamily="18" charset="0"/>
              </a:rPr>
              <a:t>. </a:t>
            </a:r>
          </a:p>
          <a:p>
            <a:pPr marL="0" indent="0" algn="just">
              <a:buNone/>
            </a:pPr>
            <a:endParaRPr lang="en-US" sz="2200" dirty="0" smtClean="0">
              <a:latin typeface="Times New Roman" panose="02020603050405020304" pitchFamily="18" charset="0"/>
              <a:cs typeface="Times New Roman" panose="02020603050405020304" pitchFamily="18" charset="0"/>
            </a:endParaRPr>
          </a:p>
          <a:p>
            <a:pPr marL="0" indent="0" algn="just">
              <a:buNone/>
            </a:pPr>
            <a:r>
              <a:rPr lang="en-US" sz="2200" dirty="0" smtClean="0">
                <a:latin typeface="Times New Roman" panose="02020603050405020304" pitchFamily="18" charset="0"/>
                <a:cs typeface="Times New Roman" panose="02020603050405020304" pitchFamily="18" charset="0"/>
              </a:rPr>
              <a:t>An </a:t>
            </a:r>
            <a:r>
              <a:rPr lang="en-US" sz="2200" dirty="0">
                <a:latin typeface="Times New Roman" panose="02020603050405020304" pitchFamily="18" charset="0"/>
                <a:cs typeface="Times New Roman" panose="02020603050405020304" pitchFamily="18" charset="0"/>
              </a:rPr>
              <a:t>ordered n-tuple is an ordered pair where the first component is an ordered (n - 1) tuples, and the n</a:t>
            </a:r>
            <a:r>
              <a:rPr lang="en-US" sz="2200" baseline="30000" dirty="0">
                <a:latin typeface="Times New Roman" panose="02020603050405020304" pitchFamily="18" charset="0"/>
                <a:cs typeface="Times New Roman" panose="02020603050405020304" pitchFamily="18" charset="0"/>
              </a:rPr>
              <a:t>th</a:t>
            </a:r>
            <a:r>
              <a:rPr lang="en-US" sz="2200" dirty="0">
                <a:latin typeface="Times New Roman" panose="02020603050405020304" pitchFamily="18" charset="0"/>
                <a:cs typeface="Times New Roman" panose="02020603050405020304" pitchFamily="18" charset="0"/>
              </a:rPr>
              <a:t> element is the second component</a:t>
            </a:r>
            <a:r>
              <a:rPr lang="en-US" sz="2200" dirty="0" smtClean="0">
                <a:latin typeface="Times New Roman" panose="02020603050405020304" pitchFamily="18" charset="0"/>
                <a:cs typeface="Times New Roman" panose="02020603050405020304" pitchFamily="18" charset="0"/>
              </a:rPr>
              <a:t>. </a:t>
            </a:r>
          </a:p>
          <a:p>
            <a:pPr marL="0" indent="0" algn="ctr">
              <a:buNone/>
            </a:pPr>
            <a:r>
              <a:rPr lang="en-IN" sz="2200" dirty="0" smtClean="0">
                <a:latin typeface="Times New Roman" panose="02020603050405020304" pitchFamily="18" charset="0"/>
                <a:cs typeface="Times New Roman" panose="02020603050405020304" pitchFamily="18" charset="0"/>
              </a:rPr>
              <a:t>{(</a:t>
            </a:r>
            <a:r>
              <a:rPr lang="en-IN" sz="2200" dirty="0">
                <a:latin typeface="Times New Roman" panose="02020603050405020304" pitchFamily="18" charset="0"/>
                <a:cs typeface="Times New Roman" panose="02020603050405020304" pitchFamily="18" charset="0"/>
              </a:rPr>
              <a:t>n -1), n} </a:t>
            </a:r>
            <a:endParaRPr lang="en-IN" sz="2200" dirty="0" smtClean="0">
              <a:latin typeface="Times New Roman" panose="02020603050405020304" pitchFamily="18" charset="0"/>
              <a:cs typeface="Times New Roman" panose="02020603050405020304" pitchFamily="18" charset="0"/>
            </a:endParaRPr>
          </a:p>
          <a:p>
            <a:pPr marL="0" indent="0" algn="just">
              <a:buNone/>
            </a:pPr>
            <a:endParaRPr lang="en-IN" sz="2200" dirty="0" smtClean="0">
              <a:latin typeface="Times New Roman" panose="02020603050405020304" pitchFamily="18" charset="0"/>
              <a:cs typeface="Times New Roman" panose="02020603050405020304" pitchFamily="18" charset="0"/>
            </a:endParaRPr>
          </a:p>
          <a:p>
            <a:pPr marL="0" indent="0" algn="just">
              <a:buNone/>
            </a:pPr>
            <a:r>
              <a:rPr lang="en-IN" sz="2200" dirty="0" smtClean="0">
                <a:latin typeface="Times New Roman" panose="02020603050405020304" pitchFamily="18" charset="0"/>
                <a:cs typeface="Times New Roman" panose="02020603050405020304" pitchFamily="18" charset="0"/>
              </a:rPr>
              <a:t>Example</a:t>
            </a:r>
            <a:r>
              <a:rPr lang="en-IN" sz="2200" dirty="0">
                <a:latin typeface="Times New Roman" panose="02020603050405020304" pitchFamily="18" charset="0"/>
                <a:cs typeface="Times New Roman" panose="02020603050405020304" pitchFamily="18" charset="0"/>
              </a:rPr>
              <a:t>:</a:t>
            </a:r>
          </a:p>
          <a:p>
            <a:pPr marL="0" indent="0" algn="just">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61</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smtClean="0">
                <a:latin typeface="Times New Roman" panose="02020603050405020304" pitchFamily="18" charset="0"/>
                <a:cs typeface="Times New Roman" panose="02020603050405020304" pitchFamily="18" charset="0"/>
              </a:rPr>
              <a:t>Ordered Set &amp; </a:t>
            </a:r>
            <a:r>
              <a:rPr lang="en-US" sz="3200" dirty="0" smtClean="0">
                <a:latin typeface="Times New Roman" panose="02020603050405020304" pitchFamily="18" charset="0"/>
                <a:cs typeface="Times New Roman" panose="02020603050405020304" pitchFamily="18" charset="0"/>
              </a:rPr>
              <a:t>Ordered Pairs </a:t>
            </a:r>
            <a:r>
              <a:rPr lang="en-IN" sz="3200" dirty="0">
                <a:latin typeface="Times New Roman" panose="02020603050405020304" pitchFamily="18" charset="0"/>
                <a:cs typeface="Times New Roman" panose="02020603050405020304" pitchFamily="18" charset="0"/>
              </a:rPr>
              <a:t>(CO1)</a:t>
            </a:r>
            <a:endParaRPr lang="en-US" sz="32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pic>
        <p:nvPicPr>
          <p:cNvPr id="10" name="Picture 2" descr="Multise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80" y="4724401"/>
            <a:ext cx="303212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853139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a:spLocks noGrp="1"/>
          </p:cNvSpPr>
          <p:nvPr>
            <p:ph idx="1"/>
          </p:nvPr>
        </p:nvSpPr>
        <p:spPr>
          <a:xfrm>
            <a:off x="457200" y="1447800"/>
            <a:ext cx="8229600" cy="4525963"/>
          </a:xfrm>
        </p:spPr>
        <p:txBody>
          <a:bodyPr/>
          <a:lstStyle/>
          <a:p>
            <a:pPr eaLnBrk="1" hangingPunct="1"/>
            <a:r>
              <a:rPr lang="en-US" altLang="en-US" sz="2200" dirty="0" smtClean="0">
                <a:latin typeface="Times New Roman" panose="02020603050405020304" pitchFamily="18" charset="0"/>
                <a:ea typeface="ＭＳ Ｐゴシック" panose="020B0600070205080204" pitchFamily="34" charset="-128"/>
                <a:cs typeface="Times New Roman" panose="02020603050405020304" pitchFamily="18" charset="0"/>
              </a:rPr>
              <a:t>To introduce relations, show their connection to sets, and their use in DBMS</a:t>
            </a:r>
          </a:p>
        </p:txBody>
      </p:sp>
      <p:sp>
        <p:nvSpPr>
          <p:cNvPr id="3584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34E5F155-597F-4B88-AC9A-D268F032AF8C}" type="datetime1">
              <a:rPr lang="en-US" altLang="en-US" sz="1200" smtClean="0">
                <a:solidFill>
                  <a:srgbClr val="898989"/>
                </a:solidFill>
              </a:rPr>
              <a:pPr>
                <a:spcBef>
                  <a:spcPct val="0"/>
                </a:spcBef>
                <a:buFontTx/>
                <a:buNone/>
              </a:pPr>
              <a:t>11/29/2022</a:t>
            </a:fld>
            <a:endParaRPr lang="en-US" altLang="en-US" sz="1200" smtClean="0">
              <a:solidFill>
                <a:srgbClr val="898989"/>
              </a:solidFill>
            </a:endParaRPr>
          </a:p>
        </p:txBody>
      </p:sp>
      <p:sp>
        <p:nvSpPr>
          <p:cNvPr id="3584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AAFFDDB1-E977-4B6E-84FF-83EF03E4356C}" type="slidenum">
              <a:rPr lang="en-US" altLang="en-US" sz="1200" smtClean="0">
                <a:solidFill>
                  <a:srgbClr val="898989"/>
                </a:solidFill>
              </a:rPr>
              <a:pPr>
                <a:spcBef>
                  <a:spcPct val="0"/>
                </a:spcBef>
                <a:buFontTx/>
                <a:buNone/>
              </a:pPr>
              <a:t>62</a:t>
            </a:fld>
            <a:endParaRPr lang="en-US" altLang="en-US" sz="1200" smtClean="0">
              <a:solidFill>
                <a:srgbClr val="898989"/>
              </a:solidFill>
            </a:endParaRPr>
          </a:p>
        </p:txBody>
      </p:sp>
      <p:sp>
        <p:nvSpPr>
          <p:cNvPr id="7" name="Title 1">
            <a:extLst>
              <a:ext uri="{FF2B5EF4-FFF2-40B4-BE49-F238E27FC236}">
                <a16:creationId xmlns:a16="http://schemas.microsoft.com/office/drawing/2014/main" id="{25CCAAD6-E6D4-43E0-B9A9-A12667677A6A}"/>
              </a:ext>
            </a:extLst>
          </p:cNvPr>
          <p:cNvSpPr txBox="1">
            <a:spLocks/>
          </p:cNvSpPr>
          <p:nvPr/>
        </p:nvSpPr>
        <p:spPr bwMode="auto">
          <a:xfrm>
            <a:off x="1371600" y="0"/>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anchor="ctr"/>
          <a:lstStyle/>
          <a:p>
            <a:pPr algn="ctr">
              <a:defRPr/>
            </a:pPr>
            <a:r>
              <a:rPr lang="en-US" sz="3200" dirty="0">
                <a:solidFill>
                  <a:schemeClr val="dk1"/>
                </a:solidFill>
                <a:latin typeface="Times New Roman" panose="02020603050405020304" pitchFamily="18" charset="0"/>
                <a:cs typeface="Times New Roman" panose="02020603050405020304" pitchFamily="18" charset="0"/>
              </a:rPr>
              <a:t>Topic Objectives: </a:t>
            </a:r>
            <a:r>
              <a:rPr lang="en-US" sz="3200" dirty="0" smtClean="0">
                <a:solidFill>
                  <a:schemeClr val="dk1"/>
                </a:solidFill>
                <a:latin typeface="Times New Roman" panose="02020603050405020304" pitchFamily="18" charset="0"/>
                <a:cs typeface="Times New Roman" panose="02020603050405020304" pitchFamily="18" charset="0"/>
              </a:rPr>
              <a:t>Relation </a:t>
            </a:r>
            <a:r>
              <a:rPr lang="en-US" sz="3200" dirty="0">
                <a:solidFill>
                  <a:schemeClr val="dk1"/>
                </a:solidFill>
                <a:latin typeface="Times New Roman" panose="02020603050405020304" pitchFamily="18" charset="0"/>
                <a:cs typeface="Times New Roman" panose="02020603050405020304" pitchFamily="18" charset="0"/>
              </a:rPr>
              <a:t>(CO1)</a:t>
            </a:r>
          </a:p>
        </p:txBody>
      </p:sp>
      <p:pic>
        <p:nvPicPr>
          <p:cNvPr id="358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12"/>
          <p:cNvSpPr>
            <a:spLocks noGrp="1"/>
          </p:cNvSpPr>
          <p:nvPr>
            <p:ph type="ftr" sz="quarter" idx="11"/>
          </p:nvPr>
        </p:nvSpPr>
        <p:spPr>
          <a:xfrm>
            <a:off x="2362200" y="6416675"/>
            <a:ext cx="5029200" cy="365125"/>
          </a:xfrm>
        </p:spPr>
        <p:txBody>
          <a:bodyPr/>
          <a:lstStyle/>
          <a:p>
            <a:pPr>
              <a:defRPr/>
            </a:pPr>
            <a:r>
              <a:rPr lang="en-US" dirty="0" smtClean="0">
                <a:solidFill>
                  <a:schemeClr val="tx1"/>
                </a:solidFill>
                <a:latin typeface="+mj-lt"/>
                <a:cs typeface="Times New Roman" panose="02020603050405020304" pitchFamily="18" charset="0"/>
              </a:rPr>
              <a:t>Mr. Gaurav Singhania, </a:t>
            </a:r>
            <a:r>
              <a:rPr lang="en-US" dirty="0">
                <a:solidFill>
                  <a:schemeClr val="tx1"/>
                </a:solidFill>
                <a:latin typeface="+mj-lt"/>
                <a:cs typeface="Times New Roman" panose="02020603050405020304" pitchFamily="18" charset="0"/>
              </a:rPr>
              <a:t>Mr. </a:t>
            </a:r>
            <a:r>
              <a:rPr lang="en-US" dirty="0" err="1">
                <a:solidFill>
                  <a:schemeClr val="tx1"/>
                </a:solidFill>
                <a:latin typeface="+mj-lt"/>
                <a:cs typeface="Times New Roman" panose="02020603050405020304" pitchFamily="18" charset="0"/>
              </a:rPr>
              <a:t>Bhupendra</a:t>
            </a:r>
            <a:r>
              <a:rPr lang="en-US" dirty="0">
                <a:solidFill>
                  <a:schemeClr val="tx1"/>
                </a:solidFill>
                <a:latin typeface="+mj-lt"/>
                <a:cs typeface="Times New Roman" panose="02020603050405020304" pitchFamily="18" charset="0"/>
              </a:rPr>
              <a:t> Kr.	KCS-303 (DSTL)                Unit </a:t>
            </a:r>
            <a:r>
              <a:rPr lang="en-US" dirty="0" smtClean="0">
                <a:solidFill>
                  <a:schemeClr val="tx1"/>
                </a:solidFill>
                <a:latin typeface="+mj-lt"/>
                <a:cs typeface="Times New Roman" panose="02020603050405020304" pitchFamily="18" charset="0"/>
              </a:rPr>
              <a:t>1</a:t>
            </a:r>
            <a:endParaRPr lang="en-US" dirty="0">
              <a:solidFill>
                <a:schemeClr val="tx1"/>
              </a:solidFill>
              <a:latin typeface="+mj-lt"/>
              <a:cs typeface="Times New Roman" panose="02020603050405020304" pitchFamily="18" charset="0"/>
            </a:endParaRPr>
          </a:p>
        </p:txBody>
      </p:sp>
    </p:spTree>
    <p:extLst>
      <p:ext uri="{BB962C8B-B14F-4D97-AF65-F5344CB8AC3E}">
        <p14:creationId xmlns:p14="http://schemas.microsoft.com/office/powerpoint/2010/main" val="115614079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533400" y="1189038"/>
            <a:ext cx="8229600" cy="4525962"/>
          </a:xfrm>
        </p:spPr>
        <p:txBody>
          <a:bodyPr>
            <a:normAutofit/>
          </a:bodyPr>
          <a:lstStyle/>
          <a:p>
            <a:pPr marL="0" indent="0" algn="just" eaLnBrk="1" hangingPunct="1">
              <a:buNone/>
            </a:pPr>
            <a:r>
              <a:rPr lang="en-US" sz="2200" b="1" dirty="0" smtClean="0">
                <a:latin typeface="Times New Roman" panose="02020603050405020304" pitchFamily="18" charset="0"/>
                <a:cs typeface="Times New Roman" panose="02020603050405020304" pitchFamily="18" charset="0"/>
              </a:rPr>
              <a:t>Prerequisite</a:t>
            </a:r>
            <a:endParaRPr lang="en-US" sz="2200" b="1" dirty="0">
              <a:latin typeface="Times New Roman" panose="02020603050405020304" pitchFamily="18" charset="0"/>
              <a:cs typeface="Times New Roman" panose="02020603050405020304" pitchFamily="18" charset="0"/>
            </a:endParaRPr>
          </a:p>
          <a:p>
            <a:pPr algn="just" eaLnBrk="1" hangingPunct="1"/>
            <a:r>
              <a:rPr lang="en-US" altLang="en-US" sz="2200" dirty="0" smtClean="0">
                <a:latin typeface="Times New Roman" panose="02020603050405020304" pitchFamily="18" charset="0"/>
                <a:cs typeface="Times New Roman" panose="02020603050405020304" pitchFamily="18" charset="0"/>
              </a:rPr>
              <a:t>Basic Understanding of class 10 mathematics NCERT.</a:t>
            </a:r>
          </a:p>
          <a:p>
            <a:pPr algn="just"/>
            <a:r>
              <a:rPr lang="en-US" altLang="en-US" sz="2200" dirty="0">
                <a:latin typeface="Times New Roman" panose="02020603050405020304" pitchFamily="18" charset="0"/>
                <a:cs typeface="Times New Roman" panose="02020603050405020304" pitchFamily="18" charset="0"/>
              </a:rPr>
              <a:t>Basic Understanding of Set </a:t>
            </a:r>
            <a:r>
              <a:rPr lang="en-US" altLang="en-US" sz="2200" dirty="0" smtClean="0">
                <a:latin typeface="Times New Roman" panose="02020603050405020304" pitchFamily="18" charset="0"/>
                <a:cs typeface="Times New Roman" panose="02020603050405020304" pitchFamily="18" charset="0"/>
              </a:rPr>
              <a:t>Theory</a:t>
            </a:r>
            <a:r>
              <a:rPr lang="en-US" altLang="en-US" sz="2200" b="1" dirty="0" smtClean="0">
                <a:latin typeface="Times New Roman" panose="02020603050405020304" pitchFamily="18" charset="0"/>
                <a:cs typeface="Times New Roman" panose="02020603050405020304" pitchFamily="18" charset="0"/>
              </a:rPr>
              <a:t>.</a:t>
            </a:r>
            <a:endParaRPr lang="en-US" altLang="en-US" sz="2200" dirty="0" smtClean="0">
              <a:latin typeface="Times New Roman" panose="02020603050405020304" pitchFamily="18" charset="0"/>
              <a:cs typeface="Times New Roman" panose="02020603050405020304" pitchFamily="18" charset="0"/>
            </a:endParaRPr>
          </a:p>
          <a:p>
            <a:pPr algn="just" eaLnBrk="1" hangingPunct="1"/>
            <a:endParaRPr lang="en-US" altLang="en-US" sz="2200" dirty="0">
              <a:latin typeface="Times New Roman" panose="02020603050405020304" pitchFamily="18" charset="0"/>
              <a:cs typeface="Times New Roman" panose="02020603050405020304" pitchFamily="18" charset="0"/>
            </a:endParaRPr>
          </a:p>
          <a:p>
            <a:pPr marL="0" indent="0" algn="just" eaLnBrk="1" hangingPunct="1">
              <a:buNone/>
            </a:pPr>
            <a:r>
              <a:rPr lang="en-US" altLang="en-US" sz="2200" b="1" dirty="0" smtClean="0">
                <a:latin typeface="Times New Roman" panose="02020603050405020304" pitchFamily="18" charset="0"/>
                <a:cs typeface="Times New Roman" panose="02020603050405020304" pitchFamily="18" charset="0"/>
              </a:rPr>
              <a:t>Recap</a:t>
            </a:r>
          </a:p>
          <a:p>
            <a:pPr algn="just">
              <a:spcBef>
                <a:spcPct val="0"/>
              </a:spcBef>
              <a:buNone/>
            </a:pPr>
            <a:r>
              <a:rPr lang="en-US" altLang="en-US" sz="2200" dirty="0" smtClean="0">
                <a:latin typeface="Times New Roman" panose="02020603050405020304" pitchFamily="18" charset="0"/>
                <a:cs typeface="Times New Roman" panose="02020603050405020304" pitchFamily="18" charset="0"/>
              </a:rPr>
              <a:t>	Now students </a:t>
            </a:r>
            <a:r>
              <a:rPr lang="en-US" altLang="en-US" sz="2200" dirty="0">
                <a:latin typeface="Times New Roman" panose="02020603050405020304" pitchFamily="18" charset="0"/>
                <a:cs typeface="Times New Roman" panose="02020603050405020304" pitchFamily="18" charset="0"/>
              </a:rPr>
              <a:t>are able to develop there logical thinking by </a:t>
            </a:r>
            <a:r>
              <a:rPr lang="en-US" altLang="en-US" sz="2200" dirty="0" smtClean="0">
                <a:latin typeface="Times New Roman" panose="02020603050405020304" pitchFamily="18" charset="0"/>
                <a:cs typeface="Times New Roman" panose="02020603050405020304" pitchFamily="18" charset="0"/>
              </a:rPr>
              <a:t>using Sets concepts and use in upcoming topic. i.e. Relations</a:t>
            </a:r>
            <a:endParaRPr lang="en-US" altLang="en-US" sz="2200" b="1"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quarter" idx="10"/>
          </p:nvPr>
        </p:nvSpPr>
        <p:spPr/>
        <p:txBody>
          <a:bodyPr/>
          <a:lstStyle/>
          <a:p>
            <a:pPr>
              <a:defRPr/>
            </a:pPr>
            <a:fld id="{027CB18E-C367-4D37-86FE-CCE515CB4D84}" type="datetime1">
              <a:rPr lang="en-US"/>
              <a:pPr>
                <a:defRPr/>
              </a:pPr>
              <a:t>11/29/2022</a:t>
            </a:fld>
            <a:endParaRPr lang="en-US"/>
          </a:p>
        </p:txBody>
      </p:sp>
      <p:sp>
        <p:nvSpPr>
          <p:cNvPr id="922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71CD89E-93A0-4F83-92B5-EEE07973B6E6}" type="slidenum">
              <a:rPr lang="en-US" altLang="en-US" sz="1200" smtClean="0">
                <a:solidFill>
                  <a:srgbClr val="898989"/>
                </a:solidFill>
              </a:rPr>
              <a:pPr>
                <a:spcBef>
                  <a:spcPct val="0"/>
                </a:spcBef>
                <a:buFontTx/>
                <a:buNone/>
              </a:pPr>
              <a:t>63</a:t>
            </a:fld>
            <a:endParaRPr lang="en-US" altLang="en-US" sz="1200" smtClean="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Topic </a:t>
            </a:r>
            <a:r>
              <a:rPr lang="en-US" sz="3200" dirty="0" smtClean="0">
                <a:latin typeface="Times New Roman" panose="02020603050405020304" pitchFamily="18" charset="0"/>
                <a:cs typeface="Times New Roman" panose="02020603050405020304" pitchFamily="18" charset="0"/>
              </a:rPr>
              <a:t>Prerequisite &amp; </a:t>
            </a:r>
            <a:r>
              <a:rPr lang="en-US" altLang="en-US" sz="3200" dirty="0" smtClean="0">
                <a:latin typeface="Times New Roman" panose="02020603050405020304" pitchFamily="18" charset="0"/>
                <a:cs typeface="Times New Roman" panose="02020603050405020304" pitchFamily="18" charset="0"/>
              </a:rPr>
              <a:t>Recap</a:t>
            </a:r>
            <a:r>
              <a:rPr lang="pt-BR" sz="3200" dirty="0">
                <a:latin typeface="Times New Roman" panose="02020603050405020304" pitchFamily="18" charset="0"/>
                <a:cs typeface="Times New Roman" panose="02020603050405020304" pitchFamily="18" charset="0"/>
              </a:rPr>
              <a:t> </a:t>
            </a:r>
            <a:r>
              <a:rPr lang="pt-BR" sz="3200" dirty="0" smtClean="0">
                <a:latin typeface="Times New Roman" panose="02020603050405020304" pitchFamily="18" charset="0"/>
                <a:cs typeface="Times New Roman" panose="02020603050405020304" pitchFamily="18" charset="0"/>
              </a:rPr>
              <a:t>(CO1)</a:t>
            </a:r>
            <a:endParaRPr lang="en-US" altLang="en-US" sz="3200" dirty="0">
              <a:latin typeface="Times New Roman" panose="02020603050405020304" pitchFamily="18" charset="0"/>
              <a:cs typeface="Times New Roman" panose="02020603050405020304" pitchFamily="18" charset="0"/>
            </a:endParaRPr>
          </a:p>
        </p:txBody>
      </p:sp>
      <p:pic>
        <p:nvPicPr>
          <p:cNvPr id="9222"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oter Placeholder 12"/>
          <p:cNvSpPr>
            <a:spLocks noGrp="1"/>
          </p:cNvSpPr>
          <p:nvPr>
            <p:ph type="ftr" sz="quarter" idx="11"/>
          </p:nvPr>
        </p:nvSpPr>
        <p:spPr>
          <a:xfrm>
            <a:off x="2362200" y="6416675"/>
            <a:ext cx="5029200" cy="365125"/>
          </a:xfrm>
        </p:spPr>
        <p:txBody>
          <a:bodyPr/>
          <a:lstStyle/>
          <a:p>
            <a:pPr>
              <a:defRPr/>
            </a:pPr>
            <a:r>
              <a:rPr lang="en-US" dirty="0" smtClean="0">
                <a:solidFill>
                  <a:schemeClr val="tx1"/>
                </a:solidFill>
                <a:latin typeface="+mj-lt"/>
                <a:cs typeface="Times New Roman" panose="02020603050405020304" pitchFamily="18" charset="0"/>
              </a:rPr>
              <a:t>Mr. Gaurav Singhania, </a:t>
            </a:r>
            <a:r>
              <a:rPr lang="en-US" dirty="0">
                <a:solidFill>
                  <a:schemeClr val="tx1"/>
                </a:solidFill>
                <a:latin typeface="+mj-lt"/>
                <a:cs typeface="Times New Roman" panose="02020603050405020304" pitchFamily="18" charset="0"/>
              </a:rPr>
              <a:t>Mr. </a:t>
            </a:r>
            <a:r>
              <a:rPr lang="en-US" dirty="0" err="1">
                <a:solidFill>
                  <a:schemeClr val="tx1"/>
                </a:solidFill>
                <a:latin typeface="+mj-lt"/>
                <a:cs typeface="Times New Roman" panose="02020603050405020304" pitchFamily="18" charset="0"/>
              </a:rPr>
              <a:t>Bhupendra</a:t>
            </a:r>
            <a:r>
              <a:rPr lang="en-US" dirty="0">
                <a:solidFill>
                  <a:schemeClr val="tx1"/>
                </a:solidFill>
                <a:latin typeface="+mj-lt"/>
                <a:cs typeface="Times New Roman" panose="02020603050405020304" pitchFamily="18" charset="0"/>
              </a:rPr>
              <a:t> Kr.	KCS-303 (DSTL)                Unit </a:t>
            </a:r>
            <a:r>
              <a:rPr lang="en-US" dirty="0" smtClean="0">
                <a:solidFill>
                  <a:schemeClr val="tx1"/>
                </a:solidFill>
                <a:latin typeface="+mj-lt"/>
                <a:cs typeface="Times New Roman" panose="02020603050405020304" pitchFamily="18" charset="0"/>
              </a:rPr>
              <a:t>1</a:t>
            </a:r>
            <a:endParaRPr lang="en-US" dirty="0">
              <a:solidFill>
                <a:schemeClr val="tx1"/>
              </a:solidFill>
              <a:latin typeface="+mj-lt"/>
              <a:cs typeface="Times New Roman" panose="02020603050405020304" pitchFamily="18" charset="0"/>
            </a:endParaRPr>
          </a:p>
        </p:txBody>
      </p:sp>
    </p:spTree>
    <p:extLst>
      <p:ext uri="{BB962C8B-B14F-4D97-AF65-F5344CB8AC3E}">
        <p14:creationId xmlns:p14="http://schemas.microsoft.com/office/powerpoint/2010/main" val="12747065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3038"/>
            <a:ext cx="8229600" cy="4835925"/>
          </a:xfrm>
        </p:spPr>
        <p:txBody>
          <a:bodyPr>
            <a:noAutofit/>
          </a:bodyPr>
          <a:lstStyle/>
          <a:p>
            <a:pPr marL="0" indent="0" algn="just">
              <a:buNone/>
            </a:pPr>
            <a:r>
              <a:rPr lang="en-US" sz="2200" dirty="0">
                <a:latin typeface="Times New Roman" panose="02020603050405020304" pitchFamily="18" charset="0"/>
                <a:cs typeface="Times New Roman" panose="02020603050405020304" pitchFamily="18" charset="0"/>
              </a:rPr>
              <a:t>Whenever sets are being discussed, the </a:t>
            </a:r>
            <a:r>
              <a:rPr lang="en-US" sz="2200" b="1" dirty="0">
                <a:latin typeface="Times New Roman" panose="02020603050405020304" pitchFamily="18" charset="0"/>
                <a:cs typeface="Times New Roman" panose="02020603050405020304" pitchFamily="18" charset="0"/>
              </a:rPr>
              <a:t>relationship</a:t>
            </a:r>
            <a:r>
              <a:rPr lang="en-US" sz="2200" dirty="0">
                <a:latin typeface="Times New Roman" panose="02020603050405020304" pitchFamily="18" charset="0"/>
                <a:cs typeface="Times New Roman" panose="02020603050405020304" pitchFamily="18" charset="0"/>
              </a:rPr>
              <a:t> between the elements of the sets is the next thing that comes up. </a:t>
            </a:r>
            <a:r>
              <a:rPr lang="en-US" sz="2200" b="1" dirty="0">
                <a:latin typeface="Times New Roman" panose="02020603050405020304" pitchFamily="18" charset="0"/>
                <a:cs typeface="Times New Roman" panose="02020603050405020304" pitchFamily="18" charset="0"/>
              </a:rPr>
              <a:t>Relations</a:t>
            </a:r>
            <a:r>
              <a:rPr lang="en-US" sz="2200" dirty="0">
                <a:latin typeface="Times New Roman" panose="02020603050405020304" pitchFamily="18" charset="0"/>
                <a:cs typeface="Times New Roman" panose="02020603050405020304" pitchFamily="18" charset="0"/>
              </a:rPr>
              <a:t> may exist between objects of the same set or between objects of two or more sets</a:t>
            </a:r>
            <a:r>
              <a:rPr lang="en-US" sz="2200" dirty="0" smtClean="0">
                <a:latin typeface="Times New Roman" panose="02020603050405020304" pitchFamily="18" charset="0"/>
                <a:cs typeface="Times New Roman" panose="02020603050405020304" pitchFamily="18" charset="0"/>
              </a:rPr>
              <a:t>.</a:t>
            </a:r>
          </a:p>
          <a:p>
            <a:pPr marL="0" indent="0" algn="just">
              <a:buNone/>
            </a:pPr>
            <a:r>
              <a:rPr lang="en-US" sz="2200" dirty="0" smtClean="0">
                <a:latin typeface="Times New Roman" panose="02020603050405020304" pitchFamily="18" charset="0"/>
                <a:cs typeface="Times New Roman" panose="02020603050405020304" pitchFamily="18" charset="0"/>
              </a:rPr>
              <a:t>Let </a:t>
            </a:r>
            <a:r>
              <a:rPr lang="en-US" sz="2200" dirty="0">
                <a:latin typeface="Times New Roman" panose="02020603050405020304" pitchFamily="18" charset="0"/>
                <a:cs typeface="Times New Roman" panose="02020603050405020304" pitchFamily="18" charset="0"/>
              </a:rPr>
              <a:t>P and Q be two non- empty sets. A binary relation R is defined to be a subset of P x Q from a set P to Q. If (a, b) ∈ R and R ⊆ P x Q then a is related to b by R i.e., </a:t>
            </a:r>
            <a:r>
              <a:rPr lang="en-US" sz="2200" dirty="0" err="1">
                <a:latin typeface="Times New Roman" panose="02020603050405020304" pitchFamily="18" charset="0"/>
                <a:cs typeface="Times New Roman" panose="02020603050405020304" pitchFamily="18" charset="0"/>
              </a:rPr>
              <a:t>aRb</a:t>
            </a:r>
            <a:r>
              <a:rPr lang="en-US" sz="2200" dirty="0">
                <a:latin typeface="Times New Roman" panose="02020603050405020304" pitchFamily="18" charset="0"/>
                <a:cs typeface="Times New Roman" panose="02020603050405020304" pitchFamily="18" charset="0"/>
              </a:rPr>
              <a:t>. If sets P and Q are equal, then we say R ⊆ P x P is a relation on P e.g</a:t>
            </a:r>
            <a:r>
              <a:rPr lang="en-US" sz="2200" dirty="0" smtClean="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smtClean="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Let A = {a, b, c}   and </a:t>
            </a:r>
            <a:r>
              <a:rPr lang="en-US" sz="2200" dirty="0" smtClean="0">
                <a:latin typeface="Times New Roman" panose="02020603050405020304" pitchFamily="18" charset="0"/>
                <a:cs typeface="Times New Roman" panose="02020603050405020304" pitchFamily="18" charset="0"/>
              </a:rPr>
              <a:t>B</a:t>
            </a:r>
            <a:r>
              <a:rPr lang="en-US" sz="2200" dirty="0">
                <a:latin typeface="Times New Roman" panose="02020603050405020304" pitchFamily="18" charset="0"/>
                <a:cs typeface="Times New Roman" panose="02020603050405020304" pitchFamily="18" charset="0"/>
              </a:rPr>
              <a:t> = {r, s, t} </a:t>
            </a:r>
            <a:r>
              <a:rPr lang="en-US" sz="2200" dirty="0" smtClean="0">
                <a:latin typeface="Times New Roman" panose="02020603050405020304" pitchFamily="18" charset="0"/>
                <a:cs typeface="Times New Roman" panose="02020603050405020304" pitchFamily="18" charset="0"/>
              </a:rPr>
              <a:t> </a:t>
            </a:r>
          </a:p>
          <a:p>
            <a:pPr marL="0" indent="0" algn="just">
              <a:buNone/>
            </a:pPr>
            <a:r>
              <a:rPr lang="en-US" sz="2200" dirty="0" smtClean="0">
                <a:latin typeface="Times New Roman" panose="02020603050405020304" pitchFamily="18" charset="0"/>
                <a:cs typeface="Times New Roman" panose="02020603050405020304" pitchFamily="18" charset="0"/>
              </a:rPr>
              <a:t>    Then R = {(a, r), (b, r), (b, t), (c, s)} is</a:t>
            </a:r>
            <a:r>
              <a:rPr lang="en-US" sz="2200" dirty="0">
                <a:latin typeface="Times New Roman" panose="02020603050405020304" pitchFamily="18" charset="0"/>
                <a:cs typeface="Times New Roman" panose="02020603050405020304" pitchFamily="18" charset="0"/>
              </a:rPr>
              <a:t> a relation from A to B.  </a:t>
            </a:r>
          </a:p>
          <a:p>
            <a:pPr marL="0" indent="0" algn="just">
              <a:buNone/>
            </a:pPr>
            <a:endParaRPr lang="en-US" sz="2200" dirty="0" smtClean="0">
              <a:latin typeface="Times New Roman" panose="02020603050405020304" pitchFamily="18" charset="0"/>
              <a:cs typeface="Times New Roman" panose="02020603050405020304" pitchFamily="18" charset="0"/>
            </a:endParaRPr>
          </a:p>
          <a:p>
            <a:pPr marL="0" indent="0" algn="just">
              <a:buNone/>
            </a:pPr>
            <a:r>
              <a:rPr lang="en-US" sz="2200" dirty="0" smtClean="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ii) Let A = {1, 2, 3} and B = A  </a:t>
            </a:r>
          </a:p>
          <a:p>
            <a:pPr marL="0" indent="0" algn="just">
              <a:buNone/>
            </a:pPr>
            <a:r>
              <a:rPr lang="en-US" sz="2200" dirty="0">
                <a:latin typeface="Times New Roman" panose="02020603050405020304" pitchFamily="18" charset="0"/>
                <a:cs typeface="Times New Roman" panose="02020603050405020304" pitchFamily="18" charset="0"/>
              </a:rPr>
              <a:t>     Then </a:t>
            </a:r>
            <a:r>
              <a:rPr lang="en-US" sz="2200" dirty="0" smtClean="0">
                <a:latin typeface="Times New Roman" panose="02020603050405020304" pitchFamily="18" charset="0"/>
                <a:cs typeface="Times New Roman" panose="02020603050405020304" pitchFamily="18" charset="0"/>
              </a:rPr>
              <a:t>R</a:t>
            </a:r>
            <a:r>
              <a:rPr lang="en-US" sz="2200" dirty="0">
                <a:latin typeface="Times New Roman" panose="02020603050405020304" pitchFamily="18" charset="0"/>
                <a:cs typeface="Times New Roman" panose="02020603050405020304" pitchFamily="18" charset="0"/>
              </a:rPr>
              <a:t> = {(1, 1), (2, 2), (3, 3)}  </a:t>
            </a:r>
            <a:r>
              <a:rPr lang="en-US" sz="2200" dirty="0" smtClean="0">
                <a:latin typeface="Times New Roman" panose="02020603050405020304" pitchFamily="18" charset="0"/>
                <a:cs typeface="Times New Roman" panose="02020603050405020304" pitchFamily="18" charset="0"/>
              </a:rPr>
              <a:t>is</a:t>
            </a:r>
            <a:r>
              <a:rPr lang="en-US" sz="2200" dirty="0">
                <a:latin typeface="Times New Roman" panose="02020603050405020304" pitchFamily="18" charset="0"/>
                <a:cs typeface="Times New Roman" panose="02020603050405020304" pitchFamily="18" charset="0"/>
              </a:rPr>
              <a:t> a relation (equal) on A.  </a:t>
            </a:r>
          </a:p>
          <a:p>
            <a:pPr marL="0" indent="0" algn="just">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64</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Binary Relation (CO1)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150385025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8915400" cy="5867400"/>
          </a:xfrm>
        </p:spPr>
        <p:txBody>
          <a:bodyPr>
            <a:noAutofit/>
          </a:bodyPr>
          <a:lstStyle/>
          <a:p>
            <a:pPr marL="0" indent="0">
              <a:buNone/>
            </a:pPr>
            <a:r>
              <a:rPr lang="en-US" sz="2200" b="1" dirty="0">
                <a:latin typeface="Times New Roman" panose="02020603050405020304" pitchFamily="18" charset="0"/>
                <a:cs typeface="Times New Roman" panose="02020603050405020304" pitchFamily="18" charset="0"/>
              </a:rPr>
              <a:t>Example1:</a:t>
            </a:r>
            <a:r>
              <a:rPr lang="en-US" sz="2200" dirty="0">
                <a:latin typeface="Times New Roman" panose="02020603050405020304" pitchFamily="18" charset="0"/>
                <a:cs typeface="Times New Roman" panose="02020603050405020304" pitchFamily="18" charset="0"/>
              </a:rPr>
              <a:t> If a set has n elements, how many relations are there from A to A.</a:t>
            </a:r>
          </a:p>
          <a:p>
            <a:pPr marL="0" indent="0">
              <a:buNone/>
            </a:pPr>
            <a:r>
              <a:rPr lang="en-US" sz="2200" b="1" dirty="0">
                <a:latin typeface="Times New Roman" panose="02020603050405020304" pitchFamily="18" charset="0"/>
                <a:cs typeface="Times New Roman" panose="02020603050405020304" pitchFamily="18" charset="0"/>
              </a:rPr>
              <a:t>Solution:</a:t>
            </a:r>
            <a:r>
              <a:rPr lang="en-US" sz="2200" dirty="0">
                <a:latin typeface="Times New Roman" panose="02020603050405020304" pitchFamily="18" charset="0"/>
                <a:cs typeface="Times New Roman" panose="02020603050405020304" pitchFamily="18" charset="0"/>
              </a:rPr>
              <a:t> If a set A has n elements, A x A has n</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elements. So, there are 2</a:t>
            </a:r>
            <a:r>
              <a:rPr lang="en-US" sz="2200" baseline="30000" dirty="0">
                <a:latin typeface="Times New Roman" panose="02020603050405020304" pitchFamily="18" charset="0"/>
                <a:cs typeface="Times New Roman" panose="02020603050405020304" pitchFamily="18" charset="0"/>
              </a:rPr>
              <a:t>n2</a:t>
            </a:r>
            <a:r>
              <a:rPr lang="en-US" sz="2200" dirty="0">
                <a:latin typeface="Times New Roman" panose="02020603050405020304" pitchFamily="18" charset="0"/>
                <a:cs typeface="Times New Roman" panose="02020603050405020304" pitchFamily="18" charset="0"/>
              </a:rPr>
              <a:t> relations from A to A</a:t>
            </a:r>
            <a:r>
              <a:rPr lang="en-US" sz="2200" dirty="0" smtClean="0">
                <a:latin typeface="Times New Roman" panose="02020603050405020304" pitchFamily="18" charset="0"/>
                <a:cs typeface="Times New Roman" panose="02020603050405020304" pitchFamily="18" charset="0"/>
              </a:rPr>
              <a:t>.</a:t>
            </a:r>
            <a:endParaRPr lang="en-US" sz="2200" b="1" dirty="0" smtClean="0">
              <a:latin typeface="Times New Roman" panose="02020603050405020304" pitchFamily="18" charset="0"/>
              <a:cs typeface="Times New Roman" panose="02020603050405020304" pitchFamily="18" charset="0"/>
            </a:endParaRPr>
          </a:p>
          <a:p>
            <a:pPr marL="0" indent="0">
              <a:buNone/>
            </a:pPr>
            <a:r>
              <a:rPr lang="en-US" sz="2200" b="1" dirty="0" smtClean="0">
                <a:latin typeface="Times New Roman" panose="02020603050405020304" pitchFamily="18" charset="0"/>
                <a:cs typeface="Times New Roman" panose="02020603050405020304" pitchFamily="18" charset="0"/>
              </a:rPr>
              <a:t>Example2</a:t>
            </a:r>
            <a:r>
              <a:rPr lang="en-US" sz="2200" b="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If A has m elements and B has n elements. How many relations are there from A to B and vice versa?</a:t>
            </a:r>
          </a:p>
          <a:p>
            <a:pPr marL="0" indent="0">
              <a:buNone/>
            </a:pPr>
            <a:r>
              <a:rPr lang="en-US" sz="2200" b="1" dirty="0">
                <a:latin typeface="Times New Roman" panose="02020603050405020304" pitchFamily="18" charset="0"/>
                <a:cs typeface="Times New Roman" panose="02020603050405020304" pitchFamily="18" charset="0"/>
              </a:rPr>
              <a:t>Solution:</a:t>
            </a:r>
            <a:r>
              <a:rPr lang="en-US" sz="2200" dirty="0">
                <a:latin typeface="Times New Roman" panose="02020603050405020304" pitchFamily="18" charset="0"/>
                <a:cs typeface="Times New Roman" panose="02020603050405020304" pitchFamily="18" charset="0"/>
              </a:rPr>
              <a:t> There are m x n elements; hence there are 2</a:t>
            </a:r>
            <a:r>
              <a:rPr lang="en-US" sz="2200" baseline="30000" dirty="0">
                <a:latin typeface="Times New Roman" panose="02020603050405020304" pitchFamily="18" charset="0"/>
                <a:cs typeface="Times New Roman" panose="02020603050405020304" pitchFamily="18" charset="0"/>
              </a:rPr>
              <a:t>m x n</a:t>
            </a:r>
            <a:r>
              <a:rPr lang="en-US" sz="2200" dirty="0">
                <a:latin typeface="Times New Roman" panose="02020603050405020304" pitchFamily="18" charset="0"/>
                <a:cs typeface="Times New Roman" panose="02020603050405020304" pitchFamily="18" charset="0"/>
              </a:rPr>
              <a:t> relations from A to A</a:t>
            </a:r>
            <a:r>
              <a:rPr lang="en-US" sz="2200" dirty="0" smtClean="0">
                <a:latin typeface="Times New Roman" panose="02020603050405020304" pitchFamily="18" charset="0"/>
                <a:cs typeface="Times New Roman" panose="02020603050405020304" pitchFamily="18" charset="0"/>
              </a:rPr>
              <a:t>.</a:t>
            </a:r>
            <a:endParaRPr lang="en-US" sz="2200" b="1" dirty="0" smtClean="0">
              <a:latin typeface="Times New Roman" panose="02020603050405020304" pitchFamily="18" charset="0"/>
              <a:cs typeface="Times New Roman" panose="02020603050405020304" pitchFamily="18" charset="0"/>
            </a:endParaRPr>
          </a:p>
          <a:p>
            <a:pPr marL="0" indent="0">
              <a:buNone/>
            </a:pPr>
            <a:r>
              <a:rPr lang="en-US" sz="2200" b="1" dirty="0" smtClean="0">
                <a:latin typeface="Times New Roman" panose="02020603050405020304" pitchFamily="18" charset="0"/>
                <a:cs typeface="Times New Roman" panose="02020603050405020304" pitchFamily="18" charset="0"/>
              </a:rPr>
              <a:t>Example3</a:t>
            </a:r>
            <a:r>
              <a:rPr lang="en-US" sz="2200" b="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If a set A = {1, 2}. Determine all relations from A to A.</a:t>
            </a:r>
          </a:p>
          <a:p>
            <a:pPr marL="0" indent="0">
              <a:buNone/>
            </a:pPr>
            <a:r>
              <a:rPr lang="en-US" sz="2200" b="1" dirty="0">
                <a:latin typeface="Times New Roman" panose="02020603050405020304" pitchFamily="18" charset="0"/>
                <a:cs typeface="Times New Roman" panose="02020603050405020304" pitchFamily="18" charset="0"/>
              </a:rPr>
              <a:t>Solution:</a:t>
            </a:r>
            <a:r>
              <a:rPr lang="en-US" sz="2200" dirty="0">
                <a:latin typeface="Times New Roman" panose="02020603050405020304" pitchFamily="18" charset="0"/>
                <a:cs typeface="Times New Roman" panose="02020603050405020304" pitchFamily="18" charset="0"/>
              </a:rPr>
              <a:t> There are 2</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4 elements i.e., {(1, 2), (2, 1), (1, 1), (2, 2)} in A x A. So, there are 2</a:t>
            </a:r>
            <a:r>
              <a:rPr lang="en-US" sz="2200" baseline="30000" dirty="0">
                <a:latin typeface="Times New Roman" panose="02020603050405020304" pitchFamily="18" charset="0"/>
                <a:cs typeface="Times New Roman" panose="02020603050405020304" pitchFamily="18" charset="0"/>
              </a:rPr>
              <a:t>4</a:t>
            </a:r>
            <a:r>
              <a:rPr lang="en-US" sz="2200" dirty="0">
                <a:latin typeface="Times New Roman" panose="02020603050405020304" pitchFamily="18" charset="0"/>
                <a:cs typeface="Times New Roman" panose="02020603050405020304" pitchFamily="18" charset="0"/>
              </a:rPr>
              <a:t>= 16 relations from A to A. i.e</a:t>
            </a:r>
            <a:r>
              <a:rPr lang="en-US" sz="2200" dirty="0" smtClean="0">
                <a:latin typeface="Times New Roman" panose="02020603050405020304" pitchFamily="18" charset="0"/>
                <a:cs typeface="Times New Roman" panose="02020603050405020304" pitchFamily="18" charset="0"/>
              </a:rPr>
              <a:t>. </a:t>
            </a:r>
          </a:p>
          <a:p>
            <a:pPr marL="0" indent="0">
              <a:buNone/>
            </a:pPr>
            <a:r>
              <a:rPr lang="en-IN" sz="2200" dirty="0" smtClean="0">
                <a:latin typeface="Times New Roman" panose="02020603050405020304" pitchFamily="18" charset="0"/>
                <a:cs typeface="Times New Roman" panose="02020603050405020304" pitchFamily="18" charset="0"/>
              </a:rPr>
              <a:t>{(1, 2), (2, 1), (1, 1), (2, 2)}, {(1, 2), (2, 1)}, {(1, 2), (1, 1)}, {(1, 2), (2, 2)},</a:t>
            </a:r>
          </a:p>
          <a:p>
            <a:pPr marL="0" indent="0">
              <a:buNone/>
            </a:pPr>
            <a:r>
              <a:rPr lang="en-IN" sz="2200" dirty="0" smtClean="0">
                <a:latin typeface="Times New Roman" panose="02020603050405020304" pitchFamily="18" charset="0"/>
                <a:cs typeface="Times New Roman" panose="02020603050405020304" pitchFamily="18" charset="0"/>
              </a:rPr>
              <a:t>{(2, 1), (1, 1)},{(2,1), (2, 2)}, {(1, 1),(2, 2)},{(1, 2), (2, 1), (1, 1)}, {(1, 2), </a:t>
            </a:r>
          </a:p>
          <a:p>
            <a:pPr marL="0" indent="0">
              <a:buNone/>
            </a:pPr>
            <a:r>
              <a:rPr lang="en-IN" sz="2200" dirty="0" smtClean="0">
                <a:latin typeface="Times New Roman" panose="02020603050405020304" pitchFamily="18" charset="0"/>
                <a:cs typeface="Times New Roman" panose="02020603050405020304" pitchFamily="18" charset="0"/>
              </a:rPr>
              <a:t>(1, 1), (</a:t>
            </a:r>
            <a:r>
              <a:rPr lang="en-IN" sz="2200" dirty="0">
                <a:latin typeface="Times New Roman" panose="02020603050405020304" pitchFamily="18" charset="0"/>
                <a:cs typeface="Times New Roman" panose="02020603050405020304" pitchFamily="18" charset="0"/>
              </a:rPr>
              <a:t>2, 2)}, {(2,1), (1, 1), (2, 2)}, {(1, 2), (2, 1), (2, 2)}, {(1, 2), (2, 1), </a:t>
            </a:r>
            <a:endParaRPr lang="en-IN" sz="2200" dirty="0" smtClean="0">
              <a:latin typeface="Times New Roman" panose="02020603050405020304" pitchFamily="18" charset="0"/>
              <a:cs typeface="Times New Roman" panose="02020603050405020304" pitchFamily="18" charset="0"/>
            </a:endParaRPr>
          </a:p>
          <a:p>
            <a:pPr marL="0" indent="0">
              <a:buNone/>
            </a:pPr>
            <a:r>
              <a:rPr lang="en-IN" sz="2200" dirty="0" smtClean="0">
                <a:latin typeface="Times New Roman" panose="02020603050405020304" pitchFamily="18" charset="0"/>
                <a:cs typeface="Times New Roman" panose="02020603050405020304" pitchFamily="18" charset="0"/>
              </a:rPr>
              <a:t>(</a:t>
            </a:r>
            <a:r>
              <a:rPr lang="en-IN" sz="2200" dirty="0">
                <a:latin typeface="Times New Roman" panose="02020603050405020304" pitchFamily="18" charset="0"/>
                <a:cs typeface="Times New Roman" panose="02020603050405020304" pitchFamily="18" charset="0"/>
              </a:rPr>
              <a:t>1, 1), (2, 2)} and ∅.</a:t>
            </a: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65</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Binary Relation (CO1)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183730141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0"/>
            <a:ext cx="8229600" cy="4525963"/>
          </a:xfrm>
        </p:spPr>
        <p:txBody>
          <a:bodyPr>
            <a:noAutofit/>
          </a:bodyPr>
          <a:lstStyle/>
          <a:p>
            <a:pPr marL="0" indent="0" algn="just">
              <a:buNone/>
            </a:pPr>
            <a:r>
              <a:rPr lang="en-US" sz="2200" b="1" dirty="0">
                <a:latin typeface="Times New Roman" panose="02020603050405020304" pitchFamily="18" charset="0"/>
                <a:cs typeface="Times New Roman" panose="02020603050405020304" pitchFamily="18" charset="0"/>
              </a:rPr>
              <a:t>Domain of Relation:</a:t>
            </a:r>
            <a:r>
              <a:rPr lang="en-US" sz="2200" dirty="0">
                <a:latin typeface="Times New Roman" panose="02020603050405020304" pitchFamily="18" charset="0"/>
                <a:cs typeface="Times New Roman" panose="02020603050405020304" pitchFamily="18" charset="0"/>
              </a:rPr>
              <a:t> The Domain of relation R is the set of elements in P which are related to some elements in Q, or it is the set of all first entries of the ordered pairs in R. It is denoted by DOM (R).</a:t>
            </a:r>
          </a:p>
          <a:p>
            <a:pPr marL="0" indent="0" algn="just">
              <a:buNone/>
            </a:pPr>
            <a:endParaRPr lang="en-US" sz="2200" b="1" dirty="0" smtClean="0">
              <a:latin typeface="Times New Roman" panose="02020603050405020304" pitchFamily="18" charset="0"/>
              <a:cs typeface="Times New Roman" panose="02020603050405020304" pitchFamily="18" charset="0"/>
            </a:endParaRPr>
          </a:p>
          <a:p>
            <a:pPr marL="0" indent="0" algn="just">
              <a:buNone/>
            </a:pPr>
            <a:r>
              <a:rPr lang="en-US" sz="2200" b="1" dirty="0" smtClean="0">
                <a:latin typeface="Times New Roman" panose="02020603050405020304" pitchFamily="18" charset="0"/>
                <a:cs typeface="Times New Roman" panose="02020603050405020304" pitchFamily="18" charset="0"/>
              </a:rPr>
              <a:t>Range </a:t>
            </a:r>
            <a:r>
              <a:rPr lang="en-US" sz="2200" b="1" dirty="0">
                <a:latin typeface="Times New Roman" panose="02020603050405020304" pitchFamily="18" charset="0"/>
                <a:cs typeface="Times New Roman" panose="02020603050405020304" pitchFamily="18" charset="0"/>
              </a:rPr>
              <a:t>of Relation:</a:t>
            </a:r>
            <a:r>
              <a:rPr lang="en-US" sz="2200" dirty="0">
                <a:latin typeface="Times New Roman" panose="02020603050405020304" pitchFamily="18" charset="0"/>
                <a:cs typeface="Times New Roman" panose="02020603050405020304" pitchFamily="18" charset="0"/>
              </a:rPr>
              <a:t> The range of relation R is the set of elements in Q which are related to some element in P, or it is the set of all second entries of the ordered pairs in R. It is denoted by RAN (R</a:t>
            </a:r>
            <a:r>
              <a:rPr lang="en-US" sz="2200" dirty="0" smtClean="0">
                <a:latin typeface="Times New Roman" panose="02020603050405020304" pitchFamily="18" charset="0"/>
                <a:cs typeface="Times New Roman" panose="02020603050405020304" pitchFamily="18" charset="0"/>
              </a:rPr>
              <a:t>).</a:t>
            </a:r>
            <a:endParaRPr lang="en-US" sz="2200" b="1" dirty="0" smtClean="0">
              <a:latin typeface="Times New Roman" panose="02020603050405020304" pitchFamily="18" charset="0"/>
              <a:cs typeface="Times New Roman" panose="02020603050405020304" pitchFamily="18" charset="0"/>
            </a:endParaRPr>
          </a:p>
          <a:p>
            <a:pPr marL="0" indent="0">
              <a:buNone/>
            </a:pPr>
            <a:r>
              <a:rPr lang="en-US" sz="2200" b="1" dirty="0" smtClean="0">
                <a:latin typeface="Times New Roman" panose="02020603050405020304" pitchFamily="18" charset="0"/>
                <a:cs typeface="Times New Roman" panose="02020603050405020304" pitchFamily="18" charset="0"/>
              </a:rPr>
              <a:t>Example:</a:t>
            </a:r>
          </a:p>
          <a:p>
            <a:pPr marL="0" indent="0">
              <a:buNone/>
            </a:pPr>
            <a:r>
              <a:rPr lang="pt-BR" sz="2200" dirty="0" smtClean="0">
                <a:latin typeface="Times New Roman" panose="02020603050405020304" pitchFamily="18" charset="0"/>
                <a:cs typeface="Times New Roman" panose="02020603050405020304" pitchFamily="18" charset="0"/>
              </a:rPr>
              <a:t>	Let</a:t>
            </a:r>
            <a:r>
              <a:rPr lang="pt-BR" sz="2200" dirty="0">
                <a:latin typeface="Times New Roman" panose="02020603050405020304" pitchFamily="18" charset="0"/>
                <a:cs typeface="Times New Roman" panose="02020603050405020304" pitchFamily="18" charset="0"/>
              </a:rPr>
              <a:t> A = {1, 2, 3, 4}  </a:t>
            </a:r>
          </a:p>
          <a:p>
            <a:pPr marL="0" indent="0">
              <a:buNone/>
            </a:pPr>
            <a:r>
              <a:rPr lang="pt-BR" sz="2200" dirty="0" smtClean="0">
                <a:latin typeface="Times New Roman" panose="02020603050405020304" pitchFamily="18" charset="0"/>
                <a:cs typeface="Times New Roman" panose="02020603050405020304" pitchFamily="18" charset="0"/>
              </a:rPr>
              <a:t>	  </a:t>
            </a:r>
            <a:r>
              <a:rPr lang="pt-BR" sz="2200" dirty="0">
                <a:latin typeface="Times New Roman" panose="02020603050405020304" pitchFamily="18" charset="0"/>
                <a:cs typeface="Times New Roman" panose="02020603050405020304" pitchFamily="18" charset="0"/>
              </a:rPr>
              <a:t>    B = {a, b, c, d}  </a:t>
            </a:r>
          </a:p>
          <a:p>
            <a:pPr marL="0" indent="0">
              <a:buNone/>
            </a:pPr>
            <a:r>
              <a:rPr lang="pt-BR" sz="2200" dirty="0">
                <a:latin typeface="Times New Roman" panose="02020603050405020304" pitchFamily="18" charset="0"/>
                <a:cs typeface="Times New Roman" panose="02020603050405020304" pitchFamily="18" charset="0"/>
              </a:rPr>
              <a:t>    </a:t>
            </a:r>
            <a:r>
              <a:rPr lang="pt-BR" sz="2200" dirty="0" smtClean="0">
                <a:latin typeface="Times New Roman" panose="02020603050405020304" pitchFamily="18" charset="0"/>
                <a:cs typeface="Times New Roman" panose="02020603050405020304" pitchFamily="18" charset="0"/>
              </a:rPr>
              <a:t>	R</a:t>
            </a:r>
            <a:r>
              <a:rPr lang="pt-BR" sz="2200" dirty="0">
                <a:latin typeface="Times New Roman" panose="02020603050405020304" pitchFamily="18" charset="0"/>
                <a:cs typeface="Times New Roman" panose="02020603050405020304" pitchFamily="18" charset="0"/>
              </a:rPr>
              <a:t> = {(1, a), (1, b), (1, c), (2, b), (2, c), (2, d)}. </a:t>
            </a:r>
            <a:endParaRPr lang="pt-BR" sz="2200" dirty="0" smtClean="0">
              <a:latin typeface="Times New Roman" panose="02020603050405020304" pitchFamily="18" charset="0"/>
              <a:cs typeface="Times New Roman" panose="02020603050405020304" pitchFamily="18" charset="0"/>
            </a:endParaRPr>
          </a:p>
          <a:p>
            <a:pPr marL="0" indent="0">
              <a:buNone/>
            </a:pPr>
            <a:r>
              <a:rPr lang="en-IN" sz="2200" b="1" dirty="0">
                <a:latin typeface="Times New Roman" panose="02020603050405020304" pitchFamily="18" charset="0"/>
                <a:cs typeface="Times New Roman" panose="02020603050405020304" pitchFamily="18" charset="0"/>
              </a:rPr>
              <a:t>Solution:</a:t>
            </a:r>
            <a:endParaRPr lang="pt-BR" sz="2200" dirty="0">
              <a:latin typeface="Times New Roman" panose="02020603050405020304" pitchFamily="18" charset="0"/>
              <a:cs typeface="Times New Roman" panose="02020603050405020304" pitchFamily="18" charset="0"/>
            </a:endParaRP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	DOM </a:t>
            </a:r>
            <a:r>
              <a:rPr lang="en-US" altLang="en-US" sz="2200" dirty="0">
                <a:solidFill>
                  <a:srgbClr val="000000"/>
                </a:solidFill>
                <a:latin typeface="Times New Roman" panose="02020603050405020304" pitchFamily="18" charset="0"/>
                <a:cs typeface="Times New Roman" panose="02020603050405020304" pitchFamily="18" charset="0"/>
              </a:rPr>
              <a:t>(R) = {1, 2}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	RAN </a:t>
            </a:r>
            <a:r>
              <a:rPr lang="en-US" altLang="en-US" sz="2200" dirty="0">
                <a:solidFill>
                  <a:srgbClr val="000000"/>
                </a:solidFill>
                <a:latin typeface="Times New Roman" panose="02020603050405020304" pitchFamily="18" charset="0"/>
                <a:cs typeface="Times New Roman" panose="02020603050405020304" pitchFamily="18" charset="0"/>
              </a:rPr>
              <a:t>(R) = {a, b, c, d</a:t>
            </a:r>
            <a:r>
              <a:rPr lang="en-US" altLang="en-US" sz="2200" dirty="0" smtClean="0">
                <a:solidFill>
                  <a:srgbClr val="000000"/>
                </a:solidFill>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66</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latin typeface="Times New Roman" panose="02020603050405020304" pitchFamily="18" charset="0"/>
                <a:cs typeface="Times New Roman" panose="02020603050405020304" pitchFamily="18" charset="0"/>
              </a:rPr>
              <a:t>Domain and Range of </a:t>
            </a:r>
            <a:r>
              <a:rPr lang="en-US" sz="3200" dirty="0" smtClean="0">
                <a:latin typeface="Times New Roman" panose="02020603050405020304" pitchFamily="18" charset="0"/>
                <a:cs typeface="Times New Roman" panose="02020603050405020304" pitchFamily="18" charset="0"/>
              </a:rPr>
              <a:t>Relation </a:t>
            </a:r>
            <a:r>
              <a:rPr lang="en-IN" sz="3200" dirty="0">
                <a:latin typeface="Times New Roman" panose="02020603050405020304" pitchFamily="18" charset="0"/>
                <a:cs typeface="Times New Roman" panose="02020603050405020304" pitchFamily="18" charset="0"/>
              </a:rPr>
              <a:t>(CO1)</a:t>
            </a:r>
            <a:endParaRPr lang="en-US" sz="32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369440066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4525963"/>
          </a:xfrm>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Consider a relation R from a set A to set B. The complement of relation R denoted by R is a relation from A to B such that</a:t>
            </a:r>
          </a:p>
          <a:p>
            <a:pPr marL="0" lvl="0" indent="0" algn="ctr">
              <a:buNone/>
            </a:pPr>
            <a:r>
              <a:rPr lang="en-US" altLang="en-US" sz="2200" dirty="0">
                <a:solidFill>
                  <a:srgbClr val="000000"/>
                </a:solidFill>
                <a:latin typeface="Times New Roman" panose="02020603050405020304" pitchFamily="18" charset="0"/>
                <a:cs typeface="Times New Roman" panose="02020603050405020304" pitchFamily="18" charset="0"/>
              </a:rPr>
              <a:t>R = {(a, b): {a, b) ∉ R</a:t>
            </a:r>
            <a:r>
              <a:rPr lang="en-US" altLang="en-US" sz="2200" dirty="0" smtClean="0">
                <a:solidFill>
                  <a:srgbClr val="000000"/>
                </a:solidFill>
                <a:latin typeface="Times New Roman" panose="02020603050405020304" pitchFamily="18" charset="0"/>
                <a:cs typeface="Times New Roman" panose="02020603050405020304" pitchFamily="18" charset="0"/>
              </a:rPr>
              <a:t>}.</a:t>
            </a:r>
          </a:p>
          <a:p>
            <a:pPr marL="0" lvl="0" indent="0">
              <a:buNone/>
            </a:pPr>
            <a:r>
              <a:rPr lang="en-IN" sz="2200" b="1" dirty="0">
                <a:latin typeface="Times New Roman" panose="02020603050405020304" pitchFamily="18" charset="0"/>
                <a:cs typeface="Times New Roman" panose="02020603050405020304" pitchFamily="18" charset="0"/>
              </a:rPr>
              <a:t>Example:</a:t>
            </a:r>
            <a:r>
              <a:rPr lang="en-US" altLang="en-US" sz="2200" dirty="0" smtClean="0">
                <a:latin typeface="Times New Roman" panose="02020603050405020304" pitchFamily="18" charset="0"/>
                <a:cs typeface="Times New Roman" panose="02020603050405020304" pitchFamily="18" charset="0"/>
              </a:rPr>
              <a:t> </a:t>
            </a:r>
            <a:endParaRPr lang="en-US" altLang="en-US" sz="2200" dirty="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Consider</a:t>
            </a:r>
            <a:r>
              <a:rPr lang="en-US" sz="2200" dirty="0">
                <a:latin typeface="Times New Roman" panose="02020603050405020304" pitchFamily="18" charset="0"/>
                <a:cs typeface="Times New Roman" panose="02020603050405020304" pitchFamily="18" charset="0"/>
              </a:rPr>
              <a:t> the relation R from X to Y  </a:t>
            </a:r>
          </a:p>
          <a:p>
            <a:pPr marL="0" indent="0">
              <a:buNone/>
            </a:pP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X = {1, 2, 3}  </a:t>
            </a:r>
          </a:p>
          <a:p>
            <a:pPr marL="0" indent="0">
              <a:buNone/>
            </a:pP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Y = {8, 9}  </a:t>
            </a:r>
          </a:p>
          <a:p>
            <a:pPr marL="0"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R = {(1, 8) (2, 8) (1, 9) (3, 9)}  </a:t>
            </a:r>
          </a:p>
          <a:p>
            <a:pPr marL="0" indent="0">
              <a:buNone/>
            </a:pPr>
            <a:r>
              <a:rPr lang="en-US" sz="2200" dirty="0" smtClean="0">
                <a:latin typeface="Times New Roman" panose="02020603050405020304" pitchFamily="18" charset="0"/>
                <a:cs typeface="Times New Roman" panose="02020603050405020304" pitchFamily="18" charset="0"/>
              </a:rPr>
              <a:t>	Find</a:t>
            </a:r>
            <a:r>
              <a:rPr lang="en-US" sz="2200" dirty="0">
                <a:latin typeface="Times New Roman" panose="02020603050405020304" pitchFamily="18" charset="0"/>
                <a:cs typeface="Times New Roman" panose="02020603050405020304" pitchFamily="18" charset="0"/>
              </a:rPr>
              <a:t> the complement relation of R.  </a:t>
            </a:r>
            <a:endParaRPr lang="en-US" sz="2200" dirty="0" smtClean="0">
              <a:latin typeface="Times New Roman" panose="02020603050405020304" pitchFamily="18" charset="0"/>
              <a:cs typeface="Times New Roman" panose="02020603050405020304" pitchFamily="18" charset="0"/>
            </a:endParaRPr>
          </a:p>
          <a:p>
            <a:pPr marL="0" indent="0">
              <a:buNone/>
            </a:pPr>
            <a:r>
              <a:rPr lang="en-IN" sz="2200" b="1" dirty="0">
                <a:latin typeface="Times New Roman" panose="02020603050405020304" pitchFamily="18" charset="0"/>
                <a:cs typeface="Times New Roman" panose="02020603050405020304" pitchFamily="18" charset="0"/>
              </a:rPr>
              <a:t>Solution:</a:t>
            </a:r>
            <a:endParaRPr lang="en-US" sz="2200" dirty="0">
              <a:latin typeface="Times New Roman" panose="02020603050405020304" pitchFamily="18" charset="0"/>
              <a:cs typeface="Times New Roman" panose="02020603050405020304" pitchFamily="18" charset="0"/>
            </a:endParaRP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	X </a:t>
            </a:r>
            <a:r>
              <a:rPr lang="en-US" altLang="en-US" sz="2200" dirty="0" err="1">
                <a:solidFill>
                  <a:srgbClr val="000000"/>
                </a:solidFill>
                <a:latin typeface="Times New Roman" panose="02020603050405020304" pitchFamily="18" charset="0"/>
                <a:cs typeface="Times New Roman" panose="02020603050405020304" pitchFamily="18" charset="0"/>
              </a:rPr>
              <a:t>x</a:t>
            </a:r>
            <a:r>
              <a:rPr lang="en-US" altLang="en-US" sz="2200" dirty="0">
                <a:solidFill>
                  <a:srgbClr val="000000"/>
                </a:solidFill>
                <a:latin typeface="Times New Roman" panose="02020603050405020304" pitchFamily="18" charset="0"/>
                <a:cs typeface="Times New Roman" panose="02020603050405020304" pitchFamily="18" charset="0"/>
              </a:rPr>
              <a:t> Y = {(1, 8), (2, 8), (3, 8), (1, 9), (2, 9), (3, 9)}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	Now </a:t>
            </a:r>
            <a:r>
              <a:rPr lang="en-US" altLang="en-US" sz="2200" dirty="0">
                <a:solidFill>
                  <a:srgbClr val="000000"/>
                </a:solidFill>
                <a:latin typeface="Times New Roman" panose="02020603050405020304" pitchFamily="18" charset="0"/>
                <a:cs typeface="Times New Roman" panose="02020603050405020304" pitchFamily="18" charset="0"/>
              </a:rPr>
              <a:t>we find the complement relation R from X </a:t>
            </a:r>
            <a:r>
              <a:rPr lang="en-US" altLang="en-US" sz="2200" dirty="0" err="1">
                <a:solidFill>
                  <a:srgbClr val="000000"/>
                </a:solidFill>
                <a:latin typeface="Times New Roman" panose="02020603050405020304" pitchFamily="18" charset="0"/>
                <a:cs typeface="Times New Roman" panose="02020603050405020304" pitchFamily="18" charset="0"/>
              </a:rPr>
              <a:t>x</a:t>
            </a:r>
            <a:r>
              <a:rPr lang="en-US" altLang="en-US" sz="2200" dirty="0">
                <a:solidFill>
                  <a:srgbClr val="000000"/>
                </a:solidFill>
                <a:latin typeface="Times New Roman" panose="02020603050405020304" pitchFamily="18" charset="0"/>
                <a:cs typeface="Times New Roman" panose="02020603050405020304" pitchFamily="18" charset="0"/>
              </a:rPr>
              <a:t> Y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	R </a:t>
            </a:r>
            <a:r>
              <a:rPr lang="en-US" altLang="en-US" sz="2200" dirty="0">
                <a:solidFill>
                  <a:srgbClr val="000000"/>
                </a:solidFill>
                <a:latin typeface="Times New Roman" panose="02020603050405020304" pitchFamily="18" charset="0"/>
                <a:cs typeface="Times New Roman" panose="02020603050405020304" pitchFamily="18" charset="0"/>
              </a:rPr>
              <a:t>= {(3, 8), (2, 9)}</a:t>
            </a:r>
            <a:r>
              <a:rPr lang="en-US" altLang="en-US" sz="2200" dirty="0">
                <a:latin typeface="Times New Roman" panose="02020603050405020304" pitchFamily="18" charset="0"/>
                <a:cs typeface="Times New Roman" panose="02020603050405020304" pitchFamily="18" charset="0"/>
              </a:rPr>
              <a:t> </a:t>
            </a:r>
          </a:p>
          <a:p>
            <a:pPr marL="0" indent="0">
              <a:buNone/>
            </a:pP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67</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Complement of a Relation (CO1)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80044907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08037"/>
            <a:ext cx="8229600" cy="4525963"/>
          </a:xfrm>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Relations can be represented in many ways. Some of which are as follows</a:t>
            </a:r>
            <a:r>
              <a:rPr lang="en-US" sz="2200" dirty="0" smtClean="0">
                <a:latin typeface="Times New Roman" panose="02020603050405020304" pitchFamily="18" charset="0"/>
                <a:cs typeface="Times New Roman" panose="02020603050405020304" pitchFamily="18" charset="0"/>
              </a:rPr>
              <a:t>:</a:t>
            </a:r>
            <a:endParaRPr lang="en-US" sz="2200" b="1" dirty="0" smtClean="0">
              <a:latin typeface="Times New Roman" panose="02020603050405020304" pitchFamily="18" charset="0"/>
              <a:cs typeface="Times New Roman" panose="02020603050405020304" pitchFamily="18" charset="0"/>
            </a:endParaRPr>
          </a:p>
          <a:p>
            <a:pPr>
              <a:buAutoNum type="arabicPeriod"/>
            </a:pPr>
            <a:r>
              <a:rPr lang="en-US" sz="2200" b="1" dirty="0" smtClean="0">
                <a:latin typeface="Times New Roman" panose="02020603050405020304" pitchFamily="18" charset="0"/>
                <a:cs typeface="Times New Roman" panose="02020603050405020304" pitchFamily="18" charset="0"/>
              </a:rPr>
              <a:t>Relation </a:t>
            </a:r>
            <a:r>
              <a:rPr lang="en-US" sz="2200" b="1" dirty="0">
                <a:latin typeface="Times New Roman" panose="02020603050405020304" pitchFamily="18" charset="0"/>
                <a:cs typeface="Times New Roman" panose="02020603050405020304" pitchFamily="18" charset="0"/>
              </a:rPr>
              <a:t>as a Matrix:</a:t>
            </a:r>
            <a:r>
              <a:rPr lang="en-US" sz="2200" dirty="0">
                <a:latin typeface="Times New Roman" panose="02020603050405020304" pitchFamily="18" charset="0"/>
                <a:cs typeface="Times New Roman" panose="02020603050405020304" pitchFamily="18" charset="0"/>
              </a:rPr>
              <a:t> Let P = [a</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,a</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,a</a:t>
            </a:r>
            <a:r>
              <a:rPr lang="en-US" sz="2200" baseline="-25000" dirty="0">
                <a:latin typeface="Times New Roman" panose="02020603050405020304" pitchFamily="18" charset="0"/>
                <a:cs typeface="Times New Roman" panose="02020603050405020304" pitchFamily="18" charset="0"/>
              </a:rPr>
              <a:t>3</a:t>
            </a:r>
            <a:r>
              <a:rPr lang="en-US" sz="2200" dirty="0">
                <a:latin typeface="Times New Roman" panose="02020603050405020304" pitchFamily="18" charset="0"/>
                <a:cs typeface="Times New Roman" panose="02020603050405020304" pitchFamily="18" charset="0"/>
              </a:rPr>
              <a:t>,.......a</a:t>
            </a:r>
            <a:r>
              <a:rPr lang="en-US" sz="2200" baseline="-25000" dirty="0">
                <a:latin typeface="Times New Roman" panose="02020603050405020304" pitchFamily="18" charset="0"/>
                <a:cs typeface="Times New Roman" panose="02020603050405020304" pitchFamily="18" charset="0"/>
              </a:rPr>
              <a:t>m</a:t>
            </a:r>
            <a:r>
              <a:rPr lang="en-US" sz="2200" dirty="0">
                <a:latin typeface="Times New Roman" panose="02020603050405020304" pitchFamily="18" charset="0"/>
                <a:cs typeface="Times New Roman" panose="02020603050405020304" pitchFamily="18" charset="0"/>
              </a:rPr>
              <a:t>] and Q = [b</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,b</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,b</a:t>
            </a:r>
            <a:r>
              <a:rPr lang="en-US" sz="2200" baseline="-25000" dirty="0">
                <a:latin typeface="Times New Roman" panose="02020603050405020304" pitchFamily="18" charset="0"/>
                <a:cs typeface="Times New Roman" panose="02020603050405020304" pitchFamily="18" charset="0"/>
              </a:rPr>
              <a:t>3</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b</a:t>
            </a:r>
            <a:r>
              <a:rPr lang="en-US" sz="2200" baseline="-25000" dirty="0" err="1">
                <a:latin typeface="Times New Roman" panose="02020603050405020304" pitchFamily="18" charset="0"/>
                <a:cs typeface="Times New Roman" panose="02020603050405020304" pitchFamily="18" charset="0"/>
              </a:rPr>
              <a:t>n</a:t>
            </a:r>
            <a:r>
              <a:rPr lang="en-US" sz="2200" dirty="0">
                <a:latin typeface="Times New Roman" panose="02020603050405020304" pitchFamily="18" charset="0"/>
                <a:cs typeface="Times New Roman" panose="02020603050405020304" pitchFamily="18" charset="0"/>
              </a:rPr>
              <a:t>] are finite sets, containing m and n number of elements respectively. R is a relation from P to Q. The relation R can be represented by m x n matrix M = [</a:t>
            </a:r>
            <a:r>
              <a:rPr lang="en-US" sz="2200" dirty="0" err="1">
                <a:latin typeface="Times New Roman" panose="02020603050405020304" pitchFamily="18" charset="0"/>
                <a:cs typeface="Times New Roman" panose="02020603050405020304" pitchFamily="18" charset="0"/>
              </a:rPr>
              <a:t>M</a:t>
            </a:r>
            <a:r>
              <a:rPr lang="en-US" sz="2200" baseline="-25000" dirty="0" err="1">
                <a:latin typeface="Times New Roman" panose="02020603050405020304" pitchFamily="18" charset="0"/>
                <a:cs typeface="Times New Roman" panose="02020603050405020304" pitchFamily="18" charset="0"/>
              </a:rPr>
              <a:t>ij</a:t>
            </a:r>
            <a:r>
              <a:rPr lang="en-US" sz="2200" dirty="0">
                <a:latin typeface="Times New Roman" panose="02020603050405020304" pitchFamily="18" charset="0"/>
                <a:cs typeface="Times New Roman" panose="02020603050405020304" pitchFamily="18" charset="0"/>
              </a:rPr>
              <a:t>], defined </a:t>
            </a:r>
            <a:r>
              <a:rPr lang="en-US" sz="2200" dirty="0" smtClean="0">
                <a:latin typeface="Times New Roman" panose="02020603050405020304" pitchFamily="18" charset="0"/>
                <a:cs typeface="Times New Roman" panose="02020603050405020304" pitchFamily="18" charset="0"/>
              </a:rPr>
              <a:t>as</a:t>
            </a:r>
          </a:p>
          <a:p>
            <a:pPr>
              <a:buAutoNum type="arabicPeriod"/>
            </a:pPr>
            <a:endParaRPr lang="en-US" sz="2200" dirty="0">
              <a:latin typeface="Times New Roman" panose="02020603050405020304" pitchFamily="18" charset="0"/>
              <a:cs typeface="Times New Roman" panose="02020603050405020304" pitchFamily="18" charset="0"/>
            </a:endParaRPr>
          </a:p>
          <a:p>
            <a:pPr marL="0" indent="0" algn="ctr">
              <a:buNone/>
            </a:pPr>
            <a:r>
              <a:rPr lang="en-US" altLang="en-US" sz="2200" dirty="0" err="1">
                <a:solidFill>
                  <a:srgbClr val="000000"/>
                </a:solidFill>
                <a:latin typeface="Times New Roman" panose="02020603050405020304" pitchFamily="18" charset="0"/>
                <a:cs typeface="Times New Roman" panose="02020603050405020304" pitchFamily="18" charset="0"/>
              </a:rPr>
              <a:t>M</a:t>
            </a:r>
            <a:r>
              <a:rPr lang="en-US" altLang="en-US" sz="2200" baseline="-30000" dirty="0" err="1">
                <a:solidFill>
                  <a:srgbClr val="000000"/>
                </a:solidFill>
                <a:latin typeface="Times New Roman" panose="02020603050405020304" pitchFamily="18" charset="0"/>
                <a:cs typeface="Times New Roman" panose="02020603050405020304" pitchFamily="18" charset="0"/>
              </a:rPr>
              <a:t>ij</a:t>
            </a: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dirty="0" smtClean="0">
                <a:solidFill>
                  <a:srgbClr val="000000"/>
                </a:solidFill>
                <a:latin typeface="Times New Roman" panose="02020603050405020304" pitchFamily="18" charset="0"/>
                <a:cs typeface="Times New Roman" panose="02020603050405020304" pitchFamily="18" charset="0"/>
              </a:rPr>
              <a:t>=        0  </a:t>
            </a:r>
            <a:r>
              <a:rPr lang="en-US" altLang="en-US" sz="2200" dirty="0">
                <a:solidFill>
                  <a:srgbClr val="000000"/>
                </a:solidFill>
                <a:latin typeface="Times New Roman" panose="02020603050405020304" pitchFamily="18" charset="0"/>
                <a:cs typeface="Times New Roman" panose="02020603050405020304" pitchFamily="18" charset="0"/>
              </a:rPr>
              <a:t>if </a:t>
            </a:r>
            <a:r>
              <a:rPr lang="en-US" altLang="en-US" sz="2200" dirty="0" smtClean="0">
                <a:solidFill>
                  <a:srgbClr val="000000"/>
                </a:solidFill>
                <a:latin typeface="Times New Roman" panose="02020603050405020304" pitchFamily="18" charset="0"/>
                <a:cs typeface="Times New Roman" panose="02020603050405020304" pitchFamily="18" charset="0"/>
              </a:rPr>
              <a:t> ( </a:t>
            </a:r>
            <a:r>
              <a:rPr lang="en-US" altLang="en-US" sz="2200" dirty="0" err="1" smtClean="0">
                <a:solidFill>
                  <a:srgbClr val="000000"/>
                </a:solidFill>
                <a:latin typeface="Times New Roman" panose="02020603050405020304" pitchFamily="18" charset="0"/>
                <a:cs typeface="Times New Roman" panose="02020603050405020304" pitchFamily="18" charset="0"/>
              </a:rPr>
              <a:t>a</a:t>
            </a:r>
            <a:r>
              <a:rPr lang="en-US" altLang="en-US" sz="2200" baseline="-30000" dirty="0" err="1" smtClean="0">
                <a:solidFill>
                  <a:srgbClr val="000000"/>
                </a:solidFill>
                <a:latin typeface="Times New Roman" panose="02020603050405020304" pitchFamily="18" charset="0"/>
                <a:cs typeface="Times New Roman" panose="02020603050405020304" pitchFamily="18" charset="0"/>
              </a:rPr>
              <a:t>i</a:t>
            </a:r>
            <a:r>
              <a:rPr lang="en-US" altLang="en-US" sz="2200" dirty="0" err="1" smtClean="0">
                <a:solidFill>
                  <a:srgbClr val="000000"/>
                </a:solidFill>
                <a:latin typeface="Times New Roman" panose="02020603050405020304" pitchFamily="18" charset="0"/>
                <a:cs typeface="Times New Roman" panose="02020603050405020304" pitchFamily="18" charset="0"/>
              </a:rPr>
              <a:t>,b</a:t>
            </a:r>
            <a:r>
              <a:rPr lang="en-US" altLang="en-US" sz="2200" baseline="-30000" dirty="0" err="1" smtClean="0">
                <a:solidFill>
                  <a:srgbClr val="000000"/>
                </a:solidFill>
                <a:latin typeface="Times New Roman" panose="02020603050405020304" pitchFamily="18" charset="0"/>
                <a:cs typeface="Times New Roman" panose="02020603050405020304" pitchFamily="18" charset="0"/>
              </a:rPr>
              <a:t>j</a:t>
            </a:r>
            <a:r>
              <a:rPr lang="en-US" altLang="en-US" sz="2200" baseline="-30000" dirty="0" smtClean="0">
                <a:solidFill>
                  <a:srgbClr val="000000"/>
                </a:solidFill>
                <a:latin typeface="Times New Roman" panose="02020603050405020304" pitchFamily="18" charset="0"/>
                <a:cs typeface="Times New Roman" panose="02020603050405020304" pitchFamily="18" charset="0"/>
              </a:rPr>
              <a:t>  </a:t>
            </a:r>
            <a:r>
              <a:rPr lang="en-US" altLang="en-US" sz="2200" dirty="0" smtClean="0">
                <a:solidFill>
                  <a:srgbClr val="000000"/>
                </a:solidFill>
                <a:latin typeface="Times New Roman" panose="02020603050405020304" pitchFamily="18" charset="0"/>
                <a:cs typeface="Times New Roman" panose="02020603050405020304" pitchFamily="18" charset="0"/>
              </a:rPr>
              <a:t>) </a:t>
            </a:r>
            <a:r>
              <a:rPr lang="en-US" altLang="en-US" sz="2200" dirty="0">
                <a:solidFill>
                  <a:srgbClr val="000000"/>
                </a:solidFill>
                <a:latin typeface="Times New Roman" panose="02020603050405020304" pitchFamily="18" charset="0"/>
                <a:cs typeface="Times New Roman" panose="02020603050405020304" pitchFamily="18" charset="0"/>
              </a:rPr>
              <a:t>∉ R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indent="0" algn="ctr">
              <a:buNone/>
            </a:pPr>
            <a:r>
              <a:rPr lang="en-US" altLang="en-US" sz="2200" dirty="0" smtClean="0">
                <a:solidFill>
                  <a:srgbClr val="000000"/>
                </a:solidFill>
                <a:latin typeface="Times New Roman" panose="02020603050405020304" pitchFamily="18" charset="0"/>
                <a:cs typeface="Times New Roman" panose="02020603050405020304" pitchFamily="18" charset="0"/>
              </a:rPr>
              <a:t>                1  </a:t>
            </a:r>
            <a:r>
              <a:rPr lang="en-US" altLang="en-US" sz="2200" dirty="0">
                <a:solidFill>
                  <a:srgbClr val="000000"/>
                </a:solidFill>
                <a:latin typeface="Times New Roman" panose="02020603050405020304" pitchFamily="18" charset="0"/>
                <a:cs typeface="Times New Roman" panose="02020603050405020304" pitchFamily="18" charset="0"/>
              </a:rPr>
              <a:t>if </a:t>
            </a:r>
            <a:r>
              <a:rPr lang="en-US" altLang="en-US" sz="2200" dirty="0" smtClean="0">
                <a:solidFill>
                  <a:srgbClr val="000000"/>
                </a:solidFill>
                <a:latin typeface="Times New Roman" panose="02020603050405020304" pitchFamily="18" charset="0"/>
                <a:cs typeface="Times New Roman" panose="02020603050405020304" pitchFamily="18" charset="0"/>
              </a:rPr>
              <a:t> ( </a:t>
            </a:r>
            <a:r>
              <a:rPr lang="en-US" altLang="en-US" sz="2200" dirty="0" err="1" smtClean="0">
                <a:solidFill>
                  <a:srgbClr val="000000"/>
                </a:solidFill>
                <a:latin typeface="Times New Roman" panose="02020603050405020304" pitchFamily="18" charset="0"/>
                <a:cs typeface="Times New Roman" panose="02020603050405020304" pitchFamily="18" charset="0"/>
              </a:rPr>
              <a:t>a</a:t>
            </a:r>
            <a:r>
              <a:rPr lang="en-US" altLang="en-US" sz="2200" baseline="-30000" dirty="0" err="1" smtClean="0">
                <a:solidFill>
                  <a:srgbClr val="000000"/>
                </a:solidFill>
                <a:latin typeface="Times New Roman" panose="02020603050405020304" pitchFamily="18" charset="0"/>
                <a:cs typeface="Times New Roman" panose="02020603050405020304" pitchFamily="18" charset="0"/>
              </a:rPr>
              <a:t>i</a:t>
            </a:r>
            <a:r>
              <a:rPr lang="en-US" altLang="en-US" sz="2200" dirty="0" err="1" smtClean="0">
                <a:solidFill>
                  <a:srgbClr val="000000"/>
                </a:solidFill>
                <a:latin typeface="Times New Roman" panose="02020603050405020304" pitchFamily="18" charset="0"/>
                <a:cs typeface="Times New Roman" panose="02020603050405020304" pitchFamily="18" charset="0"/>
              </a:rPr>
              <a:t>,b</a:t>
            </a:r>
            <a:r>
              <a:rPr lang="en-US" altLang="en-US" sz="2200" baseline="-30000" dirty="0" err="1" smtClean="0">
                <a:solidFill>
                  <a:srgbClr val="000000"/>
                </a:solidFill>
                <a:latin typeface="Times New Roman" panose="02020603050405020304" pitchFamily="18" charset="0"/>
                <a:cs typeface="Times New Roman" panose="02020603050405020304" pitchFamily="18" charset="0"/>
              </a:rPr>
              <a:t>j</a:t>
            </a:r>
            <a:r>
              <a:rPr lang="en-US" altLang="en-US" sz="2200" dirty="0" smtClean="0">
                <a:solidFill>
                  <a:srgbClr val="000000"/>
                </a:solidFill>
                <a:latin typeface="Times New Roman" panose="02020603050405020304" pitchFamily="18" charset="0"/>
                <a:cs typeface="Times New Roman" panose="02020603050405020304" pitchFamily="18" charset="0"/>
              </a:rPr>
              <a:t> ) ∈ </a:t>
            </a:r>
            <a:r>
              <a:rPr lang="en-US" altLang="en-US" sz="2200" dirty="0">
                <a:solidFill>
                  <a:srgbClr val="000000"/>
                </a:solidFill>
                <a:latin typeface="Times New Roman" panose="02020603050405020304" pitchFamily="18" charset="0"/>
                <a:cs typeface="Times New Roman" panose="02020603050405020304" pitchFamily="18" charset="0"/>
              </a:rPr>
              <a:t>R</a:t>
            </a:r>
            <a:r>
              <a:rPr lang="en-US" altLang="en-US" sz="2200" dirty="0">
                <a:latin typeface="Times New Roman" panose="02020603050405020304" pitchFamily="18" charset="0"/>
                <a:cs typeface="Times New Roman" panose="02020603050405020304" pitchFamily="18" charset="0"/>
              </a:rPr>
              <a:t> </a:t>
            </a:r>
            <a:endParaRPr lang="en-US" altLang="en-US" sz="2200" dirty="0" smtClean="0">
              <a:latin typeface="Times New Roman" panose="02020603050405020304" pitchFamily="18" charset="0"/>
              <a:cs typeface="Times New Roman" panose="02020603050405020304" pitchFamily="18" charset="0"/>
            </a:endParaRPr>
          </a:p>
          <a:p>
            <a:pPr marL="0" indent="0">
              <a:buNone/>
            </a:pPr>
            <a:r>
              <a:rPr lang="en-IN" sz="2200" b="1" dirty="0" smtClean="0">
                <a:latin typeface="Times New Roman" panose="02020603050405020304" pitchFamily="18" charset="0"/>
                <a:cs typeface="Times New Roman" panose="02020603050405020304" pitchFamily="18" charset="0"/>
              </a:rPr>
              <a:t>Example</a:t>
            </a:r>
          </a:p>
          <a:p>
            <a:pPr marL="0" indent="0">
              <a:buNone/>
            </a:pPr>
            <a:r>
              <a:rPr lang="en-US" sz="2000" dirty="0" smtClean="0">
                <a:latin typeface="Times New Roman" panose="02020603050405020304" pitchFamily="18" charset="0"/>
                <a:cs typeface="Times New Roman" panose="02020603050405020304" pitchFamily="18" charset="0"/>
              </a:rPr>
              <a:t>Let</a:t>
            </a:r>
            <a:r>
              <a:rPr lang="en-US" sz="2000" dirty="0">
                <a:latin typeface="Times New Roman" panose="02020603050405020304" pitchFamily="18" charset="0"/>
                <a:cs typeface="Times New Roman" panose="02020603050405020304" pitchFamily="18" charset="0"/>
              </a:rPr>
              <a:t>     P = {1, 2, 3, 4}, Q = {a, b, c, d}  </a:t>
            </a:r>
          </a:p>
          <a:p>
            <a:pPr marL="0" indent="0">
              <a:buNone/>
            </a:pPr>
            <a:r>
              <a:rPr lang="en-US" sz="2000" dirty="0" smtClean="0">
                <a:latin typeface="Times New Roman" panose="02020603050405020304" pitchFamily="18" charset="0"/>
                <a:cs typeface="Times New Roman" panose="02020603050405020304" pitchFamily="18" charset="0"/>
              </a:rPr>
              <a:t>and</a:t>
            </a:r>
            <a:r>
              <a:rPr lang="en-US" sz="2000" dirty="0">
                <a:latin typeface="Times New Roman" panose="02020603050405020304" pitchFamily="18" charset="0"/>
                <a:cs typeface="Times New Roman" panose="02020603050405020304" pitchFamily="18" charset="0"/>
              </a:rPr>
              <a:t>     R = {(1, a), (1, b), (1, c), (2, b), (2, c), (2, d)}.</a:t>
            </a:r>
          </a:p>
          <a:p>
            <a:pPr marL="0" indent="0">
              <a:buNone/>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matrix of relation R is shown as fig:</a:t>
            </a:r>
          </a:p>
          <a:p>
            <a:pPr marL="0" indent="0">
              <a:buNone/>
            </a:pP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endParaRPr lang="en-US" alt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68</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Representation of Relations (CO1)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pic>
        <p:nvPicPr>
          <p:cNvPr id="3075" name="Picture 3" descr="Representation of Rel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4114800"/>
            <a:ext cx="3178290" cy="2209800"/>
          </a:xfrm>
          <a:prstGeom prst="rect">
            <a:avLst/>
          </a:prstGeom>
          <a:noFill/>
          <a:extLst>
            <a:ext uri="{909E8E84-426E-40DD-AFC4-6F175D3DCCD1}">
              <a14:hiddenFill xmlns:a14="http://schemas.microsoft.com/office/drawing/2010/main">
                <a:solidFill>
                  <a:srgbClr val="FFFFFF"/>
                </a:solidFill>
              </a14:hiddenFill>
            </a:ext>
          </a:extLst>
        </p:spPr>
      </p:pic>
      <p:sp>
        <p:nvSpPr>
          <p:cNvPr id="12" name="Left Brace 11"/>
          <p:cNvSpPr/>
          <p:nvPr/>
        </p:nvSpPr>
        <p:spPr>
          <a:xfrm>
            <a:off x="3886200" y="3352800"/>
            <a:ext cx="457200" cy="838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324774549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81987"/>
          </a:xfrm>
        </p:spPr>
        <p:txBody>
          <a:bodyPr>
            <a:noAutofit/>
          </a:bodyPr>
          <a:lstStyle/>
          <a:p>
            <a:pPr marL="0" indent="0">
              <a:buNone/>
            </a:pPr>
            <a:r>
              <a:rPr lang="en-US" sz="2200" b="1" dirty="0">
                <a:latin typeface="Times New Roman" panose="02020603050405020304" pitchFamily="18" charset="0"/>
                <a:cs typeface="Times New Roman" panose="02020603050405020304" pitchFamily="18" charset="0"/>
              </a:rPr>
              <a:t>2. Relation as a Directed Graph:</a:t>
            </a:r>
            <a:r>
              <a:rPr lang="en-US" sz="2200" dirty="0">
                <a:latin typeface="Times New Roman" panose="02020603050405020304" pitchFamily="18" charset="0"/>
                <a:cs typeface="Times New Roman" panose="02020603050405020304" pitchFamily="18" charset="0"/>
              </a:rPr>
              <a:t> There is another way of picturing a relation R when R is a relation from a finite set to itself</a:t>
            </a:r>
            <a:r>
              <a:rPr lang="en-US" sz="2200" dirty="0" smtClean="0">
                <a:latin typeface="Times New Roman" panose="02020603050405020304" pitchFamily="18" charset="0"/>
                <a:cs typeface="Times New Roman" panose="02020603050405020304" pitchFamily="18" charset="0"/>
              </a:rPr>
              <a:t>.</a:t>
            </a:r>
            <a:endParaRPr lang="en-US" sz="2200" b="1" dirty="0" smtClean="0">
              <a:latin typeface="Times New Roman" panose="02020603050405020304" pitchFamily="18" charset="0"/>
              <a:cs typeface="Times New Roman" panose="02020603050405020304" pitchFamily="18" charset="0"/>
            </a:endParaRPr>
          </a:p>
          <a:p>
            <a:pPr marL="0" indent="0">
              <a:buNone/>
            </a:pPr>
            <a:r>
              <a:rPr lang="en-US" sz="2200" b="1" dirty="0" smtClean="0">
                <a:latin typeface="Times New Roman" panose="02020603050405020304" pitchFamily="18" charset="0"/>
                <a:cs typeface="Times New Roman" panose="02020603050405020304" pitchFamily="18" charset="0"/>
              </a:rPr>
              <a:t>Example:</a:t>
            </a:r>
            <a:endParaRPr lang="en-US" sz="2200" dirty="0">
              <a:latin typeface="Times New Roman" panose="02020603050405020304" pitchFamily="18" charset="0"/>
              <a:cs typeface="Times New Roman" panose="02020603050405020304" pitchFamily="18" charset="0"/>
            </a:endParaRPr>
          </a:p>
          <a:p>
            <a:pPr marL="0" indent="0">
              <a:buNone/>
            </a:pPr>
            <a:r>
              <a:rPr lang="pt-BR" sz="2200" dirty="0" smtClean="0">
                <a:latin typeface="Times New Roman" panose="02020603050405020304" pitchFamily="18" charset="0"/>
                <a:cs typeface="Times New Roman" panose="02020603050405020304" pitchFamily="18" charset="0"/>
              </a:rPr>
              <a:t>	A</a:t>
            </a:r>
            <a:r>
              <a:rPr lang="pt-BR" sz="2200" dirty="0">
                <a:latin typeface="Times New Roman" panose="02020603050405020304" pitchFamily="18" charset="0"/>
                <a:cs typeface="Times New Roman" panose="02020603050405020304" pitchFamily="18" charset="0"/>
              </a:rPr>
              <a:t> = {1, 2, 3, 4}  </a:t>
            </a:r>
          </a:p>
          <a:p>
            <a:pPr marL="0" indent="0">
              <a:buNone/>
            </a:pPr>
            <a:r>
              <a:rPr lang="pt-BR" sz="2200" dirty="0" smtClean="0">
                <a:latin typeface="Times New Roman" panose="02020603050405020304" pitchFamily="18" charset="0"/>
                <a:cs typeface="Times New Roman" panose="02020603050405020304" pitchFamily="18" charset="0"/>
              </a:rPr>
              <a:t>	R</a:t>
            </a:r>
            <a:r>
              <a:rPr lang="pt-BR" sz="2200" dirty="0">
                <a:latin typeface="Times New Roman" panose="02020603050405020304" pitchFamily="18" charset="0"/>
                <a:cs typeface="Times New Roman" panose="02020603050405020304" pitchFamily="18" charset="0"/>
              </a:rPr>
              <a:t> = {(1, 2) (2, 2) (2, 4) (3, 2) (3, 4) (4, 1) (4, 3)} </a:t>
            </a:r>
            <a:endParaRPr lang="pt-BR" sz="2200" dirty="0" smtClean="0">
              <a:latin typeface="Times New Roman" panose="02020603050405020304" pitchFamily="18" charset="0"/>
              <a:cs typeface="Times New Roman" panose="02020603050405020304" pitchFamily="18" charset="0"/>
            </a:endParaRPr>
          </a:p>
          <a:p>
            <a:pPr marL="0" indent="0">
              <a:buNone/>
            </a:pPr>
            <a:endParaRPr lang="pt-BR"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69</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Representation of Relations (CO1)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pic>
        <p:nvPicPr>
          <p:cNvPr id="4098" name="Picture 2" descr="Representation of Rel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3124200"/>
            <a:ext cx="3276600" cy="3217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5228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38200"/>
            <a:ext cx="4876800" cy="5234388"/>
          </a:xfrm>
        </p:spPr>
        <p:txBody>
          <a:bodyPr>
            <a:noAutofit/>
          </a:bodyPr>
          <a:lstStyle/>
          <a:p>
            <a:pPr marL="0" indent="0">
              <a:buNone/>
            </a:pPr>
            <a:r>
              <a:rPr lang="en-US" sz="2100" b="1" dirty="0" smtClean="0"/>
              <a:t>Set Theory</a:t>
            </a:r>
            <a:r>
              <a:rPr lang="en-US" sz="2100" b="1" dirty="0"/>
              <a:t>: </a:t>
            </a:r>
            <a:endParaRPr lang="en-US" sz="2100" b="1" dirty="0" smtClean="0"/>
          </a:p>
          <a:p>
            <a:r>
              <a:rPr lang="en-US" sz="2100" dirty="0" smtClean="0"/>
              <a:t>Sets Introduction</a:t>
            </a:r>
          </a:p>
          <a:p>
            <a:r>
              <a:rPr lang="en-US" sz="2100" dirty="0" smtClean="0"/>
              <a:t>Types </a:t>
            </a:r>
            <a:r>
              <a:rPr lang="en-US" sz="2100" dirty="0"/>
              <a:t>of </a:t>
            </a:r>
            <a:r>
              <a:rPr lang="en-US" sz="2100" dirty="0" smtClean="0"/>
              <a:t>Sets</a:t>
            </a:r>
          </a:p>
          <a:p>
            <a:r>
              <a:rPr lang="en-US" sz="2100" dirty="0" smtClean="0"/>
              <a:t>Sets Operations</a:t>
            </a:r>
          </a:p>
          <a:p>
            <a:r>
              <a:rPr lang="en-US" sz="2100" dirty="0" smtClean="0"/>
              <a:t>Algebra </a:t>
            </a:r>
            <a:r>
              <a:rPr lang="en-US" sz="2100" dirty="0"/>
              <a:t>of </a:t>
            </a:r>
            <a:r>
              <a:rPr lang="en-US" sz="2100" dirty="0" smtClean="0"/>
              <a:t>Sets</a:t>
            </a:r>
          </a:p>
          <a:p>
            <a:r>
              <a:rPr lang="en-US" sz="2100" dirty="0" smtClean="0"/>
              <a:t>Multisets</a:t>
            </a:r>
          </a:p>
          <a:p>
            <a:r>
              <a:rPr lang="en-US" sz="2100" dirty="0" smtClean="0"/>
              <a:t>Inclusion-Exclusion Principle</a:t>
            </a:r>
          </a:p>
          <a:p>
            <a:pPr marL="0" indent="0">
              <a:buNone/>
            </a:pPr>
            <a:r>
              <a:rPr lang="en-US" sz="2100" b="1" dirty="0" smtClean="0"/>
              <a:t>Relations:</a:t>
            </a:r>
          </a:p>
          <a:p>
            <a:r>
              <a:rPr lang="en-US" sz="2100" dirty="0" smtClean="0"/>
              <a:t>Binary Relation</a:t>
            </a:r>
          </a:p>
          <a:p>
            <a:r>
              <a:rPr lang="en-US" sz="2100" dirty="0" smtClean="0"/>
              <a:t>Representation </a:t>
            </a:r>
            <a:r>
              <a:rPr lang="en-US" sz="2100" dirty="0"/>
              <a:t>of </a:t>
            </a:r>
            <a:r>
              <a:rPr lang="en-US" sz="2100" dirty="0" smtClean="0"/>
              <a:t>Relations</a:t>
            </a:r>
          </a:p>
          <a:p>
            <a:r>
              <a:rPr lang="en-US" sz="2100" dirty="0" smtClean="0"/>
              <a:t>Composition </a:t>
            </a:r>
            <a:r>
              <a:rPr lang="en-US" sz="2100" dirty="0"/>
              <a:t>of </a:t>
            </a:r>
            <a:r>
              <a:rPr lang="en-US" sz="2100" dirty="0" smtClean="0"/>
              <a:t>Relations</a:t>
            </a:r>
          </a:p>
          <a:p>
            <a:r>
              <a:rPr lang="en-US" sz="2100" dirty="0" smtClean="0"/>
              <a:t>Types </a:t>
            </a:r>
            <a:r>
              <a:rPr lang="en-US" sz="2100" dirty="0"/>
              <a:t>of </a:t>
            </a:r>
            <a:r>
              <a:rPr lang="en-US" sz="2100" dirty="0" smtClean="0"/>
              <a:t>Relations</a:t>
            </a:r>
          </a:p>
          <a:p>
            <a:r>
              <a:rPr lang="en-US" sz="2100" dirty="0" smtClean="0"/>
              <a:t>Closure </a:t>
            </a:r>
            <a:r>
              <a:rPr lang="en-US" sz="2100" dirty="0"/>
              <a:t>Properties of </a:t>
            </a:r>
            <a:r>
              <a:rPr lang="en-US" sz="2100" dirty="0" smtClean="0"/>
              <a:t>Relations</a:t>
            </a:r>
          </a:p>
          <a:p>
            <a:r>
              <a:rPr lang="en-US" sz="2100" dirty="0" smtClean="0"/>
              <a:t>Equivalence Relations</a:t>
            </a:r>
          </a:p>
        </p:txBody>
      </p:sp>
      <p:sp>
        <p:nvSpPr>
          <p:cNvPr id="6" name="Date Placeholder 5"/>
          <p:cNvSpPr>
            <a:spLocks noGrp="1"/>
          </p:cNvSpPr>
          <p:nvPr>
            <p:ph type="dt" sz="half" idx="10"/>
          </p:nvPr>
        </p:nvSpPr>
        <p:spPr/>
        <p:txBody>
          <a:bodyPr/>
          <a:lstStyle/>
          <a:p>
            <a:fld id="{14B705BA-44BE-4E4D-8011-0D7C387D63D6}" type="datetime1">
              <a:rPr lang="en-US" smtClean="0">
                <a:solidFill>
                  <a:schemeClr val="tx1"/>
                </a:solidFill>
              </a:rPr>
              <a:pPr/>
              <a:t>11/29/2022</a:t>
            </a:fld>
            <a:endParaRPr lang="en-US" dirty="0">
              <a:solidFill>
                <a:schemeClr val="tx1"/>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tx1"/>
                </a:solidFill>
              </a:rPr>
              <a:pPr/>
              <a:t>7</a:t>
            </a:fld>
            <a:endParaRPr lang="en-US" dirty="0">
              <a:solidFill>
                <a:schemeClr val="tx1"/>
              </a:solidFill>
            </a:endParaRPr>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Content</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3" name="Footer Placeholder 12"/>
          <p:cNvSpPr>
            <a:spLocks noGrp="1"/>
          </p:cNvSpPr>
          <p:nvPr>
            <p:ph type="ftr" sz="quarter" idx="11"/>
          </p:nvPr>
        </p:nvSpPr>
        <p:spPr>
          <a:xfrm>
            <a:off x="2286000" y="6400800"/>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81987"/>
          </a:xfrm>
        </p:spPr>
        <p:txBody>
          <a:bodyPr>
            <a:noAutofit/>
          </a:bodyPr>
          <a:lstStyle/>
          <a:p>
            <a:pPr marL="0" indent="0">
              <a:buNone/>
            </a:pPr>
            <a:r>
              <a:rPr lang="en-US" sz="2200" b="1" dirty="0" smtClean="0">
                <a:solidFill>
                  <a:srgbClr val="000000"/>
                </a:solidFill>
                <a:latin typeface="Times New Roman" panose="02020603050405020304" pitchFamily="18" charset="0"/>
                <a:cs typeface="Times New Roman" panose="02020603050405020304" pitchFamily="18" charset="0"/>
              </a:rPr>
              <a:t>3</a:t>
            </a:r>
            <a:r>
              <a:rPr lang="en-US" sz="2200" b="1" dirty="0">
                <a:solidFill>
                  <a:srgbClr val="000000"/>
                </a:solidFill>
                <a:latin typeface="Times New Roman" panose="02020603050405020304" pitchFamily="18" charset="0"/>
                <a:cs typeface="Times New Roman" panose="02020603050405020304" pitchFamily="18" charset="0"/>
              </a:rPr>
              <a:t>. Relation as an Arrow Diagram:</a:t>
            </a:r>
            <a:r>
              <a:rPr lang="en-US" sz="2200" dirty="0">
                <a:solidFill>
                  <a:srgbClr val="000000"/>
                </a:solidFill>
                <a:latin typeface="Times New Roman" panose="02020603050405020304" pitchFamily="18" charset="0"/>
                <a:cs typeface="Times New Roman" panose="02020603050405020304" pitchFamily="18" charset="0"/>
              </a:rPr>
              <a:t> If P and Q are finite sets and R is a relation from P to Q. Relation R can be represented as an arrow diagram as follows.</a:t>
            </a:r>
          </a:p>
          <a:p>
            <a:pPr marL="0" indent="0">
              <a:buNone/>
            </a:pPr>
            <a:r>
              <a:rPr lang="en-US" sz="2200" b="1" dirty="0" smtClean="0">
                <a:solidFill>
                  <a:srgbClr val="000000"/>
                </a:solidFill>
                <a:latin typeface="Times New Roman" panose="02020603050405020304" pitchFamily="18" charset="0"/>
                <a:cs typeface="Times New Roman" panose="02020603050405020304" pitchFamily="18" charset="0"/>
              </a:rPr>
              <a:t>Example:</a:t>
            </a:r>
            <a:endParaRPr lang="en-US" sz="2200" dirty="0">
              <a:solidFill>
                <a:srgbClr val="000000"/>
              </a:solidFill>
              <a:latin typeface="Times New Roman" panose="02020603050405020304" pitchFamily="18" charset="0"/>
              <a:cs typeface="Times New Roman" panose="02020603050405020304" pitchFamily="18" charset="0"/>
            </a:endParaRPr>
          </a:p>
          <a:p>
            <a:pPr marL="0" indent="0">
              <a:buNone/>
            </a:pPr>
            <a:r>
              <a:rPr lang="pt-BR" sz="2200" dirty="0" smtClean="0">
                <a:latin typeface="Times New Roman" panose="02020603050405020304" pitchFamily="18" charset="0"/>
                <a:cs typeface="Times New Roman" panose="02020603050405020304" pitchFamily="18" charset="0"/>
              </a:rPr>
              <a:t>	Let</a:t>
            </a:r>
            <a:r>
              <a:rPr lang="pt-BR" sz="2200" dirty="0">
                <a:latin typeface="Times New Roman" panose="02020603050405020304" pitchFamily="18" charset="0"/>
                <a:cs typeface="Times New Roman" panose="02020603050405020304" pitchFamily="18" charset="0"/>
              </a:rPr>
              <a:t> P = {1, 2, 3, 4}  </a:t>
            </a:r>
          </a:p>
          <a:p>
            <a:pPr marL="0" indent="0">
              <a:buNone/>
            </a:pPr>
            <a:r>
              <a:rPr lang="pt-BR" sz="2200" dirty="0" smtClean="0">
                <a:latin typeface="Times New Roman" panose="02020603050405020304" pitchFamily="18" charset="0"/>
                <a:cs typeface="Times New Roman" panose="02020603050405020304" pitchFamily="18" charset="0"/>
              </a:rPr>
              <a:t>	  </a:t>
            </a:r>
            <a:r>
              <a:rPr lang="pt-BR" sz="2200" dirty="0">
                <a:latin typeface="Times New Roman" panose="02020603050405020304" pitchFamily="18" charset="0"/>
                <a:cs typeface="Times New Roman" panose="02020603050405020304" pitchFamily="18" charset="0"/>
              </a:rPr>
              <a:t>    Q = {a, b, c, d}  </a:t>
            </a:r>
          </a:p>
          <a:p>
            <a:pPr marL="0" indent="0">
              <a:buNone/>
            </a:pPr>
            <a:r>
              <a:rPr lang="pt-BR" sz="2200" dirty="0" smtClean="0">
                <a:latin typeface="Times New Roman" panose="02020603050405020304" pitchFamily="18" charset="0"/>
                <a:cs typeface="Times New Roman" panose="02020603050405020304" pitchFamily="18" charset="0"/>
              </a:rPr>
              <a:t>R</a:t>
            </a:r>
            <a:r>
              <a:rPr lang="pt-BR" sz="2200" dirty="0">
                <a:latin typeface="Times New Roman" panose="02020603050405020304" pitchFamily="18" charset="0"/>
                <a:cs typeface="Times New Roman" panose="02020603050405020304" pitchFamily="18" charset="0"/>
              </a:rPr>
              <a:t> = {(1, a), (2, a), (3, a), (1, b), (4, b), (4, c), (4, d)  </a:t>
            </a:r>
          </a:p>
          <a:p>
            <a:pPr marL="0" indent="0">
              <a:buNone/>
            </a:pPr>
            <a:r>
              <a:rPr lang="en-US" sz="2200" dirty="0">
                <a:latin typeface="Times New Roman" panose="02020603050405020304" pitchFamily="18" charset="0"/>
                <a:cs typeface="Times New Roman" panose="02020603050405020304" pitchFamily="18" charset="0"/>
              </a:rPr>
              <a:t>The arrow diagram of relation R is shown in fig:</a:t>
            </a:r>
          </a:p>
          <a:p>
            <a:pPr marL="0" indent="0">
              <a:buNone/>
            </a:pP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endParaRPr lang="pt-BR"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70</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Representation of Relations (CO1)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pic>
        <p:nvPicPr>
          <p:cNvPr id="4100" name="Picture 4" descr="Representation of Rel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8150" y="4229076"/>
            <a:ext cx="3340100" cy="2087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309845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lgn="just">
              <a:buNone/>
            </a:pPr>
            <a:r>
              <a:rPr lang="en-US" sz="2200" b="1" dirty="0">
                <a:latin typeface="Times New Roman" panose="02020603050405020304" pitchFamily="18" charset="0"/>
                <a:cs typeface="Times New Roman" panose="02020603050405020304" pitchFamily="18" charset="0"/>
              </a:rPr>
              <a:t>4. Relation as a Table:</a:t>
            </a:r>
            <a:r>
              <a:rPr lang="en-US" sz="2200" dirty="0">
                <a:latin typeface="Times New Roman" panose="02020603050405020304" pitchFamily="18" charset="0"/>
                <a:cs typeface="Times New Roman" panose="02020603050405020304" pitchFamily="18" charset="0"/>
              </a:rPr>
              <a:t> If P and Q are finite sets and R is a relation from P to Q. Relation R can be represented in tabular form</a:t>
            </a:r>
            <a:r>
              <a:rPr lang="en-US" sz="2200" dirty="0" smtClean="0">
                <a:latin typeface="Times New Roman" panose="02020603050405020304" pitchFamily="18" charset="0"/>
                <a:cs typeface="Times New Roman" panose="02020603050405020304" pitchFamily="18" charset="0"/>
              </a:rPr>
              <a:t>.</a:t>
            </a:r>
            <a:endParaRPr lang="en-US" sz="2200" b="1" dirty="0" smtClean="0">
              <a:latin typeface="Times New Roman" panose="02020603050405020304" pitchFamily="18" charset="0"/>
              <a:cs typeface="Times New Roman" panose="02020603050405020304" pitchFamily="18" charset="0"/>
            </a:endParaRPr>
          </a:p>
          <a:p>
            <a:pPr marL="0" indent="0" algn="just">
              <a:buNone/>
            </a:pPr>
            <a:r>
              <a:rPr lang="en-US" sz="2200" b="1" dirty="0" smtClean="0">
                <a:latin typeface="Times New Roman" panose="02020603050405020304" pitchFamily="18" charset="0"/>
                <a:cs typeface="Times New Roman" panose="02020603050405020304" pitchFamily="18" charset="0"/>
              </a:rPr>
              <a:t>Example</a:t>
            </a:r>
            <a:endParaRPr lang="en-US" sz="2200" dirty="0" smtClean="0">
              <a:latin typeface="Times New Roman" panose="02020603050405020304" pitchFamily="18" charset="0"/>
              <a:cs typeface="Times New Roman" panose="02020603050405020304" pitchFamily="18" charset="0"/>
            </a:endParaRPr>
          </a:p>
          <a:p>
            <a:pPr marL="0" indent="0" algn="just">
              <a:buNone/>
            </a:pPr>
            <a:r>
              <a:rPr lang="en-IN" sz="2200" dirty="0" smtClean="0">
                <a:latin typeface="Times New Roman" panose="02020603050405020304" pitchFamily="18" charset="0"/>
                <a:cs typeface="Times New Roman" panose="02020603050405020304" pitchFamily="18" charset="0"/>
              </a:rPr>
              <a:t>	</a:t>
            </a:r>
            <a:r>
              <a:rPr lang="pl-PL" sz="2200" dirty="0" smtClean="0">
                <a:latin typeface="Times New Roman" panose="02020603050405020304" pitchFamily="18" charset="0"/>
                <a:cs typeface="Times New Roman" panose="02020603050405020304" pitchFamily="18" charset="0"/>
              </a:rPr>
              <a:t>Let</a:t>
            </a:r>
            <a:r>
              <a:rPr lang="pl-PL" sz="2200" dirty="0">
                <a:latin typeface="Times New Roman" panose="02020603050405020304" pitchFamily="18" charset="0"/>
                <a:cs typeface="Times New Roman" panose="02020603050405020304" pitchFamily="18" charset="0"/>
              </a:rPr>
              <a:t> P = {1, 2, 3, 4}   </a:t>
            </a:r>
          </a:p>
          <a:p>
            <a:pPr marL="0" indent="0" algn="just">
              <a:buNone/>
            </a:pPr>
            <a:r>
              <a:rPr lang="en-IN" sz="2200" dirty="0" smtClean="0">
                <a:latin typeface="Times New Roman" panose="02020603050405020304" pitchFamily="18" charset="0"/>
                <a:cs typeface="Times New Roman" panose="02020603050405020304" pitchFamily="18" charset="0"/>
              </a:rPr>
              <a:t>	  </a:t>
            </a:r>
            <a:r>
              <a:rPr lang="pl-PL" sz="2200" dirty="0">
                <a:latin typeface="Times New Roman" panose="02020603050405020304" pitchFamily="18" charset="0"/>
                <a:cs typeface="Times New Roman" panose="02020603050405020304" pitchFamily="18" charset="0"/>
              </a:rPr>
              <a:t>    Q = {x, y, z, k}  </a:t>
            </a:r>
          </a:p>
          <a:p>
            <a:pPr marL="0" indent="0" algn="just">
              <a:buNone/>
            </a:pPr>
            <a:r>
              <a:rPr lang="pl-PL" sz="2200" dirty="0" smtClean="0">
                <a:latin typeface="Times New Roman" panose="02020603050405020304" pitchFamily="18" charset="0"/>
                <a:cs typeface="Times New Roman" panose="02020603050405020304" pitchFamily="18" charset="0"/>
              </a:rPr>
              <a:t>R</a:t>
            </a:r>
            <a:r>
              <a:rPr lang="pl-PL" sz="2200" dirty="0">
                <a:latin typeface="Times New Roman" panose="02020603050405020304" pitchFamily="18" charset="0"/>
                <a:cs typeface="Times New Roman" panose="02020603050405020304" pitchFamily="18" charset="0"/>
              </a:rPr>
              <a:t> = {(1, x), (1, y), (2, z), (3, z), (4, k</a:t>
            </a:r>
            <a:r>
              <a:rPr lang="pl-PL" sz="2200" dirty="0" smtClean="0">
                <a:latin typeface="Times New Roman" panose="02020603050405020304" pitchFamily="18" charset="0"/>
                <a:cs typeface="Times New Roman" panose="02020603050405020304" pitchFamily="18" charset="0"/>
              </a:rPr>
              <a:t>)}.</a:t>
            </a:r>
            <a:endParaRPr lang="en-IN" sz="2200" dirty="0" smtClean="0">
              <a:latin typeface="Times New Roman" panose="02020603050405020304" pitchFamily="18" charset="0"/>
              <a:cs typeface="Times New Roman" panose="02020603050405020304" pitchFamily="18" charset="0"/>
            </a:endParaRPr>
          </a:p>
          <a:p>
            <a:pPr marL="0" indent="0" algn="just">
              <a:buNone/>
            </a:pPr>
            <a:endParaRPr lang="en-IN" sz="2200" dirty="0" smtClean="0">
              <a:latin typeface="Times New Roman" panose="02020603050405020304" pitchFamily="18" charset="0"/>
              <a:cs typeface="Times New Roman" panose="02020603050405020304" pitchFamily="18" charset="0"/>
            </a:endParaRPr>
          </a:p>
          <a:p>
            <a:pPr marL="0" indent="0" algn="just">
              <a:buNone/>
            </a:pPr>
            <a:endParaRPr lang="en-IN" sz="2200" dirty="0">
              <a:latin typeface="Times New Roman" panose="02020603050405020304" pitchFamily="18" charset="0"/>
              <a:cs typeface="Times New Roman" panose="02020603050405020304" pitchFamily="18" charset="0"/>
            </a:endParaRPr>
          </a:p>
          <a:p>
            <a:pPr marL="0" indent="0" algn="just">
              <a:buNone/>
            </a:pPr>
            <a:endParaRPr lang="pl-PL"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The tabular form of relation as s</a:t>
            </a:r>
            <a:r>
              <a:rPr lang="en-US" sz="2200" dirty="0" smtClean="0">
                <a:latin typeface="Times New Roman" panose="02020603050405020304" pitchFamily="18" charset="0"/>
                <a:cs typeface="Times New Roman" panose="02020603050405020304" pitchFamily="18" charset="0"/>
              </a:rPr>
              <a:t>hown </a:t>
            </a:r>
            <a:r>
              <a:rPr lang="en-US" sz="2200" dirty="0">
                <a:latin typeface="Times New Roman" panose="02020603050405020304" pitchFamily="18" charset="0"/>
                <a:cs typeface="Times New Roman" panose="02020603050405020304" pitchFamily="18" charset="0"/>
              </a:rPr>
              <a:t>in fig:</a:t>
            </a:r>
          </a:p>
        </p:txBody>
      </p:sp>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71</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Representation of Relations (CO1)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pic>
        <p:nvPicPr>
          <p:cNvPr id="5122" name="Picture 2" descr="Representation of Rel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828800"/>
            <a:ext cx="4038600" cy="2492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809467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4967288"/>
          </a:xfrm>
        </p:spPr>
        <p:txBody>
          <a:bodyPr>
            <a:noAutofit/>
          </a:bodyPr>
          <a:lstStyle/>
          <a:p>
            <a:pPr marL="0" indent="0" algn="just">
              <a:buNone/>
            </a:pPr>
            <a:r>
              <a:rPr lang="en-US" sz="2200" dirty="0" smtClean="0">
                <a:latin typeface="Times New Roman" panose="02020603050405020304" pitchFamily="18" charset="0"/>
                <a:cs typeface="Times New Roman" panose="02020603050405020304" pitchFamily="18" charset="0"/>
              </a:rPr>
              <a:t>Let </a:t>
            </a:r>
            <a:r>
              <a:rPr lang="en-US" sz="2200" dirty="0">
                <a:latin typeface="Times New Roman" panose="02020603050405020304" pitchFamily="18" charset="0"/>
                <a:cs typeface="Times New Roman" panose="02020603050405020304" pitchFamily="18" charset="0"/>
              </a:rPr>
              <a:t>A, B, and C be sets, and let R be a relation from A to B and let S be a relation from B to C. That is, R is a subset of A × B and S is a subset of B × C. Then R and S give rise to a relation from A to C indicated by R◦S and defined by:</a:t>
            </a:r>
          </a:p>
          <a:p>
            <a:pPr marL="0" indent="0" algn="ctr">
              <a:buNone/>
            </a:pPr>
            <a:r>
              <a:rPr lang="en-US" sz="2200" dirty="0">
                <a:latin typeface="Times New Roman" panose="02020603050405020304" pitchFamily="18" charset="0"/>
                <a:cs typeface="Times New Roman" panose="02020603050405020304" pitchFamily="18" charset="0"/>
              </a:rPr>
              <a:t>a (R◦S)c </a:t>
            </a:r>
            <a:r>
              <a:rPr lang="en-US" sz="2200" b="1" dirty="0">
                <a:latin typeface="Times New Roman" panose="02020603050405020304" pitchFamily="18" charset="0"/>
                <a:cs typeface="Times New Roman" panose="02020603050405020304" pitchFamily="18" charset="0"/>
              </a:rPr>
              <a:t>if</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for</a:t>
            </a:r>
            <a:r>
              <a:rPr lang="en-US" sz="2200" dirty="0">
                <a:latin typeface="Times New Roman" panose="02020603050405020304" pitchFamily="18" charset="0"/>
                <a:cs typeface="Times New Roman" panose="02020603050405020304" pitchFamily="18" charset="0"/>
              </a:rPr>
              <a:t> some b ∈ B we have </a:t>
            </a:r>
            <a:r>
              <a:rPr lang="en-US" sz="2200" dirty="0" err="1">
                <a:latin typeface="Times New Roman" panose="02020603050405020304" pitchFamily="18" charset="0"/>
                <a:cs typeface="Times New Roman" panose="02020603050405020304" pitchFamily="18" charset="0"/>
              </a:rPr>
              <a:t>aRb</a:t>
            </a:r>
            <a:r>
              <a:rPr lang="en-US" sz="2200" dirty="0">
                <a:latin typeface="Times New Roman" panose="02020603050405020304" pitchFamily="18" charset="0"/>
                <a:cs typeface="Times New Roman" panose="02020603050405020304" pitchFamily="18" charset="0"/>
              </a:rPr>
              <a:t> and </a:t>
            </a:r>
            <a:r>
              <a:rPr lang="en-US" sz="2200" dirty="0" err="1">
                <a:latin typeface="Times New Roman" panose="02020603050405020304" pitchFamily="18" charset="0"/>
                <a:cs typeface="Times New Roman" panose="02020603050405020304" pitchFamily="18" charset="0"/>
              </a:rPr>
              <a:t>bSc</a:t>
            </a:r>
            <a:r>
              <a:rPr lang="en-US" sz="2200" dirty="0">
                <a:latin typeface="Times New Roman" panose="02020603050405020304" pitchFamily="18" charset="0"/>
                <a:cs typeface="Times New Roman" panose="02020603050405020304" pitchFamily="18" charset="0"/>
              </a:rPr>
              <a:t>.   </a:t>
            </a:r>
          </a:p>
          <a:p>
            <a:pPr marL="0" indent="0" algn="ctr">
              <a:buNone/>
            </a:pPr>
            <a:r>
              <a:rPr lang="en-US" sz="2200" dirty="0">
                <a:latin typeface="Times New Roman" panose="02020603050405020304" pitchFamily="18" charset="0"/>
                <a:cs typeface="Times New Roman" panose="02020603050405020304" pitchFamily="18" charset="0"/>
              </a:rPr>
              <a:t>is,   </a:t>
            </a:r>
          </a:p>
          <a:p>
            <a:pPr marL="0" indent="0" algn="ctr">
              <a:buNone/>
            </a:pPr>
            <a:r>
              <a:rPr lang="en-US" sz="2200" dirty="0">
                <a:latin typeface="Times New Roman" panose="02020603050405020304" pitchFamily="18" charset="0"/>
                <a:cs typeface="Times New Roman" panose="02020603050405020304" pitchFamily="18" charset="0"/>
              </a:rPr>
              <a:t>R ◦ S = {(a, c)| there exists b ∈ B </a:t>
            </a:r>
            <a:r>
              <a:rPr lang="en-US" sz="2200" b="1" dirty="0">
                <a:latin typeface="Times New Roman" panose="02020603050405020304" pitchFamily="18" charset="0"/>
                <a:cs typeface="Times New Roman" panose="02020603050405020304" pitchFamily="18" charset="0"/>
              </a:rPr>
              <a:t>for</a:t>
            </a:r>
            <a:r>
              <a:rPr lang="en-US" sz="2200" dirty="0">
                <a:latin typeface="Times New Roman" panose="02020603050405020304" pitchFamily="18" charset="0"/>
                <a:cs typeface="Times New Roman" panose="02020603050405020304" pitchFamily="18" charset="0"/>
              </a:rPr>
              <a:t> which (a, b) ∈ R and (b, c) ∈ S</a:t>
            </a:r>
            <a:r>
              <a:rPr lang="en-US" sz="2200" dirty="0" smtClean="0">
                <a:latin typeface="Times New Roman" panose="02020603050405020304" pitchFamily="18" charset="0"/>
                <a:cs typeface="Times New Roman" panose="02020603050405020304" pitchFamily="18" charset="0"/>
              </a:rPr>
              <a:t>}</a:t>
            </a:r>
          </a:p>
          <a:p>
            <a:pPr marL="0" indent="0" algn="just">
              <a:buNone/>
            </a:pP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relation R◦S is known the composition of R and S; it is sometimes denoted simply by RS.</a:t>
            </a:r>
          </a:p>
          <a:p>
            <a:pPr marL="0" indent="0" algn="just">
              <a:buNone/>
            </a:pPr>
            <a:endParaRPr lang="en-US" sz="2200" dirty="0" smtClean="0">
              <a:latin typeface="Times New Roman" panose="02020603050405020304" pitchFamily="18" charset="0"/>
              <a:cs typeface="Times New Roman" panose="02020603050405020304" pitchFamily="18" charset="0"/>
            </a:endParaRPr>
          </a:p>
          <a:p>
            <a:pPr marL="0" indent="0" algn="just">
              <a:buNone/>
            </a:pPr>
            <a:r>
              <a:rPr lang="en-US" sz="2200" dirty="0" smtClean="0">
                <a:latin typeface="Times New Roman" panose="02020603050405020304" pitchFamily="18" charset="0"/>
                <a:cs typeface="Times New Roman" panose="02020603050405020304" pitchFamily="18" charset="0"/>
              </a:rPr>
              <a:t>Let </a:t>
            </a:r>
            <a:r>
              <a:rPr lang="en-US" sz="2200" dirty="0">
                <a:latin typeface="Times New Roman" panose="02020603050405020304" pitchFamily="18" charset="0"/>
                <a:cs typeface="Times New Roman" panose="02020603050405020304" pitchFamily="18" charset="0"/>
              </a:rPr>
              <a:t>R is a relation on a set A, that is, R is a relation from a set A to itself. Then R◦R, the composition of R with itself, is always represented. Also, R◦R is sometimes denoted by R</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Similarly, R</a:t>
            </a:r>
            <a:r>
              <a:rPr lang="en-US" sz="2200" baseline="30000" dirty="0">
                <a:latin typeface="Times New Roman" panose="02020603050405020304" pitchFamily="18" charset="0"/>
                <a:cs typeface="Times New Roman" panose="02020603050405020304" pitchFamily="18" charset="0"/>
              </a:rPr>
              <a:t>3</a:t>
            </a:r>
            <a:r>
              <a:rPr lang="en-US" sz="2200" dirty="0">
                <a:latin typeface="Times New Roman" panose="02020603050405020304" pitchFamily="18" charset="0"/>
                <a:cs typeface="Times New Roman" panose="02020603050405020304" pitchFamily="18" charset="0"/>
              </a:rPr>
              <a:t> = R</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◦R = R◦R◦R, and so on. Thus R</a:t>
            </a:r>
            <a:r>
              <a:rPr lang="en-US" sz="2200" baseline="30000" dirty="0">
                <a:latin typeface="Times New Roman" panose="02020603050405020304" pitchFamily="18" charset="0"/>
                <a:cs typeface="Times New Roman" panose="02020603050405020304" pitchFamily="18" charset="0"/>
              </a:rPr>
              <a:t>n</a:t>
            </a:r>
            <a:r>
              <a:rPr lang="en-US" sz="2200" dirty="0">
                <a:latin typeface="Times New Roman" panose="02020603050405020304" pitchFamily="18" charset="0"/>
                <a:cs typeface="Times New Roman" panose="02020603050405020304" pitchFamily="18" charset="0"/>
              </a:rPr>
              <a:t> is defined for all positive n.</a:t>
            </a:r>
          </a:p>
          <a:p>
            <a:pPr marL="0" indent="0" algn="just">
              <a:buNone/>
            </a:pP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72</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latin typeface="Times New Roman" panose="02020603050405020304" pitchFamily="18" charset="0"/>
                <a:cs typeface="Times New Roman" panose="02020603050405020304" pitchFamily="18" charset="0"/>
              </a:rPr>
              <a:t>Composition of </a:t>
            </a:r>
            <a:r>
              <a:rPr lang="en-US" sz="3200" dirty="0" smtClean="0">
                <a:latin typeface="Times New Roman" panose="02020603050405020304" pitchFamily="18" charset="0"/>
                <a:cs typeface="Times New Roman" panose="02020603050405020304" pitchFamily="18" charset="0"/>
              </a:rPr>
              <a:t>Relations </a:t>
            </a:r>
            <a:r>
              <a:rPr lang="en-IN" sz="3200" dirty="0">
                <a:latin typeface="Times New Roman" panose="02020603050405020304" pitchFamily="18" charset="0"/>
                <a:cs typeface="Times New Roman" panose="02020603050405020304" pitchFamily="18" charset="0"/>
              </a:rPr>
              <a:t>(CO1)</a:t>
            </a:r>
            <a:endParaRPr lang="en-US" sz="32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
        <p:nvSpPr>
          <p:cNvPr id="2" name="Rectangle 1"/>
          <p:cNvSpPr>
            <a:spLocks noChangeArrowheads="1"/>
          </p:cNvSpPr>
          <p:nvPr/>
        </p:nvSpPr>
        <p:spPr bwMode="auto">
          <a:xfrm>
            <a:off x="0" y="45230"/>
            <a:ext cx="159703" cy="366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6654" tIns="44436" rIns="91440" bIns="4443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1078150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marL="0" indent="0" algn="just">
              <a:buNone/>
            </a:pPr>
            <a:r>
              <a:rPr lang="en-US" sz="2200" b="1" dirty="0">
                <a:latin typeface="Times New Roman" panose="02020603050405020304" pitchFamily="18" charset="0"/>
                <a:cs typeface="Times New Roman" panose="02020603050405020304" pitchFamily="18" charset="0"/>
              </a:rPr>
              <a:t>Example1:</a:t>
            </a:r>
            <a:r>
              <a:rPr lang="en-US" sz="2200" dirty="0">
                <a:latin typeface="Times New Roman" panose="02020603050405020304" pitchFamily="18" charset="0"/>
                <a:cs typeface="Times New Roman" panose="02020603050405020304" pitchFamily="18" charset="0"/>
              </a:rPr>
              <a:t> Let X = {4, 5, 6}, Y = {a, b, c} and Z = {l, m, n}. Consider the relation R</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from X to Y and R</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from Y to Z.</a:t>
            </a:r>
          </a:p>
          <a:p>
            <a:pPr marL="0" lvl="0" indent="0" algn="just">
              <a:buNone/>
            </a:pPr>
            <a:r>
              <a:rPr lang="en-US" altLang="en-US" sz="2200" dirty="0" smtClean="0">
                <a:solidFill>
                  <a:srgbClr val="000000"/>
                </a:solidFill>
                <a:latin typeface="Times New Roman" panose="02020603050405020304" pitchFamily="18" charset="0"/>
                <a:cs typeface="Times New Roman" panose="02020603050405020304" pitchFamily="18" charset="0"/>
              </a:rPr>
              <a:t>	R</a:t>
            </a:r>
            <a:r>
              <a:rPr lang="en-US" altLang="en-US" sz="2200" baseline="-30000" dirty="0" smtClean="0">
                <a:solidFill>
                  <a:srgbClr val="000000"/>
                </a:solidFill>
                <a:latin typeface="Times New Roman" panose="02020603050405020304" pitchFamily="18" charset="0"/>
                <a:cs typeface="Times New Roman" panose="02020603050405020304" pitchFamily="18" charset="0"/>
              </a:rPr>
              <a:t>1</a:t>
            </a:r>
            <a:r>
              <a:rPr lang="en-US" altLang="en-US" sz="2200" dirty="0" smtClean="0">
                <a:solidFill>
                  <a:srgbClr val="000000"/>
                </a:solidFill>
                <a:latin typeface="Times New Roman" panose="02020603050405020304" pitchFamily="18" charset="0"/>
                <a:cs typeface="Times New Roman" panose="02020603050405020304" pitchFamily="18" charset="0"/>
              </a:rPr>
              <a:t> </a:t>
            </a:r>
            <a:r>
              <a:rPr lang="en-US" altLang="en-US" sz="2200" dirty="0">
                <a:solidFill>
                  <a:srgbClr val="000000"/>
                </a:solidFill>
                <a:latin typeface="Times New Roman" panose="02020603050405020304" pitchFamily="18" charset="0"/>
                <a:cs typeface="Times New Roman" panose="02020603050405020304" pitchFamily="18" charset="0"/>
              </a:rPr>
              <a:t>= {(4, a), (4, b), (5, c), (6, a), (6, c)}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lgn="just">
              <a:buNone/>
            </a:pP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dirty="0" smtClean="0">
                <a:solidFill>
                  <a:srgbClr val="000000"/>
                </a:solidFill>
                <a:latin typeface="Times New Roman" panose="02020603050405020304" pitchFamily="18" charset="0"/>
                <a:cs typeface="Times New Roman" panose="02020603050405020304" pitchFamily="18" charset="0"/>
              </a:rPr>
              <a:t>R</a:t>
            </a:r>
            <a:r>
              <a:rPr lang="en-US" altLang="en-US" sz="2200" baseline="-30000" dirty="0" smtClean="0">
                <a:solidFill>
                  <a:srgbClr val="000000"/>
                </a:solidFill>
                <a:latin typeface="Times New Roman" panose="02020603050405020304" pitchFamily="18" charset="0"/>
                <a:cs typeface="Times New Roman" panose="02020603050405020304" pitchFamily="18" charset="0"/>
              </a:rPr>
              <a:t>2</a:t>
            </a:r>
            <a:r>
              <a:rPr lang="en-US" altLang="en-US" sz="2200" dirty="0" smtClean="0">
                <a:solidFill>
                  <a:srgbClr val="000000"/>
                </a:solidFill>
                <a:latin typeface="Times New Roman" panose="02020603050405020304" pitchFamily="18" charset="0"/>
                <a:cs typeface="Times New Roman" panose="02020603050405020304" pitchFamily="18" charset="0"/>
              </a:rPr>
              <a:t> </a:t>
            </a:r>
            <a:r>
              <a:rPr lang="en-US" altLang="en-US" sz="2200" dirty="0">
                <a:solidFill>
                  <a:srgbClr val="000000"/>
                </a:solidFill>
                <a:latin typeface="Times New Roman" panose="02020603050405020304" pitchFamily="18" charset="0"/>
                <a:cs typeface="Times New Roman" panose="02020603050405020304" pitchFamily="18" charset="0"/>
              </a:rPr>
              <a:t>= {(a, l), (a, n), (b, l), (b, m), (c, l), (c, m), (c, n</a:t>
            </a:r>
            <a:r>
              <a:rPr lang="en-US" altLang="en-US" sz="2200" dirty="0" smtClean="0">
                <a:solidFill>
                  <a:srgbClr val="000000"/>
                </a:solidFill>
                <a:latin typeface="Times New Roman" panose="02020603050405020304" pitchFamily="18" charset="0"/>
                <a:cs typeface="Times New Roman" panose="02020603050405020304" pitchFamily="18" charset="0"/>
              </a:rPr>
              <a:t>)}</a:t>
            </a:r>
          </a:p>
          <a:p>
            <a:pPr marL="0" lvl="0" indent="0" algn="just">
              <a:buNone/>
            </a:pPr>
            <a:endParaRPr lang="en-US" altLang="en-US" sz="2200" dirty="0">
              <a:solidFill>
                <a:srgbClr val="000000"/>
              </a:solidFill>
              <a:latin typeface="Times New Roman" panose="02020603050405020304" pitchFamily="18" charset="0"/>
              <a:cs typeface="Times New Roman" panose="02020603050405020304" pitchFamily="18" charset="0"/>
            </a:endParaRPr>
          </a:p>
          <a:p>
            <a:pPr marL="0" lvl="0" indent="0" algn="just">
              <a:buNone/>
            </a:pP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lgn="just">
              <a:buNone/>
            </a:pPr>
            <a:endParaRPr lang="en-US" altLang="en-US" sz="2200" dirty="0">
              <a:solidFill>
                <a:srgbClr val="000000"/>
              </a:solidFill>
              <a:latin typeface="Times New Roman" panose="02020603050405020304" pitchFamily="18" charset="0"/>
              <a:cs typeface="Times New Roman" panose="02020603050405020304" pitchFamily="18" charset="0"/>
            </a:endParaRPr>
          </a:p>
          <a:p>
            <a:pPr marL="0" lvl="0" indent="0" algn="just">
              <a:buNone/>
            </a:pP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lgn="just">
              <a:buNone/>
            </a:pPr>
            <a:endParaRPr lang="en-US" altLang="en-US" sz="2200" dirty="0">
              <a:solidFill>
                <a:srgbClr val="000000"/>
              </a:solidFill>
              <a:latin typeface="Times New Roman" panose="02020603050405020304" pitchFamily="18" charset="0"/>
              <a:cs typeface="Times New Roman" panose="02020603050405020304" pitchFamily="18" charset="0"/>
            </a:endParaRPr>
          </a:p>
          <a:p>
            <a:pPr marL="0" lvl="0" indent="0" algn="just">
              <a:buNone/>
            </a:pP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lgn="just">
              <a:buNone/>
            </a:pPr>
            <a:endParaRPr lang="en-US" altLang="en-US" sz="2200" dirty="0">
              <a:solidFill>
                <a:srgbClr val="000000"/>
              </a:solidFill>
              <a:latin typeface="Times New Roman" panose="02020603050405020304" pitchFamily="18" charset="0"/>
              <a:cs typeface="Times New Roman" panose="02020603050405020304" pitchFamily="18" charset="0"/>
            </a:endParaRPr>
          </a:p>
          <a:p>
            <a:pPr marL="0" lvl="0" indent="0" algn="ctr">
              <a:buNone/>
            </a:pPr>
            <a:r>
              <a:rPr lang="en-IN" sz="2200" dirty="0">
                <a:latin typeface="Times New Roman" panose="02020603050405020304" pitchFamily="18" charset="0"/>
                <a:cs typeface="Times New Roman" panose="02020603050405020304" pitchFamily="18" charset="0"/>
              </a:rPr>
              <a:t>Find the composition of relation </a:t>
            </a:r>
            <a:r>
              <a:rPr lang="en-IN" sz="2200" b="1" dirty="0">
                <a:latin typeface="Times New Roman" panose="02020603050405020304" pitchFamily="18" charset="0"/>
                <a:cs typeface="Times New Roman" panose="02020603050405020304" pitchFamily="18" charset="0"/>
              </a:rPr>
              <a:t>(</a:t>
            </a:r>
            <a:r>
              <a:rPr lang="en-IN" sz="2200" b="1" dirty="0" err="1">
                <a:latin typeface="Times New Roman" panose="02020603050405020304" pitchFamily="18" charset="0"/>
                <a:cs typeface="Times New Roman" panose="02020603050405020304" pitchFamily="18" charset="0"/>
              </a:rPr>
              <a:t>i</a:t>
            </a:r>
            <a:r>
              <a:rPr lang="en-IN" sz="2200" b="1" dirty="0">
                <a:latin typeface="Times New Roman" panose="02020603050405020304" pitchFamily="18" charset="0"/>
                <a:cs typeface="Times New Roman" panose="02020603050405020304" pitchFamily="18" charset="0"/>
              </a:rPr>
              <a:t>)</a:t>
            </a:r>
            <a:r>
              <a:rPr lang="en-IN" sz="2200" dirty="0">
                <a:latin typeface="Times New Roman" panose="02020603050405020304" pitchFamily="18" charset="0"/>
                <a:cs typeface="Times New Roman" panose="02020603050405020304" pitchFamily="18" charset="0"/>
              </a:rPr>
              <a:t> R</a:t>
            </a:r>
            <a:r>
              <a:rPr lang="en-IN" sz="2200" baseline="-25000" dirty="0">
                <a:latin typeface="Times New Roman" panose="02020603050405020304" pitchFamily="18" charset="0"/>
                <a:cs typeface="Times New Roman" panose="02020603050405020304" pitchFamily="18" charset="0"/>
              </a:rPr>
              <a:t>1</a:t>
            </a:r>
            <a:r>
              <a:rPr lang="en-IN" sz="2200" dirty="0">
                <a:latin typeface="Times New Roman" panose="02020603050405020304" pitchFamily="18" charset="0"/>
                <a:cs typeface="Times New Roman" panose="02020603050405020304" pitchFamily="18" charset="0"/>
              </a:rPr>
              <a:t> o R</a:t>
            </a:r>
            <a:r>
              <a:rPr lang="en-IN" sz="2200" baseline="-25000" dirty="0">
                <a:latin typeface="Times New Roman" panose="02020603050405020304" pitchFamily="18" charset="0"/>
                <a:cs typeface="Times New Roman" panose="02020603050405020304" pitchFamily="18" charset="0"/>
              </a:rPr>
              <a:t>2</a:t>
            </a:r>
            <a:r>
              <a:rPr lang="en-IN" sz="2200" dirty="0">
                <a:latin typeface="Times New Roman" panose="02020603050405020304" pitchFamily="18" charset="0"/>
                <a:cs typeface="Times New Roman" panose="02020603050405020304" pitchFamily="18" charset="0"/>
              </a:rPr>
              <a:t> </a:t>
            </a:r>
            <a:r>
              <a:rPr lang="en-IN" sz="2200" b="1" dirty="0">
                <a:latin typeface="Times New Roman" panose="02020603050405020304" pitchFamily="18" charset="0"/>
                <a:cs typeface="Times New Roman" panose="02020603050405020304" pitchFamily="18" charset="0"/>
              </a:rPr>
              <a:t>(ii)</a:t>
            </a:r>
            <a:r>
              <a:rPr lang="en-IN" sz="2200" dirty="0">
                <a:latin typeface="Times New Roman" panose="02020603050405020304" pitchFamily="18" charset="0"/>
                <a:cs typeface="Times New Roman" panose="02020603050405020304" pitchFamily="18" charset="0"/>
              </a:rPr>
              <a:t> R</a:t>
            </a:r>
            <a:r>
              <a:rPr lang="en-IN" sz="2200" baseline="-25000" dirty="0">
                <a:latin typeface="Times New Roman" panose="02020603050405020304" pitchFamily="18" charset="0"/>
                <a:cs typeface="Times New Roman" panose="02020603050405020304" pitchFamily="18" charset="0"/>
              </a:rPr>
              <a:t>1</a:t>
            </a:r>
            <a:r>
              <a:rPr lang="en-IN" sz="2200" dirty="0">
                <a:latin typeface="Times New Roman" panose="02020603050405020304" pitchFamily="18" charset="0"/>
                <a:cs typeface="Times New Roman" panose="02020603050405020304" pitchFamily="18" charset="0"/>
              </a:rPr>
              <a:t>o R</a:t>
            </a:r>
            <a:r>
              <a:rPr lang="en-IN" sz="2200" baseline="-25000" dirty="0">
                <a:latin typeface="Times New Roman" panose="02020603050405020304" pitchFamily="18" charset="0"/>
                <a:cs typeface="Times New Roman" panose="02020603050405020304" pitchFamily="18" charset="0"/>
              </a:rPr>
              <a:t>1</a:t>
            </a:r>
            <a:r>
              <a:rPr lang="en-IN" sz="2200" baseline="30000" dirty="0">
                <a:latin typeface="Times New Roman" panose="02020603050405020304" pitchFamily="18" charset="0"/>
                <a:cs typeface="Times New Roman" panose="02020603050405020304" pitchFamily="18" charset="0"/>
              </a:rPr>
              <a:t>-1</a:t>
            </a:r>
            <a:r>
              <a:rPr lang="en-US" altLang="en-US" sz="2200" dirty="0" smtClean="0">
                <a:latin typeface="Times New Roman" panose="02020603050405020304" pitchFamily="18" charset="0"/>
                <a:cs typeface="Times New Roman" panose="02020603050405020304" pitchFamily="18" charset="0"/>
              </a:rPr>
              <a:t> </a:t>
            </a:r>
            <a:endParaRPr lang="en-US" alt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73</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latin typeface="Times New Roman" panose="02020603050405020304" pitchFamily="18" charset="0"/>
                <a:cs typeface="Times New Roman" panose="02020603050405020304" pitchFamily="18" charset="0"/>
              </a:rPr>
              <a:t>Composition of </a:t>
            </a:r>
            <a:r>
              <a:rPr lang="en-US" sz="3200" dirty="0" smtClean="0">
                <a:latin typeface="Times New Roman" panose="02020603050405020304" pitchFamily="18" charset="0"/>
                <a:cs typeface="Times New Roman" panose="02020603050405020304" pitchFamily="18" charset="0"/>
              </a:rPr>
              <a:t>Relations </a:t>
            </a:r>
            <a:r>
              <a:rPr lang="en-IN" sz="3200" dirty="0">
                <a:latin typeface="Times New Roman" panose="02020603050405020304" pitchFamily="18" charset="0"/>
                <a:cs typeface="Times New Roman" panose="02020603050405020304" pitchFamily="18" charset="0"/>
              </a:rPr>
              <a:t>(CO1)</a:t>
            </a:r>
            <a:endParaRPr lang="en-US" sz="32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pic>
        <p:nvPicPr>
          <p:cNvPr id="7170" name="Picture 2" descr="Composition of Rel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012" y="2819400"/>
            <a:ext cx="8933788"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148986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marL="0" indent="0">
              <a:buNone/>
            </a:pPr>
            <a:r>
              <a:rPr lang="en-US" sz="2200" b="1" dirty="0">
                <a:latin typeface="Times New Roman" panose="02020603050405020304" pitchFamily="18" charset="0"/>
                <a:cs typeface="Times New Roman" panose="02020603050405020304" pitchFamily="18" charset="0"/>
              </a:rPr>
              <a:t>Solution</a:t>
            </a:r>
            <a:r>
              <a:rPr lang="en-US" sz="2200" b="1" dirty="0" smtClean="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The composition relation R</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o R</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as shown in fig</a:t>
            </a:r>
            <a:r>
              <a:rPr lang="en-US" sz="2200" dirty="0" smtClean="0">
                <a:latin typeface="Times New Roman" panose="02020603050405020304" pitchFamily="18" charset="0"/>
                <a:cs typeface="Times New Roman" panose="02020603050405020304" pitchFamily="18" charset="0"/>
              </a:rPr>
              <a:t>:</a:t>
            </a:r>
          </a:p>
          <a:p>
            <a:pPr marL="0" indent="0">
              <a:buNone/>
            </a:pPr>
            <a:r>
              <a:rPr lang="pt-BR" sz="2200" b="1" dirty="0" smtClean="0">
                <a:latin typeface="Times New Roman" panose="02020603050405020304" pitchFamily="18" charset="0"/>
                <a:cs typeface="Times New Roman" panose="02020603050405020304" pitchFamily="18" charset="0"/>
              </a:rPr>
              <a:t>R</a:t>
            </a:r>
            <a:r>
              <a:rPr lang="pt-BR" sz="2200" b="1" baseline="-25000" dirty="0" smtClean="0">
                <a:latin typeface="Times New Roman" panose="02020603050405020304" pitchFamily="18" charset="0"/>
                <a:cs typeface="Times New Roman" panose="02020603050405020304" pitchFamily="18" charset="0"/>
              </a:rPr>
              <a:t>1</a:t>
            </a:r>
            <a:r>
              <a:rPr lang="pt-BR" sz="2200" b="1" dirty="0">
                <a:latin typeface="Times New Roman" panose="02020603050405020304" pitchFamily="18" charset="0"/>
                <a:cs typeface="Times New Roman" panose="02020603050405020304" pitchFamily="18" charset="0"/>
              </a:rPr>
              <a:t> o R</a:t>
            </a:r>
            <a:r>
              <a:rPr lang="pt-BR" sz="2200" b="1" baseline="-25000" dirty="0">
                <a:latin typeface="Times New Roman" panose="02020603050405020304" pitchFamily="18" charset="0"/>
                <a:cs typeface="Times New Roman" panose="02020603050405020304" pitchFamily="18" charset="0"/>
              </a:rPr>
              <a:t>2</a:t>
            </a:r>
            <a:r>
              <a:rPr lang="pt-BR" sz="2200" dirty="0">
                <a:latin typeface="Times New Roman" panose="02020603050405020304" pitchFamily="18" charset="0"/>
                <a:cs typeface="Times New Roman" panose="02020603050405020304" pitchFamily="18" charset="0"/>
              </a:rPr>
              <a:t> </a:t>
            </a:r>
            <a:r>
              <a:rPr lang="pt-BR" sz="2200" dirty="0" smtClean="0">
                <a:latin typeface="Times New Roman" panose="02020603050405020304" pitchFamily="18" charset="0"/>
                <a:cs typeface="Times New Roman" panose="02020603050405020304" pitchFamily="18" charset="0"/>
              </a:rPr>
              <a:t>={(</a:t>
            </a:r>
            <a:r>
              <a:rPr lang="pt-BR" sz="2200" dirty="0">
                <a:latin typeface="Times New Roman" panose="02020603050405020304" pitchFamily="18" charset="0"/>
                <a:cs typeface="Times New Roman" panose="02020603050405020304" pitchFamily="18" charset="0"/>
              </a:rPr>
              <a:t>4, l), (4, n), (4, m), (5, l), (5, m), (5, n), (6, l), (6, m), (6, n</a:t>
            </a:r>
            <a:r>
              <a:rPr lang="pt-BR" sz="2200" dirty="0" smtClean="0">
                <a:latin typeface="Times New Roman" panose="02020603050405020304" pitchFamily="18" charset="0"/>
                <a:cs typeface="Times New Roman" panose="02020603050405020304" pitchFamily="18" charset="0"/>
              </a:rPr>
              <a:t>)}</a:t>
            </a:r>
            <a:r>
              <a:rPr lang="en-US" sz="2200" dirty="0" smtClean="0">
                <a:latin typeface="Times New Roman" panose="02020603050405020304" pitchFamily="18" charset="0"/>
                <a:cs typeface="Times New Roman" panose="02020603050405020304" pitchFamily="18" charset="0"/>
              </a:rPr>
              <a:t>	</a:t>
            </a:r>
          </a:p>
          <a:p>
            <a:pPr marL="0"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ii) The composition relation R</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o R</a:t>
            </a:r>
            <a:r>
              <a:rPr lang="en-US" sz="2200" baseline="-25000" dirty="0">
                <a:latin typeface="Times New Roman" panose="02020603050405020304" pitchFamily="18" charset="0"/>
                <a:cs typeface="Times New Roman" panose="02020603050405020304" pitchFamily="18" charset="0"/>
              </a:rPr>
              <a:t>1</a:t>
            </a:r>
            <a:r>
              <a:rPr lang="en-US" sz="2200" baseline="30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as shown in fig</a:t>
            </a:r>
            <a:r>
              <a:rPr lang="en-US" sz="2200" dirty="0" smtClean="0">
                <a:latin typeface="Times New Roman" panose="02020603050405020304" pitchFamily="18" charset="0"/>
                <a:cs typeface="Times New Roman" panose="02020603050405020304" pitchFamily="18" charset="0"/>
              </a:rPr>
              <a:t>:</a:t>
            </a:r>
          </a:p>
          <a:p>
            <a:pPr marL="0" indent="0">
              <a:buNone/>
            </a:pPr>
            <a:r>
              <a:rPr lang="pt-BR" sz="2200" b="1" dirty="0" smtClean="0">
                <a:latin typeface="Times New Roman" panose="02020603050405020304" pitchFamily="18" charset="0"/>
                <a:cs typeface="Times New Roman" panose="02020603050405020304" pitchFamily="18" charset="0"/>
              </a:rPr>
              <a:t>R</a:t>
            </a:r>
            <a:r>
              <a:rPr lang="pt-BR" sz="2200" b="1" baseline="-25000" dirty="0" smtClean="0">
                <a:latin typeface="Times New Roman" panose="02020603050405020304" pitchFamily="18" charset="0"/>
                <a:cs typeface="Times New Roman" panose="02020603050405020304" pitchFamily="18" charset="0"/>
              </a:rPr>
              <a:t>1</a:t>
            </a:r>
            <a:r>
              <a:rPr lang="pt-BR" sz="2200" b="1" dirty="0" smtClean="0">
                <a:latin typeface="Times New Roman" panose="02020603050405020304" pitchFamily="18" charset="0"/>
                <a:cs typeface="Times New Roman" panose="02020603050405020304" pitchFamily="18" charset="0"/>
              </a:rPr>
              <a:t>o </a:t>
            </a:r>
            <a:r>
              <a:rPr lang="pt-BR" sz="2200" b="1" dirty="0">
                <a:latin typeface="Times New Roman" panose="02020603050405020304" pitchFamily="18" charset="0"/>
                <a:cs typeface="Times New Roman" panose="02020603050405020304" pitchFamily="18" charset="0"/>
              </a:rPr>
              <a:t>R</a:t>
            </a:r>
            <a:r>
              <a:rPr lang="pt-BR" sz="2200" b="1" baseline="-25000" dirty="0">
                <a:latin typeface="Times New Roman" panose="02020603050405020304" pitchFamily="18" charset="0"/>
                <a:cs typeface="Times New Roman" panose="02020603050405020304" pitchFamily="18" charset="0"/>
              </a:rPr>
              <a:t>1</a:t>
            </a:r>
            <a:r>
              <a:rPr lang="pt-BR" sz="2200" b="1" baseline="30000" dirty="0">
                <a:latin typeface="Times New Roman" panose="02020603050405020304" pitchFamily="18" charset="0"/>
                <a:cs typeface="Times New Roman" panose="02020603050405020304" pitchFamily="18" charset="0"/>
              </a:rPr>
              <a:t>-1</a:t>
            </a:r>
            <a:r>
              <a:rPr lang="pt-BR" sz="2200" dirty="0">
                <a:latin typeface="Times New Roman" panose="02020603050405020304" pitchFamily="18" charset="0"/>
                <a:cs typeface="Times New Roman" panose="02020603050405020304" pitchFamily="18" charset="0"/>
              </a:rPr>
              <a:t> = {(4, 4), (5, 5), (5, 6), (6, 4), (6, 5), (4, 6), (6, 6)}</a:t>
            </a: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74</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latin typeface="Times New Roman" panose="02020603050405020304" pitchFamily="18" charset="0"/>
                <a:cs typeface="Times New Roman" panose="02020603050405020304" pitchFamily="18" charset="0"/>
              </a:rPr>
              <a:t>Composition of </a:t>
            </a:r>
            <a:r>
              <a:rPr lang="en-US" sz="3200" dirty="0" smtClean="0">
                <a:latin typeface="Times New Roman" panose="02020603050405020304" pitchFamily="18" charset="0"/>
                <a:cs typeface="Times New Roman" panose="02020603050405020304" pitchFamily="18" charset="0"/>
              </a:rPr>
              <a:t>Relations </a:t>
            </a:r>
            <a:r>
              <a:rPr lang="en-IN" sz="3200" dirty="0">
                <a:latin typeface="Times New Roman" panose="02020603050405020304" pitchFamily="18" charset="0"/>
                <a:cs typeface="Times New Roman" panose="02020603050405020304" pitchFamily="18" charset="0"/>
              </a:rPr>
              <a:t>(CO1)</a:t>
            </a:r>
            <a:endParaRPr lang="en-US" sz="32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pic>
        <p:nvPicPr>
          <p:cNvPr id="8194" name="Picture 2" descr="Composition of Rel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0486" y="3886199"/>
            <a:ext cx="4393515" cy="2438401"/>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Composition of Relati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3733800"/>
            <a:ext cx="4617459" cy="2435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389433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7162"/>
            <a:ext cx="8229600" cy="5328838"/>
          </a:xfrm>
        </p:spPr>
        <p:txBody>
          <a:bodyPr>
            <a:noAutofit/>
          </a:bodyPr>
          <a:lstStyle/>
          <a:p>
            <a:pPr marL="0" indent="0" algn="just">
              <a:buNone/>
            </a:pPr>
            <a:r>
              <a:rPr lang="en-US" sz="2200" dirty="0">
                <a:latin typeface="Times New Roman" panose="02020603050405020304" pitchFamily="18" charset="0"/>
                <a:cs typeface="Times New Roman" panose="02020603050405020304" pitchFamily="18" charset="0"/>
              </a:rPr>
              <a:t>There is another way of finding R◦S. Let M</a:t>
            </a:r>
            <a:r>
              <a:rPr lang="en-US" sz="2200" baseline="-25000" dirty="0">
                <a:latin typeface="Times New Roman" panose="02020603050405020304" pitchFamily="18" charset="0"/>
                <a:cs typeface="Times New Roman" panose="02020603050405020304" pitchFamily="18" charset="0"/>
              </a:rPr>
              <a:t>R</a:t>
            </a:r>
            <a:r>
              <a:rPr lang="en-US" sz="2200" dirty="0">
                <a:latin typeface="Times New Roman" panose="02020603050405020304" pitchFamily="18" charset="0"/>
                <a:cs typeface="Times New Roman" panose="02020603050405020304" pitchFamily="18" charset="0"/>
              </a:rPr>
              <a:t> and M</a:t>
            </a:r>
            <a:r>
              <a:rPr lang="en-US" sz="2200" baseline="-25000" dirty="0">
                <a:latin typeface="Times New Roman" panose="02020603050405020304" pitchFamily="18" charset="0"/>
                <a:cs typeface="Times New Roman" panose="02020603050405020304" pitchFamily="18" charset="0"/>
              </a:rPr>
              <a:t>S</a:t>
            </a:r>
            <a:r>
              <a:rPr lang="en-US" sz="2200" dirty="0">
                <a:latin typeface="Times New Roman" panose="02020603050405020304" pitchFamily="18" charset="0"/>
                <a:cs typeface="Times New Roman" panose="02020603050405020304" pitchFamily="18" charset="0"/>
              </a:rPr>
              <a:t> denote respectively the matrix representations of the relations R and S. </a:t>
            </a:r>
            <a:r>
              <a:rPr lang="en-US" sz="2200" dirty="0" smtClean="0">
                <a:latin typeface="Times New Roman" panose="02020603050405020304" pitchFamily="18" charset="0"/>
                <a:cs typeface="Times New Roman" panose="02020603050405020304" pitchFamily="18" charset="0"/>
              </a:rPr>
              <a:t>Then</a:t>
            </a: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endParaRPr lang="en-US" sz="2200" dirty="0" smtClean="0">
              <a:latin typeface="Times New Roman" panose="02020603050405020304" pitchFamily="18" charset="0"/>
              <a:cs typeface="Times New Roman" panose="02020603050405020304" pitchFamily="18" charset="0"/>
            </a:endParaRPr>
          </a:p>
          <a:p>
            <a:pPr marL="0" indent="0" algn="just">
              <a:buNone/>
            </a:pPr>
            <a:endParaRPr lang="en-US" sz="2200" dirty="0" smtClean="0">
              <a:latin typeface="Times New Roman" panose="02020603050405020304" pitchFamily="18" charset="0"/>
              <a:cs typeface="Times New Roman" panose="02020603050405020304" pitchFamily="18" charset="0"/>
            </a:endParaRP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endParaRPr lang="en-US" sz="2200" b="1" dirty="0" smtClean="0">
              <a:latin typeface="Times New Roman" panose="02020603050405020304" pitchFamily="18" charset="0"/>
              <a:cs typeface="Times New Roman" panose="02020603050405020304" pitchFamily="18" charset="0"/>
            </a:endParaRPr>
          </a:p>
          <a:p>
            <a:pPr marL="0" indent="0" algn="just">
              <a:buNone/>
            </a:pPr>
            <a:r>
              <a:rPr lang="en-US" sz="2200" b="1" dirty="0" smtClean="0">
                <a:latin typeface="Times New Roman" panose="02020603050405020304" pitchFamily="18" charset="0"/>
                <a:cs typeface="Times New Roman" panose="02020603050405020304" pitchFamily="18" charset="0"/>
              </a:rPr>
              <a:t>Example:</a:t>
            </a: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smtClean="0">
                <a:latin typeface="Times New Roman" panose="02020603050405020304" pitchFamily="18" charset="0"/>
                <a:cs typeface="Times New Roman" panose="02020603050405020304" pitchFamily="18" charset="0"/>
              </a:rPr>
              <a:t>Let</a:t>
            </a:r>
            <a:r>
              <a:rPr lang="en-US" sz="2200" dirty="0">
                <a:latin typeface="Times New Roman" panose="02020603050405020304" pitchFamily="18" charset="0"/>
                <a:cs typeface="Times New Roman" panose="02020603050405020304" pitchFamily="18" charset="0"/>
              </a:rPr>
              <a:t> P = {2, 3, 4, 5}. Consider the relation R and S on P defined by  </a:t>
            </a:r>
            <a:endParaRPr lang="en-US" sz="2200" dirty="0" smtClean="0">
              <a:latin typeface="Times New Roman" panose="02020603050405020304" pitchFamily="18" charset="0"/>
              <a:cs typeface="Times New Roman" panose="02020603050405020304" pitchFamily="18" charset="0"/>
            </a:endParaRPr>
          </a:p>
          <a:p>
            <a:pPr marL="0" indent="0" algn="just">
              <a:buNone/>
            </a:pPr>
            <a:r>
              <a:rPr lang="en-US" sz="2200" dirty="0" smtClean="0">
                <a:latin typeface="Times New Roman" panose="02020603050405020304" pitchFamily="18" charset="0"/>
                <a:cs typeface="Times New Roman" panose="02020603050405020304" pitchFamily="18" charset="0"/>
              </a:rPr>
              <a:t>R</a:t>
            </a:r>
            <a:r>
              <a:rPr lang="en-US" sz="2200" dirty="0">
                <a:latin typeface="Times New Roman" panose="02020603050405020304" pitchFamily="18" charset="0"/>
                <a:cs typeface="Times New Roman" panose="02020603050405020304" pitchFamily="18" charset="0"/>
              </a:rPr>
              <a:t> = {(2, 2), (2, 3), (2, 4), (2, 5), (3, 4), (3, 5), (4, 5), (5, 3</a:t>
            </a:r>
            <a:r>
              <a:rPr lang="en-US" sz="2200" dirty="0" smtClean="0">
                <a:latin typeface="Times New Roman" panose="02020603050405020304" pitchFamily="18" charset="0"/>
                <a:cs typeface="Times New Roman" panose="02020603050405020304" pitchFamily="18" charset="0"/>
              </a:rPr>
              <a:t>)}</a:t>
            </a:r>
          </a:p>
          <a:p>
            <a:pPr marL="0" indent="0" algn="just">
              <a:buNone/>
            </a:pPr>
            <a:r>
              <a:rPr lang="en-US" sz="2200" dirty="0" smtClean="0">
                <a:latin typeface="Times New Roman" panose="02020603050405020304" pitchFamily="18" charset="0"/>
                <a:cs typeface="Times New Roman" panose="02020603050405020304" pitchFamily="18" charset="0"/>
              </a:rPr>
              <a:t>S</a:t>
            </a:r>
            <a:r>
              <a:rPr lang="en-US" sz="2200" dirty="0">
                <a:latin typeface="Times New Roman" panose="02020603050405020304" pitchFamily="18" charset="0"/>
                <a:cs typeface="Times New Roman" panose="02020603050405020304" pitchFamily="18" charset="0"/>
              </a:rPr>
              <a:t> = {(2, 3), (2, 5), (3, 4), (3, 5), (4, 2), (4, 3), (4, 5), (5, 2), (5, 5)}.  </a:t>
            </a:r>
          </a:p>
          <a:p>
            <a:pPr marL="0" indent="0" algn="just">
              <a:buNone/>
            </a:pPr>
            <a:r>
              <a:rPr lang="en-US" sz="2200" dirty="0" smtClean="0">
                <a:latin typeface="Times New Roman" panose="02020603050405020304" pitchFamily="18" charset="0"/>
                <a:cs typeface="Times New Roman" panose="02020603050405020304" pitchFamily="18" charset="0"/>
              </a:rPr>
              <a:t>Find</a:t>
            </a:r>
            <a:r>
              <a:rPr lang="en-US" sz="2200" dirty="0">
                <a:latin typeface="Times New Roman" panose="02020603050405020304" pitchFamily="18" charset="0"/>
                <a:cs typeface="Times New Roman" panose="02020603050405020304" pitchFamily="18" charset="0"/>
              </a:rPr>
              <a:t> the matrices of the above relations. </a:t>
            </a:r>
            <a:r>
              <a:rPr lang="en-US" sz="2200" dirty="0" smtClean="0">
                <a:latin typeface="Times New Roman" panose="02020603050405020304" pitchFamily="18" charset="0"/>
                <a:cs typeface="Times New Roman" panose="02020603050405020304" pitchFamily="18" charset="0"/>
              </a:rPr>
              <a:t>Use</a:t>
            </a:r>
            <a:r>
              <a:rPr lang="en-US" sz="2200" dirty="0">
                <a:latin typeface="Times New Roman" panose="02020603050405020304" pitchFamily="18" charset="0"/>
                <a:cs typeface="Times New Roman" panose="02020603050405020304" pitchFamily="18" charset="0"/>
              </a:rPr>
              <a:t> matrices to find the following composition of the relation R and S. </a:t>
            </a:r>
          </a:p>
          <a:p>
            <a:pPr marL="0" indent="0" algn="ctr">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RoS</a:t>
            </a:r>
            <a:r>
              <a:rPr lang="en-US" sz="2200" dirty="0">
                <a:latin typeface="Times New Roman" panose="02020603050405020304" pitchFamily="18" charset="0"/>
                <a:cs typeface="Times New Roman" panose="02020603050405020304" pitchFamily="18" charset="0"/>
              </a:rPr>
              <a:t>       (ii)</a:t>
            </a:r>
            <a:r>
              <a:rPr lang="en-US" sz="2200" dirty="0" err="1">
                <a:latin typeface="Times New Roman" panose="02020603050405020304" pitchFamily="18" charset="0"/>
                <a:cs typeface="Times New Roman" panose="02020603050405020304" pitchFamily="18" charset="0"/>
              </a:rPr>
              <a:t>RoR</a:t>
            </a:r>
            <a:r>
              <a:rPr lang="en-US" sz="2200" dirty="0">
                <a:latin typeface="Times New Roman" panose="02020603050405020304" pitchFamily="18" charset="0"/>
                <a:cs typeface="Times New Roman" panose="02020603050405020304" pitchFamily="18" charset="0"/>
              </a:rPr>
              <a:t>       (iii)</a:t>
            </a:r>
            <a:r>
              <a:rPr lang="en-US" sz="2200" dirty="0" err="1">
                <a:latin typeface="Times New Roman" panose="02020603050405020304" pitchFamily="18" charset="0"/>
                <a:cs typeface="Times New Roman" panose="02020603050405020304" pitchFamily="18" charset="0"/>
              </a:rPr>
              <a:t>SoR</a:t>
            </a:r>
            <a:r>
              <a:rPr lang="en-US" sz="2200" dirty="0">
                <a:latin typeface="Times New Roman" panose="02020603050405020304" pitchFamily="18" charset="0"/>
                <a:cs typeface="Times New Roman" panose="02020603050405020304" pitchFamily="18" charset="0"/>
              </a:rPr>
              <a:t>  </a:t>
            </a:r>
          </a:p>
          <a:p>
            <a:pPr marL="0" indent="0" algn="just">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75</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latin typeface="Times New Roman" panose="02020603050405020304" pitchFamily="18" charset="0"/>
                <a:cs typeface="Times New Roman" panose="02020603050405020304" pitchFamily="18" charset="0"/>
              </a:rPr>
              <a:t>Composition of Relations and </a:t>
            </a:r>
            <a:r>
              <a:rPr lang="en-US" sz="3200" dirty="0" smtClean="0">
                <a:latin typeface="Times New Roman" panose="02020603050405020304" pitchFamily="18" charset="0"/>
                <a:cs typeface="Times New Roman" panose="02020603050405020304" pitchFamily="18" charset="0"/>
              </a:rPr>
              <a:t>Matrices </a:t>
            </a:r>
            <a:r>
              <a:rPr lang="en-IN" sz="3200" dirty="0">
                <a:latin typeface="Times New Roman" panose="02020603050405020304" pitchFamily="18" charset="0"/>
                <a:cs typeface="Times New Roman" panose="02020603050405020304" pitchFamily="18" charset="0"/>
              </a:rPr>
              <a:t>(CO1)</a:t>
            </a:r>
            <a:endParaRPr lang="en-US" sz="32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pic>
        <p:nvPicPr>
          <p:cNvPr id="9218" name="Picture 2" descr="Composition of Rel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676401"/>
            <a:ext cx="5964382"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30486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5310587"/>
          </a:xfrm>
        </p:spPr>
        <p:txBody>
          <a:bodyPr>
            <a:noAutofit/>
          </a:bodyPr>
          <a:lstStyle/>
          <a:p>
            <a:pPr marL="0" indent="0" algn="just">
              <a:buNone/>
            </a:pP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To obtain the composition of relation R and S. First multiply M</a:t>
            </a:r>
            <a:r>
              <a:rPr lang="en-US" sz="2200" baseline="-25000" dirty="0">
                <a:latin typeface="Times New Roman" panose="02020603050405020304" pitchFamily="18" charset="0"/>
                <a:cs typeface="Times New Roman" panose="02020603050405020304" pitchFamily="18" charset="0"/>
              </a:rPr>
              <a:t>R</a:t>
            </a:r>
            <a:r>
              <a:rPr lang="en-US" sz="2200" dirty="0">
                <a:latin typeface="Times New Roman" panose="02020603050405020304" pitchFamily="18" charset="0"/>
                <a:cs typeface="Times New Roman" panose="02020603050405020304" pitchFamily="18" charset="0"/>
              </a:rPr>
              <a:t> with M</a:t>
            </a:r>
            <a:r>
              <a:rPr lang="en-US" sz="2200" baseline="-25000" dirty="0">
                <a:latin typeface="Times New Roman" panose="02020603050405020304" pitchFamily="18" charset="0"/>
                <a:cs typeface="Times New Roman" panose="02020603050405020304" pitchFamily="18" charset="0"/>
              </a:rPr>
              <a:t>S</a:t>
            </a:r>
            <a:r>
              <a:rPr lang="en-US" sz="2200" dirty="0">
                <a:latin typeface="Times New Roman" panose="02020603050405020304" pitchFamily="18" charset="0"/>
                <a:cs typeface="Times New Roman" panose="02020603050405020304" pitchFamily="18" charset="0"/>
              </a:rPr>
              <a:t> to obtain the matrix M</a:t>
            </a:r>
            <a:r>
              <a:rPr lang="en-US" sz="2200" baseline="-25000" dirty="0">
                <a:latin typeface="Times New Roman" panose="02020603050405020304" pitchFamily="18" charset="0"/>
                <a:cs typeface="Times New Roman" panose="02020603050405020304" pitchFamily="18" charset="0"/>
              </a:rPr>
              <a:t>R</a:t>
            </a:r>
            <a:r>
              <a:rPr lang="en-US" sz="2200" dirty="0">
                <a:latin typeface="Times New Roman" panose="02020603050405020304" pitchFamily="18" charset="0"/>
                <a:cs typeface="Times New Roman" panose="02020603050405020304" pitchFamily="18" charset="0"/>
              </a:rPr>
              <a:t> x M</a:t>
            </a:r>
            <a:r>
              <a:rPr lang="en-US" sz="2200" baseline="-25000" dirty="0">
                <a:latin typeface="Times New Roman" panose="02020603050405020304" pitchFamily="18" charset="0"/>
                <a:cs typeface="Times New Roman" panose="02020603050405020304" pitchFamily="18" charset="0"/>
              </a:rPr>
              <a:t>S</a:t>
            </a:r>
            <a:r>
              <a:rPr lang="en-US" sz="2200" dirty="0">
                <a:latin typeface="Times New Roman" panose="02020603050405020304" pitchFamily="18" charset="0"/>
                <a:cs typeface="Times New Roman" panose="02020603050405020304" pitchFamily="18" charset="0"/>
              </a:rPr>
              <a:t> as shown in fig</a:t>
            </a:r>
            <a:r>
              <a:rPr lang="en-US" sz="2200" dirty="0" smtClean="0">
                <a:latin typeface="Times New Roman" panose="02020603050405020304" pitchFamily="18" charset="0"/>
                <a:cs typeface="Times New Roman" panose="02020603050405020304" pitchFamily="18" charset="0"/>
              </a:rPr>
              <a:t>:</a:t>
            </a:r>
          </a:p>
          <a:p>
            <a:pPr marL="0" indent="0" algn="just">
              <a:buNone/>
            </a:pP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non zero entries in the matrix M</a:t>
            </a:r>
            <a:r>
              <a:rPr lang="en-US" sz="2200" baseline="-25000" dirty="0">
                <a:latin typeface="Times New Roman" panose="02020603050405020304" pitchFamily="18" charset="0"/>
                <a:cs typeface="Times New Roman" panose="02020603050405020304" pitchFamily="18" charset="0"/>
              </a:rPr>
              <a:t>R</a:t>
            </a:r>
            <a:r>
              <a:rPr lang="en-US" sz="2200" dirty="0">
                <a:latin typeface="Times New Roman" panose="02020603050405020304" pitchFamily="18" charset="0"/>
                <a:cs typeface="Times New Roman" panose="02020603050405020304" pitchFamily="18" charset="0"/>
              </a:rPr>
              <a:t> x M</a:t>
            </a:r>
            <a:r>
              <a:rPr lang="en-US" sz="2200" baseline="-25000" dirty="0">
                <a:latin typeface="Times New Roman" panose="02020603050405020304" pitchFamily="18" charset="0"/>
                <a:cs typeface="Times New Roman" panose="02020603050405020304" pitchFamily="18" charset="0"/>
              </a:rPr>
              <a:t>S</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tells </a:t>
            </a:r>
            <a:r>
              <a:rPr lang="en-US" sz="2200" dirty="0">
                <a:latin typeface="Times New Roman" panose="02020603050405020304" pitchFamily="18" charset="0"/>
                <a:cs typeface="Times New Roman" panose="02020603050405020304" pitchFamily="18" charset="0"/>
              </a:rPr>
              <a:t>the elements related in </a:t>
            </a:r>
            <a:r>
              <a:rPr lang="en-US" sz="2200" dirty="0" err="1">
                <a:latin typeface="Times New Roman" panose="02020603050405020304" pitchFamily="18" charset="0"/>
                <a:cs typeface="Times New Roman" panose="02020603050405020304" pitchFamily="18" charset="0"/>
              </a:rPr>
              <a:t>RoS</a:t>
            </a:r>
            <a:r>
              <a:rPr lang="en-US" sz="2200" dirty="0">
                <a:latin typeface="Times New Roman" panose="02020603050405020304" pitchFamily="18" charset="0"/>
                <a:cs typeface="Times New Roman" panose="02020603050405020304" pitchFamily="18" charset="0"/>
              </a:rPr>
              <a:t>. So,</a:t>
            </a:r>
          </a:p>
          <a:p>
            <a:pPr marL="0" indent="0" algn="just">
              <a:buNone/>
            </a:pPr>
            <a:endParaRPr lang="en-US" sz="2200" dirty="0" smtClean="0">
              <a:latin typeface="Times New Roman" panose="02020603050405020304" pitchFamily="18" charset="0"/>
              <a:cs typeface="Times New Roman" panose="02020603050405020304" pitchFamily="18" charset="0"/>
            </a:endParaRP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endParaRPr lang="en-US" sz="2200" dirty="0" smtClean="0">
              <a:latin typeface="Times New Roman" panose="02020603050405020304" pitchFamily="18" charset="0"/>
              <a:cs typeface="Times New Roman" panose="02020603050405020304" pitchFamily="18" charset="0"/>
            </a:endParaRPr>
          </a:p>
          <a:p>
            <a:pPr marL="0" indent="0" algn="just">
              <a:buNone/>
            </a:pPr>
            <a:endParaRPr lang="en-US" sz="2200" dirty="0" smtClean="0">
              <a:latin typeface="Times New Roman" panose="02020603050405020304" pitchFamily="18" charset="0"/>
              <a:cs typeface="Times New Roman" panose="02020603050405020304" pitchFamily="18" charset="0"/>
            </a:endParaRPr>
          </a:p>
          <a:p>
            <a:pPr marL="0" indent="0" algn="just">
              <a:buNone/>
            </a:pPr>
            <a:endParaRPr lang="en-US" sz="2200" dirty="0" smtClean="0">
              <a:latin typeface="Times New Roman" panose="02020603050405020304" pitchFamily="18" charset="0"/>
              <a:cs typeface="Times New Roman" panose="02020603050405020304" pitchFamily="18" charset="0"/>
            </a:endParaRPr>
          </a:p>
          <a:p>
            <a:pPr marL="0" indent="0" algn="just">
              <a:buNone/>
            </a:pPr>
            <a:endParaRPr lang="en-US" sz="2200" dirty="0" smtClean="0">
              <a:latin typeface="Times New Roman" panose="02020603050405020304" pitchFamily="18" charset="0"/>
              <a:cs typeface="Times New Roman" panose="02020603050405020304" pitchFamily="18" charset="0"/>
            </a:endParaRPr>
          </a:p>
          <a:p>
            <a:pPr marL="0" indent="0" algn="just">
              <a:buNone/>
            </a:pPr>
            <a:r>
              <a:rPr lang="en-US" sz="2200" dirty="0" smtClean="0">
                <a:latin typeface="Times New Roman" panose="02020603050405020304" pitchFamily="18" charset="0"/>
                <a:cs typeface="Times New Roman" panose="02020603050405020304" pitchFamily="18" charset="0"/>
              </a:rPr>
              <a:t>Hence </a:t>
            </a:r>
            <a:r>
              <a:rPr lang="en-US" sz="2200" dirty="0">
                <a:latin typeface="Times New Roman" panose="02020603050405020304" pitchFamily="18" charset="0"/>
                <a:cs typeface="Times New Roman" panose="02020603050405020304" pitchFamily="18" charset="0"/>
              </a:rPr>
              <a:t>the composition R o S of the relation R and S </a:t>
            </a:r>
            <a:r>
              <a:rPr lang="en-US" sz="2200" dirty="0" smtClean="0">
                <a:latin typeface="Times New Roman" panose="02020603050405020304" pitchFamily="18" charset="0"/>
                <a:cs typeface="Times New Roman" panose="02020603050405020304" pitchFamily="18" charset="0"/>
              </a:rPr>
              <a:t>is</a:t>
            </a:r>
          </a:p>
          <a:p>
            <a:pPr marL="0" indent="0" algn="just">
              <a:buNone/>
            </a:pPr>
            <a:r>
              <a:rPr lang="pt-BR" sz="2200" dirty="0" smtClean="0">
                <a:latin typeface="Times New Roman" panose="02020603050405020304" pitchFamily="18" charset="0"/>
                <a:cs typeface="Times New Roman" panose="02020603050405020304" pitchFamily="18" charset="0"/>
              </a:rPr>
              <a:t>R</a:t>
            </a:r>
            <a:r>
              <a:rPr lang="pt-BR" sz="2200" dirty="0">
                <a:latin typeface="Times New Roman" panose="02020603050405020304" pitchFamily="18" charset="0"/>
                <a:cs typeface="Times New Roman" panose="02020603050405020304" pitchFamily="18" charset="0"/>
              </a:rPr>
              <a:t> o S = {(2, 2), (2, 3), (2, 4), (3, 2), (3, 3), (4, 2), (4, 5), (5, 2), (5, 3), </a:t>
            </a:r>
            <a:endParaRPr lang="pt-BR" sz="2200" dirty="0" smtClean="0">
              <a:latin typeface="Times New Roman" panose="02020603050405020304" pitchFamily="18" charset="0"/>
              <a:cs typeface="Times New Roman" panose="02020603050405020304" pitchFamily="18" charset="0"/>
            </a:endParaRPr>
          </a:p>
          <a:p>
            <a:pPr marL="0" indent="0" algn="just">
              <a:buNone/>
            </a:pPr>
            <a:r>
              <a:rPr lang="pt-BR" sz="2200" dirty="0">
                <a:latin typeface="Times New Roman" panose="02020603050405020304" pitchFamily="18" charset="0"/>
                <a:cs typeface="Times New Roman" panose="02020603050405020304" pitchFamily="18" charset="0"/>
              </a:rPr>
              <a:t>	</a:t>
            </a:r>
            <a:r>
              <a:rPr lang="pt-BR" sz="2200" dirty="0" smtClean="0">
                <a:latin typeface="Times New Roman" panose="02020603050405020304" pitchFamily="18" charset="0"/>
                <a:cs typeface="Times New Roman" panose="02020603050405020304" pitchFamily="18" charset="0"/>
              </a:rPr>
              <a:t>   (</a:t>
            </a:r>
            <a:r>
              <a:rPr lang="pt-BR" sz="2200" dirty="0">
                <a:latin typeface="Times New Roman" panose="02020603050405020304" pitchFamily="18" charset="0"/>
                <a:cs typeface="Times New Roman" panose="02020603050405020304" pitchFamily="18" charset="0"/>
              </a:rPr>
              <a:t>5, 4), (5, 5)}. </a:t>
            </a:r>
            <a:endParaRPr lang="pt-BR" sz="2200" dirty="0" smtClean="0">
              <a:latin typeface="Times New Roman" panose="02020603050405020304" pitchFamily="18" charset="0"/>
              <a:cs typeface="Times New Roman" panose="02020603050405020304" pitchFamily="18" charset="0"/>
            </a:endParaRPr>
          </a:p>
          <a:p>
            <a:pPr marL="0" indent="0" algn="just">
              <a:buNone/>
            </a:pPr>
            <a:endParaRPr lang="en-US" sz="2200" dirty="0" smtClean="0"/>
          </a:p>
        </p:txBody>
      </p:sp>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76</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latin typeface="Times New Roman" panose="02020603050405020304" pitchFamily="18" charset="0"/>
                <a:cs typeface="Times New Roman" panose="02020603050405020304" pitchFamily="18" charset="0"/>
              </a:rPr>
              <a:t>Composition of Relations and </a:t>
            </a:r>
            <a:r>
              <a:rPr lang="en-US" sz="3200" dirty="0" smtClean="0">
                <a:latin typeface="Times New Roman" panose="02020603050405020304" pitchFamily="18" charset="0"/>
                <a:cs typeface="Times New Roman" panose="02020603050405020304" pitchFamily="18" charset="0"/>
              </a:rPr>
              <a:t>Matrices </a:t>
            </a:r>
            <a:r>
              <a:rPr lang="en-IN" sz="3200" dirty="0">
                <a:latin typeface="Times New Roman" panose="02020603050405020304" pitchFamily="18" charset="0"/>
                <a:cs typeface="Times New Roman" panose="02020603050405020304" pitchFamily="18" charset="0"/>
              </a:rPr>
              <a:t>(CO1)</a:t>
            </a:r>
            <a:endParaRPr lang="en-US" sz="32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pic>
        <p:nvPicPr>
          <p:cNvPr id="10242" name="Picture 2" descr="Composition of Rel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4983" y="2133846"/>
            <a:ext cx="4404417" cy="2590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65987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5310587"/>
          </a:xfrm>
        </p:spPr>
        <p:txBody>
          <a:bodyPr>
            <a:normAutofit/>
          </a:bodyPr>
          <a:lstStyle/>
          <a:p>
            <a:pPr marL="0" indent="0" algn="just">
              <a:buNone/>
            </a:pPr>
            <a:r>
              <a:rPr lang="en-US" sz="2200" dirty="0" smtClean="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ii) First, multiply the matrix M</a:t>
            </a:r>
            <a:r>
              <a:rPr lang="en-US" sz="2200" baseline="-25000" dirty="0">
                <a:latin typeface="Times New Roman" panose="02020603050405020304" pitchFamily="18" charset="0"/>
                <a:cs typeface="Times New Roman" panose="02020603050405020304" pitchFamily="18" charset="0"/>
              </a:rPr>
              <a:t>R</a:t>
            </a:r>
            <a:r>
              <a:rPr lang="en-US" sz="2200" dirty="0">
                <a:latin typeface="Times New Roman" panose="02020603050405020304" pitchFamily="18" charset="0"/>
                <a:cs typeface="Times New Roman" panose="02020603050405020304" pitchFamily="18" charset="0"/>
              </a:rPr>
              <a:t> by itself, as shown in </a:t>
            </a:r>
            <a:r>
              <a:rPr lang="en-US" sz="2200" dirty="0" smtClean="0">
                <a:latin typeface="Times New Roman" panose="02020603050405020304" pitchFamily="18" charset="0"/>
                <a:cs typeface="Times New Roman" panose="02020603050405020304" pitchFamily="18" charset="0"/>
              </a:rPr>
              <a:t>fig</a:t>
            </a:r>
          </a:p>
          <a:p>
            <a:pPr marL="0" indent="0" algn="just">
              <a:buNone/>
            </a:pPr>
            <a:endParaRPr lang="en-US" sz="2200" dirty="0" smtClean="0">
              <a:latin typeface="Times New Roman" panose="02020603050405020304" pitchFamily="18" charset="0"/>
              <a:cs typeface="Times New Roman" panose="02020603050405020304" pitchFamily="18" charset="0"/>
            </a:endParaRP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endParaRPr lang="en-US" sz="2200" dirty="0" smtClean="0">
              <a:latin typeface="Times New Roman" panose="02020603050405020304" pitchFamily="18" charset="0"/>
              <a:cs typeface="Times New Roman" panose="02020603050405020304" pitchFamily="18" charset="0"/>
            </a:endParaRP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endParaRPr lang="en-US" sz="2200" dirty="0" smtClean="0">
              <a:latin typeface="Times New Roman" panose="02020603050405020304" pitchFamily="18" charset="0"/>
              <a:cs typeface="Times New Roman" panose="02020603050405020304" pitchFamily="18" charset="0"/>
            </a:endParaRPr>
          </a:p>
          <a:p>
            <a:pPr marL="0" indent="0" algn="just">
              <a:buNone/>
            </a:pPr>
            <a:endParaRPr lang="en-US" sz="2200" dirty="0" smtClean="0">
              <a:latin typeface="Times New Roman" panose="02020603050405020304" pitchFamily="18" charset="0"/>
              <a:cs typeface="Times New Roman" panose="02020603050405020304" pitchFamily="18" charset="0"/>
            </a:endParaRP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endParaRPr lang="en-US" sz="2200" dirty="0" smtClean="0">
              <a:latin typeface="Times New Roman" panose="02020603050405020304" pitchFamily="18" charset="0"/>
              <a:cs typeface="Times New Roman" panose="02020603050405020304" pitchFamily="18" charset="0"/>
            </a:endParaRPr>
          </a:p>
          <a:p>
            <a:pPr marL="0" indent="0" algn="just">
              <a:buNone/>
            </a:pPr>
            <a:r>
              <a:rPr lang="en-US" sz="2200" dirty="0" smtClean="0">
                <a:latin typeface="Times New Roman" panose="02020603050405020304" pitchFamily="18" charset="0"/>
                <a:cs typeface="Times New Roman" panose="02020603050405020304" pitchFamily="18" charset="0"/>
              </a:rPr>
              <a:t>Hence </a:t>
            </a:r>
            <a:r>
              <a:rPr lang="en-US" sz="2200" dirty="0">
                <a:latin typeface="Times New Roman" panose="02020603050405020304" pitchFamily="18" charset="0"/>
                <a:cs typeface="Times New Roman" panose="02020603050405020304" pitchFamily="18" charset="0"/>
              </a:rPr>
              <a:t>the composition R o R of the relation R and S </a:t>
            </a:r>
            <a:r>
              <a:rPr lang="en-US" sz="2200" dirty="0" smtClean="0">
                <a:latin typeface="Times New Roman" panose="02020603050405020304" pitchFamily="18" charset="0"/>
                <a:cs typeface="Times New Roman" panose="02020603050405020304" pitchFamily="18" charset="0"/>
              </a:rPr>
              <a:t>is</a:t>
            </a:r>
          </a:p>
          <a:p>
            <a:pPr marL="0" indent="0" algn="just">
              <a:buNone/>
            </a:pPr>
            <a:r>
              <a:rPr lang="pt-BR" sz="2200" dirty="0">
                <a:latin typeface="Times New Roman" panose="02020603050405020304" pitchFamily="18" charset="0"/>
                <a:cs typeface="Times New Roman" panose="02020603050405020304" pitchFamily="18" charset="0"/>
              </a:rPr>
              <a:t>R o R = {(2, 2), (3, 2), (3, 3), (3, 4), (4, 2), (4, 5), (5, 2), (5, 3), (5, 5)}</a:t>
            </a: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77</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latin typeface="Times New Roman" panose="02020603050405020304" pitchFamily="18" charset="0"/>
                <a:cs typeface="Times New Roman" panose="02020603050405020304" pitchFamily="18" charset="0"/>
              </a:rPr>
              <a:t>Composition of Relations and </a:t>
            </a:r>
            <a:r>
              <a:rPr lang="en-US" sz="3200" dirty="0" smtClean="0">
                <a:latin typeface="Times New Roman" panose="02020603050405020304" pitchFamily="18" charset="0"/>
                <a:cs typeface="Times New Roman" panose="02020603050405020304" pitchFamily="18" charset="0"/>
              </a:rPr>
              <a:t>Matrices </a:t>
            </a:r>
            <a:r>
              <a:rPr lang="en-IN" sz="3200" dirty="0">
                <a:latin typeface="Times New Roman" panose="02020603050405020304" pitchFamily="18" charset="0"/>
                <a:cs typeface="Times New Roman" panose="02020603050405020304" pitchFamily="18" charset="0"/>
              </a:rPr>
              <a:t>(CO1)</a:t>
            </a:r>
            <a:endParaRPr lang="en-US" sz="32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pic>
        <p:nvPicPr>
          <p:cNvPr id="10244" name="Picture 4" descr="Composition of Rel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399" y="1502303"/>
            <a:ext cx="4425875" cy="2612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254225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724400"/>
          </a:xfrm>
        </p:spPr>
        <p:txBody>
          <a:bodyPr>
            <a:noAutofit/>
          </a:bodyPr>
          <a:lstStyle/>
          <a:p>
            <a:pPr marL="0" indent="0" algn="just">
              <a:buNone/>
            </a:pPr>
            <a:r>
              <a:rPr lang="en-US" sz="2200" dirty="0">
                <a:latin typeface="Times New Roman" panose="02020603050405020304" pitchFamily="18" charset="0"/>
                <a:cs typeface="Times New Roman" panose="02020603050405020304" pitchFamily="18" charset="0"/>
              </a:rPr>
              <a:t>(iii) Multiply the matrix M</a:t>
            </a:r>
            <a:r>
              <a:rPr lang="en-US" sz="2200" baseline="-25000" dirty="0">
                <a:latin typeface="Times New Roman" panose="02020603050405020304" pitchFamily="18" charset="0"/>
                <a:cs typeface="Times New Roman" panose="02020603050405020304" pitchFamily="18" charset="0"/>
              </a:rPr>
              <a:t>S</a:t>
            </a:r>
            <a:r>
              <a:rPr lang="en-US" sz="2200" dirty="0">
                <a:latin typeface="Times New Roman" panose="02020603050405020304" pitchFamily="18" charset="0"/>
                <a:cs typeface="Times New Roman" panose="02020603050405020304" pitchFamily="18" charset="0"/>
              </a:rPr>
              <a:t> with M</a:t>
            </a:r>
            <a:r>
              <a:rPr lang="en-US" sz="2200" baseline="-25000" dirty="0">
                <a:latin typeface="Times New Roman" panose="02020603050405020304" pitchFamily="18" charset="0"/>
                <a:cs typeface="Times New Roman" panose="02020603050405020304" pitchFamily="18" charset="0"/>
              </a:rPr>
              <a:t>R</a:t>
            </a:r>
            <a:r>
              <a:rPr lang="en-US" sz="2200" dirty="0">
                <a:latin typeface="Times New Roman" panose="02020603050405020304" pitchFamily="18" charset="0"/>
                <a:cs typeface="Times New Roman" panose="02020603050405020304" pitchFamily="18" charset="0"/>
              </a:rPr>
              <a:t> to obtain the matrix M</a:t>
            </a:r>
            <a:r>
              <a:rPr lang="en-US" sz="2200" baseline="-25000" dirty="0">
                <a:latin typeface="Times New Roman" panose="02020603050405020304" pitchFamily="18" charset="0"/>
                <a:cs typeface="Times New Roman" panose="02020603050405020304" pitchFamily="18" charset="0"/>
              </a:rPr>
              <a:t>S</a:t>
            </a:r>
            <a:r>
              <a:rPr lang="en-US" sz="2200" dirty="0">
                <a:latin typeface="Times New Roman" panose="02020603050405020304" pitchFamily="18" charset="0"/>
                <a:cs typeface="Times New Roman" panose="02020603050405020304" pitchFamily="18" charset="0"/>
              </a:rPr>
              <a:t> x M</a:t>
            </a:r>
            <a:r>
              <a:rPr lang="en-US" sz="2200" baseline="-25000" dirty="0">
                <a:latin typeface="Times New Roman" panose="02020603050405020304" pitchFamily="18" charset="0"/>
                <a:cs typeface="Times New Roman" panose="02020603050405020304" pitchFamily="18" charset="0"/>
              </a:rPr>
              <a:t>R</a:t>
            </a:r>
            <a:r>
              <a:rPr lang="en-US" sz="2200" dirty="0">
                <a:latin typeface="Times New Roman" panose="02020603050405020304" pitchFamily="18" charset="0"/>
                <a:cs typeface="Times New Roman" panose="02020603050405020304" pitchFamily="18" charset="0"/>
              </a:rPr>
              <a:t> as shown in fig</a:t>
            </a:r>
            <a:r>
              <a:rPr lang="en-US" sz="2200" dirty="0" smtClean="0">
                <a:latin typeface="Times New Roman" panose="02020603050405020304" pitchFamily="18" charset="0"/>
                <a:cs typeface="Times New Roman" panose="02020603050405020304" pitchFamily="18" charset="0"/>
              </a:rPr>
              <a:t>:</a:t>
            </a:r>
          </a:p>
          <a:p>
            <a:pPr marL="0" indent="0" algn="just">
              <a:buNone/>
            </a:pPr>
            <a:endParaRPr lang="en-US" sz="2200" dirty="0" smtClean="0">
              <a:latin typeface="Times New Roman" panose="02020603050405020304" pitchFamily="18" charset="0"/>
              <a:cs typeface="Times New Roman" panose="02020603050405020304" pitchFamily="18" charset="0"/>
            </a:endParaRP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endParaRPr lang="en-US" sz="2200" dirty="0" smtClean="0">
              <a:latin typeface="Times New Roman" panose="02020603050405020304" pitchFamily="18" charset="0"/>
              <a:cs typeface="Times New Roman" panose="02020603050405020304" pitchFamily="18" charset="0"/>
            </a:endParaRPr>
          </a:p>
          <a:p>
            <a:pPr marL="0" indent="0" algn="just">
              <a:buNone/>
            </a:pPr>
            <a:endParaRPr lang="en-US" sz="2200" dirty="0" smtClean="0">
              <a:latin typeface="Times New Roman" panose="02020603050405020304" pitchFamily="18" charset="0"/>
              <a:cs typeface="Times New Roman" panose="02020603050405020304" pitchFamily="18" charset="0"/>
            </a:endParaRP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The non-zero entries in matrix M</a:t>
            </a:r>
            <a:r>
              <a:rPr lang="en-US" sz="2200" baseline="-25000" dirty="0">
                <a:latin typeface="Times New Roman" panose="02020603050405020304" pitchFamily="18" charset="0"/>
                <a:cs typeface="Times New Roman" panose="02020603050405020304" pitchFamily="18" charset="0"/>
              </a:rPr>
              <a:t>S</a:t>
            </a:r>
            <a:r>
              <a:rPr lang="en-US" sz="2200" dirty="0">
                <a:latin typeface="Times New Roman" panose="02020603050405020304" pitchFamily="18" charset="0"/>
                <a:cs typeface="Times New Roman" panose="02020603050405020304" pitchFamily="18" charset="0"/>
              </a:rPr>
              <a:t> x M</a:t>
            </a:r>
            <a:r>
              <a:rPr lang="en-US" sz="2200" baseline="-25000" dirty="0">
                <a:latin typeface="Times New Roman" panose="02020603050405020304" pitchFamily="18" charset="0"/>
                <a:cs typeface="Times New Roman" panose="02020603050405020304" pitchFamily="18" charset="0"/>
              </a:rPr>
              <a:t>R</a:t>
            </a:r>
            <a:r>
              <a:rPr lang="en-US" sz="2200" dirty="0">
                <a:latin typeface="Times New Roman" panose="02020603050405020304" pitchFamily="18" charset="0"/>
                <a:cs typeface="Times New Roman" panose="02020603050405020304" pitchFamily="18" charset="0"/>
              </a:rPr>
              <a:t> tells the elements related in </a:t>
            </a:r>
            <a:r>
              <a:rPr lang="en-US" sz="2200" dirty="0" err="1">
                <a:latin typeface="Times New Roman" panose="02020603050405020304" pitchFamily="18" charset="0"/>
                <a:cs typeface="Times New Roman" panose="02020603050405020304" pitchFamily="18" charset="0"/>
              </a:rPr>
              <a:t>SoR</a:t>
            </a:r>
            <a:r>
              <a:rPr lang="en-US" sz="2200" dirty="0">
                <a:latin typeface="Times New Roman" panose="02020603050405020304" pitchFamily="18" charset="0"/>
                <a:cs typeface="Times New Roman" panose="02020603050405020304" pitchFamily="18" charset="0"/>
              </a:rPr>
              <a:t>.</a:t>
            </a:r>
          </a:p>
          <a:p>
            <a:pPr marL="0" indent="0" algn="just">
              <a:buNone/>
            </a:pPr>
            <a:r>
              <a:rPr lang="en-US" sz="2200" dirty="0" smtClean="0">
                <a:latin typeface="Times New Roman" panose="02020603050405020304" pitchFamily="18" charset="0"/>
                <a:cs typeface="Times New Roman" panose="02020603050405020304" pitchFamily="18" charset="0"/>
              </a:rPr>
              <a:t>Hence </a:t>
            </a:r>
            <a:r>
              <a:rPr lang="en-US" sz="2200" dirty="0">
                <a:latin typeface="Times New Roman" panose="02020603050405020304" pitchFamily="18" charset="0"/>
                <a:cs typeface="Times New Roman" panose="02020603050405020304" pitchFamily="18" charset="0"/>
              </a:rPr>
              <a:t>the composition S o R of the relation S and R is</a:t>
            </a:r>
          </a:p>
          <a:p>
            <a:pPr marL="0" indent="0" algn="just">
              <a:buNone/>
            </a:pPr>
            <a:r>
              <a:rPr lang="pt-BR" sz="2200" dirty="0">
                <a:latin typeface="Times New Roman" panose="02020603050405020304" pitchFamily="18" charset="0"/>
                <a:cs typeface="Times New Roman" panose="02020603050405020304" pitchFamily="18" charset="0"/>
              </a:rPr>
              <a:t>S o R = </a:t>
            </a:r>
            <a:r>
              <a:rPr lang="pt-BR" sz="2200" dirty="0" smtClean="0">
                <a:latin typeface="Times New Roman" panose="02020603050405020304" pitchFamily="18" charset="0"/>
                <a:cs typeface="Times New Roman" panose="02020603050405020304" pitchFamily="18" charset="0"/>
              </a:rPr>
              <a:t>{(</a:t>
            </a:r>
            <a:r>
              <a:rPr lang="pt-BR" sz="2200" dirty="0">
                <a:latin typeface="Times New Roman" panose="02020603050405020304" pitchFamily="18" charset="0"/>
                <a:cs typeface="Times New Roman" panose="02020603050405020304" pitchFamily="18" charset="0"/>
              </a:rPr>
              <a:t>2, 4) , (2, 5), (3, 3), (3, 4), (3, 5), (4, 2), (4, 4), (4, 5), (5, 2), </a:t>
            </a:r>
            <a:r>
              <a:rPr lang="pt-BR" sz="2200" dirty="0" smtClean="0">
                <a:latin typeface="Times New Roman" panose="02020603050405020304" pitchFamily="18" charset="0"/>
                <a:cs typeface="Times New Roman" panose="02020603050405020304" pitchFamily="18" charset="0"/>
              </a:rPr>
              <a:t>	</a:t>
            </a:r>
            <a:r>
              <a:rPr lang="pt-BR" sz="2200" dirty="0">
                <a:latin typeface="Times New Roman" panose="02020603050405020304" pitchFamily="18" charset="0"/>
                <a:cs typeface="Times New Roman" panose="02020603050405020304" pitchFamily="18" charset="0"/>
              </a:rPr>
              <a:t> </a:t>
            </a:r>
            <a:r>
              <a:rPr lang="pt-BR" sz="2200" dirty="0" smtClean="0">
                <a:latin typeface="Times New Roman" panose="02020603050405020304" pitchFamily="18" charset="0"/>
                <a:cs typeface="Times New Roman" panose="02020603050405020304" pitchFamily="18" charset="0"/>
              </a:rPr>
              <a:t>  (5</a:t>
            </a:r>
            <a:r>
              <a:rPr lang="pt-BR" sz="2200" dirty="0">
                <a:latin typeface="Times New Roman" panose="02020603050405020304" pitchFamily="18" charset="0"/>
                <a:cs typeface="Times New Roman" panose="02020603050405020304" pitchFamily="18" charset="0"/>
              </a:rPr>
              <a:t>, 3), (5, 4), (5, 5)}. </a:t>
            </a: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78</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latin typeface="Times New Roman" panose="02020603050405020304" pitchFamily="18" charset="0"/>
                <a:cs typeface="Times New Roman" panose="02020603050405020304" pitchFamily="18" charset="0"/>
              </a:rPr>
              <a:t>Composition of Relations and </a:t>
            </a:r>
            <a:r>
              <a:rPr lang="en-US" sz="3200" dirty="0" smtClean="0">
                <a:latin typeface="Times New Roman" panose="02020603050405020304" pitchFamily="18" charset="0"/>
                <a:cs typeface="Times New Roman" panose="02020603050405020304" pitchFamily="18" charset="0"/>
              </a:rPr>
              <a:t>Matrices </a:t>
            </a:r>
            <a:r>
              <a:rPr lang="en-IN" sz="3200" dirty="0">
                <a:latin typeface="Times New Roman" panose="02020603050405020304" pitchFamily="18" charset="0"/>
                <a:cs typeface="Times New Roman" panose="02020603050405020304" pitchFamily="18" charset="0"/>
              </a:rPr>
              <a:t>(CO1)</a:t>
            </a:r>
            <a:endParaRPr lang="en-US" sz="32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pic>
        <p:nvPicPr>
          <p:cNvPr id="11266" name="Picture 2" descr="Composition of Rel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524000"/>
            <a:ext cx="4114800" cy="2373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78937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84237"/>
            <a:ext cx="8229600" cy="4525963"/>
          </a:xfrm>
        </p:spPr>
        <p:txBody>
          <a:bodyPr>
            <a:noAutofit/>
          </a:bodyPr>
          <a:lstStyle/>
          <a:p>
            <a:pPr marL="0" indent="0">
              <a:buNone/>
            </a:pPr>
            <a:r>
              <a:rPr lang="en-US" sz="2200" b="1" dirty="0">
                <a:latin typeface="Times New Roman" panose="02020603050405020304" pitchFamily="18" charset="0"/>
                <a:cs typeface="Times New Roman" panose="02020603050405020304" pitchFamily="18" charset="0"/>
              </a:rPr>
              <a:t>1. Reflexive Relation:</a:t>
            </a:r>
            <a:r>
              <a:rPr lang="en-US" sz="2200" dirty="0">
                <a:latin typeface="Times New Roman" panose="02020603050405020304" pitchFamily="18" charset="0"/>
                <a:cs typeface="Times New Roman" panose="02020603050405020304" pitchFamily="18" charset="0"/>
              </a:rPr>
              <a:t> A relation R on set A is said to be a reflexive if </a:t>
            </a:r>
            <a:r>
              <a:rPr lang="en-US" sz="2200" b="1" dirty="0">
                <a:latin typeface="Times New Roman" panose="02020603050405020304" pitchFamily="18" charset="0"/>
                <a:cs typeface="Times New Roman" panose="02020603050405020304" pitchFamily="18" charset="0"/>
              </a:rPr>
              <a:t>(a, a) ∈ R</a:t>
            </a:r>
            <a:r>
              <a:rPr lang="en-US" sz="2200" dirty="0">
                <a:latin typeface="Times New Roman" panose="02020603050405020304" pitchFamily="18" charset="0"/>
                <a:cs typeface="Times New Roman" panose="02020603050405020304" pitchFamily="18" charset="0"/>
              </a:rPr>
              <a:t> for every </a:t>
            </a:r>
            <a:r>
              <a:rPr lang="en-US" sz="2200" b="1" dirty="0">
                <a:latin typeface="Times New Roman" panose="02020603050405020304" pitchFamily="18" charset="0"/>
                <a:cs typeface="Times New Roman" panose="02020603050405020304" pitchFamily="18" charset="0"/>
              </a:rPr>
              <a:t>a ∈</a:t>
            </a:r>
            <a:r>
              <a:rPr lang="en-US" sz="2200" dirty="0">
                <a:latin typeface="Times New Roman" panose="02020603050405020304" pitchFamily="18" charset="0"/>
                <a:cs typeface="Times New Roman" panose="02020603050405020304" pitchFamily="18" charset="0"/>
              </a:rPr>
              <a:t> A.</a:t>
            </a:r>
          </a:p>
          <a:p>
            <a:pPr marL="0" indent="0">
              <a:buNone/>
            </a:pPr>
            <a:r>
              <a:rPr lang="en-US" sz="2200" b="1" dirty="0">
                <a:latin typeface="Times New Roman" panose="02020603050405020304" pitchFamily="18" charset="0"/>
                <a:cs typeface="Times New Roman" panose="02020603050405020304" pitchFamily="18" charset="0"/>
              </a:rPr>
              <a:t>Example:</a:t>
            </a:r>
            <a:r>
              <a:rPr lang="en-US" sz="2200" dirty="0">
                <a:latin typeface="Times New Roman" panose="02020603050405020304" pitchFamily="18" charset="0"/>
                <a:cs typeface="Times New Roman" panose="02020603050405020304" pitchFamily="18" charset="0"/>
              </a:rPr>
              <a:t> If A = {1, 2, 3, 4} then R = {(1, 1) (2, 2), (1, 3), (2, 4), (3, 3), (3, 4), (4, 4)}. Is a relation reflexive?</a:t>
            </a:r>
          </a:p>
          <a:p>
            <a:pPr marL="0" indent="0">
              <a:buNone/>
            </a:pPr>
            <a:r>
              <a:rPr lang="en-US" sz="2200" b="1" dirty="0">
                <a:latin typeface="Times New Roman" panose="02020603050405020304" pitchFamily="18" charset="0"/>
                <a:cs typeface="Times New Roman" panose="02020603050405020304" pitchFamily="18" charset="0"/>
              </a:rPr>
              <a:t>Solution:</a:t>
            </a:r>
            <a:r>
              <a:rPr lang="en-US" sz="2200" dirty="0">
                <a:latin typeface="Times New Roman" panose="02020603050405020304" pitchFamily="18" charset="0"/>
                <a:cs typeface="Times New Roman" panose="02020603050405020304" pitchFamily="18" charset="0"/>
              </a:rPr>
              <a:t> The relation is reflexive as for every a ∈ A. (a, a) ∈ R, i.e. (1, 1), (2, 2), (3, 3), (4, 4) ∈ R</a:t>
            </a:r>
            <a:r>
              <a:rPr lang="en-US" sz="2200" dirty="0" smtClean="0">
                <a:latin typeface="Times New Roman" panose="02020603050405020304" pitchFamily="18" charset="0"/>
                <a:cs typeface="Times New Roman" panose="02020603050405020304" pitchFamily="18" charset="0"/>
              </a:rPr>
              <a:t>.</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b="1" dirty="0">
                <a:latin typeface="Times New Roman" panose="02020603050405020304" pitchFamily="18" charset="0"/>
                <a:cs typeface="Times New Roman" panose="02020603050405020304" pitchFamily="18" charset="0"/>
              </a:rPr>
              <a:t>2. </a:t>
            </a:r>
            <a:r>
              <a:rPr lang="en-US" sz="2200" b="1" dirty="0" err="1">
                <a:latin typeface="Times New Roman" panose="02020603050405020304" pitchFamily="18" charset="0"/>
                <a:cs typeface="Times New Roman" panose="02020603050405020304" pitchFamily="18" charset="0"/>
              </a:rPr>
              <a:t>Irreflexive</a:t>
            </a:r>
            <a:r>
              <a:rPr lang="en-US" sz="2200" b="1" dirty="0">
                <a:latin typeface="Times New Roman" panose="02020603050405020304" pitchFamily="18" charset="0"/>
                <a:cs typeface="Times New Roman" panose="02020603050405020304" pitchFamily="18" charset="0"/>
              </a:rPr>
              <a:t> Relation:</a:t>
            </a:r>
            <a:r>
              <a:rPr lang="en-US" sz="2200" dirty="0">
                <a:latin typeface="Times New Roman" panose="02020603050405020304" pitchFamily="18" charset="0"/>
                <a:cs typeface="Times New Roman" panose="02020603050405020304" pitchFamily="18" charset="0"/>
              </a:rPr>
              <a:t> A relation R on set A is said to be </a:t>
            </a:r>
            <a:r>
              <a:rPr lang="en-US" sz="2200" b="1" dirty="0" err="1">
                <a:latin typeface="Times New Roman" panose="02020603050405020304" pitchFamily="18" charset="0"/>
                <a:cs typeface="Times New Roman" panose="02020603050405020304" pitchFamily="18" charset="0"/>
              </a:rPr>
              <a:t>irreflexive</a:t>
            </a:r>
            <a:r>
              <a:rPr lang="en-US" sz="2200" b="1" dirty="0">
                <a:latin typeface="Times New Roman" panose="02020603050405020304" pitchFamily="18" charset="0"/>
                <a:cs typeface="Times New Roman" panose="02020603050405020304" pitchFamily="18" charset="0"/>
              </a:rPr>
              <a:t> if (a, a) ∉ R</a:t>
            </a:r>
            <a:r>
              <a:rPr lang="en-US" sz="2200" dirty="0">
                <a:latin typeface="Times New Roman" panose="02020603050405020304" pitchFamily="18" charset="0"/>
                <a:cs typeface="Times New Roman" panose="02020603050405020304" pitchFamily="18" charset="0"/>
              </a:rPr>
              <a:t> for every </a:t>
            </a:r>
            <a:r>
              <a:rPr lang="en-US" sz="2200" b="1" dirty="0">
                <a:latin typeface="Times New Roman" panose="02020603050405020304" pitchFamily="18" charset="0"/>
                <a:cs typeface="Times New Roman" panose="02020603050405020304" pitchFamily="18" charset="0"/>
              </a:rPr>
              <a:t>a ∈ A</a:t>
            </a:r>
            <a:r>
              <a:rPr lang="en-US" sz="2200" dirty="0">
                <a:latin typeface="Times New Roman" panose="02020603050405020304" pitchFamily="18" charset="0"/>
                <a:cs typeface="Times New Roman" panose="02020603050405020304" pitchFamily="18" charset="0"/>
              </a:rPr>
              <a:t>.</a:t>
            </a:r>
          </a:p>
          <a:p>
            <a:pPr marL="0" indent="0">
              <a:buNone/>
            </a:pPr>
            <a:r>
              <a:rPr lang="en-US" sz="2200" b="1" dirty="0">
                <a:latin typeface="Times New Roman" panose="02020603050405020304" pitchFamily="18" charset="0"/>
                <a:cs typeface="Times New Roman" panose="02020603050405020304" pitchFamily="18" charset="0"/>
              </a:rPr>
              <a:t>Example:</a:t>
            </a:r>
            <a:r>
              <a:rPr lang="en-US" sz="2200" dirty="0">
                <a:latin typeface="Times New Roman" panose="02020603050405020304" pitchFamily="18" charset="0"/>
                <a:cs typeface="Times New Roman" panose="02020603050405020304" pitchFamily="18" charset="0"/>
              </a:rPr>
              <a:t> Let A = {1, 2, 3} and R = {(1, 2), (2, 2), (3, 1), (1, 3)}. Is the relation R reflexive or </a:t>
            </a:r>
            <a:r>
              <a:rPr lang="en-US" sz="2200" dirty="0" err="1">
                <a:latin typeface="Times New Roman" panose="02020603050405020304" pitchFamily="18" charset="0"/>
                <a:cs typeface="Times New Roman" panose="02020603050405020304" pitchFamily="18" charset="0"/>
              </a:rPr>
              <a:t>irreflexive</a:t>
            </a:r>
            <a:r>
              <a:rPr lang="en-US" sz="2200" dirty="0">
                <a:latin typeface="Times New Roman" panose="02020603050405020304" pitchFamily="18" charset="0"/>
                <a:cs typeface="Times New Roman" panose="02020603050405020304" pitchFamily="18" charset="0"/>
              </a:rPr>
              <a:t>?</a:t>
            </a:r>
          </a:p>
          <a:p>
            <a:pPr marL="0" indent="0">
              <a:buNone/>
            </a:pPr>
            <a:r>
              <a:rPr lang="en-US" sz="2200" b="1" dirty="0">
                <a:latin typeface="Times New Roman" panose="02020603050405020304" pitchFamily="18" charset="0"/>
                <a:cs typeface="Times New Roman" panose="02020603050405020304" pitchFamily="18" charset="0"/>
              </a:rPr>
              <a:t>Solution:</a:t>
            </a:r>
            <a:r>
              <a:rPr lang="en-US" sz="2200" dirty="0">
                <a:latin typeface="Times New Roman" panose="02020603050405020304" pitchFamily="18" charset="0"/>
                <a:cs typeface="Times New Roman" panose="02020603050405020304" pitchFamily="18" charset="0"/>
              </a:rPr>
              <a:t> The relation R is not reflexive as for every a ∈ A, (a, a) ∉ R, i.e., (1, 1) and (3, 3) ∉ R. The relation R is not </a:t>
            </a:r>
            <a:r>
              <a:rPr lang="en-US" sz="2200" dirty="0" err="1">
                <a:latin typeface="Times New Roman" panose="02020603050405020304" pitchFamily="18" charset="0"/>
                <a:cs typeface="Times New Roman" panose="02020603050405020304" pitchFamily="18" charset="0"/>
              </a:rPr>
              <a:t>irreflexive</a:t>
            </a:r>
            <a:r>
              <a:rPr lang="en-US" sz="2200" dirty="0">
                <a:latin typeface="Times New Roman" panose="02020603050405020304" pitchFamily="18" charset="0"/>
                <a:cs typeface="Times New Roman" panose="02020603050405020304" pitchFamily="18" charset="0"/>
              </a:rPr>
              <a:t> as (a, a) ∉ R, for some a ∈ A, i.e., (2, 2) ∈ R</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79</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Types of Relations (CO1)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32207687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036637"/>
            <a:ext cx="8229600" cy="4525963"/>
          </a:xfrm>
        </p:spPr>
        <p:txBody>
          <a:bodyPr>
            <a:normAutofit/>
          </a:bodyPr>
          <a:lstStyle/>
          <a:p>
            <a:pPr marL="0" indent="0">
              <a:buNone/>
            </a:pPr>
            <a:r>
              <a:rPr lang="en-US" sz="2100" b="1" dirty="0"/>
              <a:t>Functions:</a:t>
            </a:r>
          </a:p>
          <a:p>
            <a:r>
              <a:rPr lang="en-US" sz="2100" dirty="0"/>
              <a:t>Types of Functions</a:t>
            </a:r>
          </a:p>
          <a:p>
            <a:r>
              <a:rPr lang="en-US" sz="2100" dirty="0"/>
              <a:t>Identity Functions</a:t>
            </a:r>
          </a:p>
          <a:p>
            <a:r>
              <a:rPr lang="en-US" sz="2100" dirty="0"/>
              <a:t>Composition of Functions</a:t>
            </a:r>
          </a:p>
          <a:p>
            <a:r>
              <a:rPr lang="en-US" sz="2100" dirty="0"/>
              <a:t>Mathematical Functions</a:t>
            </a:r>
          </a:p>
          <a:p>
            <a:pPr marL="0" indent="0">
              <a:buNone/>
            </a:pPr>
            <a:r>
              <a:rPr lang="en-IN" sz="2100" b="1" dirty="0"/>
              <a:t>Natural Numbers:</a:t>
            </a:r>
          </a:p>
          <a:p>
            <a:r>
              <a:rPr lang="en-US" sz="2100" dirty="0"/>
              <a:t>Mathematical Induction</a:t>
            </a:r>
            <a:endParaRPr lang="en-IN" sz="2100" b="1" dirty="0"/>
          </a:p>
        </p:txBody>
      </p:sp>
      <p:sp>
        <p:nvSpPr>
          <p:cNvPr id="4" name="Date Placeholder 3"/>
          <p:cNvSpPr>
            <a:spLocks noGrp="1"/>
          </p:cNvSpPr>
          <p:nvPr>
            <p:ph type="dt" sz="half" idx="10"/>
          </p:nvPr>
        </p:nvSpPr>
        <p:spPr/>
        <p:txBody>
          <a:bodyPr/>
          <a:lstStyle/>
          <a:p>
            <a:fld id="{C4B5DF74-0636-4B7E-B688-C92430C532AB}"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8</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Content</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329600739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229600" cy="5386787"/>
          </a:xfrm>
        </p:spPr>
        <p:txBody>
          <a:bodyPr>
            <a:noAutofit/>
          </a:bodyPr>
          <a:lstStyle/>
          <a:p>
            <a:pPr marL="0" indent="0" algn="just">
              <a:buNone/>
            </a:pPr>
            <a:r>
              <a:rPr lang="en-US" sz="2200" b="1" dirty="0">
                <a:latin typeface="Times New Roman" panose="02020603050405020304" pitchFamily="18" charset="0"/>
                <a:cs typeface="Times New Roman" panose="02020603050405020304" pitchFamily="18" charset="0"/>
              </a:rPr>
              <a:t>3. Symmetric Relation:</a:t>
            </a:r>
            <a:r>
              <a:rPr lang="en-US" sz="2200" dirty="0">
                <a:latin typeface="Times New Roman" panose="02020603050405020304" pitchFamily="18" charset="0"/>
                <a:cs typeface="Times New Roman" panose="02020603050405020304" pitchFamily="18" charset="0"/>
              </a:rPr>
              <a:t> A relation R on set A is said to be symmetric </a:t>
            </a:r>
            <a:r>
              <a:rPr lang="en-US" sz="2200" dirty="0" err="1">
                <a:latin typeface="Times New Roman" panose="02020603050405020304" pitchFamily="18" charset="0"/>
                <a:cs typeface="Times New Roman" panose="02020603050405020304" pitchFamily="18" charset="0"/>
              </a:rPr>
              <a:t>iff</a:t>
            </a:r>
            <a:r>
              <a:rPr lang="en-US" sz="2200" dirty="0">
                <a:latin typeface="Times New Roman" panose="02020603050405020304" pitchFamily="18" charset="0"/>
                <a:cs typeface="Times New Roman" panose="02020603050405020304" pitchFamily="18" charset="0"/>
              </a:rPr>
              <a:t> (a, b) ∈ R ⟺ (b, a) ∈ R</a:t>
            </a:r>
            <a:r>
              <a:rPr lang="en-US" sz="2200" dirty="0" smtClean="0">
                <a:latin typeface="Times New Roman" panose="02020603050405020304" pitchFamily="18" charset="0"/>
                <a:cs typeface="Times New Roman" panose="02020603050405020304" pitchFamily="18" charset="0"/>
              </a:rPr>
              <a:t>.</a:t>
            </a:r>
          </a:p>
          <a:p>
            <a:pPr algn="just"/>
            <a:r>
              <a:rPr lang="en-US" sz="2200" dirty="0">
                <a:latin typeface="Times New Roman" panose="02020603050405020304" pitchFamily="18" charset="0"/>
                <a:cs typeface="Times New Roman" panose="02020603050405020304" pitchFamily="18" charset="0"/>
              </a:rPr>
              <a:t>Relation ⊥r is symmetric since a line a is ⊥r to b, then b is ⊥r to a.</a:t>
            </a:r>
          </a:p>
          <a:p>
            <a:pPr algn="just"/>
            <a:r>
              <a:rPr lang="en-US" sz="2200" dirty="0">
                <a:latin typeface="Times New Roman" panose="02020603050405020304" pitchFamily="18" charset="0"/>
                <a:cs typeface="Times New Roman" panose="02020603050405020304" pitchFamily="18" charset="0"/>
              </a:rPr>
              <a:t>Also, Parallel is symmetric, since if a line a is ∥ to b then b is also ∥ to a</a:t>
            </a:r>
            <a:r>
              <a:rPr lang="en-US" sz="2200" dirty="0" smtClean="0">
                <a:latin typeface="Times New Roman" panose="02020603050405020304" pitchFamily="18" charset="0"/>
                <a:cs typeface="Times New Roman" panose="02020603050405020304" pitchFamily="18" charset="0"/>
              </a:rPr>
              <a:t>.</a:t>
            </a:r>
            <a:endParaRPr lang="en-US" sz="2200" b="1" dirty="0" smtClean="0">
              <a:latin typeface="Times New Roman" panose="02020603050405020304" pitchFamily="18" charset="0"/>
              <a:cs typeface="Times New Roman" panose="02020603050405020304" pitchFamily="18" charset="0"/>
            </a:endParaRPr>
          </a:p>
          <a:p>
            <a:pPr marL="0" indent="0" algn="just">
              <a:buNone/>
            </a:pPr>
            <a:r>
              <a:rPr lang="en-US" sz="2200" b="1" dirty="0" smtClean="0">
                <a:latin typeface="Times New Roman" panose="02020603050405020304" pitchFamily="18" charset="0"/>
                <a:cs typeface="Times New Roman" panose="02020603050405020304" pitchFamily="18" charset="0"/>
              </a:rPr>
              <a:t>Example</a:t>
            </a:r>
            <a:r>
              <a:rPr lang="en-US" sz="2200" b="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Let A = {1, 2, 3} and R = {(1, 1), (2, 2), (1, 2), (2, 1), (2, 3), (3, 2)}. Is a relation R symmetric or not?</a:t>
            </a:r>
          </a:p>
          <a:p>
            <a:pPr marL="0" indent="0" algn="just">
              <a:buNone/>
            </a:pPr>
            <a:r>
              <a:rPr lang="en-US" sz="2200" b="1" dirty="0">
                <a:latin typeface="Times New Roman" panose="02020603050405020304" pitchFamily="18" charset="0"/>
                <a:cs typeface="Times New Roman" panose="02020603050405020304" pitchFamily="18" charset="0"/>
              </a:rPr>
              <a:t>Solution:</a:t>
            </a:r>
            <a:r>
              <a:rPr lang="en-US" sz="2200" dirty="0">
                <a:latin typeface="Times New Roman" panose="02020603050405020304" pitchFamily="18" charset="0"/>
                <a:cs typeface="Times New Roman" panose="02020603050405020304" pitchFamily="18" charset="0"/>
              </a:rPr>
              <a:t> The relation is symmetric as for every (a, b) ∈ R, we have (b, a) ∈ R, i.e., (1, 2), (2, 1), (2, 3), (3, 2) ∈ R but not reflexive because (3, 3) ∉ R.</a:t>
            </a:r>
          </a:p>
          <a:p>
            <a:pPr marL="0" indent="0" algn="just">
              <a:buNone/>
            </a:pPr>
            <a:endParaRPr lang="en-US" sz="2200" b="1"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80</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Types of </a:t>
            </a:r>
            <a:r>
              <a:rPr lang="en-IN" sz="3200" dirty="0" smtClean="0">
                <a:latin typeface="Times New Roman" panose="02020603050405020304" pitchFamily="18" charset="0"/>
                <a:cs typeface="Times New Roman" panose="02020603050405020304" pitchFamily="18" charset="0"/>
              </a:rPr>
              <a:t>Relations (</a:t>
            </a:r>
            <a:r>
              <a:rPr lang="en-IN" sz="3200" dirty="0">
                <a:latin typeface="Times New Roman" panose="02020603050405020304" pitchFamily="18" charset="0"/>
                <a:cs typeface="Times New Roman" panose="02020603050405020304" pitchFamily="18" charset="0"/>
              </a:rPr>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374114359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229600" cy="5386787"/>
          </a:xfrm>
        </p:spPr>
        <p:txBody>
          <a:bodyPr>
            <a:noAutofit/>
          </a:bodyPr>
          <a:lstStyle/>
          <a:p>
            <a:pPr marL="0" indent="0" algn="just">
              <a:buNone/>
            </a:pPr>
            <a:r>
              <a:rPr lang="en-US" sz="2200" b="1" dirty="0" smtClean="0">
                <a:latin typeface="Times New Roman" panose="02020603050405020304" pitchFamily="18" charset="0"/>
                <a:cs typeface="Times New Roman" panose="02020603050405020304" pitchFamily="18" charset="0"/>
              </a:rPr>
              <a:t>4. Antisymmetric </a:t>
            </a:r>
            <a:r>
              <a:rPr lang="en-US" sz="2200" b="1" dirty="0">
                <a:latin typeface="Times New Roman" panose="02020603050405020304" pitchFamily="18" charset="0"/>
                <a:cs typeface="Times New Roman" panose="02020603050405020304" pitchFamily="18" charset="0"/>
              </a:rPr>
              <a:t>Relation:</a:t>
            </a:r>
            <a:r>
              <a:rPr lang="en-US" sz="2200" dirty="0">
                <a:latin typeface="Times New Roman" panose="02020603050405020304" pitchFamily="18" charset="0"/>
                <a:cs typeface="Times New Roman" panose="02020603050405020304" pitchFamily="18" charset="0"/>
              </a:rPr>
              <a:t> A relation R on a set A is antisymmetric </a:t>
            </a:r>
            <a:r>
              <a:rPr lang="en-US" sz="2200" dirty="0" err="1">
                <a:latin typeface="Times New Roman" panose="02020603050405020304" pitchFamily="18" charset="0"/>
                <a:cs typeface="Times New Roman" panose="02020603050405020304" pitchFamily="18" charset="0"/>
              </a:rPr>
              <a:t>iff</a:t>
            </a:r>
            <a:r>
              <a:rPr lang="en-US" sz="2200" dirty="0">
                <a:latin typeface="Times New Roman" panose="02020603050405020304" pitchFamily="18" charset="0"/>
                <a:cs typeface="Times New Roman" panose="02020603050405020304" pitchFamily="18" charset="0"/>
              </a:rPr>
              <a:t> (a, b) ∈ R and (b, a) ∈ R then a = b</a:t>
            </a:r>
            <a:r>
              <a:rPr lang="en-US" sz="2200" dirty="0" smtClean="0">
                <a:latin typeface="Times New Roman" panose="02020603050405020304" pitchFamily="18" charset="0"/>
                <a:cs typeface="Times New Roman" panose="02020603050405020304" pitchFamily="18" charset="0"/>
              </a:rPr>
              <a:t>.</a:t>
            </a:r>
            <a:endParaRPr lang="en-US" sz="2200" b="1" dirty="0" smtClean="0">
              <a:latin typeface="Times New Roman" panose="02020603050405020304" pitchFamily="18" charset="0"/>
              <a:cs typeface="Times New Roman" panose="02020603050405020304" pitchFamily="18" charset="0"/>
            </a:endParaRPr>
          </a:p>
          <a:p>
            <a:pPr marL="0" indent="0" algn="just">
              <a:buNone/>
            </a:pPr>
            <a:endParaRPr lang="en-US" sz="2200" b="1" dirty="0" smtClean="0">
              <a:latin typeface="Times New Roman" panose="02020603050405020304" pitchFamily="18" charset="0"/>
              <a:cs typeface="Times New Roman" panose="02020603050405020304" pitchFamily="18" charset="0"/>
            </a:endParaRPr>
          </a:p>
          <a:p>
            <a:pPr marL="0" indent="0" algn="just">
              <a:buNone/>
            </a:pPr>
            <a:r>
              <a:rPr lang="en-US" sz="2200" b="1" dirty="0" smtClean="0">
                <a:latin typeface="Times New Roman" panose="02020603050405020304" pitchFamily="18" charset="0"/>
                <a:cs typeface="Times New Roman" panose="02020603050405020304" pitchFamily="18" charset="0"/>
              </a:rPr>
              <a:t>Example:</a:t>
            </a:r>
            <a:r>
              <a:rPr lang="en-US" sz="2200" dirty="0">
                <a:latin typeface="Times New Roman" panose="02020603050405020304" pitchFamily="18" charset="0"/>
                <a:cs typeface="Times New Roman" panose="02020603050405020304" pitchFamily="18" charset="0"/>
              </a:rPr>
              <a:t> Let A = {1, 2, 3} and R = {(1, 1), (2, 2)}. Is the relation R antisymmetric?</a:t>
            </a:r>
          </a:p>
          <a:p>
            <a:pPr marL="0" indent="0" algn="just">
              <a:buNone/>
            </a:pPr>
            <a:r>
              <a:rPr lang="en-US" sz="2200" b="1" dirty="0">
                <a:latin typeface="Times New Roman" panose="02020603050405020304" pitchFamily="18" charset="0"/>
                <a:cs typeface="Times New Roman" panose="02020603050405020304" pitchFamily="18" charset="0"/>
              </a:rPr>
              <a:t>Solution:</a:t>
            </a:r>
            <a:r>
              <a:rPr lang="en-US" sz="2200" dirty="0">
                <a:latin typeface="Times New Roman" panose="02020603050405020304" pitchFamily="18" charset="0"/>
                <a:cs typeface="Times New Roman" panose="02020603050405020304" pitchFamily="18" charset="0"/>
              </a:rPr>
              <a:t> The relation R is antisymmetric as a = b when (a, b) and (b, a) both belong to R.</a:t>
            </a:r>
          </a:p>
          <a:p>
            <a:pPr marL="0" indent="0" algn="just">
              <a:buNone/>
            </a:pP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endParaRPr lang="en-US" sz="2200" dirty="0" smtClean="0">
              <a:latin typeface="Times New Roman" panose="02020603050405020304" pitchFamily="18" charset="0"/>
              <a:cs typeface="Times New Roman" panose="02020603050405020304" pitchFamily="18" charset="0"/>
            </a:endParaRPr>
          </a:p>
          <a:p>
            <a:pPr marL="0" indent="0" algn="just">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81</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Types of </a:t>
            </a:r>
            <a:r>
              <a:rPr lang="en-IN" sz="3200" dirty="0" smtClean="0">
                <a:latin typeface="Times New Roman" panose="02020603050405020304" pitchFamily="18" charset="0"/>
                <a:cs typeface="Times New Roman" panose="02020603050405020304" pitchFamily="18" charset="0"/>
              </a:rPr>
              <a:t>Relations (</a:t>
            </a:r>
            <a:r>
              <a:rPr lang="en-IN" sz="3200" dirty="0">
                <a:latin typeface="Times New Roman" panose="02020603050405020304" pitchFamily="18" charset="0"/>
                <a:cs typeface="Times New Roman" panose="02020603050405020304" pitchFamily="18" charset="0"/>
              </a:rPr>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396675385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5081987"/>
          </a:xfrm>
        </p:spPr>
        <p:txBody>
          <a:bodyPr>
            <a:normAutofit/>
          </a:bodyPr>
          <a:lstStyle/>
          <a:p>
            <a:pPr marL="0" indent="0" algn="just">
              <a:buNone/>
            </a:pPr>
            <a:r>
              <a:rPr lang="en-US" sz="2200" b="1" dirty="0">
                <a:latin typeface="Times New Roman" panose="02020603050405020304" pitchFamily="18" charset="0"/>
                <a:cs typeface="Times New Roman" panose="02020603050405020304" pitchFamily="18" charset="0"/>
              </a:rPr>
              <a:t>5. Asymmetric Relation:</a:t>
            </a:r>
            <a:r>
              <a:rPr lang="en-US" sz="2200" dirty="0">
                <a:latin typeface="Times New Roman" panose="02020603050405020304" pitchFamily="18" charset="0"/>
                <a:cs typeface="Times New Roman" panose="02020603050405020304" pitchFamily="18" charset="0"/>
              </a:rPr>
              <a:t> A relation R on a set A is called an Asymmetric Relation if for every (a, b) ∈ R implies that (b, a) does not belong to R.</a:t>
            </a:r>
          </a:p>
          <a:p>
            <a:pPr marL="0" indent="0" algn="just">
              <a:buNone/>
            </a:pPr>
            <a:endParaRPr lang="en-US" sz="2200" b="1" dirty="0" smtClean="0">
              <a:latin typeface="Times New Roman" panose="02020603050405020304" pitchFamily="18" charset="0"/>
              <a:cs typeface="Times New Roman" panose="02020603050405020304" pitchFamily="18" charset="0"/>
            </a:endParaRPr>
          </a:p>
          <a:p>
            <a:pPr marL="0" indent="0" algn="just">
              <a:buNone/>
            </a:pPr>
            <a:r>
              <a:rPr lang="en-US" sz="2200" b="1" dirty="0" smtClean="0">
                <a:latin typeface="Times New Roman" panose="02020603050405020304" pitchFamily="18" charset="0"/>
                <a:cs typeface="Times New Roman" panose="02020603050405020304" pitchFamily="18" charset="0"/>
              </a:rPr>
              <a:t>6</a:t>
            </a:r>
            <a:r>
              <a:rPr lang="en-US" sz="2200" b="1" dirty="0">
                <a:latin typeface="Times New Roman" panose="02020603050405020304" pitchFamily="18" charset="0"/>
                <a:cs typeface="Times New Roman" panose="02020603050405020304" pitchFamily="18" charset="0"/>
              </a:rPr>
              <a:t>. Transitive Relations:</a:t>
            </a:r>
            <a:r>
              <a:rPr lang="en-US" sz="2200" dirty="0">
                <a:latin typeface="Times New Roman" panose="02020603050405020304" pitchFamily="18" charset="0"/>
                <a:cs typeface="Times New Roman" panose="02020603050405020304" pitchFamily="18" charset="0"/>
              </a:rPr>
              <a:t> A Relation R on set A is said to be transitive </a:t>
            </a:r>
            <a:r>
              <a:rPr lang="en-US" sz="2200" dirty="0" err="1">
                <a:latin typeface="Times New Roman" panose="02020603050405020304" pitchFamily="18" charset="0"/>
                <a:cs typeface="Times New Roman" panose="02020603050405020304" pitchFamily="18" charset="0"/>
              </a:rPr>
              <a:t>iff</a:t>
            </a:r>
            <a:r>
              <a:rPr lang="en-US" sz="2200" dirty="0">
                <a:latin typeface="Times New Roman" panose="02020603050405020304" pitchFamily="18" charset="0"/>
                <a:cs typeface="Times New Roman" panose="02020603050405020304" pitchFamily="18" charset="0"/>
              </a:rPr>
              <a:t> (a, b) ∈ R and (b, c) ∈ R ⟺ (a, c) ∈ R.</a:t>
            </a:r>
          </a:p>
          <a:p>
            <a:pPr marL="0" indent="0" algn="just">
              <a:buNone/>
            </a:pPr>
            <a:endParaRPr lang="en-US" sz="2200" b="1" dirty="0" smtClean="0">
              <a:latin typeface="Times New Roman" panose="02020603050405020304" pitchFamily="18" charset="0"/>
              <a:cs typeface="Times New Roman" panose="02020603050405020304" pitchFamily="18" charset="0"/>
            </a:endParaRPr>
          </a:p>
          <a:p>
            <a:pPr marL="0" indent="0" algn="just">
              <a:buNone/>
            </a:pPr>
            <a:r>
              <a:rPr lang="en-US" sz="2200" b="1" dirty="0" smtClean="0">
                <a:latin typeface="Times New Roman" panose="02020603050405020304" pitchFamily="18" charset="0"/>
                <a:cs typeface="Times New Roman" panose="02020603050405020304" pitchFamily="18" charset="0"/>
              </a:rPr>
              <a:t>Example1</a:t>
            </a:r>
            <a:r>
              <a:rPr lang="en-US" sz="2200" b="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Let A = {1, 2, 3} and R = {(1, 2), (2, 1), (1, 1), (2, 2)}. Is the relation transitive?</a:t>
            </a:r>
          </a:p>
          <a:p>
            <a:pPr marL="0" indent="0" algn="just">
              <a:buNone/>
            </a:pPr>
            <a:r>
              <a:rPr lang="en-US" sz="2200" b="1" dirty="0">
                <a:latin typeface="Times New Roman" panose="02020603050405020304" pitchFamily="18" charset="0"/>
                <a:cs typeface="Times New Roman" panose="02020603050405020304" pitchFamily="18" charset="0"/>
              </a:rPr>
              <a:t>Solution:</a:t>
            </a:r>
            <a:r>
              <a:rPr lang="en-US" sz="2200" dirty="0">
                <a:latin typeface="Times New Roman" panose="02020603050405020304" pitchFamily="18" charset="0"/>
                <a:cs typeface="Times New Roman" panose="02020603050405020304" pitchFamily="18" charset="0"/>
              </a:rPr>
              <a:t> The relation R is transitive as for every (a, b) (b, c) belong to R, we have (a, c) ∈ R </a:t>
            </a:r>
            <a:r>
              <a:rPr lang="en-US" sz="2200" dirty="0" err="1">
                <a:latin typeface="Times New Roman" panose="02020603050405020304" pitchFamily="18" charset="0"/>
                <a:cs typeface="Times New Roman" panose="02020603050405020304" pitchFamily="18" charset="0"/>
              </a:rPr>
              <a:t>i.e</a:t>
            </a:r>
            <a:r>
              <a:rPr lang="en-US" sz="2200" dirty="0">
                <a:latin typeface="Times New Roman" panose="02020603050405020304" pitchFamily="18" charset="0"/>
                <a:cs typeface="Times New Roman" panose="02020603050405020304" pitchFamily="18" charset="0"/>
              </a:rPr>
              <a:t>, (1, 2) (2, 1) ∈ R ⇒ (1, 1) ∈ R</a:t>
            </a:r>
            <a:r>
              <a:rPr lang="en-US" sz="2200" dirty="0" smtClean="0">
                <a:latin typeface="Times New Roman" panose="02020603050405020304" pitchFamily="18" charset="0"/>
                <a:cs typeface="Times New Roman" panose="02020603050405020304" pitchFamily="18" charset="0"/>
              </a:rPr>
              <a:t>.</a:t>
            </a:r>
          </a:p>
          <a:p>
            <a:pPr marL="0" indent="0">
              <a:buNone/>
            </a:pPr>
            <a:endParaRPr lang="en-US" sz="2200"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82</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Types of Relations (CO1)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400813356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90600"/>
            <a:ext cx="8305800" cy="5081987"/>
          </a:xfrm>
        </p:spPr>
        <p:txBody>
          <a:bodyPr>
            <a:normAutofit/>
          </a:bodyPr>
          <a:lstStyle/>
          <a:p>
            <a:pPr marL="0" indent="0">
              <a:buNone/>
            </a:pPr>
            <a:r>
              <a:rPr lang="en-US" sz="2200" b="1" dirty="0" smtClean="0">
                <a:latin typeface="Times New Roman" panose="02020603050405020304" pitchFamily="18" charset="0"/>
                <a:cs typeface="Times New Roman" panose="02020603050405020304" pitchFamily="18" charset="0"/>
              </a:rPr>
              <a:t>Note1: </a:t>
            </a:r>
            <a:r>
              <a:rPr lang="en-US" sz="2200" dirty="0" smtClean="0">
                <a:latin typeface="Times New Roman" panose="02020603050405020304" pitchFamily="18" charset="0"/>
                <a:cs typeface="Times New Roman" panose="02020603050405020304" pitchFamily="18" charset="0"/>
              </a:rPr>
              <a:t>The Relation ≤, ⊆ and / are transitive, i.e., a ≤ b, b ≤ c then a ≤ c</a:t>
            </a:r>
            <a:br>
              <a:rPr lang="en-US" sz="2200" dirty="0" smtClean="0">
                <a:latin typeface="Times New Roman" panose="02020603050405020304" pitchFamily="18" charset="0"/>
                <a:cs typeface="Times New Roman" panose="02020603050405020304" pitchFamily="18" charset="0"/>
              </a:rPr>
            </a:br>
            <a:r>
              <a:rPr lang="en-US" sz="2200" dirty="0" smtClean="0">
                <a:latin typeface="Times New Roman" panose="02020603050405020304" pitchFamily="18" charset="0"/>
                <a:cs typeface="Times New Roman" panose="02020603050405020304" pitchFamily="18" charset="0"/>
              </a:rPr>
              <a:t>(ii) Let a ⊆ b, b ⊆ c then a ⊆ c</a:t>
            </a:r>
            <a:br>
              <a:rPr lang="en-US" sz="2200" dirty="0" smtClean="0">
                <a:latin typeface="Times New Roman" panose="02020603050405020304" pitchFamily="18" charset="0"/>
                <a:cs typeface="Times New Roman" panose="02020603050405020304" pitchFamily="18" charset="0"/>
              </a:rPr>
            </a:br>
            <a:r>
              <a:rPr lang="en-US" sz="2200" dirty="0" smtClean="0">
                <a:latin typeface="Times New Roman" panose="02020603050405020304" pitchFamily="18" charset="0"/>
                <a:cs typeface="Times New Roman" panose="02020603050405020304" pitchFamily="18" charset="0"/>
              </a:rPr>
              <a:t>(iii) Let a/b, b/c then a/c</a:t>
            </a: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b="1" dirty="0" smtClean="0">
                <a:latin typeface="Times New Roman" panose="02020603050405020304" pitchFamily="18" charset="0"/>
                <a:cs typeface="Times New Roman" panose="02020603050405020304" pitchFamily="18" charset="0"/>
              </a:rPr>
              <a:t>Note2: </a:t>
            </a:r>
            <a:r>
              <a:rPr lang="en-US" sz="2200" dirty="0" smtClean="0">
                <a:latin typeface="Times New Roman" panose="02020603050405020304" pitchFamily="18" charset="0"/>
                <a:cs typeface="Times New Roman" panose="02020603050405020304" pitchFamily="18" charset="0"/>
              </a:rPr>
              <a:t>⊥r is not transitive since a ⊥r b, b ⊥r c then it is not true that a ⊥r c. Since no line is ∥ to itself, we can have a ∥ b, b ∥ a but a ∦ a.</a:t>
            </a:r>
            <a:br>
              <a:rPr lang="en-US" sz="2200" dirty="0" smtClean="0">
                <a:latin typeface="Times New Roman" panose="02020603050405020304" pitchFamily="18" charset="0"/>
                <a:cs typeface="Times New Roman" panose="02020603050405020304" pitchFamily="18" charset="0"/>
              </a:rPr>
            </a:br>
            <a:r>
              <a:rPr lang="en-US" sz="2200" dirty="0" smtClean="0">
                <a:latin typeface="Times New Roman" panose="02020603050405020304" pitchFamily="18" charset="0"/>
                <a:cs typeface="Times New Roman" panose="02020603050405020304" pitchFamily="18" charset="0"/>
              </a:rPr>
              <a:t>Thus ∥ is not transitive, but it will be transitive in the plane.</a:t>
            </a: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lgn="just">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83</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Types of Relations (CO1)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10151741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lgn="just">
              <a:buNone/>
            </a:pPr>
            <a:r>
              <a:rPr lang="en-US" sz="2200" b="1" dirty="0">
                <a:latin typeface="Times New Roman" panose="02020603050405020304" pitchFamily="18" charset="0"/>
                <a:cs typeface="Times New Roman" panose="02020603050405020304" pitchFamily="18" charset="0"/>
              </a:rPr>
              <a:t>7. Identity Relation:</a:t>
            </a:r>
            <a:r>
              <a:rPr lang="en-US" sz="2200" dirty="0">
                <a:latin typeface="Times New Roman" panose="02020603050405020304" pitchFamily="18" charset="0"/>
                <a:cs typeface="Times New Roman" panose="02020603050405020304" pitchFamily="18" charset="0"/>
              </a:rPr>
              <a:t> Identity relation I on set A is reflexive, transitive and symmetric. So identity relation I is an Equivalence Relation.</a:t>
            </a:r>
          </a:p>
          <a:p>
            <a:pPr marL="0" indent="0" algn="just">
              <a:buNone/>
            </a:pPr>
            <a:r>
              <a:rPr lang="en-US" sz="2200" b="1" dirty="0">
                <a:latin typeface="Times New Roman" panose="02020603050405020304" pitchFamily="18" charset="0"/>
                <a:cs typeface="Times New Roman" panose="02020603050405020304" pitchFamily="18" charset="0"/>
              </a:rPr>
              <a:t>Example:</a:t>
            </a:r>
            <a:r>
              <a:rPr lang="en-US" sz="2200" dirty="0">
                <a:latin typeface="Times New Roman" panose="02020603050405020304" pitchFamily="18" charset="0"/>
                <a:cs typeface="Times New Roman" panose="02020603050405020304" pitchFamily="18" charset="0"/>
              </a:rPr>
              <a:t> A= {1, 2, 3} = {(1, 1), (2, 2), (3, 3)}</a:t>
            </a:r>
          </a:p>
          <a:p>
            <a:pPr marL="0" indent="0" algn="just">
              <a:buNone/>
            </a:pPr>
            <a:endParaRPr lang="en-US" sz="2200" b="1" dirty="0" smtClean="0">
              <a:latin typeface="Times New Roman" panose="02020603050405020304" pitchFamily="18" charset="0"/>
              <a:cs typeface="Times New Roman" panose="02020603050405020304" pitchFamily="18" charset="0"/>
            </a:endParaRPr>
          </a:p>
          <a:p>
            <a:pPr marL="0" indent="0" algn="just">
              <a:buNone/>
            </a:pPr>
            <a:r>
              <a:rPr lang="en-US" sz="2200" b="1" dirty="0" smtClean="0">
                <a:latin typeface="Times New Roman" panose="02020603050405020304" pitchFamily="18" charset="0"/>
                <a:cs typeface="Times New Roman" panose="02020603050405020304" pitchFamily="18" charset="0"/>
              </a:rPr>
              <a:t>8</a:t>
            </a:r>
            <a:r>
              <a:rPr lang="en-US" sz="2200" b="1" dirty="0">
                <a:latin typeface="Times New Roman" panose="02020603050405020304" pitchFamily="18" charset="0"/>
                <a:cs typeface="Times New Roman" panose="02020603050405020304" pitchFamily="18" charset="0"/>
              </a:rPr>
              <a:t>. Void Relation:</a:t>
            </a:r>
            <a:r>
              <a:rPr lang="en-US" sz="2200" dirty="0">
                <a:latin typeface="Times New Roman" panose="02020603050405020304" pitchFamily="18" charset="0"/>
                <a:cs typeface="Times New Roman" panose="02020603050405020304" pitchFamily="18" charset="0"/>
              </a:rPr>
              <a:t> It is given by R: A →B such that R = ∅ (⊆ A x B) is a null relation. Void Relation R = ∅ is symmetric and transitive but not reflexive.</a:t>
            </a:r>
          </a:p>
          <a:p>
            <a:pPr marL="0" indent="0" algn="just">
              <a:buNone/>
            </a:pPr>
            <a:endParaRPr lang="en-US" sz="2200" b="1" dirty="0" smtClean="0">
              <a:latin typeface="Times New Roman" panose="02020603050405020304" pitchFamily="18" charset="0"/>
              <a:cs typeface="Times New Roman" panose="02020603050405020304" pitchFamily="18" charset="0"/>
            </a:endParaRPr>
          </a:p>
          <a:p>
            <a:pPr marL="0" indent="0" algn="just">
              <a:buNone/>
            </a:pPr>
            <a:r>
              <a:rPr lang="en-US" sz="2200" b="1" dirty="0" smtClean="0">
                <a:latin typeface="Times New Roman" panose="02020603050405020304" pitchFamily="18" charset="0"/>
                <a:cs typeface="Times New Roman" panose="02020603050405020304" pitchFamily="18" charset="0"/>
              </a:rPr>
              <a:t>9</a:t>
            </a:r>
            <a:r>
              <a:rPr lang="en-US" sz="2200" b="1" dirty="0">
                <a:latin typeface="Times New Roman" panose="02020603050405020304" pitchFamily="18" charset="0"/>
                <a:cs typeface="Times New Roman" panose="02020603050405020304" pitchFamily="18" charset="0"/>
              </a:rPr>
              <a:t>. Universal Relation:</a:t>
            </a:r>
            <a:r>
              <a:rPr lang="en-US" sz="2200" dirty="0">
                <a:latin typeface="Times New Roman" panose="02020603050405020304" pitchFamily="18" charset="0"/>
                <a:cs typeface="Times New Roman" panose="02020603050405020304" pitchFamily="18" charset="0"/>
              </a:rPr>
              <a:t> A relation R: A →B such that R = A x B (⊆ A x B) is a universal relation. Universal Relation from A →B is reflexive, symmetric and transitive. So this is an equivalence relation.</a:t>
            </a:r>
          </a:p>
          <a:p>
            <a:pPr marL="0" indent="0" algn="just">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84</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Types of Relations (CO1)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85237282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229600" cy="4876800"/>
          </a:xfrm>
        </p:spPr>
        <p:txBody>
          <a:bodyPr>
            <a:noAutofit/>
          </a:bodyPr>
          <a:lstStyle/>
          <a:p>
            <a:pPr marL="0" indent="0" algn="just">
              <a:buNone/>
            </a:pPr>
            <a:r>
              <a:rPr lang="en-US" sz="2200" dirty="0">
                <a:latin typeface="Times New Roman" panose="02020603050405020304" pitchFamily="18" charset="0"/>
                <a:cs typeface="Times New Roman" panose="02020603050405020304" pitchFamily="18" charset="0"/>
              </a:rPr>
              <a:t>Consider a given set A, and the collection of all relations on A. Let P be a property of such relations, such as being symmetric or being transitive. A relation with property P will be called a P-relation. The P-closure of an arbitrary relation R on A, indicated P (R), is a P-relation such </a:t>
            </a:r>
            <a:r>
              <a:rPr lang="en-US" sz="2200" dirty="0" smtClean="0">
                <a:latin typeface="Times New Roman" panose="02020603050405020304" pitchFamily="18" charset="0"/>
                <a:cs typeface="Times New Roman" panose="02020603050405020304" pitchFamily="18" charset="0"/>
              </a:rPr>
              <a:t>that </a:t>
            </a:r>
          </a:p>
          <a:p>
            <a:pPr marL="0" indent="0" algn="ctr">
              <a:buNone/>
            </a:pPr>
            <a:r>
              <a:rPr lang="en-IN" sz="2200" dirty="0" smtClean="0">
                <a:latin typeface="Times New Roman" panose="02020603050405020304" pitchFamily="18" charset="0"/>
                <a:cs typeface="Times New Roman" panose="02020603050405020304" pitchFamily="18" charset="0"/>
              </a:rPr>
              <a:t>R</a:t>
            </a:r>
            <a:r>
              <a:rPr lang="en-IN" sz="2200" dirty="0">
                <a:latin typeface="Times New Roman" panose="02020603050405020304" pitchFamily="18" charset="0"/>
                <a:cs typeface="Times New Roman" panose="02020603050405020304" pitchFamily="18" charset="0"/>
              </a:rPr>
              <a:t> ⊆ P (R) ⊆ </a:t>
            </a:r>
            <a:r>
              <a:rPr lang="en-IN" sz="2200" dirty="0" smtClean="0">
                <a:latin typeface="Times New Roman" panose="02020603050405020304" pitchFamily="18" charset="0"/>
                <a:cs typeface="Times New Roman" panose="02020603050405020304" pitchFamily="18" charset="0"/>
              </a:rPr>
              <a:t>S</a:t>
            </a:r>
          </a:p>
          <a:p>
            <a:pPr marL="0" indent="0" algn="ctr">
              <a:buNone/>
            </a:pPr>
            <a:endParaRPr lang="en-IN" sz="2200" dirty="0" smtClean="0">
              <a:latin typeface="Times New Roman" panose="02020603050405020304" pitchFamily="18" charset="0"/>
              <a:cs typeface="Times New Roman" panose="02020603050405020304" pitchFamily="18" charset="0"/>
            </a:endParaRPr>
          </a:p>
          <a:p>
            <a:pPr marL="0" indent="0" algn="just">
              <a:buNone/>
            </a:pPr>
            <a:r>
              <a:rPr lang="en-US" sz="2200" b="1" dirty="0" smtClean="0">
                <a:latin typeface="Times New Roman" panose="02020603050405020304" pitchFamily="18" charset="0"/>
                <a:cs typeface="Times New Roman" panose="02020603050405020304" pitchFamily="18" charset="0"/>
              </a:rPr>
              <a:t>(</a:t>
            </a:r>
            <a:r>
              <a:rPr lang="en-US" sz="2200" b="1" dirty="0">
                <a:latin typeface="Times New Roman" panose="02020603050405020304" pitchFamily="18" charset="0"/>
                <a:cs typeface="Times New Roman" panose="02020603050405020304" pitchFamily="18" charset="0"/>
              </a:rPr>
              <a:t>1) Reflexive and Symmetric Closures:</a:t>
            </a:r>
            <a:r>
              <a:rPr lang="en-US" sz="2200" dirty="0">
                <a:latin typeface="Times New Roman" panose="02020603050405020304" pitchFamily="18" charset="0"/>
                <a:cs typeface="Times New Roman" panose="02020603050405020304" pitchFamily="18" charset="0"/>
              </a:rPr>
              <a:t> The next theorem tells us how to obtain the reflexive and symmetric closures of a relation easily.</a:t>
            </a:r>
          </a:p>
          <a:p>
            <a:pPr marL="0" indent="0" algn="just">
              <a:buNone/>
            </a:pPr>
            <a:endParaRPr lang="en-US" sz="2200" b="1" dirty="0" smtClean="0">
              <a:latin typeface="Times New Roman" panose="02020603050405020304" pitchFamily="18" charset="0"/>
              <a:cs typeface="Times New Roman" panose="02020603050405020304" pitchFamily="18" charset="0"/>
            </a:endParaRPr>
          </a:p>
          <a:p>
            <a:pPr marL="0" indent="0" algn="just">
              <a:buNone/>
            </a:pPr>
            <a:r>
              <a:rPr lang="en-US" sz="2200" b="1" dirty="0" smtClean="0">
                <a:latin typeface="Times New Roman" panose="02020603050405020304" pitchFamily="18" charset="0"/>
                <a:cs typeface="Times New Roman" panose="02020603050405020304" pitchFamily="18" charset="0"/>
              </a:rPr>
              <a:t>Theorem</a:t>
            </a:r>
            <a:r>
              <a:rPr lang="en-US" sz="2200" b="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Let R be a relation on a set A. Then:</a:t>
            </a:r>
          </a:p>
          <a:p>
            <a:pPr algn="just"/>
            <a:r>
              <a:rPr lang="en-US" sz="2200" dirty="0">
                <a:latin typeface="Times New Roman" panose="02020603050405020304" pitchFamily="18" charset="0"/>
                <a:cs typeface="Times New Roman" panose="02020603050405020304" pitchFamily="18" charset="0"/>
              </a:rPr>
              <a:t>R ∪ ∆</a:t>
            </a:r>
            <a:r>
              <a:rPr lang="en-US" sz="2200" baseline="-25000" dirty="0">
                <a:latin typeface="Times New Roman" panose="02020603050405020304" pitchFamily="18" charset="0"/>
                <a:cs typeface="Times New Roman" panose="02020603050405020304" pitchFamily="18" charset="0"/>
              </a:rPr>
              <a:t>A</a:t>
            </a:r>
            <a:r>
              <a:rPr lang="en-US" sz="2200" dirty="0">
                <a:latin typeface="Times New Roman" panose="02020603050405020304" pitchFamily="18" charset="0"/>
                <a:cs typeface="Times New Roman" panose="02020603050405020304" pitchFamily="18" charset="0"/>
              </a:rPr>
              <a:t> is the reflexive closure of R</a:t>
            </a:r>
          </a:p>
          <a:p>
            <a:pPr algn="just"/>
            <a:r>
              <a:rPr lang="en-US" sz="2200" dirty="0">
                <a:latin typeface="Times New Roman" panose="02020603050405020304" pitchFamily="18" charset="0"/>
                <a:cs typeface="Times New Roman" panose="02020603050405020304" pitchFamily="18" charset="0"/>
              </a:rPr>
              <a:t>R ∪ R</a:t>
            </a:r>
            <a:r>
              <a:rPr lang="en-US" sz="2200" baseline="30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is the symmetric closure of R.</a:t>
            </a: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85</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Closure Properties of Relations (CO1)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202945603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484358" cy="4983163"/>
          </a:xfrm>
        </p:spPr>
        <p:txBody>
          <a:bodyPr>
            <a:noAutofit/>
          </a:bodyPr>
          <a:lstStyle/>
          <a:p>
            <a:pPr marL="0" indent="0" algn="just">
              <a:buNone/>
            </a:pPr>
            <a:r>
              <a:rPr lang="en-US" sz="2200" b="1" dirty="0" smtClean="0">
                <a:latin typeface="Times New Roman" panose="02020603050405020304" pitchFamily="18" charset="0"/>
                <a:cs typeface="Times New Roman" panose="02020603050405020304" pitchFamily="18" charset="0"/>
              </a:rPr>
              <a:t>Example1: </a:t>
            </a:r>
            <a:r>
              <a:rPr lang="en-US" sz="2200" dirty="0" smtClean="0">
                <a:latin typeface="Times New Roman" panose="02020603050405020304" pitchFamily="18" charset="0"/>
                <a:cs typeface="Times New Roman" panose="02020603050405020304" pitchFamily="18" charset="0"/>
              </a:rPr>
              <a:t>Let</a:t>
            </a:r>
            <a:r>
              <a:rPr lang="en-US" sz="2200" dirty="0">
                <a:latin typeface="Times New Roman" panose="02020603050405020304" pitchFamily="18" charset="0"/>
                <a:cs typeface="Times New Roman" panose="02020603050405020304" pitchFamily="18" charset="0"/>
              </a:rPr>
              <a:t> A = {k, l, m}. Let R is a relation on A defined by  </a:t>
            </a:r>
          </a:p>
          <a:p>
            <a:pPr marL="0" indent="0" algn="just">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R</a:t>
            </a:r>
            <a:r>
              <a:rPr lang="en-US" sz="2200" dirty="0">
                <a:latin typeface="Times New Roman" panose="02020603050405020304" pitchFamily="18" charset="0"/>
                <a:cs typeface="Times New Roman" panose="02020603050405020304" pitchFamily="18" charset="0"/>
              </a:rPr>
              <a:t> = {(k, k), (k, l), (l, m), (m, k)}.</a:t>
            </a:r>
          </a:p>
          <a:p>
            <a:pPr marL="0" indent="0" algn="just">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Find </a:t>
            </a:r>
            <a:r>
              <a:rPr lang="en-US" sz="2200" dirty="0">
                <a:latin typeface="Times New Roman" panose="02020603050405020304" pitchFamily="18" charset="0"/>
                <a:cs typeface="Times New Roman" panose="02020603050405020304" pitchFamily="18" charset="0"/>
              </a:rPr>
              <a:t>the reflexive closure of R.</a:t>
            </a:r>
          </a:p>
          <a:p>
            <a:pPr marL="0" indent="0" algn="just">
              <a:buNone/>
            </a:pPr>
            <a:r>
              <a:rPr lang="en-US" sz="2200" b="1" dirty="0">
                <a:latin typeface="Times New Roman" panose="02020603050405020304" pitchFamily="18" charset="0"/>
                <a:cs typeface="Times New Roman" panose="02020603050405020304" pitchFamily="18" charset="0"/>
              </a:rPr>
              <a:t>Solution:</a:t>
            </a:r>
            <a:r>
              <a:rPr lang="en-US" sz="2200" dirty="0">
                <a:latin typeface="Times New Roman" panose="02020603050405020304" pitchFamily="18" charset="0"/>
                <a:cs typeface="Times New Roman" panose="02020603050405020304" pitchFamily="18" charset="0"/>
              </a:rPr>
              <a:t> R ∪ ∆ is the smallest relation having reflexive property, </a:t>
            </a:r>
            <a:endParaRPr lang="en-US" sz="2200" dirty="0" smtClean="0">
              <a:latin typeface="Times New Roman" panose="02020603050405020304" pitchFamily="18" charset="0"/>
              <a:cs typeface="Times New Roman" panose="02020603050405020304" pitchFamily="18" charset="0"/>
            </a:endParaRPr>
          </a:p>
          <a:p>
            <a:pPr marL="0" indent="0" algn="just">
              <a:buNone/>
            </a:pPr>
            <a:r>
              <a:rPr lang="en-US" sz="2200" dirty="0" smtClean="0">
                <a:latin typeface="Times New Roman" panose="02020603050405020304" pitchFamily="18" charset="0"/>
                <a:cs typeface="Times New Roman" panose="02020603050405020304" pitchFamily="18" charset="0"/>
              </a:rPr>
              <a:t>Hence,  </a:t>
            </a:r>
            <a:r>
              <a:rPr lang="en-US" altLang="en-US" sz="2200" dirty="0" smtClean="0">
                <a:solidFill>
                  <a:srgbClr val="000000"/>
                </a:solidFill>
                <a:latin typeface="Times New Roman" panose="02020603050405020304" pitchFamily="18" charset="0"/>
                <a:cs typeface="Times New Roman" panose="02020603050405020304" pitchFamily="18" charset="0"/>
              </a:rPr>
              <a:t>R</a:t>
            </a:r>
            <a:r>
              <a:rPr lang="en-US" altLang="en-US" sz="2200" baseline="-30000" dirty="0" smtClean="0">
                <a:solidFill>
                  <a:srgbClr val="000000"/>
                </a:solidFill>
                <a:latin typeface="Times New Roman" panose="02020603050405020304" pitchFamily="18" charset="0"/>
                <a:cs typeface="Times New Roman" panose="02020603050405020304" pitchFamily="18" charset="0"/>
              </a:rPr>
              <a:t>F</a:t>
            </a:r>
            <a:r>
              <a:rPr lang="en-US" altLang="en-US" sz="2200" dirty="0" smtClean="0">
                <a:solidFill>
                  <a:srgbClr val="000000"/>
                </a:solidFill>
                <a:latin typeface="Times New Roman" panose="02020603050405020304" pitchFamily="18" charset="0"/>
                <a:cs typeface="Times New Roman" panose="02020603050405020304" pitchFamily="18" charset="0"/>
              </a:rPr>
              <a:t> </a:t>
            </a:r>
            <a:r>
              <a:rPr lang="en-US" altLang="en-US" sz="2200" dirty="0">
                <a:solidFill>
                  <a:srgbClr val="000000"/>
                </a:solidFill>
                <a:latin typeface="Times New Roman" panose="02020603050405020304" pitchFamily="18" charset="0"/>
                <a:cs typeface="Times New Roman" panose="02020603050405020304" pitchFamily="18" charset="0"/>
              </a:rPr>
              <a:t>= R ∪ ∆ = {(k, k), (k, l), (l, l), (l, m), (m, m), (m, k)}.</a:t>
            </a:r>
            <a:r>
              <a:rPr lang="en-US" altLang="en-US" sz="2200" dirty="0">
                <a:latin typeface="Times New Roman" panose="02020603050405020304" pitchFamily="18" charset="0"/>
                <a:cs typeface="Times New Roman" panose="02020603050405020304" pitchFamily="18" charset="0"/>
              </a:rPr>
              <a:t> </a:t>
            </a:r>
          </a:p>
          <a:p>
            <a:pPr marL="0" indent="0" algn="just">
              <a:buNone/>
            </a:pPr>
            <a:endParaRPr lang="en-US" sz="2200" b="1" dirty="0" smtClean="0">
              <a:latin typeface="Times New Roman" panose="02020603050405020304" pitchFamily="18" charset="0"/>
              <a:cs typeface="Times New Roman" panose="02020603050405020304" pitchFamily="18" charset="0"/>
            </a:endParaRPr>
          </a:p>
          <a:p>
            <a:pPr marL="0" indent="0" algn="just">
              <a:buNone/>
            </a:pPr>
            <a:r>
              <a:rPr lang="en-US" sz="2200" b="1" dirty="0" smtClean="0">
                <a:latin typeface="Times New Roman" panose="02020603050405020304" pitchFamily="18" charset="0"/>
                <a:cs typeface="Times New Roman" panose="02020603050405020304" pitchFamily="18" charset="0"/>
              </a:rPr>
              <a:t>Example2</a:t>
            </a:r>
            <a:r>
              <a:rPr lang="en-US" sz="2200" b="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Consider the relation R on A = {4, 5, 6, 7} defined </a:t>
            </a:r>
            <a:r>
              <a:rPr lang="en-US" sz="2200" dirty="0" smtClean="0">
                <a:latin typeface="Times New Roman" panose="02020603050405020304" pitchFamily="18" charset="0"/>
                <a:cs typeface="Times New Roman" panose="02020603050405020304" pitchFamily="18" charset="0"/>
              </a:rPr>
              <a:t>by</a:t>
            </a:r>
          </a:p>
          <a:p>
            <a:pPr marL="0" indent="0" algn="just">
              <a:buNone/>
            </a:pPr>
            <a:r>
              <a:rPr lang="pt-BR" sz="2200" dirty="0" smtClean="0">
                <a:latin typeface="Times New Roman" panose="02020603050405020304" pitchFamily="18" charset="0"/>
                <a:cs typeface="Times New Roman" panose="02020603050405020304" pitchFamily="18" charset="0"/>
              </a:rPr>
              <a:t>	    R</a:t>
            </a:r>
            <a:r>
              <a:rPr lang="pt-BR" sz="2200" dirty="0">
                <a:latin typeface="Times New Roman" panose="02020603050405020304" pitchFamily="18" charset="0"/>
                <a:cs typeface="Times New Roman" panose="02020603050405020304" pitchFamily="18" charset="0"/>
              </a:rPr>
              <a:t> = {(4, 5), (5, 5), (5, 6), (6, 7), (7, 4), (7, 7</a:t>
            </a:r>
            <a:r>
              <a:rPr lang="pt-BR" sz="2200" dirty="0" smtClean="0">
                <a:latin typeface="Times New Roman" panose="02020603050405020304" pitchFamily="18" charset="0"/>
                <a:cs typeface="Times New Roman" panose="02020603050405020304" pitchFamily="18" charset="0"/>
              </a:rPr>
              <a:t>)}</a:t>
            </a:r>
          </a:p>
          <a:p>
            <a:pPr marL="0" indent="0" algn="just">
              <a:buNone/>
            </a:pPr>
            <a:r>
              <a:rPr lang="en-US" sz="2200" dirty="0" smtClean="0">
                <a:latin typeface="Times New Roman" panose="02020603050405020304" pitchFamily="18" charset="0"/>
                <a:cs typeface="Times New Roman" panose="02020603050405020304" pitchFamily="18" charset="0"/>
              </a:rPr>
              <a:t>	    Find </a:t>
            </a:r>
            <a:r>
              <a:rPr lang="en-US" sz="2200" dirty="0">
                <a:latin typeface="Times New Roman" panose="02020603050405020304" pitchFamily="18" charset="0"/>
                <a:cs typeface="Times New Roman" panose="02020603050405020304" pitchFamily="18" charset="0"/>
              </a:rPr>
              <a:t>the symmetric closure of R.</a:t>
            </a:r>
          </a:p>
          <a:p>
            <a:pPr marL="0" indent="0" algn="just">
              <a:buNone/>
            </a:pPr>
            <a:r>
              <a:rPr lang="en-US" sz="2200" b="1" dirty="0">
                <a:latin typeface="Times New Roman" panose="02020603050405020304" pitchFamily="18" charset="0"/>
                <a:cs typeface="Times New Roman" panose="02020603050405020304" pitchFamily="18" charset="0"/>
              </a:rPr>
              <a:t>Solution:</a:t>
            </a:r>
            <a:r>
              <a:rPr lang="en-US"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pPr marL="0" indent="0" algn="just">
              <a:buNone/>
            </a:pPr>
            <a:r>
              <a:rPr lang="en-US" sz="2200" dirty="0" smtClean="0">
                <a:latin typeface="Times New Roman" panose="02020603050405020304" pitchFamily="18" charset="0"/>
                <a:cs typeface="Times New Roman" panose="02020603050405020304" pitchFamily="18" charset="0"/>
              </a:rPr>
              <a:t>            The </a:t>
            </a:r>
            <a:r>
              <a:rPr lang="en-US" sz="2200" dirty="0">
                <a:latin typeface="Times New Roman" panose="02020603050405020304" pitchFamily="18" charset="0"/>
                <a:cs typeface="Times New Roman" panose="02020603050405020304" pitchFamily="18" charset="0"/>
              </a:rPr>
              <a:t>smallest relation containing R having the symmetric property is R ∪ </a:t>
            </a:r>
            <a:r>
              <a:rPr lang="en-US" sz="2200" dirty="0" smtClean="0">
                <a:latin typeface="Times New Roman" panose="02020603050405020304" pitchFamily="18" charset="0"/>
                <a:cs typeface="Times New Roman" panose="02020603050405020304" pitchFamily="18" charset="0"/>
              </a:rPr>
              <a:t>R</a:t>
            </a:r>
            <a:r>
              <a:rPr lang="en-US" sz="2200" baseline="30000" dirty="0" smtClean="0">
                <a:latin typeface="Times New Roman" panose="02020603050405020304" pitchFamily="18" charset="0"/>
                <a:cs typeface="Times New Roman" panose="02020603050405020304" pitchFamily="18" charset="0"/>
              </a:rPr>
              <a:t>-1</a:t>
            </a:r>
            <a:r>
              <a:rPr lang="en-US" sz="2200" dirty="0" smtClean="0">
                <a:latin typeface="Times New Roman" panose="02020603050405020304" pitchFamily="18" charset="0"/>
                <a:cs typeface="Times New Roman" panose="02020603050405020304" pitchFamily="18" charset="0"/>
              </a:rPr>
              <a:t>,i.e.</a:t>
            </a:r>
            <a:r>
              <a:rPr lang="en-US" sz="2200" dirty="0">
                <a:solidFill>
                  <a:srgbClr val="000000"/>
                </a:solidFill>
                <a:latin typeface="Times New Roman" panose="02020603050405020304" pitchFamily="18" charset="0"/>
                <a:cs typeface="Times New Roman" panose="02020603050405020304" pitchFamily="18" charset="0"/>
              </a:rPr>
              <a:t> </a:t>
            </a:r>
            <a:r>
              <a:rPr lang="en-US" altLang="en-US" sz="2200" dirty="0" smtClean="0">
                <a:solidFill>
                  <a:srgbClr val="000000"/>
                </a:solidFill>
                <a:latin typeface="Times New Roman" panose="02020603050405020304" pitchFamily="18" charset="0"/>
                <a:cs typeface="Times New Roman" panose="02020603050405020304" pitchFamily="18" charset="0"/>
              </a:rPr>
              <a:t>R</a:t>
            </a:r>
            <a:r>
              <a:rPr lang="en-US" altLang="en-US" sz="2200" baseline="-30000" dirty="0" smtClean="0">
                <a:solidFill>
                  <a:srgbClr val="000000"/>
                </a:solidFill>
                <a:latin typeface="Times New Roman" panose="02020603050405020304" pitchFamily="18" charset="0"/>
                <a:cs typeface="Times New Roman" panose="02020603050405020304" pitchFamily="18" charset="0"/>
              </a:rPr>
              <a:t>S</a:t>
            </a:r>
            <a:r>
              <a:rPr lang="en-US" altLang="en-US" sz="2200" dirty="0" smtClean="0">
                <a:solidFill>
                  <a:srgbClr val="000000"/>
                </a:solidFill>
                <a:latin typeface="Times New Roman" panose="02020603050405020304" pitchFamily="18" charset="0"/>
                <a:cs typeface="Times New Roman" panose="02020603050405020304" pitchFamily="18" charset="0"/>
              </a:rPr>
              <a:t> </a:t>
            </a:r>
            <a:r>
              <a:rPr lang="en-US" altLang="en-US" sz="2200" dirty="0">
                <a:solidFill>
                  <a:srgbClr val="000000"/>
                </a:solidFill>
                <a:latin typeface="Times New Roman" panose="02020603050405020304" pitchFamily="18" charset="0"/>
                <a:cs typeface="Times New Roman" panose="02020603050405020304" pitchFamily="18" charset="0"/>
              </a:rPr>
              <a:t>= R ∪ R</a:t>
            </a:r>
            <a:r>
              <a:rPr lang="en-US" altLang="en-US" sz="2200" baseline="30000" dirty="0">
                <a:solidFill>
                  <a:srgbClr val="000000"/>
                </a:solidFill>
                <a:latin typeface="Times New Roman" panose="02020603050405020304" pitchFamily="18" charset="0"/>
                <a:cs typeface="Times New Roman" panose="02020603050405020304" pitchFamily="18" charset="0"/>
              </a:rPr>
              <a:t>-1</a:t>
            </a:r>
            <a:r>
              <a:rPr lang="en-US" altLang="en-US" sz="2200" dirty="0">
                <a:solidFill>
                  <a:srgbClr val="000000"/>
                </a:solidFill>
                <a:latin typeface="Times New Roman" panose="02020603050405020304" pitchFamily="18" charset="0"/>
                <a:cs typeface="Times New Roman" panose="02020603050405020304" pitchFamily="18" charset="0"/>
              </a:rPr>
              <a:t> = </a:t>
            </a:r>
            <a:endParaRPr lang="en-US" altLang="en-US" sz="2200" dirty="0" smtClean="0">
              <a:solidFill>
                <a:srgbClr val="000000"/>
              </a:solidFill>
              <a:latin typeface="Times New Roman" panose="02020603050405020304" pitchFamily="18" charset="0"/>
              <a:cs typeface="Times New Roman" panose="02020603050405020304" pitchFamily="18" charset="0"/>
            </a:endParaRPr>
          </a:p>
          <a:p>
            <a:pPr marL="0" lvl="0" indent="0" algn="just">
              <a:buNone/>
            </a:pPr>
            <a:r>
              <a:rPr lang="en-US" altLang="en-US" sz="2200" dirty="0">
                <a:solidFill>
                  <a:srgbClr val="000000"/>
                </a:solidFill>
                <a:latin typeface="Times New Roman" panose="02020603050405020304" pitchFamily="18" charset="0"/>
                <a:cs typeface="Times New Roman" panose="02020603050405020304" pitchFamily="18" charset="0"/>
              </a:rPr>
              <a:t> </a:t>
            </a:r>
            <a:r>
              <a:rPr lang="en-US" altLang="en-US" sz="2200" dirty="0" smtClean="0">
                <a:solidFill>
                  <a:srgbClr val="000000"/>
                </a:solidFill>
                <a:latin typeface="Times New Roman" panose="02020603050405020304" pitchFamily="18" charset="0"/>
                <a:cs typeface="Times New Roman" panose="02020603050405020304" pitchFamily="18" charset="0"/>
              </a:rPr>
              <a:t>        {(</a:t>
            </a:r>
            <a:r>
              <a:rPr lang="en-US" altLang="en-US" sz="2200" dirty="0">
                <a:solidFill>
                  <a:srgbClr val="000000"/>
                </a:solidFill>
                <a:latin typeface="Times New Roman" panose="02020603050405020304" pitchFamily="18" charset="0"/>
                <a:cs typeface="Times New Roman" panose="02020603050405020304" pitchFamily="18" charset="0"/>
              </a:rPr>
              <a:t>4, 5), (5, 4), (5, 5), (5, 6), (6, 5), (6, 7), (7, 6), (7, 4), (4, 7), (7, 7)}.</a:t>
            </a:r>
            <a:r>
              <a:rPr lang="en-US" altLang="en-US" sz="2200" dirty="0">
                <a:latin typeface="Times New Roman" panose="02020603050405020304" pitchFamily="18" charset="0"/>
                <a:cs typeface="Times New Roman" panose="02020603050405020304" pitchFamily="18" charset="0"/>
              </a:rPr>
              <a:t> </a:t>
            </a:r>
          </a:p>
          <a:p>
            <a:pPr marL="0" indent="0" algn="just">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86</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Closure Properties of Relations (CO1)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34545549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5761"/>
            <a:ext cx="8229600" cy="5328839"/>
          </a:xfrm>
        </p:spPr>
        <p:txBody>
          <a:bodyPr>
            <a:noAutofit/>
          </a:bodyPr>
          <a:lstStyle/>
          <a:p>
            <a:pPr marL="0" indent="0">
              <a:buNone/>
            </a:pPr>
            <a:r>
              <a:rPr lang="en-US" sz="2200" b="1" dirty="0">
                <a:latin typeface="Times New Roman" panose="02020603050405020304" pitchFamily="18" charset="0"/>
                <a:cs typeface="Times New Roman" panose="02020603050405020304" pitchFamily="18" charset="0"/>
              </a:rPr>
              <a:t>(2)Transitive Closures:</a:t>
            </a:r>
            <a:r>
              <a:rPr lang="en-US" sz="2200" dirty="0">
                <a:latin typeface="Times New Roman" panose="02020603050405020304" pitchFamily="18" charset="0"/>
                <a:cs typeface="Times New Roman" panose="02020603050405020304" pitchFamily="18" charset="0"/>
              </a:rPr>
              <a:t> Consider a relation R on a set A. The transitive closure R of a relation R of a relation R is the smallest transitive relation containing R.</a:t>
            </a:r>
          </a:p>
          <a:p>
            <a:pPr marL="0" indent="0">
              <a:buNone/>
            </a:pPr>
            <a:r>
              <a:rPr lang="en-US" sz="2200" dirty="0">
                <a:latin typeface="Times New Roman" panose="02020603050405020304" pitchFamily="18" charset="0"/>
                <a:cs typeface="Times New Roman" panose="02020603050405020304" pitchFamily="18" charset="0"/>
              </a:rPr>
              <a:t>Recall that R</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 R◦ R and R</a:t>
            </a:r>
            <a:r>
              <a:rPr lang="en-US" sz="2200" baseline="30000" dirty="0">
                <a:latin typeface="Times New Roman" panose="02020603050405020304" pitchFamily="18" charset="0"/>
                <a:cs typeface="Times New Roman" panose="02020603050405020304" pitchFamily="18" charset="0"/>
              </a:rPr>
              <a:t>n</a:t>
            </a:r>
            <a:r>
              <a:rPr lang="en-US" sz="2200" dirty="0">
                <a:latin typeface="Times New Roman" panose="02020603050405020304" pitchFamily="18" charset="0"/>
                <a:cs typeface="Times New Roman" panose="02020603050405020304" pitchFamily="18" charset="0"/>
              </a:rPr>
              <a:t> = R</a:t>
            </a:r>
            <a:r>
              <a:rPr lang="en-US" sz="2200" baseline="30000" dirty="0">
                <a:latin typeface="Times New Roman" panose="02020603050405020304" pitchFamily="18" charset="0"/>
                <a:cs typeface="Times New Roman" panose="02020603050405020304" pitchFamily="18" charset="0"/>
              </a:rPr>
              <a:t>n-1</a:t>
            </a:r>
            <a:r>
              <a:rPr lang="en-US" sz="2200" dirty="0">
                <a:latin typeface="Times New Roman" panose="02020603050405020304" pitchFamily="18" charset="0"/>
                <a:cs typeface="Times New Roman" panose="02020603050405020304" pitchFamily="18" charset="0"/>
              </a:rPr>
              <a:t> ◦ R. We </a:t>
            </a:r>
            <a:r>
              <a:rPr lang="en-US" sz="2200" dirty="0" smtClean="0">
                <a:latin typeface="Times New Roman" panose="02020603050405020304" pitchFamily="18" charset="0"/>
                <a:cs typeface="Times New Roman" panose="02020603050405020304" pitchFamily="18" charset="0"/>
              </a:rPr>
              <a:t>define</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The following Theorem applies</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marL="0" indent="0">
              <a:buNone/>
            </a:pPr>
            <a:r>
              <a:rPr lang="en-US" sz="2200" b="1" dirty="0">
                <a:latin typeface="Times New Roman" panose="02020603050405020304" pitchFamily="18" charset="0"/>
                <a:cs typeface="Times New Roman" panose="02020603050405020304" pitchFamily="18" charset="0"/>
              </a:rPr>
              <a:t>Theorem1:</a:t>
            </a:r>
            <a:r>
              <a:rPr lang="en-US" sz="2200" dirty="0">
                <a:latin typeface="Times New Roman" panose="02020603050405020304" pitchFamily="18" charset="0"/>
                <a:cs typeface="Times New Roman" panose="02020603050405020304" pitchFamily="18" charset="0"/>
              </a:rPr>
              <a:t> R</a:t>
            </a:r>
            <a:r>
              <a:rPr lang="en-US" sz="2200" baseline="300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is the transitive closure of R</a:t>
            </a:r>
          </a:p>
          <a:p>
            <a:pPr marL="0" indent="0">
              <a:buNone/>
            </a:pPr>
            <a:r>
              <a:rPr lang="en-US" sz="2200" dirty="0" smtClean="0">
                <a:latin typeface="Times New Roman" panose="02020603050405020304" pitchFamily="18" charset="0"/>
                <a:cs typeface="Times New Roman" panose="02020603050405020304" pitchFamily="18" charset="0"/>
              </a:rPr>
              <a:t>	    Suppose </a:t>
            </a:r>
            <a:r>
              <a:rPr lang="en-US" sz="2200" dirty="0">
                <a:latin typeface="Times New Roman" panose="02020603050405020304" pitchFamily="18" charset="0"/>
                <a:cs typeface="Times New Roman" panose="02020603050405020304" pitchFamily="18" charset="0"/>
              </a:rPr>
              <a:t>A is a finite set with n elements</a:t>
            </a:r>
            <a:r>
              <a:rPr lang="en-US" sz="2200" dirty="0" smtClean="0">
                <a:latin typeface="Times New Roman" panose="02020603050405020304" pitchFamily="18" charset="0"/>
                <a:cs typeface="Times New Roman" panose="02020603050405020304" pitchFamily="18" charset="0"/>
              </a:rPr>
              <a:t>.</a:t>
            </a: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	    R</a:t>
            </a:r>
            <a:r>
              <a:rPr lang="en-US" altLang="en-US" sz="2200" baseline="30000" dirty="0">
                <a:solidFill>
                  <a:srgbClr val="000000"/>
                </a:solidFill>
                <a:latin typeface="Times New Roman" panose="02020603050405020304" pitchFamily="18" charset="0"/>
                <a:cs typeface="Times New Roman" panose="02020603050405020304" pitchFamily="18" charset="0"/>
              </a:rPr>
              <a:t>*</a:t>
            </a:r>
            <a:r>
              <a:rPr lang="en-US" altLang="en-US" sz="2200" dirty="0">
                <a:solidFill>
                  <a:srgbClr val="000000"/>
                </a:solidFill>
                <a:latin typeface="Times New Roman" panose="02020603050405020304" pitchFamily="18" charset="0"/>
                <a:cs typeface="Times New Roman" panose="02020603050405020304" pitchFamily="18" charset="0"/>
              </a:rPr>
              <a:t> = R ∪R</a:t>
            </a:r>
            <a:r>
              <a:rPr lang="en-US" altLang="en-US" sz="2200" baseline="30000" dirty="0">
                <a:solidFill>
                  <a:srgbClr val="000000"/>
                </a:solidFill>
                <a:latin typeface="Times New Roman" panose="02020603050405020304" pitchFamily="18" charset="0"/>
                <a:cs typeface="Times New Roman" panose="02020603050405020304" pitchFamily="18" charset="0"/>
              </a:rPr>
              <a:t>2</a:t>
            </a:r>
            <a:r>
              <a:rPr lang="en-US" altLang="en-US" sz="2200" dirty="0">
                <a:solidFill>
                  <a:srgbClr val="000000"/>
                </a:solidFill>
                <a:latin typeface="Times New Roman" panose="02020603050405020304" pitchFamily="18" charset="0"/>
                <a:cs typeface="Times New Roman" panose="02020603050405020304" pitchFamily="18" charset="0"/>
              </a:rPr>
              <a:t> ∪.....∪ R</a:t>
            </a:r>
            <a:r>
              <a:rPr lang="en-US" altLang="en-US" sz="2200" baseline="30000" dirty="0">
                <a:solidFill>
                  <a:srgbClr val="000000"/>
                </a:solidFill>
                <a:latin typeface="Times New Roman" panose="02020603050405020304" pitchFamily="18" charset="0"/>
                <a:cs typeface="Times New Roman" panose="02020603050405020304" pitchFamily="18" charset="0"/>
              </a:rPr>
              <a:t>n</a:t>
            </a:r>
            <a:r>
              <a:rPr lang="en-US" altLang="en-US" sz="2200" dirty="0">
                <a:latin typeface="Times New Roman" panose="02020603050405020304" pitchFamily="18" charset="0"/>
                <a:cs typeface="Times New Roman" panose="02020603050405020304" pitchFamily="18" charset="0"/>
              </a:rPr>
              <a:t> </a:t>
            </a:r>
          </a:p>
          <a:p>
            <a:pPr marL="0" indent="0">
              <a:buNone/>
            </a:pPr>
            <a:r>
              <a:rPr lang="en-US" sz="2200" b="1" dirty="0">
                <a:latin typeface="Times New Roman" panose="02020603050405020304" pitchFamily="18" charset="0"/>
                <a:cs typeface="Times New Roman" panose="02020603050405020304" pitchFamily="18" charset="0"/>
              </a:rPr>
              <a:t>Theorem 2:</a:t>
            </a:r>
            <a:r>
              <a:rPr lang="en-US" sz="2200" dirty="0">
                <a:latin typeface="Times New Roman" panose="02020603050405020304" pitchFamily="18" charset="0"/>
                <a:cs typeface="Times New Roman" panose="02020603050405020304" pitchFamily="18" charset="0"/>
              </a:rPr>
              <a:t> Let R be a relation on a set A with n elements. </a:t>
            </a:r>
            <a:r>
              <a:rPr lang="en-US" sz="2200" dirty="0" smtClean="0">
                <a:latin typeface="Times New Roman" panose="02020603050405020304" pitchFamily="18" charset="0"/>
                <a:cs typeface="Times New Roman" panose="02020603050405020304" pitchFamily="18" charset="0"/>
              </a:rPr>
              <a:t>Then</a:t>
            </a:r>
          </a:p>
          <a:p>
            <a:pPr marL="0" lvl="0" indent="0">
              <a:buNone/>
            </a:pPr>
            <a:r>
              <a:rPr lang="en-US" altLang="en-US" sz="2200" dirty="0" smtClean="0">
                <a:solidFill>
                  <a:srgbClr val="000000"/>
                </a:solidFill>
                <a:latin typeface="Times New Roman" panose="02020603050405020304" pitchFamily="18" charset="0"/>
                <a:cs typeface="Times New Roman" panose="02020603050405020304" pitchFamily="18" charset="0"/>
              </a:rPr>
              <a:t>	     Transitive </a:t>
            </a:r>
            <a:r>
              <a:rPr lang="en-US" altLang="en-US" sz="2200" dirty="0">
                <a:solidFill>
                  <a:srgbClr val="000000"/>
                </a:solidFill>
                <a:latin typeface="Times New Roman" panose="02020603050405020304" pitchFamily="18" charset="0"/>
                <a:cs typeface="Times New Roman" panose="02020603050405020304" pitchFamily="18" charset="0"/>
              </a:rPr>
              <a:t>(R) = R ∪ R</a:t>
            </a:r>
            <a:r>
              <a:rPr lang="en-US" altLang="en-US" sz="2200" baseline="30000" dirty="0">
                <a:solidFill>
                  <a:srgbClr val="000000"/>
                </a:solidFill>
                <a:latin typeface="Times New Roman" panose="02020603050405020304" pitchFamily="18" charset="0"/>
                <a:cs typeface="Times New Roman" panose="02020603050405020304" pitchFamily="18" charset="0"/>
              </a:rPr>
              <a:t>2</a:t>
            </a:r>
            <a:r>
              <a:rPr lang="en-US" altLang="en-US" sz="2200" dirty="0">
                <a:solidFill>
                  <a:srgbClr val="000000"/>
                </a:solidFill>
                <a:latin typeface="Times New Roman" panose="02020603050405020304" pitchFamily="18" charset="0"/>
                <a:cs typeface="Times New Roman" panose="02020603050405020304" pitchFamily="18" charset="0"/>
              </a:rPr>
              <a:t>∪.....∪ R</a:t>
            </a:r>
            <a:r>
              <a:rPr lang="en-US" altLang="en-US" sz="2200" baseline="30000" dirty="0">
                <a:solidFill>
                  <a:srgbClr val="000000"/>
                </a:solidFill>
                <a:latin typeface="Times New Roman" panose="02020603050405020304" pitchFamily="18" charset="0"/>
                <a:cs typeface="Times New Roman" panose="02020603050405020304" pitchFamily="18" charset="0"/>
              </a:rPr>
              <a:t>n</a:t>
            </a:r>
            <a:r>
              <a:rPr lang="en-US" altLang="en-US" sz="2200" dirty="0">
                <a:latin typeface="Times New Roman" panose="02020603050405020304" pitchFamily="18" charset="0"/>
                <a:cs typeface="Times New Roman" panose="02020603050405020304" pitchFamily="18" charset="0"/>
              </a:rPr>
              <a:t> </a:t>
            </a:r>
            <a:endParaRPr lang="en-US" altLang="en-US" sz="2200"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87</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Closure Properties of Relations (CO1)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pic>
        <p:nvPicPr>
          <p:cNvPr id="15362" name="Picture 2" descr="Closure Properties of Rel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1478" y="2514599"/>
            <a:ext cx="3288322" cy="1295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05424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5761"/>
            <a:ext cx="8229600" cy="5328839"/>
          </a:xfrm>
        </p:spPr>
        <p:txBody>
          <a:bodyPr>
            <a:noAutofit/>
          </a:bodyPr>
          <a:lstStyle/>
          <a:p>
            <a:pPr marL="0" indent="0">
              <a:buNone/>
            </a:pPr>
            <a:r>
              <a:rPr lang="en-US" sz="2200" b="1" dirty="0" smtClean="0">
                <a:latin typeface="Times New Roman" panose="02020603050405020304" pitchFamily="18" charset="0"/>
                <a:cs typeface="Times New Roman" panose="02020603050405020304" pitchFamily="18" charset="0"/>
              </a:rPr>
              <a:t>Example1</a:t>
            </a:r>
            <a:r>
              <a:rPr lang="en-US" sz="2200" b="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Consider the relation R = {(1, 2), (2, 3), (3, 3)} on A = {1, 2, 3}. Then</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R</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 R◦ R = {(1, 3), (2, 3), (3, 3)} and R</a:t>
            </a:r>
            <a:r>
              <a:rPr lang="en-US" sz="2200" baseline="30000" dirty="0">
                <a:latin typeface="Times New Roman" panose="02020603050405020304" pitchFamily="18" charset="0"/>
                <a:cs typeface="Times New Roman" panose="02020603050405020304" pitchFamily="18" charset="0"/>
              </a:rPr>
              <a:t>3</a:t>
            </a:r>
            <a:r>
              <a:rPr lang="en-US" sz="2200" dirty="0">
                <a:latin typeface="Times New Roman" panose="02020603050405020304" pitchFamily="18" charset="0"/>
                <a:cs typeface="Times New Roman" panose="02020603050405020304" pitchFamily="18" charset="0"/>
              </a:rPr>
              <a:t> = R</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 R = {(1, 3), (2, 3), (3, 3)} Accordingly,</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Transitive (R) = {(1, 2), (2, 3), (3, 3), (1, 3)}</a:t>
            </a:r>
          </a:p>
          <a:p>
            <a:pPr marL="0" lvl="0" indent="0">
              <a:buNone/>
            </a:pPr>
            <a:endParaRPr lang="en-US" alt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88</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Closure Properties of Relations (CO1)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65868378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5761"/>
            <a:ext cx="8458200" cy="5328839"/>
          </a:xfrm>
        </p:spPr>
        <p:txBody>
          <a:bodyPr>
            <a:noAutofit/>
          </a:bodyPr>
          <a:lstStyle/>
          <a:p>
            <a:pPr marL="0" indent="0">
              <a:buNone/>
            </a:pPr>
            <a:r>
              <a:rPr lang="en-US" sz="2200" b="1" dirty="0" smtClean="0">
                <a:latin typeface="Times New Roman" panose="02020603050405020304" pitchFamily="18" charset="0"/>
                <a:cs typeface="Times New Roman" panose="02020603050405020304" pitchFamily="18" charset="0"/>
              </a:rPr>
              <a:t>Example1</a:t>
            </a:r>
            <a:r>
              <a:rPr lang="en-US" sz="2200" b="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Consider the relation R = {(1, 2), (2, 3), (3, 3)} on A = {1, 2, 3}. Then</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R</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 R◦ R = {(1, 3), (2, 3), (3, 3)} and R</a:t>
            </a:r>
            <a:r>
              <a:rPr lang="en-US" sz="2200" baseline="30000" dirty="0">
                <a:latin typeface="Times New Roman" panose="02020603050405020304" pitchFamily="18" charset="0"/>
                <a:cs typeface="Times New Roman" panose="02020603050405020304" pitchFamily="18" charset="0"/>
              </a:rPr>
              <a:t>3</a:t>
            </a:r>
            <a:r>
              <a:rPr lang="en-US" sz="2200" dirty="0">
                <a:latin typeface="Times New Roman" panose="02020603050405020304" pitchFamily="18" charset="0"/>
                <a:cs typeface="Times New Roman" panose="02020603050405020304" pitchFamily="18" charset="0"/>
              </a:rPr>
              <a:t> = R</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 R = {(1, 3), (2, 3), (3, 3)} Accordingly,</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Transitive (R) = {(1, 2), (2, 3), (3, 3), (1, 3)}</a:t>
            </a:r>
          </a:p>
          <a:p>
            <a:pPr marL="0" lvl="0" indent="0">
              <a:buNone/>
            </a:pPr>
            <a:endParaRPr lang="en-US" altLang="en-US" sz="2200" dirty="0">
              <a:latin typeface="Times New Roman" panose="02020603050405020304" pitchFamily="18" charset="0"/>
              <a:cs typeface="Times New Roman" panose="02020603050405020304" pitchFamily="18" charset="0"/>
            </a:endParaRPr>
          </a:p>
          <a:p>
            <a:pPr marL="0" indent="0">
              <a:buNone/>
            </a:pPr>
            <a:r>
              <a:rPr lang="en-US" sz="2200" b="1" dirty="0">
                <a:latin typeface="Times New Roman" panose="02020603050405020304" pitchFamily="18" charset="0"/>
                <a:cs typeface="Times New Roman" panose="02020603050405020304" pitchFamily="18" charset="0"/>
              </a:rPr>
              <a:t>Example2:</a:t>
            </a:r>
            <a:r>
              <a:rPr lang="en-US" sz="2200" dirty="0">
                <a:latin typeface="Times New Roman" panose="02020603050405020304" pitchFamily="18" charset="0"/>
                <a:cs typeface="Times New Roman" panose="02020603050405020304" pitchFamily="18" charset="0"/>
              </a:rPr>
              <a:t> Let A = {4, 6, 8, 10} and R = {(4, 4), (4, 10), (6, 6), (6, 8),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8, 10)} is a relation on set A. Determine transitive closure of R.</a:t>
            </a:r>
          </a:p>
          <a:p>
            <a:pPr marL="0" indent="0">
              <a:buNone/>
            </a:pPr>
            <a:r>
              <a:rPr lang="en-US" sz="2200" b="1" dirty="0">
                <a:latin typeface="Times New Roman" panose="02020603050405020304" pitchFamily="18" charset="0"/>
                <a:cs typeface="Times New Roman" panose="02020603050405020304" pitchFamily="18" charset="0"/>
              </a:rPr>
              <a:t>Solution:</a:t>
            </a:r>
            <a:r>
              <a:rPr lang="en-US" sz="2200" dirty="0">
                <a:latin typeface="Times New Roman" panose="02020603050405020304" pitchFamily="18" charset="0"/>
                <a:cs typeface="Times New Roman" panose="02020603050405020304" pitchFamily="18" charset="0"/>
              </a:rPr>
              <a:t> The matrix of relation R is shown in fig:</a:t>
            </a:r>
          </a:p>
          <a:p>
            <a:pPr marL="0" indent="0">
              <a:buNone/>
            </a:pP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89</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Closure Properties of Relations (CO1)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pic>
        <p:nvPicPr>
          <p:cNvPr id="10" name="Picture 2" descr="Closure Properties of Rel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4036483"/>
            <a:ext cx="2941864" cy="2288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09507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89037"/>
            <a:ext cx="8229600" cy="4525963"/>
          </a:xfrm>
        </p:spPr>
        <p:txBody>
          <a:bodyPr>
            <a:noAutofit/>
          </a:bodyPr>
          <a:lstStyle/>
          <a:p>
            <a:pPr marL="0" indent="0" algn="just">
              <a:buNone/>
            </a:pPr>
            <a:r>
              <a:rPr lang="en-US" sz="2200" b="1" u="sng" dirty="0" smtClean="0">
                <a:latin typeface="Times New Roman" panose="02020603050405020304" pitchFamily="18" charset="0"/>
                <a:cs typeface="Times New Roman" panose="02020603050405020304" pitchFamily="18" charset="0"/>
              </a:rPr>
              <a:t>Unit 1</a:t>
            </a:r>
          </a:p>
          <a:p>
            <a:pPr marL="0" indent="0" algn="just">
              <a:buNone/>
            </a:pPr>
            <a:r>
              <a:rPr lang="en-US" sz="2200" b="1" dirty="0" smtClean="0">
                <a:latin typeface="Times New Roman" panose="02020603050405020304" pitchFamily="18" charset="0"/>
                <a:cs typeface="Times New Roman" panose="02020603050405020304" pitchFamily="18" charset="0"/>
              </a:rPr>
              <a:t>Set </a:t>
            </a:r>
            <a:r>
              <a:rPr lang="en-US" sz="2200" b="1" dirty="0">
                <a:latin typeface="Times New Roman" panose="02020603050405020304" pitchFamily="18" charset="0"/>
                <a:cs typeface="Times New Roman" panose="02020603050405020304" pitchFamily="18" charset="0"/>
              </a:rPr>
              <a:t>Theory: </a:t>
            </a:r>
            <a:r>
              <a:rPr lang="en-US" sz="2200" dirty="0">
                <a:latin typeface="Times New Roman" panose="02020603050405020304" pitchFamily="18" charset="0"/>
                <a:cs typeface="Times New Roman" panose="02020603050405020304" pitchFamily="18" charset="0"/>
              </a:rPr>
              <a:t>Introduction, Combination of sets, Multisets, Ordered pairs. Proofs of some general identities on sets. Relations: Definition, Operations on relations, Properties of relations, Composite Relations, Equality of relations, Recursive definition of relation, Order of relations. </a:t>
            </a:r>
            <a:endParaRPr lang="en-US" sz="2200" dirty="0" smtClean="0">
              <a:latin typeface="Times New Roman" panose="02020603050405020304" pitchFamily="18" charset="0"/>
              <a:cs typeface="Times New Roman" panose="02020603050405020304" pitchFamily="18" charset="0"/>
            </a:endParaRPr>
          </a:p>
          <a:p>
            <a:pPr marL="0" indent="0" algn="just">
              <a:buNone/>
            </a:pPr>
            <a:endParaRPr lang="en-US" sz="2200" dirty="0" smtClean="0">
              <a:latin typeface="Times New Roman" panose="02020603050405020304" pitchFamily="18" charset="0"/>
              <a:cs typeface="Times New Roman" panose="02020603050405020304" pitchFamily="18" charset="0"/>
            </a:endParaRPr>
          </a:p>
          <a:p>
            <a:pPr marL="0" indent="0" algn="just">
              <a:buNone/>
            </a:pPr>
            <a:r>
              <a:rPr lang="en-US" sz="2200" b="1" dirty="0" smtClean="0">
                <a:latin typeface="Times New Roman" panose="02020603050405020304" pitchFamily="18" charset="0"/>
                <a:cs typeface="Times New Roman" panose="02020603050405020304" pitchFamily="18" charset="0"/>
              </a:rPr>
              <a:t>Functions</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Definition, Classification of functions, Operations on functions, Recursively defined functions. Growth of Functions. </a:t>
            </a:r>
            <a:endParaRPr lang="en-US" sz="2200" dirty="0" smtClean="0">
              <a:latin typeface="Times New Roman" panose="02020603050405020304" pitchFamily="18" charset="0"/>
              <a:cs typeface="Times New Roman" panose="02020603050405020304" pitchFamily="18" charset="0"/>
            </a:endParaRPr>
          </a:p>
          <a:p>
            <a:pPr marL="0" indent="0" algn="just">
              <a:buNone/>
            </a:pPr>
            <a:endParaRPr lang="en-US" sz="2200" dirty="0" smtClean="0">
              <a:latin typeface="Times New Roman" panose="02020603050405020304" pitchFamily="18" charset="0"/>
              <a:cs typeface="Times New Roman" panose="02020603050405020304" pitchFamily="18" charset="0"/>
            </a:endParaRPr>
          </a:p>
          <a:p>
            <a:pPr marL="0" indent="0" algn="just">
              <a:buNone/>
            </a:pPr>
            <a:r>
              <a:rPr lang="en-US" sz="2200" b="1" dirty="0" smtClean="0">
                <a:latin typeface="Times New Roman" panose="02020603050405020304" pitchFamily="18" charset="0"/>
                <a:cs typeface="Times New Roman" panose="02020603050405020304" pitchFamily="18" charset="0"/>
              </a:rPr>
              <a:t>Natural </a:t>
            </a:r>
            <a:r>
              <a:rPr lang="en-US" sz="2200" b="1" dirty="0">
                <a:latin typeface="Times New Roman" panose="02020603050405020304" pitchFamily="18" charset="0"/>
                <a:cs typeface="Times New Roman" panose="02020603050405020304" pitchFamily="18" charset="0"/>
              </a:rPr>
              <a:t>Numbers: </a:t>
            </a:r>
            <a:r>
              <a:rPr lang="en-US" sz="2200" dirty="0">
                <a:latin typeface="Times New Roman" panose="02020603050405020304" pitchFamily="18" charset="0"/>
                <a:cs typeface="Times New Roman" panose="02020603050405020304" pitchFamily="18" charset="0"/>
              </a:rPr>
              <a:t>Introduction, Mathematical Induction, Variants of Induction, Induction with Nonzero Base cases. Proof Methods, Proof by counter – example, Proof </a:t>
            </a:r>
            <a:r>
              <a:rPr lang="en-US" sz="2200" dirty="0" smtClean="0">
                <a:latin typeface="Times New Roman" panose="02020603050405020304" pitchFamily="18" charset="0"/>
                <a:cs typeface="Times New Roman" panose="02020603050405020304" pitchFamily="18" charset="0"/>
              </a:rPr>
              <a:t>by </a:t>
            </a:r>
            <a:r>
              <a:rPr lang="en-US" sz="2200" dirty="0">
                <a:latin typeface="Times New Roman" panose="02020603050405020304" pitchFamily="18" charset="0"/>
                <a:cs typeface="Times New Roman" panose="02020603050405020304" pitchFamily="18" charset="0"/>
              </a:rPr>
              <a:t>contradiction</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9</a:t>
            </a:fld>
            <a:endParaRPr lang="en-US">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smtClean="0">
                <a:solidFill>
                  <a:schemeClr val="tx1"/>
                </a:solidFill>
                <a:latin typeface="Times New Roman" panose="02020603050405020304" pitchFamily="18" charset="0"/>
                <a:cs typeface="Times New Roman" panose="02020603050405020304" pitchFamily="18" charset="0"/>
              </a:rPr>
              <a:t>AKTU Syllabus</a:t>
            </a:r>
            <a:endParaRPr lang="en-US" sz="3000" dirty="0">
              <a:solidFill>
                <a:schemeClr val="tx1"/>
              </a:solidFill>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81044995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615" y="731837"/>
            <a:ext cx="8229600" cy="5624513"/>
          </a:xfrm>
        </p:spPr>
        <p:txBody>
          <a:bodyPr>
            <a:noAutofit/>
          </a:bodyPr>
          <a:lstStyle/>
          <a:p>
            <a:pPr marL="0" indent="0">
              <a:buNone/>
            </a:pPr>
            <a:r>
              <a:rPr lang="en-US" sz="2200" dirty="0" smtClean="0">
                <a:latin typeface="Times New Roman" panose="02020603050405020304" pitchFamily="18" charset="0"/>
                <a:cs typeface="Times New Roman" panose="02020603050405020304" pitchFamily="18" charset="0"/>
              </a:rPr>
              <a:t>Now</a:t>
            </a:r>
            <a:r>
              <a:rPr lang="en-US" sz="2200" dirty="0">
                <a:latin typeface="Times New Roman" panose="02020603050405020304" pitchFamily="18" charset="0"/>
                <a:cs typeface="Times New Roman" panose="02020603050405020304" pitchFamily="18" charset="0"/>
              </a:rPr>
              <a:t>, find </a:t>
            </a: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powers of M</a:t>
            </a:r>
            <a:r>
              <a:rPr lang="en-US" sz="2200" baseline="-25000" dirty="0">
                <a:latin typeface="Times New Roman" panose="02020603050405020304" pitchFamily="18" charset="0"/>
                <a:cs typeface="Times New Roman" panose="02020603050405020304" pitchFamily="18" charset="0"/>
              </a:rPr>
              <a:t>R</a:t>
            </a:r>
            <a:r>
              <a:rPr lang="en-US" sz="2200" dirty="0">
                <a:latin typeface="Times New Roman" panose="02020603050405020304" pitchFamily="18" charset="0"/>
                <a:cs typeface="Times New Roman" panose="02020603050405020304" pitchFamily="18" charset="0"/>
              </a:rPr>
              <a:t> as in fig</a:t>
            </a:r>
            <a:r>
              <a:rPr lang="en-US" sz="2200" dirty="0" smtClean="0">
                <a:latin typeface="Times New Roman" panose="02020603050405020304" pitchFamily="18" charset="0"/>
                <a:cs typeface="Times New Roman" panose="02020603050405020304" pitchFamily="18" charset="0"/>
              </a:rPr>
              <a:t>:</a:t>
            </a: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Hence, the transitive closure of M</a:t>
            </a:r>
            <a:r>
              <a:rPr lang="en-US" sz="2200" baseline="-25000" dirty="0">
                <a:latin typeface="Times New Roman" panose="02020603050405020304" pitchFamily="18" charset="0"/>
                <a:cs typeface="Times New Roman" panose="02020603050405020304" pitchFamily="18" charset="0"/>
              </a:rPr>
              <a:t>R</a:t>
            </a:r>
            <a:r>
              <a:rPr lang="en-US" sz="2200" dirty="0">
                <a:latin typeface="Times New Roman" panose="02020603050405020304" pitchFamily="18" charset="0"/>
                <a:cs typeface="Times New Roman" panose="02020603050405020304" pitchFamily="18" charset="0"/>
              </a:rPr>
              <a:t> is M</a:t>
            </a:r>
            <a:r>
              <a:rPr lang="en-US" sz="2200" baseline="-25000" dirty="0">
                <a:latin typeface="Times New Roman" panose="02020603050405020304" pitchFamily="18" charset="0"/>
                <a:cs typeface="Times New Roman" panose="02020603050405020304" pitchFamily="18" charset="0"/>
              </a:rPr>
              <a:t>R</a:t>
            </a:r>
            <a:r>
              <a:rPr lang="en-US" sz="2200" baseline="300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as shown in Fig (where M</a:t>
            </a:r>
            <a:r>
              <a:rPr lang="en-US" sz="2200" baseline="-25000" dirty="0">
                <a:latin typeface="Times New Roman" panose="02020603050405020304" pitchFamily="18" charset="0"/>
                <a:cs typeface="Times New Roman" panose="02020603050405020304" pitchFamily="18" charset="0"/>
              </a:rPr>
              <a:t>R</a:t>
            </a:r>
            <a:r>
              <a:rPr lang="en-US" sz="2200" baseline="300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is the </a:t>
            </a:r>
            <a:r>
              <a:rPr lang="en-US" sz="2200" dirty="0" err="1">
                <a:latin typeface="Times New Roman" panose="02020603050405020304" pitchFamily="18" charset="0"/>
                <a:cs typeface="Times New Roman" panose="02020603050405020304" pitchFamily="18" charset="0"/>
              </a:rPr>
              <a:t>ORing</a:t>
            </a:r>
            <a:r>
              <a:rPr lang="en-US" sz="2200" dirty="0">
                <a:latin typeface="Times New Roman" panose="02020603050405020304" pitchFamily="18" charset="0"/>
                <a:cs typeface="Times New Roman" panose="02020603050405020304" pitchFamily="18" charset="0"/>
              </a:rPr>
              <a:t> of a power of M</a:t>
            </a:r>
            <a:r>
              <a:rPr lang="en-US" sz="2200" baseline="-25000" dirty="0">
                <a:latin typeface="Times New Roman" panose="02020603050405020304" pitchFamily="18" charset="0"/>
                <a:cs typeface="Times New Roman" panose="02020603050405020304" pitchFamily="18" charset="0"/>
              </a:rPr>
              <a:t>R</a:t>
            </a:r>
            <a:r>
              <a:rPr lang="en-US" sz="2200" dirty="0" smtClean="0">
                <a:latin typeface="Times New Roman" panose="02020603050405020304" pitchFamily="18" charset="0"/>
                <a:cs typeface="Times New Roman" panose="02020603050405020304" pitchFamily="18" charset="0"/>
              </a:rPr>
              <a:t>)</a:t>
            </a:r>
          </a:p>
          <a:p>
            <a:pPr marL="0" indent="0">
              <a:buNone/>
            </a:pPr>
            <a:r>
              <a:rPr lang="en-IN" sz="2200" b="1" dirty="0">
                <a:latin typeface="Times New Roman" panose="02020603050405020304" pitchFamily="18" charset="0"/>
                <a:cs typeface="Times New Roman" panose="02020603050405020304" pitchFamily="18" charset="0"/>
              </a:rPr>
              <a:t>Thus</a:t>
            </a:r>
            <a:r>
              <a:rPr lang="en-IN" sz="2200" dirty="0">
                <a:latin typeface="Times New Roman" panose="02020603050405020304" pitchFamily="18" charset="0"/>
                <a:cs typeface="Times New Roman" panose="02020603050405020304" pitchFamily="18" charset="0"/>
              </a:rPr>
              <a:t>, R</a:t>
            </a:r>
            <a:r>
              <a:rPr lang="en-IN" sz="2200" baseline="30000" dirty="0">
                <a:latin typeface="Times New Roman" panose="02020603050405020304" pitchFamily="18" charset="0"/>
                <a:cs typeface="Times New Roman" panose="02020603050405020304" pitchFamily="18" charset="0"/>
              </a:rPr>
              <a:t>*</a:t>
            </a:r>
            <a:r>
              <a:rPr lang="en-IN" sz="2200" dirty="0">
                <a:latin typeface="Times New Roman" panose="02020603050405020304" pitchFamily="18" charset="0"/>
                <a:cs typeface="Times New Roman" panose="02020603050405020304" pitchFamily="18" charset="0"/>
              </a:rPr>
              <a:t> = </a:t>
            </a:r>
            <a:r>
              <a:rPr lang="en-IN" sz="2200" dirty="0" smtClean="0">
                <a:latin typeface="Times New Roman" panose="02020603050405020304" pitchFamily="18" charset="0"/>
                <a:cs typeface="Times New Roman" panose="02020603050405020304" pitchFamily="18" charset="0"/>
              </a:rPr>
              <a:t>{(</a:t>
            </a:r>
            <a:r>
              <a:rPr lang="en-IN" sz="2200" dirty="0">
                <a:latin typeface="Times New Roman" panose="02020603050405020304" pitchFamily="18" charset="0"/>
                <a:cs typeface="Times New Roman" panose="02020603050405020304" pitchFamily="18" charset="0"/>
              </a:rPr>
              <a:t>4, 4), (4, 10), (6, 8</a:t>
            </a:r>
            <a:r>
              <a:rPr lang="en-IN" sz="2200" dirty="0" smtClean="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6, 6), (6, 10), (8, 10)}</a:t>
            </a: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90</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dirty="0">
                <a:latin typeface="Times New Roman" panose="02020603050405020304" pitchFamily="18" charset="0"/>
                <a:cs typeface="Times New Roman" panose="02020603050405020304" pitchFamily="18" charset="0"/>
              </a:rPr>
              <a:t>Closure Properties of Relations (CO1)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pic>
        <p:nvPicPr>
          <p:cNvPr id="2" name="Picture 1"/>
          <p:cNvPicPr>
            <a:picLocks noChangeAspect="1"/>
          </p:cNvPicPr>
          <p:nvPr/>
        </p:nvPicPr>
        <p:blipFill>
          <a:blip r:embed="rId3"/>
          <a:stretch>
            <a:fillRect/>
          </a:stretch>
        </p:blipFill>
        <p:spPr>
          <a:xfrm>
            <a:off x="518615" y="1252007"/>
            <a:ext cx="8421628" cy="1974501"/>
          </a:xfrm>
          <a:prstGeom prst="rect">
            <a:avLst/>
          </a:prstGeom>
        </p:spPr>
      </p:pic>
      <p:pic>
        <p:nvPicPr>
          <p:cNvPr id="16390" name="Picture 6" descr="Closure Properties of Relati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4260" y="4343400"/>
            <a:ext cx="5713340" cy="1980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569665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95400"/>
            <a:ext cx="8229600" cy="4373564"/>
          </a:xfrm>
        </p:spPr>
        <p:txBody>
          <a:bodyPr>
            <a:noAutofit/>
          </a:bodyPr>
          <a:lstStyle/>
          <a:p>
            <a:pPr algn="just"/>
            <a:r>
              <a:rPr lang="en-US" altLang="en-US" sz="2200" dirty="0">
                <a:latin typeface="Times New Roman" panose="02020603050405020304" pitchFamily="18" charset="0"/>
                <a:cs typeface="Times New Roman" panose="02020603050405020304" pitchFamily="18" charset="0"/>
              </a:rPr>
              <a:t>In any set A with |A|=n, any transitive relation will be built from a sequence of relations that has a length of at most n.  Why?</a:t>
            </a:r>
          </a:p>
          <a:p>
            <a:pPr algn="just"/>
            <a:r>
              <a:rPr lang="en-US" altLang="en-US" sz="2200" dirty="0">
                <a:latin typeface="Times New Roman" panose="02020603050405020304" pitchFamily="18" charset="0"/>
                <a:cs typeface="Times New Roman" panose="02020603050405020304" pitchFamily="18" charset="0"/>
              </a:rPr>
              <a:t>Consider the case where the relation </a:t>
            </a:r>
            <a:r>
              <a:rPr lang="en-US" altLang="en-US" sz="2200" i="1" dirty="0">
                <a:latin typeface="Times New Roman" panose="02020603050405020304" pitchFamily="18" charset="0"/>
                <a:cs typeface="Times New Roman" panose="02020603050405020304" pitchFamily="18" charset="0"/>
              </a:rPr>
              <a:t>R</a:t>
            </a:r>
            <a:r>
              <a:rPr lang="en-US" altLang="en-US" sz="2200" dirty="0">
                <a:latin typeface="Times New Roman" panose="02020603050405020304" pitchFamily="18" charset="0"/>
                <a:cs typeface="Times New Roman" panose="02020603050405020304" pitchFamily="18" charset="0"/>
              </a:rPr>
              <a:t> on A has the ordered pairs (a</a:t>
            </a:r>
            <a:r>
              <a:rPr lang="en-US" altLang="en-US" sz="2200" baseline="-25000" dirty="0">
                <a:latin typeface="Times New Roman" panose="02020603050405020304" pitchFamily="18" charset="0"/>
                <a:cs typeface="Times New Roman" panose="02020603050405020304" pitchFamily="18" charset="0"/>
              </a:rPr>
              <a:t>1</a:t>
            </a:r>
            <a:r>
              <a:rPr lang="en-US" altLang="en-US" sz="2200" dirty="0">
                <a:latin typeface="Times New Roman" panose="02020603050405020304" pitchFamily="18" charset="0"/>
                <a:cs typeface="Times New Roman" panose="02020603050405020304" pitchFamily="18" charset="0"/>
              </a:rPr>
              <a:t>,a</a:t>
            </a:r>
            <a:r>
              <a:rPr lang="en-US" altLang="en-US" sz="2200" baseline="-25000" dirty="0">
                <a:latin typeface="Times New Roman" panose="02020603050405020304" pitchFamily="18" charset="0"/>
                <a:cs typeface="Times New Roman" panose="02020603050405020304" pitchFamily="18" charset="0"/>
              </a:rPr>
              <a:t>2</a:t>
            </a:r>
            <a:r>
              <a:rPr lang="en-US" altLang="en-US" sz="2200" dirty="0">
                <a:latin typeface="Times New Roman" panose="02020603050405020304" pitchFamily="18" charset="0"/>
                <a:cs typeface="Times New Roman" panose="02020603050405020304" pitchFamily="18" charset="0"/>
              </a:rPr>
              <a:t>),(a</a:t>
            </a:r>
            <a:r>
              <a:rPr lang="en-US" altLang="en-US" sz="2200" baseline="-25000" dirty="0">
                <a:latin typeface="Times New Roman" panose="02020603050405020304" pitchFamily="18" charset="0"/>
                <a:cs typeface="Times New Roman" panose="02020603050405020304" pitchFamily="18" charset="0"/>
              </a:rPr>
              <a:t>2</a:t>
            </a:r>
            <a:r>
              <a:rPr lang="en-US" altLang="en-US" sz="2200" dirty="0">
                <a:latin typeface="Times New Roman" panose="02020603050405020304" pitchFamily="18" charset="0"/>
                <a:cs typeface="Times New Roman" panose="02020603050405020304" pitchFamily="18" charset="0"/>
              </a:rPr>
              <a:t>,a</a:t>
            </a:r>
            <a:r>
              <a:rPr lang="en-US" altLang="en-US" sz="2200" baseline="-25000" dirty="0">
                <a:latin typeface="Times New Roman" panose="02020603050405020304" pitchFamily="18" charset="0"/>
                <a:cs typeface="Times New Roman" panose="02020603050405020304" pitchFamily="18" charset="0"/>
              </a:rPr>
              <a:t>3</a:t>
            </a:r>
            <a:r>
              <a:rPr lang="en-US" altLang="en-US" sz="2200" dirty="0">
                <a:latin typeface="Times New Roman" panose="02020603050405020304" pitchFamily="18" charset="0"/>
                <a:cs typeface="Times New Roman" panose="02020603050405020304" pitchFamily="18" charset="0"/>
              </a:rPr>
              <a:t>),…,(a</a:t>
            </a:r>
            <a:r>
              <a:rPr lang="en-US" altLang="en-US" sz="2200" baseline="-25000" dirty="0">
                <a:latin typeface="Times New Roman" panose="02020603050405020304" pitchFamily="18" charset="0"/>
                <a:cs typeface="Times New Roman" panose="02020603050405020304" pitchFamily="18" charset="0"/>
              </a:rPr>
              <a:t>n-1</a:t>
            </a:r>
            <a:r>
              <a:rPr lang="en-US" altLang="en-US" sz="2200" dirty="0">
                <a:latin typeface="Times New Roman" panose="02020603050405020304" pitchFamily="18" charset="0"/>
                <a:cs typeface="Times New Roman" panose="02020603050405020304" pitchFamily="18" charset="0"/>
              </a:rPr>
              <a:t>,a</a:t>
            </a:r>
            <a:r>
              <a:rPr lang="en-US" altLang="en-US" sz="2200" baseline="-25000" dirty="0">
                <a:latin typeface="Times New Roman" panose="02020603050405020304" pitchFamily="18" charset="0"/>
                <a:cs typeface="Times New Roman" panose="02020603050405020304" pitchFamily="18" charset="0"/>
              </a:rPr>
              <a:t>n</a:t>
            </a:r>
            <a:r>
              <a:rPr lang="en-US" altLang="en-US" sz="2200" dirty="0">
                <a:latin typeface="Times New Roman" panose="02020603050405020304" pitchFamily="18" charset="0"/>
                <a:cs typeface="Times New Roman" panose="02020603050405020304" pitchFamily="18" charset="0"/>
              </a:rPr>
              <a:t>).  Then, (a</a:t>
            </a:r>
            <a:r>
              <a:rPr lang="en-US" altLang="en-US" sz="2200" baseline="-25000" dirty="0">
                <a:latin typeface="Times New Roman" panose="02020603050405020304" pitchFamily="18" charset="0"/>
                <a:cs typeface="Times New Roman" panose="02020603050405020304" pitchFamily="18" charset="0"/>
              </a:rPr>
              <a:t>1</a:t>
            </a:r>
            <a:r>
              <a:rPr lang="en-US" altLang="en-US" sz="2200" dirty="0">
                <a:latin typeface="Times New Roman" panose="02020603050405020304" pitchFamily="18" charset="0"/>
                <a:cs typeface="Times New Roman" panose="02020603050405020304" pitchFamily="18" charset="0"/>
              </a:rPr>
              <a:t>,a</a:t>
            </a:r>
            <a:r>
              <a:rPr lang="en-US" altLang="en-US" sz="2200" baseline="-25000" dirty="0">
                <a:latin typeface="Times New Roman" panose="02020603050405020304" pitchFamily="18" charset="0"/>
                <a:cs typeface="Times New Roman" panose="02020603050405020304" pitchFamily="18" charset="0"/>
              </a:rPr>
              <a:t>n</a:t>
            </a:r>
            <a:r>
              <a:rPr lang="en-US" altLang="en-US" sz="2200" dirty="0">
                <a:latin typeface="Times New Roman" panose="02020603050405020304" pitchFamily="18" charset="0"/>
                <a:cs typeface="Times New Roman" panose="02020603050405020304" pitchFamily="18" charset="0"/>
              </a:rPr>
              <a:t>) must be in </a:t>
            </a:r>
            <a:r>
              <a:rPr lang="en-US" altLang="en-US" sz="2200" i="1" dirty="0">
                <a:latin typeface="Times New Roman" panose="02020603050405020304" pitchFamily="18" charset="0"/>
                <a:cs typeface="Times New Roman" panose="02020603050405020304" pitchFamily="18" charset="0"/>
              </a:rPr>
              <a:t>R</a:t>
            </a:r>
            <a:r>
              <a:rPr lang="en-US" altLang="en-US" sz="2200" dirty="0">
                <a:latin typeface="Times New Roman" panose="02020603050405020304" pitchFamily="18" charset="0"/>
                <a:cs typeface="Times New Roman" panose="02020603050405020304" pitchFamily="18" charset="0"/>
              </a:rPr>
              <a:t> for </a:t>
            </a:r>
            <a:r>
              <a:rPr lang="en-US" altLang="en-US" sz="2200" i="1" dirty="0">
                <a:latin typeface="Times New Roman" panose="02020603050405020304" pitchFamily="18" charset="0"/>
                <a:cs typeface="Times New Roman" panose="02020603050405020304" pitchFamily="18" charset="0"/>
              </a:rPr>
              <a:t>R</a:t>
            </a:r>
            <a:r>
              <a:rPr lang="en-US" altLang="en-US" sz="2200" dirty="0">
                <a:latin typeface="Times New Roman" panose="02020603050405020304" pitchFamily="18" charset="0"/>
                <a:cs typeface="Times New Roman" panose="02020603050405020304" pitchFamily="18" charset="0"/>
              </a:rPr>
              <a:t> to be transitive</a:t>
            </a:r>
          </a:p>
          <a:p>
            <a:pPr algn="just"/>
            <a:r>
              <a:rPr lang="en-US" altLang="en-US" sz="2200" dirty="0">
                <a:latin typeface="Times New Roman" panose="02020603050405020304" pitchFamily="18" charset="0"/>
                <a:cs typeface="Times New Roman" panose="02020603050405020304" pitchFamily="18" charset="0"/>
              </a:rPr>
              <a:t>Thus, by the previous theorem, it suffices to compute (at most) </a:t>
            </a:r>
            <a:r>
              <a:rPr lang="en-US" altLang="en-US" sz="2200" i="1" dirty="0">
                <a:latin typeface="Times New Roman" panose="02020603050405020304" pitchFamily="18" charset="0"/>
                <a:cs typeface="Times New Roman" panose="02020603050405020304" pitchFamily="18" charset="0"/>
              </a:rPr>
              <a:t>R</a:t>
            </a:r>
            <a:r>
              <a:rPr lang="en-US" altLang="en-US" sz="2200" baseline="30000" dirty="0">
                <a:latin typeface="Times New Roman" panose="02020603050405020304" pitchFamily="18" charset="0"/>
                <a:cs typeface="Times New Roman" panose="02020603050405020304" pitchFamily="18" charset="0"/>
              </a:rPr>
              <a:t>n</a:t>
            </a:r>
            <a:endParaRPr lang="en-US" altLang="en-US" sz="2200" i="1" dirty="0">
              <a:latin typeface="Times New Roman" panose="02020603050405020304" pitchFamily="18" charset="0"/>
              <a:cs typeface="Times New Roman" panose="02020603050405020304" pitchFamily="18" charset="0"/>
            </a:endParaRPr>
          </a:p>
          <a:p>
            <a:pPr algn="just"/>
            <a:r>
              <a:rPr lang="en-US" altLang="en-US" sz="2200" dirty="0">
                <a:latin typeface="Times New Roman" panose="02020603050405020304" pitchFamily="18" charset="0"/>
                <a:cs typeface="Times New Roman" panose="02020603050405020304" pitchFamily="18" charset="0"/>
              </a:rPr>
              <a:t>Recall that </a:t>
            </a:r>
            <a:r>
              <a:rPr lang="en-US" altLang="en-US" sz="2200" i="1" dirty="0" err="1">
                <a:latin typeface="Times New Roman" panose="02020603050405020304" pitchFamily="18" charset="0"/>
                <a:cs typeface="Times New Roman" panose="02020603050405020304" pitchFamily="18" charset="0"/>
              </a:rPr>
              <a:t>R</a:t>
            </a:r>
            <a:r>
              <a:rPr lang="en-US" altLang="en-US" sz="2200" baseline="30000" dirty="0" err="1">
                <a:latin typeface="Times New Roman" panose="02020603050405020304" pitchFamily="18" charset="0"/>
                <a:cs typeface="Times New Roman" panose="02020603050405020304" pitchFamily="18" charset="0"/>
              </a:rPr>
              <a:t>k</a:t>
            </a:r>
            <a:r>
              <a:rPr lang="en-US" altLang="en-US" sz="2200" dirty="0">
                <a:latin typeface="Times New Roman" panose="02020603050405020304" pitchFamily="18" charset="0"/>
                <a:cs typeface="Times New Roman" panose="02020603050405020304" pitchFamily="18" charset="0"/>
              </a:rPr>
              <a:t>=</a:t>
            </a:r>
            <a:r>
              <a:rPr lang="en-US" altLang="en-US" sz="2200" i="1" dirty="0">
                <a:latin typeface="Times New Roman" panose="02020603050405020304" pitchFamily="18" charset="0"/>
                <a:cs typeface="Times New Roman" panose="02020603050405020304" pitchFamily="18" charset="0"/>
              </a:rPr>
              <a:t>R</a:t>
            </a:r>
            <a:r>
              <a:rPr lang="en-US" altLang="en-US" sz="2200" baseline="300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200" i="1" dirty="0">
                <a:latin typeface="Times New Roman" panose="02020603050405020304" pitchFamily="18" charset="0"/>
                <a:cs typeface="Times New Roman" panose="02020603050405020304" pitchFamily="18" charset="0"/>
              </a:rPr>
              <a:t>R</a:t>
            </a:r>
            <a:r>
              <a:rPr lang="en-US" altLang="en-US" sz="2200" baseline="30000" dirty="0">
                <a:latin typeface="Times New Roman" panose="02020603050405020304" pitchFamily="18" charset="0"/>
                <a:cs typeface="Times New Roman" panose="02020603050405020304" pitchFamily="18" charset="0"/>
              </a:rPr>
              <a:t>k-1</a:t>
            </a:r>
            <a:r>
              <a:rPr lang="en-US" altLang="en-US" sz="2200" i="1" dirty="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is computed using a bit-matrix product</a:t>
            </a:r>
          </a:p>
          <a:p>
            <a:pPr algn="just"/>
            <a:r>
              <a:rPr lang="en-US" altLang="en-US" sz="2200" dirty="0">
                <a:latin typeface="Times New Roman" panose="02020603050405020304" pitchFamily="18" charset="0"/>
                <a:cs typeface="Times New Roman" panose="02020603050405020304" pitchFamily="18" charset="0"/>
              </a:rPr>
              <a:t>The above gives us a natural algorithm for computing the transitive closure:  the </a:t>
            </a:r>
            <a:r>
              <a:rPr lang="en-US" altLang="en-US" sz="2200" dirty="0" err="1">
                <a:latin typeface="Times New Roman" panose="02020603050405020304" pitchFamily="18" charset="0"/>
                <a:cs typeface="Times New Roman" panose="02020603050405020304" pitchFamily="18" charset="0"/>
              </a:rPr>
              <a:t>Warshall’s</a:t>
            </a:r>
            <a:r>
              <a:rPr lang="en-US" altLang="en-US" sz="2200" dirty="0">
                <a:latin typeface="Times New Roman" panose="02020603050405020304" pitchFamily="18" charset="0"/>
                <a:cs typeface="Times New Roman" panose="02020603050405020304" pitchFamily="18" charset="0"/>
              </a:rPr>
              <a:t> Algorithm</a:t>
            </a:r>
          </a:p>
          <a:p>
            <a:pPr marL="0" indent="0" algn="just">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91</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dirty="0" err="1">
                <a:latin typeface="Times New Roman" panose="02020603050405020304" pitchFamily="18" charset="0"/>
                <a:cs typeface="Times New Roman" panose="02020603050405020304" pitchFamily="18" charset="0"/>
              </a:rPr>
              <a:t>Warshall’s</a:t>
            </a:r>
            <a:r>
              <a:rPr lang="en-US" altLang="en-US" sz="3200" dirty="0">
                <a:latin typeface="Times New Roman" panose="02020603050405020304" pitchFamily="18" charset="0"/>
                <a:cs typeface="Times New Roman" panose="02020603050405020304" pitchFamily="18" charset="0"/>
              </a:rPr>
              <a:t> Algorithm: Key </a:t>
            </a:r>
            <a:r>
              <a:rPr lang="en-US" altLang="en-US" sz="3200" dirty="0" smtClean="0">
                <a:latin typeface="Times New Roman" panose="02020603050405020304" pitchFamily="18" charset="0"/>
                <a:cs typeface="Times New Roman" panose="02020603050405020304" pitchFamily="18" charset="0"/>
              </a:rPr>
              <a:t>Ideas </a:t>
            </a:r>
            <a:r>
              <a:rPr lang="en-IN" sz="3200" dirty="0">
                <a:latin typeface="Times New Roman" panose="02020603050405020304" pitchFamily="18" charset="0"/>
                <a:cs typeface="Times New Roman" panose="02020603050405020304" pitchFamily="18" charset="0"/>
              </a:rPr>
              <a:t>(CO1)</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144031571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00600"/>
          </a:xfrm>
        </p:spPr>
        <p:txBody>
          <a:bodyPr>
            <a:noAutofit/>
          </a:bodyPr>
          <a:lstStyle/>
          <a:p>
            <a:pPr>
              <a:buFont typeface="Arial" charset="0"/>
              <a:buNone/>
              <a:defRPr/>
            </a:pPr>
            <a:r>
              <a:rPr lang="en-US" sz="2200" b="1" dirty="0">
                <a:latin typeface="Times New Roman" panose="02020603050405020304" pitchFamily="18" charset="0"/>
                <a:cs typeface="Times New Roman" panose="02020603050405020304" pitchFamily="18" charset="0"/>
              </a:rPr>
              <a:t>Input</a:t>
            </a:r>
            <a:r>
              <a:rPr lang="en-US" sz="2200" dirty="0">
                <a:latin typeface="Times New Roman" panose="02020603050405020304" pitchFamily="18" charset="0"/>
                <a:cs typeface="Times New Roman" panose="02020603050405020304" pitchFamily="18" charset="0"/>
              </a:rPr>
              <a:t>: An (</a:t>
            </a:r>
            <a:r>
              <a:rPr lang="en-US" sz="2200" dirty="0" err="1">
                <a:latin typeface="Times New Roman" panose="02020603050405020304" pitchFamily="18" charset="0"/>
                <a:cs typeface="Times New Roman" panose="02020603050405020304" pitchFamily="18" charset="0"/>
              </a:rPr>
              <a:t>n</a:t>
            </a:r>
            <a:r>
              <a:rPr lang="en-US" sz="2200" dirty="0" err="1">
                <a:latin typeface="Times New Roman" panose="02020603050405020304" pitchFamily="18" charset="0"/>
                <a:cs typeface="Times New Roman" panose="02020603050405020304" pitchFamily="18" charset="0"/>
                <a:sym typeface="Symbol"/>
              </a:rPr>
              <a:t>n</a:t>
            </a:r>
            <a:r>
              <a:rPr lang="en-US" sz="2200" dirty="0">
                <a:latin typeface="Times New Roman" panose="02020603050405020304" pitchFamily="18" charset="0"/>
                <a:cs typeface="Times New Roman" panose="02020603050405020304" pitchFamily="18" charset="0"/>
                <a:sym typeface="Symbol"/>
              </a:rPr>
              <a:t>) 0-1 matrix M</a:t>
            </a:r>
            <a:r>
              <a:rPr lang="en-US" sz="2200" i="1" baseline="-25000" dirty="0">
                <a:latin typeface="Times New Roman" panose="02020603050405020304" pitchFamily="18" charset="0"/>
                <a:cs typeface="Times New Roman" panose="02020603050405020304" pitchFamily="18" charset="0"/>
                <a:sym typeface="Symbol"/>
              </a:rPr>
              <a:t>R</a:t>
            </a:r>
            <a:r>
              <a:rPr lang="en-US" sz="2200" dirty="0">
                <a:latin typeface="Times New Roman" panose="02020603050405020304" pitchFamily="18" charset="0"/>
                <a:cs typeface="Times New Roman" panose="02020603050405020304" pitchFamily="18" charset="0"/>
                <a:sym typeface="Symbol"/>
              </a:rPr>
              <a:t> representing a relation </a:t>
            </a:r>
            <a:r>
              <a:rPr lang="en-US" sz="2200" i="1" dirty="0">
                <a:latin typeface="Times New Roman" panose="02020603050405020304" pitchFamily="18" charset="0"/>
                <a:cs typeface="Times New Roman" panose="02020603050405020304" pitchFamily="18" charset="0"/>
                <a:sym typeface="Symbol"/>
              </a:rPr>
              <a:t>R</a:t>
            </a:r>
            <a:r>
              <a:rPr lang="en-US" sz="2200" dirty="0">
                <a:latin typeface="Times New Roman" panose="02020603050405020304" pitchFamily="18" charset="0"/>
                <a:cs typeface="Times New Roman" panose="02020603050405020304" pitchFamily="18" charset="0"/>
                <a:sym typeface="Symbol"/>
              </a:rPr>
              <a:t> on A, |A|=n</a:t>
            </a:r>
          </a:p>
          <a:p>
            <a:pPr>
              <a:buFont typeface="Arial" charset="0"/>
              <a:buNone/>
              <a:defRPr/>
            </a:pPr>
            <a:r>
              <a:rPr lang="en-US" sz="2200" b="1" dirty="0">
                <a:latin typeface="Times New Roman" panose="02020603050405020304" pitchFamily="18" charset="0"/>
                <a:cs typeface="Times New Roman" panose="02020603050405020304" pitchFamily="18" charset="0"/>
                <a:sym typeface="Symbol"/>
              </a:rPr>
              <a:t>Output</a:t>
            </a:r>
            <a:r>
              <a:rPr lang="en-US" sz="2200" dirty="0">
                <a:latin typeface="Times New Roman" panose="02020603050405020304" pitchFamily="18" charset="0"/>
                <a:cs typeface="Times New Roman" panose="02020603050405020304" pitchFamily="18" charset="0"/>
                <a:sym typeface="Symbol"/>
              </a:rPr>
              <a:t>:  </a:t>
            </a:r>
            <a:r>
              <a:rPr lang="en-US" sz="2200" dirty="0">
                <a:latin typeface="Times New Roman" panose="02020603050405020304" pitchFamily="18" charset="0"/>
                <a:cs typeface="Times New Roman" panose="02020603050405020304" pitchFamily="18" charset="0"/>
              </a:rPr>
              <a:t>An (</a:t>
            </a:r>
            <a:r>
              <a:rPr lang="en-US" sz="2200" dirty="0" err="1">
                <a:latin typeface="Times New Roman" panose="02020603050405020304" pitchFamily="18" charset="0"/>
                <a:cs typeface="Times New Roman" panose="02020603050405020304" pitchFamily="18" charset="0"/>
              </a:rPr>
              <a:t>n</a:t>
            </a:r>
            <a:r>
              <a:rPr lang="en-US" sz="2200" dirty="0" err="1">
                <a:latin typeface="Times New Roman" panose="02020603050405020304" pitchFamily="18" charset="0"/>
                <a:cs typeface="Times New Roman" panose="02020603050405020304" pitchFamily="18" charset="0"/>
                <a:sym typeface="Symbol"/>
              </a:rPr>
              <a:t>n</a:t>
            </a:r>
            <a:r>
              <a:rPr lang="en-US" sz="2200" dirty="0">
                <a:latin typeface="Times New Roman" panose="02020603050405020304" pitchFamily="18" charset="0"/>
                <a:cs typeface="Times New Roman" panose="02020603050405020304" pitchFamily="18" charset="0"/>
                <a:sym typeface="Symbol"/>
              </a:rPr>
              <a:t>) 0-1 matrix W representing the transitive closure of </a:t>
            </a:r>
            <a:r>
              <a:rPr lang="en-US" sz="2200" i="1" dirty="0">
                <a:latin typeface="Times New Roman" panose="02020603050405020304" pitchFamily="18" charset="0"/>
                <a:cs typeface="Times New Roman" panose="02020603050405020304" pitchFamily="18" charset="0"/>
                <a:sym typeface="Symbol"/>
              </a:rPr>
              <a:t>R</a:t>
            </a:r>
            <a:r>
              <a:rPr lang="en-US" sz="2200" dirty="0">
                <a:latin typeface="Times New Roman" panose="02020603050405020304" pitchFamily="18" charset="0"/>
                <a:cs typeface="Times New Roman" panose="02020603050405020304" pitchFamily="18" charset="0"/>
                <a:sym typeface="Symbol"/>
              </a:rPr>
              <a:t> on A</a:t>
            </a:r>
          </a:p>
          <a:p>
            <a:pPr>
              <a:buFont typeface="Arial" charset="0"/>
              <a:buNone/>
              <a:defRPr/>
            </a:pPr>
            <a:r>
              <a:rPr lang="en-US" sz="2200" dirty="0">
                <a:latin typeface="Times New Roman" panose="02020603050405020304" pitchFamily="18" charset="0"/>
                <a:cs typeface="Times New Roman" panose="02020603050405020304" pitchFamily="18" charset="0"/>
                <a:sym typeface="Symbol"/>
              </a:rPr>
              <a:t>1.     W M</a:t>
            </a:r>
            <a:r>
              <a:rPr lang="en-US" sz="2200" i="1" baseline="-25000" dirty="0">
                <a:latin typeface="Times New Roman" panose="02020603050405020304" pitchFamily="18" charset="0"/>
                <a:cs typeface="Times New Roman" panose="02020603050405020304" pitchFamily="18" charset="0"/>
                <a:sym typeface="Symbol"/>
              </a:rPr>
              <a:t>R</a:t>
            </a:r>
            <a:endParaRPr lang="en-US" sz="2200" dirty="0">
              <a:latin typeface="Times New Roman" panose="02020603050405020304" pitchFamily="18" charset="0"/>
              <a:cs typeface="Times New Roman" panose="02020603050405020304" pitchFamily="18" charset="0"/>
              <a:sym typeface="Symbol"/>
            </a:endParaRPr>
          </a:p>
          <a:p>
            <a:pPr>
              <a:buFont typeface="Arial" charset="0"/>
              <a:buNone/>
              <a:defRPr/>
            </a:pPr>
            <a:r>
              <a:rPr lang="en-US" sz="2200" dirty="0">
                <a:latin typeface="Times New Roman" panose="02020603050405020304" pitchFamily="18" charset="0"/>
                <a:cs typeface="Times New Roman" panose="02020603050405020304" pitchFamily="18" charset="0"/>
                <a:sym typeface="Symbol"/>
              </a:rPr>
              <a:t>2.     </a:t>
            </a:r>
            <a:r>
              <a:rPr lang="en-US" sz="2200" cap="small" dirty="0">
                <a:latin typeface="Times New Roman" panose="02020603050405020304" pitchFamily="18" charset="0"/>
                <a:cs typeface="Times New Roman" panose="02020603050405020304" pitchFamily="18" charset="0"/>
                <a:sym typeface="Symbol"/>
              </a:rPr>
              <a:t>For</a:t>
            </a:r>
            <a:r>
              <a:rPr lang="en-US" sz="2200" dirty="0">
                <a:latin typeface="Times New Roman" panose="02020603050405020304" pitchFamily="18" charset="0"/>
                <a:cs typeface="Times New Roman" panose="02020603050405020304" pitchFamily="18" charset="0"/>
                <a:sym typeface="Symbol"/>
              </a:rPr>
              <a:t> k=1,…, n </a:t>
            </a:r>
            <a:r>
              <a:rPr lang="en-US" sz="2200" cap="small" dirty="0">
                <a:latin typeface="Times New Roman" panose="02020603050405020304" pitchFamily="18" charset="0"/>
                <a:cs typeface="Times New Roman" panose="02020603050405020304" pitchFamily="18" charset="0"/>
                <a:sym typeface="Symbol"/>
              </a:rPr>
              <a:t>Do</a:t>
            </a:r>
          </a:p>
          <a:p>
            <a:pPr marL="514350" indent="-514350">
              <a:buFont typeface="Arial" charset="0"/>
              <a:buAutoNum type="arabicPeriod" startAt="3"/>
              <a:defRPr/>
            </a:pPr>
            <a:r>
              <a:rPr lang="en-US" sz="2200" dirty="0">
                <a:latin typeface="Times New Roman" panose="02020603050405020304" pitchFamily="18" charset="0"/>
                <a:cs typeface="Times New Roman" panose="02020603050405020304" pitchFamily="18" charset="0"/>
                <a:sym typeface="Symbol"/>
              </a:rPr>
              <a:t>      </a:t>
            </a:r>
            <a:r>
              <a:rPr lang="en-US" sz="2200" cap="small" dirty="0">
                <a:latin typeface="Times New Roman" panose="02020603050405020304" pitchFamily="18" charset="0"/>
                <a:cs typeface="Times New Roman" panose="02020603050405020304" pitchFamily="18" charset="0"/>
                <a:sym typeface="Symbol"/>
              </a:rPr>
              <a:t>For</a:t>
            </a:r>
            <a:r>
              <a:rPr lang="en-US" sz="2200" dirty="0">
                <a:latin typeface="Times New Roman" panose="02020603050405020304" pitchFamily="18" charset="0"/>
                <a:cs typeface="Times New Roman" panose="02020603050405020304" pitchFamily="18" charset="0"/>
                <a:sym typeface="Symbol"/>
              </a:rPr>
              <a:t> </a:t>
            </a:r>
            <a:r>
              <a:rPr lang="en-US" sz="2200" dirty="0" err="1">
                <a:latin typeface="Times New Roman" panose="02020603050405020304" pitchFamily="18" charset="0"/>
                <a:cs typeface="Times New Roman" panose="02020603050405020304" pitchFamily="18" charset="0"/>
                <a:sym typeface="Symbol"/>
              </a:rPr>
              <a:t>i</a:t>
            </a:r>
            <a:r>
              <a:rPr lang="en-US" sz="2200" dirty="0">
                <a:latin typeface="Times New Roman" panose="02020603050405020304" pitchFamily="18" charset="0"/>
                <a:cs typeface="Times New Roman" panose="02020603050405020304" pitchFamily="18" charset="0"/>
                <a:sym typeface="Symbol"/>
              </a:rPr>
              <a:t>=1,…,n </a:t>
            </a:r>
            <a:r>
              <a:rPr lang="en-US" sz="2200" cap="small" dirty="0">
                <a:latin typeface="Times New Roman" panose="02020603050405020304" pitchFamily="18" charset="0"/>
                <a:cs typeface="Times New Roman" panose="02020603050405020304" pitchFamily="18" charset="0"/>
                <a:sym typeface="Symbol"/>
              </a:rPr>
              <a:t>Do</a:t>
            </a:r>
          </a:p>
          <a:p>
            <a:pPr marL="514350" indent="-514350">
              <a:buFont typeface="Arial" charset="0"/>
              <a:buAutoNum type="arabicPeriod" startAt="3"/>
              <a:defRPr/>
            </a:pPr>
            <a:r>
              <a:rPr lang="en-US" sz="2200" dirty="0">
                <a:latin typeface="Times New Roman" panose="02020603050405020304" pitchFamily="18" charset="0"/>
                <a:cs typeface="Times New Roman" panose="02020603050405020304" pitchFamily="18" charset="0"/>
              </a:rPr>
              <a:t>            </a:t>
            </a:r>
            <a:r>
              <a:rPr lang="en-US" sz="2200" cap="small" dirty="0">
                <a:latin typeface="Times New Roman" panose="02020603050405020304" pitchFamily="18" charset="0"/>
                <a:cs typeface="Times New Roman" panose="02020603050405020304" pitchFamily="18" charset="0"/>
              </a:rPr>
              <a:t>For</a:t>
            </a:r>
            <a:r>
              <a:rPr lang="en-US" sz="2200" dirty="0">
                <a:latin typeface="Times New Roman" panose="02020603050405020304" pitchFamily="18" charset="0"/>
                <a:cs typeface="Times New Roman" panose="02020603050405020304" pitchFamily="18" charset="0"/>
              </a:rPr>
              <a:t> j=1,…,n </a:t>
            </a:r>
            <a:r>
              <a:rPr lang="en-US" sz="2200" cap="small" dirty="0">
                <a:latin typeface="Times New Roman" panose="02020603050405020304" pitchFamily="18" charset="0"/>
                <a:cs typeface="Times New Roman" panose="02020603050405020304" pitchFamily="18" charset="0"/>
              </a:rPr>
              <a:t>Do</a:t>
            </a:r>
          </a:p>
          <a:p>
            <a:pPr marL="514350" indent="-514350">
              <a:buFont typeface="Arial" charset="0"/>
              <a:buAutoNum type="arabicPeriod" startAt="3"/>
              <a:defRPr/>
            </a:pP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w</a:t>
            </a:r>
            <a:r>
              <a:rPr lang="en-US" sz="2200" baseline="-25000" dirty="0" err="1">
                <a:latin typeface="Times New Roman" panose="02020603050405020304" pitchFamily="18" charset="0"/>
                <a:cs typeface="Times New Roman" panose="02020603050405020304" pitchFamily="18" charset="0"/>
              </a:rPr>
              <a:t>i,j</a:t>
            </a:r>
            <a:r>
              <a:rPr lang="en-US" sz="2200" dirty="0">
                <a:latin typeface="Times New Roman" panose="02020603050405020304" pitchFamily="18" charset="0"/>
                <a:cs typeface="Times New Roman" panose="02020603050405020304" pitchFamily="18" charset="0"/>
                <a:sym typeface="Symbol"/>
              </a:rPr>
              <a:t>  </a:t>
            </a:r>
            <a:r>
              <a:rPr lang="en-US" sz="2200" dirty="0" err="1">
                <a:latin typeface="Times New Roman" panose="02020603050405020304" pitchFamily="18" charset="0"/>
                <a:cs typeface="Times New Roman" panose="02020603050405020304" pitchFamily="18" charset="0"/>
                <a:sym typeface="Symbol"/>
              </a:rPr>
              <a:t>w</a:t>
            </a:r>
            <a:r>
              <a:rPr lang="en-US" sz="2200" baseline="-25000" dirty="0" err="1">
                <a:latin typeface="Times New Roman" panose="02020603050405020304" pitchFamily="18" charset="0"/>
                <a:cs typeface="Times New Roman" panose="02020603050405020304" pitchFamily="18" charset="0"/>
                <a:sym typeface="Symbol"/>
              </a:rPr>
              <a:t>i.j</a:t>
            </a:r>
            <a:r>
              <a:rPr lang="en-US" sz="2200" dirty="0">
                <a:latin typeface="Times New Roman" panose="02020603050405020304" pitchFamily="18" charset="0"/>
                <a:cs typeface="Times New Roman" panose="02020603050405020304" pitchFamily="18" charset="0"/>
                <a:sym typeface="Symbol"/>
              </a:rPr>
              <a:t>  (</a:t>
            </a:r>
            <a:r>
              <a:rPr lang="en-US" sz="2200" dirty="0" err="1">
                <a:latin typeface="Times New Roman" panose="02020603050405020304" pitchFamily="18" charset="0"/>
                <a:cs typeface="Times New Roman" panose="02020603050405020304" pitchFamily="18" charset="0"/>
                <a:sym typeface="Symbol"/>
              </a:rPr>
              <a:t>w</a:t>
            </a:r>
            <a:r>
              <a:rPr lang="en-US" sz="2200" baseline="-25000" dirty="0" err="1">
                <a:latin typeface="Times New Roman" panose="02020603050405020304" pitchFamily="18" charset="0"/>
                <a:cs typeface="Times New Roman" panose="02020603050405020304" pitchFamily="18" charset="0"/>
                <a:sym typeface="Symbol"/>
              </a:rPr>
              <a:t>i,k</a:t>
            </a:r>
            <a:r>
              <a:rPr lang="en-US" sz="2200" dirty="0">
                <a:latin typeface="Times New Roman" panose="02020603050405020304" pitchFamily="18" charset="0"/>
                <a:cs typeface="Times New Roman" panose="02020603050405020304" pitchFamily="18" charset="0"/>
                <a:sym typeface="Symbol"/>
              </a:rPr>
              <a:t>  </a:t>
            </a:r>
            <a:r>
              <a:rPr lang="en-US" sz="2200" dirty="0" err="1">
                <a:latin typeface="Times New Roman" panose="02020603050405020304" pitchFamily="18" charset="0"/>
                <a:cs typeface="Times New Roman" panose="02020603050405020304" pitchFamily="18" charset="0"/>
                <a:sym typeface="Symbol"/>
              </a:rPr>
              <a:t>w</a:t>
            </a:r>
            <a:r>
              <a:rPr lang="en-US" sz="2200" baseline="-25000" dirty="0" err="1">
                <a:latin typeface="Times New Roman" panose="02020603050405020304" pitchFamily="18" charset="0"/>
                <a:cs typeface="Times New Roman" panose="02020603050405020304" pitchFamily="18" charset="0"/>
                <a:sym typeface="Symbol"/>
              </a:rPr>
              <a:t>k,j</a:t>
            </a:r>
            <a:r>
              <a:rPr lang="en-US" sz="2200" dirty="0">
                <a:latin typeface="Times New Roman" panose="02020603050405020304" pitchFamily="18" charset="0"/>
                <a:cs typeface="Times New Roman" panose="02020603050405020304" pitchFamily="18" charset="0"/>
                <a:sym typeface="Symbol"/>
              </a:rPr>
              <a:t>)</a:t>
            </a:r>
          </a:p>
          <a:p>
            <a:pPr marL="514350" indent="-514350">
              <a:buFont typeface="Arial" charset="0"/>
              <a:buAutoNum type="arabicPeriod" startAt="3"/>
              <a:defRPr/>
            </a:pPr>
            <a:r>
              <a:rPr lang="en-US" sz="2200" dirty="0">
                <a:latin typeface="Times New Roman" panose="02020603050405020304" pitchFamily="18" charset="0"/>
                <a:cs typeface="Times New Roman" panose="02020603050405020304" pitchFamily="18" charset="0"/>
                <a:sym typeface="Symbol"/>
              </a:rPr>
              <a:t>            </a:t>
            </a:r>
            <a:r>
              <a:rPr lang="en-US" sz="2200" cap="small" dirty="0">
                <a:latin typeface="Times New Roman" panose="02020603050405020304" pitchFamily="18" charset="0"/>
                <a:cs typeface="Times New Roman" panose="02020603050405020304" pitchFamily="18" charset="0"/>
                <a:sym typeface="Symbol"/>
              </a:rPr>
              <a:t>End</a:t>
            </a:r>
          </a:p>
          <a:p>
            <a:pPr marL="514350" indent="-514350">
              <a:buFont typeface="Arial" charset="0"/>
              <a:buAutoNum type="arabicPeriod" startAt="3"/>
              <a:defRPr/>
            </a:pPr>
            <a:r>
              <a:rPr lang="en-US" sz="2200" dirty="0">
                <a:latin typeface="Times New Roman" panose="02020603050405020304" pitchFamily="18" charset="0"/>
                <a:cs typeface="Times New Roman" panose="02020603050405020304" pitchFamily="18" charset="0"/>
                <a:sym typeface="Symbol"/>
              </a:rPr>
              <a:t>      </a:t>
            </a:r>
            <a:r>
              <a:rPr lang="en-US" sz="2200" cap="small" dirty="0">
                <a:latin typeface="Times New Roman" panose="02020603050405020304" pitchFamily="18" charset="0"/>
                <a:cs typeface="Times New Roman" panose="02020603050405020304" pitchFamily="18" charset="0"/>
                <a:sym typeface="Symbol"/>
              </a:rPr>
              <a:t>End</a:t>
            </a:r>
          </a:p>
          <a:p>
            <a:pPr marL="514350" indent="-514350">
              <a:buFont typeface="Arial" charset="0"/>
              <a:buAutoNum type="arabicPeriod" startAt="3"/>
              <a:defRPr/>
            </a:pPr>
            <a:r>
              <a:rPr lang="en-US" sz="2200" cap="small" dirty="0">
                <a:latin typeface="Times New Roman" panose="02020603050405020304" pitchFamily="18" charset="0"/>
                <a:cs typeface="Times New Roman" panose="02020603050405020304" pitchFamily="18" charset="0"/>
                <a:sym typeface="Symbol"/>
              </a:rPr>
              <a:t>End</a:t>
            </a:r>
          </a:p>
          <a:p>
            <a:pPr marL="514350" indent="-514350">
              <a:buFont typeface="Arial" charset="0"/>
              <a:buAutoNum type="arabicPeriod" startAt="3"/>
              <a:defRPr/>
            </a:pPr>
            <a:r>
              <a:rPr lang="en-US" sz="2200" cap="small" dirty="0">
                <a:latin typeface="Times New Roman" panose="02020603050405020304" pitchFamily="18" charset="0"/>
                <a:cs typeface="Times New Roman" panose="02020603050405020304" pitchFamily="18" charset="0"/>
                <a:sym typeface="Symbol"/>
              </a:rPr>
              <a:t>Return</a:t>
            </a:r>
            <a:r>
              <a:rPr lang="en-US" sz="2200" dirty="0">
                <a:latin typeface="Times New Roman" panose="02020603050405020304" pitchFamily="18" charset="0"/>
                <a:cs typeface="Times New Roman" panose="02020603050405020304" pitchFamily="18" charset="0"/>
                <a:sym typeface="Symbol"/>
              </a:rPr>
              <a:t> W</a:t>
            </a: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92</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dirty="0" err="1">
                <a:latin typeface="Times New Roman" panose="02020603050405020304" pitchFamily="18" charset="0"/>
                <a:cs typeface="Times New Roman" panose="02020603050405020304" pitchFamily="18" charset="0"/>
              </a:rPr>
              <a:t>Warshall’s</a:t>
            </a:r>
            <a:r>
              <a:rPr lang="en-US" altLang="en-US" sz="3200" dirty="0">
                <a:latin typeface="Times New Roman" panose="02020603050405020304" pitchFamily="18" charset="0"/>
                <a:cs typeface="Times New Roman" panose="02020603050405020304" pitchFamily="18" charset="0"/>
              </a:rPr>
              <a:t> </a:t>
            </a:r>
            <a:r>
              <a:rPr lang="en-US" altLang="en-US" sz="3200" dirty="0" smtClean="0">
                <a:latin typeface="Times New Roman" panose="02020603050405020304" pitchFamily="18" charset="0"/>
                <a:cs typeface="Times New Roman" panose="02020603050405020304" pitchFamily="18" charset="0"/>
              </a:rPr>
              <a:t>Algorithm </a:t>
            </a:r>
            <a:r>
              <a:rPr lang="en-IN" sz="3200" dirty="0">
                <a:latin typeface="Times New Roman" panose="02020603050405020304" pitchFamily="18" charset="0"/>
                <a:cs typeface="Times New Roman" panose="02020603050405020304" pitchFamily="18" charset="0"/>
              </a:rPr>
              <a:t>(CO1)</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165245453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00600"/>
          </a:xfrm>
        </p:spPr>
        <p:txBody>
          <a:bodyPr>
            <a:noAutofit/>
          </a:bodyPr>
          <a:lstStyle/>
          <a:p>
            <a:pPr marL="0" indent="0">
              <a:buNone/>
            </a:pPr>
            <a:r>
              <a:rPr lang="en-US" altLang="en-US" sz="2200" b="1" dirty="0" smtClean="0">
                <a:latin typeface="Times New Roman" panose="02020603050405020304" pitchFamily="18" charset="0"/>
                <a:cs typeface="Times New Roman" panose="02020603050405020304" pitchFamily="18" charset="0"/>
              </a:rPr>
              <a:t>Example</a:t>
            </a:r>
            <a:r>
              <a:rPr lang="en-US" altLang="en-US" sz="2200" dirty="0" smtClean="0">
                <a:latin typeface="Times New Roman" panose="02020603050405020304" pitchFamily="18" charset="0"/>
                <a:cs typeface="Times New Roman" panose="02020603050405020304" pitchFamily="18" charset="0"/>
              </a:rPr>
              <a:t>: Compute </a:t>
            </a:r>
            <a:r>
              <a:rPr lang="en-US" altLang="en-US" sz="2200" dirty="0">
                <a:latin typeface="Times New Roman" panose="02020603050405020304" pitchFamily="18" charset="0"/>
                <a:cs typeface="Times New Roman" panose="02020603050405020304" pitchFamily="18" charset="0"/>
              </a:rPr>
              <a:t>the transitive closure of </a:t>
            </a:r>
            <a:r>
              <a:rPr lang="en-US" altLang="en-US" sz="2200" dirty="0" smtClean="0">
                <a:latin typeface="Times New Roman" panose="02020603050405020304" pitchFamily="18" charset="0"/>
                <a:cs typeface="Times New Roman" panose="02020603050405020304" pitchFamily="18" charset="0"/>
              </a:rPr>
              <a:t>the </a:t>
            </a:r>
            <a:r>
              <a:rPr lang="en-US" altLang="en-US" sz="2200" dirty="0">
                <a:latin typeface="Times New Roman" panose="02020603050405020304" pitchFamily="18" charset="0"/>
                <a:cs typeface="Times New Roman" panose="02020603050405020304" pitchFamily="18" charset="0"/>
              </a:rPr>
              <a:t>relation </a:t>
            </a:r>
            <a:r>
              <a:rPr lang="en-US" altLang="en-US" sz="2200" dirty="0" smtClean="0">
                <a:latin typeface="Times New Roman" panose="02020603050405020304" pitchFamily="18" charset="0"/>
                <a:cs typeface="Times New Roman" panose="02020603050405020304" pitchFamily="18" charset="0"/>
              </a:rPr>
              <a:t>	</a:t>
            </a:r>
          </a:p>
          <a:p>
            <a:pPr marL="0" indent="0">
              <a:buNone/>
            </a:pPr>
            <a:r>
              <a:rPr lang="en-US" altLang="en-US" sz="2200" dirty="0">
                <a:latin typeface="Times New Roman" panose="02020603050405020304" pitchFamily="18" charset="0"/>
                <a:cs typeface="Times New Roman" panose="02020603050405020304" pitchFamily="18" charset="0"/>
              </a:rPr>
              <a:t> </a:t>
            </a:r>
            <a:r>
              <a:rPr lang="en-US" altLang="en-US" sz="2200" dirty="0" smtClean="0">
                <a:latin typeface="Times New Roman" panose="02020603050405020304" pitchFamily="18" charset="0"/>
                <a:cs typeface="Times New Roman" panose="02020603050405020304" pitchFamily="18" charset="0"/>
              </a:rPr>
              <a:t>     	R</a:t>
            </a:r>
            <a:r>
              <a:rPr lang="en-US" altLang="en-US" sz="2200" dirty="0">
                <a:latin typeface="Times New Roman" panose="02020603050405020304" pitchFamily="18" charset="0"/>
                <a:cs typeface="Times New Roman" panose="02020603050405020304" pitchFamily="18" charset="0"/>
              </a:rPr>
              <a:t>={(1,1),(1,2),(1,4),(2,2),(2,3),(3,1</a:t>
            </a:r>
            <a:r>
              <a:rPr lang="en-US" altLang="en-US" sz="2200" dirty="0" smtClean="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3,4),(4,1),(4,4</a:t>
            </a:r>
            <a:r>
              <a:rPr lang="en-US" altLang="en-US" sz="2200" dirty="0" smtClean="0">
                <a:latin typeface="Times New Roman" panose="02020603050405020304" pitchFamily="18" charset="0"/>
                <a:cs typeface="Times New Roman" panose="02020603050405020304" pitchFamily="18" charset="0"/>
              </a:rPr>
              <a:t>)}</a:t>
            </a:r>
          </a:p>
          <a:p>
            <a:pPr marL="0" indent="0">
              <a:buNone/>
            </a:pPr>
            <a:r>
              <a:rPr lang="en-US" altLang="en-US" sz="2200" dirty="0" smtClean="0">
                <a:latin typeface="Times New Roman" panose="02020603050405020304" pitchFamily="18" charset="0"/>
                <a:cs typeface="Times New Roman" panose="02020603050405020304" pitchFamily="18" charset="0"/>
              </a:rPr>
              <a:t> on </a:t>
            </a:r>
            <a:r>
              <a:rPr lang="en-US" altLang="en-US" sz="2200" dirty="0">
                <a:latin typeface="Times New Roman" panose="02020603050405020304" pitchFamily="18" charset="0"/>
                <a:cs typeface="Times New Roman" panose="02020603050405020304" pitchFamily="18" charset="0"/>
              </a:rPr>
              <a:t>the set A={1,2,3,4</a:t>
            </a:r>
            <a:r>
              <a:rPr lang="en-US" altLang="en-US" sz="2200" dirty="0" smtClean="0">
                <a:latin typeface="Times New Roman" panose="02020603050405020304" pitchFamily="18" charset="0"/>
                <a:cs typeface="Times New Roman" panose="02020603050405020304" pitchFamily="18" charset="0"/>
              </a:rPr>
              <a:t>}.</a:t>
            </a:r>
            <a:endParaRPr lang="en-US" alt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93</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dirty="0" err="1">
                <a:latin typeface="Times New Roman" panose="02020603050405020304" pitchFamily="18" charset="0"/>
                <a:cs typeface="Times New Roman" panose="02020603050405020304" pitchFamily="18" charset="0"/>
              </a:rPr>
              <a:t>Warshall’s</a:t>
            </a:r>
            <a:r>
              <a:rPr lang="en-US" altLang="en-US" sz="3200" dirty="0">
                <a:latin typeface="Times New Roman" panose="02020603050405020304" pitchFamily="18" charset="0"/>
                <a:cs typeface="Times New Roman" panose="02020603050405020304" pitchFamily="18" charset="0"/>
              </a:rPr>
              <a:t> </a:t>
            </a:r>
            <a:r>
              <a:rPr lang="en-US" altLang="en-US" sz="3200" dirty="0" smtClean="0">
                <a:latin typeface="Times New Roman" panose="02020603050405020304" pitchFamily="18" charset="0"/>
                <a:cs typeface="Times New Roman" panose="02020603050405020304" pitchFamily="18" charset="0"/>
              </a:rPr>
              <a:t>Algorithm </a:t>
            </a:r>
            <a:r>
              <a:rPr lang="en-IN" sz="3200" dirty="0">
                <a:latin typeface="Times New Roman" panose="02020603050405020304" pitchFamily="18" charset="0"/>
                <a:cs typeface="Times New Roman" panose="02020603050405020304" pitchFamily="18" charset="0"/>
              </a:rPr>
              <a:t>(CO1)</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96121109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09612"/>
            <a:ext cx="8229600" cy="4929188"/>
          </a:xfrm>
        </p:spPr>
        <p:txBody>
          <a:bodyPr>
            <a:noAutofit/>
          </a:bodyPr>
          <a:lstStyle/>
          <a:p>
            <a:pPr marL="0" indent="0">
              <a:buNone/>
            </a:pPr>
            <a:r>
              <a:rPr lang="en-US" altLang="en-US" sz="2200" dirty="0">
                <a:latin typeface="Times New Roman" panose="02020603050405020304" pitchFamily="18" charset="0"/>
                <a:cs typeface="Times New Roman" panose="02020603050405020304" pitchFamily="18" charset="0"/>
              </a:rPr>
              <a:t>Consider the set of every person in the world</a:t>
            </a:r>
          </a:p>
          <a:p>
            <a:pPr marL="0" indent="0">
              <a:buNone/>
            </a:pPr>
            <a:r>
              <a:rPr lang="en-US" altLang="en-US" sz="2200" dirty="0">
                <a:latin typeface="Times New Roman" panose="02020603050405020304" pitchFamily="18" charset="0"/>
                <a:cs typeface="Times New Roman" panose="02020603050405020304" pitchFamily="18" charset="0"/>
              </a:rPr>
              <a:t>Now consider a </a:t>
            </a:r>
            <a:r>
              <a:rPr lang="en-US" altLang="en-US" sz="2200" i="1" dirty="0">
                <a:latin typeface="Times New Roman" panose="02020603050405020304" pitchFamily="18" charset="0"/>
                <a:cs typeface="Times New Roman" panose="02020603050405020304" pitchFamily="18" charset="0"/>
              </a:rPr>
              <a:t>R</a:t>
            </a:r>
            <a:r>
              <a:rPr lang="en-US" altLang="en-US" sz="2200" dirty="0">
                <a:latin typeface="Times New Roman" panose="02020603050405020304" pitchFamily="18" charset="0"/>
                <a:cs typeface="Times New Roman" panose="02020603050405020304" pitchFamily="18" charset="0"/>
              </a:rPr>
              <a:t> relation such that (</a:t>
            </a:r>
            <a:r>
              <a:rPr lang="en-US" altLang="en-US" sz="2200" dirty="0" err="1">
                <a:latin typeface="Times New Roman" panose="02020603050405020304" pitchFamily="18" charset="0"/>
                <a:cs typeface="Times New Roman" panose="02020603050405020304" pitchFamily="18" charset="0"/>
              </a:rPr>
              <a:t>a,b</a:t>
            </a:r>
            <a:r>
              <a:rPr lang="en-US" altLang="en-US" sz="2200" dirty="0">
                <a:latin typeface="Times New Roman" panose="02020603050405020304" pitchFamily="18" charset="0"/>
                <a:cs typeface="Times New Roman" panose="02020603050405020304" pitchFamily="18" charset="0"/>
              </a:rPr>
              <a:t>)</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200" i="1" dirty="0">
                <a:latin typeface="Times New Roman" panose="02020603050405020304" pitchFamily="18" charset="0"/>
                <a:cs typeface="Times New Roman" panose="02020603050405020304" pitchFamily="18" charset="0"/>
                <a:sym typeface="Symbol" panose="05050102010706020507" pitchFamily="18" charset="2"/>
              </a:rPr>
              <a:t>R</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 if a and b are siblings.</a:t>
            </a:r>
          </a:p>
          <a:p>
            <a:pPr marL="0" indent="0">
              <a:buNone/>
            </a:pP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Clearly this relation is</a:t>
            </a:r>
          </a:p>
          <a:p>
            <a:pPr lvl="1">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Reflexive</a:t>
            </a:r>
          </a:p>
          <a:p>
            <a:pPr lvl="1">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Symmetric, and</a:t>
            </a:r>
          </a:p>
          <a:p>
            <a:pPr lvl="1">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Transitive</a:t>
            </a:r>
          </a:p>
          <a:p>
            <a:pPr marL="0" indent="0">
              <a:buNone/>
            </a:pP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Such as relation is called an </a:t>
            </a:r>
            <a:r>
              <a:rPr lang="en-US" altLang="en-US" sz="2200" u="sng" dirty="0">
                <a:latin typeface="Times New Roman" panose="02020603050405020304" pitchFamily="18" charset="0"/>
                <a:cs typeface="Times New Roman" panose="02020603050405020304" pitchFamily="18" charset="0"/>
                <a:sym typeface="Symbol" panose="05050102010706020507" pitchFamily="18" charset="2"/>
              </a:rPr>
              <a:t>equivalence </a:t>
            </a:r>
            <a:r>
              <a:rPr lang="en-US" altLang="en-US" sz="2200" u="sng" dirty="0" smtClean="0">
                <a:latin typeface="Times New Roman" panose="02020603050405020304" pitchFamily="18" charset="0"/>
                <a:cs typeface="Times New Roman" panose="02020603050405020304" pitchFamily="18" charset="0"/>
                <a:sym typeface="Symbol" panose="05050102010706020507" pitchFamily="18" charset="2"/>
              </a:rPr>
              <a:t>relation.</a:t>
            </a:r>
          </a:p>
          <a:p>
            <a:pPr marL="0" indent="0">
              <a:buNone/>
            </a:pPr>
            <a:endParaRPr lang="en-US" altLang="en-US" sz="2200" u="sng" dirty="0">
              <a:latin typeface="Times New Roman" panose="02020603050405020304" pitchFamily="18" charset="0"/>
              <a:cs typeface="Times New Roman" panose="02020603050405020304" pitchFamily="18" charset="0"/>
              <a:sym typeface="Symbol" panose="05050102010706020507" pitchFamily="18" charset="2"/>
            </a:endParaRPr>
          </a:p>
          <a:p>
            <a:pPr marL="0" indent="0">
              <a:buNone/>
            </a:pPr>
            <a:r>
              <a:rPr lang="en-US" altLang="en-US" sz="2200" b="1" dirty="0">
                <a:latin typeface="Times New Roman" panose="02020603050405020304" pitchFamily="18" charset="0"/>
                <a:cs typeface="Times New Roman" panose="02020603050405020304" pitchFamily="18" charset="0"/>
                <a:sym typeface="Symbol" panose="05050102010706020507" pitchFamily="18" charset="2"/>
              </a:rPr>
              <a:t>Definition</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 A relation on a set A is an equivalence relation if it is reflexive, symmetric, and </a:t>
            </a:r>
            <a:r>
              <a:rPr lang="en-US" altLang="en-US" sz="2200" dirty="0" smtClean="0">
                <a:latin typeface="Times New Roman" panose="02020603050405020304" pitchFamily="18" charset="0"/>
                <a:cs typeface="Times New Roman" panose="02020603050405020304" pitchFamily="18" charset="0"/>
                <a:sym typeface="Symbol" panose="05050102010706020507" pitchFamily="18" charset="2"/>
              </a:rPr>
              <a:t>transitive</a:t>
            </a:r>
          </a:p>
          <a:p>
            <a:pPr marL="0" indent="0">
              <a:buNone/>
            </a:pPr>
            <a:r>
              <a:rPr lang="en-US" altLang="en-US" sz="2200" b="1" dirty="0">
                <a:latin typeface="Times New Roman" panose="02020603050405020304" pitchFamily="18" charset="0"/>
                <a:cs typeface="Times New Roman" panose="02020603050405020304" pitchFamily="18" charset="0"/>
              </a:rPr>
              <a:t>Example</a:t>
            </a:r>
            <a:r>
              <a:rPr lang="en-US" altLang="en-US" sz="2200" dirty="0">
                <a:latin typeface="Times New Roman" panose="02020603050405020304" pitchFamily="18" charset="0"/>
                <a:cs typeface="Times New Roman" panose="02020603050405020304" pitchFamily="18" charset="0"/>
              </a:rPr>
              <a:t>: Let </a:t>
            </a:r>
            <a:r>
              <a:rPr lang="en-US" altLang="en-US" sz="2200" i="1" dirty="0">
                <a:latin typeface="Times New Roman" panose="02020603050405020304" pitchFamily="18" charset="0"/>
                <a:cs typeface="Times New Roman" panose="02020603050405020304" pitchFamily="18" charset="0"/>
              </a:rPr>
              <a:t>R</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a,b</a:t>
            </a:r>
            <a:r>
              <a:rPr lang="en-US" altLang="en-US" sz="2200" dirty="0">
                <a:latin typeface="Times New Roman" panose="02020603050405020304" pitchFamily="18" charset="0"/>
                <a:cs typeface="Times New Roman" panose="02020603050405020304" pitchFamily="18" charset="0"/>
              </a:rPr>
              <a:t>) | </a:t>
            </a:r>
            <a:r>
              <a:rPr lang="en-US" altLang="en-US" sz="2200" dirty="0" err="1">
                <a:latin typeface="Times New Roman" panose="02020603050405020304" pitchFamily="18" charset="0"/>
                <a:cs typeface="Times New Roman" panose="02020603050405020304" pitchFamily="18" charset="0"/>
              </a:rPr>
              <a:t>a,b</a:t>
            </a:r>
            <a:r>
              <a:rPr lang="en-US" altLang="en-US" sz="22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en-US" sz="2200" i="1" dirty="0" err="1">
                <a:latin typeface="Times New Roman" panose="02020603050405020304" pitchFamily="18" charset="0"/>
                <a:cs typeface="Times New Roman" panose="02020603050405020304" pitchFamily="18" charset="0"/>
                <a:sym typeface="Symbol" panose="05050102010706020507" pitchFamily="18" charset="2"/>
              </a:rPr>
              <a:t>R</a:t>
            </a:r>
            <a:r>
              <a:rPr lang="en-US" altLang="en-US" sz="2200" dirty="0">
                <a:latin typeface="Times New Roman" panose="02020603050405020304" pitchFamily="18" charset="0"/>
                <a:cs typeface="Times New Roman" panose="02020603050405020304" pitchFamily="18" charset="0"/>
              </a:rPr>
              <a:t> and </a:t>
            </a:r>
            <a:r>
              <a:rPr lang="en-US" altLang="en-US" sz="2200" dirty="0" err="1">
                <a:latin typeface="Times New Roman" panose="02020603050405020304" pitchFamily="18" charset="0"/>
                <a:cs typeface="Times New Roman" panose="02020603050405020304" pitchFamily="18" charset="0"/>
              </a:rPr>
              <a:t>a</a:t>
            </a:r>
            <a:r>
              <a:rPr lang="en-US" altLang="en-US" sz="22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en-US" sz="2200" dirty="0" err="1">
                <a:latin typeface="Times New Roman" panose="02020603050405020304" pitchFamily="18" charset="0"/>
                <a:cs typeface="Times New Roman" panose="02020603050405020304" pitchFamily="18" charset="0"/>
              </a:rPr>
              <a:t>b</a:t>
            </a:r>
            <a:r>
              <a:rPr lang="en-US" altLang="en-US" sz="2200"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Is </a:t>
            </a:r>
            <a:r>
              <a:rPr lang="en-US" altLang="en-US" sz="2200" i="1" dirty="0">
                <a:latin typeface="Times New Roman" panose="02020603050405020304" pitchFamily="18" charset="0"/>
                <a:cs typeface="Times New Roman" panose="02020603050405020304" pitchFamily="18" charset="0"/>
              </a:rPr>
              <a:t>R</a:t>
            </a:r>
            <a:r>
              <a:rPr lang="en-US" altLang="en-US" sz="2200" dirty="0">
                <a:latin typeface="Times New Roman" panose="02020603050405020304" pitchFamily="18" charset="0"/>
                <a:cs typeface="Times New Roman" panose="02020603050405020304" pitchFamily="18" charset="0"/>
              </a:rPr>
              <a:t> reflexive?</a:t>
            </a:r>
          </a:p>
          <a:p>
            <a:pPr lvl="1">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Is it transitive?</a:t>
            </a:r>
          </a:p>
          <a:p>
            <a:pPr lvl="1">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Is it symmetric?</a:t>
            </a:r>
          </a:p>
          <a:p>
            <a:pPr marL="0" indent="0">
              <a:buNone/>
            </a:pPr>
            <a:endParaRPr lang="en-US" alt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94</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dirty="0">
                <a:latin typeface="Times New Roman" panose="02020603050405020304" pitchFamily="18" charset="0"/>
                <a:cs typeface="Times New Roman" panose="02020603050405020304" pitchFamily="18" charset="0"/>
              </a:rPr>
              <a:t>Equivalence </a:t>
            </a:r>
            <a:r>
              <a:rPr lang="en-US" altLang="en-US" sz="3200" dirty="0" smtClean="0">
                <a:latin typeface="Times New Roman" panose="02020603050405020304" pitchFamily="18" charset="0"/>
                <a:cs typeface="Times New Roman" panose="02020603050405020304" pitchFamily="18" charset="0"/>
              </a:rPr>
              <a:t>Relation </a:t>
            </a:r>
            <a:r>
              <a:rPr lang="en-IN" sz="3200" dirty="0">
                <a:latin typeface="Times New Roman" panose="02020603050405020304" pitchFamily="18" charset="0"/>
                <a:cs typeface="Times New Roman" panose="02020603050405020304" pitchFamily="18" charset="0"/>
              </a:rPr>
              <a:t>(CO1)</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
        <p:nvSpPr>
          <p:cNvPr id="10" name="Content Placeholder 2"/>
          <p:cNvSpPr txBox="1">
            <a:spLocks/>
          </p:cNvSpPr>
          <p:nvPr/>
        </p:nvSpPr>
        <p:spPr bwMode="auto">
          <a:xfrm>
            <a:off x="4191000" y="5181600"/>
            <a:ext cx="3733800" cy="685800"/>
          </a:xfrm>
          <a:prstGeom prst="rect">
            <a:avLst/>
          </a:prstGeom>
          <a:noFill/>
          <a:ln w="9525">
            <a:noFill/>
            <a:miter lim="800000"/>
            <a:headEnd/>
            <a:tailEnd/>
          </a:ln>
        </p:spPr>
        <p:txBody>
          <a:bodyPr/>
          <a:lstStyle/>
          <a:p>
            <a:pPr eaLnBrk="0" hangingPunct="0">
              <a:spcBef>
                <a:spcPct val="20000"/>
              </a:spcBef>
              <a:defRPr/>
            </a:pPr>
            <a:r>
              <a:rPr lang="en-US" sz="2200" dirty="0">
                <a:latin typeface="Times New Roman" panose="02020603050405020304" pitchFamily="18" charset="0"/>
                <a:cs typeface="Times New Roman" panose="02020603050405020304" pitchFamily="18" charset="0"/>
              </a:rPr>
              <a:t>No, it is not.  4 is related to 5 (4</a:t>
            </a:r>
            <a:r>
              <a:rPr lang="en-US" sz="2200" dirty="0">
                <a:latin typeface="Times New Roman" panose="02020603050405020304" pitchFamily="18" charset="0"/>
                <a:cs typeface="Times New Roman" panose="02020603050405020304" pitchFamily="18" charset="0"/>
                <a:sym typeface="Symbol"/>
              </a:rPr>
              <a:t>  5) but 5 is not related to 4 </a:t>
            </a:r>
            <a:endParaRPr lang="en-US" sz="2200" dirty="0">
              <a:latin typeface="Times New Roman" panose="02020603050405020304" pitchFamily="18" charset="0"/>
              <a:cs typeface="Times New Roman" panose="02020603050405020304" pitchFamily="18" charset="0"/>
            </a:endParaRPr>
          </a:p>
        </p:txBody>
      </p:sp>
      <p:sp>
        <p:nvSpPr>
          <p:cNvPr id="11" name="Content Placeholder 2"/>
          <p:cNvSpPr txBox="1">
            <a:spLocks/>
          </p:cNvSpPr>
          <p:nvPr/>
        </p:nvSpPr>
        <p:spPr bwMode="auto">
          <a:xfrm>
            <a:off x="3886200" y="5867400"/>
            <a:ext cx="4343400" cy="533400"/>
          </a:xfrm>
          <a:prstGeom prst="rect">
            <a:avLst/>
          </a:prstGeom>
          <a:noFill/>
          <a:ln w="9525">
            <a:noFill/>
            <a:miter lim="800000"/>
            <a:headEnd/>
            <a:tailEnd/>
          </a:ln>
        </p:spPr>
        <p:txBody>
          <a:bodyPr/>
          <a:lstStyle/>
          <a:p>
            <a:pPr eaLnBrk="0" hangingPunct="0">
              <a:spcBef>
                <a:spcPct val="20000"/>
              </a:spcBef>
              <a:defRPr/>
            </a:pPr>
            <a:r>
              <a:rPr lang="en-US" sz="2200" dirty="0">
                <a:latin typeface="Times New Roman" panose="02020603050405020304" pitchFamily="18" charset="0"/>
                <a:cs typeface="Times New Roman" panose="02020603050405020304" pitchFamily="18" charset="0"/>
              </a:rPr>
              <a:t>Thus </a:t>
            </a:r>
            <a:r>
              <a:rPr lang="en-US" sz="2200" i="1" dirty="0">
                <a:latin typeface="Times New Roman" panose="02020603050405020304" pitchFamily="18" charset="0"/>
                <a:cs typeface="Times New Roman" panose="02020603050405020304" pitchFamily="18" charset="0"/>
              </a:rPr>
              <a:t>R</a:t>
            </a:r>
            <a:r>
              <a:rPr lang="en-US" sz="2200" dirty="0">
                <a:latin typeface="Times New Roman" panose="02020603050405020304" pitchFamily="18" charset="0"/>
                <a:cs typeface="Times New Roman" panose="02020603050405020304" pitchFamily="18" charset="0"/>
              </a:rPr>
              <a:t> is </a:t>
            </a:r>
            <a:r>
              <a:rPr lang="en-US" sz="2200" u="sng" dirty="0">
                <a:latin typeface="Times New Roman" panose="02020603050405020304" pitchFamily="18" charset="0"/>
                <a:cs typeface="Times New Roman" panose="02020603050405020304" pitchFamily="18" charset="0"/>
              </a:rPr>
              <a:t>not</a:t>
            </a:r>
            <a:r>
              <a:rPr lang="en-US" sz="2200" dirty="0">
                <a:latin typeface="Times New Roman" panose="02020603050405020304" pitchFamily="18" charset="0"/>
                <a:cs typeface="Times New Roman" panose="02020603050405020304" pitchFamily="18" charset="0"/>
              </a:rPr>
              <a:t> an equivalence relation</a:t>
            </a:r>
          </a:p>
        </p:txBody>
      </p:sp>
    </p:spTree>
    <p:extLst>
      <p:ext uri="{BB962C8B-B14F-4D97-AF65-F5344CB8AC3E}">
        <p14:creationId xmlns:p14="http://schemas.microsoft.com/office/powerpoint/2010/main" val="3190709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4953000"/>
          </a:xfrm>
        </p:spPr>
        <p:txBody>
          <a:bodyPr>
            <a:noAutofit/>
          </a:bodyPr>
          <a:lstStyle/>
          <a:p>
            <a:pPr marL="0" indent="0">
              <a:buNone/>
            </a:pPr>
            <a:r>
              <a:rPr lang="en-US" altLang="en-US" sz="2200" dirty="0">
                <a:latin typeface="Times New Roman" panose="02020603050405020304" pitchFamily="18" charset="0"/>
                <a:cs typeface="Times New Roman" panose="02020603050405020304" pitchFamily="18" charset="0"/>
              </a:rPr>
              <a:t>Although a relation </a:t>
            </a:r>
            <a:r>
              <a:rPr lang="en-US" altLang="en-US" sz="2200" i="1" dirty="0">
                <a:latin typeface="Times New Roman" panose="02020603050405020304" pitchFamily="18" charset="0"/>
                <a:cs typeface="Times New Roman" panose="02020603050405020304" pitchFamily="18" charset="0"/>
              </a:rPr>
              <a:t>R</a:t>
            </a:r>
            <a:r>
              <a:rPr lang="en-US" altLang="en-US" sz="2200" dirty="0">
                <a:latin typeface="Times New Roman" panose="02020603050405020304" pitchFamily="18" charset="0"/>
                <a:cs typeface="Times New Roman" panose="02020603050405020304" pitchFamily="18" charset="0"/>
              </a:rPr>
              <a:t> on a set A may not be an equivalence relation, we can define a subset of A such that </a:t>
            </a:r>
            <a:r>
              <a:rPr lang="en-US" altLang="en-US" sz="2200" i="1" dirty="0">
                <a:latin typeface="Times New Roman" panose="02020603050405020304" pitchFamily="18" charset="0"/>
                <a:cs typeface="Times New Roman" panose="02020603050405020304" pitchFamily="18" charset="0"/>
              </a:rPr>
              <a:t>R</a:t>
            </a:r>
            <a:r>
              <a:rPr lang="en-US" altLang="en-US" sz="2200" dirty="0">
                <a:latin typeface="Times New Roman" panose="02020603050405020304" pitchFamily="18" charset="0"/>
                <a:cs typeface="Times New Roman" panose="02020603050405020304" pitchFamily="18" charset="0"/>
              </a:rPr>
              <a:t> does become an equivalence relation (on the subset)</a:t>
            </a:r>
          </a:p>
          <a:p>
            <a:pPr marL="0" indent="0">
              <a:buNone/>
            </a:pPr>
            <a:endParaRPr lang="en-US" altLang="en-US" sz="2200" b="1" dirty="0" smtClean="0">
              <a:latin typeface="Times New Roman" panose="02020603050405020304" pitchFamily="18" charset="0"/>
              <a:cs typeface="Times New Roman" panose="02020603050405020304" pitchFamily="18" charset="0"/>
            </a:endParaRPr>
          </a:p>
          <a:p>
            <a:pPr marL="0" indent="0">
              <a:buNone/>
            </a:pPr>
            <a:r>
              <a:rPr lang="en-US" altLang="en-US" sz="2200" b="1" dirty="0" smtClean="0">
                <a:latin typeface="Times New Roman" panose="02020603050405020304" pitchFamily="18" charset="0"/>
                <a:cs typeface="Times New Roman" panose="02020603050405020304" pitchFamily="18" charset="0"/>
              </a:rPr>
              <a:t>Definition</a:t>
            </a:r>
            <a:r>
              <a:rPr lang="en-US" altLang="en-US" sz="2200" dirty="0">
                <a:latin typeface="Times New Roman" panose="02020603050405020304" pitchFamily="18" charset="0"/>
                <a:cs typeface="Times New Roman" panose="02020603050405020304" pitchFamily="18" charset="0"/>
              </a:rPr>
              <a:t>: Let </a:t>
            </a:r>
            <a:r>
              <a:rPr lang="en-US" altLang="en-US" sz="2200" i="1" dirty="0">
                <a:latin typeface="Times New Roman" panose="02020603050405020304" pitchFamily="18" charset="0"/>
                <a:cs typeface="Times New Roman" panose="02020603050405020304" pitchFamily="18" charset="0"/>
              </a:rPr>
              <a:t>R</a:t>
            </a:r>
            <a:r>
              <a:rPr lang="en-US" altLang="en-US" sz="2200" dirty="0">
                <a:latin typeface="Times New Roman" panose="02020603050405020304" pitchFamily="18" charset="0"/>
                <a:cs typeface="Times New Roman" panose="02020603050405020304" pitchFamily="18" charset="0"/>
              </a:rPr>
              <a:t> be an equivalence relation on a set A and let a </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A.  The set of all elements in A that are related to a is called the equivalence class of a. We denote this set [a]</a:t>
            </a:r>
            <a:r>
              <a:rPr lang="en-US" altLang="en-US" sz="2200" i="1" baseline="-25000" dirty="0">
                <a:latin typeface="Times New Roman" panose="02020603050405020304" pitchFamily="18" charset="0"/>
                <a:cs typeface="Times New Roman" panose="02020603050405020304" pitchFamily="18" charset="0"/>
                <a:sym typeface="Symbol" panose="05050102010706020507" pitchFamily="18" charset="2"/>
              </a:rPr>
              <a:t>R</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  We omit </a:t>
            </a:r>
            <a:r>
              <a:rPr lang="en-US" altLang="en-US" sz="2200" i="1" dirty="0">
                <a:latin typeface="Times New Roman" panose="02020603050405020304" pitchFamily="18" charset="0"/>
                <a:cs typeface="Times New Roman" panose="02020603050405020304" pitchFamily="18" charset="0"/>
                <a:sym typeface="Symbol" panose="05050102010706020507" pitchFamily="18" charset="2"/>
              </a:rPr>
              <a:t>R</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 when there is not ambiguity as to the relation.  </a:t>
            </a:r>
          </a:p>
          <a:p>
            <a:pPr marL="0" indent="0" algn="ctr">
              <a:buNone/>
            </a:pP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[a]</a:t>
            </a:r>
            <a:r>
              <a:rPr lang="en-US" altLang="en-US" sz="2200" i="1" baseline="-25000" dirty="0">
                <a:latin typeface="Times New Roman" panose="02020603050405020304" pitchFamily="18" charset="0"/>
                <a:cs typeface="Times New Roman" panose="02020603050405020304" pitchFamily="18" charset="0"/>
                <a:sym typeface="Symbol" panose="05050102010706020507" pitchFamily="18" charset="2"/>
              </a:rPr>
              <a:t>R</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 = { s | (</a:t>
            </a:r>
            <a:r>
              <a:rPr lang="en-US" altLang="en-US" sz="2200" dirty="0" err="1">
                <a:latin typeface="Times New Roman" panose="02020603050405020304" pitchFamily="18" charset="0"/>
                <a:cs typeface="Times New Roman" panose="02020603050405020304" pitchFamily="18" charset="0"/>
                <a:sym typeface="Symbol" panose="05050102010706020507" pitchFamily="18" charset="2"/>
              </a:rPr>
              <a:t>a,s</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200" i="1" dirty="0">
                <a:latin typeface="Times New Roman" panose="02020603050405020304" pitchFamily="18" charset="0"/>
                <a:cs typeface="Times New Roman" panose="02020603050405020304" pitchFamily="18" charset="0"/>
                <a:sym typeface="Symbol" panose="05050102010706020507" pitchFamily="18" charset="2"/>
              </a:rPr>
              <a:t>R</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err="1">
                <a:latin typeface="Times New Roman" panose="02020603050405020304" pitchFamily="18" charset="0"/>
                <a:cs typeface="Times New Roman" panose="02020603050405020304" pitchFamily="18" charset="0"/>
                <a:sym typeface="Symbol" panose="05050102010706020507" pitchFamily="18" charset="2"/>
              </a:rPr>
              <a:t>sA</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a:t>
            </a:r>
          </a:p>
          <a:p>
            <a:pPr marL="0" indent="0">
              <a:buNone/>
            </a:pPr>
            <a:r>
              <a:rPr lang="en-US" altLang="en-US" sz="2200" dirty="0">
                <a:latin typeface="Times New Roman" panose="02020603050405020304" pitchFamily="18" charset="0"/>
                <a:cs typeface="Times New Roman" panose="02020603050405020304" pitchFamily="18" charset="0"/>
              </a:rPr>
              <a:t>The elements in </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[a]</a:t>
            </a:r>
            <a:r>
              <a:rPr lang="en-US" altLang="en-US" sz="2200" i="1" baseline="-25000" dirty="0">
                <a:latin typeface="Times New Roman" panose="02020603050405020304" pitchFamily="18" charset="0"/>
                <a:cs typeface="Times New Roman" panose="02020603050405020304" pitchFamily="18" charset="0"/>
                <a:sym typeface="Symbol" panose="05050102010706020507" pitchFamily="18" charset="2"/>
              </a:rPr>
              <a:t>R</a:t>
            </a:r>
            <a:r>
              <a:rPr lang="en-US" altLang="en-US" sz="2200" dirty="0">
                <a:latin typeface="Times New Roman" panose="02020603050405020304" pitchFamily="18" charset="0"/>
                <a:cs typeface="Times New Roman" panose="02020603050405020304" pitchFamily="18" charset="0"/>
              </a:rPr>
              <a:t> are called </a:t>
            </a:r>
            <a:r>
              <a:rPr lang="en-US" altLang="en-US" sz="2200" u="sng" dirty="0">
                <a:latin typeface="Times New Roman" panose="02020603050405020304" pitchFamily="18" charset="0"/>
                <a:cs typeface="Times New Roman" panose="02020603050405020304" pitchFamily="18" charset="0"/>
              </a:rPr>
              <a:t>representatives</a:t>
            </a:r>
            <a:r>
              <a:rPr lang="en-US" altLang="en-US" sz="2200" dirty="0">
                <a:latin typeface="Times New Roman" panose="02020603050405020304" pitchFamily="18" charset="0"/>
                <a:cs typeface="Times New Roman" panose="02020603050405020304" pitchFamily="18" charset="0"/>
              </a:rPr>
              <a:t> of the equivalence </a:t>
            </a:r>
            <a:r>
              <a:rPr lang="en-US" altLang="en-US" sz="2200" dirty="0" smtClean="0">
                <a:latin typeface="Times New Roman" panose="02020603050405020304" pitchFamily="18" charset="0"/>
                <a:cs typeface="Times New Roman" panose="02020603050405020304" pitchFamily="18" charset="0"/>
              </a:rPr>
              <a:t>class</a:t>
            </a:r>
            <a:endParaRPr lang="en-US" alt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95</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dirty="0">
                <a:latin typeface="Times New Roman" panose="02020603050405020304" pitchFamily="18" charset="0"/>
                <a:cs typeface="Times New Roman" panose="02020603050405020304" pitchFamily="18" charset="0"/>
              </a:rPr>
              <a:t>Equivalence </a:t>
            </a:r>
            <a:r>
              <a:rPr lang="en-US" altLang="en-US" sz="3200" dirty="0" smtClean="0">
                <a:latin typeface="Times New Roman" panose="02020603050405020304" pitchFamily="18" charset="0"/>
                <a:cs typeface="Times New Roman" panose="02020603050405020304" pitchFamily="18" charset="0"/>
              </a:rPr>
              <a:t>Class </a:t>
            </a:r>
            <a:r>
              <a:rPr lang="en-IN" sz="3200" dirty="0">
                <a:latin typeface="Times New Roman" panose="02020603050405020304" pitchFamily="18" charset="0"/>
                <a:cs typeface="Times New Roman" panose="02020603050405020304" pitchFamily="18" charset="0"/>
              </a:rPr>
              <a:t>(CO1)</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141199677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4953000"/>
          </a:xfrm>
        </p:spPr>
        <p:txBody>
          <a:bodyPr>
            <a:noAutofit/>
          </a:bodyPr>
          <a:lstStyle/>
          <a:p>
            <a:pPr marL="0" indent="0">
              <a:buNone/>
            </a:pPr>
            <a:r>
              <a:rPr lang="en-US" altLang="en-US" sz="2200" b="1" dirty="0" smtClean="0">
                <a:latin typeface="Times New Roman" panose="02020603050405020304" pitchFamily="18" charset="0"/>
                <a:cs typeface="Times New Roman" panose="02020603050405020304" pitchFamily="18" charset="0"/>
              </a:rPr>
              <a:t>Theorem</a:t>
            </a:r>
            <a:r>
              <a:rPr lang="en-US" altLang="en-US" sz="2200" dirty="0">
                <a:latin typeface="Times New Roman" panose="02020603050405020304" pitchFamily="18" charset="0"/>
                <a:cs typeface="Times New Roman" panose="02020603050405020304" pitchFamily="18" charset="0"/>
              </a:rPr>
              <a:t>: Let </a:t>
            </a:r>
            <a:r>
              <a:rPr lang="en-US" altLang="en-US" sz="2200" i="1" dirty="0">
                <a:latin typeface="Times New Roman" panose="02020603050405020304" pitchFamily="18" charset="0"/>
                <a:cs typeface="Times New Roman" panose="02020603050405020304" pitchFamily="18" charset="0"/>
              </a:rPr>
              <a:t>R</a:t>
            </a:r>
            <a:r>
              <a:rPr lang="en-US" altLang="en-US" sz="2200" dirty="0">
                <a:latin typeface="Times New Roman" panose="02020603050405020304" pitchFamily="18" charset="0"/>
                <a:cs typeface="Times New Roman" panose="02020603050405020304" pitchFamily="18" charset="0"/>
              </a:rPr>
              <a:t> be an equivalence class on a set A.  The following statements are equivalent</a:t>
            </a:r>
          </a:p>
          <a:p>
            <a:pPr marL="457200" lvl="1" indent="0">
              <a:buNone/>
            </a:pPr>
            <a:r>
              <a:rPr lang="en-US" altLang="en-US" sz="2200" dirty="0" err="1">
                <a:latin typeface="Times New Roman" panose="02020603050405020304" pitchFamily="18" charset="0"/>
                <a:cs typeface="Times New Roman" panose="02020603050405020304" pitchFamily="18" charset="0"/>
              </a:rPr>
              <a:t>a</a:t>
            </a:r>
            <a:r>
              <a:rPr lang="en-US" altLang="en-US" sz="2200" i="1" dirty="0" err="1">
                <a:latin typeface="Times New Roman" panose="02020603050405020304" pitchFamily="18" charset="0"/>
                <a:cs typeface="Times New Roman" panose="02020603050405020304" pitchFamily="18" charset="0"/>
              </a:rPr>
              <a:t>R</a:t>
            </a:r>
            <a:r>
              <a:rPr lang="en-US" altLang="en-US" sz="2200" dirty="0" err="1">
                <a:latin typeface="Times New Roman" panose="02020603050405020304" pitchFamily="18" charset="0"/>
                <a:cs typeface="Times New Roman" panose="02020603050405020304" pitchFamily="18" charset="0"/>
              </a:rPr>
              <a:t>b</a:t>
            </a:r>
            <a:endParaRPr lang="en-US" altLang="en-US" sz="2200" dirty="0">
              <a:latin typeface="Times New Roman" panose="02020603050405020304" pitchFamily="18" charset="0"/>
              <a:cs typeface="Times New Roman" panose="02020603050405020304" pitchFamily="18" charset="0"/>
            </a:endParaRPr>
          </a:p>
          <a:p>
            <a:pPr marL="457200" lvl="1" indent="0">
              <a:buNone/>
            </a:pPr>
            <a:r>
              <a:rPr lang="en-US" altLang="en-US" sz="2200" dirty="0">
                <a:latin typeface="Times New Roman" panose="02020603050405020304" pitchFamily="18" charset="0"/>
                <a:cs typeface="Times New Roman" panose="02020603050405020304" pitchFamily="18" charset="0"/>
              </a:rPr>
              <a:t>[a]=[b]</a:t>
            </a:r>
          </a:p>
          <a:p>
            <a:pPr marL="457200" lvl="1" indent="0">
              <a:buNone/>
            </a:pPr>
            <a:r>
              <a:rPr lang="en-US" altLang="en-US" sz="2200" dirty="0">
                <a:latin typeface="Times New Roman" panose="02020603050405020304" pitchFamily="18" charset="0"/>
                <a:cs typeface="Times New Roman" panose="02020603050405020304" pitchFamily="18" charset="0"/>
              </a:rPr>
              <a:t>[a]</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a:latin typeface="Times New Roman" panose="02020603050405020304" pitchFamily="18" charset="0"/>
                <a:cs typeface="Times New Roman" panose="02020603050405020304" pitchFamily="18" charset="0"/>
              </a:rPr>
              <a:t>[b]</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 </a:t>
            </a:r>
          </a:p>
          <a:p>
            <a:pPr marL="0" indent="0">
              <a:buNone/>
            </a:pP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The proof in the book is a circular proof</a:t>
            </a:r>
            <a:endParaRPr lang="en-US" alt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96</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dirty="0">
                <a:latin typeface="Times New Roman" panose="02020603050405020304" pitchFamily="18" charset="0"/>
                <a:cs typeface="Times New Roman" panose="02020603050405020304" pitchFamily="18" charset="0"/>
              </a:rPr>
              <a:t>Equivalence </a:t>
            </a:r>
            <a:r>
              <a:rPr lang="en-US" altLang="en-US" sz="3200" dirty="0" smtClean="0">
                <a:latin typeface="Times New Roman" panose="02020603050405020304" pitchFamily="18" charset="0"/>
                <a:cs typeface="Times New Roman" panose="02020603050405020304" pitchFamily="18" charset="0"/>
              </a:rPr>
              <a:t>Class </a:t>
            </a:r>
            <a:r>
              <a:rPr lang="en-IN" sz="3200" dirty="0">
                <a:latin typeface="Times New Roman" panose="02020603050405020304" pitchFamily="18" charset="0"/>
                <a:cs typeface="Times New Roman" panose="02020603050405020304" pitchFamily="18" charset="0"/>
              </a:rPr>
              <a:t>(CO1)</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147636799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4"/>
            <a:ext cx="8229600" cy="5539186"/>
          </a:xfrm>
        </p:spPr>
        <p:txBody>
          <a:bodyPr>
            <a:noAutofit/>
          </a:bodyPr>
          <a:lstStyle/>
          <a:p>
            <a:pPr marL="0" indent="0">
              <a:buNone/>
            </a:pPr>
            <a:r>
              <a:rPr lang="en-US" altLang="en-US" sz="2200" b="1" dirty="0" smtClean="0">
                <a:latin typeface="Times New Roman" panose="02020603050405020304" pitchFamily="18" charset="0"/>
                <a:cs typeface="Times New Roman" panose="02020603050405020304" pitchFamily="18" charset="0"/>
              </a:rPr>
              <a:t>Example1</a:t>
            </a:r>
            <a:r>
              <a:rPr lang="en-US" altLang="en-US" sz="2200" dirty="0" smtClean="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Let </a:t>
            </a:r>
            <a:r>
              <a:rPr lang="en-US" altLang="en-US" sz="2200" i="1" dirty="0">
                <a:latin typeface="Times New Roman" panose="02020603050405020304" pitchFamily="18" charset="0"/>
                <a:cs typeface="Times New Roman" panose="02020603050405020304" pitchFamily="18" charset="0"/>
              </a:rPr>
              <a:t>R</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a,b</a:t>
            </a:r>
            <a:r>
              <a:rPr lang="en-US" altLang="en-US" sz="2200" dirty="0">
                <a:latin typeface="Times New Roman" panose="02020603050405020304" pitchFamily="18" charset="0"/>
                <a:cs typeface="Times New Roman" panose="02020603050405020304" pitchFamily="18" charset="0"/>
              </a:rPr>
              <a:t>) | </a:t>
            </a:r>
            <a:r>
              <a:rPr lang="en-US" altLang="en-US" sz="2200" dirty="0" err="1">
                <a:latin typeface="Times New Roman" panose="02020603050405020304" pitchFamily="18" charset="0"/>
                <a:cs typeface="Times New Roman" panose="02020603050405020304" pitchFamily="18" charset="0"/>
              </a:rPr>
              <a:t>a,b</a:t>
            </a:r>
            <a:r>
              <a:rPr lang="en-US" altLang="en-US" sz="22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en-US" sz="2200" i="1" dirty="0" err="1">
                <a:latin typeface="Times New Roman" panose="02020603050405020304" pitchFamily="18" charset="0"/>
                <a:cs typeface="Times New Roman" panose="02020603050405020304" pitchFamily="18" charset="0"/>
                <a:sym typeface="Symbol" panose="05050102010706020507" pitchFamily="18" charset="2"/>
              </a:rPr>
              <a:t>Z</a:t>
            </a:r>
            <a:r>
              <a:rPr lang="en-US" altLang="en-US" sz="2200" dirty="0">
                <a:latin typeface="Times New Roman" panose="02020603050405020304" pitchFamily="18" charset="0"/>
                <a:cs typeface="Times New Roman" panose="02020603050405020304" pitchFamily="18" charset="0"/>
              </a:rPr>
              <a:t> and a</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200" dirty="0">
                <a:latin typeface="Times New Roman" panose="02020603050405020304" pitchFamily="18" charset="0"/>
                <a:cs typeface="Times New Roman" panose="02020603050405020304" pitchFamily="18" charset="0"/>
              </a:rPr>
              <a:t>b}</a:t>
            </a:r>
          </a:p>
          <a:p>
            <a:pPr marL="457200" lvl="1" indent="0">
              <a:buNone/>
            </a:pPr>
            <a:r>
              <a:rPr lang="en-US" altLang="en-US" sz="2200" dirty="0">
                <a:latin typeface="Times New Roman" panose="02020603050405020304" pitchFamily="18" charset="0"/>
                <a:cs typeface="Times New Roman" panose="02020603050405020304" pitchFamily="18" charset="0"/>
              </a:rPr>
              <a:t>Is </a:t>
            </a:r>
            <a:r>
              <a:rPr lang="en-US" altLang="en-US" sz="2200" i="1" dirty="0">
                <a:latin typeface="Times New Roman" panose="02020603050405020304" pitchFamily="18" charset="0"/>
                <a:cs typeface="Times New Roman" panose="02020603050405020304" pitchFamily="18" charset="0"/>
              </a:rPr>
              <a:t>R</a:t>
            </a:r>
            <a:r>
              <a:rPr lang="en-US" altLang="en-US" sz="2200" dirty="0">
                <a:latin typeface="Times New Roman" panose="02020603050405020304" pitchFamily="18" charset="0"/>
                <a:cs typeface="Times New Roman" panose="02020603050405020304" pitchFamily="18" charset="0"/>
              </a:rPr>
              <a:t> reflexive?</a:t>
            </a:r>
          </a:p>
          <a:p>
            <a:pPr marL="457200" lvl="1" indent="0">
              <a:buNone/>
            </a:pPr>
            <a:r>
              <a:rPr lang="en-US" altLang="en-US" sz="2200" dirty="0">
                <a:latin typeface="Times New Roman" panose="02020603050405020304" pitchFamily="18" charset="0"/>
                <a:cs typeface="Times New Roman" panose="02020603050405020304" pitchFamily="18" charset="0"/>
              </a:rPr>
              <a:t>Is it transitive?</a:t>
            </a:r>
          </a:p>
          <a:p>
            <a:pPr marL="457200" lvl="1" indent="0">
              <a:buNone/>
            </a:pPr>
            <a:r>
              <a:rPr lang="en-US" altLang="en-US" sz="2200" dirty="0">
                <a:latin typeface="Times New Roman" panose="02020603050405020304" pitchFamily="18" charset="0"/>
                <a:cs typeface="Times New Roman" panose="02020603050405020304" pitchFamily="18" charset="0"/>
              </a:rPr>
              <a:t>Is it symmetric?</a:t>
            </a:r>
          </a:p>
          <a:p>
            <a:pPr marL="457200" lvl="1" indent="0">
              <a:buNone/>
            </a:pPr>
            <a:r>
              <a:rPr lang="en-US" altLang="en-US" sz="2200" dirty="0">
                <a:latin typeface="Times New Roman" panose="02020603050405020304" pitchFamily="18" charset="0"/>
                <a:cs typeface="Times New Roman" panose="02020603050405020304" pitchFamily="18" charset="0"/>
              </a:rPr>
              <a:t>What are the equivalence classes that partition </a:t>
            </a:r>
            <a:r>
              <a:rPr lang="en-US" altLang="en-US" sz="2200" i="1" dirty="0">
                <a:latin typeface="Times New Roman" panose="02020603050405020304" pitchFamily="18" charset="0"/>
                <a:cs typeface="Times New Roman" panose="02020603050405020304" pitchFamily="18" charset="0"/>
                <a:sym typeface="Symbol" panose="05050102010706020507" pitchFamily="18" charset="2"/>
              </a:rPr>
              <a:t>Z</a:t>
            </a:r>
            <a:r>
              <a:rPr lang="en-US" altLang="en-US" sz="2200" dirty="0">
                <a:latin typeface="Times New Roman" panose="02020603050405020304" pitchFamily="18" charset="0"/>
                <a:cs typeface="Times New Roman" panose="02020603050405020304" pitchFamily="18" charset="0"/>
              </a:rPr>
              <a:t>? </a:t>
            </a:r>
          </a:p>
          <a:p>
            <a:pPr marL="0" indent="0">
              <a:buNone/>
            </a:pPr>
            <a:r>
              <a:rPr lang="en-US" altLang="en-US" sz="2200" b="1" dirty="0" smtClean="0">
                <a:latin typeface="Times New Roman" panose="02020603050405020304" pitchFamily="18" charset="0"/>
                <a:cs typeface="Times New Roman" panose="02020603050405020304" pitchFamily="18" charset="0"/>
              </a:rPr>
              <a:t>Example2</a:t>
            </a:r>
            <a:r>
              <a:rPr lang="en-US" altLang="en-US" sz="2200" dirty="0" smtClean="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For (</a:t>
            </a:r>
            <a:r>
              <a:rPr lang="en-US" altLang="en-US" sz="2200" dirty="0" err="1">
                <a:latin typeface="Times New Roman" panose="02020603050405020304" pitchFamily="18" charset="0"/>
                <a:cs typeface="Times New Roman" panose="02020603050405020304" pitchFamily="18" charset="0"/>
              </a:rPr>
              <a:t>x,y</a:t>
            </a:r>
            <a:r>
              <a:rPr lang="en-US" altLang="en-US" sz="2200" dirty="0">
                <a:latin typeface="Times New Roman" panose="02020603050405020304" pitchFamily="18" charset="0"/>
                <a:cs typeface="Times New Roman" panose="02020603050405020304" pitchFamily="18" charset="0"/>
              </a:rPr>
              <a:t>),(</a:t>
            </a:r>
            <a:r>
              <a:rPr lang="en-US" altLang="en-US" sz="2200" dirty="0" err="1">
                <a:latin typeface="Times New Roman" panose="02020603050405020304" pitchFamily="18" charset="0"/>
                <a:cs typeface="Times New Roman" panose="02020603050405020304" pitchFamily="18" charset="0"/>
              </a:rPr>
              <a:t>u,v</a:t>
            </a:r>
            <a:r>
              <a:rPr lang="en-US" altLang="en-US" sz="2200" dirty="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200" i="1" dirty="0">
                <a:latin typeface="Times New Roman" panose="02020603050405020304" pitchFamily="18" charset="0"/>
                <a:cs typeface="Times New Roman" panose="02020603050405020304" pitchFamily="18" charset="0"/>
                <a:sym typeface="Symbol" panose="05050102010706020507" pitchFamily="18" charset="2"/>
              </a:rPr>
              <a:t>R</a:t>
            </a:r>
            <a:r>
              <a:rPr lang="en-US" altLang="en-US" sz="2200" baseline="30000" dirty="0">
                <a:latin typeface="Times New Roman" panose="02020603050405020304" pitchFamily="18" charset="0"/>
                <a:cs typeface="Times New Roman" panose="02020603050405020304" pitchFamily="18" charset="0"/>
              </a:rPr>
              <a:t>2</a:t>
            </a:r>
            <a:r>
              <a:rPr lang="en-US" altLang="en-US" sz="2200" dirty="0">
                <a:latin typeface="Times New Roman" panose="02020603050405020304" pitchFamily="18" charset="0"/>
                <a:cs typeface="Times New Roman" panose="02020603050405020304" pitchFamily="18" charset="0"/>
              </a:rPr>
              <a:t>, we define</a:t>
            </a:r>
          </a:p>
          <a:p>
            <a:pPr marL="0" indent="0" algn="ctr">
              <a:buNone/>
            </a:pPr>
            <a:r>
              <a:rPr lang="en-US" altLang="en-US" sz="2200" dirty="0">
                <a:latin typeface="Times New Roman" panose="02020603050405020304" pitchFamily="18" charset="0"/>
                <a:cs typeface="Times New Roman" panose="02020603050405020304" pitchFamily="18" charset="0"/>
              </a:rPr>
              <a:t> </a:t>
            </a:r>
            <a:r>
              <a:rPr lang="en-US" altLang="en-US" sz="2200" i="1" dirty="0">
                <a:latin typeface="Times New Roman" panose="02020603050405020304" pitchFamily="18" charset="0"/>
                <a:cs typeface="Times New Roman" panose="02020603050405020304" pitchFamily="18" charset="0"/>
              </a:rPr>
              <a:t>R</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x,y</a:t>
            </a:r>
            <a:r>
              <a:rPr lang="en-US" altLang="en-US" sz="2200" dirty="0">
                <a:latin typeface="Times New Roman" panose="02020603050405020304" pitchFamily="18" charset="0"/>
                <a:cs typeface="Times New Roman" panose="02020603050405020304" pitchFamily="18" charset="0"/>
              </a:rPr>
              <a:t>),(</a:t>
            </a:r>
            <a:r>
              <a:rPr lang="en-US" altLang="en-US" sz="2200" dirty="0" err="1">
                <a:latin typeface="Times New Roman" panose="02020603050405020304" pitchFamily="18" charset="0"/>
                <a:cs typeface="Times New Roman" panose="02020603050405020304" pitchFamily="18" charset="0"/>
              </a:rPr>
              <a:t>u,v</a:t>
            </a:r>
            <a:r>
              <a:rPr lang="en-US" altLang="en-US" sz="2200" dirty="0">
                <a:latin typeface="Times New Roman" panose="02020603050405020304" pitchFamily="18" charset="0"/>
                <a:cs typeface="Times New Roman" panose="02020603050405020304" pitchFamily="18" charset="0"/>
              </a:rPr>
              <a:t>)) | x</a:t>
            </a:r>
            <a:r>
              <a:rPr lang="en-US" altLang="en-US" sz="2200" baseline="30000" dirty="0">
                <a:latin typeface="Times New Roman" panose="02020603050405020304" pitchFamily="18" charset="0"/>
                <a:cs typeface="Times New Roman" panose="02020603050405020304" pitchFamily="18" charset="0"/>
              </a:rPr>
              <a:t>2</a:t>
            </a:r>
            <a:r>
              <a:rPr lang="en-US" altLang="en-US" sz="2200" dirty="0">
                <a:latin typeface="Times New Roman" panose="02020603050405020304" pitchFamily="18" charset="0"/>
                <a:cs typeface="Times New Roman" panose="02020603050405020304" pitchFamily="18" charset="0"/>
              </a:rPr>
              <a:t>+y</a:t>
            </a:r>
            <a:r>
              <a:rPr lang="en-US" altLang="en-US" sz="2200" baseline="30000" dirty="0">
                <a:latin typeface="Times New Roman" panose="02020603050405020304" pitchFamily="18" charset="0"/>
                <a:cs typeface="Times New Roman" panose="02020603050405020304" pitchFamily="18" charset="0"/>
              </a:rPr>
              <a:t>2</a:t>
            </a:r>
            <a:r>
              <a:rPr lang="en-US" altLang="en-US" sz="2200" dirty="0">
                <a:latin typeface="Times New Roman" panose="02020603050405020304" pitchFamily="18" charset="0"/>
                <a:cs typeface="Times New Roman" panose="02020603050405020304" pitchFamily="18" charset="0"/>
              </a:rPr>
              <a:t>=u</a:t>
            </a:r>
            <a:r>
              <a:rPr lang="en-US" altLang="en-US" sz="2200" baseline="30000" dirty="0">
                <a:latin typeface="Times New Roman" panose="02020603050405020304" pitchFamily="18" charset="0"/>
                <a:cs typeface="Times New Roman" panose="02020603050405020304" pitchFamily="18" charset="0"/>
              </a:rPr>
              <a:t>2</a:t>
            </a:r>
            <a:r>
              <a:rPr lang="en-US" altLang="en-US" sz="2200" dirty="0">
                <a:latin typeface="Times New Roman" panose="02020603050405020304" pitchFamily="18" charset="0"/>
                <a:cs typeface="Times New Roman" panose="02020603050405020304" pitchFamily="18" charset="0"/>
              </a:rPr>
              <a:t>+v</a:t>
            </a:r>
            <a:r>
              <a:rPr lang="en-US" altLang="en-US" sz="2200" baseline="30000" dirty="0">
                <a:latin typeface="Times New Roman" panose="02020603050405020304" pitchFamily="18" charset="0"/>
                <a:cs typeface="Times New Roman" panose="02020603050405020304" pitchFamily="18" charset="0"/>
              </a:rPr>
              <a:t>2</a:t>
            </a:r>
            <a:r>
              <a:rPr lang="en-US" altLang="en-US" sz="2200" dirty="0">
                <a:latin typeface="Times New Roman" panose="02020603050405020304" pitchFamily="18" charset="0"/>
                <a:cs typeface="Times New Roman" panose="02020603050405020304" pitchFamily="18" charset="0"/>
              </a:rPr>
              <a:t>}</a:t>
            </a:r>
          </a:p>
          <a:p>
            <a:pPr marL="0" indent="0">
              <a:buNone/>
            </a:pPr>
            <a:r>
              <a:rPr lang="en-US" altLang="en-US" sz="2200" dirty="0">
                <a:latin typeface="Times New Roman" panose="02020603050405020304" pitchFamily="18" charset="0"/>
                <a:cs typeface="Times New Roman" panose="02020603050405020304" pitchFamily="18" charset="0"/>
              </a:rPr>
              <a:t>Show that </a:t>
            </a:r>
            <a:r>
              <a:rPr lang="en-US" altLang="en-US" sz="2200" i="1" dirty="0">
                <a:latin typeface="Times New Roman" panose="02020603050405020304" pitchFamily="18" charset="0"/>
                <a:cs typeface="Times New Roman" panose="02020603050405020304" pitchFamily="18" charset="0"/>
              </a:rPr>
              <a:t>R</a:t>
            </a:r>
            <a:r>
              <a:rPr lang="en-US" altLang="en-US" sz="2200" dirty="0">
                <a:latin typeface="Times New Roman" panose="02020603050405020304" pitchFamily="18" charset="0"/>
                <a:cs typeface="Times New Roman" panose="02020603050405020304" pitchFamily="18" charset="0"/>
              </a:rPr>
              <a:t> is an equivalence relation.</a:t>
            </a:r>
          </a:p>
          <a:p>
            <a:pPr marL="0" indent="0">
              <a:buNone/>
            </a:pPr>
            <a:r>
              <a:rPr lang="en-US" altLang="en-US" sz="2200" dirty="0">
                <a:latin typeface="Times New Roman" panose="02020603050405020304" pitchFamily="18" charset="0"/>
                <a:cs typeface="Times New Roman" panose="02020603050405020304" pitchFamily="18" charset="0"/>
              </a:rPr>
              <a:t>What are the equivalence classes that </a:t>
            </a:r>
            <a:r>
              <a:rPr lang="en-US" altLang="en-US" sz="2200" i="1" dirty="0">
                <a:latin typeface="Times New Roman" panose="02020603050405020304" pitchFamily="18" charset="0"/>
                <a:cs typeface="Times New Roman" panose="02020603050405020304" pitchFamily="18" charset="0"/>
              </a:rPr>
              <a:t>R</a:t>
            </a:r>
            <a:r>
              <a:rPr lang="en-US" altLang="en-US" sz="2200" dirty="0">
                <a:latin typeface="Times New Roman" panose="02020603050405020304" pitchFamily="18" charset="0"/>
                <a:cs typeface="Times New Roman" panose="02020603050405020304" pitchFamily="18" charset="0"/>
              </a:rPr>
              <a:t> defines (i.e., what are the partitions of </a:t>
            </a:r>
            <a:r>
              <a:rPr lang="en-US" altLang="en-US" sz="2200" i="1" dirty="0">
                <a:latin typeface="Times New Roman" panose="02020603050405020304" pitchFamily="18" charset="0"/>
                <a:cs typeface="Times New Roman" panose="02020603050405020304" pitchFamily="18" charset="0"/>
                <a:sym typeface="Symbol" panose="05050102010706020507" pitchFamily="18" charset="2"/>
              </a:rPr>
              <a:t>R</a:t>
            </a:r>
            <a:r>
              <a:rPr lang="en-US" altLang="en-US" sz="2200" baseline="30000" dirty="0">
                <a:latin typeface="Times New Roman" panose="02020603050405020304" pitchFamily="18" charset="0"/>
                <a:cs typeface="Times New Roman" panose="02020603050405020304" pitchFamily="18" charset="0"/>
              </a:rPr>
              <a:t>2</a:t>
            </a:r>
            <a:r>
              <a:rPr lang="en-US" altLang="en-US" sz="2200" dirty="0" smtClean="0">
                <a:latin typeface="Times New Roman" panose="02020603050405020304" pitchFamily="18" charset="0"/>
                <a:cs typeface="Times New Roman" panose="02020603050405020304" pitchFamily="18" charset="0"/>
              </a:rPr>
              <a:t>)?</a:t>
            </a:r>
          </a:p>
        </p:txBody>
      </p:sp>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97</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dirty="0" smtClean="0">
                <a:latin typeface="Times New Roman" panose="02020603050405020304" pitchFamily="18" charset="0"/>
                <a:cs typeface="Times New Roman" panose="02020603050405020304" pitchFamily="18" charset="0"/>
              </a:rPr>
              <a:t>Examples </a:t>
            </a:r>
            <a:r>
              <a:rPr lang="en-IN" sz="3200" dirty="0">
                <a:latin typeface="Times New Roman" panose="02020603050405020304" pitchFamily="18" charset="0"/>
                <a:cs typeface="Times New Roman" panose="02020603050405020304" pitchFamily="18" charset="0"/>
              </a:rPr>
              <a:t>(CO1)</a:t>
            </a:r>
            <a:endParaRPr kumimoji="0" lang="en-US" sz="320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367013433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4"/>
            <a:ext cx="8229600" cy="5539186"/>
          </a:xfrm>
        </p:spPr>
        <p:txBody>
          <a:bodyPr>
            <a:noAutofit/>
          </a:bodyPr>
          <a:lstStyle/>
          <a:p>
            <a:pPr marL="0" indent="0">
              <a:buNone/>
            </a:pPr>
            <a:r>
              <a:rPr lang="en-US" altLang="en-US" sz="2200" b="1" dirty="0" smtClean="0">
                <a:latin typeface="Times New Roman" panose="02020603050405020304" pitchFamily="18" charset="0"/>
                <a:cs typeface="Times New Roman" panose="02020603050405020304" pitchFamily="18" charset="0"/>
              </a:rPr>
              <a:t>Example3</a:t>
            </a:r>
            <a:r>
              <a:rPr lang="en-US" altLang="en-US" sz="2200" dirty="0">
                <a:latin typeface="Times New Roman" panose="02020603050405020304" pitchFamily="18" charset="0"/>
                <a:cs typeface="Times New Roman" panose="02020603050405020304" pitchFamily="18" charset="0"/>
              </a:rPr>
              <a:t>: Given </a:t>
            </a:r>
            <a:r>
              <a:rPr lang="en-US" altLang="en-US" sz="2200" dirty="0" err="1">
                <a:latin typeface="Times New Roman" panose="02020603050405020304" pitchFamily="18" charset="0"/>
                <a:cs typeface="Times New Roman" panose="02020603050405020304" pitchFamily="18" charset="0"/>
              </a:rPr>
              <a:t>n,r</a:t>
            </a:r>
            <a:r>
              <a:rPr lang="en-US" altLang="en-US" sz="22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en-US" sz="2200" i="1" dirty="0" err="1">
                <a:latin typeface="Times New Roman" panose="02020603050405020304" pitchFamily="18" charset="0"/>
                <a:cs typeface="Times New Roman" panose="02020603050405020304" pitchFamily="18" charset="0"/>
                <a:sym typeface="Symbol" panose="05050102010706020507" pitchFamily="18" charset="2"/>
              </a:rPr>
              <a:t>N</a:t>
            </a:r>
            <a:r>
              <a:rPr lang="en-US" altLang="en-US" sz="2200" dirty="0">
                <a:latin typeface="Times New Roman" panose="02020603050405020304" pitchFamily="18" charset="0"/>
                <a:cs typeface="Times New Roman" panose="02020603050405020304" pitchFamily="18" charset="0"/>
              </a:rPr>
              <a:t>, define the </a:t>
            </a:r>
            <a:r>
              <a:rPr lang="en-US" altLang="en-US" sz="2200" dirty="0" smtClean="0">
                <a:latin typeface="Times New Roman" panose="02020603050405020304" pitchFamily="18" charset="0"/>
                <a:cs typeface="Times New Roman" panose="02020603050405020304" pitchFamily="18" charset="0"/>
              </a:rPr>
              <a:t>set   </a:t>
            </a:r>
            <a:r>
              <a:rPr lang="en-US" altLang="en-US" sz="2200" dirty="0" err="1" smtClean="0">
                <a:latin typeface="Times New Roman" panose="02020603050405020304" pitchFamily="18" charset="0"/>
                <a:cs typeface="Times New Roman" panose="02020603050405020304" pitchFamily="18" charset="0"/>
              </a:rPr>
              <a:t>n</a:t>
            </a:r>
            <a:r>
              <a:rPr lang="en-US" altLang="en-US" sz="2200" i="1" dirty="0" err="1" smtClean="0">
                <a:latin typeface="Times New Roman" panose="02020603050405020304" pitchFamily="18" charset="0"/>
                <a:cs typeface="Times New Roman" panose="02020603050405020304" pitchFamily="18" charset="0"/>
                <a:sym typeface="Symbol" panose="05050102010706020507" pitchFamily="18" charset="2"/>
              </a:rPr>
              <a:t>Z</a:t>
            </a:r>
            <a:r>
              <a:rPr lang="en-US" altLang="en-US" sz="2200" i="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a:latin typeface="Times New Roman" panose="02020603050405020304" pitchFamily="18" charset="0"/>
                <a:cs typeface="Times New Roman" panose="02020603050405020304" pitchFamily="18" charset="0"/>
              </a:rPr>
              <a:t>+ r</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 = { </a:t>
            </a:r>
            <a:r>
              <a:rPr lang="en-US" altLang="en-US" sz="2200" dirty="0" err="1">
                <a:latin typeface="Times New Roman" panose="02020603050405020304" pitchFamily="18" charset="0"/>
                <a:cs typeface="Times New Roman" panose="02020603050405020304" pitchFamily="18" charset="0"/>
                <a:sym typeface="Symbol" panose="05050102010706020507" pitchFamily="18" charset="2"/>
              </a:rPr>
              <a:t>na</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 + r | a </a:t>
            </a:r>
            <a:r>
              <a:rPr lang="en-US" altLang="en-US" sz="2200" i="1" dirty="0">
                <a:latin typeface="Times New Roman" panose="02020603050405020304" pitchFamily="18" charset="0"/>
                <a:cs typeface="Times New Roman" panose="02020603050405020304" pitchFamily="18" charset="0"/>
                <a:sym typeface="Symbol" panose="05050102010706020507" pitchFamily="18" charset="2"/>
              </a:rPr>
              <a:t>Z</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 }</a:t>
            </a:r>
          </a:p>
          <a:p>
            <a:pPr lvl="1">
              <a:buFont typeface="Wingdings" panose="05000000000000000000" pitchFamily="2" charset="2"/>
              <a:buChar char="§"/>
            </a:pP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For n=2, r=0, 2</a:t>
            </a:r>
            <a:r>
              <a:rPr lang="en-US" altLang="en-US" sz="2200" i="1" dirty="0">
                <a:latin typeface="Times New Roman" panose="02020603050405020304" pitchFamily="18" charset="0"/>
                <a:cs typeface="Times New Roman" panose="02020603050405020304" pitchFamily="18" charset="0"/>
                <a:sym typeface="Symbol" panose="05050102010706020507" pitchFamily="18" charset="2"/>
              </a:rPr>
              <a:t>Z </a:t>
            </a:r>
            <a:r>
              <a:rPr lang="en-US" altLang="en-US" sz="2200" dirty="0">
                <a:latin typeface="Times New Roman" panose="02020603050405020304" pitchFamily="18" charset="0"/>
                <a:cs typeface="Times New Roman" panose="02020603050405020304" pitchFamily="18" charset="0"/>
              </a:rPr>
              <a:t>r</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epresents the equivalence class of all even integers</a:t>
            </a:r>
          </a:p>
          <a:p>
            <a:pPr lvl="1">
              <a:buFont typeface="Wingdings" panose="05000000000000000000" pitchFamily="2" charset="2"/>
              <a:buChar char="§"/>
            </a:pP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What n, r give the class of all </a:t>
            </a:r>
            <a:r>
              <a:rPr lang="en-US" altLang="en-US" sz="2200" u="sng" dirty="0">
                <a:latin typeface="Times New Roman" panose="02020603050405020304" pitchFamily="18" charset="0"/>
                <a:cs typeface="Times New Roman" panose="02020603050405020304" pitchFamily="18" charset="0"/>
                <a:sym typeface="Symbol" panose="05050102010706020507" pitchFamily="18" charset="2"/>
              </a:rPr>
              <a:t>odd</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 integers?</a:t>
            </a:r>
          </a:p>
          <a:p>
            <a:pPr lvl="1">
              <a:buFont typeface="Wingdings" panose="05000000000000000000" pitchFamily="2" charset="2"/>
              <a:buChar char="§"/>
            </a:pP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For n=3, r=0, 3</a:t>
            </a:r>
            <a:r>
              <a:rPr lang="en-US" altLang="en-US" sz="2200" i="1" dirty="0">
                <a:latin typeface="Times New Roman" panose="02020603050405020304" pitchFamily="18" charset="0"/>
                <a:cs typeface="Times New Roman" panose="02020603050405020304" pitchFamily="18" charset="0"/>
                <a:sym typeface="Symbol" panose="05050102010706020507" pitchFamily="18" charset="2"/>
              </a:rPr>
              <a:t>Z </a:t>
            </a:r>
            <a:r>
              <a:rPr lang="en-US" altLang="en-US" sz="2200" dirty="0">
                <a:latin typeface="Times New Roman" panose="02020603050405020304" pitchFamily="18" charset="0"/>
                <a:cs typeface="Times New Roman" panose="02020603050405020304" pitchFamily="18" charset="0"/>
              </a:rPr>
              <a:t>r</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epresents the equivalence class of all integers divisible by 3</a:t>
            </a:r>
          </a:p>
          <a:p>
            <a:pPr lvl="1">
              <a:buFont typeface="Wingdings" panose="05000000000000000000" pitchFamily="2" charset="2"/>
              <a:buChar char="§"/>
            </a:pP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For n=3, r=1, 3</a:t>
            </a:r>
            <a:r>
              <a:rPr lang="en-US" altLang="en-US" sz="2200" i="1" dirty="0">
                <a:latin typeface="Times New Roman" panose="02020603050405020304" pitchFamily="18" charset="0"/>
                <a:cs typeface="Times New Roman" panose="02020603050405020304" pitchFamily="18" charset="0"/>
                <a:sym typeface="Symbol" panose="05050102010706020507" pitchFamily="18" charset="2"/>
              </a:rPr>
              <a:t>Z </a:t>
            </a:r>
            <a:r>
              <a:rPr lang="en-US" altLang="en-US" sz="2200" dirty="0">
                <a:latin typeface="Times New Roman" panose="02020603050405020304" pitchFamily="18" charset="0"/>
                <a:cs typeface="Times New Roman" panose="02020603050405020304" pitchFamily="18" charset="0"/>
              </a:rPr>
              <a:t>r</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epresents the equivalence class of all integers divisible by 3 with a </a:t>
            </a:r>
            <a:r>
              <a:rPr lang="en-US" altLang="en-US" sz="2200" u="sng" dirty="0">
                <a:latin typeface="Times New Roman" panose="02020603050405020304" pitchFamily="18" charset="0"/>
                <a:cs typeface="Times New Roman" panose="02020603050405020304" pitchFamily="18" charset="0"/>
                <a:sym typeface="Symbol" panose="05050102010706020507" pitchFamily="18" charset="2"/>
              </a:rPr>
              <a:t>remainder</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 of 1</a:t>
            </a:r>
          </a:p>
          <a:p>
            <a:pPr lvl="1">
              <a:buFont typeface="Wingdings" panose="05000000000000000000" pitchFamily="2" charset="2"/>
              <a:buChar char="§"/>
            </a:pP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In general, this relation defines equivalence classes that are, in fact, </a:t>
            </a:r>
            <a:r>
              <a:rPr lang="en-US" altLang="en-US" sz="2200" u="sng" dirty="0">
                <a:latin typeface="Times New Roman" panose="02020603050405020304" pitchFamily="18" charset="0"/>
                <a:cs typeface="Times New Roman" panose="02020603050405020304" pitchFamily="18" charset="0"/>
                <a:sym typeface="Symbol" panose="05050102010706020507" pitchFamily="18" charset="2"/>
              </a:rPr>
              <a:t>congruence classes.</a:t>
            </a:r>
            <a:endParaRPr lang="en-US" alt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alt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D686D6B-6333-4C53-B5E5-54C0FD350F08}" type="datetime1">
              <a:rPr lang="en-US" smtClean="0">
                <a:solidFill>
                  <a:schemeClr val="tx1"/>
                </a:solidFill>
              </a:rPr>
              <a:pPr/>
              <a:t>11/29/2022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98</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smtClean="0">
                <a:latin typeface="Times New Roman" panose="02020603050405020304" pitchFamily="18" charset="0"/>
                <a:cs typeface="Times New Roman" panose="02020603050405020304" pitchFamily="18" charset="0"/>
              </a:rPr>
              <a:t>Examples </a:t>
            </a:r>
            <a:r>
              <a:rPr lang="en-IN" sz="3200" dirty="0">
                <a:latin typeface="Times New Roman" panose="02020603050405020304" pitchFamily="18" charset="0"/>
                <a:cs typeface="Times New Roman" panose="02020603050405020304" pitchFamily="18" charset="0"/>
              </a:rPr>
              <a:t>(CO1)</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418451307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ntent Placeholder 2"/>
          <p:cNvSpPr>
            <a:spLocks noGrp="1"/>
          </p:cNvSpPr>
          <p:nvPr>
            <p:ph idx="1"/>
          </p:nvPr>
        </p:nvSpPr>
        <p:spPr/>
        <p:txBody>
          <a:bodyPr/>
          <a:lstStyle/>
          <a:p>
            <a:pPr marL="0" indent="0">
              <a:buFont typeface="Arial" panose="020B0604020202020204" pitchFamily="34" charset="0"/>
              <a:buNone/>
            </a:pPr>
            <a:r>
              <a:rPr lang="en-US" altLang="en-US" sz="2600" b="1" dirty="0" smtClean="0">
                <a:latin typeface="Times New Roman" panose="02020603050405020304" pitchFamily="18" charset="0"/>
                <a:ea typeface="ＭＳ Ｐゴシック" panose="020B0600070205080204" pitchFamily="34" charset="-128"/>
                <a:cs typeface="Times New Roman" panose="02020603050405020304" pitchFamily="18" charset="0"/>
              </a:rPr>
              <a:t>Objectives –</a:t>
            </a:r>
            <a:r>
              <a:rPr lang="en-US" altLang="en-US" sz="2600" dirty="0" smtClean="0">
                <a:latin typeface="Times New Roman" panose="02020603050405020304" pitchFamily="18" charset="0"/>
                <a:ea typeface="ＭＳ Ｐゴシック" panose="020B0600070205080204" pitchFamily="34" charset="-128"/>
                <a:cs typeface="Times New Roman" panose="02020603050405020304" pitchFamily="18" charset="0"/>
              </a:rPr>
              <a:t> The student will be able to: </a:t>
            </a:r>
          </a:p>
          <a:p>
            <a:pPr marL="857250" lvl="1" indent="-457200">
              <a:buFont typeface="Arial" panose="020B0604020202020204" pitchFamily="34" charset="0"/>
              <a:buAutoNum type="alphaLcPeriod"/>
            </a:pPr>
            <a:r>
              <a:rPr lang="en-US" altLang="en-US" sz="2200" dirty="0" smtClean="0">
                <a:latin typeface="Times New Roman" panose="02020603050405020304" pitchFamily="18" charset="0"/>
                <a:ea typeface="ＭＳ Ｐゴシック" panose="020B0600070205080204" pitchFamily="34" charset="-128"/>
                <a:cs typeface="Times New Roman" panose="02020603050405020304" pitchFamily="18" charset="0"/>
              </a:rPr>
              <a:t>use the composition of logarithms and the floor or ceiling functions to solve problems. </a:t>
            </a:r>
          </a:p>
          <a:p>
            <a:pPr marL="857250" lvl="1" indent="-457200">
              <a:buFont typeface="Arial" panose="020B0604020202020204" pitchFamily="34" charset="0"/>
              <a:buAutoNum type="alphaLcPeriod"/>
            </a:pPr>
            <a:r>
              <a:rPr lang="en-US" altLang="en-US" sz="2200" dirty="0" smtClean="0">
                <a:latin typeface="Times New Roman" panose="02020603050405020304" pitchFamily="18" charset="0"/>
                <a:ea typeface="ＭＳ Ｐゴシック" panose="020B0600070205080204" pitchFamily="34" charset="-128"/>
                <a:cs typeface="Times New Roman" panose="02020603050405020304" pitchFamily="18" charset="0"/>
              </a:rPr>
              <a:t>calculate values for iterated function sequences for various choices of a</a:t>
            </a:r>
            <a:r>
              <a:rPr lang="en-US" altLang="en-US" sz="2200" baseline="-25000" dirty="0" smtClean="0">
                <a:latin typeface="Times New Roman" panose="02020603050405020304" pitchFamily="18" charset="0"/>
                <a:ea typeface="ＭＳ Ｐゴシック" panose="020B0600070205080204" pitchFamily="34" charset="-128"/>
                <a:cs typeface="Times New Roman" panose="02020603050405020304" pitchFamily="18" charset="0"/>
              </a:rPr>
              <a:t>0</a:t>
            </a:r>
            <a:r>
              <a:rPr lang="en-US" altLang="en-US" sz="2200" dirty="0" smtClean="0">
                <a:latin typeface="Times New Roman" panose="02020603050405020304" pitchFamily="18" charset="0"/>
                <a:ea typeface="ＭＳ Ｐゴシック" panose="020B0600070205080204" pitchFamily="34" charset="-128"/>
                <a:cs typeface="Times New Roman" panose="02020603050405020304" pitchFamily="18" charset="0"/>
              </a:rPr>
              <a:t>. </a:t>
            </a:r>
          </a:p>
          <a:p>
            <a:pPr marL="857250" lvl="1" indent="-457200">
              <a:buFont typeface="Arial" panose="020B0604020202020204" pitchFamily="34" charset="0"/>
              <a:buAutoNum type="alphaLcPeriod"/>
            </a:pPr>
            <a:r>
              <a:rPr lang="en-US" altLang="en-US" sz="2200" dirty="0" smtClean="0">
                <a:latin typeface="Times New Roman" panose="02020603050405020304" pitchFamily="18" charset="0"/>
                <a:ea typeface="ＭＳ Ｐゴシック" panose="020B0600070205080204" pitchFamily="34" charset="-128"/>
                <a:cs typeface="Times New Roman" panose="02020603050405020304" pitchFamily="18" charset="0"/>
              </a:rPr>
              <a:t>give complete or partial arrow diagrams for iterated functions. </a:t>
            </a:r>
          </a:p>
          <a:p>
            <a:pPr marL="857250" lvl="1" indent="-457200">
              <a:buFont typeface="Arial" panose="020B0604020202020204" pitchFamily="34" charset="0"/>
              <a:buAutoNum type="alphaLcPeriod"/>
            </a:pPr>
            <a:r>
              <a:rPr lang="en-US" altLang="en-US" sz="2200" dirty="0" smtClean="0">
                <a:latin typeface="Times New Roman" panose="02020603050405020304" pitchFamily="18" charset="0"/>
                <a:ea typeface="ＭＳ Ｐゴシック" panose="020B0600070205080204" pitchFamily="34" charset="-128"/>
                <a:cs typeface="Times New Roman" panose="02020603050405020304" pitchFamily="18" charset="0"/>
              </a:rPr>
              <a:t>use algebraic methods to locate all cycles of length 1 and length 2 for given functions.</a:t>
            </a:r>
          </a:p>
          <a:p>
            <a:pPr marL="857250" lvl="1" indent="-457200">
              <a:buFont typeface="Arial" panose="020B0604020202020204" pitchFamily="34" charset="0"/>
              <a:buAutoNum type="alphaLcPeriod"/>
            </a:pPr>
            <a:r>
              <a:rPr lang="en-US" altLang="en-US" sz="2200" dirty="0" smtClean="0">
                <a:latin typeface="Times New Roman" panose="02020603050405020304" pitchFamily="18" charset="0"/>
                <a:ea typeface="ＭＳ Ｐゴシック" panose="020B0600070205080204" pitchFamily="34" charset="-128"/>
                <a:cs typeface="Times New Roman" panose="02020603050405020304" pitchFamily="18" charset="0"/>
              </a:rPr>
              <a:t>use the principle of mathematical induction to prove that a given sequence eventually reaches one of several cycles. </a:t>
            </a:r>
          </a:p>
        </p:txBody>
      </p:sp>
      <p:sp>
        <p:nvSpPr>
          <p:cNvPr id="6656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34D4CC2A-E4F1-441F-B27F-995ED7B7815A}" type="datetime1">
              <a:rPr lang="en-US" altLang="en-US" sz="1200" smtClean="0">
                <a:solidFill>
                  <a:srgbClr val="898989"/>
                </a:solidFill>
              </a:rPr>
              <a:pPr>
                <a:spcBef>
                  <a:spcPct val="0"/>
                </a:spcBef>
                <a:buFontTx/>
                <a:buNone/>
              </a:pPr>
              <a:t>11/29/2022</a:t>
            </a:fld>
            <a:endParaRPr lang="en-US" altLang="en-US" sz="1200" smtClean="0">
              <a:solidFill>
                <a:srgbClr val="898989"/>
              </a:solidFill>
            </a:endParaRPr>
          </a:p>
        </p:txBody>
      </p:sp>
      <p:sp>
        <p:nvSpPr>
          <p:cNvPr id="6656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26927B9E-1374-4DCC-9ADD-BB3291025C54}" type="slidenum">
              <a:rPr lang="en-US" altLang="en-US" sz="1200" smtClean="0">
                <a:solidFill>
                  <a:srgbClr val="898989"/>
                </a:solidFill>
              </a:rPr>
              <a:pPr>
                <a:spcBef>
                  <a:spcPct val="0"/>
                </a:spcBef>
                <a:buFontTx/>
                <a:buNone/>
              </a:pPr>
              <a:t>99</a:t>
            </a:fld>
            <a:endParaRPr lang="en-US" altLang="en-US" sz="1200" smtClean="0">
              <a:solidFill>
                <a:srgbClr val="898989"/>
              </a:solidFill>
            </a:endParaRPr>
          </a:p>
        </p:txBody>
      </p:sp>
      <p:sp>
        <p:nvSpPr>
          <p:cNvPr id="7" name="Title 1">
            <a:extLst>
              <a:ext uri="{FF2B5EF4-FFF2-40B4-BE49-F238E27FC236}">
                <a16:creationId xmlns:a16="http://schemas.microsoft.com/office/drawing/2014/main" id="{190E1C32-AE3E-4A6F-A67B-4EFEDBD92EA3}"/>
              </a:ext>
            </a:extLst>
          </p:cNvPr>
          <p:cNvSpPr txBox="1">
            <a:spLocks/>
          </p:cNvSpPr>
          <p:nvPr/>
        </p:nvSpPr>
        <p:spPr bwMode="auto">
          <a:xfrm>
            <a:off x="1371600" y="0"/>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anchor="ctr"/>
          <a:lstStyle/>
          <a:p>
            <a:pPr algn="ctr">
              <a:defRPr/>
            </a:pPr>
            <a:r>
              <a:rPr lang="en-US" sz="3200" dirty="0">
                <a:solidFill>
                  <a:schemeClr val="dk1"/>
                </a:solidFill>
                <a:cs typeface="Arial" pitchFamily="34" charset="0"/>
              </a:rPr>
              <a:t>Topic Objectives: </a:t>
            </a:r>
            <a:r>
              <a:rPr lang="en-US" sz="3200" dirty="0" smtClean="0">
                <a:solidFill>
                  <a:schemeClr val="dk1"/>
                </a:solidFill>
                <a:latin typeface="Times New Roman" panose="02020603050405020304" pitchFamily="18" charset="0"/>
                <a:cs typeface="Times New Roman" panose="02020603050405020304" pitchFamily="18" charset="0"/>
              </a:rPr>
              <a:t>Function (CO1</a:t>
            </a:r>
            <a:r>
              <a:rPr lang="en-US" sz="3200" dirty="0">
                <a:solidFill>
                  <a:schemeClr val="dk1"/>
                </a:solidFill>
                <a:latin typeface="Times New Roman" panose="02020603050405020304" pitchFamily="18" charset="0"/>
                <a:cs typeface="Times New Roman" panose="02020603050405020304" pitchFamily="18" charset="0"/>
              </a:rPr>
              <a:t>)</a:t>
            </a:r>
          </a:p>
        </p:txBody>
      </p:sp>
      <p:pic>
        <p:nvPicPr>
          <p:cNvPr id="665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12"/>
          <p:cNvSpPr>
            <a:spLocks noGrp="1"/>
          </p:cNvSpPr>
          <p:nvPr>
            <p:ph type="ftr" sz="quarter" idx="11"/>
          </p:nvPr>
        </p:nvSpPr>
        <p:spPr>
          <a:xfrm>
            <a:off x="2286000" y="6340475"/>
            <a:ext cx="5029200" cy="365125"/>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Mr. Gaurav Singhania, </a:t>
            </a:r>
            <a:r>
              <a:rPr lang="en-US" dirty="0" smtClean="0">
                <a:solidFill>
                  <a:schemeClr val="tx1"/>
                </a:solidFill>
                <a:latin typeface="Times New Roman" panose="02020603050405020304" pitchFamily="18" charset="0"/>
                <a:cs typeface="Times New Roman" panose="02020603050405020304" pitchFamily="18" charset="0"/>
              </a:rPr>
              <a:t>Mr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Bhupendra</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Kr.	KCS-303 (DSTL)                Unit </a:t>
            </a:r>
            <a:r>
              <a:rPr lang="en-US"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108410349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1}(y) = x\; \mbox{iff}\; f(x) = y$&#10;&#10;&#10;&#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ceil 3.5\rceil = 4$&#10;&#10;&#10;&#10;\end{document}"/>
  <p:tag name="IGUANATEXSIZE" val="3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floor 3.5\rfloor = 3$&#10;&#10;&#10;&#10;\end{document}"/>
  <p:tag name="IGUANATEXSIZE" val="3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ceil -1.5\rceil = -1$&#10;&#10;&#10;&#10;\end{document}"/>
  <p:tag name="IGUANATEXSIZE" val="3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floor -1.5\rfloor = -2$&#10;&#10;&#10;&#10;\end{document}"/>
  <p:tag name="IGUANATEXSIZE" val="3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i = 1}^{n} = \frac{n(n + 1)}{2}$$&#10;&#10;\end{document}"/>
  <p:tag name="IGUANATEXSIZE" val="2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i = 1}^{k} = \frac{k(k + 1)}{2}$$&#10;&#10;\end{document}"/>
  <p:tag name="IGUANATEXSIZE" val="2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  \frac{k(k + 1) + 2(k + 1)}{2}$$&#10;&#10;\end{document}"/>
  <p:tag name="IGUANATEXSIZE" val="2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  \frac{(k + 1) (k + 2)}{2}$$&#10;&#10;\end{document}"/>
  <p:tag name="IGUANATEXSIZE" val="2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1 + 2 + \ldots + k + (k + 1)  =  \frac{k(k + 1)}{2} + (k + 1)$$&#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circ g(x)\; = \; f(g(x))$&#10;&#10;&#10;&#10;\end{document}"/>
  <p:tag name="IGUANATEXSIZE" val="3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circ g$&#10;&#10;&#10;&#10;\end{document}"/>
  <p:tag name="IGUANATEXSIZE" val="3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x) = x^{2}$&#10;&#10;&#10;&#10;\end{document}"/>
  <p:tag name="IGUANATEXSIZE" val="3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g(x) = 2x + 1$&#10;&#10;&#10;&#10;\end{document}"/>
  <p:tag name="IGUANATEXSIZE" val="3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g(x)) = (2x + 1)^{2}$&#10;&#10;&#10;&#10;\end{document}"/>
  <p:tag name="IGUANATEXSIZE" val="3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g(f(x)) = 2x^{2} + 1$&#10;&#10;&#10;&#10;\end{document}"/>
  <p:tag name="IGUANATEXSIZE" val="3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x) = \lfloor x\rfloor$&#10;&#10;&#10;&#10;\end{document}"/>
  <p:tag name="IGUANATEXSIZE" val="3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x) = \lceil x\rceil$&#10;&#10;&#10;&#10;\end{document}"/>
  <p:tag name="IGUANATEXSIZE" val="3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5444</TotalTime>
  <Words>9108</Words>
  <Application>Microsoft Office PowerPoint</Application>
  <PresentationFormat>On-screen Show (4:3)</PresentationFormat>
  <Paragraphs>1985</Paragraphs>
  <Slides>162</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162</vt:i4>
      </vt:variant>
    </vt:vector>
  </HeadingPairs>
  <TitlesOfParts>
    <vt:vector size="175" baseType="lpstr">
      <vt:lpstr>Arial Unicode MS</vt:lpstr>
      <vt:lpstr>ＭＳ Ｐゴシック</vt:lpstr>
      <vt:lpstr>ＭＳ Ｐゴシック</vt:lpstr>
      <vt:lpstr>宋体</vt:lpstr>
      <vt:lpstr>Arial</vt:lpstr>
      <vt:lpstr>Calibri</vt:lpstr>
      <vt:lpstr>Cambria Math</vt:lpstr>
      <vt:lpstr>Courier New</vt:lpstr>
      <vt:lpstr>Symbol</vt:lpstr>
      <vt:lpstr>Times New Roman</vt:lpstr>
      <vt:lpstr>Wingdings</vt:lpstr>
      <vt:lpstr>Wingdings 2</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gaurav singhania</cp:lastModifiedBy>
  <cp:revision>166</cp:revision>
  <dcterms:created xsi:type="dcterms:W3CDTF">2006-08-16T00:00:00Z</dcterms:created>
  <dcterms:modified xsi:type="dcterms:W3CDTF">2022-11-29T06:01:06Z</dcterms:modified>
</cp:coreProperties>
</file>