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handoutMasterIdLst>
    <p:handoutMasterId r:id="rId90"/>
  </p:handoutMasterIdLst>
  <p:sldIdLst>
    <p:sldId id="256" r:id="rId2"/>
    <p:sldId id="258" r:id="rId3"/>
    <p:sldId id="411" r:id="rId4"/>
    <p:sldId id="259" r:id="rId5"/>
    <p:sldId id="268" r:id="rId6"/>
    <p:sldId id="413" r:id="rId7"/>
    <p:sldId id="257" r:id="rId8"/>
    <p:sldId id="412" r:id="rId9"/>
    <p:sldId id="415" r:id="rId10"/>
    <p:sldId id="327" r:id="rId11"/>
    <p:sldId id="328" r:id="rId12"/>
    <p:sldId id="329" r:id="rId13"/>
    <p:sldId id="330" r:id="rId14"/>
    <p:sldId id="331" r:id="rId15"/>
    <p:sldId id="332" r:id="rId16"/>
    <p:sldId id="333" r:id="rId17"/>
    <p:sldId id="334" r:id="rId18"/>
    <p:sldId id="344" r:id="rId19"/>
    <p:sldId id="345" r:id="rId20"/>
    <p:sldId id="348" r:id="rId21"/>
    <p:sldId id="349" r:id="rId22"/>
    <p:sldId id="350" r:id="rId23"/>
    <p:sldId id="416" r:id="rId24"/>
    <p:sldId id="352" r:id="rId25"/>
    <p:sldId id="353" r:id="rId26"/>
    <p:sldId id="335" r:id="rId27"/>
    <p:sldId id="336" r:id="rId28"/>
    <p:sldId id="337" r:id="rId29"/>
    <p:sldId id="338" r:id="rId30"/>
    <p:sldId id="339" r:id="rId31"/>
    <p:sldId id="340" r:id="rId32"/>
    <p:sldId id="341" r:id="rId33"/>
    <p:sldId id="342" r:id="rId34"/>
    <p:sldId id="343" r:id="rId35"/>
    <p:sldId id="324" r:id="rId36"/>
    <p:sldId id="354" r:id="rId37"/>
    <p:sldId id="355" r:id="rId38"/>
    <p:sldId id="356" r:id="rId39"/>
    <p:sldId id="357" r:id="rId40"/>
    <p:sldId id="358" r:id="rId41"/>
    <p:sldId id="400" r:id="rId42"/>
    <p:sldId id="401" r:id="rId43"/>
    <p:sldId id="360" r:id="rId44"/>
    <p:sldId id="361" r:id="rId45"/>
    <p:sldId id="362" r:id="rId46"/>
    <p:sldId id="363" r:id="rId47"/>
    <p:sldId id="364" r:id="rId48"/>
    <p:sldId id="365" r:id="rId49"/>
    <p:sldId id="366" r:id="rId50"/>
    <p:sldId id="367" r:id="rId51"/>
    <p:sldId id="368" r:id="rId52"/>
    <p:sldId id="369" r:id="rId53"/>
    <p:sldId id="370" r:id="rId54"/>
    <p:sldId id="371" r:id="rId55"/>
    <p:sldId id="372" r:id="rId56"/>
    <p:sldId id="373" r:id="rId57"/>
    <p:sldId id="374" r:id="rId58"/>
    <p:sldId id="414" r:id="rId59"/>
    <p:sldId id="375" r:id="rId60"/>
    <p:sldId id="376" r:id="rId61"/>
    <p:sldId id="377" r:id="rId62"/>
    <p:sldId id="378" r:id="rId63"/>
    <p:sldId id="379" r:id="rId64"/>
    <p:sldId id="380" r:id="rId65"/>
    <p:sldId id="381" r:id="rId66"/>
    <p:sldId id="382" r:id="rId67"/>
    <p:sldId id="383" r:id="rId68"/>
    <p:sldId id="385" r:id="rId69"/>
    <p:sldId id="275" r:id="rId70"/>
    <p:sldId id="404" r:id="rId71"/>
    <p:sldId id="405" r:id="rId72"/>
    <p:sldId id="406" r:id="rId73"/>
    <p:sldId id="273" r:id="rId74"/>
    <p:sldId id="417" r:id="rId75"/>
    <p:sldId id="264" r:id="rId76"/>
    <p:sldId id="402" r:id="rId77"/>
    <p:sldId id="403" r:id="rId78"/>
    <p:sldId id="419" r:id="rId79"/>
    <p:sldId id="420" r:id="rId80"/>
    <p:sldId id="408" r:id="rId81"/>
    <p:sldId id="409" r:id="rId82"/>
    <p:sldId id="274" r:id="rId83"/>
    <p:sldId id="267" r:id="rId84"/>
    <p:sldId id="418" r:id="rId85"/>
    <p:sldId id="265" r:id="rId86"/>
    <p:sldId id="407" r:id="rId87"/>
    <p:sldId id="283"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60"/>
  </p:normalViewPr>
  <p:slideViewPr>
    <p:cSldViewPr>
      <p:cViewPr varScale="1">
        <p:scale>
          <a:sx n="83" d="100"/>
          <a:sy n="83" d="100"/>
        </p:scale>
        <p:origin x="1493" y="8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9"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12/19/2022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extLst>
      <p:ext uri="{BB962C8B-B14F-4D97-AF65-F5344CB8AC3E}">
        <p14:creationId xmlns:p14="http://schemas.microsoft.com/office/powerpoint/2010/main" val="855485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64</a:t>
            </a:fld>
            <a:endParaRPr lang="en-US"/>
          </a:p>
        </p:txBody>
      </p:sp>
    </p:spTree>
    <p:extLst>
      <p:ext uri="{BB962C8B-B14F-4D97-AF65-F5344CB8AC3E}">
        <p14:creationId xmlns:p14="http://schemas.microsoft.com/office/powerpoint/2010/main" val="2347331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7F877E-E541-4CF0-9C5D-FE57091354DE}" type="datetime1">
              <a:rPr lang="en-US" smtClean="0"/>
              <a:pPr/>
              <a:t>12/19/2022</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0E4FAD-F1CD-4000-9E76-3E09B5117EC1}" type="datetime1">
              <a:rPr lang="en-US" smtClean="0"/>
              <a:pPr/>
              <a:t>12/19/2022</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0F47AA-C66A-44B6-992B-77E30688C2B4}" type="datetime1">
              <a:rPr lang="en-US" smtClean="0"/>
              <a:pPr/>
              <a:t>12/19/2022</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B5DF74-0636-4B7E-B688-C92430C532AB}" type="datetime1">
              <a:rPr lang="en-US" smtClean="0"/>
              <a:pPr/>
              <a:t>12/19/2022</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025AD-8303-4818-AEF8-2F555F93C3DE}" type="datetime1">
              <a:rPr lang="en-US" smtClean="0"/>
              <a:pPr/>
              <a:t>12/19/2022</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4C25C0-26E4-4740-A3C1-76DEBB26CA39}" type="datetime1">
              <a:rPr lang="en-US" smtClean="0"/>
              <a:pPr/>
              <a:t>12/19/2022</a:t>
            </a:fld>
            <a:endParaRPr lang="en-US"/>
          </a:p>
        </p:txBody>
      </p:sp>
      <p:sp>
        <p:nvSpPr>
          <p:cNvPr id="6" name="Footer Placeholder 5"/>
          <p:cNvSpPr>
            <a:spLocks noGrp="1"/>
          </p:cNvSpPr>
          <p:nvPr>
            <p:ph type="ftr" sz="quarter" idx="11"/>
          </p:nvPr>
        </p:nvSpPr>
        <p:spPr/>
        <p:txBody>
          <a:bodyPr/>
          <a:lstStyle/>
          <a:p>
            <a:r>
              <a:rPr lang="en-US" smtClean="0"/>
              <a:t>Faculty Name             Subject code and abbreviation                Unit Number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28002D-C390-4C4A-A039-214EA62E0C17}" type="datetime1">
              <a:rPr lang="en-US" smtClean="0"/>
              <a:pPr/>
              <a:t>12/19/2022</a:t>
            </a:fld>
            <a:endParaRPr lang="en-US"/>
          </a:p>
        </p:txBody>
      </p:sp>
      <p:sp>
        <p:nvSpPr>
          <p:cNvPr id="8" name="Footer Placeholder 7"/>
          <p:cNvSpPr>
            <a:spLocks noGrp="1"/>
          </p:cNvSpPr>
          <p:nvPr>
            <p:ph type="ftr" sz="quarter" idx="11"/>
          </p:nvPr>
        </p:nvSpPr>
        <p:spPr/>
        <p:txBody>
          <a:bodyPr/>
          <a:lstStyle/>
          <a:p>
            <a:r>
              <a:rPr lang="en-US" smtClean="0"/>
              <a:t>Faculty Name             Subject code and abbreviation                Unit Number</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5104E6-E2C5-4135-B66B-A5DEB5F30595}" type="datetime1">
              <a:rPr lang="en-US" smtClean="0"/>
              <a:pPr/>
              <a:t>12/19/2022</a:t>
            </a:fld>
            <a:endParaRPr lang="en-US"/>
          </a:p>
        </p:txBody>
      </p:sp>
      <p:sp>
        <p:nvSpPr>
          <p:cNvPr id="4" name="Footer Placeholder 3"/>
          <p:cNvSpPr>
            <a:spLocks noGrp="1"/>
          </p:cNvSpPr>
          <p:nvPr>
            <p:ph type="ftr" sz="quarter" idx="11"/>
          </p:nvPr>
        </p:nvSpPr>
        <p:spPr/>
        <p:txBody>
          <a:bodyPr/>
          <a:lstStyle/>
          <a:p>
            <a:r>
              <a:rPr lang="en-US" smtClean="0"/>
              <a:t>Faculty Name             Subject code and abbreviation                Unit Number</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E66EB-B766-47B3-AD84-E2DC940F14AD}" type="datetime1">
              <a:rPr lang="en-US" smtClean="0"/>
              <a:pPr/>
              <a:t>12/19/2022</a:t>
            </a:fld>
            <a:endParaRPr lang="en-US"/>
          </a:p>
        </p:txBody>
      </p:sp>
      <p:sp>
        <p:nvSpPr>
          <p:cNvPr id="3" name="Footer Placeholder 2"/>
          <p:cNvSpPr>
            <a:spLocks noGrp="1"/>
          </p:cNvSpPr>
          <p:nvPr>
            <p:ph type="ftr" sz="quarter" idx="11"/>
          </p:nvPr>
        </p:nvSpPr>
        <p:spPr/>
        <p:txBody>
          <a:bodyPr/>
          <a:lstStyle/>
          <a:p>
            <a:r>
              <a:rPr lang="en-US" smtClean="0"/>
              <a:t>Faculty Name             Subject code and abbreviation                Unit Number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ABB209-01F0-42DB-9CDF-2CFB9507E1FD}" type="datetime1">
              <a:rPr lang="en-US" smtClean="0"/>
              <a:pPr/>
              <a:t>12/19/2022</a:t>
            </a:fld>
            <a:endParaRPr lang="en-US"/>
          </a:p>
        </p:txBody>
      </p:sp>
      <p:sp>
        <p:nvSpPr>
          <p:cNvPr id="6" name="Footer Placeholder 5"/>
          <p:cNvSpPr>
            <a:spLocks noGrp="1"/>
          </p:cNvSpPr>
          <p:nvPr>
            <p:ph type="ftr" sz="quarter" idx="11"/>
          </p:nvPr>
        </p:nvSpPr>
        <p:spPr/>
        <p:txBody>
          <a:bodyPr/>
          <a:lstStyle/>
          <a:p>
            <a:r>
              <a:rPr lang="en-US" smtClean="0"/>
              <a:t>Faculty Name             Subject code and abbreviation                Unit Number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3CF176-075F-4090-8288-838FFA053F00}" type="datetime1">
              <a:rPr lang="en-US" smtClean="0"/>
              <a:pPr/>
              <a:t>12/19/2022</a:t>
            </a:fld>
            <a:endParaRPr lang="en-US"/>
          </a:p>
        </p:txBody>
      </p:sp>
      <p:sp>
        <p:nvSpPr>
          <p:cNvPr id="6" name="Footer Placeholder 5"/>
          <p:cNvSpPr>
            <a:spLocks noGrp="1"/>
          </p:cNvSpPr>
          <p:nvPr>
            <p:ph type="ftr" sz="quarter" idx="11"/>
          </p:nvPr>
        </p:nvSpPr>
        <p:spPr/>
        <p:txBody>
          <a:bodyPr/>
          <a:lstStyle/>
          <a:p>
            <a:r>
              <a:rPr lang="en-US" smtClean="0"/>
              <a:t>Faculty Name             Subject code and abbreviation                Unit Number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73F92-5234-4A8B-8DDA-8477AADCC01B}" type="datetime1">
              <a:rPr lang="en-US" smtClean="0"/>
              <a:pPr/>
              <a:t>12/19/2022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Faculty Name             Subject code and abbreviation                Unit Number</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6.bin"/><Relationship Id="rId18" Type="http://schemas.openxmlformats.org/officeDocument/2006/relationships/oleObject" Target="../embeddings/oleObject9.bin"/><Relationship Id="rId3" Type="http://schemas.openxmlformats.org/officeDocument/2006/relationships/image" Target="../media/image1.png"/><Relationship Id="rId21" Type="http://schemas.openxmlformats.org/officeDocument/2006/relationships/image" Target="../media/image11.wmf"/><Relationship Id="rId7" Type="http://schemas.openxmlformats.org/officeDocument/2006/relationships/image" Target="../media/image5.wmf"/><Relationship Id="rId12" Type="http://schemas.openxmlformats.org/officeDocument/2006/relationships/image" Target="../media/image7.wmf"/><Relationship Id="rId17" Type="http://schemas.openxmlformats.org/officeDocument/2006/relationships/image" Target="../media/image9.wmf"/><Relationship Id="rId2" Type="http://schemas.openxmlformats.org/officeDocument/2006/relationships/slideLayout" Target="../slideLayouts/slideLayout2.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5" Type="http://schemas.openxmlformats.org/officeDocument/2006/relationships/image" Target="../media/image4.wmf"/><Relationship Id="rId15" Type="http://schemas.openxmlformats.org/officeDocument/2006/relationships/oleObject" Target="../embeddings/oleObject7.bin"/><Relationship Id="rId23" Type="http://schemas.openxmlformats.org/officeDocument/2006/relationships/image" Target="../media/image12.wmf"/><Relationship Id="rId10" Type="http://schemas.openxmlformats.org/officeDocument/2006/relationships/image" Target="../media/image6.wmf"/><Relationship Id="rId19" Type="http://schemas.openxmlformats.org/officeDocument/2006/relationships/image" Target="../media/image10.wmf"/><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image" Target="../media/image8.wmf"/><Relationship Id="rId22" Type="http://schemas.openxmlformats.org/officeDocument/2006/relationships/oleObject" Target="../embeddings/oleObject11.bin"/></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youtube.com/watch?v=urd468CJCcU&amp;list=PL0862D1A947252D20&amp;index=36" TargetMode="External"/><Relationship Id="rId2" Type="http://schemas.openxmlformats.org/officeDocument/2006/relationships/hyperlink" Target="https://www.youtube.com/watch?v=dQ4wU0k7JKI&amp;list=PL0862D1A947252D20&amp;index=35"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youtube.com/watch?v=YB6CP1RUvgk&amp;list=PL0862D1A947252D20&amp;index=3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drive.google.com/drive/folders/1LBqJvyWPNRCdAcr9Sag4TzECfnLgRIQn?usp=shari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833037"/>
          </a:xfrm>
        </p:spPr>
        <p:style>
          <a:lnRef idx="1">
            <a:schemeClr val="accent5"/>
          </a:lnRef>
          <a:fillRef idx="2">
            <a:schemeClr val="accent5"/>
          </a:fillRef>
          <a:effectRef idx="1">
            <a:schemeClr val="accent5"/>
          </a:effectRef>
          <a:fontRef idx="minor">
            <a:schemeClr val="dk1"/>
          </a:fontRef>
        </p:style>
        <p:txBody>
          <a:bodyPr>
            <a:noAutofit/>
          </a:bodyPr>
          <a:lstStyle/>
          <a:p>
            <a:r>
              <a:rPr lang="en-US" sz="3000" dirty="0" smtClean="0">
                <a:solidFill>
                  <a:schemeClr val="tx1"/>
                </a:solidFill>
                <a:latin typeface="Times New Roman" panose="02020603050405020304" pitchFamily="18" charset="0"/>
                <a:cs typeface="Times New Roman" panose="02020603050405020304" pitchFamily="18" charset="0"/>
              </a:rPr>
              <a:t>Noida Institute of Engineering and Technology, </a:t>
            </a:r>
            <a:br>
              <a:rPr lang="en-US" sz="3000" dirty="0" smtClean="0">
                <a:solidFill>
                  <a:schemeClr val="tx1"/>
                </a:solidFill>
                <a:latin typeface="Times New Roman" panose="02020603050405020304" pitchFamily="18" charset="0"/>
                <a:cs typeface="Times New Roman" panose="02020603050405020304" pitchFamily="18" charset="0"/>
              </a:rPr>
            </a:br>
            <a:r>
              <a:rPr lang="en-US" sz="3000" dirty="0" smtClean="0">
                <a:solidFill>
                  <a:schemeClr val="tx1"/>
                </a:solidFill>
                <a:latin typeface="Times New Roman" panose="02020603050405020304" pitchFamily="18" charset="0"/>
                <a:cs typeface="Times New Roman" panose="02020603050405020304" pitchFamily="18" charset="0"/>
              </a:rPr>
              <a:t>Greater Noida</a:t>
            </a:r>
            <a:endParaRPr lang="en-US" sz="3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47800" y="1371600"/>
            <a:ext cx="6400800" cy="759624"/>
          </a:xfrm>
        </p:spPr>
        <p:style>
          <a:lnRef idx="2">
            <a:schemeClr val="accent5"/>
          </a:lnRef>
          <a:fillRef idx="1">
            <a:schemeClr val="lt1"/>
          </a:fillRef>
          <a:effectRef idx="0">
            <a:schemeClr val="accent5"/>
          </a:effectRef>
          <a:fontRef idx="minor">
            <a:schemeClr val="dk1"/>
          </a:fontRef>
        </p:style>
        <p:txBody>
          <a:bodyPr>
            <a:normAutofit/>
          </a:bodyPr>
          <a:lstStyle/>
          <a:p>
            <a:r>
              <a:rPr lang="en-IN" sz="3600" dirty="0">
                <a:ln w="0"/>
                <a:solidFill>
                  <a:schemeClr val="tx1"/>
                </a:solidFill>
                <a:latin typeface="Times New Roman" panose="02020603050405020304" pitchFamily="18" charset="0"/>
                <a:cs typeface="Times New Roman" panose="02020603050405020304" pitchFamily="18" charset="0"/>
              </a:rPr>
              <a:t>Algebraic Structures</a:t>
            </a: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58994" y="0"/>
            <a:ext cx="1506794" cy="850460"/>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latin typeface="Times New Roman" panose="02020603050405020304" pitchFamily="18" charset="0"/>
                <a:cs typeface="Times New Roman" panose="02020603050405020304" pitchFamily="18" charset="0"/>
              </a:rPr>
              <a:t>Mr. Gaurav </a:t>
            </a:r>
            <a:r>
              <a:rPr lang="en-US" sz="2400" dirty="0" err="1" smtClean="0">
                <a:solidFill>
                  <a:schemeClr val="tx1"/>
                </a:solidFill>
                <a:latin typeface="Times New Roman" panose="02020603050405020304" pitchFamily="18" charset="0"/>
                <a:cs typeface="Times New Roman" panose="02020603050405020304" pitchFamily="18" charset="0"/>
              </a:rPr>
              <a:t>Singhanai</a:t>
            </a:r>
            <a:endParaRPr lang="en-US" sz="2400" dirty="0" smtClean="0">
              <a:solidFill>
                <a:schemeClr val="tx1"/>
              </a:solidFill>
              <a:latin typeface="Times New Roman" panose="02020603050405020304" pitchFamily="18" charset="0"/>
              <a:cs typeface="Times New Roman" panose="02020603050405020304" pitchFamily="18" charset="0"/>
            </a:endParaRPr>
          </a:p>
          <a:p>
            <a:pPr lvl="0" algn="ctr">
              <a:spcBef>
                <a:spcPct val="20000"/>
              </a:spcBef>
              <a:defRPr/>
            </a:pPr>
            <a:r>
              <a:rPr lang="en-US" sz="2400" dirty="0">
                <a:solidFill>
                  <a:schemeClr val="tx1"/>
                </a:solidFill>
                <a:latin typeface="Times New Roman" panose="02020603050405020304" pitchFamily="18" charset="0"/>
                <a:cs typeface="Times New Roman" panose="02020603050405020304" pitchFamily="18" charset="0"/>
              </a:rPr>
              <a:t>Asst. Prof., IT Dept</a:t>
            </a:r>
            <a:r>
              <a:rPr lang="en-US" sz="2400" dirty="0" smtClean="0">
                <a:solidFill>
                  <a:schemeClr val="tx1"/>
                </a:solidFill>
                <a:latin typeface="Times New Roman" panose="02020603050405020304" pitchFamily="18" charset="0"/>
                <a:cs typeface="Times New Roman" panose="02020603050405020304" pitchFamily="18" charset="0"/>
              </a:rPr>
              <a:t>.</a:t>
            </a:r>
          </a:p>
          <a:p>
            <a:pPr lvl="0" algn="ctr">
              <a:spcBef>
                <a:spcPct val="20000"/>
              </a:spcBef>
              <a:defRPr/>
            </a:pPr>
            <a:r>
              <a:rPr lang="en-US" sz="2400" dirty="0" smtClean="0">
                <a:solidFill>
                  <a:schemeClr val="tx1"/>
                </a:solidFill>
                <a:latin typeface="Times New Roman" panose="02020603050405020304" pitchFamily="18" charset="0"/>
                <a:cs typeface="Times New Roman" panose="02020603050405020304" pitchFamily="18" charset="0"/>
              </a:rPr>
              <a:t>Mr. </a:t>
            </a:r>
            <a:r>
              <a:rPr lang="en-US" sz="2400" dirty="0" err="1" smtClean="0">
                <a:solidFill>
                  <a:schemeClr val="tx1"/>
                </a:solidFill>
                <a:latin typeface="Times New Roman" panose="02020603050405020304" pitchFamily="18" charset="0"/>
                <a:cs typeface="Times New Roman" panose="02020603050405020304" pitchFamily="18" charset="0"/>
              </a:rPr>
              <a:t>Bhupendra</a:t>
            </a:r>
            <a:r>
              <a:rPr lang="en-US" sz="2400" dirty="0" smtClean="0">
                <a:solidFill>
                  <a:schemeClr val="tx1"/>
                </a:solidFill>
                <a:latin typeface="Times New Roman" panose="02020603050405020304" pitchFamily="18" charset="0"/>
                <a:cs typeface="Times New Roman" panose="02020603050405020304" pitchFamily="18" charset="0"/>
              </a:rPr>
              <a:t> Kr.</a:t>
            </a:r>
          </a:p>
          <a:p>
            <a:pPr algn="ctr">
              <a:spcBef>
                <a:spcPct val="20000"/>
              </a:spcBef>
              <a:defRPr/>
            </a:pPr>
            <a:r>
              <a:rPr lang="en-US" sz="2400" dirty="0">
                <a:solidFill>
                  <a:schemeClr val="tx1"/>
                </a:solidFill>
                <a:latin typeface="Times New Roman" panose="02020603050405020304" pitchFamily="18" charset="0"/>
                <a:cs typeface="Times New Roman" panose="02020603050405020304" pitchFamily="18" charset="0"/>
              </a:rPr>
              <a:t>Asst. Prof., IT Dept.</a:t>
            </a:r>
          </a:p>
          <a:p>
            <a:pPr lvl="0" algn="ctr">
              <a:spcBef>
                <a:spcPct val="20000"/>
              </a:spcBef>
              <a:defRPr/>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38801551-5877-4C21-9B34-9746B04ED5CA}" type="datetime1">
              <a:rPr lang="en-US" smtClean="0">
                <a:solidFill>
                  <a:schemeClr val="tx1"/>
                </a:solidFill>
                <a:latin typeface="Times New Roman" panose="02020603050405020304" pitchFamily="18" charset="0"/>
                <a:cs typeface="Times New Roman" panose="02020603050405020304" pitchFamily="18" charset="0"/>
              </a:rPr>
              <a:pPr/>
              <a:t>12/19/2022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a:t>
            </a:fld>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248400" y="2128438"/>
            <a:ext cx="1828800" cy="18288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Unit:</a:t>
            </a: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2</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3"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4" name="Subtitle 2"/>
          <p:cNvSpPr txBox="1">
            <a:spLocks/>
          </p:cNvSpPr>
          <p:nvPr/>
        </p:nvSpPr>
        <p:spPr>
          <a:xfrm>
            <a:off x="152400" y="3962400"/>
            <a:ext cx="3886200" cy="951312"/>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r>
              <a:rPr lang="en-US" sz="2400" dirty="0">
                <a:solidFill>
                  <a:schemeClr val="tx1"/>
                </a:solidFill>
                <a:latin typeface="Times New Roman" panose="02020603050405020304" pitchFamily="18" charset="0"/>
                <a:cs typeface="Times New Roman" panose="02020603050405020304" pitchFamily="18" charset="0"/>
              </a:rPr>
              <a:t>Discrete Structures &amp; Theory of Logic (</a:t>
            </a:r>
            <a:r>
              <a:rPr lang="en-US" sz="2400" dirty="0" smtClean="0">
                <a:solidFill>
                  <a:schemeClr val="tx1"/>
                </a:solidFill>
                <a:latin typeface="Times New Roman" panose="02020603050405020304" pitchFamily="18" charset="0"/>
                <a:cs typeface="Times New Roman" panose="02020603050405020304" pitchFamily="18" charset="0"/>
              </a:rPr>
              <a:t>KCS-303</a:t>
            </a:r>
            <a:r>
              <a:rPr lang="en-US" sz="2400" dirty="0">
                <a:solidFill>
                  <a:schemeClr val="tx1"/>
                </a:solidFill>
                <a:latin typeface="Times New Roman" panose="02020603050405020304" pitchFamily="18" charset="0"/>
                <a:cs typeface="Times New Roman" panose="02020603050405020304" pitchFamily="18" charset="0"/>
              </a:rPr>
              <a:t>)</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15" name="Subtitle 2"/>
          <p:cNvSpPr txBox="1">
            <a:spLocks/>
          </p:cNvSpPr>
          <p:nvPr/>
        </p:nvSpPr>
        <p:spPr>
          <a:xfrm>
            <a:off x="228600" y="5181600"/>
            <a:ext cx="2286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B Tech </a:t>
            </a:r>
            <a:r>
              <a:rPr lang="en-US" sz="2400">
                <a:solidFill>
                  <a:schemeClr val="tx1"/>
                </a:solidFill>
                <a:latin typeface="Times New Roman" panose="02020603050405020304" pitchFamily="18" charset="0"/>
                <a:cs typeface="Times New Roman" panose="02020603050405020304" pitchFamily="18" charset="0"/>
              </a:rPr>
              <a:t>3</a:t>
            </a:r>
            <a:r>
              <a:rPr kumimoji="0" lang="en-US" sz="2400" b="0" i="0" u="none" strike="noStrike" kern="1200" cap="none" spc="0" normalizeH="0" baseline="30000" noProof="0" smtClean="0">
                <a:ln>
                  <a:noFill/>
                </a:ln>
                <a:solidFill>
                  <a:schemeClr val="tx1"/>
                </a:solidFill>
                <a:effectLst/>
                <a:uLnTx/>
                <a:uFillTx/>
                <a:latin typeface="Times New Roman" panose="02020603050405020304" pitchFamily="18" charset="0"/>
                <a:cs typeface="Times New Roman" panose="02020603050405020304" pitchFamily="18" charset="0"/>
              </a:rPr>
              <a:t>rd</a:t>
            </a: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noProof="0" dirty="0" err="1" smtClean="0">
                <a:ln>
                  <a:noFill/>
                </a:ln>
                <a:solidFill>
                  <a:schemeClr val="tx1"/>
                </a:solidFill>
                <a:effectLst/>
                <a:uLnTx/>
                <a:uFillTx/>
                <a:latin typeface="Times New Roman" panose="02020603050405020304" pitchFamily="18" charset="0"/>
                <a:cs typeface="Times New Roman" panose="02020603050405020304" pitchFamily="18" charset="0"/>
              </a:rPr>
              <a:t>Sem</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latin typeface="+mj-lt"/>
                <a:cs typeface="Times New Roman" panose="02020603050405020304" pitchFamily="18" charset="0"/>
              </a:rPr>
              <a:pPr/>
              <a:t>12/19/2022</a:t>
            </a:fld>
            <a:endParaRPr lang="en-US" dirty="0">
              <a:solidFill>
                <a:schemeClr val="tx1"/>
              </a:solidFill>
              <a:latin typeface="+mj-lt"/>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mj-lt"/>
                <a:cs typeface="Times New Roman" panose="02020603050405020304" pitchFamily="18" charset="0"/>
              </a:rPr>
              <a:pPr/>
              <a:t>10</a:t>
            </a:fld>
            <a:endParaRPr lang="en-US">
              <a:solidFill>
                <a:schemeClr val="tx1"/>
              </a:solidFill>
              <a:latin typeface="+mj-lt"/>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latin typeface="+mj-lt"/>
                <a:cs typeface="Times New Roman" panose="02020603050405020304" pitchFamily="18" charset="0"/>
              </a:rPr>
              <a:t>Algebraic </a:t>
            </a:r>
            <a:r>
              <a:rPr lang="en-IN" altLang="en-US" sz="3200" dirty="0" smtClean="0">
                <a:latin typeface="+mj-lt"/>
                <a:cs typeface="Times New Roman" panose="02020603050405020304" pitchFamily="18" charset="0"/>
              </a:rPr>
              <a:t>Structures </a:t>
            </a:r>
            <a:r>
              <a:rPr lang="en-US" altLang="en-US" sz="3200" dirty="0" smtClean="0">
                <a:solidFill>
                  <a:srgbClr val="000000"/>
                </a:solidFill>
                <a:latin typeface="+mj-lt"/>
                <a:cs typeface="Times New Roman" panose="02020603050405020304" pitchFamily="18" charset="0"/>
              </a:rPr>
              <a:t>(</a:t>
            </a:r>
            <a:r>
              <a:rPr lang="en-US" altLang="en-US" sz="3200" dirty="0">
                <a:solidFill>
                  <a:srgbClr val="000000"/>
                </a:solidFill>
                <a:latin typeface="+mj-lt"/>
                <a:cs typeface="Times New Roman" panose="02020603050405020304" pitchFamily="18" charset="0"/>
              </a:rPr>
              <a:t>CO2</a:t>
            </a:r>
            <a:r>
              <a:rPr lang="en-US" altLang="en-US" sz="3200" dirty="0" smtClean="0">
                <a:solidFill>
                  <a:srgbClr val="000000"/>
                </a:solidFill>
                <a:latin typeface="+mj-lt"/>
                <a:cs typeface="Times New Roman" panose="02020603050405020304" pitchFamily="18" charset="0"/>
              </a:rPr>
              <a:t>)</a:t>
            </a:r>
            <a:endParaRPr kumimoji="0" lang="en-US" sz="3200" b="0" i="0" u="none" strike="noStrike" kern="1200" cap="none" spc="0" normalizeH="0" baseline="0" noProof="0" dirty="0">
              <a:ln>
                <a:noFill/>
              </a:ln>
              <a:solidFill>
                <a:schemeClr val="tx1"/>
              </a:solidFill>
              <a:effectLst/>
              <a:uLnTx/>
              <a:uFillTx/>
              <a:latin typeface="+mj-lt"/>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mj-lt"/>
                <a:cs typeface="Times New Roman" panose="02020603050405020304" pitchFamily="18" charset="0"/>
              </a:rPr>
              <a:t>Mr. Gaurav </a:t>
            </a:r>
            <a:r>
              <a:rPr lang="en-US" dirty="0" err="1" smtClean="0">
                <a:solidFill>
                  <a:schemeClr val="tx1"/>
                </a:solidFill>
                <a:latin typeface="+mj-lt"/>
                <a:cs typeface="Times New Roman" panose="02020603050405020304" pitchFamily="18" charset="0"/>
              </a:rPr>
              <a:t>Singhanai</a:t>
            </a:r>
            <a:r>
              <a:rPr lang="en-US" dirty="0" smtClean="0">
                <a:solidFill>
                  <a:schemeClr val="tx1"/>
                </a:solidFill>
                <a:latin typeface="+mj-lt"/>
                <a:cs typeface="Times New Roman" panose="02020603050405020304" pitchFamily="18" charset="0"/>
              </a:rPr>
              <a:t>, </a:t>
            </a:r>
            <a:r>
              <a:rPr lang="en-US" dirty="0" smtClean="0">
                <a:solidFill>
                  <a:schemeClr val="tx1"/>
                </a:solidFill>
                <a:latin typeface="+mj-lt"/>
                <a:cs typeface="Times New Roman" panose="02020603050405020304" pitchFamily="18" charset="0"/>
              </a:rPr>
              <a:t>Mr</a:t>
            </a:r>
            <a:r>
              <a:rPr lang="en-US" dirty="0">
                <a:solidFill>
                  <a:schemeClr val="tx1"/>
                </a:solidFill>
                <a:latin typeface="+mj-lt"/>
                <a:cs typeface="Times New Roman" panose="02020603050405020304" pitchFamily="18" charset="0"/>
              </a:rPr>
              <a:t>.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a:t>
            </a:r>
            <a:r>
              <a:rPr lang="en-US" dirty="0" smtClean="0">
                <a:solidFill>
                  <a:schemeClr val="tx1"/>
                </a:solidFill>
                <a:latin typeface="+mj-lt"/>
                <a:cs typeface="Times New Roman" panose="02020603050405020304" pitchFamily="18" charset="0"/>
              </a:rPr>
              <a:t>Kr.	KCS-303 (DSTL)                Unit 2</a:t>
            </a:r>
            <a:endParaRPr lang="en-US" dirty="0">
              <a:solidFill>
                <a:schemeClr val="tx1"/>
              </a:solidFill>
              <a:latin typeface="+mj-lt"/>
              <a:cs typeface="Times New Roman" panose="02020603050405020304" pitchFamily="18" charset="0"/>
            </a:endParaRPr>
          </a:p>
        </p:txBody>
      </p:sp>
      <p:sp>
        <p:nvSpPr>
          <p:cNvPr id="10" name="Rectangle 2"/>
          <p:cNvSpPr>
            <a:spLocks noGrp="1" noChangeArrowheads="1"/>
          </p:cNvSpPr>
          <p:nvPr>
            <p:ph idx="1"/>
          </p:nvPr>
        </p:nvSpPr>
        <p:spPr>
          <a:xfrm>
            <a:off x="762000" y="1066800"/>
            <a:ext cx="8077200" cy="4114800"/>
          </a:xfrm>
        </p:spPr>
        <p:txBody>
          <a:bodyPr>
            <a:noAutofit/>
          </a:bodyPr>
          <a:lstStyle/>
          <a:p>
            <a:pPr marL="447675" indent="-447675" eaLnBrk="1" hangingPunct="1">
              <a:lnSpc>
                <a:spcPct val="90000"/>
              </a:lnSpc>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a:cs typeface="Times New Roman" panose="02020603050405020304" pitchFamily="18" charset="0"/>
              </a:rPr>
              <a:t> N = {1,2,3,4,…..</a:t>
            </a:r>
            <a:r>
              <a:rPr lang="en-US" altLang="en-US" sz="2400" b="1" dirty="0">
                <a:latin typeface="Symbol" panose="05050102010706020507" pitchFamily="18" charset="2"/>
                <a:cs typeface="Times New Roman" panose="02020603050405020304" pitchFamily="18" charset="0"/>
              </a:rPr>
              <a:t></a:t>
            </a:r>
            <a:r>
              <a:rPr lang="en-US" altLang="en-US" sz="2400" b="1" dirty="0">
                <a:cs typeface="Times New Roman" panose="02020603050405020304" pitchFamily="18" charset="0"/>
              </a:rPr>
              <a:t> } = Set of all natural numbers.</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a:cs typeface="Times New Roman" panose="02020603050405020304" pitchFamily="18" charset="0"/>
              </a:rPr>
              <a:t>        Z = { 0,  </a:t>
            </a:r>
            <a:r>
              <a:rPr lang="en-US" altLang="en-US" sz="2400" b="1" dirty="0">
                <a:latin typeface="Symbol" panose="05050102010706020507" pitchFamily="18" charset="2"/>
                <a:cs typeface="Times New Roman" panose="02020603050405020304" pitchFamily="18" charset="0"/>
              </a:rPr>
              <a:t></a:t>
            </a:r>
            <a:r>
              <a:rPr lang="en-US" altLang="en-US" sz="2400" b="1" dirty="0">
                <a:cs typeface="Times New Roman" panose="02020603050405020304" pitchFamily="18" charset="0"/>
              </a:rPr>
              <a:t> 1,  </a:t>
            </a:r>
            <a:r>
              <a:rPr lang="en-US" altLang="en-US" sz="2400" b="1" dirty="0">
                <a:latin typeface="Symbol" panose="05050102010706020507" pitchFamily="18" charset="2"/>
                <a:cs typeface="Times New Roman" panose="02020603050405020304" pitchFamily="18" charset="0"/>
              </a:rPr>
              <a:t></a:t>
            </a:r>
            <a:r>
              <a:rPr lang="en-US" altLang="en-US" sz="2400" b="1" dirty="0">
                <a:cs typeface="Times New Roman" panose="02020603050405020304" pitchFamily="18" charset="0"/>
              </a:rPr>
              <a:t> 2,  </a:t>
            </a:r>
            <a:r>
              <a:rPr lang="en-US" altLang="en-US" sz="2400" b="1" dirty="0">
                <a:latin typeface="Symbol" panose="05050102010706020507" pitchFamily="18" charset="2"/>
                <a:cs typeface="Times New Roman" panose="02020603050405020304" pitchFamily="18" charset="0"/>
              </a:rPr>
              <a:t></a:t>
            </a:r>
            <a:r>
              <a:rPr lang="en-US" altLang="en-US" sz="2400" b="1" dirty="0">
                <a:cs typeface="Times New Roman" panose="02020603050405020304" pitchFamily="18" charset="0"/>
              </a:rPr>
              <a:t> 3,  </a:t>
            </a:r>
            <a:r>
              <a:rPr lang="en-US" altLang="en-US" sz="2400" b="1" dirty="0">
                <a:latin typeface="Symbol" panose="05050102010706020507" pitchFamily="18" charset="2"/>
                <a:cs typeface="Times New Roman" panose="02020603050405020304" pitchFamily="18" charset="0"/>
              </a:rPr>
              <a:t></a:t>
            </a:r>
            <a:r>
              <a:rPr lang="en-US" altLang="en-US" sz="2400" b="1" dirty="0">
                <a:cs typeface="Times New Roman" panose="02020603050405020304" pitchFamily="18" charset="0"/>
              </a:rPr>
              <a:t> 4 ,  ….. </a:t>
            </a:r>
            <a:r>
              <a:rPr lang="en-US" altLang="en-US" sz="2400" b="1" dirty="0">
                <a:latin typeface="Symbol" panose="05050102010706020507" pitchFamily="18" charset="2"/>
                <a:cs typeface="Times New Roman" panose="02020603050405020304" pitchFamily="18" charset="0"/>
              </a:rPr>
              <a:t></a:t>
            </a:r>
            <a:r>
              <a:rPr lang="en-US" altLang="en-US" sz="2400" b="1" dirty="0">
                <a:cs typeface="Times New Roman" panose="02020603050405020304" pitchFamily="18" charset="0"/>
              </a:rPr>
              <a:t>} = Set of all integers.</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a:cs typeface="Times New Roman" panose="02020603050405020304" pitchFamily="18" charset="0"/>
              </a:rPr>
              <a:t>        Q = Set of all rational numbers.</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a:cs typeface="Times New Roman" panose="02020603050405020304" pitchFamily="18" charset="0"/>
              </a:rPr>
              <a:t>        R = Set of all real numbers.</a:t>
            </a:r>
          </a:p>
          <a:p>
            <a:pPr marL="447675" indent="-447675" eaLnBrk="1" hangingPunct="1">
              <a:lnSpc>
                <a:spcPct val="90000"/>
              </a:lnSpc>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a:cs typeface="Times New Roman" panose="02020603050405020304" pitchFamily="18" charset="0"/>
              </a:rPr>
              <a:t>Binary Operation: </a:t>
            </a:r>
            <a:r>
              <a:rPr lang="en-US" altLang="en-US" sz="2400" dirty="0">
                <a:cs typeface="Times New Roman" panose="02020603050405020304" pitchFamily="18" charset="0"/>
              </a:rPr>
              <a:t>The binary operator * is said to be a binary operation (closed operation) on a non empty set A, if</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a:cs typeface="Times New Roman" panose="02020603050405020304" pitchFamily="18" charset="0"/>
              </a:rPr>
              <a:t>        a * b </a:t>
            </a:r>
            <a:r>
              <a:rPr lang="en-US" altLang="en-US" sz="2400" dirty="0">
                <a:latin typeface="Symbol" panose="05050102010706020507" pitchFamily="18" charset="2"/>
                <a:cs typeface="Times New Roman" panose="02020603050405020304" pitchFamily="18" charset="0"/>
              </a:rPr>
              <a:t></a:t>
            </a:r>
            <a:r>
              <a:rPr lang="en-US" altLang="en-US" sz="2400" dirty="0">
                <a:cs typeface="Times New Roman" panose="02020603050405020304" pitchFamily="18" charset="0"/>
              </a:rPr>
              <a:t> A     for all     a, b </a:t>
            </a:r>
            <a:r>
              <a:rPr lang="en-US" altLang="en-US" sz="2400" dirty="0">
                <a:latin typeface="Symbol" panose="05050102010706020507" pitchFamily="18" charset="2"/>
                <a:cs typeface="Times New Roman" panose="02020603050405020304" pitchFamily="18" charset="0"/>
              </a:rPr>
              <a:t></a:t>
            </a:r>
            <a:r>
              <a:rPr lang="en-US" altLang="en-US" sz="2400" dirty="0">
                <a:cs typeface="Times New Roman" panose="02020603050405020304" pitchFamily="18" charset="0"/>
              </a:rPr>
              <a:t> A    (Closure property).</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a:cs typeface="Times New Roman" panose="02020603050405020304" pitchFamily="18" charset="0"/>
              </a:rPr>
              <a:t>      Ex: The set N is closed with respect to addition and multiplication</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a:cs typeface="Times New Roman" panose="02020603050405020304" pitchFamily="18" charset="0"/>
              </a:rPr>
              <a:t>              but not w.r.t subtraction and division.</a:t>
            </a:r>
          </a:p>
          <a:p>
            <a:pPr marL="447675" indent="-447675" eaLnBrk="1" hangingPunct="1">
              <a:lnSpc>
                <a:spcPct val="90000"/>
              </a:lnSpc>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a:cs typeface="Times New Roman" panose="02020603050405020304" pitchFamily="18" charset="0"/>
              </a:rPr>
              <a:t>Algebraic System:</a:t>
            </a:r>
            <a:r>
              <a:rPr lang="en-US" altLang="en-US" sz="2400" dirty="0">
                <a:cs typeface="Times New Roman" panose="02020603050405020304" pitchFamily="18" charset="0"/>
              </a:rPr>
              <a:t> A set ‘A’ with one or more binary(closed) operations defined on it is called an algebraic system.</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a:cs typeface="Times New Roman" panose="02020603050405020304" pitchFamily="18" charset="0"/>
              </a:rPr>
              <a:t>        Ex:  (N, + ),   (Z, +,  – ),  (R, +, </a:t>
            </a:r>
            <a:r>
              <a:rPr lang="en-US" altLang="en-US" sz="2400" b="1" dirty="0">
                <a:cs typeface="Times New Roman" panose="02020603050405020304" pitchFamily="18" charset="0"/>
              </a:rPr>
              <a:t>. , –  </a:t>
            </a:r>
            <a:r>
              <a:rPr lang="en-US" altLang="en-US" sz="2400" dirty="0">
                <a:cs typeface="Times New Roman" panose="02020603050405020304" pitchFamily="18" charset="0"/>
              </a:rPr>
              <a:t>) are algebraic systems.</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400" dirty="0">
              <a:cs typeface="Times New Roman" panose="02020603050405020304" pitchFamily="18" charset="0"/>
            </a:endParaRPr>
          </a:p>
        </p:txBody>
      </p:sp>
    </p:spTree>
    <p:extLst>
      <p:ext uri="{BB962C8B-B14F-4D97-AF65-F5344CB8AC3E}">
        <p14:creationId xmlns:p14="http://schemas.microsoft.com/office/powerpoint/2010/main" val="308377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0">
                                            <p:txEl>
                                              <p:pRg st="7" end="7"/>
                                            </p:txEl>
                                          </p:spTgt>
                                        </p:tgtEl>
                                        <p:attrNameLst>
                                          <p:attrName>style.visibility</p:attrName>
                                        </p:attrNameLst>
                                      </p:cBhvr>
                                      <p:to>
                                        <p:strVal val="visible"/>
                                      </p:to>
                                    </p:set>
                                    <p:animEffect transition="in" filter="blinds(horizontal)">
                                      <p:cBhvr additive="repl">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0">
                                            <p:txEl>
                                              <p:pRg st="8" end="8"/>
                                            </p:txEl>
                                          </p:spTgt>
                                        </p:tgtEl>
                                        <p:attrNameLst>
                                          <p:attrName>style.visibility</p:attrName>
                                        </p:attrNameLst>
                                      </p:cBhvr>
                                      <p:to>
                                        <p:strVal val="visible"/>
                                      </p:to>
                                    </p:set>
                                    <p:animEffect transition="in" filter="blinds(horizontal)">
                                      <p:cBhvr additive="repl">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0">
                                            <p:txEl>
                                              <p:pRg st="9" end="9"/>
                                            </p:txEl>
                                          </p:spTgt>
                                        </p:tgtEl>
                                        <p:attrNameLst>
                                          <p:attrName>style.visibility</p:attrName>
                                        </p:attrNameLst>
                                      </p:cBhvr>
                                      <p:to>
                                        <p:strVal val="visible"/>
                                      </p:to>
                                    </p:set>
                                    <p:animEffect transition="in" filter="blinds(horizontal)">
                                      <p:cBhvr additive="repl">
                                        <p:cTn id="52"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Properties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457200" y="838200"/>
            <a:ext cx="8610600" cy="5181600"/>
          </a:xfrm>
        </p:spPr>
        <p:txBody>
          <a:bodyPr>
            <a:noAutofit/>
          </a:bodyPr>
          <a:lstStyle/>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cs typeface="Times New Roman" panose="02020603050405020304" pitchFamily="18" charset="0"/>
              </a:rPr>
              <a:t>Commutative:  </a:t>
            </a:r>
            <a:r>
              <a:rPr lang="en-US" altLang="en-US" sz="2400" dirty="0" smtClean="0">
                <a:cs typeface="Times New Roman" panose="02020603050405020304" pitchFamily="18" charset="0"/>
              </a:rPr>
              <a:t>Let  *  be a binary operation on a set A. The operation  *  is said  to be commutative in A if a * b=  b * a  for all a, b in A</a:t>
            </a: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cs typeface="Times New Roman" panose="02020603050405020304" pitchFamily="18" charset="0"/>
              </a:rPr>
              <a:t>Associativity:  </a:t>
            </a:r>
            <a:r>
              <a:rPr lang="en-US" altLang="en-US" sz="2400" dirty="0" smtClean="0">
                <a:cs typeface="Times New Roman" panose="02020603050405020304" pitchFamily="18" charset="0"/>
              </a:rPr>
              <a:t>Let  *  be a binary operation on a set A. The operation  *  is said  to be associative in A if (a * b) * c = a *( b * c)   for all a, b, c in A</a:t>
            </a: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cs typeface="Times New Roman" panose="02020603050405020304" pitchFamily="18" charset="0"/>
              </a:rPr>
              <a:t>Identity:</a:t>
            </a:r>
            <a:r>
              <a:rPr lang="en-US" altLang="en-US" sz="2400" dirty="0" smtClean="0">
                <a:cs typeface="Times New Roman" panose="02020603050405020304" pitchFamily="18" charset="0"/>
              </a:rPr>
              <a:t> For an algebraic system (A, *)</a:t>
            </a:r>
            <a:r>
              <a:rPr lang="en-US" altLang="en-US" sz="2400" b="1" dirty="0" smtClean="0">
                <a:cs typeface="Times New Roman" panose="02020603050405020304" pitchFamily="18" charset="0"/>
              </a:rPr>
              <a:t>, </a:t>
            </a:r>
            <a:r>
              <a:rPr lang="en-US" altLang="en-US" sz="2400" dirty="0" smtClean="0">
                <a:cs typeface="Times New Roman" panose="02020603050405020304" pitchFamily="18" charset="0"/>
              </a:rPr>
              <a:t>an element ‘e’ in A is said to be an identity element of A if a * e = e * a = a    for all   </a:t>
            </a:r>
            <a:r>
              <a:rPr lang="en-US" altLang="en-US" sz="2400" dirty="0">
                <a:cs typeface="Times New Roman" panose="02020603050405020304" pitchFamily="18" charset="0"/>
              </a:rPr>
              <a:t> </a:t>
            </a:r>
            <a:r>
              <a:rPr lang="en-US" altLang="en-US" sz="2400" dirty="0" smtClean="0">
                <a:cs typeface="Times New Roman" panose="02020603050405020304" pitchFamily="18" charset="0"/>
              </a:rPr>
              <a:t>  a </a:t>
            </a:r>
            <a:r>
              <a:rPr lang="en-US" altLang="en-US" sz="2400" dirty="0" smtClean="0">
                <a:latin typeface="Symbol" panose="05050102010706020507" pitchFamily="18" charset="2"/>
                <a:cs typeface="Times New Roman" panose="02020603050405020304" pitchFamily="18" charset="0"/>
              </a:rPr>
              <a:t></a:t>
            </a:r>
            <a:r>
              <a:rPr lang="en-US" altLang="en-US" sz="2400" dirty="0" smtClean="0">
                <a:cs typeface="Times New Roman" panose="02020603050405020304" pitchFamily="18" charset="0"/>
              </a:rPr>
              <a:t> A.</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cs typeface="Times New Roman" panose="02020603050405020304" pitchFamily="18" charset="0"/>
              </a:rPr>
              <a:t>	Note:</a:t>
            </a:r>
            <a:r>
              <a:rPr lang="en-US" altLang="en-US" sz="2400" dirty="0" smtClean="0">
                <a:cs typeface="Times New Roman" panose="02020603050405020304" pitchFamily="18" charset="0"/>
              </a:rPr>
              <a:t> For an algebraic system (A, *), the identity element, if exists, is unique.</a:t>
            </a: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cs typeface="Times New Roman" panose="02020603050405020304" pitchFamily="18" charset="0"/>
              </a:rPr>
              <a:t>Inverse:</a:t>
            </a:r>
            <a:r>
              <a:rPr lang="en-US" altLang="en-US" sz="2400" dirty="0" smtClean="0">
                <a:cs typeface="Times New Roman" panose="02020603050405020304" pitchFamily="18" charset="0"/>
              </a:rPr>
              <a:t>  Let (A, *) be an algebraic system with identity ‘e’. Let  a  be an element in A. An element  b  is said to be inverse of A if</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cs typeface="Times New Roman" panose="02020603050405020304" pitchFamily="18" charset="0"/>
              </a:rPr>
              <a:t>                 a * b = b * a = e</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400" dirty="0" smtClean="0">
              <a:cs typeface="Times New Roman" panose="02020603050405020304" pitchFamily="18" charset="0"/>
            </a:endParaRPr>
          </a:p>
        </p:txBody>
      </p:sp>
    </p:spTree>
    <p:extLst>
      <p:ext uri="{BB962C8B-B14F-4D97-AF65-F5344CB8AC3E}">
        <p14:creationId xmlns:p14="http://schemas.microsoft.com/office/powerpoint/2010/main" val="137543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t>Semi </a:t>
            </a:r>
            <a:r>
              <a:rPr lang="en-IN" altLang="en-US" sz="3200" dirty="0" smtClean="0"/>
              <a:t>group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990600" y="990600"/>
            <a:ext cx="7772400" cy="4953000"/>
          </a:xfrm>
        </p:spPr>
        <p:txBody>
          <a:bodyPr>
            <a:noAutofit/>
          </a:bodyPr>
          <a:lstStyle/>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Semi Group:</a:t>
            </a:r>
            <a:r>
              <a:rPr lang="en-US" altLang="en-US" sz="2200" dirty="0" smtClean="0">
                <a:cs typeface="Times New Roman" panose="02020603050405020304" pitchFamily="18" charset="0"/>
              </a:rPr>
              <a:t> An algebraic system (A, *) is said to be a semi group if</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1. * is closed operation on A.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2. * is an associative operation, for all a, b, c in A.</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Ex. (N, +) is a semi group.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Ex. (N, .) is a semi group.</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Ex. (N,  –  ) is not a semi group. </a:t>
            </a:r>
          </a:p>
          <a:p>
            <a:pPr marL="447675" indent="-447675" eaLnBrk="1" hangingPunct="1">
              <a:spcBef>
                <a:spcPts val="500"/>
              </a:spcBef>
              <a:buClr>
                <a:srgbClr val="A50021"/>
              </a:buClr>
              <a:buSzPct val="75000"/>
              <a:buFont typeface="Times New Roman" panose="02020603050405020304" pitchFamily="18" charset="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Monoid:</a:t>
            </a:r>
            <a:r>
              <a:rPr lang="en-US" altLang="en-US" sz="2200" dirty="0" smtClean="0">
                <a:cs typeface="Times New Roman" panose="02020603050405020304" pitchFamily="18" charset="0"/>
              </a:rPr>
              <a:t> An algebraic system (A, *) is said to be a </a:t>
            </a:r>
            <a:r>
              <a:rPr lang="en-US" altLang="en-US" sz="2200" b="1" dirty="0" smtClean="0">
                <a:cs typeface="Times New Roman" panose="02020603050405020304" pitchFamily="18" charset="0"/>
              </a:rPr>
              <a:t>monoid  </a:t>
            </a:r>
            <a:r>
              <a:rPr lang="en-US" altLang="en-US" sz="2200" dirty="0" smtClean="0">
                <a:cs typeface="Times New Roman" panose="02020603050405020304" pitchFamily="18" charset="0"/>
              </a:rPr>
              <a:t>if the following conditions are satisfied.</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1)   *  is a closed operation in A.</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2)   *  is an associative operation in A.</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3)  There is an identity in A.</a:t>
            </a:r>
          </a:p>
        </p:txBody>
      </p:sp>
    </p:spTree>
    <p:extLst>
      <p:ext uri="{BB962C8B-B14F-4D97-AF65-F5344CB8AC3E}">
        <p14:creationId xmlns:p14="http://schemas.microsoft.com/office/powerpoint/2010/main" val="16910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smtClean="0"/>
              <a:t>Monoid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990600" y="990600"/>
            <a:ext cx="7772400" cy="4724400"/>
          </a:xfrm>
        </p:spPr>
        <p:txBody>
          <a:bodyPr>
            <a:no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t>Ex. </a:t>
            </a:r>
            <a:r>
              <a:rPr lang="en-US" altLang="en-US" sz="2200" dirty="0" smtClean="0"/>
              <a:t>Show that the set  ‘N’ is a monoid with respect to multiplication.</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t>Solution</a:t>
            </a:r>
            <a:r>
              <a:rPr lang="en-US" altLang="en-US" sz="2200" b="1" dirty="0" smtClean="0"/>
              <a:t>:  </a:t>
            </a:r>
            <a:r>
              <a:rPr lang="en-US" altLang="en-US" sz="2200" dirty="0" smtClean="0"/>
              <a:t>Here, N = {1,2,3,4,……}</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1. </a:t>
            </a:r>
            <a:r>
              <a:rPr lang="en-US" altLang="en-US" sz="2200" u="sng" dirty="0" smtClean="0"/>
              <a:t>Closure property </a:t>
            </a:r>
            <a:r>
              <a:rPr lang="en-US" altLang="en-US" sz="2200" dirty="0" smtClean="0"/>
              <a:t>: We know that product of two natural numbers is again a natural number.</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i.e., </a:t>
            </a:r>
            <a:r>
              <a:rPr lang="en-US" altLang="en-US" sz="2200" dirty="0" err="1" smtClean="0"/>
              <a:t>a.b</a:t>
            </a:r>
            <a:r>
              <a:rPr lang="en-US" altLang="en-US" sz="2200" dirty="0" smtClean="0"/>
              <a:t> = </a:t>
            </a:r>
            <a:r>
              <a:rPr lang="en-US" altLang="en-US" sz="2200" dirty="0" err="1" smtClean="0"/>
              <a:t>b.a</a:t>
            </a:r>
            <a:r>
              <a:rPr lang="en-US" altLang="en-US" sz="2200" dirty="0" smtClean="0"/>
              <a:t>    for all </a:t>
            </a:r>
            <a:r>
              <a:rPr lang="en-US" altLang="en-US" sz="2200" dirty="0" err="1" smtClean="0"/>
              <a:t>a,b</a:t>
            </a:r>
            <a:r>
              <a:rPr lang="en-US" altLang="en-US" sz="2200" dirty="0" smtClean="0"/>
              <a:t> </a:t>
            </a:r>
            <a:r>
              <a:rPr lang="en-US" altLang="en-US" sz="2200" dirty="0" smtClean="0">
                <a:latin typeface="Symbol" panose="05050102010706020507" pitchFamily="18" charset="2"/>
              </a:rPr>
              <a:t></a:t>
            </a:r>
            <a:r>
              <a:rPr lang="en-US" altLang="en-US" sz="2200" dirty="0" smtClean="0"/>
              <a:t> N</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Multiplication is a closed operation.</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2. </a:t>
            </a:r>
            <a:r>
              <a:rPr lang="en-US" altLang="en-US" sz="2200" u="sng" dirty="0" smtClean="0"/>
              <a:t>Associativity </a:t>
            </a:r>
            <a:r>
              <a:rPr lang="en-US" altLang="en-US" sz="2200" dirty="0" smtClean="0"/>
              <a:t>: Multiplication of natural numbers is associative.</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i.e., (</a:t>
            </a:r>
            <a:r>
              <a:rPr lang="en-US" altLang="en-US" sz="2200" dirty="0" err="1" smtClean="0"/>
              <a:t>a.b</a:t>
            </a:r>
            <a:r>
              <a:rPr lang="en-US" altLang="en-US" sz="2200" dirty="0" smtClean="0"/>
              <a:t>).c = a.(</a:t>
            </a:r>
            <a:r>
              <a:rPr lang="en-US" altLang="en-US" sz="2200" dirty="0" err="1" smtClean="0"/>
              <a:t>b.c</a:t>
            </a:r>
            <a:r>
              <a:rPr lang="en-US" altLang="en-US" sz="2200" dirty="0" smtClean="0"/>
              <a:t>)    for all </a:t>
            </a:r>
            <a:r>
              <a:rPr lang="en-US" altLang="en-US" sz="2200" dirty="0" err="1" smtClean="0"/>
              <a:t>a,b,c</a:t>
            </a:r>
            <a:r>
              <a:rPr lang="en-US" altLang="en-US" sz="2200" dirty="0" smtClean="0"/>
              <a:t> </a:t>
            </a:r>
            <a:r>
              <a:rPr lang="en-US" altLang="en-US" sz="2200" dirty="0" smtClean="0">
                <a:latin typeface="Symbol" panose="05050102010706020507" pitchFamily="18" charset="2"/>
              </a:rPr>
              <a:t></a:t>
            </a:r>
            <a:r>
              <a:rPr lang="en-US" altLang="en-US" sz="2200" dirty="0" smtClean="0"/>
              <a:t> N</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3. </a:t>
            </a:r>
            <a:r>
              <a:rPr lang="en-US" altLang="en-US" sz="2200" u="sng" dirty="0" smtClean="0"/>
              <a:t>Identity </a:t>
            </a:r>
            <a:r>
              <a:rPr lang="en-US" altLang="en-US" sz="2200" dirty="0" smtClean="0"/>
              <a:t>:  We have,  1 </a:t>
            </a:r>
            <a:r>
              <a:rPr lang="en-US" altLang="en-US" sz="2200" dirty="0" smtClean="0">
                <a:latin typeface="Symbol" panose="05050102010706020507" pitchFamily="18" charset="2"/>
              </a:rPr>
              <a:t></a:t>
            </a:r>
            <a:r>
              <a:rPr lang="en-US" altLang="en-US" sz="2200" dirty="0" smtClean="0"/>
              <a:t> N  such that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a.1 = 1.a = a  for all a </a:t>
            </a:r>
            <a:r>
              <a:rPr lang="en-US" altLang="en-US" sz="2200" dirty="0" smtClean="0">
                <a:latin typeface="Symbol" panose="05050102010706020507" pitchFamily="18" charset="2"/>
              </a:rPr>
              <a:t></a:t>
            </a:r>
            <a:r>
              <a:rPr lang="en-US" altLang="en-US" sz="2200" dirty="0" smtClean="0"/>
              <a:t> N.</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Identity element exists, and 1 is the identity element.</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Hence, N is a monoid with respect to multiplication.</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p:txBody>
      </p:sp>
    </p:spTree>
    <p:extLst>
      <p:ext uri="{BB962C8B-B14F-4D97-AF65-F5344CB8AC3E}">
        <p14:creationId xmlns:p14="http://schemas.microsoft.com/office/powerpoint/2010/main" val="255312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7" dur="500"/>
                                        <p:tgtEl>
                                          <p:spTgt spid="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14</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err="1"/>
              <a:t>Subsemigroup</a:t>
            </a:r>
            <a:r>
              <a:rPr lang="en-US" sz="3200" dirty="0"/>
              <a:t> &amp; </a:t>
            </a:r>
            <a:r>
              <a:rPr lang="en-US" sz="3200" dirty="0" err="1" smtClean="0"/>
              <a:t>submonoid</a:t>
            </a:r>
            <a:r>
              <a:rPr lang="en-US" sz="3200" dirty="0" smtClean="0"/>
              <a:t>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1066800" y="1295400"/>
            <a:ext cx="7762875" cy="4835525"/>
          </a:xfrm>
        </p:spPr>
        <p:txBody>
          <a:bodyPr>
            <a:noAutofit/>
          </a:bodyPr>
          <a:lstStyle/>
          <a:p>
            <a:pPr eaLnBrk="1" hangingPunct="1">
              <a:buFont typeface="Times New Roman" panose="02020603050405020304" pitchFamily="18" charset="0"/>
              <a:buNone/>
            </a:pPr>
            <a:r>
              <a:rPr lang="en-US" altLang="en-US" sz="2200" b="1" dirty="0" err="1" smtClean="0"/>
              <a:t>Subsemigroup</a:t>
            </a:r>
            <a:r>
              <a:rPr lang="en-US" altLang="en-US" sz="2200" b="1" dirty="0" smtClean="0"/>
              <a:t> </a:t>
            </a:r>
            <a:r>
              <a:rPr lang="en-US" altLang="en-US" sz="2200" dirty="0" smtClean="0"/>
              <a:t>: Let (S, * ) be a semigroup and let T be a subset of S. If T is closed under operation * , then (T, * ) is called a </a:t>
            </a:r>
            <a:r>
              <a:rPr lang="en-US" altLang="en-US" sz="2200" dirty="0" err="1" smtClean="0"/>
              <a:t>subsemigroup</a:t>
            </a:r>
            <a:r>
              <a:rPr lang="en-US" altLang="en-US" sz="2200" dirty="0" smtClean="0"/>
              <a:t> of (S, * ).</a:t>
            </a:r>
          </a:p>
          <a:p>
            <a:pPr eaLnBrk="1" hangingPunct="1">
              <a:buFont typeface="Times New Roman" panose="02020603050405020304" pitchFamily="18" charset="0"/>
              <a:buNone/>
            </a:pPr>
            <a:r>
              <a:rPr lang="en-US" altLang="en-US" sz="2200" dirty="0" smtClean="0"/>
              <a:t> Ex: (N, .) is semigroup and T is set of multiples of positive integer m then (T,.) is a sub semigroup.</a:t>
            </a:r>
          </a:p>
          <a:p>
            <a:pPr eaLnBrk="1" hangingPunct="1">
              <a:buFont typeface="Times New Roman" panose="02020603050405020304" pitchFamily="18" charset="0"/>
              <a:buNone/>
            </a:pPr>
            <a:r>
              <a:rPr lang="en-US" altLang="en-US" sz="2200" dirty="0" smtClean="0"/>
              <a:t> </a:t>
            </a:r>
          </a:p>
          <a:p>
            <a:pPr eaLnBrk="1" hangingPunct="1">
              <a:buFont typeface="Times New Roman" panose="02020603050405020304" pitchFamily="18" charset="0"/>
              <a:buNone/>
            </a:pPr>
            <a:r>
              <a:rPr lang="en-US" altLang="en-US" sz="2200" b="1" dirty="0" err="1" smtClean="0"/>
              <a:t>Submonoid</a:t>
            </a:r>
            <a:r>
              <a:rPr lang="en-US" altLang="en-US" sz="2200" b="1" dirty="0" smtClean="0"/>
              <a:t> : </a:t>
            </a:r>
            <a:r>
              <a:rPr lang="en-US" altLang="en-US" sz="2200" dirty="0" smtClean="0"/>
              <a:t>Let (S, * ) be a monoid with identity e, and let T be a non- empty subset of S. If T is closed under the operation * and e </a:t>
            </a:r>
            <a:r>
              <a:rPr lang="en-US" altLang="en-US" sz="2200" dirty="0" smtClean="0">
                <a:latin typeface="Symbol" panose="05050102010706020507" pitchFamily="18" charset="2"/>
                <a:cs typeface="Times New Roman" panose="02020603050405020304" pitchFamily="18" charset="0"/>
              </a:rPr>
              <a:t></a:t>
            </a:r>
            <a:r>
              <a:rPr lang="en-US" altLang="en-US" sz="2200" dirty="0" smtClean="0"/>
              <a:t>  T, then (T, * ) is called a </a:t>
            </a:r>
            <a:r>
              <a:rPr lang="en-US" altLang="en-US" sz="2200" dirty="0" err="1" smtClean="0"/>
              <a:t>submonoid</a:t>
            </a:r>
            <a:r>
              <a:rPr lang="en-US" altLang="en-US" sz="2200" dirty="0" smtClean="0"/>
              <a:t> of (S, * ).</a:t>
            </a:r>
          </a:p>
        </p:txBody>
      </p:sp>
    </p:spTree>
    <p:extLst>
      <p:ext uri="{BB962C8B-B14F-4D97-AF65-F5344CB8AC3E}">
        <p14:creationId xmlns:p14="http://schemas.microsoft.com/office/powerpoint/2010/main" val="1068906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15</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Group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Rectangle 2"/>
              <p:cNvSpPr>
                <a:spLocks noGrp="1" noChangeArrowheads="1"/>
              </p:cNvSpPr>
              <p:nvPr>
                <p:ph idx="1"/>
              </p:nvPr>
            </p:nvSpPr>
            <p:spPr>
              <a:xfrm>
                <a:off x="838200" y="1295400"/>
                <a:ext cx="7772400" cy="5029200"/>
              </a:xfrm>
            </p:spPr>
            <p:txBody>
              <a:bodyPr/>
              <a:lstStyle/>
              <a:p>
                <a:pPr marL="447675" indent="-447675" eaLnBrk="1" hangingPunct="1">
                  <a:spcBef>
                    <a:spcPts val="500"/>
                  </a:spcBef>
                  <a:buClr>
                    <a:schemeClr val="tx2">
                      <a:lumMod val="40000"/>
                      <a:lumOff val="6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cs typeface="Times New Roman" panose="02020603050405020304" pitchFamily="18" charset="0"/>
                  </a:rPr>
                  <a:t>Group:</a:t>
                </a:r>
                <a:r>
                  <a:rPr lang="en-US" altLang="en-US" sz="2400" dirty="0" smtClean="0">
                    <a:cs typeface="Times New Roman" panose="02020603050405020304" pitchFamily="18" charset="0"/>
                  </a:rPr>
                  <a:t> An algebraic system (G, *) is said to be a </a:t>
                </a:r>
                <a:r>
                  <a:rPr lang="en-US" altLang="en-US" sz="2400" b="1" dirty="0" smtClean="0">
                    <a:cs typeface="Times New Roman" panose="02020603050405020304" pitchFamily="18" charset="0"/>
                  </a:rPr>
                  <a:t>group </a:t>
                </a:r>
                <a:r>
                  <a:rPr lang="en-US" altLang="en-US" sz="2400" dirty="0" smtClean="0">
                    <a:cs typeface="Times New Roman" panose="02020603050405020304" pitchFamily="18" charset="0"/>
                  </a:rPr>
                  <a:t>if the following conditions are satisfied.</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cs typeface="Times New Roman" panose="02020603050405020304" pitchFamily="18" charset="0"/>
                  </a:rPr>
                  <a:t>      1) *  is a closed operation.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cs typeface="Times New Roman" panose="02020603050405020304" pitchFamily="18" charset="0"/>
                  </a:rPr>
                  <a:t>      2) *  is an associative operation.</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cs typeface="Times New Roman" panose="02020603050405020304" pitchFamily="18" charset="0"/>
                  </a:rPr>
                  <a:t>      3)  There is an identity in G.</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cs typeface="Times New Roman" panose="02020603050405020304" pitchFamily="18" charset="0"/>
                  </a:rPr>
                  <a:t>      4)  Every element in G has inverse in G.</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400" dirty="0" smtClean="0">
                  <a:cs typeface="Times New Roman" panose="02020603050405020304" pitchFamily="18" charset="0"/>
                </a:endParaRP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cs typeface="Times New Roman" panose="02020603050405020304" pitchFamily="18" charset="0"/>
                  </a:rPr>
                  <a:t> Abelian group (Commutative group): </a:t>
                </a:r>
                <a:r>
                  <a:rPr lang="en-US" altLang="en-US" sz="2400" dirty="0" smtClean="0">
                    <a:cs typeface="Times New Roman" panose="02020603050405020304" pitchFamily="18" charset="0"/>
                  </a:rPr>
                  <a:t>A group (G, *) is</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cs typeface="Times New Roman" panose="02020603050405020304" pitchFamily="18" charset="0"/>
                  </a:rPr>
                  <a:t>           said to be </a:t>
                </a:r>
                <a:r>
                  <a:rPr lang="en-US" altLang="en-US" sz="2400" b="1" i="1" dirty="0" smtClean="0">
                    <a:cs typeface="Times New Roman" panose="02020603050405020304" pitchFamily="18" charset="0"/>
                  </a:rPr>
                  <a:t>abelian</a:t>
                </a:r>
                <a:r>
                  <a:rPr lang="en-US" altLang="en-US" sz="2400" dirty="0" smtClean="0">
                    <a:cs typeface="Times New Roman" panose="02020603050405020304" pitchFamily="18" charset="0"/>
                  </a:rPr>
                  <a:t> (or </a:t>
                </a:r>
                <a:r>
                  <a:rPr lang="en-US" altLang="en-US" sz="2400" b="1" i="1" dirty="0" smtClean="0">
                    <a:cs typeface="Times New Roman" panose="02020603050405020304" pitchFamily="18" charset="0"/>
                  </a:rPr>
                  <a:t>commutative) </a:t>
                </a:r>
                <a:r>
                  <a:rPr lang="en-US" altLang="en-US" sz="2400" dirty="0" smtClean="0">
                    <a:cs typeface="Times New Roman" panose="02020603050405020304" pitchFamily="18" charset="0"/>
                  </a:rPr>
                  <a:t> if </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cs typeface="Times New Roman" panose="02020603050405020304" pitchFamily="18" charset="0"/>
                  </a:rPr>
                  <a:t>                    a * b  = b * a     </a:t>
                </a:r>
                <a14:m>
                  <m:oMath xmlns:m="http://schemas.openxmlformats.org/officeDocument/2006/math">
                    <m:r>
                      <a:rPr lang="en-US" alt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400" dirty="0" smtClean="0">
                    <a:cs typeface="Times New Roman" panose="02020603050405020304" pitchFamily="18" charset="0"/>
                  </a:rPr>
                  <a:t>a, b </a:t>
                </a:r>
                <a14:m>
                  <m:oMath xmlns:m="http://schemas.openxmlformats.org/officeDocument/2006/math">
                    <m:r>
                      <a:rPr lang="en-US" alt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400" dirty="0" smtClean="0">
                    <a:cs typeface="Times New Roman" panose="02020603050405020304" pitchFamily="18" charset="0"/>
                  </a:rPr>
                  <a:t> G.</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000" dirty="0" smtClean="0">
                  <a:cs typeface="Times New Roman" panose="02020603050405020304" pitchFamily="18" charset="0"/>
                </a:endParaRPr>
              </a:p>
            </p:txBody>
          </p:sp>
        </mc:Choice>
        <mc:Fallback xmlns="">
          <p:sp>
            <p:nvSpPr>
              <p:cNvPr id="11" name="Rectangle 2"/>
              <p:cNvSpPr>
                <a:spLocks noGrp="1" noRot="1" noChangeAspect="1" noMove="1" noResize="1" noEditPoints="1" noAdjustHandles="1" noChangeArrowheads="1" noChangeShapeType="1" noTextEdit="1"/>
              </p:cNvSpPr>
              <p:nvPr>
                <p:ph idx="1"/>
              </p:nvPr>
            </p:nvSpPr>
            <p:spPr>
              <a:xfrm>
                <a:off x="838200" y="1295400"/>
                <a:ext cx="7772400" cy="5029200"/>
              </a:xfrm>
              <a:blipFill>
                <a:blip r:embed="rId3"/>
                <a:stretch>
                  <a:fillRect l="-549" t="-970"/>
                </a:stretch>
              </a:blipFill>
            </p:spPr>
            <p:txBody>
              <a:bodyPr/>
              <a:lstStyle/>
              <a:p>
                <a:r>
                  <a:rPr lang="en-IN">
                    <a:noFill/>
                  </a:rPr>
                  <a:t> </a:t>
                </a:r>
              </a:p>
            </p:txBody>
          </p:sp>
        </mc:Fallback>
      </mc:AlternateContent>
    </p:spTree>
    <p:extLst>
      <p:ext uri="{BB962C8B-B14F-4D97-AF65-F5344CB8AC3E}">
        <p14:creationId xmlns:p14="http://schemas.microsoft.com/office/powerpoint/2010/main" val="35377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16</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Algebraic </a:t>
            </a:r>
            <a:r>
              <a:rPr lang="en-IN" sz="3200" dirty="0" smtClean="0"/>
              <a:t>systems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2133600" y="2057400"/>
            <a:ext cx="5638800" cy="4114800"/>
          </a:xfrm>
        </p:spPr>
        <p:txBody>
          <a:bodyPr>
            <a:normAutofit/>
          </a:bodyPr>
          <a:lstStyle/>
          <a:p>
            <a:pPr eaLnBrk="1" hangingPunct="1">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sz="2200" dirty="0" smtClean="0"/>
          </a:p>
          <a:p>
            <a:pPr eaLnBrk="1" hangingPunct="1">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sz="2200" dirty="0" smtClean="0"/>
          </a:p>
          <a:p>
            <a:pPr eaLnBrk="1" hangingPunct="1">
              <a:spcBef>
                <a:spcPts val="500"/>
              </a:spcBef>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dirty="0" smtClean="0"/>
              <a:t>                 Abelian groups</a:t>
            </a:r>
          </a:p>
          <a:p>
            <a:pPr eaLnBrk="1" hangingPunct="1">
              <a:spcBef>
                <a:spcPts val="600"/>
              </a:spcBef>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dirty="0" smtClean="0"/>
              <a:t>                          Groups</a:t>
            </a:r>
          </a:p>
          <a:p>
            <a:pPr eaLnBrk="1" hangingPunct="1">
              <a:spcBef>
                <a:spcPts val="600"/>
              </a:spcBef>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dirty="0" smtClean="0"/>
              <a:t>                          Monoids</a:t>
            </a:r>
          </a:p>
          <a:p>
            <a:pPr eaLnBrk="1" hangingPunct="1">
              <a:spcBef>
                <a:spcPts val="600"/>
              </a:spcBef>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dirty="0" smtClean="0"/>
              <a:t>                       Semi groups</a:t>
            </a:r>
          </a:p>
          <a:p>
            <a:pPr eaLnBrk="1" hangingPunct="1">
              <a:spcBef>
                <a:spcPts val="600"/>
              </a:spcBef>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dirty="0" smtClean="0"/>
              <a:t>                   Algebraic systems</a:t>
            </a:r>
          </a:p>
          <a:p>
            <a:pPr eaLnBrk="1" hangingPunct="1">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dirty="0" smtClean="0"/>
              <a:t>                 </a:t>
            </a:r>
          </a:p>
        </p:txBody>
      </p:sp>
      <p:sp>
        <p:nvSpPr>
          <p:cNvPr id="12" name="Line 3"/>
          <p:cNvSpPr>
            <a:spLocks noChangeShapeType="1"/>
          </p:cNvSpPr>
          <p:nvPr/>
        </p:nvSpPr>
        <p:spPr bwMode="auto">
          <a:xfrm>
            <a:off x="3276600" y="2817812"/>
            <a:ext cx="1588" cy="3810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3" name="Line 4"/>
          <p:cNvSpPr>
            <a:spLocks noChangeShapeType="1"/>
          </p:cNvSpPr>
          <p:nvPr/>
        </p:nvSpPr>
        <p:spPr bwMode="auto">
          <a:xfrm>
            <a:off x="5029200" y="2817812"/>
            <a:ext cx="1588" cy="3810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4" name="Line 5"/>
          <p:cNvSpPr>
            <a:spLocks noChangeShapeType="1"/>
          </p:cNvSpPr>
          <p:nvPr/>
        </p:nvSpPr>
        <p:spPr bwMode="auto">
          <a:xfrm>
            <a:off x="3276600" y="3198812"/>
            <a:ext cx="17526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5" name="Line 6"/>
          <p:cNvSpPr>
            <a:spLocks noChangeShapeType="1"/>
          </p:cNvSpPr>
          <p:nvPr/>
        </p:nvSpPr>
        <p:spPr bwMode="auto">
          <a:xfrm>
            <a:off x="3276600" y="2817812"/>
            <a:ext cx="17526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6" name="Line 7"/>
          <p:cNvSpPr>
            <a:spLocks noChangeShapeType="1"/>
          </p:cNvSpPr>
          <p:nvPr/>
        </p:nvSpPr>
        <p:spPr bwMode="auto">
          <a:xfrm>
            <a:off x="3048000" y="2665412"/>
            <a:ext cx="1588" cy="9906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7" name="Line 8"/>
          <p:cNvSpPr>
            <a:spLocks noChangeShapeType="1"/>
          </p:cNvSpPr>
          <p:nvPr/>
        </p:nvSpPr>
        <p:spPr bwMode="auto">
          <a:xfrm>
            <a:off x="3048000" y="3656012"/>
            <a:ext cx="24384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8" name="Line 9"/>
          <p:cNvSpPr>
            <a:spLocks noChangeShapeType="1"/>
          </p:cNvSpPr>
          <p:nvPr/>
        </p:nvSpPr>
        <p:spPr bwMode="auto">
          <a:xfrm>
            <a:off x="5486400" y="2665412"/>
            <a:ext cx="1588" cy="9906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9" name="Line 10"/>
          <p:cNvSpPr>
            <a:spLocks noChangeShapeType="1"/>
          </p:cNvSpPr>
          <p:nvPr/>
        </p:nvSpPr>
        <p:spPr bwMode="auto">
          <a:xfrm>
            <a:off x="3048000" y="2665412"/>
            <a:ext cx="24384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0" name="Line 11"/>
          <p:cNvSpPr>
            <a:spLocks noChangeShapeType="1"/>
          </p:cNvSpPr>
          <p:nvPr/>
        </p:nvSpPr>
        <p:spPr bwMode="auto">
          <a:xfrm>
            <a:off x="2743200" y="2436812"/>
            <a:ext cx="1588" cy="16764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1" name="Line 12"/>
          <p:cNvSpPr>
            <a:spLocks noChangeShapeType="1"/>
          </p:cNvSpPr>
          <p:nvPr/>
        </p:nvSpPr>
        <p:spPr bwMode="auto">
          <a:xfrm>
            <a:off x="5715000" y="2436812"/>
            <a:ext cx="1588" cy="16764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2" name="Line 13"/>
          <p:cNvSpPr>
            <a:spLocks noChangeShapeType="1"/>
          </p:cNvSpPr>
          <p:nvPr/>
        </p:nvSpPr>
        <p:spPr bwMode="auto">
          <a:xfrm>
            <a:off x="2743200" y="4113212"/>
            <a:ext cx="29718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3" name="Line 14"/>
          <p:cNvSpPr>
            <a:spLocks noChangeShapeType="1"/>
          </p:cNvSpPr>
          <p:nvPr/>
        </p:nvSpPr>
        <p:spPr bwMode="auto">
          <a:xfrm>
            <a:off x="2743200" y="2436812"/>
            <a:ext cx="29718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4" name="Line 15"/>
          <p:cNvSpPr>
            <a:spLocks noChangeShapeType="1"/>
          </p:cNvSpPr>
          <p:nvPr/>
        </p:nvSpPr>
        <p:spPr bwMode="auto">
          <a:xfrm>
            <a:off x="2438400" y="2208212"/>
            <a:ext cx="1588" cy="23622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5" name="Line 16"/>
          <p:cNvSpPr>
            <a:spLocks noChangeShapeType="1"/>
          </p:cNvSpPr>
          <p:nvPr/>
        </p:nvSpPr>
        <p:spPr bwMode="auto">
          <a:xfrm>
            <a:off x="6096000" y="2208212"/>
            <a:ext cx="1588" cy="23622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6" name="Line 17"/>
          <p:cNvSpPr>
            <a:spLocks noChangeShapeType="1"/>
          </p:cNvSpPr>
          <p:nvPr/>
        </p:nvSpPr>
        <p:spPr bwMode="auto">
          <a:xfrm>
            <a:off x="2438400" y="4570412"/>
            <a:ext cx="36576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7" name="Line 18"/>
          <p:cNvSpPr>
            <a:spLocks noChangeShapeType="1"/>
          </p:cNvSpPr>
          <p:nvPr/>
        </p:nvSpPr>
        <p:spPr bwMode="auto">
          <a:xfrm>
            <a:off x="2438400" y="2208212"/>
            <a:ext cx="36576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8" name="Line 19"/>
          <p:cNvSpPr>
            <a:spLocks noChangeShapeType="1"/>
          </p:cNvSpPr>
          <p:nvPr/>
        </p:nvSpPr>
        <p:spPr bwMode="auto">
          <a:xfrm>
            <a:off x="2209800" y="1979612"/>
            <a:ext cx="1588" cy="32766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9" name="Line 20"/>
          <p:cNvSpPr>
            <a:spLocks noChangeShapeType="1"/>
          </p:cNvSpPr>
          <p:nvPr/>
        </p:nvSpPr>
        <p:spPr bwMode="auto">
          <a:xfrm>
            <a:off x="6477000" y="1979612"/>
            <a:ext cx="1588" cy="32766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30" name="Line 21"/>
          <p:cNvSpPr>
            <a:spLocks noChangeShapeType="1"/>
          </p:cNvSpPr>
          <p:nvPr/>
        </p:nvSpPr>
        <p:spPr bwMode="auto">
          <a:xfrm>
            <a:off x="2209800" y="5256212"/>
            <a:ext cx="42672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31" name="Line 22"/>
          <p:cNvSpPr>
            <a:spLocks noChangeShapeType="1"/>
          </p:cNvSpPr>
          <p:nvPr/>
        </p:nvSpPr>
        <p:spPr bwMode="auto">
          <a:xfrm>
            <a:off x="2209800" y="1979612"/>
            <a:ext cx="42672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 name="Rectangle 1"/>
          <p:cNvSpPr/>
          <p:nvPr/>
        </p:nvSpPr>
        <p:spPr>
          <a:xfrm>
            <a:off x="609600" y="797004"/>
            <a:ext cx="8229600" cy="1107996"/>
          </a:xfrm>
          <a:prstGeom prst="rect">
            <a:avLst/>
          </a:prstGeom>
        </p:spPr>
        <p:txBody>
          <a:bodyPr wrap="square">
            <a:spAutoFit/>
          </a:bodyPr>
          <a:lstStyle/>
          <a:p>
            <a:pPr algn="just"/>
            <a:r>
              <a:rPr lang="en-US" sz="2200" b="1" dirty="0">
                <a:solidFill>
                  <a:srgbClr val="222222"/>
                </a:solidFill>
                <a:latin typeface="Times New Roman" panose="02020603050405020304" pitchFamily="18" charset="0"/>
                <a:cs typeface="Times New Roman" panose="02020603050405020304" pitchFamily="18" charset="0"/>
              </a:rPr>
              <a:t>Algebraic Structure</a:t>
            </a:r>
            <a:r>
              <a:rPr lang="en-US" sz="2200" dirty="0">
                <a:solidFill>
                  <a:srgbClr val="222222"/>
                </a:solidFill>
                <a:latin typeface="Times New Roman" panose="02020603050405020304" pitchFamily="18" charset="0"/>
                <a:cs typeface="Times New Roman" panose="02020603050405020304" pitchFamily="18" charset="0"/>
              </a:rPr>
              <a:t>. A non-empty set G equipped with one or more binary operations is said to be an </a:t>
            </a:r>
            <a:r>
              <a:rPr lang="en-US" sz="2200" b="1" dirty="0">
                <a:solidFill>
                  <a:srgbClr val="222222"/>
                </a:solidFill>
                <a:latin typeface="Times New Roman" panose="02020603050405020304" pitchFamily="18" charset="0"/>
                <a:cs typeface="Times New Roman" panose="02020603050405020304" pitchFamily="18" charset="0"/>
              </a:rPr>
              <a:t>algebraic structure</a:t>
            </a:r>
            <a:r>
              <a:rPr lang="en-US" sz="2200" dirty="0">
                <a:solidFill>
                  <a:srgbClr val="222222"/>
                </a:solidFill>
                <a:latin typeface="Times New Roman" panose="02020603050405020304" pitchFamily="18" charset="0"/>
                <a:cs typeface="Times New Roman" panose="02020603050405020304" pitchFamily="18" charset="0"/>
              </a:rPr>
              <a:t>. Suppose * is a binary operation on G. Then (G, *) is an </a:t>
            </a:r>
            <a:r>
              <a:rPr lang="en-US" sz="2200" b="1" dirty="0">
                <a:solidFill>
                  <a:srgbClr val="222222"/>
                </a:solidFill>
                <a:latin typeface="Times New Roman" panose="02020603050405020304" pitchFamily="18" charset="0"/>
                <a:cs typeface="Times New Roman" panose="02020603050405020304" pitchFamily="18" charset="0"/>
              </a:rPr>
              <a:t>algebraic structure</a:t>
            </a:r>
            <a:r>
              <a:rPr lang="en-US" sz="2200" dirty="0">
                <a:solidFill>
                  <a:srgbClr val="222222"/>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91663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17</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914400" y="1066800"/>
            <a:ext cx="7772400" cy="4953000"/>
          </a:xfrm>
        </p:spPr>
        <p:txBody>
          <a:bodyPr>
            <a:no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In a Group (G, * ) the following properties hold good</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1. Identity element is unique.</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2. Inverse of an element is unique.</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3. Cancellation laws hold good</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 b = a * c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b =  c     (left cancellation law)</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 c = b * c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a =  b     (Right cancellation law)</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4.  (a * b) </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-1</a:t>
            </a:r>
            <a:r>
              <a:rPr lang="en-US" altLang="en-US" sz="2200" dirty="0" smtClean="0"/>
              <a:t>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In a group, the identity element is its own inverse.</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i="1" u="sng" dirty="0" smtClean="0">
                <a:cs typeface="Times New Roman" panose="02020603050405020304" pitchFamily="18" charset="0"/>
              </a:rPr>
              <a:t>Order of a group</a:t>
            </a:r>
            <a:r>
              <a:rPr lang="en-US" altLang="en-US" sz="2200" u="sng" dirty="0" smtClean="0">
                <a:cs typeface="Times New Roman" panose="02020603050405020304" pitchFamily="18" charset="0"/>
              </a:rPr>
              <a:t>  </a:t>
            </a:r>
            <a:r>
              <a:rPr lang="en-US" altLang="en-US" sz="2200" dirty="0" smtClean="0">
                <a:cs typeface="Times New Roman" panose="02020603050405020304" pitchFamily="18" charset="0"/>
              </a:rPr>
              <a:t>: The number of elements in a group is called order of the group.</a:t>
            </a:r>
            <a:r>
              <a:rPr lang="en-US" altLang="en-US" sz="2200" dirty="0" smtClean="0"/>
              <a:t> </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u="sng" dirty="0" smtClean="0"/>
              <a:t>Finite group</a:t>
            </a:r>
            <a:r>
              <a:rPr lang="en-US" altLang="en-US" sz="2200" dirty="0" smtClean="0"/>
              <a:t>:  If the order of a group G  is finite, then G is called a finite group.</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p:txBody>
      </p:sp>
    </p:spTree>
    <p:extLst>
      <p:ext uri="{BB962C8B-B14F-4D97-AF65-F5344CB8AC3E}">
        <p14:creationId xmlns:p14="http://schemas.microsoft.com/office/powerpoint/2010/main" val="299539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2" dur="500"/>
                                        <p:tgtEl>
                                          <p:spTgt spid="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18</a:t>
            </a:fld>
            <a:endParaRPr lang="en-US">
              <a:solidFill>
                <a:schemeClr val="tx1"/>
              </a:solidFill>
            </a:endParaRPr>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2800" dirty="0" smtClean="0"/>
              <a:t>Ex. </a:t>
            </a:r>
            <a:r>
              <a:rPr lang="en-US" altLang="en-US" sz="2800" dirty="0"/>
              <a:t>Show that, the s</a:t>
            </a:r>
            <a:r>
              <a:rPr lang="en-US" altLang="en-US" sz="2800" dirty="0">
                <a:cs typeface="Times New Roman" panose="02020603050405020304" pitchFamily="18" charset="0"/>
              </a:rPr>
              <a:t>et of all integers is a group with</a:t>
            </a:r>
            <a:br>
              <a:rPr lang="en-US" altLang="en-US" sz="2800" dirty="0">
                <a:cs typeface="Times New Roman" panose="02020603050405020304" pitchFamily="18" charset="0"/>
              </a:rPr>
            </a:br>
            <a:r>
              <a:rPr lang="en-US" altLang="en-US" sz="2800" dirty="0">
                <a:cs typeface="Times New Roman" panose="02020603050405020304" pitchFamily="18" charset="0"/>
              </a:rPr>
              <a:t>        respect  to  </a:t>
            </a:r>
            <a:r>
              <a:rPr lang="en-US" altLang="en-US" sz="2800" dirty="0" smtClean="0">
                <a:cs typeface="Times New Roman" panose="02020603050405020304" pitchFamily="18" charset="0"/>
              </a:rPr>
              <a:t>addition </a:t>
            </a:r>
            <a:r>
              <a:rPr lang="en-US" altLang="en-US" sz="2800" dirty="0" smtClean="0">
                <a:solidFill>
                  <a:srgbClr val="000000"/>
                </a:solidFill>
              </a:rPr>
              <a:t>(</a:t>
            </a:r>
            <a:r>
              <a:rPr lang="en-US" altLang="en-US" sz="2800" dirty="0">
                <a:solidFill>
                  <a:srgbClr val="000000"/>
                </a:solidFill>
              </a:rPr>
              <a:t>CO2</a:t>
            </a:r>
            <a:r>
              <a:rPr lang="en-US" altLang="en-US" sz="2800" dirty="0" smtClean="0">
                <a:solidFill>
                  <a:srgbClr val="000000"/>
                </a:solidFill>
              </a:rPr>
              <a:t>)</a:t>
            </a:r>
            <a:r>
              <a:rPr lang="en-US" altLang="en-US" sz="2800" dirty="0" smtClean="0">
                <a:cs typeface="Times New Roman" panose="02020603050405020304" pitchFamily="18" charset="0"/>
              </a:rPr>
              <a:t>.</a:t>
            </a:r>
            <a:endParaRPr kumimoji="0" lang="en-US" sz="28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937814"/>
            <a:ext cx="7772400" cy="5386786"/>
          </a:xfrm>
        </p:spPr>
        <p:txBody>
          <a:bodyPr>
            <a:no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b="1" dirty="0" smtClean="0"/>
              <a:t>Solution:</a:t>
            </a:r>
            <a:r>
              <a:rPr lang="en-US" altLang="en-US" sz="2100" dirty="0" smtClean="0"/>
              <a:t>  Let  Z = set of all integers.</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                        Let a, b, c are any three elements of Z.</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1. </a:t>
            </a:r>
            <a:r>
              <a:rPr lang="en-US" altLang="en-US" sz="2100" u="sng" dirty="0" smtClean="0"/>
              <a:t>Closure  property</a:t>
            </a:r>
            <a:r>
              <a:rPr lang="en-US" altLang="en-US" sz="2100" dirty="0" smtClean="0"/>
              <a:t> : We know that, Sum of two integers is again an integer.</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              i.e.,   a + b </a:t>
            </a:r>
            <a:r>
              <a:rPr lang="en-US" altLang="en-US" sz="2100" dirty="0" smtClean="0">
                <a:latin typeface="Symbol" panose="05050102010706020507" pitchFamily="18" charset="2"/>
              </a:rPr>
              <a:t></a:t>
            </a:r>
            <a:r>
              <a:rPr lang="en-US" altLang="en-US" sz="2100" dirty="0" smtClean="0"/>
              <a:t> Z    for all </a:t>
            </a:r>
            <a:r>
              <a:rPr lang="en-US" altLang="en-US" sz="2100" dirty="0" err="1" smtClean="0"/>
              <a:t>a,b</a:t>
            </a:r>
            <a:r>
              <a:rPr lang="en-US" altLang="en-US" sz="2100" dirty="0" smtClean="0"/>
              <a:t> </a:t>
            </a:r>
            <a:r>
              <a:rPr lang="en-US" altLang="en-US" sz="2100" dirty="0" smtClean="0">
                <a:latin typeface="Symbol" panose="05050102010706020507" pitchFamily="18" charset="2"/>
              </a:rPr>
              <a:t></a:t>
            </a:r>
            <a:r>
              <a:rPr lang="en-US" altLang="en-US" sz="2100" dirty="0" smtClean="0"/>
              <a:t> Z</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2. </a:t>
            </a:r>
            <a:r>
              <a:rPr lang="en-US" altLang="en-US" sz="2100" u="sng" dirty="0" smtClean="0"/>
              <a:t>Associativity</a:t>
            </a:r>
            <a:r>
              <a:rPr lang="en-US" altLang="en-US" sz="2100" dirty="0" smtClean="0"/>
              <a:t>:  We know that addition of integers is associative.</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                      i.e., (</a:t>
            </a:r>
            <a:r>
              <a:rPr lang="en-US" altLang="en-US" sz="2100" dirty="0" err="1" smtClean="0"/>
              <a:t>a+b</a:t>
            </a:r>
            <a:r>
              <a:rPr lang="en-US" altLang="en-US" sz="2100" dirty="0" smtClean="0"/>
              <a:t>)+c = a+(</a:t>
            </a:r>
            <a:r>
              <a:rPr lang="en-US" altLang="en-US" sz="2100" dirty="0" err="1" smtClean="0"/>
              <a:t>b+c</a:t>
            </a:r>
            <a:r>
              <a:rPr lang="en-US" altLang="en-US" sz="2100" dirty="0" smtClean="0"/>
              <a:t>)    for all </a:t>
            </a:r>
            <a:r>
              <a:rPr lang="en-US" altLang="en-US" sz="2100" dirty="0" err="1" smtClean="0"/>
              <a:t>a,b,c</a:t>
            </a:r>
            <a:r>
              <a:rPr lang="en-US" altLang="en-US" sz="2100" dirty="0" smtClean="0"/>
              <a:t> </a:t>
            </a:r>
            <a:r>
              <a:rPr lang="en-US" altLang="en-US" sz="2100" dirty="0" smtClean="0">
                <a:latin typeface="Symbol" panose="05050102010706020507" pitchFamily="18" charset="2"/>
              </a:rPr>
              <a:t></a:t>
            </a:r>
            <a:r>
              <a:rPr lang="en-US" altLang="en-US" sz="2100" dirty="0" smtClean="0"/>
              <a:t> Z.</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3. </a:t>
            </a:r>
            <a:r>
              <a:rPr lang="en-US" altLang="en-US" sz="2100" u="sng" dirty="0" smtClean="0"/>
              <a:t>Identity </a:t>
            </a:r>
            <a:r>
              <a:rPr lang="en-US" altLang="en-US" sz="2100" dirty="0" smtClean="0"/>
              <a:t>:  We have   0 </a:t>
            </a:r>
            <a:r>
              <a:rPr lang="en-US" altLang="en-US" sz="2100" dirty="0" smtClean="0">
                <a:latin typeface="Symbol" panose="05050102010706020507" pitchFamily="18" charset="2"/>
              </a:rPr>
              <a:t></a:t>
            </a:r>
            <a:r>
              <a:rPr lang="en-US" altLang="en-US" sz="2100" dirty="0" smtClean="0"/>
              <a:t> Z   and   a + 0 = a   for all a </a:t>
            </a:r>
            <a:r>
              <a:rPr lang="en-US" altLang="en-US" sz="2100" dirty="0" smtClean="0">
                <a:latin typeface="Symbol" panose="05050102010706020507" pitchFamily="18" charset="2"/>
              </a:rPr>
              <a:t></a:t>
            </a:r>
            <a:r>
              <a:rPr lang="en-US" altLang="en-US" sz="2100" dirty="0" smtClean="0"/>
              <a:t> Z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                </a:t>
            </a:r>
            <a:r>
              <a:rPr lang="en-US" altLang="en-US" sz="2100" dirty="0" smtClean="0">
                <a:latin typeface="Symbol" panose="05050102010706020507" pitchFamily="18" charset="2"/>
              </a:rPr>
              <a:t></a:t>
            </a:r>
            <a:r>
              <a:rPr lang="en-US" altLang="en-US" sz="2100" dirty="0" smtClean="0"/>
              <a:t>  Identity element exists, and  ‘0’ is the identity element.</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4. </a:t>
            </a:r>
            <a:r>
              <a:rPr lang="en-US" altLang="en-US" sz="2100" u="sng" dirty="0" smtClean="0"/>
              <a:t>Inverse</a:t>
            </a:r>
            <a:r>
              <a:rPr lang="en-US" altLang="en-US" sz="2100" dirty="0" smtClean="0"/>
              <a:t>:  To each  a </a:t>
            </a:r>
            <a:r>
              <a:rPr lang="en-US" altLang="en-US" sz="2100" dirty="0" smtClean="0">
                <a:latin typeface="Symbol" panose="05050102010706020507" pitchFamily="18" charset="2"/>
              </a:rPr>
              <a:t></a:t>
            </a:r>
            <a:r>
              <a:rPr lang="en-US" altLang="en-US" sz="2100" dirty="0" smtClean="0"/>
              <a:t> Z , we have  – a  </a:t>
            </a:r>
            <a:r>
              <a:rPr lang="en-US" altLang="en-US" sz="2100" dirty="0" smtClean="0">
                <a:latin typeface="Symbol" panose="05050102010706020507" pitchFamily="18" charset="2"/>
              </a:rPr>
              <a:t></a:t>
            </a:r>
            <a:r>
              <a:rPr lang="en-US" altLang="en-US" sz="2100" dirty="0" smtClean="0"/>
              <a:t> Z  such that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                    a + ( – a  ) = 0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    Each element in Z has an inverse.</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a:t>5. </a:t>
            </a:r>
            <a:r>
              <a:rPr lang="en-US" altLang="en-US" sz="2100" u="sng" dirty="0"/>
              <a:t>Commutativity</a:t>
            </a:r>
            <a:r>
              <a:rPr lang="en-US" altLang="en-US" sz="2100" dirty="0"/>
              <a:t>: We know that addition of integers is commutative.</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a:t>            i.e.,   a + b =  b +a     for all </a:t>
            </a:r>
            <a:r>
              <a:rPr lang="en-US" altLang="en-US" sz="2100" dirty="0" err="1"/>
              <a:t>a,b</a:t>
            </a:r>
            <a:r>
              <a:rPr lang="en-US" altLang="en-US" sz="2100" dirty="0"/>
              <a:t> </a:t>
            </a:r>
            <a:r>
              <a:rPr lang="en-US" altLang="en-US" sz="2100" dirty="0">
                <a:latin typeface="Symbol" panose="05050102010706020507" pitchFamily="18" charset="2"/>
              </a:rPr>
              <a:t></a:t>
            </a:r>
            <a:r>
              <a:rPr lang="en-US" altLang="en-US" sz="2100" dirty="0"/>
              <a:t> Z.</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a:t>          Hence,  ( Z , + ) is an abelian group</a:t>
            </a:r>
            <a:r>
              <a:rPr lang="en-US" altLang="en-US" sz="2100" dirty="0" smtClean="0"/>
              <a:t>.</a:t>
            </a:r>
          </a:p>
        </p:txBody>
      </p:sp>
    </p:spTree>
    <p:extLst>
      <p:ext uri="{BB962C8B-B14F-4D97-AF65-F5344CB8AC3E}">
        <p14:creationId xmlns:p14="http://schemas.microsoft.com/office/powerpoint/2010/main" val="286490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7" dur="500"/>
                                        <p:tgtEl>
                                          <p:spTgt spid="1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62" dur="500"/>
                                        <p:tgtEl>
                                          <p:spTgt spid="11">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additive="repl">
                                        <p:cTn id="66"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67" dur="500"/>
                                        <p:tgtEl>
                                          <p:spTgt spid="11">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additive="repl">
                                        <p:cTn id="71" dur="1" fill="hold">
                                          <p:stCondLst>
                                            <p:cond delay="0"/>
                                          </p:stCondLst>
                                        </p:cTn>
                                        <p:tgtEl>
                                          <p:spTgt spid="11">
                                            <p:txEl>
                                              <p:pRg st="13" end="13"/>
                                            </p:txEl>
                                          </p:spTgt>
                                        </p:tgtEl>
                                        <p:attrNameLst>
                                          <p:attrName>style.visibility</p:attrName>
                                        </p:attrNameLst>
                                      </p:cBhvr>
                                      <p:to>
                                        <p:strVal val="visible"/>
                                      </p:to>
                                    </p:set>
                                    <p:animEffect transition="in" filter="blinds(horizontal)">
                                      <p:cBhvr additive="repl">
                                        <p:cTn id="72" dur="500"/>
                                        <p:tgtEl>
                                          <p:spTgt spid="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19</a:t>
            </a:fld>
            <a:endParaRPr lang="en-US">
              <a:solidFill>
                <a:schemeClr val="tx1"/>
              </a:solidFill>
            </a:endParaRPr>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2700" dirty="0">
                <a:cs typeface="Times New Roman" panose="02020603050405020304" pitchFamily="18" charset="0"/>
              </a:rPr>
              <a:t>Ex. Show that  set of all non zero real numbers is a group with respect to  multiplication </a:t>
            </a:r>
            <a:r>
              <a:rPr lang="en-US" altLang="en-US" sz="2700" dirty="0" smtClean="0">
                <a:solidFill>
                  <a:srgbClr val="000000"/>
                </a:solidFill>
              </a:rPr>
              <a:t>(</a:t>
            </a:r>
            <a:r>
              <a:rPr lang="en-US" altLang="en-US" sz="2700" dirty="0">
                <a:solidFill>
                  <a:srgbClr val="000000"/>
                </a:solidFill>
              </a:rPr>
              <a:t>CO2</a:t>
            </a:r>
            <a:r>
              <a:rPr lang="en-US" altLang="en-US" sz="2700" dirty="0" smtClean="0">
                <a:solidFill>
                  <a:srgbClr val="000000"/>
                </a:solidFill>
              </a:rPr>
              <a:t>)</a:t>
            </a:r>
            <a:r>
              <a:rPr lang="en-IN" altLang="en-US" sz="2700" dirty="0" smtClean="0">
                <a:cs typeface="Times New Roman" panose="02020603050405020304" pitchFamily="18" charset="0"/>
              </a:rPr>
              <a:t>.</a:t>
            </a:r>
            <a:endParaRPr kumimoji="0" lang="en-US" sz="27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457200" y="906064"/>
            <a:ext cx="8458200" cy="5113736"/>
          </a:xfrm>
        </p:spPr>
        <p:txBody>
          <a:bodyPr>
            <a:no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t>Solution:</a:t>
            </a:r>
            <a:r>
              <a:rPr lang="en-US" altLang="en-US" sz="2200" dirty="0" smtClean="0"/>
              <a:t>  Let  R</a:t>
            </a:r>
            <a:r>
              <a:rPr lang="en-US" altLang="en-US" sz="2200" baseline="30000" dirty="0" smtClean="0"/>
              <a:t>*</a:t>
            </a:r>
            <a:r>
              <a:rPr lang="en-US" altLang="en-US" sz="2200" dirty="0" smtClean="0"/>
              <a:t> = set of all non zero real numbers.</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Let a, b, c are any three elements of R</a:t>
            </a:r>
            <a:r>
              <a:rPr lang="en-US" altLang="en-US" sz="2200" baseline="30000" dirty="0" smtClean="0"/>
              <a:t>*</a:t>
            </a:r>
            <a:r>
              <a:rPr lang="en-US" altLang="en-US" sz="2200" dirty="0" smtClean="0"/>
              <a:t>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1. </a:t>
            </a:r>
            <a:r>
              <a:rPr lang="en-US" altLang="en-US" sz="2200" u="sng" dirty="0" smtClean="0"/>
              <a:t>Closure  property</a:t>
            </a:r>
            <a:r>
              <a:rPr lang="en-US" altLang="en-US" sz="2200" dirty="0" smtClean="0"/>
              <a:t> : We know that, product of two nonzero real numbers is again a nonzero real number . i.e.,   a . b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 for all </a:t>
            </a:r>
            <a:r>
              <a:rPr lang="en-US" altLang="en-US" sz="2200" dirty="0" err="1" smtClean="0"/>
              <a:t>a,b</a:t>
            </a:r>
            <a:r>
              <a:rPr lang="en-US" altLang="en-US" sz="2200" dirty="0" smtClean="0"/>
              <a:t>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2. </a:t>
            </a:r>
            <a:r>
              <a:rPr lang="en-US" altLang="en-US" sz="2200" u="sng" dirty="0" smtClean="0"/>
              <a:t>Associativity</a:t>
            </a:r>
            <a:r>
              <a:rPr lang="en-US" altLang="en-US" sz="2200" dirty="0" smtClean="0"/>
              <a:t>:  We know that multiplication of real numbers is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associative. i.e., (</a:t>
            </a:r>
            <a:r>
              <a:rPr lang="en-US" altLang="en-US" sz="2200" dirty="0" err="1" smtClean="0"/>
              <a:t>a.b</a:t>
            </a:r>
            <a:r>
              <a:rPr lang="en-US" altLang="en-US" sz="2200" dirty="0" smtClean="0"/>
              <a:t>).c = a.(</a:t>
            </a:r>
            <a:r>
              <a:rPr lang="en-US" altLang="en-US" sz="2200" dirty="0" err="1" smtClean="0"/>
              <a:t>b.c</a:t>
            </a:r>
            <a:r>
              <a:rPr lang="en-US" altLang="en-US" sz="2200" dirty="0" smtClean="0"/>
              <a:t>)    for all </a:t>
            </a:r>
            <a:r>
              <a:rPr lang="en-US" altLang="en-US" sz="2200" dirty="0" err="1" smtClean="0"/>
              <a:t>a,b,c</a:t>
            </a:r>
            <a:r>
              <a:rPr lang="en-US" altLang="en-US" sz="2200" dirty="0" smtClean="0"/>
              <a:t>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3. </a:t>
            </a:r>
            <a:r>
              <a:rPr lang="en-US" altLang="en-US" sz="2200" u="sng" dirty="0" smtClean="0"/>
              <a:t>Identity </a:t>
            </a:r>
            <a:r>
              <a:rPr lang="en-US" altLang="en-US" sz="2200" dirty="0" smtClean="0"/>
              <a:t>:  We have   1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  and   a .1 = a   for all a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Identity element exists, and  ‘1’ is the identity element.</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4. </a:t>
            </a:r>
            <a:r>
              <a:rPr lang="en-US" altLang="en-US" sz="2200" u="sng" dirty="0" smtClean="0"/>
              <a:t>Inverse</a:t>
            </a:r>
            <a:r>
              <a:rPr lang="en-US" altLang="en-US" sz="2200" dirty="0" smtClean="0"/>
              <a:t>:  To each  a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  , we have  1/a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 such that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 .(1/a) = 1         i.e.,  Each element in  R</a:t>
            </a:r>
            <a:r>
              <a:rPr lang="en-US" altLang="en-US" sz="2200" baseline="30000" dirty="0" smtClean="0"/>
              <a:t>*</a:t>
            </a:r>
            <a:r>
              <a:rPr lang="en-US" altLang="en-US" sz="2200" dirty="0" smtClean="0"/>
              <a:t>  has an inverse.</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5.</a:t>
            </a:r>
            <a:r>
              <a:rPr lang="en-US" altLang="en-US" sz="2200" u="sng" dirty="0"/>
              <a:t>Commutativity</a:t>
            </a:r>
            <a:r>
              <a:rPr lang="en-US" altLang="en-US" sz="2200" dirty="0"/>
              <a:t>:  We know that multiplication of real numbers is   </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commutative</a:t>
            </a:r>
            <a:r>
              <a:rPr lang="en-US" altLang="en-US" sz="2200" dirty="0" smtClean="0"/>
              <a:t>. i.e.,   a . b =  b . a     for all </a:t>
            </a:r>
            <a:r>
              <a:rPr lang="en-US" altLang="en-US" sz="2200" dirty="0" err="1" smtClean="0"/>
              <a:t>a,b</a:t>
            </a:r>
            <a:r>
              <a:rPr lang="en-US" altLang="en-US" sz="2200" dirty="0" smtClean="0"/>
              <a:t>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Hence,  ( R</a:t>
            </a:r>
            <a:r>
              <a:rPr lang="en-US" altLang="en-US" sz="2200" baseline="30000" dirty="0" smtClean="0"/>
              <a:t>*</a:t>
            </a:r>
            <a:r>
              <a:rPr lang="en-US" altLang="en-US" sz="2200" dirty="0" smtClean="0"/>
              <a:t> ,  . ) is an abelian group.</a:t>
            </a:r>
            <a:endParaRPr lang="en-US" altLang="en-US" sz="2200" dirty="0"/>
          </a:p>
        </p:txBody>
      </p:sp>
    </p:spTree>
    <p:extLst>
      <p:ext uri="{BB962C8B-B14F-4D97-AF65-F5344CB8AC3E}">
        <p14:creationId xmlns:p14="http://schemas.microsoft.com/office/powerpoint/2010/main" val="297657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0">
                                            <p:txEl>
                                              <p:pRg st="7" end="7"/>
                                            </p:txEl>
                                          </p:spTgt>
                                        </p:tgtEl>
                                        <p:attrNameLst>
                                          <p:attrName>style.visibility</p:attrName>
                                        </p:attrNameLst>
                                      </p:cBhvr>
                                      <p:to>
                                        <p:strVal val="visible"/>
                                      </p:to>
                                    </p:set>
                                    <p:animEffect transition="in" filter="blinds(horizontal)">
                                      <p:cBhvr additive="repl">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0">
                                            <p:txEl>
                                              <p:pRg st="8" end="8"/>
                                            </p:txEl>
                                          </p:spTgt>
                                        </p:tgtEl>
                                        <p:attrNameLst>
                                          <p:attrName>style.visibility</p:attrName>
                                        </p:attrNameLst>
                                      </p:cBhvr>
                                      <p:to>
                                        <p:strVal val="visible"/>
                                      </p:to>
                                    </p:set>
                                    <p:animEffect transition="in" filter="blinds(horizontal)">
                                      <p:cBhvr additive="repl">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0">
                                            <p:txEl>
                                              <p:pRg st="9" end="9"/>
                                            </p:txEl>
                                          </p:spTgt>
                                        </p:tgtEl>
                                        <p:attrNameLst>
                                          <p:attrName>style.visibility</p:attrName>
                                        </p:attrNameLst>
                                      </p:cBhvr>
                                      <p:to>
                                        <p:strVal val="visible"/>
                                      </p:to>
                                    </p:set>
                                    <p:animEffect transition="in" filter="blinds(horizontal)">
                                      <p:cBhvr additive="repl">
                                        <p:cTn id="52" dur="50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0">
                                            <p:txEl>
                                              <p:pRg st="10" end="10"/>
                                            </p:txEl>
                                          </p:spTgt>
                                        </p:tgtEl>
                                        <p:attrNameLst>
                                          <p:attrName>style.visibility</p:attrName>
                                        </p:attrNameLst>
                                      </p:cBhvr>
                                      <p:to>
                                        <p:strVal val="visible"/>
                                      </p:to>
                                    </p:set>
                                    <p:animEffect transition="in" filter="blinds(horizontal)">
                                      <p:cBhvr additive="repl">
                                        <p:cTn id="57" dur="50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0">
                                            <p:txEl>
                                              <p:pRg st="11" end="11"/>
                                            </p:txEl>
                                          </p:spTgt>
                                        </p:tgtEl>
                                        <p:attrNameLst>
                                          <p:attrName>style.visibility</p:attrName>
                                        </p:attrNameLst>
                                      </p:cBhvr>
                                      <p:to>
                                        <p:strVal val="visible"/>
                                      </p:to>
                                    </p:set>
                                    <p:animEffect transition="in" filter="blinds(horizontal)">
                                      <p:cBhvr additive="repl">
                                        <p:cTn id="62"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altLang="en-US" sz="2400" dirty="0">
                <a:latin typeface="Times New Roman" panose="02020603050405020304" pitchFamily="18" charset="0"/>
                <a:cs typeface="Times New Roman" panose="02020603050405020304" pitchFamily="18" charset="0"/>
              </a:rPr>
              <a:t>A course discrete structures used to represent discrete objects and relationships between these objects. These discrete structures include sets, relation , permutations, relations, graphs and trees  etc.</a:t>
            </a:r>
            <a:endParaRPr lang="en-US" altLang="en-US" sz="2400" dirty="0">
              <a:latin typeface="Times New Roman" panose="02020603050405020304" pitchFamily="18" charset="0"/>
              <a:cs typeface="Times New Roman" panose="02020603050405020304" pitchFamily="18" charset="0"/>
            </a:endParaRPr>
          </a:p>
          <a:p>
            <a:r>
              <a:rPr lang="en-IN" altLang="en-US" sz="2400" dirty="0">
                <a:latin typeface="Times New Roman" panose="02020603050405020304" pitchFamily="18" charset="0"/>
                <a:cs typeface="Times New Roman" panose="02020603050405020304" pitchFamily="18" charset="0"/>
              </a:rPr>
              <a:t>The subject enhances one’s ability to develop logical thinking and ability to problem solving.</a:t>
            </a:r>
            <a:endParaRPr lang="en-US" alt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latin typeface="Times New Roman" panose="02020603050405020304" pitchFamily="18" charset="0"/>
                <a:cs typeface="Times New Roman" panose="02020603050405020304" pitchFamily="18" charset="0"/>
              </a:rPr>
              <a:pPr/>
              <a:t>12/19/2022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Course</a:t>
            </a:r>
            <a:r>
              <a:rPr kumimoji="0" lang="en-US" sz="32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Objective</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20</a:t>
            </a:fld>
            <a:endParaRPr lang="en-US">
              <a:solidFill>
                <a:schemeClr val="tx1"/>
              </a:solidFill>
            </a:endParaRPr>
          </a:p>
        </p:txBody>
      </p:sp>
      <p:sp>
        <p:nvSpPr>
          <p:cNvPr id="7" name="Title 1"/>
          <p:cNvSpPr txBox="1">
            <a:spLocks/>
          </p:cNvSpPr>
          <p:nvPr/>
        </p:nvSpPr>
        <p:spPr>
          <a:xfrm>
            <a:off x="1371600" y="136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smtClean="0"/>
              <a:t>Example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i="0"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914400" y="1066800"/>
            <a:ext cx="7772400" cy="41148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u="sng" dirty="0" smtClean="0"/>
              <a:t>Example:</a:t>
            </a:r>
            <a:r>
              <a:rPr lang="en-US" altLang="en-US" sz="2400" u="sng" dirty="0" smtClean="0"/>
              <a:t> </a:t>
            </a:r>
            <a:r>
              <a:rPr lang="en-US" altLang="en-US" sz="2400" dirty="0" smtClean="0"/>
              <a:t>Show that set of all real numbers ‘R’ is not a group with respect to multiplication.</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t>Solution:  </a:t>
            </a:r>
            <a:r>
              <a:rPr lang="en-US" altLang="en-US" sz="2400" dirty="0" smtClean="0"/>
              <a:t>We have  0 </a:t>
            </a:r>
            <a:r>
              <a:rPr lang="en-US" altLang="en-US" sz="2400" dirty="0" smtClean="0">
                <a:latin typeface="Symbol" panose="05050102010706020507" pitchFamily="18" charset="2"/>
              </a:rPr>
              <a:t></a:t>
            </a:r>
            <a:r>
              <a:rPr lang="en-US" altLang="en-US" sz="2400" dirty="0" smtClean="0"/>
              <a:t> R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t>                      The multiplicative inverse of  0 does not exist.</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t>                      Hence. R is not a group.</a:t>
            </a:r>
          </a:p>
        </p:txBody>
      </p:sp>
    </p:spTree>
    <p:extLst>
      <p:ext uri="{BB962C8B-B14F-4D97-AF65-F5344CB8AC3E}">
        <p14:creationId xmlns:p14="http://schemas.microsoft.com/office/powerpoint/2010/main" val="380125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21</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smtClean="0"/>
              <a:t>Example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685800" y="838200"/>
            <a:ext cx="8305800" cy="5181600"/>
          </a:xfrm>
        </p:spPr>
        <p:txBody>
          <a:bodyPr>
            <a:noAutofit/>
          </a:bodyPr>
          <a:lstStyle/>
          <a:p>
            <a:pPr marL="0" indent="0" algn="just"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 Ex</a:t>
            </a:r>
            <a:r>
              <a:rPr lang="en-US" altLang="en-US" sz="2200" dirty="0" smtClean="0">
                <a:cs typeface="Times New Roman" panose="02020603050405020304" pitchFamily="18" charset="0"/>
              </a:rPr>
              <a:t>. Let (Z, *) be an algebraic structure, where Z is the set of integers </a:t>
            </a:r>
          </a:p>
          <a:p>
            <a:pPr marL="447675" indent="-447675" algn="just"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and  the operation * is  defined by     n * m  =  maximum of (n, m).   </a:t>
            </a:r>
          </a:p>
          <a:p>
            <a:pPr marL="447675" indent="-447675" algn="just"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Show that (Z, *) is a semi group. </a:t>
            </a:r>
          </a:p>
          <a:p>
            <a:pPr marL="447675" indent="-447675" algn="just"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Is (Z, *) a monoid ?.  Justify your answer.</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Solution: </a:t>
            </a:r>
            <a:r>
              <a:rPr lang="en-US" altLang="en-US" sz="2200" dirty="0" smtClean="0">
                <a:cs typeface="Times New Roman" panose="02020603050405020304" pitchFamily="18" charset="0"/>
              </a:rPr>
              <a:t> Let a , b  and c  are any three integers.</a:t>
            </a:r>
            <a:r>
              <a:rPr lang="en-US" altLang="en-US" sz="2200" dirty="0" smtClean="0"/>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u="sng" dirty="0" smtClean="0">
                <a:cs typeface="Times New Roman" panose="02020603050405020304" pitchFamily="18" charset="0"/>
              </a:rPr>
              <a:t>Closure property</a:t>
            </a:r>
            <a:r>
              <a:rPr lang="en-US" altLang="en-US" sz="2200" dirty="0" smtClean="0">
                <a:cs typeface="Times New Roman" panose="02020603050405020304" pitchFamily="18" charset="0"/>
              </a:rPr>
              <a:t>:  Now,  a * b =  maximum of (a, b) </a:t>
            </a:r>
            <a:r>
              <a:rPr lang="en-US" altLang="en-US" sz="2200" dirty="0" smtClean="0">
                <a:latin typeface="Symbol" panose="05050102010706020507" pitchFamily="18" charset="2"/>
              </a:rPr>
              <a:t></a:t>
            </a:r>
            <a:r>
              <a:rPr lang="en-US" altLang="en-US" sz="2200" dirty="0" smtClean="0"/>
              <a:t> Z </a:t>
            </a:r>
            <a:r>
              <a:rPr lang="en-US" altLang="en-US" sz="2200" dirty="0" smtClean="0">
                <a:cs typeface="Times New Roman" panose="02020603050405020304" pitchFamily="18" charset="0"/>
              </a:rPr>
              <a:t>   </a:t>
            </a:r>
            <a:r>
              <a:rPr lang="en-US" altLang="en-US" sz="2200" dirty="0" smtClean="0"/>
              <a:t>for all </a:t>
            </a:r>
            <a:r>
              <a:rPr lang="en-US" altLang="en-US" sz="2200" dirty="0" err="1" smtClean="0"/>
              <a:t>a,b</a:t>
            </a:r>
            <a:r>
              <a:rPr lang="en-US" altLang="en-US" sz="2200" dirty="0" smtClean="0"/>
              <a:t> </a:t>
            </a:r>
            <a:r>
              <a:rPr lang="en-US" altLang="en-US" sz="2200" dirty="0" smtClean="0">
                <a:latin typeface="Symbol" panose="05050102010706020507" pitchFamily="18" charset="2"/>
              </a:rPr>
              <a:t></a:t>
            </a:r>
            <a:r>
              <a:rPr lang="en-US" altLang="en-US" sz="2200" dirty="0" smtClean="0"/>
              <a:t> Z</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u="sng" dirty="0" smtClean="0"/>
              <a:t> Associativity</a:t>
            </a:r>
            <a:r>
              <a:rPr lang="en-US" altLang="en-US" sz="2200" dirty="0" smtClean="0"/>
              <a:t> : (a * b) * c  =  maximum of {</a:t>
            </a:r>
            <a:r>
              <a:rPr lang="en-US" altLang="en-US" sz="2200" dirty="0" err="1" smtClean="0"/>
              <a:t>a,b,c</a:t>
            </a:r>
            <a:r>
              <a:rPr lang="en-US" altLang="en-US" sz="2200" dirty="0" smtClean="0"/>
              <a:t>} =  a * (b * c)</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a:t>
            </a:r>
            <a:r>
              <a:rPr lang="en-US" altLang="en-US" sz="2200" dirty="0" smtClean="0">
                <a:cs typeface="Times New Roman" panose="02020603050405020304" pitchFamily="18" charset="0"/>
              </a:rPr>
              <a:t>(Z, *) is a semi group.</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u="sng" dirty="0" smtClean="0">
                <a:cs typeface="Times New Roman" panose="02020603050405020304" pitchFamily="18" charset="0"/>
              </a:rPr>
              <a:t> Identity</a:t>
            </a:r>
            <a:r>
              <a:rPr lang="en-US" altLang="en-US" sz="2200" dirty="0" smtClean="0">
                <a:cs typeface="Times New Roman" panose="02020603050405020304" pitchFamily="18" charset="0"/>
              </a:rPr>
              <a:t> :  There is no integer x such that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 x =  maximum of (a, x) </a:t>
            </a:r>
            <a:r>
              <a:rPr lang="en-US" altLang="en-US" sz="2200" dirty="0" smtClean="0"/>
              <a:t> = a  </a:t>
            </a:r>
            <a:r>
              <a:rPr lang="en-US" altLang="en-US" sz="2200" dirty="0" smtClean="0">
                <a:cs typeface="Times New Roman" panose="02020603050405020304" pitchFamily="18" charset="0"/>
              </a:rPr>
              <a:t>   </a:t>
            </a:r>
            <a:r>
              <a:rPr lang="en-US" altLang="en-US" sz="2200" dirty="0" smtClean="0"/>
              <a:t>for all a </a:t>
            </a:r>
            <a:r>
              <a:rPr lang="en-US" altLang="en-US" sz="2200" dirty="0" smtClean="0">
                <a:latin typeface="Symbol" panose="05050102010706020507" pitchFamily="18" charset="2"/>
              </a:rPr>
              <a:t></a:t>
            </a:r>
            <a:r>
              <a:rPr lang="en-US" altLang="en-US" sz="2200" dirty="0" smtClean="0"/>
              <a:t> Z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rPr>
              <a:t></a:t>
            </a:r>
            <a:r>
              <a:rPr lang="en-US" altLang="en-US" sz="2200" dirty="0" smtClean="0"/>
              <a:t> Identity element does not exist. Hence, </a:t>
            </a:r>
            <a:r>
              <a:rPr lang="en-US" altLang="en-US" sz="2200" dirty="0" smtClean="0">
                <a:cs typeface="Times New Roman" panose="02020603050405020304" pitchFamily="18" charset="0"/>
              </a:rPr>
              <a:t>(Z, *) is not a monoid.</a:t>
            </a:r>
          </a:p>
        </p:txBody>
      </p:sp>
    </p:spTree>
    <p:extLst>
      <p:ext uri="{BB962C8B-B14F-4D97-AF65-F5344CB8AC3E}">
        <p14:creationId xmlns:p14="http://schemas.microsoft.com/office/powerpoint/2010/main" val="132858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7" dur="500"/>
                                        <p:tgtEl>
                                          <p:spTgt spid="11">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62"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22</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Example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685800" y="838200"/>
            <a:ext cx="8305800" cy="5188349"/>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Ex. </a:t>
            </a:r>
            <a:r>
              <a:rPr lang="en-US" altLang="en-US" sz="2200" dirty="0" smtClean="0">
                <a:cs typeface="Times New Roman" panose="02020603050405020304" pitchFamily="18" charset="0"/>
              </a:rPr>
              <a:t>Show that the set of all strings ‘S’ is a monoid  under the operation 	‘concatenation of strings’.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Is S  a group w.r.t the above operation? Justify your answer.</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Solution</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Let us denote the operation ‘concatenation of strings’  by  +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Let  s</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s</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s</a:t>
            </a:r>
            <a:r>
              <a:rPr lang="en-US" altLang="en-US" sz="2200" baseline="-25000" dirty="0" smtClean="0">
                <a:cs typeface="Times New Roman" panose="02020603050405020304" pitchFamily="18" charset="0"/>
              </a:rPr>
              <a:t>3</a:t>
            </a:r>
            <a:r>
              <a:rPr lang="en-US" altLang="en-US" sz="2200" dirty="0" smtClean="0">
                <a:cs typeface="Times New Roman" panose="02020603050405020304" pitchFamily="18" charset="0"/>
              </a:rPr>
              <a:t> are three arbitrary strings in S.</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u="sng" dirty="0" smtClean="0">
                <a:cs typeface="Times New Roman" panose="02020603050405020304" pitchFamily="18" charset="0"/>
              </a:rPr>
              <a:t>Closure property</a:t>
            </a:r>
            <a:r>
              <a:rPr lang="en-US" altLang="en-US" sz="2200" dirty="0" smtClean="0">
                <a:cs typeface="Times New Roman" panose="02020603050405020304" pitchFamily="18" charset="0"/>
              </a:rPr>
              <a:t>:  Concatenation of two strings is again a string.</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i.e.,  s</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+s</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S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u="sng" dirty="0" smtClean="0">
                <a:cs typeface="Times New Roman" panose="02020603050405020304" pitchFamily="18" charset="0"/>
              </a:rPr>
              <a:t>Associativity</a:t>
            </a:r>
            <a:r>
              <a:rPr lang="en-US" altLang="en-US" sz="2200" dirty="0" smtClean="0">
                <a:cs typeface="Times New Roman" panose="02020603050405020304" pitchFamily="18" charset="0"/>
              </a:rPr>
              <a:t>: Concatenation of strings is associative.</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(s</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s</a:t>
            </a:r>
            <a:r>
              <a:rPr lang="en-US" altLang="en-US" sz="2200" baseline="-25000" dirty="0" smtClean="0">
                <a:cs typeface="Times New Roman" panose="02020603050405020304" pitchFamily="18" charset="0"/>
              </a:rPr>
              <a:t>2 </a:t>
            </a:r>
            <a:r>
              <a:rPr lang="en-US" altLang="en-US" sz="2200" dirty="0" smtClean="0">
                <a:cs typeface="Times New Roman" panose="02020603050405020304" pitchFamily="18" charset="0"/>
              </a:rPr>
              <a:t>) + s</a:t>
            </a:r>
            <a:r>
              <a:rPr lang="en-US" altLang="en-US" sz="2200" baseline="-25000" dirty="0" smtClean="0">
                <a:cs typeface="Times New Roman" panose="02020603050405020304" pitchFamily="18" charset="0"/>
              </a:rPr>
              <a:t>3</a:t>
            </a:r>
            <a:r>
              <a:rPr lang="en-US" altLang="en-US" sz="2200" dirty="0" smtClean="0">
                <a:cs typeface="Times New Roman" panose="02020603050405020304" pitchFamily="18" charset="0"/>
              </a:rPr>
              <a:t> = s</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(s</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 s</a:t>
            </a:r>
            <a:r>
              <a:rPr lang="en-US" altLang="en-US" sz="2200" baseline="-25000" dirty="0" smtClean="0">
                <a:cs typeface="Times New Roman" panose="02020603050405020304" pitchFamily="18" charset="0"/>
              </a:rPr>
              <a:t>3</a:t>
            </a:r>
            <a:r>
              <a:rPr lang="en-US" altLang="en-US" sz="2200" dirty="0" smtClean="0">
                <a:cs typeface="Times New Roman" panose="02020603050405020304" pitchFamily="18" charset="0"/>
              </a:rPr>
              <a:t> )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u="sng" dirty="0" smtClean="0"/>
              <a:t>Identity</a:t>
            </a:r>
            <a:r>
              <a:rPr lang="en-US" altLang="en-US" sz="2200" dirty="0"/>
              <a:t>: We have null string , </a:t>
            </a:r>
            <a:r>
              <a:rPr lang="en-US" altLang="en-US" sz="2200" dirty="0">
                <a:latin typeface="Symbol" panose="05050102010706020507" pitchFamily="18" charset="2"/>
              </a:rPr>
              <a:t></a:t>
            </a:r>
            <a:r>
              <a:rPr lang="en-US" altLang="en-US" sz="2200" dirty="0"/>
              <a:t> </a:t>
            </a:r>
            <a:r>
              <a:rPr lang="en-US" altLang="en-US" sz="2200" dirty="0">
                <a:latin typeface="Symbol" panose="05050102010706020507" pitchFamily="18" charset="2"/>
              </a:rPr>
              <a:t></a:t>
            </a:r>
            <a:r>
              <a:rPr lang="en-US" altLang="en-US" sz="2200" dirty="0"/>
              <a:t> S  such that  s</a:t>
            </a:r>
            <a:r>
              <a:rPr lang="en-US" altLang="en-US" sz="2200" baseline="-25000" dirty="0"/>
              <a:t>1</a:t>
            </a:r>
            <a:r>
              <a:rPr lang="en-US" altLang="en-US" sz="2200" dirty="0"/>
              <a:t> + </a:t>
            </a:r>
            <a:r>
              <a:rPr lang="en-US" altLang="en-US" sz="2200" dirty="0">
                <a:latin typeface="Symbol" panose="05050102010706020507" pitchFamily="18" charset="2"/>
              </a:rPr>
              <a:t></a:t>
            </a:r>
            <a:r>
              <a:rPr lang="en-US" altLang="en-US" sz="2200" dirty="0"/>
              <a:t> = S.</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a:latin typeface="Symbol" panose="05050102010706020507" pitchFamily="18" charset="2"/>
              </a:rPr>
              <a:t></a:t>
            </a:r>
            <a:r>
              <a:rPr lang="en-US" altLang="en-US" sz="2200" dirty="0"/>
              <a:t> S is a monoid</a:t>
            </a:r>
            <a:r>
              <a:rPr lang="en-US" altLang="en-US" sz="2200" dirty="0" smtClean="0"/>
              <a:t>.</a:t>
            </a:r>
            <a:endParaRPr lang="en-US" altLang="en-US" sz="2200" dirty="0"/>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a:t>Note</a:t>
            </a:r>
            <a:r>
              <a:rPr lang="en-US" altLang="en-US" sz="2200" dirty="0"/>
              <a:t>:  S is not a group, because the inverse of a non empty string does not exist under concatenation of strings</a:t>
            </a:r>
            <a:r>
              <a:rPr lang="en-US" altLang="en-US" sz="2200" dirty="0" smtClean="0"/>
              <a:t>.</a:t>
            </a:r>
            <a:endParaRPr lang="en-US" altLang="en-US" sz="2200" dirty="0"/>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Tree>
    <p:extLst>
      <p:ext uri="{BB962C8B-B14F-4D97-AF65-F5344CB8AC3E}">
        <p14:creationId xmlns:p14="http://schemas.microsoft.com/office/powerpoint/2010/main" val="348200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7"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23</a:t>
            </a:fld>
            <a:endParaRPr lang="en-US">
              <a:solidFill>
                <a:schemeClr val="tx1"/>
              </a:solidFill>
            </a:endParaRPr>
          </a:p>
        </p:txBody>
      </p:sp>
      <p:sp>
        <p:nvSpPr>
          <p:cNvPr id="7" name="Title 1"/>
          <p:cNvSpPr txBox="1">
            <a:spLocks/>
          </p:cNvSpPr>
          <p:nvPr/>
        </p:nvSpPr>
        <p:spPr>
          <a:xfrm>
            <a:off x="1371600" y="0"/>
            <a:ext cx="77724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just">
              <a:spcBef>
                <a:spcPct val="0"/>
              </a:spcBef>
              <a:defRPr/>
            </a:pPr>
            <a:r>
              <a:rPr lang="en-US" altLang="en-US" sz="2400" b="1" dirty="0">
                <a:cs typeface="Times New Roman" panose="02020603050405020304" pitchFamily="18" charset="0"/>
              </a:rPr>
              <a:t>Ex. </a:t>
            </a:r>
            <a:r>
              <a:rPr lang="en-US" altLang="en-US" sz="2400" dirty="0">
                <a:cs typeface="Times New Roman" panose="02020603050405020304" pitchFamily="18" charset="0"/>
              </a:rPr>
              <a:t>If M is set of all non singular matrices of order ‘n x n’. then show that M  is a </a:t>
            </a:r>
            <a:r>
              <a:rPr lang="en-US" altLang="en-US" sz="2400" dirty="0" smtClean="0">
                <a:cs typeface="Times New Roman" panose="02020603050405020304" pitchFamily="18" charset="0"/>
              </a:rPr>
              <a:t>group </a:t>
            </a:r>
            <a:r>
              <a:rPr lang="en-US" altLang="en-US" sz="2400" dirty="0">
                <a:cs typeface="Times New Roman" panose="02020603050405020304" pitchFamily="18" charset="0"/>
              </a:rPr>
              <a:t>w.r.t. matrix multiplication. Is (M, *) an abelian group?.   Justify your </a:t>
            </a:r>
            <a:r>
              <a:rPr lang="en-US" altLang="en-US" sz="2400" dirty="0" smtClean="0">
                <a:cs typeface="Times New Roman" panose="02020603050405020304" pitchFamily="18" charset="0"/>
              </a:rPr>
              <a:t>answer </a:t>
            </a:r>
            <a:r>
              <a:rPr lang="en-US" altLang="en-US" sz="2400" dirty="0" smtClean="0">
                <a:solidFill>
                  <a:srgbClr val="000000"/>
                </a:solidFill>
              </a:rPr>
              <a:t>(</a:t>
            </a:r>
            <a:r>
              <a:rPr lang="en-US" altLang="en-US" sz="2400" dirty="0">
                <a:solidFill>
                  <a:srgbClr val="000000"/>
                </a:solidFill>
              </a:rPr>
              <a:t>CO2</a:t>
            </a:r>
            <a:r>
              <a:rPr lang="en-US" altLang="en-US" sz="2400" dirty="0" smtClean="0">
                <a:solidFill>
                  <a:srgbClr val="000000"/>
                </a:solidFill>
              </a:rPr>
              <a:t>)</a:t>
            </a:r>
            <a:r>
              <a:rPr lang="en-US" altLang="en-US" sz="2400" dirty="0" smtClean="0">
                <a:cs typeface="Times New Roman" panose="02020603050405020304" pitchFamily="18" charset="0"/>
              </a:rPr>
              <a:t>.</a:t>
            </a:r>
            <a:endParaRPr kumimoji="0" lang="en-US" sz="24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533400" y="1387475"/>
            <a:ext cx="8382000" cy="4708525"/>
          </a:xfrm>
        </p:spPr>
        <p:txBody>
          <a:bodyPr>
            <a:noAutofit/>
          </a:bodyPr>
          <a:lstStyle/>
          <a:p>
            <a:pPr marL="0" indent="0" eaLnBrk="1" hangingPunct="1">
              <a:spcBef>
                <a:spcPts val="500"/>
              </a:spcBef>
              <a:buClr>
                <a:srgbClr val="A50021"/>
              </a:buClr>
              <a:buSzPct val="75000"/>
              <a:buNone/>
              <a:tabLst>
                <a:tab pos="5238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pPr>
            <a:r>
              <a:rPr lang="en-US" altLang="en-US" sz="2100" b="1" dirty="0" smtClean="0">
                <a:cs typeface="Times New Roman" panose="02020603050405020304" pitchFamily="18" charset="0"/>
              </a:rPr>
              <a:t>Solution:    </a:t>
            </a:r>
            <a:r>
              <a:rPr lang="en-US" altLang="en-US" sz="2100" dirty="0" smtClean="0">
                <a:cs typeface="Times New Roman" panose="02020603050405020304" pitchFamily="18" charset="0"/>
              </a:rPr>
              <a:t>Let A,B,C </a:t>
            </a:r>
            <a:r>
              <a:rPr lang="en-US" altLang="en-US" sz="2100" dirty="0" smtClean="0">
                <a:latin typeface="Symbol" panose="05050102010706020507" pitchFamily="18" charset="2"/>
                <a:cs typeface="Times New Roman" panose="02020603050405020304" pitchFamily="18" charset="0"/>
              </a:rPr>
              <a:t></a:t>
            </a:r>
            <a:r>
              <a:rPr lang="en-US" altLang="en-US" sz="2100" dirty="0" smtClean="0">
                <a:cs typeface="Times New Roman" panose="02020603050405020304" pitchFamily="18" charset="0"/>
              </a:rPr>
              <a:t> M.</a:t>
            </a:r>
          </a:p>
          <a:p>
            <a:pPr marL="523875" indent="-523875" eaLnBrk="1" hangingPunct="1">
              <a:spcBef>
                <a:spcPts val="500"/>
              </a:spcBef>
              <a:buFontTx/>
              <a:buNone/>
              <a:tabLst>
                <a:tab pos="5238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pPr>
            <a:r>
              <a:rPr lang="en-US" altLang="en-US" sz="2100" dirty="0" smtClean="0"/>
              <a:t>	1. </a:t>
            </a:r>
            <a:r>
              <a:rPr lang="en-US" altLang="en-US" sz="2100" u="sng" dirty="0" smtClean="0"/>
              <a:t>Closure  property</a:t>
            </a:r>
            <a:r>
              <a:rPr lang="en-US" altLang="en-US" sz="2100" dirty="0" smtClean="0"/>
              <a:t> : Product of two non singular matrices is again a non singular matrix, </a:t>
            </a:r>
            <a:r>
              <a:rPr lang="en-US" altLang="en-US" sz="2100" dirty="0" err="1" smtClean="0"/>
              <a:t>because</a:t>
            </a:r>
            <a:r>
              <a:rPr lang="en-US" altLang="en-US" sz="2100" dirty="0" err="1" smtClean="0">
                <a:latin typeface="Symbol" panose="05050102010706020507" pitchFamily="18" charset="2"/>
              </a:rPr>
              <a:t></a:t>
            </a:r>
            <a:r>
              <a:rPr lang="en-US" altLang="en-US" sz="2100" dirty="0" err="1" smtClean="0"/>
              <a:t>AB</a:t>
            </a:r>
            <a:r>
              <a:rPr lang="en-US" altLang="en-US" sz="2100" dirty="0" smtClean="0">
                <a:latin typeface="Symbol" panose="05050102010706020507" pitchFamily="18" charset="2"/>
              </a:rPr>
              <a:t></a:t>
            </a:r>
            <a:r>
              <a:rPr lang="en-US" altLang="en-US" sz="2100" dirty="0" smtClean="0"/>
              <a:t> = </a:t>
            </a:r>
            <a:r>
              <a:rPr lang="en-US" altLang="en-US" sz="2100" dirty="0" smtClean="0">
                <a:latin typeface="Symbol" panose="05050102010706020507" pitchFamily="18" charset="2"/>
              </a:rPr>
              <a:t></a:t>
            </a:r>
            <a:r>
              <a:rPr lang="en-US" altLang="en-US" sz="2100" dirty="0" smtClean="0"/>
              <a:t>A</a:t>
            </a:r>
            <a:r>
              <a:rPr lang="en-US" altLang="en-US" sz="2100" dirty="0" smtClean="0">
                <a:latin typeface="Symbol" panose="05050102010706020507" pitchFamily="18" charset="2"/>
              </a:rPr>
              <a:t></a:t>
            </a:r>
            <a:r>
              <a:rPr lang="en-US" altLang="en-US" sz="2100" dirty="0" smtClean="0"/>
              <a:t> . </a:t>
            </a:r>
            <a:r>
              <a:rPr lang="en-US" altLang="en-US" sz="2100" dirty="0" smtClean="0">
                <a:latin typeface="Symbol" panose="05050102010706020507" pitchFamily="18" charset="2"/>
              </a:rPr>
              <a:t></a:t>
            </a:r>
            <a:r>
              <a:rPr lang="en-US" altLang="en-US" sz="2100" dirty="0" smtClean="0"/>
              <a:t>B</a:t>
            </a:r>
            <a:r>
              <a:rPr lang="en-US" altLang="en-US" sz="2100" dirty="0" smtClean="0">
                <a:latin typeface="Symbol" panose="05050102010706020507" pitchFamily="18" charset="2"/>
              </a:rPr>
              <a:t></a:t>
            </a:r>
            <a:r>
              <a:rPr lang="en-US" altLang="en-US" sz="2100" dirty="0" smtClean="0"/>
              <a:t> </a:t>
            </a:r>
            <a:r>
              <a:rPr lang="en-US" altLang="en-US" sz="2100" dirty="0" smtClean="0">
                <a:latin typeface="Symbol" panose="05050102010706020507" pitchFamily="18" charset="2"/>
              </a:rPr>
              <a:t></a:t>
            </a:r>
            <a:r>
              <a:rPr lang="en-US" altLang="en-US" sz="2100" dirty="0" smtClean="0"/>
              <a:t> 0  ( Since, A and B are nonsingular) i.e.,   AB </a:t>
            </a:r>
            <a:r>
              <a:rPr lang="en-US" altLang="en-US" sz="2100" dirty="0" smtClean="0">
                <a:latin typeface="Symbol" panose="05050102010706020507" pitchFamily="18" charset="2"/>
              </a:rPr>
              <a:t></a:t>
            </a:r>
            <a:r>
              <a:rPr lang="en-US" altLang="en-US" sz="2100" dirty="0" smtClean="0"/>
              <a:t> M for all A,B </a:t>
            </a:r>
            <a:r>
              <a:rPr lang="en-US" altLang="en-US" sz="2100" dirty="0" smtClean="0">
                <a:latin typeface="Symbol" panose="05050102010706020507" pitchFamily="18" charset="2"/>
              </a:rPr>
              <a:t></a:t>
            </a:r>
            <a:r>
              <a:rPr lang="en-US" altLang="en-US" sz="2100" dirty="0" smtClean="0"/>
              <a:t> M .</a:t>
            </a:r>
          </a:p>
          <a:p>
            <a:pPr marL="523875" indent="-523875">
              <a:spcBef>
                <a:spcPts val="500"/>
              </a:spcBef>
              <a:buNone/>
              <a:tabLst>
                <a:tab pos="5238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pPr>
            <a:r>
              <a:rPr lang="en-US" altLang="en-US" sz="2100" dirty="0"/>
              <a:t>	</a:t>
            </a:r>
            <a:r>
              <a:rPr lang="en-US" altLang="en-US" sz="2100" dirty="0" smtClean="0"/>
              <a:t>2. </a:t>
            </a:r>
            <a:r>
              <a:rPr lang="en-US" altLang="en-US" sz="2100" u="sng" dirty="0" smtClean="0"/>
              <a:t>Associativity</a:t>
            </a:r>
            <a:r>
              <a:rPr lang="en-US" altLang="en-US" sz="2100" dirty="0" smtClean="0"/>
              <a:t>:  </a:t>
            </a:r>
            <a:r>
              <a:rPr lang="en-US" altLang="en-US" sz="2100" dirty="0" err="1" smtClean="0"/>
              <a:t>Marix</a:t>
            </a:r>
            <a:r>
              <a:rPr lang="en-US" altLang="en-US" sz="2100" dirty="0" smtClean="0"/>
              <a:t> multiplication is  associative. i.e., (AB)C = A(BC)    for all A,B,C </a:t>
            </a:r>
            <a:r>
              <a:rPr lang="en-US" altLang="en-US" sz="2100" dirty="0" smtClean="0">
                <a:latin typeface="Symbol" panose="05050102010706020507" pitchFamily="18" charset="2"/>
              </a:rPr>
              <a:t></a:t>
            </a:r>
            <a:r>
              <a:rPr lang="en-US" altLang="en-US" sz="2100" dirty="0" smtClean="0"/>
              <a:t> M .</a:t>
            </a:r>
          </a:p>
          <a:p>
            <a:pPr marL="523875" indent="-523875">
              <a:spcBef>
                <a:spcPts val="500"/>
              </a:spcBef>
              <a:buNone/>
              <a:tabLst>
                <a:tab pos="5238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pPr>
            <a:r>
              <a:rPr lang="en-US" altLang="en-US" sz="2100" dirty="0"/>
              <a:t>	</a:t>
            </a:r>
            <a:r>
              <a:rPr lang="en-US" altLang="en-US" sz="2100" dirty="0" smtClean="0"/>
              <a:t>3. </a:t>
            </a:r>
            <a:r>
              <a:rPr lang="en-US" altLang="en-US" sz="2100" u="sng" dirty="0" smtClean="0"/>
              <a:t>Identity </a:t>
            </a:r>
            <a:r>
              <a:rPr lang="en-US" altLang="en-US" sz="2100" dirty="0" smtClean="0"/>
              <a:t>:  We have   I</a:t>
            </a:r>
            <a:r>
              <a:rPr lang="en-US" altLang="en-US" sz="2100" baseline="-25000" dirty="0" smtClean="0"/>
              <a:t>n</a:t>
            </a:r>
            <a:r>
              <a:rPr lang="en-US" altLang="en-US" sz="2100" dirty="0" smtClean="0"/>
              <a:t> </a:t>
            </a:r>
            <a:r>
              <a:rPr lang="en-US" altLang="en-US" sz="2100" dirty="0" smtClean="0">
                <a:latin typeface="Symbol" panose="05050102010706020507" pitchFamily="18" charset="2"/>
              </a:rPr>
              <a:t></a:t>
            </a:r>
            <a:r>
              <a:rPr lang="en-US" altLang="en-US" sz="2100" dirty="0" smtClean="0"/>
              <a:t> M  and   A I</a:t>
            </a:r>
            <a:r>
              <a:rPr lang="en-US" altLang="en-US" sz="2100" baseline="-25000" dirty="0" smtClean="0"/>
              <a:t>n </a:t>
            </a:r>
            <a:r>
              <a:rPr lang="en-US" altLang="en-US" sz="2100" dirty="0" smtClean="0"/>
              <a:t>= A  for all A </a:t>
            </a:r>
            <a:r>
              <a:rPr lang="en-US" altLang="en-US" sz="2100" dirty="0" smtClean="0">
                <a:latin typeface="Symbol" panose="05050102010706020507" pitchFamily="18" charset="2"/>
              </a:rPr>
              <a:t></a:t>
            </a:r>
            <a:r>
              <a:rPr lang="en-US" altLang="en-US" sz="2100" dirty="0" smtClean="0"/>
              <a:t> M .</a:t>
            </a:r>
          </a:p>
          <a:p>
            <a:pPr marL="523875" indent="-523875" eaLnBrk="1" hangingPunct="1">
              <a:spcBef>
                <a:spcPts val="500"/>
              </a:spcBef>
              <a:buFontTx/>
              <a:buNone/>
              <a:tabLst>
                <a:tab pos="5238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pPr>
            <a:r>
              <a:rPr lang="en-US" altLang="en-US" sz="2100" dirty="0" smtClean="0"/>
              <a:t>        </a:t>
            </a:r>
            <a:r>
              <a:rPr lang="en-US" altLang="en-US" sz="2100" dirty="0" smtClean="0">
                <a:latin typeface="Symbol" panose="05050102010706020507" pitchFamily="18" charset="2"/>
              </a:rPr>
              <a:t></a:t>
            </a:r>
            <a:r>
              <a:rPr lang="en-US" altLang="en-US" sz="2100" dirty="0" smtClean="0"/>
              <a:t>  Identity element exists, and  ‘I</a:t>
            </a:r>
            <a:r>
              <a:rPr lang="en-US" altLang="en-US" sz="2100" baseline="-25000" dirty="0" smtClean="0"/>
              <a:t>n</a:t>
            </a:r>
            <a:r>
              <a:rPr lang="en-US" altLang="en-US" sz="2100" dirty="0" smtClean="0"/>
              <a:t>’ is the identity element.</a:t>
            </a:r>
          </a:p>
          <a:p>
            <a:pPr marL="523875" indent="-523875">
              <a:spcBef>
                <a:spcPts val="500"/>
              </a:spcBef>
              <a:buNone/>
              <a:tabLst>
                <a:tab pos="5238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pPr>
            <a:r>
              <a:rPr lang="en-US" altLang="en-US" sz="2100" dirty="0"/>
              <a:t>	</a:t>
            </a:r>
            <a:r>
              <a:rPr lang="en-US" altLang="en-US" sz="2100" dirty="0" smtClean="0"/>
              <a:t>4. </a:t>
            </a:r>
            <a:r>
              <a:rPr lang="en-US" altLang="en-US" sz="2100" u="sng" dirty="0" smtClean="0"/>
              <a:t>Inverse</a:t>
            </a:r>
            <a:r>
              <a:rPr lang="en-US" altLang="en-US" sz="2100" dirty="0" smtClean="0"/>
              <a:t>:  To each  A </a:t>
            </a:r>
            <a:r>
              <a:rPr lang="en-US" altLang="en-US" sz="2100" dirty="0" smtClean="0">
                <a:latin typeface="Symbol" panose="05050102010706020507" pitchFamily="18" charset="2"/>
              </a:rPr>
              <a:t></a:t>
            </a:r>
            <a:r>
              <a:rPr lang="en-US" altLang="en-US" sz="2100" dirty="0" smtClean="0"/>
              <a:t> M, we have  A</a:t>
            </a:r>
            <a:r>
              <a:rPr lang="en-US" altLang="en-US" sz="2100" baseline="30000" dirty="0" smtClean="0"/>
              <a:t>-1</a:t>
            </a:r>
            <a:r>
              <a:rPr lang="en-US" altLang="en-US" sz="2100" dirty="0" smtClean="0"/>
              <a:t>  </a:t>
            </a:r>
            <a:r>
              <a:rPr lang="en-US" altLang="en-US" sz="2100" dirty="0" smtClean="0">
                <a:latin typeface="Symbol" panose="05050102010706020507" pitchFamily="18" charset="2"/>
              </a:rPr>
              <a:t></a:t>
            </a:r>
            <a:r>
              <a:rPr lang="en-US" altLang="en-US" sz="2100" dirty="0" smtClean="0"/>
              <a:t> M such that A A</a:t>
            </a:r>
            <a:r>
              <a:rPr lang="en-US" altLang="en-US" sz="2100" baseline="30000" dirty="0" smtClean="0"/>
              <a:t>-1</a:t>
            </a:r>
            <a:r>
              <a:rPr lang="en-US" altLang="en-US" sz="2100" dirty="0" smtClean="0"/>
              <a:t> = I</a:t>
            </a:r>
            <a:r>
              <a:rPr lang="en-US" altLang="en-US" sz="2100" baseline="-25000" dirty="0" smtClean="0"/>
              <a:t>n</a:t>
            </a:r>
            <a:r>
              <a:rPr lang="en-US" altLang="en-US" sz="2100" dirty="0" smtClean="0"/>
              <a:t>        i.e.,  Each element in  M  has an inverse.</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latin typeface="Symbol" panose="05050102010706020507" pitchFamily="18" charset="2"/>
              </a:rPr>
              <a:t>	</a:t>
            </a:r>
            <a:r>
              <a:rPr lang="en-US" altLang="en-US" sz="2100" dirty="0" smtClean="0"/>
              <a:t>  </a:t>
            </a:r>
            <a:r>
              <a:rPr lang="en-US" altLang="en-US" sz="2100" dirty="0"/>
              <a:t>M is a group w.r.t. matrix multiplication.</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a:t>  </a:t>
            </a:r>
            <a:r>
              <a:rPr lang="en-US" altLang="en-US" sz="2100" dirty="0" smtClean="0"/>
              <a:t>	We </a:t>
            </a:r>
            <a:r>
              <a:rPr lang="en-US" altLang="en-US" sz="2100" dirty="0"/>
              <a:t>know that, matrix multiplication is not commutative.</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a:t>   </a:t>
            </a:r>
            <a:r>
              <a:rPr lang="en-US" altLang="en-US" sz="2100" dirty="0" smtClean="0"/>
              <a:t>	Hence</a:t>
            </a:r>
            <a:r>
              <a:rPr lang="en-US" altLang="en-US" sz="2100" dirty="0"/>
              <a:t>, M is not an abelian group</a:t>
            </a:r>
            <a:r>
              <a:rPr lang="en-US" altLang="en-US" sz="2100" dirty="0" smtClean="0"/>
              <a:t>.</a:t>
            </a:r>
            <a:endParaRPr lang="en-US" altLang="en-US" sz="2100" dirty="0"/>
          </a:p>
        </p:txBody>
      </p:sp>
    </p:spTree>
    <p:extLst>
      <p:ext uri="{BB962C8B-B14F-4D97-AF65-F5344CB8AC3E}">
        <p14:creationId xmlns:p14="http://schemas.microsoft.com/office/powerpoint/2010/main" val="290688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24</a:t>
            </a:fld>
            <a:endParaRPr lang="en-US">
              <a:solidFill>
                <a:schemeClr val="tx1"/>
              </a:solidFill>
            </a:endParaRPr>
          </a:p>
        </p:txBody>
      </p:sp>
      <p:sp>
        <p:nvSpPr>
          <p:cNvPr id="7" name="Title 1"/>
          <p:cNvSpPr txBox="1">
            <a:spLocks/>
          </p:cNvSpPr>
          <p:nvPr/>
        </p:nvSpPr>
        <p:spPr>
          <a:xfrm>
            <a:off x="1295400" y="0"/>
            <a:ext cx="78486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smtClean="0">
                <a:solidFill>
                  <a:srgbClr val="000000"/>
                </a:solidFill>
              </a:rPr>
              <a:t>Example (CO2</a:t>
            </a:r>
            <a:r>
              <a:rPr lang="en-US" altLang="en-US" sz="3200" dirty="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7620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457200" y="1066800"/>
            <a:ext cx="8229600" cy="4435475"/>
          </a:xfrm>
        </p:spPr>
        <p:txBody>
          <a:bodyPr>
            <a:noAutofit/>
          </a:bodyPr>
          <a:lstStyle/>
          <a:p>
            <a:pPr marL="0" lv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a:cs typeface="Times New Roman" panose="02020603050405020304" pitchFamily="18" charset="0"/>
              </a:rPr>
              <a:t>Ex</a:t>
            </a:r>
            <a:r>
              <a:rPr lang="en-US" altLang="en-US" sz="2200" dirty="0">
                <a:cs typeface="Times New Roman" panose="02020603050405020304" pitchFamily="18" charset="0"/>
              </a:rPr>
              <a:t>. Show that the set of all positive rational  numbers forms an abelian group under the composition * defined by a * b = (ab)/</a:t>
            </a:r>
            <a:r>
              <a:rPr lang="en-US" altLang="en-US" sz="2200" dirty="0" smtClean="0">
                <a:cs typeface="Times New Roman" panose="02020603050405020304" pitchFamily="18" charset="0"/>
              </a:rPr>
              <a:t>2. </a:t>
            </a:r>
            <a:endParaRPr lang="en-US" sz="2200" dirty="0"/>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t>Solution: </a:t>
            </a:r>
            <a:r>
              <a:rPr lang="en-US" altLang="en-US" sz="2200" dirty="0" smtClean="0"/>
              <a:t>Let A = set of all positive rational numbers.</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Let </a:t>
            </a:r>
            <a:r>
              <a:rPr lang="en-US" altLang="en-US" sz="2200" dirty="0" err="1" smtClean="0"/>
              <a:t>a,b,c</a:t>
            </a:r>
            <a:r>
              <a:rPr lang="en-US" altLang="en-US" sz="2200" dirty="0" smtClean="0"/>
              <a:t> be any three elements of A.</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1. </a:t>
            </a:r>
            <a:r>
              <a:rPr lang="en-US" altLang="en-US" sz="2200" u="sng" dirty="0" smtClean="0"/>
              <a:t>Closure property: </a:t>
            </a:r>
            <a:r>
              <a:rPr lang="en-US" altLang="en-US" sz="2200" dirty="0" smtClean="0"/>
              <a:t>  We know that, Product of two positive rational numbers is again a rational number.</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i.e., a *b </a:t>
            </a:r>
            <a:r>
              <a:rPr lang="en-US" altLang="en-US" sz="2200" dirty="0" smtClean="0">
                <a:latin typeface="Symbol" panose="05050102010706020507" pitchFamily="18" charset="2"/>
              </a:rPr>
              <a:t></a:t>
            </a:r>
            <a:r>
              <a:rPr lang="en-US" altLang="en-US" sz="2200" dirty="0" smtClean="0"/>
              <a:t> A for all </a:t>
            </a:r>
            <a:r>
              <a:rPr lang="en-US" altLang="en-US" sz="2200" dirty="0" err="1" smtClean="0"/>
              <a:t>a,b</a:t>
            </a:r>
            <a:r>
              <a:rPr lang="en-US" altLang="en-US" sz="2200" dirty="0" smtClean="0"/>
              <a:t> </a:t>
            </a:r>
            <a:r>
              <a:rPr lang="en-US" altLang="en-US" sz="2200" dirty="0" smtClean="0">
                <a:latin typeface="Symbol" panose="05050102010706020507" pitchFamily="18" charset="2"/>
              </a:rPr>
              <a:t></a:t>
            </a:r>
            <a:r>
              <a:rPr lang="en-US" altLang="en-US" sz="2200" dirty="0" smtClean="0"/>
              <a:t> A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2. </a:t>
            </a:r>
            <a:r>
              <a:rPr lang="en-US" altLang="en-US" sz="2200" u="sng" dirty="0" smtClean="0"/>
              <a:t>Associativity</a:t>
            </a:r>
            <a:r>
              <a:rPr lang="en-US" altLang="en-US" sz="2200" dirty="0" smtClean="0"/>
              <a:t>:     (a*b)*c = (ab/2) * c  =  (</a:t>
            </a:r>
            <a:r>
              <a:rPr lang="en-US" altLang="en-US" sz="2200" dirty="0" err="1" smtClean="0"/>
              <a:t>abc</a:t>
            </a:r>
            <a:r>
              <a:rPr lang="en-US" altLang="en-US" sz="2200" dirty="0" smtClean="0"/>
              <a:t>) / 4</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a*(b*c)  = a * (</a:t>
            </a:r>
            <a:r>
              <a:rPr lang="en-US" altLang="en-US" sz="2200" dirty="0" err="1" smtClean="0"/>
              <a:t>bc</a:t>
            </a:r>
            <a:r>
              <a:rPr lang="en-US" altLang="en-US" sz="2200" dirty="0" smtClean="0"/>
              <a:t>/2)  =  (</a:t>
            </a:r>
            <a:r>
              <a:rPr lang="en-US" altLang="en-US" sz="2200" dirty="0" err="1" smtClean="0"/>
              <a:t>abc</a:t>
            </a:r>
            <a:r>
              <a:rPr lang="en-US" altLang="en-US" sz="2200" dirty="0" smtClean="0"/>
              <a:t>) / 4</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3. </a:t>
            </a:r>
            <a:r>
              <a:rPr lang="en-US" altLang="en-US" sz="2200" u="sng" dirty="0" smtClean="0"/>
              <a:t>Identity </a:t>
            </a:r>
            <a:r>
              <a:rPr lang="en-US" altLang="en-US" sz="2200" dirty="0" smtClean="0"/>
              <a:t>:  Let  e  be the identity element.</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We have   a*e = (a e)/2  …(1)  , By the definition of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again,        a*e = a       …..(2) , Since e is the identity.</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From (1)and (2),  (a e)/2 = a     </a:t>
            </a:r>
            <a:r>
              <a:rPr lang="en-US" altLang="en-US" sz="2200" dirty="0" smtClean="0">
                <a:latin typeface="Symbol" panose="05050102010706020507" pitchFamily="18" charset="2"/>
              </a:rPr>
              <a:t></a:t>
            </a:r>
            <a:r>
              <a:rPr lang="en-US" altLang="en-US" sz="2200" dirty="0" smtClean="0"/>
              <a:t> e = 2   and 2 </a:t>
            </a:r>
            <a:r>
              <a:rPr lang="en-US" altLang="en-US" sz="2200" dirty="0" smtClean="0">
                <a:latin typeface="Symbol" panose="05050102010706020507" pitchFamily="18" charset="2"/>
              </a:rPr>
              <a:t></a:t>
            </a:r>
            <a:r>
              <a:rPr lang="en-US" altLang="en-US" sz="2200" dirty="0" smtClean="0"/>
              <a:t> A .</a:t>
            </a:r>
          </a:p>
          <a:p>
            <a:pPr eaLnBrk="1" hangingPunct="1">
              <a:lnSpc>
                <a:spcPct val="90000"/>
              </a:lnSpc>
              <a:spcBef>
                <a:spcPts val="500"/>
              </a:spcBef>
              <a:buFont typeface="Symbol" panose="05050102010706020507" pitchFamily="18"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Identity element exists, and  ‘2’ is the identity element in A.</a:t>
            </a:r>
          </a:p>
        </p:txBody>
      </p:sp>
    </p:spTree>
    <p:extLst>
      <p:ext uri="{BB962C8B-B14F-4D97-AF65-F5344CB8AC3E}">
        <p14:creationId xmlns:p14="http://schemas.microsoft.com/office/powerpoint/2010/main" val="297297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0">
                                            <p:txEl>
                                              <p:pRg st="7" end="7"/>
                                            </p:txEl>
                                          </p:spTgt>
                                        </p:tgtEl>
                                        <p:attrNameLst>
                                          <p:attrName>style.visibility</p:attrName>
                                        </p:attrNameLst>
                                      </p:cBhvr>
                                      <p:to>
                                        <p:strVal val="visible"/>
                                      </p:to>
                                    </p:set>
                                    <p:animEffect transition="in" filter="blinds(horizontal)">
                                      <p:cBhvr additive="repl">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0">
                                            <p:txEl>
                                              <p:pRg st="8" end="8"/>
                                            </p:txEl>
                                          </p:spTgt>
                                        </p:tgtEl>
                                        <p:attrNameLst>
                                          <p:attrName>style.visibility</p:attrName>
                                        </p:attrNameLst>
                                      </p:cBhvr>
                                      <p:to>
                                        <p:strVal val="visible"/>
                                      </p:to>
                                    </p:set>
                                    <p:animEffect transition="in" filter="blinds(horizontal)">
                                      <p:cBhvr additive="repl">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0">
                                            <p:txEl>
                                              <p:pRg st="9" end="9"/>
                                            </p:txEl>
                                          </p:spTgt>
                                        </p:tgtEl>
                                        <p:attrNameLst>
                                          <p:attrName>style.visibility</p:attrName>
                                        </p:attrNameLst>
                                      </p:cBhvr>
                                      <p:to>
                                        <p:strVal val="visible"/>
                                      </p:to>
                                    </p:set>
                                    <p:animEffect transition="in" filter="blinds(horizontal)">
                                      <p:cBhvr additive="repl">
                                        <p:cTn id="52" dur="50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0">
                                            <p:txEl>
                                              <p:pRg st="10" end="10"/>
                                            </p:txEl>
                                          </p:spTgt>
                                        </p:tgtEl>
                                        <p:attrNameLst>
                                          <p:attrName>style.visibility</p:attrName>
                                        </p:attrNameLst>
                                      </p:cBhvr>
                                      <p:to>
                                        <p:strVal val="visible"/>
                                      </p:to>
                                    </p:set>
                                    <p:animEffect transition="in" filter="blinds(horizontal)">
                                      <p:cBhvr additive="repl">
                                        <p:cTn id="57" dur="50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0">
                                            <p:txEl>
                                              <p:pRg st="11" end="11"/>
                                            </p:txEl>
                                          </p:spTgt>
                                        </p:tgtEl>
                                        <p:attrNameLst>
                                          <p:attrName>style.visibility</p:attrName>
                                        </p:attrNameLst>
                                      </p:cBhvr>
                                      <p:to>
                                        <p:strVal val="visible"/>
                                      </p:to>
                                    </p:set>
                                    <p:animEffect transition="in" filter="blinds(horizontal)">
                                      <p:cBhvr additive="repl">
                                        <p:cTn id="62"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25</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Continue...</a:t>
            </a:r>
            <a:r>
              <a:rPr lang="en-US" altLang="en-US" sz="3200" dirty="0">
                <a:solidFill>
                  <a:srgbClr val="000000"/>
                </a:solidFill>
              </a:rPr>
              <a:t>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219200"/>
            <a:ext cx="7772400" cy="41148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4. </a:t>
            </a:r>
            <a:r>
              <a:rPr lang="en-US" altLang="en-US" sz="2200" u="sng" dirty="0" smtClean="0"/>
              <a:t>Inverse:</a:t>
            </a:r>
            <a:r>
              <a:rPr lang="en-US" altLang="en-US" sz="2200" dirty="0" smtClean="0"/>
              <a:t>   Let a </a:t>
            </a:r>
            <a:r>
              <a:rPr lang="en-US" altLang="en-US" sz="2200" dirty="0" smtClean="0">
                <a:latin typeface="Symbol" panose="05050102010706020507" pitchFamily="18" charset="2"/>
              </a:rPr>
              <a:t></a:t>
            </a:r>
            <a:r>
              <a:rPr lang="en-US" altLang="en-US" sz="2200" dirty="0" smtClean="0"/>
              <a:t> A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let us suppose b is inverse of a.</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Now,  a * b = (a b)/2  ….(1)    (By definition of inverse.)</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Again, a * b = e = 2  …..(2)     (By definition of inverse)</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From (1) and (2), it follows that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 b)/2  =  2</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b =  (4 / a)  </a:t>
            </a:r>
            <a:r>
              <a:rPr lang="en-US" altLang="en-US" sz="2200" dirty="0" smtClean="0">
                <a:latin typeface="Symbol" panose="05050102010706020507" pitchFamily="18" charset="2"/>
              </a:rPr>
              <a:t></a:t>
            </a:r>
            <a:r>
              <a:rPr lang="en-US" altLang="en-US" sz="2200" dirty="0" smtClean="0"/>
              <a:t> A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rPr>
              <a:t></a:t>
            </a:r>
            <a:r>
              <a:rPr lang="en-US" altLang="en-US" sz="2200" dirty="0" smtClean="0"/>
              <a:t> (A ,*) is a group.</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Commutativity:    a * b =  (ab/2) = (</a:t>
            </a:r>
            <a:r>
              <a:rPr lang="en-US" altLang="en-US" sz="2200" dirty="0" err="1" smtClean="0"/>
              <a:t>ba</a:t>
            </a:r>
            <a:r>
              <a:rPr lang="en-US" altLang="en-US" sz="2200" dirty="0" smtClean="0"/>
              <a:t>/2) = b * a</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Hence, (A,*) is an abelian group.</a:t>
            </a:r>
          </a:p>
        </p:txBody>
      </p:sp>
    </p:spTree>
    <p:extLst>
      <p:ext uri="{BB962C8B-B14F-4D97-AF65-F5344CB8AC3E}">
        <p14:creationId xmlns:p14="http://schemas.microsoft.com/office/powerpoint/2010/main" val="125920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26</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altLang="en-US" sz="3200" dirty="0" smtClean="0"/>
              <a:t>Theorem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685800" y="833038"/>
            <a:ext cx="8153400" cy="5383612"/>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b="1" dirty="0" smtClean="0"/>
              <a:t>Ex. </a:t>
            </a:r>
            <a:r>
              <a:rPr lang="en-IN" altLang="en-US" sz="2200" dirty="0" smtClean="0"/>
              <a:t>In a group (G, *) ,  Prove that the identity element is unique.</a:t>
            </a:r>
            <a:r>
              <a:rPr lang="en-IN" altLang="en-US" sz="2200" u="sng"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b="1" u="sng" dirty="0" smtClean="0"/>
              <a:t>Proof </a:t>
            </a:r>
            <a:r>
              <a:rPr lang="en-IN" altLang="en-US" sz="2200" b="1" dirty="0" smtClean="0"/>
              <a:t>:  </a:t>
            </a:r>
          </a:p>
          <a:p>
            <a:pPr marL="447675" indent="-447675" eaLnBrk="1" hangingPunct="1">
              <a:spcBef>
                <a:spcPts val="500"/>
              </a:spcBef>
              <a:buClr>
                <a:srgbClr val="A50021"/>
              </a:buClr>
              <a:buSzPct val="75000"/>
              <a:buFont typeface="Times New Roman" panose="02020603050405020304" pitchFamily="18" charset="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a)  Let e</a:t>
            </a:r>
            <a:r>
              <a:rPr lang="en-IN" altLang="en-US" sz="2200" baseline="-25000" dirty="0" smtClean="0"/>
              <a:t>1</a:t>
            </a:r>
            <a:r>
              <a:rPr lang="en-IN" altLang="en-US" sz="2200" dirty="0" smtClean="0"/>
              <a:t> and e</a:t>
            </a:r>
            <a:r>
              <a:rPr lang="en-IN" altLang="en-US" sz="2200" baseline="-25000" dirty="0" smtClean="0"/>
              <a:t>2</a:t>
            </a:r>
            <a:r>
              <a:rPr lang="en-IN" altLang="en-US" sz="2200" dirty="0" smtClean="0"/>
              <a:t> are two identity elements in G.</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Now,    e</a:t>
            </a:r>
            <a:r>
              <a:rPr lang="en-IN" altLang="en-US" sz="2200" baseline="-25000" dirty="0" smtClean="0"/>
              <a:t>1</a:t>
            </a:r>
            <a:r>
              <a:rPr lang="en-IN" altLang="en-US" sz="2200" dirty="0" smtClean="0"/>
              <a:t> * e</a:t>
            </a:r>
            <a:r>
              <a:rPr lang="en-IN" altLang="en-US" sz="2200" baseline="-25000" dirty="0" smtClean="0"/>
              <a:t>2</a:t>
            </a:r>
            <a:r>
              <a:rPr lang="en-IN" altLang="en-US" sz="2200" dirty="0" smtClean="0"/>
              <a:t>  =  e</a:t>
            </a:r>
            <a:r>
              <a:rPr lang="en-IN" altLang="en-US" sz="2200" baseline="-25000" dirty="0" smtClean="0"/>
              <a:t>1</a:t>
            </a:r>
            <a:r>
              <a:rPr lang="en-IN" altLang="en-US" sz="2200" dirty="0" smtClean="0"/>
              <a:t>     …(1)   (since e</a:t>
            </a:r>
            <a:r>
              <a:rPr lang="en-IN" altLang="en-US" sz="2200" baseline="-25000" dirty="0" smtClean="0"/>
              <a:t>2</a:t>
            </a:r>
            <a:r>
              <a:rPr lang="en-IN" altLang="en-US" sz="2200" dirty="0" smtClean="0"/>
              <a:t> is the identity)</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Again,  e</a:t>
            </a:r>
            <a:r>
              <a:rPr lang="en-IN" altLang="en-US" sz="2200" baseline="-25000" dirty="0" smtClean="0"/>
              <a:t>1</a:t>
            </a:r>
            <a:r>
              <a:rPr lang="en-IN" altLang="en-US" sz="2200" dirty="0" smtClean="0"/>
              <a:t> * e</a:t>
            </a:r>
            <a:r>
              <a:rPr lang="en-IN" altLang="en-US" sz="2200" baseline="-25000" dirty="0" smtClean="0"/>
              <a:t>2</a:t>
            </a:r>
            <a:r>
              <a:rPr lang="en-IN" altLang="en-US" sz="2200" dirty="0" smtClean="0"/>
              <a:t>  =  e</a:t>
            </a:r>
            <a:r>
              <a:rPr lang="en-IN" altLang="en-US" sz="2200" baseline="-25000" dirty="0" smtClean="0"/>
              <a:t>2</a:t>
            </a:r>
            <a:r>
              <a:rPr lang="en-IN" altLang="en-US" sz="2200" dirty="0" smtClean="0"/>
              <a:t>     …(2)   (since e</a:t>
            </a:r>
            <a:r>
              <a:rPr lang="en-IN" altLang="en-US" sz="2200" baseline="-25000" dirty="0" smtClean="0"/>
              <a:t>1</a:t>
            </a:r>
            <a:r>
              <a:rPr lang="en-IN" altLang="en-US" sz="2200" dirty="0" smtClean="0"/>
              <a:t> is the identity)</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From (1) and (2), we have       e</a:t>
            </a:r>
            <a:r>
              <a:rPr lang="en-IN" altLang="en-US" sz="2200" baseline="-25000" dirty="0" smtClean="0"/>
              <a:t>1</a:t>
            </a:r>
            <a:r>
              <a:rPr lang="en-IN" altLang="en-US" sz="2200" dirty="0" smtClean="0"/>
              <a:t> = e</a:t>
            </a:r>
            <a:r>
              <a:rPr lang="en-IN" altLang="en-US" sz="2200" baseline="-25000" dirty="0" smtClean="0"/>
              <a:t>2</a:t>
            </a:r>
            <a:r>
              <a:rPr lang="en-IN" altLang="en-US" sz="2200" dirty="0" smtClean="0"/>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a:t>
            </a:r>
            <a:r>
              <a:rPr lang="en-IN" altLang="en-US" sz="2200" dirty="0" smtClean="0">
                <a:latin typeface="Symbol" panose="05050102010706020507" pitchFamily="18" charset="2"/>
              </a:rPr>
              <a:t></a:t>
            </a:r>
            <a:r>
              <a:rPr lang="en-IN" altLang="en-US" sz="2200" dirty="0" smtClean="0"/>
              <a:t>  Identity element in a group is unique.</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p>
        </p:txBody>
      </p:sp>
    </p:spTree>
    <p:extLst>
      <p:ext uri="{BB962C8B-B14F-4D97-AF65-F5344CB8AC3E}">
        <p14:creationId xmlns:p14="http://schemas.microsoft.com/office/powerpoint/2010/main" val="94035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27</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a:solidFill>
                  <a:srgbClr val="000000"/>
                </a:solidFill>
              </a:rPr>
              <a:t>(</a:t>
            </a:r>
            <a:r>
              <a:rPr lang="en-US" altLang="en-US" sz="3200" dirty="0" smtClean="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219200"/>
            <a:ext cx="7772400" cy="476885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b="1" dirty="0" smtClean="0"/>
              <a:t>Ex. </a:t>
            </a:r>
            <a:r>
              <a:rPr lang="en-IN" altLang="en-US" sz="2200" dirty="0" smtClean="0"/>
              <a:t>In a group (G, *) ,  Prove that the inverse of any element is unique.</a:t>
            </a:r>
            <a:r>
              <a:rPr lang="en-IN" altLang="en-US" sz="2200" u="sng"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b="1" u="sng" dirty="0" smtClean="0"/>
              <a:t>Proof</a:t>
            </a:r>
            <a:r>
              <a:rPr lang="en-IN" altLang="en-US" sz="2200" b="1"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Let   a ,</a:t>
            </a:r>
            <a:r>
              <a:rPr lang="en-IN" altLang="en-US" sz="2200" dirty="0" err="1" smtClean="0"/>
              <a:t>b,c</a:t>
            </a:r>
            <a:r>
              <a:rPr lang="en-IN" altLang="en-US" sz="2200" dirty="0" smtClean="0"/>
              <a:t> </a:t>
            </a:r>
            <a:r>
              <a:rPr lang="en-IN" altLang="en-US" sz="2200" dirty="0" smtClean="0">
                <a:latin typeface="Symbol" panose="05050102010706020507" pitchFamily="18" charset="2"/>
              </a:rPr>
              <a:t></a:t>
            </a:r>
            <a:r>
              <a:rPr lang="en-IN" altLang="en-US" sz="2200" dirty="0" smtClean="0"/>
              <a:t>G   and   e is the identity in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Let us suppose, Both  b and c are inverse elements of  a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Now,   a * b = e   …(1)   (Since, b is inverse of a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Again, a * c = e   …(2)   (Since, c is also inverse of a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From (1) and (2), we have</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a * b = a * c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latin typeface="Symbol" panose="05050102010706020507" pitchFamily="18" charset="2"/>
              </a:rPr>
              <a:t>	</a:t>
            </a:r>
            <a:r>
              <a:rPr lang="en-IN" altLang="en-US" sz="2200" dirty="0" smtClean="0"/>
              <a:t>     b = c      (By left cancellation law)</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In a group, the inverse of any element is unique.</a:t>
            </a:r>
            <a:br>
              <a:rPr lang="en-IN" altLang="en-US" sz="2200" dirty="0" smtClean="0"/>
            </a:br>
            <a:endParaRPr lang="en-IN" altLang="en-US" sz="2200" dirty="0" smtClean="0"/>
          </a:p>
        </p:txBody>
      </p:sp>
    </p:spTree>
    <p:extLst>
      <p:ext uri="{BB962C8B-B14F-4D97-AF65-F5344CB8AC3E}">
        <p14:creationId xmlns:p14="http://schemas.microsoft.com/office/powerpoint/2010/main" val="33064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28</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838200" y="1066800"/>
            <a:ext cx="7772400" cy="469265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t>Ex. </a:t>
            </a:r>
            <a:r>
              <a:rPr lang="en-US" altLang="en-US" sz="2200" dirty="0" smtClean="0"/>
              <a:t>In a group (G, *) , Prove that </a:t>
            </a:r>
            <a:br>
              <a:rPr lang="en-US" altLang="en-US" sz="2200" dirty="0" smtClean="0"/>
            </a:br>
            <a:r>
              <a:rPr lang="en-US" altLang="en-US" sz="2200" dirty="0" smtClean="0"/>
              <a:t>  </a:t>
            </a:r>
            <a:r>
              <a:rPr lang="en-US" altLang="en-US" sz="2200" dirty="0" smtClean="0">
                <a:cs typeface="Times New Roman" panose="02020603050405020304" pitchFamily="18" charset="0"/>
              </a:rPr>
              <a:t>(a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-1</a:t>
            </a:r>
            <a:r>
              <a:rPr lang="en-US" altLang="en-US" sz="2200" dirty="0" smtClean="0"/>
              <a:t>  for all </a:t>
            </a:r>
            <a:r>
              <a:rPr lang="en-US" altLang="en-US" sz="2200" dirty="0" err="1" smtClean="0"/>
              <a:t>a,b</a:t>
            </a:r>
            <a:r>
              <a:rPr lang="en-US" altLang="en-US" sz="2200" dirty="0" smtClean="0"/>
              <a:t> </a:t>
            </a:r>
            <a:r>
              <a:rPr lang="en-US" altLang="en-US" sz="2200" dirty="0" smtClean="0">
                <a:latin typeface="Symbol" panose="05050102010706020507" pitchFamily="18" charset="2"/>
              </a:rPr>
              <a:t></a:t>
            </a:r>
            <a:r>
              <a:rPr lang="en-US" altLang="en-US" sz="2200" dirty="0" smtClean="0"/>
              <a:t>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t>Proof : </a:t>
            </a:r>
            <a:r>
              <a:rPr lang="en-US" altLang="en-US" sz="2200" b="1"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Consider,</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 b) *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  (a * ( b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(By associative property).</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  </a:t>
            </a:r>
            <a:r>
              <a:rPr lang="en-US" altLang="en-US" sz="2200" dirty="0" smtClean="0">
                <a:cs typeface="Times New Roman" panose="02020603050405020304" pitchFamily="18" charset="0"/>
              </a:rPr>
              <a:t>(a * e *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a:t>
            </a:r>
            <a:r>
              <a:rPr lang="en-US" altLang="en-US" sz="2200" dirty="0" smtClean="0"/>
              <a:t>                    ( By inverse property)</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  ( a * </a:t>
            </a:r>
            <a:r>
              <a:rPr lang="en-US" altLang="en-US" sz="2200" dirty="0" smtClean="0">
                <a:cs typeface="Times New Roman" panose="02020603050405020304" pitchFamily="18" charset="0"/>
              </a:rPr>
              <a:t>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a:t>
            </a:r>
            <a:r>
              <a:rPr lang="en-US" altLang="en-US" sz="2200" dirty="0" smtClean="0"/>
              <a:t>                         ( Since, e is identity)</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  e                                     ( By inverse property)</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Similarly, we can show that</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 * b)  = e</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Hence, (a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-1</a:t>
            </a:r>
            <a:r>
              <a:rPr lang="en-US" altLang="en-US" sz="2200" dirty="0" smtClean="0"/>
              <a:t> .</a:t>
            </a:r>
          </a:p>
        </p:txBody>
      </p:sp>
    </p:spTree>
    <p:extLst>
      <p:ext uri="{BB962C8B-B14F-4D97-AF65-F5344CB8AC3E}">
        <p14:creationId xmlns:p14="http://schemas.microsoft.com/office/powerpoint/2010/main" val="158773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7"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29</a:t>
            </a:fld>
            <a:endParaRPr lang="en-US">
              <a:solidFill>
                <a:schemeClr val="tx1"/>
              </a:solidFill>
            </a:endParaRPr>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a:solidFill>
                  <a:srgbClr val="000000"/>
                </a:solidFill>
              </a:rPr>
              <a:t>(CO2)</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981200"/>
            <a:ext cx="7772400" cy="41148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b="1" u="sng" dirty="0" smtClean="0"/>
              <a:t>Proof</a:t>
            </a:r>
            <a:r>
              <a:rPr lang="en-IN" altLang="en-US" sz="2200" b="1" dirty="0" smtClean="0"/>
              <a:t>:  </a:t>
            </a:r>
            <a:r>
              <a:rPr lang="en-IN" altLang="en-US" sz="2200" dirty="0" smtClean="0"/>
              <a:t>Given that,   </a:t>
            </a:r>
            <a:r>
              <a:rPr lang="en-IN" altLang="en-US" sz="2200" dirty="0" smtClean="0">
                <a:cs typeface="Times New Roman" panose="02020603050405020304" pitchFamily="18" charset="0"/>
              </a:rPr>
              <a:t>a * a  = a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a:t>
            </a:r>
            <a:r>
              <a:rPr lang="en-IN" altLang="en-US" sz="2200" dirty="0" smtClean="0">
                <a:latin typeface="Symbol" panose="05050102010706020507" pitchFamily="18" charset="2"/>
              </a:rPr>
              <a:t></a:t>
            </a:r>
            <a:r>
              <a:rPr lang="en-IN" altLang="en-US" sz="2200" dirty="0" smtClean="0"/>
              <a:t> a * a = a * e      ( Since, e is identity in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a:t>
            </a:r>
            <a:r>
              <a:rPr lang="en-IN" altLang="en-US" sz="2200" dirty="0" smtClean="0">
                <a:latin typeface="Symbol" panose="05050102010706020507" pitchFamily="18" charset="2"/>
              </a:rPr>
              <a:t></a:t>
            </a:r>
            <a:r>
              <a:rPr lang="en-IN" altLang="en-US" sz="2200" dirty="0" smtClean="0"/>
              <a:t>  a  =  e         ( By left cancellation law)</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Hence, the result follows.</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p>
        </p:txBody>
      </p:sp>
      <p:sp>
        <p:nvSpPr>
          <p:cNvPr id="3" name="Rectangle 2"/>
          <p:cNvSpPr/>
          <p:nvPr/>
        </p:nvSpPr>
        <p:spPr>
          <a:xfrm>
            <a:off x="1066800" y="1161871"/>
            <a:ext cx="7772400" cy="769441"/>
          </a:xfrm>
          <a:prstGeom prst="rect">
            <a:avLst/>
          </a:prstGeom>
        </p:spPr>
        <p:txBody>
          <a:bodyPr wrap="square">
            <a:spAutoFit/>
          </a:bodyPr>
          <a:lstStyle/>
          <a:p>
            <a:pPr lvl="0" algn="just">
              <a:spcBef>
                <a:spcPct val="0"/>
              </a:spcBef>
              <a:defRPr/>
            </a:pPr>
            <a:r>
              <a:rPr lang="en-IN" altLang="en-US" sz="2200" b="1" dirty="0">
                <a:cs typeface="Times New Roman" panose="02020603050405020304" pitchFamily="18" charset="0"/>
              </a:rPr>
              <a:t>Ex</a:t>
            </a:r>
            <a:r>
              <a:rPr lang="en-IN" altLang="en-US" sz="2200" b="1" dirty="0" smtClean="0">
                <a:cs typeface="Times New Roman" panose="02020603050405020304" pitchFamily="18" charset="0"/>
              </a:rPr>
              <a:t>. </a:t>
            </a:r>
            <a:r>
              <a:rPr lang="en-IN" altLang="en-US" sz="2200" dirty="0">
                <a:cs typeface="Times New Roman" panose="02020603050405020304" pitchFamily="18" charset="0"/>
              </a:rPr>
              <a:t>If (G, *) is a group and a </a:t>
            </a:r>
            <a:r>
              <a:rPr lang="en-IN" altLang="en-US" sz="2200" dirty="0">
                <a:latin typeface="Symbol" panose="05050102010706020507" pitchFamily="18" charset="2"/>
                <a:cs typeface="Arial" panose="020B0604020202020204" pitchFamily="34" charset="0"/>
              </a:rPr>
              <a:t></a:t>
            </a:r>
            <a:r>
              <a:rPr lang="en-IN" altLang="en-US" sz="2200" dirty="0">
                <a:cs typeface="Times New Roman" panose="02020603050405020304" pitchFamily="18" charset="0"/>
              </a:rPr>
              <a:t> G  such that  a * a = a </a:t>
            </a:r>
            <a:r>
              <a:rPr lang="en-IN" altLang="en-US" sz="2200" dirty="0" smtClean="0">
                <a:cs typeface="Times New Roman" panose="02020603050405020304" pitchFamily="18" charset="0"/>
              </a:rPr>
              <a:t>,  </a:t>
            </a:r>
            <a:r>
              <a:rPr lang="en-IN" altLang="en-US" sz="2200" dirty="0">
                <a:cs typeface="Times New Roman" panose="02020603050405020304" pitchFamily="18" charset="0"/>
              </a:rPr>
              <a:t>then show that </a:t>
            </a:r>
            <a:r>
              <a:rPr lang="en-IN" altLang="en-US" sz="2200" dirty="0" smtClean="0">
                <a:cs typeface="Times New Roman" panose="02020603050405020304" pitchFamily="18" charset="0"/>
              </a:rPr>
              <a:t>a </a:t>
            </a:r>
            <a:r>
              <a:rPr lang="en-IN" altLang="en-US" sz="2200" dirty="0">
                <a:cs typeface="Times New Roman" panose="02020603050405020304" pitchFamily="18" charset="0"/>
              </a:rPr>
              <a:t>= e , where e is identity element in G</a:t>
            </a:r>
            <a:r>
              <a:rPr lang="en-IN" altLang="en-US" sz="2200" dirty="0">
                <a:latin typeface="Arial" panose="020B0604020202020204" pitchFamily="34" charset="0"/>
                <a:cs typeface="Arial" panose="020B0604020202020204" pitchFamily="34" charset="0"/>
              </a:rPr>
              <a:t>.</a:t>
            </a:r>
            <a:endParaRPr lang="en-US" sz="2200" dirty="0"/>
          </a:p>
        </p:txBody>
      </p:sp>
    </p:spTree>
    <p:extLst>
      <p:ext uri="{BB962C8B-B14F-4D97-AF65-F5344CB8AC3E}">
        <p14:creationId xmlns:p14="http://schemas.microsoft.com/office/powerpoint/2010/main" val="204014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latin typeface="Times New Roman" panose="02020603050405020304" pitchFamily="18" charset="0"/>
                <a:cs typeface="Times New Roman" panose="02020603050405020304" pitchFamily="18" charset="0"/>
              </a:rPr>
              <a:t>This course aims to provide a first approach to the subject of algebra, which is one of the basic pillars of modern mathematics. The focus of the course will be the study of certain structures called groups, rings, fields and some related structures. </a:t>
            </a:r>
          </a:p>
          <a:p>
            <a:pPr algn="just"/>
            <a:r>
              <a:rPr lang="en-US" sz="2200" dirty="0">
                <a:latin typeface="Times New Roman" panose="02020603050405020304" pitchFamily="18" charset="0"/>
                <a:cs typeface="Times New Roman" panose="02020603050405020304" pitchFamily="18" charset="0"/>
              </a:rPr>
              <a:t>Abstract algebra gives to student a good mathematical maturity and enables to build mathematical thinking and skill</a:t>
            </a:r>
          </a:p>
          <a:p>
            <a:pPr algn="just"/>
            <a:r>
              <a:rPr lang="en-US" sz="2200" dirty="0">
                <a:latin typeface="Times New Roman" panose="02020603050405020304" pitchFamily="18" charset="0"/>
                <a:cs typeface="Times New Roman" panose="02020603050405020304" pitchFamily="18" charset="0"/>
              </a:rPr>
              <a:t>By the end of the module students should be familiar with the topics listed above under `Contents'. In particular, they should be able to prove different Theorems, and to use them and other techniques as a tool for analyzing the structure of a finite group of a given order.</a:t>
            </a:r>
          </a:p>
        </p:txBody>
      </p:sp>
      <p:sp>
        <p:nvSpPr>
          <p:cNvPr id="4" name="Date Placeholder 3"/>
          <p:cNvSpPr>
            <a:spLocks noGrp="1"/>
          </p:cNvSpPr>
          <p:nvPr>
            <p:ph type="dt" sz="half" idx="10"/>
          </p:nvPr>
        </p:nvSpPr>
        <p:spPr/>
        <p:txBody>
          <a:bodyPr/>
          <a:lstStyle/>
          <a:p>
            <a:fld id="{89C7EDA2-B8A9-2643-A0C2-64A36CC1C0DE}" type="datetime1">
              <a:rPr lang="en-IN" smtClean="0">
                <a:solidFill>
                  <a:schemeClr val="tx1"/>
                </a:solidFill>
                <a:latin typeface="Times New Roman" panose="02020603050405020304" pitchFamily="18" charset="0"/>
                <a:cs typeface="Times New Roman" panose="02020603050405020304" pitchFamily="18" charset="0"/>
              </a:rPr>
              <a:t>19-12-2022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3</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solidFill>
                  <a:schemeClr val="tx1"/>
                </a:solidFill>
                <a:latin typeface="Times New Roman" panose="02020603050405020304" pitchFamily="18" charset="0"/>
                <a:cs typeface="Times New Roman" panose="02020603050405020304" pitchFamily="18" charset="0"/>
              </a:rPr>
              <a:t>Unit 2</a:t>
            </a:r>
            <a:r>
              <a:rPr kumimoji="0" lang="en-US" sz="32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Objective(CO2)</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407718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30</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a:solidFill>
                  <a:srgbClr val="000000"/>
                </a:solidFill>
              </a:rPr>
              <a:t>(CO2)</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1"/>
          <p:cNvSpPr>
            <a:spLocks noGrp="1" noChangeArrowheads="1"/>
          </p:cNvSpPr>
          <p:nvPr>
            <p:ph type="title"/>
          </p:nvPr>
        </p:nvSpPr>
        <p:spPr>
          <a:xfrm>
            <a:off x="1066800" y="836613"/>
            <a:ext cx="7772400" cy="1143000"/>
          </a:xfrm>
        </p:spPr>
        <p:txBody>
          <a:bodyPr>
            <a:normAutofit/>
          </a:bodyPr>
          <a:lstStyle/>
          <a:p>
            <a:pPr algn="just"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b="1" dirty="0" smtClean="0">
                <a:cs typeface="Times New Roman" panose="02020603050405020304" pitchFamily="18" charset="0"/>
              </a:rPr>
              <a:t>Ex.</a:t>
            </a:r>
            <a:r>
              <a:rPr lang="en-US" altLang="en-US" sz="2200" dirty="0" smtClean="0">
                <a:cs typeface="Times New Roman" panose="02020603050405020304" pitchFamily="18" charset="0"/>
              </a:rPr>
              <a:t>   If  every element of a group is its own inverse, then show that</a:t>
            </a:r>
            <a:br>
              <a:rPr lang="en-US" altLang="en-US" sz="2200" dirty="0" smtClean="0">
                <a:cs typeface="Times New Roman" panose="02020603050405020304" pitchFamily="18" charset="0"/>
              </a:rPr>
            </a:br>
            <a:r>
              <a:rPr lang="en-US" altLang="en-US" sz="2200" dirty="0" smtClean="0">
                <a:cs typeface="Times New Roman" panose="02020603050405020304" pitchFamily="18" charset="0"/>
              </a:rPr>
              <a:t>        the group must be abelian .</a:t>
            </a:r>
          </a:p>
        </p:txBody>
      </p:sp>
      <p:sp>
        <p:nvSpPr>
          <p:cNvPr id="11" name="Rectangle 2"/>
          <p:cNvSpPr>
            <a:spLocks noGrp="1" noChangeArrowheads="1"/>
          </p:cNvSpPr>
          <p:nvPr>
            <p:ph idx="1"/>
          </p:nvPr>
        </p:nvSpPr>
        <p:spPr>
          <a:xfrm>
            <a:off x="1066800" y="2101850"/>
            <a:ext cx="7772400" cy="41148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t>Proof:  </a:t>
            </a:r>
            <a:r>
              <a:rPr lang="en-US" altLang="en-US" sz="2200" dirty="0" smtClean="0"/>
              <a:t>Let (G, *) be a group.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Let a and b are any two elements of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Consider the identity,</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cs typeface="Times New Roman" panose="02020603050405020304" pitchFamily="18" charset="0"/>
              </a:rPr>
              <a:t>(a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-1</a:t>
            </a:r>
            <a:r>
              <a:rPr lang="en-US" altLang="en-US" sz="2200"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(a * b )   =     b * a     ( Since each element of G is its own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inverse)</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Hence,  G is abelian.</a:t>
            </a:r>
          </a:p>
        </p:txBody>
      </p:sp>
    </p:spTree>
    <p:extLst>
      <p:ext uri="{BB962C8B-B14F-4D97-AF65-F5344CB8AC3E}">
        <p14:creationId xmlns:p14="http://schemas.microsoft.com/office/powerpoint/2010/main" val="152228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31</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a:solidFill>
                  <a:srgbClr val="000000"/>
                </a:solidFill>
              </a:rPr>
              <a:t>(CO2)</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1"/>
          <p:cNvSpPr>
            <a:spLocks noGrp="1" noChangeArrowheads="1"/>
          </p:cNvSpPr>
          <p:nvPr>
            <p:ph type="title"/>
          </p:nvPr>
        </p:nvSpPr>
        <p:spPr>
          <a:xfrm>
            <a:off x="1066800" y="4724400"/>
            <a:ext cx="7772400" cy="1143000"/>
          </a:xfrm>
        </p:spPr>
        <p:txBody>
          <a:bodyPr>
            <a:normAutofit/>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b="1" dirty="0" smtClean="0"/>
              <a:t>Note:    </a:t>
            </a:r>
            <a:r>
              <a:rPr lang="en-US" altLang="en-US" sz="2200" dirty="0" smtClean="0"/>
              <a:t>a</a:t>
            </a:r>
            <a:r>
              <a:rPr lang="en-US" altLang="en-US" sz="2200" baseline="30000" dirty="0" smtClean="0"/>
              <a:t>2</a:t>
            </a:r>
            <a:r>
              <a:rPr lang="en-US" altLang="en-US" sz="2200" dirty="0" smtClean="0"/>
              <a:t>  = a * a</a:t>
            </a:r>
            <a:br>
              <a:rPr lang="en-US" altLang="en-US" sz="2200" dirty="0" smtClean="0"/>
            </a:br>
            <a:r>
              <a:rPr lang="en-US" altLang="en-US" sz="2200" dirty="0" smtClean="0"/>
              <a:t>              a</a:t>
            </a:r>
            <a:r>
              <a:rPr lang="en-US" altLang="en-US" sz="2200" baseline="30000" dirty="0" smtClean="0"/>
              <a:t>3</a:t>
            </a:r>
            <a:r>
              <a:rPr lang="en-US" altLang="en-US" sz="2200" dirty="0" smtClean="0"/>
              <a:t>  = a * a * a    etc.</a:t>
            </a:r>
          </a:p>
        </p:txBody>
      </p:sp>
      <p:sp>
        <p:nvSpPr>
          <p:cNvPr id="11" name="Rectangle 2"/>
          <p:cNvSpPr>
            <a:spLocks noGrp="1" noChangeArrowheads="1"/>
          </p:cNvSpPr>
          <p:nvPr>
            <p:ph idx="1"/>
          </p:nvPr>
        </p:nvSpPr>
        <p:spPr>
          <a:xfrm>
            <a:off x="1066800" y="1235075"/>
            <a:ext cx="7772400" cy="3620689"/>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Ex. </a:t>
            </a:r>
            <a:r>
              <a:rPr lang="en-US" altLang="en-US" sz="2200" dirty="0" smtClean="0">
                <a:cs typeface="Times New Roman" panose="02020603050405020304" pitchFamily="18" charset="0"/>
              </a:rPr>
              <a:t>In a group (G, *),   if   (a * b)</a:t>
            </a:r>
            <a:r>
              <a:rPr lang="en-US" altLang="en-US" sz="2200" baseline="30000" dirty="0" smtClean="0">
                <a:cs typeface="Times New Roman" panose="02020603050405020304" pitchFamily="18" charset="0"/>
              </a:rPr>
              <a:t>2</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2</a:t>
            </a:r>
            <a:r>
              <a:rPr lang="en-US" altLang="en-US" sz="2200" dirty="0" smtClean="0">
                <a:cs typeface="Times New Roman" panose="02020603050405020304" pitchFamily="18" charset="0"/>
              </a:rPr>
              <a:t> * b</a:t>
            </a:r>
            <a:r>
              <a:rPr lang="en-US" altLang="en-US" sz="2200" baseline="30000" dirty="0" smtClean="0">
                <a:cs typeface="Times New Roman" panose="02020603050405020304" pitchFamily="18" charset="0"/>
              </a:rPr>
              <a:t>2</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err="1" smtClean="0">
                <a:cs typeface="Times New Roman" panose="02020603050405020304" pitchFamily="18" charset="0"/>
              </a:rPr>
              <a:t>a,b</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G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then show that G is abelian group.</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t>Proof</a:t>
            </a:r>
            <a:r>
              <a:rPr lang="en-US" altLang="en-US" sz="2200" dirty="0" smtClean="0"/>
              <a:t>:  Given that  </a:t>
            </a:r>
            <a:r>
              <a:rPr lang="en-US" altLang="en-US" sz="2200" dirty="0" smtClean="0">
                <a:cs typeface="Times New Roman" panose="02020603050405020304" pitchFamily="18" charset="0"/>
              </a:rPr>
              <a:t>(a * b)</a:t>
            </a:r>
            <a:r>
              <a:rPr lang="en-US" altLang="en-US" sz="2200" baseline="30000" dirty="0" smtClean="0">
                <a:cs typeface="Times New Roman" panose="02020603050405020304" pitchFamily="18" charset="0"/>
              </a:rPr>
              <a:t>2</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2</a:t>
            </a:r>
            <a:r>
              <a:rPr lang="en-US" altLang="en-US" sz="2200" dirty="0" smtClean="0">
                <a:cs typeface="Times New Roman" panose="02020603050405020304" pitchFamily="18" charset="0"/>
              </a:rPr>
              <a:t> * b</a:t>
            </a:r>
            <a:r>
              <a:rPr lang="en-US" altLang="en-US" sz="2200" baseline="30000" dirty="0" smtClean="0">
                <a:cs typeface="Times New Roman" panose="02020603050405020304" pitchFamily="18" charset="0"/>
              </a:rPr>
              <a:t>2</a:t>
            </a:r>
            <a:r>
              <a:rPr lang="en-US" altLang="en-US" sz="2200" dirty="0" smtClean="0">
                <a:cs typeface="Times New Roman" panose="02020603050405020304" pitchFamily="18" charset="0"/>
              </a:rPr>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(a * b) * (a * b) =  (a * a )* (b * b)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a *( b * a )* b =  a * (a * b) * b   ( By associative law)</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 b * a )* b =   (a * b) * b       ( By left cancellation law)</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 ( b * a ) =   (a * b)        ( By right cancellation law)</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Hence, G is abelian group.</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Tree>
    <p:extLst>
      <p:ext uri="{BB962C8B-B14F-4D97-AF65-F5344CB8AC3E}">
        <p14:creationId xmlns:p14="http://schemas.microsoft.com/office/powerpoint/2010/main" val="166313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32</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t>Finite </a:t>
            </a:r>
            <a:r>
              <a:rPr lang="en-IN" altLang="en-US" sz="3200" dirty="0" smtClean="0"/>
              <a:t>groups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304800" y="838200"/>
            <a:ext cx="8991600" cy="5158186"/>
          </a:xfrm>
        </p:spPr>
        <p:txBody>
          <a:bodyPr rtlCol="0">
            <a:noAutofit/>
          </a:bodyPr>
          <a:lstStyle/>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b="1" dirty="0" smtClean="0">
                <a:cs typeface="Times New Roman" pitchFamily="16" charset="0"/>
              </a:rPr>
              <a:t>Ex. </a:t>
            </a:r>
            <a:r>
              <a:rPr lang="en-US" sz="2100" dirty="0" smtClean="0">
                <a:cs typeface="Times New Roman" pitchFamily="16" charset="0"/>
              </a:rPr>
              <a:t>Show that  G = {1, -1} is an abelian group under multiplication.</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b="1" dirty="0" smtClean="0">
                <a:cs typeface="Times New Roman" pitchFamily="16" charset="0"/>
              </a:rPr>
              <a:t>Solution: </a:t>
            </a:r>
            <a:r>
              <a:rPr lang="en-US" sz="2100" dirty="0" smtClean="0">
                <a:cs typeface="Times New Roman" pitchFamily="16" charset="0"/>
              </a:rPr>
              <a:t>The composition table of G is </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cs typeface="Times New Roman" pitchFamily="16" charset="0"/>
              </a:rPr>
              <a:t>                     .      1      – 1  </a:t>
            </a:r>
            <a:r>
              <a:rPr lang="en-US" sz="2100" dirty="0" smtClean="0"/>
              <a:t>  </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t>                    1      1      </a:t>
            </a:r>
            <a:r>
              <a:rPr lang="en-US" sz="2100" dirty="0" smtClean="0">
                <a:cs typeface="Times New Roman" pitchFamily="16" charset="0"/>
              </a:rPr>
              <a:t>– 1 </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t>                 – 1   </a:t>
            </a:r>
            <a:r>
              <a:rPr lang="en-US" sz="2100" dirty="0" smtClean="0">
                <a:cs typeface="Times New Roman" pitchFamily="16" charset="0"/>
              </a:rPr>
              <a:t>– 1         1</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endParaRPr lang="en-US" sz="2100" dirty="0" smtClean="0">
              <a:cs typeface="Times New Roman" pitchFamily="16" charset="0"/>
            </a:endParaRP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t>1. </a:t>
            </a:r>
            <a:r>
              <a:rPr lang="en-US" sz="2100" u="sng" dirty="0" smtClean="0"/>
              <a:t>Closure property: </a:t>
            </a:r>
            <a:r>
              <a:rPr lang="en-US" sz="2100" dirty="0" smtClean="0"/>
              <a:t>  Since all the entries of the composition table are the elements of the given set, the set G is closed under multiplication.</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t>2. </a:t>
            </a:r>
            <a:r>
              <a:rPr lang="en-US" sz="2100" u="sng" dirty="0" smtClean="0"/>
              <a:t>Associativity</a:t>
            </a:r>
            <a:r>
              <a:rPr lang="en-US" sz="2100" dirty="0" smtClean="0"/>
              <a:t>:  The elements of G are real numbers, and we know that multiplication of real numbers is  associative. </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t>3. </a:t>
            </a:r>
            <a:r>
              <a:rPr lang="en-US" sz="2100" u="sng" dirty="0" smtClean="0"/>
              <a:t>Identity </a:t>
            </a:r>
            <a:r>
              <a:rPr lang="en-US" sz="2100" dirty="0" smtClean="0"/>
              <a:t>:  Here,  1  is the identity element and  1</a:t>
            </a:r>
            <a:r>
              <a:rPr lang="en-US" sz="2100" dirty="0" smtClean="0">
                <a:latin typeface="Symbol" pitchFamily="16" charset="2"/>
              </a:rPr>
              <a:t></a:t>
            </a:r>
            <a:r>
              <a:rPr lang="en-US" sz="2100" dirty="0" smtClean="0"/>
              <a:t> G. </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t>4. </a:t>
            </a:r>
            <a:r>
              <a:rPr lang="en-US" sz="2100" u="sng" dirty="0" smtClean="0"/>
              <a:t>Inverse</a:t>
            </a:r>
            <a:r>
              <a:rPr lang="en-US" sz="2100" dirty="0" smtClean="0"/>
              <a:t>: From the composition table, we see that the inverse elements of </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t>      1 and  – 1  are  1 and  – 1 respectively. </a:t>
            </a:r>
            <a:r>
              <a:rPr lang="en-US" altLang="en-US" sz="2100" dirty="0" smtClean="0"/>
              <a:t>Hence</a:t>
            </a:r>
            <a:r>
              <a:rPr lang="en-US" altLang="en-US" sz="2100" dirty="0"/>
              <a:t>, G is a group w.r.t multiplication.</a:t>
            </a:r>
          </a:p>
          <a:p>
            <a:pPr>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a:t>5. Commutativity:  The corresponding rows and columns of the table are identical. Therefore the binary operation  </a:t>
            </a:r>
            <a:r>
              <a:rPr lang="en-US" altLang="en-US" sz="2100" dirty="0">
                <a:cs typeface="Times New Roman" panose="02020603050405020304" pitchFamily="18" charset="0"/>
              </a:rPr>
              <a:t>.</a:t>
            </a:r>
            <a:r>
              <a:rPr lang="en-US" altLang="en-US" sz="2100" dirty="0"/>
              <a:t>  is commutative. </a:t>
            </a:r>
          </a:p>
          <a:p>
            <a:pPr>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a:t>Hence, G is an abelian group w.r.t. multiplication</a:t>
            </a:r>
            <a:r>
              <a:rPr lang="en-US" altLang="en-US" sz="2100" dirty="0" smtClean="0"/>
              <a:t>.</a:t>
            </a:r>
            <a:endParaRPr lang="en-US" altLang="en-US" sz="2100" dirty="0"/>
          </a:p>
        </p:txBody>
      </p:sp>
      <p:sp>
        <p:nvSpPr>
          <p:cNvPr id="12" name="Line 3"/>
          <p:cNvSpPr>
            <a:spLocks noChangeShapeType="1"/>
          </p:cNvSpPr>
          <p:nvPr/>
        </p:nvSpPr>
        <p:spPr bwMode="auto">
          <a:xfrm>
            <a:off x="1752600" y="1676400"/>
            <a:ext cx="1588" cy="10668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3" name="Line 4"/>
          <p:cNvSpPr>
            <a:spLocks noChangeShapeType="1"/>
          </p:cNvSpPr>
          <p:nvPr/>
        </p:nvSpPr>
        <p:spPr bwMode="auto">
          <a:xfrm>
            <a:off x="1447800" y="1905000"/>
            <a:ext cx="14478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93303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7" dur="500"/>
                                        <p:tgtEl>
                                          <p:spTgt spid="11">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62"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33</a:t>
            </a:fld>
            <a:endParaRPr lang="en-US">
              <a:solidFill>
                <a:schemeClr val="tx1"/>
              </a:solidFill>
            </a:endParaRPr>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just">
              <a:spcBef>
                <a:spcPct val="0"/>
              </a:spcBef>
              <a:defRPr/>
            </a:pPr>
            <a:r>
              <a:rPr lang="en-US" altLang="en-US" sz="2400" dirty="0" smtClean="0">
                <a:cs typeface="Times New Roman" panose="02020603050405020304" pitchFamily="18" charset="0"/>
              </a:rPr>
              <a:t>Ex. Show that  G = {1, </a:t>
            </a:r>
            <a:r>
              <a:rPr lang="en-US" altLang="en-US" sz="2400" dirty="0" smtClean="0">
                <a:latin typeface="Symbol" panose="05050102010706020507" pitchFamily="18" charset="2"/>
                <a:cs typeface="Times New Roman" panose="02020603050405020304" pitchFamily="18" charset="0"/>
              </a:rPr>
              <a:t></a:t>
            </a:r>
            <a:r>
              <a:rPr lang="en-US" altLang="en-US" sz="2400" dirty="0" smtClean="0">
                <a:cs typeface="Times New Roman" panose="02020603050405020304" pitchFamily="18" charset="0"/>
              </a:rPr>
              <a:t>, </a:t>
            </a:r>
            <a:r>
              <a:rPr lang="en-US" altLang="en-US" sz="2400" dirty="0" smtClean="0">
                <a:latin typeface="Symbol" panose="05050102010706020507" pitchFamily="18" charset="2"/>
                <a:cs typeface="Times New Roman" panose="02020603050405020304" pitchFamily="18" charset="0"/>
              </a:rPr>
              <a:t></a:t>
            </a:r>
            <a:r>
              <a:rPr lang="en-US" altLang="en-US" sz="2400" baseline="30000" dirty="0" smtClean="0">
                <a:cs typeface="Times New Roman" panose="02020603050405020304" pitchFamily="18" charset="0"/>
              </a:rPr>
              <a:t>2</a:t>
            </a:r>
            <a:r>
              <a:rPr lang="en-US" altLang="en-US" sz="2400" dirty="0" smtClean="0">
                <a:cs typeface="Times New Roman" panose="02020603050405020304" pitchFamily="18" charset="0"/>
              </a:rPr>
              <a:t>} is an abelian group under multiplication. Where 1, </a:t>
            </a:r>
            <a:r>
              <a:rPr lang="en-US" altLang="en-US" sz="2400" dirty="0" smtClean="0">
                <a:latin typeface="Symbol" panose="05050102010706020507" pitchFamily="18" charset="2"/>
                <a:cs typeface="Times New Roman" panose="02020603050405020304" pitchFamily="18" charset="0"/>
              </a:rPr>
              <a:t></a:t>
            </a:r>
            <a:r>
              <a:rPr lang="en-US" altLang="en-US" sz="2400" dirty="0" smtClean="0">
                <a:cs typeface="Times New Roman" panose="02020603050405020304" pitchFamily="18" charset="0"/>
              </a:rPr>
              <a:t>, </a:t>
            </a:r>
            <a:r>
              <a:rPr lang="en-US" altLang="en-US" sz="2400" dirty="0" smtClean="0">
                <a:latin typeface="Symbol" panose="05050102010706020507" pitchFamily="18" charset="2"/>
                <a:cs typeface="Times New Roman" panose="02020603050405020304" pitchFamily="18" charset="0"/>
              </a:rPr>
              <a:t></a:t>
            </a:r>
            <a:r>
              <a:rPr lang="en-US" altLang="en-US" sz="2400" baseline="30000" dirty="0" smtClean="0">
                <a:cs typeface="Times New Roman" panose="02020603050405020304" pitchFamily="18" charset="0"/>
              </a:rPr>
              <a:t>2</a:t>
            </a:r>
            <a:r>
              <a:rPr lang="en-US" altLang="en-US" sz="2400" dirty="0" smtClean="0">
                <a:cs typeface="Times New Roman" panose="02020603050405020304" pitchFamily="18" charset="0"/>
              </a:rPr>
              <a:t> are cube roots of unity. </a:t>
            </a:r>
            <a:r>
              <a:rPr lang="en-US" altLang="en-US" sz="2400" dirty="0">
                <a:solidFill>
                  <a:srgbClr val="000000"/>
                </a:solidFill>
              </a:rPr>
              <a:t>(CO2)</a:t>
            </a:r>
            <a:endParaRPr kumimoji="0" lang="en-US" sz="24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457200" y="937814"/>
            <a:ext cx="8382000" cy="5462986"/>
          </a:xfrm>
        </p:spPr>
        <p:txBody>
          <a:bodyPr rtlCol="0">
            <a:noAutofit/>
          </a:bodyPr>
          <a:lstStyle/>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cs typeface="Times New Roman" pitchFamily="16" charset="0"/>
              </a:rPr>
              <a:t>Solution: The composition table of G is                    </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a:cs typeface="Times New Roman" pitchFamily="16" charset="0"/>
              </a:rPr>
              <a:t>	</a:t>
            </a:r>
            <a:r>
              <a:rPr lang="en-US" sz="2000" dirty="0" smtClean="0">
                <a:cs typeface="Times New Roman" pitchFamily="16" charset="0"/>
              </a:rPr>
              <a:t>		       .      1        </a:t>
            </a:r>
            <a:r>
              <a:rPr lang="en-US" sz="2000" dirty="0" smtClean="0">
                <a:latin typeface="Symbol" pitchFamily="16" charset="2"/>
                <a:cs typeface="Times New Roman" pitchFamily="16" charset="0"/>
              </a:rPr>
              <a:t></a:t>
            </a:r>
            <a:r>
              <a:rPr lang="en-US" sz="2000" dirty="0" smtClean="0">
                <a:cs typeface="Times New Roman" pitchFamily="16" charset="0"/>
              </a:rPr>
              <a:t>     </a:t>
            </a:r>
            <a:r>
              <a:rPr lang="en-US" sz="2000" dirty="0" smtClean="0">
                <a:latin typeface="Symbol" pitchFamily="16" charset="2"/>
                <a:cs typeface="Times New Roman" pitchFamily="16" charset="0"/>
              </a:rPr>
              <a:t></a:t>
            </a:r>
            <a:r>
              <a:rPr lang="en-US" sz="2000" baseline="30000" dirty="0" smtClean="0">
                <a:cs typeface="Times New Roman" pitchFamily="16" charset="0"/>
              </a:rPr>
              <a:t>2</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t>                    1          1       </a:t>
            </a:r>
            <a:r>
              <a:rPr lang="en-US" sz="2000" dirty="0" smtClean="0">
                <a:cs typeface="Times New Roman" pitchFamily="16" charset="0"/>
              </a:rPr>
              <a:t> </a:t>
            </a:r>
            <a:r>
              <a:rPr lang="en-US" sz="2000" dirty="0" smtClean="0">
                <a:latin typeface="Symbol" pitchFamily="16" charset="2"/>
                <a:cs typeface="Times New Roman" pitchFamily="16" charset="0"/>
              </a:rPr>
              <a:t></a:t>
            </a:r>
            <a:r>
              <a:rPr lang="en-US" sz="2000" dirty="0" smtClean="0">
                <a:cs typeface="Times New Roman" pitchFamily="16" charset="0"/>
              </a:rPr>
              <a:t> </a:t>
            </a:r>
            <a:r>
              <a:rPr lang="en-US" sz="2000" dirty="0" smtClean="0"/>
              <a:t>    </a:t>
            </a:r>
            <a:r>
              <a:rPr lang="en-US" sz="2000" dirty="0" smtClean="0">
                <a:latin typeface="Symbol" pitchFamily="16" charset="2"/>
                <a:cs typeface="Times New Roman" pitchFamily="16" charset="0"/>
              </a:rPr>
              <a:t></a:t>
            </a:r>
            <a:r>
              <a:rPr lang="en-US" sz="2000" baseline="30000" dirty="0" smtClean="0">
                <a:cs typeface="Times New Roman" pitchFamily="16" charset="0"/>
              </a:rPr>
              <a:t>2</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cs typeface="Times New Roman" pitchFamily="16" charset="0"/>
              </a:rPr>
              <a:t>                    </a:t>
            </a:r>
            <a:r>
              <a:rPr lang="en-US" sz="2000" dirty="0" smtClean="0">
                <a:latin typeface="Symbol" pitchFamily="16" charset="2"/>
                <a:cs typeface="Times New Roman" pitchFamily="16" charset="0"/>
              </a:rPr>
              <a:t></a:t>
            </a:r>
            <a:r>
              <a:rPr lang="en-US" sz="2000" baseline="30000" dirty="0" smtClean="0">
                <a:cs typeface="Times New Roman" pitchFamily="16" charset="0"/>
              </a:rPr>
              <a:t>             </a:t>
            </a:r>
            <a:r>
              <a:rPr lang="en-US" sz="2000" dirty="0" smtClean="0">
                <a:latin typeface="Symbol" pitchFamily="16" charset="2"/>
                <a:cs typeface="Times New Roman" pitchFamily="16" charset="0"/>
              </a:rPr>
              <a:t></a:t>
            </a:r>
            <a:r>
              <a:rPr lang="en-US" sz="2000" dirty="0" smtClean="0">
                <a:cs typeface="Times New Roman" pitchFamily="16" charset="0"/>
              </a:rPr>
              <a:t>       </a:t>
            </a:r>
            <a:r>
              <a:rPr lang="en-US" sz="2000" dirty="0" smtClean="0">
                <a:latin typeface="Symbol" pitchFamily="16" charset="2"/>
                <a:cs typeface="Times New Roman" pitchFamily="16" charset="0"/>
              </a:rPr>
              <a:t></a:t>
            </a:r>
            <a:r>
              <a:rPr lang="en-US" sz="2000" baseline="30000" dirty="0" smtClean="0">
                <a:cs typeface="Times New Roman" pitchFamily="16" charset="0"/>
              </a:rPr>
              <a:t>2       </a:t>
            </a:r>
            <a:r>
              <a:rPr lang="en-US" sz="2000" dirty="0" smtClean="0">
                <a:cs typeface="Times New Roman" pitchFamily="16" charset="0"/>
              </a:rPr>
              <a:t>1</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cs typeface="Times New Roman" pitchFamily="16" charset="0"/>
              </a:rPr>
              <a:t>                    </a:t>
            </a:r>
            <a:r>
              <a:rPr lang="en-US" sz="2000" dirty="0" smtClean="0">
                <a:latin typeface="Symbol" pitchFamily="16" charset="2"/>
                <a:cs typeface="Times New Roman" pitchFamily="16" charset="0"/>
              </a:rPr>
              <a:t></a:t>
            </a:r>
            <a:r>
              <a:rPr lang="en-US" sz="2000" baseline="30000" dirty="0" smtClean="0">
                <a:cs typeface="Times New Roman" pitchFamily="16" charset="0"/>
              </a:rPr>
              <a:t>2           </a:t>
            </a:r>
            <a:r>
              <a:rPr lang="en-US" sz="2000" dirty="0" smtClean="0">
                <a:latin typeface="Symbol" pitchFamily="16" charset="2"/>
                <a:cs typeface="Times New Roman" pitchFamily="16" charset="0"/>
              </a:rPr>
              <a:t></a:t>
            </a:r>
            <a:r>
              <a:rPr lang="en-US" sz="2000" baseline="30000" dirty="0" smtClean="0">
                <a:cs typeface="Times New Roman" pitchFamily="16" charset="0"/>
              </a:rPr>
              <a:t>2          </a:t>
            </a:r>
            <a:r>
              <a:rPr lang="en-US" sz="2000" dirty="0" smtClean="0">
                <a:cs typeface="Times New Roman" pitchFamily="16" charset="0"/>
              </a:rPr>
              <a:t>1      </a:t>
            </a:r>
            <a:r>
              <a:rPr lang="en-US" sz="2000" dirty="0" smtClean="0">
                <a:latin typeface="Symbol" pitchFamily="16" charset="2"/>
                <a:cs typeface="Times New Roman" pitchFamily="16" charset="0"/>
              </a:rPr>
              <a:t></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endParaRPr lang="en-US" sz="2000" dirty="0" smtClean="0">
              <a:cs typeface="Times New Roman" pitchFamily="16" charset="0"/>
            </a:endParaRP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t>1. </a:t>
            </a:r>
            <a:r>
              <a:rPr lang="en-US" sz="2000" u="sng" dirty="0" smtClean="0"/>
              <a:t>Closure property: </a:t>
            </a:r>
            <a:r>
              <a:rPr lang="en-US" sz="2000" dirty="0" smtClean="0"/>
              <a:t>  Since all the entries of the composition table are the elements of the given set, the set G is closed under multiplication.</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t>2. </a:t>
            </a:r>
            <a:r>
              <a:rPr lang="en-US" sz="2000" u="sng" dirty="0" smtClean="0"/>
              <a:t>Associativity</a:t>
            </a:r>
            <a:r>
              <a:rPr lang="en-US" sz="2000" dirty="0" smtClean="0"/>
              <a:t>:  The elements of G are complex numbers, and we know that 			   multiplication of complex numbers is  associative. </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t>3. </a:t>
            </a:r>
            <a:r>
              <a:rPr lang="en-US" sz="2000" u="sng" dirty="0" smtClean="0"/>
              <a:t>Identity </a:t>
            </a:r>
            <a:r>
              <a:rPr lang="en-US" sz="2000" dirty="0" smtClean="0"/>
              <a:t>:  Here,  1  is the identity element and  1</a:t>
            </a:r>
            <a:r>
              <a:rPr lang="en-US" sz="2000" dirty="0" smtClean="0">
                <a:latin typeface="Symbol" pitchFamily="16" charset="2"/>
              </a:rPr>
              <a:t></a:t>
            </a:r>
            <a:r>
              <a:rPr lang="en-US" sz="2000" dirty="0" smtClean="0"/>
              <a:t> G. </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t>4. </a:t>
            </a:r>
            <a:r>
              <a:rPr lang="en-US" sz="2000" u="sng" dirty="0" smtClean="0"/>
              <a:t>Inverse</a:t>
            </a:r>
            <a:r>
              <a:rPr lang="en-US" sz="2000" dirty="0" smtClean="0"/>
              <a:t>: From the composition table, we see that the inverse elements of </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t>1 </a:t>
            </a:r>
            <a:r>
              <a:rPr lang="en-US" sz="2000" dirty="0" smtClean="0">
                <a:latin typeface="Symbol" pitchFamily="16" charset="2"/>
                <a:cs typeface="Times New Roman" pitchFamily="16" charset="0"/>
              </a:rPr>
              <a:t></a:t>
            </a:r>
            <a:r>
              <a:rPr lang="en-US" sz="2000" dirty="0" smtClean="0">
                <a:cs typeface="Times New Roman" pitchFamily="16" charset="0"/>
              </a:rPr>
              <a:t>, </a:t>
            </a:r>
            <a:r>
              <a:rPr lang="en-US" sz="2000" dirty="0" smtClean="0">
                <a:latin typeface="Symbol" pitchFamily="16" charset="2"/>
                <a:cs typeface="Times New Roman" pitchFamily="16" charset="0"/>
              </a:rPr>
              <a:t></a:t>
            </a:r>
            <a:r>
              <a:rPr lang="en-US" sz="2000" baseline="30000" dirty="0" smtClean="0">
                <a:cs typeface="Times New Roman" pitchFamily="16" charset="0"/>
              </a:rPr>
              <a:t>2</a:t>
            </a:r>
            <a:r>
              <a:rPr lang="en-US" sz="2000" dirty="0" smtClean="0"/>
              <a:t> are  1, </a:t>
            </a:r>
            <a:r>
              <a:rPr lang="en-US" sz="2000" dirty="0" smtClean="0">
                <a:latin typeface="Symbol" pitchFamily="16" charset="2"/>
                <a:cs typeface="Times New Roman" pitchFamily="16" charset="0"/>
              </a:rPr>
              <a:t></a:t>
            </a:r>
            <a:r>
              <a:rPr lang="en-US" sz="2000" baseline="30000" dirty="0" smtClean="0">
                <a:cs typeface="Times New Roman" pitchFamily="16" charset="0"/>
              </a:rPr>
              <a:t>2</a:t>
            </a:r>
            <a:r>
              <a:rPr lang="en-US" sz="2000" dirty="0" smtClean="0">
                <a:cs typeface="Times New Roman" pitchFamily="16" charset="0"/>
              </a:rPr>
              <a:t>, </a:t>
            </a:r>
            <a:r>
              <a:rPr lang="en-US" sz="2000" dirty="0" smtClean="0">
                <a:latin typeface="Symbol" pitchFamily="16" charset="2"/>
                <a:cs typeface="Times New Roman" pitchFamily="16" charset="0"/>
              </a:rPr>
              <a:t></a:t>
            </a:r>
            <a:r>
              <a:rPr lang="en-US" sz="2000" dirty="0" smtClean="0"/>
              <a:t> respectively. </a:t>
            </a:r>
            <a:r>
              <a:rPr lang="en-US" altLang="en-US" sz="2000" dirty="0" smtClean="0"/>
              <a:t>Hence</a:t>
            </a:r>
            <a:r>
              <a:rPr lang="en-US" altLang="en-US" sz="2000" dirty="0"/>
              <a:t>, G is a group w.r.t multiplication.</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000" dirty="0"/>
              <a:t>5. </a:t>
            </a:r>
            <a:r>
              <a:rPr lang="en-US" altLang="en-US" sz="2000" u="sng" dirty="0"/>
              <a:t>Commutativity</a:t>
            </a:r>
            <a:r>
              <a:rPr lang="en-US" altLang="en-US" sz="2000" dirty="0"/>
              <a:t>: The corresponding rows and columns of the table are identical</a:t>
            </a:r>
            <a:r>
              <a:rPr lang="en-US" altLang="en-US" sz="2000" dirty="0" smtClean="0"/>
              <a:t>. Therefore </a:t>
            </a:r>
            <a:r>
              <a:rPr lang="en-US" altLang="en-US" sz="2000" dirty="0"/>
              <a:t>the binary operation  </a:t>
            </a:r>
            <a:r>
              <a:rPr lang="en-US" altLang="en-US" sz="2000" dirty="0">
                <a:cs typeface="Times New Roman" panose="02020603050405020304" pitchFamily="18" charset="0"/>
              </a:rPr>
              <a:t>.</a:t>
            </a:r>
            <a:r>
              <a:rPr lang="en-US" altLang="en-US" sz="2000" dirty="0"/>
              <a:t>  is commutative.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000" dirty="0"/>
              <a:t>Hence, G is an abelian group w.r.t. multiplication</a:t>
            </a:r>
            <a:r>
              <a:rPr lang="en-US" altLang="en-US" sz="2000" dirty="0" smtClean="0"/>
              <a:t>.</a:t>
            </a:r>
            <a:endParaRPr lang="en-US" altLang="en-US" sz="2000" dirty="0"/>
          </a:p>
          <a:p>
            <a:pPr marL="447675" indent="-447675">
              <a:spcBef>
                <a:spcPts val="6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000" dirty="0">
              <a:cs typeface="Times New Roman" panose="02020603050405020304" pitchFamily="18" charset="0"/>
            </a:endParaRP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000" dirty="0"/>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000" dirty="0"/>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endParaRPr lang="en-US" sz="2000" dirty="0" smtClean="0"/>
          </a:p>
        </p:txBody>
      </p:sp>
      <p:sp>
        <p:nvSpPr>
          <p:cNvPr id="12" name="Line 3"/>
          <p:cNvSpPr>
            <a:spLocks noChangeShapeType="1"/>
          </p:cNvSpPr>
          <p:nvPr/>
        </p:nvSpPr>
        <p:spPr bwMode="auto">
          <a:xfrm>
            <a:off x="2209800" y="1295400"/>
            <a:ext cx="1588" cy="13716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3" name="Line 4"/>
          <p:cNvSpPr>
            <a:spLocks noChangeShapeType="1"/>
          </p:cNvSpPr>
          <p:nvPr/>
        </p:nvSpPr>
        <p:spPr bwMode="auto">
          <a:xfrm>
            <a:off x="1524000" y="1598612"/>
            <a:ext cx="22860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03683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7" dur="500"/>
                                        <p:tgtEl>
                                          <p:spTgt spid="11">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62"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34</a:t>
            </a:fld>
            <a:endParaRPr lang="en-US">
              <a:solidFill>
                <a:schemeClr val="tx1"/>
              </a:solidFill>
            </a:endParaRPr>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2800" b="1" dirty="0">
                <a:cs typeface="Times New Roman" panose="02020603050405020304" pitchFamily="18" charset="0"/>
              </a:rPr>
              <a:t>Ex</a:t>
            </a:r>
            <a:r>
              <a:rPr lang="en-US" altLang="en-US" sz="2800" dirty="0">
                <a:cs typeface="Times New Roman" panose="02020603050405020304" pitchFamily="18" charset="0"/>
              </a:rPr>
              <a:t>. Show that  G = {1,  –1,  </a:t>
            </a:r>
            <a:r>
              <a:rPr lang="en-US" altLang="en-US" sz="2800" dirty="0" err="1">
                <a:cs typeface="Times New Roman" panose="02020603050405020304" pitchFamily="18" charset="0"/>
              </a:rPr>
              <a:t>i</a:t>
            </a:r>
            <a:r>
              <a:rPr lang="en-US" altLang="en-US" sz="2800" dirty="0">
                <a:cs typeface="Times New Roman" panose="02020603050405020304" pitchFamily="18" charset="0"/>
              </a:rPr>
              <a:t>, –</a:t>
            </a:r>
            <a:r>
              <a:rPr lang="en-US" altLang="en-US" sz="2800" dirty="0" err="1">
                <a:cs typeface="Times New Roman" panose="02020603050405020304" pitchFamily="18" charset="0"/>
              </a:rPr>
              <a:t>i</a:t>
            </a:r>
            <a:r>
              <a:rPr lang="en-US" altLang="en-US" sz="2800" dirty="0">
                <a:cs typeface="Times New Roman" panose="02020603050405020304" pitchFamily="18" charset="0"/>
              </a:rPr>
              <a:t> } is an abelian group </a:t>
            </a:r>
            <a:r>
              <a:rPr lang="en-US" altLang="en-US" sz="2800" dirty="0" smtClean="0">
                <a:cs typeface="Times New Roman" panose="02020603050405020304" pitchFamily="18" charset="0"/>
              </a:rPr>
              <a:t>under  </a:t>
            </a:r>
            <a:r>
              <a:rPr lang="en-US" altLang="en-US" sz="2800" dirty="0">
                <a:cs typeface="Times New Roman" panose="02020603050405020304" pitchFamily="18" charset="0"/>
              </a:rPr>
              <a:t>multiplication</a:t>
            </a:r>
            <a:r>
              <a:rPr lang="en-US" altLang="en-US" sz="2800" dirty="0" smtClean="0">
                <a:cs typeface="Times New Roman" panose="02020603050405020304" pitchFamily="18" charset="0"/>
              </a:rPr>
              <a:t>. </a:t>
            </a:r>
            <a:r>
              <a:rPr lang="en-US" altLang="en-US" sz="2800" dirty="0">
                <a:solidFill>
                  <a:srgbClr val="000000"/>
                </a:solidFill>
              </a:rPr>
              <a:t>(CO2)</a:t>
            </a:r>
            <a:r>
              <a:rPr lang="en-US" altLang="en-US" sz="2800" dirty="0" smtClean="0">
                <a:cs typeface="Times New Roman" panose="02020603050405020304" pitchFamily="18" charset="0"/>
              </a:rPr>
              <a:t> </a:t>
            </a:r>
            <a:endParaRPr kumimoji="0" lang="en-US" sz="28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762000" y="990600"/>
            <a:ext cx="8229600" cy="5580064"/>
          </a:xfrm>
        </p:spPr>
        <p:txBody>
          <a:bodyPr rtlCol="0">
            <a:noAutofit/>
          </a:bodyPr>
          <a:lstStyle/>
          <a:p>
            <a:pPr marL="0" indent="0" algn="r" eaLnBrk="1" fontAlgn="auto" hangingPunct="1">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b="1" dirty="0" smtClean="0">
                <a:solidFill>
                  <a:srgbClr val="000000"/>
                </a:solidFill>
                <a:cs typeface="Times New Roman" pitchFamily="16" charset="0"/>
              </a:rPr>
              <a:t>Solution</a:t>
            </a:r>
            <a:r>
              <a:rPr lang="en-US" sz="2000" dirty="0" smtClean="0">
                <a:solidFill>
                  <a:srgbClr val="000000"/>
                </a:solidFill>
                <a:cs typeface="Times New Roman" pitchFamily="16" charset="0"/>
              </a:rPr>
              <a:t>: The composition table of G is 			       	.      1        –1       </a:t>
            </a:r>
            <a:r>
              <a:rPr lang="en-US" sz="2000" dirty="0" err="1" smtClean="0">
                <a:solidFill>
                  <a:srgbClr val="000000"/>
                </a:solidFill>
                <a:cs typeface="Times New Roman" pitchFamily="16" charset="0"/>
              </a:rPr>
              <a:t>i</a:t>
            </a:r>
            <a:r>
              <a:rPr lang="en-US" sz="2000" dirty="0" smtClean="0">
                <a:solidFill>
                  <a:srgbClr val="000000"/>
                </a:solidFill>
                <a:cs typeface="Times New Roman" pitchFamily="16" charset="0"/>
              </a:rPr>
              <a:t>       -</a:t>
            </a:r>
            <a:r>
              <a:rPr lang="en-US" sz="2000" dirty="0" err="1" smtClean="0">
                <a:solidFill>
                  <a:srgbClr val="000000"/>
                </a:solidFill>
                <a:cs typeface="Times New Roman" pitchFamily="16" charset="0"/>
              </a:rPr>
              <a:t>i</a:t>
            </a:r>
            <a:endParaRPr lang="en-US" sz="2000" dirty="0" smtClean="0">
              <a:solidFill>
                <a:srgbClr val="000000"/>
              </a:solidFill>
              <a:cs typeface="Times New Roman" pitchFamily="16" charset="0"/>
            </a:endParaRPr>
          </a:p>
          <a:p>
            <a:pPr marL="0" indent="0" algn="r" eaLnBrk="1" fontAlgn="auto" hangingPunct="1">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solidFill>
                  <a:srgbClr val="000000"/>
                </a:solidFill>
              </a:rPr>
              <a:t>                    1         1       </a:t>
            </a:r>
            <a:r>
              <a:rPr lang="en-US" sz="2000" dirty="0" smtClean="0">
                <a:solidFill>
                  <a:srgbClr val="000000"/>
                </a:solidFill>
                <a:cs typeface="Times New Roman" pitchFamily="16" charset="0"/>
              </a:rPr>
              <a:t> -1 </a:t>
            </a:r>
            <a:r>
              <a:rPr lang="en-US" sz="2000" dirty="0" smtClean="0">
                <a:solidFill>
                  <a:srgbClr val="000000"/>
                </a:solidFill>
              </a:rPr>
              <a:t>     </a:t>
            </a:r>
            <a:r>
              <a:rPr lang="en-US" sz="2000" dirty="0" err="1" smtClean="0">
                <a:solidFill>
                  <a:srgbClr val="000000"/>
                </a:solidFill>
                <a:cs typeface="Times New Roman" pitchFamily="16" charset="0"/>
              </a:rPr>
              <a:t>i</a:t>
            </a:r>
            <a:r>
              <a:rPr lang="en-US" sz="2000" dirty="0" smtClean="0">
                <a:solidFill>
                  <a:srgbClr val="000000"/>
                </a:solidFill>
                <a:cs typeface="Times New Roman" pitchFamily="16" charset="0"/>
              </a:rPr>
              <a:t>       - </a:t>
            </a:r>
            <a:r>
              <a:rPr lang="en-US" sz="2000" dirty="0" err="1" smtClean="0">
                <a:solidFill>
                  <a:srgbClr val="000000"/>
                </a:solidFill>
                <a:cs typeface="Times New Roman" pitchFamily="16" charset="0"/>
              </a:rPr>
              <a:t>i</a:t>
            </a:r>
            <a:endParaRPr lang="en-US" sz="2000" dirty="0" smtClean="0">
              <a:solidFill>
                <a:srgbClr val="000000"/>
              </a:solidFill>
              <a:cs typeface="Times New Roman" pitchFamily="16" charset="0"/>
            </a:endParaRPr>
          </a:p>
          <a:p>
            <a:pPr marL="0" indent="0" algn="r" eaLnBrk="1" fontAlgn="auto" hangingPunct="1">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solidFill>
                  <a:srgbClr val="000000"/>
                </a:solidFill>
                <a:cs typeface="Times New Roman" pitchFamily="16" charset="0"/>
              </a:rPr>
              <a:t>                   -1</a:t>
            </a:r>
            <a:r>
              <a:rPr lang="en-US" sz="2000" baseline="30000" dirty="0" smtClean="0">
                <a:solidFill>
                  <a:srgbClr val="000000"/>
                </a:solidFill>
                <a:cs typeface="Times New Roman" pitchFamily="16" charset="0"/>
              </a:rPr>
              <a:t>            </a:t>
            </a:r>
            <a:r>
              <a:rPr lang="en-US" sz="2000" dirty="0" smtClean="0">
                <a:solidFill>
                  <a:srgbClr val="000000"/>
                </a:solidFill>
                <a:cs typeface="Times New Roman" pitchFamily="16" charset="0"/>
              </a:rPr>
              <a:t>-1        1</a:t>
            </a:r>
            <a:r>
              <a:rPr lang="en-US" sz="2000" baseline="30000" dirty="0" smtClean="0">
                <a:solidFill>
                  <a:srgbClr val="000000"/>
                </a:solidFill>
                <a:cs typeface="Times New Roman" pitchFamily="16" charset="0"/>
              </a:rPr>
              <a:t>         </a:t>
            </a:r>
            <a:r>
              <a:rPr lang="en-US" sz="2000" dirty="0" smtClean="0">
                <a:solidFill>
                  <a:srgbClr val="000000"/>
                </a:solidFill>
                <a:cs typeface="Times New Roman" pitchFamily="16" charset="0"/>
              </a:rPr>
              <a:t>-</a:t>
            </a:r>
            <a:r>
              <a:rPr lang="en-US" sz="2000" dirty="0" err="1" smtClean="0">
                <a:solidFill>
                  <a:srgbClr val="000000"/>
                </a:solidFill>
                <a:cs typeface="Times New Roman" pitchFamily="16" charset="0"/>
              </a:rPr>
              <a:t>i</a:t>
            </a:r>
            <a:r>
              <a:rPr lang="en-US" sz="2000" dirty="0" smtClean="0">
                <a:solidFill>
                  <a:srgbClr val="000000"/>
                </a:solidFill>
                <a:cs typeface="Times New Roman" pitchFamily="16" charset="0"/>
              </a:rPr>
              <a:t>        </a:t>
            </a:r>
            <a:r>
              <a:rPr lang="en-US" sz="2000" dirty="0" err="1" smtClean="0">
                <a:solidFill>
                  <a:srgbClr val="000000"/>
                </a:solidFill>
                <a:cs typeface="Times New Roman" pitchFamily="16" charset="0"/>
              </a:rPr>
              <a:t>i</a:t>
            </a:r>
            <a:endParaRPr lang="en-US" sz="2000" dirty="0" smtClean="0">
              <a:solidFill>
                <a:srgbClr val="000000"/>
              </a:solidFill>
              <a:cs typeface="Times New Roman" pitchFamily="16" charset="0"/>
            </a:endParaRPr>
          </a:p>
          <a:p>
            <a:pPr marL="0" indent="0" algn="r" eaLnBrk="1" fontAlgn="auto" hangingPunct="1">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solidFill>
                  <a:srgbClr val="000000"/>
                </a:solidFill>
                <a:cs typeface="Times New Roman" pitchFamily="16" charset="0"/>
              </a:rPr>
              <a:t>                    </a:t>
            </a:r>
            <a:r>
              <a:rPr lang="en-US" sz="2000" dirty="0" err="1" smtClean="0">
                <a:solidFill>
                  <a:srgbClr val="000000"/>
                </a:solidFill>
                <a:cs typeface="Times New Roman" pitchFamily="16" charset="0"/>
              </a:rPr>
              <a:t>i</a:t>
            </a:r>
            <a:r>
              <a:rPr lang="en-US" sz="2000" baseline="30000" dirty="0" smtClean="0">
                <a:solidFill>
                  <a:srgbClr val="000000"/>
                </a:solidFill>
                <a:cs typeface="Times New Roman" pitchFamily="16" charset="0"/>
              </a:rPr>
              <a:t>                </a:t>
            </a:r>
            <a:r>
              <a:rPr lang="en-US" sz="2000" dirty="0" err="1" smtClean="0">
                <a:solidFill>
                  <a:srgbClr val="000000"/>
                </a:solidFill>
                <a:cs typeface="Times New Roman" pitchFamily="16" charset="0"/>
              </a:rPr>
              <a:t>i</a:t>
            </a:r>
            <a:r>
              <a:rPr lang="en-US" sz="2000" baseline="30000" dirty="0" smtClean="0">
                <a:solidFill>
                  <a:srgbClr val="000000"/>
                </a:solidFill>
                <a:cs typeface="Times New Roman" pitchFamily="16" charset="0"/>
              </a:rPr>
              <a:t>             </a:t>
            </a:r>
            <a:r>
              <a:rPr lang="en-US" sz="2000" dirty="0" smtClean="0">
                <a:solidFill>
                  <a:srgbClr val="000000"/>
                </a:solidFill>
                <a:cs typeface="Times New Roman" pitchFamily="16" charset="0"/>
              </a:rPr>
              <a:t>-</a:t>
            </a:r>
            <a:r>
              <a:rPr lang="en-US" sz="2000" dirty="0" err="1" smtClean="0">
                <a:solidFill>
                  <a:srgbClr val="000000"/>
                </a:solidFill>
                <a:cs typeface="Times New Roman" pitchFamily="16" charset="0"/>
              </a:rPr>
              <a:t>i</a:t>
            </a:r>
            <a:r>
              <a:rPr lang="en-US" sz="2000" dirty="0" smtClean="0">
                <a:solidFill>
                  <a:srgbClr val="000000"/>
                </a:solidFill>
                <a:cs typeface="Times New Roman" pitchFamily="16" charset="0"/>
              </a:rPr>
              <a:t>      -1       1</a:t>
            </a:r>
          </a:p>
          <a:p>
            <a:pPr marL="0" indent="0" algn="r" eaLnBrk="1" fontAlgn="auto" hangingPunct="1">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solidFill>
                  <a:srgbClr val="000000"/>
                </a:solidFill>
                <a:cs typeface="Times New Roman" pitchFamily="16" charset="0"/>
              </a:rPr>
              <a:t>                   -</a:t>
            </a:r>
            <a:r>
              <a:rPr lang="en-US" sz="2000" dirty="0" err="1" smtClean="0">
                <a:solidFill>
                  <a:srgbClr val="000000"/>
                </a:solidFill>
                <a:cs typeface="Times New Roman" pitchFamily="16" charset="0"/>
              </a:rPr>
              <a:t>i</a:t>
            </a:r>
            <a:r>
              <a:rPr lang="en-US" sz="2000" dirty="0" smtClean="0">
                <a:solidFill>
                  <a:srgbClr val="000000"/>
                </a:solidFill>
                <a:cs typeface="Times New Roman" pitchFamily="16" charset="0"/>
              </a:rPr>
              <a:t>         -</a:t>
            </a:r>
            <a:r>
              <a:rPr lang="en-US" sz="2000" dirty="0" err="1" smtClean="0">
                <a:solidFill>
                  <a:srgbClr val="000000"/>
                </a:solidFill>
                <a:cs typeface="Times New Roman" pitchFamily="16" charset="0"/>
              </a:rPr>
              <a:t>i</a:t>
            </a:r>
            <a:r>
              <a:rPr lang="en-US" sz="2000" dirty="0" smtClean="0">
                <a:solidFill>
                  <a:srgbClr val="000000"/>
                </a:solidFill>
                <a:cs typeface="Times New Roman" pitchFamily="16" charset="0"/>
              </a:rPr>
              <a:t>          </a:t>
            </a:r>
            <a:r>
              <a:rPr lang="en-US" sz="2000" dirty="0" err="1" smtClean="0">
                <a:solidFill>
                  <a:srgbClr val="000000"/>
                </a:solidFill>
                <a:cs typeface="Times New Roman" pitchFamily="16" charset="0"/>
              </a:rPr>
              <a:t>i</a:t>
            </a:r>
            <a:r>
              <a:rPr lang="en-US" sz="2000" dirty="0" smtClean="0">
                <a:solidFill>
                  <a:srgbClr val="000000"/>
                </a:solidFill>
                <a:cs typeface="Times New Roman" pitchFamily="16" charset="0"/>
              </a:rPr>
              <a:t>       1      -1</a:t>
            </a:r>
          </a:p>
          <a:p>
            <a:pPr marL="447675" indent="-447675" eaLnBrk="1" fontAlgn="auto" hangingPunct="1">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solidFill>
                  <a:srgbClr val="000000"/>
                </a:solidFill>
              </a:rPr>
              <a:t>1. </a:t>
            </a:r>
            <a:r>
              <a:rPr lang="en-US" sz="2000" u="sng" dirty="0" smtClean="0">
                <a:solidFill>
                  <a:srgbClr val="000000"/>
                </a:solidFill>
              </a:rPr>
              <a:t>Closure property: </a:t>
            </a:r>
            <a:r>
              <a:rPr lang="en-US" sz="2000" dirty="0" smtClean="0">
                <a:solidFill>
                  <a:srgbClr val="000000"/>
                </a:solidFill>
              </a:rPr>
              <a:t>  Since all the entries of the composition table are the elements of the given set, the set G is closed under multiplication.</a:t>
            </a:r>
          </a:p>
          <a:p>
            <a:pPr marL="447675" indent="-447675" eaLnBrk="1" fontAlgn="auto" hangingPunct="1">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solidFill>
                  <a:srgbClr val="000000"/>
                </a:solidFill>
              </a:rPr>
              <a:t>2. </a:t>
            </a:r>
            <a:r>
              <a:rPr lang="en-US" sz="2000" u="sng" dirty="0" smtClean="0">
                <a:solidFill>
                  <a:srgbClr val="000000"/>
                </a:solidFill>
              </a:rPr>
              <a:t>Associativity</a:t>
            </a:r>
            <a:r>
              <a:rPr lang="en-US" sz="2000" dirty="0" smtClean="0">
                <a:solidFill>
                  <a:srgbClr val="000000"/>
                </a:solidFill>
              </a:rPr>
              <a:t>:  The elements of G are complex numbers, and we know that multiplication of complex numbers is  associative. </a:t>
            </a:r>
          </a:p>
          <a:p>
            <a:pPr marL="447675" indent="-447675" eaLnBrk="1" fontAlgn="auto" hangingPunct="1">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solidFill>
                  <a:srgbClr val="000000"/>
                </a:solidFill>
              </a:rPr>
              <a:t>3. </a:t>
            </a:r>
            <a:r>
              <a:rPr lang="en-US" sz="2000" u="sng" dirty="0" smtClean="0">
                <a:solidFill>
                  <a:srgbClr val="000000"/>
                </a:solidFill>
              </a:rPr>
              <a:t>Identity </a:t>
            </a:r>
            <a:r>
              <a:rPr lang="en-US" sz="2000" dirty="0" smtClean="0">
                <a:solidFill>
                  <a:srgbClr val="000000"/>
                </a:solidFill>
              </a:rPr>
              <a:t>:  Here,  1  is the identity element and  1</a:t>
            </a:r>
            <a:r>
              <a:rPr lang="en-US" sz="2000" dirty="0" smtClean="0">
                <a:solidFill>
                  <a:srgbClr val="000000"/>
                </a:solidFill>
                <a:latin typeface="Symbol" pitchFamily="16" charset="2"/>
              </a:rPr>
              <a:t></a:t>
            </a:r>
            <a:r>
              <a:rPr lang="en-US" sz="2000" dirty="0" smtClean="0">
                <a:solidFill>
                  <a:srgbClr val="000000"/>
                </a:solidFill>
              </a:rPr>
              <a:t> G.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000" dirty="0"/>
              <a:t>4. </a:t>
            </a:r>
            <a:r>
              <a:rPr lang="en-US" altLang="en-US" sz="2000" u="sng" dirty="0"/>
              <a:t>Inverse</a:t>
            </a:r>
            <a:r>
              <a:rPr lang="en-US" altLang="en-US" sz="2000" dirty="0"/>
              <a:t>: From the composition table, we see that the inverse elements of </a:t>
            </a:r>
          </a:p>
          <a:p>
            <a:pPr marL="0" indent="0">
              <a:spcBef>
                <a:spcPts val="6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000" dirty="0"/>
              <a:t>    </a:t>
            </a:r>
            <a:r>
              <a:rPr lang="en-US" altLang="en-US" sz="2000" dirty="0" smtClean="0"/>
              <a:t>			  </a:t>
            </a:r>
            <a:r>
              <a:rPr lang="en-US" altLang="en-US" sz="2000" dirty="0"/>
              <a:t>1 </a:t>
            </a:r>
            <a:r>
              <a:rPr lang="en-US" altLang="en-US" sz="2000" dirty="0">
                <a:cs typeface="Times New Roman" panose="02020603050405020304" pitchFamily="18" charset="0"/>
              </a:rPr>
              <a:t>-1, </a:t>
            </a:r>
            <a:r>
              <a:rPr lang="en-US" altLang="en-US" sz="2000" dirty="0" err="1">
                <a:cs typeface="Times New Roman" panose="02020603050405020304" pitchFamily="18" charset="0"/>
              </a:rPr>
              <a:t>i</a:t>
            </a:r>
            <a:r>
              <a:rPr lang="en-US" altLang="en-US" sz="2000" dirty="0">
                <a:cs typeface="Times New Roman" panose="02020603050405020304" pitchFamily="18" charset="0"/>
              </a:rPr>
              <a:t>, -</a:t>
            </a:r>
            <a:r>
              <a:rPr lang="en-US" altLang="en-US" sz="2000" dirty="0" err="1">
                <a:cs typeface="Times New Roman" panose="02020603050405020304" pitchFamily="18" charset="0"/>
              </a:rPr>
              <a:t>i</a:t>
            </a:r>
            <a:r>
              <a:rPr lang="en-US" altLang="en-US" sz="2000" dirty="0"/>
              <a:t>   are  1, </a:t>
            </a:r>
            <a:r>
              <a:rPr lang="en-US" altLang="en-US" sz="2000" dirty="0">
                <a:cs typeface="Times New Roman" panose="02020603050405020304" pitchFamily="18" charset="0"/>
              </a:rPr>
              <a:t>-1, -</a:t>
            </a:r>
            <a:r>
              <a:rPr lang="en-US" altLang="en-US" sz="2000" dirty="0" err="1">
                <a:cs typeface="Times New Roman" panose="02020603050405020304" pitchFamily="18" charset="0"/>
              </a:rPr>
              <a:t>i</a:t>
            </a:r>
            <a:r>
              <a:rPr lang="en-US" altLang="en-US" sz="2000" dirty="0">
                <a:cs typeface="Times New Roman" panose="02020603050405020304" pitchFamily="18" charset="0"/>
              </a:rPr>
              <a:t>, </a:t>
            </a:r>
            <a:r>
              <a:rPr lang="en-US" altLang="en-US" sz="2000" dirty="0" err="1">
                <a:cs typeface="Times New Roman" panose="02020603050405020304" pitchFamily="18" charset="0"/>
              </a:rPr>
              <a:t>i</a:t>
            </a:r>
            <a:r>
              <a:rPr lang="en-US" altLang="en-US" sz="2000" dirty="0"/>
              <a:t>   respectively.</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000" dirty="0"/>
              <a:t>5. </a:t>
            </a:r>
            <a:r>
              <a:rPr lang="en-US" altLang="en-US" sz="2000" u="sng" dirty="0"/>
              <a:t>Commutativity</a:t>
            </a:r>
            <a:r>
              <a:rPr lang="en-US" altLang="en-US" sz="2000" dirty="0"/>
              <a:t>: The corresponding rows and columns of the table are  </a:t>
            </a:r>
            <a:r>
              <a:rPr lang="en-US" altLang="en-US" sz="2000" dirty="0" smtClean="0"/>
              <a:t>identical</a:t>
            </a:r>
            <a:r>
              <a:rPr lang="en-US" altLang="en-US" sz="2000" dirty="0"/>
              <a:t>. Therefore the binary operation  </a:t>
            </a:r>
            <a:r>
              <a:rPr lang="en-US" altLang="en-US" sz="2000" dirty="0">
                <a:cs typeface="Times New Roman" panose="02020603050405020304" pitchFamily="18" charset="0"/>
              </a:rPr>
              <a:t>.</a:t>
            </a:r>
            <a:r>
              <a:rPr lang="en-US" altLang="en-US" sz="2000" dirty="0"/>
              <a:t>  is commutative. Hence, (G, </a:t>
            </a:r>
            <a:r>
              <a:rPr lang="en-US" altLang="en-US" sz="2000" dirty="0" smtClean="0"/>
              <a:t>.) is </a:t>
            </a:r>
            <a:r>
              <a:rPr lang="en-US" altLang="en-US" sz="2000" dirty="0"/>
              <a:t>an abelian group</a:t>
            </a:r>
            <a:r>
              <a:rPr lang="en-US" altLang="en-US" sz="2000" dirty="0" smtClean="0"/>
              <a:t>.</a:t>
            </a:r>
            <a:endParaRPr lang="en-US" altLang="en-US" sz="2000" dirty="0"/>
          </a:p>
        </p:txBody>
      </p:sp>
      <p:sp>
        <p:nvSpPr>
          <p:cNvPr id="12" name="Line 3"/>
          <p:cNvSpPr>
            <a:spLocks noChangeShapeType="1"/>
          </p:cNvSpPr>
          <p:nvPr/>
        </p:nvSpPr>
        <p:spPr bwMode="auto">
          <a:xfrm>
            <a:off x="6858000" y="1066800"/>
            <a:ext cx="1588" cy="18288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3" name="Line 4"/>
          <p:cNvSpPr>
            <a:spLocks noChangeShapeType="1"/>
          </p:cNvSpPr>
          <p:nvPr/>
        </p:nvSpPr>
        <p:spPr bwMode="auto">
          <a:xfrm>
            <a:off x="6248400" y="1371600"/>
            <a:ext cx="29718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426291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7"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t>Modulo </a:t>
            </a:r>
            <a:r>
              <a:rPr lang="en-IN" altLang="en-US" sz="3200" dirty="0" smtClean="0"/>
              <a:t>systems </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609600" y="1219200"/>
            <a:ext cx="8229600" cy="472440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t>Addition modulo m</a:t>
            </a:r>
            <a:r>
              <a:rPr lang="en-US" altLang="en-US" sz="2200" b="1" dirty="0"/>
              <a:t> </a:t>
            </a:r>
            <a:r>
              <a:rPr lang="en-US" altLang="en-US" sz="2200" b="1" dirty="0" smtClean="0"/>
              <a:t> (  +</a:t>
            </a:r>
            <a:r>
              <a:rPr lang="en-US" altLang="en-US" sz="2200" b="1" baseline="-25000" dirty="0" smtClean="0"/>
              <a:t>m </a:t>
            </a:r>
            <a:r>
              <a:rPr lang="en-US" altLang="en-US" sz="2200" b="1" dirty="0" smtClean="0"/>
              <a:t>)</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let  m is a positive integer. For any two positive integers a and b</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a:t>
            </a:r>
            <a:r>
              <a:rPr lang="en-US" altLang="en-US" sz="2200" dirty="0" smtClean="0"/>
              <a:t>+</a:t>
            </a:r>
            <a:r>
              <a:rPr lang="en-US" altLang="en-US" sz="2200" baseline="-25000" dirty="0" smtClean="0"/>
              <a:t>m  </a:t>
            </a:r>
            <a:r>
              <a:rPr lang="en-US" altLang="en-US" sz="2200" dirty="0" smtClean="0">
                <a:cs typeface="Times New Roman" panose="02020603050405020304" pitchFamily="18" charset="0"/>
              </a:rPr>
              <a:t>b  =   a + b    if   a + b &lt; m</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a:t>
            </a:r>
            <a:r>
              <a:rPr lang="en-US" altLang="en-US" sz="2200" dirty="0" smtClean="0"/>
              <a:t>+</a:t>
            </a:r>
            <a:r>
              <a:rPr lang="en-US" altLang="en-US" sz="2200" baseline="-25000" dirty="0" smtClean="0"/>
              <a:t>m  </a:t>
            </a:r>
            <a:r>
              <a:rPr lang="en-US" altLang="en-US" sz="2200" dirty="0" smtClean="0">
                <a:cs typeface="Times New Roman" panose="02020603050405020304" pitchFamily="18" charset="0"/>
              </a:rPr>
              <a:t>b  =      r        if   a + b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m    where  r is the remainder obtained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by dividing (</a:t>
            </a:r>
            <a:r>
              <a:rPr lang="en-US" altLang="en-US" sz="2200" dirty="0" err="1" smtClean="0">
                <a:cs typeface="Times New Roman" panose="02020603050405020304" pitchFamily="18" charset="0"/>
              </a:rPr>
              <a:t>a+b</a:t>
            </a:r>
            <a:r>
              <a:rPr lang="en-US" altLang="en-US" sz="2200" dirty="0" smtClean="0">
                <a:cs typeface="Times New Roman" panose="02020603050405020304" pitchFamily="18" charset="0"/>
              </a:rPr>
              <a:t>) with m.</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0" indent="0" eaLnBrk="1" hangingPunct="1">
              <a:spcBef>
                <a:spcPts val="4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Multiplication modulo p</a:t>
            </a:r>
            <a:r>
              <a:rPr lang="en-US" altLang="en-US" sz="2200" b="1" dirty="0" smtClean="0">
                <a:cs typeface="Times New Roman" panose="02020603050405020304" pitchFamily="18" charset="0"/>
              </a:rPr>
              <a:t>   ( </a:t>
            </a:r>
            <a:r>
              <a:rPr lang="en-US" altLang="en-US" sz="2200" b="1" dirty="0" smtClean="0">
                <a:latin typeface="Symbol" panose="05050102010706020507" pitchFamily="18" charset="2"/>
              </a:rPr>
              <a:t></a:t>
            </a:r>
            <a:r>
              <a:rPr lang="en-US" altLang="en-US" sz="2200" b="1" baseline="-25000" dirty="0" smtClean="0"/>
              <a:t>p </a:t>
            </a:r>
            <a:r>
              <a:rPr lang="en-US" altLang="en-US" sz="2200" b="1" dirty="0" smtClean="0"/>
              <a:t>)</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let  p is a positive integer. For any two positive integers a and b</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a:t>
            </a:r>
            <a:r>
              <a:rPr lang="en-US" altLang="en-US" sz="2200" dirty="0" smtClean="0">
                <a:latin typeface="Symbol" panose="05050102010706020507" pitchFamily="18" charset="2"/>
              </a:rPr>
              <a:t></a:t>
            </a:r>
            <a:r>
              <a:rPr lang="en-US" altLang="en-US" sz="2200" baseline="-25000" dirty="0" smtClean="0"/>
              <a:t>p  </a:t>
            </a:r>
            <a:r>
              <a:rPr lang="en-US" altLang="en-US" sz="2200" dirty="0" smtClean="0">
                <a:cs typeface="Times New Roman" panose="02020603050405020304" pitchFamily="18" charset="0"/>
              </a:rPr>
              <a:t>b  =   a b        if   a b &lt; p</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a:t>
            </a:r>
            <a:r>
              <a:rPr lang="en-US" altLang="en-US" sz="2200" baseline="-25000" dirty="0" smtClean="0"/>
              <a:t> </a:t>
            </a:r>
            <a:r>
              <a:rPr lang="en-US" altLang="en-US" sz="2200" dirty="0" smtClean="0">
                <a:latin typeface="Symbol" panose="05050102010706020507" pitchFamily="18" charset="2"/>
              </a:rPr>
              <a:t></a:t>
            </a:r>
            <a:r>
              <a:rPr lang="en-US" altLang="en-US" sz="2200" baseline="-25000" dirty="0" smtClean="0"/>
              <a:t>p  </a:t>
            </a:r>
            <a:r>
              <a:rPr lang="en-US" altLang="en-US" sz="2200" dirty="0" smtClean="0">
                <a:cs typeface="Times New Roman" panose="02020603050405020304" pitchFamily="18" charset="0"/>
              </a:rPr>
              <a:t>b  =      r        if   a b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p    where  r is the remainder obtained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by dividing (ab) with p.</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Ex.  3 </a:t>
            </a:r>
            <a:r>
              <a:rPr lang="en-US" altLang="en-US" sz="2200" baseline="-25000" dirty="0" smtClean="0"/>
              <a:t> </a:t>
            </a:r>
            <a:r>
              <a:rPr lang="en-US" altLang="en-US" sz="2200" dirty="0" smtClean="0">
                <a:latin typeface="Symbol" panose="05050102010706020507" pitchFamily="18" charset="2"/>
              </a:rPr>
              <a:t></a:t>
            </a:r>
            <a:r>
              <a:rPr lang="en-US" altLang="en-US" sz="2200" baseline="-25000" dirty="0" smtClean="0"/>
              <a:t>5</a:t>
            </a:r>
            <a:r>
              <a:rPr lang="en-US" altLang="en-US" sz="2200" dirty="0" smtClean="0"/>
              <a:t>  4  = 2    ,      5</a:t>
            </a:r>
            <a:r>
              <a:rPr lang="en-US" altLang="en-US" sz="2200" baseline="-25000" dirty="0" smtClean="0"/>
              <a:t>   </a:t>
            </a:r>
            <a:r>
              <a:rPr lang="en-US" altLang="en-US" sz="2200" dirty="0" smtClean="0">
                <a:latin typeface="Symbol" panose="05050102010706020507" pitchFamily="18" charset="2"/>
              </a:rPr>
              <a:t></a:t>
            </a:r>
            <a:r>
              <a:rPr lang="en-US" altLang="en-US" sz="2200" baseline="-25000" dirty="0" smtClean="0"/>
              <a:t>5</a:t>
            </a:r>
            <a:r>
              <a:rPr lang="en-US" altLang="en-US" sz="2200" dirty="0" smtClean="0"/>
              <a:t>  4  = 0       ,    2 </a:t>
            </a:r>
            <a:r>
              <a:rPr lang="en-US" altLang="en-US" sz="2200" baseline="-25000" dirty="0" smtClean="0"/>
              <a:t>  </a:t>
            </a:r>
            <a:r>
              <a:rPr lang="en-US" altLang="en-US" sz="2200" dirty="0" smtClean="0">
                <a:latin typeface="Symbol" panose="05050102010706020507" pitchFamily="18" charset="2"/>
              </a:rPr>
              <a:t></a:t>
            </a:r>
            <a:r>
              <a:rPr lang="en-US" altLang="en-US" sz="2200" baseline="-25000" dirty="0" smtClean="0"/>
              <a:t>5</a:t>
            </a:r>
            <a:r>
              <a:rPr lang="en-US" altLang="en-US" sz="2200" dirty="0" smtClean="0"/>
              <a:t>  2  = 4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p:txBody>
      </p:sp>
    </p:spTree>
    <p:extLst>
      <p:ext uri="{BB962C8B-B14F-4D97-AF65-F5344CB8AC3E}">
        <p14:creationId xmlns:p14="http://schemas.microsoft.com/office/powerpoint/2010/main" val="150385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7" dur="500"/>
                                        <p:tgtEl>
                                          <p:spTgt spid="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Example - A</a:t>
            </a:r>
            <a:r>
              <a:rPr lang="en-IN" altLang="en-US" sz="3200" dirty="0" smtClean="0">
                <a:cs typeface="Times New Roman" panose="02020603050405020304" pitchFamily="18" charset="0"/>
              </a:rPr>
              <a:t>ddition Modulo (+</a:t>
            </a:r>
            <a:r>
              <a:rPr lang="en-IN" altLang="en-US" sz="3200" baseline="-25000" dirty="0" smtClean="0">
                <a:cs typeface="Times New Roman" panose="02020603050405020304" pitchFamily="18" charset="0"/>
              </a:rPr>
              <a:t>m</a:t>
            </a:r>
            <a:r>
              <a:rPr lang="en-IN" altLang="en-US" sz="3200" dirty="0" smtClean="0">
                <a:cs typeface="Times New Roman" panose="02020603050405020304" pitchFamily="18" charset="0"/>
              </a:rPr>
              <a:t> )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1"/>
          <p:cNvSpPr>
            <a:spLocks noGrp="1" noChangeArrowheads="1"/>
          </p:cNvSpPr>
          <p:nvPr>
            <p:ph type="title"/>
          </p:nvPr>
        </p:nvSpPr>
        <p:spPr>
          <a:xfrm>
            <a:off x="609600" y="838200"/>
            <a:ext cx="8534400" cy="1143000"/>
          </a:xfrm>
        </p:spPr>
        <p:txBody>
          <a:bodyPr>
            <a:normAutofit/>
          </a:bodyP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2200" b="1" dirty="0" smtClean="0"/>
              <a:t>Ex. </a:t>
            </a:r>
            <a:r>
              <a:rPr lang="en-IN" altLang="en-US" sz="2200" dirty="0" smtClean="0">
                <a:cs typeface="Times New Roman" panose="02020603050405020304" pitchFamily="18" charset="0"/>
              </a:rPr>
              <a:t>The set G = {0,1,2,3,4,5} is a group with respect to addition modulo 6. </a:t>
            </a:r>
          </a:p>
        </p:txBody>
      </p:sp>
      <p:sp>
        <p:nvSpPr>
          <p:cNvPr id="11" name="Rectangle 2"/>
          <p:cNvSpPr>
            <a:spLocks noGrp="1" noChangeArrowheads="1"/>
          </p:cNvSpPr>
          <p:nvPr>
            <p:ph idx="1"/>
          </p:nvPr>
        </p:nvSpPr>
        <p:spPr>
          <a:xfrm>
            <a:off x="1066800" y="1676400"/>
            <a:ext cx="7772400" cy="411480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b="1" dirty="0" smtClean="0">
                <a:cs typeface="Times New Roman" panose="02020603050405020304" pitchFamily="18" charset="0"/>
              </a:rPr>
              <a:t>Solution: </a:t>
            </a:r>
            <a:r>
              <a:rPr lang="en-IN" altLang="en-US" sz="2200" dirty="0" smtClean="0">
                <a:cs typeface="Times New Roman" panose="02020603050405020304" pitchFamily="18" charset="0"/>
              </a:rPr>
              <a:t>The composition table of G is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a:t>
            </a:r>
            <a:r>
              <a:rPr lang="en-IN" altLang="en-US" sz="2200" baseline="-25000" dirty="0" smtClean="0">
                <a:cs typeface="Times New Roman" panose="02020603050405020304" pitchFamily="18" charset="0"/>
              </a:rPr>
              <a:t>6</a:t>
            </a:r>
            <a:r>
              <a:rPr lang="en-IN" altLang="en-US" sz="2200" dirty="0" smtClean="0">
                <a:cs typeface="Times New Roman" panose="02020603050405020304" pitchFamily="18" charset="0"/>
              </a:rPr>
              <a:t>       0       1       2      3     4      5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0          0       </a:t>
            </a:r>
            <a:r>
              <a:rPr lang="en-IN" altLang="en-US" sz="2200" dirty="0" smtClean="0">
                <a:cs typeface="Times New Roman" panose="02020603050405020304" pitchFamily="18" charset="0"/>
              </a:rPr>
              <a:t>1 </a:t>
            </a:r>
            <a:r>
              <a:rPr lang="en-IN" altLang="en-US" sz="2200" dirty="0" smtClean="0"/>
              <a:t>      </a:t>
            </a:r>
            <a:r>
              <a:rPr lang="en-IN" altLang="en-US" sz="2200" dirty="0" smtClean="0">
                <a:cs typeface="Times New Roman" panose="02020603050405020304" pitchFamily="18" charset="0"/>
              </a:rPr>
              <a:t>2      3      4     5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1</a:t>
            </a:r>
            <a:r>
              <a:rPr lang="en-IN" altLang="en-US" sz="2200" baseline="30000" dirty="0" smtClean="0">
                <a:cs typeface="Times New Roman" panose="02020603050405020304" pitchFamily="18" charset="0"/>
              </a:rPr>
              <a:t>               </a:t>
            </a:r>
            <a:r>
              <a:rPr lang="en-IN" altLang="en-US" sz="2200" dirty="0" smtClean="0">
                <a:cs typeface="Times New Roman" panose="02020603050405020304" pitchFamily="18" charset="0"/>
              </a:rPr>
              <a:t>1       2       3      4      5     0</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2</a:t>
            </a:r>
            <a:r>
              <a:rPr lang="en-IN" altLang="en-US" sz="2200" baseline="30000" dirty="0" smtClean="0">
                <a:cs typeface="Times New Roman" panose="02020603050405020304" pitchFamily="18" charset="0"/>
              </a:rPr>
              <a:t>               </a:t>
            </a:r>
            <a:r>
              <a:rPr lang="en-IN" altLang="en-US" sz="2200" dirty="0" smtClean="0">
                <a:cs typeface="Times New Roman" panose="02020603050405020304" pitchFamily="18" charset="0"/>
              </a:rPr>
              <a:t>2</a:t>
            </a:r>
            <a:r>
              <a:rPr lang="en-IN" altLang="en-US" sz="2200" baseline="30000" dirty="0" smtClean="0">
                <a:cs typeface="Times New Roman" panose="02020603050405020304" pitchFamily="18" charset="0"/>
              </a:rPr>
              <a:t>           </a:t>
            </a:r>
            <a:r>
              <a:rPr lang="en-IN" altLang="en-US" sz="2200" dirty="0" smtClean="0">
                <a:cs typeface="Times New Roman" panose="02020603050405020304" pitchFamily="18" charset="0"/>
              </a:rPr>
              <a:t>3       4      5      0     1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3          3       4       5      0      1     2</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4          4       5       0      1      2     3</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5          5       0       1      2      3     4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1. </a:t>
            </a:r>
            <a:r>
              <a:rPr lang="en-IN" altLang="en-US" sz="2200" u="sng" dirty="0" smtClean="0"/>
              <a:t>Closure property: </a:t>
            </a:r>
            <a:r>
              <a:rPr lang="en-IN" altLang="en-US" sz="2200" dirty="0" smtClean="0"/>
              <a:t>  Since all the entries of the composition table are the elements of the given set, the set G is closed under  </a:t>
            </a:r>
            <a:r>
              <a:rPr lang="en-IN" altLang="en-US" sz="2200" dirty="0" smtClean="0">
                <a:cs typeface="Times New Roman" panose="02020603050405020304" pitchFamily="18" charset="0"/>
              </a:rPr>
              <a:t>+</a:t>
            </a:r>
            <a:r>
              <a:rPr lang="en-IN" altLang="en-US" sz="2200" baseline="-25000" dirty="0" smtClean="0">
                <a:cs typeface="Times New Roman" panose="02020603050405020304" pitchFamily="18" charset="0"/>
              </a:rPr>
              <a:t>6  </a:t>
            </a:r>
            <a:r>
              <a:rPr lang="en-IN" altLang="en-US" sz="2200" dirty="0" smtClean="0"/>
              <a:t>.</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p>
        </p:txBody>
      </p:sp>
      <p:sp>
        <p:nvSpPr>
          <p:cNvPr id="12" name="Line 3"/>
          <p:cNvSpPr>
            <a:spLocks noChangeShapeType="1"/>
          </p:cNvSpPr>
          <p:nvPr/>
        </p:nvSpPr>
        <p:spPr bwMode="auto">
          <a:xfrm>
            <a:off x="2743200" y="2209800"/>
            <a:ext cx="1588" cy="25146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3" name="Line 4"/>
          <p:cNvSpPr>
            <a:spLocks noChangeShapeType="1"/>
          </p:cNvSpPr>
          <p:nvPr/>
        </p:nvSpPr>
        <p:spPr bwMode="auto">
          <a:xfrm>
            <a:off x="2209800" y="2438400"/>
            <a:ext cx="37338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50816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rPr>
              <a:t>Continue…</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1066800" y="1143000"/>
            <a:ext cx="7772400" cy="411480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2. </a:t>
            </a:r>
            <a:r>
              <a:rPr lang="en-US" altLang="en-US" sz="2200" u="sng" dirty="0" smtClean="0"/>
              <a:t>Associativity</a:t>
            </a:r>
            <a:r>
              <a:rPr lang="en-US" altLang="en-US" sz="2200" dirty="0" smtClean="0"/>
              <a:t>:  The binary operation </a:t>
            </a:r>
            <a:r>
              <a:rPr lang="en-US" altLang="en-US" sz="2200" dirty="0" smtClean="0">
                <a:cs typeface="Times New Roman" panose="02020603050405020304" pitchFamily="18" charset="0"/>
              </a:rPr>
              <a:t>+</a:t>
            </a:r>
            <a:r>
              <a:rPr lang="en-US" altLang="en-US" sz="2200" baseline="-25000" dirty="0" smtClean="0">
                <a:cs typeface="Times New Roman" panose="02020603050405020304" pitchFamily="18" charset="0"/>
              </a:rPr>
              <a:t>6</a:t>
            </a:r>
            <a:r>
              <a:rPr lang="en-US" altLang="en-US" sz="2200" dirty="0" smtClean="0"/>
              <a:t> is  associative in G.</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for ex.   (2 </a:t>
            </a:r>
            <a:r>
              <a:rPr lang="en-US" altLang="en-US" sz="2200" dirty="0" smtClean="0">
                <a:cs typeface="Times New Roman" panose="02020603050405020304" pitchFamily="18" charset="0"/>
              </a:rPr>
              <a:t>+</a:t>
            </a:r>
            <a:r>
              <a:rPr lang="en-US" altLang="en-US" sz="2200" baseline="-25000" dirty="0" smtClean="0">
                <a:cs typeface="Times New Roman" panose="02020603050405020304" pitchFamily="18" charset="0"/>
              </a:rPr>
              <a:t>6  </a:t>
            </a:r>
            <a:r>
              <a:rPr lang="en-US" altLang="en-US" sz="2200" dirty="0" smtClean="0">
                <a:cs typeface="Times New Roman" panose="02020603050405020304" pitchFamily="18" charset="0"/>
              </a:rPr>
              <a:t>3) +</a:t>
            </a:r>
            <a:r>
              <a:rPr lang="en-US" altLang="en-US" sz="2200" baseline="-25000" dirty="0" smtClean="0">
                <a:cs typeface="Times New Roman" panose="02020603050405020304" pitchFamily="18" charset="0"/>
              </a:rPr>
              <a:t>6 </a:t>
            </a:r>
            <a:r>
              <a:rPr lang="en-US" altLang="en-US" sz="2200" dirty="0" smtClean="0">
                <a:cs typeface="Times New Roman" panose="02020603050405020304" pitchFamily="18" charset="0"/>
              </a:rPr>
              <a:t> 4    = 5 +</a:t>
            </a:r>
            <a:r>
              <a:rPr lang="en-US" altLang="en-US" sz="2200" baseline="-25000" dirty="0" smtClean="0">
                <a:cs typeface="Times New Roman" panose="02020603050405020304" pitchFamily="18" charset="0"/>
              </a:rPr>
              <a:t>6</a:t>
            </a:r>
            <a:r>
              <a:rPr lang="en-US" altLang="en-US" sz="2200" dirty="0" smtClean="0">
                <a:cs typeface="Times New Roman" panose="02020603050405020304" pitchFamily="18" charset="0"/>
              </a:rPr>
              <a:t> 4 = 3    and</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t>2 </a:t>
            </a:r>
            <a:r>
              <a:rPr lang="en-US" altLang="en-US" sz="2200" dirty="0" smtClean="0">
                <a:cs typeface="Times New Roman" panose="02020603050405020304" pitchFamily="18" charset="0"/>
              </a:rPr>
              <a:t>+</a:t>
            </a:r>
            <a:r>
              <a:rPr lang="en-US" altLang="en-US" sz="2200" baseline="-25000" dirty="0" smtClean="0">
                <a:cs typeface="Times New Roman" panose="02020603050405020304" pitchFamily="18" charset="0"/>
              </a:rPr>
              <a:t>6 </a:t>
            </a:r>
            <a:r>
              <a:rPr lang="en-US" altLang="en-US" sz="2200" dirty="0" smtClean="0">
                <a:cs typeface="Times New Roman" panose="02020603050405020304" pitchFamily="18" charset="0"/>
              </a:rPr>
              <a:t>( 3 +</a:t>
            </a:r>
            <a:r>
              <a:rPr lang="en-US" altLang="en-US" sz="2200" baseline="-25000" dirty="0" smtClean="0">
                <a:cs typeface="Times New Roman" panose="02020603050405020304" pitchFamily="18" charset="0"/>
              </a:rPr>
              <a:t>6 </a:t>
            </a:r>
            <a:r>
              <a:rPr lang="en-US" altLang="en-US" sz="2200" dirty="0" smtClean="0">
                <a:cs typeface="Times New Roman" panose="02020603050405020304" pitchFamily="18" charset="0"/>
              </a:rPr>
              <a:t> 4 )  = 2 +</a:t>
            </a:r>
            <a:r>
              <a:rPr lang="en-US" altLang="en-US" sz="2200" baseline="-25000" dirty="0" smtClean="0">
                <a:cs typeface="Times New Roman" panose="02020603050405020304" pitchFamily="18" charset="0"/>
              </a:rPr>
              <a:t>6</a:t>
            </a:r>
            <a:r>
              <a:rPr lang="en-US" altLang="en-US" sz="2200" dirty="0" smtClean="0">
                <a:cs typeface="Times New Roman" panose="02020603050405020304" pitchFamily="18" charset="0"/>
              </a:rPr>
              <a:t> 1 = 3</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3. </a:t>
            </a:r>
            <a:r>
              <a:rPr lang="en-US" altLang="en-US" sz="2200" u="sng" dirty="0" smtClean="0"/>
              <a:t>Identity </a:t>
            </a:r>
            <a:r>
              <a:rPr lang="en-US" altLang="en-US" sz="2200" dirty="0" smtClean="0"/>
              <a:t>:  Here, The first row of the table coincides with the top row.   The element heading that row , i.e., 0 is the identity element. </a:t>
            </a:r>
          </a:p>
          <a:p>
            <a:pPr marL="0" indent="0" eaLnBrk="1" hangingPunct="1">
              <a:spcBef>
                <a:spcPts val="6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4. . </a:t>
            </a:r>
            <a:r>
              <a:rPr lang="en-US" altLang="en-US" sz="2200" u="sng" dirty="0" smtClean="0"/>
              <a:t>Inverse</a:t>
            </a:r>
            <a:r>
              <a:rPr lang="en-US" altLang="en-US" sz="2200" dirty="0" smtClean="0"/>
              <a:t>: From the composition table, we see that the inverse elements of  0, 1, 2, 3, 4. 5  are  0, </a:t>
            </a:r>
            <a:r>
              <a:rPr lang="en-US" altLang="en-US" sz="2200" dirty="0" smtClean="0">
                <a:cs typeface="Times New Roman" panose="02020603050405020304" pitchFamily="18" charset="0"/>
              </a:rPr>
              <a:t>5, 4, 3, 2, 1</a:t>
            </a:r>
            <a:r>
              <a:rPr lang="en-US" altLang="en-US" sz="2200" dirty="0" smtClean="0"/>
              <a:t>   respectively.</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5. Commutativity:  The corresponding rows and columns of the table are identical. Therefore the binary operation  </a:t>
            </a:r>
            <a:r>
              <a:rPr lang="en-US" altLang="en-US" sz="2200" dirty="0" smtClean="0">
                <a:cs typeface="Times New Roman" panose="02020603050405020304" pitchFamily="18" charset="0"/>
              </a:rPr>
              <a:t>+</a:t>
            </a:r>
            <a:r>
              <a:rPr lang="en-US" altLang="en-US" sz="2200" baseline="-25000" dirty="0" smtClean="0">
                <a:cs typeface="Times New Roman" panose="02020603050405020304" pitchFamily="18" charset="0"/>
              </a:rPr>
              <a:t>6</a:t>
            </a:r>
            <a:r>
              <a:rPr lang="en-US" altLang="en-US" sz="2200" dirty="0" smtClean="0"/>
              <a:t>  is commutative.</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Hence, (G, </a:t>
            </a:r>
            <a:r>
              <a:rPr lang="en-US" altLang="en-US" sz="2200" dirty="0" smtClean="0">
                <a:cs typeface="Times New Roman" panose="02020603050405020304" pitchFamily="18" charset="0"/>
              </a:rPr>
              <a:t>+</a:t>
            </a:r>
            <a:r>
              <a:rPr lang="en-US" altLang="en-US" sz="2200" baseline="-25000" dirty="0" smtClean="0">
                <a:cs typeface="Times New Roman" panose="02020603050405020304" pitchFamily="18" charset="0"/>
              </a:rPr>
              <a:t>6</a:t>
            </a:r>
            <a:r>
              <a:rPr lang="en-US" altLang="en-US" sz="2200" dirty="0" smtClean="0"/>
              <a:t> ) is an abelian group.</a:t>
            </a:r>
          </a:p>
        </p:txBody>
      </p:sp>
    </p:spTree>
    <p:extLst>
      <p:ext uri="{BB962C8B-B14F-4D97-AF65-F5344CB8AC3E}">
        <p14:creationId xmlns:p14="http://schemas.microsoft.com/office/powerpoint/2010/main" val="389970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t>Example - </a:t>
            </a:r>
            <a:r>
              <a:rPr lang="en-IN" altLang="en-US" sz="3200" dirty="0" smtClean="0">
                <a:cs typeface="Times New Roman" panose="02020603050405020304" pitchFamily="18" charset="0"/>
              </a:rPr>
              <a:t>Multiplication </a:t>
            </a:r>
            <a:r>
              <a:rPr lang="en-IN" altLang="en-US" sz="3200" dirty="0">
                <a:cs typeface="Times New Roman" panose="02020603050405020304" pitchFamily="18" charset="0"/>
              </a:rPr>
              <a:t>Modulo </a:t>
            </a:r>
            <a:r>
              <a:rPr lang="en-IN" altLang="en-US" sz="3200" dirty="0" smtClean="0">
                <a:cs typeface="Times New Roman" panose="02020603050405020304" pitchFamily="18" charset="0"/>
              </a:rPr>
              <a:t>(</a:t>
            </a:r>
            <a:r>
              <a:rPr lang="en-US" altLang="en-US" sz="3200" dirty="0" smtClean="0">
                <a:latin typeface="Symbol" panose="05050102010706020507" pitchFamily="18" charset="2"/>
                <a:cs typeface="Times New Roman" panose="02020603050405020304" pitchFamily="18" charset="0"/>
              </a:rPr>
              <a:t></a:t>
            </a:r>
            <a:r>
              <a:rPr lang="en-IN" altLang="en-US" sz="3200" baseline="-25000" dirty="0" smtClean="0">
                <a:cs typeface="Times New Roman" panose="02020603050405020304" pitchFamily="18" charset="0"/>
              </a:rPr>
              <a:t>m</a:t>
            </a:r>
            <a:r>
              <a:rPr lang="en-IN" altLang="en-US" sz="3200" dirty="0" smtClean="0">
                <a:cs typeface="Times New Roman" panose="02020603050405020304" pitchFamily="18" charset="0"/>
              </a:rPr>
              <a:t> ) </a:t>
            </a:r>
            <a:r>
              <a:rPr lang="en-US" altLang="en-US" sz="3200" dirty="0">
                <a:solidFill>
                  <a:srgbClr val="000000"/>
                </a:solidFill>
              </a:rPr>
              <a:t>(CO2)</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1"/>
          <p:cNvSpPr>
            <a:spLocks noGrp="1" noChangeArrowheads="1"/>
          </p:cNvSpPr>
          <p:nvPr>
            <p:ph type="title"/>
          </p:nvPr>
        </p:nvSpPr>
        <p:spPr>
          <a:xfrm>
            <a:off x="1066800" y="836613"/>
            <a:ext cx="7772400" cy="1143000"/>
          </a:xfrm>
        </p:spPr>
        <p:txBody>
          <a:bodyPr>
            <a:normAutofit/>
          </a:bodyPr>
          <a:lstStyle/>
          <a:p>
            <a:pPr algn="just"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2200" b="1" dirty="0" smtClean="0"/>
              <a:t>Ex</a:t>
            </a:r>
            <a:r>
              <a:rPr lang="en-IN" altLang="en-US" sz="2200" dirty="0" smtClean="0"/>
              <a:t>. </a:t>
            </a:r>
            <a:r>
              <a:rPr lang="en-IN" altLang="en-US" sz="2200" dirty="0" smtClean="0">
                <a:cs typeface="Times New Roman" panose="02020603050405020304" pitchFamily="18" charset="0"/>
              </a:rPr>
              <a:t>The set G = {1,2,3,4,5,6} is a group with respect to multiplication modulo 7.</a:t>
            </a:r>
          </a:p>
        </p:txBody>
      </p:sp>
      <p:sp>
        <p:nvSpPr>
          <p:cNvPr id="11" name="Rectangle 2"/>
          <p:cNvSpPr>
            <a:spLocks noGrp="1" noChangeArrowheads="1"/>
          </p:cNvSpPr>
          <p:nvPr>
            <p:ph idx="1"/>
          </p:nvPr>
        </p:nvSpPr>
        <p:spPr>
          <a:xfrm>
            <a:off x="1066800" y="1828800"/>
            <a:ext cx="7772400" cy="411480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Solution: </a:t>
            </a:r>
            <a:r>
              <a:rPr lang="en-US" altLang="en-US" sz="2200" dirty="0" smtClean="0">
                <a:cs typeface="Times New Roman" panose="02020603050405020304" pitchFamily="18" charset="0"/>
              </a:rPr>
              <a:t>The composition table of G is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 </a:t>
            </a:r>
            <a:r>
              <a:rPr lang="en-US" altLang="en-US" sz="2200" dirty="0" smtClean="0">
                <a:cs typeface="Times New Roman" panose="02020603050405020304" pitchFamily="18" charset="0"/>
              </a:rPr>
              <a:t>       1       2      3     4      5      6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1          1       </a:t>
            </a:r>
            <a:r>
              <a:rPr lang="en-US" altLang="en-US" sz="2200" dirty="0" smtClean="0">
                <a:cs typeface="Times New Roman" panose="02020603050405020304" pitchFamily="18" charset="0"/>
              </a:rPr>
              <a:t>2</a:t>
            </a:r>
            <a:r>
              <a:rPr lang="en-US" altLang="en-US" sz="2200" dirty="0" smtClean="0"/>
              <a:t>      </a:t>
            </a:r>
            <a:r>
              <a:rPr lang="en-US" altLang="en-US" sz="2200" dirty="0" smtClean="0">
                <a:cs typeface="Times New Roman" panose="02020603050405020304" pitchFamily="18" charset="0"/>
              </a:rPr>
              <a:t>3      4      5      6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2</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2       4       6      1     3      5</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3</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3</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6       2      5     1      4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4          4       1       5      2      6     3</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5          5       3       1      6      4     2</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6          6       5       4      3      2     1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1. </a:t>
            </a:r>
            <a:r>
              <a:rPr lang="en-US" altLang="en-US" sz="2200" u="sng" dirty="0" smtClean="0"/>
              <a:t>Closure property: </a:t>
            </a:r>
            <a:r>
              <a:rPr lang="en-US" altLang="en-US" sz="2200" dirty="0" smtClean="0"/>
              <a:t>  Since all the entries of the composition table are the elements of the given set, the set G is closed under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a:t>
            </a:r>
            <a:r>
              <a:rPr lang="en-US" altLang="en-US" sz="2200" dirty="0" smtClean="0"/>
              <a:t>.</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
        <p:nvSpPr>
          <p:cNvPr id="12" name="Line 3"/>
          <p:cNvSpPr>
            <a:spLocks noChangeShapeType="1"/>
          </p:cNvSpPr>
          <p:nvPr/>
        </p:nvSpPr>
        <p:spPr bwMode="auto">
          <a:xfrm>
            <a:off x="2743200" y="2286000"/>
            <a:ext cx="1588" cy="25908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3" name="Line 4"/>
          <p:cNvSpPr>
            <a:spLocks noChangeShapeType="1"/>
          </p:cNvSpPr>
          <p:nvPr/>
        </p:nvSpPr>
        <p:spPr bwMode="auto">
          <a:xfrm>
            <a:off x="1981200" y="2590800"/>
            <a:ext cx="36576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60987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solidFill>
                  <a:schemeClr val="tx1"/>
                </a:solidFill>
              </a:rPr>
              <a:t>Continue… </a:t>
            </a:r>
            <a:r>
              <a:rPr lang="en-US" altLang="en-US" sz="3200" dirty="0">
                <a:solidFill>
                  <a:srgbClr val="000000"/>
                </a:solidFill>
              </a:rPr>
              <a:t>(CO2)</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1066800" y="1143000"/>
            <a:ext cx="7772400" cy="411480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2. </a:t>
            </a:r>
            <a:r>
              <a:rPr lang="en-US" altLang="en-US" sz="2200" u="sng" dirty="0" smtClean="0"/>
              <a:t>Associativity</a:t>
            </a:r>
            <a:r>
              <a:rPr lang="en-US" altLang="en-US" sz="2200" dirty="0" smtClean="0"/>
              <a:t>:  The binary operation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a:t>
            </a:r>
            <a:r>
              <a:rPr lang="en-US" altLang="en-US" sz="2200" dirty="0" smtClean="0"/>
              <a:t>is  associative in G.</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for ex.   (2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3)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4    = 6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4 = 3    and</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t>2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( 3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4 )  = 2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5 = 3</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3. </a:t>
            </a:r>
            <a:r>
              <a:rPr lang="en-US" altLang="en-US" sz="2200" u="sng" dirty="0" smtClean="0"/>
              <a:t>Identity </a:t>
            </a:r>
            <a:r>
              <a:rPr lang="en-US" altLang="en-US" sz="2200" dirty="0" smtClean="0"/>
              <a:t>:  Here, The first row of the table coincides with the top row.   The element heading that row , i.e., 1 is the identity element. </a:t>
            </a:r>
          </a:p>
          <a:p>
            <a:pPr marL="0" indent="0" eaLnBrk="1" hangingPunct="1">
              <a:spcBef>
                <a:spcPts val="6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4. </a:t>
            </a:r>
            <a:r>
              <a:rPr lang="en-US" altLang="en-US" sz="2200" u="sng" dirty="0" smtClean="0"/>
              <a:t>Inverse</a:t>
            </a:r>
            <a:r>
              <a:rPr lang="en-US" altLang="en-US" sz="2200" dirty="0" smtClean="0"/>
              <a:t>: From the composition table, we see that the inverse elements of  1, 2, 3, 4. 5 ,6 are  1, </a:t>
            </a:r>
            <a:r>
              <a:rPr lang="en-US" altLang="en-US" sz="2200" dirty="0" smtClean="0">
                <a:cs typeface="Times New Roman" panose="02020603050405020304" pitchFamily="18" charset="0"/>
              </a:rPr>
              <a:t>4, 5, 2, 5, 6</a:t>
            </a:r>
            <a:r>
              <a:rPr lang="en-US" altLang="en-US" sz="2200" dirty="0" smtClean="0"/>
              <a:t>   respectively.</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5. </a:t>
            </a:r>
            <a:r>
              <a:rPr lang="en-US" altLang="en-US" sz="2200" u="sng" dirty="0" smtClean="0"/>
              <a:t>Commutativity</a:t>
            </a:r>
            <a:r>
              <a:rPr lang="en-US" altLang="en-US" sz="2200" dirty="0" smtClean="0"/>
              <a:t>:  The corresponding rows and columns of the table are identical. Therefore the binary operation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a:t>
            </a:r>
            <a:r>
              <a:rPr lang="en-US" altLang="en-US" sz="2200" dirty="0" smtClean="0"/>
              <a:t>is commutative.</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Hence, (G,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a:t>
            </a:r>
            <a:r>
              <a:rPr lang="en-US" altLang="en-US" sz="2200" dirty="0" smtClean="0"/>
              <a:t>) is an abelian group.</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u="sng" dirty="0" smtClean="0"/>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u="sng" dirty="0" smtClean="0"/>
          </a:p>
        </p:txBody>
      </p:sp>
    </p:spTree>
    <p:extLst>
      <p:ext uri="{BB962C8B-B14F-4D97-AF65-F5344CB8AC3E}">
        <p14:creationId xmlns:p14="http://schemas.microsoft.com/office/powerpoint/2010/main" val="104827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744847328"/>
              </p:ext>
            </p:extLst>
          </p:nvPr>
        </p:nvGraphicFramePr>
        <p:xfrm>
          <a:off x="533400" y="1143000"/>
          <a:ext cx="8229600" cy="41148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1824710073"/>
                    </a:ext>
                  </a:extLst>
                </a:gridCol>
                <a:gridCol w="5867400">
                  <a:extLst>
                    <a:ext uri="{9D8B030D-6E8A-4147-A177-3AD203B41FA5}">
                      <a16:colId xmlns:a16="http://schemas.microsoft.com/office/drawing/2014/main" val="263638532"/>
                    </a:ext>
                  </a:extLst>
                </a:gridCol>
                <a:gridCol w="1295400">
                  <a:extLst>
                    <a:ext uri="{9D8B030D-6E8A-4147-A177-3AD203B41FA5}">
                      <a16:colId xmlns:a16="http://schemas.microsoft.com/office/drawing/2014/main" val="4028775350"/>
                    </a:ext>
                  </a:extLst>
                </a:gridCol>
              </a:tblGrid>
              <a:tr h="370840">
                <a:tc>
                  <a:txBody>
                    <a:bodyPr/>
                    <a:lstStyle/>
                    <a:p>
                      <a:r>
                        <a:rPr lang="en-IN" dirty="0" smtClean="0"/>
                        <a:t>Course Outcome ( CO) </a:t>
                      </a:r>
                      <a:endParaRPr lang="en-IN" dirty="0"/>
                    </a:p>
                  </a:txBody>
                  <a:tcPr/>
                </a:tc>
                <a:tc>
                  <a:txBody>
                    <a:bodyPr/>
                    <a:lstStyle/>
                    <a:p>
                      <a:r>
                        <a:rPr lang="en-US" dirty="0" smtClean="0"/>
                        <a:t>At the end of course , the student will be able to understand </a:t>
                      </a:r>
                      <a:endParaRPr lang="en-IN" dirty="0"/>
                    </a:p>
                  </a:txBody>
                  <a:tcPr/>
                </a:tc>
                <a:tc>
                  <a:txBody>
                    <a:bodyPr/>
                    <a:lstStyle/>
                    <a:p>
                      <a:r>
                        <a:rPr lang="en-IN" dirty="0" smtClean="0"/>
                        <a:t>Bloom’s Knowledge Level (KL)</a:t>
                      </a:r>
                      <a:endParaRPr lang="en-IN" dirty="0"/>
                    </a:p>
                  </a:txBody>
                  <a:tcPr/>
                </a:tc>
                <a:extLst>
                  <a:ext uri="{0D108BD9-81ED-4DB2-BD59-A6C34878D82A}">
                    <a16:rowId xmlns:a16="http://schemas.microsoft.com/office/drawing/2014/main" val="2629872558"/>
                  </a:ext>
                </a:extLst>
              </a:tr>
              <a:tr h="370840">
                <a:tc>
                  <a:txBody>
                    <a:bodyPr/>
                    <a:lstStyle/>
                    <a:p>
                      <a:r>
                        <a:rPr lang="en-IN" dirty="0" smtClean="0"/>
                        <a:t>CO1</a:t>
                      </a:r>
                      <a:endParaRPr lang="en-IN" dirty="0"/>
                    </a:p>
                  </a:txBody>
                  <a:tcPr/>
                </a:tc>
                <a:tc>
                  <a:txBody>
                    <a:bodyPr/>
                    <a:lstStyle/>
                    <a:p>
                      <a:r>
                        <a:rPr lang="en-US" dirty="0" smtClean="0"/>
                        <a:t>Write an argument using logical notation and determine if the argument is or is not valid. </a:t>
                      </a:r>
                      <a:endParaRPr lang="en-IN" dirty="0"/>
                    </a:p>
                  </a:txBody>
                  <a:tcPr/>
                </a:tc>
                <a:tc>
                  <a:txBody>
                    <a:bodyPr/>
                    <a:lstStyle/>
                    <a:p>
                      <a:r>
                        <a:rPr lang="en-IN" dirty="0" smtClean="0"/>
                        <a:t>K3, K4</a:t>
                      </a:r>
                      <a:endParaRPr lang="en-IN" dirty="0"/>
                    </a:p>
                  </a:txBody>
                  <a:tcPr/>
                </a:tc>
                <a:extLst>
                  <a:ext uri="{0D108BD9-81ED-4DB2-BD59-A6C34878D82A}">
                    <a16:rowId xmlns:a16="http://schemas.microsoft.com/office/drawing/2014/main" val="441044151"/>
                  </a:ext>
                </a:extLst>
              </a:tr>
              <a:tr h="370840">
                <a:tc>
                  <a:txBody>
                    <a:bodyPr/>
                    <a:lstStyle/>
                    <a:p>
                      <a:r>
                        <a:rPr lang="en-IN" b="1" dirty="0" smtClean="0"/>
                        <a:t>CO2</a:t>
                      </a:r>
                      <a:endParaRPr lang="en-IN" b="1" dirty="0"/>
                    </a:p>
                  </a:txBody>
                  <a:tcPr/>
                </a:tc>
                <a:tc>
                  <a:txBody>
                    <a:bodyPr/>
                    <a:lstStyle/>
                    <a:p>
                      <a:r>
                        <a:rPr lang="en-US" b="1" dirty="0" smtClean="0"/>
                        <a:t>Understand the basic principles of sets and operations in sets. </a:t>
                      </a:r>
                      <a:endParaRPr lang="en-IN" b="1" dirty="0"/>
                    </a:p>
                  </a:txBody>
                  <a:tcPr/>
                </a:tc>
                <a:tc>
                  <a:txBody>
                    <a:bodyPr/>
                    <a:lstStyle/>
                    <a:p>
                      <a:r>
                        <a:rPr lang="en-IN" b="1" dirty="0" smtClean="0"/>
                        <a:t>K1, K2</a:t>
                      </a:r>
                      <a:endParaRPr lang="en-IN" b="1" dirty="0"/>
                    </a:p>
                  </a:txBody>
                  <a:tcPr/>
                </a:tc>
                <a:extLst>
                  <a:ext uri="{0D108BD9-81ED-4DB2-BD59-A6C34878D82A}">
                    <a16:rowId xmlns:a16="http://schemas.microsoft.com/office/drawing/2014/main" val="2888383198"/>
                  </a:ext>
                </a:extLst>
              </a:tr>
              <a:tr h="370840">
                <a:tc>
                  <a:txBody>
                    <a:bodyPr/>
                    <a:lstStyle/>
                    <a:p>
                      <a:r>
                        <a:rPr lang="en-IN" dirty="0" smtClean="0"/>
                        <a:t>CO3</a:t>
                      </a:r>
                      <a:endParaRPr lang="en-IN" dirty="0"/>
                    </a:p>
                  </a:txBody>
                  <a:tcPr/>
                </a:tc>
                <a:tc>
                  <a:txBody>
                    <a:bodyPr/>
                    <a:lstStyle/>
                    <a:p>
                      <a:r>
                        <a:rPr lang="en-US" dirty="0" smtClean="0"/>
                        <a:t>Demonstrate an understanding of relations and functions and be able to determine their properties</a:t>
                      </a:r>
                      <a:endParaRPr lang="en-IN" dirty="0"/>
                    </a:p>
                  </a:txBody>
                  <a:tcPr/>
                </a:tc>
                <a:tc>
                  <a:txBody>
                    <a:bodyPr/>
                    <a:lstStyle/>
                    <a:p>
                      <a:r>
                        <a:rPr lang="en-IN" dirty="0" smtClean="0"/>
                        <a:t>K3</a:t>
                      </a:r>
                      <a:endParaRPr lang="en-IN" dirty="0"/>
                    </a:p>
                  </a:txBody>
                  <a:tcPr/>
                </a:tc>
                <a:extLst>
                  <a:ext uri="{0D108BD9-81ED-4DB2-BD59-A6C34878D82A}">
                    <a16:rowId xmlns:a16="http://schemas.microsoft.com/office/drawing/2014/main" val="858242808"/>
                  </a:ext>
                </a:extLst>
              </a:tr>
              <a:tr h="370840">
                <a:tc>
                  <a:txBody>
                    <a:bodyPr/>
                    <a:lstStyle/>
                    <a:p>
                      <a:r>
                        <a:rPr lang="en-IN" dirty="0" smtClean="0"/>
                        <a:t>CO4</a:t>
                      </a:r>
                      <a:endParaRPr lang="en-IN" dirty="0"/>
                    </a:p>
                  </a:txBody>
                  <a:tcPr/>
                </a:tc>
                <a:tc>
                  <a:txBody>
                    <a:bodyPr/>
                    <a:lstStyle/>
                    <a:p>
                      <a:r>
                        <a:rPr lang="en-US" dirty="0" smtClean="0"/>
                        <a:t>Demonstrate different traversal methods for trees and graphs.</a:t>
                      </a:r>
                      <a:endParaRPr lang="en-IN" dirty="0"/>
                    </a:p>
                  </a:txBody>
                  <a:tcPr/>
                </a:tc>
                <a:tc>
                  <a:txBody>
                    <a:bodyPr/>
                    <a:lstStyle/>
                    <a:p>
                      <a:r>
                        <a:rPr lang="en-IN" dirty="0" smtClean="0"/>
                        <a:t>K1, K4</a:t>
                      </a:r>
                      <a:endParaRPr lang="en-IN" dirty="0"/>
                    </a:p>
                  </a:txBody>
                  <a:tcPr/>
                </a:tc>
                <a:extLst>
                  <a:ext uri="{0D108BD9-81ED-4DB2-BD59-A6C34878D82A}">
                    <a16:rowId xmlns:a16="http://schemas.microsoft.com/office/drawing/2014/main" val="1605688674"/>
                  </a:ext>
                </a:extLst>
              </a:tr>
              <a:tr h="370840">
                <a:tc>
                  <a:txBody>
                    <a:bodyPr/>
                    <a:lstStyle/>
                    <a:p>
                      <a:r>
                        <a:rPr lang="en-IN" dirty="0" smtClean="0"/>
                        <a:t>CO5</a:t>
                      </a:r>
                      <a:endParaRPr lang="en-IN" dirty="0"/>
                    </a:p>
                  </a:txBody>
                  <a:tcPr/>
                </a:tc>
                <a:tc>
                  <a:txBody>
                    <a:bodyPr/>
                    <a:lstStyle/>
                    <a:p>
                      <a:r>
                        <a:rPr lang="en-US" dirty="0" smtClean="0"/>
                        <a:t>Model problems in Computer Science using graphs and trees. </a:t>
                      </a:r>
                      <a:endParaRPr lang="en-IN" dirty="0"/>
                    </a:p>
                  </a:txBody>
                  <a:tcPr/>
                </a:tc>
                <a:tc>
                  <a:txBody>
                    <a:bodyPr/>
                    <a:lstStyle/>
                    <a:p>
                      <a:r>
                        <a:rPr lang="en-IN" dirty="0" smtClean="0"/>
                        <a:t>K2, K6</a:t>
                      </a:r>
                      <a:endParaRPr lang="en-IN" dirty="0"/>
                    </a:p>
                  </a:txBody>
                  <a:tcPr/>
                </a:tc>
                <a:extLst>
                  <a:ext uri="{0D108BD9-81ED-4DB2-BD59-A6C34878D82A}">
                    <a16:rowId xmlns:a16="http://schemas.microsoft.com/office/drawing/2014/main" val="3201455703"/>
                  </a:ext>
                </a:extLst>
              </a:tr>
            </a:tbl>
          </a:graphicData>
        </a:graphic>
      </p:graphicFrame>
      <p:sp>
        <p:nvSpPr>
          <p:cNvPr id="4" name="Date Placeholder 3"/>
          <p:cNvSpPr>
            <a:spLocks noGrp="1"/>
          </p:cNvSpPr>
          <p:nvPr>
            <p:ph type="dt" sz="half" idx="10"/>
          </p:nvPr>
        </p:nvSpPr>
        <p:spPr/>
        <p:txBody>
          <a:bodyPr/>
          <a:lstStyle/>
          <a:p>
            <a:fld id="{2567DAA0-F5EA-4446-80AA-054EC68B59D6}" type="datetime1">
              <a:rPr lang="en-US" smtClean="0">
                <a:solidFill>
                  <a:schemeClr val="tx1"/>
                </a:solidFill>
                <a:latin typeface="Times New Roman" panose="02020603050405020304" pitchFamily="18" charset="0"/>
                <a:cs typeface="Times New Roman" panose="02020603050405020304" pitchFamily="18" charset="0"/>
              </a:rPr>
              <a:pPr/>
              <a:t>12/19/2022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4</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Course</a:t>
            </a:r>
            <a:r>
              <a:rPr kumimoji="0" lang="en-US" sz="32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Outcome</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rPr>
              <a:t>Important Points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838200" y="1295400"/>
            <a:ext cx="7772400" cy="4114800"/>
          </a:xfrm>
        </p:spPr>
        <p:txBody>
          <a:bodyPr>
            <a:noAutofit/>
          </a:bodyPr>
          <a:lstStyle/>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In a group with 2 elements, each element is its own inverse</a:t>
            </a:r>
            <a:r>
              <a:rPr lang="en-IN" altLang="en-US" sz="2200" dirty="0" smtClean="0"/>
              <a:t> </a:t>
            </a: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In a group of even order there will be at least one element (other than identity element) which is its own inverse</a:t>
            </a:r>
            <a:r>
              <a:rPr lang="en-IN" altLang="en-US" sz="2200" dirty="0" smtClean="0"/>
              <a:t> </a:t>
            </a: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The set G = {0,1,2,3,4,…..m-1} is a group with respect to addition modulo m.</a:t>
            </a: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The set G = {1,2,3,4,….p-1} is a group with respect to multiplication modulo p, where p is a prime number.</a:t>
            </a:r>
          </a:p>
          <a:p>
            <a:pPr marL="0" indent="0" eaLnBrk="1" hangingPunct="1">
              <a:spcBef>
                <a:spcPts val="500"/>
              </a:spcBef>
              <a:buClr>
                <a:schemeClr val="tx2">
                  <a:lumMod val="60000"/>
                  <a:lumOff val="40000"/>
                </a:schemeClr>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b="1" dirty="0" smtClean="0">
              <a:cs typeface="Times New Roman" panose="02020603050405020304" pitchFamily="18" charset="0"/>
            </a:endParaRPr>
          </a:p>
          <a:p>
            <a:pPr marL="0" indent="0" eaLnBrk="1" hangingPunct="1">
              <a:spcBef>
                <a:spcPts val="500"/>
              </a:spcBef>
              <a:buClr>
                <a:schemeClr val="tx2">
                  <a:lumMod val="60000"/>
                  <a:lumOff val="40000"/>
                </a:schemeClr>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b="1" dirty="0" smtClean="0">
                <a:cs typeface="Times New Roman" panose="02020603050405020304" pitchFamily="18" charset="0"/>
              </a:rPr>
              <a:t>Order of an element of a group:</a:t>
            </a: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Let (G, </a:t>
            </a:r>
            <a:r>
              <a:rPr lang="en-IN" altLang="en-US" sz="2200" b="1" dirty="0" smtClean="0">
                <a:cs typeface="Times New Roman" panose="02020603050405020304" pitchFamily="18" charset="0"/>
              </a:rPr>
              <a:t>*</a:t>
            </a:r>
            <a:r>
              <a:rPr lang="en-IN" altLang="en-US" sz="2200" dirty="0" smtClean="0">
                <a:cs typeface="Times New Roman" panose="02020603050405020304" pitchFamily="18" charset="0"/>
              </a:rPr>
              <a:t>) be  a group. Let ‘a’ be an element of  G. The smallest integer n such that a</a:t>
            </a:r>
            <a:r>
              <a:rPr lang="en-IN" altLang="en-US" sz="2200" baseline="30000" dirty="0" smtClean="0">
                <a:cs typeface="Times New Roman" panose="02020603050405020304" pitchFamily="18" charset="0"/>
              </a:rPr>
              <a:t>n</a:t>
            </a:r>
            <a:r>
              <a:rPr lang="en-IN" altLang="en-US" sz="2200" dirty="0" smtClean="0">
                <a:cs typeface="Times New Roman" panose="02020603050405020304" pitchFamily="18" charset="0"/>
              </a:rPr>
              <a:t> = e is called order of ‘a’. If no such number exists then the order is infinite.</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cs typeface="Times New Roman" panose="02020603050405020304" pitchFamily="18" charset="0"/>
            </a:endParaRPr>
          </a:p>
        </p:txBody>
      </p:sp>
    </p:spTree>
    <p:extLst>
      <p:ext uri="{BB962C8B-B14F-4D97-AF65-F5344CB8AC3E}">
        <p14:creationId xmlns:p14="http://schemas.microsoft.com/office/powerpoint/2010/main" val="225254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27" dur="5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2"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t>Sub </a:t>
            </a:r>
            <a:r>
              <a:rPr lang="en-IN" altLang="en-US" sz="3200" dirty="0" smtClean="0"/>
              <a:t>groups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762000" y="1066800"/>
            <a:ext cx="8382000" cy="495300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Def</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A non empty sub set H of a group (G, *) is a sub group of G,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if  (H, *) is a group.</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u="sng" dirty="0" smtClean="0">
                <a:cs typeface="Times New Roman" panose="02020603050405020304" pitchFamily="18" charset="0"/>
              </a:rPr>
              <a:t>Note</a:t>
            </a:r>
            <a:r>
              <a:rPr lang="en-US" altLang="en-US" sz="2200" dirty="0" smtClean="0">
                <a:cs typeface="Times New Roman" panose="02020603050405020304" pitchFamily="18" charset="0"/>
              </a:rPr>
              <a:t>:  For any group {G, *}, {e, * } and (G, * ) are trivial sub groups.</a:t>
            </a:r>
            <a:endParaRPr lang="en-US" altLang="en-US" sz="2200" dirty="0" smtClean="0"/>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Ex.  G = {1, -1, </a:t>
            </a:r>
            <a:r>
              <a:rPr lang="en-US" altLang="en-US" sz="2200" dirty="0" err="1" smtClean="0"/>
              <a:t>i</a:t>
            </a:r>
            <a:r>
              <a:rPr lang="en-US" altLang="en-US" sz="2200" dirty="0" smtClean="0"/>
              <a:t>, -</a:t>
            </a:r>
            <a:r>
              <a:rPr lang="en-US" altLang="en-US" sz="2200" dirty="0" err="1" smtClean="0"/>
              <a:t>i</a:t>
            </a:r>
            <a:r>
              <a:rPr lang="en-US" altLang="en-US" sz="2200" dirty="0" smtClean="0"/>
              <a:t> } is a group w.r.t multiplication.</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H</a:t>
            </a:r>
            <a:r>
              <a:rPr lang="en-US" altLang="en-US" sz="2200" baseline="-25000" dirty="0" smtClean="0"/>
              <a:t>1</a:t>
            </a:r>
            <a:r>
              <a:rPr lang="en-US" altLang="en-US" sz="2200" dirty="0" smtClean="0"/>
              <a:t> =  { 1, -1 } is a subgroup of G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H</a:t>
            </a:r>
            <a:r>
              <a:rPr lang="en-US" altLang="en-US" sz="2200" baseline="-25000" dirty="0" smtClean="0"/>
              <a:t>2</a:t>
            </a:r>
            <a:r>
              <a:rPr lang="en-US" altLang="en-US" sz="2200" dirty="0" smtClean="0"/>
              <a:t> =  { 1 }    is a  trivial subgroup of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Ex.  ( Z , + ) and (Q , + ) are sub groups of the group (R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Theorem</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A non empty sub set H of a group (G, *) is a sub group of G    </a:t>
            </a:r>
            <a:r>
              <a:rPr lang="en-US" altLang="en-US" sz="2200" dirty="0" err="1" smtClean="0">
                <a:cs typeface="Times New Roman" panose="02020603050405020304" pitchFamily="18" charset="0"/>
              </a:rPr>
              <a:t>iff</a:t>
            </a:r>
            <a:endParaRPr lang="en-US" altLang="en-US" sz="2200" dirty="0" smtClean="0">
              <a:cs typeface="Times New Roman" panose="02020603050405020304" pitchFamily="18" charset="0"/>
            </a:endParaRP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err="1" smtClean="0">
                <a:cs typeface="Times New Roman" panose="02020603050405020304" pitchFamily="18" charset="0"/>
              </a:rPr>
              <a:t>i</a:t>
            </a:r>
            <a:r>
              <a:rPr lang="en-US" altLang="en-US" sz="2200" dirty="0" smtClean="0">
                <a:cs typeface="Times New Roman" panose="02020603050405020304" pitchFamily="18" charset="0"/>
              </a:rPr>
              <a:t>)            a *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ii)           a</a:t>
            </a:r>
            <a:r>
              <a:rPr lang="en-US" altLang="en-US" sz="2200" baseline="30000" dirty="0" smtClean="0">
                <a:cs typeface="Times New Roman" panose="02020603050405020304" pitchFamily="18" charset="0"/>
              </a:rPr>
              <a:t>-1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p>
        </p:txBody>
      </p:sp>
    </p:spTree>
    <p:extLst>
      <p:ext uri="{BB962C8B-B14F-4D97-AF65-F5344CB8AC3E}">
        <p14:creationId xmlns:p14="http://schemas.microsoft.com/office/powerpoint/2010/main" val="96312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9087" y="6340475"/>
            <a:ext cx="2133600" cy="365125"/>
          </a:xfrm>
        </p:spPr>
        <p:txBody>
          <a:bodyPr/>
          <a:lstStyle/>
          <a:p>
            <a:fld id="{8D686D6B-6333-4C53-B5E5-54C0FD350F08}" type="datetime1">
              <a:rPr lang="en-US" smtClean="0">
                <a:solidFill>
                  <a:schemeClr val="tx1"/>
                </a:solidFill>
              </a:rPr>
              <a:pPr/>
              <a:t>12/19/2022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GB" altLang="en-US" sz="3200" dirty="0">
                <a:latin typeface="+mj-lt"/>
              </a:rPr>
              <a:t>Normal </a:t>
            </a:r>
            <a:r>
              <a:rPr lang="en-GB" altLang="en-US" sz="3200" dirty="0" smtClean="0">
                <a:latin typeface="+mj-lt"/>
              </a:rPr>
              <a:t>Subgroups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uLnTx/>
              <a:uFillTx/>
              <a:latin typeface="+mj-lt"/>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147887"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3" name="Rectangle 3"/>
          <p:cNvSpPr>
            <a:spLocks noChangeArrowheads="1"/>
          </p:cNvSpPr>
          <p:nvPr/>
        </p:nvSpPr>
        <p:spPr bwMode="auto">
          <a:xfrm>
            <a:off x="646113" y="1439863"/>
            <a:ext cx="599587"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dirty="0"/>
              <a:t>Let </a:t>
            </a:r>
          </a:p>
        </p:txBody>
      </p:sp>
      <p:graphicFrame>
        <p:nvGraphicFramePr>
          <p:cNvPr id="34" name="Object 4"/>
          <p:cNvGraphicFramePr>
            <a:graphicFrameLocks/>
          </p:cNvGraphicFramePr>
          <p:nvPr>
            <p:extLst>
              <p:ext uri="{D42A27DB-BD31-4B8C-83A1-F6EECF244321}">
                <p14:modId xmlns:p14="http://schemas.microsoft.com/office/powerpoint/2010/main" val="344327622"/>
              </p:ext>
            </p:extLst>
          </p:nvPr>
        </p:nvGraphicFramePr>
        <p:xfrm>
          <a:off x="1244600" y="1454150"/>
          <a:ext cx="636588" cy="330200"/>
        </p:xfrm>
        <a:graphic>
          <a:graphicData uri="http://schemas.openxmlformats.org/presentationml/2006/ole">
            <mc:AlternateContent xmlns:mc="http://schemas.openxmlformats.org/markup-compatibility/2006">
              <mc:Choice xmlns:v="urn:schemas-microsoft-com:vml" Requires="v">
                <p:oleObj spid="_x0000_s1576" name="Equation" r:id="rId4" imgW="355600" imgH="190500" progId="Equation.2">
                  <p:embed/>
                </p:oleObj>
              </mc:Choice>
              <mc:Fallback>
                <p:oleObj name="Equation" r:id="rId4" imgW="355600" imgH="190500" progId="Equation.2">
                  <p:embed/>
                  <p:pic>
                    <p:nvPicPr>
                      <p:cNvPr id="32772"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1454150"/>
                        <a:ext cx="636588"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 name="Rectangle 5"/>
          <p:cNvSpPr>
            <a:spLocks noChangeArrowheads="1"/>
          </p:cNvSpPr>
          <p:nvPr/>
        </p:nvSpPr>
        <p:spPr bwMode="auto">
          <a:xfrm>
            <a:off x="1828800" y="1400478"/>
            <a:ext cx="2173927"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dirty="0"/>
              <a:t>be a subgroup of </a:t>
            </a:r>
          </a:p>
        </p:txBody>
      </p:sp>
      <p:graphicFrame>
        <p:nvGraphicFramePr>
          <p:cNvPr id="36" name="Object 6"/>
          <p:cNvGraphicFramePr>
            <a:graphicFrameLocks/>
          </p:cNvGraphicFramePr>
          <p:nvPr>
            <p:extLst>
              <p:ext uri="{D42A27DB-BD31-4B8C-83A1-F6EECF244321}">
                <p14:modId xmlns:p14="http://schemas.microsoft.com/office/powerpoint/2010/main" val="2820146339"/>
              </p:ext>
            </p:extLst>
          </p:nvPr>
        </p:nvGraphicFramePr>
        <p:xfrm>
          <a:off x="3886200" y="1454150"/>
          <a:ext cx="636588" cy="330200"/>
        </p:xfrm>
        <a:graphic>
          <a:graphicData uri="http://schemas.openxmlformats.org/presentationml/2006/ole">
            <mc:AlternateContent xmlns:mc="http://schemas.openxmlformats.org/markup-compatibility/2006">
              <mc:Choice xmlns:v="urn:schemas-microsoft-com:vml" Requires="v">
                <p:oleObj spid="_x0000_s1577" name="Equation" r:id="rId6" imgW="355600" imgH="190500" progId="Equation.2">
                  <p:embed/>
                </p:oleObj>
              </mc:Choice>
              <mc:Fallback>
                <p:oleObj name="Equation" r:id="rId6" imgW="355600" imgH="190500" progId="Equation.2">
                  <p:embed/>
                  <p:pic>
                    <p:nvPicPr>
                      <p:cNvPr id="32774"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1454150"/>
                        <a:ext cx="636588"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Rectangle 7"/>
          <p:cNvSpPr>
            <a:spLocks noChangeArrowheads="1"/>
          </p:cNvSpPr>
          <p:nvPr/>
        </p:nvSpPr>
        <p:spPr bwMode="auto">
          <a:xfrm>
            <a:off x="4318000" y="1439863"/>
            <a:ext cx="955389"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dirty="0"/>
              <a:t>. Then </a:t>
            </a:r>
          </a:p>
        </p:txBody>
      </p:sp>
      <p:graphicFrame>
        <p:nvGraphicFramePr>
          <p:cNvPr id="38" name="Object 8"/>
          <p:cNvGraphicFramePr>
            <a:graphicFrameLocks/>
          </p:cNvGraphicFramePr>
          <p:nvPr>
            <p:extLst>
              <p:ext uri="{D42A27DB-BD31-4B8C-83A1-F6EECF244321}">
                <p14:modId xmlns:p14="http://schemas.microsoft.com/office/powerpoint/2010/main" val="3895802788"/>
              </p:ext>
            </p:extLst>
          </p:nvPr>
        </p:nvGraphicFramePr>
        <p:xfrm>
          <a:off x="5080000" y="1504950"/>
          <a:ext cx="636588" cy="330200"/>
        </p:xfrm>
        <a:graphic>
          <a:graphicData uri="http://schemas.openxmlformats.org/presentationml/2006/ole">
            <mc:AlternateContent xmlns:mc="http://schemas.openxmlformats.org/markup-compatibility/2006">
              <mc:Choice xmlns:v="urn:schemas-microsoft-com:vml" Requires="v">
                <p:oleObj spid="_x0000_s1578" name="Equation" r:id="rId8" imgW="355600" imgH="190500" progId="Equation.2">
                  <p:embed/>
                </p:oleObj>
              </mc:Choice>
              <mc:Fallback>
                <p:oleObj name="Equation" r:id="rId8" imgW="355600" imgH="190500" progId="Equation.2">
                  <p:embed/>
                  <p:pic>
                    <p:nvPicPr>
                      <p:cNvPr id="32776"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000" y="1504950"/>
                        <a:ext cx="636588"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 name="Rectangle 9"/>
          <p:cNvSpPr>
            <a:spLocks noChangeArrowheads="1"/>
          </p:cNvSpPr>
          <p:nvPr/>
        </p:nvSpPr>
        <p:spPr bwMode="auto">
          <a:xfrm>
            <a:off x="381000" y="1897063"/>
            <a:ext cx="3772442"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dirty="0"/>
              <a:t>is a normal subgroup if, for any </a:t>
            </a:r>
          </a:p>
        </p:txBody>
      </p:sp>
      <p:graphicFrame>
        <p:nvGraphicFramePr>
          <p:cNvPr id="40" name="Object 10"/>
          <p:cNvGraphicFramePr>
            <a:graphicFrameLocks/>
          </p:cNvGraphicFramePr>
          <p:nvPr>
            <p:extLst>
              <p:ext uri="{D42A27DB-BD31-4B8C-83A1-F6EECF244321}">
                <p14:modId xmlns:p14="http://schemas.microsoft.com/office/powerpoint/2010/main" val="3017426484"/>
              </p:ext>
            </p:extLst>
          </p:nvPr>
        </p:nvGraphicFramePr>
        <p:xfrm>
          <a:off x="3962400" y="1965325"/>
          <a:ext cx="877887" cy="328613"/>
        </p:xfrm>
        <a:graphic>
          <a:graphicData uri="http://schemas.openxmlformats.org/presentationml/2006/ole">
            <mc:AlternateContent xmlns:mc="http://schemas.openxmlformats.org/markup-compatibility/2006">
              <mc:Choice xmlns:v="urn:schemas-microsoft-com:vml" Requires="v">
                <p:oleObj spid="_x0000_s1579" name="Equation" r:id="rId9" imgW="380880" imgH="177480" progId="Equation.3">
                  <p:embed/>
                </p:oleObj>
              </mc:Choice>
              <mc:Fallback>
                <p:oleObj name="Equation" r:id="rId9" imgW="380880" imgH="177480" progId="Equation.3">
                  <p:embed/>
                  <p:pic>
                    <p:nvPicPr>
                      <p:cNvPr id="32778" name="Object 10"/>
                      <p:cNvPicPr>
                        <a:picLocks noChangeArrowheads="1"/>
                      </p:cNvPicPr>
                      <p:nvPr/>
                    </p:nvPicPr>
                    <p:blipFill>
                      <a:blip r:embed="rId10"/>
                      <a:srcRect/>
                      <a:stretch>
                        <a:fillRect/>
                      </a:stretch>
                    </p:blipFill>
                    <p:spPr bwMode="auto">
                      <a:xfrm>
                        <a:off x="3962400" y="1965325"/>
                        <a:ext cx="877887" cy="328613"/>
                      </a:xfrm>
                      <a:prstGeom prst="rect">
                        <a:avLst/>
                      </a:prstGeom>
                      <a:noFill/>
                      <a:ln>
                        <a:noFill/>
                      </a:ln>
                      <a:effectLst/>
                      <a:extLst/>
                    </p:spPr>
                  </p:pic>
                </p:oleObj>
              </mc:Fallback>
            </mc:AlternateContent>
          </a:graphicData>
        </a:graphic>
      </p:graphicFrame>
      <p:sp>
        <p:nvSpPr>
          <p:cNvPr id="41" name="Rectangle 11"/>
          <p:cNvSpPr>
            <a:spLocks noChangeArrowheads="1"/>
          </p:cNvSpPr>
          <p:nvPr/>
        </p:nvSpPr>
        <p:spPr bwMode="auto">
          <a:xfrm>
            <a:off x="4718945" y="1897063"/>
            <a:ext cx="1148455"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dirty="0"/>
              <a:t>, the left</a:t>
            </a:r>
          </a:p>
        </p:txBody>
      </p:sp>
      <p:sp>
        <p:nvSpPr>
          <p:cNvPr id="42" name="Rectangle 12"/>
          <p:cNvSpPr>
            <a:spLocks noChangeArrowheads="1"/>
          </p:cNvSpPr>
          <p:nvPr/>
        </p:nvSpPr>
        <p:spPr bwMode="auto">
          <a:xfrm>
            <a:off x="381000" y="2354263"/>
            <a:ext cx="856900"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dirty="0" err="1"/>
              <a:t>coset</a:t>
            </a:r>
            <a:r>
              <a:rPr lang="en-GB" altLang="en-US" sz="2200" dirty="0"/>
              <a:t> </a:t>
            </a:r>
          </a:p>
        </p:txBody>
      </p:sp>
      <p:graphicFrame>
        <p:nvGraphicFramePr>
          <p:cNvPr id="43" name="Object 13"/>
          <p:cNvGraphicFramePr>
            <a:graphicFrameLocks/>
          </p:cNvGraphicFramePr>
          <p:nvPr>
            <p:extLst>
              <p:ext uri="{D42A27DB-BD31-4B8C-83A1-F6EECF244321}">
                <p14:modId xmlns:p14="http://schemas.microsoft.com/office/powerpoint/2010/main" val="2815626123"/>
              </p:ext>
            </p:extLst>
          </p:nvPr>
        </p:nvGraphicFramePr>
        <p:xfrm>
          <a:off x="1109663" y="2444749"/>
          <a:ext cx="795337" cy="278115"/>
        </p:xfrm>
        <a:graphic>
          <a:graphicData uri="http://schemas.openxmlformats.org/presentationml/2006/ole">
            <mc:AlternateContent xmlns:mc="http://schemas.openxmlformats.org/markup-compatibility/2006">
              <mc:Choice xmlns:v="urn:schemas-microsoft-com:vml" Requires="v">
                <p:oleObj spid="_x0000_s1580" name="Equation" r:id="rId11" imgW="342900" imgH="139700" progId="Equation.2">
                  <p:embed/>
                </p:oleObj>
              </mc:Choice>
              <mc:Fallback>
                <p:oleObj name="Equation" r:id="rId11" imgW="342900" imgH="139700" progId="Equation.2">
                  <p:embed/>
                  <p:pic>
                    <p:nvPicPr>
                      <p:cNvPr id="32781" name="Object 1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9663" y="2444749"/>
                        <a:ext cx="795337" cy="278115"/>
                      </a:xfrm>
                      <a:prstGeom prst="rect">
                        <a:avLst/>
                      </a:prstGeom>
                      <a:noFill/>
                      <a:ln>
                        <a:noFill/>
                      </a:ln>
                      <a:effectLst/>
                      <a:extLst/>
                    </p:spPr>
                  </p:pic>
                </p:oleObj>
              </mc:Fallback>
            </mc:AlternateContent>
          </a:graphicData>
        </a:graphic>
      </p:graphicFrame>
      <p:sp>
        <p:nvSpPr>
          <p:cNvPr id="44" name="Rectangle 14"/>
          <p:cNvSpPr>
            <a:spLocks noChangeArrowheads="1"/>
          </p:cNvSpPr>
          <p:nvPr/>
        </p:nvSpPr>
        <p:spPr bwMode="auto">
          <a:xfrm>
            <a:off x="1828800" y="2354263"/>
            <a:ext cx="3081292"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a:t>is equal to the right coset</a:t>
            </a:r>
          </a:p>
        </p:txBody>
      </p:sp>
      <p:graphicFrame>
        <p:nvGraphicFramePr>
          <p:cNvPr id="45" name="Object 15"/>
          <p:cNvGraphicFramePr>
            <a:graphicFrameLocks/>
          </p:cNvGraphicFramePr>
          <p:nvPr>
            <p:extLst>
              <p:ext uri="{D42A27DB-BD31-4B8C-83A1-F6EECF244321}">
                <p14:modId xmlns:p14="http://schemas.microsoft.com/office/powerpoint/2010/main" val="1212345583"/>
              </p:ext>
            </p:extLst>
          </p:nvPr>
        </p:nvGraphicFramePr>
        <p:xfrm>
          <a:off x="4927600" y="2428875"/>
          <a:ext cx="635000" cy="244475"/>
        </p:xfrm>
        <a:graphic>
          <a:graphicData uri="http://schemas.openxmlformats.org/presentationml/2006/ole">
            <mc:AlternateContent xmlns:mc="http://schemas.openxmlformats.org/markup-compatibility/2006">
              <mc:Choice xmlns:v="urn:schemas-microsoft-com:vml" Requires="v">
                <p:oleObj spid="_x0000_s1581" name="Equation" r:id="rId13" imgW="342900" imgH="139700" progId="Equation.2">
                  <p:embed/>
                </p:oleObj>
              </mc:Choice>
              <mc:Fallback>
                <p:oleObj name="Equation" r:id="rId13" imgW="342900" imgH="139700" progId="Equation.2">
                  <p:embed/>
                  <p:pic>
                    <p:nvPicPr>
                      <p:cNvPr id="32783" name="Object 1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27600" y="2428875"/>
                        <a:ext cx="635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 name="Object 17"/>
          <p:cNvGraphicFramePr>
            <a:graphicFrameLocks/>
          </p:cNvGraphicFramePr>
          <p:nvPr>
            <p:extLst>
              <p:ext uri="{D42A27DB-BD31-4B8C-83A1-F6EECF244321}">
                <p14:modId xmlns:p14="http://schemas.microsoft.com/office/powerpoint/2010/main" val="887727091"/>
              </p:ext>
            </p:extLst>
          </p:nvPr>
        </p:nvGraphicFramePr>
        <p:xfrm>
          <a:off x="457200" y="2890837"/>
          <a:ext cx="636588" cy="330200"/>
        </p:xfrm>
        <a:graphic>
          <a:graphicData uri="http://schemas.openxmlformats.org/presentationml/2006/ole">
            <mc:AlternateContent xmlns:mc="http://schemas.openxmlformats.org/markup-compatibility/2006">
              <mc:Choice xmlns:v="urn:schemas-microsoft-com:vml" Requires="v">
                <p:oleObj spid="_x0000_s1582" name="Equation" r:id="rId15" imgW="355600" imgH="190500" progId="Equation.2">
                  <p:embed/>
                </p:oleObj>
              </mc:Choice>
              <mc:Fallback>
                <p:oleObj name="Equation" r:id="rId15" imgW="355600" imgH="190500" progId="Equation.2">
                  <p:embed/>
                  <p:pic>
                    <p:nvPicPr>
                      <p:cNvPr id="32785" name="Object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890837"/>
                        <a:ext cx="636588"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 name="Rectangle 18"/>
          <p:cNvSpPr>
            <a:spLocks noChangeArrowheads="1"/>
          </p:cNvSpPr>
          <p:nvPr/>
        </p:nvSpPr>
        <p:spPr bwMode="auto">
          <a:xfrm>
            <a:off x="1066800" y="2825750"/>
            <a:ext cx="3352799"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p>
            <a:r>
              <a:rPr lang="en-GB" altLang="en-US" sz="2200" dirty="0"/>
              <a:t>is a normal subgroup where </a:t>
            </a:r>
          </a:p>
        </p:txBody>
      </p:sp>
      <p:graphicFrame>
        <p:nvGraphicFramePr>
          <p:cNvPr id="49" name="Object 19"/>
          <p:cNvGraphicFramePr>
            <a:graphicFrameLocks/>
          </p:cNvGraphicFramePr>
          <p:nvPr>
            <p:extLst>
              <p:ext uri="{D42A27DB-BD31-4B8C-83A1-F6EECF244321}">
                <p14:modId xmlns:p14="http://schemas.microsoft.com/office/powerpoint/2010/main" val="2127527670"/>
              </p:ext>
            </p:extLst>
          </p:nvPr>
        </p:nvGraphicFramePr>
        <p:xfrm>
          <a:off x="4343400" y="2890837"/>
          <a:ext cx="1549400" cy="368300"/>
        </p:xfrm>
        <a:graphic>
          <a:graphicData uri="http://schemas.openxmlformats.org/presentationml/2006/ole">
            <mc:AlternateContent xmlns:mc="http://schemas.openxmlformats.org/markup-compatibility/2006">
              <mc:Choice xmlns:v="urn:schemas-microsoft-com:vml" Requires="v">
                <p:oleObj spid="_x0000_s1583" name="Equation" r:id="rId16" imgW="812800" imgH="203200" progId="Equation.2">
                  <p:embed/>
                </p:oleObj>
              </mc:Choice>
              <mc:Fallback>
                <p:oleObj name="Equation" r:id="rId16" imgW="812800" imgH="203200" progId="Equation.2">
                  <p:embed/>
                  <p:pic>
                    <p:nvPicPr>
                      <p:cNvPr id="32787" name="Object 19"/>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43400" y="2890837"/>
                        <a:ext cx="15494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 name="Rectangle 20"/>
          <p:cNvSpPr>
            <a:spLocks noChangeArrowheads="1"/>
          </p:cNvSpPr>
          <p:nvPr/>
        </p:nvSpPr>
        <p:spPr bwMode="auto">
          <a:xfrm>
            <a:off x="660400" y="3282950"/>
            <a:ext cx="600933"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dirty="0"/>
              <a:t>e.g.</a:t>
            </a:r>
          </a:p>
        </p:txBody>
      </p:sp>
      <p:graphicFrame>
        <p:nvGraphicFramePr>
          <p:cNvPr id="51" name="Object 21"/>
          <p:cNvGraphicFramePr>
            <a:graphicFrameLocks/>
          </p:cNvGraphicFramePr>
          <p:nvPr>
            <p:extLst>
              <p:ext uri="{D42A27DB-BD31-4B8C-83A1-F6EECF244321}">
                <p14:modId xmlns:p14="http://schemas.microsoft.com/office/powerpoint/2010/main" val="383763445"/>
              </p:ext>
            </p:extLst>
          </p:nvPr>
        </p:nvGraphicFramePr>
        <p:xfrm>
          <a:off x="1385887" y="3335337"/>
          <a:ext cx="4318000" cy="396875"/>
        </p:xfrm>
        <a:graphic>
          <a:graphicData uri="http://schemas.openxmlformats.org/presentationml/2006/ole">
            <mc:AlternateContent xmlns:mc="http://schemas.openxmlformats.org/markup-compatibility/2006">
              <mc:Choice xmlns:v="urn:schemas-microsoft-com:vml" Requires="v">
                <p:oleObj spid="_x0000_s1584" name="Equation" r:id="rId18" imgW="2222500" imgH="215900" progId="Equation.2">
                  <p:embed/>
                </p:oleObj>
              </mc:Choice>
              <mc:Fallback>
                <p:oleObj name="Equation" r:id="rId18" imgW="2222500" imgH="215900" progId="Equation.2">
                  <p:embed/>
                  <p:pic>
                    <p:nvPicPr>
                      <p:cNvPr id="32789" name="Object 21"/>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85887" y="3335337"/>
                        <a:ext cx="431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 name="Object 22"/>
          <p:cNvGraphicFramePr>
            <a:graphicFrameLocks/>
          </p:cNvGraphicFramePr>
          <p:nvPr>
            <p:extLst>
              <p:ext uri="{D42A27DB-BD31-4B8C-83A1-F6EECF244321}">
                <p14:modId xmlns:p14="http://schemas.microsoft.com/office/powerpoint/2010/main" val="11507315"/>
              </p:ext>
            </p:extLst>
          </p:nvPr>
        </p:nvGraphicFramePr>
        <p:xfrm>
          <a:off x="776287" y="3868737"/>
          <a:ext cx="4318000" cy="398463"/>
        </p:xfrm>
        <a:graphic>
          <a:graphicData uri="http://schemas.openxmlformats.org/presentationml/2006/ole">
            <mc:AlternateContent xmlns:mc="http://schemas.openxmlformats.org/markup-compatibility/2006">
              <mc:Choice xmlns:v="urn:schemas-microsoft-com:vml" Requires="v">
                <p:oleObj spid="_x0000_s1585" name="Equation" r:id="rId20" imgW="2222500" imgH="215900" progId="Equation.2">
                  <p:embed/>
                </p:oleObj>
              </mc:Choice>
              <mc:Fallback>
                <p:oleObj name="Equation" r:id="rId20" imgW="2222500" imgH="215900" progId="Equation.2">
                  <p:embed/>
                  <p:pic>
                    <p:nvPicPr>
                      <p:cNvPr id="32790" name="Object 22"/>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76287" y="3868737"/>
                        <a:ext cx="431800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 name="Rectangle 23"/>
          <p:cNvSpPr>
            <a:spLocks noChangeArrowheads="1"/>
          </p:cNvSpPr>
          <p:nvPr/>
        </p:nvSpPr>
        <p:spPr bwMode="auto">
          <a:xfrm>
            <a:off x="304800" y="4819650"/>
            <a:ext cx="8001000"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p>
            <a:r>
              <a:rPr lang="en-GB" altLang="en-US" sz="2200" b="1" dirty="0"/>
              <a:t>Theorem: </a:t>
            </a:r>
            <a:r>
              <a:rPr lang="en-GB" altLang="en-US" sz="2200" dirty="0"/>
              <a:t>In an Abelian group, every </a:t>
            </a:r>
            <a:r>
              <a:rPr lang="en-GB" altLang="en-US" sz="2200" dirty="0" smtClean="0"/>
              <a:t>subgroup is </a:t>
            </a:r>
            <a:r>
              <a:rPr lang="en-GB" altLang="en-US" sz="2200" dirty="0"/>
              <a:t>a normal </a:t>
            </a:r>
            <a:r>
              <a:rPr lang="en-GB" altLang="en-US" sz="2200" dirty="0" smtClean="0"/>
              <a:t>subgroup.</a:t>
            </a:r>
            <a:endParaRPr lang="en-GB" altLang="en-US" sz="2200" dirty="0"/>
          </a:p>
        </p:txBody>
      </p:sp>
      <p:graphicFrame>
        <p:nvGraphicFramePr>
          <p:cNvPr id="54" name="Object 16"/>
          <p:cNvGraphicFramePr>
            <a:graphicFrameLocks/>
          </p:cNvGraphicFramePr>
          <p:nvPr>
            <p:extLst>
              <p:ext uri="{D42A27DB-BD31-4B8C-83A1-F6EECF244321}">
                <p14:modId xmlns:p14="http://schemas.microsoft.com/office/powerpoint/2010/main" val="3761240897"/>
              </p:ext>
            </p:extLst>
          </p:nvPr>
        </p:nvGraphicFramePr>
        <p:xfrm>
          <a:off x="6070600" y="1241425"/>
          <a:ext cx="2921000" cy="2873375"/>
        </p:xfrm>
        <a:graphic>
          <a:graphicData uri="http://schemas.openxmlformats.org/presentationml/2006/ole">
            <mc:AlternateContent xmlns:mc="http://schemas.openxmlformats.org/markup-compatibility/2006">
              <mc:Choice xmlns:v="urn:schemas-microsoft-com:vml" Requires="v">
                <p:oleObj spid="_x0000_s1586" name="Equation" r:id="rId22" imgW="1574800" imgH="1549400" progId="Equation.2">
                  <p:embed/>
                </p:oleObj>
              </mc:Choice>
              <mc:Fallback>
                <p:oleObj name="Equation" r:id="rId22" imgW="1574800" imgH="1549400" progId="Equation.2">
                  <p:embed/>
                  <p:pic>
                    <p:nvPicPr>
                      <p:cNvPr id="46" name="Object 16"/>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070600" y="1241425"/>
                        <a:ext cx="2921000" cy="287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026974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990600"/>
            <a:ext cx="7772400" cy="4953000"/>
          </a:xfrm>
        </p:spPr>
        <p:txBody>
          <a:bodyPr>
            <a:no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Theorem</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A necessary and sufficient condition for a non empty subset H of a group  (G, *) to be a  sub group is that  </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b="1" u="sng" dirty="0" smtClean="0">
              <a:cs typeface="Times New Roman" panose="02020603050405020304" pitchFamily="18" charset="0"/>
            </a:endParaRP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Proof</a:t>
            </a:r>
            <a:r>
              <a:rPr lang="en-US" altLang="en-US" sz="2200" b="1" dirty="0" smtClean="0">
                <a:cs typeface="Times New Roman" panose="02020603050405020304" pitchFamily="18" charset="0"/>
              </a:rPr>
              <a:t>: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a:cs typeface="Times New Roman" panose="02020603050405020304" pitchFamily="18" charset="0"/>
              </a:rPr>
              <a:t>	</a:t>
            </a:r>
            <a:r>
              <a:rPr lang="en-US" altLang="en-US" sz="2200" b="1" dirty="0" smtClean="0">
                <a:cs typeface="Times New Roman" panose="02020603050405020304" pitchFamily="18" charset="0"/>
              </a:rPr>
              <a:t>	</a:t>
            </a:r>
            <a:r>
              <a:rPr lang="en-US" altLang="en-US" sz="2200" u="sng" dirty="0" smtClean="0">
                <a:cs typeface="Times New Roman" panose="02020603050405020304" pitchFamily="18" charset="0"/>
              </a:rPr>
              <a:t>Case1</a:t>
            </a:r>
            <a:r>
              <a:rPr lang="en-US" altLang="en-US" sz="2200" dirty="0" smtClean="0">
                <a:cs typeface="Times New Roman" panose="02020603050405020304" pitchFamily="18" charset="0"/>
              </a:rPr>
              <a:t>:  Let (G, *) be a group and H is a subgroup of G</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Let </a:t>
            </a:r>
            <a:r>
              <a:rPr lang="en-US" altLang="en-US" sz="2200" dirty="0" err="1" smtClean="0">
                <a:cs typeface="Times New Roman" panose="02020603050405020304" pitchFamily="18" charset="0"/>
              </a:rPr>
              <a:t>a,b</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 since H is </a:t>
            </a:r>
            <a:r>
              <a:rPr lang="en-US" altLang="en-US" sz="2200" dirty="0" err="1" smtClean="0">
                <a:cs typeface="Times New Roman" panose="02020603050405020304" pitchFamily="18" charset="0"/>
              </a:rPr>
              <a:t>is</a:t>
            </a:r>
            <a:r>
              <a:rPr lang="en-US" altLang="en-US" sz="2200" dirty="0" smtClean="0">
                <a:cs typeface="Times New Roman" panose="02020603050405020304" pitchFamily="18" charset="0"/>
              </a:rPr>
              <a:t> a group)</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Arial" panose="020B0604020202020204" pitchFamily="34"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 By closure property in H)</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cs typeface="Times New Roman" panose="02020603050405020304" pitchFamily="18" charset="0"/>
              </a:rPr>
              <a:t>	</a:t>
            </a:r>
            <a:r>
              <a:rPr lang="en-US" altLang="en-US" sz="2200" u="sng" dirty="0" smtClean="0">
                <a:cs typeface="Times New Roman" panose="02020603050405020304" pitchFamily="18" charset="0"/>
              </a:rPr>
              <a:t>Case2</a:t>
            </a:r>
            <a:r>
              <a:rPr lang="en-US" altLang="en-US" sz="2200" dirty="0" smtClean="0">
                <a:cs typeface="Times New Roman" panose="02020603050405020304" pitchFamily="18" charset="0"/>
              </a:rPr>
              <a:t>: Let H be a non empty set of  a group (G, *).</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Let    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a,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Arial" panose="020B0604020202020204" pitchFamily="34" charset="0"/>
              </a:rPr>
              <a:t>			Now,          </a:t>
            </a:r>
            <a:r>
              <a:rPr lang="en-US" altLang="en-US" sz="2200" dirty="0" smtClean="0">
                <a:cs typeface="Times New Roman" panose="02020603050405020304" pitchFamily="18" charset="0"/>
              </a:rPr>
              <a:t>  a *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 Taking  b = a )</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e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i.e., identity exists in H.</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Now, e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e *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p>
          <a:p>
            <a:pPr marL="0" indent="0">
              <a:lnSpc>
                <a:spcPct val="90000"/>
              </a:lnSpc>
              <a:spcBef>
                <a:spcPts val="45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Tree>
    <p:extLst>
      <p:ext uri="{BB962C8B-B14F-4D97-AF65-F5344CB8AC3E}">
        <p14:creationId xmlns:p14="http://schemas.microsoft.com/office/powerpoint/2010/main" val="25594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7" dur="500"/>
                                        <p:tgtEl>
                                          <p:spTgt spid="11">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62"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44</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rPr>
              <a:t>Continue</a:t>
            </a:r>
            <a:r>
              <a:rPr lang="en-US" sz="3200" dirty="0" smtClean="0">
                <a:solidFill>
                  <a:schemeClr val="tx1"/>
                </a:solidFill>
              </a:rPr>
              <a:t>… </a:t>
            </a:r>
            <a:r>
              <a:rPr lang="en-US" altLang="en-US" sz="3200" dirty="0">
                <a:solidFill>
                  <a:srgbClr val="000000"/>
                </a:solidFill>
              </a:rPr>
              <a:t>(CO2)</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1066800" y="1295400"/>
            <a:ext cx="7772400" cy="41148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rPr>
              <a:t></a:t>
            </a:r>
            <a:r>
              <a:rPr lang="en-US" altLang="en-US" sz="2200" dirty="0" smtClean="0"/>
              <a:t>  Each element of H  has inverse in H.</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Further, </a:t>
            </a:r>
            <a:r>
              <a:rPr lang="en-US" altLang="en-US" sz="2200" dirty="0" smtClean="0">
                <a:cs typeface="Times New Roman" panose="02020603050405020304" pitchFamily="18" charset="0"/>
              </a:rPr>
              <a:t>a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Arial" panose="020B0604020202020204" pitchFamily="34"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Arial" panose="020B0604020202020204" pitchFamily="34"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 *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H is closed w.r.t   *</a:t>
            </a:r>
            <a:r>
              <a:rPr lang="en-US" altLang="en-US" sz="2200" dirty="0" smtClean="0">
                <a:cs typeface="Times New Roman" panose="02020603050405020304" pitchFamily="18" charset="0"/>
              </a:rPr>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Finally, Let </a:t>
            </a:r>
            <a:r>
              <a:rPr lang="en-US" altLang="en-US" sz="2200" dirty="0" err="1" smtClean="0">
                <a:cs typeface="Times New Roman" panose="02020603050405020304" pitchFamily="18" charset="0"/>
              </a:rPr>
              <a:t>a,b,c</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Arial" panose="020B0604020202020204" pitchFamily="34" charset="0"/>
              </a:rPr>
              <a:t> </a:t>
            </a:r>
            <a:r>
              <a:rPr lang="en-US" altLang="en-US" sz="2200" dirty="0" err="1" smtClean="0">
                <a:cs typeface="Arial" panose="020B0604020202020204" pitchFamily="34" charset="0"/>
              </a:rPr>
              <a:t>a,b,c</a:t>
            </a:r>
            <a:r>
              <a:rPr lang="en-US" altLang="en-US" sz="2200" dirty="0" smtClean="0">
                <a:cs typeface="Arial" panose="020B0604020202020204" pitchFamily="34"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G  ( since H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G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Arial" panose="020B0604020202020204" pitchFamily="34" charset="0"/>
              </a:rPr>
              <a:t> (</a:t>
            </a:r>
            <a:r>
              <a:rPr lang="en-US" altLang="en-US" sz="2200" dirty="0" smtClean="0">
                <a:cs typeface="Times New Roman" panose="02020603050405020304" pitchFamily="18" charset="0"/>
              </a:rPr>
              <a:t>a * b) * c = a * (b * c)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 is associative in H</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Hence, H is a subgroup of G.</a:t>
            </a:r>
          </a:p>
        </p:txBody>
      </p:sp>
    </p:spTree>
    <p:extLst>
      <p:ext uri="{BB962C8B-B14F-4D97-AF65-F5344CB8AC3E}">
        <p14:creationId xmlns:p14="http://schemas.microsoft.com/office/powerpoint/2010/main" val="326796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0">
                                            <p:txEl>
                                              <p:pRg st="7" end="7"/>
                                            </p:txEl>
                                          </p:spTgt>
                                        </p:tgtEl>
                                        <p:attrNameLst>
                                          <p:attrName>style.visibility</p:attrName>
                                        </p:attrNameLst>
                                      </p:cBhvr>
                                      <p:to>
                                        <p:strVal val="visible"/>
                                      </p:to>
                                    </p:set>
                                    <p:animEffect transition="in" filter="blinds(horizontal)">
                                      <p:cBhvr additive="repl">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0">
                                            <p:txEl>
                                              <p:pRg st="8" end="8"/>
                                            </p:txEl>
                                          </p:spTgt>
                                        </p:tgtEl>
                                        <p:attrNameLst>
                                          <p:attrName>style.visibility</p:attrName>
                                        </p:attrNameLst>
                                      </p:cBhvr>
                                      <p:to>
                                        <p:strVal val="visible"/>
                                      </p:to>
                                    </p:set>
                                    <p:animEffect transition="in" filter="blinds(horizontal)">
                                      <p:cBhvr additive="repl">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0">
                                            <p:txEl>
                                              <p:pRg st="9" end="9"/>
                                            </p:txEl>
                                          </p:spTgt>
                                        </p:tgtEl>
                                        <p:attrNameLst>
                                          <p:attrName>style.visibility</p:attrName>
                                        </p:attrNameLst>
                                      </p:cBhvr>
                                      <p:to>
                                        <p:strVal val="visible"/>
                                      </p:to>
                                    </p:set>
                                    <p:animEffect transition="in" filter="blinds(horizontal)">
                                      <p:cBhvr additive="repl">
                                        <p:cTn id="52"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rPr>
              <a:t>Example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1"/>
          <p:cNvSpPr>
            <a:spLocks noGrp="1" noChangeArrowheads="1"/>
          </p:cNvSpPr>
          <p:nvPr>
            <p:ph type="title"/>
          </p:nvPr>
        </p:nvSpPr>
        <p:spPr>
          <a:xfrm>
            <a:off x="457200" y="836613"/>
            <a:ext cx="8382000" cy="1143000"/>
          </a:xfrm>
        </p:spPr>
        <p:txBody>
          <a:bodyPr>
            <a:normAutofit/>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2200" b="1" dirty="0" smtClean="0"/>
              <a:t>Ex. </a:t>
            </a:r>
            <a:r>
              <a:rPr lang="en-IN" altLang="en-US" sz="2200" dirty="0" smtClean="0"/>
              <a:t>Show that the intersection of two sub groups of a group G  is again a  sub group of G.</a:t>
            </a:r>
          </a:p>
        </p:txBody>
      </p:sp>
      <p:sp>
        <p:nvSpPr>
          <p:cNvPr id="11" name="Rectangle 2"/>
          <p:cNvSpPr>
            <a:spLocks noGrp="1" noChangeArrowheads="1"/>
          </p:cNvSpPr>
          <p:nvPr>
            <p:ph idx="1"/>
          </p:nvPr>
        </p:nvSpPr>
        <p:spPr>
          <a:xfrm>
            <a:off x="457200" y="2101850"/>
            <a:ext cx="8382000" cy="41148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t>Proof: </a:t>
            </a:r>
            <a:r>
              <a:rPr lang="en-US" altLang="en-US" sz="2200" dirty="0" smtClean="0"/>
              <a:t>	Let (G, *) be a group.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Let H</a:t>
            </a:r>
            <a:r>
              <a:rPr lang="en-US" altLang="en-US" sz="2200" baseline="-25000" dirty="0" smtClean="0"/>
              <a:t>1</a:t>
            </a:r>
            <a:r>
              <a:rPr lang="en-US" altLang="en-US" sz="2200" dirty="0" smtClean="0"/>
              <a:t> and H</a:t>
            </a:r>
            <a:r>
              <a:rPr lang="en-US" altLang="en-US" sz="2200" baseline="-25000" dirty="0" smtClean="0"/>
              <a:t>2</a:t>
            </a:r>
            <a:r>
              <a:rPr lang="en-US" altLang="en-US" sz="2200" dirty="0" smtClean="0"/>
              <a:t> are two sub groups of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Let   a ,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Arial" panose="020B0604020202020204" pitchFamily="34" charset="0"/>
              </a:rPr>
              <a:t> </a:t>
            </a:r>
            <a:r>
              <a:rPr lang="en-US" altLang="en-US" sz="2200" dirty="0" smtClean="0"/>
              <a:t>H</a:t>
            </a:r>
            <a:r>
              <a:rPr lang="en-US" altLang="en-US" sz="2200" baseline="-25000" dirty="0" smtClean="0"/>
              <a:t>1</a:t>
            </a:r>
            <a:r>
              <a:rPr lang="en-US" altLang="en-US" sz="2200" dirty="0" smtClean="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2</a:t>
            </a:r>
            <a:r>
              <a:rPr lang="en-US" altLang="en-US" sz="2200"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Now, a ,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Arial" panose="020B0604020202020204" pitchFamily="34" charset="0"/>
              </a:rPr>
              <a:t> </a:t>
            </a:r>
            <a:r>
              <a:rPr lang="en-US" altLang="en-US" sz="2200" dirty="0" smtClean="0"/>
              <a:t>H</a:t>
            </a:r>
            <a:r>
              <a:rPr lang="en-US" altLang="en-US" sz="2200" baseline="-25000" dirty="0" smtClean="0"/>
              <a:t>1  </a:t>
            </a:r>
            <a:r>
              <a:rPr lang="en-US" altLang="en-US" sz="2200" dirty="0" smtClean="0"/>
              <a:t> </a:t>
            </a:r>
            <a:r>
              <a:rPr lang="en-US" altLang="en-US" sz="2200" dirty="0" smtClean="0">
                <a:latin typeface="Symbol" panose="05050102010706020507" pitchFamily="18" charset="2"/>
                <a:cs typeface="Arial" panose="020B0604020202020204" pitchFamily="34" charset="0"/>
              </a:rPr>
              <a:t></a:t>
            </a:r>
            <a:r>
              <a:rPr lang="en-US" altLang="en-US" sz="2200" dirty="0" smtClean="0"/>
              <a:t> </a:t>
            </a:r>
            <a:r>
              <a:rPr lang="en-US" altLang="en-US" sz="2200" dirty="0" smtClean="0">
                <a:cs typeface="Times New Roman" panose="02020603050405020304" pitchFamily="18" charset="0"/>
              </a:rPr>
              <a:t>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Since, H</a:t>
            </a:r>
            <a:r>
              <a:rPr lang="en-US" altLang="en-US" sz="2200" baseline="-25000" dirty="0" smtClean="0">
                <a:cs typeface="Times New Roman" panose="02020603050405020304" pitchFamily="18" charset="0"/>
              </a:rPr>
              <a:t>1 </a:t>
            </a:r>
            <a:r>
              <a:rPr lang="en-US" altLang="en-US" sz="2200" dirty="0" smtClean="0">
                <a:cs typeface="Times New Roman" panose="02020603050405020304" pitchFamily="18" charset="0"/>
              </a:rPr>
              <a:t>is a subgroup of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again, a ,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Arial" panose="020B0604020202020204" pitchFamily="34" charset="0"/>
              </a:rPr>
              <a:t> </a:t>
            </a:r>
            <a:r>
              <a:rPr lang="en-US" altLang="en-US" sz="2200" dirty="0" smtClean="0"/>
              <a:t>H</a:t>
            </a:r>
            <a:r>
              <a:rPr lang="en-US" altLang="en-US" sz="2200" baseline="-25000" dirty="0" smtClean="0"/>
              <a:t>2  </a:t>
            </a:r>
            <a:r>
              <a:rPr lang="en-US" altLang="en-US" sz="2200" dirty="0" smtClean="0"/>
              <a:t> </a:t>
            </a:r>
            <a:r>
              <a:rPr lang="en-US" altLang="en-US" sz="2200" dirty="0" smtClean="0">
                <a:latin typeface="Symbol" panose="05050102010706020507" pitchFamily="18" charset="2"/>
                <a:cs typeface="Arial" panose="020B0604020202020204" pitchFamily="34" charset="0"/>
              </a:rPr>
              <a:t></a:t>
            </a:r>
            <a:r>
              <a:rPr lang="en-US" altLang="en-US" sz="2200" dirty="0" smtClean="0"/>
              <a:t> </a:t>
            </a:r>
            <a:r>
              <a:rPr lang="en-US" altLang="en-US" sz="2200" dirty="0" smtClean="0">
                <a:cs typeface="Times New Roman" panose="02020603050405020304" pitchFamily="18" charset="0"/>
              </a:rPr>
              <a:t>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 Since, H</a:t>
            </a:r>
            <a:r>
              <a:rPr lang="en-US" altLang="en-US" sz="2200" baseline="-25000" dirty="0" smtClean="0">
                <a:cs typeface="Times New Roman" panose="02020603050405020304" pitchFamily="18" charset="0"/>
              </a:rPr>
              <a:t>2 </a:t>
            </a:r>
            <a:r>
              <a:rPr lang="en-US" altLang="en-US" sz="2200" dirty="0" smtClean="0">
                <a:cs typeface="Times New Roman" panose="02020603050405020304" pitchFamily="18" charset="0"/>
              </a:rPr>
              <a:t>is a subgroup of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  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t>
            </a:r>
            <a:r>
              <a:rPr lang="en-US" altLang="en-US" sz="2200" dirty="0" smtClean="0"/>
              <a:t>H</a:t>
            </a:r>
            <a:r>
              <a:rPr lang="en-US" altLang="en-US" sz="2200" baseline="-25000" dirty="0" smtClean="0"/>
              <a:t>1</a:t>
            </a:r>
            <a:r>
              <a:rPr lang="en-US" altLang="en-US" sz="2200" dirty="0" smtClean="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2</a:t>
            </a:r>
            <a:r>
              <a:rPr lang="en-US" altLang="en-US" sz="2200"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Hence, H</a:t>
            </a:r>
            <a:r>
              <a:rPr lang="en-US" altLang="en-US" sz="2200" baseline="-25000" dirty="0" smtClean="0"/>
              <a:t>1</a:t>
            </a:r>
            <a:r>
              <a:rPr lang="en-US" altLang="en-US" sz="2200" dirty="0" smtClean="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2  </a:t>
            </a:r>
            <a:r>
              <a:rPr lang="en-US" altLang="en-US" sz="2200" dirty="0" smtClean="0"/>
              <a:t>is a subgroup of G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p:txBody>
      </p:sp>
    </p:spTree>
    <p:extLst>
      <p:ext uri="{BB962C8B-B14F-4D97-AF65-F5344CB8AC3E}">
        <p14:creationId xmlns:p14="http://schemas.microsoft.com/office/powerpoint/2010/main" val="160915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rPr>
              <a:t>Example</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1"/>
          <p:cNvSpPr>
            <a:spLocks noGrp="1" noChangeArrowheads="1"/>
          </p:cNvSpPr>
          <p:nvPr>
            <p:ph type="title"/>
          </p:nvPr>
        </p:nvSpPr>
        <p:spPr>
          <a:xfrm>
            <a:off x="838200" y="836613"/>
            <a:ext cx="77724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2200" b="1" dirty="0" smtClean="0"/>
              <a:t>Ex. </a:t>
            </a:r>
            <a:r>
              <a:rPr lang="en-IN" altLang="en-US" sz="2200" dirty="0" smtClean="0"/>
              <a:t>Show that the union of two sub groups of a group G  need not be a sub group of G.</a:t>
            </a:r>
          </a:p>
        </p:txBody>
      </p:sp>
      <p:sp>
        <p:nvSpPr>
          <p:cNvPr id="11" name="Rectangle 2"/>
          <p:cNvSpPr>
            <a:spLocks noGrp="1" noChangeArrowheads="1"/>
          </p:cNvSpPr>
          <p:nvPr>
            <p:ph idx="1"/>
          </p:nvPr>
        </p:nvSpPr>
        <p:spPr>
          <a:xfrm>
            <a:off x="990600" y="1905000"/>
            <a:ext cx="7772400" cy="4114800"/>
          </a:xfrm>
        </p:spPr>
        <p:txBody>
          <a:bodyPr>
            <a:norm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t>Proof</a:t>
            </a:r>
            <a:r>
              <a:rPr lang="en-US" altLang="en-US" sz="2200" b="1" dirty="0" smtClean="0"/>
              <a:t>:  	</a:t>
            </a:r>
            <a:r>
              <a:rPr lang="en-US" altLang="en-US" sz="2200" dirty="0" smtClean="0"/>
              <a:t>Let G be an additive group of integers.</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		Let   H</a:t>
            </a:r>
            <a:r>
              <a:rPr lang="en-US" altLang="en-US" sz="2200" baseline="-25000" dirty="0" smtClean="0"/>
              <a:t>1</a:t>
            </a:r>
            <a:r>
              <a:rPr lang="en-US" altLang="en-US" sz="2200" dirty="0" smtClean="0"/>
              <a:t> = { 0, </a:t>
            </a:r>
            <a:r>
              <a:rPr lang="en-US" altLang="en-US" sz="2200" dirty="0" smtClean="0">
                <a:latin typeface="Symbol" panose="05050102010706020507" pitchFamily="18" charset="2"/>
              </a:rPr>
              <a:t></a:t>
            </a:r>
            <a:r>
              <a:rPr lang="en-US" altLang="en-US" sz="2200" dirty="0" smtClean="0"/>
              <a:t>2,  </a:t>
            </a:r>
            <a:r>
              <a:rPr lang="en-US" altLang="en-US" sz="2200" dirty="0" smtClean="0">
                <a:latin typeface="Symbol" panose="05050102010706020507" pitchFamily="18" charset="2"/>
              </a:rPr>
              <a:t></a:t>
            </a:r>
            <a:r>
              <a:rPr lang="en-US" altLang="en-US" sz="2200" dirty="0" smtClean="0"/>
              <a:t>4,  </a:t>
            </a:r>
            <a:r>
              <a:rPr lang="en-US" altLang="en-US" sz="2200" dirty="0" smtClean="0">
                <a:latin typeface="Symbol" panose="05050102010706020507" pitchFamily="18" charset="2"/>
              </a:rPr>
              <a:t></a:t>
            </a:r>
            <a:r>
              <a:rPr lang="en-US" altLang="en-US" sz="2200" dirty="0" smtClean="0"/>
              <a:t>6,  </a:t>
            </a:r>
            <a:r>
              <a:rPr lang="en-US" altLang="en-US" sz="2200" dirty="0" smtClean="0">
                <a:latin typeface="Symbol" panose="05050102010706020507" pitchFamily="18" charset="2"/>
              </a:rPr>
              <a:t></a:t>
            </a:r>
            <a:r>
              <a:rPr lang="en-US" altLang="en-US" sz="2200" dirty="0" smtClean="0"/>
              <a:t>8, …..}</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and  H</a:t>
            </a:r>
            <a:r>
              <a:rPr lang="en-US" altLang="en-US" sz="2200" baseline="-25000" dirty="0" smtClean="0"/>
              <a:t>2</a:t>
            </a:r>
            <a:r>
              <a:rPr lang="en-US" altLang="en-US" sz="2200" dirty="0" smtClean="0"/>
              <a:t> = { 0, </a:t>
            </a:r>
            <a:r>
              <a:rPr lang="en-US" altLang="en-US" sz="2200" dirty="0" smtClean="0">
                <a:latin typeface="Symbol" panose="05050102010706020507" pitchFamily="18" charset="2"/>
              </a:rPr>
              <a:t></a:t>
            </a:r>
            <a:r>
              <a:rPr lang="en-US" altLang="en-US" sz="2200" dirty="0" smtClean="0"/>
              <a:t>3,  </a:t>
            </a:r>
            <a:r>
              <a:rPr lang="en-US" altLang="en-US" sz="2200" dirty="0" smtClean="0">
                <a:latin typeface="Symbol" panose="05050102010706020507" pitchFamily="18" charset="2"/>
              </a:rPr>
              <a:t></a:t>
            </a:r>
            <a:r>
              <a:rPr lang="en-US" altLang="en-US" sz="2200" dirty="0" smtClean="0"/>
              <a:t>6,  </a:t>
            </a:r>
            <a:r>
              <a:rPr lang="en-US" altLang="en-US" sz="2200" dirty="0" smtClean="0">
                <a:latin typeface="Symbol" panose="05050102010706020507" pitchFamily="18" charset="2"/>
              </a:rPr>
              <a:t></a:t>
            </a:r>
            <a:r>
              <a:rPr lang="en-US" altLang="en-US" sz="2200" dirty="0" smtClean="0"/>
              <a:t>9,  </a:t>
            </a:r>
            <a:r>
              <a:rPr lang="en-US" altLang="en-US" sz="2200" dirty="0" smtClean="0">
                <a:latin typeface="Symbol" panose="05050102010706020507" pitchFamily="18" charset="2"/>
              </a:rPr>
              <a:t></a:t>
            </a:r>
            <a:r>
              <a:rPr lang="en-US" altLang="en-US" sz="2200" dirty="0" smtClean="0"/>
              <a:t>12, …..}</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Here, H</a:t>
            </a:r>
            <a:r>
              <a:rPr lang="en-US" altLang="en-US" sz="2200" baseline="-25000" dirty="0" smtClean="0"/>
              <a:t>1</a:t>
            </a:r>
            <a:r>
              <a:rPr lang="en-US" altLang="en-US" sz="2200" dirty="0" smtClean="0"/>
              <a:t> and H</a:t>
            </a:r>
            <a:r>
              <a:rPr lang="en-US" altLang="en-US" sz="2200" baseline="-25000" dirty="0" smtClean="0"/>
              <a:t>2</a:t>
            </a:r>
            <a:r>
              <a:rPr lang="en-US" altLang="en-US" sz="2200" dirty="0" smtClean="0"/>
              <a:t> are groups w.r.t addition.</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Further, H</a:t>
            </a:r>
            <a:r>
              <a:rPr lang="en-US" altLang="en-US" sz="2200" baseline="-25000" dirty="0" smtClean="0"/>
              <a:t>1</a:t>
            </a:r>
            <a:r>
              <a:rPr lang="en-US" altLang="en-US" sz="2200" dirty="0" smtClean="0"/>
              <a:t> and H</a:t>
            </a:r>
            <a:r>
              <a:rPr lang="en-US" altLang="en-US" sz="2200" baseline="-25000" dirty="0" smtClean="0"/>
              <a:t>2 </a:t>
            </a:r>
            <a:r>
              <a:rPr lang="en-US" altLang="en-US" sz="2200" dirty="0" smtClean="0"/>
              <a:t>are subsets of G.</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1</a:t>
            </a:r>
            <a:r>
              <a:rPr lang="en-US" altLang="en-US" sz="2200" dirty="0" smtClean="0"/>
              <a:t> and H</a:t>
            </a:r>
            <a:r>
              <a:rPr lang="en-US" altLang="en-US" sz="2200" baseline="-25000" dirty="0" smtClean="0"/>
              <a:t>2</a:t>
            </a:r>
            <a:r>
              <a:rPr lang="en-US" altLang="en-US" sz="2200" dirty="0" smtClean="0"/>
              <a:t> are sub groups of G.</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H</a:t>
            </a:r>
            <a:r>
              <a:rPr lang="en-US" altLang="en-US" sz="2200" baseline="-25000" dirty="0" smtClean="0"/>
              <a:t>1</a:t>
            </a:r>
            <a:r>
              <a:rPr lang="en-US" altLang="en-US" sz="2200" dirty="0" smtClean="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2</a:t>
            </a:r>
            <a:r>
              <a:rPr lang="en-US" altLang="en-US" sz="2200" dirty="0" smtClean="0"/>
              <a:t> = { 0, </a:t>
            </a:r>
            <a:r>
              <a:rPr lang="en-US" altLang="en-US" sz="2200" dirty="0" smtClean="0">
                <a:latin typeface="Symbol" panose="05050102010706020507" pitchFamily="18" charset="2"/>
              </a:rPr>
              <a:t></a:t>
            </a:r>
            <a:r>
              <a:rPr lang="en-US" altLang="en-US" sz="2200" dirty="0" smtClean="0"/>
              <a:t>2,  </a:t>
            </a:r>
            <a:r>
              <a:rPr lang="en-US" altLang="en-US" sz="2200" dirty="0" smtClean="0">
                <a:latin typeface="Symbol" panose="05050102010706020507" pitchFamily="18" charset="2"/>
              </a:rPr>
              <a:t></a:t>
            </a:r>
            <a:r>
              <a:rPr lang="en-US" altLang="en-US" sz="2200" dirty="0" smtClean="0"/>
              <a:t>3,  </a:t>
            </a:r>
            <a:r>
              <a:rPr lang="en-US" altLang="en-US" sz="2200" dirty="0" smtClean="0">
                <a:latin typeface="Symbol" panose="05050102010706020507" pitchFamily="18" charset="2"/>
              </a:rPr>
              <a:t></a:t>
            </a:r>
            <a:r>
              <a:rPr lang="en-US" altLang="en-US" sz="2200" dirty="0" smtClean="0"/>
              <a:t>4,  </a:t>
            </a:r>
            <a:r>
              <a:rPr lang="en-US" altLang="en-US" sz="2200" dirty="0" smtClean="0">
                <a:latin typeface="Symbol" panose="05050102010706020507" pitchFamily="18" charset="2"/>
              </a:rPr>
              <a:t></a:t>
            </a:r>
            <a:r>
              <a:rPr lang="en-US" altLang="en-US" sz="2200" dirty="0" smtClean="0"/>
              <a:t>6, …..}</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Here, H</a:t>
            </a:r>
            <a:r>
              <a:rPr lang="en-US" altLang="en-US" sz="2200" baseline="-25000" dirty="0" smtClean="0"/>
              <a:t>1</a:t>
            </a:r>
            <a:r>
              <a:rPr lang="en-US" altLang="en-US" sz="2200" dirty="0" smtClean="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2</a:t>
            </a:r>
            <a:r>
              <a:rPr lang="en-US" altLang="en-US" sz="2200" dirty="0" smtClean="0"/>
              <a:t>   is not closed w.r.t addition.</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For ex.   2 , 3 </a:t>
            </a:r>
            <a:r>
              <a:rPr lang="en-US" altLang="en-US" sz="2200" dirty="0" smtClean="0">
                <a:latin typeface="Symbol" panose="05050102010706020507" pitchFamily="18" charset="2"/>
                <a:cs typeface="Arial" panose="020B0604020202020204" pitchFamily="34" charset="0"/>
              </a:rPr>
              <a:t></a:t>
            </a:r>
            <a:r>
              <a:rPr lang="en-US" altLang="en-US" sz="2200" dirty="0" smtClean="0"/>
              <a:t> G</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But,    2 + 3 = 5   and   5 does not belongs to H</a:t>
            </a:r>
            <a:r>
              <a:rPr lang="en-US" altLang="en-US" sz="2200" baseline="-25000" dirty="0" smtClean="0"/>
              <a:t>1</a:t>
            </a:r>
            <a:r>
              <a:rPr lang="en-US" altLang="en-US" sz="2200" dirty="0" smtClean="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2</a:t>
            </a:r>
            <a:r>
              <a:rPr lang="en-US" altLang="en-US" sz="2200" dirty="0" smtClean="0"/>
              <a:t> .</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Hence, H</a:t>
            </a:r>
            <a:r>
              <a:rPr lang="en-US" altLang="en-US" sz="2200" baseline="-25000" dirty="0" smtClean="0"/>
              <a:t>1</a:t>
            </a:r>
            <a:r>
              <a:rPr lang="en-US" altLang="en-US" sz="2200" dirty="0" smtClean="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2</a:t>
            </a:r>
            <a:r>
              <a:rPr lang="en-US" altLang="en-US" sz="2200" dirty="0" smtClean="0"/>
              <a:t>  is not a sub group of G.</a:t>
            </a:r>
          </a:p>
        </p:txBody>
      </p:sp>
    </p:spTree>
    <p:extLst>
      <p:ext uri="{BB962C8B-B14F-4D97-AF65-F5344CB8AC3E}">
        <p14:creationId xmlns:p14="http://schemas.microsoft.com/office/powerpoint/2010/main" val="395643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7"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t>Homomorphism and </a:t>
            </a:r>
            <a:r>
              <a:rPr lang="en-IN" altLang="en-US" sz="3200" dirty="0" smtClean="0"/>
              <a:t>Isomorphism</a:t>
            </a:r>
            <a:r>
              <a:rPr lang="en-US" altLang="en-US" sz="3200" dirty="0">
                <a:solidFill>
                  <a:srgbClr val="000000"/>
                </a:solidFill>
              </a:rPr>
              <a:t> (CO2)</a:t>
            </a:r>
            <a:r>
              <a:rPr lang="en-IN" altLang="en-US" sz="3200" dirty="0" smtClean="0"/>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447800"/>
            <a:ext cx="7772400" cy="41148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Homomorphism : </a:t>
            </a:r>
            <a:r>
              <a:rPr lang="en-US" altLang="en-US" sz="2200" dirty="0" smtClean="0">
                <a:cs typeface="Times New Roman" panose="02020603050405020304" pitchFamily="18" charset="0"/>
              </a:rPr>
              <a:t>Consider the groups  ( G,  *)  and ( G</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function  f : G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G</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is called a homomorphism if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f ( a * b) = f(a)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(b)</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latin typeface="Arial" panose="020B0604020202020204" pitchFamily="34" charset="0"/>
              <a:cs typeface="Times New Roman" panose="02020603050405020304" pitchFamily="18" charset="0"/>
            </a:endParaRP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Isomorphism</a:t>
            </a:r>
            <a:r>
              <a:rPr lang="en-US" altLang="en-US" sz="2200" dirty="0" smtClean="0">
                <a:cs typeface="Times New Roman" panose="02020603050405020304" pitchFamily="18" charset="0"/>
              </a:rPr>
              <a:t> : If a homomorphism f : G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G</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 is a bijection then f is called isomorphism between G and G</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Then  we write   G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G</a:t>
            </a:r>
            <a:r>
              <a:rPr lang="en-US" altLang="en-US" sz="2200" baseline="30000" dirty="0" smtClean="0">
                <a:cs typeface="Times New Roman" panose="02020603050405020304" pitchFamily="18" charset="0"/>
              </a:rPr>
              <a:t>1</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latin typeface="Arial" panose="020B0604020202020204" pitchFamily="34" charset="0"/>
              <a:cs typeface="Times New Roman" panose="02020603050405020304" pitchFamily="18" charset="0"/>
            </a:endParaRP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96229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Example</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143000"/>
            <a:ext cx="7772400" cy="507365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Ex.  </a:t>
            </a:r>
            <a:r>
              <a:rPr lang="en-US" altLang="en-US" sz="2200" dirty="0" smtClean="0">
                <a:cs typeface="Times New Roman" panose="02020603050405020304" pitchFamily="18" charset="0"/>
              </a:rPr>
              <a:t>Let R be a group of all real numbers under addition and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 be a group of all  positive real numbers under  multiplication.  Show that the mapping    f : R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   defined by   f(x)  = 2</a:t>
            </a:r>
            <a:r>
              <a:rPr lang="en-US" altLang="en-US" sz="2200" baseline="30000" dirty="0" smtClean="0">
                <a:cs typeface="Times New Roman" panose="02020603050405020304" pitchFamily="18" charset="0"/>
              </a:rPr>
              <a:t>x</a:t>
            </a:r>
            <a:r>
              <a:rPr lang="en-US" altLang="en-US" sz="2200" dirty="0" smtClean="0">
                <a:cs typeface="Times New Roman" panose="02020603050405020304" pitchFamily="18" charset="0"/>
              </a:rPr>
              <a:t>  for all x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  is  an isomorphism.</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Solution</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First, let us show that f is a homomorphism.</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Let a , b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cs typeface="Times New Roman" panose="02020603050405020304" pitchFamily="18" charset="0"/>
              </a:rPr>
              <a:t> Now,  f(</a:t>
            </a:r>
            <a:r>
              <a:rPr lang="en-US" altLang="en-US" sz="2200" dirty="0" err="1" smtClean="0">
                <a:cs typeface="Times New Roman" panose="02020603050405020304" pitchFamily="18" charset="0"/>
              </a:rPr>
              <a:t>a+b</a:t>
            </a:r>
            <a:r>
              <a:rPr lang="en-US" altLang="en-US" sz="2200" dirty="0" smtClean="0">
                <a:cs typeface="Times New Roman" panose="02020603050405020304" pitchFamily="18" charset="0"/>
              </a:rPr>
              <a:t>) = 2</a:t>
            </a:r>
            <a:r>
              <a:rPr lang="en-US" altLang="en-US" sz="2200" baseline="30000" dirty="0" smtClean="0">
                <a:cs typeface="Times New Roman" panose="02020603050405020304" pitchFamily="18" charset="0"/>
              </a:rPr>
              <a:t>a+b</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 2</a:t>
            </a:r>
            <a:r>
              <a:rPr lang="en-US" altLang="en-US" sz="2200" baseline="30000" dirty="0" smtClean="0">
                <a:cs typeface="Times New Roman" panose="02020603050405020304" pitchFamily="18" charset="0"/>
              </a:rPr>
              <a:t>a   </a:t>
            </a:r>
            <a:r>
              <a:rPr lang="en-US" altLang="en-US" sz="2200" dirty="0" smtClean="0">
                <a:cs typeface="Times New Roman" panose="02020603050405020304" pitchFamily="18" charset="0"/>
              </a:rPr>
              <a:t>2</a:t>
            </a:r>
            <a:r>
              <a:rPr lang="en-US" altLang="en-US" sz="2200" baseline="30000" dirty="0" smtClean="0">
                <a:cs typeface="Times New Roman" panose="02020603050405020304" pitchFamily="18" charset="0"/>
              </a:rPr>
              <a:t>b</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 f(a).f(b)</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is an homomorphism.</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cs typeface="Times New Roman" panose="02020603050405020304" pitchFamily="18" charset="0"/>
              </a:rPr>
              <a:t> Next, let us prove that  f  is a Bijection. </a:t>
            </a:r>
          </a:p>
        </p:txBody>
      </p:sp>
    </p:spTree>
    <p:extLst>
      <p:ext uri="{BB962C8B-B14F-4D97-AF65-F5344CB8AC3E}">
        <p14:creationId xmlns:p14="http://schemas.microsoft.com/office/powerpoint/2010/main" val="113656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Continue…</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371600" y="1295400"/>
            <a:ext cx="6858000" cy="4114800"/>
          </a:xfrm>
        </p:spPr>
        <p:txBody>
          <a:bodyPr>
            <a:norm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For any </a:t>
            </a:r>
            <a:r>
              <a:rPr lang="en-US" altLang="en-US" sz="2200" dirty="0" smtClean="0">
                <a:cs typeface="Times New Roman" panose="02020603050405020304" pitchFamily="18" charset="0"/>
              </a:rPr>
              <a:t>a , b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  </a:t>
            </a:r>
            <a:r>
              <a:rPr lang="en-US" altLang="en-US" sz="2200" dirty="0" smtClean="0"/>
              <a:t> Let,   f(a) = f(b)</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a:t>
            </a:r>
            <a:r>
              <a:rPr lang="en-US" altLang="en-US" sz="2200" dirty="0" smtClean="0">
                <a:cs typeface="Times New Roman" panose="02020603050405020304" pitchFamily="18" charset="0"/>
              </a:rPr>
              <a:t>2</a:t>
            </a:r>
            <a:r>
              <a:rPr lang="en-US" altLang="en-US" sz="2200" baseline="30000" dirty="0" smtClean="0">
                <a:cs typeface="Times New Roman" panose="02020603050405020304" pitchFamily="18" charset="0"/>
              </a:rPr>
              <a:t>a  </a:t>
            </a:r>
            <a:r>
              <a:rPr lang="en-US" altLang="en-US" sz="2200" dirty="0" smtClean="0">
                <a:cs typeface="Times New Roman" panose="02020603050405020304" pitchFamily="18" charset="0"/>
              </a:rPr>
              <a:t> =  2</a:t>
            </a:r>
            <a:r>
              <a:rPr lang="en-US" altLang="en-US" sz="2200" baseline="30000" dirty="0" smtClean="0">
                <a:cs typeface="Times New Roman" panose="02020603050405020304" pitchFamily="18" charset="0"/>
              </a:rPr>
              <a:t>b</a:t>
            </a:r>
          </a:p>
          <a:p>
            <a:pPr marL="0" indent="0" eaLnBrk="1" hangingPunct="1">
              <a:lnSpc>
                <a:spcPct val="90000"/>
              </a:lnSpc>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aseline="30000" dirty="0" smtClean="0">
                <a:cs typeface="Times New Roman" panose="02020603050405020304" pitchFamily="18" charset="0"/>
              </a:rPr>
              <a:t>                                                              </a:t>
            </a:r>
            <a:r>
              <a:rPr lang="en-US" altLang="en-US" sz="2200" dirty="0" smtClean="0">
                <a:latin typeface="Symbol" panose="05050102010706020507" pitchFamily="18" charset="2"/>
              </a:rPr>
              <a:t></a:t>
            </a:r>
            <a:r>
              <a:rPr lang="en-US" altLang="en-US" sz="2200" dirty="0" smtClean="0"/>
              <a:t>  </a:t>
            </a:r>
            <a:r>
              <a:rPr lang="en-US" altLang="en-US" sz="2200" dirty="0" smtClean="0">
                <a:cs typeface="Times New Roman" panose="02020603050405020304" pitchFamily="18" charset="0"/>
              </a:rPr>
              <a:t>a</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 =  b</a:t>
            </a:r>
            <a:r>
              <a:rPr lang="en-US" altLang="en-US" sz="2200" dirty="0" smtClean="0"/>
              <a:t>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is  one.to-one.</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Next, take any  c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Then   log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c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   and f (log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c ) = 2 </a:t>
            </a:r>
            <a:r>
              <a:rPr lang="en-US" altLang="en-US" sz="2200" baseline="30000" dirty="0" smtClean="0">
                <a:cs typeface="Times New Roman" panose="02020603050405020304" pitchFamily="18" charset="0"/>
              </a:rPr>
              <a:t>log2 c</a:t>
            </a:r>
            <a:r>
              <a:rPr lang="en-US" altLang="en-US" sz="2200" dirty="0" smtClean="0">
                <a:cs typeface="Times New Roman" panose="02020603050405020304" pitchFamily="18" charset="0"/>
              </a:rPr>
              <a:t> = c.</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rPr>
              <a:t></a:t>
            </a:r>
            <a:r>
              <a:rPr lang="en-US" altLang="en-US" sz="2200" dirty="0" smtClean="0">
                <a:cs typeface="Times New Roman" panose="02020603050405020304" pitchFamily="18" charset="0"/>
              </a:rPr>
              <a:t> Every element in R</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has a pre image in R.</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i.e., f is onto.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 f is a bijection.</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Hence, f is an isomorphism.</a:t>
            </a:r>
          </a:p>
        </p:txBody>
      </p:sp>
    </p:spTree>
    <p:extLst>
      <p:ext uri="{BB962C8B-B14F-4D97-AF65-F5344CB8AC3E}">
        <p14:creationId xmlns:p14="http://schemas.microsoft.com/office/powerpoint/2010/main" val="117150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latin typeface="Times New Roman" panose="02020603050405020304" pitchFamily="18" charset="0"/>
                <a:cs typeface="Times New Roman" panose="02020603050405020304" pitchFamily="18" charset="0"/>
              </a:rPr>
              <a:pPr/>
              <a:t>12/19/2022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5</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auto">
              <a:spcBef>
                <a:spcPts val="0"/>
              </a:spcBef>
              <a:spcAft>
                <a:spcPts val="0"/>
              </a:spcAft>
              <a:defRPr/>
            </a:pPr>
            <a:r>
              <a:rPr lang="en-US" sz="3200" dirty="0">
                <a:latin typeface="Times New Roman" panose="02020603050405020304" pitchFamily="18" charset="0"/>
                <a:cs typeface="Times New Roman" panose="02020603050405020304" pitchFamily="18" charset="0"/>
              </a:rPr>
              <a:t>CO-PO’s and PSO’s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graphicFrame>
        <p:nvGraphicFramePr>
          <p:cNvPr id="10" name="Content Placeholder 7"/>
          <p:cNvGraphicFramePr>
            <a:graphicFrameLocks noGrp="1"/>
          </p:cNvGraphicFramePr>
          <p:nvPr>
            <p:ph idx="1"/>
            <p:extLst>
              <p:ext uri="{D42A27DB-BD31-4B8C-83A1-F6EECF244321}">
                <p14:modId xmlns:p14="http://schemas.microsoft.com/office/powerpoint/2010/main" val="3319214924"/>
              </p:ext>
            </p:extLst>
          </p:nvPr>
        </p:nvGraphicFramePr>
        <p:xfrm>
          <a:off x="381000" y="1143000"/>
          <a:ext cx="8382000" cy="2645230"/>
        </p:xfrm>
        <a:graphic>
          <a:graphicData uri="http://schemas.openxmlformats.org/drawingml/2006/table">
            <a:tbl>
              <a:tblPr/>
              <a:tblGrid>
                <a:gridCol w="1336932">
                  <a:extLst>
                    <a:ext uri="{9D8B030D-6E8A-4147-A177-3AD203B41FA5}">
                      <a16:colId xmlns:a16="http://schemas.microsoft.com/office/drawing/2014/main" val="20000"/>
                    </a:ext>
                  </a:extLst>
                </a:gridCol>
                <a:gridCol w="563416">
                  <a:extLst>
                    <a:ext uri="{9D8B030D-6E8A-4147-A177-3AD203B41FA5}">
                      <a16:colId xmlns:a16="http://schemas.microsoft.com/office/drawing/2014/main" val="20001"/>
                    </a:ext>
                  </a:extLst>
                </a:gridCol>
                <a:gridCol w="562630">
                  <a:extLst>
                    <a:ext uri="{9D8B030D-6E8A-4147-A177-3AD203B41FA5}">
                      <a16:colId xmlns:a16="http://schemas.microsoft.com/office/drawing/2014/main" val="20002"/>
                    </a:ext>
                  </a:extLst>
                </a:gridCol>
                <a:gridCol w="562630">
                  <a:extLst>
                    <a:ext uri="{9D8B030D-6E8A-4147-A177-3AD203B41FA5}">
                      <a16:colId xmlns:a16="http://schemas.microsoft.com/office/drawing/2014/main" val="20003"/>
                    </a:ext>
                  </a:extLst>
                </a:gridCol>
                <a:gridCol w="562630">
                  <a:extLst>
                    <a:ext uri="{9D8B030D-6E8A-4147-A177-3AD203B41FA5}">
                      <a16:colId xmlns:a16="http://schemas.microsoft.com/office/drawing/2014/main" val="20004"/>
                    </a:ext>
                  </a:extLst>
                </a:gridCol>
                <a:gridCol w="562630">
                  <a:extLst>
                    <a:ext uri="{9D8B030D-6E8A-4147-A177-3AD203B41FA5}">
                      <a16:colId xmlns:a16="http://schemas.microsoft.com/office/drawing/2014/main" val="20005"/>
                    </a:ext>
                  </a:extLst>
                </a:gridCol>
                <a:gridCol w="562630">
                  <a:extLst>
                    <a:ext uri="{9D8B030D-6E8A-4147-A177-3AD203B41FA5}">
                      <a16:colId xmlns:a16="http://schemas.microsoft.com/office/drawing/2014/main" val="20006"/>
                    </a:ext>
                  </a:extLst>
                </a:gridCol>
                <a:gridCol w="562630">
                  <a:extLst>
                    <a:ext uri="{9D8B030D-6E8A-4147-A177-3AD203B41FA5}">
                      <a16:colId xmlns:a16="http://schemas.microsoft.com/office/drawing/2014/main" val="20007"/>
                    </a:ext>
                  </a:extLst>
                </a:gridCol>
                <a:gridCol w="562630">
                  <a:extLst>
                    <a:ext uri="{9D8B030D-6E8A-4147-A177-3AD203B41FA5}">
                      <a16:colId xmlns:a16="http://schemas.microsoft.com/office/drawing/2014/main" val="20008"/>
                    </a:ext>
                  </a:extLst>
                </a:gridCol>
                <a:gridCol w="562630">
                  <a:extLst>
                    <a:ext uri="{9D8B030D-6E8A-4147-A177-3AD203B41FA5}">
                      <a16:colId xmlns:a16="http://schemas.microsoft.com/office/drawing/2014/main" val="20009"/>
                    </a:ext>
                  </a:extLst>
                </a:gridCol>
                <a:gridCol w="660204">
                  <a:extLst>
                    <a:ext uri="{9D8B030D-6E8A-4147-A177-3AD203B41FA5}">
                      <a16:colId xmlns:a16="http://schemas.microsoft.com/office/drawing/2014/main" val="20010"/>
                    </a:ext>
                  </a:extLst>
                </a:gridCol>
                <a:gridCol w="660204">
                  <a:extLst>
                    <a:ext uri="{9D8B030D-6E8A-4147-A177-3AD203B41FA5}">
                      <a16:colId xmlns:a16="http://schemas.microsoft.com/office/drawing/2014/main" val="20011"/>
                    </a:ext>
                  </a:extLst>
                </a:gridCol>
                <a:gridCol w="660204">
                  <a:extLst>
                    <a:ext uri="{9D8B030D-6E8A-4147-A177-3AD203B41FA5}">
                      <a16:colId xmlns:a16="http://schemas.microsoft.com/office/drawing/2014/main" val="20012"/>
                    </a:ext>
                  </a:extLst>
                </a:gridCol>
              </a:tblGrid>
              <a:tr h="533400">
                <a:tc>
                  <a:txBody>
                    <a:bodyPr/>
                    <a:lstStyle/>
                    <a:p>
                      <a:endParaRPr lang="en-US" sz="1800" dirty="0">
                        <a:latin typeface="Calibri"/>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PO2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PO4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PO5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PO6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PO7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PO8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PO9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PO10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PO11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dirty="0">
                          <a:latin typeface="Calibri"/>
                          <a:ea typeface="Calibri"/>
                          <a:cs typeface="Times New Roman"/>
                        </a:rPr>
                        <a:t>PO12 </a:t>
                      </a:r>
                      <a:endParaRPr lang="en-US" sz="1800" dirty="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2366">
                <a:tc>
                  <a:txBody>
                    <a:bodyPr/>
                    <a:lstStyle/>
                    <a:p>
                      <a:pPr marL="0" marR="0">
                        <a:lnSpc>
                          <a:spcPct val="150000"/>
                        </a:lnSpc>
                        <a:spcBef>
                          <a:spcPts val="0"/>
                        </a:spcBef>
                        <a:spcAft>
                          <a:spcPts val="1000"/>
                        </a:spcAft>
                      </a:pPr>
                      <a:r>
                        <a:rPr lang="en-US" sz="1800" b="1">
                          <a:latin typeface="Calibri"/>
                          <a:ea typeface="Calibri"/>
                          <a:cs typeface="Times New Roman"/>
                        </a:rPr>
                        <a:t>KCS303.1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2366">
                <a:tc>
                  <a:txBody>
                    <a:bodyPr/>
                    <a:lstStyle/>
                    <a:p>
                      <a:pPr marL="0" marR="0">
                        <a:lnSpc>
                          <a:spcPct val="150000"/>
                        </a:lnSpc>
                        <a:spcBef>
                          <a:spcPts val="0"/>
                        </a:spcBef>
                        <a:spcAft>
                          <a:spcPts val="1000"/>
                        </a:spcAft>
                      </a:pPr>
                      <a:r>
                        <a:rPr lang="en-US" sz="1800" b="1">
                          <a:latin typeface="Calibri"/>
                          <a:ea typeface="Calibri"/>
                          <a:cs typeface="Times New Roman"/>
                        </a:rPr>
                        <a:t>KCS303.2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3</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3</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2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dirty="0">
                          <a:latin typeface="Calibri"/>
                          <a:ea typeface="Calibri"/>
                          <a:cs typeface="Times New Roman"/>
                        </a:rPr>
                        <a:t>1 </a:t>
                      </a:r>
                      <a:endParaRPr lang="en-US" sz="1800" dirty="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extLst>
                  <a:ext uri="{0D108BD9-81ED-4DB2-BD59-A6C34878D82A}">
                    <a16:rowId xmlns:a16="http://schemas.microsoft.com/office/drawing/2014/main" val="10002"/>
                  </a:ext>
                </a:extLst>
              </a:tr>
              <a:tr h="422366">
                <a:tc>
                  <a:txBody>
                    <a:bodyPr/>
                    <a:lstStyle/>
                    <a:p>
                      <a:pPr marL="0" marR="0">
                        <a:lnSpc>
                          <a:spcPct val="150000"/>
                        </a:lnSpc>
                        <a:spcBef>
                          <a:spcPts val="0"/>
                        </a:spcBef>
                        <a:spcAft>
                          <a:spcPts val="1000"/>
                        </a:spcAft>
                      </a:pPr>
                      <a:r>
                        <a:rPr lang="en-US" sz="1800" b="1">
                          <a:latin typeface="Calibri"/>
                          <a:ea typeface="Calibri"/>
                          <a:cs typeface="Times New Roman"/>
                        </a:rPr>
                        <a:t>KCS303.3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2366">
                <a:tc>
                  <a:txBody>
                    <a:bodyPr/>
                    <a:lstStyle/>
                    <a:p>
                      <a:pPr marL="0" marR="0">
                        <a:lnSpc>
                          <a:spcPct val="150000"/>
                        </a:lnSpc>
                        <a:spcBef>
                          <a:spcPts val="0"/>
                        </a:spcBef>
                        <a:spcAft>
                          <a:spcPts val="1000"/>
                        </a:spcAft>
                      </a:pPr>
                      <a:r>
                        <a:rPr lang="en-US" sz="1800" b="1">
                          <a:latin typeface="Calibri"/>
                          <a:ea typeface="Calibri"/>
                          <a:cs typeface="Times New Roman"/>
                        </a:rPr>
                        <a:t>KCS303.4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2366">
                <a:tc>
                  <a:txBody>
                    <a:bodyPr/>
                    <a:lstStyle/>
                    <a:p>
                      <a:pPr marL="0" marR="0">
                        <a:lnSpc>
                          <a:spcPct val="150000"/>
                        </a:lnSpc>
                        <a:spcBef>
                          <a:spcPts val="0"/>
                        </a:spcBef>
                        <a:spcAft>
                          <a:spcPts val="1000"/>
                        </a:spcAft>
                      </a:pPr>
                      <a:r>
                        <a:rPr lang="en-US" sz="1800" b="1">
                          <a:latin typeface="Calibri"/>
                          <a:ea typeface="Calibri"/>
                          <a:cs typeface="Times New Roman"/>
                        </a:rPr>
                        <a:t>KCS303.5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dirty="0">
                          <a:latin typeface="Calibri"/>
                          <a:ea typeface="Calibri"/>
                          <a:cs typeface="Times New Roman"/>
                        </a:rPr>
                        <a:t>-</a:t>
                      </a:r>
                      <a:endParaRPr lang="en-US" sz="1800" dirty="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dirty="0">
                          <a:latin typeface="Calibri"/>
                          <a:ea typeface="Calibri"/>
                          <a:cs typeface="Times New Roman"/>
                        </a:rPr>
                        <a:t>3 </a:t>
                      </a:r>
                      <a:endParaRPr lang="en-US" sz="1800" dirty="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338069010"/>
              </p:ext>
            </p:extLst>
          </p:nvPr>
        </p:nvGraphicFramePr>
        <p:xfrm>
          <a:off x="1219200" y="4191000"/>
          <a:ext cx="6324600" cy="1892808"/>
        </p:xfrm>
        <a:graphic>
          <a:graphicData uri="http://schemas.openxmlformats.org/drawingml/2006/table">
            <a:tbl>
              <a:tblPr/>
              <a:tblGrid>
                <a:gridCol w="1862676">
                  <a:extLst>
                    <a:ext uri="{9D8B030D-6E8A-4147-A177-3AD203B41FA5}">
                      <a16:colId xmlns:a16="http://schemas.microsoft.com/office/drawing/2014/main" val="20000"/>
                    </a:ext>
                  </a:extLst>
                </a:gridCol>
                <a:gridCol w="1115481">
                  <a:extLst>
                    <a:ext uri="{9D8B030D-6E8A-4147-A177-3AD203B41FA5}">
                      <a16:colId xmlns:a16="http://schemas.microsoft.com/office/drawing/2014/main" val="20001"/>
                    </a:ext>
                  </a:extLst>
                </a:gridCol>
                <a:gridCol w="1115481">
                  <a:extLst>
                    <a:ext uri="{9D8B030D-6E8A-4147-A177-3AD203B41FA5}">
                      <a16:colId xmlns:a16="http://schemas.microsoft.com/office/drawing/2014/main" val="20002"/>
                    </a:ext>
                  </a:extLst>
                </a:gridCol>
                <a:gridCol w="1115481">
                  <a:extLst>
                    <a:ext uri="{9D8B030D-6E8A-4147-A177-3AD203B41FA5}">
                      <a16:colId xmlns:a16="http://schemas.microsoft.com/office/drawing/2014/main" val="20003"/>
                    </a:ext>
                  </a:extLst>
                </a:gridCol>
                <a:gridCol w="1115481">
                  <a:extLst>
                    <a:ext uri="{9D8B030D-6E8A-4147-A177-3AD203B41FA5}">
                      <a16:colId xmlns:a16="http://schemas.microsoft.com/office/drawing/2014/main" val="20004"/>
                    </a:ext>
                  </a:extLst>
                </a:gridCol>
              </a:tblGrid>
              <a:tr h="192881">
                <a:tc>
                  <a:txBody>
                    <a:bodyPr/>
                    <a:lstStyle/>
                    <a:p>
                      <a:pPr marL="0" marR="0" algn="just">
                        <a:lnSpc>
                          <a:spcPct val="115000"/>
                        </a:lnSpc>
                        <a:spcBef>
                          <a:spcPts val="0"/>
                        </a:spcBef>
                        <a:spcAft>
                          <a:spcPts val="1000"/>
                        </a:spcAft>
                      </a:pP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800" b="1">
                          <a:latin typeface="Calibri"/>
                          <a:ea typeface="Calibri"/>
                          <a:cs typeface="Times New Roman"/>
                        </a:rPr>
                        <a:t>PSO1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800" b="1" dirty="0">
                          <a:latin typeface="Calibri"/>
                          <a:ea typeface="Calibri"/>
                          <a:cs typeface="Times New Roman"/>
                        </a:rPr>
                        <a:t>PSO2</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800" b="1">
                          <a:latin typeface="Calibri"/>
                          <a:ea typeface="Calibri"/>
                          <a:cs typeface="Times New Roman"/>
                        </a:rPr>
                        <a:t>PSO3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800" b="1">
                          <a:latin typeface="Calibri"/>
                          <a:ea typeface="Calibri"/>
                          <a:cs typeface="Times New Roman"/>
                        </a:rPr>
                        <a:t>PSO4</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2881">
                <a:tc>
                  <a:txBody>
                    <a:bodyPr/>
                    <a:lstStyle/>
                    <a:p>
                      <a:pPr marL="0" marR="0" algn="just">
                        <a:lnSpc>
                          <a:spcPct val="115000"/>
                        </a:lnSpc>
                        <a:spcBef>
                          <a:spcPts val="0"/>
                        </a:spcBef>
                        <a:spcAft>
                          <a:spcPts val="1000"/>
                        </a:spcAft>
                      </a:pPr>
                      <a:r>
                        <a:rPr lang="en-US" sz="1800" b="1">
                          <a:latin typeface="Calibri"/>
                          <a:ea typeface="Calibri"/>
                          <a:cs typeface="Times New Roman"/>
                        </a:rPr>
                        <a:t>KCS303.1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dirty="0">
                          <a:solidFill>
                            <a:srgbClr val="000000"/>
                          </a:solidFill>
                          <a:latin typeface="Calibri"/>
                          <a:ea typeface="Calibri"/>
                          <a:cs typeface="Times New Roman"/>
                        </a:rPr>
                        <a:t>2</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dirty="0">
                          <a:solidFill>
                            <a:srgbClr val="000000"/>
                          </a:solidFill>
                          <a:latin typeface="Calibri"/>
                          <a:ea typeface="Calibri"/>
                          <a:cs typeface="Times New Roman"/>
                        </a:rPr>
                        <a:t>-</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2881">
                <a:tc>
                  <a:txBody>
                    <a:bodyPr/>
                    <a:lstStyle/>
                    <a:p>
                      <a:pPr marL="0" marR="0">
                        <a:lnSpc>
                          <a:spcPct val="115000"/>
                        </a:lnSpc>
                        <a:spcBef>
                          <a:spcPts val="0"/>
                        </a:spcBef>
                        <a:spcAft>
                          <a:spcPts val="1000"/>
                        </a:spcAft>
                      </a:pPr>
                      <a:r>
                        <a:rPr lang="en-US" sz="1800" b="1">
                          <a:latin typeface="Calibri"/>
                          <a:ea typeface="Calibri"/>
                          <a:cs typeface="Times New Roman"/>
                        </a:rPr>
                        <a:t>KCS303.2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gn="ctr">
                        <a:lnSpc>
                          <a:spcPct val="115000"/>
                        </a:lnSpc>
                        <a:spcBef>
                          <a:spcPts val="0"/>
                        </a:spcBef>
                        <a:spcAft>
                          <a:spcPts val="1000"/>
                        </a:spcAft>
                      </a:pPr>
                      <a:r>
                        <a:rPr lang="en-US" sz="1800" dirty="0">
                          <a:solidFill>
                            <a:srgbClr val="000000"/>
                          </a:solidFill>
                          <a:latin typeface="Calibri"/>
                          <a:ea typeface="Calibri"/>
                          <a:cs typeface="Times New Roman"/>
                        </a:rPr>
                        <a:t>1</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extLst>
                  <a:ext uri="{0D108BD9-81ED-4DB2-BD59-A6C34878D82A}">
                    <a16:rowId xmlns:a16="http://schemas.microsoft.com/office/drawing/2014/main" val="10002"/>
                  </a:ext>
                </a:extLst>
              </a:tr>
              <a:tr h="192881">
                <a:tc>
                  <a:txBody>
                    <a:bodyPr/>
                    <a:lstStyle/>
                    <a:p>
                      <a:pPr marL="0" marR="0">
                        <a:lnSpc>
                          <a:spcPct val="115000"/>
                        </a:lnSpc>
                        <a:spcBef>
                          <a:spcPts val="0"/>
                        </a:spcBef>
                        <a:spcAft>
                          <a:spcPts val="1000"/>
                        </a:spcAft>
                      </a:pPr>
                      <a:r>
                        <a:rPr lang="en-US" sz="1800" b="1">
                          <a:latin typeface="Calibri"/>
                          <a:ea typeface="Calibri"/>
                          <a:cs typeface="Times New Roman"/>
                        </a:rPr>
                        <a:t>KCS303.3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2881">
                <a:tc>
                  <a:txBody>
                    <a:bodyPr/>
                    <a:lstStyle/>
                    <a:p>
                      <a:pPr marL="0" marR="0">
                        <a:lnSpc>
                          <a:spcPct val="115000"/>
                        </a:lnSpc>
                        <a:spcBef>
                          <a:spcPts val="0"/>
                        </a:spcBef>
                        <a:spcAft>
                          <a:spcPts val="1000"/>
                        </a:spcAft>
                      </a:pPr>
                      <a:r>
                        <a:rPr lang="en-US" sz="1800" b="1">
                          <a:latin typeface="Calibri"/>
                          <a:ea typeface="Calibri"/>
                          <a:cs typeface="Times New Roman"/>
                        </a:rPr>
                        <a:t>KCS303.4</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2881">
                <a:tc>
                  <a:txBody>
                    <a:bodyPr/>
                    <a:lstStyle/>
                    <a:p>
                      <a:pPr marL="0" marR="0">
                        <a:lnSpc>
                          <a:spcPct val="115000"/>
                        </a:lnSpc>
                        <a:spcBef>
                          <a:spcPts val="0"/>
                        </a:spcBef>
                        <a:spcAft>
                          <a:spcPts val="1000"/>
                        </a:spcAft>
                      </a:pPr>
                      <a:r>
                        <a:rPr lang="en-US" sz="1800" b="1">
                          <a:latin typeface="Calibri"/>
                          <a:ea typeface="Calibri"/>
                          <a:cs typeface="Times New Roman"/>
                        </a:rPr>
                        <a:t>KCS303.5</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dirty="0">
                          <a:solidFill>
                            <a:srgbClr val="000000"/>
                          </a:solidFill>
                          <a:latin typeface="Calibri"/>
                          <a:ea typeface="Calibri"/>
                          <a:cs typeface="Times New Roman"/>
                        </a:rPr>
                        <a:t>2</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endParaRPr lang="en-US" sz="1800" dirty="0">
                        <a:solidFill>
                          <a:srgbClr val="00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6" name="Slide Number Placeholder 12"/>
          <p:cNvSpPr txBox="1">
            <a:spLocks/>
          </p:cNvSpPr>
          <p:nvPr/>
        </p:nvSpPr>
        <p:spPr>
          <a:xfrm>
            <a:off x="6705600" y="6737350"/>
            <a:ext cx="2133600" cy="365125"/>
          </a:xfrm>
          <a:prstGeom prst="rect">
            <a:avLst/>
          </a:prstGeom>
        </p:spPr>
        <p:txBody>
          <a:bodyPr vert="horz" lIns="91440" tIns="45720" rIns="91440" bIns="45720" rtlCol="0" anchor="ctr"/>
          <a:lstStyle>
            <a:defPPr>
              <a:defRPr lang="en-US"/>
            </a:defPPr>
            <a:lvl1pPr marL="0" algn="r" defTabSz="914400" rtl="0" eaLnBrk="0" latinLnBrk="0" hangingPunct="0">
              <a:defRPr sz="1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0" latinLnBrk="0" hangingPunct="0">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0" latinLnBrk="0" hangingPunct="0">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0" latinLnBrk="0" hangingPunct="0">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0" latinLnBrk="0" hangingPunct="0">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Arial" panose="020B0604020202020204" pitchFamily="34" charset="0"/>
              </a:defRPr>
            </a:lvl9pPr>
          </a:lstStyle>
          <a:p>
            <a:pPr eaLnBrk="1" hangingPunct="1"/>
            <a:fld id="{9E833CCD-618F-4526-9BA0-87591AF08512}" type="slidenum">
              <a:rPr lang="en-US" altLang="en-US" smtClean="0">
                <a:latin typeface="Times New Roman" panose="02020603050405020304" pitchFamily="18" charset="0"/>
                <a:cs typeface="Times New Roman" panose="02020603050405020304" pitchFamily="18" charset="0"/>
              </a:rPr>
              <a:pPr eaLnBrk="1" hangingPunct="1"/>
              <a:t>5</a:t>
            </a:fld>
            <a:endParaRPr lang="en-US"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Example</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143000"/>
            <a:ext cx="7772400" cy="46482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Ex.  </a:t>
            </a:r>
            <a:r>
              <a:rPr lang="en-US" altLang="en-US" sz="2200" dirty="0" smtClean="0">
                <a:cs typeface="Times New Roman" panose="02020603050405020304" pitchFamily="18" charset="0"/>
              </a:rPr>
              <a:t>Let R be a group of all real numbers under addition and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 be a group of all  positive real numbers under  multiplication.  Show that the mapping    f :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R   defined by   f(x)  = log</a:t>
            </a:r>
            <a:r>
              <a:rPr lang="en-US" altLang="en-US" sz="2200" baseline="-25000" dirty="0" smtClean="0">
                <a:cs typeface="Times New Roman" panose="02020603050405020304" pitchFamily="18" charset="0"/>
              </a:rPr>
              <a:t>10</a:t>
            </a:r>
            <a:r>
              <a:rPr lang="en-US" altLang="en-US" sz="2200" dirty="0" smtClean="0">
                <a:cs typeface="Times New Roman" panose="02020603050405020304" pitchFamily="18" charset="0"/>
              </a:rPr>
              <a:t> x  for all x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  is  an isomorphism.</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b="1" u="sng" dirty="0" smtClean="0">
              <a:cs typeface="Times New Roman" panose="02020603050405020304" pitchFamily="18" charset="0"/>
            </a:endParaRP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Solution</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First, let us show that f is a homomorphism.</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Let a , b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cs typeface="Times New Roman" panose="02020603050405020304" pitchFamily="18" charset="0"/>
              </a:rPr>
              <a:t>Now,  f(</a:t>
            </a:r>
            <a:r>
              <a:rPr lang="en-US" altLang="en-US" sz="2200" dirty="0" err="1" smtClean="0">
                <a:cs typeface="Times New Roman" panose="02020603050405020304" pitchFamily="18" charset="0"/>
              </a:rPr>
              <a:t>a.b</a:t>
            </a:r>
            <a:r>
              <a:rPr lang="en-US" altLang="en-US" sz="2200" dirty="0" smtClean="0">
                <a:cs typeface="Times New Roman" panose="02020603050405020304" pitchFamily="18" charset="0"/>
              </a:rPr>
              <a:t>)  = log</a:t>
            </a:r>
            <a:r>
              <a:rPr lang="en-US" altLang="en-US" sz="2200" baseline="-25000" dirty="0" smtClean="0">
                <a:cs typeface="Times New Roman" panose="02020603050405020304" pitchFamily="18" charset="0"/>
              </a:rPr>
              <a:t>10</a:t>
            </a:r>
            <a:r>
              <a:rPr lang="en-US" altLang="en-US" sz="2200" dirty="0" smtClean="0">
                <a:cs typeface="Times New Roman" panose="02020603050405020304" pitchFamily="18" charset="0"/>
              </a:rPr>
              <a:t> (</a:t>
            </a:r>
            <a:r>
              <a:rPr lang="en-US" altLang="en-US" sz="2200" dirty="0" err="1" smtClean="0">
                <a:cs typeface="Times New Roman" panose="02020603050405020304" pitchFamily="18" charset="0"/>
              </a:rPr>
              <a:t>a.b</a:t>
            </a:r>
            <a:r>
              <a:rPr lang="en-US" altLang="en-US" sz="2200" dirty="0" smtClean="0">
                <a:cs typeface="Times New Roman" panose="02020603050405020304" pitchFamily="18" charset="0"/>
              </a:rPr>
              <a:t>)</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 log</a:t>
            </a:r>
            <a:r>
              <a:rPr lang="en-US" altLang="en-US" sz="2200" baseline="-25000" dirty="0" smtClean="0">
                <a:cs typeface="Times New Roman" panose="02020603050405020304" pitchFamily="18" charset="0"/>
              </a:rPr>
              <a:t>10</a:t>
            </a:r>
            <a:r>
              <a:rPr lang="en-US" altLang="en-US" sz="2200" dirty="0" smtClean="0">
                <a:cs typeface="Times New Roman" panose="02020603050405020304" pitchFamily="18" charset="0"/>
              </a:rPr>
              <a:t> a  +  log</a:t>
            </a:r>
            <a:r>
              <a:rPr lang="en-US" altLang="en-US" sz="2200" baseline="-25000" dirty="0" smtClean="0">
                <a:cs typeface="Times New Roman" panose="02020603050405020304" pitchFamily="18" charset="0"/>
              </a:rPr>
              <a:t>10</a:t>
            </a:r>
            <a:r>
              <a:rPr lang="en-US" altLang="en-US" sz="2200" dirty="0" smtClean="0">
                <a:cs typeface="Times New Roman" panose="02020603050405020304" pitchFamily="18" charset="0"/>
              </a:rPr>
              <a:t> b</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 f(a) + f(b)</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is an homomorphism.</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cs typeface="Times New Roman" panose="02020603050405020304" pitchFamily="18" charset="0"/>
              </a:rPr>
              <a:t>Next, let us prove that  f  is a Bijection.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Tree>
    <p:extLst>
      <p:ext uri="{BB962C8B-B14F-4D97-AF65-F5344CB8AC3E}">
        <p14:creationId xmlns:p14="http://schemas.microsoft.com/office/powerpoint/2010/main" val="35285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rPr>
              <a:t>Continue…</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447800" y="1219200"/>
            <a:ext cx="7391400" cy="4997450"/>
          </a:xfrm>
        </p:spPr>
        <p:txBody>
          <a:bodyPr>
            <a:norm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For any </a:t>
            </a:r>
            <a:r>
              <a:rPr lang="en-US" altLang="en-US" sz="2200" dirty="0" smtClean="0">
                <a:cs typeface="Times New Roman" panose="02020603050405020304" pitchFamily="18" charset="0"/>
              </a:rPr>
              <a:t>a , b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 ,  </a:t>
            </a:r>
            <a:r>
              <a:rPr lang="en-US" altLang="en-US" sz="2200" dirty="0" smtClean="0"/>
              <a:t> Let,   f(a) = f(b)</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a:t>
            </a:r>
            <a:r>
              <a:rPr lang="en-US" altLang="en-US" sz="2200" dirty="0" smtClean="0">
                <a:cs typeface="Times New Roman" panose="02020603050405020304" pitchFamily="18" charset="0"/>
              </a:rPr>
              <a:t>log</a:t>
            </a:r>
            <a:r>
              <a:rPr lang="en-US" altLang="en-US" sz="2200" baseline="-25000" dirty="0" smtClean="0">
                <a:cs typeface="Times New Roman" panose="02020603050405020304" pitchFamily="18" charset="0"/>
              </a:rPr>
              <a:t>10</a:t>
            </a:r>
            <a:r>
              <a:rPr lang="en-US" altLang="en-US" sz="2200" dirty="0" smtClean="0">
                <a:cs typeface="Times New Roman" panose="02020603050405020304" pitchFamily="18" charset="0"/>
              </a:rPr>
              <a:t> a</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 =  log</a:t>
            </a:r>
            <a:r>
              <a:rPr lang="en-US" altLang="en-US" sz="2200" baseline="-25000" dirty="0" smtClean="0">
                <a:cs typeface="Times New Roman" panose="02020603050405020304" pitchFamily="18" charset="0"/>
              </a:rPr>
              <a:t>10</a:t>
            </a:r>
            <a:r>
              <a:rPr lang="en-US" altLang="en-US" sz="2200" dirty="0" smtClean="0">
                <a:cs typeface="Times New Roman" panose="02020603050405020304" pitchFamily="18" charset="0"/>
              </a:rPr>
              <a:t> b</a:t>
            </a:r>
          </a:p>
          <a:p>
            <a:pPr marL="0" indent="0" eaLnBrk="1" hangingPunct="1">
              <a:lnSpc>
                <a:spcPct val="90000"/>
              </a:lnSpc>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aseline="30000" dirty="0" smtClean="0">
                <a:cs typeface="Times New Roman" panose="02020603050405020304" pitchFamily="18" charset="0"/>
              </a:rPr>
              <a:t>                                                         </a:t>
            </a:r>
            <a:r>
              <a:rPr lang="en-US" altLang="en-US" sz="2200" dirty="0" smtClean="0">
                <a:latin typeface="Symbol" panose="05050102010706020507" pitchFamily="18" charset="2"/>
              </a:rPr>
              <a:t></a:t>
            </a:r>
            <a:r>
              <a:rPr lang="en-US" altLang="en-US" sz="2200" dirty="0" smtClean="0"/>
              <a:t>  </a:t>
            </a:r>
            <a:r>
              <a:rPr lang="en-US" altLang="en-US" sz="2200" dirty="0" smtClean="0">
                <a:cs typeface="Times New Roman" panose="02020603050405020304" pitchFamily="18" charset="0"/>
              </a:rPr>
              <a:t>a</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 =  b</a:t>
            </a:r>
            <a:r>
              <a:rPr lang="en-US" altLang="en-US" sz="2200" dirty="0" smtClean="0"/>
              <a:t>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is  one.to-one.</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Next, take any  c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Then   10</a:t>
            </a:r>
            <a:r>
              <a:rPr lang="en-US" altLang="en-US" sz="2200" baseline="30000" dirty="0" smtClean="0">
                <a:cs typeface="Times New Roman" panose="02020603050405020304" pitchFamily="18" charset="0"/>
              </a:rPr>
              <a:t>c</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   and f (10</a:t>
            </a:r>
            <a:r>
              <a:rPr lang="en-US" altLang="en-US" sz="2200" baseline="30000" dirty="0" smtClean="0">
                <a:cs typeface="Times New Roman" panose="02020603050405020304" pitchFamily="18" charset="0"/>
              </a:rPr>
              <a:t>c</a:t>
            </a:r>
            <a:r>
              <a:rPr lang="en-US" altLang="en-US" sz="2200" dirty="0" smtClean="0">
                <a:cs typeface="Times New Roman" panose="02020603050405020304" pitchFamily="18" charset="0"/>
              </a:rPr>
              <a:t>) = log</a:t>
            </a:r>
            <a:r>
              <a:rPr lang="en-US" altLang="en-US" sz="2200" baseline="-25000" dirty="0" smtClean="0">
                <a:cs typeface="Times New Roman" panose="02020603050405020304" pitchFamily="18" charset="0"/>
              </a:rPr>
              <a:t>10</a:t>
            </a:r>
            <a:r>
              <a:rPr lang="en-US" altLang="en-US" sz="2200" dirty="0" smtClean="0">
                <a:cs typeface="Times New Roman" panose="02020603050405020304" pitchFamily="18" charset="0"/>
              </a:rPr>
              <a:t> 10</a:t>
            </a:r>
            <a:r>
              <a:rPr lang="en-US" altLang="en-US" sz="2200" baseline="30000" dirty="0" smtClean="0">
                <a:cs typeface="Times New Roman" panose="02020603050405020304" pitchFamily="18" charset="0"/>
              </a:rPr>
              <a:t>c</a:t>
            </a:r>
            <a:r>
              <a:rPr lang="en-US" altLang="en-US" sz="2200" dirty="0" smtClean="0">
                <a:cs typeface="Times New Roman" panose="02020603050405020304" pitchFamily="18" charset="0"/>
              </a:rPr>
              <a:t>  = c.</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rPr>
              <a:t></a:t>
            </a:r>
            <a:r>
              <a:rPr lang="en-US" altLang="en-US" sz="2200" dirty="0" smtClean="0">
                <a:cs typeface="Times New Roman" panose="02020603050405020304" pitchFamily="18" charset="0"/>
              </a:rPr>
              <a:t> Every element in R</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has a pre image in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i.e., f is onto.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is a bijection.</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Hence, f is an isomorphism.</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Tree>
    <p:extLst>
      <p:ext uri="{BB962C8B-B14F-4D97-AF65-F5344CB8AC3E}">
        <p14:creationId xmlns:p14="http://schemas.microsoft.com/office/powerpoint/2010/main" val="131714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371600" y="1066800"/>
            <a:ext cx="7467600" cy="514985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Theorem</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Consider the groups  ( G</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and (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with identity elements e</a:t>
            </a:r>
            <a:r>
              <a:rPr lang="en-US" altLang="en-US" sz="2200" baseline="-25000" dirty="0" smtClean="0">
                <a:cs typeface="Times New Roman" panose="02020603050405020304" pitchFamily="18" charset="0"/>
              </a:rPr>
              <a:t>1</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and e</a:t>
            </a:r>
            <a:r>
              <a:rPr lang="en-US" altLang="en-US" sz="2200" baseline="-25000" dirty="0" smtClean="0">
                <a:cs typeface="Times New Roman" panose="02020603050405020304" pitchFamily="18" charset="0"/>
              </a:rPr>
              <a:t>2  </a:t>
            </a:r>
            <a:r>
              <a:rPr lang="en-US" altLang="en-US" sz="2200" dirty="0" smtClean="0">
                <a:cs typeface="Times New Roman" panose="02020603050405020304" pitchFamily="18" charset="0"/>
              </a:rPr>
              <a:t>respectively. If f  : G</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G</a:t>
            </a:r>
            <a:r>
              <a:rPr lang="en-US" altLang="en-US" sz="2200" baseline="-25000" dirty="0" smtClean="0">
                <a:cs typeface="Times New Roman" panose="02020603050405020304" pitchFamily="18" charset="0"/>
              </a:rPr>
              <a:t>2 </a:t>
            </a:r>
            <a:r>
              <a:rPr lang="en-US" altLang="en-US" sz="2200" dirty="0" smtClean="0">
                <a:cs typeface="Times New Roman" panose="02020603050405020304" pitchFamily="18" charset="0"/>
              </a:rPr>
              <a:t>  is a group homomorphism,  then prove that</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f(e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e</a:t>
            </a:r>
            <a:r>
              <a:rPr lang="en-US" altLang="en-US" sz="2200" baseline="-25000" dirty="0" smtClean="0">
                <a:cs typeface="Times New Roman" panose="02020603050405020304" pitchFamily="18" charset="0"/>
              </a:rPr>
              <a:t>2 </a:t>
            </a:r>
            <a:r>
              <a:rPr lang="en-US" altLang="en-US" sz="2200" dirty="0" smtClean="0">
                <a:cs typeface="Times New Roman" panose="02020603050405020304" pitchFamily="18" charset="0"/>
              </a:rPr>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b)  f(a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[f(a)]</a:t>
            </a:r>
            <a:r>
              <a:rPr lang="en-US" altLang="en-US" sz="2200" baseline="30000" dirty="0" smtClean="0">
                <a:cs typeface="Times New Roman" panose="02020603050405020304" pitchFamily="18" charset="0"/>
              </a:rPr>
              <a:t>-1</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baseline="30000" dirty="0" smtClean="0">
              <a:cs typeface="Times New Roman" panose="02020603050405020304" pitchFamily="18" charset="0"/>
            </a:endParaRP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c)  If  H</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is a sub group of G</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and  H</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 f(H</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then   H</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is a sub group of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d) If  f  is an isomorphism from  G</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onto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then  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 is an   isomorphism  from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onto G</a:t>
            </a:r>
            <a:r>
              <a:rPr lang="en-US" altLang="en-US" sz="2200" baseline="-25000" dirty="0" smtClean="0">
                <a:cs typeface="Times New Roman" panose="02020603050405020304" pitchFamily="18" charset="0"/>
              </a:rPr>
              <a:t>1.</a:t>
            </a:r>
          </a:p>
        </p:txBody>
      </p:sp>
    </p:spTree>
    <p:extLst>
      <p:ext uri="{BB962C8B-B14F-4D97-AF65-F5344CB8AC3E}">
        <p14:creationId xmlns:p14="http://schemas.microsoft.com/office/powerpoint/2010/main" val="9927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27" dur="500"/>
                                        <p:tgtEl>
                                          <p:spTgt spid="1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2" dur="500"/>
                                        <p:tgtEl>
                                          <p:spTgt spid="1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37" dur="500"/>
                                        <p:tgtEl>
                                          <p:spTgt spid="11">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42"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Proof</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219200"/>
            <a:ext cx="7772400" cy="4997450"/>
          </a:xfrm>
        </p:spPr>
        <p:txBody>
          <a:bodyPr>
            <a:normAutofit/>
          </a:bodyPr>
          <a:lstStyle/>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a)  we have in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e</a:t>
            </a:r>
            <a:r>
              <a:rPr lang="en-US" altLang="en-US" sz="2200" baseline="-25000" dirty="0" smtClean="0">
                <a:cs typeface="Times New Roman" panose="02020603050405020304" pitchFamily="18" charset="0"/>
              </a:rPr>
              <a:t>2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f (e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since, e</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is identity in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 f (e</a:t>
            </a:r>
            <a:r>
              <a:rPr lang="en-US" altLang="en-US" sz="2200" baseline="-25000" dirty="0" smtClean="0">
                <a:cs typeface="Times New Roman" panose="02020603050405020304" pitchFamily="18" charset="0"/>
              </a:rPr>
              <a:t>1 * </a:t>
            </a:r>
            <a:r>
              <a:rPr lang="en-US" altLang="en-US" sz="2200" dirty="0" smtClean="0">
                <a:cs typeface="Times New Roman" panose="02020603050405020304" pitchFamily="18" charset="0"/>
              </a:rPr>
              <a:t>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since, 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is identity in G</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 f(e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since f is a homomorphism)</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e</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 f(e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By right cancellation law )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b) For any a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G</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we have</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a:cs typeface="Times New Roman" panose="02020603050405020304" pitchFamily="18" charset="0"/>
              </a:rPr>
              <a:t> </a:t>
            </a:r>
            <a:r>
              <a:rPr lang="en-US" altLang="en-US" sz="2200" dirty="0" smtClean="0">
                <a:cs typeface="Times New Roman" panose="02020603050405020304" pitchFamily="18" charset="0"/>
              </a:rPr>
              <a:t>  f(a)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f (a *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f(e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e</a:t>
            </a:r>
            <a:r>
              <a:rPr lang="en-US" altLang="en-US" sz="2200" baseline="-25000" dirty="0" smtClean="0">
                <a:cs typeface="Times New Roman" panose="02020603050405020304" pitchFamily="18" charset="0"/>
              </a:rPr>
              <a:t>2</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and    f(a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f(a) = f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 = f(e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e</a:t>
            </a:r>
            <a:r>
              <a:rPr lang="en-US" altLang="en-US" sz="2200" baseline="-25000" dirty="0" smtClean="0">
                <a:cs typeface="Times New Roman" panose="02020603050405020304" pitchFamily="18" charset="0"/>
              </a:rPr>
              <a:t>2</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is the inverse of  f(a) in G</a:t>
            </a:r>
            <a:r>
              <a:rPr lang="en-US" altLang="en-US" sz="2200" baseline="-25000" dirty="0" smtClean="0">
                <a:cs typeface="Times New Roman" panose="02020603050405020304" pitchFamily="18" charset="0"/>
              </a:rPr>
              <a:t>2</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i.e.,  [f(a)]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f(a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p>
        </p:txBody>
      </p:sp>
    </p:spTree>
    <p:extLst>
      <p:ext uri="{BB962C8B-B14F-4D97-AF65-F5344CB8AC3E}">
        <p14:creationId xmlns:p14="http://schemas.microsoft.com/office/powerpoint/2010/main" val="358987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rPr>
              <a:t>Continue</a:t>
            </a:r>
            <a:r>
              <a:rPr lang="en-US" sz="3200" dirty="0" smtClean="0">
                <a:solidFill>
                  <a:schemeClr val="tx1"/>
                </a:solidFill>
              </a:rPr>
              <a:t>…</a:t>
            </a:r>
            <a:r>
              <a:rPr lang="en-US" altLang="en-US" sz="3200" dirty="0">
                <a:solidFill>
                  <a:srgbClr val="000000"/>
                </a:solidFill>
              </a:rPr>
              <a:t> (CO2)</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838200" y="1371600"/>
            <a:ext cx="8001000" cy="4845050"/>
          </a:xfrm>
        </p:spPr>
        <p:txBody>
          <a:bodyPr>
            <a:normAutofit/>
          </a:bodyPr>
          <a:lstStyle/>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c) 	H</a:t>
            </a:r>
            <a:r>
              <a:rPr lang="en-IN" altLang="en-US" sz="2200" baseline="-25000" dirty="0" smtClean="0"/>
              <a:t>2</a:t>
            </a:r>
            <a:r>
              <a:rPr lang="en-IN" altLang="en-US" sz="2200" dirty="0" smtClean="0"/>
              <a:t> =</a:t>
            </a:r>
            <a:r>
              <a:rPr lang="en-IN" altLang="en-US" sz="2200" baseline="-25000" dirty="0" smtClean="0"/>
              <a:t>  </a:t>
            </a:r>
            <a:r>
              <a:rPr lang="en-IN" altLang="en-US" sz="2200" dirty="0" smtClean="0"/>
              <a:t>f (H</a:t>
            </a:r>
            <a:r>
              <a:rPr lang="en-IN" altLang="en-US" sz="2200" baseline="-25000" dirty="0" smtClean="0"/>
              <a:t>1</a:t>
            </a:r>
            <a:r>
              <a:rPr lang="en-IN" altLang="en-US" sz="2200" dirty="0" smtClean="0"/>
              <a:t>)  is the image of H</a:t>
            </a:r>
            <a:r>
              <a:rPr lang="en-IN" altLang="en-US" sz="2200" baseline="-25000" dirty="0" smtClean="0"/>
              <a:t>1</a:t>
            </a:r>
            <a:r>
              <a:rPr lang="en-IN" altLang="en-US" sz="2200" dirty="0" smtClean="0"/>
              <a:t> under f; this is a subset of G</a:t>
            </a:r>
            <a:r>
              <a:rPr lang="en-IN" altLang="en-US" sz="2200" baseline="-25000" dirty="0" smtClean="0"/>
              <a:t>2</a:t>
            </a:r>
            <a:r>
              <a:rPr lang="en-IN" altLang="en-US" sz="2200" dirty="0" smtClean="0"/>
              <a:t>.</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Let  x , y </a:t>
            </a:r>
            <a:r>
              <a:rPr lang="en-IN" altLang="en-US" sz="2200" dirty="0" smtClean="0">
                <a:latin typeface="Symbol" panose="05050102010706020507" pitchFamily="18" charset="2"/>
              </a:rPr>
              <a:t></a:t>
            </a:r>
            <a:r>
              <a:rPr lang="en-IN" altLang="en-US" sz="2200" dirty="0" smtClean="0"/>
              <a:t> H</a:t>
            </a:r>
            <a:r>
              <a:rPr lang="en-IN" altLang="en-US" sz="2200" baseline="-25000" dirty="0" smtClean="0"/>
              <a:t>2</a:t>
            </a:r>
            <a:r>
              <a:rPr lang="en-IN" altLang="en-US" sz="2200" dirty="0" smtClean="0"/>
              <a:t>.</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a:t> 			</a:t>
            </a:r>
            <a:r>
              <a:rPr lang="en-IN" altLang="en-US" sz="2200" dirty="0" smtClean="0"/>
              <a:t>Then  x = f(a) ,  y = f(b)  for some  </a:t>
            </a:r>
            <a:r>
              <a:rPr lang="en-IN" altLang="en-US" sz="2200" dirty="0" err="1" smtClean="0"/>
              <a:t>a,b</a:t>
            </a:r>
            <a:r>
              <a:rPr lang="en-IN" altLang="en-US" sz="2200" dirty="0" smtClean="0"/>
              <a:t> </a:t>
            </a:r>
            <a:r>
              <a:rPr lang="en-IN" altLang="en-US" sz="2200" dirty="0" smtClean="0">
                <a:latin typeface="Symbol" panose="05050102010706020507" pitchFamily="18" charset="2"/>
              </a:rPr>
              <a:t></a:t>
            </a:r>
            <a:r>
              <a:rPr lang="en-IN" altLang="en-US" sz="2200" dirty="0" smtClean="0"/>
              <a:t>H</a:t>
            </a:r>
            <a:r>
              <a:rPr lang="en-IN" altLang="en-US" sz="2200" baseline="-25000" dirty="0" smtClean="0"/>
              <a:t>1</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a:t> 			</a:t>
            </a:r>
            <a:r>
              <a:rPr lang="en-IN" altLang="en-US" sz="2200" dirty="0" smtClean="0"/>
              <a:t>Since, H</a:t>
            </a:r>
            <a:r>
              <a:rPr lang="en-IN" altLang="en-US" sz="2200" baseline="-25000" dirty="0" smtClean="0"/>
              <a:t>1</a:t>
            </a:r>
            <a:r>
              <a:rPr lang="en-IN" altLang="en-US" sz="2200" dirty="0" smtClean="0"/>
              <a:t>is a subgroup of G</a:t>
            </a:r>
            <a:r>
              <a:rPr lang="en-IN" altLang="en-US" sz="2200" baseline="-25000" dirty="0" smtClean="0"/>
              <a:t>1</a:t>
            </a:r>
            <a:r>
              <a:rPr lang="en-IN" altLang="en-US" sz="2200" dirty="0" smtClean="0"/>
              <a:t>, we have a * b</a:t>
            </a:r>
            <a:r>
              <a:rPr lang="en-IN" altLang="en-US" sz="2200" baseline="30000" dirty="0" smtClean="0"/>
              <a:t>-1 </a:t>
            </a:r>
            <a:r>
              <a:rPr lang="en-IN" altLang="en-US" sz="2200" dirty="0" smtClean="0">
                <a:latin typeface="Symbol" panose="05050102010706020507" pitchFamily="18" charset="2"/>
              </a:rPr>
              <a:t></a:t>
            </a:r>
            <a:r>
              <a:rPr lang="en-IN" altLang="en-US" sz="2200" dirty="0" smtClean="0"/>
              <a:t> H</a:t>
            </a:r>
            <a:r>
              <a:rPr lang="en-IN" altLang="en-US" sz="2200" baseline="-25000" dirty="0" smtClean="0"/>
              <a:t>1</a:t>
            </a:r>
            <a:r>
              <a:rPr lang="en-IN" altLang="en-US" sz="2200" dirty="0" smtClean="0"/>
              <a:t>.</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a:t> 			</a:t>
            </a:r>
            <a:r>
              <a:rPr lang="en-IN" altLang="en-US" sz="2200" dirty="0" smtClean="0"/>
              <a:t>Consequently,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a:t>
            </a:r>
            <a:r>
              <a:rPr lang="en-IN" altLang="en-US" sz="2200" dirty="0"/>
              <a:t> 			</a:t>
            </a:r>
            <a:r>
              <a:rPr lang="en-IN" altLang="en-US" sz="2200" dirty="0" smtClean="0"/>
              <a:t>x </a:t>
            </a:r>
            <a:r>
              <a:rPr lang="en-IN" altLang="en-US" sz="2200" dirty="0" smtClean="0">
                <a:latin typeface="Symbol" panose="05050102010706020507" pitchFamily="18" charset="2"/>
                <a:cs typeface="Times New Roman" panose="02020603050405020304" pitchFamily="18" charset="0"/>
              </a:rPr>
              <a:t></a:t>
            </a:r>
            <a:r>
              <a:rPr lang="en-IN" altLang="en-US" sz="2200" dirty="0" smtClean="0">
                <a:cs typeface="Times New Roman" panose="02020603050405020304" pitchFamily="18" charset="0"/>
              </a:rPr>
              <a:t> y</a:t>
            </a:r>
            <a:r>
              <a:rPr lang="en-IN" altLang="en-US" sz="2200" baseline="30000" dirty="0" smtClean="0">
                <a:cs typeface="Times New Roman" panose="02020603050405020304" pitchFamily="18" charset="0"/>
              </a:rPr>
              <a:t>-1</a:t>
            </a:r>
            <a:r>
              <a:rPr lang="en-IN" altLang="en-US" sz="2200" dirty="0" smtClean="0">
                <a:cs typeface="Times New Roman" panose="02020603050405020304" pitchFamily="18" charset="0"/>
              </a:rPr>
              <a:t> =  f(a) </a:t>
            </a:r>
            <a:r>
              <a:rPr lang="en-IN" altLang="en-US" sz="2200" dirty="0" smtClean="0">
                <a:latin typeface="Symbol" panose="05050102010706020507" pitchFamily="18" charset="2"/>
                <a:cs typeface="Times New Roman" panose="02020603050405020304" pitchFamily="18" charset="0"/>
              </a:rPr>
              <a:t></a:t>
            </a:r>
            <a:r>
              <a:rPr lang="en-IN" altLang="en-US" sz="2200" dirty="0" smtClean="0">
                <a:cs typeface="Times New Roman" panose="02020603050405020304" pitchFamily="18" charset="0"/>
              </a:rPr>
              <a:t> [f(b)]</a:t>
            </a:r>
            <a:r>
              <a:rPr lang="en-IN" altLang="en-US" sz="2200" baseline="30000" dirty="0" smtClean="0">
                <a:cs typeface="Times New Roman" panose="02020603050405020304" pitchFamily="18" charset="0"/>
              </a:rPr>
              <a:t>-1</a:t>
            </a:r>
            <a:r>
              <a:rPr lang="en-IN" altLang="en-US" sz="2200" dirty="0" smtClean="0">
                <a:cs typeface="Times New Roman" panose="02020603050405020304" pitchFamily="18" charset="0"/>
              </a:rPr>
              <a:t>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a:t> 			</a:t>
            </a:r>
            <a:r>
              <a:rPr lang="en-IN" altLang="en-US" sz="2200" dirty="0" smtClean="0">
                <a:cs typeface="Times New Roman" panose="02020603050405020304" pitchFamily="18" charset="0"/>
              </a:rPr>
              <a:t>             =  f(a) </a:t>
            </a:r>
            <a:r>
              <a:rPr lang="en-IN" altLang="en-US" sz="2200" dirty="0" smtClean="0">
                <a:latin typeface="Symbol" panose="05050102010706020507" pitchFamily="18" charset="2"/>
                <a:cs typeface="Times New Roman" panose="02020603050405020304" pitchFamily="18" charset="0"/>
              </a:rPr>
              <a:t></a:t>
            </a:r>
            <a:r>
              <a:rPr lang="en-IN" altLang="en-US" sz="2200" dirty="0" smtClean="0">
                <a:cs typeface="Times New Roman" panose="02020603050405020304" pitchFamily="18" charset="0"/>
              </a:rPr>
              <a:t> f(b</a:t>
            </a:r>
            <a:r>
              <a:rPr lang="en-IN" altLang="en-US" sz="2200" baseline="30000" dirty="0" smtClean="0">
                <a:cs typeface="Times New Roman" panose="02020603050405020304" pitchFamily="18" charset="0"/>
              </a:rPr>
              <a:t>-1</a:t>
            </a:r>
            <a:r>
              <a:rPr lang="en-IN" altLang="en-US" sz="2200" dirty="0" smtClean="0">
                <a:cs typeface="Times New Roman" panose="02020603050405020304" pitchFamily="18" charset="0"/>
              </a:rPr>
              <a:t>)</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a:t>
            </a:r>
            <a:r>
              <a:rPr lang="en-IN" altLang="en-US" sz="2200" dirty="0"/>
              <a:t> 			</a:t>
            </a:r>
            <a:r>
              <a:rPr lang="en-IN" altLang="en-US" sz="2200" dirty="0" smtClean="0"/>
              <a:t> </a:t>
            </a:r>
            <a:r>
              <a:rPr lang="en-IN" altLang="en-US" sz="2200" dirty="0" smtClean="0">
                <a:cs typeface="Times New Roman" panose="02020603050405020304" pitchFamily="18" charset="0"/>
              </a:rPr>
              <a:t>            =  f (a * b</a:t>
            </a:r>
            <a:r>
              <a:rPr lang="en-IN" altLang="en-US" sz="2200" baseline="30000" dirty="0" smtClean="0">
                <a:cs typeface="Times New Roman" panose="02020603050405020304" pitchFamily="18" charset="0"/>
              </a:rPr>
              <a:t>-1</a:t>
            </a:r>
            <a:r>
              <a:rPr lang="en-IN" altLang="en-US" sz="2200" dirty="0" smtClean="0">
                <a:cs typeface="Times New Roman" panose="02020603050405020304" pitchFamily="18" charset="0"/>
              </a:rPr>
              <a:t>) </a:t>
            </a:r>
            <a:r>
              <a:rPr lang="en-IN" altLang="en-US" sz="2200" dirty="0" smtClean="0">
                <a:latin typeface="Symbol" panose="05050102010706020507" pitchFamily="18" charset="2"/>
              </a:rPr>
              <a:t></a:t>
            </a:r>
            <a:r>
              <a:rPr lang="en-IN" altLang="en-US" sz="2200" dirty="0" smtClean="0"/>
              <a:t>f(H</a:t>
            </a:r>
            <a:r>
              <a:rPr lang="en-IN" altLang="en-US" sz="2200" baseline="-25000" dirty="0" smtClean="0"/>
              <a:t>1</a:t>
            </a:r>
            <a:r>
              <a:rPr lang="en-IN" altLang="en-US" sz="2200" dirty="0" smtClean="0"/>
              <a:t>) = H</a:t>
            </a:r>
            <a:r>
              <a:rPr lang="en-IN" altLang="en-US" sz="2200" baseline="-25000" dirty="0" smtClean="0"/>
              <a:t>2</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a:t> 			</a:t>
            </a:r>
            <a:r>
              <a:rPr lang="en-IN" altLang="en-US" sz="2200" dirty="0" smtClean="0"/>
              <a:t>Hence, H</a:t>
            </a:r>
            <a:r>
              <a:rPr lang="en-IN" altLang="en-US" sz="2200" baseline="-25000" dirty="0" smtClean="0"/>
              <a:t>2</a:t>
            </a:r>
            <a:r>
              <a:rPr lang="en-IN" altLang="en-US" sz="2200" dirty="0" smtClean="0"/>
              <a:t> is a subgroup of G</a:t>
            </a:r>
            <a:r>
              <a:rPr lang="en-IN" altLang="en-US" sz="2200" baseline="-25000" dirty="0" smtClean="0"/>
              <a:t>2</a:t>
            </a:r>
            <a:r>
              <a:rPr lang="en-IN" altLang="en-US" sz="2200" dirty="0" smtClean="0"/>
              <a:t>.</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p>
        </p:txBody>
      </p:sp>
    </p:spTree>
    <p:extLst>
      <p:ext uri="{BB962C8B-B14F-4D97-AF65-F5344CB8AC3E}">
        <p14:creationId xmlns:p14="http://schemas.microsoft.com/office/powerpoint/2010/main" val="57286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altLang="en-US" sz="3200" dirty="0"/>
              <a:t> 	</a:t>
            </a:r>
            <a:r>
              <a:rPr lang="en-US" sz="3200" dirty="0">
                <a:solidFill>
                  <a:schemeClr val="tx1"/>
                </a:solidFill>
              </a:rPr>
              <a:t>Continue</a:t>
            </a:r>
            <a:r>
              <a:rPr lang="en-US" sz="3200" dirty="0" smtClean="0">
                <a:solidFill>
                  <a:schemeClr val="tx1"/>
                </a:solidFill>
              </a:rPr>
              <a:t>…</a:t>
            </a:r>
            <a:r>
              <a:rPr lang="en-US" altLang="en-US" sz="3200" dirty="0">
                <a:solidFill>
                  <a:srgbClr val="000000"/>
                </a:solidFill>
              </a:rPr>
              <a:t> (CO2) </a:t>
            </a:r>
            <a:r>
              <a:rPr lang="en-IN" altLang="en-US" sz="3200" dirty="0"/>
              <a:t>		</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838200" y="1143000"/>
            <a:ext cx="7772400" cy="4114800"/>
          </a:xfrm>
        </p:spPr>
        <p:txBody>
          <a:bodyPr>
            <a:noAutofit/>
          </a:bodyPr>
          <a:lstStyle/>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d)	 Since </a:t>
            </a:r>
            <a:r>
              <a:rPr lang="en-US" altLang="en-US" sz="2200" dirty="0" smtClean="0">
                <a:cs typeface="Times New Roman" panose="02020603050405020304" pitchFamily="18" charset="0"/>
              </a:rPr>
              <a:t>f  : G</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G</a:t>
            </a:r>
            <a:r>
              <a:rPr lang="en-US" altLang="en-US" sz="2200" baseline="-25000" dirty="0" smtClean="0">
                <a:cs typeface="Times New Roman" panose="02020603050405020304" pitchFamily="18" charset="0"/>
              </a:rPr>
              <a:t>2  </a:t>
            </a:r>
            <a:r>
              <a:rPr lang="en-US" altLang="en-US" sz="2200" dirty="0" smtClean="0">
                <a:cs typeface="Times New Roman" panose="02020603050405020304" pitchFamily="18" charset="0"/>
              </a:rPr>
              <a:t> is an isomorphism, f  is a bijection.</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  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G</a:t>
            </a:r>
            <a:r>
              <a:rPr lang="en-US" altLang="en-US" sz="2200" baseline="-25000" dirty="0" smtClean="0">
                <a:cs typeface="Times New Roman" panose="02020603050405020304" pitchFamily="18" charset="0"/>
              </a:rPr>
              <a:t>1   </a:t>
            </a:r>
            <a:r>
              <a:rPr lang="en-US" altLang="en-US" sz="2200" dirty="0" smtClean="0">
                <a:cs typeface="Times New Roman" panose="02020603050405020304" pitchFamily="18" charset="0"/>
              </a:rPr>
              <a:t>exists and is a bijection.</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Let   x, y </a:t>
            </a:r>
            <a:r>
              <a:rPr lang="en-US" altLang="en-US" sz="2200" dirty="0" smtClean="0">
                <a:latin typeface="Symbol" panose="05050102010706020507" pitchFamily="18" charset="2"/>
              </a:rPr>
              <a:t></a:t>
            </a:r>
            <a:r>
              <a:rPr lang="en-US" altLang="en-US" sz="2200" dirty="0" smtClean="0"/>
              <a:t> G</a:t>
            </a:r>
            <a:r>
              <a:rPr lang="en-US" altLang="en-US" sz="2200" baseline="-25000" dirty="0" smtClean="0"/>
              <a:t>2.     </a:t>
            </a:r>
            <a:r>
              <a:rPr lang="en-US" altLang="en-US" sz="2200" dirty="0" smtClean="0"/>
              <a:t>Then   x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y </a:t>
            </a:r>
            <a:r>
              <a:rPr lang="en-US" altLang="en-US" sz="2200" dirty="0" smtClean="0">
                <a:latin typeface="Symbol" panose="05050102010706020507" pitchFamily="18" charset="2"/>
              </a:rPr>
              <a:t></a:t>
            </a:r>
            <a:r>
              <a:rPr lang="en-US" altLang="en-US" sz="2200" dirty="0" smtClean="0"/>
              <a:t> G</a:t>
            </a:r>
            <a:r>
              <a:rPr lang="en-US" altLang="en-US" sz="2200" baseline="-25000" dirty="0" smtClean="0"/>
              <a:t>2</a:t>
            </a:r>
            <a:r>
              <a:rPr lang="en-US" altLang="en-US" sz="2200" dirty="0" smtClean="0"/>
              <a:t>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latin typeface="Symbol" panose="05050102010706020507" pitchFamily="18" charset="2"/>
                <a:cs typeface="Times New Roman" panose="02020603050405020304" pitchFamily="18" charset="0"/>
              </a:rPr>
              <a:t>			</a:t>
            </a:r>
            <a:r>
              <a:rPr lang="en-US" altLang="en-US" sz="2200" dirty="0" smtClean="0"/>
              <a:t>and there exists   a, b </a:t>
            </a:r>
            <a:r>
              <a:rPr lang="en-US" altLang="en-US" sz="2200" dirty="0" smtClean="0">
                <a:latin typeface="Symbol" panose="05050102010706020507" pitchFamily="18" charset="2"/>
              </a:rPr>
              <a:t></a:t>
            </a:r>
            <a:r>
              <a:rPr lang="en-US" altLang="en-US" sz="2200" dirty="0" smtClean="0"/>
              <a:t> G</a:t>
            </a:r>
            <a:r>
              <a:rPr lang="en-US" altLang="en-US" sz="2200" baseline="-25000" dirty="0" smtClean="0"/>
              <a:t>1</a:t>
            </a:r>
            <a:r>
              <a:rPr lang="en-US" altLang="en-US" sz="2200" dirty="0" smtClean="0"/>
              <a:t>   such that x = f(a) and y = f(b).</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latin typeface="Symbol" panose="05050102010706020507" pitchFamily="18" charset="2"/>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a:t>
            </a:r>
            <a:r>
              <a:rPr lang="en-US" altLang="en-US" sz="2200" dirty="0" smtClean="0"/>
              <a:t>x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y ) = 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a:t>
            </a:r>
            <a:r>
              <a:rPr lang="en-US" altLang="en-US" sz="2200" dirty="0" smtClean="0"/>
              <a:t>f(a)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f(b) )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a:latin typeface="Symbol" panose="05050102010706020507" pitchFamily="18" charset="2"/>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  = 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a:t>
            </a:r>
            <a:r>
              <a:rPr lang="en-US" altLang="en-US" sz="2200" dirty="0" smtClean="0"/>
              <a:t>f  (a*</a:t>
            </a:r>
            <a:r>
              <a:rPr lang="en-US" altLang="en-US" sz="2200" dirty="0" smtClean="0">
                <a:cs typeface="Times New Roman" panose="02020603050405020304" pitchFamily="18" charset="0"/>
              </a:rPr>
              <a:t> b )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   =  a * b</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   =  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a:t>
            </a:r>
            <a:r>
              <a:rPr lang="en-US" altLang="en-US" sz="2200" dirty="0" smtClean="0"/>
              <a:t>x) * </a:t>
            </a:r>
            <a:r>
              <a:rPr lang="en-US" altLang="en-US" sz="2200" dirty="0" smtClean="0">
                <a:cs typeface="Times New Roman" panose="02020603050405020304" pitchFamily="18" charset="0"/>
              </a:rPr>
              <a:t>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a:t>
            </a:r>
            <a:r>
              <a:rPr lang="en-US" altLang="en-US" sz="2200" dirty="0" smtClean="0"/>
              <a:t>y)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This shows that  </a:t>
            </a:r>
            <a:r>
              <a:rPr lang="en-US" altLang="en-US" sz="2200" dirty="0" smtClean="0">
                <a:cs typeface="Times New Roman" panose="02020603050405020304" pitchFamily="18" charset="0"/>
              </a:rPr>
              <a:t>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G</a:t>
            </a:r>
            <a:r>
              <a:rPr lang="en-US" altLang="en-US" sz="2200" baseline="-25000" dirty="0" smtClean="0">
                <a:cs typeface="Times New Roman" panose="02020603050405020304" pitchFamily="18" charset="0"/>
              </a:rPr>
              <a:t>1 </a:t>
            </a:r>
            <a:r>
              <a:rPr lang="en-US" altLang="en-US" sz="2200" dirty="0" smtClean="0">
                <a:cs typeface="Times New Roman" panose="02020603050405020304" pitchFamily="18" charset="0"/>
              </a:rPr>
              <a:t>is an homomorphism as well.</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latin typeface="Symbol" panose="05050102010706020507" pitchFamily="18" charset="2"/>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is an isomorphism.</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Tree>
    <p:extLst>
      <p:ext uri="{BB962C8B-B14F-4D97-AF65-F5344CB8AC3E}">
        <p14:creationId xmlns:p14="http://schemas.microsoft.com/office/powerpoint/2010/main" val="200466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0">
                                            <p:txEl>
                                              <p:pRg st="7" end="7"/>
                                            </p:txEl>
                                          </p:spTgt>
                                        </p:tgtEl>
                                        <p:attrNameLst>
                                          <p:attrName>style.visibility</p:attrName>
                                        </p:attrNameLst>
                                      </p:cBhvr>
                                      <p:to>
                                        <p:strVal val="visible"/>
                                      </p:to>
                                    </p:set>
                                    <p:animEffect transition="in" filter="blinds(horizontal)">
                                      <p:cBhvr additive="repl">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0">
                                            <p:txEl>
                                              <p:pRg st="8" end="8"/>
                                            </p:txEl>
                                          </p:spTgt>
                                        </p:tgtEl>
                                        <p:attrNameLst>
                                          <p:attrName>style.visibility</p:attrName>
                                        </p:attrNameLst>
                                      </p:cBhvr>
                                      <p:to>
                                        <p:strVal val="visible"/>
                                      </p:to>
                                    </p:set>
                                    <p:animEffect transition="in" filter="blinds(horizontal)">
                                      <p:cBhvr additive="repl">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0">
                                            <p:txEl>
                                              <p:pRg st="9" end="9"/>
                                            </p:txEl>
                                          </p:spTgt>
                                        </p:tgtEl>
                                        <p:attrNameLst>
                                          <p:attrName>style.visibility</p:attrName>
                                        </p:attrNameLst>
                                      </p:cBhvr>
                                      <p:to>
                                        <p:strVal val="visible"/>
                                      </p:to>
                                    </p:set>
                                    <p:animEffect transition="in" filter="blinds(horizontal)">
                                      <p:cBhvr additive="repl">
                                        <p:cTn id="52"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err="1" smtClean="0">
                <a:cs typeface="Times New Roman" panose="02020603050405020304" pitchFamily="18" charset="0"/>
              </a:rPr>
              <a:t>Cosets</a:t>
            </a:r>
            <a:r>
              <a:rPr lang="en-US" altLang="en-US" sz="3200" dirty="0">
                <a:solidFill>
                  <a:srgbClr val="000000"/>
                </a:solidFill>
              </a:rPr>
              <a:t> (CO2)</a:t>
            </a:r>
            <a:endParaRPr kumimoji="0" lang="en-US" sz="320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533400" y="1066800"/>
            <a:ext cx="8305800" cy="4876800"/>
          </a:xfrm>
        </p:spPr>
        <p:txBody>
          <a:bodyPr>
            <a:no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If  H is a sub group of( G, * ) and a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G then the set</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Ha = { h * a</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H}is called a right </a:t>
            </a:r>
            <a:r>
              <a:rPr lang="en-US" altLang="en-US" sz="2200" dirty="0" err="1" smtClean="0">
                <a:cs typeface="Times New Roman" panose="02020603050405020304" pitchFamily="18" charset="0"/>
              </a:rPr>
              <a:t>coset</a:t>
            </a:r>
            <a:r>
              <a:rPr lang="en-US" altLang="en-US" sz="2200" dirty="0" smtClean="0">
                <a:cs typeface="Times New Roman" panose="02020603050405020304" pitchFamily="18" charset="0"/>
              </a:rPr>
              <a:t> of H in G.</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Similarly    </a:t>
            </a:r>
            <a:r>
              <a:rPr lang="en-US" altLang="en-US" sz="2200" dirty="0" err="1" smtClean="0">
                <a:cs typeface="Times New Roman" panose="02020603050405020304" pitchFamily="18" charset="0"/>
              </a:rPr>
              <a:t>aH</a:t>
            </a:r>
            <a:r>
              <a:rPr lang="en-US" altLang="en-US" sz="2200" dirty="0" smtClean="0">
                <a:cs typeface="Times New Roman" panose="02020603050405020304" pitchFamily="18" charset="0"/>
              </a:rPr>
              <a:t> = {a *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H}is called a left </a:t>
            </a:r>
            <a:r>
              <a:rPr lang="en-US" altLang="en-US" sz="2200" dirty="0" err="1" smtClean="0">
                <a:cs typeface="Times New Roman" panose="02020603050405020304" pitchFamily="18" charset="0"/>
              </a:rPr>
              <a:t>coset</a:t>
            </a:r>
            <a:r>
              <a:rPr lang="en-US" altLang="en-US" sz="2200" dirty="0" smtClean="0">
                <a:cs typeface="Times New Roman" panose="02020603050405020304" pitchFamily="18" charset="0"/>
              </a:rPr>
              <a:t> of H is G.</a:t>
            </a:r>
            <a:r>
              <a:rPr lang="en-US" altLang="en-US" sz="2200" i="1" dirty="0" smtClean="0">
                <a:cs typeface="Times New Roman" panose="02020603050405020304" pitchFamily="18" charset="0"/>
              </a:rPr>
              <a:t>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b="1" i="1" dirty="0" smtClean="0">
              <a:cs typeface="Times New Roman" panose="02020603050405020304" pitchFamily="18" charset="0"/>
            </a:endParaRP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i="1" dirty="0" smtClean="0">
                <a:cs typeface="Times New Roman" panose="02020603050405020304" pitchFamily="18" charset="0"/>
              </a:rPr>
              <a:t>Note:-</a:t>
            </a:r>
            <a:r>
              <a:rPr lang="en-US" altLang="en-US" sz="2200" dirty="0" smtClean="0">
                <a:cs typeface="Times New Roman" panose="02020603050405020304" pitchFamily="18" charset="0"/>
              </a:rPr>
              <a:t> 	1) Any two left (right) </a:t>
            </a:r>
            <a:r>
              <a:rPr lang="en-US" altLang="en-US" sz="2200" dirty="0" err="1" smtClean="0">
                <a:cs typeface="Times New Roman" panose="02020603050405020304" pitchFamily="18" charset="0"/>
              </a:rPr>
              <a:t>cosets</a:t>
            </a:r>
            <a:r>
              <a:rPr lang="en-US" altLang="en-US" sz="2200" dirty="0" smtClean="0">
                <a:cs typeface="Times New Roman" panose="02020603050405020304" pitchFamily="18" charset="0"/>
              </a:rPr>
              <a:t> of H in G are either identical or 			disjoint.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2) Let H be a sub group of G. Then the right </a:t>
            </a:r>
            <a:r>
              <a:rPr lang="en-US" altLang="en-US" sz="2200" dirty="0" err="1" smtClean="0">
                <a:cs typeface="Times New Roman" panose="02020603050405020304" pitchFamily="18" charset="0"/>
              </a:rPr>
              <a:t>cosets</a:t>
            </a:r>
            <a:r>
              <a:rPr lang="en-US" altLang="en-US" sz="2200" dirty="0" smtClean="0">
                <a:cs typeface="Times New Roman" panose="02020603050405020304" pitchFamily="18" charset="0"/>
              </a:rPr>
              <a:t> of H form a </a:t>
            </a:r>
            <a:endParaRPr lang="en-US" altLang="en-US" sz="2200" dirty="0">
              <a:cs typeface="Times New Roman" panose="02020603050405020304" pitchFamily="18" charset="0"/>
            </a:endParaRP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partition of G.  i.e., the union of all right </a:t>
            </a:r>
            <a:r>
              <a:rPr lang="en-US" altLang="en-US" sz="2200" dirty="0" err="1" smtClean="0">
                <a:cs typeface="Times New Roman" panose="02020603050405020304" pitchFamily="18" charset="0"/>
              </a:rPr>
              <a:t>cosets</a:t>
            </a:r>
            <a:r>
              <a:rPr lang="en-US" altLang="en-US" sz="2200" dirty="0" smtClean="0">
                <a:cs typeface="Times New Roman" panose="02020603050405020304" pitchFamily="18" charset="0"/>
              </a:rPr>
              <a:t> of a sub group 			H is equal to G.</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3) </a:t>
            </a:r>
            <a:r>
              <a:rPr lang="en-US" altLang="en-US" sz="2200" u="sng" dirty="0" smtClean="0">
                <a:cs typeface="Times New Roman" panose="02020603050405020304" pitchFamily="18" charset="0"/>
              </a:rPr>
              <a:t>Lagrange’s theorem</a:t>
            </a:r>
            <a:r>
              <a:rPr lang="en-US" altLang="en-US" sz="2200" dirty="0" smtClean="0">
                <a:cs typeface="Times New Roman" panose="02020603050405020304" pitchFamily="18" charset="0"/>
              </a:rPr>
              <a:t>: The order of each sub group of a finite 			group is a divisor of the  order of the group.</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4) The order of every element of a finite group is a divisor of 			the order of the group.</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5) The converse of the </a:t>
            </a:r>
            <a:r>
              <a:rPr lang="en-US" altLang="en-US" sz="2200" dirty="0" err="1" smtClean="0">
                <a:cs typeface="Times New Roman" panose="02020603050405020304" pitchFamily="18" charset="0"/>
              </a:rPr>
              <a:t>lagrange’s</a:t>
            </a:r>
            <a:r>
              <a:rPr lang="en-US" altLang="en-US" sz="2200" dirty="0" smtClean="0">
                <a:cs typeface="Times New Roman" panose="02020603050405020304" pitchFamily="18" charset="0"/>
              </a:rPr>
              <a:t> theorem need not be true.</a:t>
            </a:r>
          </a:p>
        </p:txBody>
      </p:sp>
    </p:spTree>
    <p:extLst>
      <p:ext uri="{BB962C8B-B14F-4D97-AF65-F5344CB8AC3E}">
        <p14:creationId xmlns:p14="http://schemas.microsoft.com/office/powerpoint/2010/main" val="262212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Example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219200"/>
            <a:ext cx="7772400" cy="4114800"/>
          </a:xfrm>
        </p:spPr>
        <p:txBody>
          <a:bodyPr>
            <a:noAutofit/>
          </a:bodyPr>
          <a:lstStyle/>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Ex. </a:t>
            </a:r>
            <a:r>
              <a:rPr lang="en-US" altLang="en-US" sz="2200" dirty="0" smtClean="0">
                <a:cs typeface="Times New Roman" panose="02020603050405020304" pitchFamily="18" charset="0"/>
              </a:rPr>
              <a:t>If G is a group of order p, where p is a prime number. Then the number of sub groups of G is</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1			b) 2		c) p – 1		d) p</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b="1" dirty="0" smtClean="0">
                <a:cs typeface="Times New Roman" panose="02020603050405020304" pitchFamily="18" charset="0"/>
              </a:rPr>
              <a:t>Ans. b</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t>Ex. </a:t>
            </a:r>
            <a:r>
              <a:rPr lang="en-US" altLang="en-US" sz="2200" dirty="0" smtClean="0"/>
              <a:t>Prove that every sub group of an abelian group is abelian.</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t>Solution</a:t>
            </a:r>
            <a:r>
              <a:rPr lang="en-US" altLang="en-US" sz="2200" b="1" dirty="0" smtClean="0"/>
              <a:t>: </a:t>
            </a:r>
            <a:r>
              <a:rPr lang="en-US" altLang="en-US" sz="2200" dirty="0" smtClean="0"/>
              <a:t>Let (G, * ) be a group and H is a sub group of G.</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Let a , b </a:t>
            </a:r>
            <a:r>
              <a:rPr lang="en-US" altLang="en-US" sz="2200" dirty="0" smtClean="0">
                <a:latin typeface="Symbol" panose="05050102010706020507" pitchFamily="18" charset="2"/>
              </a:rPr>
              <a:t></a:t>
            </a:r>
            <a:r>
              <a:rPr lang="en-US" altLang="en-US" sz="2200" dirty="0" smtClean="0"/>
              <a:t> H</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a:t>
            </a:r>
            <a:r>
              <a:rPr lang="en-US" altLang="en-US" sz="2200" dirty="0" smtClean="0"/>
              <a:t>a , b </a:t>
            </a:r>
            <a:r>
              <a:rPr lang="en-US" altLang="en-US" sz="2200" dirty="0" smtClean="0">
                <a:latin typeface="Symbol" panose="05050102010706020507" pitchFamily="18" charset="2"/>
              </a:rPr>
              <a:t></a:t>
            </a:r>
            <a:r>
              <a:rPr lang="en-US" altLang="en-US" sz="2200" dirty="0" smtClean="0"/>
              <a:t> G        ( Since H is a subgroup of G)</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a * b = b * a   ( Since G is an abelian group)</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Hence, H is also abelian.</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Tree>
    <p:extLst>
      <p:ext uri="{BB962C8B-B14F-4D97-AF65-F5344CB8AC3E}">
        <p14:creationId xmlns:p14="http://schemas.microsoft.com/office/powerpoint/2010/main" val="54012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533400" y="1189038"/>
            <a:ext cx="8229600" cy="4525962"/>
          </a:xfrm>
        </p:spPr>
        <p:txBody>
          <a:bodyPr>
            <a:normAutofit/>
          </a:bodyPr>
          <a:lstStyle/>
          <a:p>
            <a:pPr marL="0" indent="0" algn="just" eaLnBrk="1" hangingPunct="1">
              <a:buNone/>
            </a:pPr>
            <a:r>
              <a:rPr lang="en-US" sz="2200" b="1" dirty="0" smtClean="0">
                <a:latin typeface="Times New Roman" panose="02020603050405020304" pitchFamily="18" charset="0"/>
                <a:cs typeface="Times New Roman" panose="02020603050405020304" pitchFamily="18" charset="0"/>
              </a:rPr>
              <a:t>Prerequisite</a:t>
            </a:r>
            <a:endParaRPr lang="en-US" sz="2200" b="1" dirty="0">
              <a:latin typeface="Times New Roman" panose="02020603050405020304" pitchFamily="18" charset="0"/>
              <a:cs typeface="Times New Roman" panose="02020603050405020304" pitchFamily="18" charset="0"/>
            </a:endParaRPr>
          </a:p>
          <a:p>
            <a:pPr algn="just" eaLnBrk="1" hangingPunct="1"/>
            <a:r>
              <a:rPr lang="en-US" altLang="en-US" sz="2200" dirty="0" smtClean="0">
                <a:latin typeface="Times New Roman" panose="02020603050405020304" pitchFamily="18" charset="0"/>
                <a:cs typeface="Times New Roman" panose="02020603050405020304" pitchFamily="18" charset="0"/>
              </a:rPr>
              <a:t>Basic Understanding of class 10 mathematics NCERT.</a:t>
            </a:r>
          </a:p>
          <a:p>
            <a:pPr algn="just"/>
            <a:r>
              <a:rPr lang="en-US" altLang="en-US" sz="2200" dirty="0">
                <a:latin typeface="Times New Roman" panose="02020603050405020304" pitchFamily="18" charset="0"/>
                <a:cs typeface="Times New Roman" panose="02020603050405020304" pitchFamily="18" charset="0"/>
              </a:rPr>
              <a:t>Basic Knowledge of sets and algebraic </a:t>
            </a:r>
            <a:r>
              <a:rPr lang="en-US" altLang="en-US" sz="2200" dirty="0" smtClean="0">
                <a:latin typeface="Times New Roman" panose="02020603050405020304" pitchFamily="18" charset="0"/>
                <a:cs typeface="Times New Roman" panose="02020603050405020304" pitchFamily="18" charset="0"/>
              </a:rPr>
              <a:t>rules</a:t>
            </a:r>
          </a:p>
          <a:p>
            <a:pPr algn="just"/>
            <a:r>
              <a:rPr lang="en-US" altLang="en-US" sz="2200" dirty="0">
                <a:latin typeface="Times New Roman" panose="02020603050405020304" pitchFamily="18" charset="0"/>
                <a:cs typeface="Times New Roman" panose="02020603050405020304" pitchFamily="18" charset="0"/>
              </a:rPr>
              <a:t>Basic Understanding of Set </a:t>
            </a:r>
            <a:r>
              <a:rPr lang="en-US" altLang="en-US" sz="2200" dirty="0" smtClean="0">
                <a:latin typeface="Times New Roman" panose="02020603050405020304" pitchFamily="18" charset="0"/>
                <a:cs typeface="Times New Roman" panose="02020603050405020304" pitchFamily="18" charset="0"/>
              </a:rPr>
              <a:t>Theory, </a:t>
            </a:r>
            <a:r>
              <a:rPr lang="en-US" altLang="en-US" sz="2200" dirty="0">
                <a:latin typeface="Times New Roman" panose="02020603050405020304" pitchFamily="18" charset="0"/>
                <a:cs typeface="Times New Roman" panose="02020603050405020304" pitchFamily="18" charset="0"/>
              </a:rPr>
              <a:t>Relations and</a:t>
            </a:r>
            <a:r>
              <a:rPr lang="en-US" altLang="en-US" sz="2200" b="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Functions </a:t>
            </a:r>
            <a:r>
              <a:rPr lang="en-US" altLang="en-US" sz="2200" b="1" dirty="0" smtClean="0">
                <a:latin typeface="Times New Roman" panose="02020603050405020304" pitchFamily="18" charset="0"/>
                <a:cs typeface="Times New Roman" panose="02020603050405020304" pitchFamily="18" charset="0"/>
              </a:rPr>
              <a:t>.</a:t>
            </a:r>
          </a:p>
          <a:p>
            <a:pPr algn="just"/>
            <a:r>
              <a:rPr lang="en-US" altLang="en-US" sz="2200" dirty="0">
                <a:latin typeface="Times New Roman" panose="02020603050405020304" pitchFamily="18" charset="0"/>
                <a:cs typeface="Times New Roman" panose="02020603050405020304" pitchFamily="18" charset="0"/>
              </a:rPr>
              <a:t>Basic Understanding </a:t>
            </a:r>
            <a:r>
              <a:rPr lang="en-US" altLang="en-US" sz="2200" dirty="0" smtClean="0">
                <a:latin typeface="Times New Roman" panose="02020603050405020304" pitchFamily="18" charset="0"/>
                <a:cs typeface="Times New Roman" panose="02020603050405020304" pitchFamily="18" charset="0"/>
              </a:rPr>
              <a:t>of </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Algebraic Structures &amp; </a:t>
            </a:r>
            <a:r>
              <a:rPr lang="en-US" altLang="en-US" sz="2200" dirty="0" err="1">
                <a:latin typeface="Times New Roman" panose="02020603050405020304" pitchFamily="18" charset="0"/>
                <a:cs typeface="Times New Roman" panose="02020603050405020304" pitchFamily="18" charset="0"/>
              </a:rPr>
              <a:t>Coset</a:t>
            </a:r>
            <a:r>
              <a:rPr lang="en-US" altLang="en-US" sz="2200" dirty="0" smtClean="0">
                <a:latin typeface="Times New Roman" panose="02020603050405020304" pitchFamily="18" charset="0"/>
                <a:cs typeface="Times New Roman" panose="02020603050405020304" pitchFamily="18" charset="0"/>
              </a:rPr>
              <a:t>.</a:t>
            </a:r>
          </a:p>
          <a:p>
            <a:pPr algn="just" eaLnBrk="1" hangingPunct="1"/>
            <a:endParaRPr lang="en-US" altLang="en-US" sz="2200" dirty="0">
              <a:latin typeface="Times New Roman" panose="02020603050405020304" pitchFamily="18" charset="0"/>
              <a:cs typeface="Times New Roman" panose="02020603050405020304" pitchFamily="18" charset="0"/>
            </a:endParaRPr>
          </a:p>
          <a:p>
            <a:pPr marL="0" indent="0" algn="just" eaLnBrk="1" hangingPunct="1">
              <a:buNone/>
            </a:pPr>
            <a:r>
              <a:rPr lang="en-US" altLang="en-US" sz="2200" b="1" dirty="0" smtClean="0">
                <a:latin typeface="Times New Roman" panose="02020603050405020304" pitchFamily="18" charset="0"/>
                <a:cs typeface="Times New Roman" panose="02020603050405020304" pitchFamily="18" charset="0"/>
              </a:rPr>
              <a:t>Recap</a:t>
            </a:r>
          </a:p>
          <a:p>
            <a:pPr algn="just">
              <a:spcBef>
                <a:spcPct val="0"/>
              </a:spcBef>
              <a:buNone/>
            </a:pPr>
            <a:r>
              <a:rPr lang="en-US" altLang="en-US" sz="2200" dirty="0" smtClean="0">
                <a:latin typeface="Times New Roman" panose="02020603050405020304" pitchFamily="18" charset="0"/>
                <a:cs typeface="Times New Roman" panose="02020603050405020304" pitchFamily="18" charset="0"/>
              </a:rPr>
              <a:t>	Now students </a:t>
            </a:r>
            <a:r>
              <a:rPr lang="en-US" altLang="en-US" sz="2200" dirty="0">
                <a:latin typeface="Times New Roman" panose="02020603050405020304" pitchFamily="18" charset="0"/>
                <a:cs typeface="Times New Roman" panose="02020603050405020304" pitchFamily="18" charset="0"/>
              </a:rPr>
              <a:t>are able to develop there logical thinking by using </a:t>
            </a:r>
            <a:r>
              <a:rPr lang="en-US" altLang="en-US" sz="2200" dirty="0" smtClean="0">
                <a:latin typeface="Times New Roman" panose="02020603050405020304" pitchFamily="18" charset="0"/>
                <a:cs typeface="Times New Roman" panose="02020603050405020304" pitchFamily="18" charset="0"/>
              </a:rPr>
              <a:t>Sets, Relations, </a:t>
            </a:r>
            <a:r>
              <a:rPr lang="en-US" altLang="en-US" sz="2200" dirty="0">
                <a:latin typeface="Times New Roman" panose="02020603050405020304" pitchFamily="18" charset="0"/>
                <a:cs typeface="Times New Roman" panose="02020603050405020304" pitchFamily="18" charset="0"/>
              </a:rPr>
              <a:t>Functions</a:t>
            </a:r>
            <a:r>
              <a:rPr lang="en-US" altLang="en-US" sz="2200" dirty="0" smtClean="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and</a:t>
            </a:r>
            <a:r>
              <a:rPr lang="en-US" altLang="en-US" sz="2200" b="1" dirty="0" smtClean="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M</a:t>
            </a: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athematical Induction, Algebraic Structures &amp; </a:t>
            </a:r>
            <a:r>
              <a:rPr lang="en-US" altLang="en-US" sz="2200" dirty="0" err="1">
                <a:latin typeface="Times New Roman" panose="02020603050405020304" pitchFamily="18" charset="0"/>
                <a:cs typeface="Times New Roman" panose="02020603050405020304" pitchFamily="18" charset="0"/>
              </a:rPr>
              <a:t>Coset</a:t>
            </a:r>
            <a:r>
              <a:rPr lang="en-US" altLang="en-US" sz="2200" dirty="0" smtClean="0">
                <a:latin typeface="Times New Roman" panose="02020603050405020304" pitchFamily="18" charset="0"/>
                <a:cs typeface="Times New Roman" panose="02020603050405020304" pitchFamily="18" charset="0"/>
              </a:rPr>
              <a:t> concepts and use in upcoming topic. i.e. </a:t>
            </a:r>
            <a:r>
              <a:rPr lang="en-IN" altLang="en-US" sz="2200" dirty="0">
                <a:latin typeface="Times New Roman" panose="02020603050405020304" pitchFamily="18" charset="0"/>
                <a:cs typeface="Times New Roman" panose="02020603050405020304" pitchFamily="18" charset="0"/>
              </a:rPr>
              <a:t>Lagrange’s Theorem</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b="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027CB18E-C367-4D37-86FE-CCE515CB4D84}" type="datetime1">
              <a:rPr lang="en-US"/>
              <a:pPr>
                <a:defRPr/>
              </a:pPr>
              <a:t>12/19/2022</a:t>
            </a:fld>
            <a:endParaRPr lang="en-US"/>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1200" smtClean="0">
                <a:solidFill>
                  <a:srgbClr val="898989"/>
                </a:solidFill>
              </a:rPr>
              <a:pPr>
                <a:spcBef>
                  <a:spcPct val="0"/>
                </a:spcBef>
                <a:buFontTx/>
                <a:buNone/>
              </a:pPr>
              <a:t>58</a:t>
            </a:fld>
            <a:endParaRPr lang="en-US" altLang="en-US" sz="1200" smtClean="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smtClean="0">
                <a:latin typeface="Times New Roman" panose="02020603050405020304" pitchFamily="18" charset="0"/>
                <a:cs typeface="Times New Roman" panose="02020603050405020304" pitchFamily="18" charset="0"/>
              </a:rPr>
              <a:t>Topic Prerequisite &amp; </a:t>
            </a:r>
            <a:r>
              <a:rPr lang="en-US" altLang="en-US" sz="3200" dirty="0" smtClean="0">
                <a:latin typeface="Times New Roman" panose="02020603050405020304" pitchFamily="18" charset="0"/>
                <a:cs typeface="Times New Roman" panose="02020603050405020304" pitchFamily="18" charset="0"/>
              </a:rPr>
              <a:t>Recap </a:t>
            </a:r>
            <a:r>
              <a:rPr lang="en-US" altLang="en-US" sz="3200" dirty="0">
                <a:latin typeface="Times New Roman" panose="02020603050405020304" pitchFamily="18" charset="0"/>
                <a:cs typeface="Times New Roman" panose="02020603050405020304" pitchFamily="18" charset="0"/>
              </a:rPr>
              <a:t>(CO2</a:t>
            </a:r>
            <a:r>
              <a:rPr lang="en-US" altLang="en-US" sz="3200" dirty="0" smtClean="0">
                <a:latin typeface="Times New Roman" panose="02020603050405020304" pitchFamily="18" charset="0"/>
                <a:cs typeface="Times New Roman" panose="02020603050405020304" pitchFamily="18" charset="0"/>
              </a:rPr>
              <a:t>)</a:t>
            </a:r>
            <a:endParaRPr lang="en-US" altLang="en-US" sz="3200" dirty="0">
              <a:latin typeface="Times New Roman" panose="02020603050405020304" pitchFamily="18" charset="0"/>
              <a:cs typeface="Times New Roman" panose="02020603050405020304" pitchFamily="18" charset="0"/>
            </a:endParaRPr>
          </a:p>
        </p:txBody>
      </p:sp>
      <p:pic>
        <p:nvPicPr>
          <p:cNvPr id="922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a:t>
            </a:r>
            <a:r>
              <a:rPr lang="en-US" dirty="0" err="1" smtClean="0">
                <a:solidFill>
                  <a:schemeClr val="tx1"/>
                </a:solidFill>
                <a:latin typeface="+mj-lt"/>
                <a:cs typeface="Times New Roman" panose="02020603050405020304" pitchFamily="18" charset="0"/>
              </a:rPr>
              <a:t>Singhanai</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2</a:t>
            </a:r>
          </a:p>
        </p:txBody>
      </p:sp>
    </p:spTree>
    <p:extLst>
      <p:ext uri="{BB962C8B-B14F-4D97-AF65-F5344CB8AC3E}">
        <p14:creationId xmlns:p14="http://schemas.microsoft.com/office/powerpoint/2010/main" val="37788907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t>State and prove Lagrange’s </a:t>
            </a:r>
            <a:r>
              <a:rPr lang="en-IN" altLang="en-US" sz="3200" dirty="0" smtClean="0"/>
              <a:t>Theorem</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219200"/>
            <a:ext cx="7772400" cy="426720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Lagrange’s theorem</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The order of each sub group H of a finite group G  is a divisor of the  order of the group.</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u="sng" dirty="0" smtClean="0"/>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t>Proof</a:t>
            </a:r>
            <a:r>
              <a:rPr lang="en-US" altLang="en-US" sz="2200" b="1" dirty="0" smtClean="0"/>
              <a:t>:</a:t>
            </a:r>
            <a:r>
              <a:rPr lang="en-US" altLang="en-US" sz="2200" dirty="0" smtClean="0"/>
              <a:t>  Since G is finite group, H is finite.</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Therefore, the number of </a:t>
            </a:r>
            <a:r>
              <a:rPr lang="en-US" altLang="en-US" sz="2200" dirty="0" err="1" smtClean="0"/>
              <a:t>cosets</a:t>
            </a:r>
            <a:r>
              <a:rPr lang="en-US" altLang="en-US" sz="2200" dirty="0" smtClean="0"/>
              <a:t> of H in G is finite.</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Let Ha</a:t>
            </a:r>
            <a:r>
              <a:rPr lang="en-US" altLang="en-US" sz="2200" baseline="-25000" dirty="0" smtClean="0"/>
              <a:t>1</a:t>
            </a:r>
            <a:r>
              <a:rPr lang="en-US" altLang="en-US" sz="2200" dirty="0" smtClean="0"/>
              <a:t>,Ha</a:t>
            </a:r>
            <a:r>
              <a:rPr lang="en-US" altLang="en-US" sz="2200" baseline="-25000" dirty="0" smtClean="0"/>
              <a:t>2</a:t>
            </a:r>
            <a:r>
              <a:rPr lang="en-US" altLang="en-US" sz="2200" dirty="0" smtClean="0"/>
              <a:t>, …,</a:t>
            </a:r>
            <a:r>
              <a:rPr lang="en-US" altLang="en-US" sz="2200" dirty="0" err="1" smtClean="0"/>
              <a:t>Ha</a:t>
            </a:r>
            <a:r>
              <a:rPr lang="en-US" altLang="en-US" sz="2200" baseline="-25000" dirty="0" err="1" smtClean="0"/>
              <a:t>r</a:t>
            </a:r>
            <a:r>
              <a:rPr lang="en-US" altLang="en-US" sz="2200" dirty="0" smtClean="0"/>
              <a:t> be the distinct right </a:t>
            </a:r>
            <a:r>
              <a:rPr lang="en-US" altLang="en-US" sz="2200" dirty="0" err="1" smtClean="0"/>
              <a:t>cosets</a:t>
            </a:r>
            <a:r>
              <a:rPr lang="en-US" altLang="en-US" sz="2200" dirty="0" smtClean="0"/>
              <a:t> of H in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Then, G = Ha</a:t>
            </a:r>
            <a:r>
              <a:rPr lang="en-US" altLang="en-US" sz="2200" baseline="-25000" dirty="0" smtClean="0"/>
              <a:t>1</a:t>
            </a:r>
            <a:r>
              <a:rPr lang="en-US" altLang="en-US" sz="2200" dirty="0" smtClean="0">
                <a:latin typeface="Symbol" panose="05050102010706020507" pitchFamily="18" charset="2"/>
              </a:rPr>
              <a:t></a:t>
            </a:r>
            <a:r>
              <a:rPr lang="en-US" altLang="en-US" sz="2200" dirty="0" smtClean="0"/>
              <a:t>Ha</a:t>
            </a:r>
            <a:r>
              <a:rPr lang="en-US" altLang="en-US" sz="2200" baseline="-25000" dirty="0" smtClean="0"/>
              <a:t>2</a:t>
            </a:r>
            <a:r>
              <a:rPr lang="en-US" altLang="en-US" sz="2200" dirty="0" smtClean="0">
                <a:latin typeface="Symbol" panose="05050102010706020507" pitchFamily="18" charset="2"/>
              </a:rPr>
              <a:t></a:t>
            </a:r>
            <a:r>
              <a:rPr lang="en-US" altLang="en-US" sz="2200" dirty="0" smtClean="0"/>
              <a:t> …, </a:t>
            </a:r>
            <a:r>
              <a:rPr lang="en-US" altLang="en-US" sz="2200" dirty="0" smtClean="0">
                <a:latin typeface="Symbol" panose="05050102010706020507" pitchFamily="18" charset="2"/>
              </a:rPr>
              <a:t></a:t>
            </a:r>
            <a:r>
              <a:rPr lang="en-US" altLang="en-US" sz="2200" dirty="0" err="1" smtClean="0"/>
              <a:t>Ha</a:t>
            </a:r>
            <a:r>
              <a:rPr lang="en-US" altLang="en-US" sz="2200" baseline="-25000" dirty="0" err="1" smtClean="0"/>
              <a:t>r</a:t>
            </a:r>
            <a:r>
              <a:rPr lang="en-US" altLang="en-US" sz="2200"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So that  O(G) = O(Ha</a:t>
            </a:r>
            <a:r>
              <a:rPr lang="en-US" altLang="en-US" sz="2200" baseline="-25000" dirty="0" smtClean="0"/>
              <a:t>1</a:t>
            </a:r>
            <a:r>
              <a:rPr lang="en-US" altLang="en-US" sz="2200" dirty="0" smtClean="0"/>
              <a:t>)+O(Ha</a:t>
            </a:r>
            <a:r>
              <a:rPr lang="en-US" altLang="en-US" sz="2200" baseline="-25000" dirty="0" smtClean="0"/>
              <a:t>2</a:t>
            </a:r>
            <a:r>
              <a:rPr lang="en-US" altLang="en-US" sz="2200" dirty="0" smtClean="0"/>
              <a:t>) …+ O(</a:t>
            </a:r>
            <a:r>
              <a:rPr lang="en-US" altLang="en-US" sz="2200" dirty="0" err="1" smtClean="0"/>
              <a:t>Ha</a:t>
            </a:r>
            <a:r>
              <a:rPr lang="en-US" altLang="en-US" sz="2200" baseline="-25000" dirty="0" err="1" smtClean="0"/>
              <a:t>r</a:t>
            </a:r>
            <a:r>
              <a:rPr lang="en-US" altLang="en-US" sz="2200" dirty="0" smtClean="0"/>
              <a:t>).</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But, O(Ha</a:t>
            </a:r>
            <a:r>
              <a:rPr lang="en-US" altLang="en-US" sz="2200" baseline="-25000" dirty="0" smtClean="0"/>
              <a:t>1</a:t>
            </a:r>
            <a:r>
              <a:rPr lang="en-US" altLang="en-US" sz="2200" dirty="0" smtClean="0"/>
              <a:t>) = O(Ha</a:t>
            </a:r>
            <a:r>
              <a:rPr lang="en-US" altLang="en-US" sz="2200" baseline="-25000" dirty="0" smtClean="0"/>
              <a:t>2</a:t>
            </a:r>
            <a:r>
              <a:rPr lang="en-US" altLang="en-US" sz="2200" dirty="0" smtClean="0"/>
              <a:t>) = …..  = O(</a:t>
            </a:r>
            <a:r>
              <a:rPr lang="en-US" altLang="en-US" sz="2200" dirty="0" err="1" smtClean="0"/>
              <a:t>Ha</a:t>
            </a:r>
            <a:r>
              <a:rPr lang="en-US" altLang="en-US" sz="2200" baseline="-25000" dirty="0" err="1" smtClean="0"/>
              <a:t>r</a:t>
            </a:r>
            <a:r>
              <a:rPr lang="en-US" altLang="en-US" sz="2200" dirty="0" smtClean="0"/>
              <a:t>) = O(H)</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rPr>
              <a:t></a:t>
            </a:r>
            <a:r>
              <a:rPr lang="en-US" altLang="en-US" sz="2200" dirty="0" smtClean="0"/>
              <a:t> O(G) = O(H)+O(H) …+ O(H). (r terms)</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 r . O(H)</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This shows that O(H) divides O(G).</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p:txBody>
      </p:sp>
    </p:spTree>
    <p:extLst>
      <p:ext uri="{BB962C8B-B14F-4D97-AF65-F5344CB8AC3E}">
        <p14:creationId xmlns:p14="http://schemas.microsoft.com/office/powerpoint/2010/main" val="204019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533400" y="1189038"/>
            <a:ext cx="8229600" cy="4525962"/>
          </a:xfrm>
        </p:spPr>
        <p:txBody>
          <a:bodyPr>
            <a:normAutofit/>
          </a:bodyPr>
          <a:lstStyle/>
          <a:p>
            <a:pPr marL="0" indent="0" algn="just" eaLnBrk="1" hangingPunct="1">
              <a:buNone/>
            </a:pPr>
            <a:r>
              <a:rPr lang="en-US" sz="2200" b="1" dirty="0" smtClean="0">
                <a:latin typeface="Times New Roman" panose="02020603050405020304" pitchFamily="18" charset="0"/>
                <a:cs typeface="Times New Roman" panose="02020603050405020304" pitchFamily="18" charset="0"/>
              </a:rPr>
              <a:t>Prerequisite</a:t>
            </a:r>
            <a:endParaRPr lang="en-US" sz="2200" b="1" dirty="0">
              <a:latin typeface="Times New Roman" panose="02020603050405020304" pitchFamily="18" charset="0"/>
              <a:cs typeface="Times New Roman" panose="02020603050405020304" pitchFamily="18" charset="0"/>
            </a:endParaRPr>
          </a:p>
          <a:p>
            <a:pPr algn="just" eaLnBrk="1" hangingPunct="1"/>
            <a:r>
              <a:rPr lang="en-US" altLang="en-US" sz="2200" dirty="0" smtClean="0">
                <a:latin typeface="Times New Roman" panose="02020603050405020304" pitchFamily="18" charset="0"/>
                <a:cs typeface="Times New Roman" panose="02020603050405020304" pitchFamily="18" charset="0"/>
              </a:rPr>
              <a:t>Basic Understanding of class 10 mathematics NCERT.</a:t>
            </a:r>
          </a:p>
          <a:p>
            <a:pPr algn="just"/>
            <a:r>
              <a:rPr lang="en-US" altLang="en-US" sz="2400" dirty="0"/>
              <a:t>Basic Knowledge of sets and algebraic </a:t>
            </a:r>
            <a:r>
              <a:rPr lang="en-US" altLang="en-US" sz="2400" dirty="0" smtClean="0"/>
              <a:t>rules</a:t>
            </a:r>
            <a:endParaRPr lang="en-US" altLang="en-US" sz="2200" dirty="0" smtClean="0">
              <a:latin typeface="Times New Roman" panose="02020603050405020304" pitchFamily="18" charset="0"/>
              <a:cs typeface="Times New Roman" panose="02020603050405020304" pitchFamily="18" charset="0"/>
            </a:endParaRPr>
          </a:p>
          <a:p>
            <a:pPr algn="just"/>
            <a:r>
              <a:rPr lang="en-US" altLang="en-US" sz="2200" dirty="0">
                <a:latin typeface="Times New Roman" panose="02020603050405020304" pitchFamily="18" charset="0"/>
                <a:cs typeface="Times New Roman" panose="02020603050405020304" pitchFamily="18" charset="0"/>
              </a:rPr>
              <a:t>Basic Understanding of Set </a:t>
            </a:r>
            <a:r>
              <a:rPr lang="en-US" altLang="en-US" sz="2200" dirty="0" smtClean="0">
                <a:latin typeface="Times New Roman" panose="02020603050405020304" pitchFamily="18" charset="0"/>
                <a:cs typeface="Times New Roman" panose="02020603050405020304" pitchFamily="18" charset="0"/>
              </a:rPr>
              <a:t>Theory, </a:t>
            </a:r>
            <a:r>
              <a:rPr lang="en-US" altLang="en-US" sz="2200" dirty="0">
                <a:latin typeface="Times New Roman" panose="02020603050405020304" pitchFamily="18" charset="0"/>
                <a:cs typeface="Times New Roman" panose="02020603050405020304" pitchFamily="18" charset="0"/>
              </a:rPr>
              <a:t>Relations and</a:t>
            </a:r>
            <a:r>
              <a:rPr lang="en-US" altLang="en-US" sz="2200" b="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Functions </a:t>
            </a:r>
            <a:r>
              <a:rPr lang="en-US" altLang="en-US" sz="2200" b="1" dirty="0" smtClean="0">
                <a:latin typeface="Times New Roman" panose="02020603050405020304" pitchFamily="18" charset="0"/>
                <a:cs typeface="Times New Roman" panose="02020603050405020304" pitchFamily="18" charset="0"/>
              </a:rPr>
              <a:t>.</a:t>
            </a:r>
            <a:endParaRPr lang="en-US" altLang="en-US" sz="2200" dirty="0" smtClean="0">
              <a:latin typeface="Times New Roman" panose="02020603050405020304" pitchFamily="18" charset="0"/>
              <a:cs typeface="Times New Roman" panose="02020603050405020304" pitchFamily="18" charset="0"/>
            </a:endParaRPr>
          </a:p>
          <a:p>
            <a:pPr algn="just" eaLnBrk="1" hangingPunct="1"/>
            <a:endParaRPr lang="en-US" altLang="en-US" sz="2200" dirty="0">
              <a:latin typeface="Times New Roman" panose="02020603050405020304" pitchFamily="18" charset="0"/>
              <a:cs typeface="Times New Roman" panose="02020603050405020304" pitchFamily="18" charset="0"/>
            </a:endParaRPr>
          </a:p>
          <a:p>
            <a:pPr marL="0" indent="0" algn="just" eaLnBrk="1" hangingPunct="1">
              <a:buNone/>
            </a:pPr>
            <a:r>
              <a:rPr lang="en-US" altLang="en-US" sz="2200" b="1" dirty="0" smtClean="0">
                <a:latin typeface="Times New Roman" panose="02020603050405020304" pitchFamily="18" charset="0"/>
                <a:cs typeface="Times New Roman" panose="02020603050405020304" pitchFamily="18" charset="0"/>
              </a:rPr>
              <a:t>Recap</a:t>
            </a:r>
          </a:p>
          <a:p>
            <a:pPr algn="just">
              <a:spcBef>
                <a:spcPct val="0"/>
              </a:spcBef>
              <a:buNone/>
            </a:pPr>
            <a:r>
              <a:rPr lang="en-US" altLang="en-US" sz="2200" dirty="0" smtClean="0">
                <a:latin typeface="Times New Roman" panose="02020603050405020304" pitchFamily="18" charset="0"/>
                <a:cs typeface="Times New Roman" panose="02020603050405020304" pitchFamily="18" charset="0"/>
              </a:rPr>
              <a:t>	Now students </a:t>
            </a:r>
            <a:r>
              <a:rPr lang="en-US" altLang="en-US" sz="2200" dirty="0">
                <a:latin typeface="Times New Roman" panose="02020603050405020304" pitchFamily="18" charset="0"/>
                <a:cs typeface="Times New Roman" panose="02020603050405020304" pitchFamily="18" charset="0"/>
              </a:rPr>
              <a:t>are able to develop there logical thinking by using </a:t>
            </a:r>
            <a:r>
              <a:rPr lang="en-US" altLang="en-US" sz="2200" dirty="0" smtClean="0">
                <a:latin typeface="Times New Roman" panose="02020603050405020304" pitchFamily="18" charset="0"/>
                <a:cs typeface="Times New Roman" panose="02020603050405020304" pitchFamily="18" charset="0"/>
              </a:rPr>
              <a:t>Sets, Relations, </a:t>
            </a:r>
            <a:r>
              <a:rPr lang="en-US" altLang="en-US" sz="2200" dirty="0">
                <a:latin typeface="Times New Roman" panose="02020603050405020304" pitchFamily="18" charset="0"/>
                <a:cs typeface="Times New Roman" panose="02020603050405020304" pitchFamily="18" charset="0"/>
              </a:rPr>
              <a:t>Functions</a:t>
            </a:r>
            <a:r>
              <a:rPr lang="en-US" altLang="en-US" sz="2200" dirty="0" smtClean="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and</a:t>
            </a:r>
            <a:r>
              <a:rPr lang="en-US" altLang="en-US" sz="2200" b="1" dirty="0" smtClean="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M</a:t>
            </a: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athematical </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Induction</a:t>
            </a:r>
            <a:r>
              <a:rPr lang="en-US" altLang="en-US" sz="2200" dirty="0" smtClean="0">
                <a:latin typeface="Times New Roman" panose="02020603050405020304" pitchFamily="18" charset="0"/>
                <a:cs typeface="Times New Roman" panose="02020603050405020304" pitchFamily="18" charset="0"/>
              </a:rPr>
              <a:t> concepts and use in upcoming topic. i.e. </a:t>
            </a:r>
            <a:r>
              <a:rPr lang="en-US" altLang="en-US" sz="2200" dirty="0">
                <a:latin typeface="Times New Roman" panose="02020603050405020304" pitchFamily="18" charset="0"/>
                <a:cs typeface="Times New Roman" panose="02020603050405020304" pitchFamily="18" charset="0"/>
              </a:rPr>
              <a:t>Algebraic </a:t>
            </a:r>
            <a:r>
              <a:rPr lang="en-US" altLang="en-US" sz="2200" dirty="0" smtClean="0">
                <a:latin typeface="Times New Roman" panose="02020603050405020304" pitchFamily="18" charset="0"/>
                <a:cs typeface="Times New Roman" panose="02020603050405020304" pitchFamily="18" charset="0"/>
              </a:rPr>
              <a:t>Structures</a:t>
            </a:r>
            <a:endParaRPr lang="en-US" altLang="en-US" sz="2200" b="1" dirty="0">
              <a:latin typeface="Times New Roman" panose="02020603050405020304" pitchFamily="18" charset="0"/>
              <a:cs typeface="Times New Roman" panose="02020603050405020304" pitchFamily="18" charset="0"/>
            </a:endParaRPr>
          </a:p>
          <a:p>
            <a:pPr algn="just">
              <a:spcBef>
                <a:spcPct val="0"/>
              </a:spcBef>
              <a:buNone/>
            </a:pPr>
            <a:endParaRPr lang="en-US" altLang="en-US" sz="2200" b="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027CB18E-C367-4D37-86FE-CCE515CB4D84}" type="datetime1">
              <a:rPr lang="en-US"/>
              <a:pPr>
                <a:defRPr/>
              </a:pPr>
              <a:t>12/19/2022</a:t>
            </a:fld>
            <a:endParaRPr lang="en-US"/>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1200" smtClean="0">
                <a:solidFill>
                  <a:srgbClr val="898989"/>
                </a:solidFill>
              </a:rPr>
              <a:pPr>
                <a:spcBef>
                  <a:spcPct val="0"/>
                </a:spcBef>
                <a:buFontTx/>
                <a:buNone/>
              </a:pPr>
              <a:t>6</a:t>
            </a:fld>
            <a:endParaRPr lang="en-US" altLang="en-US" sz="1200" smtClean="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smtClean="0">
                <a:latin typeface="Times New Roman" panose="02020603050405020304" pitchFamily="18" charset="0"/>
                <a:cs typeface="Times New Roman" panose="02020603050405020304" pitchFamily="18" charset="0"/>
              </a:rPr>
              <a:t>Unit 2 Prerequisite &amp; </a:t>
            </a:r>
            <a:r>
              <a:rPr lang="en-US" altLang="en-US" sz="3200" dirty="0" smtClean="0">
                <a:latin typeface="Times New Roman" panose="02020603050405020304" pitchFamily="18" charset="0"/>
                <a:cs typeface="Times New Roman" panose="02020603050405020304" pitchFamily="18" charset="0"/>
              </a:rPr>
              <a:t>Recap</a:t>
            </a:r>
            <a:endParaRPr lang="en-US" altLang="en-US" sz="3200" dirty="0">
              <a:latin typeface="Times New Roman" panose="02020603050405020304" pitchFamily="18" charset="0"/>
              <a:cs typeface="Times New Roman" panose="02020603050405020304" pitchFamily="18" charset="0"/>
            </a:endParaRPr>
          </a:p>
        </p:txBody>
      </p:sp>
      <p:pic>
        <p:nvPicPr>
          <p:cNvPr id="922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a:t>
            </a:r>
            <a:r>
              <a:rPr lang="en-US" dirty="0" err="1" smtClean="0">
                <a:solidFill>
                  <a:schemeClr val="tx1"/>
                </a:solidFill>
                <a:latin typeface="+mj-lt"/>
                <a:cs typeface="Times New Roman" panose="02020603050405020304" pitchFamily="18" charset="0"/>
              </a:rPr>
              <a:t>Singhanai</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2</a:t>
            </a:r>
          </a:p>
        </p:txBody>
      </p:sp>
    </p:spTree>
    <p:extLst>
      <p:ext uri="{BB962C8B-B14F-4D97-AF65-F5344CB8AC3E}">
        <p14:creationId xmlns:p14="http://schemas.microsoft.com/office/powerpoint/2010/main" val="37846024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buFontTx/>
              <a:buNone/>
            </a:pPr>
            <a:r>
              <a:rPr lang="en-US" altLang="en-US" sz="3200" dirty="0" smtClean="0"/>
              <a:t>Ring </a:t>
            </a:r>
            <a:r>
              <a:rPr lang="en-US" altLang="en-US" sz="3200" dirty="0">
                <a:solidFill>
                  <a:srgbClr val="000000"/>
                </a:solidFill>
              </a:rPr>
              <a:t>(CO2)</a:t>
            </a:r>
            <a:endParaRPr lang="en-US" alt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914400" y="990600"/>
            <a:ext cx="8229600" cy="5029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Tx/>
              <a:buNone/>
            </a:pPr>
            <a:r>
              <a:rPr lang="en-US" altLang="en-US" sz="2200" dirty="0" smtClean="0"/>
              <a:t>Let &lt;R, +, .&gt; be an algebraic structure for a nonempty set R and two binary operations + and . defined on it.</a:t>
            </a:r>
          </a:p>
          <a:p>
            <a:pPr marL="609600" indent="-609600">
              <a:buFontTx/>
              <a:buNone/>
            </a:pPr>
            <a:r>
              <a:rPr lang="en-US" altLang="en-US" sz="2200" dirty="0" smtClean="0"/>
              <a:t>          1) The operation + is </a:t>
            </a:r>
            <a:r>
              <a:rPr lang="en-US" altLang="en-US" sz="2200" i="1" dirty="0" smtClean="0"/>
              <a:t>commutative</a:t>
            </a:r>
            <a:r>
              <a:rPr lang="en-US" altLang="en-US" sz="2200" dirty="0" smtClean="0"/>
              <a:t> and </a:t>
            </a:r>
            <a:r>
              <a:rPr lang="en-US" altLang="en-US" sz="2200" i="1" dirty="0" smtClean="0"/>
              <a:t>associative</a:t>
            </a:r>
            <a:r>
              <a:rPr lang="en-US" altLang="en-US" sz="2200" dirty="0" smtClean="0"/>
              <a:t>.</a:t>
            </a:r>
          </a:p>
          <a:p>
            <a:pPr marL="609600" indent="-609600">
              <a:buFontTx/>
              <a:buNone/>
            </a:pPr>
            <a:r>
              <a:rPr lang="en-US" altLang="en-US" sz="2200" dirty="0" smtClean="0"/>
              <a:t>	            a + b = b + a, for all a, b </a:t>
            </a:r>
            <a:r>
              <a:rPr lang="en-US" altLang="en-US" sz="2200" dirty="0" smtClean="0">
                <a:sym typeface="Symbol" panose="05050102010706020507" pitchFamily="18" charset="2"/>
              </a:rPr>
              <a:t></a:t>
            </a:r>
            <a:r>
              <a:rPr lang="en-US" altLang="en-US" sz="2200" dirty="0" smtClean="0"/>
              <a:t> R.</a:t>
            </a:r>
          </a:p>
          <a:p>
            <a:pPr marL="609600" indent="-609600">
              <a:buFontTx/>
              <a:buNone/>
            </a:pPr>
            <a:r>
              <a:rPr lang="en-US" altLang="en-US" sz="2200" dirty="0" smtClean="0"/>
              <a:t>	            a + (b + c) = (a + b) + c, for all a, b, c </a:t>
            </a:r>
            <a:r>
              <a:rPr lang="en-US" altLang="en-US" sz="2200" dirty="0" smtClean="0">
                <a:sym typeface="Symbol" panose="05050102010706020507" pitchFamily="18" charset="2"/>
              </a:rPr>
              <a:t></a:t>
            </a:r>
            <a:r>
              <a:rPr lang="en-US" altLang="en-US" sz="2200" dirty="0" smtClean="0"/>
              <a:t> R.</a:t>
            </a:r>
          </a:p>
          <a:p>
            <a:pPr marL="609600" indent="-609600">
              <a:buFontTx/>
              <a:buNone/>
            </a:pPr>
            <a:endParaRPr lang="en-US" altLang="en-US" sz="2200" dirty="0" smtClean="0"/>
          </a:p>
          <a:p>
            <a:pPr marL="609600" indent="-609600">
              <a:buFontTx/>
              <a:buNone/>
            </a:pPr>
            <a:r>
              <a:rPr lang="en-US" altLang="en-US" sz="2200" dirty="0" smtClean="0"/>
              <a:t>         2) There exists the </a:t>
            </a:r>
            <a:r>
              <a:rPr lang="en-US" altLang="en-US" sz="2200" i="1" dirty="0" smtClean="0"/>
              <a:t>identity element</a:t>
            </a:r>
            <a:r>
              <a:rPr lang="en-US" altLang="en-US" sz="2200" dirty="0" smtClean="0"/>
              <a:t> 0 in R w.r.t. +.</a:t>
            </a:r>
          </a:p>
          <a:p>
            <a:pPr marL="609600" indent="-609600">
              <a:buFontTx/>
              <a:buNone/>
            </a:pPr>
            <a:r>
              <a:rPr lang="en-US" altLang="en-US" sz="2200" dirty="0" smtClean="0"/>
              <a:t>		        a + 0 = 0 + a = a, for every a </a:t>
            </a:r>
            <a:r>
              <a:rPr lang="en-US" altLang="en-US" sz="2200" dirty="0" smtClean="0">
                <a:sym typeface="Symbol" panose="05050102010706020507" pitchFamily="18" charset="2"/>
              </a:rPr>
              <a:t></a:t>
            </a:r>
            <a:r>
              <a:rPr lang="en-US" altLang="en-US" sz="2200" dirty="0" smtClean="0"/>
              <a:t> R.</a:t>
            </a:r>
          </a:p>
          <a:p>
            <a:pPr marL="609600" indent="-609600">
              <a:buFontTx/>
              <a:buNone/>
            </a:pPr>
            <a:endParaRPr lang="en-US" altLang="en-US" sz="2200" dirty="0" smtClean="0"/>
          </a:p>
          <a:p>
            <a:pPr marL="609600" indent="-609600">
              <a:buFontTx/>
              <a:buNone/>
            </a:pPr>
            <a:r>
              <a:rPr lang="en-US" altLang="en-US" sz="2200" dirty="0" smtClean="0"/>
              <a:t>         3) Every element in R is </a:t>
            </a:r>
            <a:r>
              <a:rPr lang="en-US" altLang="en-US" sz="2200" i="1" dirty="0" smtClean="0"/>
              <a:t>invertible</a:t>
            </a:r>
            <a:r>
              <a:rPr lang="en-US" altLang="en-US" sz="2200" dirty="0" smtClean="0"/>
              <a:t> w.r.t. +.</a:t>
            </a:r>
          </a:p>
          <a:p>
            <a:pPr marL="609600" indent="-609600">
              <a:buFontTx/>
              <a:buNone/>
            </a:pPr>
            <a:r>
              <a:rPr lang="en-US" altLang="en-US" sz="2200" dirty="0" smtClean="0"/>
              <a:t>	       With every a </a:t>
            </a:r>
            <a:r>
              <a:rPr lang="en-US" altLang="en-US" sz="2200" dirty="0" smtClean="0">
                <a:sym typeface="Symbol" panose="05050102010706020507" pitchFamily="18" charset="2"/>
              </a:rPr>
              <a:t></a:t>
            </a:r>
            <a:r>
              <a:rPr lang="en-US" altLang="en-US" sz="2200" dirty="0" smtClean="0"/>
              <a:t> R there exists in R its inverse element,</a:t>
            </a:r>
          </a:p>
          <a:p>
            <a:pPr marL="609600" indent="-609600">
              <a:buFontTx/>
              <a:buNone/>
            </a:pPr>
            <a:r>
              <a:rPr lang="en-US" altLang="en-US" sz="2200" dirty="0" smtClean="0"/>
              <a:t>               denoted by (–a).</a:t>
            </a:r>
          </a:p>
          <a:p>
            <a:pPr marL="609600" indent="-609600">
              <a:buFontTx/>
              <a:buNone/>
            </a:pPr>
            <a:r>
              <a:rPr lang="en-US" altLang="en-US" sz="2200" dirty="0" smtClean="0"/>
              <a:t>                a + (–a) = (–a) + a = 0.</a:t>
            </a:r>
          </a:p>
        </p:txBody>
      </p:sp>
    </p:spTree>
    <p:extLst>
      <p:ext uri="{BB962C8B-B14F-4D97-AF65-F5344CB8AC3E}">
        <p14:creationId xmlns:p14="http://schemas.microsoft.com/office/powerpoint/2010/main" val="31500091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buFontTx/>
              <a:buNone/>
            </a:pPr>
            <a:r>
              <a:rPr lang="en-US" altLang="en-US" sz="3200" dirty="0" smtClean="0"/>
              <a:t>Ring</a:t>
            </a:r>
            <a:r>
              <a:rPr lang="en-US" altLang="en-US" sz="3200" dirty="0">
                <a:solidFill>
                  <a:srgbClr val="000000"/>
                </a:solidFill>
              </a:rPr>
              <a:t> (CO2)</a:t>
            </a:r>
            <a:endParaRPr lang="en-US" alt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914400" y="1219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90000"/>
              </a:lnSpc>
              <a:buFontTx/>
              <a:buNone/>
            </a:pPr>
            <a:r>
              <a:rPr lang="en-US" altLang="en-US" sz="2200" dirty="0" smtClean="0"/>
              <a:t>       4) The operation . is associative.</a:t>
            </a:r>
          </a:p>
          <a:p>
            <a:pPr marL="609600" indent="-609600">
              <a:lnSpc>
                <a:spcPct val="90000"/>
              </a:lnSpc>
              <a:buFontTx/>
              <a:buNone/>
            </a:pPr>
            <a:r>
              <a:rPr lang="en-US" altLang="en-US" sz="2200" dirty="0" smtClean="0"/>
              <a:t>	      a . ( b. c) = (a . b) . c for all a, b, c </a:t>
            </a:r>
            <a:r>
              <a:rPr lang="en-US" altLang="en-US" sz="2200" dirty="0" smtClean="0">
                <a:sym typeface="Symbol" panose="05050102010706020507" pitchFamily="18" charset="2"/>
              </a:rPr>
              <a:t></a:t>
            </a:r>
            <a:r>
              <a:rPr lang="en-US" altLang="en-US" sz="2200" dirty="0" smtClean="0"/>
              <a:t> R.</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5) The operation . is </a:t>
            </a:r>
            <a:r>
              <a:rPr lang="en-US" altLang="en-US" sz="2200" i="1" dirty="0" smtClean="0"/>
              <a:t>distributive</a:t>
            </a:r>
            <a:r>
              <a:rPr lang="en-US" altLang="en-US" sz="2200" dirty="0" smtClean="0"/>
              <a:t> over the operation + in</a:t>
            </a:r>
          </a:p>
          <a:p>
            <a:pPr marL="609600" indent="-609600">
              <a:lnSpc>
                <a:spcPct val="90000"/>
              </a:lnSpc>
              <a:buFontTx/>
              <a:buNone/>
            </a:pPr>
            <a:r>
              <a:rPr lang="en-US" altLang="en-US" sz="2200" dirty="0" smtClean="0"/>
              <a:t>           R.</a:t>
            </a:r>
          </a:p>
          <a:p>
            <a:pPr marL="609600" indent="-609600">
              <a:lnSpc>
                <a:spcPct val="90000"/>
              </a:lnSpc>
              <a:buFontTx/>
              <a:buNone/>
            </a:pPr>
            <a:r>
              <a:rPr lang="en-US" altLang="en-US" sz="2200" dirty="0" smtClean="0"/>
              <a:t>	     a . (b + c) = (a . b) + (a . c)</a:t>
            </a:r>
          </a:p>
          <a:p>
            <a:pPr marL="609600" indent="-609600">
              <a:lnSpc>
                <a:spcPct val="90000"/>
              </a:lnSpc>
              <a:buFontTx/>
              <a:buNone/>
            </a:pPr>
            <a:r>
              <a:rPr lang="en-US" altLang="en-US" sz="2200" dirty="0" smtClean="0"/>
              <a:t>	      (a + b) . c = (a . c) + (b . c) for all a, b, c </a:t>
            </a:r>
            <a:r>
              <a:rPr lang="en-US" altLang="en-US" sz="2200" dirty="0" smtClean="0">
                <a:sym typeface="Symbol" panose="05050102010706020507" pitchFamily="18" charset="2"/>
              </a:rPr>
              <a:t></a:t>
            </a:r>
            <a:r>
              <a:rPr lang="en-US" altLang="en-US" sz="2200" dirty="0" smtClean="0"/>
              <a:t> R.</a:t>
            </a:r>
            <a:endParaRPr lang="en-US" altLang="en-US" sz="2200" i="1" dirty="0" smtClean="0"/>
          </a:p>
          <a:p>
            <a:pPr marL="609600" indent="-609600">
              <a:lnSpc>
                <a:spcPct val="90000"/>
              </a:lnSpc>
              <a:buFontTx/>
              <a:buNone/>
            </a:pPr>
            <a:r>
              <a:rPr lang="en-US" altLang="en-US" sz="2200" i="1" dirty="0" smtClean="0"/>
              <a:t/>
            </a:r>
            <a:br>
              <a:rPr lang="en-US" altLang="en-US" sz="2200" i="1" dirty="0" smtClean="0"/>
            </a:br>
            <a:endParaRPr lang="en-US" altLang="en-US" sz="2200" i="1" dirty="0" smtClean="0"/>
          </a:p>
        </p:txBody>
      </p:sp>
    </p:spTree>
    <p:extLst>
      <p:ext uri="{BB962C8B-B14F-4D97-AF65-F5344CB8AC3E}">
        <p14:creationId xmlns:p14="http://schemas.microsoft.com/office/powerpoint/2010/main" val="20556842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lnSpc>
                <a:spcPct val="90000"/>
              </a:lnSpc>
              <a:buFontTx/>
              <a:buNone/>
            </a:pPr>
            <a:r>
              <a:rPr lang="en-US" altLang="en-US" sz="3200" dirty="0"/>
              <a:t>Zero element of the </a:t>
            </a:r>
            <a:r>
              <a:rPr lang="en-US" altLang="en-US" sz="3200" dirty="0" smtClean="0"/>
              <a:t>ring</a:t>
            </a:r>
            <a:r>
              <a:rPr lang="en-US" altLang="en-US" sz="3200" dirty="0">
                <a:solidFill>
                  <a:srgbClr val="000000"/>
                </a:solidFill>
              </a:rPr>
              <a:t> (CO2)</a:t>
            </a:r>
            <a:endParaRPr lang="en-US" alt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457200" y="10668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90000"/>
              </a:lnSpc>
              <a:buFontTx/>
              <a:buNone/>
            </a:pPr>
            <a:r>
              <a:rPr lang="en-US" altLang="en-US" sz="2200" dirty="0" smtClean="0"/>
              <a:t>Identity element w.r.t. + the operation + (0).</a:t>
            </a:r>
          </a:p>
          <a:p>
            <a:pPr marL="609600" indent="-609600">
              <a:lnSpc>
                <a:spcPct val="90000"/>
              </a:lnSpc>
              <a:buFontTx/>
              <a:buNone/>
            </a:pPr>
            <a:endParaRPr lang="en-US" altLang="en-US" sz="2200" i="1" dirty="0" smtClean="0"/>
          </a:p>
          <a:p>
            <a:pPr marL="609600" indent="-609600">
              <a:lnSpc>
                <a:spcPct val="90000"/>
              </a:lnSpc>
              <a:buFontTx/>
              <a:buNone/>
            </a:pPr>
            <a:r>
              <a:rPr lang="en-US" altLang="en-US" sz="2200" b="1" i="1" dirty="0" smtClean="0"/>
              <a:t>Negative of a</a:t>
            </a:r>
            <a:endParaRPr lang="en-US" altLang="en-US" sz="2200" b="1" dirty="0" smtClean="0"/>
          </a:p>
          <a:p>
            <a:pPr marL="609600" indent="-609600">
              <a:lnSpc>
                <a:spcPct val="90000"/>
              </a:lnSpc>
              <a:buFontTx/>
              <a:buNone/>
            </a:pPr>
            <a:r>
              <a:rPr lang="en-US" altLang="en-US" sz="2200" dirty="0" smtClean="0"/>
              <a:t>    Inverse (–a) w.r.t. + of a </a:t>
            </a:r>
            <a:r>
              <a:rPr lang="en-US" altLang="en-US" sz="2200" dirty="0" smtClean="0">
                <a:sym typeface="Symbol" panose="05050102010706020507" pitchFamily="18" charset="2"/>
              </a:rPr>
              <a:t></a:t>
            </a:r>
            <a:r>
              <a:rPr lang="en-US" altLang="en-US" sz="2200" dirty="0" smtClean="0"/>
              <a:t> R.</a:t>
            </a:r>
          </a:p>
          <a:p>
            <a:pPr marL="609600" indent="-609600">
              <a:lnSpc>
                <a:spcPct val="90000"/>
              </a:lnSpc>
              <a:buFontTx/>
              <a:buNone/>
            </a:pPr>
            <a:endParaRPr lang="en-US" altLang="en-US" sz="2200" i="1" dirty="0" smtClean="0"/>
          </a:p>
          <a:p>
            <a:pPr marL="609600" indent="-609600">
              <a:lnSpc>
                <a:spcPct val="90000"/>
              </a:lnSpc>
              <a:buFontTx/>
              <a:buNone/>
            </a:pPr>
            <a:r>
              <a:rPr lang="en-US" altLang="en-US" sz="2200" b="1" i="1" dirty="0" smtClean="0"/>
              <a:t>Examples</a:t>
            </a:r>
            <a:endParaRPr lang="en-US" altLang="en-US" sz="2200" b="1" dirty="0" smtClean="0"/>
          </a:p>
          <a:p>
            <a:pPr marL="609600" indent="-609600">
              <a:lnSpc>
                <a:spcPct val="90000"/>
              </a:lnSpc>
              <a:buFontTx/>
              <a:buNone/>
            </a:pPr>
            <a:r>
              <a:rPr lang="en-US" altLang="en-US" sz="2200" dirty="0" smtClean="0"/>
              <a:t>     1.  &lt;Z, +, x&gt;, Z is a set of integers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2.  &lt;Q, +, x&gt;, Q is a set of rational nos.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3.  &lt;R, +, x&gt;, R is a set of real nos.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4.  &lt;C, +, x&gt;, C is a set of complex nos. and binary operations + and x.</a:t>
            </a:r>
          </a:p>
        </p:txBody>
      </p:sp>
    </p:spTree>
    <p:extLst>
      <p:ext uri="{BB962C8B-B14F-4D97-AF65-F5344CB8AC3E}">
        <p14:creationId xmlns:p14="http://schemas.microsoft.com/office/powerpoint/2010/main" val="28451246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lnSpc>
                <a:spcPct val="90000"/>
              </a:lnSpc>
              <a:buFontTx/>
              <a:buNone/>
            </a:pPr>
            <a:r>
              <a:rPr lang="en-US" altLang="en-US" sz="3200" dirty="0"/>
              <a:t>Commutative </a:t>
            </a:r>
            <a:r>
              <a:rPr lang="en-US" altLang="en-US" sz="3200" dirty="0" smtClean="0"/>
              <a:t>Ring</a:t>
            </a:r>
            <a:r>
              <a:rPr lang="en-US" altLang="en-US" sz="3200" dirty="0">
                <a:solidFill>
                  <a:srgbClr val="000000"/>
                </a:solidFill>
              </a:rPr>
              <a:t> (CO2)</a:t>
            </a:r>
            <a:endParaRPr lang="en-US" alt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457200" y="1219200"/>
            <a:ext cx="8534400" cy="4906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90000"/>
              </a:lnSpc>
              <a:buFontTx/>
              <a:buNone/>
            </a:pPr>
            <a:r>
              <a:rPr lang="en-US" altLang="en-US" sz="2200" dirty="0" smtClean="0"/>
              <a:t>If the operations +, .  are </a:t>
            </a:r>
            <a:r>
              <a:rPr lang="en-US" altLang="en-US" sz="2200" i="1" dirty="0" smtClean="0"/>
              <a:t>commutative</a:t>
            </a:r>
            <a:r>
              <a:rPr lang="en-US" altLang="en-US" sz="2200" dirty="0" smtClean="0"/>
              <a:t> in a ring &lt;R, +, .&gt;.</a:t>
            </a:r>
            <a:endParaRPr lang="en-US" altLang="en-US" sz="2200" i="1" dirty="0" smtClean="0"/>
          </a:p>
          <a:p>
            <a:pPr marL="609600" indent="-609600">
              <a:lnSpc>
                <a:spcPct val="90000"/>
              </a:lnSpc>
              <a:buFontTx/>
              <a:buNone/>
            </a:pPr>
            <a:endParaRPr lang="en-US" altLang="en-US" sz="2200" i="1" dirty="0" smtClean="0"/>
          </a:p>
          <a:p>
            <a:pPr marL="609600" indent="-609600">
              <a:lnSpc>
                <a:spcPct val="90000"/>
              </a:lnSpc>
              <a:buFontTx/>
              <a:buNone/>
            </a:pPr>
            <a:r>
              <a:rPr lang="en-US" altLang="en-US" sz="2200" b="1" i="1" dirty="0" smtClean="0"/>
              <a:t>Examples</a:t>
            </a:r>
            <a:endParaRPr lang="en-US" altLang="en-US" sz="2200" b="1" dirty="0" smtClean="0"/>
          </a:p>
          <a:p>
            <a:pPr marL="609600" indent="-609600">
              <a:lnSpc>
                <a:spcPct val="90000"/>
              </a:lnSpc>
              <a:buFontTx/>
              <a:buNone/>
            </a:pPr>
            <a:r>
              <a:rPr lang="en-US" altLang="en-US" sz="2200" dirty="0" smtClean="0"/>
              <a:t>      1. &lt;Z, +, x&gt;, Z is a set of integers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2.  &lt;Q, +, x&gt;, Q is a set of rational nos.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3.  &lt;R, +, x&gt;, R is a set of real nos.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4.  &lt;C, +, x&gt;, C is a set of complex nos. and binary operations + and x.</a:t>
            </a:r>
          </a:p>
        </p:txBody>
      </p:sp>
    </p:spTree>
    <p:extLst>
      <p:ext uri="{BB962C8B-B14F-4D97-AF65-F5344CB8AC3E}">
        <p14:creationId xmlns:p14="http://schemas.microsoft.com/office/powerpoint/2010/main" val="30906263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lnSpc>
                <a:spcPct val="90000"/>
              </a:lnSpc>
              <a:buFontTx/>
              <a:buNone/>
            </a:pPr>
            <a:r>
              <a:rPr lang="en-US" altLang="en-US" sz="3200" dirty="0"/>
              <a:t>Ring with </a:t>
            </a:r>
            <a:r>
              <a:rPr lang="en-US" altLang="en-US" sz="3200" dirty="0" smtClean="0"/>
              <a:t>Unity</a:t>
            </a:r>
            <a:r>
              <a:rPr lang="en-US" altLang="en-US" sz="3200" dirty="0">
                <a:solidFill>
                  <a:srgbClr val="000000"/>
                </a:solidFill>
              </a:rPr>
              <a:t> (CO2)</a:t>
            </a:r>
            <a:endParaRPr lang="en-US" altLang="en-US" sz="3200"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457200" y="1066800"/>
            <a:ext cx="8458200" cy="5059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90000"/>
              </a:lnSpc>
              <a:buFontTx/>
              <a:buNone/>
            </a:pPr>
            <a:r>
              <a:rPr lang="en-US" altLang="en-US" sz="2200" dirty="0" smtClean="0"/>
              <a:t>If the operations +, . have </a:t>
            </a:r>
            <a:r>
              <a:rPr lang="en-US" altLang="en-US" sz="2200" i="1" dirty="0" smtClean="0"/>
              <a:t>identity elements</a:t>
            </a:r>
            <a:r>
              <a:rPr lang="en-US" altLang="en-US" sz="2200" dirty="0" smtClean="0"/>
              <a:t> in a ring &lt;R, +, .&gt;.</a:t>
            </a:r>
          </a:p>
          <a:p>
            <a:pPr marL="609600" indent="-609600">
              <a:lnSpc>
                <a:spcPct val="90000"/>
              </a:lnSpc>
              <a:buFontTx/>
              <a:buNone/>
            </a:pPr>
            <a:endParaRPr lang="en-US" altLang="en-US" sz="2200" i="1" dirty="0" smtClean="0"/>
          </a:p>
          <a:p>
            <a:pPr marL="609600" indent="-609600">
              <a:lnSpc>
                <a:spcPct val="90000"/>
              </a:lnSpc>
              <a:buFontTx/>
              <a:buNone/>
            </a:pPr>
            <a:r>
              <a:rPr lang="en-US" altLang="en-US" sz="2200" b="1" i="1" dirty="0" smtClean="0"/>
              <a:t>Examples</a:t>
            </a:r>
          </a:p>
          <a:p>
            <a:pPr marL="609600" indent="-609600">
              <a:lnSpc>
                <a:spcPct val="90000"/>
              </a:lnSpc>
              <a:buFontTx/>
              <a:buNone/>
            </a:pPr>
            <a:endParaRPr lang="en-US" altLang="en-US" sz="2200" b="1" dirty="0" smtClean="0"/>
          </a:p>
          <a:p>
            <a:pPr marL="609600" indent="-609600">
              <a:lnSpc>
                <a:spcPct val="90000"/>
              </a:lnSpc>
              <a:buFontTx/>
              <a:buNone/>
            </a:pPr>
            <a:r>
              <a:rPr lang="en-US" altLang="en-US" sz="2200" b="1" dirty="0" smtClean="0"/>
              <a:t>   </a:t>
            </a:r>
            <a:r>
              <a:rPr lang="en-US" altLang="en-US" sz="2200" dirty="0" smtClean="0"/>
              <a:t>1.</a:t>
            </a:r>
            <a:r>
              <a:rPr lang="en-US" altLang="en-US" sz="2200" b="1" dirty="0" smtClean="0"/>
              <a:t>  </a:t>
            </a:r>
            <a:r>
              <a:rPr lang="en-US" altLang="en-US" sz="2200" dirty="0" smtClean="0"/>
              <a:t>&lt;Z, +, x&gt;, Z is a set of integers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2.  &lt;Q, +, x&gt;, Q is a set of rational nos.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3.  &lt;R, +, x&gt;, R is a set of real nos.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4.  &lt;C, +, x&gt;, C is a set of complex nos. and binary operations + and x.</a:t>
            </a:r>
          </a:p>
        </p:txBody>
      </p:sp>
    </p:spTree>
    <p:extLst>
      <p:ext uri="{BB962C8B-B14F-4D97-AF65-F5344CB8AC3E}">
        <p14:creationId xmlns:p14="http://schemas.microsoft.com/office/powerpoint/2010/main" val="14877810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buFontTx/>
              <a:buNone/>
            </a:pPr>
            <a:r>
              <a:rPr lang="en-US" altLang="en-US" sz="3200" dirty="0"/>
              <a:t>Integral </a:t>
            </a:r>
            <a:r>
              <a:rPr lang="en-US" altLang="en-US" sz="3200" dirty="0" smtClean="0"/>
              <a:t>Domain</a:t>
            </a:r>
            <a:r>
              <a:rPr lang="en-US" altLang="en-US" sz="3200" dirty="0">
                <a:solidFill>
                  <a:srgbClr val="000000"/>
                </a:solidFill>
              </a:rPr>
              <a:t> (CO2)</a:t>
            </a:r>
            <a:endParaRPr lang="en-US" alt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914400" y="990600"/>
            <a:ext cx="8001000" cy="5211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Tx/>
              <a:buNone/>
            </a:pPr>
            <a:r>
              <a:rPr lang="en-US" altLang="en-US" sz="2200" dirty="0" smtClean="0"/>
              <a:t>a . b = 0 </a:t>
            </a:r>
            <a:r>
              <a:rPr lang="en-US" altLang="en-US" sz="2200" dirty="0" smtClean="0">
                <a:sym typeface="Symbol" panose="05050102010706020507" pitchFamily="18" charset="2"/>
              </a:rPr>
              <a:t></a:t>
            </a:r>
            <a:r>
              <a:rPr lang="en-US" altLang="en-US" sz="2200" dirty="0" smtClean="0"/>
              <a:t> a = 0 or b = 0 for a </a:t>
            </a:r>
            <a:r>
              <a:rPr lang="en-US" altLang="en-US" sz="2200" i="1" dirty="0" smtClean="0"/>
              <a:t>commutative ring with unity</a:t>
            </a:r>
            <a:r>
              <a:rPr lang="en-US" altLang="en-US" sz="2200" dirty="0" smtClean="0"/>
              <a:t> &lt;R, +, .&gt;.</a:t>
            </a:r>
          </a:p>
          <a:p>
            <a:pPr marL="609600" indent="-609600">
              <a:buFontTx/>
              <a:buNone/>
            </a:pPr>
            <a:endParaRPr lang="en-US" altLang="en-US" sz="2200" i="1" dirty="0" smtClean="0"/>
          </a:p>
          <a:p>
            <a:pPr marL="609600" indent="-609600">
              <a:buFontTx/>
              <a:buNone/>
            </a:pPr>
            <a:r>
              <a:rPr lang="en-US" altLang="en-US" sz="2200" b="1" i="1" dirty="0" smtClean="0"/>
              <a:t>Examples</a:t>
            </a:r>
          </a:p>
          <a:p>
            <a:pPr marL="609600" indent="-609600">
              <a:buFontTx/>
              <a:buNone/>
            </a:pPr>
            <a:endParaRPr lang="en-US" altLang="en-US" sz="2200" b="1" dirty="0" smtClean="0"/>
          </a:p>
          <a:p>
            <a:pPr marL="609600" indent="-609600">
              <a:buFontTx/>
              <a:buNone/>
            </a:pPr>
            <a:r>
              <a:rPr lang="en-US" altLang="en-US" sz="2200" dirty="0" smtClean="0"/>
              <a:t>      1.  &lt;Z, +, x&gt;, Z is a set of integers and binary operations + and x.</a:t>
            </a:r>
          </a:p>
          <a:p>
            <a:pPr marL="609600" indent="-609600">
              <a:buFontTx/>
              <a:buNone/>
            </a:pPr>
            <a:endParaRPr lang="en-US" altLang="en-US" sz="2200" dirty="0" smtClean="0"/>
          </a:p>
          <a:p>
            <a:pPr marL="609600" indent="-609600">
              <a:buFontTx/>
              <a:buNone/>
            </a:pPr>
            <a:r>
              <a:rPr lang="en-US" altLang="en-US" sz="2200" dirty="0" smtClean="0"/>
              <a:t>      2.  &lt;Q, +, x&gt;, Q is a set of rational nos. and binary operations + and x.</a:t>
            </a:r>
          </a:p>
          <a:p>
            <a:pPr marL="609600" indent="-609600">
              <a:buFontTx/>
              <a:buNone/>
            </a:pPr>
            <a:endParaRPr lang="en-US" altLang="en-US" sz="2200" dirty="0" smtClean="0"/>
          </a:p>
          <a:p>
            <a:pPr marL="609600" indent="-609600">
              <a:buFontTx/>
              <a:buNone/>
            </a:pPr>
            <a:r>
              <a:rPr lang="en-US" altLang="en-US" sz="2200" dirty="0" smtClean="0"/>
              <a:t>      3.  &lt;R, +, x&gt;, R is a set of real nos. and binary operations + and x.</a:t>
            </a:r>
          </a:p>
          <a:p>
            <a:pPr marL="609600" indent="-609600">
              <a:buFontTx/>
              <a:buNone/>
            </a:pPr>
            <a:endParaRPr lang="en-US" altLang="en-US" sz="2200" dirty="0" smtClean="0"/>
          </a:p>
          <a:p>
            <a:pPr marL="609600" indent="-609600">
              <a:buFontTx/>
              <a:buNone/>
            </a:pPr>
            <a:r>
              <a:rPr lang="en-US" altLang="en-US" sz="2200" dirty="0" smtClean="0"/>
              <a:t>      4.   &lt;C, +, x&gt;, C is a set of complex nos. and binary operations + and x.</a:t>
            </a:r>
          </a:p>
        </p:txBody>
      </p:sp>
    </p:spTree>
    <p:extLst>
      <p:ext uri="{BB962C8B-B14F-4D97-AF65-F5344CB8AC3E}">
        <p14:creationId xmlns:p14="http://schemas.microsoft.com/office/powerpoint/2010/main" val="7915870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lnSpc>
                <a:spcPct val="80000"/>
              </a:lnSpc>
              <a:buFontTx/>
              <a:buNone/>
            </a:pPr>
            <a:r>
              <a:rPr lang="en-US" altLang="en-US" sz="3200" dirty="0" smtClean="0"/>
              <a:t>Field</a:t>
            </a:r>
            <a:r>
              <a:rPr lang="en-US" altLang="en-US" sz="3200" dirty="0">
                <a:solidFill>
                  <a:srgbClr val="000000"/>
                </a:solidFill>
              </a:rPr>
              <a:t> (CO2)</a:t>
            </a:r>
            <a:endParaRPr lang="en-US" alt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457200" y="1143000"/>
            <a:ext cx="8458200" cy="51105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80000"/>
              </a:lnSpc>
              <a:buFontTx/>
              <a:buNone/>
            </a:pPr>
            <a:r>
              <a:rPr lang="en-US" altLang="en-US" sz="2200" dirty="0" smtClean="0"/>
              <a:t>If a ring &lt;R, +, .&gt; </a:t>
            </a:r>
          </a:p>
          <a:p>
            <a:pPr>
              <a:lnSpc>
                <a:spcPct val="80000"/>
              </a:lnSpc>
            </a:pPr>
            <a:r>
              <a:rPr lang="en-US" altLang="en-US" sz="2200" dirty="0" smtClean="0"/>
              <a:t>is </a:t>
            </a:r>
            <a:r>
              <a:rPr lang="en-US" altLang="en-US" sz="2200" i="1" dirty="0" smtClean="0"/>
              <a:t>commutative</a:t>
            </a:r>
            <a:endParaRPr lang="en-US" altLang="en-US" sz="2200" dirty="0" smtClean="0"/>
          </a:p>
          <a:p>
            <a:pPr>
              <a:lnSpc>
                <a:spcPct val="80000"/>
              </a:lnSpc>
            </a:pPr>
            <a:r>
              <a:rPr lang="en-US" altLang="en-US" sz="2200" dirty="0" smtClean="0"/>
              <a:t>has the </a:t>
            </a:r>
            <a:r>
              <a:rPr lang="en-US" altLang="en-US" sz="2200" i="1" dirty="0" smtClean="0"/>
              <a:t>unity</a:t>
            </a:r>
            <a:endParaRPr lang="en-US" altLang="en-US" sz="2200" dirty="0" smtClean="0"/>
          </a:p>
          <a:p>
            <a:pPr>
              <a:lnSpc>
                <a:spcPct val="80000"/>
              </a:lnSpc>
            </a:pPr>
            <a:r>
              <a:rPr lang="en-US" altLang="en-US" sz="2200" dirty="0" smtClean="0"/>
              <a:t>every nonzero element of R has the </a:t>
            </a:r>
            <a:r>
              <a:rPr lang="en-US" altLang="en-US" sz="2200" i="1" dirty="0" smtClean="0"/>
              <a:t>inverse</a:t>
            </a:r>
            <a:r>
              <a:rPr lang="en-US" altLang="en-US" sz="2200" dirty="0" smtClean="0"/>
              <a:t> under the . operation.</a:t>
            </a:r>
          </a:p>
          <a:p>
            <a:pPr marL="609600" indent="-609600">
              <a:lnSpc>
                <a:spcPct val="80000"/>
              </a:lnSpc>
              <a:buFontTx/>
              <a:buNone/>
            </a:pPr>
            <a:endParaRPr lang="en-US" altLang="en-US" sz="2200" b="1" dirty="0"/>
          </a:p>
          <a:p>
            <a:pPr marL="609600" indent="-609600">
              <a:lnSpc>
                <a:spcPct val="80000"/>
              </a:lnSpc>
              <a:buFontTx/>
              <a:buNone/>
            </a:pPr>
            <a:r>
              <a:rPr lang="en-US" altLang="en-US" sz="2200" dirty="0" smtClean="0"/>
              <a:t>	Commutative ring with unity in which every nonzero element has a multiplicative inverse.</a:t>
            </a:r>
          </a:p>
          <a:p>
            <a:pPr marL="609600" indent="-609600">
              <a:lnSpc>
                <a:spcPct val="80000"/>
              </a:lnSpc>
              <a:buFontTx/>
              <a:buNone/>
            </a:pPr>
            <a:endParaRPr lang="en-US" altLang="en-US" sz="2200" i="1" dirty="0" smtClean="0"/>
          </a:p>
          <a:p>
            <a:pPr marL="609600" indent="-609600">
              <a:lnSpc>
                <a:spcPct val="80000"/>
              </a:lnSpc>
              <a:buFontTx/>
              <a:buNone/>
            </a:pPr>
            <a:r>
              <a:rPr lang="en-US" altLang="en-US" sz="2200" b="1" i="1" dirty="0" smtClean="0"/>
              <a:t>Examples</a:t>
            </a:r>
            <a:endParaRPr lang="en-US" altLang="en-US" sz="2200" b="1" dirty="0" smtClean="0"/>
          </a:p>
          <a:p>
            <a:pPr marL="609600" indent="-609600">
              <a:lnSpc>
                <a:spcPct val="80000"/>
              </a:lnSpc>
              <a:buFontTx/>
              <a:buNone/>
            </a:pPr>
            <a:r>
              <a:rPr lang="en-US" altLang="en-US" sz="2200" dirty="0" smtClean="0"/>
              <a:t>    1.   &lt;Q, +, x&gt;, Q is a set of rational nos. and binary  operations + and x.</a:t>
            </a:r>
          </a:p>
          <a:p>
            <a:pPr marL="609600" indent="-609600">
              <a:lnSpc>
                <a:spcPct val="80000"/>
              </a:lnSpc>
              <a:buFontTx/>
              <a:buNone/>
            </a:pPr>
            <a:r>
              <a:rPr lang="en-US" altLang="en-US" sz="2200" dirty="0" smtClean="0"/>
              <a:t>     2.  &lt;R, +, x&gt;, R is a set of real nos. and binary operations + and x.</a:t>
            </a:r>
          </a:p>
          <a:p>
            <a:pPr marL="609600" indent="-609600">
              <a:lnSpc>
                <a:spcPct val="80000"/>
              </a:lnSpc>
              <a:buFontTx/>
              <a:buNone/>
            </a:pPr>
            <a:r>
              <a:rPr lang="en-US" altLang="en-US" sz="2200" dirty="0" smtClean="0"/>
              <a:t>     3.  &lt;C, +, x&gt;, C is a set of complex nos. and binary operations + and x.</a:t>
            </a:r>
          </a:p>
          <a:p>
            <a:pPr marL="609600" indent="-609600">
              <a:lnSpc>
                <a:spcPct val="80000"/>
              </a:lnSpc>
              <a:buFontTx/>
              <a:buNone/>
            </a:pPr>
            <a:r>
              <a:rPr lang="en-US" altLang="en-US" sz="2200" dirty="0" smtClean="0"/>
              <a:t>     4.  &lt;Z, +, x&gt;, Z is a set of integers and binary operations + and x is not a field as Z does not contain multiplicative inverses of all its nonzero elements.</a:t>
            </a:r>
          </a:p>
        </p:txBody>
      </p:sp>
    </p:spTree>
    <p:extLst>
      <p:ext uri="{BB962C8B-B14F-4D97-AF65-F5344CB8AC3E}">
        <p14:creationId xmlns:p14="http://schemas.microsoft.com/office/powerpoint/2010/main" val="34560760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buFontTx/>
              <a:buNone/>
            </a:pPr>
            <a:r>
              <a:rPr lang="en-US" altLang="en-US" sz="3200" dirty="0" smtClean="0"/>
              <a:t>Exercises</a:t>
            </a:r>
            <a:r>
              <a:rPr lang="en-US" altLang="en-US" sz="3200" dirty="0">
                <a:solidFill>
                  <a:srgbClr val="000000"/>
                </a:solidFill>
              </a:rPr>
              <a:t> (CO2)</a:t>
            </a:r>
            <a:endParaRPr lang="en-US" alt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3"/>
          <p:cNvSpPr txBox="1">
            <a:spLocks noChangeArrowheads="1"/>
          </p:cNvSpPr>
          <p:nvPr/>
        </p:nvSpPr>
        <p:spPr>
          <a:xfrm>
            <a:off x="457200" y="1157551"/>
            <a:ext cx="8305800" cy="31858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Tx/>
              <a:buNone/>
            </a:pPr>
            <a:r>
              <a:rPr lang="en-US" altLang="en-US" sz="2200" dirty="0" smtClean="0"/>
              <a:t>1) Let S = {0, 1} and the operations + and . on s be defined by the following tables:</a:t>
            </a:r>
          </a:p>
          <a:p>
            <a:pPr marL="609600" indent="-609600">
              <a:buFontTx/>
              <a:buNone/>
            </a:pPr>
            <a:endParaRPr lang="en-US" altLang="en-US" sz="2200" dirty="0" smtClean="0"/>
          </a:p>
          <a:p>
            <a:pPr marL="609600" indent="-609600">
              <a:buFontTx/>
              <a:buNone/>
            </a:pPr>
            <a:r>
              <a:rPr lang="en-US" altLang="en-US" sz="2200" dirty="0" smtClean="0"/>
              <a:t>       </a:t>
            </a:r>
          </a:p>
          <a:p>
            <a:pPr marL="609600" indent="-609600">
              <a:buFontTx/>
              <a:buNone/>
            </a:pPr>
            <a:endParaRPr lang="en-US" altLang="en-US" sz="2200" dirty="0" smtClean="0"/>
          </a:p>
          <a:p>
            <a:pPr marL="609600" indent="-609600">
              <a:buFontTx/>
              <a:buNone/>
            </a:pPr>
            <a:r>
              <a:rPr lang="en-US" altLang="en-US" sz="2200" dirty="0" smtClean="0"/>
              <a:t>               </a:t>
            </a:r>
          </a:p>
          <a:p>
            <a:pPr marL="609600" indent="-609600">
              <a:buFontTx/>
              <a:buNone/>
            </a:pPr>
            <a:r>
              <a:rPr lang="en-US" altLang="en-US" sz="2200" dirty="0" smtClean="0"/>
              <a:t>	Show that &lt;S, +, .&gt; is a </a:t>
            </a:r>
            <a:r>
              <a:rPr lang="en-US" altLang="en-US" sz="2200" i="1" dirty="0" smtClean="0"/>
              <a:t>commutative ring with unity</a:t>
            </a:r>
            <a:r>
              <a:rPr lang="en-US" altLang="en-US" sz="2200" dirty="0" smtClean="0"/>
              <a:t>.</a:t>
            </a:r>
          </a:p>
        </p:txBody>
      </p:sp>
      <p:graphicFrame>
        <p:nvGraphicFramePr>
          <p:cNvPr id="12" name="Group 50"/>
          <p:cNvGraphicFramePr>
            <a:graphicFrameLocks noGrp="1"/>
          </p:cNvGraphicFramePr>
          <p:nvPr>
            <p:ph sz="quarter" idx="4294967295"/>
            <p:extLst>
              <p:ext uri="{D42A27DB-BD31-4B8C-83A1-F6EECF244321}">
                <p14:modId xmlns:p14="http://schemas.microsoft.com/office/powerpoint/2010/main" val="2455217248"/>
              </p:ext>
            </p:extLst>
          </p:nvPr>
        </p:nvGraphicFramePr>
        <p:xfrm>
          <a:off x="2057400" y="1950774"/>
          <a:ext cx="1828800" cy="1554426"/>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492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2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0</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2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0</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 name="Group 56"/>
          <p:cNvGraphicFramePr>
            <a:graphicFrameLocks noGrp="1"/>
          </p:cNvGraphicFramePr>
          <p:nvPr>
            <p:ph sz="quarter" idx="4294967295"/>
            <p:extLst>
              <p:ext uri="{D42A27DB-BD31-4B8C-83A1-F6EECF244321}">
                <p14:modId xmlns:p14="http://schemas.microsoft.com/office/powerpoint/2010/main" val="2653620211"/>
              </p:ext>
            </p:extLst>
          </p:nvPr>
        </p:nvGraphicFramePr>
        <p:xfrm>
          <a:off x="4495800" y="1920348"/>
          <a:ext cx="1752600" cy="1554426"/>
        </p:xfrm>
        <a:graphic>
          <a:graphicData uri="http://schemas.openxmlformats.org/drawingml/2006/table">
            <a:tbl>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tblGrid>
              <a:tr h="4536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36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36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1</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920314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12/19/2022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buFontTx/>
              <a:buNone/>
            </a:pPr>
            <a:r>
              <a:rPr lang="en-US" altLang="en-US" sz="3000" dirty="0" smtClean="0"/>
              <a:t>Exercises</a:t>
            </a:r>
            <a:r>
              <a:rPr lang="en-US" altLang="en-US" sz="3200" dirty="0">
                <a:solidFill>
                  <a:srgbClr val="000000"/>
                </a:solidFill>
              </a:rPr>
              <a:t> (CO2)</a:t>
            </a:r>
            <a:endParaRPr lang="en-US" altLang="en-US"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381000" y="884237"/>
            <a:ext cx="8305800" cy="47545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Tx/>
              <a:buNone/>
            </a:pPr>
            <a:r>
              <a:rPr lang="en-US" altLang="en-US" sz="2200" dirty="0" smtClean="0"/>
              <a:t> 2) Let S = {a, b, c, d} and the operations + and . on s be defined by the following tables:</a:t>
            </a:r>
          </a:p>
          <a:p>
            <a:pPr marL="609600" indent="-609600">
              <a:buFontTx/>
              <a:buNone/>
            </a:pPr>
            <a:r>
              <a:rPr lang="en-US" altLang="en-US" sz="2200" dirty="0" smtClean="0"/>
              <a:t>	</a:t>
            </a:r>
          </a:p>
          <a:p>
            <a:pPr marL="609600" indent="-609600">
              <a:buFontTx/>
              <a:buNone/>
            </a:pPr>
            <a:r>
              <a:rPr lang="en-US" altLang="en-US" sz="2200" dirty="0" smtClean="0"/>
              <a:t>        </a:t>
            </a:r>
          </a:p>
          <a:p>
            <a:pPr marL="609600" indent="-609600">
              <a:buFontTx/>
              <a:buNone/>
            </a:pPr>
            <a:endParaRPr lang="en-US" altLang="en-US" sz="2200" dirty="0" smtClean="0"/>
          </a:p>
          <a:p>
            <a:pPr marL="609600" indent="-609600">
              <a:buFontTx/>
              <a:buNone/>
            </a:pPr>
            <a:endParaRPr lang="en-US" altLang="en-US" sz="2200" dirty="0" smtClean="0"/>
          </a:p>
          <a:p>
            <a:pPr marL="609600" indent="-609600">
              <a:buFontTx/>
              <a:buNone/>
            </a:pPr>
            <a:endParaRPr lang="en-US" altLang="en-US" sz="2200" dirty="0" smtClean="0"/>
          </a:p>
          <a:p>
            <a:pPr marL="609600" indent="-609600">
              <a:buFontTx/>
              <a:buNone/>
            </a:pPr>
            <a:endParaRPr lang="en-US" altLang="en-US" sz="2200" dirty="0" smtClean="0"/>
          </a:p>
          <a:p>
            <a:pPr marL="609600" indent="-609600">
              <a:buFontTx/>
              <a:buNone/>
            </a:pPr>
            <a:endParaRPr lang="en-US" altLang="en-US" sz="2200" dirty="0" smtClean="0"/>
          </a:p>
          <a:p>
            <a:pPr marL="609600" indent="-609600">
              <a:buFontTx/>
              <a:buNone/>
            </a:pPr>
            <a:endParaRPr lang="en-US" altLang="en-US" sz="2200" dirty="0" smtClean="0"/>
          </a:p>
          <a:p>
            <a:pPr marL="609600" indent="-609600">
              <a:buFontTx/>
              <a:buNone/>
            </a:pPr>
            <a:r>
              <a:rPr lang="en-US" altLang="en-US" sz="2200" dirty="0" smtClean="0"/>
              <a:t>	Show that &lt;S, +, .&gt; is a </a:t>
            </a:r>
            <a:r>
              <a:rPr lang="en-US" altLang="en-US" sz="2200" i="1" dirty="0" smtClean="0"/>
              <a:t> ring</a:t>
            </a:r>
            <a:r>
              <a:rPr lang="en-US" altLang="en-US" sz="2200" dirty="0" smtClean="0"/>
              <a:t>.</a:t>
            </a:r>
          </a:p>
          <a:p>
            <a:pPr marL="609600" indent="-609600">
              <a:buFontTx/>
              <a:buNone/>
            </a:pPr>
            <a:endParaRPr lang="en-US" altLang="en-US" sz="2200" dirty="0" smtClean="0"/>
          </a:p>
        </p:txBody>
      </p:sp>
      <p:graphicFrame>
        <p:nvGraphicFramePr>
          <p:cNvPr id="11" name="Group 100"/>
          <p:cNvGraphicFramePr>
            <a:graphicFrameLocks noGrp="1"/>
          </p:cNvGraphicFramePr>
          <p:nvPr>
            <p:ph sz="quarter" idx="4294967295"/>
            <p:extLst>
              <p:ext uri="{D42A27DB-BD31-4B8C-83A1-F6EECF244321}">
                <p14:modId xmlns:p14="http://schemas.microsoft.com/office/powerpoint/2010/main" val="3078965150"/>
              </p:ext>
            </p:extLst>
          </p:nvPr>
        </p:nvGraphicFramePr>
        <p:xfrm>
          <a:off x="1143000" y="1951037"/>
          <a:ext cx="2362200" cy="2592542"/>
        </p:xfrm>
        <a:graphic>
          <a:graphicData uri="http://schemas.openxmlformats.org/drawingml/2006/table">
            <a:tbl>
              <a:tblPr/>
              <a:tblGrid>
                <a:gridCol w="473075">
                  <a:extLst>
                    <a:ext uri="{9D8B030D-6E8A-4147-A177-3AD203B41FA5}">
                      <a16:colId xmlns:a16="http://schemas.microsoft.com/office/drawing/2014/main" val="20000"/>
                    </a:ext>
                  </a:extLst>
                </a:gridCol>
                <a:gridCol w="471488">
                  <a:extLst>
                    <a:ext uri="{9D8B030D-6E8A-4147-A177-3AD203B41FA5}">
                      <a16:colId xmlns:a16="http://schemas.microsoft.com/office/drawing/2014/main" val="20001"/>
                    </a:ext>
                  </a:extLst>
                </a:gridCol>
                <a:gridCol w="473075">
                  <a:extLst>
                    <a:ext uri="{9D8B030D-6E8A-4147-A177-3AD203B41FA5}">
                      <a16:colId xmlns:a16="http://schemas.microsoft.com/office/drawing/2014/main" val="20002"/>
                    </a:ext>
                  </a:extLst>
                </a:gridCol>
                <a:gridCol w="471487">
                  <a:extLst>
                    <a:ext uri="{9D8B030D-6E8A-4147-A177-3AD203B41FA5}">
                      <a16:colId xmlns:a16="http://schemas.microsoft.com/office/drawing/2014/main" val="20003"/>
                    </a:ext>
                  </a:extLst>
                </a:gridCol>
                <a:gridCol w="473075">
                  <a:extLst>
                    <a:ext uri="{9D8B030D-6E8A-4147-A177-3AD203B41FA5}">
                      <a16:colId xmlns:a16="http://schemas.microsoft.com/office/drawing/2014/main" val="20004"/>
                    </a:ext>
                  </a:extLst>
                </a:gridCol>
              </a:tblGrid>
              <a:tr h="5180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0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0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2" name="Group 107"/>
          <p:cNvGraphicFramePr>
            <a:graphicFrameLocks noGrp="1"/>
          </p:cNvGraphicFramePr>
          <p:nvPr>
            <p:ph sz="quarter" idx="4294967295"/>
            <p:extLst>
              <p:ext uri="{D42A27DB-BD31-4B8C-83A1-F6EECF244321}">
                <p14:modId xmlns:p14="http://schemas.microsoft.com/office/powerpoint/2010/main" val="2103153660"/>
              </p:ext>
            </p:extLst>
          </p:nvPr>
        </p:nvGraphicFramePr>
        <p:xfrm>
          <a:off x="4495800" y="1951037"/>
          <a:ext cx="2514600" cy="2590800"/>
        </p:xfrm>
        <a:graphic>
          <a:graphicData uri="http://schemas.openxmlformats.org/drawingml/2006/table">
            <a:tbl>
              <a:tblPr/>
              <a:tblGrid>
                <a:gridCol w="503238">
                  <a:extLst>
                    <a:ext uri="{9D8B030D-6E8A-4147-A177-3AD203B41FA5}">
                      <a16:colId xmlns:a16="http://schemas.microsoft.com/office/drawing/2014/main" val="20000"/>
                    </a:ext>
                  </a:extLst>
                </a:gridCol>
                <a:gridCol w="503237">
                  <a:extLst>
                    <a:ext uri="{9D8B030D-6E8A-4147-A177-3AD203B41FA5}">
                      <a16:colId xmlns:a16="http://schemas.microsoft.com/office/drawing/2014/main" val="20001"/>
                    </a:ext>
                  </a:extLst>
                </a:gridCol>
                <a:gridCol w="501650">
                  <a:extLst>
                    <a:ext uri="{9D8B030D-6E8A-4147-A177-3AD203B41FA5}">
                      <a16:colId xmlns:a16="http://schemas.microsoft.com/office/drawing/2014/main" val="20002"/>
                    </a:ext>
                  </a:extLst>
                </a:gridCol>
                <a:gridCol w="503238">
                  <a:extLst>
                    <a:ext uri="{9D8B030D-6E8A-4147-A177-3AD203B41FA5}">
                      <a16:colId xmlns:a16="http://schemas.microsoft.com/office/drawing/2014/main" val="20003"/>
                    </a:ext>
                  </a:extLst>
                </a:gridCol>
                <a:gridCol w="503237">
                  <a:extLst>
                    <a:ext uri="{9D8B030D-6E8A-4147-A177-3AD203B41FA5}">
                      <a16:colId xmlns:a16="http://schemas.microsoft.com/office/drawing/2014/main" val="20004"/>
                    </a:ext>
                  </a:extLst>
                </a:gridCol>
              </a:tblGrid>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430993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err="1" smtClean="0"/>
              <a:t>Youtube</a:t>
            </a:r>
            <a:r>
              <a:rPr lang="en-US" sz="2200" dirty="0" smtClean="0"/>
              <a:t>/other  Video Links</a:t>
            </a:r>
          </a:p>
          <a:p>
            <a:r>
              <a:rPr lang="en-IN" sz="2200" dirty="0">
                <a:hlinkClick r:id="rId2"/>
              </a:rPr>
              <a:t>https://</a:t>
            </a:r>
            <a:r>
              <a:rPr lang="en-IN" sz="2200" dirty="0" smtClean="0">
                <a:hlinkClick r:id="rId2"/>
              </a:rPr>
              <a:t>www.youtube.com/watch?v=dQ4wU0k7JKI&amp;list=PL0862D1A947252D20&amp;index=35</a:t>
            </a:r>
            <a:r>
              <a:rPr lang="en-IN" sz="2200" dirty="0"/>
              <a:t> </a:t>
            </a:r>
            <a:r>
              <a:rPr lang="en-IN" sz="2200" dirty="0" smtClean="0"/>
              <a:t>					CO2</a:t>
            </a:r>
          </a:p>
          <a:p>
            <a:r>
              <a:rPr lang="en-IN" sz="2200" dirty="0">
                <a:hlinkClick r:id="rId3"/>
              </a:rPr>
              <a:t>https://</a:t>
            </a:r>
            <a:r>
              <a:rPr lang="en-IN" sz="2200" dirty="0" smtClean="0">
                <a:hlinkClick r:id="rId3"/>
              </a:rPr>
              <a:t>www.youtube.com/watch?v=urd468CJCcU&amp;list=PL0862D1A947252D20&amp;index=36</a:t>
            </a:r>
            <a:r>
              <a:rPr lang="en-IN" sz="2200" dirty="0"/>
              <a:t>					</a:t>
            </a:r>
            <a:r>
              <a:rPr lang="en-IN" sz="2200" dirty="0" smtClean="0"/>
              <a:t>CO2</a:t>
            </a:r>
          </a:p>
          <a:p>
            <a:r>
              <a:rPr lang="en-IN" sz="2200" dirty="0">
                <a:hlinkClick r:id="rId4"/>
              </a:rPr>
              <a:t>https://</a:t>
            </a:r>
            <a:r>
              <a:rPr lang="en-IN" sz="2200" dirty="0" smtClean="0">
                <a:hlinkClick r:id="rId4"/>
              </a:rPr>
              <a:t>www.youtube.com/watch?v=YB6CP1RUvgk&amp;list=PL0862D1A947252D20&amp;index=37</a:t>
            </a:r>
            <a:r>
              <a:rPr lang="en-IN" sz="2200" dirty="0"/>
              <a:t>					</a:t>
            </a:r>
            <a:r>
              <a:rPr lang="en-IN" sz="2200" dirty="0" smtClean="0"/>
              <a:t>CO2</a:t>
            </a:r>
            <a:endParaRPr lang="en-IN" sz="2200" dirty="0"/>
          </a:p>
          <a:p>
            <a:endParaRPr lang="en-US" sz="2200" dirty="0"/>
          </a:p>
        </p:txBody>
      </p:sp>
      <p:sp>
        <p:nvSpPr>
          <p:cNvPr id="4" name="Date Placeholder 3"/>
          <p:cNvSpPr>
            <a:spLocks noGrp="1"/>
          </p:cNvSpPr>
          <p:nvPr>
            <p:ph type="dt" sz="half" idx="10"/>
          </p:nvPr>
        </p:nvSpPr>
        <p:spPr/>
        <p:txBody>
          <a:bodyPr/>
          <a:lstStyle/>
          <a:p>
            <a:fld id="{2567DAA0-F5EA-4446-80AA-054EC68B59D6}" type="datetime1">
              <a:rPr lang="en-US" smtClean="0"/>
              <a:pPr/>
              <a:t>12/19/2022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smtClean="0">
                <a:ln>
                  <a:noFill/>
                </a:ln>
                <a:solidFill>
                  <a:schemeClr val="dk1"/>
                </a:solidFill>
                <a:effectLst/>
                <a:uLnTx/>
                <a:uFillTx/>
                <a:latin typeface="+mn-lt"/>
                <a:ea typeface="+mn-ea"/>
                <a:cs typeface="+mn-cs"/>
              </a:rPr>
              <a:t>Faculty Video</a:t>
            </a:r>
            <a:r>
              <a:rPr kumimoji="0" lang="en-US" sz="2400" b="0" i="0" u="none" strike="noStrike" kern="1200" cap="none" spc="0" normalizeH="0" noProof="0" dirty="0" smtClean="0">
                <a:ln>
                  <a:noFill/>
                </a:ln>
                <a:solidFill>
                  <a:schemeClr val="dk1"/>
                </a:solidFill>
                <a:effectLst/>
                <a:uLnTx/>
                <a:uFillTx/>
                <a:latin typeface="+mn-lt"/>
                <a:ea typeface="+mn-ea"/>
                <a:cs typeface="+mn-cs"/>
              </a:rPr>
              <a:t> Links, </a:t>
            </a:r>
            <a:r>
              <a:rPr kumimoji="0" lang="en-US" sz="2400" b="0" i="0" u="none" strike="noStrike" kern="1200" cap="none" spc="0" normalizeH="0" noProof="0" dirty="0" err="1" smtClean="0">
                <a:ln>
                  <a:noFill/>
                </a:ln>
                <a:solidFill>
                  <a:schemeClr val="dk1"/>
                </a:solidFill>
                <a:effectLst/>
                <a:uLnTx/>
                <a:uFillTx/>
                <a:latin typeface="+mn-lt"/>
                <a:ea typeface="+mn-ea"/>
                <a:cs typeface="+mn-cs"/>
              </a:rPr>
              <a:t>Youtube</a:t>
            </a:r>
            <a:r>
              <a:rPr kumimoji="0" lang="en-US" sz="2400" b="0" i="0" u="none" strike="noStrike" kern="1200" cap="none" spc="0" normalizeH="0" noProof="0" dirty="0" smtClean="0">
                <a:ln>
                  <a:noFill/>
                </a:ln>
                <a:solidFill>
                  <a:schemeClr val="dk1"/>
                </a:solidFill>
                <a:effectLst/>
                <a:uLnTx/>
                <a:uFillTx/>
                <a:latin typeface="+mn-lt"/>
                <a:ea typeface="+mn-ea"/>
                <a:cs typeface="+mn-cs"/>
              </a:rPr>
              <a:t> &amp; NPTEL Video Links and Online Courses Details</a:t>
            </a:r>
            <a:r>
              <a:rPr lang="en-US" altLang="en-US" sz="2400" dirty="0">
                <a:solidFill>
                  <a:srgbClr val="000000"/>
                </a:solidFill>
              </a:rPr>
              <a:t> (CO2)</a:t>
            </a:r>
            <a:r>
              <a:rPr kumimoji="0" lang="en-US" sz="2400" b="0" i="0" u="none" strike="noStrike" kern="1200" cap="none" spc="0" normalizeH="0" noProof="0" dirty="0" smtClean="0">
                <a:ln>
                  <a:noFill/>
                </a:ln>
                <a:solidFill>
                  <a:schemeClr val="dk1"/>
                </a:solidFill>
                <a:effectLst/>
                <a:uLnTx/>
                <a:uFillTx/>
                <a:latin typeface="+mn-lt"/>
                <a:ea typeface="+mn-ea"/>
                <a:cs typeface="+mn-cs"/>
              </a:rPr>
              <a:t>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5"/>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a:t>
            </a:r>
            <a:r>
              <a:rPr lang="en-US" dirty="0" err="1" smtClean="0">
                <a:solidFill>
                  <a:schemeClr val="tx1"/>
                </a:solidFill>
                <a:latin typeface="+mj-lt"/>
                <a:cs typeface="Times New Roman" panose="02020603050405020304" pitchFamily="18" charset="0"/>
              </a:rPr>
              <a:t>Singhanai</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2</a:t>
            </a:r>
            <a:endParaRPr lang="en-US" dirty="0">
              <a:solidFill>
                <a:schemeClr val="tx1"/>
              </a:solidFill>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4876800" cy="5234388"/>
          </a:xfrm>
        </p:spPr>
        <p:txBody>
          <a:bodyPr>
            <a:noAutofit/>
          </a:bodyPr>
          <a:lstStyle/>
          <a:p>
            <a:pPr marL="0" indent="0">
              <a:buNone/>
            </a:pPr>
            <a:r>
              <a:rPr lang="en-IN" sz="2200" b="1" dirty="0">
                <a:latin typeface="Times New Roman" panose="02020603050405020304" pitchFamily="18" charset="0"/>
                <a:cs typeface="Times New Roman" panose="02020603050405020304" pitchFamily="18" charset="0"/>
              </a:rPr>
              <a:t>Algebraic Structures: </a:t>
            </a:r>
            <a:endParaRPr lang="en-IN" sz="2200" b="1"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Definition</a:t>
            </a:r>
          </a:p>
          <a:p>
            <a:r>
              <a:rPr lang="en-IN" sz="2200" dirty="0" smtClean="0">
                <a:latin typeface="Times New Roman" panose="02020603050405020304" pitchFamily="18" charset="0"/>
                <a:cs typeface="Times New Roman" panose="02020603050405020304" pitchFamily="18" charset="0"/>
              </a:rPr>
              <a:t>Groups</a:t>
            </a:r>
          </a:p>
          <a:p>
            <a:r>
              <a:rPr lang="en-IN" sz="2200" dirty="0" smtClean="0">
                <a:latin typeface="Times New Roman" panose="02020603050405020304" pitchFamily="18" charset="0"/>
                <a:cs typeface="Times New Roman" panose="02020603050405020304" pitchFamily="18" charset="0"/>
              </a:rPr>
              <a:t>Subgroups </a:t>
            </a:r>
            <a:r>
              <a:rPr lang="en-IN" sz="2200" dirty="0">
                <a:latin typeface="Times New Roman" panose="02020603050405020304" pitchFamily="18" charset="0"/>
                <a:cs typeface="Times New Roman" panose="02020603050405020304" pitchFamily="18" charset="0"/>
              </a:rPr>
              <a:t>and </a:t>
            </a:r>
            <a:r>
              <a:rPr lang="en-IN" sz="2200" dirty="0" smtClean="0">
                <a:latin typeface="Times New Roman" panose="02020603050405020304" pitchFamily="18" charset="0"/>
                <a:cs typeface="Times New Roman" panose="02020603050405020304" pitchFamily="18" charset="0"/>
              </a:rPr>
              <a:t>order</a:t>
            </a:r>
          </a:p>
          <a:p>
            <a:r>
              <a:rPr lang="en-IN" sz="2200" dirty="0" smtClean="0">
                <a:latin typeface="Times New Roman" panose="02020603050405020304" pitchFamily="18" charset="0"/>
                <a:cs typeface="Times New Roman" panose="02020603050405020304" pitchFamily="18" charset="0"/>
              </a:rPr>
              <a:t>Cyclic Groups</a:t>
            </a:r>
          </a:p>
          <a:p>
            <a:r>
              <a:rPr lang="en-IN" sz="2200" dirty="0" err="1" smtClean="0">
                <a:latin typeface="Times New Roman" panose="02020603050405020304" pitchFamily="18" charset="0"/>
                <a:cs typeface="Times New Roman" panose="02020603050405020304" pitchFamily="18" charset="0"/>
              </a:rPr>
              <a:t>Cosets</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Lagrange's theorem</a:t>
            </a:r>
          </a:p>
          <a:p>
            <a:r>
              <a:rPr lang="en-IN" sz="2200" dirty="0" smtClean="0">
                <a:latin typeface="Times New Roman" panose="02020603050405020304" pitchFamily="18" charset="0"/>
                <a:cs typeface="Times New Roman" panose="02020603050405020304" pitchFamily="18" charset="0"/>
              </a:rPr>
              <a:t>Normal Subgroups</a:t>
            </a:r>
          </a:p>
          <a:p>
            <a:r>
              <a:rPr lang="en-IN" sz="2200" dirty="0" smtClean="0">
                <a:latin typeface="Times New Roman" panose="02020603050405020304" pitchFamily="18" charset="0"/>
                <a:cs typeface="Times New Roman" panose="02020603050405020304" pitchFamily="18" charset="0"/>
              </a:rPr>
              <a:t>Group </a:t>
            </a:r>
            <a:r>
              <a:rPr lang="en-IN" sz="2200" dirty="0" err="1" smtClean="0">
                <a:latin typeface="Times New Roman" panose="02020603050405020304" pitchFamily="18" charset="0"/>
                <a:cs typeface="Times New Roman" panose="02020603050405020304" pitchFamily="18" charset="0"/>
              </a:rPr>
              <a:t>Homomorphisms</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Definition </a:t>
            </a:r>
            <a:r>
              <a:rPr lang="en-IN" sz="2200" dirty="0">
                <a:latin typeface="Times New Roman" panose="02020603050405020304" pitchFamily="18" charset="0"/>
                <a:cs typeface="Times New Roman" panose="02020603050405020304" pitchFamily="18" charset="0"/>
              </a:rPr>
              <a:t>and elementary properties of Rings and Fields</a:t>
            </a:r>
          </a:p>
        </p:txBody>
      </p:sp>
      <p:sp>
        <p:nvSpPr>
          <p:cNvPr id="6" name="Date Placeholder 5"/>
          <p:cNvSpPr>
            <a:spLocks noGrp="1"/>
          </p:cNvSpPr>
          <p:nvPr>
            <p:ph type="dt" sz="half" idx="10"/>
          </p:nvPr>
        </p:nvSpPr>
        <p:spPr/>
        <p:txBody>
          <a:bodyPr/>
          <a:lstStyle/>
          <a:p>
            <a:fld id="{14B705BA-44BE-4E4D-8011-0D7C387D63D6}" type="datetime1">
              <a:rPr lang="en-US" smtClean="0">
                <a:solidFill>
                  <a:schemeClr val="tx1"/>
                </a:solidFill>
              </a:rPr>
              <a:pPr/>
              <a:t>12/19/2022</a:t>
            </a:fld>
            <a:endParaRPr lang="en-US" dirty="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tx1"/>
                </a:solidFill>
              </a:rPr>
              <a:pPr/>
              <a:t>7</a:t>
            </a:fld>
            <a:endParaRPr lang="en-US" dirty="0">
              <a:solidFill>
                <a:schemeClr val="tx1"/>
              </a:solidFill>
            </a:endParaRPr>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Content</a:t>
            </a:r>
            <a:r>
              <a:rPr lang="en-US" altLang="en-US" sz="3200" dirty="0">
                <a:solidFill>
                  <a:srgbClr val="000000"/>
                </a:solidFill>
                <a:latin typeface="Times New Roman" panose="02020603050405020304" pitchFamily="18" charset="0"/>
                <a:cs typeface="Times New Roman" panose="02020603050405020304" pitchFamily="18" charset="0"/>
              </a:rPr>
              <a:t> (CO2)</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3" name="Footer Placeholder 12"/>
          <p:cNvSpPr>
            <a:spLocks noGrp="1"/>
          </p:cNvSpPr>
          <p:nvPr>
            <p:ph type="ftr" sz="quarter" idx="11"/>
          </p:nvPr>
        </p:nvSpPr>
        <p:spPr>
          <a:xfrm>
            <a:off x="2286000" y="6400800"/>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234387"/>
          </a:xfrm>
        </p:spPr>
        <p:txBody>
          <a:bodyPr>
            <a:noAutofit/>
          </a:bodyPr>
          <a:lstStyle/>
          <a:p>
            <a:pPr marL="0" indent="0">
              <a:buNone/>
            </a:pPr>
            <a:r>
              <a:rPr lang="en-US" sz="2200" b="1" dirty="0" smtClean="0"/>
              <a:t>1. This is an abelian group { – 3 n : n ε Z } under?</a:t>
            </a:r>
            <a:r>
              <a:rPr lang="en-US" sz="2200" dirty="0" smtClean="0"/>
              <a:t/>
            </a:r>
            <a:br>
              <a:rPr lang="en-US" sz="2200" dirty="0" smtClean="0"/>
            </a:br>
            <a:r>
              <a:rPr lang="en-US" sz="2200" dirty="0" smtClean="0"/>
              <a:t>A. division</a:t>
            </a:r>
            <a:br>
              <a:rPr lang="en-US" sz="2200" dirty="0" smtClean="0"/>
            </a:br>
            <a:r>
              <a:rPr lang="en-US" sz="2200" dirty="0" smtClean="0"/>
              <a:t>B. subtraction</a:t>
            </a:r>
            <a:br>
              <a:rPr lang="en-US" sz="2200" dirty="0" smtClean="0"/>
            </a:br>
            <a:r>
              <a:rPr lang="en-US" sz="2200" b="1" dirty="0" smtClean="0"/>
              <a:t>C. addition</a:t>
            </a:r>
            <a:r>
              <a:rPr lang="en-US" sz="2200" dirty="0" smtClean="0"/>
              <a:t/>
            </a:r>
            <a:br>
              <a:rPr lang="en-US" sz="2200" dirty="0" smtClean="0"/>
            </a:br>
            <a:r>
              <a:rPr lang="en-US" sz="2200" dirty="0" smtClean="0"/>
              <a:t>D. multiplication</a:t>
            </a:r>
            <a:br>
              <a:rPr lang="en-US" sz="2200" dirty="0" smtClean="0"/>
            </a:br>
            <a:endParaRPr lang="en-US" sz="2200" dirty="0" smtClean="0"/>
          </a:p>
          <a:p>
            <a:pPr marL="0" indent="0">
              <a:buNone/>
            </a:pPr>
            <a:r>
              <a:rPr lang="en-US" sz="2200" b="1" dirty="0" smtClean="0"/>
              <a:t>2. What is the inverse of – ι If G = { 1, -1, ι, – ι } is group under multiplication?</a:t>
            </a:r>
            <a:r>
              <a:rPr lang="en-US" sz="2200" dirty="0" smtClean="0"/>
              <a:t/>
            </a:r>
            <a:br>
              <a:rPr lang="en-US" sz="2200" dirty="0" smtClean="0"/>
            </a:br>
            <a:r>
              <a:rPr lang="en-US" sz="2200" dirty="0" smtClean="0"/>
              <a:t>A. −1		</a:t>
            </a:r>
            <a:r>
              <a:rPr lang="en-US" sz="2200" b="1" dirty="0" smtClean="0"/>
              <a:t>B. ι</a:t>
            </a:r>
            <a:r>
              <a:rPr lang="en-US" sz="2200" dirty="0" smtClean="0"/>
              <a:t>		C. 1		D. None of Above</a:t>
            </a:r>
            <a:br>
              <a:rPr lang="en-US" sz="2200" dirty="0" smtClean="0"/>
            </a:br>
            <a:endParaRPr lang="en-US" sz="2200" dirty="0" smtClean="0"/>
          </a:p>
          <a:p>
            <a:pPr marL="0" indent="0">
              <a:buNone/>
            </a:pPr>
            <a:r>
              <a:rPr lang="en-US" sz="2200" b="1" dirty="0" smtClean="0"/>
              <a:t>3. The monoid is a?</a:t>
            </a:r>
            <a:r>
              <a:rPr lang="en-US" sz="2200" dirty="0" smtClean="0"/>
              <a:t/>
            </a:r>
            <a:br>
              <a:rPr lang="en-US" sz="2200" dirty="0" smtClean="0"/>
            </a:br>
            <a:r>
              <a:rPr lang="en-US" sz="2200" b="1" dirty="0" smtClean="0"/>
              <a:t>A. a non-abelian group</a:t>
            </a:r>
            <a:r>
              <a:rPr lang="en-US" sz="2200" dirty="0" smtClean="0"/>
              <a:t/>
            </a:r>
            <a:br>
              <a:rPr lang="en-US" sz="2200" dirty="0" smtClean="0"/>
            </a:br>
            <a:r>
              <a:rPr lang="en-US" sz="2200" dirty="0" smtClean="0"/>
              <a:t>B. </a:t>
            </a:r>
            <a:r>
              <a:rPr lang="en-US" sz="2200" dirty="0" err="1" smtClean="0"/>
              <a:t>groupoid</a:t>
            </a:r>
            <a:r>
              <a:rPr lang="en-US" sz="2200" dirty="0" smtClean="0"/>
              <a:t/>
            </a:r>
            <a:br>
              <a:rPr lang="en-US" sz="2200" dirty="0" smtClean="0"/>
            </a:br>
            <a:r>
              <a:rPr lang="en-US" sz="2200" dirty="0" smtClean="0"/>
              <a:t>C. A group</a:t>
            </a:r>
            <a:br>
              <a:rPr lang="en-US" sz="2200" dirty="0" smtClean="0"/>
            </a:br>
            <a:r>
              <a:rPr lang="en-US" sz="2200" dirty="0" smtClean="0"/>
              <a:t>D. a commutative group</a:t>
            </a:r>
          </a:p>
        </p:txBody>
      </p:sp>
      <p:sp>
        <p:nvSpPr>
          <p:cNvPr id="4" name="Date Placeholder 3"/>
          <p:cNvSpPr>
            <a:spLocks noGrp="1"/>
          </p:cNvSpPr>
          <p:nvPr>
            <p:ph type="dt" sz="half" idx="10"/>
          </p:nvPr>
        </p:nvSpPr>
        <p:spPr/>
        <p:txBody>
          <a:bodyPr/>
          <a:lstStyle/>
          <a:p>
            <a:fld id="{991E88E8-C61B-4086-B52E-3DB43916918A}" type="datetime1">
              <a:rPr lang="en-US" smtClean="0"/>
              <a:pPr/>
              <a:t>12/19/2022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Daily </a:t>
            </a:r>
            <a:r>
              <a:rPr lang="en-US" sz="3200" dirty="0" smtClean="0"/>
              <a:t>Quiz</a:t>
            </a:r>
            <a:r>
              <a:rPr lang="en-US" altLang="en-US" sz="3200" dirty="0">
                <a:solidFill>
                  <a:srgbClr val="000000"/>
                </a:solidFill>
              </a:rPr>
              <a:t> (CO2)</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a:t>
            </a:r>
            <a:r>
              <a:rPr lang="en-US" dirty="0" err="1" smtClean="0">
                <a:solidFill>
                  <a:schemeClr val="tx1"/>
                </a:solidFill>
                <a:latin typeface="+mj-lt"/>
                <a:cs typeface="Times New Roman" panose="02020603050405020304" pitchFamily="18" charset="0"/>
              </a:rPr>
              <a:t>Singhanai</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2</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21018656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pPr marL="0" indent="0">
              <a:buNone/>
            </a:pPr>
            <a:r>
              <a:rPr lang="en-US" b="1" dirty="0"/>
              <a:t>4. (</a:t>
            </a:r>
            <a:r>
              <a:rPr lang="en-US" dirty="0" err="1"/>
              <a:t>ba</a:t>
            </a:r>
            <a:r>
              <a:rPr lang="en-US" b="1" dirty="0"/>
              <a:t>)-1 =_____ If a, b are elements of a group G?</a:t>
            </a:r>
            <a:r>
              <a:rPr lang="en-US" dirty="0"/>
              <a:t/>
            </a:r>
            <a:br>
              <a:rPr lang="en-US" dirty="0"/>
            </a:br>
            <a:r>
              <a:rPr lang="en-US" dirty="0"/>
              <a:t>A. b-1 </a:t>
            </a:r>
            <a:r>
              <a:rPr lang="en-US" dirty="0" smtClean="0"/>
              <a:t>a		B</a:t>
            </a:r>
            <a:r>
              <a:rPr lang="en-US" dirty="0"/>
              <a:t>. a-1 </a:t>
            </a:r>
            <a:r>
              <a:rPr lang="en-US" dirty="0" smtClean="0"/>
              <a:t>b		C</a:t>
            </a:r>
            <a:r>
              <a:rPr lang="en-US" dirty="0"/>
              <a:t>. b-1 </a:t>
            </a:r>
            <a:r>
              <a:rPr lang="en-US" dirty="0" smtClean="0"/>
              <a:t>a-1	</a:t>
            </a:r>
            <a:r>
              <a:rPr lang="en-US" b="1" dirty="0" smtClean="0"/>
              <a:t>D</a:t>
            </a:r>
            <a:r>
              <a:rPr lang="en-US" b="1" dirty="0"/>
              <a:t>. a-1 b-1</a:t>
            </a:r>
            <a:r>
              <a:rPr lang="en-US" dirty="0"/>
              <a:t/>
            </a:r>
            <a:br>
              <a:rPr lang="en-US" dirty="0"/>
            </a:br>
            <a:endParaRPr lang="en-US" dirty="0" smtClean="0"/>
          </a:p>
          <a:p>
            <a:pPr marL="0" indent="0">
              <a:buNone/>
            </a:pPr>
            <a:r>
              <a:rPr lang="en-US" b="1" dirty="0" smtClean="0"/>
              <a:t>5</a:t>
            </a:r>
            <a:r>
              <a:rPr lang="en-US" b="1" dirty="0"/>
              <a:t>. What is an inverse of – </a:t>
            </a:r>
            <a:r>
              <a:rPr lang="en-US" dirty="0" err="1"/>
              <a:t>i</a:t>
            </a:r>
            <a:r>
              <a:rPr lang="en-US" b="1" dirty="0"/>
              <a:t> in the multiplicative group if {1, – 1, </a:t>
            </a:r>
            <a:r>
              <a:rPr lang="en-US" dirty="0" err="1"/>
              <a:t>i</a:t>
            </a:r>
            <a:r>
              <a:rPr lang="en-US" dirty="0"/>
              <a:t> ,</a:t>
            </a:r>
            <a:r>
              <a:rPr lang="en-US" b="1" dirty="0"/>
              <a:t> – </a:t>
            </a:r>
            <a:r>
              <a:rPr lang="en-US" b="1" dirty="0" err="1"/>
              <a:t>i</a:t>
            </a:r>
            <a:r>
              <a:rPr lang="en-US" b="1" dirty="0"/>
              <a:t>} is?</a:t>
            </a:r>
            <a:r>
              <a:rPr lang="en-US" dirty="0"/>
              <a:t/>
            </a:r>
            <a:br>
              <a:rPr lang="en-US" dirty="0"/>
            </a:br>
            <a:r>
              <a:rPr lang="en-US" dirty="0"/>
              <a:t>A. -</a:t>
            </a:r>
            <a:r>
              <a:rPr lang="en-US" dirty="0" smtClean="0"/>
              <a:t>1		B</a:t>
            </a:r>
            <a:r>
              <a:rPr lang="en-US" dirty="0"/>
              <a:t>. </a:t>
            </a:r>
            <a:r>
              <a:rPr lang="en-US" dirty="0" smtClean="0"/>
              <a:t>1		</a:t>
            </a:r>
            <a:r>
              <a:rPr lang="en-US" b="1" dirty="0" smtClean="0"/>
              <a:t>C</a:t>
            </a:r>
            <a:r>
              <a:rPr lang="en-US" b="1" dirty="0"/>
              <a:t>. </a:t>
            </a:r>
            <a:r>
              <a:rPr lang="en-US" b="1" dirty="0" smtClean="0"/>
              <a:t>I	</a:t>
            </a:r>
            <a:r>
              <a:rPr lang="en-US" dirty="0" smtClean="0"/>
              <a:t>	D</a:t>
            </a:r>
            <a:r>
              <a:rPr lang="en-US" dirty="0"/>
              <a:t>. None of these</a:t>
            </a:r>
            <a:br>
              <a:rPr lang="en-US" dirty="0"/>
            </a:br>
            <a:endParaRPr lang="en-US" dirty="0"/>
          </a:p>
          <a:p>
            <a:pPr marL="0" indent="0">
              <a:buNone/>
            </a:pPr>
            <a:r>
              <a:rPr lang="en-US" b="1" dirty="0" smtClean="0"/>
              <a:t>6</a:t>
            </a:r>
            <a:r>
              <a:rPr lang="en-US" b="1" dirty="0"/>
              <a:t>. What is the value of (a- 1 b)- 1 is in the group (G, .)?</a:t>
            </a:r>
            <a:r>
              <a:rPr lang="en-US" dirty="0"/>
              <a:t/>
            </a:r>
            <a:br>
              <a:rPr lang="en-US" dirty="0"/>
            </a:br>
            <a:r>
              <a:rPr lang="en-US" b="1" dirty="0"/>
              <a:t>A. b- </a:t>
            </a:r>
            <a:r>
              <a:rPr lang="en-US" b="1" dirty="0" smtClean="0"/>
              <a:t>1a	</a:t>
            </a:r>
            <a:r>
              <a:rPr lang="en-US" dirty="0" smtClean="0"/>
              <a:t>	B</a:t>
            </a:r>
            <a:r>
              <a:rPr lang="en-US" dirty="0"/>
              <a:t>. </a:t>
            </a:r>
            <a:r>
              <a:rPr lang="en-US" dirty="0" smtClean="0"/>
              <a:t>ab-1		C</a:t>
            </a:r>
            <a:r>
              <a:rPr lang="en-US" dirty="0"/>
              <a:t>. </a:t>
            </a:r>
            <a:r>
              <a:rPr lang="en-US" dirty="0" smtClean="0"/>
              <a:t>ba-1		D</a:t>
            </a:r>
            <a:r>
              <a:rPr lang="en-US" dirty="0"/>
              <a:t>. a-1b</a:t>
            </a:r>
            <a:br>
              <a:rPr lang="en-US" dirty="0"/>
            </a:br>
            <a:endParaRPr lang="en-US" dirty="0"/>
          </a:p>
          <a:p>
            <a:pPr marL="0" indent="0">
              <a:buNone/>
            </a:pPr>
            <a:r>
              <a:rPr lang="en-US" b="1" dirty="0" smtClean="0"/>
              <a:t>7</a:t>
            </a:r>
            <a:r>
              <a:rPr lang="en-US" b="1" dirty="0"/>
              <a:t>. What is the inverse of an if (Z,*) is a group with a*b = a+b+1 ∀ a, b ∈Z?</a:t>
            </a:r>
            <a:r>
              <a:rPr lang="en-US" dirty="0"/>
              <a:t/>
            </a:r>
            <a:br>
              <a:rPr lang="en-US" dirty="0"/>
            </a:br>
            <a:r>
              <a:rPr lang="en-US" dirty="0"/>
              <a:t>A. -</a:t>
            </a:r>
            <a:r>
              <a:rPr lang="en-US" dirty="0" smtClean="0"/>
              <a:t>2		B</a:t>
            </a:r>
            <a:r>
              <a:rPr lang="en-US" dirty="0"/>
              <a:t>. </a:t>
            </a:r>
            <a:r>
              <a:rPr lang="en-US" dirty="0" smtClean="0"/>
              <a:t>0		</a:t>
            </a:r>
            <a:r>
              <a:rPr lang="en-US" b="1" dirty="0" smtClean="0"/>
              <a:t>C</a:t>
            </a:r>
            <a:r>
              <a:rPr lang="en-US" b="1" dirty="0"/>
              <a:t>. -</a:t>
            </a:r>
            <a:r>
              <a:rPr lang="en-US" b="1" dirty="0" smtClean="0"/>
              <a:t>a-2	</a:t>
            </a:r>
            <a:r>
              <a:rPr lang="en-US" dirty="0" smtClean="0"/>
              <a:t>	D</a:t>
            </a:r>
            <a:r>
              <a:rPr lang="en-US" dirty="0"/>
              <a:t>. </a:t>
            </a:r>
            <a:r>
              <a:rPr lang="en-US" dirty="0" smtClean="0"/>
              <a:t>a-2</a:t>
            </a:r>
            <a:endParaRPr lang="en-US" dirty="0"/>
          </a:p>
          <a:p>
            <a:endParaRPr lang="en-US" dirty="0"/>
          </a:p>
        </p:txBody>
      </p:sp>
      <p:sp>
        <p:nvSpPr>
          <p:cNvPr id="4" name="Date Placeholder 3"/>
          <p:cNvSpPr>
            <a:spLocks noGrp="1"/>
          </p:cNvSpPr>
          <p:nvPr>
            <p:ph type="dt" sz="half" idx="10"/>
          </p:nvPr>
        </p:nvSpPr>
        <p:spPr/>
        <p:txBody>
          <a:bodyPr/>
          <a:lstStyle/>
          <a:p>
            <a:fld id="{9B9E620C-6276-4395-B819-95BCDB8CB27A}" type="datetime1">
              <a:rPr lang="en-US" smtClean="0"/>
              <a:pPr/>
              <a:t>12/19/2022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Daily </a:t>
            </a:r>
            <a:r>
              <a:rPr lang="en-US" sz="3200" dirty="0" smtClean="0"/>
              <a:t>Quiz</a:t>
            </a:r>
            <a:r>
              <a:rPr lang="en-US" altLang="en-US" sz="3200" dirty="0">
                <a:solidFill>
                  <a:srgbClr val="000000"/>
                </a:solidFill>
              </a:rPr>
              <a:t> (CO2)</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a:t>
            </a:r>
            <a:r>
              <a:rPr lang="en-US" dirty="0" err="1" smtClean="0">
                <a:solidFill>
                  <a:schemeClr val="tx1"/>
                </a:solidFill>
                <a:latin typeface="+mj-lt"/>
                <a:cs typeface="Times New Roman" panose="02020603050405020304" pitchFamily="18" charset="0"/>
              </a:rPr>
              <a:t>Singhanai</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2</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23945239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365750"/>
          </a:xfrm>
        </p:spPr>
        <p:txBody>
          <a:bodyPr>
            <a:noAutofit/>
          </a:bodyPr>
          <a:lstStyle/>
          <a:p>
            <a:pPr marL="0" indent="0">
              <a:buNone/>
            </a:pPr>
            <a:r>
              <a:rPr lang="en-US" sz="2100" b="1" dirty="0" smtClean="0"/>
              <a:t>8</a:t>
            </a:r>
            <a:r>
              <a:rPr lang="en-US" sz="2100" b="1" dirty="0"/>
              <a:t>. Which sentence is true?</a:t>
            </a:r>
            <a:r>
              <a:rPr lang="en-US" sz="2100" dirty="0"/>
              <a:t/>
            </a:r>
            <a:br>
              <a:rPr lang="en-US" sz="2100" dirty="0"/>
            </a:br>
            <a:r>
              <a:rPr lang="en-US" sz="2100" dirty="0"/>
              <a:t>A. Set of all matrices forms a group under multiplication</a:t>
            </a:r>
            <a:br>
              <a:rPr lang="en-US" sz="2100" dirty="0"/>
            </a:br>
            <a:r>
              <a:rPr lang="en-US" sz="2100" dirty="0"/>
              <a:t>B. Set of all rational negative numbers forms a group under multiplication</a:t>
            </a:r>
            <a:br>
              <a:rPr lang="en-US" sz="2100" dirty="0"/>
            </a:br>
            <a:r>
              <a:rPr lang="en-US" sz="2100" b="1" dirty="0"/>
              <a:t>C. Set of all non-singular matrices forms a group under multiplication</a:t>
            </a:r>
            <a:r>
              <a:rPr lang="en-US" sz="2100" dirty="0"/>
              <a:t/>
            </a:r>
            <a:br>
              <a:rPr lang="en-US" sz="2100" dirty="0"/>
            </a:br>
            <a:r>
              <a:rPr lang="en-US" sz="2100" dirty="0"/>
              <a:t>D. Both (b) and (c)</a:t>
            </a:r>
            <a:br>
              <a:rPr lang="en-US" sz="2100" dirty="0"/>
            </a:br>
            <a:endParaRPr lang="en-US" sz="2100" dirty="0"/>
          </a:p>
          <a:p>
            <a:pPr marL="0" indent="0">
              <a:buNone/>
            </a:pPr>
            <a:r>
              <a:rPr lang="en-US" sz="2100" b="1" dirty="0" smtClean="0"/>
              <a:t>9</a:t>
            </a:r>
            <a:r>
              <a:rPr lang="en-US" sz="2100" b="1" dirty="0"/>
              <a:t>. Which statement is false?</a:t>
            </a:r>
            <a:r>
              <a:rPr lang="en-US" sz="2100" dirty="0"/>
              <a:t/>
            </a:r>
            <a:br>
              <a:rPr lang="en-US" sz="2100" dirty="0"/>
            </a:br>
            <a:r>
              <a:rPr lang="en-US" sz="2100" dirty="0"/>
              <a:t>A. The set of rational integers is an abelian group under addition</a:t>
            </a:r>
            <a:br>
              <a:rPr lang="en-US" sz="2100" dirty="0"/>
            </a:br>
            <a:r>
              <a:rPr lang="en-US" sz="2100" b="1" dirty="0"/>
              <a:t>B. The set of rational numbers form an abelian group under multiplication</a:t>
            </a:r>
            <a:br>
              <a:rPr lang="en-US" sz="2100" b="1" dirty="0"/>
            </a:br>
            <a:r>
              <a:rPr lang="en-US" sz="2100" dirty="0"/>
              <a:t>C. The set of rational numbers is an abelian group under addition</a:t>
            </a:r>
            <a:br>
              <a:rPr lang="en-US" sz="2100" dirty="0"/>
            </a:br>
            <a:r>
              <a:rPr lang="en-US" sz="2100" dirty="0"/>
              <a:t>D. None of these</a:t>
            </a:r>
            <a:br>
              <a:rPr lang="en-US" sz="2100" dirty="0"/>
            </a:br>
            <a:endParaRPr lang="en-US" sz="2100" dirty="0" smtClean="0"/>
          </a:p>
          <a:p>
            <a:pPr marL="0" indent="0">
              <a:buNone/>
            </a:pPr>
            <a:r>
              <a:rPr lang="en-US" sz="2100" b="1" dirty="0" smtClean="0"/>
              <a:t>10</a:t>
            </a:r>
            <a:r>
              <a:rPr lang="en-US" sz="2100" b="1" dirty="0"/>
              <a:t>. What is the identity element In the group G = {2, 4, 6, 8) under multiplication modulo 10?</a:t>
            </a:r>
            <a:r>
              <a:rPr lang="en-US" sz="2100" dirty="0"/>
              <a:t/>
            </a:r>
            <a:br>
              <a:rPr lang="en-US" sz="2100" dirty="0"/>
            </a:br>
            <a:r>
              <a:rPr lang="en-US" sz="2100" dirty="0"/>
              <a:t>A. </a:t>
            </a:r>
            <a:r>
              <a:rPr lang="en-US" sz="2100" dirty="0" smtClean="0"/>
              <a:t>5 		B</a:t>
            </a:r>
            <a:r>
              <a:rPr lang="en-US" sz="2100" dirty="0"/>
              <a:t>. </a:t>
            </a:r>
            <a:r>
              <a:rPr lang="en-US" sz="2100" dirty="0" smtClean="0"/>
              <a:t>9		</a:t>
            </a:r>
            <a:r>
              <a:rPr lang="en-US" sz="2100" b="1" dirty="0" smtClean="0"/>
              <a:t>C</a:t>
            </a:r>
            <a:r>
              <a:rPr lang="en-US" sz="2100" b="1" dirty="0"/>
              <a:t>. </a:t>
            </a:r>
            <a:r>
              <a:rPr lang="en-US" sz="2100" b="1" dirty="0" smtClean="0"/>
              <a:t>6</a:t>
            </a:r>
            <a:r>
              <a:rPr lang="en-US" sz="2100" dirty="0" smtClean="0"/>
              <a:t>		D</a:t>
            </a:r>
            <a:r>
              <a:rPr lang="en-US" sz="2100" dirty="0"/>
              <a:t>. </a:t>
            </a:r>
            <a:r>
              <a:rPr lang="en-US" sz="2100" dirty="0" smtClean="0"/>
              <a:t>12</a:t>
            </a:r>
            <a:endParaRPr lang="en-US" sz="2100" dirty="0"/>
          </a:p>
        </p:txBody>
      </p:sp>
      <p:sp>
        <p:nvSpPr>
          <p:cNvPr id="4" name="Date Placeholder 3"/>
          <p:cNvSpPr>
            <a:spLocks noGrp="1"/>
          </p:cNvSpPr>
          <p:nvPr>
            <p:ph type="dt" sz="half" idx="10"/>
          </p:nvPr>
        </p:nvSpPr>
        <p:spPr/>
        <p:txBody>
          <a:bodyPr/>
          <a:lstStyle/>
          <a:p>
            <a:fld id="{9B9E620C-6276-4395-B819-95BCDB8CB27A}" type="datetime1">
              <a:rPr lang="en-US" smtClean="0"/>
              <a:pPr/>
              <a:t>12/19/2022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Daily </a:t>
            </a:r>
            <a:r>
              <a:rPr lang="en-US" sz="3200" dirty="0" smtClean="0"/>
              <a:t>Quiz</a:t>
            </a:r>
            <a:r>
              <a:rPr lang="en-US" altLang="en-US" sz="3200" dirty="0">
                <a:solidFill>
                  <a:srgbClr val="000000"/>
                </a:solidFill>
              </a:rPr>
              <a:t> (CO2)</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a:t>
            </a:r>
            <a:r>
              <a:rPr lang="en-US" dirty="0" err="1" smtClean="0">
                <a:solidFill>
                  <a:schemeClr val="tx1"/>
                </a:solidFill>
                <a:latin typeface="+mj-lt"/>
                <a:cs typeface="Times New Roman" panose="02020603050405020304" pitchFamily="18" charset="0"/>
              </a:rPr>
              <a:t>Singhanai</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2</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7711825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US" sz="2200" dirty="0"/>
              <a:t>Let (G, *) be a group, where * is usual multiplication operation on G. Then show that for any x, y ∈G following equations holds</a:t>
            </a:r>
            <a:r>
              <a:rPr lang="en-US" sz="2200" dirty="0" smtClean="0"/>
              <a:t>:			(</a:t>
            </a:r>
            <a:r>
              <a:rPr lang="en-US" sz="2200" dirty="0"/>
              <a:t>x</a:t>
            </a:r>
            <a:r>
              <a:rPr lang="en-US" sz="2200" baseline="30000" dirty="0"/>
              <a:t>-1</a:t>
            </a:r>
            <a:r>
              <a:rPr lang="en-US" sz="2200" dirty="0"/>
              <a:t>)</a:t>
            </a:r>
            <a:r>
              <a:rPr lang="en-US" sz="2200" baseline="30000" dirty="0"/>
              <a:t>-1</a:t>
            </a:r>
            <a:r>
              <a:rPr lang="en-US" sz="2200" dirty="0"/>
              <a:t> = x</a:t>
            </a:r>
            <a:r>
              <a:rPr lang="en-IN" sz="2200" dirty="0"/>
              <a:t>  	</a:t>
            </a:r>
            <a:r>
              <a:rPr lang="en-US" sz="2200" dirty="0"/>
              <a:t>(</a:t>
            </a:r>
            <a:r>
              <a:rPr lang="en-US" sz="2200" dirty="0" err="1"/>
              <a:t>xy</a:t>
            </a:r>
            <a:r>
              <a:rPr lang="en-US" sz="2200" dirty="0"/>
              <a:t>)</a:t>
            </a:r>
            <a:r>
              <a:rPr lang="en-US" sz="2200" baseline="30000" dirty="0"/>
              <a:t>-1</a:t>
            </a:r>
            <a:r>
              <a:rPr lang="en-US" sz="2200" dirty="0"/>
              <a:t> = y</a:t>
            </a:r>
            <a:r>
              <a:rPr lang="en-US" sz="2200" baseline="30000" dirty="0"/>
              <a:t>-1</a:t>
            </a:r>
            <a:r>
              <a:rPr lang="en-US" sz="2200" dirty="0"/>
              <a:t>x</a:t>
            </a:r>
            <a:r>
              <a:rPr lang="en-US" sz="2200" baseline="30000" dirty="0"/>
              <a:t>-1</a:t>
            </a:r>
            <a:endParaRPr lang="en-US" sz="2200" dirty="0"/>
          </a:p>
          <a:p>
            <a:r>
              <a:rPr lang="en-US" sz="2200" dirty="0" smtClean="0"/>
              <a:t>Define </a:t>
            </a:r>
            <a:r>
              <a:rPr lang="en-US" sz="2200" dirty="0"/>
              <a:t>rings and write its properties. </a:t>
            </a:r>
          </a:p>
          <a:p>
            <a:r>
              <a:rPr lang="en-US" sz="2200" dirty="0"/>
              <a:t>Write the properties of Group. Show that the set(1,2,3,4,5)is not group under addition and multiplication modulo 6.</a:t>
            </a:r>
          </a:p>
          <a:p>
            <a:r>
              <a:rPr lang="en-US" sz="2200" dirty="0"/>
              <a:t>Define rings and fields</a:t>
            </a:r>
          </a:p>
          <a:p>
            <a:r>
              <a:rPr lang="en-US" sz="2200" dirty="0"/>
              <a:t>Show that (R – {1}, *) where the operation is defined as a*b  = a +b –ab is an abelian group</a:t>
            </a:r>
            <a:r>
              <a:rPr lang="en-US" sz="2200" dirty="0" smtClean="0"/>
              <a:t>.</a:t>
            </a:r>
            <a:endParaRPr lang="en-US" sz="2200" dirty="0"/>
          </a:p>
        </p:txBody>
      </p:sp>
      <p:sp>
        <p:nvSpPr>
          <p:cNvPr id="4" name="Date Placeholder 3"/>
          <p:cNvSpPr>
            <a:spLocks noGrp="1"/>
          </p:cNvSpPr>
          <p:nvPr>
            <p:ph type="dt" sz="half" idx="10"/>
          </p:nvPr>
        </p:nvSpPr>
        <p:spPr/>
        <p:txBody>
          <a:bodyPr/>
          <a:lstStyle/>
          <a:p>
            <a:fld id="{2567DAA0-F5EA-4446-80AA-054EC68B59D6}" type="datetime1">
              <a:rPr lang="en-US" smtClean="0"/>
              <a:pPr/>
              <a:t>12/19/2022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rPr>
              <a:t>Weekly</a:t>
            </a:r>
            <a:r>
              <a:rPr kumimoji="0" lang="en-US" sz="3200" b="0" i="0" u="none" strike="noStrike" kern="1200" cap="none" spc="0" normalizeH="0" noProof="0" dirty="0" smtClean="0">
                <a:ln>
                  <a:noFill/>
                </a:ln>
                <a:solidFill>
                  <a:schemeClr val="dk1"/>
                </a:solidFill>
                <a:effectLst/>
                <a:uLnTx/>
                <a:uFillTx/>
              </a:rPr>
              <a:t> Assignment</a:t>
            </a:r>
            <a:r>
              <a:rPr lang="en-US" altLang="en-US" sz="3200" dirty="0">
                <a:solidFill>
                  <a:srgbClr val="000000"/>
                </a:solidFill>
              </a:rPr>
              <a:t> (CO2)</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a:t>
            </a:r>
            <a:r>
              <a:rPr lang="en-US" dirty="0" err="1" smtClean="0">
                <a:solidFill>
                  <a:schemeClr val="tx1"/>
                </a:solidFill>
                <a:latin typeface="+mj-lt"/>
                <a:cs typeface="Times New Roman" panose="02020603050405020304" pitchFamily="18" charset="0"/>
              </a:rPr>
              <a:t>Singhanai</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2</a:t>
            </a:r>
            <a:endParaRPr lang="en-US" dirty="0">
              <a:solidFill>
                <a:schemeClr val="tx1"/>
              </a:solidFill>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US" sz="2200" dirty="0" smtClean="0"/>
              <a:t>Let </a:t>
            </a:r>
            <a:r>
              <a:rPr lang="en-US" sz="2200" dirty="0"/>
              <a:t>G = (Z</a:t>
            </a:r>
            <a:r>
              <a:rPr lang="en-US" sz="2200" baseline="30000" dirty="0"/>
              <a:t>2</a:t>
            </a:r>
            <a:r>
              <a:rPr lang="en-US" sz="2200" dirty="0"/>
              <a:t>, +) be a group and let H be a subgroup of G where H = {(x, y) | x = y}. Find the left </a:t>
            </a:r>
            <a:r>
              <a:rPr lang="en-US" sz="2200" dirty="0" err="1"/>
              <a:t>cosets</a:t>
            </a:r>
            <a:r>
              <a:rPr lang="en-US" sz="2200" dirty="0"/>
              <a:t> of H in G. Here Z is the set of integers </a:t>
            </a:r>
          </a:p>
          <a:p>
            <a:r>
              <a:rPr lang="en-US" sz="2200" dirty="0" smtClean="0"/>
              <a:t>Let </a:t>
            </a:r>
            <a:r>
              <a:rPr lang="en-US" sz="2200" dirty="0"/>
              <a:t>u</a:t>
            </a:r>
            <a:r>
              <a:rPr lang="en-US" sz="2200" baseline="-25000" dirty="0"/>
              <a:t>8 </a:t>
            </a:r>
            <a:r>
              <a:rPr lang="en-US" sz="2200" dirty="0"/>
              <a:t>= {1, 3, 5, 7} be a group with binary operation multiplication modulo 8. Find all proper subgroups of u</a:t>
            </a:r>
            <a:r>
              <a:rPr lang="en-US" sz="2200" baseline="-25000" dirty="0"/>
              <a:t>8. </a:t>
            </a:r>
          </a:p>
          <a:p>
            <a:r>
              <a:rPr lang="en-US" sz="2200" dirty="0"/>
              <a:t>Prove that (R, +, *) is a ring with zero divisors, where R is 2×2 matrix and + and * are usual addition and multiplication operations.</a:t>
            </a:r>
          </a:p>
          <a:p>
            <a:endParaRPr lang="en-US" sz="2200" dirty="0"/>
          </a:p>
        </p:txBody>
      </p:sp>
      <p:sp>
        <p:nvSpPr>
          <p:cNvPr id="4" name="Date Placeholder 3"/>
          <p:cNvSpPr>
            <a:spLocks noGrp="1"/>
          </p:cNvSpPr>
          <p:nvPr>
            <p:ph type="dt" sz="half" idx="10"/>
          </p:nvPr>
        </p:nvSpPr>
        <p:spPr/>
        <p:txBody>
          <a:bodyPr/>
          <a:lstStyle/>
          <a:p>
            <a:fld id="{2567DAA0-F5EA-4446-80AA-054EC68B59D6}" type="datetime1">
              <a:rPr lang="en-US" smtClean="0"/>
              <a:pPr/>
              <a:t>12/19/2022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rPr>
              <a:t>Weekly</a:t>
            </a:r>
            <a:r>
              <a:rPr kumimoji="0" lang="en-US" sz="3200" b="0" i="0" u="none" strike="noStrike" kern="1200" cap="none" spc="0" normalizeH="0" noProof="0" dirty="0" smtClean="0">
                <a:ln>
                  <a:noFill/>
                </a:ln>
                <a:solidFill>
                  <a:schemeClr val="dk1"/>
                </a:solidFill>
                <a:effectLst/>
                <a:uLnTx/>
                <a:uFillTx/>
              </a:rPr>
              <a:t> Assignment</a:t>
            </a:r>
            <a:r>
              <a:rPr lang="en-US" altLang="en-US" sz="3200" dirty="0">
                <a:solidFill>
                  <a:srgbClr val="000000"/>
                </a:solidFill>
              </a:rPr>
              <a:t> (CO2)</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a:t>
            </a:r>
            <a:r>
              <a:rPr lang="en-US" dirty="0" err="1" smtClean="0">
                <a:solidFill>
                  <a:schemeClr val="tx1"/>
                </a:solidFill>
                <a:latin typeface="+mj-lt"/>
                <a:cs typeface="Times New Roman" panose="02020603050405020304" pitchFamily="18" charset="0"/>
              </a:rPr>
              <a:t>Singhanai</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2</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152578855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234387"/>
          </a:xfrm>
        </p:spPr>
        <p:txBody>
          <a:bodyPr>
            <a:noAutofit/>
          </a:bodyPr>
          <a:lstStyle/>
          <a:p>
            <a:pPr marL="0" indent="0">
              <a:buNone/>
            </a:pPr>
            <a:r>
              <a:rPr lang="en-US" sz="2200" b="1" dirty="0" smtClean="0"/>
              <a:t>1. This is an abelian group { – 3 n : n ε Z } under?</a:t>
            </a:r>
            <a:r>
              <a:rPr lang="en-US" sz="2200" dirty="0" smtClean="0"/>
              <a:t/>
            </a:r>
            <a:br>
              <a:rPr lang="en-US" sz="2200" dirty="0" smtClean="0"/>
            </a:br>
            <a:r>
              <a:rPr lang="en-US" sz="2200" dirty="0" smtClean="0"/>
              <a:t>A. division</a:t>
            </a:r>
            <a:br>
              <a:rPr lang="en-US" sz="2200" dirty="0" smtClean="0"/>
            </a:br>
            <a:r>
              <a:rPr lang="en-US" sz="2200" dirty="0" smtClean="0"/>
              <a:t>B. subtraction</a:t>
            </a:r>
            <a:br>
              <a:rPr lang="en-US" sz="2200" dirty="0" smtClean="0"/>
            </a:br>
            <a:r>
              <a:rPr lang="en-US" sz="2200" b="1" dirty="0" smtClean="0"/>
              <a:t>C. addition</a:t>
            </a:r>
            <a:r>
              <a:rPr lang="en-US" sz="2200" dirty="0" smtClean="0"/>
              <a:t/>
            </a:r>
            <a:br>
              <a:rPr lang="en-US" sz="2200" dirty="0" smtClean="0"/>
            </a:br>
            <a:r>
              <a:rPr lang="en-US" sz="2200" dirty="0" smtClean="0"/>
              <a:t>D. multiplication</a:t>
            </a:r>
            <a:br>
              <a:rPr lang="en-US" sz="2200" dirty="0" smtClean="0"/>
            </a:br>
            <a:endParaRPr lang="en-US" sz="2200" dirty="0" smtClean="0"/>
          </a:p>
          <a:p>
            <a:pPr marL="0" indent="0">
              <a:buNone/>
            </a:pPr>
            <a:r>
              <a:rPr lang="en-US" sz="2200" b="1" dirty="0" smtClean="0"/>
              <a:t>2. What is the inverse of – ι If G = { 1, -1, ι, – ι } is group under multiplication?</a:t>
            </a:r>
            <a:r>
              <a:rPr lang="en-US" sz="2200" dirty="0" smtClean="0"/>
              <a:t/>
            </a:r>
            <a:br>
              <a:rPr lang="en-US" sz="2200" dirty="0" smtClean="0"/>
            </a:br>
            <a:r>
              <a:rPr lang="en-US" sz="2200" dirty="0" smtClean="0"/>
              <a:t>A. −1		</a:t>
            </a:r>
            <a:r>
              <a:rPr lang="en-US" sz="2200" b="1" dirty="0" smtClean="0"/>
              <a:t>B. ι</a:t>
            </a:r>
            <a:r>
              <a:rPr lang="en-US" sz="2200" dirty="0" smtClean="0"/>
              <a:t>		C. 1		D. None of Above</a:t>
            </a:r>
            <a:br>
              <a:rPr lang="en-US" sz="2200" dirty="0" smtClean="0"/>
            </a:br>
            <a:endParaRPr lang="en-US" sz="2200" dirty="0" smtClean="0"/>
          </a:p>
          <a:p>
            <a:pPr marL="0" indent="0">
              <a:buNone/>
            </a:pPr>
            <a:r>
              <a:rPr lang="en-US" sz="2200" b="1" dirty="0" smtClean="0"/>
              <a:t>3. The monoid is a?</a:t>
            </a:r>
            <a:r>
              <a:rPr lang="en-US" sz="2200" dirty="0" smtClean="0"/>
              <a:t/>
            </a:r>
            <a:br>
              <a:rPr lang="en-US" sz="2200" dirty="0" smtClean="0"/>
            </a:br>
            <a:r>
              <a:rPr lang="en-US" sz="2200" b="1" dirty="0" smtClean="0"/>
              <a:t>A. a non-abelian group</a:t>
            </a:r>
            <a:r>
              <a:rPr lang="en-US" sz="2200" dirty="0" smtClean="0"/>
              <a:t/>
            </a:r>
            <a:br>
              <a:rPr lang="en-US" sz="2200" dirty="0" smtClean="0"/>
            </a:br>
            <a:r>
              <a:rPr lang="en-US" sz="2200" dirty="0" smtClean="0"/>
              <a:t>B. </a:t>
            </a:r>
            <a:r>
              <a:rPr lang="en-US" sz="2200" dirty="0" err="1" smtClean="0"/>
              <a:t>groupoid</a:t>
            </a:r>
            <a:r>
              <a:rPr lang="en-US" sz="2200" dirty="0" smtClean="0"/>
              <a:t/>
            </a:r>
            <a:br>
              <a:rPr lang="en-US" sz="2200" dirty="0" smtClean="0"/>
            </a:br>
            <a:r>
              <a:rPr lang="en-US" sz="2200" dirty="0" smtClean="0"/>
              <a:t>C. A group</a:t>
            </a:r>
            <a:br>
              <a:rPr lang="en-US" sz="2200" dirty="0" smtClean="0"/>
            </a:br>
            <a:r>
              <a:rPr lang="en-US" sz="2200" dirty="0" smtClean="0"/>
              <a:t>D. a commutative group</a:t>
            </a:r>
          </a:p>
        </p:txBody>
      </p:sp>
      <p:sp>
        <p:nvSpPr>
          <p:cNvPr id="4" name="Date Placeholder 3"/>
          <p:cNvSpPr>
            <a:spLocks noGrp="1"/>
          </p:cNvSpPr>
          <p:nvPr>
            <p:ph type="dt" sz="half" idx="10"/>
          </p:nvPr>
        </p:nvSpPr>
        <p:spPr/>
        <p:txBody>
          <a:bodyPr/>
          <a:lstStyle/>
          <a:p>
            <a:fld id="{991E88E8-C61B-4086-B52E-3DB43916918A}" type="datetime1">
              <a:rPr lang="en-US" smtClean="0"/>
              <a:pPr/>
              <a:t>12/19/2022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rPr>
              <a:t>MCQ</a:t>
            </a:r>
            <a:r>
              <a:rPr kumimoji="0" lang="en-US" sz="3200" b="0" i="0" u="none" strike="noStrike" kern="1200" cap="none" spc="0" normalizeH="0" noProof="0" dirty="0" smtClean="0">
                <a:ln>
                  <a:noFill/>
                </a:ln>
                <a:solidFill>
                  <a:schemeClr val="dk1"/>
                </a:solidFill>
                <a:effectLst/>
                <a:uLnTx/>
                <a:uFillTx/>
              </a:rPr>
              <a:t> s</a:t>
            </a:r>
            <a:r>
              <a:rPr lang="en-US" altLang="en-US" sz="3200" dirty="0">
                <a:solidFill>
                  <a:srgbClr val="000000"/>
                </a:solidFill>
              </a:rPr>
              <a:t> (CO2)</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a:t>
            </a:r>
            <a:r>
              <a:rPr lang="en-US" dirty="0" err="1" smtClean="0">
                <a:solidFill>
                  <a:schemeClr val="tx1"/>
                </a:solidFill>
                <a:latin typeface="+mj-lt"/>
                <a:cs typeface="Times New Roman" panose="02020603050405020304" pitchFamily="18" charset="0"/>
              </a:rPr>
              <a:t>Singhanai</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2</a:t>
            </a:r>
            <a:endParaRPr lang="en-US" dirty="0">
              <a:solidFill>
                <a:schemeClr val="tx1"/>
              </a:solidFill>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pPr marL="0" indent="0">
              <a:buNone/>
            </a:pPr>
            <a:r>
              <a:rPr lang="en-US" b="1" dirty="0"/>
              <a:t>4. (</a:t>
            </a:r>
            <a:r>
              <a:rPr lang="en-US" dirty="0" err="1"/>
              <a:t>ba</a:t>
            </a:r>
            <a:r>
              <a:rPr lang="en-US" b="1" dirty="0"/>
              <a:t>)-1 =_____ If a, b are elements of a group G?</a:t>
            </a:r>
            <a:r>
              <a:rPr lang="en-US" dirty="0"/>
              <a:t/>
            </a:r>
            <a:br>
              <a:rPr lang="en-US" dirty="0"/>
            </a:br>
            <a:r>
              <a:rPr lang="en-US" dirty="0"/>
              <a:t>A. b-1 </a:t>
            </a:r>
            <a:r>
              <a:rPr lang="en-US" dirty="0" smtClean="0"/>
              <a:t>a		B</a:t>
            </a:r>
            <a:r>
              <a:rPr lang="en-US" dirty="0"/>
              <a:t>. a-1 </a:t>
            </a:r>
            <a:r>
              <a:rPr lang="en-US" dirty="0" smtClean="0"/>
              <a:t>b		C</a:t>
            </a:r>
            <a:r>
              <a:rPr lang="en-US" dirty="0"/>
              <a:t>. b-1 </a:t>
            </a:r>
            <a:r>
              <a:rPr lang="en-US" dirty="0" smtClean="0"/>
              <a:t>a-1	</a:t>
            </a:r>
            <a:r>
              <a:rPr lang="en-US" b="1" dirty="0" smtClean="0"/>
              <a:t>D</a:t>
            </a:r>
            <a:r>
              <a:rPr lang="en-US" b="1" dirty="0"/>
              <a:t>. a-1 b-1</a:t>
            </a:r>
            <a:r>
              <a:rPr lang="en-US" dirty="0"/>
              <a:t/>
            </a:r>
            <a:br>
              <a:rPr lang="en-US" dirty="0"/>
            </a:br>
            <a:endParaRPr lang="en-US" dirty="0" smtClean="0"/>
          </a:p>
          <a:p>
            <a:pPr marL="0" indent="0">
              <a:buNone/>
            </a:pPr>
            <a:r>
              <a:rPr lang="en-US" b="1" dirty="0" smtClean="0"/>
              <a:t>5</a:t>
            </a:r>
            <a:r>
              <a:rPr lang="en-US" b="1" dirty="0"/>
              <a:t>. What is an inverse of – </a:t>
            </a:r>
            <a:r>
              <a:rPr lang="en-US" dirty="0" err="1"/>
              <a:t>i</a:t>
            </a:r>
            <a:r>
              <a:rPr lang="en-US" b="1" dirty="0"/>
              <a:t> in the multiplicative group if {1, – 1, </a:t>
            </a:r>
            <a:r>
              <a:rPr lang="en-US" dirty="0" err="1"/>
              <a:t>i</a:t>
            </a:r>
            <a:r>
              <a:rPr lang="en-US" dirty="0"/>
              <a:t> ,</a:t>
            </a:r>
            <a:r>
              <a:rPr lang="en-US" b="1" dirty="0"/>
              <a:t> – </a:t>
            </a:r>
            <a:r>
              <a:rPr lang="en-US" b="1" dirty="0" err="1"/>
              <a:t>i</a:t>
            </a:r>
            <a:r>
              <a:rPr lang="en-US" b="1" dirty="0"/>
              <a:t>} is?</a:t>
            </a:r>
            <a:r>
              <a:rPr lang="en-US" dirty="0"/>
              <a:t/>
            </a:r>
            <a:br>
              <a:rPr lang="en-US" dirty="0"/>
            </a:br>
            <a:r>
              <a:rPr lang="en-US" dirty="0"/>
              <a:t>A. -</a:t>
            </a:r>
            <a:r>
              <a:rPr lang="en-US" dirty="0" smtClean="0"/>
              <a:t>1		B</a:t>
            </a:r>
            <a:r>
              <a:rPr lang="en-US" dirty="0"/>
              <a:t>. </a:t>
            </a:r>
            <a:r>
              <a:rPr lang="en-US" dirty="0" smtClean="0"/>
              <a:t>1		</a:t>
            </a:r>
            <a:r>
              <a:rPr lang="en-US" b="1" dirty="0" smtClean="0"/>
              <a:t>C</a:t>
            </a:r>
            <a:r>
              <a:rPr lang="en-US" b="1" dirty="0"/>
              <a:t>. </a:t>
            </a:r>
            <a:r>
              <a:rPr lang="en-US" b="1" dirty="0" smtClean="0"/>
              <a:t>I	</a:t>
            </a:r>
            <a:r>
              <a:rPr lang="en-US" dirty="0" smtClean="0"/>
              <a:t>	D</a:t>
            </a:r>
            <a:r>
              <a:rPr lang="en-US" dirty="0"/>
              <a:t>. None of these</a:t>
            </a:r>
            <a:br>
              <a:rPr lang="en-US" dirty="0"/>
            </a:br>
            <a:endParaRPr lang="en-US" dirty="0"/>
          </a:p>
          <a:p>
            <a:pPr marL="0" indent="0">
              <a:buNone/>
            </a:pPr>
            <a:r>
              <a:rPr lang="en-US" b="1" dirty="0" smtClean="0"/>
              <a:t>6</a:t>
            </a:r>
            <a:r>
              <a:rPr lang="en-US" b="1" dirty="0"/>
              <a:t>. What is the value of (a- 1 b)- 1 is in the group (G, .)?</a:t>
            </a:r>
            <a:r>
              <a:rPr lang="en-US" dirty="0"/>
              <a:t/>
            </a:r>
            <a:br>
              <a:rPr lang="en-US" dirty="0"/>
            </a:br>
            <a:r>
              <a:rPr lang="en-US" b="1" dirty="0"/>
              <a:t>A. b- </a:t>
            </a:r>
            <a:r>
              <a:rPr lang="en-US" b="1" dirty="0" smtClean="0"/>
              <a:t>1a	</a:t>
            </a:r>
            <a:r>
              <a:rPr lang="en-US" dirty="0" smtClean="0"/>
              <a:t>	B</a:t>
            </a:r>
            <a:r>
              <a:rPr lang="en-US" dirty="0"/>
              <a:t>. </a:t>
            </a:r>
            <a:r>
              <a:rPr lang="en-US" dirty="0" smtClean="0"/>
              <a:t>ab-1		C</a:t>
            </a:r>
            <a:r>
              <a:rPr lang="en-US" dirty="0"/>
              <a:t>. </a:t>
            </a:r>
            <a:r>
              <a:rPr lang="en-US" dirty="0" smtClean="0"/>
              <a:t>ba-1		D</a:t>
            </a:r>
            <a:r>
              <a:rPr lang="en-US" dirty="0"/>
              <a:t>. a-1b</a:t>
            </a:r>
            <a:br>
              <a:rPr lang="en-US" dirty="0"/>
            </a:br>
            <a:endParaRPr lang="en-US" dirty="0"/>
          </a:p>
          <a:p>
            <a:pPr marL="0" indent="0">
              <a:buNone/>
            </a:pPr>
            <a:r>
              <a:rPr lang="en-US" b="1" dirty="0" smtClean="0"/>
              <a:t>7</a:t>
            </a:r>
            <a:r>
              <a:rPr lang="en-US" b="1" dirty="0"/>
              <a:t>. What is the inverse of an if (Z,*) is a group with a*b = a+b+1 ∀ a, b ∈Z?</a:t>
            </a:r>
            <a:r>
              <a:rPr lang="en-US" dirty="0"/>
              <a:t/>
            </a:r>
            <a:br>
              <a:rPr lang="en-US" dirty="0"/>
            </a:br>
            <a:r>
              <a:rPr lang="en-US" dirty="0"/>
              <a:t>A. -</a:t>
            </a:r>
            <a:r>
              <a:rPr lang="en-US" dirty="0" smtClean="0"/>
              <a:t>2		B</a:t>
            </a:r>
            <a:r>
              <a:rPr lang="en-US" dirty="0"/>
              <a:t>. </a:t>
            </a:r>
            <a:r>
              <a:rPr lang="en-US" dirty="0" smtClean="0"/>
              <a:t>0		</a:t>
            </a:r>
            <a:r>
              <a:rPr lang="en-US" b="1" dirty="0" smtClean="0"/>
              <a:t>C</a:t>
            </a:r>
            <a:r>
              <a:rPr lang="en-US" b="1" dirty="0"/>
              <a:t>. -</a:t>
            </a:r>
            <a:r>
              <a:rPr lang="en-US" b="1" dirty="0" smtClean="0"/>
              <a:t>a-2	</a:t>
            </a:r>
            <a:r>
              <a:rPr lang="en-US" dirty="0" smtClean="0"/>
              <a:t>	D</a:t>
            </a:r>
            <a:r>
              <a:rPr lang="en-US" dirty="0"/>
              <a:t>. </a:t>
            </a:r>
            <a:r>
              <a:rPr lang="en-US" dirty="0" smtClean="0"/>
              <a:t>a-2</a:t>
            </a:r>
            <a:endParaRPr lang="en-US" dirty="0"/>
          </a:p>
          <a:p>
            <a:endParaRPr lang="en-US" dirty="0"/>
          </a:p>
        </p:txBody>
      </p:sp>
      <p:sp>
        <p:nvSpPr>
          <p:cNvPr id="4" name="Date Placeholder 3"/>
          <p:cNvSpPr>
            <a:spLocks noGrp="1"/>
          </p:cNvSpPr>
          <p:nvPr>
            <p:ph type="dt" sz="half" idx="10"/>
          </p:nvPr>
        </p:nvSpPr>
        <p:spPr/>
        <p:txBody>
          <a:bodyPr/>
          <a:lstStyle/>
          <a:p>
            <a:fld id="{9B9E620C-6276-4395-B819-95BCDB8CB27A}" type="datetime1">
              <a:rPr lang="en-US" smtClean="0"/>
              <a:pPr/>
              <a:t>12/19/2022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MCQ </a:t>
            </a:r>
            <a:r>
              <a:rPr lang="en-US" sz="3200" dirty="0" smtClean="0"/>
              <a:t>s</a:t>
            </a:r>
            <a:r>
              <a:rPr lang="en-US" altLang="en-US" sz="3200" dirty="0">
                <a:solidFill>
                  <a:srgbClr val="000000"/>
                </a:solidFill>
              </a:rPr>
              <a:t> (CO2)</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a:t>
            </a:r>
            <a:r>
              <a:rPr lang="en-US" dirty="0" err="1" smtClean="0">
                <a:solidFill>
                  <a:schemeClr val="tx1"/>
                </a:solidFill>
                <a:latin typeface="+mj-lt"/>
                <a:cs typeface="Times New Roman" panose="02020603050405020304" pitchFamily="18" charset="0"/>
              </a:rPr>
              <a:t>Singhanai</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2</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22267711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365750"/>
          </a:xfrm>
        </p:spPr>
        <p:txBody>
          <a:bodyPr>
            <a:noAutofit/>
          </a:bodyPr>
          <a:lstStyle/>
          <a:p>
            <a:pPr marL="0" indent="0">
              <a:buNone/>
            </a:pPr>
            <a:r>
              <a:rPr lang="en-US" sz="2100" b="1" dirty="0" smtClean="0"/>
              <a:t>8</a:t>
            </a:r>
            <a:r>
              <a:rPr lang="en-US" sz="2100" b="1" dirty="0"/>
              <a:t>. Which sentence is true?</a:t>
            </a:r>
            <a:r>
              <a:rPr lang="en-US" sz="2100" dirty="0"/>
              <a:t/>
            </a:r>
            <a:br>
              <a:rPr lang="en-US" sz="2100" dirty="0"/>
            </a:br>
            <a:r>
              <a:rPr lang="en-US" sz="2100" dirty="0"/>
              <a:t>A. Set of all matrices forms a group under multiplication</a:t>
            </a:r>
            <a:br>
              <a:rPr lang="en-US" sz="2100" dirty="0"/>
            </a:br>
            <a:r>
              <a:rPr lang="en-US" sz="2100" dirty="0"/>
              <a:t>B. Set of all rational negative numbers forms a group under multiplication</a:t>
            </a:r>
            <a:br>
              <a:rPr lang="en-US" sz="2100" dirty="0"/>
            </a:br>
            <a:r>
              <a:rPr lang="en-US" sz="2100" b="1" dirty="0"/>
              <a:t>C. Set of all non-singular matrices forms a group under multiplication</a:t>
            </a:r>
            <a:r>
              <a:rPr lang="en-US" sz="2100" dirty="0"/>
              <a:t/>
            </a:r>
            <a:br>
              <a:rPr lang="en-US" sz="2100" dirty="0"/>
            </a:br>
            <a:r>
              <a:rPr lang="en-US" sz="2100" dirty="0"/>
              <a:t>D. Both (b) and (c)</a:t>
            </a:r>
            <a:br>
              <a:rPr lang="en-US" sz="2100" dirty="0"/>
            </a:br>
            <a:endParaRPr lang="en-US" sz="2100" dirty="0"/>
          </a:p>
          <a:p>
            <a:pPr marL="0" indent="0">
              <a:buNone/>
            </a:pPr>
            <a:r>
              <a:rPr lang="en-US" sz="2100" b="1" dirty="0" smtClean="0"/>
              <a:t>9</a:t>
            </a:r>
            <a:r>
              <a:rPr lang="en-US" sz="2100" b="1" dirty="0"/>
              <a:t>. Which statement is false?</a:t>
            </a:r>
            <a:r>
              <a:rPr lang="en-US" sz="2100" dirty="0"/>
              <a:t/>
            </a:r>
            <a:br>
              <a:rPr lang="en-US" sz="2100" dirty="0"/>
            </a:br>
            <a:r>
              <a:rPr lang="en-US" sz="2100" dirty="0"/>
              <a:t>A. The set of rational integers is an abelian group under addition</a:t>
            </a:r>
            <a:br>
              <a:rPr lang="en-US" sz="2100" dirty="0"/>
            </a:br>
            <a:r>
              <a:rPr lang="en-US" sz="2100" b="1" dirty="0"/>
              <a:t>B. The set of rational numbers form an abelian group under multiplication</a:t>
            </a:r>
            <a:br>
              <a:rPr lang="en-US" sz="2100" b="1" dirty="0"/>
            </a:br>
            <a:r>
              <a:rPr lang="en-US" sz="2100" dirty="0"/>
              <a:t>C. The set of rational numbers is an abelian group under addition</a:t>
            </a:r>
            <a:br>
              <a:rPr lang="en-US" sz="2100" dirty="0"/>
            </a:br>
            <a:r>
              <a:rPr lang="en-US" sz="2100" dirty="0"/>
              <a:t>D. None of these</a:t>
            </a:r>
            <a:br>
              <a:rPr lang="en-US" sz="2100" dirty="0"/>
            </a:br>
            <a:endParaRPr lang="en-US" sz="2100" dirty="0" smtClean="0"/>
          </a:p>
          <a:p>
            <a:pPr marL="0" indent="0">
              <a:buNone/>
            </a:pPr>
            <a:r>
              <a:rPr lang="en-US" sz="2100" b="1" dirty="0" smtClean="0"/>
              <a:t>10</a:t>
            </a:r>
            <a:r>
              <a:rPr lang="en-US" sz="2100" b="1" dirty="0"/>
              <a:t>. What is the identity element In the group G = {2, 4, 6, 8) under multiplication modulo 10?</a:t>
            </a:r>
            <a:r>
              <a:rPr lang="en-US" sz="2100" dirty="0"/>
              <a:t/>
            </a:r>
            <a:br>
              <a:rPr lang="en-US" sz="2100" dirty="0"/>
            </a:br>
            <a:r>
              <a:rPr lang="en-US" sz="2100" dirty="0"/>
              <a:t>A. </a:t>
            </a:r>
            <a:r>
              <a:rPr lang="en-US" sz="2100" dirty="0" smtClean="0"/>
              <a:t>5 		B</a:t>
            </a:r>
            <a:r>
              <a:rPr lang="en-US" sz="2100" dirty="0"/>
              <a:t>. </a:t>
            </a:r>
            <a:r>
              <a:rPr lang="en-US" sz="2100" dirty="0" smtClean="0"/>
              <a:t>9		</a:t>
            </a:r>
            <a:r>
              <a:rPr lang="en-US" sz="2100" b="1" dirty="0" smtClean="0"/>
              <a:t>C</a:t>
            </a:r>
            <a:r>
              <a:rPr lang="en-US" sz="2100" b="1" dirty="0"/>
              <a:t>. </a:t>
            </a:r>
            <a:r>
              <a:rPr lang="en-US" sz="2100" b="1" dirty="0" smtClean="0"/>
              <a:t>6</a:t>
            </a:r>
            <a:r>
              <a:rPr lang="en-US" sz="2100" dirty="0" smtClean="0"/>
              <a:t>		D</a:t>
            </a:r>
            <a:r>
              <a:rPr lang="en-US" sz="2100" dirty="0"/>
              <a:t>. </a:t>
            </a:r>
            <a:r>
              <a:rPr lang="en-US" sz="2100" dirty="0" smtClean="0"/>
              <a:t>12</a:t>
            </a:r>
            <a:endParaRPr lang="en-US" sz="2100" dirty="0"/>
          </a:p>
        </p:txBody>
      </p:sp>
      <p:sp>
        <p:nvSpPr>
          <p:cNvPr id="4" name="Date Placeholder 3"/>
          <p:cNvSpPr>
            <a:spLocks noGrp="1"/>
          </p:cNvSpPr>
          <p:nvPr>
            <p:ph type="dt" sz="half" idx="10"/>
          </p:nvPr>
        </p:nvSpPr>
        <p:spPr/>
        <p:txBody>
          <a:bodyPr/>
          <a:lstStyle/>
          <a:p>
            <a:fld id="{9B9E620C-6276-4395-B819-95BCDB8CB27A}" type="datetime1">
              <a:rPr lang="en-US" smtClean="0"/>
              <a:pPr/>
              <a:t>12/19/2022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MCQ </a:t>
            </a:r>
            <a:r>
              <a:rPr lang="en-US" sz="3200" dirty="0" smtClean="0"/>
              <a:t>s </a:t>
            </a:r>
            <a:r>
              <a:rPr lang="en-US" altLang="en-US" sz="3200" dirty="0">
                <a:solidFill>
                  <a:srgbClr val="000000"/>
                </a:solidFill>
              </a:rPr>
              <a:t>(CO2)</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a:t>
            </a:r>
            <a:r>
              <a:rPr lang="en-US" dirty="0" err="1" smtClean="0">
                <a:solidFill>
                  <a:schemeClr val="tx1"/>
                </a:solidFill>
                <a:latin typeface="+mj-lt"/>
                <a:cs typeface="Times New Roman" panose="02020603050405020304" pitchFamily="18" charset="0"/>
              </a:rPr>
              <a:t>Singhanai</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2</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242618533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1E88E8-C61B-4086-B52E-3DB43916918A}" type="datetime1">
              <a:rPr lang="en-US" smtClean="0"/>
              <a:pPr/>
              <a:t>12/19/2022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rPr>
              <a:t>Old</a:t>
            </a:r>
            <a:r>
              <a:rPr kumimoji="0" lang="en-US" sz="3200" b="0" i="0" u="none" strike="noStrike" kern="1200" cap="none" spc="0" normalizeH="0" noProof="0" dirty="0" smtClean="0">
                <a:ln>
                  <a:noFill/>
                </a:ln>
                <a:solidFill>
                  <a:schemeClr val="dk1"/>
                </a:solidFill>
                <a:effectLst/>
                <a:uLnTx/>
                <a:uFillTx/>
              </a:rPr>
              <a:t> Question Papers</a:t>
            </a:r>
            <a:r>
              <a:rPr lang="en-US" altLang="en-US" sz="3200" dirty="0">
                <a:solidFill>
                  <a:srgbClr val="000000"/>
                </a:solidFill>
              </a:rPr>
              <a:t> (CO2)</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a:t>
            </a:r>
            <a:r>
              <a:rPr lang="en-US" dirty="0" err="1" smtClean="0">
                <a:solidFill>
                  <a:schemeClr val="tx1"/>
                </a:solidFill>
                <a:latin typeface="+mj-lt"/>
                <a:cs typeface="Times New Roman" panose="02020603050405020304" pitchFamily="18" charset="0"/>
              </a:rPr>
              <a:t>Singhanai</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2</a:t>
            </a:r>
            <a:endParaRPr lang="en-US" dirty="0">
              <a:solidFill>
                <a:schemeClr val="tx1"/>
              </a:solidFill>
              <a:latin typeface="+mj-lt"/>
              <a:cs typeface="Times New Roman" panose="02020603050405020304" pitchFamily="18" charset="0"/>
            </a:endParaRPr>
          </a:p>
        </p:txBody>
      </p:sp>
      <p:sp>
        <p:nvSpPr>
          <p:cNvPr id="3" name="Content Placeholder 2"/>
          <p:cNvSpPr>
            <a:spLocks noGrp="1"/>
          </p:cNvSpPr>
          <p:nvPr>
            <p:ph idx="1"/>
          </p:nvPr>
        </p:nvSpPr>
        <p:spPr>
          <a:xfrm>
            <a:off x="609600" y="1143000"/>
            <a:ext cx="8229600" cy="4525963"/>
          </a:xfrm>
        </p:spPr>
        <p:txBody>
          <a:bodyPr>
            <a:noAutofit/>
          </a:bodyPr>
          <a:lstStyle/>
          <a:p>
            <a:r>
              <a:rPr lang="en-US" sz="2200" dirty="0">
                <a:latin typeface="Times New Roman" panose="02020603050405020304" pitchFamily="18" charset="0"/>
                <a:cs typeface="Times New Roman" panose="02020603050405020304" pitchFamily="18" charset="0"/>
              </a:rPr>
              <a:t>Write the properties of Group. Show that the set(1,2,3,4,5)is not group under addition and multiplication modulo 6.</a:t>
            </a:r>
          </a:p>
          <a:p>
            <a:r>
              <a:rPr lang="en-US" sz="2200" dirty="0">
                <a:latin typeface="Times New Roman" panose="02020603050405020304" pitchFamily="18" charset="0"/>
                <a:cs typeface="Times New Roman" panose="02020603050405020304" pitchFamily="18" charset="0"/>
              </a:rPr>
              <a:t>Define rings and fields</a:t>
            </a:r>
          </a:p>
          <a:p>
            <a:r>
              <a:rPr lang="en-US" sz="2200" dirty="0">
                <a:latin typeface="Times New Roman" panose="02020603050405020304" pitchFamily="18" charset="0"/>
                <a:cs typeface="Times New Roman" panose="02020603050405020304" pitchFamily="18" charset="0"/>
              </a:rPr>
              <a:t>Show that (R – {1}, *) where the operation is defined as a*b  = a +b –ab is an abelian group.</a:t>
            </a:r>
          </a:p>
          <a:p>
            <a:r>
              <a:rPr lang="en-US" sz="2200" dirty="0">
                <a:latin typeface="Times New Roman" panose="02020603050405020304" pitchFamily="18" charset="0"/>
                <a:cs typeface="Times New Roman" panose="02020603050405020304" pitchFamily="18" charset="0"/>
              </a:rPr>
              <a:t>Let G = (Z</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be a group and let H be a subgroup of G where H = {(x, y) | x = y}. Find the left </a:t>
            </a:r>
            <a:r>
              <a:rPr lang="en-US" sz="2200" dirty="0" err="1">
                <a:latin typeface="Times New Roman" panose="02020603050405020304" pitchFamily="18" charset="0"/>
                <a:cs typeface="Times New Roman" panose="02020603050405020304" pitchFamily="18" charset="0"/>
              </a:rPr>
              <a:t>cosets</a:t>
            </a:r>
            <a:r>
              <a:rPr lang="en-US" sz="2200" dirty="0">
                <a:latin typeface="Times New Roman" panose="02020603050405020304" pitchFamily="18" charset="0"/>
                <a:cs typeface="Times New Roman" panose="02020603050405020304" pitchFamily="18" charset="0"/>
              </a:rPr>
              <a:t> of H in G. Here Z is the set of </a:t>
            </a:r>
            <a:r>
              <a:rPr lang="en-US" sz="2200" dirty="0" smtClean="0">
                <a:latin typeface="Times New Roman" panose="02020603050405020304" pitchFamily="18" charset="0"/>
                <a:cs typeface="Times New Roman" panose="02020603050405020304" pitchFamily="18" charset="0"/>
              </a:rPr>
              <a:t>integers</a:t>
            </a:r>
          </a:p>
          <a:p>
            <a:r>
              <a:rPr lang="en-US" sz="2200" dirty="0">
                <a:latin typeface="Times New Roman" panose="02020603050405020304" pitchFamily="18" charset="0"/>
                <a:cs typeface="Times New Roman" panose="02020603050405020304" pitchFamily="18" charset="0"/>
              </a:rPr>
              <a:t>Prove that (R, +, *) is a ring with zero divisors, where R is 2×2 matrix and + and * are usual addition and multiplication operations.</a:t>
            </a:r>
          </a:p>
          <a:p>
            <a:r>
              <a:rPr lang="en-US" sz="2200" dirty="0">
                <a:latin typeface="Times New Roman" panose="02020603050405020304" pitchFamily="18" charset="0"/>
                <a:cs typeface="Times New Roman" panose="02020603050405020304" pitchFamily="18" charset="0"/>
              </a:rPr>
              <a:t>Write the properties of Group. Show that the set(1,2,3,4,5)is not group under addition and multiplication modulo 6</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56108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1E88E8-C61B-4086-B52E-3DB43916918A}" type="datetime1">
              <a:rPr lang="en-US" smtClean="0"/>
              <a:pPr/>
              <a:t>12/19/2022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rPr>
              <a:t>Old</a:t>
            </a:r>
            <a:r>
              <a:rPr kumimoji="0" lang="en-US" sz="3200" b="0" i="0" u="none" strike="noStrike" kern="1200" cap="none" spc="0" normalizeH="0" noProof="0" dirty="0" smtClean="0">
                <a:ln>
                  <a:noFill/>
                </a:ln>
                <a:solidFill>
                  <a:schemeClr val="dk1"/>
                </a:solidFill>
                <a:effectLst/>
                <a:uLnTx/>
                <a:uFillTx/>
              </a:rPr>
              <a:t> Question Papers</a:t>
            </a:r>
            <a:r>
              <a:rPr lang="en-US" altLang="en-US" sz="3200" dirty="0">
                <a:solidFill>
                  <a:srgbClr val="000000"/>
                </a:solidFill>
              </a:rPr>
              <a:t> (CO2)</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a:t>
            </a:r>
            <a:r>
              <a:rPr lang="en-US" dirty="0" err="1" smtClean="0">
                <a:solidFill>
                  <a:schemeClr val="tx1"/>
                </a:solidFill>
                <a:latin typeface="+mj-lt"/>
                <a:cs typeface="Times New Roman" panose="02020603050405020304" pitchFamily="18" charset="0"/>
              </a:rPr>
              <a:t>Singhanai</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2</a:t>
            </a:r>
            <a:endParaRPr lang="en-US" dirty="0">
              <a:solidFill>
                <a:schemeClr val="tx1"/>
              </a:solidFill>
              <a:latin typeface="+mj-lt"/>
              <a:cs typeface="Times New Roman" panose="02020603050405020304" pitchFamily="18" charset="0"/>
            </a:endParaRPr>
          </a:p>
        </p:txBody>
      </p:sp>
      <p:sp>
        <p:nvSpPr>
          <p:cNvPr id="3" name="Content Placeholder 2"/>
          <p:cNvSpPr>
            <a:spLocks noGrp="1"/>
          </p:cNvSpPr>
          <p:nvPr>
            <p:ph idx="1"/>
          </p:nvPr>
        </p:nvSpPr>
        <p:spPr>
          <a:xfrm>
            <a:off x="609600" y="990600"/>
            <a:ext cx="8229600" cy="5181600"/>
          </a:xfrm>
        </p:spPr>
        <p:txBody>
          <a:bodyPr>
            <a:noAutofit/>
          </a:bodyPr>
          <a:lstStyle/>
          <a:p>
            <a:r>
              <a:rPr lang="en-US" sz="2200" dirty="0" smtClean="0">
                <a:latin typeface="Times New Roman" panose="02020603050405020304" pitchFamily="18" charset="0"/>
                <a:cs typeface="Times New Roman" panose="02020603050405020304" pitchFamily="18" charset="0"/>
              </a:rPr>
              <a:t>Define </a:t>
            </a:r>
            <a:r>
              <a:rPr lang="en-US" sz="2200" dirty="0">
                <a:latin typeface="Times New Roman" panose="02020603050405020304" pitchFamily="18" charset="0"/>
                <a:cs typeface="Times New Roman" panose="02020603050405020304" pitchFamily="18" charset="0"/>
              </a:rPr>
              <a:t>rings and fields</a:t>
            </a:r>
          </a:p>
          <a:p>
            <a:r>
              <a:rPr lang="en-US" sz="2200" dirty="0">
                <a:latin typeface="Times New Roman" panose="02020603050405020304" pitchFamily="18" charset="0"/>
                <a:cs typeface="Times New Roman" panose="02020603050405020304" pitchFamily="18" charset="0"/>
              </a:rPr>
              <a:t>Show that (R – {1}, *) where the operation is defined as a*b  = a +b –ab is an abelian group.</a:t>
            </a:r>
          </a:p>
          <a:p>
            <a:r>
              <a:rPr lang="en-US" sz="2200" dirty="0">
                <a:latin typeface="Times New Roman" panose="02020603050405020304" pitchFamily="18" charset="0"/>
                <a:cs typeface="Times New Roman" panose="02020603050405020304" pitchFamily="18" charset="0"/>
              </a:rPr>
              <a:t>Let G = (Z</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be a group and let H be a subgroup of G where H = {(x, y) | x = y}. Find the left </a:t>
            </a:r>
            <a:r>
              <a:rPr lang="en-US" sz="2200" dirty="0" err="1">
                <a:latin typeface="Times New Roman" panose="02020603050405020304" pitchFamily="18" charset="0"/>
                <a:cs typeface="Times New Roman" panose="02020603050405020304" pitchFamily="18" charset="0"/>
              </a:rPr>
              <a:t>cosets</a:t>
            </a:r>
            <a:r>
              <a:rPr lang="en-US" sz="2200" dirty="0">
                <a:latin typeface="Times New Roman" panose="02020603050405020304" pitchFamily="18" charset="0"/>
                <a:cs typeface="Times New Roman" panose="02020603050405020304" pitchFamily="18" charset="0"/>
              </a:rPr>
              <a:t> of H in G. Here Z is the set of integers</a:t>
            </a:r>
            <a:r>
              <a:rPr lang="en-US" sz="2200" dirty="0" smtClean="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Let (G, *) be a group, where * is usual multiplication operation on G. Then show that for any x, y ∈G following equations holds:</a:t>
            </a:r>
            <a:endParaRPr lang="en-IN" sz="2200" dirty="0">
              <a:latin typeface="Times New Roman" panose="02020603050405020304" pitchFamily="18" charset="0"/>
              <a:cs typeface="Times New Roman" panose="02020603050405020304" pitchFamily="18" charset="0"/>
            </a:endParaRPr>
          </a:p>
          <a:p>
            <a:pPr marL="0" indent="0" algn="ctr">
              <a:buNone/>
            </a:pPr>
            <a:r>
              <a:rPr lang="en-US" sz="2200" dirty="0">
                <a:latin typeface="Times New Roman" panose="02020603050405020304" pitchFamily="18" charset="0"/>
                <a:cs typeface="Times New Roman" panose="02020603050405020304" pitchFamily="18" charset="0"/>
              </a:rPr>
              <a:t>(x</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x</a:t>
            </a:r>
            <a:endParaRPr lang="en-IN" sz="2200" dirty="0">
              <a:latin typeface="Times New Roman" panose="02020603050405020304" pitchFamily="18" charset="0"/>
              <a:cs typeface="Times New Roman" panose="02020603050405020304" pitchFamily="18" charset="0"/>
            </a:endParaRPr>
          </a:p>
          <a:p>
            <a:pPr marL="0" indent="0" algn="ctr">
              <a:buNone/>
            </a:pP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xy</a:t>
            </a:r>
            <a:r>
              <a:rPr lang="en-US" sz="2200" dirty="0">
                <a:latin typeface="Times New Roman" panose="02020603050405020304" pitchFamily="18" charset="0"/>
                <a:cs typeface="Times New Roman" panose="02020603050405020304" pitchFamily="18" charset="0"/>
              </a:rPr>
              <a:t>)</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a:t>
            </a:r>
            <a:r>
              <a:rPr lang="en-US" sz="2200" dirty="0" smtClean="0">
                <a:latin typeface="Times New Roman" panose="02020603050405020304" pitchFamily="18" charset="0"/>
                <a:cs typeface="Times New Roman" panose="02020603050405020304" pitchFamily="18" charset="0"/>
              </a:rPr>
              <a:t>y</a:t>
            </a:r>
            <a:r>
              <a:rPr lang="en-US" sz="2200" baseline="300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x</a:t>
            </a:r>
            <a:r>
              <a:rPr lang="en-US" sz="2200" baseline="30000" dirty="0" smtClean="0">
                <a:latin typeface="Times New Roman" panose="02020603050405020304" pitchFamily="18" charset="0"/>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Define rings and write its properties. </a:t>
            </a:r>
          </a:p>
          <a:p>
            <a:r>
              <a:rPr lang="en-US" sz="2200" dirty="0" smtClean="0">
                <a:latin typeface="Times New Roman" panose="02020603050405020304" pitchFamily="18" charset="0"/>
                <a:cs typeface="Times New Roman" panose="02020603050405020304" pitchFamily="18" charset="0"/>
              </a:rPr>
              <a:t>Let </a:t>
            </a:r>
            <a:r>
              <a:rPr lang="en-US" sz="2200" dirty="0">
                <a:latin typeface="Times New Roman" panose="02020603050405020304" pitchFamily="18" charset="0"/>
                <a:cs typeface="Times New Roman" panose="02020603050405020304" pitchFamily="18" charset="0"/>
              </a:rPr>
              <a:t>u</a:t>
            </a:r>
            <a:r>
              <a:rPr lang="en-US" sz="2200" baseline="-25000" dirty="0">
                <a:latin typeface="Times New Roman" panose="02020603050405020304" pitchFamily="18" charset="0"/>
                <a:cs typeface="Times New Roman" panose="02020603050405020304" pitchFamily="18" charset="0"/>
              </a:rPr>
              <a:t>8 </a:t>
            </a:r>
            <a:r>
              <a:rPr lang="en-US" sz="2200" dirty="0">
                <a:latin typeface="Times New Roman" panose="02020603050405020304" pitchFamily="18" charset="0"/>
                <a:cs typeface="Times New Roman" panose="02020603050405020304" pitchFamily="18" charset="0"/>
              </a:rPr>
              <a:t>= {1, 3, 5, 7} be a group with binary operation multiplication modulo 8. Find all proper subgroups of u</a:t>
            </a:r>
            <a:r>
              <a:rPr lang="en-US" sz="2200" baseline="-25000" dirty="0">
                <a:latin typeface="Times New Roman" panose="02020603050405020304" pitchFamily="18" charset="0"/>
                <a:cs typeface="Times New Roman" panose="02020603050405020304" pitchFamily="18" charset="0"/>
              </a:rPr>
              <a:t>8. </a:t>
            </a:r>
          </a:p>
          <a:p>
            <a:pPr marL="0" indent="0">
              <a:buNone/>
            </a:pP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2748392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latin typeface="Times New Roman" panose="02020603050405020304" pitchFamily="18" charset="0"/>
                <a:cs typeface="Times New Roman" panose="02020603050405020304" pitchFamily="18" charset="0"/>
              </a:rPr>
              <a:t>This course aims to provide a first approach to the subject of algebra, which is one of the basic pillars of modern mathematics. The focus of the course will be the study of certain structures called groups, rings, fields and some related structures. </a:t>
            </a:r>
          </a:p>
          <a:p>
            <a:pPr algn="just"/>
            <a:r>
              <a:rPr lang="en-US" sz="2400" dirty="0">
                <a:latin typeface="Times New Roman" panose="02020603050405020304" pitchFamily="18" charset="0"/>
                <a:cs typeface="Times New Roman" panose="02020603050405020304" pitchFamily="18" charset="0"/>
              </a:rPr>
              <a:t>Algebraic Structures </a:t>
            </a:r>
            <a:r>
              <a:rPr lang="en-US" sz="2400" dirty="0" smtClean="0">
                <a:latin typeface="Times New Roman" panose="02020603050405020304" pitchFamily="18" charset="0"/>
                <a:cs typeface="Times New Roman" panose="02020603050405020304" pitchFamily="18" charset="0"/>
              </a:rPr>
              <a:t>also known as </a:t>
            </a:r>
            <a:r>
              <a:rPr lang="en-US" sz="2200" dirty="0" smtClean="0">
                <a:latin typeface="Times New Roman" panose="02020603050405020304" pitchFamily="18" charset="0"/>
                <a:cs typeface="Times New Roman" panose="02020603050405020304" pitchFamily="18" charset="0"/>
              </a:rPr>
              <a:t>Abstract </a:t>
            </a:r>
            <a:r>
              <a:rPr lang="en-US" sz="2200" dirty="0">
                <a:latin typeface="Times New Roman" panose="02020603050405020304" pitchFamily="18" charset="0"/>
                <a:cs typeface="Times New Roman" panose="02020603050405020304" pitchFamily="18" charset="0"/>
              </a:rPr>
              <a:t>algebra gives </a:t>
            </a: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good mathematical maturity and enables to build mathematical thinking and skill to </a:t>
            </a:r>
            <a:r>
              <a:rPr lang="en-US" sz="2200" dirty="0" smtClean="0">
                <a:latin typeface="Times New Roman" panose="02020603050405020304" pitchFamily="18" charset="0"/>
                <a:cs typeface="Times New Roman" panose="02020603050405020304" pitchFamily="18" charset="0"/>
              </a:rPr>
              <a:t>students.</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By the end of the module students should be familiar with the topics listed above under `Contents'. In particular, they should be able to prove different Theorems, and to use them and other techniques as a tool for analyzing the structure of a finite group of a given order.</a:t>
            </a:r>
          </a:p>
        </p:txBody>
      </p:sp>
      <p:sp>
        <p:nvSpPr>
          <p:cNvPr id="4" name="Date Placeholder 3"/>
          <p:cNvSpPr>
            <a:spLocks noGrp="1"/>
          </p:cNvSpPr>
          <p:nvPr>
            <p:ph type="dt" sz="half" idx="10"/>
          </p:nvPr>
        </p:nvSpPr>
        <p:spPr/>
        <p:txBody>
          <a:bodyPr/>
          <a:lstStyle/>
          <a:p>
            <a:fld id="{89C7EDA2-B8A9-2643-A0C2-64A36CC1C0DE}" type="datetime1">
              <a:rPr lang="en-IN" smtClean="0">
                <a:solidFill>
                  <a:schemeClr val="tx1"/>
                </a:solidFill>
                <a:latin typeface="Times New Roman" panose="02020603050405020304" pitchFamily="18" charset="0"/>
                <a:cs typeface="Times New Roman" panose="02020603050405020304" pitchFamily="18" charset="0"/>
              </a:rPr>
              <a:t>19-12-2022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8</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Topic Objective: Algebraic Structures (CO2</a:t>
            </a:r>
            <a:r>
              <a:rPr kumimoji="0" lang="en-US" sz="32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1050716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Date Placeholder 3"/>
          <p:cNvSpPr>
            <a:spLocks noGrp="1"/>
          </p:cNvSpPr>
          <p:nvPr>
            <p:ph type="dt"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fld id="{F380E8D0-A710-474B-B85B-AB0F9EC9541A}" type="datetime1">
              <a:rPr lang="en-US" altLang="en-US" sz="1200" smtClean="0">
                <a:solidFill>
                  <a:srgbClr val="898989"/>
                </a:solidFill>
                <a:latin typeface="Calibri" panose="020F0502020204030204" pitchFamily="34" charset="0"/>
              </a:rPr>
              <a:pPr eaLnBrk="1" hangingPunct="1">
                <a:defRPr/>
              </a:pPr>
              <a:t>12/19/2022</a:t>
            </a:fld>
            <a:endParaRPr lang="en-US" altLang="en-US" sz="1200">
              <a:solidFill>
                <a:srgbClr val="898989"/>
              </a:solidFill>
              <a:latin typeface="Calibri" panose="020F0502020204030204" pitchFamily="34" charset="0"/>
            </a:endParaRPr>
          </a:p>
        </p:txBody>
      </p:sp>
      <p:sp>
        <p:nvSpPr>
          <p:cNvPr id="4403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620B20F-D296-4B9A-8808-19B98C01B7F1}" type="slidenum">
              <a:rPr lang="en-US" altLang="en-US" sz="1200" smtClean="0">
                <a:solidFill>
                  <a:srgbClr val="898989"/>
                </a:solidFill>
                <a:ea typeface="MS PGothic" panose="020B0600070205080204" pitchFamily="34" charset="-128"/>
              </a:rPr>
              <a:pPr>
                <a:spcBef>
                  <a:spcPct val="0"/>
                </a:spcBef>
                <a:buFontTx/>
                <a:buNone/>
              </a:pPr>
              <a:t>80</a:t>
            </a:fld>
            <a:endParaRPr lang="en-US" altLang="en-US" sz="1200" smtClean="0">
              <a:solidFill>
                <a:srgbClr val="898989"/>
              </a:solidFill>
              <a:ea typeface="MS PGothic" panose="020B0600070205080204" pitchFamily="34" charset="-128"/>
            </a:endParaRPr>
          </a:p>
        </p:txBody>
      </p:sp>
      <p:sp>
        <p:nvSpPr>
          <p:cNvPr id="7" name="Title 1"/>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fontAlgn="auto">
              <a:spcAft>
                <a:spcPts val="0"/>
              </a:spcAft>
              <a:defRPr/>
            </a:pPr>
            <a:r>
              <a:rPr lang="en-US" sz="3200" dirty="0">
                <a:solidFill>
                  <a:schemeClr val="dk1"/>
                </a:solidFill>
              </a:rPr>
              <a:t>Old Question </a:t>
            </a:r>
            <a:r>
              <a:rPr lang="en-US" sz="3200" dirty="0" smtClean="0">
                <a:solidFill>
                  <a:schemeClr val="dk1"/>
                </a:solidFill>
              </a:rPr>
              <a:t>Papers</a:t>
            </a:r>
            <a:r>
              <a:rPr lang="en-US" altLang="en-US" sz="3200" dirty="0">
                <a:solidFill>
                  <a:srgbClr val="000000"/>
                </a:solidFill>
              </a:rPr>
              <a:t> (CO2)</a:t>
            </a:r>
            <a:endParaRPr lang="en-US" sz="3200" dirty="0">
              <a:solidFill>
                <a:schemeClr val="dk1"/>
              </a:solidFill>
            </a:endParaRPr>
          </a:p>
        </p:txBody>
      </p:sp>
      <p:pic>
        <p:nvPicPr>
          <p:cNvPr id="4403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Content Placeholder 8" descr="CSE 2019 20-1.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036638"/>
            <a:ext cx="8077200" cy="5135562"/>
          </a:xfrm>
        </p:spPr>
      </p:pic>
      <p:sp>
        <p:nvSpPr>
          <p:cNvPr id="9"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a:t>
            </a:r>
            <a:r>
              <a:rPr lang="en-US" dirty="0" err="1" smtClean="0">
                <a:solidFill>
                  <a:schemeClr val="tx1"/>
                </a:solidFill>
                <a:latin typeface="+mj-lt"/>
                <a:cs typeface="Times New Roman" panose="02020603050405020304" pitchFamily="18" charset="0"/>
              </a:rPr>
              <a:t>Singhanai</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2</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12084605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Date Placeholder 3"/>
          <p:cNvSpPr>
            <a:spLocks noGrp="1"/>
          </p:cNvSpPr>
          <p:nvPr>
            <p:ph type="dt"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fld id="{717E9DD2-E9E3-4284-BDA0-6A88E9C1DCA2}" type="datetime1">
              <a:rPr lang="en-US" altLang="en-US" sz="1200" smtClean="0">
                <a:solidFill>
                  <a:srgbClr val="898989"/>
                </a:solidFill>
                <a:latin typeface="Calibri" panose="020F0502020204030204" pitchFamily="34" charset="0"/>
              </a:rPr>
              <a:pPr eaLnBrk="1" hangingPunct="1">
                <a:defRPr/>
              </a:pPr>
              <a:t>12/19/2022</a:t>
            </a:fld>
            <a:endParaRPr lang="en-US" altLang="en-US" sz="1200">
              <a:solidFill>
                <a:srgbClr val="898989"/>
              </a:solidFill>
              <a:latin typeface="Calibri" panose="020F0502020204030204" pitchFamily="34" charset="0"/>
            </a:endParaRPr>
          </a:p>
        </p:txBody>
      </p:sp>
      <p:sp>
        <p:nvSpPr>
          <p:cNvPr id="450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A7279F-AE06-4566-B8FB-D32C895E55AE}" type="slidenum">
              <a:rPr lang="en-US" altLang="en-US" sz="1200" smtClean="0">
                <a:solidFill>
                  <a:srgbClr val="898989"/>
                </a:solidFill>
                <a:ea typeface="MS PGothic" panose="020B0600070205080204" pitchFamily="34" charset="-128"/>
              </a:rPr>
              <a:pPr>
                <a:spcBef>
                  <a:spcPct val="0"/>
                </a:spcBef>
                <a:buFontTx/>
                <a:buNone/>
              </a:pPr>
              <a:t>81</a:t>
            </a:fld>
            <a:endParaRPr lang="en-US" altLang="en-US" sz="1200" smtClean="0">
              <a:solidFill>
                <a:srgbClr val="898989"/>
              </a:solidFill>
              <a:ea typeface="MS PGothic" panose="020B0600070205080204" pitchFamily="34" charset="-128"/>
            </a:endParaRPr>
          </a:p>
        </p:txBody>
      </p:sp>
      <p:sp>
        <p:nvSpPr>
          <p:cNvPr id="7" name="Title 1"/>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fontAlgn="auto">
              <a:spcAft>
                <a:spcPts val="0"/>
              </a:spcAft>
              <a:defRPr/>
            </a:pPr>
            <a:r>
              <a:rPr lang="en-US" sz="3200" dirty="0">
                <a:solidFill>
                  <a:schemeClr val="dk1"/>
                </a:solidFill>
                <a:latin typeface="+mn-lt"/>
              </a:rPr>
              <a:t>Old Question </a:t>
            </a:r>
            <a:r>
              <a:rPr lang="en-US" sz="3200" dirty="0" smtClean="0">
                <a:solidFill>
                  <a:schemeClr val="dk1"/>
                </a:solidFill>
                <a:latin typeface="+mn-lt"/>
              </a:rPr>
              <a:t>Papers</a:t>
            </a:r>
            <a:r>
              <a:rPr lang="en-US" altLang="en-US" sz="3200" dirty="0">
                <a:solidFill>
                  <a:srgbClr val="000000"/>
                </a:solidFill>
              </a:rPr>
              <a:t> (CO2)</a:t>
            </a:r>
            <a:endParaRPr lang="en-US" sz="3200" dirty="0">
              <a:solidFill>
                <a:schemeClr val="dk1"/>
              </a:solidFill>
              <a:latin typeface="+mn-lt"/>
            </a:endParaRPr>
          </a:p>
        </p:txBody>
      </p:sp>
      <p:pic>
        <p:nvPicPr>
          <p:cNvPr id="45061"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Content Placeholder 9" descr="CSE 2019 20-2.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1066800"/>
            <a:ext cx="7772400" cy="5059363"/>
          </a:xfrm>
        </p:spPr>
      </p:pic>
      <p:sp>
        <p:nvSpPr>
          <p:cNvPr id="9"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a:t>
            </a:r>
            <a:r>
              <a:rPr lang="en-US" dirty="0" err="1" smtClean="0">
                <a:solidFill>
                  <a:schemeClr val="tx1"/>
                </a:solidFill>
                <a:latin typeface="+mj-lt"/>
                <a:cs typeface="Times New Roman" panose="02020603050405020304" pitchFamily="18" charset="0"/>
              </a:rPr>
              <a:t>Singhanai</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2</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36251685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1E88E8-C61B-4086-B52E-3DB43916918A}" type="datetime1">
              <a:rPr lang="en-US" smtClean="0"/>
              <a:pPr/>
              <a:t>12/19/2022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rPr>
              <a:t>Old</a:t>
            </a:r>
            <a:r>
              <a:rPr kumimoji="0" lang="en-US" sz="3200" b="0" i="0" u="none" strike="noStrike" kern="1200" cap="none" spc="0" normalizeH="0" noProof="0" dirty="0" smtClean="0">
                <a:ln>
                  <a:noFill/>
                </a:ln>
                <a:solidFill>
                  <a:schemeClr val="dk1"/>
                </a:solidFill>
                <a:effectLst/>
                <a:uLnTx/>
                <a:uFillTx/>
              </a:rPr>
              <a:t> Question Papers</a:t>
            </a:r>
            <a:r>
              <a:rPr lang="en-US" altLang="en-US" sz="3200" dirty="0">
                <a:solidFill>
                  <a:srgbClr val="000000"/>
                </a:solidFill>
              </a:rPr>
              <a:t> (CO2)</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Content Placeholder 1"/>
          <p:cNvSpPr>
            <a:spLocks noGrp="1"/>
          </p:cNvSpPr>
          <p:nvPr>
            <p:ph idx="1"/>
          </p:nvPr>
        </p:nvSpPr>
        <p:spPr>
          <a:xfrm>
            <a:off x="685800" y="1219200"/>
            <a:ext cx="8229600" cy="4906963"/>
          </a:xfrm>
        </p:spPr>
        <p:txBody>
          <a:bodyPr>
            <a:normAutofit/>
          </a:bodyPr>
          <a:lstStyle/>
          <a:p>
            <a:pPr lvl="0"/>
            <a:r>
              <a:rPr lang="en-US" sz="2400" dirty="0">
                <a:solidFill>
                  <a:schemeClr val="dk1"/>
                </a:solidFill>
                <a:latin typeface="Times New Roman" panose="02020603050405020304" pitchFamily="18" charset="0"/>
                <a:cs typeface="Times New Roman" panose="02020603050405020304" pitchFamily="18" charset="0"/>
              </a:rPr>
              <a:t>For some more Old Question Papers</a:t>
            </a:r>
            <a:r>
              <a:rPr lang="en-US" altLang="en-US" sz="2400" dirty="0">
                <a:solidFill>
                  <a:srgbClr val="000000"/>
                </a:solidFill>
                <a:latin typeface="Times New Roman" panose="02020603050405020304" pitchFamily="18" charset="0"/>
                <a:cs typeface="Times New Roman" panose="02020603050405020304" pitchFamily="18" charset="0"/>
              </a:rPr>
              <a:t> visit the link below.</a:t>
            </a:r>
            <a:endParaRPr lang="en-US" sz="2400" dirty="0">
              <a:solidFill>
                <a:schemeClr val="dk1"/>
              </a:solidFill>
              <a:latin typeface="Times New Roman" panose="02020603050405020304" pitchFamily="18" charset="0"/>
              <a:cs typeface="Times New Roman" panose="02020603050405020304" pitchFamily="18" charset="0"/>
            </a:endParaRPr>
          </a:p>
          <a:p>
            <a:r>
              <a:rPr lang="en-US" sz="2400" dirty="0" smtClean="0">
                <a:hlinkClick r:id="rId3"/>
              </a:rPr>
              <a:t>https</a:t>
            </a:r>
            <a:r>
              <a:rPr lang="en-US" sz="2400" dirty="0">
                <a:hlinkClick r:id="rId3"/>
              </a:rPr>
              <a:t>://drive.google.com/drive/folders/1LBqJvyWPNRCdAcr9Sag4TzECfnLgRIQn?usp=sharing</a:t>
            </a:r>
            <a:endParaRPr lang="en-US" sz="2400" dirty="0"/>
          </a:p>
          <a:p>
            <a:endParaRPr lang="en-US" sz="2400" dirty="0"/>
          </a:p>
          <a:p>
            <a:endParaRPr lang="en-IN" sz="2400" dirty="0"/>
          </a:p>
        </p:txBody>
      </p:sp>
      <p:sp>
        <p:nvSpPr>
          <p:cNvPr id="9"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a:t>
            </a:r>
            <a:r>
              <a:rPr lang="en-US" dirty="0" err="1" smtClean="0">
                <a:solidFill>
                  <a:schemeClr val="tx1"/>
                </a:solidFill>
                <a:latin typeface="+mj-lt"/>
                <a:cs typeface="Times New Roman" panose="02020603050405020304" pitchFamily="18" charset="0"/>
              </a:rPr>
              <a:t>Singhanai</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2</a:t>
            </a:r>
            <a:endParaRPr lang="en-US" dirty="0">
              <a:solidFill>
                <a:schemeClr val="tx1"/>
              </a:solidFill>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9E620C-6276-4395-B819-95BCDB8CB27A}" type="datetime1">
              <a:rPr lang="en-US" smtClean="0">
                <a:solidFill>
                  <a:schemeClr val="tx1"/>
                </a:solidFill>
                <a:latin typeface="Times New Roman" panose="02020603050405020304" pitchFamily="18" charset="0"/>
                <a:cs typeface="Times New Roman" panose="02020603050405020304" pitchFamily="18" charset="0"/>
              </a:rPr>
              <a:pPr/>
              <a:t>12/19/2022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83</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solidFill>
                  <a:schemeClr val="tx1"/>
                </a:solidFill>
                <a:latin typeface="Times New Roman" panose="02020603050405020304" pitchFamily="18" charset="0"/>
                <a:cs typeface="Times New Roman" panose="02020603050405020304" pitchFamily="18" charset="0"/>
              </a:rPr>
              <a:t>Expected Questions for University Exam</a:t>
            </a:r>
            <a:r>
              <a:rPr lang="en-US" altLang="en-US" sz="3000" dirty="0">
                <a:solidFill>
                  <a:schemeClr val="tx1"/>
                </a:solidFill>
                <a:latin typeface="Times New Roman" panose="02020603050405020304" pitchFamily="18" charset="0"/>
                <a:cs typeface="Times New Roman" panose="02020603050405020304" pitchFamily="18" charset="0"/>
              </a:rPr>
              <a:t> (CO2)</a:t>
            </a:r>
            <a:r>
              <a:rPr lang="en-US" sz="3000" dirty="0" smtClean="0">
                <a:solidFill>
                  <a:schemeClr val="tx1"/>
                </a:solidFill>
                <a:latin typeface="Times New Roman" panose="02020603050405020304" pitchFamily="18" charset="0"/>
                <a:cs typeface="Times New Roman" panose="02020603050405020304" pitchFamily="18" charset="0"/>
              </a:rPr>
              <a:t> </a:t>
            </a:r>
            <a:endParaRPr kumimoji="0" lang="en-US" sz="3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p:cNvSpPr txBox="1">
            <a:spLocks/>
          </p:cNvSpPr>
          <p:nvPr/>
        </p:nvSpPr>
        <p:spPr>
          <a:xfrm>
            <a:off x="685800" y="990600"/>
            <a:ext cx="8229600" cy="495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latin typeface="Times New Roman" panose="02020603050405020304" pitchFamily="18" charset="0"/>
                <a:cs typeface="Times New Roman" panose="02020603050405020304" pitchFamily="18" charset="0"/>
              </a:rPr>
              <a:t>Define rings and write its properties. </a:t>
            </a:r>
          </a:p>
          <a:p>
            <a:r>
              <a:rPr lang="en-US" sz="2200" dirty="0" smtClean="0">
                <a:latin typeface="Times New Roman" panose="02020603050405020304" pitchFamily="18" charset="0"/>
                <a:cs typeface="Times New Roman" panose="02020603050405020304" pitchFamily="18" charset="0"/>
              </a:rPr>
              <a:t>Write the properties of Group. Show that the set(1,2,3,4,5)is not group under addition and multiplication modulo 6.</a:t>
            </a:r>
          </a:p>
          <a:p>
            <a:r>
              <a:rPr lang="en-US" sz="2200" dirty="0" smtClean="0">
                <a:latin typeface="Times New Roman" panose="02020603050405020304" pitchFamily="18" charset="0"/>
                <a:cs typeface="Times New Roman" panose="02020603050405020304" pitchFamily="18" charset="0"/>
              </a:rPr>
              <a:t>Define rings and fields</a:t>
            </a:r>
          </a:p>
          <a:p>
            <a:r>
              <a:rPr lang="en-US" sz="2200" dirty="0" smtClean="0">
                <a:latin typeface="Times New Roman" panose="02020603050405020304" pitchFamily="18" charset="0"/>
                <a:cs typeface="Times New Roman" panose="02020603050405020304" pitchFamily="18" charset="0"/>
              </a:rPr>
              <a:t>Show that (R – {1}, *) where the operation is defined as a*b  = a +b –ab is an abelian group.</a:t>
            </a:r>
          </a:p>
          <a:p>
            <a:r>
              <a:rPr lang="en-US" sz="2200" dirty="0" smtClean="0">
                <a:latin typeface="Times New Roman" panose="02020603050405020304" pitchFamily="18" charset="0"/>
                <a:cs typeface="Times New Roman" panose="02020603050405020304" pitchFamily="18" charset="0"/>
              </a:rPr>
              <a:t>Let G = (Z</a:t>
            </a:r>
            <a:r>
              <a:rPr lang="en-US" sz="2200" baseline="30000" dirty="0" smtClean="0">
                <a:latin typeface="Times New Roman" panose="02020603050405020304" pitchFamily="18" charset="0"/>
                <a:cs typeface="Times New Roman" panose="02020603050405020304" pitchFamily="18" charset="0"/>
              </a:rPr>
              <a:t>2</a:t>
            </a:r>
            <a:r>
              <a:rPr lang="en-US" sz="2200" dirty="0" smtClean="0">
                <a:latin typeface="Times New Roman" panose="02020603050405020304" pitchFamily="18" charset="0"/>
                <a:cs typeface="Times New Roman" panose="02020603050405020304" pitchFamily="18" charset="0"/>
              </a:rPr>
              <a:t>, +) be a group and let H be a subgroup of G where H = {(x, y) | x = y}. Find the left </a:t>
            </a:r>
            <a:r>
              <a:rPr lang="en-US" sz="2200" dirty="0" err="1" smtClean="0">
                <a:latin typeface="Times New Roman" panose="02020603050405020304" pitchFamily="18" charset="0"/>
                <a:cs typeface="Times New Roman" panose="02020603050405020304" pitchFamily="18" charset="0"/>
              </a:rPr>
              <a:t>cosets</a:t>
            </a:r>
            <a:r>
              <a:rPr lang="en-US" sz="2200" dirty="0" smtClean="0">
                <a:latin typeface="Times New Roman" panose="02020603050405020304" pitchFamily="18" charset="0"/>
                <a:cs typeface="Times New Roman" panose="02020603050405020304" pitchFamily="18" charset="0"/>
              </a:rPr>
              <a:t> of H in G. Here Z is the set of integers </a:t>
            </a:r>
          </a:p>
          <a:p>
            <a:r>
              <a:rPr lang="en-US" sz="2200" dirty="0" smtClean="0">
                <a:latin typeface="Times New Roman" panose="02020603050405020304" pitchFamily="18" charset="0"/>
                <a:cs typeface="Times New Roman" panose="02020603050405020304" pitchFamily="18" charset="0"/>
              </a:rPr>
              <a:t>Let (G, *) be a group, where * is usual multiplication operation on G. Then show that for any x, y ∈G following equations holds:</a:t>
            </a:r>
            <a:endParaRPr lang="en-IN" sz="2200" dirty="0" smtClean="0">
              <a:latin typeface="Times New Roman" panose="02020603050405020304" pitchFamily="18" charset="0"/>
              <a:cs typeface="Times New Roman" panose="02020603050405020304" pitchFamily="18" charset="0"/>
            </a:endParaRPr>
          </a:p>
          <a:p>
            <a:pPr marL="0" indent="0" algn="ctr">
              <a:buFont typeface="Arial" pitchFamily="34" charset="0"/>
              <a:buNone/>
            </a:pPr>
            <a:r>
              <a:rPr lang="en-US" sz="2200" dirty="0" smtClean="0">
                <a:latin typeface="Times New Roman" panose="02020603050405020304" pitchFamily="18" charset="0"/>
                <a:cs typeface="Times New Roman" panose="02020603050405020304" pitchFamily="18" charset="0"/>
              </a:rPr>
              <a:t>(x</a:t>
            </a:r>
            <a:r>
              <a:rPr lang="en-US" sz="2200" baseline="300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a:t>
            </a:r>
            <a:r>
              <a:rPr lang="en-US" sz="2200" baseline="300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 = x</a:t>
            </a:r>
            <a:endParaRPr lang="en-IN" sz="2200" dirty="0" smtClean="0">
              <a:latin typeface="Times New Roman" panose="02020603050405020304" pitchFamily="18" charset="0"/>
              <a:cs typeface="Times New Roman" panose="02020603050405020304" pitchFamily="18" charset="0"/>
            </a:endParaRPr>
          </a:p>
          <a:p>
            <a:pPr marL="0" indent="0" algn="ctr">
              <a:buFont typeface="Arial" pitchFamily="34" charset="0"/>
              <a:buNone/>
            </a:pPr>
            <a:r>
              <a:rPr lang="en-US" sz="2200" dirty="0" smtClean="0">
                <a:latin typeface="Times New Roman" panose="02020603050405020304" pitchFamily="18" charset="0"/>
                <a:cs typeface="Times New Roman" panose="02020603050405020304" pitchFamily="18" charset="0"/>
              </a:rPr>
              <a:t>(</a:t>
            </a:r>
            <a:r>
              <a:rPr lang="en-US" sz="2200" dirty="0" err="1" smtClean="0">
                <a:latin typeface="Times New Roman" panose="02020603050405020304" pitchFamily="18" charset="0"/>
                <a:cs typeface="Times New Roman" panose="02020603050405020304" pitchFamily="18" charset="0"/>
              </a:rPr>
              <a:t>xy</a:t>
            </a:r>
            <a:r>
              <a:rPr lang="en-US" sz="2200" dirty="0" smtClean="0">
                <a:latin typeface="Times New Roman" panose="02020603050405020304" pitchFamily="18" charset="0"/>
                <a:cs typeface="Times New Roman" panose="02020603050405020304" pitchFamily="18" charset="0"/>
              </a:rPr>
              <a:t>)</a:t>
            </a:r>
            <a:r>
              <a:rPr lang="en-US" sz="2200" baseline="300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 = y</a:t>
            </a:r>
            <a:r>
              <a:rPr lang="en-US" sz="2200" baseline="300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x</a:t>
            </a:r>
            <a:r>
              <a:rPr lang="en-US" sz="2200" baseline="30000" dirty="0" smtClean="0">
                <a:latin typeface="Times New Roman" panose="02020603050405020304" pitchFamily="18" charset="0"/>
                <a:cs typeface="Times New Roman" panose="02020603050405020304" pitchFamily="18" charset="0"/>
              </a:rPr>
              <a:t>-1</a:t>
            </a:r>
            <a:endParaRPr lang="en-US" sz="2200" dirty="0" smtClean="0">
              <a:latin typeface="Times New Roman" panose="02020603050405020304" pitchFamily="18" charset="0"/>
              <a:cs typeface="Times New Roman" panose="02020603050405020304" pitchFamily="18" charset="0"/>
            </a:endParaRPr>
          </a:p>
        </p:txBody>
      </p:sp>
      <p:sp>
        <p:nvSpPr>
          <p:cNvPr id="10"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Mr.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Kr.	KCS-303 (DSTL)                Unit </a:t>
            </a:r>
            <a:r>
              <a:rPr lang="en-US" dirty="0" smtClean="0">
                <a:solidFill>
                  <a:schemeClr val="tx1"/>
                </a:solidFill>
                <a:latin typeface="Times New Roman" panose="02020603050405020304" pitchFamily="18" charset="0"/>
                <a:cs typeface="Times New Roman" panose="02020603050405020304" pitchFamily="18" charset="0"/>
              </a:rPr>
              <a:t>2</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9E620C-6276-4395-B819-95BCDB8CB27A}" type="datetime1">
              <a:rPr lang="en-US" smtClean="0">
                <a:solidFill>
                  <a:schemeClr val="tx1"/>
                </a:solidFill>
                <a:latin typeface="Times New Roman" panose="02020603050405020304" pitchFamily="18" charset="0"/>
                <a:cs typeface="Times New Roman" panose="02020603050405020304" pitchFamily="18" charset="0"/>
              </a:rPr>
              <a:pPr/>
              <a:t>12/19/2022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84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solidFill>
                  <a:schemeClr val="tx1"/>
                </a:solidFill>
                <a:latin typeface="Times New Roman" panose="02020603050405020304" pitchFamily="18" charset="0"/>
                <a:cs typeface="Times New Roman" panose="02020603050405020304" pitchFamily="18" charset="0"/>
              </a:rPr>
              <a:t>Expected Questions for University Exam</a:t>
            </a:r>
            <a:r>
              <a:rPr lang="en-US" altLang="en-US" sz="3000" dirty="0">
                <a:solidFill>
                  <a:schemeClr val="tx1"/>
                </a:solidFill>
                <a:latin typeface="Times New Roman" panose="02020603050405020304" pitchFamily="18" charset="0"/>
                <a:cs typeface="Times New Roman" panose="02020603050405020304" pitchFamily="18" charset="0"/>
              </a:rPr>
              <a:t> (CO2)</a:t>
            </a:r>
            <a:r>
              <a:rPr lang="en-US" sz="3000" dirty="0" smtClean="0">
                <a:solidFill>
                  <a:schemeClr val="tx1"/>
                </a:solidFill>
                <a:latin typeface="Times New Roman" panose="02020603050405020304" pitchFamily="18" charset="0"/>
                <a:cs typeface="Times New Roman" panose="02020603050405020304" pitchFamily="18" charset="0"/>
              </a:rPr>
              <a:t> </a:t>
            </a:r>
            <a:endParaRPr kumimoji="0" lang="en-US" sz="3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p:cNvSpPr txBox="1">
            <a:spLocks/>
          </p:cNvSpPr>
          <p:nvPr/>
        </p:nvSpPr>
        <p:spPr>
          <a:xfrm>
            <a:off x="685800" y="990600"/>
            <a:ext cx="8229600" cy="495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latin typeface="Times New Roman" panose="02020603050405020304" pitchFamily="18" charset="0"/>
                <a:cs typeface="Times New Roman" panose="02020603050405020304" pitchFamily="18" charset="0"/>
              </a:rPr>
              <a:t>Let u</a:t>
            </a:r>
            <a:r>
              <a:rPr lang="en-US" sz="2200" baseline="-25000" dirty="0" smtClean="0">
                <a:latin typeface="Times New Roman" panose="02020603050405020304" pitchFamily="18" charset="0"/>
                <a:cs typeface="Times New Roman" panose="02020603050405020304" pitchFamily="18" charset="0"/>
              </a:rPr>
              <a:t>8 </a:t>
            </a:r>
            <a:r>
              <a:rPr lang="en-US" sz="2200" dirty="0" smtClean="0">
                <a:latin typeface="Times New Roman" panose="02020603050405020304" pitchFamily="18" charset="0"/>
                <a:cs typeface="Times New Roman" panose="02020603050405020304" pitchFamily="18" charset="0"/>
              </a:rPr>
              <a:t>= {1, 3, 5, 7} be a group with binary operation multiplication modulo 8. Find all proper subgroups of u</a:t>
            </a:r>
            <a:r>
              <a:rPr lang="en-US" sz="2200" baseline="-25000" dirty="0" smtClean="0">
                <a:latin typeface="Times New Roman" panose="02020603050405020304" pitchFamily="18" charset="0"/>
                <a:cs typeface="Times New Roman" panose="02020603050405020304" pitchFamily="18" charset="0"/>
              </a:rPr>
              <a:t>8. </a:t>
            </a:r>
          </a:p>
          <a:p>
            <a:r>
              <a:rPr lang="en-US" sz="2200" dirty="0" smtClean="0">
                <a:latin typeface="Times New Roman" panose="02020603050405020304" pitchFamily="18" charset="0"/>
                <a:cs typeface="Times New Roman" panose="02020603050405020304" pitchFamily="18" charset="0"/>
              </a:rPr>
              <a:t>Prove that (R, +, *) is a ring with zero divisors, where R is 2×2 matrix and + and * are usual addition and multiplication operations.</a:t>
            </a:r>
          </a:p>
          <a:p>
            <a:r>
              <a:rPr lang="en-US" sz="2200" dirty="0">
                <a:latin typeface="Times New Roman" panose="02020603050405020304" pitchFamily="18" charset="0"/>
                <a:cs typeface="Times New Roman" panose="02020603050405020304" pitchFamily="18" charset="0"/>
              </a:rPr>
              <a:t>Write the properties of Group. Show that the set(1,2,3,4,5)is not group under addition and multiplication modulo 6.</a:t>
            </a:r>
          </a:p>
          <a:p>
            <a:r>
              <a:rPr lang="en-US" sz="2200" dirty="0">
                <a:latin typeface="Times New Roman" panose="02020603050405020304" pitchFamily="18" charset="0"/>
                <a:cs typeface="Times New Roman" panose="02020603050405020304" pitchFamily="18" charset="0"/>
              </a:rPr>
              <a:t>Define rings and fields</a:t>
            </a:r>
          </a:p>
          <a:p>
            <a:r>
              <a:rPr lang="en-US" sz="2200" dirty="0">
                <a:latin typeface="Times New Roman" panose="02020603050405020304" pitchFamily="18" charset="0"/>
                <a:cs typeface="Times New Roman" panose="02020603050405020304" pitchFamily="18" charset="0"/>
              </a:rPr>
              <a:t>Show that (R – {1}, *) where the operation is defined as a*b  = a +b –ab is an abelian group.</a:t>
            </a:r>
          </a:p>
          <a:p>
            <a:r>
              <a:rPr lang="en-US" sz="2200" dirty="0">
                <a:latin typeface="Times New Roman" panose="02020603050405020304" pitchFamily="18" charset="0"/>
                <a:cs typeface="Times New Roman" panose="02020603050405020304" pitchFamily="18" charset="0"/>
              </a:rPr>
              <a:t>Let G = (Z</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be a group and let H be a subgroup of G where H = {(x, y) | x = y}. Find the left </a:t>
            </a:r>
            <a:r>
              <a:rPr lang="en-US" sz="2200" dirty="0" err="1">
                <a:latin typeface="Times New Roman" panose="02020603050405020304" pitchFamily="18" charset="0"/>
                <a:cs typeface="Times New Roman" panose="02020603050405020304" pitchFamily="18" charset="0"/>
              </a:rPr>
              <a:t>cosets</a:t>
            </a:r>
            <a:r>
              <a:rPr lang="en-US" sz="2200" dirty="0">
                <a:latin typeface="Times New Roman" panose="02020603050405020304" pitchFamily="18" charset="0"/>
                <a:cs typeface="Times New Roman" panose="02020603050405020304" pitchFamily="18" charset="0"/>
              </a:rPr>
              <a:t> of H in G. Here Z is the set of </a:t>
            </a:r>
            <a:r>
              <a:rPr lang="en-US" sz="2200" dirty="0" smtClean="0">
                <a:latin typeface="Times New Roman" panose="02020603050405020304" pitchFamily="18" charset="0"/>
                <a:cs typeface="Times New Roman" panose="02020603050405020304" pitchFamily="18" charset="0"/>
              </a:rPr>
              <a:t>integers.</a:t>
            </a:r>
            <a:endParaRPr lang="en-US" sz="2200" dirty="0">
              <a:latin typeface="Times New Roman" panose="02020603050405020304" pitchFamily="18" charset="0"/>
              <a:cs typeface="Times New Roman" panose="02020603050405020304" pitchFamily="18" charset="0"/>
            </a:endParaRPr>
          </a:p>
        </p:txBody>
      </p:sp>
      <p:sp>
        <p:nvSpPr>
          <p:cNvPr id="10"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Times New Roman" panose="02020603050405020304" pitchFamily="18" charset="0"/>
                <a:cs typeface="Times New Roman" panose="02020603050405020304" pitchFamily="18" charset="0"/>
              </a:rPr>
              <a:t>Mr. Gaurav </a:t>
            </a:r>
            <a:r>
              <a:rPr lang="en-US" dirty="0" err="1" smtClean="0">
                <a:solidFill>
                  <a:schemeClr val="tx1"/>
                </a:solidFill>
                <a:latin typeface="Times New Roman" panose="02020603050405020304" pitchFamily="18" charset="0"/>
                <a:cs typeface="Times New Roman" panose="02020603050405020304" pitchFamily="18" charset="0"/>
              </a:rPr>
              <a:t>Singhanai</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Mr.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Kr.	KCS-303 (DSTL)                Unit </a:t>
            </a:r>
            <a:r>
              <a:rPr lang="en-US" dirty="0" smtClean="0">
                <a:solidFill>
                  <a:schemeClr val="tx1"/>
                </a:solidFill>
                <a:latin typeface="Times New Roman" panose="02020603050405020304" pitchFamily="18" charset="0"/>
                <a:cs typeface="Times New Roman" panose="02020603050405020304" pitchFamily="18" charset="0"/>
              </a:rPr>
              <a:t>2</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3187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A40050-3100-4201-883F-F2523CC30465}" type="datetime1">
              <a:rPr lang="en-US" smtClean="0"/>
              <a:pPr/>
              <a:t>12/19/2022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0" i="0" u="none" strike="noStrike" kern="1200" cap="none" spc="0" normalizeH="0" baseline="0" noProof="0" dirty="0" smtClean="0">
                <a:ln>
                  <a:noFill/>
                </a:ln>
                <a:solidFill>
                  <a:schemeClr val="dk1"/>
                </a:solidFill>
                <a:effectLst/>
                <a:uLnTx/>
                <a:uFillTx/>
              </a:rPr>
              <a:t>Summary </a:t>
            </a:r>
            <a:r>
              <a:rPr lang="en-US" altLang="en-US" sz="3200" dirty="0">
                <a:solidFill>
                  <a:srgbClr val="000000"/>
                </a:solidFill>
              </a:rPr>
              <a:t>(CO2</a:t>
            </a:r>
            <a:r>
              <a:rPr lang="en-US" altLang="en-US" sz="3200" dirty="0" smtClean="0">
                <a:solidFill>
                  <a:srgbClr val="000000"/>
                </a:solidFill>
              </a:rPr>
              <a:t>)</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Rectangle 1"/>
          <p:cNvSpPr/>
          <p:nvPr/>
        </p:nvSpPr>
        <p:spPr>
          <a:xfrm>
            <a:off x="457200" y="967800"/>
            <a:ext cx="8382000" cy="5509200"/>
          </a:xfrm>
          <a:prstGeom prst="rect">
            <a:avLst/>
          </a:prstGeom>
        </p:spPr>
        <p:txBody>
          <a:bodyPr wrap="square">
            <a:spAutoFit/>
          </a:bodyPr>
          <a:lstStyle/>
          <a:p>
            <a:pPr algn="just"/>
            <a:r>
              <a:rPr lang="en-US" sz="2200" b="1" dirty="0" smtClean="0">
                <a:solidFill>
                  <a:srgbClr val="222222"/>
                </a:solidFill>
                <a:latin typeface="Times New Roman" panose="02020603050405020304" pitchFamily="18" charset="0"/>
                <a:cs typeface="Times New Roman" panose="02020603050405020304" pitchFamily="18" charset="0"/>
              </a:rPr>
              <a:t>Algebraic </a:t>
            </a:r>
            <a:r>
              <a:rPr lang="en-US" sz="2200" b="1" dirty="0">
                <a:solidFill>
                  <a:srgbClr val="222222"/>
                </a:solidFill>
                <a:latin typeface="Times New Roman" panose="02020603050405020304" pitchFamily="18" charset="0"/>
                <a:cs typeface="Times New Roman" panose="02020603050405020304" pitchFamily="18" charset="0"/>
              </a:rPr>
              <a:t>Structure</a:t>
            </a:r>
            <a:r>
              <a:rPr lang="en-US" sz="2200" dirty="0">
                <a:solidFill>
                  <a:srgbClr val="222222"/>
                </a:solidFill>
                <a:latin typeface="Times New Roman" panose="02020603050405020304" pitchFamily="18" charset="0"/>
                <a:cs typeface="Times New Roman" panose="02020603050405020304" pitchFamily="18" charset="0"/>
              </a:rPr>
              <a:t>. A non-empty set G equipped with one or more binary operations is said to be an </a:t>
            </a:r>
            <a:r>
              <a:rPr lang="en-US" sz="2200" b="1" dirty="0">
                <a:solidFill>
                  <a:srgbClr val="222222"/>
                </a:solidFill>
                <a:latin typeface="Times New Roman" panose="02020603050405020304" pitchFamily="18" charset="0"/>
                <a:cs typeface="Times New Roman" panose="02020603050405020304" pitchFamily="18" charset="0"/>
              </a:rPr>
              <a:t>algebraic structure</a:t>
            </a:r>
            <a:r>
              <a:rPr lang="en-US" sz="2200" dirty="0">
                <a:solidFill>
                  <a:srgbClr val="222222"/>
                </a:solidFill>
                <a:latin typeface="Times New Roman" panose="02020603050405020304" pitchFamily="18" charset="0"/>
                <a:cs typeface="Times New Roman" panose="02020603050405020304" pitchFamily="18" charset="0"/>
              </a:rPr>
              <a:t>. Suppose * is a binary operation on G. Then (G, *) is an </a:t>
            </a:r>
            <a:r>
              <a:rPr lang="en-US" sz="2200" b="1" dirty="0">
                <a:solidFill>
                  <a:srgbClr val="222222"/>
                </a:solidFill>
                <a:latin typeface="Times New Roman" panose="02020603050405020304" pitchFamily="18" charset="0"/>
                <a:cs typeface="Times New Roman" panose="02020603050405020304" pitchFamily="18" charset="0"/>
              </a:rPr>
              <a:t>algebraic structure</a:t>
            </a:r>
            <a:r>
              <a:rPr lang="en-US" sz="2200" dirty="0" smtClean="0">
                <a:solidFill>
                  <a:srgbClr val="222222"/>
                </a:solidFill>
                <a:latin typeface="Times New Roman" panose="02020603050405020304" pitchFamily="18" charset="0"/>
                <a:cs typeface="Times New Roman" panose="02020603050405020304" pitchFamily="18" charset="0"/>
              </a:rPr>
              <a:t>.</a:t>
            </a:r>
          </a:p>
          <a:p>
            <a:pPr algn="just"/>
            <a:endParaRPr lang="en-US" sz="2200" dirty="0">
              <a:solidFill>
                <a:srgbClr val="222222"/>
              </a:solidFill>
              <a:latin typeface="Times New Roman" panose="02020603050405020304" pitchFamily="18" charset="0"/>
              <a:cs typeface="Times New Roman" panose="02020603050405020304" pitchFamily="18" charset="0"/>
            </a:endParaRPr>
          </a:p>
          <a:p>
            <a:pPr algn="just"/>
            <a:endParaRPr lang="en-US" sz="2200" dirty="0" smtClean="0">
              <a:solidFill>
                <a:srgbClr val="222222"/>
              </a:solidFill>
              <a:latin typeface="Times New Roman" panose="02020603050405020304" pitchFamily="18" charset="0"/>
              <a:cs typeface="Times New Roman" panose="02020603050405020304" pitchFamily="18" charset="0"/>
            </a:endParaRPr>
          </a:p>
          <a:p>
            <a:pPr algn="just"/>
            <a:endParaRPr lang="en-US" sz="2200" dirty="0">
              <a:solidFill>
                <a:srgbClr val="222222"/>
              </a:solidFill>
              <a:latin typeface="Times New Roman" panose="02020603050405020304" pitchFamily="18" charset="0"/>
              <a:cs typeface="Times New Roman" panose="02020603050405020304" pitchFamily="18" charset="0"/>
            </a:endParaRPr>
          </a:p>
          <a:p>
            <a:pPr algn="just"/>
            <a:endParaRPr lang="en-US" sz="2200" dirty="0" smtClean="0">
              <a:solidFill>
                <a:srgbClr val="222222"/>
              </a:solidFill>
              <a:latin typeface="Times New Roman" panose="02020603050405020304" pitchFamily="18" charset="0"/>
              <a:cs typeface="Times New Roman" panose="02020603050405020304" pitchFamily="18" charset="0"/>
            </a:endParaRPr>
          </a:p>
          <a:p>
            <a:pPr algn="just"/>
            <a:endParaRPr lang="en-US" sz="2200" dirty="0">
              <a:solidFill>
                <a:srgbClr val="222222"/>
              </a:solidFill>
              <a:latin typeface="Times New Roman" panose="02020603050405020304" pitchFamily="18" charset="0"/>
              <a:cs typeface="Times New Roman" panose="02020603050405020304" pitchFamily="18" charset="0"/>
            </a:endParaRPr>
          </a:p>
          <a:p>
            <a:pPr algn="just"/>
            <a:endParaRPr lang="en-US" sz="2200" dirty="0" smtClean="0">
              <a:solidFill>
                <a:srgbClr val="222222"/>
              </a:solidFill>
              <a:latin typeface="Times New Roman" panose="02020603050405020304" pitchFamily="18" charset="0"/>
              <a:cs typeface="Times New Roman" panose="02020603050405020304" pitchFamily="18" charset="0"/>
            </a:endParaRPr>
          </a:p>
          <a:p>
            <a:pPr algn="just"/>
            <a:endParaRPr lang="en-US" sz="2200" dirty="0">
              <a:solidFill>
                <a:srgbClr val="222222"/>
              </a:solidFill>
              <a:latin typeface="Times New Roman" panose="02020603050405020304" pitchFamily="18" charset="0"/>
              <a:cs typeface="Times New Roman" panose="02020603050405020304" pitchFamily="18" charset="0"/>
            </a:endParaRPr>
          </a:p>
          <a:p>
            <a:pPr algn="just"/>
            <a:endParaRPr lang="en-US" sz="2200" dirty="0" smtClean="0">
              <a:solidFill>
                <a:srgbClr val="222222"/>
              </a:solidFill>
              <a:latin typeface="Times New Roman" panose="02020603050405020304" pitchFamily="18" charset="0"/>
              <a:cs typeface="Times New Roman" panose="02020603050405020304" pitchFamily="18" charset="0"/>
            </a:endParaRPr>
          </a:p>
          <a:p>
            <a:pPr algn="just"/>
            <a:endParaRPr lang="en-US" sz="2200" dirty="0">
              <a:solidFill>
                <a:srgbClr val="222222"/>
              </a:solidFill>
              <a:latin typeface="Times New Roman" panose="02020603050405020304" pitchFamily="18" charset="0"/>
              <a:cs typeface="Times New Roman" panose="02020603050405020304" pitchFamily="18" charset="0"/>
            </a:endParaRPr>
          </a:p>
          <a:p>
            <a:pPr algn="just"/>
            <a:endParaRPr lang="en-US" sz="2200" dirty="0" smtClean="0">
              <a:solidFill>
                <a:srgbClr val="222222"/>
              </a:solidFill>
              <a:latin typeface="Times New Roman" panose="02020603050405020304" pitchFamily="18" charset="0"/>
              <a:cs typeface="Times New Roman" panose="02020603050405020304" pitchFamily="18" charset="0"/>
            </a:endParaRPr>
          </a:p>
          <a:p>
            <a:pPr algn="just"/>
            <a:endParaRPr lang="en-US" sz="2200" dirty="0">
              <a:solidFill>
                <a:srgbClr val="222222"/>
              </a:solidFill>
              <a:latin typeface="Times New Roman" panose="02020603050405020304" pitchFamily="18" charset="0"/>
              <a:cs typeface="Times New Roman" panose="02020603050405020304" pitchFamily="18" charset="0"/>
            </a:endParaRPr>
          </a:p>
          <a:p>
            <a:pPr algn="just"/>
            <a:r>
              <a:rPr lang="en-IN" altLang="en-US" sz="2200" dirty="0">
                <a:latin typeface="Times New Roman" panose="02020603050405020304" pitchFamily="18" charset="0"/>
                <a:cs typeface="Times New Roman" panose="02020603050405020304" pitchFamily="18" charset="0"/>
              </a:rPr>
              <a:t>The subject enhances one’s ability to develop logical thinking and ability to problem solving</a:t>
            </a:r>
            <a:r>
              <a:rPr lang="en-IN" altLang="en-US" sz="2200" dirty="0" smtClean="0">
                <a:latin typeface="Times New Roman" panose="02020603050405020304" pitchFamily="18" charset="0"/>
                <a:cs typeface="Times New Roman" panose="02020603050405020304" pitchFamily="18" charset="0"/>
              </a:rPr>
              <a:t>.</a:t>
            </a:r>
            <a:endParaRPr lang="en-US" altLang="en-US" sz="2200" dirty="0">
              <a:latin typeface="Times New Roman" panose="02020603050405020304" pitchFamily="18" charset="0"/>
              <a:cs typeface="Times New Roman" panose="02020603050405020304" pitchFamily="18" charset="0"/>
            </a:endParaRPr>
          </a:p>
        </p:txBody>
      </p:sp>
      <p:sp>
        <p:nvSpPr>
          <p:cNvPr id="9" name="Line 3"/>
          <p:cNvSpPr>
            <a:spLocks noChangeShapeType="1"/>
          </p:cNvSpPr>
          <p:nvPr/>
        </p:nvSpPr>
        <p:spPr bwMode="auto">
          <a:xfrm>
            <a:off x="4038600" y="3125788"/>
            <a:ext cx="1588" cy="3810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0" name="Line 4"/>
          <p:cNvSpPr>
            <a:spLocks noChangeShapeType="1"/>
          </p:cNvSpPr>
          <p:nvPr/>
        </p:nvSpPr>
        <p:spPr bwMode="auto">
          <a:xfrm>
            <a:off x="5791200" y="3125788"/>
            <a:ext cx="1588" cy="3810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1" name="Line 5"/>
          <p:cNvSpPr>
            <a:spLocks noChangeShapeType="1"/>
          </p:cNvSpPr>
          <p:nvPr/>
        </p:nvSpPr>
        <p:spPr bwMode="auto">
          <a:xfrm>
            <a:off x="4038600" y="3506788"/>
            <a:ext cx="17526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2" name="Line 6"/>
          <p:cNvSpPr>
            <a:spLocks noChangeShapeType="1"/>
          </p:cNvSpPr>
          <p:nvPr/>
        </p:nvSpPr>
        <p:spPr bwMode="auto">
          <a:xfrm>
            <a:off x="4038600" y="3125788"/>
            <a:ext cx="17526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3" name="Line 7"/>
          <p:cNvSpPr>
            <a:spLocks noChangeShapeType="1"/>
          </p:cNvSpPr>
          <p:nvPr/>
        </p:nvSpPr>
        <p:spPr bwMode="auto">
          <a:xfrm>
            <a:off x="3810000" y="2973388"/>
            <a:ext cx="1588" cy="9906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4" name="Line 8"/>
          <p:cNvSpPr>
            <a:spLocks noChangeShapeType="1"/>
          </p:cNvSpPr>
          <p:nvPr/>
        </p:nvSpPr>
        <p:spPr bwMode="auto">
          <a:xfrm>
            <a:off x="3810000" y="3963988"/>
            <a:ext cx="24384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5" name="Line 9"/>
          <p:cNvSpPr>
            <a:spLocks noChangeShapeType="1"/>
          </p:cNvSpPr>
          <p:nvPr/>
        </p:nvSpPr>
        <p:spPr bwMode="auto">
          <a:xfrm>
            <a:off x="6248400" y="2973388"/>
            <a:ext cx="1588" cy="9906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6" name="Line 10"/>
          <p:cNvSpPr>
            <a:spLocks noChangeShapeType="1"/>
          </p:cNvSpPr>
          <p:nvPr/>
        </p:nvSpPr>
        <p:spPr bwMode="auto">
          <a:xfrm>
            <a:off x="3810000" y="2973388"/>
            <a:ext cx="24384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7" name="Line 11"/>
          <p:cNvSpPr>
            <a:spLocks noChangeShapeType="1"/>
          </p:cNvSpPr>
          <p:nvPr/>
        </p:nvSpPr>
        <p:spPr bwMode="auto">
          <a:xfrm>
            <a:off x="3505200" y="2744788"/>
            <a:ext cx="1588" cy="16764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8" name="Line 12"/>
          <p:cNvSpPr>
            <a:spLocks noChangeShapeType="1"/>
          </p:cNvSpPr>
          <p:nvPr/>
        </p:nvSpPr>
        <p:spPr bwMode="auto">
          <a:xfrm>
            <a:off x="6477000" y="2744788"/>
            <a:ext cx="1588" cy="16764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9" name="Line 13"/>
          <p:cNvSpPr>
            <a:spLocks noChangeShapeType="1"/>
          </p:cNvSpPr>
          <p:nvPr/>
        </p:nvSpPr>
        <p:spPr bwMode="auto">
          <a:xfrm>
            <a:off x="3505200" y="4421188"/>
            <a:ext cx="29718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0" name="Line 14"/>
          <p:cNvSpPr>
            <a:spLocks noChangeShapeType="1"/>
          </p:cNvSpPr>
          <p:nvPr/>
        </p:nvSpPr>
        <p:spPr bwMode="auto">
          <a:xfrm>
            <a:off x="3505200" y="2744788"/>
            <a:ext cx="29718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1" name="Line 15"/>
          <p:cNvSpPr>
            <a:spLocks noChangeShapeType="1"/>
          </p:cNvSpPr>
          <p:nvPr/>
        </p:nvSpPr>
        <p:spPr bwMode="auto">
          <a:xfrm>
            <a:off x="3200400" y="2516188"/>
            <a:ext cx="1588" cy="23622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2" name="Line 16"/>
          <p:cNvSpPr>
            <a:spLocks noChangeShapeType="1"/>
          </p:cNvSpPr>
          <p:nvPr/>
        </p:nvSpPr>
        <p:spPr bwMode="auto">
          <a:xfrm>
            <a:off x="6858000" y="2516188"/>
            <a:ext cx="1588" cy="23622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3" name="Line 17"/>
          <p:cNvSpPr>
            <a:spLocks noChangeShapeType="1"/>
          </p:cNvSpPr>
          <p:nvPr/>
        </p:nvSpPr>
        <p:spPr bwMode="auto">
          <a:xfrm>
            <a:off x="3200400" y="4878388"/>
            <a:ext cx="36576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4" name="Line 18"/>
          <p:cNvSpPr>
            <a:spLocks noChangeShapeType="1"/>
          </p:cNvSpPr>
          <p:nvPr/>
        </p:nvSpPr>
        <p:spPr bwMode="auto">
          <a:xfrm>
            <a:off x="3200400" y="2516188"/>
            <a:ext cx="36576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5" name="Line 19"/>
          <p:cNvSpPr>
            <a:spLocks noChangeShapeType="1"/>
          </p:cNvSpPr>
          <p:nvPr/>
        </p:nvSpPr>
        <p:spPr bwMode="auto">
          <a:xfrm>
            <a:off x="2894012" y="2286000"/>
            <a:ext cx="1588" cy="32766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6" name="Line 20"/>
          <p:cNvSpPr>
            <a:spLocks noChangeShapeType="1"/>
          </p:cNvSpPr>
          <p:nvPr/>
        </p:nvSpPr>
        <p:spPr bwMode="auto">
          <a:xfrm>
            <a:off x="7161212" y="2286000"/>
            <a:ext cx="1588" cy="3276600"/>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7" name="Line 21"/>
          <p:cNvSpPr>
            <a:spLocks noChangeShapeType="1"/>
          </p:cNvSpPr>
          <p:nvPr/>
        </p:nvSpPr>
        <p:spPr bwMode="auto">
          <a:xfrm>
            <a:off x="2894012" y="5562600"/>
            <a:ext cx="42672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8" name="Line 22"/>
          <p:cNvSpPr>
            <a:spLocks noChangeShapeType="1"/>
          </p:cNvSpPr>
          <p:nvPr/>
        </p:nvSpPr>
        <p:spPr bwMode="auto">
          <a:xfrm>
            <a:off x="2894012" y="2286000"/>
            <a:ext cx="4267200" cy="1588"/>
          </a:xfrm>
          <a:prstGeom prst="line">
            <a:avLst/>
          </a:prstGeom>
          <a:noFill/>
          <a:ln w="9360">
            <a:solidFill>
              <a:srgbClr val="5B5249"/>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3" name="Rectangle 2"/>
          <p:cNvSpPr/>
          <p:nvPr/>
        </p:nvSpPr>
        <p:spPr>
          <a:xfrm>
            <a:off x="2819400" y="3128933"/>
            <a:ext cx="4267200" cy="2662267"/>
          </a:xfrm>
          <a:prstGeom prst="rect">
            <a:avLst/>
          </a:prstGeom>
        </p:spPr>
        <p:txBody>
          <a:bodyPr wrap="square">
            <a:spAutoFit/>
          </a:bodyPr>
          <a:lstStyle/>
          <a:p>
            <a:pPr algn="ctr">
              <a:spcBef>
                <a:spcPts val="5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smtClean="0"/>
              <a:t>Abelian </a:t>
            </a:r>
            <a:r>
              <a:rPr lang="en-US" altLang="en-US" sz="2100" dirty="0"/>
              <a:t>groups</a:t>
            </a:r>
          </a:p>
          <a:p>
            <a:pPr algn="ctr">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smtClean="0"/>
              <a:t>Groups</a:t>
            </a:r>
            <a:endParaRPr lang="en-US" altLang="en-US" sz="2100" dirty="0"/>
          </a:p>
          <a:p>
            <a:pPr algn="ctr">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smtClean="0"/>
              <a:t>Monoids</a:t>
            </a:r>
            <a:endParaRPr lang="en-US" altLang="en-US" sz="2100" dirty="0"/>
          </a:p>
          <a:p>
            <a:pPr algn="ctr">
              <a:lnSpc>
                <a:spcPct val="150000"/>
              </a:lnSpc>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smtClean="0"/>
              <a:t>Semi </a:t>
            </a:r>
            <a:r>
              <a:rPr lang="en-US" altLang="en-US" sz="2100" dirty="0"/>
              <a:t>groups</a:t>
            </a:r>
          </a:p>
          <a:p>
            <a:pPr algn="ctr">
              <a:lnSpc>
                <a:spcPct val="150000"/>
              </a:lnSpc>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smtClean="0"/>
              <a:t>Algebraic </a:t>
            </a:r>
            <a:r>
              <a:rPr lang="en-US" altLang="en-US" sz="2100" dirty="0"/>
              <a:t>systems</a:t>
            </a:r>
          </a:p>
          <a:p>
            <a:pPr algn="ct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a:t>                 </a:t>
            </a:r>
          </a:p>
        </p:txBody>
      </p:sp>
      <p:sp>
        <p:nvSpPr>
          <p:cNvPr id="29"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a:t>
            </a:r>
            <a:r>
              <a:rPr lang="en-US" dirty="0" err="1" smtClean="0">
                <a:solidFill>
                  <a:schemeClr val="tx1"/>
                </a:solidFill>
                <a:latin typeface="+mj-lt"/>
                <a:cs typeface="Times New Roman" panose="02020603050405020304" pitchFamily="18" charset="0"/>
              </a:rPr>
              <a:t>Singhanai</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2</a:t>
            </a:r>
            <a:endParaRPr lang="en-US" dirty="0">
              <a:solidFill>
                <a:schemeClr val="tx1"/>
              </a:solidFill>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Date Placeholder 3"/>
          <p:cNvSpPr>
            <a:spLocks noGrp="1"/>
          </p:cNvSpPr>
          <p:nvPr>
            <p:ph type="dt"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fld id="{3D80E1B3-5F9B-48C4-9914-6CFCCFFBCB27}" type="datetime1">
              <a:rPr lang="en-US" altLang="en-US" sz="1200" smtClean="0">
                <a:solidFill>
                  <a:srgbClr val="898989"/>
                </a:solidFill>
                <a:latin typeface="Calibri" panose="020F0502020204030204" pitchFamily="34" charset="0"/>
              </a:rPr>
              <a:pPr eaLnBrk="1" hangingPunct="1">
                <a:defRPr/>
              </a:pPr>
              <a:t>12/19/2022</a:t>
            </a:fld>
            <a:endParaRPr lang="en-US" altLang="en-US" sz="1200">
              <a:solidFill>
                <a:srgbClr val="898989"/>
              </a:solidFill>
              <a:latin typeface="Calibri" panose="020F0502020204030204" pitchFamily="34" charset="0"/>
            </a:endParaRPr>
          </a:p>
        </p:txBody>
      </p:sp>
      <p:sp>
        <p:nvSpPr>
          <p:cNvPr id="481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0635E4-446A-401F-B58A-B4DAA78A9D14}" type="slidenum">
              <a:rPr lang="en-US" altLang="en-US" sz="1200" smtClean="0">
                <a:solidFill>
                  <a:srgbClr val="898989"/>
                </a:solidFill>
                <a:ea typeface="MS PGothic" panose="020B0600070205080204" pitchFamily="34" charset="-128"/>
              </a:rPr>
              <a:pPr>
                <a:spcBef>
                  <a:spcPct val="0"/>
                </a:spcBef>
                <a:buFontTx/>
                <a:buNone/>
              </a:pPr>
              <a:t>86</a:t>
            </a:fld>
            <a:endParaRPr lang="en-US" altLang="en-US" sz="1200" smtClean="0">
              <a:solidFill>
                <a:srgbClr val="898989"/>
              </a:solidFill>
              <a:ea typeface="MS PGothic" panose="020B0600070205080204" pitchFamily="34" charset="-128"/>
            </a:endParaRPr>
          </a:p>
        </p:txBody>
      </p:sp>
      <p:sp>
        <p:nvSpPr>
          <p:cNvPr id="7" name="Title 1"/>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fontAlgn="auto">
              <a:spcAft>
                <a:spcPts val="0"/>
              </a:spcAft>
              <a:defRPr/>
            </a:pPr>
            <a:r>
              <a:rPr lang="en-US" sz="3200" dirty="0">
                <a:solidFill>
                  <a:schemeClr val="dk1"/>
                </a:solidFill>
                <a:latin typeface="Times New Roman" panose="02020603050405020304" pitchFamily="18" charset="0"/>
                <a:ea typeface="ＭＳ Ｐゴシック" charset="0"/>
                <a:cs typeface="Times New Roman" panose="02020603050405020304" pitchFamily="18" charset="0"/>
              </a:rPr>
              <a:t>References</a:t>
            </a:r>
          </a:p>
        </p:txBody>
      </p:sp>
      <p:pic>
        <p:nvPicPr>
          <p:cNvPr id="48133"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TextBox 1"/>
          <p:cNvSpPr txBox="1">
            <a:spLocks noChangeArrowheads="1"/>
          </p:cNvSpPr>
          <p:nvPr/>
        </p:nvSpPr>
        <p:spPr bwMode="auto">
          <a:xfrm>
            <a:off x="685800" y="1447800"/>
            <a:ext cx="81534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Wingdings" panose="05000000000000000000" pitchFamily="2" charset="2"/>
              <a:buChar char="§"/>
            </a:pP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B. </a:t>
            </a:r>
            <a:r>
              <a:rPr lang="en-US" altLang="en-US" sz="2200" dirty="0" err="1">
                <a:latin typeface="Times New Roman" panose="02020603050405020304" pitchFamily="18" charset="0"/>
                <a:ea typeface="MS PGothic" panose="020B0600070205080204" pitchFamily="34" charset="-128"/>
                <a:cs typeface="Times New Roman" panose="02020603050405020304" pitchFamily="18" charset="0"/>
              </a:rPr>
              <a:t>Kolman</a:t>
            </a: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 R.C. Busby, and S.C. Ross, Discrete Mathematical Structures, 5/e, Prentice Hall, 2004. </a:t>
            </a:r>
            <a:endParaRPr lang="en-US" altLang="en-US" sz="2200" dirty="0" smtClean="0">
              <a:latin typeface="Times New Roman" panose="02020603050405020304" pitchFamily="18" charset="0"/>
              <a:ea typeface="MS PGothic" panose="020B0600070205080204" pitchFamily="34" charset="-128"/>
              <a:cs typeface="Times New Roman" panose="02020603050405020304" pitchFamily="18" charset="0"/>
            </a:endParaRPr>
          </a:p>
          <a:p>
            <a:pPr>
              <a:spcBef>
                <a:spcPct val="0"/>
              </a:spcBef>
              <a:buFont typeface="Wingdings" panose="05000000000000000000" pitchFamily="2" charset="2"/>
              <a:buChar char="§"/>
            </a:pPr>
            <a:endParaRPr lang="en-US" altLang="en-US" sz="2200" dirty="0">
              <a:latin typeface="Times New Roman" panose="02020603050405020304" pitchFamily="18" charset="0"/>
              <a:ea typeface="MS PGothic" panose="020B0600070205080204" pitchFamily="34" charset="-128"/>
              <a:cs typeface="Times New Roman" panose="02020603050405020304" pitchFamily="18" charset="0"/>
            </a:endParaRPr>
          </a:p>
          <a:p>
            <a:pPr>
              <a:spcBef>
                <a:spcPct val="0"/>
              </a:spcBef>
              <a:buFont typeface="Wingdings" panose="05000000000000000000" pitchFamily="2" charset="2"/>
              <a:buChar char="§"/>
            </a:pPr>
            <a:r>
              <a:rPr lang="en-US" altLang="en-US" sz="2200" dirty="0" err="1">
                <a:latin typeface="Times New Roman" panose="02020603050405020304" pitchFamily="18" charset="0"/>
                <a:ea typeface="MS PGothic" panose="020B0600070205080204" pitchFamily="34" charset="-128"/>
                <a:cs typeface="Times New Roman" panose="02020603050405020304" pitchFamily="18" charset="0"/>
              </a:rPr>
              <a:t>Liptschutz</a:t>
            </a: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 Seymour, “ Discrete Mathematics”, McGraw Hill. </a:t>
            </a:r>
          </a:p>
          <a:p>
            <a:pPr>
              <a:spcBef>
                <a:spcPct val="0"/>
              </a:spcBef>
              <a:buFontTx/>
              <a:buNone/>
            </a:pPr>
            <a:endParaRPr lang="en-US" altLang="en-US" sz="2200" dirty="0">
              <a:latin typeface="Times New Roman" panose="02020603050405020304" pitchFamily="18" charset="0"/>
              <a:ea typeface="MS PGothic" panose="020B0600070205080204" pitchFamily="34" charset="-128"/>
              <a:cs typeface="Times New Roman" panose="02020603050405020304" pitchFamily="18" charset="0"/>
            </a:endParaRPr>
          </a:p>
          <a:p>
            <a:pPr>
              <a:spcBef>
                <a:spcPct val="0"/>
              </a:spcBef>
              <a:buFont typeface="Wingdings" panose="05000000000000000000" pitchFamily="2" charset="2"/>
              <a:buChar char="§"/>
            </a:pP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Trembley, J.P &amp; R. Manohar, “Discrete Mathematical Structure with Application to Computer Science”, McGraw Hill</a:t>
            </a:r>
          </a:p>
          <a:p>
            <a:pPr>
              <a:spcBef>
                <a:spcPct val="0"/>
              </a:spcBef>
              <a:buFont typeface="Wingdings" panose="05000000000000000000" pitchFamily="2" charset="2"/>
              <a:buChar char="§"/>
            </a:pPr>
            <a:endParaRPr lang="en-US" altLang="en-US" sz="2200" dirty="0" smtClean="0">
              <a:latin typeface="Times New Roman" panose="02020603050405020304" pitchFamily="18" charset="0"/>
              <a:ea typeface="MS PGothic" panose="020B0600070205080204" pitchFamily="34" charset="-128"/>
              <a:cs typeface="Times New Roman" panose="02020603050405020304" pitchFamily="18" charset="0"/>
            </a:endParaRPr>
          </a:p>
          <a:p>
            <a:pPr>
              <a:spcBef>
                <a:spcPct val="0"/>
              </a:spcBef>
              <a:buFont typeface="Wingdings" panose="05000000000000000000" pitchFamily="2" charset="2"/>
              <a:buChar char="§"/>
            </a:pPr>
            <a:r>
              <a:rPr lang="en-US" altLang="en-US" sz="2200" dirty="0" smtClean="0">
                <a:latin typeface="Times New Roman" panose="02020603050405020304" pitchFamily="18" charset="0"/>
                <a:ea typeface="MS PGothic" panose="020B0600070205080204" pitchFamily="34" charset="-128"/>
                <a:cs typeface="Times New Roman" panose="02020603050405020304" pitchFamily="18" charset="0"/>
              </a:rPr>
              <a:t>Koshy</a:t>
            </a: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 Discrete Structures, Elsevier Pub. 2008 Kenneth H. Rosen, Discrete Mathematics and Its Applications, 6/e, McGraw-Hill, 2006. </a:t>
            </a:r>
          </a:p>
        </p:txBody>
      </p:sp>
      <p:sp>
        <p:nvSpPr>
          <p:cNvPr id="9"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a:t>
            </a:r>
            <a:r>
              <a:rPr lang="en-US" dirty="0" err="1" smtClean="0">
                <a:solidFill>
                  <a:schemeClr val="tx1"/>
                </a:solidFill>
                <a:latin typeface="+mj-lt"/>
                <a:cs typeface="Times New Roman" panose="02020603050405020304" pitchFamily="18" charset="0"/>
              </a:rPr>
              <a:t>Singhanai</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2</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33083024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9E620C-6276-4395-B819-95BCDB8CB27A}" type="datetime1">
              <a:rPr lang="en-US" smtClean="0"/>
              <a:pPr/>
              <a:t>12/19/2022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a:t>
            </a:r>
            <a:r>
              <a:rPr lang="en-US" dirty="0" err="1" smtClean="0">
                <a:solidFill>
                  <a:schemeClr val="tx1"/>
                </a:solidFill>
                <a:latin typeface="+mj-lt"/>
                <a:cs typeface="Times New Roman" panose="02020603050405020304" pitchFamily="18" charset="0"/>
              </a:rPr>
              <a:t>Singhanai</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2</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2555220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533400" y="1189038"/>
            <a:ext cx="8229600" cy="4525962"/>
          </a:xfrm>
        </p:spPr>
        <p:txBody>
          <a:bodyPr>
            <a:normAutofit/>
          </a:bodyPr>
          <a:lstStyle/>
          <a:p>
            <a:pPr marL="0" indent="0" algn="just" eaLnBrk="1" hangingPunct="1">
              <a:buNone/>
            </a:pPr>
            <a:r>
              <a:rPr lang="en-US" sz="2200" b="1" dirty="0" smtClean="0">
                <a:latin typeface="Times New Roman" panose="02020603050405020304" pitchFamily="18" charset="0"/>
                <a:cs typeface="Times New Roman" panose="02020603050405020304" pitchFamily="18" charset="0"/>
              </a:rPr>
              <a:t>Prerequisite</a:t>
            </a:r>
            <a:endParaRPr lang="en-US" sz="2200" b="1" dirty="0">
              <a:latin typeface="Times New Roman" panose="02020603050405020304" pitchFamily="18" charset="0"/>
              <a:cs typeface="Times New Roman" panose="02020603050405020304" pitchFamily="18" charset="0"/>
            </a:endParaRPr>
          </a:p>
          <a:p>
            <a:pPr algn="just" eaLnBrk="1" hangingPunct="1"/>
            <a:r>
              <a:rPr lang="en-US" altLang="en-US" sz="2200" dirty="0" smtClean="0">
                <a:latin typeface="Times New Roman" panose="02020603050405020304" pitchFamily="18" charset="0"/>
                <a:cs typeface="Times New Roman" panose="02020603050405020304" pitchFamily="18" charset="0"/>
              </a:rPr>
              <a:t>Basic Understanding of class 10 mathematics NCERT.</a:t>
            </a:r>
          </a:p>
          <a:p>
            <a:pPr algn="just"/>
            <a:r>
              <a:rPr lang="en-US" altLang="en-US" sz="2400" dirty="0"/>
              <a:t>Basic Knowledge of sets and algebraic </a:t>
            </a:r>
            <a:r>
              <a:rPr lang="en-US" altLang="en-US" sz="2400" dirty="0" smtClean="0"/>
              <a:t>rules</a:t>
            </a:r>
            <a:endParaRPr lang="en-US" altLang="en-US" sz="2200" dirty="0" smtClean="0">
              <a:latin typeface="Times New Roman" panose="02020603050405020304" pitchFamily="18" charset="0"/>
              <a:cs typeface="Times New Roman" panose="02020603050405020304" pitchFamily="18" charset="0"/>
            </a:endParaRPr>
          </a:p>
          <a:p>
            <a:pPr algn="just"/>
            <a:r>
              <a:rPr lang="en-US" altLang="en-US" sz="2200" dirty="0">
                <a:latin typeface="Times New Roman" panose="02020603050405020304" pitchFamily="18" charset="0"/>
                <a:cs typeface="Times New Roman" panose="02020603050405020304" pitchFamily="18" charset="0"/>
              </a:rPr>
              <a:t>Basic Understanding of Set </a:t>
            </a:r>
            <a:r>
              <a:rPr lang="en-US" altLang="en-US" sz="2200" dirty="0" smtClean="0">
                <a:latin typeface="Times New Roman" panose="02020603050405020304" pitchFamily="18" charset="0"/>
                <a:cs typeface="Times New Roman" panose="02020603050405020304" pitchFamily="18" charset="0"/>
              </a:rPr>
              <a:t>Theory, </a:t>
            </a:r>
            <a:r>
              <a:rPr lang="en-US" altLang="en-US" sz="2200" dirty="0">
                <a:latin typeface="Times New Roman" panose="02020603050405020304" pitchFamily="18" charset="0"/>
                <a:cs typeface="Times New Roman" panose="02020603050405020304" pitchFamily="18" charset="0"/>
              </a:rPr>
              <a:t>Relations and</a:t>
            </a:r>
            <a:r>
              <a:rPr lang="en-US" altLang="en-US" sz="2200" b="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Functions </a:t>
            </a:r>
            <a:r>
              <a:rPr lang="en-US" altLang="en-US" sz="2200" b="1" dirty="0" smtClean="0">
                <a:latin typeface="Times New Roman" panose="02020603050405020304" pitchFamily="18" charset="0"/>
                <a:cs typeface="Times New Roman" panose="02020603050405020304" pitchFamily="18" charset="0"/>
              </a:rPr>
              <a:t>.</a:t>
            </a:r>
            <a:endParaRPr lang="en-US" altLang="en-US" sz="2200" dirty="0" smtClean="0">
              <a:latin typeface="Times New Roman" panose="02020603050405020304" pitchFamily="18" charset="0"/>
              <a:cs typeface="Times New Roman" panose="02020603050405020304" pitchFamily="18" charset="0"/>
            </a:endParaRPr>
          </a:p>
          <a:p>
            <a:pPr algn="just" eaLnBrk="1" hangingPunct="1"/>
            <a:endParaRPr lang="en-US" altLang="en-US" sz="2200" dirty="0">
              <a:latin typeface="Times New Roman" panose="02020603050405020304" pitchFamily="18" charset="0"/>
              <a:cs typeface="Times New Roman" panose="02020603050405020304" pitchFamily="18" charset="0"/>
            </a:endParaRPr>
          </a:p>
          <a:p>
            <a:pPr marL="0" indent="0" algn="just" eaLnBrk="1" hangingPunct="1">
              <a:buNone/>
            </a:pPr>
            <a:r>
              <a:rPr lang="en-US" altLang="en-US" sz="2200" b="1" dirty="0" smtClean="0">
                <a:latin typeface="Times New Roman" panose="02020603050405020304" pitchFamily="18" charset="0"/>
                <a:cs typeface="Times New Roman" panose="02020603050405020304" pitchFamily="18" charset="0"/>
              </a:rPr>
              <a:t>Recap</a:t>
            </a:r>
          </a:p>
          <a:p>
            <a:pPr algn="just">
              <a:spcBef>
                <a:spcPct val="0"/>
              </a:spcBef>
              <a:buNone/>
            </a:pPr>
            <a:r>
              <a:rPr lang="en-US" altLang="en-US" sz="2200" dirty="0" smtClean="0">
                <a:latin typeface="Times New Roman" panose="02020603050405020304" pitchFamily="18" charset="0"/>
                <a:cs typeface="Times New Roman" panose="02020603050405020304" pitchFamily="18" charset="0"/>
              </a:rPr>
              <a:t>	Now students </a:t>
            </a:r>
            <a:r>
              <a:rPr lang="en-US" altLang="en-US" sz="2200" dirty="0">
                <a:latin typeface="Times New Roman" panose="02020603050405020304" pitchFamily="18" charset="0"/>
                <a:cs typeface="Times New Roman" panose="02020603050405020304" pitchFamily="18" charset="0"/>
              </a:rPr>
              <a:t>are able to develop there logical thinking by using </a:t>
            </a:r>
            <a:r>
              <a:rPr lang="en-US" altLang="en-US" sz="2200" dirty="0" smtClean="0">
                <a:latin typeface="Times New Roman" panose="02020603050405020304" pitchFamily="18" charset="0"/>
                <a:cs typeface="Times New Roman" panose="02020603050405020304" pitchFamily="18" charset="0"/>
              </a:rPr>
              <a:t>Sets, Relations, </a:t>
            </a:r>
            <a:r>
              <a:rPr lang="en-US" altLang="en-US" sz="2200" dirty="0">
                <a:latin typeface="Times New Roman" panose="02020603050405020304" pitchFamily="18" charset="0"/>
                <a:cs typeface="Times New Roman" panose="02020603050405020304" pitchFamily="18" charset="0"/>
              </a:rPr>
              <a:t>Functions</a:t>
            </a:r>
            <a:r>
              <a:rPr lang="en-US" altLang="en-US" sz="2200" dirty="0" smtClean="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and</a:t>
            </a:r>
            <a:r>
              <a:rPr lang="en-US" altLang="en-US" sz="2200" b="1" dirty="0" smtClean="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M</a:t>
            </a: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athematical </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Induction</a:t>
            </a:r>
            <a:r>
              <a:rPr lang="en-US" altLang="en-US" sz="2200" dirty="0" smtClean="0">
                <a:latin typeface="Times New Roman" panose="02020603050405020304" pitchFamily="18" charset="0"/>
                <a:cs typeface="Times New Roman" panose="02020603050405020304" pitchFamily="18" charset="0"/>
              </a:rPr>
              <a:t> concepts and use in upcoming topic. i.e. Algebraic Structures</a:t>
            </a:r>
            <a:endParaRPr lang="en-US" altLang="en-US" sz="2200" b="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027CB18E-C367-4D37-86FE-CCE515CB4D84}" type="datetime1">
              <a:rPr lang="en-US"/>
              <a:pPr>
                <a:defRPr/>
              </a:pPr>
              <a:t>12/19/2022</a:t>
            </a:fld>
            <a:endParaRPr lang="en-US"/>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1200" smtClean="0">
                <a:solidFill>
                  <a:srgbClr val="898989"/>
                </a:solidFill>
              </a:rPr>
              <a:pPr>
                <a:spcBef>
                  <a:spcPct val="0"/>
                </a:spcBef>
                <a:buFontTx/>
                <a:buNone/>
              </a:pPr>
              <a:t>9</a:t>
            </a:fld>
            <a:endParaRPr lang="en-US" altLang="en-US" sz="1200" smtClean="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smtClean="0">
                <a:latin typeface="Times New Roman" panose="02020603050405020304" pitchFamily="18" charset="0"/>
                <a:cs typeface="Times New Roman" panose="02020603050405020304" pitchFamily="18" charset="0"/>
              </a:rPr>
              <a:t>Topic Prerequisite &amp; </a:t>
            </a:r>
            <a:r>
              <a:rPr lang="en-US" altLang="en-US" sz="3200" dirty="0" smtClean="0">
                <a:latin typeface="Times New Roman" panose="02020603050405020304" pitchFamily="18" charset="0"/>
                <a:cs typeface="Times New Roman" panose="02020603050405020304" pitchFamily="18" charset="0"/>
              </a:rPr>
              <a:t>Recap (CO2)</a:t>
            </a:r>
            <a:endParaRPr lang="en-US" altLang="en-US" sz="3200" dirty="0">
              <a:latin typeface="Times New Roman" panose="02020603050405020304" pitchFamily="18" charset="0"/>
              <a:cs typeface="Times New Roman" panose="02020603050405020304" pitchFamily="18" charset="0"/>
            </a:endParaRPr>
          </a:p>
        </p:txBody>
      </p:sp>
      <p:pic>
        <p:nvPicPr>
          <p:cNvPr id="922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a:t>
            </a:r>
            <a:r>
              <a:rPr lang="en-US" dirty="0" err="1" smtClean="0">
                <a:solidFill>
                  <a:schemeClr val="tx1"/>
                </a:solidFill>
                <a:latin typeface="+mj-lt"/>
                <a:cs typeface="Times New Roman" panose="02020603050405020304" pitchFamily="18" charset="0"/>
              </a:rPr>
              <a:t>Singhanai</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2</a:t>
            </a:r>
          </a:p>
        </p:txBody>
      </p:sp>
    </p:spTree>
    <p:extLst>
      <p:ext uri="{BB962C8B-B14F-4D97-AF65-F5344CB8AC3E}">
        <p14:creationId xmlns:p14="http://schemas.microsoft.com/office/powerpoint/2010/main" val="1726281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4038</TotalTime>
  <Words>7821</Words>
  <Application>Microsoft Office PowerPoint</Application>
  <PresentationFormat>On-screen Show (4:3)</PresentationFormat>
  <Paragraphs>1259</Paragraphs>
  <Slides>87</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97" baseType="lpstr">
      <vt:lpstr>ＭＳ Ｐゴシック</vt:lpstr>
      <vt:lpstr>ＭＳ Ｐゴシック</vt:lpstr>
      <vt:lpstr>Arial</vt:lpstr>
      <vt:lpstr>Calibri</vt:lpstr>
      <vt:lpstr>Cambria Math</vt:lpstr>
      <vt:lpstr>Symbol</vt:lpstr>
      <vt:lpstr>Times New Roman</vt:lpstr>
      <vt:lpstr>Wingdings</vt:lpstr>
      <vt:lpstr>Office Theme</vt:lpstr>
      <vt:lpstr>Equation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   If  every element of a group is its own inverse, then show that         the group must be abelian .</vt:lpstr>
      <vt:lpstr>Note:    a2  = a * a               a3  = a * a * a    etc.</vt:lpstr>
      <vt:lpstr>PowerPoint Presentation</vt:lpstr>
      <vt:lpstr>PowerPoint Presentation</vt:lpstr>
      <vt:lpstr>PowerPoint Presentation</vt:lpstr>
      <vt:lpstr>PowerPoint Presentation</vt:lpstr>
      <vt:lpstr>Ex. The set G = {0,1,2,3,4,5} is a group with respect to addition modulo 6. </vt:lpstr>
      <vt:lpstr>PowerPoint Presentation</vt:lpstr>
      <vt:lpstr>Ex. The set G = {1,2,3,4,5,6} is a group with respect to multiplication modulo 7.</vt:lpstr>
      <vt:lpstr>PowerPoint Presentation</vt:lpstr>
      <vt:lpstr>PowerPoint Presentation</vt:lpstr>
      <vt:lpstr>PowerPoint Presentation</vt:lpstr>
      <vt:lpstr>PowerPoint Presentation</vt:lpstr>
      <vt:lpstr>PowerPoint Presentation</vt:lpstr>
      <vt:lpstr>PowerPoint Presentation</vt:lpstr>
      <vt:lpstr>Ex. Show that the intersection of two sub groups of a group G  is again a  sub group of G.</vt:lpstr>
      <vt:lpstr>Ex. Show that the union of two sub groups of a group G  need not be a sub group of 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gaurav singhania</cp:lastModifiedBy>
  <cp:revision>138</cp:revision>
  <dcterms:created xsi:type="dcterms:W3CDTF">2006-08-16T00:00:00Z</dcterms:created>
  <dcterms:modified xsi:type="dcterms:W3CDTF">2022-12-19T10:04:16Z</dcterms:modified>
</cp:coreProperties>
</file>