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97D8D-9FEA-47DA-8E57-6CB541EED853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3DA87-A56F-46F6-B399-17EDACED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3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3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FFF2-4451-4ECA-AB2D-991DCF69F3A3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A523-74A1-46EC-9A09-8408DAEEFC6C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6E98-6C19-42A7-9D59-F81FE33711A8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E1B9-CFAA-4B90-AF74-2A22BA041587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2F64-6AD0-40CF-9169-BF2612723A3C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2989-3985-4D45-A91A-7CD47A7ECC51}" type="datetime1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A479-F2CD-403B-913D-B130EF31569D}" type="datetime1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9739-DCDE-45D3-8551-F993D0973A39}" type="datetime1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F92F-5777-4FD4-B3B4-39E1D7216D87}" type="datetime1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B150-9190-47A9-B669-3B0BD6FEC980}" type="datetime1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A80D-EB6B-4B04-BC53-1FC196643301}" type="datetime1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8601-40FF-4F45-AA27-88FA5417B54A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Dr. Kunti Mishra            Maths III                Unit IV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"/>
            <a:ext cx="7772400" cy="6857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err="1"/>
              <a:t>Noida</a:t>
            </a:r>
            <a:r>
              <a:rPr lang="en-US" sz="2400" dirty="0"/>
              <a:t> Institute of Engineering and Technology, Greater </a:t>
            </a:r>
            <a:r>
              <a:rPr lang="en-US" sz="2400" dirty="0" err="1"/>
              <a:t>Noida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914400"/>
            <a:ext cx="6400800" cy="17526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chemeClr val="tx1"/>
                </a:solidFill>
              </a:rPr>
              <a:t>Module 4</a:t>
            </a:r>
          </a:p>
          <a:p>
            <a:r>
              <a:rPr lang="en-US" sz="2500" dirty="0">
                <a:solidFill>
                  <a:schemeClr val="tx1"/>
                </a:solidFill>
              </a:rPr>
              <a:t>Numerical Techniques</a:t>
            </a:r>
          </a:p>
        </p:txBody>
      </p:sp>
      <p:pic>
        <p:nvPicPr>
          <p:cNvPr id="1026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334000" y="3962400"/>
            <a:ext cx="3505200" cy="1752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solidFill>
                  <a:schemeClr val="tx1"/>
                </a:solidFill>
              </a:rPr>
              <a:t>Dr. Kunti Mishra</a:t>
            </a:r>
            <a:endParaRPr kumimoji="0" lang="en-US" sz="24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aseline="0" dirty="0">
                <a:solidFill>
                  <a:schemeClr val="tx1"/>
                </a:solidFill>
              </a:rPr>
              <a:t>Department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Mathematics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81000" y="6492875"/>
            <a:ext cx="2133600" cy="365125"/>
          </a:xfrm>
        </p:spPr>
        <p:txBody>
          <a:bodyPr/>
          <a:lstStyle/>
          <a:p>
            <a:fld id="{16EA3F5D-B509-482A-9E13-03B7D4C6E45A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7000" y="2764236"/>
            <a:ext cx="1085092" cy="1157611"/>
          </a:xfrm>
          <a:prstGeom prst="rect">
            <a:avLst/>
          </a:prstGeom>
          <a:noFill/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52400" y="2971800"/>
            <a:ext cx="20574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Unit:</a:t>
            </a:r>
            <a:r>
              <a:rPr kumimoji="0" lang="en-US" sz="25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4</a:t>
            </a:r>
            <a:endParaRPr kumimoji="0" lang="en-US" sz="25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38100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Subject</a:t>
            </a:r>
            <a:r>
              <a:rPr kumimoji="0" lang="en-US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Name: Mathematics-III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/>
                </a:solidFill>
              </a:rPr>
              <a:t>Subject Code: AAS0301A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8768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 Tech </a:t>
            </a:r>
            <a:r>
              <a:rPr lang="en-US" sz="2200" dirty="0">
                <a:solidFill>
                  <a:schemeClr val="tx1"/>
                </a:solidFill>
              </a:rPr>
              <a:t>3</a:t>
            </a:r>
            <a:r>
              <a:rPr lang="en-US" sz="2200" baseline="30000" dirty="0">
                <a:solidFill>
                  <a:schemeClr val="tx1"/>
                </a:solidFill>
              </a:rPr>
              <a:t>rd</a:t>
            </a:r>
            <a:r>
              <a:rPr kumimoji="0" lang="en-US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Sem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DE7A-AE43-4CDC-82A0-1A011BE5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2200" dirty="0"/>
              <a:t>Bisection method</a:t>
            </a:r>
          </a:p>
          <a:p>
            <a:r>
              <a:rPr lang="en-US" sz="2200" dirty="0" err="1"/>
              <a:t>Regula-falsi</a:t>
            </a:r>
            <a:r>
              <a:rPr lang="en-US" sz="2200" dirty="0"/>
              <a:t> method/method of false position</a:t>
            </a:r>
          </a:p>
          <a:p>
            <a:r>
              <a:rPr lang="en-US" sz="2200" dirty="0"/>
              <a:t>Newton </a:t>
            </a:r>
            <a:r>
              <a:rPr lang="en-US" sz="2200" dirty="0" err="1"/>
              <a:t>Raphson</a:t>
            </a:r>
            <a:r>
              <a:rPr lang="en-US" sz="2200" dirty="0"/>
              <a:t> method</a:t>
            </a:r>
          </a:p>
          <a:p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endParaRPr lang="en-US" sz="1800" b="1" dirty="0"/>
          </a:p>
          <a:p>
            <a:endParaRPr lang="en-US" sz="1800" dirty="0"/>
          </a:p>
          <a:p>
            <a:pPr marL="0" indent="0">
              <a:buNone/>
            </a:pPr>
            <a:endParaRPr lang="en-US" sz="1800" i="1" dirty="0">
              <a:latin typeface="Cambria Math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E430-4E02-45B9-9D50-91466EB32AE8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Iterative method for finding root of an equation[CO4]</a:t>
            </a:r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BA12D-5067-4EF6-BFD2-92A42730D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5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817163"/>
                <a:ext cx="8229600" cy="550743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Bisection method: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This method is used to find the roots of an equation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=0</m:t>
                    </m:r>
                    <m:r>
                      <a:rPr lang="en-US" sz="22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marL="0" indent="0" algn="just">
                  <a:buNone/>
                </a:pPr>
                <a:r>
                  <a:rPr lang="en-US" sz="2200" dirty="0"/>
                  <a:t>In this method we use the following steps-</a:t>
                </a:r>
              </a:p>
              <a:p>
                <a:pPr marL="0" indent="0" algn="just">
                  <a:buNone/>
                </a:pPr>
                <a:r>
                  <a:rPr lang="en-US" sz="2200" b="1" dirty="0"/>
                  <a:t>Step-1</a:t>
                </a:r>
                <a:r>
                  <a:rPr lang="en-US" sz="2200" dirty="0"/>
                  <a:t> Find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r>
                          <a:rPr lang="en-US" sz="2200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200" dirty="0"/>
                  <a:t> using intermediate value theorem  i.e.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.</m:t>
                    </m:r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/>
                        <a:ea typeface="Cambria Math"/>
                      </a:rPr>
                      <m:t>&lt;0.</m:t>
                    </m:r>
                  </m:oMath>
                </a14:m>
                <a:endParaRPr lang="en-US" sz="2200" b="0" dirty="0">
                  <a:ea typeface="Cambria Math"/>
                </a:endParaRPr>
              </a:p>
              <a:p>
                <a:pPr marL="0" indent="0" algn="just">
                  <a:buNone/>
                </a:pPr>
                <a:r>
                  <a:rPr lang="en-US" sz="2200" b="1" dirty="0"/>
                  <a:t>Step-2</a:t>
                </a:r>
                <a:r>
                  <a:rPr lang="en-US" sz="2200" dirty="0"/>
                  <a:t> Find first approximation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  <m:r>
                          <a:rPr lang="en-US" sz="2200" i="1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20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 then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=+</m:t>
                    </m:r>
                  </m:oMath>
                </a14:m>
                <a:r>
                  <a:rPr lang="en-US" sz="2200" dirty="0"/>
                  <a:t>ive/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200" dirty="0"/>
                  <a:t>ive.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200" dirty="0"/>
                  <a:t> then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is root of an equation. </a:t>
                </a:r>
              </a:p>
              <a:p>
                <a:pPr marL="0" indent="0" algn="just">
                  <a:buNone/>
                </a:pPr>
                <a:r>
                  <a:rPr lang="en-US" sz="2200" b="1" dirty="0"/>
                  <a:t>Step-3</a:t>
                </a:r>
                <a:r>
                  <a:rPr lang="en-US" sz="2200" dirty="0"/>
                  <a:t> Now root lie either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r>
                          <a:rPr lang="en-US" sz="2200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200" dirty="0"/>
                  <a:t>.To check this we use step-1.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If root lie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Then we find second approximation as-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If root lie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r>
                          <a:rPr lang="en-US" sz="2200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2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Then we find second approximation as-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  <m:r>
                          <a:rPr lang="en-US" sz="2200" i="1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Similarly we can find third aprroximation,fourth approximation and so on using step-1 and step-2.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Step-4</a:t>
                </a:r>
                <a:r>
                  <a:rPr lang="en-US" sz="2200" dirty="0"/>
                  <a:t> We stop iteration when the last two consecutive iterations are nearly equal or same.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817163"/>
                <a:ext cx="8229600" cy="5507437"/>
              </a:xfrm>
              <a:blipFill rotWithShape="1">
                <a:blip r:embed="rId2"/>
                <a:stretch>
                  <a:fillRect l="-963" t="-1327" r="-1704" b="-27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40B2-4FF3-46B3-BDE8-508EE1FD8B8F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Bisection method[CO4]</a:t>
            </a:r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5BFC1-99AE-40CD-BA1F-AED78D2F1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14400"/>
                <a:ext cx="8229600" cy="54864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Example-1: </a:t>
                </a:r>
                <a:r>
                  <a:rPr lang="en-US" sz="2400" dirty="0"/>
                  <a:t>Find a positive real root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−1=0 </m:t>
                    </m:r>
                  </m:oMath>
                </a14:m>
                <a:r>
                  <a:rPr lang="en-US" sz="2400" dirty="0"/>
                  <a:t>in [1,2] by bisection method, correct to four decimal places.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Sol: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, </a:t>
                </a:r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/>
                        </a:rPr>
                        <m:t>ve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/>
                        </a:rPr>
                        <m:t>ve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1.324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/>
                        </a:rPr>
                        <m:t>ve</m:t>
                      </m:r>
                      <m:r>
                        <a:rPr lang="en-US" sz="2400" i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1.325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/>
                        </a:rPr>
                        <m:t>ve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Hence root lie in [1.324, 1.325].</a:t>
                </a:r>
              </a:p>
              <a:p>
                <a:pPr marL="0" indent="0">
                  <a:buNone/>
                </a:pPr>
                <a:r>
                  <a:rPr lang="en-US" sz="2400" dirty="0"/>
                  <a:t>First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1.324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+ </m:t>
                        </m:r>
                        <m:r>
                          <m:rPr>
                            <m:nor/>
                          </m:rPr>
                          <a:rPr lang="en-US" sz="2400" dirty="0"/>
                          <m:t>1.325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400" dirty="0"/>
                      <m:t>1.3245</m:t>
                    </m:r>
                    <m:r>
                      <a:rPr lang="en-US" sz="2400" b="0" i="1" dirty="0" smtClean="0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1.3245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i</m:t>
                    </m:r>
                    <m:r>
                      <m:rPr>
                        <m:sty m:val="p"/>
                      </m:rPr>
                      <a:rPr lang="en-US" sz="2400" i="0">
                        <a:latin typeface="Cambria Math"/>
                      </a:rPr>
                      <m:t>ve</m:t>
                    </m:r>
                    <m:r>
                      <a:rPr lang="en-US" sz="2400" i="0">
                        <a:latin typeface="Cambria Math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Now root lie in [1.3245, 1.325].</a:t>
                </a:r>
              </a:p>
              <a:p>
                <a:pPr marL="0" indent="0">
                  <a:buNone/>
                </a:pPr>
                <a:r>
                  <a:rPr lang="en-US" sz="2400" dirty="0"/>
                  <a:t>Second approximation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=1.32475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1.32475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i</m:t>
                    </m:r>
                    <m:r>
                      <m:rPr>
                        <m:sty m:val="p"/>
                      </m:rPr>
                      <a:rPr lang="en-US" sz="2400" i="0">
                        <a:latin typeface="Cambria Math"/>
                      </a:rPr>
                      <m:t>ve</m:t>
                    </m:r>
                    <m:r>
                      <a:rPr lang="en-US" sz="2400" i="0">
                        <a:latin typeface="Cambria Math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Now root lie in [1.3245, 1.32475].</a:t>
                </a:r>
              </a:p>
              <a:p>
                <a:pPr marL="0" indent="0">
                  <a:buNone/>
                </a:pPr>
                <a:r>
                  <a:rPr lang="en-US" sz="2400" dirty="0"/>
                  <a:t>Third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=1.324625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Now we stop iteration because second and third approximation are same </a:t>
                </a:r>
                <a:r>
                  <a:rPr lang="en-US" sz="2400" dirty="0" err="1"/>
                  <a:t>upto</a:t>
                </a:r>
                <a:r>
                  <a:rPr lang="en-US" sz="2400" dirty="0"/>
                  <a:t> 3 decimal places.</a:t>
                </a:r>
              </a:p>
              <a:p>
                <a:pPr marL="0" indent="0">
                  <a:buNone/>
                </a:pPr>
                <a:r>
                  <a:rPr lang="en-US" sz="2400" dirty="0"/>
                  <a:t>So root is 1.324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14400"/>
                <a:ext cx="8229600" cy="5486400"/>
              </a:xfrm>
              <a:blipFill rotWithShape="1">
                <a:blip r:embed="rId2"/>
                <a:stretch>
                  <a:fillRect l="-963" t="-1778" b="-10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235D-2739-4210-9972-9E0510F49B1E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Bisection method[CO4]</a:t>
            </a:r>
            <a:endParaRPr lang="en-US" sz="3000" dirty="0"/>
          </a:p>
          <a:p>
            <a:pPr algn="ctr"/>
            <a:endParaRPr lang="en-US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69DF14-03EC-475D-9CE2-E21386C07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6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8458200" cy="57150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8800" b="1" dirty="0"/>
                  <a:t>Regula </a:t>
                </a:r>
                <a:r>
                  <a:rPr lang="en-US" sz="8800" b="1" dirty="0" err="1"/>
                  <a:t>Falsi</a:t>
                </a:r>
                <a:r>
                  <a:rPr lang="en-US" sz="8800" b="1" dirty="0"/>
                  <a:t> method: </a:t>
                </a:r>
                <a:r>
                  <a:rPr lang="en-US" sz="8800" dirty="0"/>
                  <a:t>This method is used to find the roots of an equation </a:t>
                </a:r>
                <a14:m>
                  <m:oMath xmlns:m="http://schemas.openxmlformats.org/officeDocument/2006/math">
                    <m:r>
                      <a:rPr lang="en-US" sz="8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88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8800" dirty="0"/>
                  <a:t>. This method has following steps-</a:t>
                </a:r>
              </a:p>
              <a:p>
                <a:pPr marL="0" indent="0">
                  <a:buNone/>
                </a:pPr>
                <a:r>
                  <a:rPr lang="en-US" sz="8800" b="1" dirty="0"/>
                  <a:t>Step-1</a:t>
                </a:r>
                <a:r>
                  <a:rPr lang="en-US" sz="8800" dirty="0"/>
                  <a:t> Find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800" i="1">
                            <a:latin typeface="Cambria Math"/>
                          </a:rPr>
                          <m:t>𝑎</m:t>
                        </m:r>
                        <m:r>
                          <a:rPr lang="en-US" sz="8800" i="1">
                            <a:latin typeface="Cambria Math"/>
                          </a:rPr>
                          <m:t>,</m:t>
                        </m:r>
                        <m:r>
                          <a:rPr lang="en-US" sz="8800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8800" dirty="0"/>
                  <a:t> using intermediate value theorem i.e. </a:t>
                </a:r>
                <a14:m>
                  <m:oMath xmlns:m="http://schemas.openxmlformats.org/officeDocument/2006/math">
                    <m:r>
                      <a:rPr lang="en-US" sz="8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8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8800" i="1">
                        <a:latin typeface="Cambria Math"/>
                      </a:rPr>
                      <m:t>.</m:t>
                    </m:r>
                    <m:r>
                      <a:rPr lang="en-US" sz="8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800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8800" i="1">
                        <a:latin typeface="Cambria Math"/>
                        <a:ea typeface="Cambria Math"/>
                      </a:rPr>
                      <m:t>&lt;0.</m:t>
                    </m:r>
                  </m:oMath>
                </a14:m>
                <a:endParaRPr lang="en-US" sz="88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8800" b="1" dirty="0"/>
                  <a:t>Step-2</a:t>
                </a:r>
                <a:r>
                  <a:rPr lang="en-US" sz="8800" dirty="0"/>
                  <a:t> Find first approximation as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8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8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/>
                          </a:rPr>
                          <m:t>𝑎𝑓</m:t>
                        </m:r>
                        <m:d>
                          <m:dPr>
                            <m:ctrlPr>
                              <a:rPr lang="en-US" sz="8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8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sz="8800" i="1">
                            <a:latin typeface="Cambria Math"/>
                          </a:rPr>
                          <m:t>−</m:t>
                        </m:r>
                        <m:r>
                          <a:rPr lang="en-US" sz="8800" i="1">
                            <a:latin typeface="Cambria Math"/>
                          </a:rPr>
                          <m:t>𝑏𝑓</m:t>
                        </m:r>
                        <m:r>
                          <a:rPr lang="en-US" sz="8800" i="1">
                            <a:latin typeface="Cambria Math"/>
                          </a:rPr>
                          <m:t>(</m:t>
                        </m:r>
                        <m:r>
                          <a:rPr lang="en-US" sz="8800" i="1">
                            <a:latin typeface="Cambria Math"/>
                          </a:rPr>
                          <m:t>𝑎</m:t>
                        </m:r>
                        <m:r>
                          <a:rPr lang="en-US" sz="88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8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8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sz="8800" i="1">
                            <a:latin typeface="Cambria Math"/>
                          </a:rPr>
                          <m:t>−</m:t>
                        </m:r>
                        <m:r>
                          <a:rPr lang="en-US" sz="8800" i="1">
                            <a:latin typeface="Cambria Math"/>
                          </a:rPr>
                          <m:t>𝑓</m:t>
                        </m:r>
                        <m:r>
                          <a:rPr lang="en-US" sz="8800" i="1">
                            <a:latin typeface="Cambria Math"/>
                          </a:rPr>
                          <m:t>(</m:t>
                        </m:r>
                        <m:r>
                          <a:rPr lang="en-US" sz="8800" i="1">
                            <a:latin typeface="Cambria Math"/>
                          </a:rPr>
                          <m:t>𝑎</m:t>
                        </m:r>
                        <m:r>
                          <a:rPr lang="en-US" sz="88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8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8800" dirty="0"/>
                  <a:t>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8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8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8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8800" i="1">
                        <a:latin typeface="Cambria Math"/>
                      </a:rPr>
                      <m:t>=+</m:t>
                    </m:r>
                    <m:r>
                      <m:rPr>
                        <m:sty m:val="p"/>
                      </m:rPr>
                      <a:rPr lang="en-US" sz="8800" i="0">
                        <a:latin typeface="Cambria Math"/>
                      </a:rPr>
                      <m:t>ive</m:t>
                    </m:r>
                    <m:r>
                      <a:rPr lang="en-US" sz="8800" i="0">
                        <a:latin typeface="Cambria Math"/>
                      </a:rPr>
                      <m:t>/−</m:t>
                    </m:r>
                    <m:r>
                      <m:rPr>
                        <m:sty m:val="p"/>
                      </m:rPr>
                      <a:rPr lang="en-US" sz="8800" i="0">
                        <a:latin typeface="Cambria Math"/>
                      </a:rPr>
                      <m:t>ive</m:t>
                    </m:r>
                  </m:oMath>
                </a14:m>
                <a:r>
                  <a:rPr lang="en-US" sz="8800" dirty="0"/>
                  <a:t>. If </a:t>
                </a:r>
                <a14:m>
                  <m:oMath xmlns:m="http://schemas.openxmlformats.org/officeDocument/2006/math">
                    <m:r>
                      <a:rPr lang="en-US" sz="8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8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8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88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8800" dirty="0"/>
                  <a:t> then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800" i="1">
                            <a:latin typeface="Cambria Math"/>
                          </a:rPr>
                          <m:t> </m:t>
                        </m:r>
                        <m:r>
                          <a:rPr lang="en-US" sz="8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8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800" dirty="0"/>
                  <a:t>is root of an equation. </a:t>
                </a:r>
              </a:p>
              <a:p>
                <a:pPr marL="0" indent="0">
                  <a:buNone/>
                </a:pPr>
                <a:r>
                  <a:rPr lang="en-US" sz="8800" b="1" dirty="0"/>
                  <a:t>Step-3</a:t>
                </a:r>
                <a:r>
                  <a:rPr lang="en-US" sz="8800" dirty="0"/>
                  <a:t> Now root lie either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800" i="1">
                            <a:latin typeface="Cambria Math"/>
                          </a:rPr>
                          <m:t>𝑎</m:t>
                        </m:r>
                        <m:r>
                          <a:rPr lang="en-US" sz="8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8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8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8800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8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8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8800" i="1">
                            <a:latin typeface="Cambria Math"/>
                          </a:rPr>
                          <m:t>,</m:t>
                        </m:r>
                        <m:r>
                          <a:rPr lang="en-US" sz="8800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8800" dirty="0"/>
                  <a:t>.To check this we use step-1.If root lie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800" i="1">
                            <a:latin typeface="Cambria Math"/>
                          </a:rPr>
                          <m:t>𝑎</m:t>
                        </m:r>
                        <m:r>
                          <a:rPr lang="en-US" sz="8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8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8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88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8800" dirty="0"/>
                  <a:t>Then we find second approximation as: </a:t>
                </a:r>
                <a:endParaRPr lang="en-US" sz="8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8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8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8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>
                              <a:latin typeface="Cambria Math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sz="8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8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800" i="1">
                              <a:latin typeface="Cambria Math"/>
                            </a:rPr>
                            <m:t>𝑓</m:t>
                          </m:r>
                          <m:r>
                            <a:rPr lang="en-US" sz="8800" i="1">
                              <a:latin typeface="Cambria Math"/>
                            </a:rPr>
                            <m:t>(</m:t>
                          </m:r>
                          <m:r>
                            <a:rPr lang="en-US" sz="8800" i="1">
                              <a:latin typeface="Cambria Math"/>
                            </a:rPr>
                            <m:t>𝑎</m:t>
                          </m:r>
                          <m:r>
                            <a:rPr lang="en-US" sz="8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8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8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800" i="1">
                              <a:latin typeface="Cambria Math"/>
                            </a:rPr>
                            <m:t>−</m:t>
                          </m:r>
                          <m:r>
                            <a:rPr lang="en-US" sz="8800" i="1">
                              <a:latin typeface="Cambria Math"/>
                            </a:rPr>
                            <m:t>𝑓</m:t>
                          </m:r>
                          <m:r>
                            <a:rPr lang="en-US" sz="8800" i="1">
                              <a:latin typeface="Cambria Math"/>
                            </a:rPr>
                            <m:t>(</m:t>
                          </m:r>
                          <m:r>
                            <a:rPr lang="en-US" sz="8800" i="1">
                              <a:latin typeface="Cambria Math"/>
                            </a:rPr>
                            <m:t>𝑎</m:t>
                          </m:r>
                          <m:r>
                            <a:rPr lang="en-US" sz="88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8800" dirty="0"/>
              </a:p>
              <a:p>
                <a:pPr marL="0" indent="0">
                  <a:buNone/>
                </a:pPr>
                <a:r>
                  <a:rPr lang="en-US" sz="8800" dirty="0"/>
                  <a:t>If root lie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8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8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8800" i="1">
                            <a:latin typeface="Cambria Math"/>
                          </a:rPr>
                          <m:t>,</m:t>
                        </m:r>
                        <m:r>
                          <a:rPr lang="en-US" sz="8800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88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8800" dirty="0"/>
                  <a:t> Then we find second approximation as-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8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8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8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8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8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800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8800" i="1">
                              <a:latin typeface="Cambria Math"/>
                            </a:rPr>
                            <m:t>−</m:t>
                          </m:r>
                          <m:r>
                            <a:rPr lang="en-US" sz="8800" i="1">
                              <a:latin typeface="Cambria Math"/>
                            </a:rPr>
                            <m:t>𝑏𝑓</m:t>
                          </m:r>
                          <m:d>
                            <m:dPr>
                              <m:ctrlPr>
                                <a:rPr lang="en-US" sz="8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8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800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8800" i="1">
                              <a:latin typeface="Cambria Math"/>
                            </a:rPr>
                            <m:t>−</m:t>
                          </m:r>
                          <m:r>
                            <a:rPr lang="en-US" sz="8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8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8800" dirty="0"/>
              </a:p>
              <a:p>
                <a:pPr marL="0" indent="0">
                  <a:buNone/>
                </a:pPr>
                <a:r>
                  <a:rPr lang="en-US" sz="8800" dirty="0"/>
                  <a:t>Similarly we can find third aprroximation,fourth approximation and so on.</a:t>
                </a:r>
              </a:p>
              <a:p>
                <a:pPr marL="0" indent="0">
                  <a:buNone/>
                </a:pPr>
                <a:r>
                  <a:rPr lang="en-US" sz="8800" b="1" dirty="0"/>
                  <a:t>Step-4 </a:t>
                </a:r>
                <a:r>
                  <a:rPr lang="en-US" sz="8800" dirty="0"/>
                  <a:t>We stop iteration when the last two consecutive iterations are nearly equal or same.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8458200" cy="5715000"/>
              </a:xfrm>
              <a:blipFill rotWithShape="1">
                <a:blip r:embed="rId2"/>
                <a:stretch>
                  <a:fillRect l="-937" t="-1708" r="-793" b="-5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801F-E154-45E4-BAB2-146F04C5B610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8171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Regula </a:t>
            </a:r>
            <a:r>
              <a:rPr lang="en-US" sz="3000" b="1" dirty="0" err="1"/>
              <a:t>Falsi</a:t>
            </a:r>
            <a:r>
              <a:rPr lang="en-US" sz="3000" b="1" dirty="0"/>
              <a:t> method/Method of false position[CO4]</a:t>
            </a:r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0A6DFF-A483-4408-9912-5FF89A14A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8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14400"/>
                <a:ext cx="8229600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2200" b="1" dirty="0"/>
                  <a:t>Example-1: </a:t>
                </a:r>
                <a:r>
                  <a:rPr lang="en-US" sz="2200" dirty="0"/>
                  <a:t>Find the root of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200" i="1">
                        <a:latin typeface="Cambria Math"/>
                      </a:rPr>
                      <m:t>−</m:t>
                    </m:r>
                    <m:r>
                      <a:rPr lang="en-US" sz="2200" i="1">
                        <a:latin typeface="Cambria Math"/>
                      </a:rPr>
                      <m:t>𝑐𝑜𝑠𝑥</m:t>
                    </m:r>
                    <m:r>
                      <a:rPr lang="en-US" sz="2200" i="1">
                        <a:latin typeface="Cambria Math"/>
                      </a:rPr>
                      <m:t>=0 </m:t>
                    </m:r>
                  </m:oMath>
                </a14:m>
                <a:r>
                  <a:rPr lang="en-US" sz="2200" dirty="0"/>
                  <a:t>in [0,1] by </a:t>
                </a:r>
                <a:r>
                  <a:rPr lang="en-US" sz="2200" dirty="0" err="1"/>
                  <a:t>Regula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falsi</a:t>
                </a:r>
                <a:r>
                  <a:rPr lang="en-US" sz="2200" dirty="0"/>
                  <a:t> method, correct to four decimal places.</a:t>
                </a:r>
              </a:p>
              <a:p>
                <a:pPr marL="0" indent="0" algn="just">
                  <a:buNone/>
                </a:pPr>
                <a:r>
                  <a:rPr lang="en-US" sz="2200" b="1" dirty="0"/>
                  <a:t>Sol: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200" i="1">
                        <a:latin typeface="Cambria Math"/>
                      </a:rPr>
                      <m:t>−</m:t>
                    </m:r>
                    <m:r>
                      <a:rPr lang="en-US" sz="2200" i="1">
                        <a:latin typeface="Cambria Math"/>
                      </a:rPr>
                      <m:t>𝑐𝑜𝑠𝑥</m:t>
                    </m:r>
                  </m:oMath>
                </a14:m>
                <a:endParaRPr lang="en-US" sz="220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</a:rPr>
                        <m:t>ive</m:t>
                      </m:r>
                      <m:r>
                        <a:rPr lang="en-US" sz="2200" i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</a:rPr>
                        <m:t>ive</m:t>
                      </m:r>
                    </m:oMath>
                  </m:oMathPara>
                </a14:m>
                <a:endParaRPr lang="en-US" sz="2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0.51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=−0.02344 </m:t>
                      </m:r>
                    </m:oMath>
                  </m:oMathPara>
                </a14:m>
                <a:endParaRPr lang="en-US" sz="2200" i="1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0.52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=0.00683</m:t>
                      </m:r>
                    </m:oMath>
                  </m:oMathPara>
                </a14:m>
                <a:endParaRPr lang="en-US" sz="2200" dirty="0"/>
              </a:p>
              <a:p>
                <a:pPr marL="0" indent="0" algn="just">
                  <a:buNone/>
                </a:pPr>
                <a:r>
                  <a:rPr lang="en-US" sz="2200" dirty="0"/>
                  <a:t>Hence root lie in [0.51, 0.52]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First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0.51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0.52</m:t>
                            </m:r>
                          </m:e>
                        </m:d>
                        <m:r>
                          <a:rPr lang="en-US" sz="2200" b="0" i="1" smtClean="0">
                            <a:latin typeface="Cambria Math"/>
                          </a:rPr>
                          <m:t>−0.52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0.51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0.52</m:t>
                            </m:r>
                          </m:e>
                        </m:d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0.51</m:t>
                            </m:r>
                          </m:e>
                        </m:d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200" dirty="0"/>
                      <m:t>0.517744</m:t>
                    </m:r>
                  </m:oMath>
                </a14:m>
                <a:endParaRPr lang="en-US" sz="2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0.517744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=−0.000041</m:t>
                      </m:r>
                    </m:oMath>
                  </m:oMathPara>
                </a14:m>
                <a:endParaRPr lang="en-US" sz="2200" dirty="0"/>
              </a:p>
              <a:p>
                <a:pPr marL="0" indent="0" algn="just">
                  <a:buNone/>
                </a:pPr>
                <a:r>
                  <a:rPr lang="en-US" sz="2200" dirty="0"/>
                  <a:t>Using IVT, root lie in [0.517744, 0.52]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Second approximation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b="0" i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200" dirty="0"/>
                      <m:t>0.517757</m:t>
                    </m:r>
                  </m:oMath>
                </a14:m>
                <a:endParaRPr lang="en-US" sz="2200" dirty="0"/>
              </a:p>
              <a:p>
                <a:pPr marL="0" indent="0" algn="just">
                  <a:buNone/>
                </a:pPr>
                <a:r>
                  <a:rPr lang="en-US" sz="2200" dirty="0"/>
                  <a:t>Now we stop iteration because first and second approximation are same </a:t>
                </a:r>
                <a:r>
                  <a:rPr lang="en-US" sz="2200" dirty="0" err="1"/>
                  <a:t>upto</a:t>
                </a:r>
                <a:r>
                  <a:rPr lang="en-US" sz="2200" dirty="0"/>
                  <a:t> 4 decimal places.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So root is 0.5177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14400"/>
                <a:ext cx="8229600" cy="5486400"/>
              </a:xfrm>
              <a:blipFill rotWithShape="1">
                <a:blip r:embed="rId2"/>
                <a:stretch>
                  <a:fillRect l="-963" t="-1222" r="-1704" b="-40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F650-A52B-4CBD-BF4E-E2131971CD3D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Regula </a:t>
            </a:r>
            <a:r>
              <a:rPr lang="en-US" sz="3000" b="1" dirty="0" err="1"/>
              <a:t>Falsi</a:t>
            </a:r>
            <a:r>
              <a:rPr lang="en-US" sz="3000" b="1" dirty="0"/>
              <a:t> method[CO4]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C62A8F-8C29-4072-BB39-C8180BE39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2514600"/>
                <a:ext cx="8229600" cy="3657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Q1: </a:t>
                </a:r>
                <a:r>
                  <a:rPr lang="en-US" sz="2200" dirty="0"/>
                  <a:t>Find a positive real root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2200" i="1" dirty="0">
                        <a:latin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</a:rPr>
                      <m:t>−1.2=0</m:t>
                    </m:r>
                  </m:oMath>
                </a14:m>
                <a:r>
                  <a:rPr lang="en-US" sz="2200" dirty="0"/>
                  <a:t> by bisection method, correct to three decimal places.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						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Q2:</a:t>
                </a:r>
                <a:r>
                  <a:rPr lang="en-US" sz="2200" dirty="0"/>
                  <a:t> Find a positive real root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200" i="1" dirty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200" i="1" dirty="0">
                        <a:latin typeface="Cambria Math"/>
                      </a:rPr>
                      <m:t>−</m:t>
                    </m:r>
                    <m:r>
                      <a:rPr lang="en-US" sz="2200" b="0" i="1" dirty="0" smtClean="0">
                        <a:latin typeface="Cambria Math"/>
                      </a:rPr>
                      <m:t>1</m:t>
                    </m:r>
                    <m:r>
                      <a:rPr lang="en-US" sz="2200" i="1">
                        <a:latin typeface="Cambria Math"/>
                      </a:rPr>
                      <m:t>=0 </m:t>
                    </m:r>
                  </m:oMath>
                </a14:m>
                <a:r>
                  <a:rPr lang="en-US" sz="2200" dirty="0"/>
                  <a:t>by </a:t>
                </a:r>
                <a:r>
                  <a:rPr lang="en-US" sz="2200" dirty="0" err="1"/>
                  <a:t>Regula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Falsi</a:t>
                </a:r>
                <a:r>
                  <a:rPr lang="en-US" sz="2200" dirty="0"/>
                  <a:t> method, correct to three decimal places.</a:t>
                </a:r>
                <a:endParaRPr lang="en-US" sz="2200" b="1" dirty="0"/>
              </a:p>
              <a:p>
                <a:pPr marL="0" indent="0">
                  <a:buNone/>
                </a:pPr>
                <a:r>
                  <a:rPr lang="en-US" sz="2200" b="1" dirty="0"/>
                  <a:t>							</a:t>
                </a: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2514600"/>
                <a:ext cx="8229600" cy="3657600"/>
              </a:xfrm>
              <a:blipFill rotWithShape="1">
                <a:blip r:embed="rId2"/>
                <a:stretch>
                  <a:fillRect l="-963" t="-1000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2405-86E1-4B84-B909-E6D40F4ECEE1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0"/>
            <a:ext cx="78486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dirty="0"/>
              <a:t>Bisection method and Regula </a:t>
            </a:r>
            <a:r>
              <a:rPr lang="en-US" sz="3200" b="1" dirty="0" err="1"/>
              <a:t>Falsi</a:t>
            </a:r>
            <a:r>
              <a:rPr lang="en-US" sz="3200" b="1" dirty="0"/>
              <a:t> method[CO4]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71" y="1347013"/>
            <a:ext cx="3600450" cy="93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779DD2-79B1-4215-8361-3CDA636B6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3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14400"/>
                <a:ext cx="8763000" cy="52578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200" b="1" dirty="0"/>
                  <a:t>Newton </a:t>
                </a:r>
                <a:r>
                  <a:rPr lang="en-US" sz="2200" b="1" dirty="0" err="1"/>
                  <a:t>Raphson</a:t>
                </a:r>
                <a:r>
                  <a:rPr lang="en-US" sz="2200" b="1" dirty="0"/>
                  <a:t> method</a:t>
                </a:r>
                <a:r>
                  <a:rPr lang="en-US" sz="2200" dirty="0"/>
                  <a:t>:  Suppose we have an equation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=0</m:t>
                    </m:r>
                    <m:r>
                      <a:rPr lang="en-US" sz="2200" b="0" i="0" smtClean="0">
                        <a:latin typeface="Cambria Math"/>
                      </a:rPr>
                      <m:t>.</m:t>
                    </m:r>
                  </m:oMath>
                </a14:m>
                <a:endParaRPr lang="en-US" sz="2200" b="0" i="0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T</m:t>
                    </m:r>
                  </m:oMath>
                </a14:m>
                <a:r>
                  <a:rPr lang="en-US" sz="2200" dirty="0"/>
                  <a:t>o start this method we require an initial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.</m:t>
                    </m:r>
                  </m:oMath>
                </a14:m>
                <a:r>
                  <a:rPr lang="en-US" sz="2200" dirty="0"/>
                  <a:t> Equation of tangent Passing through the pt.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𝑦</m:t>
                      </m:r>
                      <m:r>
                        <a:rPr lang="en-US" sz="2200" i="1">
                          <a:latin typeface="Cambria Math"/>
                        </a:rPr>
                        <m:t>−</m:t>
                      </m:r>
                      <m:r>
                        <a:rPr lang="en-US" sz="2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Since it cuts the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i="1" dirty="0"/>
                  <a:t>-</a:t>
                </a:r>
                <a:r>
                  <a:rPr lang="en-US" sz="2200" dirty="0"/>
                  <a:t>axis so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  <m:r>
                      <a:rPr lang="en-US" sz="22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200" i="1" dirty="0"/>
                  <a:t>.</a:t>
                </a:r>
              </a:p>
              <a:p>
                <a:pPr marL="0" indent="0">
                  <a:buNone/>
                </a:pPr>
                <a:r>
                  <a:rPr lang="en-US" sz="2200" dirty="0"/>
                  <a:t>So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Similarly we can find second,</a:t>
                </a:r>
              </a:p>
              <a:p>
                <a:pPr marL="0" indent="0">
                  <a:buNone/>
                </a:pPr>
                <a:r>
                  <a:rPr lang="en-US" sz="2200" dirty="0"/>
                  <a:t>third approximation and so on. </a:t>
                </a:r>
              </a:p>
              <a:p>
                <a:pPr marL="0" indent="0">
                  <a:buNone/>
                </a:pPr>
                <a:r>
                  <a:rPr lang="en-US" sz="2200" dirty="0"/>
                  <a:t>Then general formula is given by-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14400"/>
                <a:ext cx="8763000" cy="5257800"/>
              </a:xfrm>
              <a:blipFill rotWithShape="1">
                <a:blip r:embed="rId2"/>
                <a:stretch>
                  <a:fillRect l="-905" t="-927" r="-1670" b="-23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D3E0-6207-4ED2-B1A3-6145AA7FCE31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Newton Raphson method[CO4]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8650" y="4800600"/>
                <a:ext cx="3643749" cy="1004057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0" y="4800600"/>
                <a:ext cx="3643749" cy="10040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 cmpd="sng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362200"/>
            <a:ext cx="4343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201379-C2B7-460E-9FAF-23CB91148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0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817163"/>
                <a:ext cx="8229600" cy="550743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Example-1:</a:t>
                </a:r>
                <a:r>
                  <a:rPr lang="en-US" sz="2400" dirty="0"/>
                  <a:t> Using Newton </a:t>
                </a:r>
                <a:r>
                  <a:rPr lang="en-US" sz="2400" dirty="0" err="1"/>
                  <a:t>Raphson</a:t>
                </a:r>
                <a:r>
                  <a:rPr lang="en-US" sz="2400" dirty="0"/>
                  <a:t> method. Find the real root of equation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𝑐𝑜𝑠𝑥</m:t>
                    </m:r>
                    <m:r>
                      <a:rPr lang="en-US" sz="2400" i="1">
                        <a:latin typeface="Cambria Math"/>
                      </a:rPr>
                      <m:t>−1=0</m:t>
                    </m:r>
                  </m:oMath>
                </a14:m>
                <a:r>
                  <a:rPr lang="en-US" sz="2400" dirty="0"/>
                  <a:t> correct to 4 decimal places.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Sol: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=3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𝑐𝑜𝑠𝑥</m:t>
                    </m:r>
                    <m:r>
                      <a:rPr lang="en-US" sz="2400" i="1">
                        <a:latin typeface="Cambria Math"/>
                      </a:rPr>
                      <m:t>−1</m:t>
                    </m:r>
                  </m:oMath>
                </a14:m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=3+</m:t>
                      </m:r>
                      <m:r>
                        <a:rPr lang="en-US" sz="2400" i="1">
                          <a:latin typeface="Cambria Math"/>
                        </a:rPr>
                        <m:t>𝑠𝑖𝑛𝑥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Using Newton </a:t>
                </a:r>
                <a:r>
                  <a:rPr lang="en-US" sz="2400" dirty="0" err="1"/>
                  <a:t>Raphson</a:t>
                </a:r>
                <a:r>
                  <a:rPr lang="en-US" sz="2400" dirty="0"/>
                  <a:t> Formula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ea typeface="Cambria Math"/>
                  </a:rPr>
                  <a:t>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𝑠𝑖𝑛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3+</m:t>
                        </m:r>
                        <m:r>
                          <a:rPr lang="en-US" sz="2400" i="1">
                            <a:latin typeface="Cambria Math"/>
                          </a:rPr>
                          <m:t>𝑠𝑖𝑛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=0.6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First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=0.6071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Second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=0.6071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Now we stop iteration because first and second approximation are same </a:t>
                </a:r>
                <a:r>
                  <a:rPr lang="en-US" sz="2400" dirty="0" err="1"/>
                  <a:t>upto</a:t>
                </a:r>
                <a:r>
                  <a:rPr lang="en-US" sz="2400" dirty="0"/>
                  <a:t> 4 decimal places.</a:t>
                </a:r>
              </a:p>
              <a:p>
                <a:pPr marL="0" indent="0">
                  <a:buNone/>
                </a:pPr>
                <a:r>
                  <a:rPr lang="en-US" sz="2400" dirty="0"/>
                  <a:t>So root is 0.6071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817163"/>
                <a:ext cx="8229600" cy="5507437"/>
              </a:xfrm>
              <a:blipFill rotWithShape="1">
                <a:blip r:embed="rId2"/>
                <a:stretch>
                  <a:fillRect l="-963" t="-1327" b="-26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9B-FCB1-4A76-9694-482EB9241425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Newton Raphson method[CO4]</a:t>
            </a:r>
            <a:endParaRPr lang="en-US" sz="3000" dirty="0"/>
          </a:p>
          <a:p>
            <a:pPr algn="ctr"/>
            <a:endParaRPr lang="en-US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87117E-AC2D-4223-BC6A-305F65D2A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817163"/>
                <a:ext cx="8229600" cy="550743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Example-1:</a:t>
                </a:r>
                <a:r>
                  <a:rPr lang="en-US" sz="2400" dirty="0"/>
                  <a:t> Using Newton </a:t>
                </a:r>
                <a:r>
                  <a:rPr lang="en-US" sz="2400" dirty="0" err="1"/>
                  <a:t>Raphson</a:t>
                </a:r>
                <a:r>
                  <a:rPr lang="en-US" sz="2400" dirty="0"/>
                  <a:t> method. Find the real root of equation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−1.2 =0</m:t>
                    </m:r>
                  </m:oMath>
                </a14:m>
                <a:r>
                  <a:rPr lang="en-US" sz="2400" dirty="0"/>
                  <a:t> correct to 4 decimal places.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Sol: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−1.2</m:t>
                    </m:r>
                  </m:oMath>
                </a14:m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0.4342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Using Newton </a:t>
                </a:r>
                <a:r>
                  <a:rPr lang="en-US" sz="2400" dirty="0" err="1"/>
                  <a:t>Raphson</a:t>
                </a:r>
                <a:r>
                  <a:rPr lang="en-US" sz="2400" dirty="0"/>
                  <a:t> Formula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ea typeface="Cambria Math"/>
                  </a:rPr>
                  <a:t>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0.4342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+1.2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0.4342+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2.5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First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2.746533007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Second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2.7406486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Third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=2.74064</m:t>
                    </m:r>
                    <m:r>
                      <a:rPr lang="en-US" sz="2400" b="0" i="1" smtClean="0">
                        <a:latin typeface="Cambria Math"/>
                      </a:rPr>
                      <m:t>6096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Now we stop iteration because second and third approximation are same </a:t>
                </a:r>
                <a:r>
                  <a:rPr lang="en-US" sz="2400" dirty="0" err="1"/>
                  <a:t>upto</a:t>
                </a:r>
                <a:r>
                  <a:rPr lang="en-US" sz="2400" dirty="0"/>
                  <a:t> 4 decimal places.</a:t>
                </a:r>
              </a:p>
              <a:p>
                <a:pPr marL="0" indent="0">
                  <a:buNone/>
                </a:pPr>
                <a:r>
                  <a:rPr lang="en-US" sz="2400" dirty="0"/>
                  <a:t>So root is 2.7406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817163"/>
                <a:ext cx="8229600" cy="5507437"/>
              </a:xfrm>
              <a:blipFill rotWithShape="1">
                <a:blip r:embed="rId2"/>
                <a:stretch>
                  <a:fillRect l="-963" t="-1770" b="-23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61A-5D79-4404-96BD-93F93A5D9C83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Newton Raphson method[CO4]</a:t>
            </a:r>
            <a:endParaRPr lang="en-US" sz="3000" dirty="0"/>
          </a:p>
          <a:p>
            <a:pPr algn="ctr"/>
            <a:endParaRPr lang="en-US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C72583-AC2F-4403-BFE2-F56E464DB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2362200"/>
                <a:ext cx="8229600" cy="3810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Q1</a:t>
                </a:r>
                <a:r>
                  <a:rPr lang="en-US" sz="2200" dirty="0"/>
                  <a:t> Find a positive real root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𝑥𝑠𝑖𝑛𝑥</m:t>
                    </m:r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a:rPr lang="en-US" sz="2200" i="1">
                        <a:latin typeface="Cambria Math"/>
                      </a:rPr>
                      <m:t>𝑐𝑜𝑠𝑥</m:t>
                    </m:r>
                    <m:r>
                      <a:rPr lang="en-US" sz="22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200" dirty="0"/>
                  <a:t> by Newton </a:t>
                </a:r>
                <a:r>
                  <a:rPr lang="en-US" sz="2200" dirty="0" err="1"/>
                  <a:t>Raphson</a:t>
                </a:r>
                <a:r>
                  <a:rPr lang="en-US" sz="2200" dirty="0"/>
                  <a:t> method, correct to three decimal places. 	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							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Q2 </a:t>
                </a:r>
                <a:r>
                  <a:rPr lang="en-US" sz="2200" dirty="0"/>
                  <a:t>Find a square root of  12 by Newton </a:t>
                </a:r>
                <a:r>
                  <a:rPr lang="en-US" sz="2200" dirty="0" err="1"/>
                  <a:t>Raphson</a:t>
                </a:r>
                <a:r>
                  <a:rPr lang="en-US" sz="2200" dirty="0"/>
                  <a:t> method, correct to 4 decimal places. 							</a:t>
                </a:r>
                <a:r>
                  <a:rPr lang="en-US" sz="2200" b="1" dirty="0"/>
                  <a:t>					</a:t>
                </a: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2362200"/>
                <a:ext cx="8229600" cy="3810000"/>
              </a:xfrm>
              <a:blipFill rotWithShape="1">
                <a:blip r:embed="rId2"/>
                <a:stretch>
                  <a:fillRect l="-963" t="-960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5650-9791-4ACD-9185-C6686F343BA5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0"/>
            <a:ext cx="78486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3200" b="1" dirty="0"/>
          </a:p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Newton Raphson method[CO4]</a:t>
            </a:r>
            <a:endParaRPr lang="en-US" sz="3200" dirty="0"/>
          </a:p>
          <a:p>
            <a:pPr lvl="0" algn="ctr">
              <a:spcBef>
                <a:spcPct val="0"/>
              </a:spcBef>
              <a:defRPr/>
            </a:pPr>
            <a:endParaRPr lang="en-US" sz="3200" b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71" y="1219200"/>
            <a:ext cx="3600450" cy="93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1BF4BB-8080-4B5A-A5B1-D3710F7FA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8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1F94-98FF-4A59-BD94-9A6FB1C81C7D}" type="datetime1">
              <a:rPr lang="en-US" smtClean="0"/>
              <a:t>12/18/2021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-5137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/>
              <a:t>Brief Introduction of Faculty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9F929-87CA-4994-9885-A2D8887F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45072F-2D8C-4921-B190-B10B45B46958}"/>
              </a:ext>
            </a:extLst>
          </p:cNvPr>
          <p:cNvSpPr txBox="1"/>
          <p:nvPr/>
        </p:nvSpPr>
        <p:spPr>
          <a:xfrm>
            <a:off x="457200" y="1447800"/>
            <a:ext cx="6858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Dr. Kunti Mishra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Assistant Professor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Department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Mathematics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Qualifications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M.Sc.(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Maths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), M. Tech.(Gold Medalist) in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pplied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and Computational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athematics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Ph.D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h.D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Thesis : Some Investigations in Fractal Theory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International Journal Publications: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International Conference Papers: 7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Area of Interests: Fixed Point Theory, Fractals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Teaching Experience: 5 years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817163"/>
                <a:ext cx="8229600" cy="5507437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200" b="1" dirty="0"/>
                  <a:t>Interpolation: </a:t>
                </a:r>
                <a:r>
                  <a:rPr lang="en-US" sz="2200" dirty="0"/>
                  <a:t>According to Theile, “Interpolation is the art of reading between the lines of table. "It also means insertion or filling up intermediate terms of the series.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Suppose we are giving the following values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 for a set of values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b="0" i="0" smtClean="0">
                        <a:latin typeface="Cambria Math"/>
                      </a:rPr>
                      <m:t>      </m:t>
                    </m:r>
                  </m:oMath>
                </a14:m>
                <a:r>
                  <a:rPr lang="en-US" sz="2200" dirty="0"/>
                  <a:t>..............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     ..............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Thus, the process of finding the values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corresponding to any value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 is called Interpolation.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Here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/>
                  <a:t> is called argument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/>
                  <a:t> is called entry.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817163"/>
                <a:ext cx="8229600" cy="5507437"/>
              </a:xfrm>
              <a:blipFill rotWithShape="1">
                <a:blip r:embed="rId2"/>
                <a:stretch>
                  <a:fillRect l="-963" t="-664" r="-1778" b="-6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F29-C3E7-41BB-A329-7A4D512AD622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Interpolation</a:t>
            </a:r>
            <a:r>
              <a:rPr lang="en-US" sz="2800" b="1" dirty="0"/>
              <a:t>[CO4]</a:t>
            </a:r>
            <a:endParaRPr lang="en-US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B3F000-0F4E-454B-BC87-ABE0D5B02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2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827672"/>
                <a:ext cx="8382000" cy="534452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:r>
                  <a:rPr lang="en-US" sz="2800" b="1" dirty="0"/>
                  <a:t>Finite differences:</a:t>
                </a:r>
              </a:p>
              <a:p>
                <a:pPr marL="0" indent="0">
                  <a:buNone/>
                </a:pPr>
                <a:r>
                  <a:rPr lang="en-US" sz="2800" dirty="0"/>
                  <a:t>Suppose we are giving the following values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for a set of values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h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   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+2</m:t>
                    </m:r>
                    <m:r>
                      <a:rPr lang="en-US" sz="2800" i="1">
                        <a:latin typeface="Cambria Math"/>
                      </a:rPr>
                      <m:t>h</m:t>
                    </m:r>
                  </m:oMath>
                </a14:m>
                <a:r>
                  <a:rPr lang="en-US" sz="2800" dirty="0"/>
                  <a:t>..............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𝑛h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    	.............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/>
                      </a:rPr>
                      <m:t>     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To determine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/>
                  <a:t> for any intermediate value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, two types of differences are useful-</a:t>
                </a:r>
              </a:p>
              <a:p>
                <a:pPr marL="0" indent="0">
                  <a:buNone/>
                </a:pPr>
                <a:r>
                  <a:rPr lang="en-US" sz="2800" b="1" dirty="0"/>
                  <a:t>1. Forward difference- </a:t>
                </a:r>
                <a:r>
                  <a:rPr lang="en-US" sz="2800" dirty="0"/>
                  <a:t>It is denoted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sz="2800" dirty="0"/>
                  <a:t> and operate on the value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.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First forward difference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/>
                  </a:rPr>
                  <a:t>,……………..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Second forward difference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/>
                  </a:rPr>
                  <a:t>,……………..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Similarly we can find 3</a:t>
                </a:r>
                <a:r>
                  <a:rPr lang="en-US" sz="2800" baseline="30000" dirty="0"/>
                  <a:t>rd</a:t>
                </a:r>
                <a:r>
                  <a:rPr lang="en-US" sz="2800" dirty="0"/>
                  <a:t> ,4</a:t>
                </a:r>
                <a:r>
                  <a:rPr lang="en-US" sz="2800" baseline="30000" dirty="0"/>
                  <a:t>th</a:t>
                </a:r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/>
                  <a:t> forward differences.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827672"/>
                <a:ext cx="8382000" cy="5344527"/>
              </a:xfrm>
              <a:blipFill rotWithShape="1">
                <a:blip r:embed="rId2"/>
                <a:stretch>
                  <a:fillRect l="-945" t="-1826" r="-1164" b="-19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FE47-F564-4615-89D2-B7CBB80DEA7D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Finite differences</a:t>
            </a:r>
            <a:r>
              <a:rPr lang="en-US" sz="2800" b="1" dirty="0"/>
              <a:t>[CO4]</a:t>
            </a:r>
            <a:endParaRPr lang="en-US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7C2EC8-6952-48AF-B4EF-6646D68D7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7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43000"/>
                <a:ext cx="86868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2. Backward difference- </a:t>
                </a:r>
                <a:r>
                  <a:rPr lang="en-US" sz="2200" dirty="0"/>
                  <a:t>It is denoted by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𝛻</m:t>
                    </m:r>
                  </m:oMath>
                </a14:m>
                <a:r>
                  <a:rPr lang="en-US" sz="2200" dirty="0"/>
                  <a:t> and operate on the value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  <m:r>
                      <a:rPr lang="en-US" sz="2200" i="1">
                        <a:latin typeface="Cambria Math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First backward difference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𝛻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sz="220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𝛻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200" dirty="0">
                    <a:ea typeface="Cambria Math"/>
                  </a:rPr>
                  <a:t>,……………..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𝛻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200" dirty="0"/>
                  <a:t>Second forward difference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sz="220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200" dirty="0">
                    <a:ea typeface="Cambria Math"/>
                  </a:rPr>
                  <a:t>,…………….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Similarly we can find 3</a:t>
                </a:r>
                <a:r>
                  <a:rPr lang="en-US" sz="2200" baseline="30000" dirty="0"/>
                  <a:t>rd</a:t>
                </a:r>
                <a:r>
                  <a:rPr lang="en-US" sz="2200" dirty="0"/>
                  <a:t> ,4</a:t>
                </a:r>
                <a:r>
                  <a:rPr lang="en-US" sz="2200" baseline="30000" dirty="0"/>
                  <a:t>th</a:t>
                </a:r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200" dirty="0"/>
                  <a:t> backward differences.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43000"/>
                <a:ext cx="8686800" cy="5029200"/>
              </a:xfrm>
              <a:blipFill rotWithShape="1">
                <a:blip r:embed="rId2"/>
                <a:stretch>
                  <a:fillRect l="-842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E196-4728-4425-B260-469285F0250B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Finite differences</a:t>
            </a:r>
            <a:r>
              <a:rPr lang="en-US" sz="2800" b="1" dirty="0"/>
              <a:t>[CO4]</a:t>
            </a:r>
            <a:endParaRPr lang="en-US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EA211C-B7AC-4F42-B8EA-238749796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6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Newton forward interpolation formula: </a:t>
                </a:r>
                <a:r>
                  <a:rPr lang="en-US" sz="2200" dirty="0"/>
                  <a:t>Suppose we are giving the following values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 for a set of values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a:rPr lang="en-US" sz="2200" i="1">
                        <a:latin typeface="Cambria Math"/>
                      </a:rPr>
                      <m:t>h</m:t>
                    </m:r>
                  </m:oMath>
                </a14:m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+2</m:t>
                    </m:r>
                    <m:r>
                      <a:rPr lang="en-US" sz="2200" i="1">
                        <a:latin typeface="Cambria Math"/>
                      </a:rPr>
                      <m:t>h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.............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a:rPr lang="en-US" sz="2200" i="1">
                        <a:latin typeface="Cambria Math"/>
                      </a:rPr>
                      <m:t>𝑛h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       ..............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/>
                      </a:rPr>
                      <m:t>      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Suppose we have to find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/>
                  <a:t> 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a:rPr lang="en-US" sz="2200" i="1">
                        <a:latin typeface="Cambria Math"/>
                      </a:rPr>
                      <m:t>h𝑢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From here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Then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/>
                  <a:t> is given by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3BDE-D65D-4D27-BA4B-21CC8E26A98D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Newton forward interpolation formula</a:t>
            </a:r>
            <a:r>
              <a:rPr lang="en-US" sz="2800" b="1" dirty="0"/>
              <a:t>[CO4]</a:t>
            </a:r>
            <a:endParaRPr lang="en-US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33400" y="4191000"/>
                <a:ext cx="7391400" cy="76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</a:rPr>
                      <m:t>𝑦</m:t>
                    </m:r>
                    <m:r>
                      <a:rPr lang="en-US" sz="22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(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sz="2200" i="1" dirty="0">
                            <a:latin typeface="Cambria Math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sz="2200" i="1" dirty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+…….+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200" i="1" dirty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200" i="1" dirty="0">
                            <a:latin typeface="Cambria Math"/>
                          </a:rPr>
                          <m:t>……(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−</m:t>
                        </m:r>
                        <m:r>
                          <a:rPr lang="en-US" sz="2200" i="1" dirty="0">
                            <a:latin typeface="Cambria Math"/>
                          </a:rPr>
                          <m:t>𝑛</m:t>
                        </m:r>
                        <m:r>
                          <a:rPr lang="en-US" sz="2200" i="1" dirty="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sz="2200" i="1" dirty="0">
                            <a:latin typeface="Cambria Math"/>
                          </a:rPr>
                          <m:t>𝑛</m:t>
                        </m:r>
                        <m:r>
                          <a:rPr lang="en-US" sz="2200" i="1" dirty="0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b="1" dirty="0"/>
                  <a:t> 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91000"/>
                <a:ext cx="7391400" cy="76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62F22F2-83D7-4B14-83F5-6FD97E576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cs typeface="Times New Roman" pitchFamily="18" charset="0"/>
                  </a:rPr>
                  <a:t>Example-1</a:t>
                </a:r>
                <a:r>
                  <a:rPr lang="en-US" sz="2400" dirty="0">
                    <a:cs typeface="Times New Roman" pitchFamily="18" charset="0"/>
                  </a:rPr>
                  <a:t>: The population of a town was as given below. Estimate the population for the year 1895</a:t>
                </a:r>
              </a:p>
              <a:p>
                <a:pPr marL="0" indent="0">
                  <a:buNone/>
                </a:pPr>
                <a:r>
                  <a:rPr lang="en-US" sz="2400" dirty="0">
                    <a:cs typeface="Times New Roman" pitchFamily="18" charset="0"/>
                  </a:rPr>
                  <a:t>Year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:		1891	1901	1911	1921	1931	</a:t>
                </a:r>
              </a:p>
              <a:p>
                <a:pPr marL="0" indent="0">
                  <a:buNone/>
                </a:pPr>
                <a:r>
                  <a:rPr lang="en-US" sz="2400" dirty="0">
                    <a:cs typeface="Times New Roman" pitchFamily="18" charset="0"/>
                  </a:rPr>
                  <a:t>Population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	46	66	81	93	101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itchFamily="18" charset="0"/>
                  </a:rPr>
                  <a:t>Sol:</a:t>
                </a:r>
                <a:r>
                  <a:rPr lang="en-US" sz="2400" dirty="0">
                    <a:cs typeface="Times New Roman" pitchFamily="18" charset="0"/>
                  </a:rPr>
                  <a:t>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=1891,</m:t>
                    </m:r>
                  </m:oMath>
                </a14:m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h</m:t>
                      </m:r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=10</m:t>
                      </m:r>
                      <m:r>
                        <a:rPr lang="en-US" sz="2400" b="0" i="0" smtClean="0">
                          <a:latin typeface="Cambria Math"/>
                          <a:cs typeface="Times New Roman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i="0" dirty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=1895</m:t>
                      </m:r>
                      <m:r>
                        <a:rPr lang="en-US" sz="2400" b="0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400" b="0" i="0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0" i="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=0.4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Construct the forward difference table-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1576" r="-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67C1-AACD-4303-B6FC-9E496D4E891E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Newton forward interpolation formula</a:t>
            </a:r>
            <a:r>
              <a:rPr lang="en-US" sz="2800" b="1" dirty="0"/>
              <a:t>[CO4]</a:t>
            </a:r>
            <a:endParaRPr lang="en-US" sz="3000" b="1" dirty="0"/>
          </a:p>
          <a:p>
            <a:pPr algn="ctr"/>
            <a:endParaRPr lang="en-US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E7585-2227-4FE4-B496-6AB3CEE8F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6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ubtitle 2"/>
          <p:cNvSpPr>
            <a:spLocks noGrp="1"/>
          </p:cNvSpPr>
          <p:nvPr>
            <p:ph type="subTitle" idx="1"/>
          </p:nvPr>
        </p:nvSpPr>
        <p:spPr>
          <a:xfrm>
            <a:off x="457200" y="1005214"/>
            <a:ext cx="8001000" cy="5319386"/>
          </a:xfrm>
        </p:spPr>
        <p:txBody>
          <a:bodyPr/>
          <a:lstStyle/>
          <a:p>
            <a:pPr algn="l"/>
            <a:r>
              <a:rPr lang="en-US" sz="2200" dirty="0">
                <a:solidFill>
                  <a:schemeClr val="tx1"/>
                </a:solidFill>
                <a:cs typeface="Times New Roman" pitchFamily="18" charset="0"/>
              </a:rPr>
              <a:t>(Forward Difference Table)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797BB-5551-41AB-BF84-69C0DFD0C0DF}" type="slidenum">
              <a:rPr lang="en-US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985712"/>
                  </p:ext>
                </p:extLst>
              </p:nvPr>
            </p:nvGraphicFramePr>
            <p:xfrm>
              <a:off x="914400" y="1676400"/>
              <a:ext cx="6858000" cy="4384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2200" i="1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endParaRPr lang="en-US" sz="2200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 y=f(x)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∆f(x)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∆</a:t>
                          </a:r>
                          <a:r>
                            <a:rPr lang="en-US" sz="2200" i="1" baseline="300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r>
                            <a:rPr lang="en-US" sz="22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f(x)</a:t>
                          </a:r>
                          <a:endParaRPr lang="en-US" sz="2200" i="1" baseline="30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∆</a:t>
                          </a:r>
                          <a:r>
                            <a:rPr lang="en-US" sz="2200" i="1" baseline="30000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r>
                            <a:rPr lang="en-US" sz="22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f(x)</a:t>
                          </a:r>
                          <a:endParaRPr lang="en-US" sz="2200" i="1" baseline="30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∆</a:t>
                          </a:r>
                          <a:r>
                            <a:rPr lang="en-US" sz="2200" i="1" baseline="30000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r>
                            <a:rPr lang="en-US" sz="22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f(x)</a:t>
                          </a:r>
                          <a:endParaRPr lang="en-US" sz="2200" i="1" baseline="30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1891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1901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1911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1921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688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1931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501711"/>
                  </p:ext>
                </p:extLst>
              </p:nvPr>
            </p:nvGraphicFramePr>
            <p:xfrm>
              <a:off x="914400" y="1676400"/>
              <a:ext cx="6858000" cy="4384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/>
                    <a:gridCol w="1295400"/>
                    <a:gridCol w="990600"/>
                    <a:gridCol w="1143000"/>
                    <a:gridCol w="1143000"/>
                    <a:gridCol w="1143000"/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2200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endParaRPr lang="en-US" sz="2200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y=f(x)</a:t>
                          </a:r>
                          <a:endParaRPr lang="en-US" sz="2200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∆f(x)</a:t>
                          </a:r>
                          <a:endParaRPr lang="en-US" sz="2200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∆</a:t>
                          </a:r>
                          <a:r>
                            <a:rPr lang="en-US" sz="2200" i="1" baseline="30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r>
                            <a:rPr lang="en-US" sz="22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f(x)</a:t>
                          </a:r>
                          <a:endParaRPr lang="en-US" sz="2200" i="1" baseline="30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∆</a:t>
                          </a:r>
                          <a:r>
                            <a:rPr lang="en-US" sz="2200" i="1" baseline="30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r>
                            <a:rPr lang="en-US" sz="22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f(x)</a:t>
                          </a:r>
                          <a:endParaRPr lang="en-US" sz="2200" i="1" baseline="300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∆</a:t>
                          </a:r>
                          <a:r>
                            <a:rPr lang="en-US" sz="2200" i="1" baseline="30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r>
                            <a:rPr lang="en-US" sz="22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f(x)</a:t>
                          </a:r>
                          <a:endParaRPr lang="en-US" sz="2200" i="1" baseline="30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1891</a:t>
                          </a:r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46</a:t>
                          </a:r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1901</a:t>
                          </a:r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66</a:t>
                          </a:r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070" t="-332857" r="-200535" b="-6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1911</a:t>
                          </a:r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81</a:t>
                          </a:r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070" t="-532857" r="-200535" b="-4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1604" t="-532857" b="-431429"/>
                          </a:stretch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8936" t="-632857" r="-99468" b="-3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1921</a:t>
                          </a:r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93</a:t>
                          </a:r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070" t="-732857" r="-200535" b="-2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43688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1931</a:t>
                          </a:r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101</a:t>
                          </a:r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Newton forward interpolation formula</a:t>
            </a:r>
            <a:r>
              <a:rPr lang="en-US" sz="2800" b="1" dirty="0"/>
              <a:t>[CO4]</a:t>
            </a:r>
            <a:endParaRPr lang="en-US" sz="3000" b="1" dirty="0"/>
          </a:p>
          <a:p>
            <a:pPr algn="ctr"/>
            <a:endParaRPr lang="en-US" sz="3000" b="1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5D74923C-2CB6-4E39-9BA0-9259BDEB1F56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36EE55-AFC5-4C3B-8C97-3192D1F90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4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Using Newton forward interpolation formula-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  <m:r>
                          <a:rPr lang="en-US" sz="2200" i="1">
                            <a:latin typeface="Cambria Math"/>
                          </a:rPr>
                          <m:t>=</m:t>
                        </m:r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sz="2200" i="1" dirty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sz="2200" i="1" dirty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sz="2200" i="1" dirty="0">
                            <a:latin typeface="Cambria Math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sz="2200" i="1" dirty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(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−1)(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−2)</m:t>
                        </m:r>
                      </m:num>
                      <m:den>
                        <m:r>
                          <a:rPr lang="en-US" sz="2200" i="1" dirty="0">
                            <a:latin typeface="Cambria Math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200" i="1" dirty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200" i="1" dirty="0">
                            <a:latin typeface="Cambria Math"/>
                          </a:rPr>
                          <m:t>(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−2)(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−3)</m:t>
                        </m:r>
                      </m:num>
                      <m:den>
                        <m:r>
                          <a:rPr lang="en-US" sz="2200" i="1" dirty="0">
                            <a:latin typeface="Cambria Math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𝑦</m:t>
                      </m:r>
                      <m:r>
                        <a:rPr lang="en-US" sz="2200" i="1">
                          <a:latin typeface="Cambria Math"/>
                        </a:rPr>
                        <m:t>=54.85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1DB7-7FC2-4190-A27F-1C38CFB48E3A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Newton forward interpolation formula</a:t>
            </a:r>
            <a:r>
              <a:rPr lang="en-US" sz="2800" b="1" dirty="0"/>
              <a:t>[CO4]</a:t>
            </a:r>
            <a:endParaRPr lang="en-US" sz="3000" b="1" dirty="0"/>
          </a:p>
          <a:p>
            <a:pPr algn="ctr"/>
            <a:endParaRPr lang="en-US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3EEE07-6549-4739-9C1C-D0CEBE78A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9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Example-2</a:t>
                </a:r>
                <a:r>
                  <a:rPr lang="en-US" sz="2200" b="1" dirty="0">
                    <a:cs typeface="Times New Roman" pitchFamily="18" charset="0"/>
                  </a:rPr>
                  <a:t>:</a:t>
                </a:r>
                <a:r>
                  <a:rPr lang="en-US" sz="2200" dirty="0">
                    <a:cs typeface="Times New Roman" pitchFamily="18" charset="0"/>
                  </a:rPr>
                  <a:t> From the table, estimate the number of students who obtained marks between 40 and 45.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Times New Roman" pitchFamily="18" charset="0"/>
                  </a:rPr>
                  <a:t>Marks :		30-40	40-50	50-60	60-70	70-80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Times New Roman" pitchFamily="18" charset="0"/>
                  </a:rPr>
                  <a:t>No. of students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: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	  31	  42	   51	  35	   31</a:t>
                </a: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itchFamily="18" charset="0"/>
                  </a:rPr>
                  <a:t>Sol: 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Times New Roman" pitchFamily="18" charset="0"/>
                  </a:rPr>
                  <a:t>Less than marks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>
                    <a:cs typeface="Times New Roman" pitchFamily="18" charset="0"/>
                  </a:rPr>
                  <a:t> :	  40	  50	   60	  70	   80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Times New Roman" pitchFamily="18" charset="0"/>
                  </a:rPr>
                  <a:t>No. of students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: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	  31	  73	   124	  159	   190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Times New Roman" pitchFamily="18" charset="0"/>
                  </a:rPr>
                  <a:t>Now we calculate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=45</m:t>
                    </m:r>
                  </m:oMath>
                </a14:m>
                <a:endParaRPr lang="en-US" sz="22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cs typeface="Times New Roman" pitchFamily="18" charset="0"/>
                  </a:rPr>
                  <a:t>Constructing  forward difference table-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 rotWithShape="1">
                <a:blip r:embed="rId2"/>
                <a:stretch>
                  <a:fillRect l="-963" t="-727" b="-13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F4F-AC20-4D69-88CA-B12FF6AC0411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Newton forward interpolation formula</a:t>
            </a:r>
            <a:r>
              <a:rPr lang="en-US" sz="2800" b="1" dirty="0"/>
              <a:t>[CO4]</a:t>
            </a:r>
            <a:endParaRPr lang="en-US" sz="3000" b="1" dirty="0"/>
          </a:p>
          <a:p>
            <a:pPr algn="ctr"/>
            <a:endParaRPr lang="en-US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A7A555-0683-411C-9692-1EDB7A7C8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5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ubtitle 2"/>
          <p:cNvSpPr>
            <a:spLocks noGrp="1"/>
          </p:cNvSpPr>
          <p:nvPr>
            <p:ph type="subTitle" idx="1"/>
          </p:nvPr>
        </p:nvSpPr>
        <p:spPr>
          <a:xfrm>
            <a:off x="304800" y="817162"/>
            <a:ext cx="8382000" cy="6040838"/>
          </a:xfrm>
        </p:spPr>
        <p:txBody>
          <a:bodyPr/>
          <a:lstStyle/>
          <a:p>
            <a:pPr algn="l"/>
            <a:r>
              <a:rPr lang="en-US" sz="2200" dirty="0">
                <a:solidFill>
                  <a:schemeClr val="tx1"/>
                </a:solidFill>
                <a:cs typeface="Times New Roman" pitchFamily="18" charset="0"/>
              </a:rPr>
              <a:t>     (Forward Difference Table)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797BB-5551-41AB-BF84-69C0DFD0C0DF}" type="slidenum">
              <a:rPr lang="en-US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129844"/>
                  </p:ext>
                </p:extLst>
              </p:nvPr>
            </p:nvGraphicFramePr>
            <p:xfrm>
              <a:off x="723901" y="1447800"/>
              <a:ext cx="6820797" cy="4274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3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355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7249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02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latin typeface="Cambria Math"/>
                                    <a:cs typeface="Times New Roman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200" i="1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1" i="1" smtClean="0">
                                  <a:latin typeface="Cambria Math"/>
                                  <a:cs typeface="Times New Roman" pitchFamily="18" charset="0"/>
                                </a:rPr>
                                <m:t>𝒚</m:t>
                              </m:r>
                            </m:oMath>
                          </a14:m>
                          <a:r>
                            <a:rPr lang="en-US" sz="2200" i="1" dirty="0"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∆</m:t>
                                </m:r>
                                <m:r>
                                  <a:rPr lang="en-US" sz="2200" b="1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200" i="1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sz="2200" b="1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200" b="1" i="1" smtClean="0">
                                    <a:latin typeface="Cambria Math"/>
                                    <a:cs typeface="Times New Roman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200" i="1" baseline="300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sz="22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2200" b="1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200" i="1" baseline="300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sz="22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  <m:r>
                                  <a:rPr lang="en-US" sz="2200" b="1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200" i="1" baseline="300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−25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124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−16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37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159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190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7562125"/>
                  </p:ext>
                </p:extLst>
              </p:nvPr>
            </p:nvGraphicFramePr>
            <p:xfrm>
              <a:off x="723901" y="1447800"/>
              <a:ext cx="6820797" cy="4274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371"/>
                    <a:gridCol w="1235528"/>
                    <a:gridCol w="914400"/>
                    <a:gridCol w="990600"/>
                    <a:gridCol w="1295400"/>
                    <a:gridCol w="1372498"/>
                  </a:tblGrid>
                  <a:tr h="434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02" t="-8451" r="-574096" b="-9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2266" t="-8451" r="-369458" b="-9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6667" t="-8451" r="-400000" b="-9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0988" t="-8451" r="-270370" b="-9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0188" t="-8451" r="-105634" b="-9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7778" t="-8451" b="-915493"/>
                          </a:stretch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+mn-lt"/>
                              <a:cs typeface="Times New Roman" pitchFamily="18" charset="0"/>
                            </a:rPr>
                            <a:t>40</a:t>
                          </a:r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+mn-lt"/>
                              <a:cs typeface="Times New Roman" pitchFamily="18" charset="0"/>
                            </a:rPr>
                            <a:t>31</a:t>
                          </a:r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+mn-lt"/>
                              <a:cs typeface="Times New Roman" pitchFamily="18" charset="0"/>
                            </a:rPr>
                            <a:t>42</a:t>
                          </a:r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+mn-lt"/>
                              <a:cs typeface="Times New Roman" pitchFamily="18" charset="0"/>
                            </a:rPr>
                            <a:t>50</a:t>
                          </a:r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+mn-lt"/>
                              <a:cs typeface="Times New Roman" pitchFamily="18" charset="0"/>
                            </a:rPr>
                            <a:t>73</a:t>
                          </a:r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+mn-lt"/>
                              <a:cs typeface="Times New Roman" pitchFamily="18" charset="0"/>
                            </a:rPr>
                            <a:t>9</a:t>
                          </a:r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+mn-lt"/>
                              <a:cs typeface="Times New Roman" pitchFamily="18" charset="0"/>
                            </a:rPr>
                            <a:t>51</a:t>
                          </a:r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0188" t="-410000" r="-105634" b="-5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+mn-lt"/>
                              <a:cs typeface="Times New Roman" pitchFamily="18" charset="0"/>
                            </a:rPr>
                            <a:t>60</a:t>
                          </a:r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+mn-lt"/>
                              <a:cs typeface="Times New Roman" pitchFamily="18" charset="0"/>
                            </a:rPr>
                            <a:t>124</a:t>
                          </a:r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0988" t="-510000" r="-270370" b="-4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7778" t="-510000" b="-428571"/>
                          </a:stretch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+mn-lt"/>
                              <a:cs typeface="Times New Roman" pitchFamily="18" charset="0"/>
                            </a:rPr>
                            <a:t>35</a:t>
                          </a:r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0188" t="-610000" r="-105634" b="-3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+mn-lt"/>
                              <a:cs typeface="Times New Roman" pitchFamily="18" charset="0"/>
                            </a:rPr>
                            <a:t>70</a:t>
                          </a:r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+mn-lt"/>
                              <a:cs typeface="Times New Roman" pitchFamily="18" charset="0"/>
                            </a:rPr>
                            <a:t>159</a:t>
                          </a:r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0988" t="-710000" r="-27037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+mn-lt"/>
                              <a:cs typeface="Times New Roman" pitchFamily="18" charset="0"/>
                            </a:rPr>
                            <a:t>31</a:t>
                          </a:r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+mn-lt"/>
                              <a:cs typeface="Times New Roman" pitchFamily="18" charset="0"/>
                            </a:rPr>
                            <a:t>80</a:t>
                          </a:r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+mn-lt"/>
                              <a:cs typeface="Times New Roman" pitchFamily="18" charset="0"/>
                            </a:rPr>
                            <a:t>190</a:t>
                          </a:r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Newton forward interpolation formula</a:t>
            </a:r>
            <a:r>
              <a:rPr lang="en-US" sz="2800" b="1" dirty="0"/>
              <a:t>[CO4]</a:t>
            </a:r>
            <a:endParaRPr lang="en-US" sz="3000" b="1" dirty="0"/>
          </a:p>
          <a:p>
            <a:pPr algn="ctr"/>
            <a:endParaRPr lang="en-US" sz="30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D090C56-DA1A-4081-96C7-C5BC2AC927EE}" type="datetime1">
              <a:rPr lang="en-US" smtClean="0"/>
              <a:t>12/18/2021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32ED0-B064-480D-B40D-C6B331D28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1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40</m:t>
                    </m:r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,</m:t>
                    </m:r>
                  </m:oMath>
                </a14:m>
                <a:endParaRPr lang="en-US" sz="22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  <a:cs typeface="Times New Roman" pitchFamily="18" charset="0"/>
                        </a:rPr>
                        <m:t>h</m:t>
                      </m:r>
                      <m:r>
                        <a:rPr lang="en-US" sz="2200" i="1">
                          <a:latin typeface="Cambria Math"/>
                          <a:cs typeface="Times New Roman" pitchFamily="18" charset="0"/>
                        </a:rPr>
                        <m:t>=10</m:t>
                      </m:r>
                      <m:r>
                        <a:rPr lang="en-US" sz="2200">
                          <a:latin typeface="Cambria Math"/>
                          <a:cs typeface="Times New Roman" pitchFamily="18" charset="0"/>
                        </a:rPr>
                        <m:t>,</m:t>
                      </m:r>
                    </m:oMath>
                  </m:oMathPara>
                </a14:m>
                <a:endParaRPr lang="en-US" sz="2200" dirty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𝑥</m:t>
                      </m:r>
                      <m:r>
                        <a:rPr lang="en-US" sz="2200" i="1">
                          <a:latin typeface="Cambria Math"/>
                        </a:rPr>
                        <m:t>=45</m:t>
                      </m:r>
                      <m:r>
                        <a:rPr lang="en-US" sz="220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2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h</m:t>
                        </m:r>
                      </m:den>
                    </m:f>
                    <m:r>
                      <a:rPr lang="en-US" sz="2200" i="1">
                        <a:latin typeface="Cambria Math"/>
                      </a:rPr>
                      <m:t>=0.</m:t>
                    </m:r>
                    <m:r>
                      <a:rPr lang="en-US" sz="2200" b="0" i="1" smtClean="0">
                        <a:latin typeface="Cambria Math"/>
                      </a:rPr>
                      <m:t>5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Using Newton forward interpolation formula-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  <m:r>
                          <a:rPr lang="en-US" sz="2200" i="1">
                            <a:latin typeface="Cambria Math"/>
                          </a:rPr>
                          <m:t>=</m:t>
                        </m:r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(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sz="2200" i="1" dirty="0">
                            <a:latin typeface="Cambria Math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sz="2200" i="1" dirty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(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−1)(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−2)</m:t>
                        </m:r>
                      </m:num>
                      <m:den>
                        <m:r>
                          <a:rPr lang="en-US" sz="2200" i="1" dirty="0">
                            <a:latin typeface="Cambria Math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200" i="1" dirty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200" i="1" dirty="0">
                            <a:latin typeface="Cambria Math"/>
                          </a:rPr>
                          <m:t>(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−2)(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−3)</m:t>
                        </m:r>
                      </m:num>
                      <m:den>
                        <m:r>
                          <a:rPr lang="en-US" sz="2200" i="1" dirty="0">
                            <a:latin typeface="Cambria Math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𝑦</m:t>
                      </m:r>
                      <m:r>
                        <a:rPr lang="en-US" sz="2200" i="1">
                          <a:latin typeface="Cambria Math"/>
                        </a:rPr>
                        <m:t>=47.86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Hence no. of students  getting less than 45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=48</m:t>
                    </m:r>
                  </m:oMath>
                </a14:m>
                <a:endParaRPr lang="en-US" sz="2200" b="0" dirty="0"/>
              </a:p>
              <a:p>
                <a:pPr marL="0" indent="0">
                  <a:buNone/>
                </a:pPr>
                <a:r>
                  <a:rPr lang="en-US" sz="2200" dirty="0"/>
                  <a:t>No. of students  getting less than 40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31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No. of students getting marks between 40 and 45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=48−31=17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b="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2921-0E13-48F5-9FFE-483A1D9A13C3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Newton forward interpolation formula</a:t>
            </a:r>
            <a:r>
              <a:rPr lang="en-US" sz="2800" b="1" dirty="0"/>
              <a:t>[CO4]</a:t>
            </a:r>
            <a:endParaRPr lang="en-US" sz="3000" b="1" dirty="0"/>
          </a:p>
          <a:p>
            <a:pPr algn="ctr"/>
            <a:endParaRPr lang="en-US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F634C-B03D-43C0-A918-0664E4F84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5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36ACC8-52E4-4109-97C5-09E1F50E9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42999"/>
            <a:ext cx="7086600" cy="4990893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E088-1726-41F2-A88D-07791C01F634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</a:t>
            </a:r>
            <a:r>
              <a:rPr lang="en-US" sz="3000" b="1" dirty="0"/>
              <a:t>me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dirty="0"/>
              <a:t>Dr. Kunti Mishra            </a:t>
            </a:r>
            <a:r>
              <a:rPr lang="en-US" dirty="0" err="1"/>
              <a:t>Maths</a:t>
            </a:r>
            <a:r>
              <a:rPr lang="en-US" dirty="0"/>
              <a:t> III                Unit IV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B7BB02-406A-4D53-904F-785909EE8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2288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Example-3 </a:t>
            </a:r>
            <a:r>
              <a:rPr lang="en-US" sz="2200" dirty="0"/>
              <a:t>find the missing term in the following table-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i="1" dirty="0">
              <a:latin typeface="Cambria Math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Sol: </a:t>
            </a:r>
            <a:r>
              <a:rPr lang="en-US" sz="2200" dirty="0"/>
              <a:t>Constructing forward difference table-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B9CC-4C69-4C0D-9B7E-D15A8CBC97D5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Newton forward interpolation formula</a:t>
            </a:r>
            <a:r>
              <a:rPr lang="en-US" sz="2800" b="1" dirty="0"/>
              <a:t>[CO4]</a:t>
            </a:r>
            <a:endParaRPr lang="en-US" sz="3000" b="1" dirty="0"/>
          </a:p>
          <a:p>
            <a:pPr algn="ctr"/>
            <a:endParaRPr lang="en-US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028934"/>
                  </p:ext>
                </p:extLst>
              </p:nvPr>
            </p:nvGraphicFramePr>
            <p:xfrm>
              <a:off x="1600200" y="1905000"/>
              <a:ext cx="2971800" cy="250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/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/>
                            <a:t>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/>
                            <a:t>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351146"/>
                  </p:ext>
                </p:extLst>
              </p:nvPr>
            </p:nvGraphicFramePr>
            <p:xfrm>
              <a:off x="1600200" y="1905000"/>
              <a:ext cx="2971800" cy="250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2" t="-8197" r="-105485" b="-6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5200" t="-8197" b="-604918"/>
                          </a:stretch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/>
                            <a:t>1</a:t>
                          </a:r>
                          <a:endParaRPr lang="en-US" sz="22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/>
                            <a:t>7</a:t>
                          </a:r>
                          <a:endParaRPr lang="en-US" sz="2200" baseline="0" dirty="0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/>
                            <a:t>2</a:t>
                          </a:r>
                          <a:endParaRPr lang="en-US" sz="22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/>
                            <a:t>?</a:t>
                          </a:r>
                          <a:endParaRPr lang="en-US" sz="2200" baseline="0" dirty="0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/>
                            <a:t>3</a:t>
                          </a:r>
                          <a:endParaRPr lang="en-US" sz="22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/>
                            <a:t>13</a:t>
                          </a:r>
                          <a:endParaRPr lang="en-US" sz="2200" baseline="0" dirty="0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/>
                            <a:t>4</a:t>
                          </a:r>
                          <a:endParaRPr lang="en-US" sz="22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/>
                            <a:t>21</a:t>
                          </a:r>
                          <a:endParaRPr lang="en-US" sz="2200" baseline="0" dirty="0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/>
                            <a:t>5</a:t>
                          </a:r>
                          <a:endParaRPr lang="en-US" sz="22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/>
                            <a:t>37</a:t>
                          </a:r>
                          <a:endParaRPr lang="en-US" sz="2200" baseline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0B73E67-E86D-4432-A07A-141083383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ubtitle 2"/>
          <p:cNvSpPr>
            <a:spLocks noGrp="1"/>
          </p:cNvSpPr>
          <p:nvPr>
            <p:ph type="subTitle" idx="1"/>
          </p:nvPr>
        </p:nvSpPr>
        <p:spPr>
          <a:xfrm>
            <a:off x="304800" y="817162"/>
            <a:ext cx="8382000" cy="6040838"/>
          </a:xfrm>
        </p:spPr>
        <p:txBody>
          <a:bodyPr/>
          <a:lstStyle/>
          <a:p>
            <a:pPr algn="l"/>
            <a:r>
              <a:rPr lang="en-US" sz="2200" dirty="0">
                <a:solidFill>
                  <a:schemeClr val="tx1"/>
                </a:solidFill>
                <a:cs typeface="Times New Roman" pitchFamily="18" charset="0"/>
              </a:rPr>
              <a:t>     (Forward Difference Table)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797BB-5551-41AB-BF84-69C0DFD0C0DF}" type="slidenum">
              <a:rPr lang="en-US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772477"/>
                  </p:ext>
                </p:extLst>
              </p:nvPr>
            </p:nvGraphicFramePr>
            <p:xfrm>
              <a:off x="723901" y="1447800"/>
              <a:ext cx="7505699" cy="4274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3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355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02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200" i="1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1" i="1" baseline="0" smtClean="0">
                                  <a:latin typeface="Cambria Math"/>
                                  <a:cs typeface="Times New Roman" pitchFamily="18" charset="0"/>
                                </a:rPr>
                                <m:t>𝒚</m:t>
                              </m:r>
                            </m:oMath>
                          </a14:m>
                          <a:r>
                            <a:rPr lang="en-US" sz="2200" i="1" baseline="0" dirty="0"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baseline="0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∆</m:t>
                                </m:r>
                                <m:r>
                                  <a:rPr lang="en-US" sz="2200" b="1" i="1" baseline="0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200" i="1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i="1" baseline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 baseline="0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sz="2200" b="1" i="1" baseline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200" b="1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200" i="1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i="1" baseline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 baseline="0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sz="2200" b="1" i="1" baseline="0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2200" b="1" i="1" baseline="0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200" i="1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i="1" baseline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 baseline="0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sz="2200" b="1" i="1" baseline="0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  <m:r>
                                  <a:rPr lang="en-US" sz="2200" b="1" i="1" baseline="0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200" i="1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>
                              <a:latin typeface="+mn-lt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>
                              <a:latin typeface="+mn-lt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baseline="0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200" b="0" i="1" baseline="0" smtClean="0">
                                    <a:latin typeface="Cambria Math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US" sz="22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baseline="0" smtClean="0">
                                    <a:latin typeface="Cambria Math"/>
                                  </a:rPr>
                                  <m:t>20−2</m:t>
                                </m:r>
                                <m:r>
                                  <a:rPr lang="en-US" sz="2200" b="0" i="1" baseline="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2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baseline="0" smtClean="0">
                                    <a:latin typeface="Cambria Math"/>
                                  </a:rPr>
                                  <m:t>13−</m:t>
                                </m:r>
                                <m:r>
                                  <a:rPr lang="en-US" sz="2200" b="0" i="1" baseline="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2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baseline="0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2200" b="0" i="1" baseline="0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200" b="0" i="1" baseline="0" smtClean="0">
                                    <a:latin typeface="Cambria Math"/>
                                  </a:rPr>
                                  <m:t>−25</m:t>
                                </m:r>
                              </m:oMath>
                            </m:oMathPara>
                          </a14:m>
                          <a:endParaRPr lang="en-US" sz="22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>
                              <a:latin typeface="+mn-lt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>
                              <a:latin typeface="+mn-lt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baseline="0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200" b="0" i="1" baseline="0" smtClean="0">
                                    <a:latin typeface="Cambria Math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US" sz="22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baseline="0" smtClean="0">
                                    <a:latin typeface="Cambria Math"/>
                                  </a:rPr>
                                  <m:t>38−4</m:t>
                                </m:r>
                                <m:r>
                                  <a:rPr lang="en-US" sz="2200" b="0" i="1" baseline="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20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baseline="0" smtClean="0">
                                    <a:latin typeface="Cambria Math"/>
                                  </a:rPr>
                                  <m:t>13−</m:t>
                                </m:r>
                                <m:r>
                                  <a:rPr lang="en-US" sz="2200" b="0" i="1" baseline="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2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>
                              <a:latin typeface="+mn-lt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>
                              <a:latin typeface="+mn-lt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>
                              <a:latin typeface="+mn-lt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>
                              <a:latin typeface="+mn-lt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3721485"/>
                  </p:ext>
                </p:extLst>
              </p:nvPr>
            </p:nvGraphicFramePr>
            <p:xfrm>
              <a:off x="723901" y="1447800"/>
              <a:ext cx="7505699" cy="4274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371"/>
                    <a:gridCol w="1235528"/>
                    <a:gridCol w="1143000"/>
                    <a:gridCol w="1143000"/>
                    <a:gridCol w="1447800"/>
                    <a:gridCol w="1524000"/>
                  </a:tblGrid>
                  <a:tr h="434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02" t="-8451" r="-641566" b="-9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2266" t="-8451" r="-424631" b="-9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7861" t="-8451" r="-360963" b="-9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6277" t="-8451" r="-259043" b="-9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4346" t="-8451" r="-105485" b="-9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2800" t="-8451" b="-915493"/>
                          </a:stretch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>
                              <a:latin typeface="+mn-lt"/>
                              <a:cs typeface="Times New Roman" pitchFamily="18" charset="0"/>
                            </a:rPr>
                            <a:t>1</a:t>
                          </a:r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>
                              <a:latin typeface="+mn-lt"/>
                              <a:cs typeface="Times New Roman" pitchFamily="18" charset="0"/>
                            </a:rPr>
                            <a:t>7</a:t>
                          </a:r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7861" t="-210000" r="-360963" b="-7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2266" t="-310000" r="-424631" b="-6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6277" t="-310000" r="-259043" b="-6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7861" t="-410000" r="-360963" b="-5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4346" t="-410000" r="-105485" b="-5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>
                              <a:latin typeface="+mn-lt"/>
                              <a:cs typeface="Times New Roman" pitchFamily="18" charset="0"/>
                            </a:rPr>
                            <a:t>3</a:t>
                          </a:r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>
                              <a:latin typeface="+mn-lt"/>
                              <a:cs typeface="Times New Roman" pitchFamily="18" charset="0"/>
                            </a:rPr>
                            <a:t>13</a:t>
                          </a:r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6277" t="-510000" r="-259043" b="-4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2800" t="-510000" b="-428571"/>
                          </a:stretch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/>
                            <a:t>8</a:t>
                          </a:r>
                          <a:endParaRPr lang="en-US" sz="22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4346" t="-610000" r="-105485" b="-3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>
                              <a:latin typeface="+mn-lt"/>
                              <a:cs typeface="Times New Roman" pitchFamily="18" charset="0"/>
                            </a:rPr>
                            <a:t>4</a:t>
                          </a:r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>
                              <a:latin typeface="+mn-lt"/>
                              <a:cs typeface="Times New Roman" pitchFamily="18" charset="0"/>
                            </a:rPr>
                            <a:t>21</a:t>
                          </a:r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/>
                            <a:t>8</a:t>
                          </a:r>
                          <a:endParaRPr lang="en-US" sz="22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/>
                            <a:t>16</a:t>
                          </a:r>
                          <a:endParaRPr lang="en-US" sz="22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>
                              <a:latin typeface="+mn-lt"/>
                              <a:cs typeface="Times New Roman" pitchFamily="18" charset="0"/>
                            </a:rPr>
                            <a:t>5</a:t>
                          </a:r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aseline="0" dirty="0" smtClean="0">
                              <a:latin typeface="+mn-lt"/>
                              <a:cs typeface="Times New Roman" pitchFamily="18" charset="0"/>
                            </a:rPr>
                            <a:t>37</a:t>
                          </a:r>
                          <a:endParaRPr lang="en-US" sz="2200" baseline="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aseline="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Newton forward interpolation formula</a:t>
            </a:r>
            <a:r>
              <a:rPr lang="en-US" sz="2800" b="1" dirty="0"/>
              <a:t>[CO4]</a:t>
            </a:r>
            <a:endParaRPr lang="en-US" sz="3000" b="1" dirty="0"/>
          </a:p>
          <a:p>
            <a:pPr algn="ctr"/>
            <a:endParaRPr lang="en-US" sz="30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AAAAC0C-7303-4808-9A08-D32877BD1118}" type="datetime1">
              <a:rPr lang="en-US" smtClean="0"/>
              <a:t>12/18/2021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0B10C6-9168-4896-8AE7-A6601501E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7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Since</a:t>
                </a:r>
                <a:r>
                  <a:rPr lang="en-US" sz="2200" b="1" dirty="0"/>
                  <a:t> </a:t>
                </a:r>
                <a:r>
                  <a:rPr lang="en-US" sz="2200" dirty="0"/>
                  <a:t>we have given  known value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/>
                  <a:t> at 4 points so degree of the polynomial is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3.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So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∆</m:t>
                        </m:r>
                      </m:e>
                      <m:sup>
                        <m:r>
                          <a:rPr lang="en-US" sz="2200" b="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4</m:t>
                        </m:r>
                      </m:sup>
                    </m:sSup>
                    <m:r>
                      <a:rPr lang="en-US" sz="2200" b="0" i="1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sz="2200" i="1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i="1" dirty="0">
                    <a:latin typeface="Cambria Math"/>
                    <a:ea typeface="Cambria Math"/>
                    <a:cs typeface="Times New Roman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38−4</m:t>
                    </m:r>
                    <m:r>
                      <a:rPr lang="en-US" sz="2200" i="1">
                        <a:latin typeface="Cambria Math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i="1" dirty="0">
                    <a:latin typeface="Cambria Math"/>
                    <a:ea typeface="Cambria Math"/>
                    <a:cs typeface="Times New Roman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</a:rPr>
                      <m:t>=9.5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i="1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 rotWithShape="1">
                <a:blip r:embed="rId2"/>
                <a:stretch>
                  <a:fillRect l="-963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1073-06F5-4B2B-B4FB-1BCF528C6467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Newton forward interpolation formula</a:t>
            </a:r>
            <a:r>
              <a:rPr lang="en-US" sz="2800" b="1" dirty="0"/>
              <a:t>[CO4]</a:t>
            </a:r>
            <a:endParaRPr lang="en-US" sz="3000" b="1" dirty="0"/>
          </a:p>
          <a:p>
            <a:pPr algn="ctr"/>
            <a:endParaRPr lang="en-US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5DBBFB-BC75-464E-AA9D-04C3CFBE1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820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Newton Backward interpolation formula:</a:t>
                </a:r>
                <a:r>
                  <a:rPr lang="en-US" sz="2200" dirty="0"/>
                  <a:t> Suppose we are giving the following values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 for a set of values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a:rPr lang="en-US" sz="2200" i="1">
                        <a:latin typeface="Cambria Math"/>
                      </a:rPr>
                      <m:t>h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  </m:t>
                        </m:r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+2</m:t>
                    </m:r>
                    <m:r>
                      <a:rPr lang="en-US" sz="2200" i="1">
                        <a:latin typeface="Cambria Math"/>
                      </a:rPr>
                      <m:t>h</m:t>
                    </m:r>
                  </m:oMath>
                </a14:m>
                <a:r>
                  <a:rPr lang="en-US" sz="2200" dirty="0"/>
                  <a:t>	..............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a:rPr lang="en-US" sz="2200" i="1">
                        <a:latin typeface="Cambria Math"/>
                      </a:rPr>
                      <m:t>𝑛h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		..............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/>
                      </a:rPr>
                      <m:t>      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Suppose we have to find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/>
                  <a:t> 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a:rPr lang="en-US" sz="2200" i="1">
                        <a:latin typeface="Cambria Math"/>
                      </a:rPr>
                      <m:t>h𝑢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Here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Then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/>
                  <a:t> is given by</a:t>
                </a:r>
              </a:p>
              <a:p>
                <a:pPr marL="0" indent="0">
                  <a:buNone/>
                </a:pPr>
                <a:endParaRPr lang="en-US" sz="2200" b="1" dirty="0"/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82000" cy="5029200"/>
              </a:xfrm>
              <a:blipFill>
                <a:blip r:embed="rId2"/>
                <a:stretch>
                  <a:fillRect l="-945" t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E652-8DB6-4708-B15C-0F5A3484734D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Newton Backward interpolation formula[CO4]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57200" y="4327634"/>
                <a:ext cx="74676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𝛻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(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sz="2200" i="1" dirty="0">
                            <a:latin typeface="Cambria Math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p>
                        <m:r>
                          <a:rPr lang="en-US" sz="2200" i="1" dirty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+…….+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200" i="1" dirty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2200" i="1" dirty="0">
                            <a:latin typeface="Cambria Math"/>
                          </a:rPr>
                          <m:t>……(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+</m:t>
                        </m:r>
                        <m:r>
                          <a:rPr lang="en-US" sz="2200" i="1" dirty="0">
                            <a:latin typeface="Cambria Math"/>
                          </a:rPr>
                          <m:t>𝑛</m:t>
                        </m:r>
                        <m:r>
                          <a:rPr lang="en-US" sz="2200" i="1" dirty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sz="2200" i="1" dirty="0">
                            <a:latin typeface="Cambria Math"/>
                          </a:rPr>
                          <m:t>𝑛</m:t>
                        </m:r>
                        <m:r>
                          <a:rPr lang="en-US" sz="2200" i="1" dirty="0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p>
                        <m:r>
                          <a:rPr lang="en-US" sz="2200" i="1" dirty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27634"/>
                <a:ext cx="7467600" cy="685800"/>
              </a:xfrm>
              <a:prstGeom prst="rect">
                <a:avLst/>
              </a:prstGeom>
              <a:blipFill>
                <a:blip r:embed="rId3"/>
                <a:stretch>
                  <a:fillRect l="-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759BB60-BEE9-4596-A249-A987AC611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6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b="1" dirty="0">
                    <a:cs typeface="Times New Roman" pitchFamily="18" charset="0"/>
                  </a:rPr>
                  <a:t>Example-1: </a:t>
                </a:r>
                <a:r>
                  <a:rPr lang="en-US" sz="2200" dirty="0">
                    <a:cs typeface="Times New Roman" pitchFamily="18" charset="0"/>
                  </a:rPr>
                  <a:t>The population of a town was as given below. Estimate the population for the year 1925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Times New Roman" pitchFamily="18" charset="0"/>
                  </a:rPr>
                  <a:t>Year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:		1891	1901	1911	1921	1931	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Times New Roman" pitchFamily="18" charset="0"/>
                  </a:rPr>
                  <a:t>Population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: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	46	66	81	93	101</a:t>
                </a: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itchFamily="18" charset="0"/>
                  </a:rPr>
                  <a:t>Sol:</a:t>
                </a:r>
                <a:r>
                  <a:rPr lang="en-US" sz="2200" dirty="0">
                    <a:cs typeface="Times New Roman" pitchFamily="18" charset="0"/>
                  </a:rPr>
                  <a:t>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=1931</m:t>
                    </m:r>
                  </m:oMath>
                </a14:m>
                <a:endParaRPr lang="en-US" sz="2200" i="1" dirty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  <a:cs typeface="Times New Roman" pitchFamily="18" charset="0"/>
                        </a:rPr>
                        <m:t>h</m:t>
                      </m:r>
                      <m:r>
                        <a:rPr lang="en-US" sz="2200" i="1">
                          <a:latin typeface="Cambria Math"/>
                          <a:cs typeface="Times New Roman" pitchFamily="18" charset="0"/>
                        </a:rPr>
                        <m:t>=10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𝑥</m:t>
                      </m:r>
                      <m:r>
                        <a:rPr lang="en-US" sz="2200" i="1">
                          <a:latin typeface="Cambria Math"/>
                        </a:rPr>
                        <m:t>=1925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h</m:t>
                        </m:r>
                      </m:den>
                    </m:f>
                    <m:r>
                      <a:rPr lang="en-US" sz="2200" i="1">
                        <a:latin typeface="Cambria Math"/>
                      </a:rPr>
                      <m:t>=−0.6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Construct the backward difference table-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1576" r="-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321-2EC0-4491-A98F-4D8F2D16F841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Newton Backward interpolation formula[CO4]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D13CB1-EE08-47A7-AA02-3C2D895BC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ubtitle 2"/>
          <p:cNvSpPr>
            <a:spLocks noGrp="1"/>
          </p:cNvSpPr>
          <p:nvPr>
            <p:ph type="subTitle" idx="1"/>
          </p:nvPr>
        </p:nvSpPr>
        <p:spPr>
          <a:xfrm>
            <a:off x="304800" y="817162"/>
            <a:ext cx="8382000" cy="6040838"/>
          </a:xfrm>
        </p:spPr>
        <p:txBody>
          <a:bodyPr/>
          <a:lstStyle/>
          <a:p>
            <a:pPr algn="l"/>
            <a:r>
              <a:rPr lang="en-US" sz="2200" dirty="0">
                <a:solidFill>
                  <a:schemeClr val="tx1"/>
                </a:solidFill>
                <a:cs typeface="Times New Roman" pitchFamily="18" charset="0"/>
              </a:rPr>
              <a:t>    (Backward Difference Table)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797BB-5551-41AB-BF84-69C0DFD0C0DF}" type="slidenum">
              <a:rPr lang="en-US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1240985"/>
                  </p:ext>
                </p:extLst>
              </p:nvPr>
            </p:nvGraphicFramePr>
            <p:xfrm>
              <a:off x="609600" y="1447800"/>
              <a:ext cx="7848600" cy="4274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27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15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26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83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83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83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02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200" i="1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𝒚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𝒇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𝒙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200" i="1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𝛻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𝒇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1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𝛻</m:t>
                                    </m:r>
                                  </m:e>
                                  <m:sup>
                                    <m:r>
                                      <a:rPr lang="en-US" sz="2200" b="1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𝒇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1" baseline="300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𝛻</m:t>
                                    </m:r>
                                  </m:e>
                                  <m:sup>
                                    <m:r>
                                      <a:rPr lang="en-US" sz="22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𝒇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1" baseline="300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𝛻</m:t>
                                    </m:r>
                                  </m:e>
                                  <m:sup>
                                    <m:r>
                                      <a:rPr lang="en-US" sz="22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𝒇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1" baseline="300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1891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1901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1911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1921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95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1931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1240985"/>
                  </p:ext>
                </p:extLst>
              </p:nvPr>
            </p:nvGraphicFramePr>
            <p:xfrm>
              <a:off x="609600" y="1447800"/>
              <a:ext cx="7848600" cy="4274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27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15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26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83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83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83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34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7" t="-1408" r="-576440" b="-916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440" t="-1408" r="-290426" b="-916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9563" t="-1408" r="-347541" b="-916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1848" t="-1408" r="-201422" b="-916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3810" t="-1408" r="-102381" b="-916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1374" t="-1408" r="-1896" b="-916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1891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1901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1848" t="-298592" r="-201422" b="-619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1911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1848" t="-504286" r="-201422" b="-4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1374" t="-504286" r="-1896" b="-4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3810" t="-604286" r="-102381" b="-3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1921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1848" t="-704286" r="-201422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1931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+mn-lt"/>
                              <a:cs typeface="Times New Roman" pitchFamily="18" charset="0"/>
                            </a:rPr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Newton Backward interpolation formula[CO4]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0497AE6-1DF3-4B04-A036-5B7CE98D65FE}" type="datetime1">
              <a:rPr lang="en-US" smtClean="0"/>
              <a:t>12/18/2021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99C169-1AE8-498C-966B-D9DDADED3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8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Using Newton Backward interpolation formula-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  <m:r>
                          <a:rPr lang="en-US" sz="2200" i="1">
                            <a:latin typeface="Cambria Math"/>
                          </a:rPr>
                          <m:t>=</m:t>
                        </m:r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𝛻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(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sz="2200" i="1" dirty="0">
                            <a:latin typeface="Cambria Math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p>
                        <m:r>
                          <a:rPr lang="en-US" sz="2200" i="1" dirty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(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+1)(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+2)</m:t>
                        </m:r>
                      </m:num>
                      <m:den>
                        <m:r>
                          <a:rPr lang="en-US" sz="2200" i="1" dirty="0">
                            <a:latin typeface="Cambria Math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p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200" i="1" dirty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2200" i="1" dirty="0">
                            <a:latin typeface="Cambria Math"/>
                          </a:rPr>
                          <m:t>(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+2)(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/>
                          </a:rPr>
                          <m:t>+3)</m:t>
                        </m:r>
                      </m:num>
                      <m:den>
                        <m:r>
                          <a:rPr lang="en-US" sz="2200" i="1" dirty="0">
                            <a:latin typeface="Cambria Math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p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𝑦</m:t>
                      </m:r>
                      <m:r>
                        <a:rPr lang="en-US" sz="2200" i="1">
                          <a:latin typeface="Cambria Math"/>
                        </a:rPr>
                        <m:t>=96.83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6B24-90F1-4304-A8D2-343276853351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Newton Backward interpolation formula[CO4]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9C994A-84F6-488D-834B-783C574EA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0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2209800"/>
                <a:ext cx="8229600" cy="3962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>
                    <a:cs typeface="Times New Roman" pitchFamily="18" charset="0"/>
                  </a:rPr>
                  <a:t>Q1 :</a:t>
                </a:r>
                <a:r>
                  <a:rPr lang="en-US" sz="2200" dirty="0">
                    <a:cs typeface="Times New Roman" pitchFamily="18" charset="0"/>
                  </a:rPr>
                  <a:t> From the table, estimate the number of students who obtained marks between 36 and 45.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Times New Roman" pitchFamily="18" charset="0"/>
                  </a:rPr>
                  <a:t>Marks :		30-40	40-50	50-60	60-70	70-80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Times New Roman" pitchFamily="18" charset="0"/>
                  </a:rPr>
                  <a:t>No. of students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: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	  25	  35	   22	  11	   7	 						</a:t>
                </a:r>
                <a:r>
                  <a:rPr lang="en-US" sz="2200" b="1" dirty="0">
                    <a:cs typeface="Times New Roman" pitchFamily="18" charset="0"/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itchFamily="18" charset="0"/>
                  </a:rPr>
                  <a:t>Q2 : </a:t>
                </a:r>
                <a:r>
                  <a:rPr lang="en-US" sz="2200" dirty="0">
                    <a:cs typeface="Times New Roman" pitchFamily="18" charset="0"/>
                  </a:rPr>
                  <a:t>find the cubic polynomial which takes the following values.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:	0	1	2	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: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	1	2	1	10		</a:t>
                </a:r>
                <a:r>
                  <a:rPr lang="en-US" sz="2200" b="1" dirty="0">
                    <a:cs typeface="Times New Roman" pitchFamily="18" charset="0"/>
                  </a:rPr>
                  <a:t>				         			</a:t>
                </a: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2209800"/>
                <a:ext cx="8229600" cy="3962400"/>
              </a:xfrm>
              <a:blipFill rotWithShape="1">
                <a:blip r:embed="rId2"/>
                <a:stretch>
                  <a:fillRect l="-963" t="-923" b="-2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173-2E50-4808-ABC8-5CF24F45CA32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0"/>
            <a:ext cx="78486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dirty="0"/>
              <a:t>Newton Forward &amp; Backward interpolation formula[CO4]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71" y="1219200"/>
            <a:ext cx="3600450" cy="93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ADC0B9-DFDF-4D2E-B9BE-4EE62FB44E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19200" cy="6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59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029200"/>
          </a:xfrm>
        </p:spPr>
        <p:txBody>
          <a:bodyPr>
            <a:normAutofit/>
          </a:bodyPr>
          <a:lstStyle/>
          <a:p>
            <a:r>
              <a:rPr lang="en-US" sz="2200" dirty="0"/>
              <a:t>Lagrange’s interpolation formula</a:t>
            </a:r>
          </a:p>
          <a:p>
            <a:r>
              <a:rPr lang="en-US" sz="2200" dirty="0"/>
              <a:t>Newton divided interpolation formula </a:t>
            </a:r>
          </a:p>
          <a:p>
            <a:pPr marL="0" indent="0">
              <a:buNone/>
            </a:pPr>
            <a:endParaRPr lang="en-US" sz="1800" i="1" dirty="0">
              <a:latin typeface="Cambria Math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0BA-632F-48AD-AFBF-FA9EC3BC58EC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Interpolation for unequal intervals[CO4]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F94A43-3141-44CE-8119-D475B7A0F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9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Lagrange’s interpolation formula: </a:t>
                </a:r>
                <a:r>
                  <a:rPr lang="en-US" sz="2200" dirty="0"/>
                  <a:t>Suppose we are giving the following values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 for a set of values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	..............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	..............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Here argument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/>
                  <a:t> may or may not be equispaced.</a:t>
                </a:r>
              </a:p>
              <a:p>
                <a:pPr marL="0" indent="0">
                  <a:buNone/>
                </a:pPr>
                <a:r>
                  <a:rPr lang="en-US" sz="2200" dirty="0"/>
                  <a:t>Suppose we have to find polynomial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/>
                  <a:t> which fits the data exactly is given by-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200" dirty="0"/>
                  <a:t>This is known as Lagrange’s interpolation formula.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 rotWithShape="1">
                <a:blip r:embed="rId2"/>
                <a:stretch>
                  <a:fillRect l="-1556" t="-1455" r="-889" b="-33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7D1-58B0-4907-AE64-8ABBB190547F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Lagrange’s interpolation formula[CO4]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3733800"/>
                <a:ext cx="85344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𝑦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…(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…(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+…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⋯⋯⋯⋯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…(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733800"/>
                <a:ext cx="8534400" cy="1828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2384F57-A848-40FF-A56F-CCE97A6A2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2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458200" cy="4953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b="1" dirty="0">
                    <a:effectLst/>
                    <a:latin typeface="+mj-lt"/>
                    <a:ea typeface="Times New Roman" panose="02020603050405020304" pitchFamily="18" charset="0"/>
                  </a:rPr>
                  <a:t>Unit-1 (Complex</a:t>
                </a:r>
                <a:r>
                  <a:rPr lang="en-US" sz="2200" b="1" spc="-15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en-US" sz="2200" b="1" dirty="0">
                    <a:effectLst/>
                    <a:latin typeface="+mj-lt"/>
                    <a:ea typeface="Times New Roman" panose="02020603050405020304" pitchFamily="18" charset="0"/>
                  </a:rPr>
                  <a:t>Variable: Differentiation)</a:t>
                </a:r>
              </a:p>
              <a:p>
                <a:pPr marL="0" indent="0">
                  <a:buNone/>
                </a:pPr>
                <a:r>
                  <a:rPr lang="en-US" sz="2200" dirty="0">
                    <a:effectLst/>
                    <a:latin typeface="+mj-lt"/>
                    <a:ea typeface="Times New Roman" panose="02020603050405020304" pitchFamily="18" charset="0"/>
                  </a:rPr>
                  <a:t>Limit, Continuity and differentiability, Functions of complex variable, Analytic functions, Cauchy- Riemann</a:t>
                </a:r>
                <a:r>
                  <a:rPr lang="en-US" sz="2200" spc="-285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+mj-lt"/>
                    <a:ea typeface="Times New Roman" panose="02020603050405020304" pitchFamily="18" charset="0"/>
                  </a:rPr>
                  <a:t>equations (Cartesian and Polar form), Harmonic function, Method to find Analytic functions, Conformal</a:t>
                </a:r>
                <a:r>
                  <a:rPr lang="en-US" sz="2200" spc="5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+mj-lt"/>
                    <a:ea typeface="Times New Roman" panose="02020603050405020304" pitchFamily="18" charset="0"/>
                  </a:rPr>
                  <a:t>mapping,</a:t>
                </a:r>
                <a:r>
                  <a:rPr lang="en-US" sz="2200" spc="-5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+mj-lt"/>
                    <a:ea typeface="Times New Roman" panose="02020603050405020304" pitchFamily="18" charset="0"/>
                  </a:rPr>
                  <a:t>Mobius transformation and their</a:t>
                </a:r>
                <a:r>
                  <a:rPr lang="en-US" sz="2200" spc="-5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+mj-lt"/>
                    <a:ea typeface="Times New Roman" panose="02020603050405020304" pitchFamily="18" charset="0"/>
                  </a:rPr>
                  <a:t>properties.</a:t>
                </a:r>
              </a:p>
              <a:p>
                <a:pPr marL="0" indent="0">
                  <a:buNone/>
                </a:pPr>
                <a:endParaRPr lang="en-US" sz="2200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effectLst/>
                    <a:latin typeface="+mj-lt"/>
                    <a:ea typeface="Times New Roman" panose="02020603050405020304" pitchFamily="18" charset="0"/>
                  </a:rPr>
                  <a:t>Unit-2 (Complex</a:t>
                </a:r>
                <a:r>
                  <a:rPr lang="en-US" sz="2200" b="1" spc="-15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en-US" sz="2200" b="1" dirty="0">
                    <a:effectLst/>
                    <a:latin typeface="+mj-lt"/>
                    <a:ea typeface="Times New Roman" panose="02020603050405020304" pitchFamily="18" charset="0"/>
                  </a:rPr>
                  <a:t>Variable</a:t>
                </a:r>
                <a:r>
                  <a:rPr lang="en-US" sz="2200" b="1" spc="280" dirty="0">
                    <a:latin typeface="+mj-lt"/>
                    <a:ea typeface="Times New Roman" panose="02020603050405020304" pitchFamily="18" charset="0"/>
                  </a:rPr>
                  <a:t>: </a:t>
                </a:r>
                <a:r>
                  <a:rPr lang="en-US" sz="2200" b="1" dirty="0">
                    <a:effectLst/>
                    <a:latin typeface="+mj-lt"/>
                    <a:ea typeface="Times New Roman" panose="02020603050405020304" pitchFamily="18" charset="0"/>
                  </a:rPr>
                  <a:t>Integration)</a:t>
                </a:r>
              </a:p>
              <a:p>
                <a:pPr marL="0" indent="0">
                  <a:buNone/>
                </a:pPr>
                <a:r>
                  <a:rPr lang="en-US" sz="2200" dirty="0">
                    <a:effectLst/>
                    <a:latin typeface="+mj-lt"/>
                    <a:ea typeface="Times New Roman" panose="02020603050405020304" pitchFamily="18" charset="0"/>
                  </a:rPr>
                  <a:t>Complex</a:t>
                </a:r>
                <a:r>
                  <a:rPr lang="en-US" sz="2200" spc="110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+mj-lt"/>
                    <a:ea typeface="Times New Roman" panose="02020603050405020304" pitchFamily="18" charset="0"/>
                  </a:rPr>
                  <a:t>integrals,</a:t>
                </a:r>
                <a:r>
                  <a:rPr lang="en-US" sz="2200" spc="95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+mj-lt"/>
                    <a:ea typeface="Times New Roman" panose="02020603050405020304" pitchFamily="18" charset="0"/>
                  </a:rPr>
                  <a:t>Contour</a:t>
                </a:r>
                <a:r>
                  <a:rPr lang="en-US" sz="2200" spc="90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+mj-lt"/>
                    <a:ea typeface="Times New Roman" panose="02020603050405020304" pitchFamily="18" charset="0"/>
                  </a:rPr>
                  <a:t>integrals,</a:t>
                </a:r>
                <a:r>
                  <a:rPr lang="en-US" sz="2200" spc="95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+mj-lt"/>
                    <a:ea typeface="Times New Roman" panose="02020603050405020304" pitchFamily="18" charset="0"/>
                  </a:rPr>
                  <a:t>Cauchy-</a:t>
                </a:r>
                <a:r>
                  <a:rPr lang="en-US" sz="2200" spc="90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+mj-lt"/>
                    <a:ea typeface="Times New Roman" panose="02020603050405020304" pitchFamily="18" charset="0"/>
                  </a:rPr>
                  <a:t>Goursat</a:t>
                </a:r>
                <a:r>
                  <a:rPr lang="en-US" sz="2200" spc="100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+mj-lt"/>
                    <a:ea typeface="Times New Roman" panose="02020603050405020304" pitchFamily="18" charset="0"/>
                  </a:rPr>
                  <a:t>theorem,</a:t>
                </a:r>
                <a:r>
                  <a:rPr lang="en-US" sz="2200" spc="95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+mj-lt"/>
                    <a:ea typeface="Times New Roman" panose="02020603050405020304" pitchFamily="18" charset="0"/>
                  </a:rPr>
                  <a:t>Cauchy</a:t>
                </a:r>
                <a:r>
                  <a:rPr lang="en-US" sz="2200" spc="85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+mj-lt"/>
                    <a:ea typeface="Times New Roman" panose="02020603050405020304" pitchFamily="18" charset="0"/>
                  </a:rPr>
                  <a:t>integral</a:t>
                </a:r>
                <a:r>
                  <a:rPr lang="en-US" sz="2200" spc="105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+mj-lt"/>
                    <a:ea typeface="Times New Roman" panose="02020603050405020304" pitchFamily="18" charset="0"/>
                  </a:rPr>
                  <a:t>formula, Taylor’s Series, Laurent series, Liouville’s Theorem, Singularities, zero of analytic function, Residues, Method of finding residues, Cauchy Residue’s theorem, Evaluation of real integral of the type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effectLst/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sz="2200" dirty="0">
                    <a:effectLst/>
                    <a:latin typeface="+mj-lt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200" dirty="0">
                  <a:effectLst/>
                  <a:latin typeface="+mj-lt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458200" cy="4953000"/>
              </a:xfrm>
              <a:blipFill>
                <a:blip r:embed="rId4"/>
                <a:stretch>
                  <a:fillRect l="-937" t="-862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F51-E555-41BE-95BE-279D26791E7E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/>
              <a:t>Syllabus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B7BB02-406A-4D53-904F-785909EE86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  <p:pic>
        <p:nvPicPr>
          <p:cNvPr id="1031" name="image1.png">
            <a:extLst>
              <a:ext uri="{FF2B5EF4-FFF2-40B4-BE49-F238E27FC236}">
                <a16:creationId xmlns:a16="http://schemas.microsoft.com/office/drawing/2014/main" id="{163FEFD2-EE38-4254-BDCF-CC419EA9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image2.png">
            <a:extLst>
              <a:ext uri="{FF2B5EF4-FFF2-40B4-BE49-F238E27FC236}">
                <a16:creationId xmlns:a16="http://schemas.microsoft.com/office/drawing/2014/main" id="{EC4C93B0-F658-49F6-8368-9A3D65161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830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age3.png">
            <a:extLst>
              <a:ext uri="{FF2B5EF4-FFF2-40B4-BE49-F238E27FC236}">
                <a16:creationId xmlns:a16="http://schemas.microsoft.com/office/drawing/2014/main" id="{A8DE0420-0ECF-49F9-919C-380888029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830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image4.png">
            <a:extLst>
              <a:ext uri="{FF2B5EF4-FFF2-40B4-BE49-F238E27FC236}">
                <a16:creationId xmlns:a16="http://schemas.microsoft.com/office/drawing/2014/main" id="{A93E7511-3264-41B9-A3CE-5DF46A1B5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70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5.png">
            <a:extLst>
              <a:ext uri="{FF2B5EF4-FFF2-40B4-BE49-F238E27FC236}">
                <a16:creationId xmlns:a16="http://schemas.microsoft.com/office/drawing/2014/main" id="{7180B587-2F1A-4725-AD57-09C3DB231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375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6.png">
            <a:extLst>
              <a:ext uri="{FF2B5EF4-FFF2-40B4-BE49-F238E27FC236}">
                <a16:creationId xmlns:a16="http://schemas.microsoft.com/office/drawing/2014/main" id="{E0933C51-56C0-42A9-93F3-A7BA68F7D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285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7.png">
            <a:extLst>
              <a:ext uri="{FF2B5EF4-FFF2-40B4-BE49-F238E27FC236}">
                <a16:creationId xmlns:a16="http://schemas.microsoft.com/office/drawing/2014/main" id="{78213075-7024-4498-9E01-75AF7762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827672"/>
                <a:ext cx="8610600" cy="549692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cs typeface="Times New Roman" pitchFamily="18" charset="0"/>
                  </a:rPr>
                  <a:t>Example-1: </a:t>
                </a:r>
                <a:r>
                  <a:rPr lang="en-US" sz="2400" dirty="0">
                    <a:cs typeface="Times New Roman" pitchFamily="18" charset="0"/>
                  </a:rPr>
                  <a:t>Using </a:t>
                </a:r>
                <a:r>
                  <a:rPr lang="en-US" sz="2400" dirty="0"/>
                  <a:t>Lagrange’s interpolation formula, find </a:t>
                </a:r>
                <a:r>
                  <a:rPr lang="en-US" sz="2400" dirty="0">
                    <a:cs typeface="Times New Roman" pitchFamily="18" charset="0"/>
                  </a:rPr>
                  <a:t>the cubic polynomial from the following data-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:	0	1	2	5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	2	3	12	147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itchFamily="18" charset="0"/>
                  </a:rPr>
                  <a:t>Sol: </a:t>
                </a:r>
                <a:r>
                  <a:rPr lang="en-US" sz="2400" dirty="0">
                    <a:cs typeface="Times New Roman" pitchFamily="18" charset="0"/>
                  </a:rPr>
                  <a:t>Here arguments are not equispaced, Using </a:t>
                </a:r>
                <a:r>
                  <a:rPr lang="en-US" sz="2400" dirty="0"/>
                  <a:t>Lagrange’s interpolation formula-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Put all the values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+2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827672"/>
                <a:ext cx="8610600" cy="5496927"/>
              </a:xfrm>
              <a:blipFill rotWithShape="1">
                <a:blip r:embed="rId2"/>
                <a:stretch>
                  <a:fillRect l="-921" t="-666" b="-24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F639-A4E1-40B3-8C46-FD17D68D1D2A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Lagrange’s interpolation formula[CO4]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333342-E52E-4479-A488-F1A9999BB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685799"/>
                <a:ext cx="8229600" cy="57912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Divided Difference: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…….. are given points. Then First divided difference for argument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is define as-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and so on</a:t>
                </a:r>
              </a:p>
              <a:p>
                <a:pPr marL="0" indent="0">
                  <a:buNone/>
                </a:pPr>
                <a:r>
                  <a:rPr lang="en-US" sz="2400" dirty="0"/>
                  <a:t>Second divided difference for argument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is define as-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and so on</a:t>
                </a:r>
              </a:p>
              <a:p>
                <a:pPr marL="0" indent="0">
                  <a:buNone/>
                </a:pPr>
                <a:r>
                  <a:rPr lang="en-US" sz="2400" dirty="0"/>
                  <a:t>Third divided difference for argument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is define as-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and so on.</a:t>
                </a:r>
              </a:p>
              <a:p>
                <a:pPr marL="0" indent="0">
                  <a:buNone/>
                </a:pPr>
                <a:r>
                  <a:rPr lang="en-US" sz="2400" dirty="0"/>
                  <a:t>Similarly we can find 4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,5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divided difference and so on.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685799"/>
                <a:ext cx="8229600" cy="5791201"/>
              </a:xfrm>
              <a:blipFill rotWithShape="1">
                <a:blip r:embed="rId2"/>
                <a:stretch>
                  <a:fillRect l="-963" t="-1577" b="-27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2D52-46C2-4C5A-82E8-585395004F0E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-19049"/>
            <a:ext cx="7772400" cy="628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Divided Difference[CO4]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CD41EA-E570-4627-8EE6-641879FE0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6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200" b="1" dirty="0"/>
                  <a:t>Newton divided difference formula: </a:t>
                </a:r>
                <a:r>
                  <a:rPr lang="en-US" sz="2200" dirty="0"/>
                  <a:t>Suppose we are giving the following values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 for a set of values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	..............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     	..............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Here arguments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/>
                  <a:t> may or may not be </a:t>
                </a:r>
                <a:r>
                  <a:rPr lang="en-US" sz="2200" dirty="0" err="1"/>
                  <a:t>equi</a:t>
                </a:r>
                <a:r>
                  <a:rPr lang="en-US" sz="2200" dirty="0"/>
                  <a:t>-spaced. Then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Suppose we have to find polynomial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/>
                  <a:t> which fits the data exactly is given by-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200" dirty="0"/>
                  <a:t>This is known as Newton divided difference interpolation formula.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848" r="-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FFFB-AA9B-4E83-BD45-646536954CA9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Newton divided difference formula[CO4]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609599" y="3124200"/>
                <a:ext cx="8077201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𝑦</m:t>
                      </m:r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⋯⋯⋯⋯</m:t>
                      </m:r>
                    </m:oMath>
                  </m:oMathPara>
                </a14:m>
                <a:endParaRPr lang="en-US" sz="2200" i="1" dirty="0">
                  <a:latin typeface="Cambria Math"/>
                  <a:ea typeface="Cambria Math"/>
                </a:endParaRPr>
              </a:p>
              <a:p>
                <a:r>
                  <a:rPr lang="en-US" sz="2200" dirty="0">
                    <a:ea typeface="Cambria Math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  <a:ea typeface="Cambria Math"/>
                      </a:rPr>
                      <m:t>⋯(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3124200"/>
                <a:ext cx="8077201" cy="99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344EF5E-B989-48F6-8CA1-573A2073C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5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Example-1:</a:t>
                </a:r>
                <a:r>
                  <a:rPr lang="en-US" sz="2200" dirty="0">
                    <a:cs typeface="Times New Roman" pitchFamily="18" charset="0"/>
                  </a:rPr>
                  <a:t>Using </a:t>
                </a:r>
                <a:r>
                  <a:rPr lang="en-US" sz="2200" dirty="0"/>
                  <a:t>Newton Divided Difference interpolation formula, find </a:t>
                </a:r>
                <a:r>
                  <a:rPr lang="en-US" sz="2200" dirty="0">
                    <a:cs typeface="Times New Roman" pitchFamily="18" charset="0"/>
                  </a:rPr>
                  <a:t>the polynomial function from the following data-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: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−4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−1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	0	2	5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: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	1245	  33	5	9	1335</a:t>
                </a: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itchFamily="18" charset="0"/>
                  </a:rPr>
                  <a:t>Sol: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Times New Roman" pitchFamily="18" charset="0"/>
                  </a:rPr>
                  <a:t>Constructing divided difference table-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 rotWithShape="1">
                <a:blip r:embed="rId2"/>
                <a:stretch>
                  <a:fillRect l="-963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4B11-63B3-4D2D-9990-7AF6A084E42B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Newton divided difference formula[CO4]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199C2F-2357-4938-9BA3-7F6796475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5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ubtitle 2"/>
          <p:cNvSpPr>
            <a:spLocks noGrp="1"/>
          </p:cNvSpPr>
          <p:nvPr>
            <p:ph type="subTitle" idx="1"/>
          </p:nvPr>
        </p:nvSpPr>
        <p:spPr>
          <a:xfrm>
            <a:off x="838200" y="838200"/>
            <a:ext cx="7924800" cy="4876800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Divided Difference Table)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797BB-5551-41AB-BF84-69C0DFD0C0DF}" type="slidenum">
              <a:rPr lang="en-US"/>
              <a:pPr>
                <a:defRPr/>
              </a:pPr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4363014"/>
                  </p:ext>
                </p:extLst>
              </p:nvPr>
            </p:nvGraphicFramePr>
            <p:xfrm>
              <a:off x="914400" y="1371600"/>
              <a:ext cx="6858000" cy="4384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2200" i="1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endParaRPr lang="en-US" sz="2200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 y=f(x)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i="1" smtClean="0">
                                  <a:latin typeface="Cambria Math"/>
                                  <a:cs typeface="Times New Roman" pitchFamily="18" charset="0"/>
                                </a:rPr>
                                <m:t>⍋</m:t>
                              </m:r>
                            </m:oMath>
                          </a14:m>
                          <a:r>
                            <a:rPr lang="en-US" sz="22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f(x)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⍋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f(x)</a:t>
                          </a:r>
                          <a:endParaRPr lang="en-US" sz="2200" i="1" baseline="30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⍋</m:t>
                                  </m:r>
                                </m:e>
                                <m:sup>
                                  <m:r>
                                    <a:rPr lang="en-US" sz="2200" b="1" i="0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i="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f</a:t>
                          </a:r>
                          <a:r>
                            <a:rPr lang="en-US" sz="2200" i="0" dirty="0">
                              <a:latin typeface="Times New Roman" pitchFamily="18" charset="0"/>
                              <a:cs typeface="Times New Roman" pitchFamily="18" charset="0"/>
                            </a:rPr>
                            <a:t>(x)</a:t>
                          </a:r>
                          <a:endParaRPr lang="en-US" sz="2200" i="0" baseline="30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⍋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f(x)</a:t>
                          </a:r>
                          <a:endParaRPr lang="en-US" sz="2200" i="1" baseline="30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1245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−404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−28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−14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688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442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1335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4363014"/>
                  </p:ext>
                </p:extLst>
              </p:nvPr>
            </p:nvGraphicFramePr>
            <p:xfrm>
              <a:off x="914400" y="1371600"/>
              <a:ext cx="6858000" cy="4384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2200" i="1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endParaRPr lang="en-US" sz="2200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 y=f(x)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blipFill>
                          <a:blip r:embed="rId2"/>
                          <a:stretch>
                            <a:fillRect l="-222857" t="-7955" r="-324000" b="-7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blipFill>
                          <a:blip r:embed="rId2"/>
                          <a:stretch>
                            <a:fillRect l="-302139" t="-7955" r="-203209" b="-7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55" r="-102128" b="-7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blipFill>
                          <a:blip r:embed="rId2"/>
                          <a:stretch>
                            <a:fillRect l="-502674" t="-7955" r="-2674" b="-74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blipFill>
                          <a:blip r:embed="rId2"/>
                          <a:stretch>
                            <a:fillRect l="-1064" t="-135714" r="-501064" b="-8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1245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blipFill>
                          <a:blip r:embed="rId2"/>
                          <a:stretch>
                            <a:fillRect l="-222857" t="-235714" r="-324000" b="-7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blipFill>
                          <a:blip r:embed="rId2"/>
                          <a:stretch>
                            <a:fillRect l="-1064" t="-335714" r="-501064" b="-6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blipFill>
                          <a:blip r:embed="rId2"/>
                          <a:stretch>
                            <a:fillRect l="-222857" t="-435714" r="-324000" b="-5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35714" r="-102128" b="-5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688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442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itchFamily="18" charset="0"/>
                              <a:cs typeface="Times New Roman" pitchFamily="18" charset="0"/>
                            </a:rPr>
                            <a:t>1335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Newton divided difference formula[CO4]</a:t>
            </a:r>
          </a:p>
          <a:p>
            <a:pPr algn="ctr"/>
            <a:endParaRPr lang="en-US" sz="30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9002BBE-697F-443C-BDB2-BA098328EF4B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1DC70B-AFC6-45E0-81CC-A22C8CCF2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5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Applying newton divided difference formula-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𝑦</m:t>
                      </m:r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(</m:t>
                      </m:r>
                      <m:r>
                        <a:rPr lang="en-US" sz="2200" i="1">
                          <a:latin typeface="Cambria Math"/>
                        </a:rPr>
                        <m:t>𝑥</m:t>
                      </m:r>
                      <m:r>
                        <a:rPr lang="en-US" sz="2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𝑦</m:t>
                      </m:r>
                      <m:r>
                        <a:rPr lang="en-US" sz="2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3</m:t>
                          </m:r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200" i="1">
                          <a:latin typeface="Cambria Math"/>
                        </a:rPr>
                        <m:t>−5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200" i="1">
                          <a:latin typeface="Cambria Math"/>
                        </a:rPr>
                        <m:t>+6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/>
                        </a:rPr>
                        <m:t>−14</m:t>
                      </m:r>
                      <m:r>
                        <a:rPr lang="en-US" sz="2200" i="1">
                          <a:latin typeface="Cambria Math"/>
                        </a:rPr>
                        <m:t>𝑥</m:t>
                      </m:r>
                      <m:r>
                        <a:rPr lang="en-US" sz="2200" i="1">
                          <a:latin typeface="Cambria Math"/>
                        </a:rPr>
                        <m:t>+5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 rotWithShape="1">
                <a:blip r:embed="rId2"/>
                <a:stretch>
                  <a:fillRect l="-963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7990-2F44-444C-8303-A1062F3DA5CF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Newton divided difference formula[CO4]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2209800"/>
                <a:ext cx="8229600" cy="3962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>
                    <a:cs typeface="Times New Roman" pitchFamily="18" charset="0"/>
                  </a:rPr>
                  <a:t>Q1:</a:t>
                </a:r>
                <a:r>
                  <a:rPr lang="en-US" sz="2200" dirty="0">
                    <a:cs typeface="Times New Roman" pitchFamily="18" charset="0"/>
                  </a:rPr>
                  <a:t> Evaluate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(10)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 using Lagrange’s interpolation formula.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:	5	6	9	11	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: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	12	13	14	16		</a:t>
                </a:r>
                <a:endParaRPr lang="en-US" sz="2200" b="1" dirty="0"/>
              </a:p>
              <a:p>
                <a:pPr marL="0" indent="0">
                  <a:buNone/>
                </a:pPr>
                <a:r>
                  <a:rPr lang="en-US" sz="2200" b="1" dirty="0"/>
                  <a:t>							</a:t>
                </a:r>
                <a:endParaRPr lang="en-US" sz="22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itchFamily="18" charset="0"/>
                  </a:rPr>
                  <a:t>Q2 : </a:t>
                </a:r>
                <a:r>
                  <a:rPr lang="en-US" sz="2200" dirty="0">
                    <a:cs typeface="Times New Roman" pitchFamily="18" charset="0"/>
                  </a:rPr>
                  <a:t>Using </a:t>
                </a:r>
                <a:r>
                  <a:rPr lang="en-US" sz="2200" dirty="0"/>
                  <a:t>Newton Divided Difference interpolation formula, find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r>
                      <a:rPr lang="en-US" sz="2200" i="1">
                        <a:latin typeface="Cambria Math"/>
                      </a:rPr>
                      <m:t>(8)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(15)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 from the following data-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:	4	5	7	10	11	13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: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	48	100	294	900	1210	2028	</a:t>
                </a:r>
                <a:endParaRPr lang="en-US" sz="2200" b="1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itchFamily="18" charset="0"/>
                  </a:rPr>
                  <a:t>						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2209800"/>
                <a:ext cx="8229600" cy="3962400"/>
              </a:xfrm>
              <a:blipFill rotWithShape="1">
                <a:blip r:embed="rId2"/>
                <a:stretch>
                  <a:fillRect l="-963" t="-923" r="-815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2F30-58C6-4807-AE48-BBC9AE65DC30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-50800"/>
            <a:ext cx="7848600" cy="736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dirty="0"/>
              <a:t>Newton divided difference formula[CO4]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64838"/>
            <a:ext cx="3600450" cy="93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A9CD89-A25A-4AD3-B4F6-FEA6A9F82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81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28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In previous lectures we have discussed-</a:t>
            </a:r>
          </a:p>
          <a:p>
            <a:r>
              <a:rPr lang="en-US" sz="2200" dirty="0"/>
              <a:t>Algebraic and transcendental equation</a:t>
            </a:r>
          </a:p>
          <a:p>
            <a:r>
              <a:rPr lang="en-US" sz="2200" dirty="0"/>
              <a:t>Bisection method</a:t>
            </a:r>
          </a:p>
          <a:p>
            <a:r>
              <a:rPr lang="en-US" sz="2200" dirty="0" err="1"/>
              <a:t>Regula</a:t>
            </a:r>
            <a:r>
              <a:rPr lang="en-US" sz="2200" dirty="0"/>
              <a:t> </a:t>
            </a:r>
            <a:r>
              <a:rPr lang="en-US" sz="2200" dirty="0" err="1"/>
              <a:t>falsi</a:t>
            </a:r>
            <a:r>
              <a:rPr lang="en-US" sz="2200" dirty="0"/>
              <a:t> method</a:t>
            </a:r>
          </a:p>
          <a:p>
            <a:r>
              <a:rPr lang="en-US" sz="2200" dirty="0"/>
              <a:t>Newton </a:t>
            </a:r>
            <a:r>
              <a:rPr lang="en-US" sz="2200" dirty="0" err="1"/>
              <a:t>raphson</a:t>
            </a:r>
            <a:r>
              <a:rPr lang="en-US" sz="2200" dirty="0"/>
              <a:t> method</a:t>
            </a:r>
          </a:p>
          <a:p>
            <a:r>
              <a:rPr lang="en-US" sz="2200" dirty="0"/>
              <a:t>Order of convergence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/>
              <a:t>Interpolation for equal intervals </a:t>
            </a:r>
          </a:p>
          <a:p>
            <a:r>
              <a:rPr lang="en-US" sz="2200" dirty="0"/>
              <a:t>Newton Forward interpolation formula</a:t>
            </a:r>
            <a:endParaRPr lang="en-US" dirty="0"/>
          </a:p>
          <a:p>
            <a:r>
              <a:rPr lang="en-US" sz="2200" dirty="0"/>
              <a:t>Newton Backward interpolation formula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/>
              <a:t>Interpolation for unequal intervals </a:t>
            </a:r>
          </a:p>
          <a:p>
            <a:r>
              <a:rPr lang="en-US" sz="2200" dirty="0"/>
              <a:t>Lagrange’s interpolation formula</a:t>
            </a:r>
            <a:endParaRPr lang="en-US" sz="2400" dirty="0"/>
          </a:p>
          <a:p>
            <a:r>
              <a:rPr lang="en-US" sz="2200" dirty="0"/>
              <a:t>Newton divided difference interpolation formula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009D-8AE5-45DE-876F-EE73A99F1BC8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/>
              <a:t>Summary</a:t>
            </a:r>
            <a:endParaRPr kumimoji="0" lang="en-US" sz="3000" b="1" i="0" u="none" strike="noStrike" kern="1200" cap="none" spc="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71B18-0BFD-499D-BA2F-18D099825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81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382000" cy="50292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200" b="1" dirty="0"/>
                  <a:t>Q1.</a:t>
                </a:r>
                <a:r>
                  <a:rPr lang="en-US" sz="2200" dirty="0"/>
                  <a:t>Using Newton </a:t>
                </a:r>
                <a:r>
                  <a:rPr lang="en-US" sz="2200" dirty="0" err="1"/>
                  <a:t>Raphson</a:t>
                </a:r>
                <a:r>
                  <a:rPr lang="en-US" sz="2200" dirty="0"/>
                  <a:t> Method-find a positive root of equation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𝑥𝑙𝑜𝑔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</a:rPr>
                      <m:t>=4.77</m:t>
                    </m:r>
                  </m:oMath>
                </a14:m>
                <a:r>
                  <a:rPr lang="en-US" sz="2200" dirty="0"/>
                  <a:t>  correct to 3 decimal places.	                 </a:t>
                </a:r>
                <a:r>
                  <a:rPr lang="en-US" sz="2200" b="1" dirty="0" err="1"/>
                  <a:t>Ans</a:t>
                </a:r>
                <a:r>
                  <a:rPr lang="en-US" sz="2200" b="1" dirty="0"/>
                  <a:t>:  6.083</a:t>
                </a:r>
                <a:endParaRPr lang="en-US" sz="2200" dirty="0"/>
              </a:p>
              <a:p>
                <a:pPr marL="0" lvl="0" indent="0">
                  <a:buNone/>
                </a:pPr>
                <a:r>
                  <a:rPr lang="en-US" sz="2200" b="1" dirty="0"/>
                  <a:t>Q2.</a:t>
                </a:r>
                <a:r>
                  <a:rPr lang="en-US" sz="2200" dirty="0"/>
                  <a:t> Using </a:t>
                </a:r>
                <a:r>
                  <a:rPr lang="en-US" sz="2200" dirty="0" err="1"/>
                  <a:t>Regula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Falsi</a:t>
                </a:r>
                <a:r>
                  <a:rPr lang="en-US" sz="2200" dirty="0"/>
                  <a:t> Method- find a positive root of equation      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</a:rPr>
                      <m:t>     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2200" i="1">
                        <a:latin typeface="Cambria Math"/>
                      </a:rPr>
                      <m:t>−</m:t>
                    </m:r>
                    <m:r>
                      <a:rPr lang="en-US" sz="2200" i="1">
                        <a:latin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</a:rPr>
                      <m:t>−10=0</m:t>
                    </m:r>
                  </m:oMath>
                </a14:m>
                <a:r>
                  <a:rPr lang="en-US" sz="2200" dirty="0"/>
                  <a:t>  correct to 3 decimal places.		     </a:t>
                </a:r>
                <a:r>
                  <a:rPr lang="en-US" sz="2200" b="1" dirty="0" err="1"/>
                  <a:t>Ans</a:t>
                </a:r>
                <a:r>
                  <a:rPr lang="en-US" sz="2200" b="1" dirty="0"/>
                  <a:t>: 1.855</a:t>
                </a:r>
                <a:endParaRPr lang="en-US" sz="2200" dirty="0"/>
              </a:p>
              <a:p>
                <a:pPr marL="0" lvl="0" indent="0">
                  <a:buNone/>
                </a:pPr>
                <a:r>
                  <a:rPr lang="en-US" sz="2200" b="1" dirty="0"/>
                  <a:t>Q3.</a:t>
                </a:r>
                <a:r>
                  <a:rPr lang="en-US" sz="2200" dirty="0"/>
                  <a:t> Using Bisection Method- find a positive root of equation</a:t>
                </a:r>
              </a:p>
              <a:p>
                <a:pPr marL="0" lvl="0" indent="0">
                  <a:buNone/>
                </a:pP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𝑐𝑜𝑠𝑥</m:t>
                    </m:r>
                  </m:oMath>
                </a14:m>
                <a:r>
                  <a:rPr lang="en-US" sz="2200" dirty="0"/>
                  <a:t>  correct to 4 decimal places.		    </a:t>
                </a:r>
                <a:r>
                  <a:rPr lang="en-US" sz="2200" b="1" dirty="0" err="1"/>
                  <a:t>Ans</a:t>
                </a:r>
                <a:r>
                  <a:rPr lang="en-US" sz="2200" b="1" dirty="0"/>
                  <a:t>: 0.5177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Q4.</a:t>
                </a:r>
                <a:r>
                  <a:rPr lang="en-US" sz="2200" dirty="0"/>
                  <a:t> Determine the missing values in given table-</a:t>
                </a:r>
              </a:p>
              <a:p>
                <a:pPr marL="0" lv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b="1" dirty="0"/>
                  <a:t>						</a:t>
                </a:r>
                <a:r>
                  <a:rPr lang="en-US" sz="2400" b="1" dirty="0" err="1"/>
                  <a:t>Ans</a:t>
                </a:r>
                <a:r>
                  <a:rPr lang="en-US" sz="2400" b="1" dirty="0"/>
                  <a:t>: 33.933, 46.733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382000" cy="5029200"/>
              </a:xfrm>
              <a:blipFill rotWithShape="1">
                <a:blip r:embed="rId2"/>
                <a:stretch>
                  <a:fillRect l="-1164" t="-727" b="-14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583A-47F5-4509-9366-28BF248E4012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0"/>
            <a:ext cx="78486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3000" b="1" dirty="0"/>
          </a:p>
          <a:p>
            <a:pPr algn="ctr">
              <a:spcBef>
                <a:spcPct val="0"/>
              </a:spcBef>
              <a:defRPr/>
            </a:pPr>
            <a:r>
              <a:rPr lang="en-US" sz="3000" b="1" dirty="0"/>
              <a:t>Weekly Assignment</a:t>
            </a:r>
          </a:p>
          <a:p>
            <a:pPr lvl="0" algn="ctr">
              <a:spcBef>
                <a:spcPct val="0"/>
              </a:spcBef>
              <a:defRPr/>
            </a:pP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914400" y="3962400"/>
              <a:ext cx="5105400" cy="77114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382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09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62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365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0365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637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8637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200" baseline="0" dirty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10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15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20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25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30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35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baseline="0" dirty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43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?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29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32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?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 dirty="0">
                              <a:effectLst/>
                            </a:rPr>
                            <a:t>77</a:t>
                          </a:r>
                          <a:endParaRPr lang="en-US" sz="2200" baseline="0" dirty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231764"/>
                  </p:ext>
                </p:extLst>
              </p:nvPr>
            </p:nvGraphicFramePr>
            <p:xfrm>
              <a:off x="914400" y="3962400"/>
              <a:ext cx="5105400" cy="77114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38205"/>
                    <a:gridCol w="820930"/>
                    <a:gridCol w="766201"/>
                    <a:gridCol w="703654"/>
                    <a:gridCol w="703654"/>
                    <a:gridCol w="586378"/>
                    <a:gridCol w="586378"/>
                  </a:tblGrid>
                  <a:tr h="3855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t="-14063" r="-444156" b="-1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10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15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20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25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30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35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</a:tr>
                  <a:tr h="3855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t="-115873" r="-444156" b="-36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43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?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29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32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?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 dirty="0">
                              <a:effectLst/>
                            </a:rPr>
                            <a:t>77</a:t>
                          </a:r>
                          <a:endParaRPr lang="en-US" sz="2200" baseline="0" dirty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2168F40-A759-4C74-9C48-695FB8BB0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81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021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3820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Q5.</a:t>
                </a:r>
                <a:r>
                  <a:rPr lang="en-US" sz="2200" dirty="0"/>
                  <a:t> Find the number of students from the following data who secured    marks not more than 45</a:t>
                </a:r>
              </a:p>
              <a:p>
                <a:pPr marL="0" lv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b="1" dirty="0"/>
                  <a:t>							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							</a:t>
                </a:r>
                <a:r>
                  <a:rPr lang="en-US" sz="2200" b="1" dirty="0"/>
                  <a:t>      </a:t>
                </a:r>
                <a:r>
                  <a:rPr lang="en-US" sz="2200" b="1" dirty="0" err="1"/>
                  <a:t>Ans</a:t>
                </a:r>
                <a:r>
                  <a:rPr lang="en-US" sz="2200" b="1" dirty="0"/>
                  <a:t>: 51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					</a:t>
                </a:r>
                <a:endParaRPr lang="en-US" sz="2200" dirty="0"/>
              </a:p>
              <a:p>
                <a:pPr marL="0" lvl="0" indent="0">
                  <a:buNone/>
                </a:pPr>
                <a:r>
                  <a:rPr lang="en-US" sz="2200" b="1" dirty="0"/>
                  <a:t>Q6.</a:t>
                </a:r>
                <a:r>
                  <a:rPr lang="en-US" sz="2200" dirty="0"/>
                  <a:t> </a:t>
                </a:r>
                <a:r>
                  <a:rPr lang="en-US" sz="2400" dirty="0"/>
                  <a:t>From the following table find the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=8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382000" cy="5029200"/>
              </a:xfrm>
              <a:blipFill rotWithShape="1">
                <a:blip r:embed="rId2"/>
                <a:stretch>
                  <a:fillRect l="-1164" t="-727" r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E27D-2B7A-4246-B85D-8401E3DA46D4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0"/>
            <a:ext cx="7848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3000" b="1" dirty="0"/>
          </a:p>
          <a:p>
            <a:pPr algn="ctr">
              <a:spcBef>
                <a:spcPct val="0"/>
              </a:spcBef>
              <a:defRPr/>
            </a:pPr>
            <a:r>
              <a:rPr lang="en-US" sz="3000" b="1" dirty="0"/>
              <a:t>Weekly Assignment</a:t>
            </a:r>
          </a:p>
          <a:p>
            <a:pPr lvl="0" algn="ctr">
              <a:spcBef>
                <a:spcPct val="0"/>
              </a:spcBef>
              <a:defRPr/>
            </a:pPr>
            <a:endParaRPr lang="en-US" sz="3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200" y="1981200"/>
          <a:ext cx="6553200" cy="725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 dirty="0">
                          <a:effectLst/>
                        </a:rPr>
                        <a:t>Marks</a:t>
                      </a:r>
                      <a:endParaRPr lang="en-US" sz="2200" baseline="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</a:rPr>
                        <a:t>30-40</a:t>
                      </a:r>
                      <a:endParaRPr lang="en-US" sz="2200" baseline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</a:rPr>
                        <a:t>40-50</a:t>
                      </a:r>
                      <a:endParaRPr lang="en-US" sz="2200" baseline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</a:rPr>
                        <a:t>50-60</a:t>
                      </a:r>
                      <a:endParaRPr lang="en-US" sz="2200" baseline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</a:rPr>
                        <a:t>60-70</a:t>
                      </a:r>
                      <a:endParaRPr lang="en-US" sz="2200" baseline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 dirty="0">
                          <a:effectLst/>
                        </a:rPr>
                        <a:t>70-80</a:t>
                      </a:r>
                      <a:endParaRPr lang="en-US" sz="2200" baseline="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</a:rPr>
                        <a:t>No. of Students</a:t>
                      </a:r>
                      <a:endParaRPr lang="en-US" sz="2200" baseline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</a:rPr>
                        <a:t>35</a:t>
                      </a:r>
                      <a:endParaRPr lang="en-US" sz="2200" baseline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</a:rPr>
                        <a:t>48</a:t>
                      </a:r>
                      <a:endParaRPr lang="en-US" sz="2200" baseline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</a:rPr>
                        <a:t>70</a:t>
                      </a:r>
                      <a:endParaRPr lang="en-US" sz="2200" baseline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</a:rPr>
                        <a:t>40</a:t>
                      </a:r>
                      <a:endParaRPr lang="en-US" sz="2200" baseline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 dirty="0">
                          <a:effectLst/>
                        </a:rPr>
                        <a:t>22</a:t>
                      </a:r>
                      <a:endParaRPr lang="en-US" sz="2200" baseline="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990600" y="4706671"/>
              <a:ext cx="5257800" cy="77114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915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51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14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1868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86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822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200" baseline="0" dirty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1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3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5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7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9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9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21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81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237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 dirty="0">
                              <a:effectLst/>
                            </a:rPr>
                            <a:t>537</a:t>
                          </a:r>
                          <a:endParaRPr lang="en-US" sz="2200" baseline="0" dirty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9144011"/>
                  </p:ext>
                </p:extLst>
              </p:nvPr>
            </p:nvGraphicFramePr>
            <p:xfrm>
              <a:off x="990600" y="4706671"/>
              <a:ext cx="5257800" cy="77114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91585"/>
                    <a:gridCol w="955137"/>
                    <a:gridCol w="891462"/>
                    <a:gridCol w="818688"/>
                    <a:gridCol w="818688"/>
                    <a:gridCol w="682240"/>
                  </a:tblGrid>
                  <a:tr h="3855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559" t="-14063" r="-381564" b="-1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1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3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5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7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9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</a:tr>
                  <a:tr h="3855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559" t="-115873" r="-381564" b="-36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9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21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81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237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 dirty="0">
                              <a:effectLst/>
                            </a:rPr>
                            <a:t>537</a:t>
                          </a:r>
                          <a:endParaRPr lang="en-US" sz="2200" baseline="0" dirty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tangle 11"/>
          <p:cNvSpPr/>
          <p:nvPr/>
        </p:nvSpPr>
        <p:spPr>
          <a:xfrm>
            <a:off x="7315200" y="4929352"/>
            <a:ext cx="11897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err="1"/>
              <a:t>Ans</a:t>
            </a:r>
            <a:r>
              <a:rPr lang="en-US" sz="2200" b="1" dirty="0"/>
              <a:t>: 366</a:t>
            </a:r>
            <a:endParaRPr lang="en-US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F84C61-E228-4E9F-BC73-94CF8FD9CC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80"/>
            <a:ext cx="1295400" cy="63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5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914400"/>
            <a:ext cx="8458200" cy="52133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effectLst/>
                <a:latin typeface="+mj-lt"/>
                <a:ea typeface="Times New Roman" panose="02020603050405020304" pitchFamily="18" charset="0"/>
              </a:rPr>
              <a:t>Unit-3 (Partial</a:t>
            </a:r>
            <a:r>
              <a:rPr lang="en-US" sz="2200" b="1" spc="-1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+mj-lt"/>
                <a:ea typeface="Times New Roman" panose="02020603050405020304" pitchFamily="18" charset="0"/>
              </a:rPr>
              <a:t>Differential</a:t>
            </a:r>
            <a:r>
              <a:rPr lang="en-US" sz="2200" b="1" spc="-2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+mj-lt"/>
                <a:ea typeface="Times New Roman" panose="02020603050405020304" pitchFamily="18" charset="0"/>
              </a:rPr>
              <a:t>Equation</a:t>
            </a:r>
            <a:r>
              <a:rPr lang="en-US" sz="2200" b="1" spc="-1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+mj-lt"/>
                <a:ea typeface="Times New Roman" panose="02020603050405020304" pitchFamily="18" charset="0"/>
              </a:rPr>
              <a:t>and</a:t>
            </a:r>
            <a:r>
              <a:rPr lang="en-US" sz="2200" b="1" spc="-1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+mj-lt"/>
                <a:ea typeface="Times New Roman" panose="02020603050405020304" pitchFamily="18" charset="0"/>
              </a:rPr>
              <a:t>its</a:t>
            </a:r>
            <a:r>
              <a:rPr lang="en-US" sz="2200" b="1" spc="-1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+mj-lt"/>
                <a:ea typeface="Times New Roman" panose="02020603050405020304" pitchFamily="18" charset="0"/>
              </a:rPr>
              <a:t>Applications)</a:t>
            </a:r>
          </a:p>
          <a:p>
            <a:pPr marL="0" indent="0">
              <a:buNone/>
            </a:pP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Introduction of partial differential equations, Second order linear partial differential equations with constant</a:t>
            </a:r>
            <a:r>
              <a:rPr lang="en-US" sz="22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coefficients. Classification of second order partial differential equations, Method of separation of variables</a:t>
            </a:r>
            <a:r>
              <a:rPr lang="en-US" sz="22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for solving partial differential equations, Solution of one and two dimensional wave and heat conduction</a:t>
            </a:r>
            <a:r>
              <a:rPr lang="en-US" sz="22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equations.</a:t>
            </a:r>
            <a:endParaRPr lang="en-US" sz="22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effectLst/>
                <a:latin typeface="+mj-lt"/>
                <a:ea typeface="Times New Roman" panose="02020603050405020304" pitchFamily="18" charset="0"/>
              </a:rPr>
              <a:t>Unit-4 (Numerical Techniques)</a:t>
            </a:r>
          </a:p>
          <a:p>
            <a:pPr marL="0" indent="0" algn="just">
              <a:buNone/>
            </a:pP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Error</a:t>
            </a:r>
            <a:r>
              <a:rPr lang="en-US" sz="2200" spc="20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analysis, Zeroes of transcendental and polynomial equations using Bisection method, Regula-</a:t>
            </a:r>
            <a:r>
              <a:rPr lang="en-US" sz="2200" dirty="0" err="1">
                <a:effectLst/>
                <a:latin typeface="+mj-lt"/>
                <a:ea typeface="Times New Roman" panose="02020603050405020304" pitchFamily="18" charset="0"/>
              </a:rPr>
              <a:t>falsi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 method and Newton-Raphson method, Interpolation: Finite differences, Newton’s forward and backward interpolation, Lagrange’s and Newton’s divided difference formula for unequal intervals. Solution of system of linear equations, </a:t>
            </a:r>
            <a:r>
              <a:rPr lang="en-US" sz="2200" dirty="0" err="1">
                <a:effectLst/>
                <a:latin typeface="+mj-lt"/>
                <a:ea typeface="Times New Roman" panose="02020603050405020304" pitchFamily="18" charset="0"/>
              </a:rPr>
              <a:t>Crout’s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 method, Gauss- Seidel method. Numerical integration: Trapezoidal rule, Simpson’s one third and three-eight rules, Solution of 1</a:t>
            </a:r>
            <a:r>
              <a:rPr lang="en-US" sz="2200" baseline="30000" dirty="0">
                <a:effectLst/>
                <a:latin typeface="+mj-lt"/>
                <a:ea typeface="Times New Roman" panose="02020603050405020304" pitchFamily="18" charset="0"/>
              </a:rPr>
              <a:t>st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 order ordinary differential equations by fourth-order Runge- </a:t>
            </a:r>
            <a:r>
              <a:rPr lang="en-US" sz="2200" dirty="0" err="1">
                <a:effectLst/>
                <a:latin typeface="+mj-lt"/>
                <a:ea typeface="Times New Roman" panose="02020603050405020304" pitchFamily="18" charset="0"/>
              </a:rPr>
              <a:t>Kutta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 methods.</a:t>
            </a:r>
          </a:p>
          <a:p>
            <a:pPr marL="0" indent="0">
              <a:lnSpc>
                <a:spcPts val="1070"/>
              </a:lnSpc>
              <a:buNone/>
            </a:pP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683E-BA1A-463E-A29B-E51A3BD0CFF4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/>
              <a:t>Syllabus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B7BB02-406A-4D53-904F-785909EE8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6549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3820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2200" b="1" dirty="0"/>
                  <a:t>Q7.</a:t>
                </a:r>
                <a:r>
                  <a:rPr lang="en-US" sz="2200" dirty="0"/>
                  <a:t> </a:t>
                </a:r>
                <a:r>
                  <a:rPr lang="en-US" sz="2400" dirty="0"/>
                  <a:t>Obtain Lagrange’s </a:t>
                </a:r>
                <a:r>
                  <a:rPr lang="en-US" sz="2400" dirty="0" err="1"/>
                  <a:t>interpolatory</a:t>
                </a:r>
                <a:r>
                  <a:rPr lang="en-US" sz="2400" dirty="0"/>
                  <a:t> polynomial for the following data-</a:t>
                </a:r>
              </a:p>
              <a:p>
                <a:pPr marL="0" lvl="0" indent="0">
                  <a:buNone/>
                </a:pPr>
                <a:endParaRPr lang="en-US" sz="2400" dirty="0"/>
              </a:p>
              <a:p>
                <a:pPr marL="0" lvl="0" indent="0">
                  <a:buNone/>
                </a:pPr>
                <a:endParaRPr lang="en-US" sz="2400" dirty="0"/>
              </a:p>
              <a:p>
                <a:pPr marL="0" lvl="0" indent="0">
                  <a:buNone/>
                </a:pPr>
                <a:endParaRPr lang="en-US" sz="2400" dirty="0"/>
              </a:p>
              <a:p>
                <a:pPr marL="0" lvl="0" indent="0">
                  <a:buNone/>
                </a:pPr>
                <a:endParaRPr lang="en-US" sz="2400" dirty="0"/>
              </a:p>
              <a:p>
                <a:pPr marL="0" lvl="0" indent="0">
                  <a:buNone/>
                </a:pPr>
                <a:r>
                  <a:rPr lang="en-US" sz="2400" dirty="0"/>
                  <a:t>Also find the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=1.5</m:t>
                    </m:r>
                    <m:r>
                      <a:rPr lang="en-US" sz="2400" b="0" i="0" smtClean="0">
                        <a:latin typeface="Cambria Math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:pPr marL="0" lvl="0" indent="0">
                  <a:buNone/>
                </a:pPr>
                <a:r>
                  <a:rPr lang="en-US" sz="2400" b="1" dirty="0"/>
                  <a:t>				        </a:t>
                </a:r>
                <a:r>
                  <a:rPr lang="en-US" sz="2200" b="1" dirty="0" err="1"/>
                  <a:t>Ans</a:t>
                </a:r>
                <a:r>
                  <a:rPr lang="en-US" sz="22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200" b="1" i="1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sz="2200" b="1" i="1">
                        <a:latin typeface="Cambria Math"/>
                      </a:rPr>
                      <m:t>−</m:t>
                    </m:r>
                    <m:r>
                      <a:rPr lang="en-US" sz="2200" b="1" i="1">
                        <a:latin typeface="Cambria Math"/>
                      </a:rPr>
                      <m:t>𝟗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2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200" b="1" i="1">
                        <a:latin typeface="Cambria Math"/>
                      </a:rPr>
                      <m:t>+</m:t>
                    </m:r>
                    <m:r>
                      <a:rPr lang="en-US" sz="2200" b="1" i="1">
                        <a:latin typeface="Cambria Math"/>
                      </a:rPr>
                      <m:t>𝟏𝟕</m:t>
                    </m:r>
                    <m:r>
                      <a:rPr lang="en-US" sz="2200" b="1" i="1">
                        <a:latin typeface="Cambria Math"/>
                      </a:rPr>
                      <m:t>𝒙</m:t>
                    </m:r>
                    <m:r>
                      <a:rPr lang="en-US" sz="2200" b="1" i="1">
                        <a:latin typeface="Cambria Math"/>
                      </a:rPr>
                      <m:t>+</m:t>
                    </m:r>
                    <m:r>
                      <a:rPr lang="en-US" sz="2200" b="1" i="1">
                        <a:latin typeface="Cambria Math"/>
                      </a:rPr>
                      <m:t>𝟔</m:t>
                    </m:r>
                  </m:oMath>
                </a14:m>
                <a:r>
                  <a:rPr lang="en-US" sz="2200" b="1" dirty="0"/>
                  <a:t>,  14.625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Q8.</a:t>
                </a:r>
                <a:r>
                  <a:rPr lang="en-US" sz="2400" dirty="0"/>
                  <a:t> Find the interpolating polynomial and hence compute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(1)</m:t>
                    </m:r>
                  </m:oMath>
                </a14:m>
                <a:r>
                  <a:rPr lang="en-US" sz="2400" dirty="0"/>
                  <a:t> from the following table-</a:t>
                </a:r>
              </a:p>
              <a:p>
                <a:pPr marL="0" lv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</a:p>
              <a:p>
                <a:pPr marL="0" lvl="0" indent="0">
                  <a:buNone/>
                </a:pPr>
                <a:r>
                  <a:rPr lang="en-US" sz="2200" dirty="0"/>
                  <a:t>			</a:t>
                </a:r>
              </a:p>
              <a:p>
                <a:pPr marL="0" lvl="0" indent="0">
                  <a:buNone/>
                </a:pPr>
                <a:endParaRPr lang="en-US" sz="2200" b="1" dirty="0"/>
              </a:p>
              <a:p>
                <a:pPr marL="0" lvl="0" indent="0">
                  <a:buNone/>
                </a:pPr>
                <a:r>
                  <a:rPr lang="en-US" sz="2200" b="1" dirty="0"/>
                  <a:t>			           </a:t>
                </a:r>
                <a:r>
                  <a:rPr lang="en-US" sz="2200" b="1" dirty="0" err="1"/>
                  <a:t>Ans</a:t>
                </a:r>
                <a:r>
                  <a:rPr lang="en-US" sz="22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/>
                          </a:rPr>
                          <m:t>𝟓</m:t>
                        </m:r>
                        <m:r>
                          <a:rPr lang="en-US" sz="22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200" b="1" i="1" smtClean="0">
                            <a:latin typeface="Cambria Math"/>
                          </a:rPr>
                          <m:t>𝟒</m:t>
                        </m:r>
                      </m:sup>
                    </m:sSup>
                    <m:r>
                      <a:rPr lang="en-US" sz="2200" b="1" i="1" smtClean="0">
                        <a:latin typeface="Cambria Math"/>
                      </a:rPr>
                      <m:t>+</m:t>
                    </m:r>
                    <m:r>
                      <a:rPr lang="en-US" sz="2200" b="1" i="1">
                        <a:latin typeface="Cambria Math"/>
                      </a:rPr>
                      <m:t>𝟗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200" b="1" i="1" smtClean="0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sz="2200" b="1" i="1" smtClean="0">
                        <a:latin typeface="Cambria Math"/>
                      </a:rPr>
                      <m:t>−</m:t>
                    </m:r>
                    <m:r>
                      <a:rPr lang="en-US" sz="2200" b="1" i="1" smtClean="0">
                        <a:latin typeface="Cambria Math"/>
                      </a:rPr>
                      <m:t>𝟐𝟕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2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200" b="1" i="1" smtClean="0">
                        <a:latin typeface="Cambria Math"/>
                      </a:rPr>
                      <m:t>−</m:t>
                    </m:r>
                    <m:r>
                      <a:rPr lang="en-US" sz="2200" b="1" i="1" smtClean="0">
                        <a:latin typeface="Cambria Math"/>
                      </a:rPr>
                      <m:t>𝟐𝟏</m:t>
                    </m:r>
                    <m:r>
                      <a:rPr lang="en-US" sz="2200" b="1" i="1">
                        <a:latin typeface="Cambria Math"/>
                      </a:rPr>
                      <m:t>𝒙</m:t>
                    </m:r>
                    <m:r>
                      <a:rPr lang="en-US" sz="2200" b="1" i="1" smtClean="0">
                        <a:latin typeface="Cambria Math"/>
                      </a:rPr>
                      <m:t>−</m:t>
                    </m:r>
                    <m:r>
                      <a:rPr lang="en-US" sz="2200" b="1" i="1" smtClean="0">
                        <a:latin typeface="Cambria Math"/>
                      </a:rPr>
                      <m:t>𝟏𝟐</m:t>
                    </m:r>
                    <m:r>
                      <a:rPr lang="en-US" sz="2200" b="1" i="0" smtClean="0">
                        <a:latin typeface="Cambria Math"/>
                      </a:rPr>
                      <m:t>,  −</m:t>
                    </m:r>
                    <m:r>
                      <a:rPr lang="en-US" sz="2200" b="1" i="0" smtClean="0">
                        <a:latin typeface="Cambria Math"/>
                      </a:rPr>
                      <m:t>𝟒𝟔</m:t>
                    </m:r>
                  </m:oMath>
                </a14:m>
                <a:r>
                  <a:rPr lang="en-US" sz="2200" b="1" dirty="0"/>
                  <a:t>  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382000" cy="5029200"/>
              </a:xfrm>
              <a:blipFill rotWithShape="1">
                <a:blip r:embed="rId2"/>
                <a:stretch>
                  <a:fillRect l="-945" t="-1455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248E-016B-4AB4-BD56-2992B779F098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0"/>
            <a:ext cx="78486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3000" b="1" dirty="0"/>
          </a:p>
          <a:p>
            <a:pPr algn="ctr">
              <a:spcBef>
                <a:spcPct val="0"/>
              </a:spcBef>
              <a:defRPr/>
            </a:pPr>
            <a:r>
              <a:rPr lang="en-US" sz="3000" b="1" dirty="0"/>
              <a:t>Weekly Assignment</a:t>
            </a:r>
          </a:p>
          <a:p>
            <a:pPr lvl="0" algn="ctr">
              <a:spcBef>
                <a:spcPct val="0"/>
              </a:spcBef>
              <a:defRPr/>
            </a:pP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990600" y="1905000"/>
              <a:ext cx="4572000" cy="77114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67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09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75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150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3168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200" baseline="0" dirty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-1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1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2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 dirty="0">
                              <a:effectLst/>
                            </a:rPr>
                            <a:t>3</a:t>
                          </a:r>
                          <a:endParaRPr lang="en-US" sz="2200" baseline="0" dirty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 -21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15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12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 dirty="0">
                              <a:effectLst/>
                            </a:rPr>
                            <a:t>3</a:t>
                          </a:r>
                          <a:endParaRPr lang="en-US" sz="2200" baseline="0" dirty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5151911"/>
                  </p:ext>
                </p:extLst>
              </p:nvPr>
            </p:nvGraphicFramePr>
            <p:xfrm>
              <a:off x="990600" y="1905000"/>
              <a:ext cx="4572000" cy="77114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6774"/>
                    <a:gridCol w="950928"/>
                    <a:gridCol w="887533"/>
                    <a:gridCol w="815081"/>
                    <a:gridCol w="831684"/>
                  </a:tblGrid>
                  <a:tr h="3855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562" t="-15873" r="-321348" b="-136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-1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1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2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 dirty="0">
                              <a:effectLst/>
                            </a:rPr>
                            <a:t>3</a:t>
                          </a:r>
                          <a:endParaRPr lang="en-US" sz="2200" baseline="0" dirty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</a:tr>
                  <a:tr h="3855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562" t="-115873" r="-321348" b="-36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 -21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15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12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 dirty="0">
                              <a:effectLst/>
                            </a:rPr>
                            <a:t>3</a:t>
                          </a:r>
                          <a:endParaRPr lang="en-US" sz="2200" baseline="0" dirty="0">
                            <a:effectLst/>
                            <a:latin typeface="Calibri"/>
                            <a:ea typeface="Calibri"/>
                            <a:cs typeface="Mangal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723900" y="4572000"/>
              <a:ext cx="5638800" cy="10058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200" baseline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sz="2200" baseline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200" baseline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     0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  3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   5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baseline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−30</m:t>
                                </m:r>
                              </m:oMath>
                            </m:oMathPara>
                          </a14:m>
                          <a:endParaRPr lang="en-US" sz="2200" baseline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−22</m:t>
                                </m:r>
                              </m:oMath>
                            </m:oMathPara>
                          </a14:m>
                          <a:endParaRPr lang="en-US" sz="2200" baseline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aseline="0">
                                    <a:effectLst/>
                                    <a:latin typeface="Cambria Math"/>
                                  </a:rPr>
                                  <m:t>−12</m:t>
                                </m:r>
                              </m:oMath>
                            </m:oMathPara>
                          </a14:m>
                          <a:endParaRPr lang="en-US" sz="2200" baseline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330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 dirty="0">
                              <a:effectLst/>
                            </a:rPr>
                            <a:t>3458</a:t>
                          </a:r>
                          <a:endParaRPr lang="en-US" sz="2200" baseline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011727"/>
                  </p:ext>
                </p:extLst>
              </p:nvPr>
            </p:nvGraphicFramePr>
            <p:xfrm>
              <a:off x="723900" y="4572000"/>
              <a:ext cx="5638800" cy="10058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8200"/>
                    <a:gridCol w="914400"/>
                    <a:gridCol w="1066800"/>
                    <a:gridCol w="838200"/>
                    <a:gridCol w="914400"/>
                    <a:gridCol w="1066800"/>
                  </a:tblGrid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725" r="-570290" b="-121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92667" r="-424667" b="-121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165143" r="-264000" b="-121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     0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  3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   5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725" t="-101220" r="-570290" b="-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92667" t="-101220" r="-424667" b="-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165143" t="-101220" r="-264000" b="-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338686" t="-101220" r="-237226" b="-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>
                              <a:effectLst/>
                            </a:rPr>
                            <a:t>330</a:t>
                          </a:r>
                          <a:endParaRPr lang="en-US" sz="2200" baseline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aseline="0" dirty="0">
                              <a:effectLst/>
                            </a:rPr>
                            <a:t>3458</a:t>
                          </a:r>
                          <a:endParaRPr lang="en-US" sz="2200" baseline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456070D-3CE1-404C-9D4C-BCBE38D3B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81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89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Applying numerical methods we can solve large system of linear equations. 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i="1" dirty="0">
              <a:latin typeface="Cambria Math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543F-4D8A-4FA1-AF4B-5A93FFFE4C1A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>
                <a:cs typeface="Times New Roman" pitchFamily="18" charset="0"/>
              </a:rPr>
              <a:t> Objective of solving system of equations by numerical method</a:t>
            </a:r>
            <a:r>
              <a:rPr lang="en-US" sz="3000" b="1" dirty="0"/>
              <a:t>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2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838200"/>
                <a:ext cx="8229600" cy="5410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cs typeface="Times New Roman" pitchFamily="18" charset="0"/>
                  </a:rPr>
                  <a:t>Consider a non-homogeneous system of  three  simultaneous linear algebraic equations in three unknowns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……………..(1)</m:t>
                      </m:r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32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33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=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cs typeface="Times New Roman" pitchFamily="18" charset="0"/>
                  </a:rPr>
                  <a:t>where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itchFamily="18" charset="0"/>
                  </a:rPr>
                  <a:t>'s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itchFamily="18" charset="0"/>
                  </a:rPr>
                  <a:t>'s are constants.</a:t>
                </a:r>
              </a:p>
              <a:p>
                <a:pPr marL="0" indent="0">
                  <a:buNone/>
                </a:pPr>
                <a:r>
                  <a:rPr lang="en-US" sz="2400" dirty="0">
                    <a:cs typeface="Times New Roman" pitchFamily="18" charset="0"/>
                  </a:rPr>
                  <a:t>Using matrix notation, the above system (1) can be written 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𝐴𝑋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    .................(2)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itchFamily="18" charset="0"/>
                  </a:rPr>
                  <a:t>By finding a solution of the system, we mean to obtain the values of  three unknowns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cs typeface="Times New Roman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itchFamily="18" charset="0"/>
                  </a:rPr>
                  <a:t> such that they satisfy  the given equations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838200"/>
                <a:ext cx="8229600" cy="5410200"/>
              </a:xfrm>
              <a:blipFill>
                <a:blip r:embed="rId2"/>
                <a:stretch>
                  <a:fillRect l="-963" t="-1466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CCCB-3979-40E7-AC3C-102990C2570C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>
                <a:cs typeface="Times New Roman" pitchFamily="18" charset="0"/>
              </a:rPr>
              <a:t>Solution of system of linear equations</a:t>
            </a:r>
            <a:r>
              <a:rPr lang="en-US" sz="3000" b="1" dirty="0"/>
              <a:t>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1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>
                <a:latin typeface="+mj-lt"/>
                <a:cs typeface="Times New Roman" pitchFamily="18" charset="0"/>
              </a:rPr>
              <a:t>This method is also known as Triangularization method or method of factorization.</a:t>
            </a:r>
          </a:p>
          <a:p>
            <a:r>
              <a:rPr lang="en-US" sz="2200" dirty="0">
                <a:latin typeface="+mj-lt"/>
                <a:cs typeface="Times New Roman" pitchFamily="18" charset="0"/>
              </a:rPr>
              <a:t>The given system of equations can be written in matrix form as  AX=B.......(1)</a:t>
            </a:r>
          </a:p>
          <a:p>
            <a:r>
              <a:rPr lang="en-US" sz="2200" dirty="0">
                <a:latin typeface="+mj-lt"/>
                <a:cs typeface="Times New Roman" pitchFamily="18" charset="0"/>
              </a:rPr>
              <a:t>Factor A into LU, where L is lower triangular matrix and U is upper triangular matrix.</a:t>
            </a:r>
          </a:p>
          <a:p>
            <a:r>
              <a:rPr lang="en-US" sz="2200" dirty="0">
                <a:latin typeface="+mj-lt"/>
                <a:cs typeface="Times New Roman" pitchFamily="18" charset="0"/>
              </a:rPr>
              <a:t>Put A=LU in (1), we have LUX=B......(2)</a:t>
            </a:r>
          </a:p>
          <a:p>
            <a:r>
              <a:rPr lang="en-US" sz="2200" dirty="0">
                <a:latin typeface="+mj-lt"/>
                <a:cs typeface="Times New Roman" pitchFamily="18" charset="0"/>
              </a:rPr>
              <a:t>Let UX=Y....(3) then (2) becomes LY=B.....(4)</a:t>
            </a:r>
          </a:p>
          <a:p>
            <a:r>
              <a:rPr lang="en-US" sz="2200" dirty="0">
                <a:latin typeface="+mj-lt"/>
                <a:cs typeface="Times New Roman" pitchFamily="18" charset="0"/>
              </a:rPr>
              <a:t>Solve (4) for Y using forward substitution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i="1" dirty="0">
              <a:latin typeface="Cambria Math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3FCC-BEF4-4868-8F78-1E8491BCB13F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>
                <a:cs typeface="Times New Roman" pitchFamily="18" charset="0"/>
              </a:rPr>
              <a:t>Matrix Decomposition Method </a:t>
            </a:r>
            <a:r>
              <a:rPr lang="en-US" sz="3000" b="1" dirty="0"/>
              <a:t>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7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0292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  <a:cs typeface="Times New Roman" pitchFamily="18" charset="0"/>
              </a:rPr>
              <a:t>Putting the value of Y in (3) and solve it for X using back substitution method.</a:t>
            </a:r>
          </a:p>
          <a:p>
            <a:pPr marL="0" indent="0">
              <a:buNone/>
            </a:pPr>
            <a:r>
              <a:rPr lang="en-US" sz="2200" dirty="0">
                <a:latin typeface="+mj-lt"/>
                <a:cs typeface="Times New Roman" pitchFamily="18" charset="0"/>
              </a:rPr>
              <a:t>Some important points:</a:t>
            </a:r>
          </a:p>
          <a:p>
            <a:r>
              <a:rPr lang="en-US" sz="2200" dirty="0">
                <a:latin typeface="+mj-lt"/>
                <a:cs typeface="Times New Roman" pitchFamily="18" charset="0"/>
              </a:rPr>
              <a:t>If we take all the diagonal elements of L=1 then the method is called Doolittle’s method.</a:t>
            </a:r>
          </a:p>
          <a:p>
            <a:r>
              <a:rPr lang="en-US" sz="2200" dirty="0">
                <a:latin typeface="+mj-lt"/>
                <a:cs typeface="Times New Roman" pitchFamily="18" charset="0"/>
              </a:rPr>
              <a:t>If we take all the diagonal elements of U=1 then the method is called </a:t>
            </a:r>
            <a:r>
              <a:rPr lang="en-US" sz="2200" dirty="0" err="1">
                <a:latin typeface="+mj-lt"/>
                <a:cs typeface="Times New Roman" pitchFamily="18" charset="0"/>
              </a:rPr>
              <a:t>Crout’s</a:t>
            </a:r>
            <a:r>
              <a:rPr lang="en-US" sz="2200" dirty="0">
                <a:latin typeface="+mj-lt"/>
                <a:cs typeface="Times New Roman" pitchFamily="18" charset="0"/>
              </a:rPr>
              <a:t> method.</a:t>
            </a:r>
          </a:p>
          <a:p>
            <a:r>
              <a:rPr lang="en-US" sz="2200" dirty="0">
                <a:latin typeface="+mj-lt"/>
                <a:cs typeface="Times New Roman" pitchFamily="18" charset="0"/>
              </a:rPr>
              <a:t>The method fails if any of the diagonal elements of L or U is zero</a:t>
            </a:r>
            <a:r>
              <a:rPr lang="en-US" sz="2000" dirty="0">
                <a:latin typeface="+mj-lt"/>
                <a:cs typeface="Times New Roman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DF5F-8DD8-4BB5-9B7B-DC126A538602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>
                <a:cs typeface="Times New Roman" pitchFamily="18" charset="0"/>
              </a:rPr>
              <a:t>Matrix Decomposition Method</a:t>
            </a:r>
            <a:r>
              <a:rPr lang="en-US" sz="3000" b="1" dirty="0"/>
              <a:t>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606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>
                    <a:cs typeface="Times New Roman" pitchFamily="18" charset="0"/>
                  </a:rPr>
                  <a:t>Example: Solve, by </a:t>
                </a:r>
                <a:r>
                  <a:rPr lang="en-US" sz="2200" b="1" dirty="0" err="1">
                    <a:cs typeface="Times New Roman" pitchFamily="18" charset="0"/>
                  </a:rPr>
                  <a:t>Crout’s</a:t>
                </a:r>
                <a:r>
                  <a:rPr lang="en-US" sz="2200" b="1" dirty="0">
                    <a:cs typeface="Times New Roman" pitchFamily="18" charset="0"/>
                  </a:rPr>
                  <a:t> method, the following system of  equations:</a:t>
                </a:r>
                <a:br>
                  <a:rPr lang="en-US" sz="2200" b="1" dirty="0">
                    <a:cs typeface="Times New Roman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𝒛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𝟑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𝟐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𝟑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𝒛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𝟏𝟔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𝟑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𝒛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r>
                        <a:rPr lang="en-US" sz="22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𝟑</m:t>
                      </m:r>
                    </m:oMath>
                  </m:oMathPara>
                </a14:m>
                <a:endParaRPr lang="en-US" sz="2200" b="1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itchFamily="18" charset="0"/>
                  </a:rPr>
                  <a:t>Solution: 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Times New Roman" pitchFamily="18" charset="0"/>
                  </a:rPr>
                  <a:t>The above system of equations can be written in matrix form as   AX=B...........(1)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cs typeface="Times New Roman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cs typeface="Times New Roman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𝐵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cs typeface="Times New Roman" pitchFamily="18" charset="0"/>
                  </a:rPr>
                  <a:t>In Crout’s method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𝐿𝑈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.............(2)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solidFill>
                      <a:prstClr val="black"/>
                    </a:solidFill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848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5825-511E-4DB2-A596-001134C2D100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Crout’s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method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/>
              <a:t>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722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On simplifying, we get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L=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−14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  U</a:t>
                </a: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Put A=LU in (1), we have LUX=B..........................(3)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Let UX=Y......(4) so that (3) becomes LY=B............(5)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So by (5)</a:t>
                </a: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 we have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−14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.........(6)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848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7D1-9D4B-42FA-9A14-14EA8CA60001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Crout’s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method </a:t>
            </a:r>
            <a:r>
              <a:rPr lang="en-US" sz="3000" b="1" dirty="0"/>
              <a:t>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191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After solving (6), using forward substitution method, we have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20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</m:num>
                                <m:den>
                                  <m:r>
                                    <a:rPr lang="en-US" sz="22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Now, UX=Y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So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sz="2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.........(7)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After solving (7), using backward substitution method,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=1,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=−2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=4.</m:t>
                    </m:r>
                  </m:oMath>
                </a14:m>
                <a:endParaRPr lang="en-US" sz="2200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848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2C4A-8131-41A8-B30E-D2B992186D62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Crout’s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method </a:t>
            </a:r>
            <a:r>
              <a:rPr lang="en-US" sz="3000" b="1" dirty="0"/>
              <a:t>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941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6750" y="2083793"/>
                <a:ext cx="8077200" cy="4070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Q.1 Solve by </a:t>
                </a:r>
                <a:r>
                  <a:rPr lang="en-US" sz="2200" dirty="0" err="1">
                    <a:latin typeface="+mj-lt"/>
                    <a:cs typeface="Times New Roman" pitchFamily="18" charset="0"/>
                  </a:rPr>
                  <a:t>Crout’s</a:t>
                </a:r>
                <a:r>
                  <a:rPr lang="en-US" sz="2200" dirty="0">
                    <a:latin typeface="+mj-lt"/>
                    <a:cs typeface="Times New Roman" pitchFamily="18" charset="0"/>
                  </a:rPr>
                  <a:t> Method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10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=12</m:t>
                      </m:r>
                    </m:oMath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+10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=13</m:t>
                      </m:r>
                    </m:oMath>
                  </m:oMathPara>
                </a14:m>
                <a:endParaRPr lang="en-US" sz="2200" i="1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+10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=14	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	</a:t>
                </a:r>
                <a:endParaRPr lang="en-US" sz="2200" b="1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50" y="2083793"/>
                <a:ext cx="8077200" cy="4070349"/>
              </a:xfrm>
              <a:blipFill>
                <a:blip r:embed="rId2"/>
                <a:stretch>
                  <a:fillRect l="-981" t="-1048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53FE-4AEA-4668-B118-8A2C008384CA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Crout’s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method </a:t>
            </a:r>
            <a:r>
              <a:rPr lang="en-US" sz="3000" b="1" dirty="0"/>
              <a:t>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70E36C43-0C8A-4931-9AA7-D16159119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869950"/>
            <a:ext cx="3600450" cy="93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165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In mathematics, a matrix is said to be diagonally dominant if for every row of the matrix, the magnitude of the diagonal entry in a row is larger than or equal to the sum of the magnitudes of all the other (non-diagonal) entries in that row.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Ex: The matrix A=</a:t>
                </a:r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is diagonally dominant matrix because │4│&gt;│1│+</a:t>
                </a:r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│1│</a:t>
                </a:r>
              </a:p>
              <a:p>
                <a:pPr marL="0" lv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│-6│&gt;│2│+ │3│</a:t>
                </a:r>
              </a:p>
              <a:p>
                <a:pPr marL="0" lv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│-4│=│3│+ │1│.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848" r="-1481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0D60-AD9C-42E5-B99B-FE48F5F49159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>
                <a:latin typeface="+mj-lt"/>
                <a:cs typeface="Times New Roman" pitchFamily="18" charset="0"/>
              </a:rPr>
              <a:t>Diagonally Dominant Matrix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/>
              <a:t>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0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effectLst/>
                <a:latin typeface="+mj-lt"/>
                <a:ea typeface="Times New Roman" panose="02020603050405020304" pitchFamily="18" charset="0"/>
              </a:rPr>
              <a:t>Unit-5 (Aptitude-III)</a:t>
            </a:r>
          </a:p>
          <a:p>
            <a:pPr marL="0" indent="0">
              <a:buNone/>
            </a:pP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Time</a:t>
            </a:r>
            <a:r>
              <a:rPr lang="en-US" sz="2200" spc="14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&amp;</a:t>
            </a:r>
            <a:r>
              <a:rPr lang="en-US" sz="2200" spc="14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Work,</a:t>
            </a:r>
            <a:r>
              <a:rPr lang="en-US" sz="2200" spc="15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Pipe</a:t>
            </a:r>
            <a:r>
              <a:rPr lang="en-US" sz="2200" spc="14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&amp;</a:t>
            </a:r>
            <a:r>
              <a:rPr lang="en-US" sz="2200" spc="15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Cistern,</a:t>
            </a:r>
            <a:r>
              <a:rPr lang="en-US" sz="2200" spc="15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Time,</a:t>
            </a:r>
            <a:r>
              <a:rPr lang="en-US" sz="2200" spc="14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Speed</a:t>
            </a:r>
            <a:r>
              <a:rPr lang="en-US" sz="2200" spc="15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&amp;</a:t>
            </a:r>
            <a:r>
              <a:rPr lang="en-US" sz="2200" spc="15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Distance,</a:t>
            </a:r>
            <a:r>
              <a:rPr lang="en-US" sz="2200" spc="15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Boat</a:t>
            </a:r>
            <a:r>
              <a:rPr lang="en-US" sz="2200" spc="14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&amp;</a:t>
            </a:r>
            <a:r>
              <a:rPr lang="en-US" sz="2200" spc="14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Stream,</a:t>
            </a:r>
            <a:r>
              <a:rPr lang="en-US" sz="2200" spc="17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Sitting</a:t>
            </a:r>
            <a:r>
              <a:rPr lang="en-US" sz="2200" spc="13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Arrangement,</a:t>
            </a:r>
            <a:r>
              <a:rPr lang="en-US" sz="2200" spc="16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Clock</a:t>
            </a:r>
            <a:r>
              <a:rPr lang="en-US" sz="2200" spc="15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&amp;</a:t>
            </a:r>
            <a:r>
              <a:rPr lang="en-US" sz="2200" spc="-28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Calendar.</a:t>
            </a:r>
            <a:endParaRPr lang="en-US" sz="22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2FC9-8D31-43D8-A2AA-D210316AB5CE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/>
              <a:t>Syllabus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B7BB02-406A-4D53-904F-785909EE8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35139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>
                    <a:solidFill>
                      <a:srgbClr val="252525"/>
                    </a:solidFill>
                    <a:cs typeface="Times New Roman" pitchFamily="18" charset="0"/>
                  </a:rPr>
                  <a:t>The Gauss-Seidel method is a method for determining the solution of a</a:t>
                </a:r>
                <a:r>
                  <a:rPr lang="en-US" sz="2000" dirty="0">
                    <a:solidFill>
                      <a:prstClr val="black"/>
                    </a:solidFill>
                    <a:cs typeface="Times New Roman" pitchFamily="18" charset="0"/>
                  </a:rPr>
                  <a:t> diagonally dominant system of linear equations.</a:t>
                </a: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  <a:cs typeface="Times New Roman" pitchFamily="18" charset="0"/>
                  </a:rPr>
                  <a:t>Consider a non-homogeneous system of  three  simultaneous linear algebraic equations in three unknowns as-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……………..(1)</m:t>
                      </m:r>
                    </m:oMath>
                  </m:oMathPara>
                </a14:m>
                <a:endParaRPr lang="en-US" sz="20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32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+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33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cs typeface="Times New Roman" pitchFamily="18" charset="0"/>
                  </a:rPr>
                  <a:t>'s is the largest coefficient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prstClr val="black"/>
                    </a:solidFill>
                    <a:cs typeface="Times New Roman" pitchFamily="18" charset="0"/>
                  </a:rPr>
                  <a:t> equation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000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=1,2,3)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cs typeface="Times New Roman" pitchFamily="18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</a:rPr>
                  <a:t>System (1) of equations can be written as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− 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…………………………..</m:t>
                      </m:r>
                      <m:d>
                        <m:dPr>
                          <m:ctrlPr>
                            <a:rPr lang="en-US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− 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…………………………..</m:t>
                      </m:r>
                      <m:d>
                        <m:dPr>
                          <m:ctrlPr>
                            <a:rPr lang="en-US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− 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…………………………..(4)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815" t="-727" r="-222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E2EC-188C-430C-8EC7-B6969CA91877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>
                <a:latin typeface="+mj-lt"/>
                <a:cs typeface="Times New Roman" pitchFamily="18" charset="0"/>
              </a:rPr>
              <a:t>Gauss-Seidel Method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/>
              <a:t>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049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</a:rPr>
                  <a:t>Taking the initial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22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</a:rPr>
                  <a:t>Put the initial approximation in R.H.S. of (2) to get the next approximation  for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i.e.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endParaRPr lang="en-US" sz="22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</a:rPr>
                  <a:t>Now 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22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in (3) </a:t>
                </a:r>
              </a:p>
              <a:p>
                <a:pPr marL="0" lv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</a:rPr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lang="en-US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endParaRPr lang="en-US" sz="22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</a:rPr>
                  <a:t>Now 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in(4) </a:t>
                </a:r>
              </a:p>
              <a:p>
                <a:pPr marL="0" lv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</a:rPr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22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lang="en-US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)</a:t>
                </a:r>
              </a:p>
              <a:p>
                <a:pPr marL="0" lv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</a:rPr>
                  <a:t>Repeat this process until we get the desired valued of unknowns (variables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) upto required accuracy. 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1212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867A-1B63-4634-8436-E423AA5E608C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>
                <a:cs typeface="+mj-cs"/>
              </a:rPr>
              <a:t>Gauss-Seidel Method</a:t>
            </a:r>
            <a:r>
              <a:rPr lang="en-US" sz="3200" b="1" dirty="0">
                <a:cs typeface="+mj-cs"/>
              </a:rPr>
              <a:t> </a:t>
            </a:r>
            <a:r>
              <a:rPr lang="en-US" sz="3000" b="1" dirty="0">
                <a:cs typeface="+mj-cs"/>
              </a:rPr>
              <a:t>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885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600" b="1" dirty="0">
                    <a:latin typeface="+mj-lt"/>
                    <a:cs typeface="Times New Roman" pitchFamily="18" charset="0"/>
                  </a:rPr>
                  <a:t>Example: Solve the following system of equations by Gauss-Seidel method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𝟐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𝟏𝟎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𝒛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𝟓𝟏</m:t>
                      </m:r>
                    </m:oMath>
                  </m:oMathPara>
                </a14:m>
                <a:endParaRPr lang="en-US" sz="2600" b="1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𝟏𝟎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𝟐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𝒛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𝟒𝟒</m:t>
                      </m:r>
                    </m:oMath>
                  </m:oMathPara>
                </a14:m>
                <a:endParaRPr lang="en-US" sz="2600" b="1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𝟐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𝟏𝟎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𝒛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𝟔𝟏</m:t>
                      </m:r>
                    </m:oMath>
                  </m:oMathPara>
                </a14:m>
                <a:endParaRPr lang="en-US" sz="2600" b="1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latin typeface="+mj-lt"/>
                    <a:cs typeface="Times New Roman" pitchFamily="18" charset="0"/>
                  </a:rPr>
                  <a:t>Solution:</a:t>
                </a:r>
                <a:r>
                  <a:rPr lang="en-US" sz="2600" dirty="0">
                    <a:latin typeface="+mj-lt"/>
                    <a:cs typeface="Times New Roman" pitchFamily="18" charset="0"/>
                  </a:rPr>
                  <a:t> The given system is not diagonally dominant. So, rearrange the equations as follows to make them diagonally dominant: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10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+2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𝑧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=44</m:t>
                      </m:r>
                    </m:oMath>
                  </m:oMathPara>
                </a14:m>
                <a:endParaRPr lang="en-US" sz="2600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+10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𝑧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=51   …………………..</m:t>
                      </m:r>
                      <m:d>
                        <m:dPr>
                          <m:ctrlPr>
                            <a:rPr lang="en-US" sz="260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60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600" i="1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+2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+10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𝑧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=61</m:t>
                      </m:r>
                    </m:oMath>
                  </m:oMathPara>
                </a14:m>
                <a:endParaRPr lang="en-US" sz="2600" dirty="0">
                  <a:latin typeface="+mj-lt"/>
                  <a:cs typeface="Times New Roman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𝑆𝑦𝑠𝑡𝑒𝑚</m:t>
                    </m:r>
                    <m:r>
                      <a:rPr lang="en-US" sz="2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(1) </m:t>
                    </m:r>
                    <m:r>
                      <a:rPr lang="en-US" sz="2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𝑜𝑓</m:t>
                    </m:r>
                    <m:r>
                      <a:rPr lang="en-US" sz="2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equations can be written 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44−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600" b="0" dirty="0">
                    <a:latin typeface="+mj-lt"/>
                    <a:cs typeface="Times New Roman" pitchFamily="18" charset="0"/>
                  </a:rPr>
                  <a:t>   ..............(2)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2600" b="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51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600" b="0" dirty="0">
                    <a:latin typeface="+mj-lt"/>
                    <a:cs typeface="Times New Roman" pitchFamily="18" charset="0"/>
                  </a:rPr>
                  <a:t>  ...............(3)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6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 .........(4)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2061" b="-1091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BCB0-EF17-4DA1-ADE0-2AB8A91264F3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200" b="1" dirty="0">
                <a:cs typeface="+mj-cs"/>
              </a:rPr>
              <a:t>Gauss-Seidel Method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/>
              <a:t>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430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The first approximation is obtained by putting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in (2)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=4.4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 Now, putting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=4.4 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 in (3),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=4.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200" dirty="0">
                  <a:solidFill>
                    <a:prstClr val="black"/>
                  </a:solidFill>
                  <a:latin typeface="+mj-lt"/>
                  <a:cs typeface="Times New Roman" pitchFamily="18" charset="0"/>
                </a:endParaRPr>
              </a:p>
              <a:p>
                <a:pPr marL="0" lv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Again putting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=4.4,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=4.2 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in (4),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−2.9753</m:t>
                    </m:r>
                  </m:oMath>
                </a14:m>
                <a:endParaRPr lang="en-US" sz="2200" b="0" dirty="0">
                  <a:solidFill>
                    <a:prstClr val="black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Proceeding in the same way , we get</a:t>
                </a:r>
              </a:p>
              <a:p>
                <a:pPr marL="0" lvl="0" indent="0">
                  <a:buNone/>
                </a:pPr>
                <a:endParaRPr lang="en-US" sz="2000" b="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848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E35A-DE12-4643-937E-E2C94FACA672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3"/>
            <a:ext cx="1295400" cy="549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76560-D355-4E51-8863-4C242EF34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752675"/>
            <a:ext cx="3249450" cy="3511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AD1E47E-F9E6-4D4E-A6C6-792903347641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>
                <a:cs typeface="+mj-cs"/>
              </a:rPr>
              <a:t>Gauss-Seidel Method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/>
              <a:t>[CO4] </a:t>
            </a:r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8320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Proceeding in the same way, we get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Hence, after four iterations, we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=3, </m:t>
                      </m:r>
                      <m:r>
                        <a:rPr lang="en-US" sz="2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r>
                        <a:rPr lang="en-US" sz="2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=4 ,</m:t>
                      </m:r>
                      <m:r>
                        <a:rPr lang="en-US" sz="2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𝑧</m:t>
                      </m:r>
                      <m:r>
                        <a:rPr lang="en-US" sz="2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=5</m:t>
                      </m:r>
                    </m:oMath>
                  </m:oMathPara>
                </a14:m>
                <a:endParaRPr lang="en-US" sz="2200" dirty="0">
                  <a:solidFill>
                    <a:prstClr val="black"/>
                  </a:solidFill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848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033-A303-41EA-BFAD-6158589D18CD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>
                <a:cs typeface="+mj-cs"/>
              </a:rPr>
              <a:t>Gauss-Seidel Method </a:t>
            </a:r>
            <a:r>
              <a:rPr lang="en-US" sz="3000" b="1" dirty="0"/>
              <a:t>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821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28800"/>
                <a:ext cx="8153400" cy="4343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Q.1 Solve the following system of equations by Gauss-Seidel method(Perform four iteration)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9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+4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=−17</m:t>
                      </m:r>
                    </m:oMath>
                  </m:oMathPara>
                </a14:m>
                <a:endParaRPr lang="en-US" sz="2200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−2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−6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=14</m:t>
                      </m:r>
                    </m:oMath>
                  </m:oMathPara>
                </a14:m>
                <a:endParaRPr lang="en-US" sz="2200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+6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=4</m:t>
                      </m:r>
                    </m:oMath>
                  </m:oMathPara>
                </a14:m>
                <a:endParaRPr lang="en-US" sz="2200" b="0" i="1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	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			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Q.2  Solve the following system of equations by Gauss-Seidel method.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20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−2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=17</m:t>
                      </m:r>
                    </m:oMath>
                  </m:oMathPara>
                </a14:m>
                <a:endParaRPr lang="en-US" sz="2200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3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+20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=−18</m:t>
                      </m:r>
                    </m:oMath>
                  </m:oMathPara>
                </a14:m>
                <a:endParaRPr lang="en-US" sz="2200" i="1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−3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+20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=25</m:t>
                      </m:r>
                    </m:oMath>
                  </m:oMathPara>
                </a14:m>
                <a:endParaRPr lang="en-US" sz="2200" dirty="0">
                  <a:latin typeface="+mj-lt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28800"/>
                <a:ext cx="8153400" cy="4343400"/>
              </a:xfrm>
              <a:blipFill>
                <a:blip r:embed="rId2"/>
                <a:stretch>
                  <a:fillRect l="-972" t="-982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5ACF-2ADF-4076-BF45-68F8B91393C6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2800" b="1" dirty="0">
                <a:cs typeface="+mj-cs"/>
              </a:rPr>
              <a:t>Gauss-Seidel Method </a:t>
            </a:r>
            <a:r>
              <a:rPr lang="en-US" sz="3000" b="1" dirty="0"/>
              <a:t>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EB8A284-8569-4730-8718-36B4D0210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869950"/>
            <a:ext cx="3600450" cy="93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3138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Using numerical techniques, we can solve definite integral.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397A-8958-4F43-A779-97944102EBEB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>
                <a:cs typeface="Times New Roman" pitchFamily="18" charset="0"/>
              </a:rPr>
              <a:t>Objective of Numerical Integration </a:t>
            </a:r>
            <a:r>
              <a:rPr lang="en-US" sz="3000" b="1" dirty="0"/>
              <a:t>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625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+mj-lt"/>
                  </a:rPr>
                  <a:t>The process of evaluating a definite integral from a set of tabulated values of the integrand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+mj-lt"/>
                  </a:rPr>
                  <a:t> is called numerical integration.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</a:rPr>
                  <a:t>Numerical integration means the numeric evaluation of integral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200" dirty="0">
                    <a:latin typeface="+mj-lt"/>
                  </a:rPr>
                  <a:t>     .......(1)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>
                    <a:latin typeface="+mj-lt"/>
                  </a:rPr>
                  <a:t> are given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>
                    <a:latin typeface="+mj-lt"/>
                  </a:rPr>
                  <a:t> is a function given analytically by a formula or empirically by a table of values.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</a:rPr>
                  <a:t>Geometrically, (1) gives the area under the curve of f between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848" r="-741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A2C8-D794-45AF-966C-97EFB0F2AB0F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>
                <a:cs typeface="Times New Roman" pitchFamily="18" charset="0"/>
              </a:rPr>
              <a:t>Numerical Integration </a:t>
            </a:r>
            <a:r>
              <a:rPr lang="en-US" sz="3000" b="1" dirty="0"/>
              <a:t>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5B533E6-1412-4C77-9B3B-FB2F4495D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76675"/>
            <a:ext cx="2819400" cy="21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3629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,…….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 be the values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 corresponding to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,…….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, which are equally spaced with interval 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. Then the Trapezoidal rule is given by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US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+……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…...(1)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 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number of subintervals</a:t>
                </a:r>
              </a:p>
              <a:p>
                <a:pPr marL="0" indent="0">
                  <a:buNone/>
                </a:pPr>
                <a:endParaRPr lang="en-US" sz="2000" dirty="0">
                  <a:latin typeface="+mj-lt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848" r="-1556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4309-7DE7-4E42-810B-BE2FE1C3EB1C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  <a:p>
            <a:pPr algn="ctr"/>
            <a:r>
              <a:rPr lang="en-US" sz="3000" b="1" dirty="0">
                <a:latin typeface="+mj-lt"/>
                <a:cs typeface="Times New Roman" pitchFamily="18" charset="0"/>
              </a:rPr>
              <a:t>Trapezoidal Rule </a:t>
            </a:r>
            <a:r>
              <a:rPr lang="en-US" sz="3000" b="1" dirty="0">
                <a:latin typeface="+mj-lt"/>
              </a:rPr>
              <a:t>[CO4]</a:t>
            </a:r>
          </a:p>
          <a:p>
            <a:pPr algn="ctr"/>
            <a:endParaRPr lang="en-US" sz="30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9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06474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b="1" dirty="0">
                    <a:latin typeface="+mj-lt"/>
                    <a:cs typeface="Times New Roman" pitchFamily="18" charset="0"/>
                  </a:rPr>
                  <a:t>Example: Evaluate </a:t>
                </a:r>
                <a:r>
                  <a:rPr lang="en-US" sz="2200" b="1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sz="22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f>
                          <m:fPr>
                            <m:ctrlPr>
                              <a:rPr lang="en-US" sz="22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2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2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en-US" sz="2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US" sz="2200" b="1" dirty="0">
                    <a:latin typeface="+mj-lt"/>
                    <a:cs typeface="Times New Roman" pitchFamily="18" charset="0"/>
                  </a:rPr>
                  <a:t> by Trapezoidal rule (Take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𝒏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𝟔</m:t>
                    </m:r>
                  </m:oMath>
                </a14:m>
                <a:r>
                  <a:rPr lang="en-US" sz="2200" b="1" dirty="0">
                    <a:latin typeface="+mj-lt"/>
                    <a:cs typeface="Times New Roman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en-US" sz="2200" b="1" dirty="0">
                    <a:latin typeface="+mj-lt"/>
                    <a:cs typeface="Times New Roman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:endParaRPr lang="en-US" sz="2200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200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Now, by (1)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×2</m:t>
                              </m:r>
                            </m:den>
                          </m:f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0.8571+0.75+0.6666+0.6+0.5454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+0.5</m:t>
                          </m:r>
                        </m:e>
                      </m:d>
                    </m:oMath>
                  </m:oMathPara>
                </a14:m>
                <a:endParaRPr lang="en-US" sz="2200" b="0" i="1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b="0" dirty="0">
                    <a:latin typeface="+mj-lt"/>
                    <a:cs typeface="Times New Roman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0.69485</m:t>
                    </m:r>
                  </m:oMath>
                </a14:m>
                <a:endParaRPr lang="en-US" sz="2200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06474"/>
                <a:ext cx="8229600" cy="5029200"/>
              </a:xfrm>
              <a:blipFill>
                <a:blip r:embed="rId2"/>
                <a:stretch>
                  <a:fillRect l="-963" b="-4121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FF0D-4EFA-42B9-8E20-036D69D390D8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2225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>
                <a:latin typeface="+mj-lt"/>
                <a:cs typeface="Times New Roman" pitchFamily="18" charset="0"/>
              </a:rPr>
              <a:t>Trapezoidal Rule </a:t>
            </a:r>
            <a:r>
              <a:rPr lang="en-US" sz="3000" b="1" dirty="0">
                <a:latin typeface="+mj-lt"/>
              </a:rPr>
              <a:t>[CO4]</a:t>
            </a:r>
            <a:endParaRPr lang="en-US" sz="3000" b="1" dirty="0"/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A4CA452-C898-4E36-BBCF-FABA79512C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6688579"/>
                  </p:ext>
                </p:extLst>
              </p:nvPr>
            </p:nvGraphicFramePr>
            <p:xfrm>
              <a:off x="381000" y="2155253"/>
              <a:ext cx="7743825" cy="97713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952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F6FC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F6FC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F6FC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F6FC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F6FC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F6FC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F6FC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F6F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F6FC6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F6FC6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0.8571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F6FC6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F6FC6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0.6666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F6FC6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F6FC6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0.5454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F6FC6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F6FC6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A4CA452-C898-4E36-BBCF-FABA79512C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6688579"/>
                  </p:ext>
                </p:extLst>
              </p:nvPr>
            </p:nvGraphicFramePr>
            <p:xfrm>
              <a:off x="381000" y="2155253"/>
              <a:ext cx="7743825" cy="97713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952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13" t="-1667" r="-298438" b="-1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41489" t="-1667" r="-915957" b="-1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8194" t="-1667" r="-497917" b="-1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2667" t="-1667" r="-378000" b="-1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13768" t="-1667" r="-310870" b="-1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56250" t="-1667" r="-283036" b="-1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48000" t="-1667" r="-81143" b="-1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21739" t="-1667" r="-2899" b="-17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13" t="-60396" r="-298438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41489" t="-60396" r="-91595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8194" t="-60396" r="-49791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2667" t="-60396" r="-37800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13768" t="-60396" r="-31087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56250" t="-60396" r="-283036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48000" t="-60396" r="-81143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21739" t="-60396" r="-2899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75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8229600" cy="52959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en-US" sz="3100" b="1" dirty="0"/>
                  <a:t>Algebraic equation: </a:t>
                </a:r>
                <a:r>
                  <a:rPr lang="en-US" sz="3100" dirty="0"/>
                  <a:t>An equation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1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3100" dirty="0"/>
                  <a:t> is called algebraic equation if 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100" dirty="0"/>
                  <a:t> is polynomial in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𝑥</m:t>
                    </m:r>
                    <m:r>
                      <a:rPr lang="en-US" sz="3100" i="1">
                        <a:latin typeface="Cambria Math"/>
                      </a:rPr>
                      <m:t>.</m:t>
                    </m:r>
                  </m:oMath>
                </a14:m>
                <a:r>
                  <a:rPr lang="en-US" sz="3100" dirty="0"/>
                  <a:t>  i.e.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1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100" i="1">
                        <a:latin typeface="Cambria Math"/>
                      </a:rPr>
                      <m:t>𝑥</m:t>
                    </m:r>
                    <m:r>
                      <a:rPr lang="en-US" sz="31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100" i="1">
                        <a:latin typeface="Cambria Math"/>
                      </a:rPr>
                      <m:t>+</m:t>
                    </m:r>
                    <m:r>
                      <a:rPr lang="en-US" sz="3100" i="1">
                        <a:latin typeface="Cambria Math"/>
                        <a:ea typeface="Cambria Math"/>
                      </a:rPr>
                      <m:t>⋯⋯+</m:t>
                    </m:r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3100" i="1">
                        <a:latin typeface="Cambria Math"/>
                      </a:rPr>
                      <m:t>+</m:t>
                    </m:r>
                    <m:r>
                      <a:rPr lang="en-US" sz="3100" i="1">
                        <a:latin typeface="Cambria Math"/>
                        <a:ea typeface="Cambria Math"/>
                      </a:rPr>
                      <m:t>⋯⋯=0</m:t>
                    </m:r>
                    <m:r>
                      <a:rPr lang="en-US" sz="3100" b="0" i="0" smtClean="0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en-US" sz="31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1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310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z="3100" dirty="0">
                    <a:ea typeface="Cambria Math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3100" dirty="0">
                    <a:ea typeface="Cambria Math"/>
                  </a:rPr>
                  <a:t>For </a:t>
                </a:r>
                <a:r>
                  <a:rPr lang="en-US" sz="3100" dirty="0" err="1">
                    <a:ea typeface="Cambria Math"/>
                  </a:rPr>
                  <a:t>e.g</a:t>
                </a:r>
                <a:r>
                  <a:rPr lang="en-US" sz="3100" dirty="0">
                    <a:ea typeface="Cambria Math"/>
                  </a:rPr>
                  <a:t>- </a:t>
                </a:r>
              </a:p>
              <a:p>
                <a:pPr marL="0" indent="0" algn="just">
                  <a:buNone/>
                </a:pPr>
                <a:r>
                  <a:rPr lang="en-US" sz="3100" dirty="0">
                    <a:ea typeface="Cambria Math"/>
                  </a:rPr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31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sz="31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3100" b="0" i="1" smtClean="0">
                        <a:latin typeface="Cambria Math"/>
                        <a:ea typeface="Cambria Math"/>
                      </a:rPr>
                      <m:t>−3</m:t>
                    </m:r>
                    <m:r>
                      <a:rPr lang="en-US" sz="31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3100" b="0" i="1" smtClean="0">
                        <a:latin typeface="Cambria Math"/>
                        <a:ea typeface="Cambria Math"/>
                      </a:rPr>
                      <m:t>+1=0</m:t>
                    </m:r>
                    <m:r>
                      <a:rPr lang="en-US" sz="3100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sz="3100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n-US" sz="3100" b="0" dirty="0">
                  <a:ea typeface="Cambria Math"/>
                </a:endParaRPr>
              </a:p>
              <a:p>
                <a:pPr marL="0" indent="0" algn="just">
                  <a:buNone/>
                </a:pPr>
                <a:r>
                  <a:rPr lang="en-US" sz="3100" b="1" dirty="0"/>
                  <a:t>Transcendental equation: </a:t>
                </a:r>
                <a:r>
                  <a:rPr lang="en-US" sz="3100" dirty="0"/>
                  <a:t>An equation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1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3100" dirty="0"/>
                  <a:t> is called transcendental equation if 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100" dirty="0"/>
                  <a:t> is some combination of algebraic function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100">
                        <a:latin typeface="Cambria Math"/>
                      </a:rPr>
                      <m:t>e</m:t>
                    </m:r>
                    <m:r>
                      <a:rPr lang="en-US" sz="310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3100">
                        <a:latin typeface="Cambria Math"/>
                      </a:rPr>
                      <m:t>g</m:t>
                    </m:r>
                    <m:r>
                      <a:rPr lang="en-US" sz="310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i="1">
                            <a:latin typeface="Cambria Math"/>
                          </a:rPr>
                          <m:t>𝑥</m:t>
                        </m:r>
                        <m:r>
                          <a:rPr lang="en-US" sz="3100" i="1">
                            <a:latin typeface="Cambria Math"/>
                          </a:rPr>
                          <m:t>,</m:t>
                        </m:r>
                        <m:r>
                          <a:rPr lang="en-US" sz="31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1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3100" dirty="0"/>
                  <a:t>,trigonometric function, logarithmic function, exponential function.</a:t>
                </a:r>
              </a:p>
              <a:p>
                <a:pPr marL="0" indent="0" algn="just">
                  <a:buNone/>
                </a:pPr>
                <a:r>
                  <a:rPr lang="en-US" sz="3100" dirty="0"/>
                  <a:t>For </a:t>
                </a:r>
                <a:r>
                  <a:rPr lang="en-US" sz="3100" dirty="0" err="1"/>
                  <a:t>e.g</a:t>
                </a:r>
                <a:r>
                  <a:rPr lang="en-US" sz="3100" dirty="0"/>
                  <a:t>-	</a:t>
                </a:r>
              </a:p>
              <a:p>
                <a:pPr marL="0" indent="0" algn="just">
                  <a:buNone/>
                </a:pPr>
                <a:r>
                  <a:rPr lang="en-US" sz="3100" dirty="0"/>
                  <a:t>1.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𝑥𝑠𝑖𝑛𝑥</m:t>
                    </m:r>
                    <m:r>
                      <a:rPr lang="en-US" sz="3100" i="1">
                        <a:latin typeface="Cambria Math"/>
                      </a:rPr>
                      <m:t>−</m:t>
                    </m:r>
                    <m:r>
                      <a:rPr lang="en-US" sz="3100" i="1">
                        <a:latin typeface="Cambria Math"/>
                      </a:rPr>
                      <m:t>𝑥</m:t>
                    </m:r>
                    <m:r>
                      <a:rPr lang="en-US" sz="3100" i="1">
                        <a:latin typeface="Cambria Math"/>
                      </a:rPr>
                      <m:t>=0</m:t>
                    </m:r>
                  </m:oMath>
                </a14:m>
                <a:endParaRPr lang="en-US" sz="3100" i="1" dirty="0">
                  <a:latin typeface="Cambria Math"/>
                </a:endParaRPr>
              </a:p>
              <a:p>
                <a:pPr marL="0" indent="0" algn="just">
                  <a:buNone/>
                </a:pPr>
                <a:r>
                  <a:rPr lang="en-US" sz="3100" dirty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i="1">
                            <a:latin typeface="Cambria Math"/>
                          </a:rPr>
                          <m:t>𝑥𝑒</m:t>
                        </m:r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100" i="1">
                        <a:latin typeface="Cambria Math"/>
                      </a:rPr>
                      <m:t>−1=0</m:t>
                    </m:r>
                  </m:oMath>
                </a14:m>
                <a:endParaRPr lang="en-US" sz="3100" i="1" dirty="0">
                  <a:latin typeface="Cambria Math"/>
                </a:endParaRPr>
              </a:p>
              <a:p>
                <a:pPr marL="0" indent="0" algn="just">
                  <a:buNone/>
                </a:pPr>
                <a:r>
                  <a:rPr lang="en-US" sz="3100" dirty="0"/>
                  <a:t>3.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100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3100" i="1">
                        <a:latin typeface="Cambria Math"/>
                      </a:rPr>
                      <m:t>𝑥</m:t>
                    </m:r>
                    <m:r>
                      <a:rPr lang="en-US" sz="3100" i="1">
                        <a:latin typeface="Cambria Math"/>
                      </a:rPr>
                      <m:t>−1.2=0</m:t>
                    </m:r>
                  </m:oMath>
                </a14:m>
                <a:endParaRPr lang="en-US" sz="3100" dirty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0" indent="0" algn="just">
                  <a:buNone/>
                </a:pPr>
                <a:endParaRPr lang="en-US" sz="1800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n-US" sz="18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8229600" cy="5295900"/>
              </a:xfrm>
              <a:blipFill rotWithShape="1">
                <a:blip r:embed="rId2"/>
                <a:stretch>
                  <a:fillRect l="-963" t="-1843" r="-1704" b="-18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76D1-4EA9-4437-A1B6-4B0C4A7D6AE2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Zeroes of transcendental and algebraic equations[CO4]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3DF566-E63B-43D9-BA7B-1652AC248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9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,…….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be the values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corresponding to 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,…….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, which are equally spaced with interval as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. Then the Simpson’s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rule is given by</a:t>
                </a:r>
              </a:p>
              <a:p>
                <a:pPr marL="0" lv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+……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+4(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+….+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</a:t>
                </a:r>
              </a:p>
              <a:p>
                <a:pPr marL="0" lv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number of subintervals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To apply this rule, the number of subintervals should be even i.e. multiple of 2.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Simpson’s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rule may be written as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𝑓𝑖𝑟𝑠𝑡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𝑙𝑎𝑠𝑡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𝑜𝑟𝑑𝑖𝑛𝑎𝑡𝑒𝑠</m:t>
                          </m:r>
                        </m:e>
                      </m:d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𝑟𝑒𝑚𝑎𝑖𝑛𝑖𝑛𝑔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𝑒𝑣𝑒𝑛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𝑜𝑟𝑑𝑖𝑛𝑎𝑡𝑒𝑠</m:t>
                          </m:r>
                        </m:e>
                      </m:d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𝑟𝑒𝑚𝑎𝑖𝑛𝑖𝑛𝑔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𝑜𝑑𝑑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𝑜𝑟𝑑𝑖𝑛𝑎𝑡𝑒𝑠</m:t>
                          </m:r>
                        </m:e>
                      </m:d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dirty="0">
                  <a:solidFill>
                    <a:prstClr val="black"/>
                  </a:solidFill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229600" cy="5029200"/>
              </a:xfrm>
              <a:blipFill>
                <a:blip r:embed="rId2"/>
                <a:stretch>
                  <a:fillRect l="-741" t="-1212" b="-970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0EC5-2C02-46BA-9035-5423138C04CC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1371600" y="0"/>
                <a:ext cx="7772400" cy="6857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Autofit/>
              </a:bodyPr>
              <a:lstStyle/>
              <a:p>
                <a:pPr algn="ctr"/>
                <a:endParaRPr lang="en-US" sz="3000" b="1" dirty="0"/>
              </a:p>
              <a:p>
                <a:pPr algn="ctr"/>
                <a:r>
                  <a:rPr lang="en-US" sz="3000" b="1" dirty="0">
                    <a:latin typeface="+mj-lt"/>
                    <a:cs typeface="Times New Roman" pitchFamily="18" charset="0"/>
                  </a:rPr>
                  <a:t>Simpson’s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3000" b="1" dirty="0">
                    <a:latin typeface="+mj-lt"/>
                    <a:cs typeface="Times New Roman" pitchFamily="18" charset="0"/>
                  </a:rPr>
                  <a:t> Rule </a:t>
                </a:r>
                <a:r>
                  <a:rPr lang="en-US" sz="3000" b="1" dirty="0">
                    <a:latin typeface="+mj-lt"/>
                  </a:rPr>
                  <a:t>[CO4]</a:t>
                </a:r>
              </a:p>
              <a:p>
                <a:pPr algn="ctr"/>
                <a:endParaRPr lang="en-US" sz="3000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0"/>
                <a:ext cx="7772400" cy="685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143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Example: Evaluate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𝐈</m:t>
                    </m:r>
                    <m:r>
                      <a:rPr lang="en-US" sz="2000" b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=</m:t>
                    </m:r>
                    <m:nary>
                      <m:nary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𝟏</m:t>
                        </m:r>
                      </m:sup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𝟏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𝒙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by Simpson’s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𝟑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rule (take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.</a:t>
                </a:r>
                <a:br>
                  <a:rPr lang="en-US" sz="2000" b="1" dirty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</a:br>
                <a:r>
                  <a:rPr lang="en-US" sz="2000" b="1" dirty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Solution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Simpson’s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rule is given by 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prstClr val="black"/>
                        </a:solidFill>
                        <a:latin typeface="Cambria Math"/>
                      </a:rPr>
                      <m:t>I</m:t>
                    </m:r>
                    <m:r>
                      <a:rPr lang="en-US" sz="200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𝑑𝑥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+2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+4(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h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number of subintervals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𝐼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=0.69</m:t>
                    </m:r>
                  </m:oMath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4BC1-B667-41FC-875B-F48F422E4BE3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1371600" y="0"/>
                <a:ext cx="7772400" cy="6857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Autofit/>
              </a:bodyPr>
              <a:lstStyle/>
              <a:p>
                <a:pPr algn="ctr"/>
                <a:endParaRPr lang="en-US" sz="3000" b="1" dirty="0"/>
              </a:p>
              <a:p>
                <a:pPr algn="ctr"/>
                <a:endParaRPr lang="en-US" sz="3000" b="1" dirty="0">
                  <a:latin typeface="+mj-lt"/>
                  <a:cs typeface="Times New Roman" pitchFamily="18" charset="0"/>
                </a:endParaRPr>
              </a:p>
              <a:p>
                <a:pPr algn="ctr"/>
                <a:r>
                  <a:rPr lang="en-US" sz="3000" b="1" dirty="0">
                    <a:latin typeface="+mj-lt"/>
                    <a:cs typeface="Times New Roman" pitchFamily="18" charset="0"/>
                  </a:rPr>
                  <a:t>Simpson’s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3000" b="1" dirty="0">
                    <a:latin typeface="+mj-lt"/>
                    <a:cs typeface="Times New Roman" pitchFamily="18" charset="0"/>
                  </a:rPr>
                  <a:t> Rule </a:t>
                </a:r>
                <a:r>
                  <a:rPr lang="en-US" sz="3000" b="1" dirty="0">
                    <a:latin typeface="+mj-lt"/>
                  </a:rPr>
                  <a:t>[CO4]</a:t>
                </a:r>
              </a:p>
              <a:p>
                <a:pPr algn="ctr"/>
                <a:endParaRPr lang="en-US" sz="3000" b="1" dirty="0"/>
              </a:p>
              <a:p>
                <a:pPr algn="ctr"/>
                <a:endParaRPr lang="en-US" sz="3000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0"/>
                <a:ext cx="7772400" cy="685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80D04D-BE0F-474A-84F5-98FFEEAF7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40" y="3623021"/>
            <a:ext cx="8571719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89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,…….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be the values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corresponding to 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,…….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, which are equally spaced with interval 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. Then the Simpson’s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rule is given by </a:t>
                </a:r>
                <a:endParaRPr lang="en-US" sz="2200" dirty="0">
                  <a:solidFill>
                    <a:prstClr val="black"/>
                  </a:solidFill>
                  <a:latin typeface="+mj-lt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+3(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..(1)</a:t>
                </a:r>
              </a:p>
              <a:p>
                <a:pPr marL="0" lv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number of subintervals</a:t>
                </a:r>
              </a:p>
              <a:p>
                <a:pPr marL="0" lv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To apply this rule, the number of subintervals should be multiple of 3.</a:t>
                </a:r>
              </a:p>
              <a:p>
                <a:pPr marL="0" lv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Simpson’s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+mj-lt"/>
                    <a:cs typeface="Times New Roman" pitchFamily="18" charset="0"/>
                  </a:rPr>
                  <a:t> rule may be writeen as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𝑓𝑖𝑟𝑠𝑡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𝑙𝑎𝑠𝑡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𝑜𝑟𝑑𝑖𝑛𝑎𝑡𝑒𝑠</m:t>
                          </m:r>
                        </m:e>
                      </m:d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𝑚𝑢𝑙𝑡𝑖𝑝𝑙𝑒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3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𝑜𝑟𝑑𝑖𝑛𝑎𝑡𝑒𝑠</m:t>
                          </m:r>
                        </m:e>
                      </m:d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𝑟𝑒𝑚𝑎𝑖𝑛𝑖𝑛𝑔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𝑜𝑟𝑑𝑖𝑛𝑎𝑡𝑒𝑠</m:t>
                          </m:r>
                        </m:e>
                      </m:d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dirty="0">
                  <a:solidFill>
                    <a:prstClr val="black"/>
                  </a:solidFill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815" t="-1333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36AC-8130-4A18-BCC9-8E439920D987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  <a:p>
            <a:pPr algn="ctr"/>
            <a:r>
              <a:rPr lang="en-US" sz="3000" b="1" dirty="0">
                <a:latin typeface="+mj-lt"/>
                <a:cs typeface="Times New Roman" pitchFamily="18" charset="0"/>
              </a:rPr>
              <a:t>Simpson’s 3/8 Rule </a:t>
            </a:r>
            <a:r>
              <a:rPr lang="en-US" sz="3000" b="1" dirty="0">
                <a:latin typeface="+mj-lt"/>
              </a:rPr>
              <a:t>[CO4]</a:t>
            </a:r>
          </a:p>
          <a:p>
            <a:pPr algn="ctr"/>
            <a:endParaRPr lang="en-US" sz="30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979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Example: Evaluate 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sz="2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f>
                          <m:fPr>
                            <m:ctrlPr>
                              <a:rPr lang="en-U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 by Simpson’s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rule (take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𝒏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𝟔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.</a:t>
                </a:r>
                <a:br>
                  <a:rPr lang="en-US" sz="2200" b="1" dirty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</a:br>
                <a:r>
                  <a:rPr lang="en-US" sz="2200" b="1" dirty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Solution:</a:t>
                </a:r>
              </a:p>
              <a:p>
                <a:pPr marL="0" lv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+mj-lt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1−0</m:t>
                        </m:r>
                      </m:num>
                      <m:den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200" dirty="0">
                  <a:solidFill>
                    <a:prstClr val="black"/>
                  </a:solidFill>
                  <a:latin typeface="+mj-lt"/>
                </a:endParaRPr>
              </a:p>
              <a:p>
                <a:pPr marL="0" lvl="0" indent="0">
                  <a:buNone/>
                </a:pPr>
                <a:endParaRPr lang="en-US" sz="2200" dirty="0">
                  <a:solidFill>
                    <a:prstClr val="black"/>
                  </a:solidFill>
                  <a:latin typeface="+mj-lt"/>
                </a:endParaRPr>
              </a:p>
              <a:p>
                <a:pPr marL="0" lvl="0" indent="0">
                  <a:buNone/>
                </a:pPr>
                <a:endParaRPr lang="en-US" sz="2200" dirty="0">
                  <a:solidFill>
                    <a:prstClr val="black"/>
                  </a:solidFill>
                  <a:latin typeface="+mj-lt"/>
                </a:endParaRPr>
              </a:p>
              <a:p>
                <a:pPr marL="0" lvl="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×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8</m:t>
                            </m:r>
                          </m:den>
                        </m:f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1+2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0.666)</m:t>
                            </m:r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3(0.857+</m:t>
                            </m:r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0.75+0.6+0.545</m:t>
                            </m:r>
                          </m:e>
                        </m:d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+0.5</m:t>
                        </m:r>
                      </m:e>
                    </m:d>
                  </m:oMath>
                </a14:m>
                <a:endParaRPr lang="en-US" sz="2200" b="1" dirty="0">
                  <a:solidFill>
                    <a:schemeClr val="tx1"/>
                  </a:solidFill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=0.6932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+mj-lt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C78D-34EA-4BB9-BE1C-C495B4B76C58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-28575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>
                <a:latin typeface="+mj-lt"/>
                <a:cs typeface="Times New Roman" pitchFamily="18" charset="0"/>
              </a:rPr>
              <a:t>Simpson’s 3/8 Rule </a:t>
            </a:r>
            <a:r>
              <a:rPr lang="en-US" sz="3000" b="1" dirty="0">
                <a:latin typeface="+mj-lt"/>
              </a:rPr>
              <a:t>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CEA7F321-B786-43E8-AFED-BD829B9439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178979"/>
                  </p:ext>
                </p:extLst>
              </p:nvPr>
            </p:nvGraphicFramePr>
            <p:xfrm>
              <a:off x="590550" y="2687320"/>
              <a:ext cx="5943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53832561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96104449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76129805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35666381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424566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93057974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58636887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5627456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2/6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3/6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4/6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5/6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hi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340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0.857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0.75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0.666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0.545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  <a:endParaRPr lang="hi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78752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CEA7F321-B786-43E8-AFED-BD829B9439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178979"/>
                  </p:ext>
                </p:extLst>
              </p:nvPr>
            </p:nvGraphicFramePr>
            <p:xfrm>
              <a:off x="590550" y="2687320"/>
              <a:ext cx="5943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53832561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96104449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76129805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35666381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424566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93057974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58636887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5627456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blipFill>
                          <a:blip r:embed="rId4"/>
                          <a:stretch>
                            <a:fillRect l="-1000" t="-9677" r="-881000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2/6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3/6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4/6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5/6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hi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340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i-IN"/>
                        </a:p>
                      </a:txBody>
                      <a:tcPr>
                        <a:blipFill>
                          <a:blip r:embed="rId4"/>
                          <a:stretch>
                            <a:fillRect l="-1000" t="-111475" r="-881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0.857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0.75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0.666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0.545</a:t>
                          </a:r>
                          <a:endParaRPr lang="hi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  <a:endParaRPr lang="hi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78752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93314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89538"/>
                <a:ext cx="8229600" cy="3505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Q.1 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200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By Trapezoidal, Simpson’s 1/3 and Simpson 3/8 rule.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89538"/>
                <a:ext cx="8229600" cy="3505200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F39F-6547-43FC-97EC-E9705524179C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endParaRPr lang="en-US" sz="3000" b="1" dirty="0">
              <a:solidFill>
                <a:schemeClr val="tx1"/>
              </a:solidFill>
            </a:endParaRP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Numerical Integration </a:t>
            </a:r>
            <a:r>
              <a:rPr lang="en-US" sz="3000" b="1" dirty="0"/>
              <a:t>[CO4]</a:t>
            </a:r>
          </a:p>
          <a:p>
            <a:pPr algn="ctr"/>
            <a:endParaRPr lang="en-US" sz="3000" b="1" dirty="0"/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8C5E3BEA-45AE-47C3-8E76-285A3CDDB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869950"/>
            <a:ext cx="3600450" cy="93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1836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+mj-lt"/>
                <a:cs typeface="Times New Roman" pitchFamily="18" charset="0"/>
              </a:rPr>
              <a:t>Using numerical method, we can find the numerical solution of 1</a:t>
            </a:r>
            <a:r>
              <a:rPr lang="en-US" sz="2200" baseline="30000" dirty="0">
                <a:latin typeface="+mj-lt"/>
                <a:cs typeface="Times New Roman" pitchFamily="18" charset="0"/>
              </a:rPr>
              <a:t>st</a:t>
            </a:r>
            <a:r>
              <a:rPr lang="en-US" sz="2200" dirty="0">
                <a:latin typeface="+mj-lt"/>
                <a:cs typeface="Times New Roman" pitchFamily="18" charset="0"/>
              </a:rPr>
              <a:t> order ordinary differential equation.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BF30-0451-45DB-B1BE-19DA8F1615DE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endParaRPr lang="en-US" sz="3000" b="1" dirty="0">
              <a:solidFill>
                <a:schemeClr val="tx1"/>
              </a:solidFill>
            </a:endParaRP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Objective of Numerical solution of ODE </a:t>
            </a:r>
            <a:r>
              <a:rPr lang="en-US" sz="3000" b="1" dirty="0"/>
              <a:t>[CO4]</a:t>
            </a:r>
          </a:p>
          <a:p>
            <a:pPr algn="ctr"/>
            <a:endParaRPr lang="en-US" sz="3000" b="1" dirty="0"/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650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+mj-lt"/>
                  </a:rPr>
                  <a:t>Let us consider the first order initial value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latin typeface="+mj-lt"/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200" dirty="0">
                    <a:latin typeface="+mj-lt"/>
                  </a:rPr>
                  <a:t> be the interval between equidistant  values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latin typeface="+mj-lt"/>
                  </a:rPr>
                  <a:t> then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+mj-lt"/>
                  </a:rPr>
                  <a:t>approximation  to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latin typeface="+mj-lt"/>
                  </a:rPr>
                  <a:t> is given by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=0,1,2,……..</m:t>
                    </m:r>
                  </m:oMath>
                </a14:m>
                <a:r>
                  <a:rPr lang="en-US" sz="2200" b="0" dirty="0">
                    <a:latin typeface="+mj-lt"/>
                  </a:rPr>
                  <a:t>etc.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200" b="0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h𝑓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>
                  <a:latin typeface="+mj-lt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848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D16-A18B-423F-94A6-E8CA3C1CB4C4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2800" b="1" dirty="0"/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Fourth Order Runge-</a:t>
            </a:r>
            <a:r>
              <a:rPr lang="en-US" sz="2800" b="1" dirty="0" err="1">
                <a:solidFill>
                  <a:schemeClr val="tx1"/>
                </a:solidFill>
              </a:rPr>
              <a:t>Kutta</a:t>
            </a:r>
            <a:r>
              <a:rPr lang="en-US" sz="2800" b="1" dirty="0">
                <a:solidFill>
                  <a:schemeClr val="tx1"/>
                </a:solidFill>
              </a:rPr>
              <a:t> Method</a:t>
            </a:r>
            <a:r>
              <a:rPr lang="en-US" sz="3000" b="1" dirty="0"/>
              <a:t>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610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b="1" dirty="0">
                    <a:latin typeface="+mj-lt"/>
                    <a:cs typeface="Times New Roman" pitchFamily="18" charset="0"/>
                  </a:rPr>
                  <a:t>Example: Given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b="1" dirty="0">
                    <a:latin typeface="+mj-lt"/>
                    <a:cs typeface="Times New Roman" pitchFamily="18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200" b="1" dirty="0">
                    <a:latin typeface="+mj-lt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200" b="1" dirty="0">
                    <a:latin typeface="+mj-lt"/>
                    <a:cs typeface="Times New Roman" pitchFamily="18" charset="0"/>
                  </a:rPr>
                  <a:t> correct to four decimal places using fourth order Runge-Kutta method.</a:t>
                </a:r>
              </a:p>
              <a:p>
                <a:pPr marL="0" indent="0">
                  <a:buNone/>
                </a:pPr>
                <a:r>
                  <a:rPr lang="en-US" sz="2200" b="1" dirty="0">
                    <a:latin typeface="+mj-lt"/>
                    <a:cs typeface="Times New Roman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)=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200" b="0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=0.1</m:t>
                    </m:r>
                  </m:oMath>
                </a14:m>
                <a:endParaRPr lang="en-US" sz="2200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Now by fourth order Runge-Kutta method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..........(1)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h𝑓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i="1" dirty="0">
                    <a:latin typeface="+mj-lt"/>
                    <a:cs typeface="Times New Roman" pitchFamily="18" charset="0"/>
                  </a:rPr>
                  <a:t>...............</a:t>
                </a:r>
                <a:r>
                  <a:rPr lang="en-US" sz="2200" dirty="0">
                    <a:latin typeface="+mj-lt"/>
                    <a:cs typeface="Times New Roman" pitchFamily="18" charset="0"/>
                  </a:rPr>
                  <a:t>(2)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h𝑓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)...............(3)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h𝑓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).................(4)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h𝑓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...............(5)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b="-970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BE63-C171-4A81-9386-033CD347C68E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B336113-7D26-4400-843E-496CD9CE600F}"/>
              </a:ext>
            </a:extLst>
          </p:cNvPr>
          <p:cNvSpPr txBox="1">
            <a:spLocks/>
          </p:cNvSpPr>
          <p:nvPr/>
        </p:nvSpPr>
        <p:spPr>
          <a:xfrm>
            <a:off x="1323975" y="-28575"/>
            <a:ext cx="7820025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Fourth Order Runge-</a:t>
            </a:r>
            <a:r>
              <a:rPr lang="en-US" sz="3000" b="1" dirty="0" err="1">
                <a:solidFill>
                  <a:schemeClr val="tx1"/>
                </a:solidFill>
              </a:rPr>
              <a:t>Kutta</a:t>
            </a:r>
            <a:r>
              <a:rPr lang="en-US" sz="3000" b="1" dirty="0">
                <a:solidFill>
                  <a:schemeClr val="tx1"/>
                </a:solidFill>
              </a:rPr>
              <a:t> Method</a:t>
            </a:r>
            <a:r>
              <a:rPr lang="en-US" sz="3000" b="1" dirty="0"/>
              <a:t>[CO4]</a:t>
            </a:r>
          </a:p>
        </p:txBody>
      </p:sp>
    </p:spTree>
    <p:extLst>
      <p:ext uri="{BB962C8B-B14F-4D97-AF65-F5344CB8AC3E}">
        <p14:creationId xmlns:p14="http://schemas.microsoft.com/office/powerpoint/2010/main" val="25340091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Now putting the given values in (1),(2),(3),(4) &amp; (5) we have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=0.2</m:t>
                    </m:r>
                  </m:oMath>
                </a14:m>
                <a:endParaRPr lang="en-US" sz="2200" b="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=0.205</m:t>
                    </m:r>
                  </m:oMath>
                </a14:m>
                <a:endParaRPr lang="en-US" sz="22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=0.20525</m:t>
                    </m:r>
                  </m:oMath>
                </a14:m>
                <a:endParaRPr lang="en-US" sz="22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=0.210525</m:t>
                      </m:r>
                    </m:oMath>
                  </m:oMathPara>
                </a14:m>
                <a:endParaRPr lang="en-US" sz="2200" b="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0.1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=2.2052</m:t>
                      </m:r>
                    </m:oMath>
                  </m:oMathPara>
                </a14:m>
                <a:endParaRPr lang="en-US" sz="22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+</m:t>
                    </m:r>
                    <m:r>
                      <a:rPr lang="en-US" sz="2200" b="0" i="1" smtClean="0">
                        <a:latin typeface="Cambria Math"/>
                      </a:rPr>
                      <m:t>h</m:t>
                    </m:r>
                    <m:r>
                      <a:rPr lang="en-US" sz="2200" b="0" i="1" smtClean="0">
                        <a:latin typeface="Cambria Math"/>
                      </a:rPr>
                      <m:t>=0+0.1=0.1</m:t>
                    </m:r>
                  </m:oMath>
                </a14:m>
                <a:endParaRPr lang="en-US" sz="22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200" i="1" dirty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sz="22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2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2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..........(6)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h𝑓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i="1" dirty="0">
                    <a:latin typeface="Times New Roman" pitchFamily="18" charset="0"/>
                    <a:cs typeface="Times New Roman" pitchFamily="18" charset="0"/>
                  </a:rPr>
                  <a:t>..............................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(7)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h𝑓</m:t>
                    </m:r>
                    <m:r>
                      <a:rPr lang="en-US" sz="2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)...........................(8)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h𝑓</m:t>
                    </m:r>
                    <m:r>
                      <a:rPr lang="en-US" sz="2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)...........................(9)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h𝑓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  <m:r>
                          <a:rPr lang="en-US" sz="2200" i="1">
                            <a:latin typeface="Cambria Math"/>
                          </a:rPr>
                          <m:t>h</m:t>
                        </m:r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.........................(10)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1455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A695-4F01-497D-9665-6729A1198BE6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Fourth Order Runge-</a:t>
            </a:r>
            <a:r>
              <a:rPr lang="en-US" sz="3000" b="1" dirty="0" err="1">
                <a:solidFill>
                  <a:schemeClr val="tx1"/>
                </a:solidFill>
              </a:rPr>
              <a:t>Kutta</a:t>
            </a:r>
            <a:r>
              <a:rPr lang="en-US" sz="3000" b="1" dirty="0">
                <a:solidFill>
                  <a:schemeClr val="tx1"/>
                </a:solidFill>
              </a:rPr>
              <a:t> Method </a:t>
            </a:r>
            <a:r>
              <a:rPr lang="en-US" sz="3000" b="1" dirty="0"/>
              <a:t>[CO4]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751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After simplification equations (6),(7),(8),(9) and (10).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1052</m:t>
                      </m:r>
                    </m:oMath>
                  </m:oMathPara>
                </a14:m>
                <a:endParaRPr lang="en-US" sz="2200" i="1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1605</m:t>
                    </m:r>
                  </m:oMath>
                </a14:m>
                <a:endParaRPr lang="en-US" sz="2200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16323</m:t>
                    </m:r>
                  </m:oMath>
                </a14:m>
                <a:endParaRPr lang="en-US" sz="2200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21523</m:t>
                      </m:r>
                    </m:oMath>
                  </m:oMathPara>
                </a14:m>
                <a:endParaRPr lang="en-US" sz="2200" i="1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4213</m:t>
                      </m:r>
                    </m:oMath>
                  </m:oMathPara>
                </a14:m>
                <a:endParaRPr lang="en-US" sz="2200" b="0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>
                <a:blip r:embed="rId2"/>
                <a:stretch>
                  <a:fillRect l="-963" t="-848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41D5-A639-45FC-A8B2-E549B0E8186D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endParaRPr lang="en-US" sz="3000" b="1" dirty="0">
              <a:solidFill>
                <a:schemeClr val="tx1"/>
              </a:solidFill>
            </a:endParaRP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Fourth Order Runge-</a:t>
            </a:r>
            <a:r>
              <a:rPr lang="en-US" sz="3000" b="1" dirty="0" err="1">
                <a:solidFill>
                  <a:schemeClr val="tx1"/>
                </a:solidFill>
              </a:rPr>
              <a:t>Kutta</a:t>
            </a:r>
            <a:r>
              <a:rPr lang="en-US" sz="3000" b="1" dirty="0">
                <a:solidFill>
                  <a:schemeClr val="tx1"/>
                </a:solidFill>
              </a:rPr>
              <a:t> Method </a:t>
            </a:r>
            <a:r>
              <a:rPr lang="en-US" sz="3000" b="1" dirty="0"/>
              <a:t>[CO4]</a:t>
            </a:r>
          </a:p>
          <a:p>
            <a:pPr algn="ctr"/>
            <a:endParaRPr lang="en-US" sz="3000" b="1" dirty="0"/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9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200" b="1" dirty="0"/>
                  <a:t>Root/Zero</a:t>
                </a:r>
                <a:r>
                  <a:rPr lang="en-US" sz="2200" dirty="0"/>
                  <a:t>- A point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200" dirty="0"/>
                  <a:t> will be called a root of an equation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200" dirty="0"/>
                  <a:t> 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200" dirty="0"/>
                  <a:t> . Graphically, we can say where it cuts the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/>
                  <a:t>-axis.</a:t>
                </a:r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algn="just"/>
                <a:endParaRPr lang="en-US" sz="2200" dirty="0"/>
              </a:p>
              <a:p>
                <a:pPr algn="just"/>
                <a:endParaRPr lang="en-US" sz="22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/>
                  </a:rPr>
                  <a:t>	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 rotWithShape="1">
                <a:blip r:embed="rId2"/>
                <a:stretch>
                  <a:fillRect l="-963" t="-727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B869-113B-48CE-8BED-0F85A71069D2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Zeroes of transcendental and polynomial equations[CO4]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2209800"/>
            <a:ext cx="4733925" cy="371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8AE0E-BAC2-47B8-B659-669FC3651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57400"/>
                <a:ext cx="8229600" cy="3505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>
                    <a:latin typeface="+mj-lt"/>
                    <a:cs typeface="Times New Roman" pitchFamily="18" charset="0"/>
                  </a:rPr>
                  <a:t>Q.1</a:t>
                </a:r>
                <a:r>
                  <a:rPr lang="en-US" sz="2200" dirty="0">
                    <a:latin typeface="+mj-lt"/>
                    <a:cs typeface="Times New Roman" pitchFamily="18" charset="0"/>
                  </a:rPr>
                  <a:t> Find the value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(1.1)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 using Runge Kutta Method of fourth order given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(1)=1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, take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=0.05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.			</a:t>
                </a:r>
                <a:endParaRPr lang="en-US" sz="2200" b="1" dirty="0">
                  <a:latin typeface="+mj-lt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latin typeface="+mj-lt"/>
                    <a:cs typeface="Times New Roman" pitchFamily="18" charset="0"/>
                  </a:rPr>
                  <a:t>				</a:t>
                </a:r>
              </a:p>
              <a:p>
                <a:pPr marL="0" indent="0">
                  <a:buNone/>
                </a:pPr>
                <a:r>
                  <a:rPr lang="en-US" sz="2200" b="1" dirty="0">
                    <a:latin typeface="+mj-lt"/>
                    <a:cs typeface="Times New Roman" pitchFamily="18" charset="0"/>
                  </a:rPr>
                  <a:t>Q.2</a:t>
                </a:r>
                <a:r>
                  <a:rPr lang="en-US" sz="2200" dirty="0">
                    <a:latin typeface="+mj-lt"/>
                    <a:cs typeface="Times New Roman" pitchFamily="18" charset="0"/>
                  </a:rPr>
                  <a:t> Find the value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(0.1),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(0.2),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(0.3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) using Runge Kutta Method of fourth order given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(0)=1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, take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=0.1.</m:t>
                    </m:r>
                  </m:oMath>
                </a14:m>
                <a:r>
                  <a:rPr lang="en-US" sz="2200" dirty="0">
                    <a:latin typeface="+mj-lt"/>
                    <a:cs typeface="Times New Roman" pitchFamily="18" charset="0"/>
                  </a:rPr>
                  <a:t>					</a:t>
                </a:r>
                <a:endParaRPr lang="en-US" sz="2200" b="1" dirty="0">
                  <a:latin typeface="+mj-lt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57400"/>
                <a:ext cx="8229600" cy="3505200"/>
              </a:xfrm>
              <a:blipFill>
                <a:blip r:embed="rId2"/>
                <a:stretch>
                  <a:fillRect l="-963" t="-1217" r="-1333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BF2-C700-4C32-B9A5-7C757E3D490F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endParaRPr lang="en-US" sz="3000" b="1" dirty="0">
              <a:solidFill>
                <a:schemeClr val="tx1"/>
              </a:solidFill>
            </a:endParaRP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Fourth Order Runge-</a:t>
            </a:r>
            <a:r>
              <a:rPr lang="en-US" sz="3000" b="1" dirty="0" err="1">
                <a:solidFill>
                  <a:schemeClr val="tx1"/>
                </a:solidFill>
              </a:rPr>
              <a:t>Kutta</a:t>
            </a:r>
            <a:r>
              <a:rPr lang="en-US" sz="3000" b="1" dirty="0">
                <a:solidFill>
                  <a:schemeClr val="tx1"/>
                </a:solidFill>
              </a:rPr>
              <a:t> Method </a:t>
            </a:r>
            <a:r>
              <a:rPr lang="en-US" sz="3000" b="1" dirty="0"/>
              <a:t>[CO4]</a:t>
            </a:r>
          </a:p>
          <a:p>
            <a:pPr algn="ctr"/>
            <a:endParaRPr lang="en-US" sz="3000" b="1" dirty="0"/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8C5E3BEA-45AE-47C3-8E76-285A3CDDB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869950"/>
            <a:ext cx="3600450" cy="93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4869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382000" cy="50292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15000"/>
                  </a:lnSpc>
                  <a:buSzPts val="1100"/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1. Solve the following system of equations by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Crout’s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Method: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114300" indent="0">
                  <a:lnSpc>
                    <a:spcPct val="115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=4 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=4, 3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 </a:t>
                </a:r>
              </a:p>
              <a:p>
                <a:pPr marL="114300" indent="0">
                  <a:lnSpc>
                    <a:spcPct val="115000"/>
                  </a:lnSpc>
                  <a:buNone/>
                </a:pP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					           Ans: 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𝒙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𝟏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,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𝒚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𝟎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.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𝟓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,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𝒛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=−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𝟎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.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𝟓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lvl="0" indent="0">
                  <a:lnSpc>
                    <a:spcPct val="115000"/>
                  </a:lnSpc>
                  <a:buSzPts val="1100"/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2. Solve the following system of equations by Gauss Seidel Method: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114300" indent="0">
                  <a:lnSpc>
                    <a:spcPct val="115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+52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+13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=104 , 83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+11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=95, 3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+8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+29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=71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endParaRPr lang="en-US" sz="1800" dirty="0"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marL="114300" indent="0">
                  <a:lnSpc>
                    <a:spcPct val="115000"/>
                  </a:lnSpc>
                  <a:buNone/>
                </a:pP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                                                                             Ans: 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𝒙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𝟏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.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𝟎𝟓𝟕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,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𝒚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𝟏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.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𝟑𝟔𝟕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,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𝒛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𝟏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.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𝟗𝟔𝟏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114300" indent="0">
                  <a:lnSpc>
                    <a:spcPct val="115000"/>
                  </a:lnSpc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3.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Evaluate the integral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𝑠𝑖𝑛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10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using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buFont typeface="+mj-lt"/>
                  <a:buAutoNum type="romanLcParenBoth"/>
                  <a:tabLst>
                    <a:tab pos="4563110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Simpson’s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rule		</a:t>
                </a:r>
              </a:p>
              <a:p>
                <a:pPr marL="342900" lvl="0" indent="-342900">
                  <a:lnSpc>
                    <a:spcPct val="115000"/>
                  </a:lnSpc>
                  <a:spcAft>
                    <a:spcPts val="1000"/>
                  </a:spcAft>
                  <a:buFont typeface="+mj-lt"/>
                  <a:buAutoNum type="romanLcParenBoth"/>
                  <a:tabLst>
                    <a:tab pos="4563110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Simpson’s rule with 8 intervals                                             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Ans: 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−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𝟎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.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𝟐𝟒𝟐𝟒𝟓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,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𝟎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.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𝟑𝟗𝟒𝟔𝟔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114300" indent="0">
                  <a:lnSpc>
                    <a:spcPct val="115000"/>
                  </a:lnSpc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Mangal" panose="02040503050203030202" pitchFamily="18" charset="0"/>
                  </a:rPr>
                  <a:t>4.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Given the IVP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𝑥𝑦</m:t>
                        </m:r>
                      </m:num>
                      <m:den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. find the numerical solution at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=1.2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with step size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h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=0.1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by using Fourth order Runge-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Kutta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method.</a:t>
                </a:r>
                <a:r>
                  <a:rPr lang="en-US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Ans: 2.8233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114300" indent="0">
                  <a:lnSpc>
                    <a:spcPct val="115000"/>
                  </a:lnSpc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382000" cy="5029200"/>
              </a:xfrm>
              <a:blipFill>
                <a:blip r:embed="rId2"/>
                <a:stretch>
                  <a:fillRect l="-655" t="-242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5E3-552F-48AE-B99A-FFA3E23943BE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0"/>
            <a:ext cx="78486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3000" b="1" dirty="0"/>
          </a:p>
          <a:p>
            <a:pPr algn="ctr">
              <a:spcBef>
                <a:spcPct val="0"/>
              </a:spcBef>
              <a:defRPr/>
            </a:pPr>
            <a:r>
              <a:rPr lang="en-US" sz="3000" b="1" dirty="0"/>
              <a:t>Weekly Assignment</a:t>
            </a:r>
          </a:p>
          <a:p>
            <a:pPr lvl="0" algn="ctr">
              <a:spcBef>
                <a:spcPct val="0"/>
              </a:spcBef>
              <a:defRPr/>
            </a:pP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168F40-A759-4C74-9C48-695FB8BB0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81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347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In previous lectures we have discussed-</a:t>
            </a:r>
          </a:p>
          <a:p>
            <a:r>
              <a:rPr lang="en-US" sz="2200" dirty="0"/>
              <a:t>Algebraic and transcendental equation</a:t>
            </a:r>
          </a:p>
          <a:p>
            <a:r>
              <a:rPr lang="en-US" sz="2200" dirty="0"/>
              <a:t>Bisection method</a:t>
            </a:r>
          </a:p>
          <a:p>
            <a:r>
              <a:rPr lang="en-US" sz="2200" dirty="0" err="1"/>
              <a:t>Regula</a:t>
            </a:r>
            <a:r>
              <a:rPr lang="en-US" sz="2200" dirty="0"/>
              <a:t> </a:t>
            </a:r>
            <a:r>
              <a:rPr lang="en-US" sz="2200" dirty="0" err="1"/>
              <a:t>falsi</a:t>
            </a:r>
            <a:r>
              <a:rPr lang="en-US" sz="2200" dirty="0"/>
              <a:t> method</a:t>
            </a:r>
          </a:p>
          <a:p>
            <a:r>
              <a:rPr lang="en-US" sz="2200" dirty="0"/>
              <a:t>Newton </a:t>
            </a:r>
            <a:r>
              <a:rPr lang="en-US" sz="2200" dirty="0" err="1"/>
              <a:t>raphson</a:t>
            </a:r>
            <a:r>
              <a:rPr lang="en-US" sz="2200" dirty="0"/>
              <a:t> method</a:t>
            </a:r>
          </a:p>
          <a:p>
            <a:r>
              <a:rPr lang="en-US" sz="2200" dirty="0"/>
              <a:t>Order of convergence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/>
              <a:t>Interpolation for equal intervals </a:t>
            </a:r>
          </a:p>
          <a:p>
            <a:r>
              <a:rPr lang="en-US" sz="2200" dirty="0"/>
              <a:t>Newton Forward interpolation formula</a:t>
            </a:r>
            <a:endParaRPr lang="en-US" dirty="0"/>
          </a:p>
          <a:p>
            <a:r>
              <a:rPr lang="en-US" sz="2200" dirty="0"/>
              <a:t>Newton Backward interpolation formula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/>
              <a:t>Interpolation for unequal intervals </a:t>
            </a:r>
          </a:p>
          <a:p>
            <a:r>
              <a:rPr lang="en-US" sz="2200" dirty="0"/>
              <a:t>Lagrange’s interpolation formula</a:t>
            </a:r>
            <a:endParaRPr lang="en-US" sz="2400" dirty="0"/>
          </a:p>
          <a:p>
            <a:r>
              <a:rPr lang="en-US" sz="2200" dirty="0"/>
              <a:t>Newton divided difference interpolation formula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535B-E694-4880-8C1C-E95BCC731EA0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/>
              <a:t>Summary</a:t>
            </a:r>
            <a:endParaRPr kumimoji="0" lang="en-US" sz="3000" b="1" i="0" u="none" strike="noStrike" kern="1200" cap="none" spc="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71B18-0BFD-499D-BA2F-18D099825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81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7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Calibri" panose="020F0502020204030204" pitchFamily="34" charset="0"/>
                <a:cs typeface="Times New Roman" pitchFamily="18" charset="0"/>
              </a:rPr>
              <a:t>Solution of system of equations</a:t>
            </a:r>
          </a:p>
          <a:p>
            <a:r>
              <a:rPr lang="en-US" sz="2200" dirty="0" err="1">
                <a:latin typeface="Calibri" panose="020F0502020204030204" pitchFamily="34" charset="0"/>
                <a:cs typeface="Times New Roman" pitchFamily="18" charset="0"/>
              </a:rPr>
              <a:t>Crout’s</a:t>
            </a:r>
            <a:r>
              <a:rPr lang="en-US" sz="2200" dirty="0">
                <a:latin typeface="Calibri" panose="020F0502020204030204" pitchFamily="34" charset="0"/>
                <a:cs typeface="Times New Roman" pitchFamily="18" charset="0"/>
              </a:rPr>
              <a:t> method</a:t>
            </a:r>
          </a:p>
          <a:p>
            <a:r>
              <a:rPr lang="en-US" sz="2200" dirty="0">
                <a:latin typeface="Calibri" panose="020F0502020204030204" pitchFamily="34" charset="0"/>
                <a:cs typeface="Times New Roman" pitchFamily="18" charset="0"/>
              </a:rPr>
              <a:t>Gauss seidel 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Calibri" panose="020F0502020204030204" pitchFamily="34" charset="0"/>
                <a:cs typeface="Times New Roman" pitchFamily="18" charset="0"/>
              </a:rPr>
              <a:t>Numerical integration</a:t>
            </a:r>
          </a:p>
          <a:p>
            <a:r>
              <a:rPr lang="en-US" sz="2200" dirty="0">
                <a:latin typeface="Calibri" panose="020F0502020204030204" pitchFamily="34" charset="0"/>
                <a:cs typeface="Times New Roman" pitchFamily="18" charset="0"/>
              </a:rPr>
              <a:t>Trapezoidal rule</a:t>
            </a:r>
          </a:p>
          <a:p>
            <a:r>
              <a:rPr lang="en-US" sz="2200" dirty="0">
                <a:latin typeface="Calibri" panose="020F0502020204030204" pitchFamily="34" charset="0"/>
                <a:cs typeface="Times New Roman" pitchFamily="18" charset="0"/>
              </a:rPr>
              <a:t>Simpson’s 1/3 rule</a:t>
            </a:r>
          </a:p>
          <a:p>
            <a:r>
              <a:rPr lang="en-US" sz="2200" dirty="0">
                <a:latin typeface="Calibri" panose="020F0502020204030204" pitchFamily="34" charset="0"/>
                <a:cs typeface="Times New Roman" pitchFamily="18" charset="0"/>
              </a:rPr>
              <a:t>Simpson’s 3/8 rule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Calibri" panose="020F0502020204030204" pitchFamily="34" charset="0"/>
                <a:cs typeface="Times New Roman" pitchFamily="18" charset="0"/>
              </a:rPr>
              <a:t>Numerical solution of ODE</a:t>
            </a:r>
          </a:p>
          <a:p>
            <a:r>
              <a:rPr lang="en-US" sz="2200" dirty="0">
                <a:latin typeface="Calibri" panose="020F0502020204030204" pitchFamily="34" charset="0"/>
                <a:cs typeface="Times New Roman" pitchFamily="18" charset="0"/>
              </a:rPr>
              <a:t>Runge </a:t>
            </a:r>
            <a:r>
              <a:rPr lang="en-US" sz="2200" dirty="0" err="1">
                <a:latin typeface="Calibri" panose="020F0502020204030204" pitchFamily="34" charset="0"/>
                <a:cs typeface="Times New Roman" pitchFamily="18" charset="0"/>
              </a:rPr>
              <a:t>Kutta</a:t>
            </a:r>
            <a:r>
              <a:rPr lang="en-US" sz="2200" dirty="0">
                <a:latin typeface="Calibri" panose="020F0502020204030204" pitchFamily="34" charset="0"/>
                <a:cs typeface="Times New Roman" pitchFamily="18" charset="0"/>
              </a:rPr>
              <a:t> 4</a:t>
            </a:r>
            <a:r>
              <a:rPr lang="en-US" sz="2200" baseline="30000" dirty="0">
                <a:latin typeface="Calibri" panose="020F0502020204030204" pitchFamily="34" charset="0"/>
                <a:cs typeface="Times New Roman" pitchFamily="18" charset="0"/>
              </a:rPr>
              <a:t>th</a:t>
            </a:r>
            <a:r>
              <a:rPr lang="en-US" sz="2200" dirty="0">
                <a:latin typeface="Calibri" panose="020F0502020204030204" pitchFamily="34" charset="0"/>
                <a:cs typeface="Times New Roman" pitchFamily="18" charset="0"/>
              </a:rPr>
              <a:t> order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328-7E85-4DA3-9B91-DEBB712EB100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Summary</a:t>
            </a:r>
          </a:p>
          <a:p>
            <a:pPr algn="ctr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990F2-A54F-42CC-83DF-DFC87EFCD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952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BB4-217E-44C4-91D0-45B0F9BE9554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000" b="1"/>
              <a:t>References</a:t>
            </a:r>
            <a:endParaRPr kumimoji="0" lang="en-US" sz="3000" b="1" i="0" u="none" strike="noStrike" kern="1200" cap="none" spc="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2226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en-US" sz="2200" dirty="0"/>
              <a:t>RK Jain &amp; SRK </a:t>
            </a:r>
            <a:r>
              <a:rPr lang="en-US" sz="2200" dirty="0" err="1"/>
              <a:t>Iyenger</a:t>
            </a:r>
            <a:r>
              <a:rPr lang="en-US" sz="2200" dirty="0"/>
              <a:t>, Advance Engineering Mathematics, </a:t>
            </a:r>
            <a:r>
              <a:rPr lang="en-US" sz="2200" dirty="0" err="1"/>
              <a:t>Narosa</a:t>
            </a:r>
            <a:r>
              <a:rPr lang="en-US" sz="2200" dirty="0"/>
              <a:t> Publication House.</a:t>
            </a:r>
          </a:p>
          <a:p>
            <a:pPr lvl="0"/>
            <a:r>
              <a:rPr lang="en-US" sz="2200" dirty="0" err="1"/>
              <a:t>Chandrika</a:t>
            </a:r>
            <a:r>
              <a:rPr lang="en-US" sz="2200" dirty="0"/>
              <a:t> Prasad, Advanced Mathematics for Engineers, Prasad </a:t>
            </a:r>
            <a:r>
              <a:rPr lang="en-US" sz="2200" dirty="0" err="1"/>
              <a:t>Mudralaya</a:t>
            </a:r>
            <a:r>
              <a:rPr lang="en-US" sz="2200" dirty="0"/>
              <a:t>, 1996.</a:t>
            </a:r>
          </a:p>
          <a:p>
            <a:pPr lvl="0"/>
            <a:r>
              <a:rPr lang="en-US" sz="2200" dirty="0"/>
              <a:t>S. S. </a:t>
            </a:r>
            <a:r>
              <a:rPr lang="en-US" sz="2200" dirty="0" err="1"/>
              <a:t>Sastry</a:t>
            </a:r>
            <a:r>
              <a:rPr lang="en-US" sz="2200" dirty="0"/>
              <a:t>, Introductory Methods of Numerical Analysis, PHI Learning Pvt. Limited, New Delhi</a:t>
            </a:r>
          </a:p>
          <a:p>
            <a:pPr lvl="0"/>
            <a:r>
              <a:rPr lang="en-US" sz="2200" dirty="0"/>
              <a:t>E. </a:t>
            </a:r>
            <a:r>
              <a:rPr lang="en-US" sz="2200" dirty="0" err="1"/>
              <a:t>Balagurusamy</a:t>
            </a:r>
            <a:r>
              <a:rPr lang="en-US" sz="2200" dirty="0"/>
              <a:t>, Numerical Methods, Tata McGraw-Hill Publishing Company Limited, New Delhi</a:t>
            </a:r>
          </a:p>
          <a:p>
            <a:pPr algn="ctr">
              <a:buNone/>
            </a:pPr>
            <a:endParaRPr lang="en-US" sz="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D1B559-5861-4948-9034-C3FA3E5A2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81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6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68B-D7C9-40C2-9448-108A01AF7B53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F9A30B-933A-4FCE-BD2A-1A997DFFF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25" y="2514600"/>
            <a:ext cx="40176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6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200" dirty="0"/>
                  <a:t>To find the root of a equation numerically we find initial approximation by intermediate value theorem</a:t>
                </a:r>
              </a:p>
              <a:p>
                <a:pPr algn="just"/>
                <a:r>
                  <a:rPr lang="en-US" sz="2200" b="1" dirty="0"/>
                  <a:t>Intermediate value theorem-</a:t>
                </a:r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r>
                      <a:rPr lang="en-US" sz="2200" i="1">
                        <a:latin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</a:rPr>
                      <m:t>𝑥</m:t>
                    </m:r>
                    <m:r>
                      <a:rPr lang="en-US" sz="220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is continuous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r>
                          <a:rPr lang="en-US" sz="2200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200" dirty="0"/>
                  <a:t> 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r>
                      <a:rPr lang="en-US" sz="2200" i="1">
                        <a:latin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</a:rPr>
                      <m:t>𝑎</m:t>
                    </m:r>
                    <m:r>
                      <a:rPr lang="en-US" sz="220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r>
                      <a:rPr lang="en-US" sz="2200" i="1">
                        <a:latin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</a:rPr>
                      <m:t>𝑏</m:t>
                    </m:r>
                    <m:r>
                      <a:rPr lang="en-US" sz="220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are of opposite sign i.e.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.</m:t>
                    </m:r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&lt;0</m:t>
                    </m:r>
                    <m:r>
                      <a:rPr lang="en-US" sz="2200">
                        <a:latin typeface="Cambria Math"/>
                      </a:rPr>
                      <m:t>.</m:t>
                    </m:r>
                  </m:oMath>
                </a14:m>
                <a:r>
                  <a:rPr lang="en-US" sz="2200" dirty="0"/>
                  <a:t>Then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 has at least one root or odd number of roots on that interval.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/>
                  </a:rPr>
                  <a:t>	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 rotWithShape="1">
                <a:blip r:embed="rId2"/>
                <a:stretch>
                  <a:fillRect l="-889" t="-727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EF44-8F29-4EF1-8085-31A91A19E04B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fi-FI"/>
              <a:t>Dr. Kunti Mishra            Maths III                Unit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/>
              <a:t>Zeroes of transcendental and polynomial equations[CO4]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903" y="3352800"/>
            <a:ext cx="4876800" cy="297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3DB6BA-F1CB-4966-8082-9FC32119B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95400" cy="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